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328" r:id="rId5"/>
    <p:sldId id="453" r:id="rId6"/>
    <p:sldId id="397" r:id="rId7"/>
    <p:sldId id="454" r:id="rId8"/>
    <p:sldId id="455" r:id="rId9"/>
    <p:sldId id="322" r:id="rId10"/>
    <p:sldId id="323" r:id="rId11"/>
    <p:sldId id="294" r:id="rId12"/>
    <p:sldId id="367" r:id="rId13"/>
    <p:sldId id="377" r:id="rId14"/>
    <p:sldId id="295" r:id="rId15"/>
    <p:sldId id="325" r:id="rId16"/>
    <p:sldId id="326" r:id="rId17"/>
    <p:sldId id="45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B943E7D8-0D0C-4637-B450-6384042FF1BB}"/>
              </a:ext>
            </a:extLst>
          </p:cNvPr>
          <p:cNvSpPr>
            <a:spLocks/>
          </p:cNvSpPr>
          <p:nvPr/>
        </p:nvSpPr>
        <p:spPr bwMode="gray">
          <a:xfrm>
            <a:off x="920752" y="3340101"/>
            <a:ext cx="10204449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8F6ED6-E632-422A-BFFA-84875569EA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EBFD89-6EE1-4AB5-83CE-1332C6B439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CF71A33-5A3A-4BE3-BD72-D11A06BDE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580A20E-0688-4049-BF46-3A66F2F331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088843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1830D0-8497-446D-8117-D52936E11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E2B910-1544-463E-A461-3E2DDFF3D8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88B116-91EB-4BBA-BE75-93DDB48431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9FAFE-7C18-4CE6-AA03-41AD608E7A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767538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C215FA-CBC6-47C0-B1CC-CF3C70F3DC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7B9D80-C033-4E01-87A0-4B6133B3C6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4D2404-D0F3-4CF9-B914-4F7C807BD6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C4DD7-497C-46F1-B6EA-90F406EF31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067661"/>
      </p:ext>
    </p:extLst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8AA1-F43B-447F-A8F7-D3B7368153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368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D6F42417-E891-486C-9046-86025B85FCC4}" type="slidenum">
              <a:rPr lang="en-US" altLang="zh-CN" smtClean="0"/>
              <a:pPr/>
              <a:t>‹#›</a:t>
            </a:fld>
            <a:r>
              <a:rPr lang="en-US" altLang="zh-CN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61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D00-78A1-4EE0-B664-5AFFF22F29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779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1D35-CE69-4758-BF5E-DD0668D8D6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333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E55-88AC-4CE1-859B-9181DEAF48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716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1D15-4F13-4B41-A30E-8968D1116C8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419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0ABFE100-E3B4-4BC2-8880-2F13DC258A99}" type="slidenum">
              <a:rPr lang="en-US" altLang="zh-CN" smtClean="0"/>
              <a:pPr/>
              <a:t>‹#›</a:t>
            </a:fld>
            <a:r>
              <a:rPr lang="en-US" altLang="zh-CN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863585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5CE-3FCB-4877-B964-E8E5A2D593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10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2DE22E-C538-47E3-815A-7EA1AA07C2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CD68B5-8FA9-4B63-9026-831938AC6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D1F1F4-977A-4829-9E01-93D2D162B4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BA46-B2CA-4445-8DBC-80F4A68E43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132178"/>
      </p:ext>
    </p:extLst>
  </p:cSld>
  <p:clrMapOvr>
    <a:masterClrMapping/>
  </p:clrMapOvr>
  <p:transition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9C6A-8C6D-4594-B540-AF793A6E33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153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EF5-8EF9-415E-86C4-9BE7B98CE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894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00A-7EB8-4F73-80B3-202CDE9972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602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80E558C-3AE4-485D-8D23-91530D03BD23}"/>
              </a:ext>
            </a:extLst>
          </p:cNvPr>
          <p:cNvSpPr>
            <a:spLocks/>
          </p:cNvSpPr>
          <p:nvPr/>
        </p:nvSpPr>
        <p:spPr bwMode="gray">
          <a:xfrm>
            <a:off x="920752" y="3340101"/>
            <a:ext cx="10204449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8AE1D0-3A1C-4D1F-8C57-D01F8F039B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41838F-B731-4C98-BAA5-5E7FDDA45B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ED89D28-5324-4EFA-8014-E60295F3F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7B3F1AE-E128-4987-84F2-38B28DB9E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136995"/>
      </p:ext>
    </p:extLst>
  </p:cSld>
  <p:clrMapOvr>
    <a:masterClrMapping/>
  </p:clrMapOvr>
  <p:transition>
    <p:pull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2D024B-2E9D-4729-B097-90CA84B5EB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E43334-BBE9-42A6-8707-7BD4CEBB8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3E50EA-D480-4AB3-BFCA-9F25478C8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51028-CB46-45AF-AC06-5FB4CA46D5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725332"/>
      </p:ext>
    </p:extLst>
  </p:cSld>
  <p:clrMapOvr>
    <a:masterClrMapping/>
  </p:clrMapOvr>
  <p:transition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91620A-FA98-4CFB-96E8-3D3796D43D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1D9583-5300-4190-B76A-EAA054FA36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883FD8-06A6-43A5-B66E-3410CF1F9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B44A7-1D93-4843-BBA1-45ED540A0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582465"/>
      </p:ext>
    </p:extLst>
  </p:cSld>
  <p:clrMapOvr>
    <a:masterClrMapping/>
  </p:clrMapOvr>
  <p:transition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6BDDB-6B9C-403F-97F7-F835AB445F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D3E96-DCD8-4E73-896F-EB02E627CE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A847C-82F3-4435-BA12-821C57ED0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AC95-1605-4EE6-BE89-6C9DAC55AA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601484"/>
      </p:ext>
    </p:extLst>
  </p:cSld>
  <p:clrMapOvr>
    <a:masterClrMapping/>
  </p:clrMapOvr>
  <p:transition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EFC2B20-DBFA-49A0-8899-A814025CD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E2E627D-1B95-4BF0-89F6-ECBD53AAAC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8596AD6-D4C6-4CF3-AF83-BCA916D3B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B43FC-5624-45AA-B167-4BE51C75C0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867688"/>
      </p:ext>
    </p:extLst>
  </p:cSld>
  <p:clrMapOvr>
    <a:masterClrMapping/>
  </p:clrMapOvr>
  <p:transition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5C669D8-A085-46C0-A043-27BFCC254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EB6AF8-7963-4620-81D2-383C733D8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A30E11-F953-457F-BD1A-4334E6AAA4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45449-6384-4210-A325-37D5890B0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655683"/>
      </p:ext>
    </p:extLst>
  </p:cSld>
  <p:clrMapOvr>
    <a:masterClrMapping/>
  </p:clrMapOvr>
  <p:transition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86F07FB-6E8B-4869-8C5B-C2D017262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F5F97C-CF0E-417A-B48F-2CE74C5620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DA73A1-3B46-47B9-8F45-7E2209BB95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8BF0-AF37-4E44-A7DB-8372BC32FE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622585"/>
      </p:ext>
    </p:extLst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C592F6-FF3C-449B-9014-CE87EAD1C8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764B15-22C8-4C49-98CA-40DABCB94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E39C64-5AEA-4AB2-A524-A554A36DFE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C76A7-1D6A-4BEF-80B5-11DCC386FC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427911"/>
      </p:ext>
    </p:extLst>
  </p:cSld>
  <p:clrMapOvr>
    <a:masterClrMapping/>
  </p:clrMapOvr>
  <p:transition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E896D-005E-42B1-B2C4-EB42751E61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11CB9-05CC-48B2-82EB-CA1171D6B9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8A4B5-42D3-41A4-BA37-7B943A02F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8C7D2-730E-4673-B219-E90BC2182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635292"/>
      </p:ext>
    </p:extLst>
  </p:cSld>
  <p:clrMapOvr>
    <a:masterClrMapping/>
  </p:clrMapOvr>
  <p:transition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F5BEAF-86B3-4BF7-A1B0-FDD0DF75FA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767E3-44DB-4472-9210-F9A28C30B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45CBC-93CF-48D3-A361-D31885847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CC98C-0BEC-463F-A7CA-11E76AE2A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3518"/>
      </p:ext>
    </p:extLst>
  </p:cSld>
  <p:clrMapOvr>
    <a:masterClrMapping/>
  </p:clrMapOvr>
  <p:transition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D223BC-8DE9-4796-94AD-DAE5FEDF03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49E5EC-EB14-46CF-B1F8-ACD665804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1EBDCE-875C-4B8C-B1F4-3D695621D5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E4882-4178-426F-8DF6-E1F25ED6DF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005282"/>
      </p:ext>
    </p:extLst>
  </p:cSld>
  <p:clrMapOvr>
    <a:masterClrMapping/>
  </p:clrMapOvr>
  <p:transition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BD7F03-186C-4CAE-9975-7E52F5BF79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FB80D3-89E7-4674-9A9E-AE57BA71AC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BE7055-7194-43DD-9188-D3DA70713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31319-8A88-463A-982E-DDC752DFCE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34753"/>
      </p:ext>
    </p:extLst>
  </p:cSld>
  <p:clrMapOvr>
    <a:masterClrMapping/>
  </p:clrMapOvr>
  <p:transition>
    <p:pull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01096029-AFE2-403E-A066-56681FA430E7}"/>
              </a:ext>
            </a:extLst>
          </p:cNvPr>
          <p:cNvSpPr>
            <a:spLocks/>
          </p:cNvSpPr>
          <p:nvPr/>
        </p:nvSpPr>
        <p:spPr bwMode="gray">
          <a:xfrm>
            <a:off x="920752" y="3340101"/>
            <a:ext cx="10204449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404B00-D0FF-4CBC-AFF3-29C08A4A68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616C89-B3F1-4AC0-B3F0-D268A12755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C76D34C-9BD7-4127-AA50-1AC199F9F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ACB67AF-DAA5-40BF-8DAE-C28C616447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048755"/>
      </p:ext>
    </p:extLst>
  </p:cSld>
  <p:clrMapOvr>
    <a:masterClrMapping/>
  </p:clrMapOvr>
  <p:transition>
    <p:pull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8090D9-DD17-49D8-9DC6-F568BCC459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B5C158-44DD-43BB-8928-5BFAF6D828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05C873-0E15-4D49-9119-57AB962CA4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4EE54-B29B-4D77-92FA-92AC6C8F2A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423558"/>
      </p:ext>
    </p:extLst>
  </p:cSld>
  <p:clrMapOvr>
    <a:masterClrMapping/>
  </p:clrMapOvr>
  <p:transition>
    <p:pull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5B830E-D5EC-464B-9C70-564B2215C3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61FFC0-017A-446F-BFAE-2A2C5CABD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429FD3-5446-4542-88F8-2F0DB7FFCF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6682A-FEAC-4ED8-AD20-AA1786902D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858222"/>
      </p:ext>
    </p:extLst>
  </p:cSld>
  <p:clrMapOvr>
    <a:masterClrMapping/>
  </p:clrMapOvr>
  <p:transition>
    <p:pull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FE241-87F0-40C1-B461-55CB5F4BA3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B770DF-41FB-4E05-B82A-55EB5BD6A3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CC6B8-9789-404A-965B-F957ED3B30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4AF4B-9432-4BED-8CF2-08A0004451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417047"/>
      </p:ext>
    </p:extLst>
  </p:cSld>
  <p:clrMapOvr>
    <a:masterClrMapping/>
  </p:clrMapOvr>
  <p:transition>
    <p:pull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EBDB39-6B75-4BF8-B106-3700424F13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A58E899-6A22-480A-B239-45B296BE1C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060DBB7-751B-453C-8F10-A48D0F3EA5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57C9E-245B-4940-B762-39DB763F9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784318"/>
      </p:ext>
    </p:extLst>
  </p:cSld>
  <p:clrMapOvr>
    <a:masterClrMapping/>
  </p:clrMapOvr>
  <p:transition>
    <p:pull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E162B5A-ACB1-48F7-8F2B-BCF4F4DE45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716AF9-136A-4EF2-B50E-51A8DFEDEA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A89B62-7576-49A2-95DD-90CF57E7A6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20F0C-1F64-4C52-8BEB-27A84F880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019269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11CD2-1245-402B-B24E-57295C9FCE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050765-9FA8-47D1-81CE-E4A0DDDAC8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C2C312-70FA-418C-8041-0CB0AE7DE7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3D5E7-D6FD-4C0C-99B4-FDA04C7855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156564"/>
      </p:ext>
    </p:extLst>
  </p:cSld>
  <p:clrMapOvr>
    <a:masterClrMapping/>
  </p:clrMapOvr>
  <p:transition>
    <p:pull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96014B6-23C4-4742-BEAA-C30065DA5F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1598AF-5A11-4EA5-A591-7249DE1283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4125B3B-17E2-41EF-9F3C-8C86B2C4D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9AA95-DFC6-4232-82A1-05A6DDEE3B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845492"/>
      </p:ext>
    </p:extLst>
  </p:cSld>
  <p:clrMapOvr>
    <a:masterClrMapping/>
  </p:clrMapOvr>
  <p:transition>
    <p:pull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79CF5A-7498-4625-945A-CC438D1BA3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C3013-3198-465E-8089-FBA5C6DDAE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370BB-BC86-40C8-8373-96AA66EF4E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4F2D4-A185-4D18-802B-38CBD60378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689110"/>
      </p:ext>
    </p:extLst>
  </p:cSld>
  <p:clrMapOvr>
    <a:masterClrMapping/>
  </p:clrMapOvr>
  <p:transition>
    <p:pull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4FFDE6-532F-4EF0-9C79-95B21E661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3EBA3F-9CFC-4A17-AAB1-46A250462B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E847C-E180-47F8-8559-B696085A8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B9953-F4A6-4146-BFF6-9EA649D3AE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245373"/>
      </p:ext>
    </p:extLst>
  </p:cSld>
  <p:clrMapOvr>
    <a:masterClrMapping/>
  </p:clrMapOvr>
  <p:transition>
    <p:pull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B4CEA5-AFFC-488D-B4E4-6E0AA96CE0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7250AB-F944-46FA-A1C2-ECC73EDF28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A1A531-126A-4C28-9F4F-2D90F49882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1D041-C35C-4ABD-86C4-067F036999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600551"/>
      </p:ext>
    </p:extLst>
  </p:cSld>
  <p:clrMapOvr>
    <a:masterClrMapping/>
  </p:clrMapOvr>
  <p:transition>
    <p:pull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596B21-688D-4AAB-BA4B-B86B093AD7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E6DD7-FF51-463E-88C9-8913BC95BB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B55A4C-3D2C-4A68-A7CA-E0A29361E0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CB317-5EC1-48D6-80EA-894DE04A22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787444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7A16887-D817-4680-8D77-DAB0164745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E75419-EF7F-46D3-A357-27A11BB229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2279329-490A-4B4E-A8D8-6054482DB2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71769-90B8-483F-82E4-F7ABF5F20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596529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AC05E8-9710-4D79-8F46-D9822D08EF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4451C9-7BD6-4C50-9F2A-4BAE00B43E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E36462-7D52-4763-837F-C579BF2BA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60BF5-C92B-4560-84B9-C6CFD19E2C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209488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799823A-98D9-40C4-AC4E-3BF2E401DF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763DD7-0BCC-4180-A55A-8E1E421784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DD45EBA-079F-463F-B8FF-335A4C9FF3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E43F7-D0F1-497A-A9A5-79FA7120D2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683059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8198AA-6060-49C9-9F7B-18002E4771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F5AF5B-847D-4196-ABDF-C6BE1CAAE7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790A3-68CA-4661-959D-33CBD6B58E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EF1A9-BA86-45DF-9B02-1D59DCAE50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263738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451F62-4C10-4ECB-963D-0D6D863A0D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44EC3-7A0F-4A0D-8666-A73F294CAE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154C5-6F42-4251-A3E4-D385710EE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815FD-94D6-4A8C-90C7-35F8D9A973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822596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E62E35-E1E1-41F2-9F36-7A8B69CF8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EA7E4D7-A9CF-4297-9D74-4DE0209E9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6429DD1-47AC-4E96-B85F-25B4F73C53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FA9CC85-7926-4A0E-A340-4B98AA892E9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5F02EE9-57D0-416B-A6B6-AE33B9C3CF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21B56E2-6859-4D8B-9807-E21C47D94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42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ll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9E15-DAA7-49EF-991E-FA355F188A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0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78EA3D-0AC4-4D1E-BA82-70A6816CF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D1623B-1301-49CB-B1E3-736ACF6BF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6429DD1-47AC-4E96-B85F-25B4F73C53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FA9CC85-7926-4A0E-A340-4B98AA892E9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5F02EE9-57D0-416B-A6B6-AE33B9C3CF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89218C0-DEB4-451D-BCA7-02FC4A7BCF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03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pull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0AE408-8A09-4073-BF66-362E184E4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BE9762-EFC8-46C0-869D-73409CCE6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6429DD1-47AC-4E96-B85F-25B4F73C53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FA9CC85-7926-4A0E-A340-4B98AA892E9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5F02EE9-57D0-416B-A6B6-AE33B9C3CF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EC407BF-A5F3-40DC-A6F3-2A630D1E3A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81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ll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1026">
            <a:extLst>
              <a:ext uri="{FF2B5EF4-FFF2-40B4-BE49-F238E27FC236}">
                <a16:creationId xmlns:a16="http://schemas.microsoft.com/office/drawing/2014/main" id="{1D84D787-59A6-4C3B-964A-3074AB6B111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62200" y="2057400"/>
            <a:ext cx="7543800" cy="2514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296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0" cap="none" spc="0" normalizeH="0" baseline="0" noProof="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第七章 图</a:t>
            </a:r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>
            <a:extLst>
              <a:ext uri="{FF2B5EF4-FFF2-40B4-BE49-F238E27FC236}">
                <a16:creationId xmlns:a16="http://schemas.microsoft.com/office/drawing/2014/main" id="{B5BAA4EE-6596-49B0-B952-E83DE7AFC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4498931"/>
            <a:ext cx="5724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算法中需要用定量的描述替代定性的概念</a:t>
            </a:r>
            <a:endParaRPr lang="zh-CN" altLang="en-US" sz="2400" dirty="0">
              <a:solidFill>
                <a:srgbClr val="333333"/>
              </a:solidFill>
            </a:endParaRPr>
          </a:p>
        </p:txBody>
      </p:sp>
      <p:sp>
        <p:nvSpPr>
          <p:cNvPr id="136195" name="Text Box 3">
            <a:extLst>
              <a:ext uri="{FF2B5EF4-FFF2-40B4-BE49-F238E27FC236}">
                <a16:creationId xmlns:a16="http://schemas.microsoft.com/office/drawing/2014/main" id="{4F88F747-E918-40F4-B491-A32EDF0E5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315" y="5257959"/>
            <a:ext cx="45320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没有前驱的顶点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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 入度为零的顶点</a:t>
            </a: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058BC7ED-E363-4870-9D85-12C209B67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315" y="5977622"/>
            <a:ext cx="59426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fontAlgn="base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删除顶点及以它为尾的弧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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 弧头顶点的入度减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</a:p>
        </p:txBody>
      </p:sp>
      <p:grpSp>
        <p:nvGrpSpPr>
          <p:cNvPr id="84997" name="Group 5">
            <a:extLst>
              <a:ext uri="{FF2B5EF4-FFF2-40B4-BE49-F238E27FC236}">
                <a16:creationId xmlns:a16="http://schemas.microsoft.com/office/drawing/2014/main" id="{4BD374B1-8AD7-4CFA-9B65-C9896C303F6B}"/>
              </a:ext>
            </a:extLst>
          </p:cNvPr>
          <p:cNvGrpSpPr>
            <a:grpSpLocks/>
          </p:cNvGrpSpPr>
          <p:nvPr/>
        </p:nvGrpSpPr>
        <p:grpSpPr bwMode="auto">
          <a:xfrm>
            <a:off x="3824288" y="152401"/>
            <a:ext cx="6310312" cy="3343275"/>
            <a:chOff x="912" y="576"/>
            <a:chExt cx="3312" cy="1872"/>
          </a:xfrm>
        </p:grpSpPr>
        <p:sp>
          <p:nvSpPr>
            <p:cNvPr id="85015" name="Oval 6">
              <a:extLst>
                <a:ext uri="{FF2B5EF4-FFF2-40B4-BE49-F238E27FC236}">
                  <a16:creationId xmlns:a16="http://schemas.microsoft.com/office/drawing/2014/main" id="{CDA26339-D708-4C67-A4C2-096B10368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912"/>
              <a:ext cx="384" cy="33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6674" tIns="53337" rIns="106674" bIns="53337" anchor="ctr"/>
            <a:lstStyle>
              <a:lvl1pPr defTabSz="106680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700" b="1">
                  <a:solidFill>
                    <a:srgbClr val="004C2B"/>
                  </a:solidFill>
                </a:rPr>
                <a:t>a</a:t>
              </a:r>
              <a:endParaRPr lang="en-US" altLang="zh-CN" sz="3700">
                <a:solidFill>
                  <a:srgbClr val="333333"/>
                </a:solidFill>
              </a:endParaRPr>
            </a:p>
          </p:txBody>
        </p:sp>
        <p:sp>
          <p:nvSpPr>
            <p:cNvPr id="85016" name="Oval 7">
              <a:extLst>
                <a:ext uri="{FF2B5EF4-FFF2-40B4-BE49-F238E27FC236}">
                  <a16:creationId xmlns:a16="http://schemas.microsoft.com/office/drawing/2014/main" id="{FF160D9D-1600-469E-B296-DCAD70353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776"/>
              <a:ext cx="384" cy="33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6674" tIns="53337" rIns="106674" bIns="53337" anchor="ctr"/>
            <a:lstStyle>
              <a:lvl1pPr defTabSz="106680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700" b="1">
                  <a:solidFill>
                    <a:srgbClr val="004C2B"/>
                  </a:solidFill>
                </a:rPr>
                <a:t>b</a:t>
              </a:r>
              <a:endParaRPr lang="en-US" altLang="zh-CN" sz="3700">
                <a:solidFill>
                  <a:srgbClr val="333333"/>
                </a:solidFill>
              </a:endParaRPr>
            </a:p>
          </p:txBody>
        </p:sp>
        <p:sp>
          <p:nvSpPr>
            <p:cNvPr id="85017" name="Oval 8">
              <a:extLst>
                <a:ext uri="{FF2B5EF4-FFF2-40B4-BE49-F238E27FC236}">
                  <a16:creationId xmlns:a16="http://schemas.microsoft.com/office/drawing/2014/main" id="{C73CAF27-F392-4D5B-95E8-A9A8304CE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576"/>
              <a:ext cx="384" cy="33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6674" tIns="53337" rIns="106674" bIns="53337" anchor="ctr"/>
            <a:lstStyle>
              <a:lvl1pPr defTabSz="106680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700" b="1">
                  <a:solidFill>
                    <a:srgbClr val="004C2B"/>
                  </a:solidFill>
                </a:rPr>
                <a:t>c</a:t>
              </a:r>
              <a:endParaRPr lang="en-US" altLang="zh-CN" sz="3700">
                <a:solidFill>
                  <a:srgbClr val="333333"/>
                </a:solidFill>
              </a:endParaRPr>
            </a:p>
          </p:txBody>
        </p:sp>
        <p:sp>
          <p:nvSpPr>
            <p:cNvPr id="85018" name="Oval 9">
              <a:extLst>
                <a:ext uri="{FF2B5EF4-FFF2-40B4-BE49-F238E27FC236}">
                  <a16:creationId xmlns:a16="http://schemas.microsoft.com/office/drawing/2014/main" id="{D32EC1C2-484E-4497-A4B5-9D93DAC83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44"/>
              <a:ext cx="384" cy="33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6674" tIns="53337" rIns="106674" bIns="53337" anchor="ctr"/>
            <a:lstStyle>
              <a:lvl1pPr defTabSz="106680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700" b="1">
                  <a:solidFill>
                    <a:srgbClr val="004C2B"/>
                  </a:solidFill>
                </a:rPr>
                <a:t>g</a:t>
              </a:r>
              <a:endParaRPr lang="en-US" altLang="zh-CN" sz="3700">
                <a:solidFill>
                  <a:srgbClr val="333333"/>
                </a:solidFill>
              </a:endParaRPr>
            </a:p>
          </p:txBody>
        </p:sp>
        <p:sp>
          <p:nvSpPr>
            <p:cNvPr id="85019" name="Oval 10">
              <a:extLst>
                <a:ext uri="{FF2B5EF4-FFF2-40B4-BE49-F238E27FC236}">
                  <a16:creationId xmlns:a16="http://schemas.microsoft.com/office/drawing/2014/main" id="{DCAE25BA-4688-4DA6-AF7B-7B594A162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112"/>
              <a:ext cx="384" cy="33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6674" tIns="53337" rIns="106674" bIns="53337" anchor="ctr"/>
            <a:lstStyle>
              <a:lvl1pPr defTabSz="106680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700" b="1">
                  <a:solidFill>
                    <a:srgbClr val="004C2B"/>
                  </a:solidFill>
                </a:rPr>
                <a:t>h</a:t>
              </a:r>
              <a:endParaRPr lang="en-US" altLang="zh-CN" sz="3700">
                <a:solidFill>
                  <a:srgbClr val="333333"/>
                </a:solidFill>
              </a:endParaRPr>
            </a:p>
          </p:txBody>
        </p:sp>
        <p:sp>
          <p:nvSpPr>
            <p:cNvPr id="85020" name="Oval 11">
              <a:extLst>
                <a:ext uri="{FF2B5EF4-FFF2-40B4-BE49-F238E27FC236}">
                  <a16:creationId xmlns:a16="http://schemas.microsoft.com/office/drawing/2014/main" id="{F7D234E0-40D7-48FC-8941-BE87EA496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12"/>
              <a:ext cx="384" cy="33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6674" tIns="53337" rIns="106674" bIns="53337" anchor="ctr"/>
            <a:lstStyle>
              <a:lvl1pPr defTabSz="106680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700" b="1">
                  <a:solidFill>
                    <a:srgbClr val="004C2B"/>
                  </a:solidFill>
                </a:rPr>
                <a:t>d</a:t>
              </a:r>
              <a:endParaRPr lang="en-US" altLang="zh-CN" sz="3700">
                <a:solidFill>
                  <a:srgbClr val="333333"/>
                </a:solidFill>
              </a:endParaRPr>
            </a:p>
          </p:txBody>
        </p:sp>
        <p:sp>
          <p:nvSpPr>
            <p:cNvPr id="85021" name="Oval 12">
              <a:extLst>
                <a:ext uri="{FF2B5EF4-FFF2-40B4-BE49-F238E27FC236}">
                  <a16:creationId xmlns:a16="http://schemas.microsoft.com/office/drawing/2014/main" id="{45E5AE7C-2A0B-43CB-9FB6-DD8277A63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76"/>
              <a:ext cx="384" cy="33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6674" tIns="53337" rIns="106674" bIns="53337" anchor="ctr"/>
            <a:lstStyle>
              <a:lvl1pPr defTabSz="106680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700" b="1">
                  <a:solidFill>
                    <a:srgbClr val="004C2B"/>
                  </a:solidFill>
                </a:rPr>
                <a:t>f</a:t>
              </a:r>
              <a:endParaRPr lang="en-US" altLang="zh-CN" sz="3700">
                <a:solidFill>
                  <a:srgbClr val="333333"/>
                </a:solidFill>
              </a:endParaRPr>
            </a:p>
          </p:txBody>
        </p:sp>
        <p:sp>
          <p:nvSpPr>
            <p:cNvPr id="85022" name="Oval 13">
              <a:extLst>
                <a:ext uri="{FF2B5EF4-FFF2-40B4-BE49-F238E27FC236}">
                  <a16:creationId xmlns:a16="http://schemas.microsoft.com/office/drawing/2014/main" id="{D16CA933-DF0E-4011-9CDA-FA2EAAA55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44"/>
              <a:ext cx="384" cy="33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106674" tIns="53337" rIns="106674" bIns="53337" anchor="ctr"/>
            <a:lstStyle>
              <a:lvl1pPr defTabSz="1066800"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066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3700" b="1">
                  <a:solidFill>
                    <a:srgbClr val="004C2B"/>
                  </a:solidFill>
                </a:rPr>
                <a:t>e</a:t>
              </a:r>
              <a:endParaRPr lang="en-US" altLang="zh-CN" sz="3700">
                <a:solidFill>
                  <a:srgbClr val="333333"/>
                </a:solidFill>
              </a:endParaRPr>
            </a:p>
          </p:txBody>
        </p:sp>
        <p:sp>
          <p:nvSpPr>
            <p:cNvPr id="85023" name="Line 14">
              <a:extLst>
                <a:ext uri="{FF2B5EF4-FFF2-40B4-BE49-F238E27FC236}">
                  <a16:creationId xmlns:a16="http://schemas.microsoft.com/office/drawing/2014/main" id="{C17E7423-1A44-4D59-95B6-DD33F9D48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768"/>
              <a:ext cx="624" cy="240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4" name="Line 15">
              <a:extLst>
                <a:ext uri="{FF2B5EF4-FFF2-40B4-BE49-F238E27FC236}">
                  <a16:creationId xmlns:a16="http://schemas.microsoft.com/office/drawing/2014/main" id="{81A1D6BF-8C05-4763-84DD-59392E6AE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152"/>
              <a:ext cx="624" cy="240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5" name="Line 16">
              <a:extLst>
                <a:ext uri="{FF2B5EF4-FFF2-40B4-BE49-F238E27FC236}">
                  <a16:creationId xmlns:a16="http://schemas.microsoft.com/office/drawing/2014/main" id="{79DB8B80-9A1F-4434-ABC1-E34A6504C4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584"/>
              <a:ext cx="672" cy="288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6" name="Line 17">
              <a:extLst>
                <a:ext uri="{FF2B5EF4-FFF2-40B4-BE49-F238E27FC236}">
                  <a16:creationId xmlns:a16="http://schemas.microsoft.com/office/drawing/2014/main" id="{8D65C6C0-F7DF-4BBF-AAED-EDFFF5E4E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016"/>
              <a:ext cx="624" cy="240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7" name="Line 18">
              <a:extLst>
                <a:ext uri="{FF2B5EF4-FFF2-40B4-BE49-F238E27FC236}">
                  <a16:creationId xmlns:a16="http://schemas.microsoft.com/office/drawing/2014/main" id="{90FF38C2-9C49-4880-A842-8A7F0684C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720"/>
              <a:ext cx="624" cy="240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8" name="Line 19">
              <a:extLst>
                <a:ext uri="{FF2B5EF4-FFF2-40B4-BE49-F238E27FC236}">
                  <a16:creationId xmlns:a16="http://schemas.microsoft.com/office/drawing/2014/main" id="{FF28C8FD-9780-4412-AE95-251F0F4F2B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152"/>
              <a:ext cx="576" cy="288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9" name="Line 20">
              <a:extLst>
                <a:ext uri="{FF2B5EF4-FFF2-40B4-BE49-F238E27FC236}">
                  <a16:creationId xmlns:a16="http://schemas.microsoft.com/office/drawing/2014/main" id="{AE698506-8A92-4BBC-8109-E49BC1359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584"/>
              <a:ext cx="624" cy="288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30" name="Line 21">
              <a:extLst>
                <a:ext uri="{FF2B5EF4-FFF2-40B4-BE49-F238E27FC236}">
                  <a16:creationId xmlns:a16="http://schemas.microsoft.com/office/drawing/2014/main" id="{2DB5ADD1-B405-4E3F-A64F-B21F0BB75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064"/>
              <a:ext cx="624" cy="192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31" name="Line 22">
              <a:extLst>
                <a:ext uri="{FF2B5EF4-FFF2-40B4-BE49-F238E27FC236}">
                  <a16:creationId xmlns:a16="http://schemas.microsoft.com/office/drawing/2014/main" id="{346F9D0E-EBF4-42F1-AA5E-4DA3BA17B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056"/>
              <a:ext cx="576" cy="336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32" name="Line 23">
              <a:extLst>
                <a:ext uri="{FF2B5EF4-FFF2-40B4-BE49-F238E27FC236}">
                  <a16:creationId xmlns:a16="http://schemas.microsoft.com/office/drawing/2014/main" id="{2CB6DFC7-C28A-4952-BBAB-2686E7BCB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584"/>
              <a:ext cx="576" cy="336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6216" name="Text Box 24">
            <a:extLst>
              <a:ext uri="{FF2B5EF4-FFF2-40B4-BE49-F238E27FC236}">
                <a16:creationId xmlns:a16="http://schemas.microsoft.com/office/drawing/2014/main" id="{46221B25-AF5D-4B2E-9887-4B5927793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00401"/>
            <a:ext cx="516796" cy="83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66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66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66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66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700" b="1">
                <a:solidFill>
                  <a:srgbClr val="000099"/>
                </a:solidFill>
              </a:rPr>
              <a:t>a</a:t>
            </a:r>
            <a:endParaRPr lang="en-US" altLang="zh-CN" sz="4700">
              <a:solidFill>
                <a:srgbClr val="000099"/>
              </a:solidFill>
            </a:endParaRPr>
          </a:p>
        </p:txBody>
      </p:sp>
      <p:sp>
        <p:nvSpPr>
          <p:cNvPr id="136217" name="Text Box 25">
            <a:extLst>
              <a:ext uri="{FF2B5EF4-FFF2-40B4-BE49-F238E27FC236}">
                <a16:creationId xmlns:a16="http://schemas.microsoft.com/office/drawing/2014/main" id="{8C7F078B-E792-4E87-9D18-87FBF714A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3200401"/>
            <a:ext cx="550460" cy="83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66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66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66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66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700" b="1">
                <a:solidFill>
                  <a:srgbClr val="000099"/>
                </a:solidFill>
              </a:rPr>
              <a:t>b</a:t>
            </a:r>
            <a:endParaRPr lang="en-US" altLang="zh-CN" sz="4700">
              <a:solidFill>
                <a:srgbClr val="000099"/>
              </a:solidFill>
            </a:endParaRPr>
          </a:p>
        </p:txBody>
      </p:sp>
      <p:sp>
        <p:nvSpPr>
          <p:cNvPr id="136218" name="Text Box 26">
            <a:extLst>
              <a:ext uri="{FF2B5EF4-FFF2-40B4-BE49-F238E27FC236}">
                <a16:creationId xmlns:a16="http://schemas.microsoft.com/office/drawing/2014/main" id="{E1D6E7C7-0E9D-408D-BF2C-AED30FDC1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475" y="3200401"/>
            <a:ext cx="550460" cy="83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66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66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66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66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700" b="1">
                <a:solidFill>
                  <a:srgbClr val="000099"/>
                </a:solidFill>
              </a:rPr>
              <a:t>h</a:t>
            </a:r>
            <a:endParaRPr lang="en-US" altLang="zh-CN" sz="4700">
              <a:solidFill>
                <a:srgbClr val="000099"/>
              </a:solidFill>
            </a:endParaRPr>
          </a:p>
        </p:txBody>
      </p:sp>
      <p:sp>
        <p:nvSpPr>
          <p:cNvPr id="136219" name="Text Box 27">
            <a:extLst>
              <a:ext uri="{FF2B5EF4-FFF2-40B4-BE49-F238E27FC236}">
                <a16:creationId xmlns:a16="http://schemas.microsoft.com/office/drawing/2014/main" id="{A4E3BF6B-454D-4782-B22E-B43C1DE19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1" y="3200401"/>
            <a:ext cx="483133" cy="83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66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66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66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66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700" b="1">
                <a:solidFill>
                  <a:srgbClr val="000099"/>
                </a:solidFill>
              </a:rPr>
              <a:t>c</a:t>
            </a:r>
            <a:endParaRPr lang="en-US" altLang="zh-CN" sz="4700">
              <a:solidFill>
                <a:srgbClr val="000099"/>
              </a:solidFill>
            </a:endParaRPr>
          </a:p>
        </p:txBody>
      </p:sp>
      <p:grpSp>
        <p:nvGrpSpPr>
          <p:cNvPr id="3" name="Group 28">
            <a:extLst>
              <a:ext uri="{FF2B5EF4-FFF2-40B4-BE49-F238E27FC236}">
                <a16:creationId xmlns:a16="http://schemas.microsoft.com/office/drawing/2014/main" id="{60835A09-0A38-4686-B7DE-40793E593F16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409576"/>
            <a:ext cx="2011363" cy="1285875"/>
            <a:chOff x="864" y="720"/>
            <a:chExt cx="1056" cy="720"/>
          </a:xfrm>
        </p:grpSpPr>
        <p:sp useBgFill="1">
          <p:nvSpPr>
            <p:cNvPr id="85012" name="Rectangle 29">
              <a:extLst>
                <a:ext uri="{FF2B5EF4-FFF2-40B4-BE49-F238E27FC236}">
                  <a16:creationId xmlns:a16="http://schemas.microsoft.com/office/drawing/2014/main" id="{429F76DA-2DD3-40B2-A5F0-C8CB4FC0C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864"/>
              <a:ext cx="480" cy="432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 useBgFill="1">
          <p:nvSpPr>
            <p:cNvPr id="85013" name="Rectangle 30">
              <a:extLst>
                <a:ext uri="{FF2B5EF4-FFF2-40B4-BE49-F238E27FC236}">
                  <a16:creationId xmlns:a16="http://schemas.microsoft.com/office/drawing/2014/main" id="{0E96004B-72FB-49BC-AE56-C0F5C942E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720"/>
              <a:ext cx="576" cy="28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 useBgFill="1">
          <p:nvSpPr>
            <p:cNvPr id="85014" name="Rectangle 31">
              <a:extLst>
                <a:ext uri="{FF2B5EF4-FFF2-40B4-BE49-F238E27FC236}">
                  <a16:creationId xmlns:a16="http://schemas.microsoft.com/office/drawing/2014/main" id="{5A21598F-EFAF-4728-94E8-79875E25B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52"/>
              <a:ext cx="576" cy="28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E22DC33C-8B0B-49BC-B001-A056F06D848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952626"/>
            <a:ext cx="2103438" cy="1285875"/>
            <a:chOff x="864" y="1584"/>
            <a:chExt cx="1104" cy="720"/>
          </a:xfrm>
        </p:grpSpPr>
        <p:sp useBgFill="1">
          <p:nvSpPr>
            <p:cNvPr id="85009" name="Rectangle 33">
              <a:extLst>
                <a:ext uri="{FF2B5EF4-FFF2-40B4-BE49-F238E27FC236}">
                  <a16:creationId xmlns:a16="http://schemas.microsoft.com/office/drawing/2014/main" id="{F92E82D1-4DF7-4CA4-93B8-377B67E41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728"/>
              <a:ext cx="480" cy="432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 useBgFill="1">
          <p:nvSpPr>
            <p:cNvPr id="85010" name="Rectangle 34">
              <a:extLst>
                <a:ext uri="{FF2B5EF4-FFF2-40B4-BE49-F238E27FC236}">
                  <a16:creationId xmlns:a16="http://schemas.microsoft.com/office/drawing/2014/main" id="{661B4B62-ECC0-40C8-841E-4F795F4C0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584"/>
              <a:ext cx="624" cy="336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  <p:sp useBgFill="1">
          <p:nvSpPr>
            <p:cNvPr id="85011" name="Rectangle 35">
              <a:extLst>
                <a:ext uri="{FF2B5EF4-FFF2-40B4-BE49-F238E27FC236}">
                  <a16:creationId xmlns:a16="http://schemas.microsoft.com/office/drawing/2014/main" id="{5F46F1FC-A3BA-4F5E-9E24-051E613ED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016"/>
              <a:ext cx="576" cy="28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zh-CN" altLang="en-US" sz="3600">
                <a:solidFill>
                  <a:srgbClr val="333333"/>
                </a:solidFill>
              </a:endParaRPr>
            </a:p>
          </p:txBody>
        </p:sp>
      </p:grpSp>
      <p:sp useBgFill="1">
        <p:nvSpPr>
          <p:cNvPr id="136228" name="Rectangle 36">
            <a:extLst>
              <a:ext uri="{FF2B5EF4-FFF2-40B4-BE49-F238E27FC236}">
                <a16:creationId xmlns:a16="http://schemas.microsoft.com/office/drawing/2014/main" id="{EACCE523-7A0B-4155-B51C-F21FB5B73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2809876"/>
            <a:ext cx="914400" cy="7715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 useBgFill="1">
        <p:nvSpPr>
          <p:cNvPr id="136229" name="Rectangle 37">
            <a:extLst>
              <a:ext uri="{FF2B5EF4-FFF2-40B4-BE49-F238E27FC236}">
                <a16:creationId xmlns:a16="http://schemas.microsoft.com/office/drawing/2014/main" id="{BBA2187D-C08F-4EBD-87B1-E6CC4996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724151"/>
            <a:ext cx="1189038" cy="4286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 useBgFill="1">
        <p:nvSpPr>
          <p:cNvPr id="136230" name="Rectangle 38">
            <a:extLst>
              <a:ext uri="{FF2B5EF4-FFF2-40B4-BE49-F238E27FC236}">
                <a16:creationId xmlns:a16="http://schemas.microsoft.com/office/drawing/2014/main" id="{F3FDE0B4-0FD8-463D-AC42-34B90D7C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152400"/>
            <a:ext cx="9144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 useBgFill="1">
        <p:nvSpPr>
          <p:cNvPr id="136231" name="Rectangle 39">
            <a:extLst>
              <a:ext uri="{FF2B5EF4-FFF2-40B4-BE49-F238E27FC236}">
                <a16:creationId xmlns:a16="http://schemas.microsoft.com/office/drawing/2014/main" id="{1F69BAA4-A14D-4070-851A-7557084E4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88" y="323851"/>
            <a:ext cx="1098550" cy="60007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>
              <a:solidFill>
                <a:srgbClr val="333333"/>
              </a:solidFill>
            </a:endParaRPr>
          </a:p>
        </p:txBody>
      </p:sp>
      <p:sp>
        <p:nvSpPr>
          <p:cNvPr id="85008" name="Text Box 40">
            <a:extLst>
              <a:ext uri="{FF2B5EF4-FFF2-40B4-BE49-F238E27FC236}">
                <a16:creationId xmlns:a16="http://schemas.microsoft.com/office/drawing/2014/main" id="{B796EF63-85E2-4FB8-9C82-1D686DECD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2400"/>
            <a:ext cx="14322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sz="3600" b="1" dirty="0">
                <a:solidFill>
                  <a:srgbClr val="000099"/>
                </a:solidFill>
              </a:rPr>
              <a:t>又如</a:t>
            </a:r>
            <a:r>
              <a:rPr lang="en-US" altLang="zh-CN" sz="3600" b="1" dirty="0">
                <a:solidFill>
                  <a:srgbClr val="000099"/>
                </a:solidFill>
              </a:rPr>
              <a:t>: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136195" grpId="0"/>
      <p:bldP spid="136196" grpId="0"/>
      <p:bldP spid="136216" grpId="0" autoUpdateAnimBg="0"/>
      <p:bldP spid="136217" grpId="0" autoUpdateAnimBg="0"/>
      <p:bldP spid="136218" grpId="0" autoUpdateAnimBg="0"/>
      <p:bldP spid="136219" grpId="0" autoUpdateAnimBg="0"/>
      <p:bldP spid="136228" grpId="0" animBg="1"/>
      <p:bldP spid="136229" grpId="0" animBg="1"/>
      <p:bldP spid="136230" grpId="0" animBg="1"/>
      <p:bldP spid="1362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>
            <a:extLst>
              <a:ext uri="{FF2B5EF4-FFF2-40B4-BE49-F238E27FC236}">
                <a16:creationId xmlns:a16="http://schemas.microsoft.com/office/drawing/2014/main" id="{1508822D-9EA3-42AD-993F-37133C4DE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887" y="368578"/>
            <a:ext cx="5359587" cy="6120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取入度为零的顶点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v;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while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(v==0)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 {  </a:t>
            </a:r>
            <a:r>
              <a:rPr lang="en-US" altLang="zh-CN" sz="1600" b="1" dirty="0">
                <a:solidFill>
                  <a:srgbClr val="000099"/>
                </a:solidFill>
                <a:ea typeface="楷体_GB2312" pitchFamily="49" charset="-122"/>
              </a:rPr>
              <a:t>//</a:t>
            </a:r>
            <a:r>
              <a:rPr lang="zh-CN" altLang="en-US" sz="1600" dirty="0">
                <a:solidFill>
                  <a:srgbClr val="000099"/>
                </a:solidFill>
                <a:ea typeface="楷体_GB2312" pitchFamily="49" charset="-122"/>
              </a:rPr>
              <a:t>表明能取得入度为</a:t>
            </a:r>
            <a:r>
              <a:rPr lang="en-US" altLang="zh-CN" sz="1600" dirty="0">
                <a:solidFill>
                  <a:srgbClr val="000099"/>
                </a:solidFill>
                <a:ea typeface="楷体_GB2312" pitchFamily="49" charset="-122"/>
              </a:rPr>
              <a:t>0</a:t>
            </a:r>
            <a:r>
              <a:rPr lang="zh-CN" altLang="en-US" sz="1600" dirty="0">
                <a:solidFill>
                  <a:srgbClr val="000099"/>
                </a:solidFill>
                <a:ea typeface="楷体_GB2312" pitchFamily="49" charset="-122"/>
              </a:rPr>
              <a:t>的顶点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sz="2400" b="1" dirty="0" err="1">
                <a:solidFill>
                  <a:srgbClr val="000099"/>
                </a:solidFill>
                <a:ea typeface="楷体_GB2312" pitchFamily="49" charset="-122"/>
              </a:rPr>
              <a:t>printf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(v);  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++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m;  //</a:t>
            </a:r>
            <a:r>
              <a:rPr lang="en-US" altLang="zh-CN" sz="1600" dirty="0">
                <a:solidFill>
                  <a:srgbClr val="000099"/>
                </a:solidFill>
                <a:ea typeface="楷体_GB2312" pitchFamily="49" charset="-122"/>
              </a:rPr>
              <a:t>m</a:t>
            </a:r>
            <a:r>
              <a:rPr lang="zh-CN" altLang="en-US" sz="1600" dirty="0">
                <a:solidFill>
                  <a:srgbClr val="000099"/>
                </a:solidFill>
                <a:ea typeface="楷体_GB2312" pitchFamily="49" charset="-122"/>
              </a:rPr>
              <a:t>是个计数器</a:t>
            </a:r>
            <a:endParaRPr lang="en-US" altLang="zh-CN" sz="1600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  w:=FirstAdj(v);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 while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(w </a:t>
            </a:r>
            <a:r>
              <a:rPr lang="en-US" altLang="zh-CN" sz="2400" dirty="0">
                <a:solidFill>
                  <a:srgbClr val="000099"/>
                </a:solidFill>
              </a:rPr>
              <a:t>&lt;&gt;</a:t>
            </a:r>
            <a:r>
              <a:rPr lang="en-US" altLang="zh-CN" sz="2400" dirty="0">
                <a:solidFill>
                  <a:srgbClr val="333333"/>
                </a:solidFill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0) 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{</a:t>
            </a:r>
            <a:endParaRPr lang="en-US" altLang="zh-CN" sz="2400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     </a:t>
            </a:r>
            <a:r>
              <a:rPr lang="en-US" altLang="zh-CN" sz="2400" dirty="0" err="1">
                <a:solidFill>
                  <a:srgbClr val="000099"/>
                </a:solidFill>
                <a:ea typeface="楷体_GB2312" pitchFamily="49" charset="-122"/>
              </a:rPr>
              <a:t>inDegree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[w]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--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     w:=nextAdj(v,w);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取下一个入度为零的顶点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v;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楷体_GB2312" pitchFamily="49" charset="-122"/>
              </a:rPr>
              <a:t>if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 m&lt;n  </a:t>
            </a:r>
            <a:r>
              <a:rPr lang="en-US" altLang="zh-CN" sz="2400" b="1" dirty="0" err="1">
                <a:solidFill>
                  <a:srgbClr val="000099"/>
                </a:solidFill>
                <a:ea typeface="楷体_GB2312" pitchFamily="49" charset="-122"/>
              </a:rPr>
              <a:t>printf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(“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图中有回路”</a:t>
            </a:r>
            <a:r>
              <a:rPr lang="en-US" altLang="zh-CN" sz="2400" dirty="0">
                <a:solidFill>
                  <a:srgbClr val="000099"/>
                </a:solidFill>
                <a:ea typeface="楷体_GB2312" pitchFamily="49" charset="-122"/>
              </a:rPr>
              <a:t>);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1D3E9217-62A5-48BC-A533-0DBE89BF2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487" y="228601"/>
            <a:ext cx="7386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6600CC"/>
                </a:solidFill>
                <a:ea typeface="楷体_GB2312" pitchFamily="49" charset="-122"/>
              </a:rPr>
              <a:t>算法描述</a:t>
            </a:r>
            <a:endParaRPr lang="zh-CN" altLang="en-US" sz="6000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ransition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>
            <a:extLst>
              <a:ext uri="{FF2B5EF4-FFF2-40B4-BE49-F238E27FC236}">
                <a16:creationId xmlns:a16="http://schemas.microsoft.com/office/drawing/2014/main" id="{01B52BD5-48D6-4B65-8429-86B0C353A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95177"/>
            <a:ext cx="7454964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为避免每次都要搜索入度为零的顶点，在算法中设置一个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“栈”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，以保存“入度为零”的顶点。</a:t>
            </a:r>
            <a:endParaRPr lang="zh-CN" altLang="en-US" sz="2400" dirty="0">
              <a:solidFill>
                <a:srgbClr val="000099"/>
              </a:solidFill>
            </a:endParaRPr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id="{9F2B7490-4F2C-416D-92F3-0DF2E91F1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700214"/>
            <a:ext cx="4989512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 err="1">
                <a:solidFill>
                  <a:srgbClr val="0000FF"/>
                </a:solidFill>
                <a:ea typeface="楷体_GB2312" pitchFamily="49" charset="-122"/>
              </a:rPr>
              <a:t>CountInDegree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ea typeface="楷体_GB2312" pitchFamily="49" charset="-122"/>
              </a:rPr>
              <a:t>G,indegree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);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                 </a:t>
            </a:r>
            <a:r>
              <a:rPr lang="en-US" altLang="zh-CN" sz="2000" dirty="0">
                <a:solidFill>
                  <a:srgbClr val="0000FF"/>
                </a:solidFill>
                <a:ea typeface="楷体_GB2312" pitchFamily="49" charset="-122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对各顶点求入度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 err="1">
                <a:solidFill>
                  <a:srgbClr val="800000"/>
                </a:solidFill>
              </a:rPr>
              <a:t>InitStack</a:t>
            </a:r>
            <a:r>
              <a:rPr lang="en-US" altLang="zh-CN" dirty="0">
                <a:solidFill>
                  <a:srgbClr val="800000"/>
                </a:solidFill>
              </a:rPr>
              <a:t>(S);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for</a:t>
            </a:r>
            <a:r>
              <a:rPr lang="en-US" altLang="zh-CN" dirty="0">
                <a:solidFill>
                  <a:srgbClr val="0000FF"/>
                </a:solidFill>
              </a:rPr>
              <a:t> (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=0; 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</a:rPr>
              <a:t>G.vexnum</a:t>
            </a:r>
            <a:r>
              <a:rPr lang="en-US" altLang="zh-CN" dirty="0">
                <a:solidFill>
                  <a:srgbClr val="0000FF"/>
                </a:solidFill>
              </a:rPr>
              <a:t>; ++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b="1" dirty="0">
                <a:solidFill>
                  <a:srgbClr val="800000"/>
                </a:solidFill>
              </a:rPr>
              <a:t>if </a:t>
            </a:r>
            <a:r>
              <a:rPr lang="en-US" altLang="zh-CN" dirty="0">
                <a:solidFill>
                  <a:srgbClr val="800000"/>
                </a:solidFill>
              </a:rPr>
              <a:t>(!indegree[</a:t>
            </a:r>
            <a:r>
              <a:rPr lang="en-US" altLang="zh-CN" dirty="0" err="1">
                <a:solidFill>
                  <a:srgbClr val="800000"/>
                </a:solidFill>
              </a:rPr>
              <a:t>i</a:t>
            </a:r>
            <a:r>
              <a:rPr lang="en-US" altLang="zh-CN" dirty="0">
                <a:solidFill>
                  <a:srgbClr val="800000"/>
                </a:solidFill>
              </a:rPr>
              <a:t>])  Push(S, </a:t>
            </a:r>
            <a:r>
              <a:rPr lang="en-US" altLang="zh-CN" dirty="0" err="1">
                <a:solidFill>
                  <a:srgbClr val="800000"/>
                </a:solidFill>
              </a:rPr>
              <a:t>i</a:t>
            </a:r>
            <a:r>
              <a:rPr lang="en-US" altLang="zh-CN" dirty="0">
                <a:solidFill>
                  <a:srgbClr val="800000"/>
                </a:solidFill>
              </a:rPr>
              <a:t>);</a:t>
            </a:r>
            <a:endParaRPr lang="en-US" altLang="zh-CN" dirty="0">
              <a:solidFill>
                <a:srgbClr val="0000FF"/>
              </a:solidFill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           </a:t>
            </a:r>
            <a:r>
              <a:rPr lang="en-US" altLang="zh-CN" sz="2000" dirty="0">
                <a:solidFill>
                  <a:srgbClr val="0000FF"/>
                </a:solidFill>
              </a:rPr>
              <a:t>//</a:t>
            </a:r>
            <a:r>
              <a:rPr lang="zh-CN" altLang="zh-CN" sz="2000" dirty="0">
                <a:solidFill>
                  <a:srgbClr val="0000FF"/>
                </a:solidFill>
                <a:ea typeface="楷体_GB2312" pitchFamily="49" charset="-122"/>
              </a:rPr>
              <a:t>入度为零的顶点入栈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87044" name="文本框 1">
            <a:extLst>
              <a:ext uri="{FF2B5EF4-FFF2-40B4-BE49-F238E27FC236}">
                <a16:creationId xmlns:a16="http://schemas.microsoft.com/office/drawing/2014/main" id="{1FF942FA-441D-4AC5-B0CB-C58D61EBE17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233270" y="2801939"/>
            <a:ext cx="2021364" cy="1880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000" dirty="0">
                <a:solidFill>
                  <a:srgbClr val="333333"/>
                </a:solidFill>
              </a:rPr>
              <a:t>假设用邻接表存储图，且增加一个存放顶点入度的数组</a:t>
            </a:r>
            <a:r>
              <a:rPr lang="en-US" altLang="zh-CN" sz="2000" dirty="0">
                <a:solidFill>
                  <a:srgbClr val="333333"/>
                </a:solidFill>
              </a:rPr>
              <a:t>indegree</a:t>
            </a:r>
            <a:endParaRPr lang="zh-CN" altLang="en-US" sz="20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3">
            <a:extLst>
              <a:ext uri="{FF2B5EF4-FFF2-40B4-BE49-F238E27FC236}">
                <a16:creationId xmlns:a16="http://schemas.microsoft.com/office/drawing/2014/main" id="{87559388-5D40-4A0F-BDF9-D6966DE9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6" y="76200"/>
            <a:ext cx="9007475" cy="629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</a:rPr>
              <a:t>count=0;           </a:t>
            </a:r>
            <a:r>
              <a:rPr lang="en-US" altLang="zh-CN" sz="2000" dirty="0">
                <a:solidFill>
                  <a:srgbClr val="000099"/>
                </a:solidFill>
              </a:rPr>
              <a:t>//</a:t>
            </a:r>
            <a:r>
              <a:rPr lang="zh-CN" altLang="en-US" sz="1800" dirty="0">
                <a:solidFill>
                  <a:srgbClr val="000099"/>
                </a:solidFill>
                <a:ea typeface="楷体_GB2312" pitchFamily="49" charset="-122"/>
              </a:rPr>
              <a:t>对输出顶点计数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while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(!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EmptyStack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(S)) 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Pop(S, v);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++count;  </a:t>
            </a:r>
            <a:r>
              <a:rPr lang="en-US" altLang="zh-CN" sz="2800" b="1" dirty="0" err="1">
                <a:solidFill>
                  <a:srgbClr val="000099"/>
                </a:solidFill>
                <a:ea typeface="楷体_GB2312" pitchFamily="49" charset="-122"/>
              </a:rPr>
              <a:t>printf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(v);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for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(w=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FirstAdj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(v); w;  w=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NextAdj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G,v,w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)){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sz="2800" dirty="0">
                <a:solidFill>
                  <a:srgbClr val="800000"/>
                </a:solidFill>
                <a:ea typeface="楷体_GB2312" pitchFamily="49" charset="-122"/>
              </a:rPr>
              <a:t>--indegree(w);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   </a:t>
            </a: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zh-CN" sz="2000" dirty="0">
                <a:solidFill>
                  <a:srgbClr val="000099"/>
                </a:solidFill>
                <a:ea typeface="楷体_GB2312" pitchFamily="49" charset="-122"/>
              </a:rPr>
              <a:t>弧头顶点的入度减一</a:t>
            </a:r>
            <a:endParaRPr lang="zh-CN" altLang="en-US" sz="2000" dirty="0">
              <a:solidFill>
                <a:srgbClr val="000099"/>
              </a:solidFill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800000"/>
                </a:solidFill>
              </a:rPr>
              <a:t>if</a:t>
            </a:r>
            <a:r>
              <a:rPr lang="en-US" altLang="zh-CN" sz="2800" dirty="0">
                <a:solidFill>
                  <a:srgbClr val="800000"/>
                </a:solidFill>
              </a:rPr>
              <a:t> (!indegree[w])  Push(S, w);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99"/>
                </a:solidFill>
                <a:ea typeface="楷体_GB2312" pitchFamily="49" charset="-122"/>
              </a:rPr>
              <a:t>                                               //</a:t>
            </a:r>
            <a:r>
              <a:rPr lang="zh-CN" altLang="en-US" sz="2000" dirty="0">
                <a:solidFill>
                  <a:srgbClr val="000099"/>
                </a:solidFill>
                <a:ea typeface="楷体_GB2312" pitchFamily="49" charset="-122"/>
              </a:rPr>
              <a:t>新产生的入度为零的顶点入栈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if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(count&lt;</a:t>
            </a:r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G.vexnum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) </a:t>
            </a:r>
            <a:r>
              <a:rPr lang="en-US" altLang="zh-CN" sz="2800" b="1" dirty="0" err="1">
                <a:solidFill>
                  <a:srgbClr val="000099"/>
                </a:solidFill>
                <a:ea typeface="楷体_GB2312" pitchFamily="49" charset="-122"/>
              </a:rPr>
              <a:t>printf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(“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图中有回路</a:t>
            </a: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”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472" y="357167"/>
            <a:ext cx="8358246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 b="1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</a:t>
            </a:r>
            <a:r>
              <a:rPr lang="en-US" altLang="zh-CN" sz="2200" b="1" dirty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对如图所示的图进行拓扑排序，可以得到不同的拓扑序列个数是（ ）。</a:t>
            </a:r>
            <a:endParaRPr lang="en-US" altLang="zh-CN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    A. 4		</a:t>
            </a:r>
            <a:r>
              <a:rPr lang="en-US" sz="22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B. 3</a:t>
            </a:r>
            <a:r>
              <a:rPr lang="en-US" sz="22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		C. 2		D. 1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003635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095736" y="2143116"/>
            <a:ext cx="3611272" cy="1857388"/>
            <a:chOff x="2960992" y="2285992"/>
            <a:chExt cx="3611272" cy="1857388"/>
          </a:xfrm>
        </p:grpSpPr>
        <p:sp>
          <p:nvSpPr>
            <p:cNvPr id="5" name="椭圆 4"/>
            <p:cNvSpPr/>
            <p:nvPr/>
          </p:nvSpPr>
          <p:spPr bwMode="auto">
            <a:xfrm>
              <a:off x="4493256" y="228599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e</a:t>
              </a:r>
              <a:endParaRPr lang="zh-CN" altLang="en-US" sz="2000" b="1" i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960992" y="288956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a</a:t>
              </a:r>
              <a:endParaRPr lang="zh-CN" altLang="en-US" sz="2000" b="1" i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746810" y="3675380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b</a:t>
              </a:r>
              <a:endParaRPr lang="zh-CN" altLang="en-US" sz="2000" b="1" i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746942" y="3675380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c</a:t>
              </a:r>
              <a:endParaRPr lang="zh-CN" altLang="en-US" sz="2000" b="1" i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104264" y="288956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d</a:t>
              </a:r>
              <a:endParaRPr lang="zh-CN" altLang="en-US" sz="2000" b="1" i="1">
                <a:solidFill>
                  <a:srgbClr val="0000FF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6" idx="5"/>
              <a:endCxn id="7" idx="1"/>
            </p:cNvCxnSpPr>
            <p:nvPr/>
          </p:nvCxnSpPr>
          <p:spPr>
            <a:xfrm rot="16200000" flipH="1">
              <a:off x="3360455" y="3289025"/>
              <a:ext cx="454892" cy="4548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7"/>
              <a:endCxn id="5" idx="2"/>
            </p:cNvCxnSpPr>
            <p:nvPr/>
          </p:nvCxnSpPr>
          <p:spPr>
            <a:xfrm rot="5400000" flipH="1" flipV="1">
              <a:off x="3707802" y="2172646"/>
              <a:ext cx="438107" cy="11328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6"/>
              <a:endCxn id="9" idx="1"/>
            </p:cNvCxnSpPr>
            <p:nvPr/>
          </p:nvCxnSpPr>
          <p:spPr>
            <a:xfrm>
              <a:off x="4961256" y="2519992"/>
              <a:ext cx="1211545" cy="4381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6"/>
              <a:endCxn id="8" idx="2"/>
            </p:cNvCxnSpPr>
            <p:nvPr/>
          </p:nvCxnSpPr>
          <p:spPr>
            <a:xfrm>
              <a:off x="4214810" y="3909380"/>
              <a:ext cx="532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6"/>
              <a:endCxn id="9" idx="3"/>
            </p:cNvCxnSpPr>
            <p:nvPr/>
          </p:nvCxnSpPr>
          <p:spPr>
            <a:xfrm flipV="1">
              <a:off x="5214942" y="3289025"/>
              <a:ext cx="957859" cy="6203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6"/>
              <a:endCxn id="8" idx="1"/>
            </p:cNvCxnSpPr>
            <p:nvPr/>
          </p:nvCxnSpPr>
          <p:spPr>
            <a:xfrm>
              <a:off x="3428992" y="3123562"/>
              <a:ext cx="1386487" cy="6203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238348" y="4429133"/>
            <a:ext cx="7786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不同的拓扑序列有：</a:t>
            </a:r>
            <a:r>
              <a:rPr lang="en-US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aebcd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abced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sz="2200" b="1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abecd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。答案为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5199" y="5351003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注：</a:t>
            </a:r>
            <a:r>
              <a:rPr lang="en-US" sz="2000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2010</a:t>
            </a:r>
            <a:r>
              <a:rPr lang="zh-CN" altLang="en-US" sz="2000" b="1" dirty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年全国考研题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095472" y="2763522"/>
            <a:ext cx="8305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A0A0E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是一个具有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个顶点的</a:t>
            </a:r>
            <a:r>
              <a:rPr kumimoji="1" lang="zh-CN" altLang="en-US" sz="22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有向图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中顶点序列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b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b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kumimoji="1" lang="en-US" altLang="zh-CN" sz="2200" b="1" i="1" baseline="-30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称为一个</a:t>
            </a:r>
            <a:r>
              <a:rPr kumimoji="1" lang="zh-CN" altLang="en-US" sz="2200" b="1" dirty="0">
                <a:solidFill>
                  <a:srgbClr val="DB030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拓扑序列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，当且仅当该顶点序列满足下列条件：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若</a:t>
            </a:r>
            <a:r>
              <a:rPr kumimoji="1" lang="en-US" altLang="zh-CN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kumimoji="1" lang="en-US" altLang="zh-CN" sz="2200" b="1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是图中的边（或从顶点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有一条路径）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kumimoji="1" lang="zh-CN" altLang="en-US" sz="22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262171" y="1653876"/>
            <a:ext cx="3095625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、什么是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拓扑排序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9786" y="5898862"/>
            <a:ext cx="7858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在一个有向图中找一个拓扑序列的过程称为</a:t>
            </a:r>
            <a:r>
              <a:rPr kumimoji="1" lang="zh-CN" altLang="en-US" sz="2200" b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拓扑排序</a:t>
            </a: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200" b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2662" y="5398796"/>
            <a:ext cx="6000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则在拓扑序列中</a:t>
            </a:r>
            <a:r>
              <a:rPr kumimoji="1" lang="zh-CN" altLang="en-US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kumimoji="1" lang="en-US" altLang="zh-CN" sz="2200" b="1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必须排在顶点</a:t>
            </a:r>
            <a:r>
              <a:rPr kumimoji="1" lang="en-US" altLang="zh-CN" sz="2200" b="1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b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之前</a:t>
            </a:r>
            <a:r>
              <a:rPr kumimoji="1" lang="zh-CN" altLang="en-US" sz="22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09852" y="4366389"/>
            <a:ext cx="5429288" cy="675217"/>
            <a:chOff x="1285852" y="4150783"/>
            <a:chExt cx="5429288" cy="675217"/>
          </a:xfrm>
        </p:grpSpPr>
        <p:sp>
          <p:nvSpPr>
            <p:cNvPr id="7" name="椭圆 6"/>
            <p:cNvSpPr/>
            <p:nvPr/>
          </p:nvSpPr>
          <p:spPr>
            <a:xfrm>
              <a:off x="1285852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  <a:endParaRPr lang="zh-CN" altLang="en-US" sz="2000" b="1" i="1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85984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  <a:endParaRPr lang="zh-CN" altLang="en-US" sz="2000" b="1" i="1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7" idx="6"/>
              <a:endCxn id="8" idx="2"/>
            </p:cNvCxnSpPr>
            <p:nvPr/>
          </p:nvCxnSpPr>
          <p:spPr>
            <a:xfrm>
              <a:off x="1714480" y="4500570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214810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i</a:t>
              </a:r>
              <a:endParaRPr lang="zh-CN" altLang="en-US" sz="2000" b="1" i="1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286512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CC"/>
                  </a:solidFill>
                  <a:latin typeface="Consolas" pitchFamily="49" charset="0"/>
                  <a:ea typeface="宋体" panose="02010600030101010101" pitchFamily="2" charset="-122"/>
                  <a:cs typeface="Consolas" pitchFamily="49" charset="0"/>
                </a:rPr>
                <a:t>j</a:t>
              </a:r>
              <a:endParaRPr lang="zh-CN" altLang="en-US" sz="2000" b="1" i="1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660900" y="4150783"/>
              <a:ext cx="1651000" cy="675217"/>
            </a:xfrm>
            <a:custGeom>
              <a:avLst/>
              <a:gdLst>
                <a:gd name="connsiteX0" fmla="*/ 0 w 1651000"/>
                <a:gd name="connsiteY0" fmla="*/ 357717 h 675217"/>
                <a:gd name="connsiteX1" fmla="*/ 342900 w 1651000"/>
                <a:gd name="connsiteY1" fmla="*/ 256117 h 675217"/>
                <a:gd name="connsiteX2" fmla="*/ 584200 w 1651000"/>
                <a:gd name="connsiteY2" fmla="*/ 27517 h 675217"/>
                <a:gd name="connsiteX3" fmla="*/ 660400 w 1651000"/>
                <a:gd name="connsiteY3" fmla="*/ 421217 h 675217"/>
                <a:gd name="connsiteX4" fmla="*/ 800100 w 1651000"/>
                <a:gd name="connsiteY4" fmla="*/ 662517 h 675217"/>
                <a:gd name="connsiteX5" fmla="*/ 1384300 w 1651000"/>
                <a:gd name="connsiteY5" fmla="*/ 345017 h 675217"/>
                <a:gd name="connsiteX6" fmla="*/ 1651000 w 1651000"/>
                <a:gd name="connsiteY6" fmla="*/ 345017 h 67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1000" h="675217">
                  <a:moveTo>
                    <a:pt x="0" y="357717"/>
                  </a:moveTo>
                  <a:cubicBezTo>
                    <a:pt x="122766" y="334433"/>
                    <a:pt x="245533" y="311150"/>
                    <a:pt x="342900" y="256117"/>
                  </a:cubicBezTo>
                  <a:cubicBezTo>
                    <a:pt x="440267" y="201084"/>
                    <a:pt x="531283" y="0"/>
                    <a:pt x="584200" y="27517"/>
                  </a:cubicBezTo>
                  <a:cubicBezTo>
                    <a:pt x="637117" y="55034"/>
                    <a:pt x="624417" y="315384"/>
                    <a:pt x="660400" y="421217"/>
                  </a:cubicBezTo>
                  <a:cubicBezTo>
                    <a:pt x="696383" y="527050"/>
                    <a:pt x="679450" y="675217"/>
                    <a:pt x="800100" y="662517"/>
                  </a:cubicBezTo>
                  <a:cubicBezTo>
                    <a:pt x="920750" y="649817"/>
                    <a:pt x="1242483" y="397934"/>
                    <a:pt x="1384300" y="345017"/>
                  </a:cubicBezTo>
                  <a:cubicBezTo>
                    <a:pt x="1526117" y="292100"/>
                    <a:pt x="1588558" y="318558"/>
                    <a:pt x="1651000" y="345017"/>
                  </a:cubicBezTo>
                </a:path>
              </a:pathLst>
            </a:cu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BFE100-E3B4-4BC2-8880-2F13DC258A99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3" name="Text Box 11">
            <a:hlinkClick r:id="" action="ppaction://noaction"/>
            <a:extLst>
              <a:ext uri="{FF2B5EF4-FFF2-40B4-BE49-F238E27FC236}">
                <a16:creationId xmlns:a16="http://schemas.microsoft.com/office/drawing/2014/main" id="{431DE473-70E5-5434-D748-0D05987BE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224" y="381986"/>
            <a:ext cx="37719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36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7.6 </a:t>
            </a:r>
            <a:r>
              <a:rPr lang="zh-CN" altLang="en-US" sz="36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拓扑排序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>
            <a:extLst>
              <a:ext uri="{FF2B5EF4-FFF2-40B4-BE49-F238E27FC236}">
                <a16:creationId xmlns:a16="http://schemas.microsoft.com/office/drawing/2014/main" id="{A1D628E7-B316-4F04-9876-91A68DB52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1154" y="867779"/>
            <a:ext cx="21659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zh-CN" altLang="en-US" sz="36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典型应用</a:t>
            </a:r>
            <a:endParaRPr lang="en-US" altLang="zh-CN" sz="3600" b="1" dirty="0">
              <a:solidFill>
                <a:srgbClr val="3333FF"/>
              </a:solidFill>
              <a:latin typeface="Consolas" pitchFamily="49" charset="0"/>
              <a:ea typeface="楷体" pitchFamily="49" charset="-122"/>
            </a:endParaRP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47E6D814-5F3E-4FB4-960A-0A8689D30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825" y="2117726"/>
            <a:ext cx="8513975" cy="168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假设以有向图表示一个工程的施工图或程序的数据流图，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顶点表示活动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弧表示先后关系</a:t>
            </a:r>
            <a:r>
              <a:rPr lang="zh-CN" altLang="en-US" sz="2400" dirty="0">
                <a:solidFill>
                  <a:srgbClr val="000099"/>
                </a:solidFill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则图中不允许出现回路。（回路表示逻辑上有错误）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72916098-4B98-412C-BD39-9ABFFF66C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825" y="4371125"/>
            <a:ext cx="8594939" cy="113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检查有向图中是否存在回路的方法之一，是对有向图进行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</a:rPr>
              <a:t>拓扑排序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。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  <p:bldP spid="45061" grpId="0" autoUpdateAnimBg="0"/>
      <p:bldP spid="4506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12" name="Group 48"/>
          <p:cNvGraphicFramePr>
            <a:graphicFrameLocks noGrp="1"/>
          </p:cNvGraphicFramePr>
          <p:nvPr/>
        </p:nvGraphicFramePr>
        <p:xfrm>
          <a:off x="2452662" y="1571612"/>
          <a:ext cx="7315200" cy="4095750"/>
        </p:xfrm>
        <a:graphic>
          <a:graphicData uri="http://schemas.openxmlformats.org/drawingml/2006/table">
            <a:tbl>
              <a:tblPr/>
              <a:tblGrid>
                <a:gridCol w="210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课程代号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课程名称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先修课程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高等数学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程序设计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离散数学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数据结构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编译原理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操作系统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计算机组成原理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2133600" y="381001"/>
            <a:ext cx="8229600" cy="80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例如，计算机专业的学生必须完成一系列规定的基础课和专业课才能毕业，假设这些课程的名称与相应代号有如下关系：</a:t>
            </a:r>
            <a:endParaRPr kumimoji="1" lang="zh-CN" altLang="en-US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BFE100-E3B4-4BC2-8880-2F13DC258A99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992313" y="500043"/>
            <a:ext cx="6553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课程之间的先后关系可用有向图表示：</a:t>
            </a:r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2192351" y="1142985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  <a:r>
              <a:rPr lang="en-US" altLang="zh-CN" sz="2000" b="1" baseline="-25000" dirty="0" err="1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1</a:t>
            </a:r>
            <a:endParaRPr lang="en-US" altLang="zh-CN" sz="2000" b="1" baseline="-25000" dirty="0">
              <a:solidFill>
                <a:srgbClr val="0000CC"/>
              </a:solidFill>
              <a:latin typeface="Consolas" pitchFamily="49" charset="0"/>
              <a:ea typeface="宋体" panose="02010600030101010101" pitchFamily="2" charset="-122"/>
              <a:cs typeface="Consolas" pitchFamily="49" charset="0"/>
            </a:endParaRP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3417901" y="1142985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  <a:r>
              <a:rPr lang="en-US" altLang="zh-CN" sz="2000" b="1" baseline="-2500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3</a:t>
            </a:r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4568838" y="1142985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  <a:r>
              <a:rPr lang="en-US" altLang="zh-CN" sz="2000" b="1" baseline="-2500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4</a:t>
            </a: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3417901" y="3303572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  <a:r>
              <a:rPr lang="en-US" altLang="zh-CN" sz="2000" b="1" baseline="-2500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2</a:t>
            </a:r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4530738" y="2727310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  <a:r>
              <a:rPr lang="en-US" altLang="zh-CN" sz="2000" b="1" baseline="-2500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7</a:t>
            </a:r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5284801" y="2184385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  <a:r>
              <a:rPr lang="en-US" altLang="zh-CN" sz="2000" b="1" baseline="-2500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6</a:t>
            </a: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7377126" y="3230547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C</a:t>
            </a:r>
            <a:r>
              <a:rPr lang="en-US" altLang="zh-CN" sz="2000" b="1" baseline="-25000">
                <a:solidFill>
                  <a:srgbClr val="0000CC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rPr>
              <a:t>5</a:t>
            </a: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2697176" y="1430322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3921137" y="1430322"/>
            <a:ext cx="6477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 flipV="1">
            <a:off x="3776676" y="1646222"/>
            <a:ext cx="865187" cy="165735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V="1">
            <a:off x="3921137" y="3159110"/>
            <a:ext cx="647700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3504" name="Freeform 16"/>
          <p:cNvSpPr>
            <a:spLocks/>
          </p:cNvSpPr>
          <p:nvPr/>
        </p:nvSpPr>
        <p:spPr bwMode="auto">
          <a:xfrm>
            <a:off x="5000638" y="2638409"/>
            <a:ext cx="327025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06" y="0"/>
              </a:cxn>
            </a:cxnLst>
            <a:rect l="0" t="0" r="r" b="b"/>
            <a:pathLst>
              <a:path w="206" h="132">
                <a:moveTo>
                  <a:pt x="0" y="132"/>
                </a:moveTo>
                <a:lnTo>
                  <a:pt x="20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3505" name="Freeform 17"/>
          <p:cNvSpPr>
            <a:spLocks/>
          </p:cNvSpPr>
          <p:nvPr/>
        </p:nvSpPr>
        <p:spPr bwMode="auto">
          <a:xfrm>
            <a:off x="5060962" y="1558910"/>
            <a:ext cx="2389188" cy="1744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5" y="1099"/>
              </a:cxn>
            </a:cxnLst>
            <a:rect l="0" t="0" r="r" b="b"/>
            <a:pathLst>
              <a:path w="1505" h="1099">
                <a:moveTo>
                  <a:pt x="0" y="0"/>
                </a:moveTo>
                <a:lnTo>
                  <a:pt x="1505" y="1099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3506" name="Freeform 18"/>
          <p:cNvSpPr>
            <a:spLocks/>
          </p:cNvSpPr>
          <p:nvPr/>
        </p:nvSpPr>
        <p:spPr bwMode="auto">
          <a:xfrm>
            <a:off x="3956062" y="3563923"/>
            <a:ext cx="3417888" cy="14287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2153" y="0"/>
              </a:cxn>
            </a:cxnLst>
            <a:rect l="0" t="0" r="r" b="b"/>
            <a:pathLst>
              <a:path w="2153" h="9">
                <a:moveTo>
                  <a:pt x="0" y="9"/>
                </a:moveTo>
                <a:lnTo>
                  <a:pt x="215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3507" name="Freeform 19"/>
          <p:cNvSpPr>
            <a:spLocks/>
          </p:cNvSpPr>
          <p:nvPr/>
        </p:nvSpPr>
        <p:spPr bwMode="auto">
          <a:xfrm>
            <a:off x="4946662" y="1685909"/>
            <a:ext cx="444500" cy="57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" y="360"/>
              </a:cxn>
            </a:cxnLst>
            <a:rect l="0" t="0" r="r" b="b"/>
            <a:pathLst>
              <a:path w="280" h="360">
                <a:moveTo>
                  <a:pt x="0" y="0"/>
                </a:moveTo>
                <a:lnTo>
                  <a:pt x="280" y="36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2166911" y="4143381"/>
            <a:ext cx="4465637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这样排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课：</a:t>
            </a:r>
            <a:endParaRPr lang="zh-CN" altLang="en-US" sz="2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BFE100-E3B4-4BC2-8880-2F13DC258A99}" type="slidenum">
              <a:rPr lang="en-US" altLang="zh-CN" b="1"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30405" y="4635516"/>
            <a:ext cx="36433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en-US" altLang="zh-CN" sz="22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b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2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2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22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22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kumimoji="1" lang="en-US" altLang="zh-CN" sz="22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b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22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2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22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2200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2200" b="1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666976" y="4714884"/>
            <a:ext cx="2987696" cy="1543118"/>
            <a:chOff x="1142976" y="4714884"/>
            <a:chExt cx="2987696" cy="1543118"/>
          </a:xfrm>
        </p:grpSpPr>
        <p:sp>
          <p:nvSpPr>
            <p:cNvPr id="23" name="TextBox 22"/>
            <p:cNvSpPr txBox="1"/>
            <p:nvPr/>
          </p:nvSpPr>
          <p:spPr>
            <a:xfrm>
              <a:off x="1142976" y="5857892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学期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214414" y="4714884"/>
              <a:ext cx="1285884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6" name="直接连接符 25"/>
            <p:cNvCxnSpPr>
              <a:stCxn id="24" idx="2"/>
              <a:endCxn id="23" idx="0"/>
            </p:cNvCxnSpPr>
            <p:nvPr/>
          </p:nvCxnSpPr>
          <p:spPr>
            <a:xfrm rot="5400000">
              <a:off x="1714480" y="5715016"/>
              <a:ext cx="285752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30474" y="5857892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第</a:t>
              </a:r>
              <a:r>
                <a:rPr lang="en-US" altLang="zh-CN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学期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546336" y="4714884"/>
              <a:ext cx="1584336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ea typeface="宋体" panose="02010600030101010101" pitchFamily="2" charset="-122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28" idx="2"/>
              <a:endCxn id="27" idx="0"/>
            </p:cNvCxnSpPr>
            <p:nvPr/>
          </p:nvCxnSpPr>
          <p:spPr>
            <a:xfrm rot="16200000" flipH="1">
              <a:off x="3198803" y="5711841"/>
              <a:ext cx="285752" cy="6350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68E4DC39-1E31-4EEF-AD2A-0AD465BC4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692151"/>
            <a:ext cx="43043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例如：对于下列有向图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6B8794EB-673D-436C-BD3D-CC5CA70B0A3C}"/>
              </a:ext>
            </a:extLst>
          </p:cNvPr>
          <p:cNvGrpSpPr>
            <a:grpSpLocks/>
          </p:cNvGrpSpPr>
          <p:nvPr/>
        </p:nvGrpSpPr>
        <p:grpSpPr bwMode="auto">
          <a:xfrm>
            <a:off x="2757488" y="1787525"/>
            <a:ext cx="3048000" cy="1587500"/>
            <a:chOff x="864" y="1832"/>
            <a:chExt cx="1920" cy="1000"/>
          </a:xfrm>
        </p:grpSpPr>
        <p:sp>
          <p:nvSpPr>
            <p:cNvPr id="80901" name="Oval 5">
              <a:extLst>
                <a:ext uri="{FF2B5EF4-FFF2-40B4-BE49-F238E27FC236}">
                  <a16:creationId xmlns:a16="http://schemas.microsoft.com/office/drawing/2014/main" id="{F5BB5293-DFF2-4EB8-A4F7-C840D6BCE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832"/>
              <a:ext cx="288" cy="288"/>
            </a:xfrm>
            <a:prstGeom prst="ellips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000099"/>
                  </a:solidFill>
                </a:rPr>
                <a:t>B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80902" name="Oval 6">
              <a:extLst>
                <a:ext uri="{FF2B5EF4-FFF2-40B4-BE49-F238E27FC236}">
                  <a16:creationId xmlns:a16="http://schemas.microsoft.com/office/drawing/2014/main" id="{6146B9B4-579A-4F31-B32D-DD92F75C9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208"/>
              <a:ext cx="288" cy="288"/>
            </a:xfrm>
            <a:prstGeom prst="ellips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000099"/>
                  </a:solidFill>
                </a:rPr>
                <a:t>D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80903" name="Oval 7">
              <a:extLst>
                <a:ext uri="{FF2B5EF4-FFF2-40B4-BE49-F238E27FC236}">
                  <a16:creationId xmlns:a16="http://schemas.microsoft.com/office/drawing/2014/main" id="{8972DBBD-8758-4A95-8308-059066149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208"/>
              <a:ext cx="288" cy="288"/>
            </a:xfrm>
            <a:prstGeom prst="ellips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000099"/>
                  </a:solidFill>
                </a:rPr>
                <a:t>A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80904" name="Oval 8">
              <a:extLst>
                <a:ext uri="{FF2B5EF4-FFF2-40B4-BE49-F238E27FC236}">
                  <a16:creationId xmlns:a16="http://schemas.microsoft.com/office/drawing/2014/main" id="{8F2A5A01-99E5-4850-A7B8-11B642018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44"/>
              <a:ext cx="288" cy="288"/>
            </a:xfrm>
            <a:prstGeom prst="ellips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>
                  <a:solidFill>
                    <a:srgbClr val="000099"/>
                  </a:solidFill>
                </a:rPr>
                <a:t>C</a:t>
              </a:r>
              <a:endParaRPr lang="en-US" altLang="zh-CN">
                <a:solidFill>
                  <a:srgbClr val="333333"/>
                </a:solidFill>
              </a:endParaRPr>
            </a:p>
          </p:txBody>
        </p:sp>
        <p:sp>
          <p:nvSpPr>
            <p:cNvPr id="80905" name="Line 9">
              <a:extLst>
                <a:ext uri="{FF2B5EF4-FFF2-40B4-BE49-F238E27FC236}">
                  <a16:creationId xmlns:a16="http://schemas.microsoft.com/office/drawing/2014/main" id="{2184555C-E64E-48B4-8270-3C9B94BCB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968"/>
              <a:ext cx="528" cy="288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06" name="Line 11">
              <a:extLst>
                <a:ext uri="{FF2B5EF4-FFF2-40B4-BE49-F238E27FC236}">
                  <a16:creationId xmlns:a16="http://schemas.microsoft.com/office/drawing/2014/main" id="{BD4323A3-F20E-4452-9A27-4B9646709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48"/>
              <a:ext cx="576" cy="24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07" name="Line 12">
              <a:extLst>
                <a:ext uri="{FF2B5EF4-FFF2-40B4-BE49-F238E27FC236}">
                  <a16:creationId xmlns:a16="http://schemas.microsoft.com/office/drawing/2014/main" id="{016DB81A-91D5-4D1E-9AC6-E0EC4D391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016"/>
              <a:ext cx="576" cy="24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08" name="Line 13">
              <a:extLst>
                <a:ext uri="{FF2B5EF4-FFF2-40B4-BE49-F238E27FC236}">
                  <a16:creationId xmlns:a16="http://schemas.microsoft.com/office/drawing/2014/main" id="{F5244BFA-7071-42D1-A4CB-3419BDA4C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448"/>
              <a:ext cx="576" cy="24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8862" name="Text Box 14">
            <a:extLst>
              <a:ext uri="{FF2B5EF4-FFF2-40B4-BE49-F238E27FC236}">
                <a16:creationId xmlns:a16="http://schemas.microsoft.com/office/drawing/2014/main" id="{64CACE07-A673-4A1E-BC44-4A4ECFC1E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76701"/>
            <a:ext cx="8229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可求得拓扑有序序列：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dirty="0">
                <a:solidFill>
                  <a:srgbClr val="333333"/>
                </a:solidFill>
              </a:rPr>
              <a:t>        </a:t>
            </a:r>
            <a:r>
              <a:rPr lang="en-US" altLang="zh-CN" dirty="0">
                <a:solidFill>
                  <a:srgbClr val="0000FF"/>
                </a:solidFill>
              </a:rPr>
              <a:t>A B C D</a:t>
            </a:r>
            <a:r>
              <a:rPr lang="en-US" altLang="zh-CN" dirty="0">
                <a:solidFill>
                  <a:srgbClr val="333333"/>
                </a:solidFill>
              </a:rPr>
              <a:t>    </a:t>
            </a:r>
            <a:r>
              <a:rPr lang="zh-CN" altLang="en-US" dirty="0">
                <a:solidFill>
                  <a:srgbClr val="000099"/>
                </a:solidFill>
              </a:rPr>
              <a:t>或</a:t>
            </a:r>
            <a:r>
              <a:rPr lang="zh-CN" altLang="en-US" dirty="0">
                <a:solidFill>
                  <a:srgbClr val="333333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</a:rPr>
              <a:t>A C B D</a:t>
            </a:r>
            <a:endParaRPr lang="en-US" altLang="zh-CN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>
            <a:extLst>
              <a:ext uri="{FF2B5EF4-FFF2-40B4-BE49-F238E27FC236}">
                <a16:creationId xmlns:a16="http://schemas.microsoft.com/office/drawing/2014/main" id="{98F671E9-35A3-49F6-87E6-68E653C3F9C2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752600"/>
            <a:ext cx="3048000" cy="1524000"/>
            <a:chOff x="960" y="1104"/>
            <a:chExt cx="1920" cy="960"/>
          </a:xfrm>
        </p:grpSpPr>
        <p:sp>
          <p:nvSpPr>
            <p:cNvPr id="81926" name="Oval 2">
              <a:extLst>
                <a:ext uri="{FF2B5EF4-FFF2-40B4-BE49-F238E27FC236}">
                  <a16:creationId xmlns:a16="http://schemas.microsoft.com/office/drawing/2014/main" id="{EFAF4AE3-8F2E-421D-9265-1B7ABB20D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104"/>
              <a:ext cx="288" cy="288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400" b="1">
                  <a:solidFill>
                    <a:srgbClr val="000099"/>
                  </a:solidFill>
                </a:rPr>
                <a:t>B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81927" name="Oval 3">
              <a:extLst>
                <a:ext uri="{FF2B5EF4-FFF2-40B4-BE49-F238E27FC236}">
                  <a16:creationId xmlns:a16="http://schemas.microsoft.com/office/drawing/2014/main" id="{F918065B-2E6B-450C-AA18-1BBE93091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440"/>
              <a:ext cx="288" cy="288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400" b="1">
                  <a:solidFill>
                    <a:srgbClr val="000099"/>
                  </a:solidFill>
                </a:rPr>
                <a:t>D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81928" name="Oval 4">
              <a:extLst>
                <a:ext uri="{FF2B5EF4-FFF2-40B4-BE49-F238E27FC236}">
                  <a16:creationId xmlns:a16="http://schemas.microsoft.com/office/drawing/2014/main" id="{B0A7EAE4-387F-4A2B-96AB-31B135086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40"/>
              <a:ext cx="288" cy="288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4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81929" name="Oval 5">
              <a:extLst>
                <a:ext uri="{FF2B5EF4-FFF2-40B4-BE49-F238E27FC236}">
                  <a16:creationId xmlns:a16="http://schemas.microsoft.com/office/drawing/2014/main" id="{0F75673E-3CE5-4505-86C2-C702B2022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776"/>
              <a:ext cx="288" cy="288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2400" b="1">
                  <a:solidFill>
                    <a:srgbClr val="000099"/>
                  </a:solidFill>
                </a:rPr>
                <a:t>C</a:t>
              </a:r>
              <a:endParaRPr lang="en-US" altLang="zh-CN" sz="2400">
                <a:solidFill>
                  <a:srgbClr val="333333"/>
                </a:solidFill>
              </a:endParaRPr>
            </a:p>
          </p:txBody>
        </p:sp>
        <p:sp>
          <p:nvSpPr>
            <p:cNvPr id="81930" name="Line 6">
              <a:extLst>
                <a:ext uri="{FF2B5EF4-FFF2-40B4-BE49-F238E27FC236}">
                  <a16:creationId xmlns:a16="http://schemas.microsoft.com/office/drawing/2014/main" id="{BB0F747A-EF87-4CE7-972D-4C7B91677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296"/>
              <a:ext cx="528" cy="19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1" name="Line 7">
              <a:extLst>
                <a:ext uri="{FF2B5EF4-FFF2-40B4-BE49-F238E27FC236}">
                  <a16:creationId xmlns:a16="http://schemas.microsoft.com/office/drawing/2014/main" id="{481470C7-49D2-4C38-90DF-A7D1E209A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680"/>
              <a:ext cx="576" cy="24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2" name="Line 9">
              <a:extLst>
                <a:ext uri="{FF2B5EF4-FFF2-40B4-BE49-F238E27FC236}">
                  <a16:creationId xmlns:a16="http://schemas.microsoft.com/office/drawing/2014/main" id="{70B19600-34DB-4F29-9104-3B0424AA1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680"/>
              <a:ext cx="576" cy="24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3" name="Line 16">
              <a:extLst>
                <a:ext uri="{FF2B5EF4-FFF2-40B4-BE49-F238E27FC236}">
                  <a16:creationId xmlns:a16="http://schemas.microsoft.com/office/drawing/2014/main" id="{D821A150-BF0D-4A99-91F1-46BB7C9DB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64" y="1248"/>
              <a:ext cx="576" cy="288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4" name="Line 17">
              <a:extLst>
                <a:ext uri="{FF2B5EF4-FFF2-40B4-BE49-F238E27FC236}">
                  <a16:creationId xmlns:a16="http://schemas.microsoft.com/office/drawing/2014/main" id="{70B738D1-5160-4715-B340-CF2B66664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392"/>
              <a:ext cx="0" cy="38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9890" name="Text Box 18">
            <a:extLst>
              <a:ext uri="{FF2B5EF4-FFF2-40B4-BE49-F238E27FC236}">
                <a16:creationId xmlns:a16="http://schemas.microsoft.com/office/drawing/2014/main" id="{E013C683-68E9-493E-ADA6-B1BF17F5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85801"/>
            <a:ext cx="43043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反之，对于下列有向图</a:t>
            </a:r>
          </a:p>
        </p:txBody>
      </p:sp>
      <p:sp>
        <p:nvSpPr>
          <p:cNvPr id="79891" name="Text Box 19">
            <a:extLst>
              <a:ext uri="{FF2B5EF4-FFF2-40B4-BE49-F238E27FC236}">
                <a16:creationId xmlns:a16="http://schemas.microsoft.com/office/drawing/2014/main" id="{50CD9ADF-A387-4244-870C-8B6AE59E1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657601"/>
            <a:ext cx="55402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不能求得它的拓扑有序序列。</a:t>
            </a:r>
          </a:p>
        </p:txBody>
      </p:sp>
      <p:sp>
        <p:nvSpPr>
          <p:cNvPr id="79892" name="Text Box 20">
            <a:extLst>
              <a:ext uri="{FF2B5EF4-FFF2-40B4-BE49-F238E27FC236}">
                <a16:creationId xmlns:a16="http://schemas.microsoft.com/office/drawing/2014/main" id="{F631E97E-597F-4883-89E7-24BB1EC17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724401"/>
            <a:ext cx="67698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dirty="0">
                <a:solidFill>
                  <a:srgbClr val="CC0000"/>
                </a:solidFill>
                <a:ea typeface="隶书" panose="02010509060101010101" pitchFamily="49" charset="-122"/>
              </a:rPr>
              <a:t>因为图中存在一个回路</a:t>
            </a:r>
            <a:r>
              <a:rPr lang="zh-CN" altLang="en-US" sz="3600" dirty="0">
                <a:solidFill>
                  <a:srgbClr val="CC0000"/>
                </a:solidFill>
              </a:rPr>
              <a:t> </a:t>
            </a:r>
            <a:r>
              <a:rPr lang="en-US" altLang="zh-CN" sz="3600" dirty="0">
                <a:solidFill>
                  <a:srgbClr val="CC0000"/>
                </a:solidFill>
              </a:rPr>
              <a:t>{B, C, D}</a:t>
            </a:r>
            <a:endParaRPr lang="en-US" altLang="zh-CN" sz="20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1" grpId="0" autoUpdateAnimBg="0"/>
      <p:bldP spid="7989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51D44EB8-665C-4EE0-9DA2-C47095305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746" y="354057"/>
            <a:ext cx="43540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36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</a:rPr>
              <a:t>如何进行拓扑排序？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9F6F0AD4-3018-43FC-A74F-BF6E0B97F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521" y="1729930"/>
            <a:ext cx="8642808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一、从有向图中选取一个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没有前驱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的顶点，并输出之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039A47A5-37B2-43DD-9CDD-3272E5BAF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521" y="4189984"/>
            <a:ext cx="8534400" cy="158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三、重复上述两步，直至</a:t>
            </a:r>
            <a:endParaRPr lang="en-US" altLang="zh-CN" sz="2400" dirty="0">
              <a:solidFill>
                <a:srgbClr val="0000FF"/>
              </a:solidFill>
              <a:ea typeface="楷体_GB2312" pitchFamily="49" charset="-122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图空（成功），</a:t>
            </a:r>
            <a:endParaRPr lang="en-US" altLang="zh-CN" sz="1800" dirty="0">
              <a:solidFill>
                <a:srgbClr val="0000FF"/>
              </a:solidFill>
              <a:ea typeface="楷体_GB2312" pitchFamily="49" charset="-122"/>
            </a:endParaRPr>
          </a:p>
          <a:p>
            <a:pPr lvl="1" fontAlgn="base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FF"/>
                </a:solidFill>
                <a:ea typeface="楷体_GB2312" pitchFamily="49" charset="-122"/>
              </a:rPr>
              <a:t>或者图不空但找不到无前驱的顶点（失败：存在环）</a:t>
            </a:r>
            <a:r>
              <a:rPr lang="zh-CN" altLang="en-US" sz="1800" dirty="0">
                <a:solidFill>
                  <a:srgbClr val="333333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47110" name="Text Box 6">
            <a:extLst>
              <a:ext uri="{FF2B5EF4-FFF2-40B4-BE49-F238E27FC236}">
                <a16:creationId xmlns:a16="http://schemas.microsoft.com/office/drawing/2014/main" id="{CD646ACE-730C-499B-89AE-A5B3E1413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521" y="2883639"/>
            <a:ext cx="8534400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二、从有向图中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删去此顶点以及所有以它为尾的弧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;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08" grpId="0" autoUpdateAnimBg="0"/>
      <p:bldP spid="471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id="{41CBCDA3-62F7-49C0-A9AE-8B3EAD48458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990600"/>
            <a:ext cx="5257800" cy="2971800"/>
            <a:chOff x="912" y="144"/>
            <a:chExt cx="3312" cy="1872"/>
          </a:xfrm>
        </p:grpSpPr>
        <p:sp>
          <p:nvSpPr>
            <p:cNvPr id="83998" name="Oval 2">
              <a:extLst>
                <a:ext uri="{FF2B5EF4-FFF2-40B4-BE49-F238E27FC236}">
                  <a16:creationId xmlns:a16="http://schemas.microsoft.com/office/drawing/2014/main" id="{2D0097B9-C12C-461A-8EF9-88C619CE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480"/>
              <a:ext cx="384" cy="33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/>
                <a:t>a</a:t>
              </a:r>
              <a:endParaRPr lang="en-US" altLang="zh-CN"/>
            </a:p>
          </p:txBody>
        </p:sp>
        <p:sp>
          <p:nvSpPr>
            <p:cNvPr id="83999" name="Oval 4">
              <a:extLst>
                <a:ext uri="{FF2B5EF4-FFF2-40B4-BE49-F238E27FC236}">
                  <a16:creationId xmlns:a16="http://schemas.microsoft.com/office/drawing/2014/main" id="{9C81B150-A8AC-4AC9-A134-1753C5E48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344"/>
              <a:ext cx="384" cy="33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/>
                <a:t>b</a:t>
              </a:r>
              <a:endParaRPr lang="en-US" altLang="zh-CN"/>
            </a:p>
          </p:txBody>
        </p:sp>
        <p:sp>
          <p:nvSpPr>
            <p:cNvPr id="84000" name="Oval 5">
              <a:extLst>
                <a:ext uri="{FF2B5EF4-FFF2-40B4-BE49-F238E27FC236}">
                  <a16:creationId xmlns:a16="http://schemas.microsoft.com/office/drawing/2014/main" id="{FA721961-FF71-4C29-8A0A-BD3DF3FDF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4"/>
              <a:ext cx="384" cy="33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/>
                <a:t>c</a:t>
              </a:r>
              <a:endParaRPr lang="en-US" altLang="zh-CN"/>
            </a:p>
          </p:txBody>
        </p:sp>
        <p:sp>
          <p:nvSpPr>
            <p:cNvPr id="84001" name="Oval 6">
              <a:extLst>
                <a:ext uri="{FF2B5EF4-FFF2-40B4-BE49-F238E27FC236}">
                  <a16:creationId xmlns:a16="http://schemas.microsoft.com/office/drawing/2014/main" id="{3444DA2C-B5CE-4249-9662-E286D2C00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912"/>
              <a:ext cx="384" cy="33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/>
                <a:t>g</a:t>
              </a:r>
              <a:endParaRPr lang="en-US" altLang="zh-CN"/>
            </a:p>
          </p:txBody>
        </p:sp>
        <p:sp>
          <p:nvSpPr>
            <p:cNvPr id="84002" name="Oval 7">
              <a:extLst>
                <a:ext uri="{FF2B5EF4-FFF2-40B4-BE49-F238E27FC236}">
                  <a16:creationId xmlns:a16="http://schemas.microsoft.com/office/drawing/2014/main" id="{8D22F140-EC50-4EEF-AEEF-AA26124EB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384" cy="33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/>
                <a:t>h</a:t>
              </a:r>
              <a:endParaRPr lang="en-US" altLang="zh-CN"/>
            </a:p>
          </p:txBody>
        </p:sp>
        <p:sp>
          <p:nvSpPr>
            <p:cNvPr id="84003" name="Oval 8">
              <a:extLst>
                <a:ext uri="{FF2B5EF4-FFF2-40B4-BE49-F238E27FC236}">
                  <a16:creationId xmlns:a16="http://schemas.microsoft.com/office/drawing/2014/main" id="{EE871E09-7D0B-4502-A8C0-A9A05E218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80"/>
              <a:ext cx="384" cy="33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/>
                <a:t>d</a:t>
              </a:r>
              <a:endParaRPr lang="en-US" altLang="zh-CN"/>
            </a:p>
          </p:txBody>
        </p:sp>
        <p:sp>
          <p:nvSpPr>
            <p:cNvPr id="84004" name="Oval 9">
              <a:extLst>
                <a:ext uri="{FF2B5EF4-FFF2-40B4-BE49-F238E27FC236}">
                  <a16:creationId xmlns:a16="http://schemas.microsoft.com/office/drawing/2014/main" id="{F31C5A9B-1F52-4EC2-8FC0-CDB834E36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44"/>
              <a:ext cx="384" cy="33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/>
                <a:t>f</a:t>
              </a:r>
              <a:endParaRPr lang="en-US" altLang="zh-CN"/>
            </a:p>
          </p:txBody>
        </p:sp>
        <p:sp>
          <p:nvSpPr>
            <p:cNvPr id="84005" name="Oval 10">
              <a:extLst>
                <a:ext uri="{FF2B5EF4-FFF2-40B4-BE49-F238E27FC236}">
                  <a16:creationId xmlns:a16="http://schemas.microsoft.com/office/drawing/2014/main" id="{E7E49189-900A-43FA-92AE-5703199F4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12"/>
              <a:ext cx="384" cy="33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/>
                <a:t>e</a:t>
              </a:r>
              <a:endParaRPr lang="en-US" altLang="zh-CN"/>
            </a:p>
          </p:txBody>
        </p:sp>
        <p:sp>
          <p:nvSpPr>
            <p:cNvPr id="84006" name="Line 11">
              <a:extLst>
                <a:ext uri="{FF2B5EF4-FFF2-40B4-BE49-F238E27FC236}">
                  <a16:creationId xmlns:a16="http://schemas.microsoft.com/office/drawing/2014/main" id="{D747BB79-5ECF-441C-A1AE-CBA5DBF48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36"/>
              <a:ext cx="624" cy="240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007" name="Line 12">
              <a:extLst>
                <a:ext uri="{FF2B5EF4-FFF2-40B4-BE49-F238E27FC236}">
                  <a16:creationId xmlns:a16="http://schemas.microsoft.com/office/drawing/2014/main" id="{BF86F40B-8838-4700-BFD2-788326372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720"/>
              <a:ext cx="624" cy="240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008" name="Line 13">
              <a:extLst>
                <a:ext uri="{FF2B5EF4-FFF2-40B4-BE49-F238E27FC236}">
                  <a16:creationId xmlns:a16="http://schemas.microsoft.com/office/drawing/2014/main" id="{6C1568B1-B07A-4B73-B2ED-5B69DAE05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152"/>
              <a:ext cx="672" cy="288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009" name="Line 14">
              <a:extLst>
                <a:ext uri="{FF2B5EF4-FFF2-40B4-BE49-F238E27FC236}">
                  <a16:creationId xmlns:a16="http://schemas.microsoft.com/office/drawing/2014/main" id="{66FD0206-BA02-4DAD-B0A5-FC72794C5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584"/>
              <a:ext cx="624" cy="240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010" name="Line 15">
              <a:extLst>
                <a:ext uri="{FF2B5EF4-FFF2-40B4-BE49-F238E27FC236}">
                  <a16:creationId xmlns:a16="http://schemas.microsoft.com/office/drawing/2014/main" id="{3A4C2444-024F-4B3C-95A5-EC4B2A470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88"/>
              <a:ext cx="624" cy="240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011" name="Line 16">
              <a:extLst>
                <a:ext uri="{FF2B5EF4-FFF2-40B4-BE49-F238E27FC236}">
                  <a16:creationId xmlns:a16="http://schemas.microsoft.com/office/drawing/2014/main" id="{17FA5C2C-4E98-4080-9EF3-5888DD89D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720"/>
              <a:ext cx="576" cy="288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012" name="Line 17">
              <a:extLst>
                <a:ext uri="{FF2B5EF4-FFF2-40B4-BE49-F238E27FC236}">
                  <a16:creationId xmlns:a16="http://schemas.microsoft.com/office/drawing/2014/main" id="{68FC8C1C-9C17-4E1C-9639-0D3318897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152"/>
              <a:ext cx="624" cy="288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013" name="Line 18">
              <a:extLst>
                <a:ext uri="{FF2B5EF4-FFF2-40B4-BE49-F238E27FC236}">
                  <a16:creationId xmlns:a16="http://schemas.microsoft.com/office/drawing/2014/main" id="{99D11DC1-2155-41F8-945C-2706D785F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632"/>
              <a:ext cx="624" cy="192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014" name="Line 19">
              <a:extLst>
                <a:ext uri="{FF2B5EF4-FFF2-40B4-BE49-F238E27FC236}">
                  <a16:creationId xmlns:a16="http://schemas.microsoft.com/office/drawing/2014/main" id="{07DF07A7-0B17-478D-8745-071E916B9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624"/>
              <a:ext cx="576" cy="336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015" name="Line 20">
              <a:extLst>
                <a:ext uri="{FF2B5EF4-FFF2-40B4-BE49-F238E27FC236}">
                  <a16:creationId xmlns:a16="http://schemas.microsoft.com/office/drawing/2014/main" id="{9D805255-CAED-460C-8E88-B46B9534A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152"/>
              <a:ext cx="576" cy="336"/>
            </a:xfrm>
            <a:prstGeom prst="line">
              <a:avLst/>
            </a:prstGeom>
            <a:noFill/>
            <a:ln w="19050" cap="sq">
              <a:solidFill>
                <a:srgbClr val="0080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5973" name="Text Box 21">
            <a:extLst>
              <a:ext uri="{FF2B5EF4-FFF2-40B4-BE49-F238E27FC236}">
                <a16:creationId xmlns:a16="http://schemas.microsoft.com/office/drawing/2014/main" id="{DAA51849-C17F-45A0-B5DC-548C5190A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08526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CC0000"/>
                </a:solidFill>
              </a:rPr>
              <a:t>a</a:t>
            </a:r>
            <a:endParaRPr lang="en-US" altLang="zh-CN" sz="4000">
              <a:solidFill>
                <a:srgbClr val="333333"/>
              </a:solidFill>
            </a:endParaRPr>
          </a:p>
        </p:txBody>
      </p:sp>
      <p:sp>
        <p:nvSpPr>
          <p:cNvPr id="125974" name="Text Box 22">
            <a:extLst>
              <a:ext uri="{FF2B5EF4-FFF2-40B4-BE49-F238E27FC236}">
                <a16:creationId xmlns:a16="http://schemas.microsoft.com/office/drawing/2014/main" id="{84B4F7EA-D566-4EFF-BF0C-926E0D1F9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6" y="4708526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CC0000"/>
                </a:solidFill>
              </a:rPr>
              <a:t>b</a:t>
            </a:r>
            <a:endParaRPr lang="en-US" altLang="zh-CN" sz="4000">
              <a:solidFill>
                <a:srgbClr val="333333"/>
              </a:solidFill>
            </a:endParaRPr>
          </a:p>
        </p:txBody>
      </p:sp>
      <p:sp>
        <p:nvSpPr>
          <p:cNvPr id="125975" name="Text Box 23">
            <a:extLst>
              <a:ext uri="{FF2B5EF4-FFF2-40B4-BE49-F238E27FC236}">
                <a16:creationId xmlns:a16="http://schemas.microsoft.com/office/drawing/2014/main" id="{74B2760E-CE20-4B4B-9FD5-2959B3DE5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6" y="4708526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CC0000"/>
                </a:solidFill>
              </a:rPr>
              <a:t>h</a:t>
            </a:r>
            <a:endParaRPr lang="en-US" altLang="zh-CN" sz="4000">
              <a:solidFill>
                <a:srgbClr val="333333"/>
              </a:solidFill>
            </a:endParaRPr>
          </a:p>
        </p:txBody>
      </p:sp>
      <p:sp>
        <p:nvSpPr>
          <p:cNvPr id="125976" name="Text Box 24">
            <a:extLst>
              <a:ext uri="{FF2B5EF4-FFF2-40B4-BE49-F238E27FC236}">
                <a16:creationId xmlns:a16="http://schemas.microsoft.com/office/drawing/2014/main" id="{62D19564-D38A-47A8-92EE-60EC34443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026" y="4708526"/>
            <a:ext cx="409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CC0000"/>
                </a:solidFill>
              </a:rPr>
              <a:t>c</a:t>
            </a:r>
            <a:endParaRPr lang="en-US" altLang="zh-CN" sz="4000">
              <a:solidFill>
                <a:srgbClr val="333333"/>
              </a:solidFill>
            </a:endParaRPr>
          </a:p>
        </p:txBody>
      </p:sp>
      <p:sp>
        <p:nvSpPr>
          <p:cNvPr id="125977" name="Text Box 25">
            <a:extLst>
              <a:ext uri="{FF2B5EF4-FFF2-40B4-BE49-F238E27FC236}">
                <a16:creationId xmlns:a16="http://schemas.microsoft.com/office/drawing/2014/main" id="{6AE089C3-C841-4D67-A4F6-89AECF4E0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4708526"/>
            <a:ext cx="46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CC0000"/>
                </a:solidFill>
              </a:rPr>
              <a:t>d</a:t>
            </a:r>
            <a:endParaRPr lang="en-US" altLang="zh-CN" sz="4000">
              <a:solidFill>
                <a:srgbClr val="333333"/>
              </a:solidFill>
            </a:endParaRPr>
          </a:p>
        </p:txBody>
      </p:sp>
      <p:sp>
        <p:nvSpPr>
          <p:cNvPr id="125978" name="Text Box 26">
            <a:extLst>
              <a:ext uri="{FF2B5EF4-FFF2-40B4-BE49-F238E27FC236}">
                <a16:creationId xmlns:a16="http://schemas.microsoft.com/office/drawing/2014/main" id="{DD1E1021-3F07-4141-A7B0-DC017ECAE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4708526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CC0000"/>
                </a:solidFill>
              </a:rPr>
              <a:t>g</a:t>
            </a:r>
            <a:endParaRPr lang="en-US" altLang="zh-CN" sz="4000">
              <a:solidFill>
                <a:srgbClr val="333333"/>
              </a:solidFill>
            </a:endParaRPr>
          </a:p>
        </p:txBody>
      </p:sp>
      <p:sp>
        <p:nvSpPr>
          <p:cNvPr id="125979" name="Text Box 27">
            <a:extLst>
              <a:ext uri="{FF2B5EF4-FFF2-40B4-BE49-F238E27FC236}">
                <a16:creationId xmlns:a16="http://schemas.microsoft.com/office/drawing/2014/main" id="{3013DA8A-8320-4CCA-86F3-B4050CF29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4826" y="4708526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CC0000"/>
                </a:solidFill>
              </a:rPr>
              <a:t>f</a:t>
            </a:r>
            <a:endParaRPr lang="en-US" altLang="zh-CN" sz="4000">
              <a:solidFill>
                <a:srgbClr val="333333"/>
              </a:solidFill>
            </a:endParaRPr>
          </a:p>
        </p:txBody>
      </p:sp>
      <p:sp>
        <p:nvSpPr>
          <p:cNvPr id="125980" name="Text Box 28">
            <a:extLst>
              <a:ext uri="{FF2B5EF4-FFF2-40B4-BE49-F238E27FC236}">
                <a16:creationId xmlns:a16="http://schemas.microsoft.com/office/drawing/2014/main" id="{33A8BC69-C5FE-4CC2-B033-CE7DA0B0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26" y="4708526"/>
            <a:ext cx="409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4000" b="1">
                <a:solidFill>
                  <a:srgbClr val="CC0000"/>
                </a:solidFill>
              </a:rPr>
              <a:t>e</a:t>
            </a:r>
            <a:endParaRPr lang="en-US" altLang="zh-CN" sz="4000">
              <a:solidFill>
                <a:srgbClr val="333333"/>
              </a:solidFill>
            </a:endParaRPr>
          </a:p>
        </p:txBody>
      </p:sp>
      <p:sp>
        <p:nvSpPr>
          <p:cNvPr id="125981" name="Rectangle 29">
            <a:extLst>
              <a:ext uri="{FF2B5EF4-FFF2-40B4-BE49-F238E27FC236}">
                <a16:creationId xmlns:a16="http://schemas.microsoft.com/office/drawing/2014/main" id="{004FD5FC-F1CE-4C53-B410-16AED8A24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447800"/>
            <a:ext cx="7620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/>
          </a:p>
        </p:txBody>
      </p:sp>
      <p:sp>
        <p:nvSpPr>
          <p:cNvPr id="125982" name="Rectangle 30">
            <a:extLst>
              <a:ext uri="{FF2B5EF4-FFF2-40B4-BE49-F238E27FC236}">
                <a16:creationId xmlns:a16="http://schemas.microsoft.com/office/drawing/2014/main" id="{D88FCCA3-0CD4-4601-9C3F-A6A043021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19200"/>
            <a:ext cx="914400" cy="457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/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794D67-A01A-4198-8BC5-68F210E0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914400" cy="457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/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7A357BB2-5C59-4600-991F-C693C109E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819400"/>
            <a:ext cx="7620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/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392D9035-FF9D-4886-A8FD-2877C7BF7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90800"/>
            <a:ext cx="990600" cy="533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/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2704685F-0D08-4CD4-B6CF-DF6BE2293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914400" cy="457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/>
          </a:p>
        </p:txBody>
      </p:sp>
      <p:sp>
        <p:nvSpPr>
          <p:cNvPr id="125987" name="Rectangle 35">
            <a:extLst>
              <a:ext uri="{FF2B5EF4-FFF2-40B4-BE49-F238E27FC236}">
                <a16:creationId xmlns:a16="http://schemas.microsoft.com/office/drawing/2014/main" id="{F0277A75-DE58-41F1-8057-5FA424C0A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352800"/>
            <a:ext cx="7620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/>
          </a:p>
        </p:txBody>
      </p:sp>
      <p:sp>
        <p:nvSpPr>
          <p:cNvPr id="125988" name="Rectangle 36">
            <a:extLst>
              <a:ext uri="{FF2B5EF4-FFF2-40B4-BE49-F238E27FC236}">
                <a16:creationId xmlns:a16="http://schemas.microsoft.com/office/drawing/2014/main" id="{EA17A4D2-76C8-4AA2-B5A7-FB2F2FAE2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990600" cy="381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/>
          </a:p>
        </p:txBody>
      </p:sp>
      <p:sp>
        <p:nvSpPr>
          <p:cNvPr id="125989" name="Rectangle 37">
            <a:extLst>
              <a:ext uri="{FF2B5EF4-FFF2-40B4-BE49-F238E27FC236}">
                <a16:creationId xmlns:a16="http://schemas.microsoft.com/office/drawing/2014/main" id="{2E0BA7E8-9F87-45DA-8A61-D4FD9343F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990600"/>
            <a:ext cx="762000" cy="6096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/>
          </a:p>
        </p:txBody>
      </p:sp>
      <p:sp>
        <p:nvSpPr>
          <p:cNvPr id="125990" name="Rectangle 38">
            <a:extLst>
              <a:ext uri="{FF2B5EF4-FFF2-40B4-BE49-F238E27FC236}">
                <a16:creationId xmlns:a16="http://schemas.microsoft.com/office/drawing/2014/main" id="{1DC62FA6-F5E5-480F-9E27-423BA87E6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143000"/>
            <a:ext cx="914400" cy="533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/>
          </a:p>
        </p:txBody>
      </p:sp>
      <p:sp>
        <p:nvSpPr>
          <p:cNvPr id="125991" name="Rectangle 39">
            <a:extLst>
              <a:ext uri="{FF2B5EF4-FFF2-40B4-BE49-F238E27FC236}">
                <a16:creationId xmlns:a16="http://schemas.microsoft.com/office/drawing/2014/main" id="{A1136D2E-A83E-444D-A14F-7598078DD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371600"/>
            <a:ext cx="762000" cy="762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/>
          </a:p>
        </p:txBody>
      </p:sp>
      <p:sp>
        <p:nvSpPr>
          <p:cNvPr id="125992" name="Rectangle 40">
            <a:extLst>
              <a:ext uri="{FF2B5EF4-FFF2-40B4-BE49-F238E27FC236}">
                <a16:creationId xmlns:a16="http://schemas.microsoft.com/office/drawing/2014/main" id="{42432DAF-A738-4B03-94BB-6407AA5B7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752600"/>
            <a:ext cx="914400" cy="6096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/>
          </a:p>
        </p:txBody>
      </p:sp>
      <p:sp>
        <p:nvSpPr>
          <p:cNvPr id="125993" name="Rectangle 41">
            <a:extLst>
              <a:ext uri="{FF2B5EF4-FFF2-40B4-BE49-F238E27FC236}">
                <a16:creationId xmlns:a16="http://schemas.microsoft.com/office/drawing/2014/main" id="{9FCF89F6-E958-488D-9A48-8E0F9E966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676400"/>
            <a:ext cx="9144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/>
          </a:p>
        </p:txBody>
      </p:sp>
      <p:sp>
        <p:nvSpPr>
          <p:cNvPr id="125994" name="Rectangle 42">
            <a:extLst>
              <a:ext uri="{FF2B5EF4-FFF2-40B4-BE49-F238E27FC236}">
                <a16:creationId xmlns:a16="http://schemas.microsoft.com/office/drawing/2014/main" id="{E5EECF68-2C4F-41FA-8A97-8FC10BE5D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33600"/>
            <a:ext cx="7620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/>
          </a:p>
        </p:txBody>
      </p:sp>
      <p:sp>
        <p:nvSpPr>
          <p:cNvPr id="125995" name="Rectangle 43">
            <a:extLst>
              <a:ext uri="{FF2B5EF4-FFF2-40B4-BE49-F238E27FC236}">
                <a16:creationId xmlns:a16="http://schemas.microsoft.com/office/drawing/2014/main" id="{7B3CEB7A-77B9-4B04-98EA-FC1561B0E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14600"/>
            <a:ext cx="838200" cy="533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/>
          </a:p>
        </p:txBody>
      </p:sp>
      <p:sp>
        <p:nvSpPr>
          <p:cNvPr id="125996" name="Rectangle 44">
            <a:extLst>
              <a:ext uri="{FF2B5EF4-FFF2-40B4-BE49-F238E27FC236}">
                <a16:creationId xmlns:a16="http://schemas.microsoft.com/office/drawing/2014/main" id="{760BB109-DE07-4282-8F20-5D7A5AAF7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19400"/>
            <a:ext cx="6858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/>
          </a:p>
        </p:txBody>
      </p:sp>
      <p:sp>
        <p:nvSpPr>
          <p:cNvPr id="125997" name="Rectangle 45">
            <a:extLst>
              <a:ext uri="{FF2B5EF4-FFF2-40B4-BE49-F238E27FC236}">
                <a16:creationId xmlns:a16="http://schemas.microsoft.com/office/drawing/2014/main" id="{FBDD309B-F5DD-4B30-A011-09E50AA98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90800"/>
            <a:ext cx="9906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/>
          </a:p>
        </p:txBody>
      </p:sp>
      <p:sp>
        <p:nvSpPr>
          <p:cNvPr id="125998" name="Rectangle 46">
            <a:extLst>
              <a:ext uri="{FF2B5EF4-FFF2-40B4-BE49-F238E27FC236}">
                <a16:creationId xmlns:a16="http://schemas.microsoft.com/office/drawing/2014/main" id="{206D8111-3E86-4B80-A414-387796A60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057400"/>
            <a:ext cx="914400" cy="762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zh-CN" altLang="en-US" sz="3600"/>
          </a:p>
        </p:txBody>
      </p:sp>
      <p:sp>
        <p:nvSpPr>
          <p:cNvPr id="83997" name="Text Box 51">
            <a:extLst>
              <a:ext uri="{FF2B5EF4-FFF2-40B4-BE49-F238E27FC236}">
                <a16:creationId xmlns:a16="http://schemas.microsoft.com/office/drawing/2014/main" id="{347C7F26-FB3B-4150-A1B0-20F6ABF37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57200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zh-CN" altLang="en-US" sz="3600" b="1" dirty="0">
                <a:solidFill>
                  <a:srgbClr val="000099"/>
                </a:solidFill>
              </a:rPr>
              <a:t>例如</a:t>
            </a:r>
            <a:r>
              <a:rPr lang="en-US" altLang="zh-CN" sz="3600" b="1" dirty="0">
                <a:solidFill>
                  <a:srgbClr val="000099"/>
                </a:solidFill>
              </a:rPr>
              <a:t>: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3" grpId="0" autoUpdateAnimBg="0"/>
      <p:bldP spid="125974" grpId="0" autoUpdateAnimBg="0"/>
      <p:bldP spid="125975" grpId="0" autoUpdateAnimBg="0"/>
      <p:bldP spid="125976" grpId="0" autoUpdateAnimBg="0"/>
      <p:bldP spid="125977" grpId="0" autoUpdateAnimBg="0"/>
      <p:bldP spid="125978" grpId="0" autoUpdateAnimBg="0"/>
      <p:bldP spid="125979" grpId="0" autoUpdateAnimBg="0"/>
      <p:bldP spid="125980" grpId="0" autoUpdateAnimBg="0"/>
      <p:bldP spid="125981" grpId="0"/>
      <p:bldP spid="125982" grpId="0"/>
      <p:bldP spid="125983" grpId="0"/>
      <p:bldP spid="125984" grpId="0"/>
      <p:bldP spid="125985" grpId="0"/>
      <p:bldP spid="125986" grpId="0"/>
      <p:bldP spid="125987" grpId="0"/>
      <p:bldP spid="125988" grpId="0"/>
      <p:bldP spid="125989" grpId="0"/>
      <p:bldP spid="125990" grpId="0"/>
      <p:bldP spid="125991" grpId="0"/>
      <p:bldP spid="125992" grpId="0"/>
      <p:bldP spid="125993" grpId="0"/>
      <p:bldP spid="125994" grpId="0"/>
      <p:bldP spid="125995" grpId="0"/>
      <p:bldP spid="125996" grpId="0"/>
      <p:bldP spid="125997" grpId="0"/>
      <p:bldP spid="125998" grpId="0"/>
    </p:bldLst>
  </p:timing>
</p:sld>
</file>

<file path=ppt/theme/theme1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860</Words>
  <Application>Microsoft Office PowerPoint</Application>
  <PresentationFormat>宽屏</PresentationFormat>
  <Paragraphs>147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Monotype Sorts</vt:lpstr>
      <vt:lpstr>隶书</vt:lpstr>
      <vt:lpstr>微软雅黑</vt:lpstr>
      <vt:lpstr>Arial</vt:lpstr>
      <vt:lpstr>Calibri</vt:lpstr>
      <vt:lpstr>Consolas</vt:lpstr>
      <vt:lpstr>Times New Roman</vt:lpstr>
      <vt:lpstr>Wingdings</vt:lpstr>
      <vt:lpstr>场景型模板</vt:lpstr>
      <vt:lpstr>3_Office 主题</vt:lpstr>
      <vt:lpstr>1_场景型模板</vt:lpstr>
      <vt:lpstr>2_场景型模板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Raymond</dc:creator>
  <cp:lastModifiedBy>Yao Jiayang</cp:lastModifiedBy>
  <cp:revision>12</cp:revision>
  <dcterms:created xsi:type="dcterms:W3CDTF">2019-11-07T02:57:49Z</dcterms:created>
  <dcterms:modified xsi:type="dcterms:W3CDTF">2023-06-23T12:58:54Z</dcterms:modified>
</cp:coreProperties>
</file>