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328" r:id="rId3"/>
    <p:sldId id="458" r:id="rId4"/>
    <p:sldId id="360" r:id="rId5"/>
    <p:sldId id="365" r:id="rId6"/>
    <p:sldId id="459" r:id="rId7"/>
    <p:sldId id="372" r:id="rId8"/>
    <p:sldId id="297" r:id="rId9"/>
    <p:sldId id="399" r:id="rId10"/>
    <p:sldId id="298" r:id="rId11"/>
    <p:sldId id="299" r:id="rId12"/>
    <p:sldId id="398" r:id="rId13"/>
    <p:sldId id="369" r:id="rId14"/>
    <p:sldId id="468" r:id="rId15"/>
    <p:sldId id="460" r:id="rId16"/>
    <p:sldId id="461" r:id="rId17"/>
    <p:sldId id="462" r:id="rId18"/>
    <p:sldId id="463" r:id="rId19"/>
    <p:sldId id="371" r:id="rId20"/>
    <p:sldId id="464" r:id="rId21"/>
    <p:sldId id="465" r:id="rId22"/>
    <p:sldId id="466" r:id="rId23"/>
    <p:sldId id="46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D6A99-FAE0-462E-8A03-5D626DA2C3BF}" type="datetimeFigureOut">
              <a:rPr lang="zh-CN" altLang="en-US" smtClean="0"/>
              <a:pPr/>
              <a:t>2023/6/23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DE120-07B2-4728-A8A1-6F3015C66F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9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:a16="http://schemas.microsoft.com/office/drawing/2014/main" id="{0895DB60-C6A4-43BA-A020-09D60812CC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>
            <a:extLst>
              <a:ext uri="{FF2B5EF4-FFF2-40B4-BE49-F238E27FC236}">
                <a16:creationId xmlns:a16="http://schemas.microsoft.com/office/drawing/2014/main" id="{82AAC9F2-DE88-457B-B579-F79133808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：发生时间为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：发生时间为</a:t>
            </a:r>
            <a:r>
              <a:rPr lang="en-US" altLang="zh-CN" dirty="0"/>
              <a:t>6</a:t>
            </a:r>
          </a:p>
          <a:p>
            <a:r>
              <a:rPr lang="en-US" altLang="zh-CN" dirty="0"/>
              <a:t>E</a:t>
            </a:r>
            <a:r>
              <a:rPr lang="zh-CN" altLang="en-US" dirty="0"/>
              <a:t>：发生时间为</a:t>
            </a:r>
            <a:r>
              <a:rPr lang="en-US" altLang="zh-CN" dirty="0"/>
              <a:t>7</a:t>
            </a:r>
          </a:p>
          <a:p>
            <a:r>
              <a:rPr lang="en-US" altLang="zh-CN" dirty="0"/>
              <a:t>H</a:t>
            </a:r>
            <a:r>
              <a:rPr lang="zh-CN" altLang="en-US" dirty="0"/>
              <a:t>：发生时间为</a:t>
            </a:r>
            <a:r>
              <a:rPr lang="en-US" altLang="zh-CN" dirty="0"/>
              <a:t>14</a:t>
            </a:r>
          </a:p>
          <a:p>
            <a:r>
              <a:rPr lang="en-US" altLang="zh-CN" dirty="0"/>
              <a:t>K</a:t>
            </a:r>
            <a:r>
              <a:rPr lang="zh-CN" altLang="en-US" dirty="0"/>
              <a:t>：发生时间为</a:t>
            </a:r>
            <a:r>
              <a:rPr lang="en-US" altLang="zh-CN" dirty="0"/>
              <a:t>18</a:t>
            </a:r>
          </a:p>
          <a:p>
            <a:endParaRPr lang="en-US" altLang="zh-CN" dirty="0"/>
          </a:p>
          <a:p>
            <a:r>
              <a:rPr lang="en-US" altLang="zh-CN" dirty="0"/>
              <a:t>G</a:t>
            </a:r>
            <a:r>
              <a:rPr lang="zh-CN" altLang="en-US" dirty="0"/>
              <a:t>：最晚发生时间为</a:t>
            </a:r>
            <a:r>
              <a:rPr lang="en-US" altLang="zh-CN" dirty="0"/>
              <a:t>16</a:t>
            </a:r>
            <a:r>
              <a:rPr lang="zh-CN" altLang="en-US" dirty="0"/>
              <a:t>，取决于</a:t>
            </a:r>
            <a:r>
              <a:rPr lang="en-US" altLang="zh-CN" dirty="0"/>
              <a:t>&lt;</a:t>
            </a:r>
            <a:r>
              <a:rPr lang="en-US" altLang="zh-CN" dirty="0" err="1"/>
              <a:t>g,k</a:t>
            </a:r>
            <a:r>
              <a:rPr lang="en-US" altLang="zh-CN" dirty="0"/>
              <a:t>&gt; </a:t>
            </a:r>
            <a:r>
              <a:rPr lang="zh-CN" altLang="en-US" dirty="0"/>
              <a:t>的权值和</a:t>
            </a:r>
            <a:r>
              <a:rPr lang="en-US" altLang="zh-CN" dirty="0"/>
              <a:t>k</a:t>
            </a:r>
            <a:r>
              <a:rPr lang="zh-CN" altLang="en-US" dirty="0"/>
              <a:t>的发生时间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最早发生时间为</a:t>
            </a:r>
            <a:r>
              <a:rPr lang="en-US" altLang="zh-CN" dirty="0"/>
              <a:t>15</a:t>
            </a:r>
            <a:r>
              <a:rPr lang="zh-CN" altLang="en-US" dirty="0"/>
              <a:t>，取决于</a:t>
            </a:r>
            <a:r>
              <a:rPr lang="en-US" altLang="zh-CN" dirty="0"/>
              <a:t>&lt;</a:t>
            </a:r>
            <a:r>
              <a:rPr lang="en-US" altLang="zh-CN" dirty="0" err="1"/>
              <a:t>e,g</a:t>
            </a:r>
            <a:r>
              <a:rPr lang="en-US" altLang="zh-CN" dirty="0"/>
              <a:t>&gt;</a:t>
            </a:r>
            <a:r>
              <a:rPr lang="zh-CN" altLang="en-US" dirty="0"/>
              <a:t>的权值和</a:t>
            </a:r>
            <a:r>
              <a:rPr lang="en-US" altLang="zh-CN" dirty="0"/>
              <a:t>e</a:t>
            </a:r>
            <a:r>
              <a:rPr lang="zh-CN" altLang="en-US" dirty="0"/>
              <a:t>的最早发生时间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</a:t>
            </a:r>
            <a:r>
              <a:rPr lang="zh-CN" altLang="en-US" dirty="0"/>
              <a:t>：最晚发生时间为</a:t>
            </a:r>
            <a:r>
              <a:rPr lang="en-US" altLang="zh-CN" dirty="0"/>
              <a:t>10</a:t>
            </a:r>
            <a:r>
              <a:rPr lang="zh-CN" altLang="en-US" dirty="0"/>
              <a:t>，取决于</a:t>
            </a:r>
            <a:r>
              <a:rPr lang="en-US" altLang="zh-CN" dirty="0"/>
              <a:t>&lt;</a:t>
            </a:r>
            <a:r>
              <a:rPr lang="en-US" altLang="zh-CN" dirty="0" err="1"/>
              <a:t>h,k</a:t>
            </a:r>
            <a:r>
              <a:rPr lang="en-US" altLang="zh-CN" dirty="0"/>
              <a:t>&gt; </a:t>
            </a:r>
            <a:r>
              <a:rPr lang="zh-CN" altLang="en-US" dirty="0"/>
              <a:t>的权值和</a:t>
            </a:r>
            <a:r>
              <a:rPr lang="en-US" altLang="zh-CN" dirty="0"/>
              <a:t>k</a:t>
            </a:r>
            <a:r>
              <a:rPr lang="zh-CN" altLang="en-US" dirty="0"/>
              <a:t>的发生时间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最早发生时间取决于</a:t>
            </a:r>
            <a:r>
              <a:rPr lang="en-US" altLang="zh-CN" dirty="0"/>
              <a:t>d</a:t>
            </a:r>
          </a:p>
          <a:p>
            <a:endParaRPr lang="en-US" altLang="zh-CN" dirty="0"/>
          </a:p>
          <a:p>
            <a:r>
              <a:rPr lang="en-US" altLang="zh-CN" dirty="0"/>
              <a:t>D: </a:t>
            </a:r>
            <a:r>
              <a:rPr lang="zh-CN" altLang="en-US" dirty="0"/>
              <a:t>最晚发生时间为</a:t>
            </a:r>
            <a:r>
              <a:rPr lang="en-US" altLang="zh-CN" dirty="0"/>
              <a:t>8</a:t>
            </a:r>
            <a:r>
              <a:rPr lang="zh-CN" altLang="en-US" dirty="0"/>
              <a:t>，取决于</a:t>
            </a:r>
            <a:r>
              <a:rPr lang="en-US" altLang="zh-CN" dirty="0"/>
              <a:t>&lt;</a:t>
            </a:r>
            <a:r>
              <a:rPr lang="en-US" altLang="zh-CN" dirty="0" err="1"/>
              <a:t>d,f</a:t>
            </a:r>
            <a:r>
              <a:rPr lang="en-US" altLang="zh-CN" dirty="0"/>
              <a:t>&gt; </a:t>
            </a:r>
            <a:r>
              <a:rPr lang="zh-CN" altLang="en-US" dirty="0"/>
              <a:t>的权值和</a:t>
            </a:r>
            <a:r>
              <a:rPr lang="en-US" altLang="zh-CN" dirty="0"/>
              <a:t>f</a:t>
            </a:r>
            <a:r>
              <a:rPr lang="zh-CN" altLang="en-US" dirty="0"/>
              <a:t>的发生时间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最早发生时间为</a:t>
            </a:r>
            <a:r>
              <a:rPr lang="en-US" altLang="zh-CN" dirty="0"/>
              <a:t>5</a:t>
            </a:r>
            <a:r>
              <a:rPr lang="zh-CN" altLang="en-US" dirty="0"/>
              <a:t>，取决于</a:t>
            </a:r>
            <a:r>
              <a:rPr lang="en-US" altLang="zh-CN" dirty="0"/>
              <a:t>&lt;ad&gt; </a:t>
            </a:r>
            <a:r>
              <a:rPr lang="zh-CN" altLang="en-US" dirty="0"/>
              <a:t>的权值和</a:t>
            </a:r>
            <a:r>
              <a:rPr lang="en-US" altLang="zh-CN" dirty="0"/>
              <a:t>a</a:t>
            </a:r>
            <a:r>
              <a:rPr lang="zh-CN" altLang="en-US" dirty="0"/>
              <a:t>的发生时间</a:t>
            </a:r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C4F48A68-8FD5-4D60-949F-E27970B4C6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CACFBF-C8A2-4FBC-9FC7-B2931197F7D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>
            <a:extLst>
              <a:ext uri="{FF2B5EF4-FFF2-40B4-BE49-F238E27FC236}">
                <a16:creationId xmlns:a16="http://schemas.microsoft.com/office/drawing/2014/main" id="{23775D87-D6F5-4EC2-BD02-5D1C2AF38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>
            <a:extLst>
              <a:ext uri="{FF2B5EF4-FFF2-40B4-BE49-F238E27FC236}">
                <a16:creationId xmlns:a16="http://schemas.microsoft.com/office/drawing/2014/main" id="{AB255818-EFB0-42D5-9699-404F2762E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</a:t>
            </a:r>
            <a:r>
              <a:rPr lang="zh-CN" altLang="en-US"/>
              <a:t>：发生时间为</a:t>
            </a:r>
            <a:r>
              <a:rPr lang="en-US" altLang="zh-CN"/>
              <a:t>0</a:t>
            </a:r>
          </a:p>
          <a:p>
            <a:r>
              <a:rPr lang="en-US" altLang="zh-CN"/>
              <a:t>B</a:t>
            </a:r>
            <a:r>
              <a:rPr lang="zh-CN" altLang="en-US"/>
              <a:t>：发生时间为</a:t>
            </a:r>
            <a:r>
              <a:rPr lang="en-US" altLang="zh-CN"/>
              <a:t>6</a:t>
            </a:r>
          </a:p>
          <a:p>
            <a:r>
              <a:rPr lang="en-US" altLang="zh-CN"/>
              <a:t>E</a:t>
            </a:r>
            <a:r>
              <a:rPr lang="zh-CN" altLang="en-US"/>
              <a:t>：发生时间为</a:t>
            </a:r>
            <a:r>
              <a:rPr lang="en-US" altLang="zh-CN"/>
              <a:t>7</a:t>
            </a:r>
          </a:p>
          <a:p>
            <a:r>
              <a:rPr lang="en-US" altLang="zh-CN"/>
              <a:t>H</a:t>
            </a:r>
            <a:r>
              <a:rPr lang="zh-CN" altLang="en-US"/>
              <a:t>：发生时间为</a:t>
            </a:r>
            <a:r>
              <a:rPr lang="en-US" altLang="zh-CN"/>
              <a:t>14</a:t>
            </a:r>
          </a:p>
          <a:p>
            <a:r>
              <a:rPr lang="en-US" altLang="zh-CN"/>
              <a:t>K</a:t>
            </a:r>
            <a:r>
              <a:rPr lang="zh-CN" altLang="en-US"/>
              <a:t>：发生时间为</a:t>
            </a:r>
            <a:r>
              <a:rPr lang="en-US" altLang="zh-CN"/>
              <a:t>18</a:t>
            </a:r>
          </a:p>
          <a:p>
            <a:endParaRPr lang="en-US" altLang="zh-CN"/>
          </a:p>
          <a:p>
            <a:r>
              <a:rPr lang="en-US" altLang="zh-CN"/>
              <a:t>G</a:t>
            </a:r>
            <a:r>
              <a:rPr lang="zh-CN" altLang="en-US"/>
              <a:t>：最晚发生时间为</a:t>
            </a:r>
            <a:r>
              <a:rPr lang="en-US" altLang="zh-CN"/>
              <a:t>16</a:t>
            </a:r>
            <a:r>
              <a:rPr lang="zh-CN" altLang="en-US"/>
              <a:t>，取决于</a:t>
            </a:r>
            <a:r>
              <a:rPr lang="en-US" altLang="zh-CN"/>
              <a:t>&lt;g,k&gt; </a:t>
            </a:r>
            <a:r>
              <a:rPr lang="zh-CN" altLang="en-US"/>
              <a:t>的权值和</a:t>
            </a:r>
            <a:r>
              <a:rPr lang="en-US" altLang="zh-CN"/>
              <a:t>k</a:t>
            </a:r>
            <a:r>
              <a:rPr lang="zh-CN" altLang="en-US"/>
              <a:t>的发生时间</a:t>
            </a:r>
            <a:endParaRPr lang="en-US" altLang="zh-CN"/>
          </a:p>
          <a:p>
            <a:r>
              <a:rPr lang="en-US" altLang="zh-CN"/>
              <a:t>     </a:t>
            </a:r>
            <a:r>
              <a:rPr lang="zh-CN" altLang="en-US"/>
              <a:t>最早发生时间为</a:t>
            </a:r>
            <a:r>
              <a:rPr lang="en-US" altLang="zh-CN"/>
              <a:t>15</a:t>
            </a:r>
            <a:r>
              <a:rPr lang="zh-CN" altLang="en-US"/>
              <a:t>，取决于</a:t>
            </a:r>
            <a:r>
              <a:rPr lang="en-US" altLang="zh-CN"/>
              <a:t>&lt;e,g&gt;</a:t>
            </a:r>
            <a:r>
              <a:rPr lang="zh-CN" altLang="en-US"/>
              <a:t>的权值和</a:t>
            </a:r>
            <a:r>
              <a:rPr lang="en-US" altLang="zh-CN"/>
              <a:t>e</a:t>
            </a:r>
            <a:r>
              <a:rPr lang="zh-CN" altLang="en-US"/>
              <a:t>的最早发生时间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</a:t>
            </a:r>
            <a:r>
              <a:rPr lang="zh-CN" altLang="en-US"/>
              <a:t>：最晚发生时间为</a:t>
            </a:r>
            <a:r>
              <a:rPr lang="en-US" altLang="zh-CN"/>
              <a:t>10</a:t>
            </a:r>
            <a:r>
              <a:rPr lang="zh-CN" altLang="en-US"/>
              <a:t>，取决于</a:t>
            </a:r>
            <a:r>
              <a:rPr lang="en-US" altLang="zh-CN"/>
              <a:t>&lt;h,k&gt; </a:t>
            </a:r>
            <a:r>
              <a:rPr lang="zh-CN" altLang="en-US"/>
              <a:t>的权值和</a:t>
            </a:r>
            <a:r>
              <a:rPr lang="en-US" altLang="zh-CN"/>
              <a:t>k</a:t>
            </a:r>
            <a:r>
              <a:rPr lang="zh-CN" altLang="en-US"/>
              <a:t>的发生时间</a:t>
            </a:r>
            <a:endParaRPr lang="en-US" altLang="zh-CN"/>
          </a:p>
          <a:p>
            <a:r>
              <a:rPr lang="en-US" altLang="zh-CN"/>
              <a:t>     </a:t>
            </a:r>
            <a:r>
              <a:rPr lang="zh-CN" altLang="en-US"/>
              <a:t>最早发生时间取决于</a:t>
            </a:r>
            <a:r>
              <a:rPr lang="en-US" altLang="zh-CN"/>
              <a:t>d</a:t>
            </a:r>
          </a:p>
          <a:p>
            <a:endParaRPr lang="en-US" altLang="zh-CN"/>
          </a:p>
          <a:p>
            <a:r>
              <a:rPr lang="en-US" altLang="zh-CN"/>
              <a:t>D: </a:t>
            </a:r>
            <a:r>
              <a:rPr lang="zh-CN" altLang="en-US"/>
              <a:t>最晚发生时间为</a:t>
            </a:r>
            <a:r>
              <a:rPr lang="en-US" altLang="zh-CN"/>
              <a:t>8</a:t>
            </a:r>
            <a:r>
              <a:rPr lang="zh-CN" altLang="en-US"/>
              <a:t>，取决于</a:t>
            </a:r>
            <a:r>
              <a:rPr lang="en-US" altLang="zh-CN"/>
              <a:t>&lt;d,f&gt; </a:t>
            </a:r>
            <a:r>
              <a:rPr lang="zh-CN" altLang="en-US"/>
              <a:t>的权值和</a:t>
            </a:r>
            <a:r>
              <a:rPr lang="en-US" altLang="zh-CN"/>
              <a:t>f</a:t>
            </a:r>
            <a:r>
              <a:rPr lang="zh-CN" altLang="en-US"/>
              <a:t>的发生时间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最早发生时间为</a:t>
            </a:r>
            <a:r>
              <a:rPr lang="en-US" altLang="zh-CN"/>
              <a:t>5</a:t>
            </a:r>
            <a:r>
              <a:rPr lang="zh-CN" altLang="en-US"/>
              <a:t>，取决于</a:t>
            </a:r>
            <a:r>
              <a:rPr lang="en-US" altLang="zh-CN"/>
              <a:t>&lt;ad&gt; </a:t>
            </a:r>
            <a:r>
              <a:rPr lang="zh-CN" altLang="en-US"/>
              <a:t>的权值和</a:t>
            </a:r>
            <a:r>
              <a:rPr lang="en-US" altLang="zh-CN"/>
              <a:t>a</a:t>
            </a:r>
            <a:r>
              <a:rPr lang="zh-CN" altLang="en-US"/>
              <a:t>的发生时间</a:t>
            </a:r>
          </a:p>
        </p:txBody>
      </p:sp>
      <p:sp>
        <p:nvSpPr>
          <p:cNvPr id="95236" name="灯片编号占位符 3">
            <a:extLst>
              <a:ext uri="{FF2B5EF4-FFF2-40B4-BE49-F238E27FC236}">
                <a16:creationId xmlns:a16="http://schemas.microsoft.com/office/drawing/2014/main" id="{EFB78C07-08E9-493E-BCEB-0B5075DE71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E8EFE4-A94D-41FC-856C-A0471663648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943E7D8-0D0C-4637-B450-6384042FF1BB}"/>
              </a:ext>
            </a:extLst>
          </p:cNvPr>
          <p:cNvSpPr>
            <a:spLocks/>
          </p:cNvSpPr>
          <p:nvPr/>
        </p:nvSpPr>
        <p:spPr bwMode="gray">
          <a:xfrm>
            <a:off x="920752" y="3340101"/>
            <a:ext cx="10204449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8F6ED6-E632-422A-BFFA-84875569EA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EBFD89-6EE1-4AB5-83CE-1332C6B439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CF71A33-5A3A-4BE3-BD72-D11A06BDE1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580A20E-0688-4049-BF46-3A66F2F331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049252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1830D0-8497-446D-8117-D52936E11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E2B910-1544-463E-A461-3E2DDFF3D8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88B116-91EB-4BBA-BE75-93DDB48431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9FAFE-7C18-4CE6-AA03-41AD608E7A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1769732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C215FA-CBC6-47C0-B1CC-CF3C70F3DC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7B9D80-C033-4E01-87A0-4B6133B3C6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4D2404-D0F3-4CF9-B914-4F7C807BD6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C4DD7-497C-46F1-B6EA-90F406EF31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866362"/>
      </p:ext>
    </p:extLst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8AA1-F43B-447F-A8F7-D3B7368153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692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D6F42417-E891-486C-9046-86025B85FCC4}" type="slidenum">
              <a:rPr lang="en-US" altLang="zh-CN" smtClean="0"/>
              <a:pPr/>
              <a:t>‹#›</a:t>
            </a:fld>
            <a:r>
              <a:rPr lang="en-US" altLang="zh-CN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754922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6D00-78A1-4EE0-B664-5AFFF22F29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7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1D35-CE69-4758-BF5E-DD0668D8D6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516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0E55-88AC-4CE1-859B-9181DEAF48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636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1D15-4F13-4B41-A30E-8968D1116C8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520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0ABFE100-E3B4-4BC2-8880-2F13DC258A99}" type="slidenum">
              <a:rPr lang="en-US" altLang="zh-CN" smtClean="0"/>
              <a:pPr/>
              <a:t>‹#›</a:t>
            </a:fld>
            <a:r>
              <a:rPr lang="en-US" altLang="zh-CN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9821619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D5CE-3FCB-4877-B964-E8E5A2D593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922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2DE22E-C538-47E3-815A-7EA1AA07C2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CD68B5-8FA9-4B63-9026-831938AC6C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D1F1F4-977A-4829-9E01-93D2D162B4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BA46-B2CA-4445-8DBC-80F4A68E43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662689"/>
      </p:ext>
    </p:extLst>
  </p:cSld>
  <p:clrMapOvr>
    <a:masterClrMapping/>
  </p:clrMapOvr>
  <p:transition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9C6A-8C6D-4594-B540-AF793A6E33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004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5EF5-8EF9-415E-86C4-9BE7B98CE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456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00A-7EB8-4F73-80B3-202CDE9972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C592F6-FF3C-449B-9014-CE87EAD1C8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764B15-22C8-4C49-98CA-40DABCB944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E39C64-5AEA-4AB2-A524-A554A36DFE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C76A7-1D6A-4BEF-80B5-11DCC386FC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1354814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B11CD2-1245-402B-B24E-57295C9FCE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050765-9FA8-47D1-81CE-E4A0DDDAC8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C2C312-70FA-418C-8041-0CB0AE7DE7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3D5E7-D6FD-4C0C-99B4-FDA04C7855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849077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7A16887-D817-4680-8D77-DAB0164745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E75419-EF7F-46D3-A357-27A11BB229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2279329-490A-4B4E-A8D8-6054482DB2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71769-90B8-483F-82E4-F7ABF5F20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1362737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AC05E8-9710-4D79-8F46-D9822D08EF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4451C9-7BD6-4C50-9F2A-4BAE00B43E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E36462-7D52-4763-837F-C579BF2BA1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60BF5-C92B-4560-84B9-C6CFD19E2C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0550963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799823A-98D9-40C4-AC4E-3BF2E401DF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763DD7-0BCC-4180-A55A-8E1E421784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DD45EBA-079F-463F-B8FF-335A4C9FF3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E43F7-D0F1-497A-A9A5-79FA7120D2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484684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8198AA-6060-49C9-9F7B-18002E4771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F5AF5B-847D-4196-ABDF-C6BE1CAAE7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790A3-68CA-4661-959D-33CBD6B58E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EF1A9-BA86-45DF-9B02-1D59DCAE50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10618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451F62-4C10-4ECB-963D-0D6D863A0D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44EC3-7A0F-4A0D-8666-A73F294CAE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154C5-6F42-4251-A3E4-D385710EE4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815FD-94D6-4A8C-90C7-35F8D9A973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848350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E62E35-E1E1-41F2-9F36-7A8B69CF8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EA7E4D7-A9CF-4297-9D74-4DE0209E9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6429DD1-47AC-4E96-B85F-25B4F73C53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FA9CC85-7926-4A0E-A340-4B98AA892E9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5F02EE9-57D0-416B-A6B6-AE33B9C3CF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21B56E2-6859-4D8B-9807-E21C47D94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93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9E15-DAA7-49EF-991E-FA355F188A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11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emf"/><Relationship Id="rId3" Type="http://schemas.openxmlformats.org/officeDocument/2006/relationships/image" Target="../media/image2.wmf"/><Relationship Id="rId7" Type="http://schemas.openxmlformats.org/officeDocument/2006/relationships/image" Target="../media/image4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e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1026">
            <a:extLst>
              <a:ext uri="{FF2B5EF4-FFF2-40B4-BE49-F238E27FC236}">
                <a16:creationId xmlns:a16="http://schemas.microsoft.com/office/drawing/2014/main" id="{1D84D787-59A6-4C3B-964A-3074AB6B111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62200" y="2057400"/>
            <a:ext cx="7543800" cy="2514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296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0" cap="none" spc="0" normalizeH="0" baseline="0" noProof="0">
                <a:ln w="12700" cap="sq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第七章 图</a:t>
            </a:r>
          </a:p>
        </p:txBody>
      </p:sp>
    </p:spTree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F5627446-2C4E-4533-A5A7-524C61D8A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729" y="1580289"/>
            <a:ext cx="10056811" cy="14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   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ve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源点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) = 0;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   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ve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(j) = Max{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ve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) +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dut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(&lt;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, j&gt;) | </a:t>
            </a:r>
            <a:r>
              <a:rPr lang="zh-CN" altLang="en-US" sz="2800" dirty="0">
                <a:solidFill>
                  <a:srgbClr val="000099"/>
                </a:solidFill>
                <a:ea typeface="楷体_GB2312" pitchFamily="49" charset="-122"/>
              </a:rPr>
              <a:t>对所有以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j</a:t>
            </a:r>
            <a:r>
              <a:rPr lang="zh-CN" altLang="en-US" sz="2800" dirty="0">
                <a:solidFill>
                  <a:srgbClr val="000099"/>
                </a:solidFill>
                <a:ea typeface="楷体_GB2312" pitchFamily="49" charset="-122"/>
              </a:rPr>
              <a:t>为头的弧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&lt;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i,j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&gt;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}</a:t>
            </a:r>
            <a:endParaRPr lang="en-US" altLang="zh-CN" sz="2800" dirty="0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96259" name="文本框 1">
            <a:extLst>
              <a:ext uri="{FF2B5EF4-FFF2-40B4-BE49-F238E27FC236}">
                <a16:creationId xmlns:a16="http://schemas.microsoft.com/office/drawing/2014/main" id="{978D58E1-8B2E-4C20-A66A-B6DC7F50A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466" y="2952532"/>
            <a:ext cx="36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>
                <a:solidFill>
                  <a:srgbClr val="333333"/>
                </a:solidFill>
              </a:rPr>
              <a:t>i</a:t>
            </a:r>
            <a:endParaRPr lang="zh-CN" altLang="en-US" sz="1800">
              <a:solidFill>
                <a:srgbClr val="333333"/>
              </a:solidFill>
            </a:endParaRPr>
          </a:p>
        </p:txBody>
      </p:sp>
      <p:sp>
        <p:nvSpPr>
          <p:cNvPr id="96260" name="文本框 3">
            <a:extLst>
              <a:ext uri="{FF2B5EF4-FFF2-40B4-BE49-F238E27FC236}">
                <a16:creationId xmlns:a16="http://schemas.microsoft.com/office/drawing/2014/main" id="{D4A26497-3E99-4064-9A9B-62D8CA6BF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521" y="5277711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333333"/>
                </a:solidFill>
              </a:rPr>
              <a:t>k</a:t>
            </a:r>
            <a:endParaRPr lang="zh-CN" altLang="en-US" sz="1800" dirty="0">
              <a:solidFill>
                <a:srgbClr val="333333"/>
              </a:solidFill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8CB76C3B-E991-4058-98CD-6AFC589C8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205" y="3945481"/>
            <a:ext cx="10280342" cy="14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 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vl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汇点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) =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ve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汇点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);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   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vl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(j) = Min{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vl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(k) –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dut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(&lt;j, k&gt;) |</a:t>
            </a:r>
            <a:r>
              <a:rPr lang="zh-CN" altLang="en-US" sz="2800" dirty="0">
                <a:solidFill>
                  <a:srgbClr val="000099"/>
                </a:solidFill>
                <a:ea typeface="楷体_GB2312" pitchFamily="49" charset="-122"/>
              </a:rPr>
              <a:t>对所有以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j</a:t>
            </a:r>
            <a:r>
              <a:rPr lang="zh-CN" altLang="en-US" sz="2800" dirty="0">
                <a:solidFill>
                  <a:srgbClr val="000099"/>
                </a:solidFill>
                <a:ea typeface="楷体_GB2312" pitchFamily="49" charset="-122"/>
              </a:rPr>
              <a:t>为尾的弧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&lt;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j,k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&gt;}</a:t>
            </a:r>
            <a:r>
              <a:rPr lang="zh-CN" altLang="en-US" sz="2800" dirty="0">
                <a:solidFill>
                  <a:srgbClr val="000099"/>
                </a:solidFill>
                <a:ea typeface="楷体_GB2312" pitchFamily="49" charset="-122"/>
              </a:rPr>
              <a:t>                  </a:t>
            </a:r>
            <a:endParaRPr lang="en-US" altLang="zh-CN" sz="2800" dirty="0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1316-1D62-467C-B75E-4F8416324EB6}"/>
              </a:ext>
            </a:extLst>
          </p:cNvPr>
          <p:cNvSpPr txBox="1"/>
          <p:nvPr/>
        </p:nvSpPr>
        <p:spPr>
          <a:xfrm>
            <a:off x="1819922" y="320819"/>
            <a:ext cx="4900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0099"/>
                </a:solidFill>
                <a:ea typeface="楷体_GB2312" pitchFamily="49" charset="-122"/>
              </a:rPr>
              <a:t>事件发生时间的计算公式</a:t>
            </a:r>
            <a:r>
              <a:rPr lang="en-US" altLang="zh-CN" sz="3200" dirty="0">
                <a:solidFill>
                  <a:srgbClr val="000099"/>
                </a:solidFill>
                <a:ea typeface="楷体_GB2312" pitchFamily="49" charset="-122"/>
              </a:rPr>
              <a:t>: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824DC6-2EA7-47D6-A11C-4CB58A68C7B9}"/>
              </a:ext>
            </a:extLst>
          </p:cNvPr>
          <p:cNvSpPr txBox="1"/>
          <p:nvPr/>
        </p:nvSpPr>
        <p:spPr>
          <a:xfrm>
            <a:off x="9635228" y="1257123"/>
            <a:ext cx="179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要等前面的事件和活动都结束！</a:t>
            </a:r>
          </a:p>
        </p:txBody>
      </p:sp>
      <p:sp>
        <p:nvSpPr>
          <p:cNvPr id="6" name="箭头: 圆角右 5">
            <a:extLst>
              <a:ext uri="{FF2B5EF4-FFF2-40B4-BE49-F238E27FC236}">
                <a16:creationId xmlns:a16="http://schemas.microsoft.com/office/drawing/2014/main" id="{B8565F4F-9622-4B52-A4DC-189772E819FC}"/>
              </a:ext>
            </a:extLst>
          </p:cNvPr>
          <p:cNvSpPr/>
          <p:nvPr/>
        </p:nvSpPr>
        <p:spPr bwMode="auto">
          <a:xfrm>
            <a:off x="8842161" y="1420488"/>
            <a:ext cx="754602" cy="710150"/>
          </a:xfrm>
          <a:prstGeom prst="ben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B4BEA9-46C9-4884-A570-B67E77C56C0D}"/>
              </a:ext>
            </a:extLst>
          </p:cNvPr>
          <p:cNvSpPr txBox="1"/>
          <p:nvPr/>
        </p:nvSpPr>
        <p:spPr>
          <a:xfrm>
            <a:off x="9707726" y="3948541"/>
            <a:ext cx="179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要给后面的事件和活动留时间！</a:t>
            </a:r>
          </a:p>
        </p:txBody>
      </p:sp>
      <p:sp>
        <p:nvSpPr>
          <p:cNvPr id="11" name="箭头: 圆角右 10">
            <a:extLst>
              <a:ext uri="{FF2B5EF4-FFF2-40B4-BE49-F238E27FC236}">
                <a16:creationId xmlns:a16="http://schemas.microsoft.com/office/drawing/2014/main" id="{F4BC3C9E-7E4E-4305-BE94-419B5993F6FB}"/>
              </a:ext>
            </a:extLst>
          </p:cNvPr>
          <p:cNvSpPr/>
          <p:nvPr/>
        </p:nvSpPr>
        <p:spPr bwMode="auto">
          <a:xfrm>
            <a:off x="8914659" y="4111906"/>
            <a:ext cx="754602" cy="710150"/>
          </a:xfrm>
          <a:prstGeom prst="ben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96259" grpId="0"/>
      <p:bldP spid="96260" grpId="0"/>
      <p:bldP spid="5" grpId="0"/>
      <p:bldP spid="3" grpId="0"/>
      <p:bldP spid="6" grpId="0" animBg="1"/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>
            <a:extLst>
              <a:ext uri="{FF2B5EF4-FFF2-40B4-BE49-F238E27FC236}">
                <a16:creationId xmlns:a16="http://schemas.microsoft.com/office/drawing/2014/main" id="{D236A4BC-43C3-4F11-A98F-C4F088AE9274}"/>
              </a:ext>
            </a:extLst>
          </p:cNvPr>
          <p:cNvGrpSpPr>
            <a:grpSpLocks/>
          </p:cNvGrpSpPr>
          <p:nvPr/>
        </p:nvGrpSpPr>
        <p:grpSpPr bwMode="auto">
          <a:xfrm>
            <a:off x="3014663" y="196850"/>
            <a:ext cx="6553200" cy="3200400"/>
            <a:chOff x="1104" y="1104"/>
            <a:chExt cx="4128" cy="2016"/>
          </a:xfrm>
        </p:grpSpPr>
        <p:sp>
          <p:nvSpPr>
            <p:cNvPr id="94223" name="Oval 2">
              <a:extLst>
                <a:ext uri="{FF2B5EF4-FFF2-40B4-BE49-F238E27FC236}">
                  <a16:creationId xmlns:a16="http://schemas.microsoft.com/office/drawing/2014/main" id="{04367B8C-3805-4263-B0CF-973BB2151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632"/>
              <a:ext cx="288" cy="28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a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4224" name="Oval 5">
              <a:extLst>
                <a:ext uri="{FF2B5EF4-FFF2-40B4-BE49-F238E27FC236}">
                  <a16:creationId xmlns:a16="http://schemas.microsoft.com/office/drawing/2014/main" id="{282A5171-939D-4700-B457-6B27BEA92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04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b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4225" name="Oval 6">
              <a:extLst>
                <a:ext uri="{FF2B5EF4-FFF2-40B4-BE49-F238E27FC236}">
                  <a16:creationId xmlns:a16="http://schemas.microsoft.com/office/drawing/2014/main" id="{1E07E429-E114-4DE9-AB5D-C48700765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256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c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4226" name="Oval 7">
              <a:extLst>
                <a:ext uri="{FF2B5EF4-FFF2-40B4-BE49-F238E27FC236}">
                  <a16:creationId xmlns:a16="http://schemas.microsoft.com/office/drawing/2014/main" id="{26AB90C4-7F72-4300-B466-532DD6325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32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d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4227" name="Oval 8">
              <a:extLst>
                <a:ext uri="{FF2B5EF4-FFF2-40B4-BE49-F238E27FC236}">
                  <a16:creationId xmlns:a16="http://schemas.microsoft.com/office/drawing/2014/main" id="{C5417844-839F-4ACB-9268-B3F02EF43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680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e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4228" name="Oval 9">
              <a:extLst>
                <a:ext uri="{FF2B5EF4-FFF2-40B4-BE49-F238E27FC236}">
                  <a16:creationId xmlns:a16="http://schemas.microsoft.com/office/drawing/2014/main" id="{2EE9AD28-A35A-4174-82F0-F1F9E9F96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832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f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4229" name="Oval 10">
              <a:extLst>
                <a:ext uri="{FF2B5EF4-FFF2-40B4-BE49-F238E27FC236}">
                  <a16:creationId xmlns:a16="http://schemas.microsoft.com/office/drawing/2014/main" id="{C6512B1C-BA01-4F18-AB3A-0846A0ADE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104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g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4230" name="Oval 11">
              <a:extLst>
                <a:ext uri="{FF2B5EF4-FFF2-40B4-BE49-F238E27FC236}">
                  <a16:creationId xmlns:a16="http://schemas.microsoft.com/office/drawing/2014/main" id="{02B03A1B-E166-475F-8EB3-13BB58FD0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56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h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4231" name="Oval 12">
              <a:extLst>
                <a:ext uri="{FF2B5EF4-FFF2-40B4-BE49-F238E27FC236}">
                  <a16:creationId xmlns:a16="http://schemas.microsoft.com/office/drawing/2014/main" id="{B07319E2-B58B-4112-A1E4-32A042E60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680"/>
              <a:ext cx="288" cy="28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k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4232" name="Line 13">
              <a:extLst>
                <a:ext uri="{FF2B5EF4-FFF2-40B4-BE49-F238E27FC236}">
                  <a16:creationId xmlns:a16="http://schemas.microsoft.com/office/drawing/2014/main" id="{B5C9859E-6D29-4AAE-8850-8CA84018F5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248"/>
              <a:ext cx="720" cy="43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33" name="Line 14">
              <a:extLst>
                <a:ext uri="{FF2B5EF4-FFF2-40B4-BE49-F238E27FC236}">
                  <a16:creationId xmlns:a16="http://schemas.microsoft.com/office/drawing/2014/main" id="{711D630B-85E4-4E92-AD01-AC5FE0604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776"/>
              <a:ext cx="672" cy="528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34" name="Line 15">
              <a:extLst>
                <a:ext uri="{FF2B5EF4-FFF2-40B4-BE49-F238E27FC236}">
                  <a16:creationId xmlns:a16="http://schemas.microsoft.com/office/drawing/2014/main" id="{29FDFDD0-11F4-4AFF-9F76-EEB94AD02F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872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35" name="Line 16">
              <a:extLst>
                <a:ext uri="{FF2B5EF4-FFF2-40B4-BE49-F238E27FC236}">
                  <a16:creationId xmlns:a16="http://schemas.microsoft.com/office/drawing/2014/main" id="{4A4E3856-117A-449E-904C-2DE713CD1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4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36" name="Line 17">
              <a:extLst>
                <a:ext uri="{FF2B5EF4-FFF2-40B4-BE49-F238E27FC236}">
                  <a16:creationId xmlns:a16="http://schemas.microsoft.com/office/drawing/2014/main" id="{B15AFC83-C4F7-4C1D-9321-15F41AF77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24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37" name="Line 18">
              <a:extLst>
                <a:ext uri="{FF2B5EF4-FFF2-40B4-BE49-F238E27FC236}">
                  <a16:creationId xmlns:a16="http://schemas.microsoft.com/office/drawing/2014/main" id="{ABB02507-C09F-4547-A7EF-5056A8065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24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38" name="Line 19">
              <a:extLst>
                <a:ext uri="{FF2B5EF4-FFF2-40B4-BE49-F238E27FC236}">
                  <a16:creationId xmlns:a16="http://schemas.microsoft.com/office/drawing/2014/main" id="{179C9883-00DD-4861-A843-1C10F5DF4C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1920"/>
              <a:ext cx="720" cy="43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39" name="Line 20">
              <a:extLst>
                <a:ext uri="{FF2B5EF4-FFF2-40B4-BE49-F238E27FC236}">
                  <a16:creationId xmlns:a16="http://schemas.microsoft.com/office/drawing/2014/main" id="{9028DD9C-0C7A-4559-AC73-DE1212398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72"/>
              <a:ext cx="672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40" name="Line 21">
              <a:extLst>
                <a:ext uri="{FF2B5EF4-FFF2-40B4-BE49-F238E27FC236}">
                  <a16:creationId xmlns:a16="http://schemas.microsoft.com/office/drawing/2014/main" id="{93D28CED-E39A-46C3-B967-AE0403A55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920"/>
              <a:ext cx="384" cy="91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41" name="Line 22">
              <a:extLst>
                <a:ext uri="{FF2B5EF4-FFF2-40B4-BE49-F238E27FC236}">
                  <a16:creationId xmlns:a16="http://schemas.microsoft.com/office/drawing/2014/main" id="{0928DE21-CCB7-4537-9C4C-A3F08D79B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976"/>
              <a:ext cx="1536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42" name="Line 23">
              <a:extLst>
                <a:ext uri="{FF2B5EF4-FFF2-40B4-BE49-F238E27FC236}">
                  <a16:creationId xmlns:a16="http://schemas.microsoft.com/office/drawing/2014/main" id="{79B7688A-EE13-4C0F-B0BB-CCFCF1C5E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496"/>
              <a:ext cx="432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43" name="Text Box 24">
              <a:extLst>
                <a:ext uri="{FF2B5EF4-FFF2-40B4-BE49-F238E27FC236}">
                  <a16:creationId xmlns:a16="http://schemas.microsoft.com/office/drawing/2014/main" id="{7EDDCB35-EDDA-4147-81BC-99116810E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117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6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4244" name="Text Box 25">
              <a:extLst>
                <a:ext uri="{FF2B5EF4-FFF2-40B4-BE49-F238E27FC236}">
                  <a16:creationId xmlns:a16="http://schemas.microsoft.com/office/drawing/2014/main" id="{7346DECB-C3BA-4DFB-A055-3D5C4DD06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747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4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4245" name="Text Box 26">
              <a:extLst>
                <a:ext uri="{FF2B5EF4-FFF2-40B4-BE49-F238E27FC236}">
                  <a16:creationId xmlns:a16="http://schemas.microsoft.com/office/drawing/2014/main" id="{C8241DE7-A49D-4323-A9A3-32BA60CFC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2172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5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4246" name="Text Box 27">
              <a:extLst>
                <a:ext uri="{FF2B5EF4-FFF2-40B4-BE49-F238E27FC236}">
                  <a16:creationId xmlns:a16="http://schemas.microsoft.com/office/drawing/2014/main" id="{6149ECB5-206B-46F1-8835-E48D6B2BE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" y="2659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2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4247" name="Text Box 28">
              <a:extLst>
                <a:ext uri="{FF2B5EF4-FFF2-40B4-BE49-F238E27FC236}">
                  <a16:creationId xmlns:a16="http://schemas.microsoft.com/office/drawing/2014/main" id="{DAA5F6B2-283E-44B1-BA43-8E933F074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17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1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4248" name="Text Box 29">
              <a:extLst>
                <a:ext uri="{FF2B5EF4-FFF2-40B4-BE49-F238E27FC236}">
                  <a16:creationId xmlns:a16="http://schemas.microsoft.com/office/drawing/2014/main" id="{EFB59B07-720C-40C1-8E31-F9C00B11D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183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1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4249" name="Text Box 30">
              <a:extLst>
                <a:ext uri="{FF2B5EF4-FFF2-40B4-BE49-F238E27FC236}">
                  <a16:creationId xmlns:a16="http://schemas.microsoft.com/office/drawing/2014/main" id="{D9B76E17-4FDD-46B0-AE12-F591B65FC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120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8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4250" name="Text Box 31">
              <a:extLst>
                <a:ext uri="{FF2B5EF4-FFF2-40B4-BE49-F238E27FC236}">
                  <a16:creationId xmlns:a16="http://schemas.microsoft.com/office/drawing/2014/main" id="{A4E4C621-6DC6-4EFB-886C-677745006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82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7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4251" name="Text Box 32">
              <a:extLst>
                <a:ext uri="{FF2B5EF4-FFF2-40B4-BE49-F238E27FC236}">
                  <a16:creationId xmlns:a16="http://schemas.microsoft.com/office/drawing/2014/main" id="{0FCFEB26-EF61-47C7-B91B-03EF45B25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6" y="1123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2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94252" name="Text Box 33">
              <a:extLst>
                <a:ext uri="{FF2B5EF4-FFF2-40B4-BE49-F238E27FC236}">
                  <a16:creationId xmlns:a16="http://schemas.microsoft.com/office/drawing/2014/main" id="{A06ACDBA-5761-4F70-93E1-DC2BE8D14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189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4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4253" name="Text Box 34">
              <a:extLst>
                <a:ext uri="{FF2B5EF4-FFF2-40B4-BE49-F238E27FC236}">
                  <a16:creationId xmlns:a16="http://schemas.microsoft.com/office/drawing/2014/main" id="{F0F15314-E324-46E4-80A4-B9859F195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51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4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</p:grpSp>
      <p:sp>
        <p:nvSpPr>
          <p:cNvPr id="123939" name="Line 35">
            <a:extLst>
              <a:ext uri="{FF2B5EF4-FFF2-40B4-BE49-F238E27FC236}">
                <a16:creationId xmlns:a16="http://schemas.microsoft.com/office/drawing/2014/main" id="{2EC3F849-DBF1-46EF-9EC1-C6F84911B5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5663" y="425450"/>
            <a:ext cx="1143000" cy="6858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40" name="Line 36">
            <a:extLst>
              <a:ext uri="{FF2B5EF4-FFF2-40B4-BE49-F238E27FC236}">
                <a16:creationId xmlns:a16="http://schemas.microsoft.com/office/drawing/2014/main" id="{28672212-37DD-4DE5-A4E8-92D6DE641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5863" y="425450"/>
            <a:ext cx="1143000" cy="7620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41" name="Line 37">
            <a:extLst>
              <a:ext uri="{FF2B5EF4-FFF2-40B4-BE49-F238E27FC236}">
                <a16:creationId xmlns:a16="http://schemas.microsoft.com/office/drawing/2014/main" id="{EB8A0256-7E07-4E6B-B698-9966FC440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9863" y="1416050"/>
            <a:ext cx="1066800" cy="7620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42" name="Line 38">
            <a:extLst>
              <a:ext uri="{FF2B5EF4-FFF2-40B4-BE49-F238E27FC236}">
                <a16:creationId xmlns:a16="http://schemas.microsoft.com/office/drawing/2014/main" id="{663FB964-586C-4D4E-BF72-D6E297FC37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3863" y="1492250"/>
            <a:ext cx="1143000" cy="6858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44" name="Text Box 40">
            <a:extLst>
              <a:ext uri="{FF2B5EF4-FFF2-40B4-BE49-F238E27FC236}">
                <a16:creationId xmlns:a16="http://schemas.microsoft.com/office/drawing/2014/main" id="{553155D0-0E9A-4DBB-A225-F7EBC56C3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891" y="3648530"/>
            <a:ext cx="5476314" cy="301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：最早发生时间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0</a:t>
            </a:r>
          </a:p>
          <a:p>
            <a:pPr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：最早发生时间为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6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，取决于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a,b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&gt;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的权值和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a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的最早发生时间；</a:t>
            </a:r>
          </a:p>
          <a:p>
            <a:pPr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c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：最早发生时间为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4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，取决于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a,c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&gt;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的权值和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a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的最早发生时间；</a:t>
            </a:r>
          </a:p>
          <a:p>
            <a:pPr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d:  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最早发生时间为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5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，取决于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a,d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&gt;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的权值和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a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的最早发生时间；</a:t>
            </a:r>
          </a:p>
          <a:p>
            <a:pPr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e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：最早发生时间为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7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，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max{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ve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(b)+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dut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b,e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&gt;,  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ve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(c)+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dut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c,e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&gt;}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；</a:t>
            </a:r>
          </a:p>
          <a:p>
            <a:pPr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f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：最早发生时间为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7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，取决于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d,f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&gt;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的权值和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d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的最早发生时间；</a:t>
            </a:r>
          </a:p>
          <a:p>
            <a:pPr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g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：最早发生时间为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15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，取决于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e,g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&gt;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的权值和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e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的最早发生时间</a:t>
            </a:r>
          </a:p>
          <a:p>
            <a:pPr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h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：最早发生时间为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14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，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max{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ve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(e)+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dut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e,h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&gt;,  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ve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(f)+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dut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f,h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&gt;}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；</a:t>
            </a:r>
          </a:p>
          <a:p>
            <a:pPr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：最早发生时间为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18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，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max{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ve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(h)+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dut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h,k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&gt;,  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ve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(g)+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dut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g,k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&gt;}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。</a:t>
            </a:r>
            <a:endParaRPr lang="en-US" altLang="zh-CN" sz="1400" u="sng" dirty="0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123946" name="AutoShape 42">
            <a:extLst>
              <a:ext uri="{FF2B5EF4-FFF2-40B4-BE49-F238E27FC236}">
                <a16:creationId xmlns:a16="http://schemas.microsoft.com/office/drawing/2014/main" id="{9E1C3638-7D65-490B-B00E-DC854C60A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3" y="1720850"/>
            <a:ext cx="914400" cy="457200"/>
          </a:xfrm>
          <a:prstGeom prst="wedgeRoundRectCallout">
            <a:avLst>
              <a:gd name="adj1" fmla="val 62847"/>
              <a:gd name="adj2" fmla="val -113194"/>
              <a:gd name="adj3" fmla="val 16667"/>
            </a:avLst>
          </a:prstGeom>
          <a:solidFill>
            <a:srgbClr val="CCFFFF">
              <a:alpha val="50195"/>
            </a:srgbClr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源点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123947" name="AutoShape 43">
            <a:extLst>
              <a:ext uri="{FF2B5EF4-FFF2-40B4-BE49-F238E27FC236}">
                <a16:creationId xmlns:a16="http://schemas.microsoft.com/office/drawing/2014/main" id="{4C4E0ADD-8154-439F-AD7A-697597FD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3" y="44450"/>
            <a:ext cx="914400" cy="457200"/>
          </a:xfrm>
          <a:prstGeom prst="wedgeRoundRectCallout">
            <a:avLst>
              <a:gd name="adj1" fmla="val -55731"/>
              <a:gd name="adj2" fmla="val 188542"/>
              <a:gd name="adj3" fmla="val 16667"/>
            </a:avLst>
          </a:prstGeom>
          <a:solidFill>
            <a:srgbClr val="CCFFFF">
              <a:alpha val="50195"/>
            </a:srgbClr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终点</a:t>
            </a:r>
          </a:p>
        </p:txBody>
      </p:sp>
      <p:sp>
        <p:nvSpPr>
          <p:cNvPr id="94222" name="文本框 2">
            <a:extLst>
              <a:ext uri="{FF2B5EF4-FFF2-40B4-BE49-F238E27FC236}">
                <a16:creationId xmlns:a16="http://schemas.microsoft.com/office/drawing/2014/main" id="{6F00C942-1A86-45A1-A40D-A764AF152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094" y="3980389"/>
            <a:ext cx="6103938" cy="267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：最晚发生时间为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6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，取决于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b,e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&gt; 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的权值和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e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的最晚发生时间；</a:t>
            </a:r>
          </a:p>
          <a:p>
            <a:pPr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c:   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最晚发生时间为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6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，取决于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c,e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&gt; 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的权值和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e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的最晚发生时间；</a:t>
            </a:r>
          </a:p>
          <a:p>
            <a:pPr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d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：最晚发生时间为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8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，取决于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d,f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&gt; 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的权值和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f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的最晚发生时间；</a:t>
            </a:r>
          </a:p>
          <a:p>
            <a:pPr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e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： 最晚发生时间为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7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，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min{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vl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(g)-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dut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e,g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&gt;,  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vl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(h)-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dut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e,h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&gt;};</a:t>
            </a:r>
          </a:p>
          <a:p>
            <a:pPr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f:    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最晚发生时间为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10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，取决于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f,h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&gt; 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的权值和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h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的最晚发生时间；</a:t>
            </a:r>
          </a:p>
          <a:p>
            <a:pPr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g:   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最晚发生时间为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16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，取决于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g,k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&gt; 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的权值和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k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的最晚发生时间；</a:t>
            </a:r>
          </a:p>
          <a:p>
            <a:pPr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h:  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最晚发生时间为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14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，取决于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1400" dirty="0" err="1">
                <a:solidFill>
                  <a:srgbClr val="000099"/>
                </a:solidFill>
                <a:ea typeface="楷体_GB2312" pitchFamily="49" charset="-122"/>
              </a:rPr>
              <a:t>h,k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&gt; 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的权值和</a:t>
            </a:r>
            <a:r>
              <a:rPr lang="en-US" altLang="zh-CN" sz="1400" dirty="0">
                <a:solidFill>
                  <a:srgbClr val="000099"/>
                </a:solidFill>
                <a:ea typeface="楷体_GB2312" pitchFamily="49" charset="-122"/>
              </a:rPr>
              <a:t>k</a:t>
            </a:r>
            <a:r>
              <a:rPr lang="zh-CN" altLang="en-US" sz="1400" dirty="0">
                <a:solidFill>
                  <a:srgbClr val="000099"/>
                </a:solidFill>
                <a:ea typeface="楷体_GB2312" pitchFamily="49" charset="-122"/>
              </a:rPr>
              <a:t>的最晚发生时间；</a:t>
            </a:r>
          </a:p>
          <a:p>
            <a:pPr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：最晚发生时间为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18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BB0186-59D6-46A1-B74E-D50532075252}"/>
              </a:ext>
            </a:extLst>
          </p:cNvPr>
          <p:cNvSpPr txBox="1"/>
          <p:nvPr/>
        </p:nvSpPr>
        <p:spPr>
          <a:xfrm>
            <a:off x="1211294" y="415266"/>
            <a:ext cx="86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例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44" grpId="0" autoUpdateAnimBg="0"/>
      <p:bldP spid="942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79">
            <a:extLst>
              <a:ext uri="{FF2B5EF4-FFF2-40B4-BE49-F238E27FC236}">
                <a16:creationId xmlns:a16="http://schemas.microsoft.com/office/drawing/2014/main" id="{C9D7F0AA-10CF-464D-8090-A6CA961B433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68300"/>
            <a:ext cx="7696200" cy="2286000"/>
            <a:chOff x="432" y="232"/>
            <a:chExt cx="4848" cy="1440"/>
          </a:xfrm>
        </p:grpSpPr>
        <p:sp>
          <p:nvSpPr>
            <p:cNvPr id="101408" name="Line 2">
              <a:extLst>
                <a:ext uri="{FF2B5EF4-FFF2-40B4-BE49-F238E27FC236}">
                  <a16:creationId xmlns:a16="http://schemas.microsoft.com/office/drawing/2014/main" id="{9FC8B71B-48DD-476A-A9C8-57B56C562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576"/>
              <a:ext cx="48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9" name="Line 3">
              <a:extLst>
                <a:ext uri="{FF2B5EF4-FFF2-40B4-BE49-F238E27FC236}">
                  <a16:creationId xmlns:a16="http://schemas.microsoft.com/office/drawing/2014/main" id="{FD49E37A-2BC7-45FE-8ADB-CE2973CB9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32"/>
              <a:ext cx="0" cy="13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1410" name="Object 4">
              <a:extLst>
                <a:ext uri="{FF2B5EF4-FFF2-40B4-BE49-F238E27FC236}">
                  <a16:creationId xmlns:a16="http://schemas.microsoft.com/office/drawing/2014/main" id="{3EDB65D4-86E6-450E-886D-6A7C240E17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" y="240"/>
            <a:ext cx="4796" cy="1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文档" r:id="rId2" imgW="7609840" imgH="2275840" progId="Word.Document.8">
                    <p:embed/>
                  </p:oleObj>
                </mc:Choice>
                <mc:Fallback>
                  <p:oleObj name="文档" r:id="rId2" imgW="7609840" imgH="2275840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" y="240"/>
                          <a:ext cx="4796" cy="1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11" name="Text Box 5">
              <a:extLst>
                <a:ext uri="{FF2B5EF4-FFF2-40B4-BE49-F238E27FC236}">
                  <a16:creationId xmlns:a16="http://schemas.microsoft.com/office/drawing/2014/main" id="{7B350A69-7B91-46AF-BD3D-E7AF914A7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712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FF"/>
                  </a:solidFill>
                </a:rPr>
                <a:t>0</a:t>
              </a:r>
              <a:endParaRPr lang="en-US" altLang="zh-CN" sz="3600">
                <a:solidFill>
                  <a:srgbClr val="333333"/>
                </a:solidFill>
              </a:endParaRPr>
            </a:p>
          </p:txBody>
        </p:sp>
        <p:sp>
          <p:nvSpPr>
            <p:cNvPr id="101412" name="Text Box 6">
              <a:extLst>
                <a:ext uri="{FF2B5EF4-FFF2-40B4-BE49-F238E27FC236}">
                  <a16:creationId xmlns:a16="http://schemas.microsoft.com/office/drawing/2014/main" id="{3A20E402-90F3-49E6-A15D-A7B42BED0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712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FF"/>
                  </a:solidFill>
                </a:rPr>
                <a:t>6</a:t>
              </a:r>
              <a:endParaRPr lang="en-US" altLang="zh-CN" sz="3600">
                <a:solidFill>
                  <a:srgbClr val="333333"/>
                </a:solidFill>
              </a:endParaRPr>
            </a:p>
          </p:txBody>
        </p:sp>
        <p:sp>
          <p:nvSpPr>
            <p:cNvPr id="101413" name="Text Box 7">
              <a:extLst>
                <a:ext uri="{FF2B5EF4-FFF2-40B4-BE49-F238E27FC236}">
                  <a16:creationId xmlns:a16="http://schemas.microsoft.com/office/drawing/2014/main" id="{C7E515B2-9F6D-41C0-ACD9-86EF08737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12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FF"/>
                  </a:solidFill>
                </a:rPr>
                <a:t>4</a:t>
              </a:r>
              <a:endParaRPr lang="en-US" altLang="zh-CN" sz="3600">
                <a:solidFill>
                  <a:srgbClr val="333333"/>
                </a:solidFill>
              </a:endParaRPr>
            </a:p>
          </p:txBody>
        </p:sp>
        <p:sp>
          <p:nvSpPr>
            <p:cNvPr id="101414" name="Text Box 8">
              <a:extLst>
                <a:ext uri="{FF2B5EF4-FFF2-40B4-BE49-F238E27FC236}">
                  <a16:creationId xmlns:a16="http://schemas.microsoft.com/office/drawing/2014/main" id="{EC480F19-B119-4438-BF82-61FEFCE6D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712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FF"/>
                  </a:solidFill>
                </a:rPr>
                <a:t>5</a:t>
              </a:r>
              <a:endParaRPr lang="en-US" altLang="zh-CN" sz="3600">
                <a:solidFill>
                  <a:srgbClr val="333333"/>
                </a:solidFill>
              </a:endParaRPr>
            </a:p>
          </p:txBody>
        </p:sp>
        <p:sp>
          <p:nvSpPr>
            <p:cNvPr id="101415" name="Text Box 9">
              <a:extLst>
                <a:ext uri="{FF2B5EF4-FFF2-40B4-BE49-F238E27FC236}">
                  <a16:creationId xmlns:a16="http://schemas.microsoft.com/office/drawing/2014/main" id="{2FBA4BD9-3612-408C-87FA-E2D8B7025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712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FF"/>
                  </a:solidFill>
                </a:rPr>
                <a:t>7</a:t>
              </a:r>
              <a:endParaRPr lang="en-US" altLang="zh-CN" sz="3600">
                <a:solidFill>
                  <a:srgbClr val="333333"/>
                </a:solidFill>
              </a:endParaRPr>
            </a:p>
          </p:txBody>
        </p:sp>
        <p:sp>
          <p:nvSpPr>
            <p:cNvPr id="101416" name="Text Box 10">
              <a:extLst>
                <a:ext uri="{FF2B5EF4-FFF2-40B4-BE49-F238E27FC236}">
                  <a16:creationId xmlns:a16="http://schemas.microsoft.com/office/drawing/2014/main" id="{E5AAF2CF-9EFE-4DAD-ADDC-D5A40A572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712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FF"/>
                  </a:solidFill>
                </a:rPr>
                <a:t>7</a:t>
              </a:r>
              <a:endParaRPr lang="en-US" altLang="zh-CN" sz="3600">
                <a:solidFill>
                  <a:srgbClr val="333333"/>
                </a:solidFill>
              </a:endParaRPr>
            </a:p>
          </p:txBody>
        </p:sp>
        <p:sp>
          <p:nvSpPr>
            <p:cNvPr id="101417" name="Text Box 11">
              <a:extLst>
                <a:ext uri="{FF2B5EF4-FFF2-40B4-BE49-F238E27FC236}">
                  <a16:creationId xmlns:a16="http://schemas.microsoft.com/office/drawing/2014/main" id="{EDC15C10-7B3A-46B3-A4E9-5FDB1968F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712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FF"/>
                  </a:solidFill>
                </a:rPr>
                <a:t>15</a:t>
              </a:r>
              <a:endParaRPr lang="en-US" altLang="zh-CN" sz="3600">
                <a:solidFill>
                  <a:srgbClr val="333333"/>
                </a:solidFill>
              </a:endParaRPr>
            </a:p>
          </p:txBody>
        </p:sp>
        <p:sp>
          <p:nvSpPr>
            <p:cNvPr id="101418" name="Text Box 12">
              <a:extLst>
                <a:ext uri="{FF2B5EF4-FFF2-40B4-BE49-F238E27FC236}">
                  <a16:creationId xmlns:a16="http://schemas.microsoft.com/office/drawing/2014/main" id="{938BE769-2725-48CB-822B-16DD5BE6E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8" y="712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FF"/>
                  </a:solidFill>
                </a:rPr>
                <a:t>14</a:t>
              </a:r>
              <a:endParaRPr lang="en-US" altLang="zh-CN" sz="3600">
                <a:solidFill>
                  <a:srgbClr val="333333"/>
                </a:solidFill>
              </a:endParaRPr>
            </a:p>
          </p:txBody>
        </p:sp>
        <p:sp>
          <p:nvSpPr>
            <p:cNvPr id="101419" name="Text Box 13">
              <a:extLst>
                <a:ext uri="{FF2B5EF4-FFF2-40B4-BE49-F238E27FC236}">
                  <a16:creationId xmlns:a16="http://schemas.microsoft.com/office/drawing/2014/main" id="{3134B6A9-AE7E-4872-8073-E4D1A2F33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712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FF"/>
                  </a:solidFill>
                </a:rPr>
                <a:t>18</a:t>
              </a:r>
              <a:endParaRPr lang="en-US" altLang="zh-CN" sz="3600">
                <a:solidFill>
                  <a:srgbClr val="333333"/>
                </a:solidFill>
              </a:endParaRPr>
            </a:p>
          </p:txBody>
        </p:sp>
        <p:sp>
          <p:nvSpPr>
            <p:cNvPr id="101420" name="Text Box 24">
              <a:extLst>
                <a:ext uri="{FF2B5EF4-FFF2-40B4-BE49-F238E27FC236}">
                  <a16:creationId xmlns:a16="http://schemas.microsoft.com/office/drawing/2014/main" id="{25609E92-8EA4-4CE1-9C96-78E602561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" y="114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580094"/>
                  </a:solidFill>
                </a:rPr>
                <a:t>18</a:t>
              </a:r>
            </a:p>
          </p:txBody>
        </p:sp>
        <p:sp>
          <p:nvSpPr>
            <p:cNvPr id="101421" name="Text Box 25">
              <a:extLst>
                <a:ext uri="{FF2B5EF4-FFF2-40B4-BE49-F238E27FC236}">
                  <a16:creationId xmlns:a16="http://schemas.microsoft.com/office/drawing/2014/main" id="{5641D5CE-41EE-4165-830E-6B45093F2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8" y="114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580094"/>
                  </a:solidFill>
                </a:rPr>
                <a:t>14</a:t>
              </a:r>
              <a:endParaRPr lang="en-US" altLang="zh-CN" sz="3600">
                <a:solidFill>
                  <a:srgbClr val="333333"/>
                </a:solidFill>
              </a:endParaRPr>
            </a:p>
          </p:txBody>
        </p:sp>
        <p:sp>
          <p:nvSpPr>
            <p:cNvPr id="101422" name="Text Box 26">
              <a:extLst>
                <a:ext uri="{FF2B5EF4-FFF2-40B4-BE49-F238E27FC236}">
                  <a16:creationId xmlns:a16="http://schemas.microsoft.com/office/drawing/2014/main" id="{7237C67D-0E10-4547-9C74-F963A9031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114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580094"/>
                  </a:solidFill>
                </a:rPr>
                <a:t>16</a:t>
              </a:r>
              <a:endParaRPr lang="en-US" altLang="zh-CN" sz="3600">
                <a:solidFill>
                  <a:srgbClr val="333333"/>
                </a:solidFill>
              </a:endParaRPr>
            </a:p>
          </p:txBody>
        </p:sp>
        <p:sp>
          <p:nvSpPr>
            <p:cNvPr id="101423" name="Text Box 27">
              <a:extLst>
                <a:ext uri="{FF2B5EF4-FFF2-40B4-BE49-F238E27FC236}">
                  <a16:creationId xmlns:a16="http://schemas.microsoft.com/office/drawing/2014/main" id="{0163B21A-94E5-4D01-8F77-0C8E6F98E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8" y="114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580094"/>
                  </a:solidFill>
                </a:rPr>
                <a:t>10</a:t>
              </a:r>
              <a:endParaRPr lang="en-US" altLang="zh-CN" sz="3600">
                <a:solidFill>
                  <a:srgbClr val="333333"/>
                </a:solidFill>
              </a:endParaRPr>
            </a:p>
          </p:txBody>
        </p:sp>
        <p:sp>
          <p:nvSpPr>
            <p:cNvPr id="101424" name="Text Box 28">
              <a:extLst>
                <a:ext uri="{FF2B5EF4-FFF2-40B4-BE49-F238E27FC236}">
                  <a16:creationId xmlns:a16="http://schemas.microsoft.com/office/drawing/2014/main" id="{A9680D9D-9CFA-4916-85D0-6B070E518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144"/>
              <a:ext cx="3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580094"/>
                  </a:solidFill>
                </a:rPr>
                <a:t>7</a:t>
              </a:r>
            </a:p>
          </p:txBody>
        </p:sp>
        <p:sp>
          <p:nvSpPr>
            <p:cNvPr id="101425" name="Text Box 29">
              <a:extLst>
                <a:ext uri="{FF2B5EF4-FFF2-40B4-BE49-F238E27FC236}">
                  <a16:creationId xmlns:a16="http://schemas.microsoft.com/office/drawing/2014/main" id="{D56AC980-E67C-40FF-B614-2681165AD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14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580094"/>
                  </a:solidFill>
                </a:rPr>
                <a:t>8</a:t>
              </a:r>
            </a:p>
          </p:txBody>
        </p:sp>
        <p:sp>
          <p:nvSpPr>
            <p:cNvPr id="101426" name="Text Box 30">
              <a:extLst>
                <a:ext uri="{FF2B5EF4-FFF2-40B4-BE49-F238E27FC236}">
                  <a16:creationId xmlns:a16="http://schemas.microsoft.com/office/drawing/2014/main" id="{A921A487-477B-4EE9-811E-7D991F34C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144"/>
              <a:ext cx="3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580094"/>
                  </a:solidFill>
                </a:rPr>
                <a:t>6</a:t>
              </a:r>
              <a:endParaRPr lang="en-US" altLang="zh-CN" sz="3600">
                <a:solidFill>
                  <a:srgbClr val="333333"/>
                </a:solidFill>
              </a:endParaRPr>
            </a:p>
          </p:txBody>
        </p:sp>
        <p:sp>
          <p:nvSpPr>
            <p:cNvPr id="101427" name="Text Box 31">
              <a:extLst>
                <a:ext uri="{FF2B5EF4-FFF2-40B4-BE49-F238E27FC236}">
                  <a16:creationId xmlns:a16="http://schemas.microsoft.com/office/drawing/2014/main" id="{85AC75C8-8125-49F5-94B4-3AC9DAADA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" y="114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580094"/>
                  </a:solidFill>
                </a:rPr>
                <a:t>6</a:t>
              </a:r>
              <a:endParaRPr lang="en-US" altLang="zh-CN" sz="3600">
                <a:solidFill>
                  <a:srgbClr val="333333"/>
                </a:solidFill>
              </a:endParaRPr>
            </a:p>
          </p:txBody>
        </p:sp>
        <p:sp>
          <p:nvSpPr>
            <p:cNvPr id="101428" name="Text Box 32">
              <a:extLst>
                <a:ext uri="{FF2B5EF4-FFF2-40B4-BE49-F238E27FC236}">
                  <a16:creationId xmlns:a16="http://schemas.microsoft.com/office/drawing/2014/main" id="{0E4FC400-B58C-46D0-A1B2-0F69FB15D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" y="114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580094"/>
                  </a:solidFill>
                </a:rPr>
                <a:t>0</a:t>
              </a:r>
              <a:endParaRPr lang="en-US" altLang="zh-CN" sz="3600">
                <a:solidFill>
                  <a:srgbClr val="333333"/>
                </a:solidFill>
              </a:endParaRPr>
            </a:p>
          </p:txBody>
        </p:sp>
      </p:grpSp>
      <p:graphicFrame>
        <p:nvGraphicFramePr>
          <p:cNvPr id="128049" name="Object 49">
            <a:extLst>
              <a:ext uri="{FF2B5EF4-FFF2-40B4-BE49-F238E27FC236}">
                <a16:creationId xmlns:a16="http://schemas.microsoft.com/office/drawing/2014/main" id="{B4C4A280-491B-418E-964E-C56ECCEBB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8188" y="3048000"/>
          <a:ext cx="8278812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8295640" imgH="3566160" progId="Word.Document.8">
                  <p:embed/>
                </p:oleObj>
              </mc:Choice>
              <mc:Fallback>
                <p:oleObj name="文档" r:id="rId4" imgW="8295640" imgH="356616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3048000"/>
                        <a:ext cx="8278812" cy="356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50" name="Line 50">
            <a:extLst>
              <a:ext uri="{FF2B5EF4-FFF2-40B4-BE49-F238E27FC236}">
                <a16:creationId xmlns:a16="http://schemas.microsoft.com/office/drawing/2014/main" id="{D30C13B0-6133-4898-8A1F-5F3AE3C7F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6400800"/>
            <a:ext cx="815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51" name="Line 51">
            <a:extLst>
              <a:ext uri="{FF2B5EF4-FFF2-40B4-BE49-F238E27FC236}">
                <a16:creationId xmlns:a16="http://schemas.microsoft.com/office/drawing/2014/main" id="{D6F46144-1A81-46D2-9933-0CEBC0284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7000" y="3124200"/>
            <a:ext cx="0" cy="3276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52" name="Text Box 52">
            <a:extLst>
              <a:ext uri="{FF2B5EF4-FFF2-40B4-BE49-F238E27FC236}">
                <a16:creationId xmlns:a16="http://schemas.microsoft.com/office/drawing/2014/main" id="{BBA53C0F-8641-4B6F-920A-266F340B8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3434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FF"/>
                </a:solidFill>
              </a:rPr>
              <a:t>0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8053" name="Text Box 53">
            <a:extLst>
              <a:ext uri="{FF2B5EF4-FFF2-40B4-BE49-F238E27FC236}">
                <a16:creationId xmlns:a16="http://schemas.microsoft.com/office/drawing/2014/main" id="{33D751A4-E8B9-4018-A8A5-A46216A3B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43434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FF"/>
                </a:solidFill>
              </a:rPr>
              <a:t>0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8054" name="Text Box 54">
            <a:extLst>
              <a:ext uri="{FF2B5EF4-FFF2-40B4-BE49-F238E27FC236}">
                <a16:creationId xmlns:a16="http://schemas.microsoft.com/office/drawing/2014/main" id="{5DB69B33-F3EE-47B4-B5C2-6F1B0857C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50" y="43434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FF"/>
                </a:solidFill>
              </a:rPr>
              <a:t>0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8055" name="Text Box 55">
            <a:extLst>
              <a:ext uri="{FF2B5EF4-FFF2-40B4-BE49-F238E27FC236}">
                <a16:creationId xmlns:a16="http://schemas.microsoft.com/office/drawing/2014/main" id="{1532E459-2F21-406B-828F-292D1811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850" y="43434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FF"/>
                </a:solidFill>
              </a:rPr>
              <a:t>6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8056" name="Text Box 56">
            <a:extLst>
              <a:ext uri="{FF2B5EF4-FFF2-40B4-BE49-F238E27FC236}">
                <a16:creationId xmlns:a16="http://schemas.microsoft.com/office/drawing/2014/main" id="{A61A4127-143B-4139-99D3-5B18E6F1C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3434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FF"/>
                </a:solidFill>
              </a:rPr>
              <a:t>4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8057" name="Text Box 57">
            <a:extLst>
              <a:ext uri="{FF2B5EF4-FFF2-40B4-BE49-F238E27FC236}">
                <a16:creationId xmlns:a16="http://schemas.microsoft.com/office/drawing/2014/main" id="{310AF660-5468-46E6-9458-37E207373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50" y="43434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FF"/>
                </a:solidFill>
              </a:rPr>
              <a:t>5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8058" name="Text Box 58">
            <a:extLst>
              <a:ext uri="{FF2B5EF4-FFF2-40B4-BE49-F238E27FC236}">
                <a16:creationId xmlns:a16="http://schemas.microsoft.com/office/drawing/2014/main" id="{74384E2B-8CD5-4131-BE41-BE6268151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0" y="43434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FF"/>
                </a:solidFill>
              </a:rPr>
              <a:t>7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8059" name="Text Box 59">
            <a:extLst>
              <a:ext uri="{FF2B5EF4-FFF2-40B4-BE49-F238E27FC236}">
                <a16:creationId xmlns:a16="http://schemas.microsoft.com/office/drawing/2014/main" id="{5599584E-996C-4DA2-9395-D77B10174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3434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FF"/>
                </a:solidFill>
              </a:rPr>
              <a:t>7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8060" name="Text Box 60">
            <a:extLst>
              <a:ext uri="{FF2B5EF4-FFF2-40B4-BE49-F238E27FC236}">
                <a16:creationId xmlns:a16="http://schemas.microsoft.com/office/drawing/2014/main" id="{AE933B90-2126-4088-B404-2C68FE695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3434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FF"/>
                </a:solidFill>
              </a:rPr>
              <a:t>7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8061" name="Text Box 61">
            <a:extLst>
              <a:ext uri="{FF2B5EF4-FFF2-40B4-BE49-F238E27FC236}">
                <a16:creationId xmlns:a16="http://schemas.microsoft.com/office/drawing/2014/main" id="{A2E970EA-9EDC-419F-9B1B-A0D593D20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650" y="43434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FF"/>
                </a:solidFill>
              </a:rPr>
              <a:t>15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8062" name="Text Box 62">
            <a:extLst>
              <a:ext uri="{FF2B5EF4-FFF2-40B4-BE49-F238E27FC236}">
                <a16:creationId xmlns:a16="http://schemas.microsoft.com/office/drawing/2014/main" id="{6A44B66F-DA2A-4D25-8D8C-3A98AAE3C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0" y="43434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FF"/>
                </a:solidFill>
              </a:rPr>
              <a:t>14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8063" name="Text Box 63">
            <a:extLst>
              <a:ext uri="{FF2B5EF4-FFF2-40B4-BE49-F238E27FC236}">
                <a16:creationId xmlns:a16="http://schemas.microsoft.com/office/drawing/2014/main" id="{2845A141-F542-46F9-A413-69FDB0D07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0" y="507365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CC0000"/>
                </a:solidFill>
              </a:rPr>
              <a:t>14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8064" name="Text Box 64">
            <a:extLst>
              <a:ext uri="{FF2B5EF4-FFF2-40B4-BE49-F238E27FC236}">
                <a16:creationId xmlns:a16="http://schemas.microsoft.com/office/drawing/2014/main" id="{9BCECEEB-FC48-4C20-BF40-F14E83960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507365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CC0000"/>
                </a:solidFill>
              </a:rPr>
              <a:t>16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8065" name="Text Box 65">
            <a:extLst>
              <a:ext uri="{FF2B5EF4-FFF2-40B4-BE49-F238E27FC236}">
                <a16:creationId xmlns:a16="http://schemas.microsoft.com/office/drawing/2014/main" id="{77BB370B-62E8-4AD5-8A9E-DD3F882D3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0736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CC0000"/>
                </a:solidFill>
              </a:rPr>
              <a:t>0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8066" name="Text Box 66">
            <a:extLst>
              <a:ext uri="{FF2B5EF4-FFF2-40B4-BE49-F238E27FC236}">
                <a16:creationId xmlns:a16="http://schemas.microsoft.com/office/drawing/2014/main" id="{B1B0C683-E127-4D0C-AD12-7EED1B480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50736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CC0000"/>
                </a:solidFill>
              </a:rPr>
              <a:t>2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8067" name="Text Box 67">
            <a:extLst>
              <a:ext uri="{FF2B5EF4-FFF2-40B4-BE49-F238E27FC236}">
                <a16:creationId xmlns:a16="http://schemas.microsoft.com/office/drawing/2014/main" id="{B90FD8B0-C0DC-451C-BD8A-467AC5D9B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50" y="50736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CC0000"/>
                </a:solidFill>
              </a:rPr>
              <a:t>3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8068" name="Text Box 68">
            <a:extLst>
              <a:ext uri="{FF2B5EF4-FFF2-40B4-BE49-F238E27FC236}">
                <a16:creationId xmlns:a16="http://schemas.microsoft.com/office/drawing/2014/main" id="{E8A7B141-B2EC-461E-8DE8-F05652DA4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850" y="50736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CC0000"/>
                </a:solidFill>
              </a:rPr>
              <a:t>6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8069" name="Text Box 69">
            <a:extLst>
              <a:ext uri="{FF2B5EF4-FFF2-40B4-BE49-F238E27FC236}">
                <a16:creationId xmlns:a16="http://schemas.microsoft.com/office/drawing/2014/main" id="{51CBFBEA-F269-4347-82D6-385918B03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736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CC0000"/>
                </a:solidFill>
              </a:rPr>
              <a:t>6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8070" name="Text Box 70">
            <a:extLst>
              <a:ext uri="{FF2B5EF4-FFF2-40B4-BE49-F238E27FC236}">
                <a16:creationId xmlns:a16="http://schemas.microsoft.com/office/drawing/2014/main" id="{3C3EC217-2093-4433-B1B4-8A1F071C6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50" y="50736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CC0000"/>
                </a:solidFill>
              </a:rPr>
              <a:t>8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8071" name="Text Box 71">
            <a:extLst>
              <a:ext uri="{FF2B5EF4-FFF2-40B4-BE49-F238E27FC236}">
                <a16:creationId xmlns:a16="http://schemas.microsoft.com/office/drawing/2014/main" id="{60EEC34A-189E-4B6A-93E8-7A7FDCB76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0" y="50736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CC0000"/>
                </a:solidFill>
              </a:rPr>
              <a:t>8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8072" name="Text Box 72">
            <a:extLst>
              <a:ext uri="{FF2B5EF4-FFF2-40B4-BE49-F238E27FC236}">
                <a16:creationId xmlns:a16="http://schemas.microsoft.com/office/drawing/2014/main" id="{BEE40E07-DE04-45A1-AC78-220FBAC66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0736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CC0000"/>
                </a:solidFill>
              </a:rPr>
              <a:t>7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8073" name="Text Box 73">
            <a:extLst>
              <a:ext uri="{FF2B5EF4-FFF2-40B4-BE49-F238E27FC236}">
                <a16:creationId xmlns:a16="http://schemas.microsoft.com/office/drawing/2014/main" id="{8FCAD66B-90FA-4F6D-A8E2-B506826CB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7850" y="507365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CC0000"/>
                </a:solidFill>
              </a:rPr>
              <a:t>10</a:t>
            </a:r>
            <a:endParaRPr lang="en-US" altLang="zh-CN">
              <a:solidFill>
                <a:srgbClr val="333333"/>
              </a:solidFill>
            </a:endParaRPr>
          </a:p>
        </p:txBody>
      </p:sp>
      <p:graphicFrame>
        <p:nvGraphicFramePr>
          <p:cNvPr id="128075" name="Object 75">
            <a:extLst>
              <a:ext uri="{FF2B5EF4-FFF2-40B4-BE49-F238E27FC236}">
                <a16:creationId xmlns:a16="http://schemas.microsoft.com/office/drawing/2014/main" id="{B562B4E0-6954-422F-B436-113F9CF5D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807076"/>
          <a:ext cx="60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6" imgW="259200" imgH="209160" progId="">
                  <p:embed/>
                </p:oleObj>
              </mc:Choice>
              <mc:Fallback>
                <p:oleObj name="剪辑" r:id="rId6" imgW="259200" imgH="2091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807076"/>
                        <a:ext cx="6096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76" name="Object 76">
            <a:extLst>
              <a:ext uri="{FF2B5EF4-FFF2-40B4-BE49-F238E27FC236}">
                <a16:creationId xmlns:a16="http://schemas.microsoft.com/office/drawing/2014/main" id="{DD8ADEFF-7B77-46F6-9155-F506020E33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807076"/>
          <a:ext cx="60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8" imgW="259200" imgH="209160" progId="">
                  <p:embed/>
                </p:oleObj>
              </mc:Choice>
              <mc:Fallback>
                <p:oleObj name="剪辑" r:id="rId8" imgW="259200" imgH="2091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07076"/>
                        <a:ext cx="6096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77" name="Object 77">
            <a:extLst>
              <a:ext uri="{FF2B5EF4-FFF2-40B4-BE49-F238E27FC236}">
                <a16:creationId xmlns:a16="http://schemas.microsoft.com/office/drawing/2014/main" id="{6F35644A-EC72-4B33-B404-3D1C70839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5807076"/>
          <a:ext cx="60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10" imgW="259200" imgH="209160" progId="">
                  <p:embed/>
                </p:oleObj>
              </mc:Choice>
              <mc:Fallback>
                <p:oleObj name="剪辑" r:id="rId10" imgW="259200" imgH="2091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807076"/>
                        <a:ext cx="6096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78" name="Object 78">
            <a:extLst>
              <a:ext uri="{FF2B5EF4-FFF2-40B4-BE49-F238E27FC236}">
                <a16:creationId xmlns:a16="http://schemas.microsoft.com/office/drawing/2014/main" id="{DEC108D7-7742-426E-ABF5-2F121AA0D4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77400" y="5807076"/>
          <a:ext cx="60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12" imgW="259200" imgH="209160" progId="">
                  <p:embed/>
                </p:oleObj>
              </mc:Choice>
              <mc:Fallback>
                <p:oleObj name="剪辑" r:id="rId12" imgW="259200" imgH="2091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7400" y="5807076"/>
                        <a:ext cx="6096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2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2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2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52" grpId="0" autoUpdateAnimBg="0"/>
      <p:bldP spid="128053" grpId="0" autoUpdateAnimBg="0"/>
      <p:bldP spid="128054" grpId="0" autoUpdateAnimBg="0"/>
      <p:bldP spid="128055" grpId="0" autoUpdateAnimBg="0"/>
      <p:bldP spid="128056" grpId="0" autoUpdateAnimBg="0"/>
      <p:bldP spid="128057" grpId="0" autoUpdateAnimBg="0"/>
      <p:bldP spid="128058" grpId="0" autoUpdateAnimBg="0"/>
      <p:bldP spid="128059" grpId="0" autoUpdateAnimBg="0"/>
      <p:bldP spid="128060" grpId="0" autoUpdateAnimBg="0"/>
      <p:bldP spid="128061" grpId="0" autoUpdateAnimBg="0"/>
      <p:bldP spid="128062" grpId="0" autoUpdateAnimBg="0"/>
      <p:bldP spid="128063" grpId="0" autoUpdateAnimBg="0"/>
      <p:bldP spid="128064" grpId="0" autoUpdateAnimBg="0"/>
      <p:bldP spid="128065" grpId="0" autoUpdateAnimBg="0"/>
      <p:bldP spid="128066" grpId="0" autoUpdateAnimBg="0"/>
      <p:bldP spid="128067" grpId="0" autoUpdateAnimBg="0"/>
      <p:bldP spid="128068" grpId="0" autoUpdateAnimBg="0"/>
      <p:bldP spid="128069" grpId="0" autoUpdateAnimBg="0"/>
      <p:bldP spid="128070" grpId="0" autoUpdateAnimBg="0"/>
      <p:bldP spid="128071" grpId="0" autoUpdateAnimBg="0"/>
      <p:bldP spid="128072" grpId="0" autoUpdateAnimBg="0"/>
      <p:bldP spid="12807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6B2FFB-ADAB-4F09-A485-9D008C25A91E}"/>
              </a:ext>
            </a:extLst>
          </p:cNvPr>
          <p:cNvSpPr txBox="1"/>
          <p:nvPr/>
        </p:nvSpPr>
        <p:spPr>
          <a:xfrm>
            <a:off x="1285336" y="603849"/>
            <a:ext cx="9489056" cy="3857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算法要点：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第一步，按</a:t>
            </a:r>
            <a:r>
              <a:rPr lang="zh-CN" altLang="en-US" sz="2800" dirty="0">
                <a:solidFill>
                  <a:srgbClr val="FF0000"/>
                </a:solidFill>
              </a:rPr>
              <a:t>拓扑有序</a:t>
            </a:r>
            <a:r>
              <a:rPr lang="zh-CN" altLang="en-US" sz="2800" dirty="0"/>
              <a:t>求各顶点的</a:t>
            </a:r>
            <a:r>
              <a:rPr lang="zh-CN" altLang="en-US" sz="2800" dirty="0">
                <a:solidFill>
                  <a:srgbClr val="FF0000"/>
                </a:solidFill>
              </a:rPr>
              <a:t>最早</a:t>
            </a:r>
            <a:r>
              <a:rPr lang="zh-CN" altLang="en-US" sz="2800" dirty="0"/>
              <a:t>发生时间；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第二步，按</a:t>
            </a:r>
            <a:r>
              <a:rPr lang="zh-CN" altLang="en-US" sz="2800" dirty="0">
                <a:solidFill>
                  <a:srgbClr val="FF0000"/>
                </a:solidFill>
              </a:rPr>
              <a:t>逆拓扑有序</a:t>
            </a:r>
            <a:r>
              <a:rPr lang="zh-CN" altLang="en-US" sz="2800" dirty="0"/>
              <a:t>求各顶点的</a:t>
            </a:r>
            <a:r>
              <a:rPr lang="zh-CN" altLang="en-US" sz="2800" dirty="0">
                <a:solidFill>
                  <a:srgbClr val="FF0000"/>
                </a:solidFill>
              </a:rPr>
              <a:t>最</a:t>
            </a:r>
            <a:r>
              <a:rPr lang="zh-CN" altLang="en-US" sz="2800" dirty="0"/>
              <a:t>迟发生时间；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第三步，求每个活动的最早开始时间和最迟开始时间；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如果二者相等，则为关键活动。</a:t>
            </a:r>
          </a:p>
        </p:txBody>
      </p:sp>
    </p:spTree>
    <p:extLst>
      <p:ext uri="{BB962C8B-B14F-4D97-AF65-F5344CB8AC3E}">
        <p14:creationId xmlns:p14="http://schemas.microsoft.com/office/powerpoint/2010/main" val="2293355145"/>
      </p:ext>
    </p:extLst>
  </p:cSld>
  <p:clrMapOvr>
    <a:masterClrMapping/>
  </p:clrMapOvr>
  <p:transition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2063751" y="4122202"/>
            <a:ext cx="6746894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)=6</a:t>
            </a:r>
          </a:p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)=4</a:t>
            </a:r>
          </a:p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)=5</a:t>
            </a:r>
          </a:p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)=MAX(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)}=MAX{7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5}=7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1524000" y="260351"/>
            <a:ext cx="1857356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400" b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】</a:t>
            </a:r>
            <a:endParaRPr lang="zh-CN" altLang="en-US" sz="2400" b="1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1919289" y="3302124"/>
            <a:ext cx="7704137" cy="84125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先进行拓扑排序，假设拓扑序列为：</a:t>
            </a:r>
            <a:r>
              <a:rPr kumimoji="1" lang="en-US" altLang="zh-CN" sz="2200" b="1" i="1" dirty="0" err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ABCDEFGHI</a:t>
            </a:r>
            <a:endParaRPr kumimoji="1" lang="en-US" altLang="zh-CN" sz="2200" b="1" i="1" dirty="0">
              <a:solidFill>
                <a:srgbClr val="CC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计算各事件（顶点）的</a:t>
            </a:r>
            <a:r>
              <a:rPr kumimoji="1" lang="en-US" altLang="zh-CN" sz="22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66976" y="285728"/>
            <a:ext cx="6429420" cy="2357454"/>
            <a:chOff x="785786" y="3357562"/>
            <a:chExt cx="6429420" cy="2357454"/>
          </a:xfrm>
        </p:grpSpPr>
        <p:sp>
          <p:nvSpPr>
            <p:cNvPr id="7" name="椭圆 6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6"/>
              <a:endCxn id="9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5"/>
              <a:endCxn id="10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=1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=6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=4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=5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H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>
              <a:stCxn id="8" idx="6"/>
              <a:endCxn id="18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9" idx="6"/>
              <a:endCxn id="18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8" idx="7"/>
              <a:endCxn id="21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8" idx="5"/>
              <a:endCxn id="22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0" idx="6"/>
              <a:endCxn id="19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20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2" idx="6"/>
              <a:endCxn id="20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9" idx="6"/>
              <a:endCxn id="20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=2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=1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=9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8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=7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=2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=4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=4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38" name="右箭头 37"/>
          <p:cNvSpPr/>
          <p:nvPr/>
        </p:nvSpPr>
        <p:spPr>
          <a:xfrm>
            <a:off x="2524100" y="2714620"/>
            <a:ext cx="6786610" cy="21431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2209800" y="3396810"/>
            <a:ext cx="8001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F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)+c(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)=16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G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)+c(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)=14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H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D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)+c(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)=7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=MAX{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F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)+c(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G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)+c(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11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H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)+c(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)}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           =MAX(18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18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11}=18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309786" y="571480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=1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=6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=4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=5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H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=2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=1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=9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8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=7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=2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=4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=4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36" name="右箭头 35"/>
          <p:cNvSpPr/>
          <p:nvPr/>
        </p:nvSpPr>
        <p:spPr>
          <a:xfrm>
            <a:off x="2524100" y="3000372"/>
            <a:ext cx="6786610" cy="21431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2711450" y="4144226"/>
            <a:ext cx="53340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)=18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H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-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c(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)=14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G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c(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11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)=14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F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c(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)=16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2063750" y="3207602"/>
            <a:ext cx="8064500" cy="80021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拓扑序列为</a:t>
            </a:r>
            <a:r>
              <a:rPr kumimoji="1" lang="en-US" altLang="zh-CN" sz="2200" b="1" i="1" dirty="0" err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ABCDEFGHI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，按拓扑逆序</a:t>
            </a:r>
            <a:r>
              <a:rPr kumimoji="1" lang="en-US" altLang="zh-CN" sz="2200" b="1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IHGFEDCBA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计算各事件（顶点）的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vl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381224" y="214290"/>
            <a:ext cx="6429420" cy="2357454"/>
            <a:chOff x="785786" y="3357562"/>
            <a:chExt cx="6429420" cy="2357454"/>
          </a:xfrm>
        </p:grpSpPr>
        <p:sp>
          <p:nvSpPr>
            <p:cNvPr id="6" name="椭圆 5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6"/>
              <a:endCxn id="8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5"/>
              <a:endCxn id="9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=1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=6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=4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=5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H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7" idx="6"/>
              <a:endCxn id="17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6"/>
              <a:endCxn id="17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7"/>
              <a:endCxn id="20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5"/>
              <a:endCxn id="21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8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9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19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6"/>
              <a:endCxn id="19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=2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=1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=9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8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=7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=2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=4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=4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37" name="左箭头 36"/>
          <p:cNvSpPr/>
          <p:nvPr/>
        </p:nvSpPr>
        <p:spPr>
          <a:xfrm>
            <a:off x="2524100" y="2714620"/>
            <a:ext cx="6500858" cy="21431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1881158" y="3429001"/>
            <a:ext cx="842968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)=MIN {(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F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c(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G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c(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)}= MIN{7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7}=7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D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H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c(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)=12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C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c(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)=6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c(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)=6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kumimoji="1" lang="en-US" altLang="zh-CN" sz="2000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=MIN(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c(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C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c(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D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c(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)}={0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7}=0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95538" y="285728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=1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=6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=4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=5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H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=2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=1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=9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8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=7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=2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=4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=4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36" name="左箭头 35"/>
          <p:cNvSpPr/>
          <p:nvPr/>
        </p:nvSpPr>
        <p:spPr>
          <a:xfrm>
            <a:off x="2524100" y="2714620"/>
            <a:ext cx="6500858" cy="21431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2711450" y="3429000"/>
            <a:ext cx="7373938" cy="26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计算各活动（弧）的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)-6=0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b="1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)-4=2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)-5=7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)=6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)-1=6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b="1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)=4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)-1=6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524100" y="571480"/>
            <a:ext cx="6429420" cy="2357454"/>
            <a:chOff x="785786" y="3357562"/>
            <a:chExt cx="6429420" cy="2357454"/>
          </a:xfrm>
        </p:grpSpPr>
        <p:sp>
          <p:nvSpPr>
            <p:cNvPr id="6" name="椭圆 5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6"/>
              <a:endCxn id="8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5"/>
              <a:endCxn id="9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=1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=6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=4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=5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H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7" idx="6"/>
              <a:endCxn id="17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6"/>
              <a:endCxn id="17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7"/>
              <a:endCxn id="20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5"/>
              <a:endCxn id="21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8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9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19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6"/>
              <a:endCxn id="19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=2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=1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=9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8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=7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=2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=4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=4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1952597" y="3357562"/>
            <a:ext cx="8035951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)=5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)-2=12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)-9=7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b="1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)-7=7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b="1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el(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)-4=14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)=16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el(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)-2=16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b="1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)=14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el(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vl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)-4=14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b="1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24100" y="571480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=1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=6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=4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=5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H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=2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=1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=9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8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=7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=2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=4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=4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901825" y="2170845"/>
            <a:ext cx="8388350" cy="24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用一个带权有向图（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DAG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）描述工程的预计进度。</a:t>
            </a:r>
            <a:endParaRPr kumimoji="1" lang="en-US" altLang="zh-CN" sz="24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顶点表示</a:t>
            </a:r>
            <a:r>
              <a:rPr kumimoji="1" lang="zh-CN" altLang="en-US" sz="24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事件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，有向边表示</a:t>
            </a:r>
            <a:r>
              <a:rPr kumimoji="1" lang="zh-CN" altLang="en-US" sz="24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，边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的权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表示完成活动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所需的时间（比如天数）。</a:t>
            </a:r>
            <a:endParaRPr kumimoji="1" lang="en-US" altLang="zh-CN" sz="24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图中入度为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的顶点表示工程的</a:t>
            </a:r>
            <a:r>
              <a:rPr kumimoji="1" lang="zh-CN" altLang="en-US" sz="24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开始事件（源点），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出度为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的顶点表示工程</a:t>
            </a:r>
            <a:r>
              <a:rPr kumimoji="1" lang="zh-CN" altLang="en-US" sz="24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结束事件（汇点）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4727810" y="1101552"/>
            <a:ext cx="2056830" cy="646331"/>
          </a:xfrm>
          <a:prstGeom prst="rect">
            <a:avLst/>
          </a:prstGeom>
          <a:solidFill>
            <a:schemeClr val="accent2"/>
          </a:solidFill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AOE</a:t>
            </a:r>
            <a:r>
              <a:rPr kumimoji="1" lang="zh-CN" altLang="en-US" sz="3600" b="1" dirty="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1680" y="5093115"/>
            <a:ext cx="4500594" cy="1002391"/>
            <a:chOff x="2500298" y="4929198"/>
            <a:chExt cx="4500594" cy="1002391"/>
          </a:xfrm>
        </p:grpSpPr>
        <p:sp>
          <p:nvSpPr>
            <p:cNvPr id="5" name="TextBox 4"/>
            <p:cNvSpPr txBox="1"/>
            <p:nvPr/>
          </p:nvSpPr>
          <p:spPr>
            <a:xfrm>
              <a:off x="2500298" y="5500702"/>
              <a:ext cx="45005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AOE</a:t>
              </a:r>
              <a:r>
                <a:rPr kumimoji="1" lang="zh-CN" altLang="en-US" sz="22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网（</a:t>
              </a:r>
              <a:r>
                <a:rPr kumimoji="1" lang="en-US" altLang="zh-CN" sz="22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Activity On Edge</a:t>
              </a:r>
              <a:r>
                <a:rPr kumimoji="1" lang="zh-CN" altLang="en-US" sz="22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 </a:t>
              </a:r>
              <a:endPara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4500562" y="4929198"/>
              <a:ext cx="214314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00" b="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BFE100-E3B4-4BC2-8880-2F13DC258A99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3" name="Text Box 12">
            <a:hlinkClick r:id="" action="ppaction://noaction"/>
            <a:extLst>
              <a:ext uri="{FF2B5EF4-FFF2-40B4-BE49-F238E27FC236}">
                <a16:creationId xmlns:a16="http://schemas.microsoft.com/office/drawing/2014/main" id="{47209918-F1E2-AFC1-C807-BCB5E8FBB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6" y="158007"/>
            <a:ext cx="290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 dirty="0">
                <a:solidFill>
                  <a:srgbClr val="0070C0"/>
                </a:solidFill>
                <a:ea typeface="楷体_GB2312" pitchFamily="49" charset="-122"/>
              </a:rPr>
              <a:t>7.7 </a:t>
            </a:r>
            <a:r>
              <a:rPr lang="zh-CN" altLang="en-US" sz="3600" b="1" dirty="0">
                <a:solidFill>
                  <a:srgbClr val="0070C0"/>
                </a:solidFill>
                <a:ea typeface="楷体_GB2312" pitchFamily="49" charset="-122"/>
              </a:rPr>
              <a:t>关键路径</a:t>
            </a:r>
            <a:endParaRPr lang="zh-CN" altLang="en-US" sz="4800" b="1" dirty="0">
              <a:solidFill>
                <a:srgbClr val="0070C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2209801" y="3505201"/>
            <a:ext cx="806291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由此可知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，关键活动有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，因此关键路径有两条：</a:t>
            </a:r>
            <a:r>
              <a:rPr kumimoji="1" lang="en-US" altLang="zh-CN" sz="22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2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24100" y="571480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=1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=6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=4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=5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H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=2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=1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=9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8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=7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=2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=4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=4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5168" y="541421"/>
            <a:ext cx="11165305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】</a:t>
            </a:r>
            <a:r>
              <a:rPr lang="zh-CN" altLang="en-US" sz="2000" dirty="0"/>
              <a:t>下图是一个工程项目的活动图，其中顶点表示活动开始或结束，弧表示包含的活动，弧上的权值表示完成该活动所需的时间，请重画该图，并在每条弧的下方或右方（仅针对竖直的弧）标注出该活动的最早发生时间和最迟发生时间（具体格式为：</a:t>
            </a:r>
            <a:r>
              <a:rPr lang="en-US" altLang="zh-CN" sz="2000" dirty="0"/>
              <a:t>A|B</a:t>
            </a:r>
            <a:r>
              <a:rPr lang="zh-CN" altLang="en-US" sz="2000" dirty="0"/>
              <a:t>，</a:t>
            </a:r>
            <a:r>
              <a:rPr lang="en-US" altLang="zh-CN" sz="2000" dirty="0"/>
              <a:t>A</a:t>
            </a:r>
            <a:r>
              <a:rPr lang="zh-CN" altLang="en-US" sz="2000" dirty="0"/>
              <a:t>代表最早发生时间，</a:t>
            </a:r>
            <a:r>
              <a:rPr lang="en-US" altLang="zh-CN" sz="2000" dirty="0"/>
              <a:t>B</a:t>
            </a:r>
            <a:r>
              <a:rPr lang="zh-CN" altLang="en-US" sz="2000" dirty="0"/>
              <a:t>代表最迟发生时间）；画出该图的所有关键路径并计算该工程的工期。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082841" y="2899611"/>
          <a:ext cx="9174361" cy="2598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008649" imgH="1421470" progId="Visio.Drawing.11">
                  <p:embed/>
                </p:oleObj>
              </mc:Choice>
              <mc:Fallback>
                <p:oleObj name="Visio" r:id="rId2" imgW="5008649" imgH="142147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841" y="2899611"/>
                        <a:ext cx="9174361" cy="25988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26043" y="4235142"/>
            <a:ext cx="399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关键路径为：</a:t>
            </a:r>
            <a:r>
              <a:rPr lang="pt-BR" altLang="zh-CN" dirty="0"/>
              <a:t>S-&gt;B-&gt;C-&gt;D-&gt;E-&gt;F-&gt;T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227221" y="1130995"/>
          <a:ext cx="9556626" cy="270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008649" imgH="1421470" progId="Visio.Drawing.11">
                  <p:embed/>
                </p:oleObj>
              </mc:Choice>
              <mc:Fallback>
                <p:oleObj name="Visio" r:id="rId2" imgW="5008649" imgH="1421470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221" y="1130995"/>
                        <a:ext cx="9556626" cy="27071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2024158" y="1548718"/>
            <a:ext cx="8517321" cy="10831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en-US" altLang="zh-CN" sz="2800" b="1" dirty="0" err="1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AOE</a:t>
            </a:r>
            <a:r>
              <a:rPr kumimoji="1" lang="zh-CN" altLang="en-US" sz="2800" b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网中源点到汇点的</a:t>
            </a:r>
            <a:r>
              <a:rPr kumimoji="1" lang="zh-CN" altLang="en-US" sz="28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最长路径</a:t>
            </a:r>
            <a:r>
              <a:rPr kumimoji="1" lang="zh-CN" altLang="en-US" sz="2800" b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，即具有最大长度的路径，叫</a:t>
            </a:r>
            <a:r>
              <a:rPr kumimoji="1" lang="zh-CN" altLang="en-US" sz="28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关键路径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70024" name="Text Box 40"/>
          <p:cNvSpPr txBox="1">
            <a:spLocks noChangeArrowheads="1"/>
          </p:cNvSpPr>
          <p:nvPr/>
        </p:nvSpPr>
        <p:spPr bwMode="auto">
          <a:xfrm>
            <a:off x="2865780" y="2915827"/>
            <a:ext cx="4213192" cy="13093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关键路径可能不唯一。 </a:t>
            </a:r>
            <a:endParaRPr kumimoji="1" lang="en-US" altLang="zh-CN" sz="2800" b="1" dirty="0">
              <a:solidFill>
                <a:srgbClr val="00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关键路径的长度即工期。</a:t>
            </a:r>
            <a:endParaRPr kumimoji="1" lang="zh-CN" altLang="en-US" sz="2800" b="1" dirty="0">
              <a:solidFill>
                <a:srgbClr val="00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0031" name="Text Box 47"/>
          <p:cNvSpPr txBox="1">
            <a:spLocks noChangeArrowheads="1"/>
          </p:cNvSpPr>
          <p:nvPr/>
        </p:nvSpPr>
        <p:spPr bwMode="auto">
          <a:xfrm>
            <a:off x="4246784" y="447117"/>
            <a:ext cx="3143272" cy="646331"/>
          </a:xfrm>
          <a:prstGeom prst="rect">
            <a:avLst/>
          </a:prstGeom>
          <a:solidFill>
            <a:schemeClr val="accent2"/>
          </a:solidFill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关键路径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BFE100-E3B4-4BC2-8880-2F13DC258A99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2E527-DA71-40DC-9244-A5E3176A9E68}"/>
              </a:ext>
            </a:extLst>
          </p:cNvPr>
          <p:cNvSpPr txBox="1"/>
          <p:nvPr/>
        </p:nvSpPr>
        <p:spPr>
          <a:xfrm>
            <a:off x="2024158" y="4489434"/>
            <a:ext cx="8456936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关键路径上的边叫做</a:t>
            </a:r>
            <a:r>
              <a:rPr kumimoji="1" lang="zh-CN" altLang="en-US" sz="28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关键活动</a:t>
            </a:r>
            <a:r>
              <a:rPr kumimoji="1" lang="zh-CN" altLang="en-US" sz="2800" b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，关键活动能否按期结束将影响整个工程的完成期限。</a:t>
            </a:r>
            <a:endParaRPr kumimoji="1" lang="zh-CN" altLang="en-US" sz="28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45" name="Text Box 41">
            <a:extLst>
              <a:ext uri="{FF2B5EF4-FFF2-40B4-BE49-F238E27FC236}">
                <a16:creationId xmlns:a16="http://schemas.microsoft.com/office/drawing/2014/main" id="{46B1A69F-D2DB-4B59-869C-82C5AA0A3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187325"/>
            <a:ext cx="8778875" cy="63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u="sng" dirty="0">
                <a:solidFill>
                  <a:srgbClr val="000099"/>
                </a:solidFill>
                <a:ea typeface="楷体_GB2312" pitchFamily="49" charset="-122"/>
              </a:rPr>
              <a:t>整个工程完成的时间为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：关键路径长度。</a:t>
            </a:r>
            <a:endParaRPr lang="zh-CN" altLang="en-US" sz="3600" dirty="0">
              <a:solidFill>
                <a:srgbClr val="000099"/>
              </a:solidFill>
              <a:ea typeface="楷体_GB2312" pitchFamily="49" charset="-122"/>
            </a:endParaRPr>
          </a:p>
        </p:txBody>
      </p:sp>
      <p:grpSp>
        <p:nvGrpSpPr>
          <p:cNvPr id="2" name="Group 48">
            <a:extLst>
              <a:ext uri="{FF2B5EF4-FFF2-40B4-BE49-F238E27FC236}">
                <a16:creationId xmlns:a16="http://schemas.microsoft.com/office/drawing/2014/main" id="{038EF3E6-DAF3-49D4-9D2D-D98B9B60CC02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553200" cy="3200400"/>
            <a:chOff x="1104" y="1104"/>
            <a:chExt cx="4128" cy="2016"/>
          </a:xfrm>
        </p:grpSpPr>
        <p:sp>
          <p:nvSpPr>
            <p:cNvPr id="90128" name="Oval 2">
              <a:extLst>
                <a:ext uri="{FF2B5EF4-FFF2-40B4-BE49-F238E27FC236}">
                  <a16:creationId xmlns:a16="http://schemas.microsoft.com/office/drawing/2014/main" id="{BC30DC39-C1A8-4484-83F7-85D63F429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632"/>
              <a:ext cx="288" cy="28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a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0129" name="Oval 5">
              <a:extLst>
                <a:ext uri="{FF2B5EF4-FFF2-40B4-BE49-F238E27FC236}">
                  <a16:creationId xmlns:a16="http://schemas.microsoft.com/office/drawing/2014/main" id="{51CBA508-1F53-4795-9B89-FEBA39D06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04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b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0130" name="Oval 6">
              <a:extLst>
                <a:ext uri="{FF2B5EF4-FFF2-40B4-BE49-F238E27FC236}">
                  <a16:creationId xmlns:a16="http://schemas.microsoft.com/office/drawing/2014/main" id="{92507BAA-F789-4B4E-B68E-35034BB21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256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c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0131" name="Oval 7">
              <a:extLst>
                <a:ext uri="{FF2B5EF4-FFF2-40B4-BE49-F238E27FC236}">
                  <a16:creationId xmlns:a16="http://schemas.microsoft.com/office/drawing/2014/main" id="{CAD3AA70-035D-4A4E-BC6F-5FF6B4F7B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32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d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0132" name="Oval 8">
              <a:extLst>
                <a:ext uri="{FF2B5EF4-FFF2-40B4-BE49-F238E27FC236}">
                  <a16:creationId xmlns:a16="http://schemas.microsoft.com/office/drawing/2014/main" id="{35B4F78C-3BC4-4A44-B821-C01A5DC28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680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e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0133" name="Oval 9">
              <a:extLst>
                <a:ext uri="{FF2B5EF4-FFF2-40B4-BE49-F238E27FC236}">
                  <a16:creationId xmlns:a16="http://schemas.microsoft.com/office/drawing/2014/main" id="{540DE614-AC77-4300-8F66-1EFB39A82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832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f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0134" name="Oval 10">
              <a:extLst>
                <a:ext uri="{FF2B5EF4-FFF2-40B4-BE49-F238E27FC236}">
                  <a16:creationId xmlns:a16="http://schemas.microsoft.com/office/drawing/2014/main" id="{A05AC64F-067E-43FA-8A64-AA6B2BBE2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104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g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0135" name="Oval 11">
              <a:extLst>
                <a:ext uri="{FF2B5EF4-FFF2-40B4-BE49-F238E27FC236}">
                  <a16:creationId xmlns:a16="http://schemas.microsoft.com/office/drawing/2014/main" id="{E66D9998-4207-4BAC-B9E3-B2E4DB833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56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h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0136" name="Oval 12">
              <a:extLst>
                <a:ext uri="{FF2B5EF4-FFF2-40B4-BE49-F238E27FC236}">
                  <a16:creationId xmlns:a16="http://schemas.microsoft.com/office/drawing/2014/main" id="{2EC789C0-BAA6-4436-BB68-6EB0CC039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680"/>
              <a:ext cx="288" cy="28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k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0137" name="Line 13">
              <a:extLst>
                <a:ext uri="{FF2B5EF4-FFF2-40B4-BE49-F238E27FC236}">
                  <a16:creationId xmlns:a16="http://schemas.microsoft.com/office/drawing/2014/main" id="{4CFA5CDC-2409-4423-9B35-12E8E6AC0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248"/>
              <a:ext cx="720" cy="43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38" name="Line 14">
              <a:extLst>
                <a:ext uri="{FF2B5EF4-FFF2-40B4-BE49-F238E27FC236}">
                  <a16:creationId xmlns:a16="http://schemas.microsoft.com/office/drawing/2014/main" id="{5C1F429F-08C8-496A-902C-8CB7D1ABE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776"/>
              <a:ext cx="672" cy="528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39" name="Line 15">
              <a:extLst>
                <a:ext uri="{FF2B5EF4-FFF2-40B4-BE49-F238E27FC236}">
                  <a16:creationId xmlns:a16="http://schemas.microsoft.com/office/drawing/2014/main" id="{030F71F4-8641-44F0-B2AD-2059E3DF1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872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40" name="Line 16">
              <a:extLst>
                <a:ext uri="{FF2B5EF4-FFF2-40B4-BE49-F238E27FC236}">
                  <a16:creationId xmlns:a16="http://schemas.microsoft.com/office/drawing/2014/main" id="{8EE9EFA8-FE5A-4E70-9A5F-D80A5C252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4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41" name="Line 17">
              <a:extLst>
                <a:ext uri="{FF2B5EF4-FFF2-40B4-BE49-F238E27FC236}">
                  <a16:creationId xmlns:a16="http://schemas.microsoft.com/office/drawing/2014/main" id="{EE7956B7-9F17-461B-9789-3AE6EBF39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24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42" name="Line 18">
              <a:extLst>
                <a:ext uri="{FF2B5EF4-FFF2-40B4-BE49-F238E27FC236}">
                  <a16:creationId xmlns:a16="http://schemas.microsoft.com/office/drawing/2014/main" id="{AFBE2CF8-942C-44B6-8B2B-934D64C93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24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43" name="Line 19">
              <a:extLst>
                <a:ext uri="{FF2B5EF4-FFF2-40B4-BE49-F238E27FC236}">
                  <a16:creationId xmlns:a16="http://schemas.microsoft.com/office/drawing/2014/main" id="{7541AACB-CD5F-4ADF-A1C1-C9B525FF2A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1920"/>
              <a:ext cx="720" cy="43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44" name="Line 20">
              <a:extLst>
                <a:ext uri="{FF2B5EF4-FFF2-40B4-BE49-F238E27FC236}">
                  <a16:creationId xmlns:a16="http://schemas.microsoft.com/office/drawing/2014/main" id="{B6DD990E-3532-4E1E-AA40-A0C8299E4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72"/>
              <a:ext cx="672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45" name="Line 21">
              <a:extLst>
                <a:ext uri="{FF2B5EF4-FFF2-40B4-BE49-F238E27FC236}">
                  <a16:creationId xmlns:a16="http://schemas.microsoft.com/office/drawing/2014/main" id="{B81B5B61-90B0-462F-A823-9518E1FBE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920"/>
              <a:ext cx="384" cy="91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46" name="Line 22">
              <a:extLst>
                <a:ext uri="{FF2B5EF4-FFF2-40B4-BE49-F238E27FC236}">
                  <a16:creationId xmlns:a16="http://schemas.microsoft.com/office/drawing/2014/main" id="{B9C94AC0-D77E-4CF5-B4C2-B21BBBD8D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976"/>
              <a:ext cx="1536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47" name="Line 23">
              <a:extLst>
                <a:ext uri="{FF2B5EF4-FFF2-40B4-BE49-F238E27FC236}">
                  <a16:creationId xmlns:a16="http://schemas.microsoft.com/office/drawing/2014/main" id="{BA966DBC-E531-4ADC-BD94-F6058E3B8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496"/>
              <a:ext cx="432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48" name="Text Box 24">
              <a:extLst>
                <a:ext uri="{FF2B5EF4-FFF2-40B4-BE49-F238E27FC236}">
                  <a16:creationId xmlns:a16="http://schemas.microsoft.com/office/drawing/2014/main" id="{7E73CDDC-78F9-4DFF-B27E-E169E2433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117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6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0149" name="Text Box 25">
              <a:extLst>
                <a:ext uri="{FF2B5EF4-FFF2-40B4-BE49-F238E27FC236}">
                  <a16:creationId xmlns:a16="http://schemas.microsoft.com/office/drawing/2014/main" id="{931110F1-129F-4A95-B391-7342C6E52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747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4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0150" name="Text Box 26">
              <a:extLst>
                <a:ext uri="{FF2B5EF4-FFF2-40B4-BE49-F238E27FC236}">
                  <a16:creationId xmlns:a16="http://schemas.microsoft.com/office/drawing/2014/main" id="{CED0F337-62DC-4E61-ABEC-A2C5A6886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2172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5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0151" name="Text Box 27">
              <a:extLst>
                <a:ext uri="{FF2B5EF4-FFF2-40B4-BE49-F238E27FC236}">
                  <a16:creationId xmlns:a16="http://schemas.microsoft.com/office/drawing/2014/main" id="{ABACE203-AB84-4787-8BCE-E41F89B3D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" y="2659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2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0152" name="Text Box 28">
              <a:extLst>
                <a:ext uri="{FF2B5EF4-FFF2-40B4-BE49-F238E27FC236}">
                  <a16:creationId xmlns:a16="http://schemas.microsoft.com/office/drawing/2014/main" id="{1B1DB840-395C-4FA8-8C1B-61547677D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17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1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0153" name="Text Box 29">
              <a:extLst>
                <a:ext uri="{FF2B5EF4-FFF2-40B4-BE49-F238E27FC236}">
                  <a16:creationId xmlns:a16="http://schemas.microsoft.com/office/drawing/2014/main" id="{DE3E1A39-DE53-46FE-A3DF-4ED24BF5A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183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1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0154" name="Text Box 30">
              <a:extLst>
                <a:ext uri="{FF2B5EF4-FFF2-40B4-BE49-F238E27FC236}">
                  <a16:creationId xmlns:a16="http://schemas.microsoft.com/office/drawing/2014/main" id="{019F0780-824D-44A5-A377-E297D3D62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120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8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0155" name="Text Box 31">
              <a:extLst>
                <a:ext uri="{FF2B5EF4-FFF2-40B4-BE49-F238E27FC236}">
                  <a16:creationId xmlns:a16="http://schemas.microsoft.com/office/drawing/2014/main" id="{47F8971D-DA48-4E07-B7E1-CA8EB6610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82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7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0156" name="Text Box 32">
              <a:extLst>
                <a:ext uri="{FF2B5EF4-FFF2-40B4-BE49-F238E27FC236}">
                  <a16:creationId xmlns:a16="http://schemas.microsoft.com/office/drawing/2014/main" id="{DE7D89B0-BCB4-4D17-8A3E-20EEB7A53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6" y="1123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2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90157" name="Text Box 33">
              <a:extLst>
                <a:ext uri="{FF2B5EF4-FFF2-40B4-BE49-F238E27FC236}">
                  <a16:creationId xmlns:a16="http://schemas.microsoft.com/office/drawing/2014/main" id="{C7C47A69-F739-49F0-8527-4EF75D46C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189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4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90158" name="Text Box 34">
              <a:extLst>
                <a:ext uri="{FF2B5EF4-FFF2-40B4-BE49-F238E27FC236}">
                  <a16:creationId xmlns:a16="http://schemas.microsoft.com/office/drawing/2014/main" id="{090CDDE3-D6A1-4A8F-AAE8-35F937B44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51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800000"/>
                  </a:solidFill>
                </a:rPr>
                <a:t>4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</p:grpSp>
      <p:sp>
        <p:nvSpPr>
          <p:cNvPr id="123939" name="Line 35">
            <a:extLst>
              <a:ext uri="{FF2B5EF4-FFF2-40B4-BE49-F238E27FC236}">
                <a16:creationId xmlns:a16="http://schemas.microsoft.com/office/drawing/2014/main" id="{54E8F5DF-AE8B-4A5B-9729-1FB48A3185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1981200"/>
            <a:ext cx="1143000" cy="6858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40" name="Line 36">
            <a:extLst>
              <a:ext uri="{FF2B5EF4-FFF2-40B4-BE49-F238E27FC236}">
                <a16:creationId xmlns:a16="http://schemas.microsoft.com/office/drawing/2014/main" id="{12A89955-35A3-403D-9A26-693F3FFF8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981200"/>
            <a:ext cx="1143000" cy="7620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41" name="Line 37">
            <a:extLst>
              <a:ext uri="{FF2B5EF4-FFF2-40B4-BE49-F238E27FC236}">
                <a16:creationId xmlns:a16="http://schemas.microsoft.com/office/drawing/2014/main" id="{BDE7A8AB-7490-4F87-BE89-1E141ADAB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971800"/>
            <a:ext cx="1066800" cy="7620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42" name="Line 38">
            <a:extLst>
              <a:ext uri="{FF2B5EF4-FFF2-40B4-BE49-F238E27FC236}">
                <a16:creationId xmlns:a16="http://schemas.microsoft.com/office/drawing/2014/main" id="{C5676703-036B-404E-BADB-5117878064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3048000"/>
            <a:ext cx="1143000" cy="6858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43" name="Text Box 39">
            <a:extLst>
              <a:ext uri="{FF2B5EF4-FFF2-40B4-BE49-F238E27FC236}">
                <a16:creationId xmlns:a16="http://schemas.microsoft.com/office/drawing/2014/main" id="{F12B807C-6C0B-4243-8FE9-38F402F6F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6" y="1447800"/>
            <a:ext cx="1336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b="1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例如</a:t>
            </a:r>
            <a:r>
              <a:rPr lang="en-US" altLang="zh-CN" sz="3600" b="1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3944" name="Text Box 40">
            <a:extLst>
              <a:ext uri="{FF2B5EF4-FFF2-40B4-BE49-F238E27FC236}">
                <a16:creationId xmlns:a16="http://schemas.microsoft.com/office/drawing/2014/main" id="{7A5C54FA-0DB0-4CD7-952D-6C13314C7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5286376"/>
            <a:ext cx="8397875" cy="113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u="sng" dirty="0">
                <a:solidFill>
                  <a:srgbClr val="000099"/>
                </a:solidFill>
                <a:ea typeface="楷体_GB2312" pitchFamily="49" charset="-122"/>
              </a:rPr>
              <a:t>“</a:t>
            </a:r>
            <a:r>
              <a:rPr lang="zh-CN" altLang="en-US" sz="2400" u="sng" dirty="0">
                <a:solidFill>
                  <a:srgbClr val="0000FF"/>
                </a:solidFill>
                <a:ea typeface="楷体_GB2312" pitchFamily="49" charset="-122"/>
              </a:rPr>
              <a:t>关键活动</a:t>
            </a:r>
            <a:r>
              <a:rPr lang="zh-CN" altLang="en-US" sz="2400" u="sng" dirty="0">
                <a:solidFill>
                  <a:srgbClr val="000099"/>
                </a:solidFill>
                <a:ea typeface="楷体_GB2312" pitchFamily="49" charset="-122"/>
              </a:rPr>
              <a:t>”指的是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：关键路径上的活动，该弧上的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权值增加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将使有向图上的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最长路径的长度增加。</a:t>
            </a:r>
          </a:p>
        </p:txBody>
      </p:sp>
      <p:sp>
        <p:nvSpPr>
          <p:cNvPr id="123946" name="AutoShape 42">
            <a:extLst>
              <a:ext uri="{FF2B5EF4-FFF2-40B4-BE49-F238E27FC236}">
                <a16:creationId xmlns:a16="http://schemas.microsoft.com/office/drawing/2014/main" id="{48BE91B9-8CC6-4B30-BD81-CE6EF74AF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76600"/>
            <a:ext cx="914400" cy="457200"/>
          </a:xfrm>
          <a:prstGeom prst="wedgeRoundRectCallout">
            <a:avLst>
              <a:gd name="adj1" fmla="val 62847"/>
              <a:gd name="adj2" fmla="val -113194"/>
              <a:gd name="adj3" fmla="val 16667"/>
            </a:avLst>
          </a:prstGeom>
          <a:solidFill>
            <a:srgbClr val="CCFFFF">
              <a:alpha val="50195"/>
            </a:srgbClr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源点</a:t>
            </a:r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123947" name="AutoShape 43">
            <a:extLst>
              <a:ext uri="{FF2B5EF4-FFF2-40B4-BE49-F238E27FC236}">
                <a16:creationId xmlns:a16="http://schemas.microsoft.com/office/drawing/2014/main" id="{32C47289-6515-4293-8E23-18758FC3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00200"/>
            <a:ext cx="914400" cy="457200"/>
          </a:xfrm>
          <a:prstGeom prst="wedgeRoundRectCallout">
            <a:avLst>
              <a:gd name="adj1" fmla="val -55731"/>
              <a:gd name="adj2" fmla="val 188542"/>
              <a:gd name="adj3" fmla="val 16667"/>
            </a:avLst>
          </a:prstGeom>
          <a:solidFill>
            <a:srgbClr val="CCFFFF">
              <a:alpha val="50195"/>
            </a:srgbClr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汇点</a:t>
            </a:r>
          </a:p>
        </p:txBody>
      </p:sp>
      <p:sp>
        <p:nvSpPr>
          <p:cNvPr id="123948" name="Text Box 44">
            <a:extLst>
              <a:ext uri="{FF2B5EF4-FFF2-40B4-BE49-F238E27FC236}">
                <a16:creationId xmlns:a16="http://schemas.microsoft.com/office/drawing/2014/main" id="{A13FCD7F-36C5-4FD1-9C2D-F17630ED4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8288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>
                <a:solidFill>
                  <a:srgbClr val="0000FF"/>
                </a:solidFill>
              </a:rPr>
              <a:t>6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3949" name="Text Box 45">
            <a:extLst>
              <a:ext uri="{FF2B5EF4-FFF2-40B4-BE49-F238E27FC236}">
                <a16:creationId xmlns:a16="http://schemas.microsoft.com/office/drawing/2014/main" id="{8F5DC380-1D36-4B35-BF79-A017DAE5C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>
                <a:solidFill>
                  <a:srgbClr val="0000FF"/>
                </a:solidFill>
              </a:rPr>
              <a:t>1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3950" name="Text Box 46">
            <a:extLst>
              <a:ext uri="{FF2B5EF4-FFF2-40B4-BE49-F238E27FC236}">
                <a16:creationId xmlns:a16="http://schemas.microsoft.com/office/drawing/2014/main" id="{CB21BD6F-5C2B-4C79-9159-5C6BFB5DC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956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>
                <a:solidFill>
                  <a:srgbClr val="0000FF"/>
                </a:solidFill>
              </a:rPr>
              <a:t>7</a:t>
            </a:r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23951" name="Text Box 47">
            <a:extLst>
              <a:ext uri="{FF2B5EF4-FFF2-40B4-BE49-F238E27FC236}">
                <a16:creationId xmlns:a16="http://schemas.microsoft.com/office/drawing/2014/main" id="{AEC55DF3-3707-43BF-8034-EB89A6A65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5650" y="30019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>
                <a:solidFill>
                  <a:srgbClr val="0000FF"/>
                </a:solidFill>
              </a:rPr>
              <a:t>4</a:t>
            </a:r>
            <a:endParaRPr lang="en-US" altLang="zh-CN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45" grpId="0" autoUpdateAnimBg="0"/>
      <p:bldP spid="123943" grpId="0" autoUpdateAnimBg="0"/>
      <p:bldP spid="123944" grpId="0" autoUpdateAnimBg="0"/>
      <p:bldP spid="123946" grpId="0" animBg="1" autoUpdateAnimBg="0"/>
      <p:bldP spid="123947" grpId="0" animBg="1" autoUpdateAnimBg="0"/>
      <p:bldP spid="123948" grpId="0" autoUpdateAnimBg="0"/>
      <p:bldP spid="123949" grpId="0" autoUpdateAnimBg="0"/>
      <p:bldP spid="123950" grpId="0" autoUpdateAnimBg="0"/>
      <p:bldP spid="12395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1A995D2-6F1D-424B-91B7-7B6A5AD2449C}"/>
              </a:ext>
            </a:extLst>
          </p:cNvPr>
          <p:cNvGrpSpPr/>
          <p:nvPr/>
        </p:nvGrpSpPr>
        <p:grpSpPr>
          <a:xfrm>
            <a:off x="4350924" y="2204831"/>
            <a:ext cx="3041256" cy="1816780"/>
            <a:chOff x="954974" y="3471867"/>
            <a:chExt cx="3041256" cy="1816780"/>
          </a:xfrm>
        </p:grpSpPr>
        <p:sp>
          <p:nvSpPr>
            <p:cNvPr id="3" name="Text Box 4">
              <a:extLst>
                <a:ext uri="{FF2B5EF4-FFF2-40B4-BE49-F238E27FC236}">
                  <a16:creationId xmlns:a16="http://schemas.microsoft.com/office/drawing/2014/main" id="{9FD18BA7-F9A3-44D1-80B8-C362E273D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810" y="3471867"/>
              <a:ext cx="3024420" cy="43088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200" dirty="0">
                  <a:solidFill>
                    <a:srgbClr val="33333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求一个</a:t>
              </a:r>
              <a:r>
                <a:rPr kumimoji="1" lang="en-US" altLang="zh-CN" sz="2200" dirty="0" err="1">
                  <a:solidFill>
                    <a:srgbClr val="33333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AOE</a:t>
              </a:r>
              <a:r>
                <a:rPr kumimoji="1" lang="zh-CN" altLang="en-US" sz="2200" dirty="0">
                  <a:solidFill>
                    <a:srgbClr val="33333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的关键路径</a:t>
              </a:r>
            </a:p>
          </p:txBody>
        </p:sp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C031059C-1034-46BB-B6F5-5F8B1BC85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4066884"/>
              <a:ext cx="288000" cy="6480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>
                <a:solidFill>
                  <a:srgbClr val="A9BDA9"/>
                </a:solidFill>
                <a:latin typeface="Consolas" pitchFamily="49" charset="0"/>
                <a:ea typeface="宋体"/>
                <a:cs typeface="Consolas" pitchFamily="49" charset="0"/>
              </a:endParaRPr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695BDB14-44CF-4F73-8FA2-16F048DEB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974" y="4857760"/>
              <a:ext cx="3041256" cy="43088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200" dirty="0">
                  <a:solidFill>
                    <a:srgbClr val="33333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</a:t>
              </a:r>
              <a:r>
                <a:rPr kumimoji="1" lang="en-US" altLang="zh-CN" sz="2200" dirty="0">
                  <a:solidFill>
                    <a:srgbClr val="33333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AOE</a:t>
              </a:r>
              <a:r>
                <a:rPr kumimoji="1" lang="zh-CN" altLang="en-US" sz="2200" dirty="0">
                  <a:solidFill>
                    <a:srgbClr val="33333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中的关键活动</a:t>
              </a:r>
            </a:p>
          </p:txBody>
        </p:sp>
      </p:grpSp>
      <p:sp>
        <p:nvSpPr>
          <p:cNvPr id="6" name="Text Box 47">
            <a:extLst>
              <a:ext uri="{FF2B5EF4-FFF2-40B4-BE49-F238E27FC236}">
                <a16:creationId xmlns:a16="http://schemas.microsoft.com/office/drawing/2014/main" id="{EB7F0753-79E7-4278-B5ED-089DC7C02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924" y="495771"/>
            <a:ext cx="4049396" cy="646331"/>
          </a:xfrm>
          <a:prstGeom prst="rect">
            <a:avLst/>
          </a:prstGeom>
          <a:solidFill>
            <a:schemeClr val="accent2"/>
          </a:solidFill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如何求关键路径？</a:t>
            </a:r>
          </a:p>
        </p:txBody>
      </p:sp>
    </p:spTree>
    <p:extLst>
      <p:ext uri="{BB962C8B-B14F-4D97-AF65-F5344CB8AC3E}">
        <p14:creationId xmlns:p14="http://schemas.microsoft.com/office/powerpoint/2010/main" val="1629028286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Text Box 3">
            <a:extLst>
              <a:ext uri="{FF2B5EF4-FFF2-40B4-BE49-F238E27FC236}">
                <a16:creationId xmlns:a16="http://schemas.microsoft.com/office/drawing/2014/main" id="{7824D708-2135-487B-9996-E7D9F7F10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223" y="499153"/>
            <a:ext cx="61864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6000" dirty="0">
                <a:solidFill>
                  <a:srgbClr val="6600CC"/>
                </a:solidFill>
                <a:ea typeface="楷体_GB2312" pitchFamily="49" charset="-122"/>
              </a:rPr>
              <a:t>“</a:t>
            </a:r>
            <a:r>
              <a:rPr lang="zh-CN" altLang="en-US" sz="4800" b="1" dirty="0">
                <a:solidFill>
                  <a:srgbClr val="800000"/>
                </a:solidFill>
                <a:ea typeface="楷体_GB2312" pitchFamily="49" charset="-122"/>
              </a:rPr>
              <a:t>关键活动</a:t>
            </a:r>
            <a:r>
              <a:rPr lang="zh-CN" altLang="en-US" sz="6000" dirty="0">
                <a:solidFill>
                  <a:srgbClr val="6600CC"/>
                </a:solidFill>
                <a:ea typeface="楷体_GB2312" pitchFamily="49" charset="-122"/>
              </a:rPr>
              <a:t>”</a:t>
            </a:r>
            <a:r>
              <a:rPr lang="zh-CN" altLang="en-US" sz="4800" b="1" dirty="0">
                <a:solidFill>
                  <a:srgbClr val="6600CC"/>
                </a:solidFill>
                <a:ea typeface="楷体_GB2312" pitchFamily="49" charset="-122"/>
              </a:rPr>
              <a:t> 的特点</a:t>
            </a:r>
          </a:p>
        </p:txBody>
      </p:sp>
      <p:sp>
        <p:nvSpPr>
          <p:cNvPr id="131076" name="Text Box 4">
            <a:extLst>
              <a:ext uri="{FF2B5EF4-FFF2-40B4-BE49-F238E27FC236}">
                <a16:creationId xmlns:a16="http://schemas.microsoft.com/office/drawing/2014/main" id="{847BF835-731A-446E-BA2D-94F7D714D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807" y="2537484"/>
            <a:ext cx="7837186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80000"/>
              </a:spcBef>
              <a:spcAft>
                <a:spcPct val="0"/>
              </a:spcAft>
              <a:buClrTx/>
              <a:buNone/>
            </a:pPr>
            <a:r>
              <a:rPr lang="zh-CN" altLang="en-US" sz="2800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活动的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最早</a:t>
            </a:r>
            <a:r>
              <a:rPr lang="zh-CN" altLang="en-US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开始时间</a:t>
            </a:r>
            <a:r>
              <a:rPr lang="en-US" altLang="zh-CN" sz="2800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=  </a:t>
            </a:r>
            <a:r>
              <a:rPr lang="zh-CN" altLang="en-US" sz="2800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活动的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最迟</a:t>
            </a:r>
            <a:r>
              <a:rPr lang="zh-CN" altLang="en-US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开始时间</a:t>
            </a:r>
            <a:endParaRPr lang="en-US" altLang="zh-CN" sz="2800" b="1" dirty="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fontAlgn="base">
              <a:spcBef>
                <a:spcPct val="8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对关键活动来说，不存在富余时间。</a:t>
            </a:r>
            <a:endParaRPr lang="en-US" altLang="zh-CN" sz="2400" b="1" dirty="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fontAlgn="base">
              <a:spcBef>
                <a:spcPct val="8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前面的活动结束，必须立刻开始，否则将延误工期！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>
            <a:extLst>
              <a:ext uri="{FF2B5EF4-FFF2-40B4-BE49-F238E27FC236}">
                <a16:creationId xmlns:a16="http://schemas.microsoft.com/office/drawing/2014/main" id="{0B2901A7-AF2B-4508-B6CA-D4D51F5B7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420" y="1864291"/>
            <a:ext cx="8425170" cy="175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事件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顶点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)” 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的 最早发生时间 </a:t>
            </a:r>
            <a:r>
              <a:rPr lang="en-US" altLang="zh-CN" i="1" dirty="0" err="1">
                <a:solidFill>
                  <a:srgbClr val="000099"/>
                </a:solidFill>
                <a:ea typeface="楷体_GB2312" pitchFamily="49" charset="-122"/>
              </a:rPr>
              <a:t>ve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(j)</a:t>
            </a:r>
          </a:p>
          <a:p>
            <a:pPr lvl="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  </a:t>
            </a:r>
            <a:r>
              <a:rPr lang="en-US" altLang="zh-CN" sz="2400" dirty="0" err="1">
                <a:solidFill>
                  <a:srgbClr val="000099"/>
                </a:solidFill>
                <a:ea typeface="楷体_GB2312" pitchFamily="49" charset="-122"/>
              </a:rPr>
              <a:t>ve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(j) =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从源点到顶点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的最长路径长度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lvl="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    规定源点事件的最早开始时间为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。</a:t>
            </a:r>
            <a:endParaRPr lang="en-US" altLang="zh-CN" sz="2400" dirty="0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4DBE638A-A247-4575-8C9F-E07046184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419" y="4149101"/>
            <a:ext cx="8425169" cy="124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事件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顶点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)” 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的 最迟发生时间 </a:t>
            </a:r>
            <a:r>
              <a:rPr lang="en-US" altLang="zh-CN" i="1" dirty="0" err="1">
                <a:solidFill>
                  <a:srgbClr val="000099"/>
                </a:solidFill>
                <a:ea typeface="楷体_GB2312" pitchFamily="49" charset="-122"/>
              </a:rPr>
              <a:t>vl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(k) </a:t>
            </a:r>
          </a:p>
          <a:p>
            <a:pPr lvl="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  </a:t>
            </a:r>
            <a:r>
              <a:rPr lang="en-US" altLang="zh-CN" sz="2400" dirty="0" err="1">
                <a:solidFill>
                  <a:srgbClr val="000099"/>
                </a:solidFill>
                <a:ea typeface="楷体_GB2312" pitchFamily="49" charset="-122"/>
              </a:rPr>
              <a:t>vl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(k) =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汇点发生时间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-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从顶点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k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到汇点的最长路径长度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  <a:endParaRPr lang="en-US" altLang="zh-CN" sz="2400" dirty="0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12AAF8-9D7D-4169-A920-9FBD8E50E83C}"/>
              </a:ext>
            </a:extLst>
          </p:cNvPr>
          <p:cNvSpPr txBox="1"/>
          <p:nvPr/>
        </p:nvSpPr>
        <p:spPr>
          <a:xfrm>
            <a:off x="2070340" y="638355"/>
            <a:ext cx="2803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事件发生时间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47D6B05-1916-4A0B-9F7D-74CFE67E6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816" y="2998226"/>
            <a:ext cx="8281987" cy="279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假设活动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弧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)a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为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&lt;j, k&gt;;     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则对活动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：</a:t>
            </a:r>
          </a:p>
          <a:p>
            <a:pPr marL="571500" indent="-5715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  “活动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弧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)”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的 最早开始时间 </a:t>
            </a:r>
            <a:r>
              <a:rPr lang="en-US" altLang="zh-CN" sz="2400" i="1" dirty="0" err="1">
                <a:solidFill>
                  <a:srgbClr val="000099"/>
                </a:solidFill>
                <a:ea typeface="楷体_GB2312" pitchFamily="49" charset="-122"/>
              </a:rPr>
              <a:t>ee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(a)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              </a:t>
            </a:r>
            <a:r>
              <a:rPr lang="en-US" altLang="zh-CN" sz="2400" dirty="0" err="1">
                <a:solidFill>
                  <a:srgbClr val="000099"/>
                </a:solidFill>
                <a:ea typeface="楷体_GB2312" pitchFamily="49" charset="-122"/>
              </a:rPr>
              <a:t>ee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(a) = </a:t>
            </a:r>
            <a:r>
              <a:rPr lang="en-US" altLang="zh-CN" sz="2400" dirty="0" err="1">
                <a:solidFill>
                  <a:srgbClr val="000099"/>
                </a:solidFill>
                <a:ea typeface="楷体_GB2312" pitchFamily="49" charset="-122"/>
              </a:rPr>
              <a:t>ve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(j);</a:t>
            </a:r>
          </a:p>
          <a:p>
            <a:pPr marL="571500" indent="-5715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“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活动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弧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)”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的 最迟开始时间 </a:t>
            </a:r>
            <a:r>
              <a:rPr lang="en-US" altLang="zh-CN" sz="2400" i="1" dirty="0">
                <a:solidFill>
                  <a:srgbClr val="000099"/>
                </a:solidFill>
                <a:ea typeface="楷体_GB2312" pitchFamily="49" charset="-122"/>
              </a:rPr>
              <a:t>el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(a)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              el(a) = </a:t>
            </a:r>
            <a:r>
              <a:rPr lang="en-US" altLang="zh-CN" sz="2400" dirty="0" err="1">
                <a:solidFill>
                  <a:srgbClr val="000099"/>
                </a:solidFill>
                <a:ea typeface="楷体_GB2312" pitchFamily="49" charset="-122"/>
              </a:rPr>
              <a:t>vl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(k) –c;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5FF8A6BE-C97F-441D-B59A-27F7A041639D}"/>
              </a:ext>
            </a:extLst>
          </p:cNvPr>
          <p:cNvGrpSpPr>
            <a:grpSpLocks/>
          </p:cNvGrpSpPr>
          <p:nvPr/>
        </p:nvGrpSpPr>
        <p:grpSpPr bwMode="auto">
          <a:xfrm>
            <a:off x="4311326" y="1226722"/>
            <a:ext cx="3786214" cy="1235074"/>
            <a:chOff x="929" y="2659"/>
            <a:chExt cx="1906" cy="778"/>
          </a:xfrm>
        </p:grpSpPr>
        <p:sp>
          <p:nvSpPr>
            <p:cNvPr id="4" name="Oval 8">
              <a:extLst>
                <a:ext uri="{FF2B5EF4-FFF2-40B4-BE49-F238E27FC236}">
                  <a16:creationId xmlns:a16="http://schemas.microsoft.com/office/drawing/2014/main" id="{4F82B5DA-1D2F-49CA-A6E9-538F3E744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953"/>
              <a:ext cx="272" cy="318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 dirty="0">
                  <a:solidFill>
                    <a:srgbClr val="0000CC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j</a:t>
              </a:r>
            </a:p>
          </p:txBody>
        </p:sp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64BD4040-DF7F-4E4F-A92F-3892AEF3E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2953"/>
              <a:ext cx="272" cy="318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 dirty="0">
                  <a:solidFill>
                    <a:srgbClr val="0000CC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k</a:t>
              </a:r>
            </a:p>
          </p:txBody>
        </p:sp>
        <p:sp>
          <p:nvSpPr>
            <p:cNvPr id="6" name="Line 10">
              <a:extLst>
                <a:ext uri="{FF2B5EF4-FFF2-40B4-BE49-F238E27FC236}">
                  <a16:creationId xmlns:a16="http://schemas.microsoft.com/office/drawing/2014/main" id="{D65CFC2B-14A7-41DF-8743-242291A78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102"/>
              <a:ext cx="1134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C9E0F77-A23D-4B56-8DBD-A80E50F34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" y="2841"/>
              <a:ext cx="498" cy="25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dirty="0">
                  <a:solidFill>
                    <a:srgbClr val="33333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活动</a:t>
              </a:r>
              <a:r>
                <a:rPr kumimoji="1" lang="en-US" altLang="zh-CN" sz="2000" i="1" dirty="0">
                  <a:solidFill>
                    <a:srgbClr val="33333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BE43E987-9DEC-46EE-991C-23759B4DF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3187"/>
              <a:ext cx="571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dirty="0">
                  <a:solidFill>
                    <a:srgbClr val="33333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时间为</a:t>
              </a:r>
              <a:r>
                <a:rPr kumimoji="1" lang="en-US" altLang="zh-CN" sz="2000" i="1" dirty="0">
                  <a:solidFill>
                    <a:srgbClr val="33333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6481A2B7-74DB-4549-A12A-3481B9E08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9" y="2659"/>
              <a:ext cx="454" cy="23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dirty="0" err="1">
                  <a:solidFill>
                    <a:srgbClr val="333333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ve</a:t>
              </a:r>
              <a:r>
                <a:rPr kumimoji="1" lang="en-US" altLang="zh-CN" dirty="0">
                  <a:solidFill>
                    <a:srgbClr val="333333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(</a:t>
              </a:r>
              <a:r>
                <a:rPr kumimoji="1" lang="en-US" altLang="zh-CN" i="1" dirty="0">
                  <a:solidFill>
                    <a:srgbClr val="333333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j</a:t>
              </a:r>
              <a:r>
                <a:rPr kumimoji="1" lang="en-US" altLang="zh-CN" dirty="0">
                  <a:solidFill>
                    <a:srgbClr val="333333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EDB85CFD-0371-411B-901E-0EAD47C6B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2659"/>
              <a:ext cx="454" cy="23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dirty="0" err="1">
                  <a:solidFill>
                    <a:srgbClr val="333333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vl</a:t>
              </a:r>
              <a:r>
                <a:rPr kumimoji="1" lang="en-US" altLang="zh-CN" dirty="0">
                  <a:solidFill>
                    <a:srgbClr val="333333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(</a:t>
              </a:r>
              <a:r>
                <a:rPr kumimoji="1" lang="en-US" altLang="zh-CN" i="1" dirty="0">
                  <a:solidFill>
                    <a:srgbClr val="333333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k</a:t>
              </a:r>
              <a:r>
                <a:rPr kumimoji="1" lang="en-US" altLang="zh-CN" dirty="0">
                  <a:solidFill>
                    <a:srgbClr val="333333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)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C7EBE112-BBC9-4BF3-9B84-F2D3BE97DBAC}"/>
              </a:ext>
            </a:extLst>
          </p:cNvPr>
          <p:cNvSpPr txBox="1"/>
          <p:nvPr/>
        </p:nvSpPr>
        <p:spPr>
          <a:xfrm>
            <a:off x="2034046" y="293271"/>
            <a:ext cx="2803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活动开始时间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7BC28850-E0DD-4275-B07B-8EB7574C7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57" y="1123951"/>
            <a:ext cx="10308566" cy="352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571500" indent="-5715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关键活动：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ee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(a) = el(a)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；</a:t>
            </a:r>
            <a:endParaRPr lang="en-US" altLang="zh-CN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为了得到关键活动，需求得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每个事件的最早发生时间和最晚发生时间</a:t>
            </a:r>
            <a:endParaRPr lang="en-US" altLang="zh-CN" dirty="0">
              <a:solidFill>
                <a:srgbClr val="000099"/>
              </a:solidFill>
              <a:ea typeface="楷体_GB2312" pitchFamily="49" charset="-122"/>
            </a:endParaRP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事件的最早发生时间：取决于所有“在前”的活动和事件</a:t>
            </a:r>
            <a:endParaRPr lang="en-US" altLang="zh-CN" dirty="0">
              <a:solidFill>
                <a:srgbClr val="000099"/>
              </a:solidFill>
              <a:ea typeface="楷体_GB2312" pitchFamily="49" charset="-122"/>
            </a:endParaRP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事件的最晚发生时间：取决于所有“在后”的活动和事件</a:t>
            </a:r>
            <a:endParaRPr lang="en-US" altLang="zh-CN" dirty="0">
              <a:solidFill>
                <a:srgbClr val="000099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</p:bldLst>
  </p:timing>
</p:sld>
</file>

<file path=ppt/theme/theme1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2428</Words>
  <Application>Microsoft Office PowerPoint</Application>
  <PresentationFormat>宽屏</PresentationFormat>
  <Paragraphs>374</Paragraphs>
  <Slides>22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Monotype Sorts</vt:lpstr>
      <vt:lpstr>等线</vt:lpstr>
      <vt:lpstr>楷体_GB2312</vt:lpstr>
      <vt:lpstr>隶书</vt:lpstr>
      <vt:lpstr>Arial</vt:lpstr>
      <vt:lpstr>Calibri</vt:lpstr>
      <vt:lpstr>Consolas</vt:lpstr>
      <vt:lpstr>Times New Roman</vt:lpstr>
      <vt:lpstr>Wingdings</vt:lpstr>
      <vt:lpstr>场景型模板</vt:lpstr>
      <vt:lpstr>4_Office 主题</vt:lpstr>
      <vt:lpstr>文档</vt:lpstr>
      <vt:lpstr>剪辑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Raymond</dc:creator>
  <cp:lastModifiedBy>Yao Jiayang</cp:lastModifiedBy>
  <cp:revision>25</cp:revision>
  <dcterms:created xsi:type="dcterms:W3CDTF">2019-11-07T03:37:28Z</dcterms:created>
  <dcterms:modified xsi:type="dcterms:W3CDTF">2023-06-23T12:59:41Z</dcterms:modified>
</cp:coreProperties>
</file>