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28" r:id="rId5"/>
    <p:sldId id="451" r:id="rId6"/>
    <p:sldId id="319" r:id="rId7"/>
    <p:sldId id="320" r:id="rId8"/>
    <p:sldId id="289" r:id="rId9"/>
    <p:sldId id="358" r:id="rId10"/>
    <p:sldId id="351" r:id="rId11"/>
    <p:sldId id="301" r:id="rId12"/>
    <p:sldId id="447" r:id="rId13"/>
    <p:sldId id="448" r:id="rId14"/>
    <p:sldId id="453" r:id="rId15"/>
    <p:sldId id="357" r:id="rId16"/>
    <p:sldId id="454" r:id="rId17"/>
    <p:sldId id="427" r:id="rId18"/>
    <p:sldId id="462" r:id="rId19"/>
    <p:sldId id="302" r:id="rId20"/>
    <p:sldId id="463" r:id="rId21"/>
    <p:sldId id="464" r:id="rId22"/>
    <p:sldId id="474" r:id="rId23"/>
    <p:sldId id="475" r:id="rId24"/>
    <p:sldId id="476" r:id="rId25"/>
    <p:sldId id="471" r:id="rId26"/>
    <p:sldId id="321" r:id="rId27"/>
    <p:sldId id="291" r:id="rId28"/>
    <p:sldId id="352" r:id="rId29"/>
    <p:sldId id="370" r:id="rId30"/>
    <p:sldId id="457" r:id="rId31"/>
    <p:sldId id="458" r:id="rId32"/>
    <p:sldId id="466" r:id="rId33"/>
    <p:sldId id="468" r:id="rId34"/>
    <p:sldId id="467" r:id="rId35"/>
    <p:sldId id="469" r:id="rId36"/>
    <p:sldId id="470" r:id="rId37"/>
    <p:sldId id="456" r:id="rId38"/>
    <p:sldId id="465" r:id="rId39"/>
    <p:sldId id="331" r:id="rId40"/>
    <p:sldId id="44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FD084-4C29-4FDE-8EFD-EED708D96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F7C89-0B92-48A2-9200-C6EAEB0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449C8-A551-40D4-BE90-514699FD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1846A-AA01-47B7-8B2E-F7647069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AC450-0CEC-4B72-B58D-31C9A485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5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E6712-BE76-4AD4-B37D-1CA50D15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A70B2-2309-4849-86C5-D0A1B0024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14954-5F45-4627-87F7-E628FC0B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522D4-CD82-4864-8F3E-CEF2B171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8793E-A99E-46FC-B4E6-48AE999F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61156-A66E-4C81-A627-97553E719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764F6-3DDD-4D04-9D68-33BFFFEE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FD982-7E5C-4D15-9673-E17F2332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8A5FB-EEBE-410F-B282-DA51A754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FE4DE-D240-464D-90F3-116DBA7C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80E558C-3AE4-485D-8D23-91530D03BD23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AE1D0-3A1C-4D1F-8C57-D01F8F039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1838F-B731-4C98-BAA5-5E7FDDA4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D89D28-5324-4EFA-8014-E60295F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7B3F1AE-E128-4987-84F2-38B28DB9E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888327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D024B-2E9D-4729-B097-90CA84B5E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3334-BBE9-42A6-8707-7BD4CEBB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E50EA-D480-4AB3-BFCA-9F25478C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028-CB46-45AF-AC06-5FB4CA46D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523382"/>
      </p:ext>
    </p:extLst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1620A-FA98-4CFB-96E8-3D3796D43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1D9583-5300-4190-B76A-EAA054FA3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883FD8-06A6-43A5-B66E-3410CF1F9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44A7-1D93-4843-BBA1-45ED540A0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688430"/>
      </p:ext>
    </p:extLst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BDDB-6B9C-403F-97F7-F835AB44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D3E96-DCD8-4E73-896F-EB02E627C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A847C-82F3-4435-BA12-821C57ED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AC95-1605-4EE6-BE89-6C9DAC55A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477516"/>
      </p:ext>
    </p:extLst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C2B20-DBFA-49A0-8899-A814025C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E627D-1B95-4BF0-89F6-ECBD53AAA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596AD6-D4C6-4CF3-AF83-BCA916D3B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43FC-5624-45AA-B167-4BE51C7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578397"/>
      </p:ext>
    </p:extLst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69D8-A085-46C0-A043-27BFCC25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6AF8-7963-4620-81D2-383C733D8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30E11-F953-457F-BD1A-4334E6AA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5449-6384-4210-A325-37D5890B0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626809"/>
      </p:ext>
    </p:extLst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6F07FB-6E8B-4869-8C5B-C2D017262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F5F97C-CF0E-417A-B48F-2CE74C562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DA73A1-3B46-47B9-8F45-7E2209BB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BF0-AF37-4E44-A7DB-8372BC32F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37140"/>
      </p:ext>
    </p:extLst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E896D-005E-42B1-B2C4-EB42751E6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1CB9-05CC-48B2-82EB-CA1171D6B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8A4B5-42D3-41A4-BA37-7B943A02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C7D2-730E-4673-B219-E90BC218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494685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E997E-DCA1-40AF-810F-77691659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BBD4-FB6E-4967-8869-186E90B9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97742-4C3B-4359-BE5C-47C2192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AE7B3-C8F9-43CE-990C-5B1F1627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DEFB1-283A-482C-85DC-35E43FB1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42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5BEAF-86B3-4BF7-A1B0-FDD0DF75F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767E3-44DB-4472-9210-F9A28C30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45CBC-93CF-48D3-A361-D3188584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CC98C-0BEC-463F-A7CA-11E76AE2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691558"/>
      </p:ext>
    </p:extLst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D223BC-8DE9-4796-94AD-DAE5FEDF0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9E5EC-EB14-46CF-B1F8-ACD665804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EBDCE-875C-4B8C-B1F4-3D695621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4882-4178-426F-8DF6-E1F25ED6D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358017"/>
      </p:ext>
    </p:extLst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D7F03-186C-4CAE-9975-7E52F5BF7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B80D3-89E7-4674-9A9E-AE57BA71A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E7055-7194-43DD-9188-D3DA70713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319-8A88-463A-982E-DDC752DFC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617451"/>
      </p:ext>
    </p:extLst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084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594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647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89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521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583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7638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F057F-22BC-4B9A-99C8-42A4961E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87432-DE4D-49F8-B80F-D1E964F2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C8D2-79B9-4E75-9650-96BB40B7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04907-9CD1-46B2-AD33-3DFB99B6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862FD-B7F2-4053-BC59-7D9BE21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75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2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3961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251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485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8EE1-5537-4FCF-8D22-93EF4BEB8B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123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23B8-1B14-4E3E-842D-AE83AA4C0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2364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6463-AEE0-47E1-BB58-16FEC30E25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944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D4-460E-472B-A0AD-81597DB6E3F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3788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0C5E-8969-4562-8A58-0564B79EC6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469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6479-A6FD-4891-94B6-9A81326C69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2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2C590-ACEE-4F24-9852-F04FC54D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BBDCC-FFD0-4666-A15A-144857205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8FE65-56D0-4113-BD4D-A4681F678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9F658-3F57-4B34-A363-82725EE1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7BFAB-5CB1-4516-B8D6-9CDB2739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06A79-ACAF-41CF-B20B-CEF57618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895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79A434-B909-4E1D-8AE8-70603324F228}" type="slidenum">
              <a:rPr lang="en-US" altLang="zh-CN" smtClean="0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7383757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9718-FD80-4922-8B44-24C4E3E2B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0779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9EEA-E8B3-4399-B4FB-F3C9E06B96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9503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B913-9D6D-423D-A162-368BA94F9E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380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BF42-FDB1-4562-A2E8-E6E8CF712C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6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DF371-7F87-48F5-8CA3-4376FA73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44C85-85CF-4AA4-BE5E-6C6532A4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DD232-617E-497F-9910-19C5D916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C0345B-6DE9-4B48-9742-D3EAD2282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DBC7C-27DC-48E2-A65F-205A506A3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644C4C-8B93-4060-860D-3A159EDA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094A86-3955-4180-A04D-E414BE8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F5DE4-5480-4D7B-94CD-EDD5DCCE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2460-6401-4174-BA62-7BC0EAEA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AFBA1-F093-4941-8DED-F0596DD9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60186-0A01-43E1-A295-13B43C2D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8343E7-D2CC-4DE5-9C57-AE00860E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7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99ED6-E9C0-4639-9B33-58540FAE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046CC0-3536-4721-80E7-F1B5309F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A5AA0-D8B8-417A-B93D-A7F1411C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14954-EC0F-44F6-8B49-19FE22E0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F961D-65B1-4E19-BEFE-EB3EE92B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DB5ED-CDB2-46E7-9DDE-3EB93812E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8F887-63C0-4964-B33C-9CB26A6A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A3E4C-486B-4398-B0C0-DEF5C7FF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E0490-93E5-4979-BEEE-C79ECB00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4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4772-B8F5-46EB-8F94-9B945B9B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EEEEA1-EF3D-4A51-A6BE-B167076A4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92FB-C1CE-4955-9E6F-85468D25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7CC9A-8D94-4C12-9260-29AAF640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DCE81-F81C-4552-BB9D-B370D531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0422B-E31B-49A8-85F2-B35F123A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EB9B8B-8F24-45FB-B040-F415D44F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D98A-1487-4567-B734-5BB10CFD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AFBF1-0804-4AC9-B6D4-A0D14ED2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2EE0-27B6-486C-B8AB-73514B4A539C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5E439-FDFF-4227-A966-CFA3C2B5D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5900C-F8B1-432C-BA9C-C6B6768D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BCE5-BE3C-443D-86F9-AE2A7509F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2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8EA3D-0AC4-4D1E-BA82-70A6816C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1623B-1301-49CB-B1E3-736ACF6B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218C0-DEB4-451D-BCA7-02FC4A7B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4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2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38B-A218-40E1-8032-9F12CDF697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4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3ABF1F-5AA6-F6B0-AEE1-87C05628ED1D}"/>
              </a:ext>
            </a:extLst>
          </p:cNvPr>
          <p:cNvSpPr txBox="1"/>
          <p:nvPr/>
        </p:nvSpPr>
        <p:spPr>
          <a:xfrm>
            <a:off x="2658359" y="1982450"/>
            <a:ext cx="72020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/>
              <a:t>第七章 图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 descr="羊皮纸"/>
          <p:cNvSpPr txBox="1">
            <a:spLocks noChangeArrowheads="1"/>
          </p:cNvSpPr>
          <p:nvPr/>
        </p:nvSpPr>
        <p:spPr bwMode="auto">
          <a:xfrm>
            <a:off x="1809720" y="453737"/>
            <a:ext cx="8720020" cy="1449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 fontAlgn="base">
              <a:lnSpc>
                <a:spcPts val="32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）以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为新考虑的中间点，修改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中各顶点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的最短路径长度：若从源点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j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b="1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b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）的最短路径长度（经过顶点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）比原来最短路径长度（不经过顶点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）短，则修改顶点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    </a:t>
            </a: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3503614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079876" y="2420938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3952860" y="307181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5951539" y="2924175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6311901" y="2420938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U=V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4452926" y="3854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6815138" y="3787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59083" name="Oval 11"/>
          <p:cNvSpPr>
            <a:spLocks noChangeArrowheads="1"/>
          </p:cNvSpPr>
          <p:nvPr/>
        </p:nvSpPr>
        <p:spPr bwMode="auto">
          <a:xfrm>
            <a:off x="6240463" y="32845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6888163" y="32131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4881555" y="3573461"/>
            <a:ext cx="1358909" cy="42704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4381488" y="3286124"/>
            <a:ext cx="1839926" cy="188914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08438" y="3390901"/>
            <a:ext cx="4587892" cy="2008658"/>
            <a:chOff x="2484438" y="3390901"/>
            <a:chExt cx="4587892" cy="2008658"/>
          </a:xfrm>
        </p:grpSpPr>
        <p:sp>
          <p:nvSpPr>
            <p:cNvPr id="259087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9089" name="Text Box 17"/>
            <p:cNvSpPr txBox="1">
              <a:spLocks noChangeArrowheads="1"/>
            </p:cNvSpPr>
            <p:nvPr/>
          </p:nvSpPr>
          <p:spPr bwMode="auto">
            <a:xfrm>
              <a:off x="2484438" y="4714884"/>
              <a:ext cx="4587892" cy="6846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两条路径进行比较：</a:t>
              </a:r>
            </a:p>
            <a:p>
              <a:pPr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若经过</a:t>
              </a: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 b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最短路径长度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更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短，则修正</a:t>
              </a:r>
            </a:p>
          </p:txBody>
        </p:sp>
      </p:grpSp>
      <p:sp>
        <p:nvSpPr>
          <p:cNvPr id="259090" name="Line 18"/>
          <p:cNvSpPr>
            <a:spLocks noChangeShapeType="1"/>
          </p:cNvSpPr>
          <p:nvPr/>
        </p:nvSpPr>
        <p:spPr bwMode="auto">
          <a:xfrm>
            <a:off x="4310050" y="3500438"/>
            <a:ext cx="214314" cy="428628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" name="Text Box 2" descr="羊皮纸">
            <a:extLst>
              <a:ext uri="{FF2B5EF4-FFF2-40B4-BE49-F238E27FC236}">
                <a16:creationId xmlns:a16="http://schemas.microsoft.com/office/drawing/2014/main" id="{10B0D561-835E-76A2-51A4-0BE5796F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07" y="5900167"/>
            <a:ext cx="7527953" cy="55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）重复步骤（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）直到所有顶点都包含在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B9B705-3CDA-4E72-9A81-1C4FE5489384}"/>
              </a:ext>
            </a:extLst>
          </p:cNvPr>
          <p:cNvSpPr txBox="1"/>
          <p:nvPr/>
        </p:nvSpPr>
        <p:spPr>
          <a:xfrm>
            <a:off x="1810877" y="619908"/>
            <a:ext cx="8754340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+mn-cs"/>
              </a:rPr>
              <a:t>算法基本思想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+mn-cs"/>
              </a:rPr>
              <a:t>: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+mn-cs"/>
              </a:rPr>
              <a:t>依长度递增的次序求得共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+mn-cs"/>
              </a:rPr>
              <a:t>n-1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+mn-cs"/>
              </a:rPr>
              <a:t>条最短路径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itchFamily="49" charset="0"/>
              <a:ea typeface="楷体" pitchFamily="49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C2C482-3999-C865-48AF-063F8E883E43}"/>
              </a:ext>
            </a:extLst>
          </p:cNvPr>
          <p:cNvSpPr txBox="1"/>
          <p:nvPr/>
        </p:nvSpPr>
        <p:spPr>
          <a:xfrm>
            <a:off x="2526383" y="2498103"/>
            <a:ext cx="756972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首先求得从源点到其余各顶点最短路径中长度最短的一个（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n-1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条最短路径中最短的，只含有一条边）；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其次求得（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条最短路径中）长度次短的最短路径；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再次求得（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条最短路径中）长度倒数第三短的最短路径；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依此类推。。。。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43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>
            <a:extLst>
              <a:ext uri="{FF2B5EF4-FFF2-40B4-BE49-F238E27FC236}">
                <a16:creationId xmlns:a16="http://schemas.microsoft.com/office/drawing/2014/main" id="{6CBAB593-2B3C-41AE-858F-47FAA867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452" y="161715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算法设计要点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8CCBA751-19D9-40F7-900A-FE9EE8E25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85" y="4289274"/>
            <a:ext cx="11123629" cy="9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Dist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[k] = min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｛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&lt;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源点到顶点 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k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的弧的权值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&gt;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&lt;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已经求得的到其它顶点的最短路径长度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&gt; + &lt;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该其它顶点到顶点 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k 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弧的权值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&gt;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｝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114695" name="Text Box 7">
            <a:extLst>
              <a:ext uri="{FF2B5EF4-FFF2-40B4-BE49-F238E27FC236}">
                <a16:creationId xmlns:a16="http://schemas.microsoft.com/office/drawing/2014/main" id="{EB670110-4030-4FC4-98E8-30DEECB0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565" y="1916406"/>
            <a:ext cx="9295112" cy="150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731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30213" lvl="2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设置长度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的辅助数组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Dist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，其中每个分量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Dist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[k]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表示当前从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源点到顶点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k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的最短路径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的长度。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442913" lvl="3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每当求得一个新的最短路径，这个数组的元素都有可能要修正。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D9C71E-BBF3-8D81-9315-87159A7F8A0C}"/>
              </a:ext>
            </a:extLst>
          </p:cNvPr>
          <p:cNvSpPr txBox="1"/>
          <p:nvPr/>
        </p:nvSpPr>
        <p:spPr>
          <a:xfrm>
            <a:off x="1245452" y="1067900"/>
            <a:ext cx="559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en-US" altLang="zh-CN" sz="2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：如何存放最短路径长度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utoUpdateAnimBg="0"/>
      <p:bldP spid="1146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015B5E-F4DC-C762-B988-B3035BB48465}"/>
              </a:ext>
            </a:extLst>
          </p:cNvPr>
          <p:cNvSpPr txBox="1"/>
          <p:nvPr/>
        </p:nvSpPr>
        <p:spPr>
          <a:xfrm>
            <a:off x="1226599" y="483438"/>
            <a:ext cx="559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en-US" altLang="zh-CN" sz="2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：如何存放最短路径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E0BCB61-F888-EFD7-63D9-650E45F2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937" y="1248834"/>
            <a:ext cx="8880376" cy="203889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到其他顶点的最短路径有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条，一条最短路径用一个一维数组表示，如从顶点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，表示为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path[5]={0,2,3,5}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条最短路径可以用二维数组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path[][]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131BA42-E648-0033-E8A4-911F6B89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937" y="4172474"/>
            <a:ext cx="6337300" cy="46461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改进的方法是采用一维数组</a:t>
            </a:r>
            <a:r>
              <a:rPr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</a:t>
            </a:r>
          </a:p>
        </p:txBody>
      </p:sp>
    </p:spTree>
    <p:extLst>
      <p:ext uri="{BB962C8B-B14F-4D97-AF65-F5344CB8AC3E}">
        <p14:creationId xmlns:p14="http://schemas.microsoft.com/office/powerpoint/2010/main" val="9388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1738281" y="1047751"/>
            <a:ext cx="496728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若从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的最短路径如下：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1696981" y="2335406"/>
            <a:ext cx="35877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6584899" y="2714621"/>
            <a:ext cx="3686227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一定是从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10236232" y="2513012"/>
            <a:ext cx="503238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181184" y="1643050"/>
            <a:ext cx="5189533" cy="431800"/>
            <a:chOff x="657183" y="1643050"/>
            <a:chExt cx="5189533" cy="431800"/>
          </a:xfrm>
        </p:grpSpPr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65718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25287" name="Oval 7"/>
            <p:cNvSpPr>
              <a:spLocks noChangeArrowheads="1"/>
            </p:cNvSpPr>
            <p:nvPr/>
          </p:nvSpPr>
          <p:spPr bwMode="auto">
            <a:xfrm>
              <a:off x="4549729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5414916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1088983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546161" y="1693853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4117929" y="1858950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5292" name="Line 12"/>
            <p:cNvSpPr>
              <a:spLocks noChangeShapeType="1"/>
            </p:cNvSpPr>
            <p:nvPr/>
          </p:nvSpPr>
          <p:spPr bwMode="auto">
            <a:xfrm>
              <a:off x="4981529" y="1858950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546293" y="164305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117665" y="1857364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3013051" y="1866885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470229" y="1701788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155742" y="2643182"/>
            <a:ext cx="4324346" cy="431800"/>
            <a:chOff x="631742" y="2643182"/>
            <a:chExt cx="4324346" cy="431800"/>
          </a:xfrm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52085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31742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524288" y="264318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063542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520720" y="269398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092488" y="285908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092224" y="2857496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2987610" y="2867017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444788" y="2701920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24101" y="4497398"/>
            <a:ext cx="5189533" cy="431800"/>
            <a:chOff x="1000100" y="4497398"/>
            <a:chExt cx="5189533" cy="431800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00010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4892646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757833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431900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889078" y="4548201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460846" y="4713298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5324446" y="4713298"/>
              <a:ext cx="433387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889210" y="449739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460582" y="4711712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3355968" y="4721233"/>
              <a:ext cx="431800" cy="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813146" y="4556136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4449754" y="37861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cxnSp>
        <p:nvCxnSpPr>
          <p:cNvPr id="47" name="直接箭头连接符 46"/>
          <p:cNvCxnSpPr>
            <a:stCxn id="34" idx="7"/>
            <a:endCxn id="45" idx="2"/>
          </p:cNvCxnSpPr>
          <p:nvPr/>
        </p:nvCxnSpPr>
        <p:spPr>
          <a:xfrm rot="5400000" flipH="1" flipV="1">
            <a:off x="3391937" y="3502817"/>
            <a:ext cx="558544" cy="1557090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35" idx="1"/>
          </p:cNvCxnSpPr>
          <p:nvPr/>
        </p:nvCxnSpPr>
        <p:spPr>
          <a:xfrm>
            <a:off x="4881554" y="4002090"/>
            <a:ext cx="1598328" cy="558544"/>
          </a:xfrm>
          <a:prstGeom prst="straightConnector1">
            <a:avLst/>
          </a:prstGeom>
          <a:ln w="28575">
            <a:solidFill>
              <a:srgbClr val="339966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81158" y="3500439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反证法证明：</a:t>
            </a:r>
            <a:endParaRPr lang="zh-CN" altLang="en-US" sz="22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2794000" y="3678768"/>
            <a:ext cx="4686300" cy="791633"/>
          </a:xfrm>
          <a:custGeom>
            <a:avLst/>
            <a:gdLst>
              <a:gd name="connsiteX0" fmla="*/ 0 w 4686300"/>
              <a:gd name="connsiteY0" fmla="*/ 791633 h 791633"/>
              <a:gd name="connsiteX1" fmla="*/ 355600 w 4686300"/>
              <a:gd name="connsiteY1" fmla="*/ 639233 h 791633"/>
              <a:gd name="connsiteX2" fmla="*/ 1511300 w 4686300"/>
              <a:gd name="connsiteY2" fmla="*/ 156633 h 791633"/>
              <a:gd name="connsiteX3" fmla="*/ 2019300 w 4686300"/>
              <a:gd name="connsiteY3" fmla="*/ 67733 h 791633"/>
              <a:gd name="connsiteX4" fmla="*/ 3225800 w 4686300"/>
              <a:gd name="connsiteY4" fmla="*/ 563033 h 791633"/>
              <a:gd name="connsiteX5" fmla="*/ 3746500 w 4686300"/>
              <a:gd name="connsiteY5" fmla="*/ 753533 h 791633"/>
              <a:gd name="connsiteX6" fmla="*/ 4686300 w 4686300"/>
              <a:gd name="connsiteY6" fmla="*/ 766233 h 79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6300" h="791633">
                <a:moveTo>
                  <a:pt x="0" y="791633"/>
                </a:moveTo>
                <a:lnTo>
                  <a:pt x="355600" y="639233"/>
                </a:lnTo>
                <a:cubicBezTo>
                  <a:pt x="607483" y="533400"/>
                  <a:pt x="1234017" y="251883"/>
                  <a:pt x="1511300" y="156633"/>
                </a:cubicBezTo>
                <a:cubicBezTo>
                  <a:pt x="1788583" y="61383"/>
                  <a:pt x="1733550" y="0"/>
                  <a:pt x="2019300" y="67733"/>
                </a:cubicBezTo>
                <a:cubicBezTo>
                  <a:pt x="2305050" y="135466"/>
                  <a:pt x="2937933" y="448733"/>
                  <a:pt x="3225800" y="563033"/>
                </a:cubicBezTo>
                <a:cubicBezTo>
                  <a:pt x="3513667" y="677333"/>
                  <a:pt x="3503083" y="719666"/>
                  <a:pt x="3746500" y="753533"/>
                </a:cubicBezTo>
                <a:cubicBezTo>
                  <a:pt x="3989917" y="787400"/>
                  <a:pt x="4338108" y="776816"/>
                  <a:pt x="4686300" y="766233"/>
                </a:cubicBezTo>
              </a:path>
            </a:pathLst>
          </a:custGeom>
          <a:ln w="28575">
            <a:solidFill>
              <a:srgbClr val="6600CC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4034" y="5286389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而通过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的路径更短，则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 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不是最短路径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524496" y="3643314"/>
            <a:ext cx="3143272" cy="571504"/>
            <a:chOff x="4000496" y="3643314"/>
            <a:chExt cx="3143272" cy="571504"/>
          </a:xfrm>
        </p:grpSpPr>
        <p:cxnSp>
          <p:nvCxnSpPr>
            <p:cNvPr id="56" name="直接箭头连接符 55"/>
            <p:cNvCxnSpPr/>
            <p:nvPr/>
          </p:nvCxnSpPr>
          <p:spPr>
            <a:xfrm rot="10800000" flipV="1">
              <a:off x="4000496" y="3929066"/>
              <a:ext cx="571504" cy="285752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2000" y="364331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en-US" altLang="zh-CN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的最短路径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52596" y="5824856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与假设矛盾，问题得到证明。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5810248" y="1071547"/>
            <a:ext cx="4214842" cy="563303"/>
            <a:chOff x="4286248" y="1071546"/>
            <a:chExt cx="4214842" cy="563303"/>
          </a:xfrm>
        </p:grpSpPr>
        <p:sp>
          <p:nvSpPr>
            <p:cNvPr id="55" name="TextBox 54"/>
            <p:cNvSpPr txBox="1"/>
            <p:nvPr/>
          </p:nvSpPr>
          <p:spPr>
            <a:xfrm>
              <a:off x="4286248" y="1071546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000" b="1" i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</a:t>
              </a: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路径中</a:t>
              </a: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j</a:t>
              </a: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的前一个顶点</a:t>
              </a: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 flipV="1">
              <a:off x="4918294" y="1428737"/>
              <a:ext cx="225211" cy="20611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/>
      <p:bldP spid="225295" grpId="0"/>
      <p:bldP spid="225304" grpId="0"/>
      <p:bldP spid="225305" grpId="0"/>
      <p:bldP spid="45" grpId="0" animBg="1"/>
      <p:bldP spid="50" grpId="0"/>
      <p:bldP spid="52" grpId="0" animBg="1"/>
      <p:bldP spid="46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2452663" y="3143249"/>
            <a:ext cx="5103819" cy="100642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推出的逆路径：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endParaRPr lang="zh-CN" altLang="en-US" sz="2200" b="1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对应的最短路径为：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 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→ 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277813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25287" name="Oval 7"/>
          <p:cNvSpPr>
            <a:spLocks noChangeArrowheads="1"/>
          </p:cNvSpPr>
          <p:nvPr/>
        </p:nvSpPr>
        <p:spPr bwMode="auto">
          <a:xfrm>
            <a:off x="5835648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w</a:t>
            </a:r>
          </a:p>
        </p:txBody>
      </p:sp>
      <p:sp>
        <p:nvSpPr>
          <p:cNvPr id="225288" name="Oval 8"/>
          <p:cNvSpPr>
            <a:spLocks noChangeArrowheads="1"/>
          </p:cNvSpPr>
          <p:nvPr/>
        </p:nvSpPr>
        <p:spPr bwMode="auto">
          <a:xfrm>
            <a:off x="7378712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320993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167570" y="1681944"/>
            <a:ext cx="1428760" cy="716146"/>
            <a:chOff x="5643570" y="1681944"/>
            <a:chExt cx="1428760" cy="716146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b="1" i="1" dirty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310050" y="11175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4741850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6276976" y="1338565"/>
            <a:ext cx="1080000" cy="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5472" y="285729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595934" y="1681944"/>
            <a:ext cx="1428760" cy="716146"/>
            <a:chOff x="5643570" y="1681944"/>
            <a:chExt cx="1428760" cy="716146"/>
          </a:xfrm>
        </p:grpSpPr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b="1" i="1" dirty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5736" y="1681944"/>
            <a:ext cx="1428760" cy="716146"/>
            <a:chOff x="5643570" y="1681944"/>
            <a:chExt cx="1428760" cy="716146"/>
          </a:xfrm>
        </p:grpSpPr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911065" y="1859745"/>
              <a:ext cx="357190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643570" y="202875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path[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b="1" i="1" dirty="0">
                  <a:solidFill>
                    <a:srgbClr val="DB030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endParaRPr lang="zh-CN" altLang="en-US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583114" y="7651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303839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375276" y="14128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6024564" y="7651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959601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6959601" y="14128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7751764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4833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872039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813301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5592764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664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5626100" y="1052514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567364" y="476251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6319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6311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7104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7248526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7248526" y="379414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727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6024564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6238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985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391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7405689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951539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4727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159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5548313" y="1054101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6408739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5664200" y="333376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1847851" y="1982788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	     U	                dist[]                  path[]</a:t>
            </a:r>
            <a:endParaRPr lang="en-US" altLang="zh-CN" b="1">
              <a:solidFill>
                <a:srgbClr val="FF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4952992" y="2454276"/>
            <a:ext cx="235745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0   1  </a:t>
            </a:r>
            <a:r>
              <a:rPr lang="en-US" altLang="zh-CN" sz="1600" b="1" dirty="0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  </a:t>
            </a:r>
            <a:r>
              <a:rPr lang="en-US" altLang="zh-CN" sz="1600" b="1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3  4  5  </a:t>
            </a:r>
            <a:r>
              <a:rPr lang="en-US" altLang="zh-CN" sz="1600" b="1" dirty="0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7681890" y="2454276"/>
            <a:ext cx="262895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0  1  2  3   4   5   6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1774826" y="2824164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2882877" y="2824164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{1,2,3,4,5,6}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4827566" y="2836864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 6, 6, ∞, ∞, ∞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7564416" y="2836864"/>
            <a:ext cx="2674989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0, 0, -1, -1, -1}</a:t>
            </a:r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1773239" y="3786191"/>
            <a:ext cx="5762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2881290" y="3786191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{2,3,4,5,6}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4825979" y="3786191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∞, ∞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7562828" y="3786191"/>
            <a:ext cx="267657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0,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-1, -1}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1774826" y="4786323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{0,1,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2882877" y="4786323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4827566" y="4799023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5,</a:t>
            </a:r>
            <a:r>
              <a:rPr lang="en-US" altLang="zh-CN" sz="1600" b="1" u="sng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6, 11,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∞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7564416" y="4799023"/>
            <a:ext cx="28178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1, 0,  1,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-1}</a:t>
            </a:r>
          </a:p>
        </p:txBody>
      </p:sp>
      <p:sp>
        <p:nvSpPr>
          <p:cNvPr id="51277" name="Text Box 77"/>
          <p:cNvSpPr txBox="1">
            <a:spLocks noChangeArrowheads="1"/>
          </p:cNvSpPr>
          <p:nvPr/>
        </p:nvSpPr>
        <p:spPr bwMode="auto">
          <a:xfrm>
            <a:off x="1738283" y="241680"/>
            <a:ext cx="1603357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lang="zh-CN" altLang="en-US" sz="20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5899127" y="3113086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049942" y="4071942"/>
            <a:ext cx="2117761" cy="428628"/>
            <a:chOff x="4572000" y="3214686"/>
            <a:chExt cx="2117761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60935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1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1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1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1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1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1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1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  <p:bldP spid="51208" grpId="0" animBg="1"/>
      <p:bldP spid="51212" grpId="0" animBg="1"/>
      <p:bldP spid="51213" grpId="0" animBg="1"/>
      <p:bldP spid="51214" grpId="0" animBg="1"/>
      <p:bldP spid="51215" grpId="0" animBg="1"/>
      <p:bldP spid="51218" grpId="0" animBg="1"/>
      <p:bldP spid="51219" grpId="0" animBg="1"/>
      <p:bldP spid="51220" grpId="0" animBg="1"/>
      <p:bldP spid="51242" grpId="0"/>
      <p:bldP spid="51243" grpId="0"/>
      <p:bldP spid="51244" grpId="0"/>
      <p:bldP spid="51245" grpId="0"/>
      <p:bldP spid="51246" grpId="0"/>
      <p:bldP spid="51247" grpId="0"/>
      <p:bldP spid="51248" grpId="0"/>
      <p:bldP spid="51249" grpId="0"/>
      <p:bldP spid="51250" grpId="0"/>
      <p:bldP spid="51251" grpId="0"/>
      <p:bldP spid="51252" grpId="0"/>
      <p:bldP spid="512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583114" y="7651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303839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375276" y="14128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6024564" y="7651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959601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6959601" y="14128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7751764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4833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872039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813301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5592764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664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5626100" y="1052514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567364" y="476251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6319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6311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7104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7248526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7248526" y="379414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727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6024564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6238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985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391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7405689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951539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4727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159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5548313" y="1054101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6408739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5664200" y="333376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1952597" y="1972060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	      U	                dist[]                 path[]</a:t>
            </a:r>
            <a:endParaRPr lang="en-US" altLang="zh-CN" b="1">
              <a:solidFill>
                <a:srgbClr val="FF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4725956" y="2454276"/>
            <a:ext cx="2441614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0   1  2  3   </a:t>
            </a:r>
            <a:r>
              <a:rPr lang="en-US" altLang="zh-CN" sz="1600" b="1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4  5  </a:t>
            </a:r>
            <a:r>
              <a:rPr lang="en-US" altLang="zh-CN" sz="1600" b="1" dirty="0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7751742" y="2454276"/>
            <a:ext cx="2487663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0  1  2  3   4  5   6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1774826" y="2895597"/>
            <a:ext cx="79216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{0,1,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2952728" y="2895597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{3,4,5,6}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4619595" y="2908297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5,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6, 11,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∞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53" name="Text Box 53"/>
          <p:cNvSpPr txBox="1">
            <a:spLocks noChangeArrowheads="1"/>
          </p:cNvSpPr>
          <p:nvPr/>
        </p:nvSpPr>
        <p:spPr bwMode="auto">
          <a:xfrm>
            <a:off x="7634266" y="2908297"/>
            <a:ext cx="2748014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1, 0,  1,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-1}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6242030" y="3189286"/>
            <a:ext cx="2068548" cy="428628"/>
            <a:chOff x="4572000" y="3214686"/>
            <a:chExt cx="2068548" cy="428628"/>
          </a:xfrm>
        </p:grpSpPr>
        <p:sp>
          <p:nvSpPr>
            <p:cNvPr id="77" name="下箭头 7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11722" y="3258722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1774826" y="3786191"/>
            <a:ext cx="93662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{0,1,2,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2952728" y="3786191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{4,5,6}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619595" y="3798891"/>
            <a:ext cx="244951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5, 6</a:t>
            </a:r>
            <a:r>
              <a:rPr lang="en-US" altLang="zh-CN" sz="1600" b="1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11, 9,</a:t>
            </a:r>
            <a:r>
              <a:rPr lang="en-US" altLang="zh-CN" sz="1600" b="1" u="heavy" dirty="0">
                <a:solidFill>
                  <a:srgbClr val="6600CC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3333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∞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7634266" y="3798891"/>
            <a:ext cx="2700368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61" name="组合 75"/>
          <p:cNvGrpSpPr/>
          <p:nvPr/>
        </p:nvGrpSpPr>
        <p:grpSpPr>
          <a:xfrm>
            <a:off x="6397606" y="4071942"/>
            <a:ext cx="2127286" cy="428628"/>
            <a:chOff x="4572000" y="3214686"/>
            <a:chExt cx="2127286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70460" y="3304760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1774825" y="4714885"/>
            <a:ext cx="124934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{0,1,2,3,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2952728" y="4714885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619594" y="4727585"/>
            <a:ext cx="2651136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5, 6,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r>
              <a:rPr lang="en-US" altLang="zh-CN" sz="1600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9,</a:t>
            </a:r>
            <a:r>
              <a:rPr lang="en-US" altLang="zh-CN" sz="1600" b="1" u="sng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17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7634266" y="4727585"/>
            <a:ext cx="262893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1, 0,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 2,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1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1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  <p:bldP spid="51210" grpId="0" animBg="1"/>
      <p:bldP spid="51216" grpId="0" animBg="1"/>
      <p:bldP spid="51217" grpId="0" animBg="1"/>
      <p:bldP spid="51221" grpId="0" animBg="1"/>
      <p:bldP spid="51222" grpId="0" animBg="1"/>
      <p:bldP spid="57" grpId="0"/>
      <p:bldP spid="58" grpId="0"/>
      <p:bldP spid="59" grpId="0"/>
      <p:bldP spid="60" grpId="0"/>
      <p:bldP spid="65" grpId="0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583114" y="7651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303839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5375276" y="14128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6024564" y="7651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6959601" y="1889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6959601" y="1412876"/>
            <a:ext cx="288925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7751764" y="836613"/>
            <a:ext cx="288925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4833938" y="431800"/>
            <a:ext cx="4699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96" y="0"/>
              </a:cxn>
            </a:cxnLst>
            <a:rect l="0" t="0" r="r" b="b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872039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813301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5592764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664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5626100" y="1052514"/>
            <a:ext cx="469900" cy="40798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296" y="0"/>
              </a:cxn>
            </a:cxnLst>
            <a:rect l="0" t="0" r="r" b="b"/>
            <a:pathLst>
              <a:path w="296" h="257">
                <a:moveTo>
                  <a:pt x="0" y="257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567364" y="476251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6319838" y="477838"/>
            <a:ext cx="639762" cy="41116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403" y="0"/>
              </a:cxn>
            </a:cxnLst>
            <a:rect l="0" t="0" r="r" b="b"/>
            <a:pathLst>
              <a:path w="403" h="259">
                <a:moveTo>
                  <a:pt x="0" y="259"/>
                </a:moveTo>
                <a:lnTo>
                  <a:pt x="40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6311900" y="1052513"/>
            <a:ext cx="6477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7104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7248526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7248526" y="379414"/>
            <a:ext cx="576263" cy="50323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727575" y="260350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6024564" y="-2698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6238875" y="414338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985000" y="7540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391400" y="295275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7405689" y="128270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951539" y="1557338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4727575" y="116046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159375" y="633413"/>
            <a:ext cx="4333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5548313" y="1054101"/>
            <a:ext cx="298450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6408739" y="895350"/>
            <a:ext cx="433387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5664200" y="333376"/>
            <a:ext cx="28733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993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1809721" y="1889361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	       U	       dist[]                  path[]</a:t>
            </a:r>
            <a:endParaRPr lang="en-US" altLang="zh-CN" b="1">
              <a:solidFill>
                <a:srgbClr val="FF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4560460" y="2454276"/>
            <a:ext cx="2535672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0   1  2  3   </a:t>
            </a:r>
            <a:r>
              <a:rPr lang="en-US" altLang="zh-CN" sz="1600" b="1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4  5  </a:t>
            </a:r>
            <a:r>
              <a:rPr lang="en-US" altLang="zh-CN" sz="1600" b="1" dirty="0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7693052" y="2454276"/>
            <a:ext cx="2689228" cy="2462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66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0  1  2  3   4   5   6</a:t>
            </a:r>
          </a:p>
        </p:txBody>
      </p:sp>
      <p:grpSp>
        <p:nvGrpSpPr>
          <p:cNvPr id="3" name="组合 75"/>
          <p:cNvGrpSpPr/>
          <p:nvPr/>
        </p:nvGrpSpPr>
        <p:grpSpPr>
          <a:xfrm>
            <a:off x="6377017" y="3281362"/>
            <a:ext cx="2143140" cy="428628"/>
            <a:chOff x="4572000" y="3214686"/>
            <a:chExt cx="2143140" cy="428628"/>
          </a:xfrm>
        </p:grpSpPr>
        <p:sp>
          <p:nvSpPr>
            <p:cNvPr id="62" name="下箭头 6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1774825" y="2825749"/>
            <a:ext cx="1081088" cy="49244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{0,1,2,3,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3011476" y="2825749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{4,6}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452927" y="2838449"/>
            <a:ext cx="2757471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5, 6,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r>
              <a:rPr lang="en-US" altLang="zh-CN" sz="1600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9,</a:t>
            </a:r>
            <a:r>
              <a:rPr lang="en-US" altLang="zh-CN" sz="1600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17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7575578" y="2838449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1, 0,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 2,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6" name="右大括号 55"/>
          <p:cNvSpPr/>
          <p:nvPr/>
        </p:nvSpPr>
        <p:spPr>
          <a:xfrm rot="5400000">
            <a:off x="6372255" y="2827334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16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1774825" y="3857629"/>
            <a:ext cx="153509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{0,1,2,3,5,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011476" y="3857629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{6}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452927" y="3870329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5, 6, 10</a:t>
            </a:r>
            <a:r>
              <a:rPr lang="en-US" altLang="zh-CN" sz="1600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9,</a:t>
            </a:r>
            <a:r>
              <a:rPr lang="en-US" altLang="zh-CN" sz="1600" b="1" u="sng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u="heavy" dirty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7575578" y="3870329"/>
            <a:ext cx="2735265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1, 0,  5,  2,  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2" name="组合 75"/>
          <p:cNvGrpSpPr/>
          <p:nvPr/>
        </p:nvGrpSpPr>
        <p:grpSpPr>
          <a:xfrm>
            <a:off x="6810380" y="4156080"/>
            <a:ext cx="2143140" cy="428628"/>
            <a:chOff x="4572000" y="3214686"/>
            <a:chExt cx="2143140" cy="428628"/>
          </a:xfrm>
        </p:grpSpPr>
        <p:sp>
          <p:nvSpPr>
            <p:cNvPr id="73" name="下箭头 72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6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86314" y="3243204"/>
              <a:ext cx="1928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6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1774825" y="4754575"/>
            <a:ext cx="1749407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{0,1,2,3,5,4,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3011476" y="4754575"/>
            <a:ext cx="1441450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{}</a:t>
            </a:r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4452927" y="4767275"/>
            <a:ext cx="268603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 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4,</a:t>
            </a:r>
            <a:r>
              <a:rPr lang="en-US" altLang="zh-CN" sz="1600" b="1" dirty="0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5, 6, 10</a:t>
            </a:r>
            <a:r>
              <a:rPr lang="en-US" altLang="zh-CN" sz="1600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9,</a:t>
            </a:r>
            <a:r>
              <a:rPr lang="en-US" altLang="zh-CN" sz="1600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16}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7575578" y="4767275"/>
            <a:ext cx="2806703" cy="24622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{0, 0, 1, 0,  5,  2,  4}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453059" y="5214951"/>
            <a:ext cx="4107685" cy="652825"/>
            <a:chOff x="3929058" y="5214950"/>
            <a:chExt cx="4107685" cy="652825"/>
          </a:xfrm>
        </p:grpSpPr>
        <p:sp>
          <p:nvSpPr>
            <p:cNvPr id="82" name="左大括号 81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86380" y="5467665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6600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最终结果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1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1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1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1" grpId="0" animBg="1"/>
      <p:bldP spid="51223" grpId="0" animBg="1"/>
      <p:bldP spid="64" grpId="0"/>
      <p:bldP spid="69" grpId="0"/>
      <p:bldP spid="70" grpId="0"/>
      <p:bldP spid="71" grpId="0"/>
      <p:bldP spid="76" grpId="0"/>
      <p:bldP spid="79" grpId="0"/>
      <p:bldP spid="80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1676400" y="180976"/>
            <a:ext cx="868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Dijkstra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算法如下（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为源点编号）：</a:t>
            </a:r>
          </a:p>
        </p:txBody>
      </p:sp>
      <p:sp>
        <p:nvSpPr>
          <p:cNvPr id="76803" name="Text Box 1027"/>
          <p:cNvSpPr txBox="1">
            <a:spLocks noChangeArrowheads="1"/>
          </p:cNvSpPr>
          <p:nvPr/>
        </p:nvSpPr>
        <p:spPr bwMode="auto">
          <a:xfrm>
            <a:off x="1846266" y="743816"/>
            <a:ext cx="6607189" cy="4452703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dist[MAXV]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path[MAXV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mindis,i,j,u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s[]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INF) 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	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有边时</a:t>
            </a:r>
            <a:endParaRPr lang="en-US" altLang="zh-CN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	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没边时</a:t>
            </a:r>
            <a:endParaRPr lang="en-US" altLang="zh-CN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b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s[v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 	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zh-CN" altLang="en-US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166910" y="2143116"/>
            <a:ext cx="8001056" cy="2286016"/>
            <a:chOff x="500034" y="1916102"/>
            <a:chExt cx="8001056" cy="2286016"/>
          </a:xfrm>
        </p:grpSpPr>
        <p:sp>
          <p:nvSpPr>
            <p:cNvPr id="4" name="矩形 3"/>
            <p:cNvSpPr/>
            <p:nvPr/>
          </p:nvSpPr>
          <p:spPr>
            <a:xfrm>
              <a:off x="500034" y="1916102"/>
              <a:ext cx="5786478" cy="22860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0892" y="2543513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数组初始化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4" idx="3"/>
              <a:endCxn id="5" idx="1"/>
            </p:cNvCxnSpPr>
            <p:nvPr/>
          </p:nvCxnSpPr>
          <p:spPr>
            <a:xfrm flipV="1">
              <a:off x="6286512" y="3051345"/>
              <a:ext cx="714380" cy="7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037010" y="2138765"/>
            <a:ext cx="8382000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，把一条路径（仅仅考虑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</a:rPr>
              <a:t>简单路径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）上所经边的权值之和定义为该路径的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</a:rPr>
              <a:t>路径长度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或称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</a:rPr>
              <a:t>带权路径长度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2116486" y="1018419"/>
            <a:ext cx="255918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路径的概念</a:t>
            </a:r>
            <a:endParaRPr lang="zh-CN" altLang="en-US" sz="3200" b="1" dirty="0">
              <a:solidFill>
                <a:srgbClr val="3333FF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472" y="5590100"/>
            <a:ext cx="8429684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从源点到终点可能不止一条路径，把路径长度最短的那条路径称为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</a:rPr>
              <a:t>最短路径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09852" y="3518397"/>
            <a:ext cx="5897850" cy="682876"/>
            <a:chOff x="1285852" y="3429000"/>
            <a:chExt cx="5897850" cy="682876"/>
          </a:xfrm>
        </p:grpSpPr>
        <p:sp>
          <p:nvSpPr>
            <p:cNvPr id="6" name="椭圆 5"/>
            <p:cNvSpPr/>
            <p:nvPr/>
          </p:nvSpPr>
          <p:spPr>
            <a:xfrm>
              <a:off x="128585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endParaRPr lang="zh-CN" altLang="en-US" sz="16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03240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1600" b="1" baseline="-25000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endParaRPr lang="zh-CN" altLang="en-US" sz="1600" b="1" baseline="-25000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14524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  <a:r>
                <a:rPr lang="en-US" altLang="zh-CN" sz="1600" b="1" i="1" baseline="-25000" dirty="0" err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endParaRPr lang="zh-CN" altLang="en-US" sz="1600" b="1" baseline="-25000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43702" y="3571876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u</a:t>
              </a:r>
              <a:endParaRPr lang="zh-CN" altLang="en-US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182585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zh-CN" altLang="en-US" sz="20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3151670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7488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zh-CN" altLang="en-US" sz="20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458192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04010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zh-CN" altLang="en-US" sz="20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9080" y="352583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  <a:sym typeface="Symbol"/>
                </a:rPr>
                <a:t>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866314" y="3841876"/>
              <a:ext cx="777388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2132" y="342900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c</a:t>
              </a:r>
              <a:r>
                <a:rPr lang="en-US" altLang="zh-CN" sz="2000" b="1" i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m</a:t>
              </a:r>
              <a:endParaRPr lang="zh-CN" altLang="en-US" sz="2000" b="1" i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09852" y="4447092"/>
            <a:ext cx="42862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kumimoji="1" lang="en-US" altLang="zh-CN" sz="2200" b="1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+ 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c</a:t>
            </a:r>
            <a:r>
              <a:rPr kumimoji="1" lang="en-US" altLang="zh-CN" sz="2200" b="1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m</a:t>
            </a:r>
            <a:endParaRPr lang="zh-CN" altLang="en-US" sz="2200" b="1" i="1" baseline="-25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路径：（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i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baseline="-2500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 </a:t>
            </a: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u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）</a:t>
            </a:r>
            <a:endParaRPr lang="zh-CN" altLang="en-US" sz="2200" b="1" i="1" baseline="-25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10">
            <a:hlinkClick r:id="" action="ppaction://noaction"/>
            <a:extLst>
              <a:ext uri="{FF2B5EF4-FFF2-40B4-BE49-F238E27FC236}">
                <a16:creationId xmlns:a16="http://schemas.microsoft.com/office/drawing/2014/main" id="{795F05A5-675A-7796-B903-281EB28D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49" y="107644"/>
            <a:ext cx="60769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lang="en-US" altLang="zh-CN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7.5 </a:t>
            </a:r>
            <a:r>
              <a:rPr lang="zh-CN" altLang="en-US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最短路径问题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1776444" y="142853"/>
            <a:ext cx="8320084" cy="569229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zh-CN" altLang="en-US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kumimoji="1" lang="zh-CN" altLang="en-US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b="1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=INF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(s[j]==0 &amp;&amp; dist[j]&lt;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  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kumimoji="1" lang="en-US" altLang="zh-CN" b="1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mindis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=dist[j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s[</a:t>
            </a:r>
            <a:r>
              <a:rPr kumimoji="1" lang="en-US" altLang="zh-CN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kumimoji="1"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(s[j]==0)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 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dist[</a:t>
            </a:r>
            <a:r>
              <a:rPr kumimoji="1" lang="en-US" altLang="zh-CN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][j]&lt;dist[j])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dist[j]=dist[u]+</a:t>
            </a:r>
            <a:r>
              <a:rPr kumimoji="1"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[u][j];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path[j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]=u;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Dispath(dist,path,s,g.n,v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2189424" y="6119765"/>
            <a:ext cx="568801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="1" baseline="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595538" y="642918"/>
            <a:ext cx="7643866" cy="1643074"/>
            <a:chOff x="1214414" y="714356"/>
            <a:chExt cx="7643866" cy="1643074"/>
          </a:xfrm>
        </p:grpSpPr>
        <p:sp>
          <p:nvSpPr>
            <p:cNvPr id="4" name="矩形 3"/>
            <p:cNvSpPr/>
            <p:nvPr/>
          </p:nvSpPr>
          <p:spPr>
            <a:xfrm>
              <a:off x="1214414" y="714356"/>
              <a:ext cx="4286280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15074" y="1326410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找最小路径长度顶点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u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4" idx="3"/>
              <a:endCxn id="5" idx="1"/>
            </p:cNvCxnSpPr>
            <p:nvPr/>
          </p:nvCxnSpPr>
          <p:spPr>
            <a:xfrm flipV="1">
              <a:off x="5500694" y="1526465"/>
              <a:ext cx="714380" cy="942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2595538" y="2714620"/>
            <a:ext cx="7286676" cy="2000264"/>
            <a:chOff x="1214414" y="2786058"/>
            <a:chExt cx="7286676" cy="2000264"/>
          </a:xfrm>
        </p:grpSpPr>
        <p:sp>
          <p:nvSpPr>
            <p:cNvPr id="8" name="矩形 7"/>
            <p:cNvSpPr/>
            <p:nvPr/>
          </p:nvSpPr>
          <p:spPr>
            <a:xfrm>
              <a:off x="1214414" y="2786058"/>
              <a:ext cx="6572296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24" y="3357562"/>
              <a:ext cx="500066" cy="86177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调</a:t>
              </a:r>
              <a:endParaRPr lang="en-US" altLang="zh-CN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整</a:t>
              </a:r>
            </a:p>
          </p:txBody>
        </p:sp>
        <p:cxnSp>
          <p:nvCxnSpPr>
            <p:cNvPr id="10" name="直接连接符 9"/>
            <p:cNvCxnSpPr>
              <a:stCxn id="8" idx="3"/>
              <a:endCxn id="9" idx="1"/>
            </p:cNvCxnSpPr>
            <p:nvPr/>
          </p:nvCxnSpPr>
          <p:spPr>
            <a:xfrm>
              <a:off x="7786710" y="3786190"/>
              <a:ext cx="214314" cy="225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2166910" y="642919"/>
            <a:ext cx="36766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 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最短路径长度：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540420" y="4910563"/>
            <a:ext cx="3457575" cy="1706979"/>
            <a:chOff x="3924300" y="4949848"/>
            <a:chExt cx="3457575" cy="1706979"/>
          </a:xfrm>
        </p:grpSpPr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392430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645025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4716463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5365750" y="55261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6300788" y="49498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6300788" y="6173810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2160" name="Oval 16"/>
            <p:cNvSpPr>
              <a:spLocks noChangeArrowheads="1"/>
            </p:cNvSpPr>
            <p:nvPr/>
          </p:nvSpPr>
          <p:spPr bwMode="auto">
            <a:xfrm>
              <a:off x="7092950" y="5597548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4175125" y="5192735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213225" y="5742010"/>
              <a:ext cx="11525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3" name="Line 19"/>
            <p:cNvSpPr>
              <a:spLocks noChangeShapeType="1"/>
            </p:cNvSpPr>
            <p:nvPr/>
          </p:nvSpPr>
          <p:spPr bwMode="auto">
            <a:xfrm>
              <a:off x="4154488" y="5851548"/>
              <a:ext cx="574675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933950" y="5094310"/>
              <a:ext cx="1366838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5" name="Line 21"/>
            <p:cNvSpPr>
              <a:spLocks noChangeShapeType="1"/>
            </p:cNvSpPr>
            <p:nvPr/>
          </p:nvSpPr>
          <p:spPr bwMode="auto">
            <a:xfrm>
              <a:off x="5005388" y="6389710"/>
              <a:ext cx="12954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6" name="Freeform 22"/>
            <p:cNvSpPr>
              <a:spLocks/>
            </p:cNvSpPr>
            <p:nvPr/>
          </p:nvSpPr>
          <p:spPr bwMode="auto">
            <a:xfrm>
              <a:off x="4967288" y="5813448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4908550" y="5237185"/>
              <a:ext cx="503238" cy="360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8" name="Freeform 24"/>
            <p:cNvSpPr>
              <a:spLocks/>
            </p:cNvSpPr>
            <p:nvPr/>
          </p:nvSpPr>
          <p:spPr bwMode="auto">
            <a:xfrm>
              <a:off x="5661025" y="5238773"/>
              <a:ext cx="639763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5653088" y="5813448"/>
              <a:ext cx="647700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 flipV="1">
              <a:off x="6445250" y="5310210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 flipV="1">
              <a:off x="6589713" y="5911873"/>
              <a:ext cx="576262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72" name="Line 28"/>
            <p:cNvSpPr>
              <a:spLocks noChangeShapeType="1"/>
            </p:cNvSpPr>
            <p:nvPr/>
          </p:nvSpPr>
          <p:spPr bwMode="auto">
            <a:xfrm>
              <a:off x="6589713" y="5140348"/>
              <a:ext cx="576262" cy="5032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068763" y="5021285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5580063" y="5175273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6326188" y="55149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6732588" y="5056210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6746875" y="605633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5292725" y="6318273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4068763" y="592139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4500563" y="5394348"/>
              <a:ext cx="433387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4889500" y="5815035"/>
              <a:ext cx="298450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5749925" y="5656285"/>
              <a:ext cx="433388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62183" name="Text Box 39"/>
            <p:cNvSpPr txBox="1">
              <a:spLocks noChangeArrowheads="1"/>
            </p:cNvSpPr>
            <p:nvPr/>
          </p:nvSpPr>
          <p:spPr bwMode="auto">
            <a:xfrm>
              <a:off x="5005388" y="5094310"/>
              <a:ext cx="287337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339933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62185" name="Text Box 41"/>
          <p:cNvSpPr txBox="1">
            <a:spLocks noChangeArrowheads="1"/>
          </p:cNvSpPr>
          <p:nvPr/>
        </p:nvSpPr>
        <p:spPr bwMode="auto">
          <a:xfrm>
            <a:off x="2538439" y="3740590"/>
            <a:ext cx="2447925" cy="16959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b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到源点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783152" y="3748520"/>
            <a:ext cx="4956186" cy="1643074"/>
            <a:chOff x="3000364" y="3409966"/>
            <a:chExt cx="4956186" cy="1643074"/>
          </a:xfrm>
        </p:grpSpPr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419475" y="4122760"/>
              <a:ext cx="4537075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最短路径为：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0→1 →2 →5 →4</a:t>
              </a:r>
            </a:p>
          </p:txBody>
        </p:sp>
        <p:sp>
          <p:nvSpPr>
            <p:cNvPr id="38" name="右大括号 37"/>
            <p:cNvSpPr/>
            <p:nvPr/>
          </p:nvSpPr>
          <p:spPr>
            <a:xfrm>
              <a:off x="3000364" y="3409966"/>
              <a:ext cx="252000" cy="164307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68508" y="248167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 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6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609876" y="1009990"/>
            <a:ext cx="4308038" cy="668234"/>
            <a:chOff x="827088" y="671436"/>
            <a:chExt cx="4308038" cy="668234"/>
          </a:xfrm>
        </p:grpSpPr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986189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dist={0,  </a:t>
              </a:r>
              <a:r>
                <a:rPr lang="en-US" altLang="zh-CN" sz="20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4,</a:t>
              </a:r>
              <a:r>
                <a:rPr lang="en-US" altLang="zh-CN" sz="2000" b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5, 6, 10</a:t>
              </a:r>
              <a:r>
                <a:rPr lang="en-US" altLang="zh-CN" sz="2000" b="1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9,</a:t>
              </a:r>
              <a:r>
                <a:rPr lang="en-US" altLang="zh-CN" sz="2000" b="1" dirty="0">
                  <a:solidFill>
                    <a:srgbClr val="66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16}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4362" y="671436"/>
              <a:ext cx="3560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C0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0   1  2  </a:t>
              </a:r>
              <a:r>
                <a:rPr lang="en-US" altLang="zh-CN" sz="2000" b="1">
                  <a:solidFill>
                    <a:srgbClr val="C0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3  4   5  6</a:t>
              </a:r>
              <a:endParaRPr lang="zh-CN" altLang="en-US" sz="2000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52992" y="1676009"/>
            <a:ext cx="3786214" cy="678047"/>
            <a:chOff x="1714480" y="1337454"/>
            <a:chExt cx="3786214" cy="678047"/>
          </a:xfrm>
        </p:grpSpPr>
        <p:sp>
          <p:nvSpPr>
            <p:cNvPr id="262184" name="Text Box 40"/>
            <p:cNvSpPr txBox="1">
              <a:spLocks noChangeArrowheads="1"/>
            </p:cNvSpPr>
            <p:nvPr/>
          </p:nvSpPr>
          <p:spPr bwMode="auto">
            <a:xfrm>
              <a:off x="1714480" y="1815574"/>
              <a:ext cx="3786214" cy="1999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fontAlgn="base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b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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的最短路径长度为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2937656" y="1534660"/>
              <a:ext cx="396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524100" y="2886234"/>
            <a:ext cx="4488562" cy="667006"/>
            <a:chOff x="785786" y="2047614"/>
            <a:chExt cx="4488562" cy="667006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4357718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path={0, 0, 1, 0,  5,  2,  4}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6872" y="2047614"/>
              <a:ext cx="3727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C0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0  1  </a:t>
              </a:r>
              <a:r>
                <a:rPr lang="en-US" altLang="zh-CN" sz="2000" b="1" dirty="0">
                  <a:solidFill>
                    <a:srgbClr val="C0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2  3   4   5   6</a:t>
              </a:r>
              <a:endParaRPr lang="zh-CN" altLang="en-US" sz="2000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52" name="右弧形箭头 51"/>
          <p:cNvSpPr/>
          <p:nvPr/>
        </p:nvSpPr>
        <p:spPr>
          <a:xfrm>
            <a:off x="8855118" y="4624810"/>
            <a:ext cx="285752" cy="857256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38282" y="109816"/>
            <a:ext cx="642942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利用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dist</a:t>
            </a: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path</a:t>
            </a: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求最短路径长度和最短路径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95538" y="1255229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S={0, 1, 2, 3, 5, 4, 6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6218256" y="1267929"/>
            <a:ext cx="3663959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dist={0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 </a:t>
            </a:r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</a:t>
            </a:r>
            <a:r>
              <a:rPr lang="en-US" altLang="zh-CN" b="1">
                <a:solidFill>
                  <a:srgbClr val="FF33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6, 10</a:t>
            </a:r>
            <a:r>
              <a:rPr lang="en-US" altLang="zh-CN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9,</a:t>
            </a:r>
            <a:r>
              <a:rPr lang="en-US" altLang="zh-CN" b="1" dirty="0">
                <a:solidFill>
                  <a:srgbClr val="6600CC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5472" y="708567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源点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endParaRPr lang="zh-CN" altLang="en-US" sz="22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034" y="18125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观察求解结果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095604" y="2280202"/>
            <a:ext cx="3214710" cy="2048974"/>
            <a:chOff x="1571604" y="2928934"/>
            <a:chExt cx="3214710" cy="204897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14744" y="457779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递增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24034" y="1625354"/>
            <a:ext cx="3643338" cy="2271964"/>
            <a:chOff x="500034" y="2274086"/>
            <a:chExt cx="3643338" cy="2271964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1820232" y="2465992"/>
              <a:ext cx="360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11318" y="257174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008816" y="2598086"/>
              <a:ext cx="64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43108" y="294957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168885" y="2821777"/>
              <a:ext cx="107157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36394" y="328612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2365360" y="3000372"/>
              <a:ext cx="142876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28926" y="363567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107529"/>
              <a:ext cx="164307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>
              <a:off x="2890826" y="3286124"/>
              <a:ext cx="200026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43306" y="41767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3571876"/>
              <a:ext cx="15001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源点到各个顶点的最短路径长度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881290" y="4781804"/>
            <a:ext cx="7429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按顶点进入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的先后顺序，最短路径长度越来越长。</a:t>
            </a:r>
            <a:endParaRPr lang="en-US" altLang="zh-CN" sz="2000" b="1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一个顶点一旦进入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后，其最短路径长度不再改变（调整）。</a:t>
            </a:r>
            <a:endParaRPr lang="en-US" altLang="zh-CN" sz="2000" b="1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8282" y="475455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结论：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9756" y="851442"/>
            <a:ext cx="34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0   1   2  3  4   5  6</a:t>
            </a:r>
            <a:endParaRPr lang="zh-CN" altLang="en-US" b="1">
              <a:solidFill>
                <a:srgbClr val="FF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7" name="直角双向箭头 36"/>
          <p:cNvSpPr/>
          <p:nvPr/>
        </p:nvSpPr>
        <p:spPr>
          <a:xfrm>
            <a:off x="5667372" y="1643050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888A1A-8404-4EDE-938E-9CC7916919B3}"/>
              </a:ext>
            </a:extLst>
          </p:cNvPr>
          <p:cNvSpPr txBox="1"/>
          <p:nvPr/>
        </p:nvSpPr>
        <p:spPr>
          <a:xfrm>
            <a:off x="2080530" y="307510"/>
            <a:ext cx="7823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二、每对顶点之间的最短路径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9FFB73F-7FD9-8A9A-0FD3-D4AE9069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994" y="1739551"/>
            <a:ext cx="9111901" cy="19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问题描述：</a:t>
            </a:r>
            <a:r>
              <a:rPr kumimoji="1"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对于一个各边权值均大于零的有向图，对每一对顶点</a:t>
            </a:r>
            <a:r>
              <a:rPr kumimoji="1" lang="en-US" altLang="zh-CN" sz="2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i≠j</a:t>
            </a:r>
            <a:r>
              <a:rPr kumimoji="1"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，求出顶点</a:t>
            </a:r>
            <a:r>
              <a:rPr kumimoji="1" lang="en-US" altLang="zh-CN" sz="2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i</a:t>
            </a:r>
            <a:r>
              <a:rPr kumimoji="1"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与顶点</a:t>
            </a:r>
            <a:r>
              <a:rPr kumimoji="1" lang="en-US" altLang="zh-CN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j</a:t>
            </a:r>
            <a:r>
              <a:rPr kumimoji="1"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之间的最短路径和最短路径长度。       </a:t>
            </a:r>
            <a:endParaRPr kumimoji="1" lang="zh-CN" altLang="en-US" sz="32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D74203-DE01-0CB0-AE54-EEB376D0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080" y="4419434"/>
            <a:ext cx="6024187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多源最短路径问题：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Floyd</a:t>
            </a: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Text Box 6">
            <a:extLst>
              <a:ext uri="{FF2B5EF4-FFF2-40B4-BE49-F238E27FC236}">
                <a16:creationId xmlns:a16="http://schemas.microsoft.com/office/drawing/2014/main" id="{C38C2924-E8A3-415F-89B6-CC4A73AE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1764"/>
            <a:ext cx="8839200" cy="4916539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若</a:t>
            </a:r>
            <a:r>
              <a:rPr lang="en-US" altLang="zh-CN" sz="2400" dirty="0">
                <a:ea typeface="楷体_GB2312" pitchFamily="49" charset="-122"/>
              </a:rPr>
              <a:t>&lt;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</a:rPr>
              <a:t>,v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&gt;</a:t>
            </a:r>
            <a:r>
              <a:rPr lang="zh-CN" altLang="en-US" sz="2400" dirty="0">
                <a:ea typeface="楷体_GB2312" pitchFamily="49" charset="-122"/>
              </a:rPr>
              <a:t>存在，则存在路径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</a:rPr>
              <a:t>,v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3600" dirty="0">
                <a:ea typeface="楷体_GB2312" pitchFamily="49" charset="-122"/>
              </a:rPr>
              <a:t>                       </a:t>
            </a:r>
            <a:r>
              <a:rPr lang="en-US" altLang="zh-CN" sz="2000" dirty="0">
                <a:ea typeface="楷体_GB2312" pitchFamily="49" charset="-122"/>
              </a:rPr>
              <a:t>// </a:t>
            </a:r>
            <a:r>
              <a:rPr lang="zh-CN" altLang="en-US" sz="2000" dirty="0">
                <a:ea typeface="楷体_GB2312" pitchFamily="49" charset="-122"/>
              </a:rPr>
              <a:t>路径中不含其它顶点</a:t>
            </a:r>
            <a:endParaRPr lang="zh-CN" altLang="en-US" sz="3600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若</a:t>
            </a:r>
            <a:r>
              <a:rPr lang="en-US" altLang="zh-CN" sz="2400" dirty="0">
                <a:ea typeface="楷体_GB2312" pitchFamily="49" charset="-122"/>
              </a:rPr>
              <a:t>&lt;v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&gt;,&lt;v</a:t>
            </a:r>
            <a:r>
              <a:rPr lang="en-US" altLang="zh-CN" sz="2400" baseline="-25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&gt;</a:t>
            </a:r>
            <a:r>
              <a:rPr lang="zh-CN" altLang="en-US" sz="2400" dirty="0">
                <a:ea typeface="楷体_GB2312" pitchFamily="49" charset="-122"/>
              </a:rPr>
              <a:t>存在，则存在路径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ea typeface="楷体_GB2312" pitchFamily="49" charset="-122"/>
              </a:rPr>
              <a:t>                                         // </a:t>
            </a:r>
            <a:r>
              <a:rPr lang="zh-CN" altLang="en-US" sz="2000" dirty="0">
                <a:ea typeface="楷体_GB2312" pitchFamily="49" charset="-122"/>
              </a:rPr>
              <a:t>路径中所含顶点序号不大于</a:t>
            </a:r>
            <a:r>
              <a:rPr lang="en-US" altLang="zh-CN" sz="2000" dirty="0">
                <a:ea typeface="楷体_GB2312" pitchFamily="49" charset="-122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若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,…,v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}, {v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存在，则存在一条路径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 …, v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 …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    </a:t>
            </a:r>
            <a:r>
              <a:rPr lang="en-US" altLang="zh-CN" sz="2000" dirty="0">
                <a:ea typeface="楷体_GB2312" pitchFamily="49" charset="-122"/>
              </a:rPr>
              <a:t>// </a:t>
            </a:r>
            <a:r>
              <a:rPr lang="zh-CN" altLang="en-US" sz="2000" dirty="0">
                <a:ea typeface="楷体_GB2312" pitchFamily="49" charset="-122"/>
              </a:rPr>
              <a:t>路径中所含顶点序号不大于</a:t>
            </a:r>
            <a:r>
              <a:rPr lang="en-US" altLang="zh-CN" sz="2000" dirty="0"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4000" b="1" dirty="0">
                <a:ea typeface="楷体_GB2312" pitchFamily="49" charset="-122"/>
              </a:rPr>
              <a:t>      …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Tx/>
              <a:buNone/>
            </a:pPr>
            <a:r>
              <a:rPr lang="zh-CN" altLang="en-US" sz="2400" dirty="0">
                <a:ea typeface="楷体_GB2312" pitchFamily="49" charset="-122"/>
              </a:rPr>
              <a:t>若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}, {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存在，则存在一条路径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 …, v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 …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    </a:t>
            </a:r>
            <a:r>
              <a:rPr lang="en-US" altLang="zh-CN" sz="2000" dirty="0">
                <a:ea typeface="楷体_GB2312" pitchFamily="49" charset="-122"/>
              </a:rPr>
              <a:t>// </a:t>
            </a:r>
            <a:r>
              <a:rPr lang="zh-CN" altLang="en-US" sz="2000" dirty="0">
                <a:ea typeface="楷体_GB2312" pitchFamily="49" charset="-122"/>
              </a:rPr>
              <a:t>路径中所含顶点序号不大于</a:t>
            </a:r>
            <a:r>
              <a:rPr lang="en-US" altLang="zh-CN" sz="2000" dirty="0">
                <a:ea typeface="楷体_GB2312" pitchFamily="49" charset="-122"/>
              </a:rPr>
              <a:t>n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3F8C3BF0-8103-4DFA-8ECC-6D2FF19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703" y="5486400"/>
            <a:ext cx="9008097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sz="2800" baseline="-25000" dirty="0">
                <a:solidFill>
                  <a:srgbClr val="000099"/>
                </a:solidFill>
                <a:ea typeface="楷体_GB2312" pitchFamily="49" charset="-122"/>
              </a:rPr>
              <a:t>i 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至 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sz="2800" baseline="-25000" dirty="0" err="1">
                <a:solidFill>
                  <a:srgbClr val="000099"/>
                </a:solidFill>
                <a:ea typeface="楷体_GB2312" pitchFamily="49" charset="-122"/>
              </a:rPr>
              <a:t>j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的最短路径应是上述这些路径中，路径长度最小者。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 autoUpdateAnimBg="0"/>
      <p:bldP spid="440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881158" y="857249"/>
            <a:ext cx="8458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假设有向图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采用邻接矩阵存储。设置一个二维数组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用于存放当前顶点之间的最短路径长度，分量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表示当前顶点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递推产生一个矩阵序列：</a:t>
            </a:r>
            <a:endParaRPr kumimoji="1" lang="en-US" altLang="zh-CN" sz="22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A</a:t>
            </a:r>
            <a:r>
              <a:rPr kumimoji="1" lang="en-US" altLang="zh-CN" sz="2200" b="1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i="1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b="1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200" b="1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b="1" baseline="-30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720" y="144635"/>
            <a:ext cx="371477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算法：迭代（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递推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）思路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3992" y="3714753"/>
            <a:ext cx="8358246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b="1" i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b="1" i="1" dirty="0" err="1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i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b="1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 b="1" i="1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的路径上所经过的顶点编号不大于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67108" y="4772046"/>
            <a:ext cx="4071966" cy="1657350"/>
            <a:chOff x="2143108" y="4772046"/>
            <a:chExt cx="4071966" cy="1657350"/>
          </a:xfrm>
        </p:grpSpPr>
        <p:sp>
          <p:nvSpPr>
            <p:cNvPr id="5" name="椭圆 4"/>
            <p:cNvSpPr/>
            <p:nvPr/>
          </p:nvSpPr>
          <p:spPr>
            <a:xfrm>
              <a:off x="2143108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5074" y="5286388"/>
              <a:ext cx="540000" cy="54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054355" y="4772046"/>
              <a:ext cx="2232025" cy="165735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79700" y="5471583"/>
              <a:ext cx="3035300" cy="203200"/>
            </a:xfrm>
            <a:custGeom>
              <a:avLst/>
              <a:gdLst>
                <a:gd name="connsiteX0" fmla="*/ 0 w 3035300"/>
                <a:gd name="connsiteY0" fmla="*/ 116417 h 203200"/>
                <a:gd name="connsiteX1" fmla="*/ 254000 w 3035300"/>
                <a:gd name="connsiteY1" fmla="*/ 40217 h 203200"/>
                <a:gd name="connsiteX2" fmla="*/ 660400 w 3035300"/>
                <a:gd name="connsiteY2" fmla="*/ 129117 h 203200"/>
                <a:gd name="connsiteX3" fmla="*/ 1066800 w 3035300"/>
                <a:gd name="connsiteY3" fmla="*/ 52917 h 203200"/>
                <a:gd name="connsiteX4" fmla="*/ 1600200 w 3035300"/>
                <a:gd name="connsiteY4" fmla="*/ 167217 h 203200"/>
                <a:gd name="connsiteX5" fmla="*/ 2108200 w 3035300"/>
                <a:gd name="connsiteY5" fmla="*/ 2117 h 203200"/>
                <a:gd name="connsiteX6" fmla="*/ 2540000 w 3035300"/>
                <a:gd name="connsiteY6" fmla="*/ 179917 h 203200"/>
                <a:gd name="connsiteX7" fmla="*/ 3035300 w 3035300"/>
                <a:gd name="connsiteY7" fmla="*/ 1418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5300" h="203200">
                  <a:moveTo>
                    <a:pt x="0" y="116417"/>
                  </a:moveTo>
                  <a:cubicBezTo>
                    <a:pt x="71966" y="77258"/>
                    <a:pt x="143933" y="38100"/>
                    <a:pt x="254000" y="40217"/>
                  </a:cubicBezTo>
                  <a:cubicBezTo>
                    <a:pt x="364067" y="42334"/>
                    <a:pt x="524933" y="127000"/>
                    <a:pt x="660400" y="129117"/>
                  </a:cubicBezTo>
                  <a:cubicBezTo>
                    <a:pt x="795867" y="131234"/>
                    <a:pt x="910167" y="46567"/>
                    <a:pt x="1066800" y="52917"/>
                  </a:cubicBezTo>
                  <a:cubicBezTo>
                    <a:pt x="1223433" y="59267"/>
                    <a:pt x="1426633" y="175684"/>
                    <a:pt x="1600200" y="167217"/>
                  </a:cubicBezTo>
                  <a:cubicBezTo>
                    <a:pt x="1773767" y="158750"/>
                    <a:pt x="1951567" y="0"/>
                    <a:pt x="2108200" y="2117"/>
                  </a:cubicBezTo>
                  <a:cubicBezTo>
                    <a:pt x="2264833" y="4234"/>
                    <a:pt x="2385483" y="156634"/>
                    <a:pt x="2540000" y="179917"/>
                  </a:cubicBezTo>
                  <a:cubicBezTo>
                    <a:pt x="2694517" y="203200"/>
                    <a:pt x="2864908" y="172508"/>
                    <a:pt x="3035300" y="1418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5715016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的顶点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927350" y="4429133"/>
            <a:ext cx="70977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i="1" baseline="-25000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j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]=</a:t>
            </a:r>
            <a:r>
              <a:rPr lang="en-US" altLang="zh-CN" sz="2200" b="1" dirty="0">
                <a:solidFill>
                  <a:srgbClr val="DB0303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MIN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{ 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i="1" baseline="-25000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j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]</a:t>
            </a:r>
            <a:r>
              <a:rPr lang="zh-CN" altLang="en-US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i="1" baseline="-25000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]+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i="1" baseline="-25000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sz="2200" b="1" baseline="-25000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,</a:t>
            </a:r>
            <a:r>
              <a:rPr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j</a:t>
            </a:r>
            <a:r>
              <a:rPr lang="en-US" altLang="zh-CN" sz="22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] 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167042" y="1428737"/>
            <a:ext cx="5391168" cy="2847369"/>
            <a:chOff x="1752600" y="1590687"/>
            <a:chExt cx="5457825" cy="2888779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3995738" y="1590687"/>
              <a:ext cx="863600" cy="6477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  <a:endParaRPr lang="en-US" altLang="zh-CN" sz="24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12407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FF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6156325" y="3317887"/>
              <a:ext cx="719138" cy="5762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FF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700338" y="3021024"/>
              <a:ext cx="358775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 rot="8100000">
              <a:off x="2987675" y="2593160"/>
              <a:ext cx="647700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3543300" y="2095512"/>
              <a:ext cx="523875" cy="520700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330" y="0"/>
                </a:cxn>
              </a:cxnLst>
              <a:rect l="0" t="0" r="r" b="b"/>
              <a:pathLst>
                <a:path w="330" h="328">
                  <a:moveTo>
                    <a:pt x="0" y="328"/>
                  </a:moveTo>
                  <a:lnTo>
                    <a:pt x="33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397" name="AutoShape 13"/>
            <p:cNvSpPr>
              <a:spLocks/>
            </p:cNvSpPr>
            <p:nvPr/>
          </p:nvSpPr>
          <p:spPr bwMode="auto">
            <a:xfrm rot="2820000">
              <a:off x="2959100" y="1112849"/>
              <a:ext cx="179388" cy="2592388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 rot="19146275">
              <a:off x="2195513" y="1802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b="1" i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[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,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4808538" y="2073287"/>
              <a:ext cx="433387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>
              <a:off x="5811838" y="3017849"/>
              <a:ext cx="433387" cy="3603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 rot="2147976">
              <a:off x="5207000" y="2453460"/>
              <a:ext cx="647700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44402" name="AutoShape 18"/>
            <p:cNvSpPr>
              <a:spLocks/>
            </p:cNvSpPr>
            <p:nvPr/>
          </p:nvSpPr>
          <p:spPr bwMode="auto">
            <a:xfrm rot="7800000">
              <a:off x="5824538" y="1049349"/>
              <a:ext cx="179388" cy="2592387"/>
            </a:xfrm>
            <a:prstGeom prst="leftBrace">
              <a:avLst>
                <a:gd name="adj1" fmla="val 12042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 rot="2474130">
              <a:off x="5645150" y="1929060"/>
              <a:ext cx="1295400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b="1" i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[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,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j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>
              <a:off x="2843213" y="3606812"/>
              <a:ext cx="9366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3851275" y="3317887"/>
              <a:ext cx="1296988" cy="46837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……</a:t>
              </a: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5003800" y="3606812"/>
              <a:ext cx="11525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407" name="AutoShape 23"/>
            <p:cNvSpPr>
              <a:spLocks/>
            </p:cNvSpPr>
            <p:nvPr/>
          </p:nvSpPr>
          <p:spPr bwMode="auto">
            <a:xfrm rot="5400000">
              <a:off x="4463256" y="2274106"/>
              <a:ext cx="73025" cy="3455988"/>
            </a:xfrm>
            <a:prstGeom prst="rightBrace">
              <a:avLst>
                <a:gd name="adj1" fmla="val 394384"/>
                <a:gd name="adj2" fmla="val 50000"/>
              </a:avLst>
            </a:prstGeom>
            <a:noFill/>
            <a:ln w="28575">
              <a:solidFill>
                <a:srgbClr val="DB030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3852863" y="4073537"/>
              <a:ext cx="1439862" cy="40592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b="1" i="1" baseline="-25000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[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  <a:r>
                <a:rPr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,</a:t>
              </a:r>
              <a:r>
                <a:rPr lang="en-US" altLang="zh-CN" sz="2000" b="1" i="1" dirty="0" err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j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2166911" y="200014"/>
            <a:ext cx="7775575" cy="8463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初始时，有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b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考虑从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的最短路径经过编号为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顶点的情况：</a:t>
            </a:r>
          </a:p>
        </p:txBody>
      </p:sp>
      <p:sp>
        <p:nvSpPr>
          <p:cNvPr id="24" name="左弧形箭头 23"/>
          <p:cNvSpPr/>
          <p:nvPr/>
        </p:nvSpPr>
        <p:spPr>
          <a:xfrm>
            <a:off x="1881158" y="4714884"/>
            <a:ext cx="428628" cy="714380"/>
          </a:xfrm>
          <a:prstGeom prst="curvedRightArrow">
            <a:avLst>
              <a:gd name="adj1" fmla="val 25000"/>
              <a:gd name="adj2" fmla="val 50000"/>
              <a:gd name="adj3" fmla="val 1347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1224" y="5214950"/>
            <a:ext cx="80010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="1" baseline="-30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nb-NO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g.edges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]=MIN{ 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}    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≤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b="1" dirty="0" err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≤</a:t>
            </a:r>
            <a:r>
              <a:rPr kumimoji="1"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959005" y="1412875"/>
            <a:ext cx="6103951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）用二维数组</a:t>
            </a:r>
            <a:r>
              <a:rPr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存储最短路径长度：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316194" y="2071679"/>
            <a:ext cx="7280268" cy="10232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表示考虑顶点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后得出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表示最终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952596" y="357166"/>
            <a:ext cx="4105274" cy="483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72000" rIns="0" bIns="7200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算法设计（解决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个问题）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9004" y="3572481"/>
            <a:ext cx="5708632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）用二维数组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存放最短路径：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16194" y="4148745"/>
            <a:ext cx="7637458" cy="10232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表示考虑顶点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0~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后得出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的最短路径。</a:t>
            </a: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最终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8" name="Oval 6"/>
          <p:cNvSpPr>
            <a:spLocks noChangeArrowheads="1"/>
          </p:cNvSpPr>
          <p:nvPr/>
        </p:nvSpPr>
        <p:spPr bwMode="auto">
          <a:xfrm>
            <a:off x="6038836" y="1712229"/>
            <a:ext cx="863600" cy="6477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k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4167175" y="3439430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i</a:t>
            </a:r>
            <a:endParaRPr lang="en-US" altLang="zh-CN" sz="2000" b="1" i="1" dirty="0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8199425" y="3477530"/>
            <a:ext cx="719137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 flipV="1">
            <a:off x="4743437" y="3142567"/>
            <a:ext cx="358775" cy="360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 rot="8100000">
            <a:off x="5030774" y="2720292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9323" name="Freeform 11"/>
          <p:cNvSpPr>
            <a:spLocks/>
          </p:cNvSpPr>
          <p:nvPr/>
        </p:nvSpPr>
        <p:spPr bwMode="auto">
          <a:xfrm>
            <a:off x="5586400" y="2217054"/>
            <a:ext cx="523875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330" y="0"/>
              </a:cxn>
            </a:cxnLst>
            <a:rect l="0" t="0" r="r" b="b"/>
            <a:pathLst>
              <a:path w="330" h="328">
                <a:moveTo>
                  <a:pt x="0" y="328"/>
                </a:moveTo>
                <a:lnTo>
                  <a:pt x="330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26" name="Freeform 14"/>
          <p:cNvSpPr>
            <a:spLocks/>
          </p:cNvSpPr>
          <p:nvPr/>
        </p:nvSpPr>
        <p:spPr bwMode="auto">
          <a:xfrm>
            <a:off x="6851636" y="2194830"/>
            <a:ext cx="28575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139"/>
              </a:cxn>
            </a:cxnLst>
            <a:rect l="0" t="0" r="r" b="b"/>
            <a:pathLst>
              <a:path w="180" h="139">
                <a:moveTo>
                  <a:pt x="0" y="0"/>
                </a:moveTo>
                <a:lnTo>
                  <a:pt x="180" y="139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27" name="Freeform 15"/>
          <p:cNvSpPr>
            <a:spLocks/>
          </p:cNvSpPr>
          <p:nvPr/>
        </p:nvSpPr>
        <p:spPr bwMode="auto">
          <a:xfrm>
            <a:off x="8102586" y="3304492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 rot="2147976">
            <a:off x="6964349" y="2271029"/>
            <a:ext cx="647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9331" name="Freeform 19"/>
          <p:cNvSpPr>
            <a:spLocks/>
          </p:cNvSpPr>
          <p:nvPr/>
        </p:nvSpPr>
        <p:spPr bwMode="auto">
          <a:xfrm>
            <a:off x="4886312" y="3728354"/>
            <a:ext cx="5873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" y="5"/>
              </a:cxn>
            </a:cxnLst>
            <a:rect l="0" t="0" r="r" b="b"/>
            <a:pathLst>
              <a:path w="370" h="5">
                <a:moveTo>
                  <a:pt x="0" y="0"/>
                </a:moveTo>
                <a:lnTo>
                  <a:pt x="370" y="5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5449875" y="3439429"/>
            <a:ext cx="12969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……</a:t>
            </a:r>
          </a:p>
        </p:txBody>
      </p:sp>
      <p:sp>
        <p:nvSpPr>
          <p:cNvPr id="269333" name="Freeform 21"/>
          <p:cNvSpPr>
            <a:spLocks/>
          </p:cNvSpPr>
          <p:nvPr/>
        </p:nvSpPr>
        <p:spPr bwMode="auto">
          <a:xfrm>
            <a:off x="7746986" y="3723593"/>
            <a:ext cx="4524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36" name="Oval 24"/>
          <p:cNvSpPr>
            <a:spLocks noChangeArrowheads="1"/>
          </p:cNvSpPr>
          <p:nvPr/>
        </p:nvSpPr>
        <p:spPr bwMode="auto">
          <a:xfrm>
            <a:off x="7492986" y="2829830"/>
            <a:ext cx="719138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269337" name="Oval 25"/>
          <p:cNvSpPr>
            <a:spLocks noChangeArrowheads="1"/>
          </p:cNvSpPr>
          <p:nvPr/>
        </p:nvSpPr>
        <p:spPr bwMode="auto">
          <a:xfrm>
            <a:off x="7035786" y="3441017"/>
            <a:ext cx="719138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FF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269338" name="Freeform 26"/>
          <p:cNvSpPr>
            <a:spLocks/>
          </p:cNvSpPr>
          <p:nvPr/>
        </p:nvSpPr>
        <p:spPr bwMode="auto">
          <a:xfrm>
            <a:off x="6583350" y="3760104"/>
            <a:ext cx="4524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" y="4"/>
              </a:cxn>
            </a:cxnLst>
            <a:rect l="0" t="0" r="r" b="b"/>
            <a:pathLst>
              <a:path w="285" h="4">
                <a:moveTo>
                  <a:pt x="0" y="0"/>
                </a:moveTo>
                <a:lnTo>
                  <a:pt x="285" y="4"/>
                </a:lnTo>
              </a:path>
            </a:pathLst>
          </a:custGeom>
          <a:noFill/>
          <a:ln w="28575" cmpd="sng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39" name="Freeform 27"/>
          <p:cNvSpPr>
            <a:spLocks/>
          </p:cNvSpPr>
          <p:nvPr/>
        </p:nvSpPr>
        <p:spPr bwMode="auto">
          <a:xfrm>
            <a:off x="7442186" y="2648854"/>
            <a:ext cx="2540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0" y="144"/>
              </a:cxn>
            </a:cxnLst>
            <a:rect l="0" t="0" r="r" b="b"/>
            <a:pathLst>
              <a:path w="160" h="144">
                <a:moveTo>
                  <a:pt x="0" y="0"/>
                </a:moveTo>
                <a:lnTo>
                  <a:pt x="160" y="144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2381224" y="5137865"/>
            <a:ext cx="8001056" cy="8468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ts val="3500"/>
              </a:lnSpc>
              <a:spcAft>
                <a:spcPct val="0"/>
              </a:spcAft>
            </a:pPr>
            <a:r>
              <a:rPr lang="zh-CN" altLang="nb-NO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经过顶点</a:t>
            </a:r>
            <a:r>
              <a:rPr lang="en-US" altLang="zh-CN" sz="20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的路径更短：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nb-NO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nb-NO" altLang="zh-CN" sz="2000" b="1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= </a:t>
            </a:r>
            <a:r>
              <a:rPr lang="nb-NO" altLang="zh-CN" sz="2000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 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path</a:t>
            </a:r>
            <a:r>
              <a:rPr lang="nb-NO" altLang="zh-CN" sz="2000" b="1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en-US" altLang="zh-CN" sz="20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500"/>
              </a:lnSpc>
              <a:spcAft>
                <a:spcPct val="0"/>
              </a:spcAft>
            </a:pPr>
            <a:r>
              <a:rPr lang="zh-CN" altLang="en-US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否则： </a:t>
            </a:r>
            <a:r>
              <a: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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nb-NO" altLang="zh-CN" sz="2000" b="1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= </a:t>
            </a:r>
            <a:r>
              <a:rPr lang="en-US" altLang="zh-CN" sz="2000" b="1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 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path</a:t>
            </a:r>
            <a:r>
              <a:rPr lang="nb-NO" altLang="zh-CN" sz="2000" b="1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不改变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1881158" y="785794"/>
            <a:ext cx="8572560" cy="6771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200" b="1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表示考虑过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的顶点得到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的最短路径，该路径上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的前一个顶点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706895" y="4087145"/>
            <a:ext cx="3643338" cy="566184"/>
            <a:chOff x="2074846" y="3303586"/>
            <a:chExt cx="3643338" cy="566184"/>
          </a:xfrm>
        </p:grpSpPr>
        <p:sp>
          <p:nvSpPr>
            <p:cNvPr id="22" name="TextBox 21"/>
            <p:cNvSpPr txBox="1"/>
            <p:nvPr/>
          </p:nvSpPr>
          <p:spPr>
            <a:xfrm>
              <a:off x="2821009" y="3500438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path</a:t>
              </a:r>
              <a:r>
                <a:rPr lang="nb-NO" altLang="zh-CN" b="1" i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en-US" altLang="zh-CN" b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[</a:t>
              </a:r>
              <a:r>
                <a:rPr lang="nb-NO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][</a:t>
              </a:r>
              <a:r>
                <a:rPr lang="nb-NO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j</a:t>
              </a: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]=</a:t>
              </a:r>
              <a:r>
                <a:rPr lang="nb-NO" altLang="zh-CN" b="1" i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3770515" y="1607917"/>
              <a:ext cx="252000" cy="3643338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40730" y="2344399"/>
            <a:ext cx="3346626" cy="369332"/>
            <a:chOff x="3908681" y="1560840"/>
            <a:chExt cx="3346626" cy="369332"/>
          </a:xfrm>
        </p:grpSpPr>
        <p:sp>
          <p:nvSpPr>
            <p:cNvPr id="23" name="TextBox 22"/>
            <p:cNvSpPr txBox="1"/>
            <p:nvPr/>
          </p:nvSpPr>
          <p:spPr>
            <a:xfrm rot="2640977">
              <a:off x="4657815" y="1560840"/>
              <a:ext cx="2597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path</a:t>
              </a:r>
              <a:r>
                <a:rPr lang="nb-NO" altLang="zh-CN" b="1" i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nb-NO" altLang="zh-CN" b="1" baseline="-25000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[</a:t>
              </a:r>
              <a:r>
                <a:rPr lang="nb-NO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k</a:t>
              </a: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][</a:t>
              </a:r>
              <a:r>
                <a:rPr lang="nb-NO" altLang="zh-CN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j</a:t>
              </a:r>
              <a:r>
                <a:rPr lang="nb-NO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]=</a:t>
              </a:r>
              <a:r>
                <a:rPr lang="nb-NO" altLang="zh-CN" b="1" i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18702633">
              <a:off x="5172909" y="351687"/>
              <a:ext cx="288000" cy="2816456"/>
            </a:xfrm>
            <a:prstGeom prst="rightBrace">
              <a:avLst/>
            </a:prstGeom>
            <a:ln w="28575">
              <a:solidFill>
                <a:srgbClr val="66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09720" y="214291"/>
            <a:ext cx="3857652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如何用</a:t>
            </a:r>
            <a:r>
              <a:rPr lang="en-US" altLang="zh-CN" sz="22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path</a:t>
            </a:r>
            <a:r>
              <a:rPr lang="zh-CN" altLang="en-US" sz="2200" b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存放最短路径？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38282" y="1571612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已经考虑过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0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～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Wingdings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顶点的情况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8282" y="464344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现在考虑顶点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k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animBg="1"/>
      <p:bldP spid="269318" grpId="1" animBg="1"/>
      <p:bldP spid="269319" grpId="0" animBg="1"/>
      <p:bldP spid="269320" grpId="0" animBg="1"/>
      <p:bldP spid="269321" grpId="0" animBg="1"/>
      <p:bldP spid="269322" grpId="0"/>
      <p:bldP spid="269323" grpId="0" animBg="1"/>
      <p:bldP spid="269326" grpId="0" animBg="1"/>
      <p:bldP spid="269327" grpId="0" animBg="1"/>
      <p:bldP spid="269328" grpId="0"/>
      <p:bldP spid="269331" grpId="0" animBg="1"/>
      <p:bldP spid="269332" grpId="0"/>
      <p:bldP spid="269333" grpId="0" animBg="1"/>
      <p:bldP spid="269336" grpId="0" animBg="1"/>
      <p:bldP spid="269337" grpId="0" animBg="1"/>
      <p:bldP spid="269338" grpId="0" animBg="1"/>
      <p:bldP spid="269339" grpId="0" animBg="1"/>
      <p:bldP spid="269340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AutoShape 6"/>
          <p:cNvSpPr>
            <a:spLocks noChangeArrowheads="1"/>
          </p:cNvSpPr>
          <p:nvPr/>
        </p:nvSpPr>
        <p:spPr bwMode="auto">
          <a:xfrm>
            <a:off x="5524496" y="1571613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3511544" y="714357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64332" name="Text Box 140"/>
          <p:cNvSpPr txBox="1">
            <a:spLocks noChangeArrowheads="1"/>
          </p:cNvSpPr>
          <p:nvPr/>
        </p:nvSpPr>
        <p:spPr bwMode="auto">
          <a:xfrm>
            <a:off x="1881158" y="142852"/>
            <a:ext cx="3319456" cy="514738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0" tIns="72000" rIns="0" bIns="7200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Floyd</a:t>
            </a:r>
            <a:r>
              <a:rPr lang="zh-CN" altLang="en-US" sz="24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算法示例演示</a:t>
            </a:r>
          </a:p>
        </p:txBody>
      </p:sp>
      <p:grpSp>
        <p:nvGrpSpPr>
          <p:cNvPr id="5" name="组合 119"/>
          <p:cNvGrpSpPr/>
          <p:nvPr/>
        </p:nvGrpSpPr>
        <p:grpSpPr>
          <a:xfrm>
            <a:off x="6685430" y="928670"/>
            <a:ext cx="2504166" cy="1752612"/>
            <a:chOff x="5161430" y="928670"/>
            <a:chExt cx="2504166" cy="1752612"/>
          </a:xfrm>
        </p:grpSpPr>
        <p:cxnSp>
          <p:nvCxnSpPr>
            <p:cNvPr id="97" name="直接连接符 96"/>
            <p:cNvCxnSpPr/>
            <p:nvPr/>
          </p:nvCxnSpPr>
          <p:spPr>
            <a:xfrm rot="5400000">
              <a:off x="4304968" y="17851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163018" y="9413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63018" y="26542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429256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0274" y="972706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163282" y="97270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64" y="954070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29256" y="1401334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20274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163282" y="1401334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572264" y="1382698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  <a:sym typeface="Symbol"/>
                </a:rPr>
                <a:t>4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29256" y="2263352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∞ 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20274" y="226335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163282" y="226335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572264" y="2244716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  <a:sym typeface="Symbol"/>
                </a:rPr>
                <a:t>1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 rot="5400000">
              <a:off x="6793722" y="1810532"/>
              <a:ext cx="1714512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521596" y="966770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521596" y="2679694"/>
              <a:ext cx="144000" cy="1588"/>
            </a:xfrm>
            <a:prstGeom prst="line">
              <a:avLst/>
            </a:prstGeom>
            <a:ln w="381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429256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20274" y="1804562"/>
              <a:ext cx="26623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63282" y="1804562"/>
              <a:ext cx="3376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72264" y="1785926"/>
              <a:ext cx="40911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0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1809720" y="936607"/>
            <a:ext cx="2736850" cy="1943101"/>
            <a:chOff x="906456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112235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3067044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1122356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3138481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1482719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1266819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1462081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3282944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906456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3211506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627181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562219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2058981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058981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1385881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1450968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1501768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1362068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1438268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309918" y="314324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  <a:endParaRPr lang="zh-CN" altLang="en-US" sz="20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2024035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8524891" y="3143248"/>
            <a:ext cx="100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  <a:endParaRPr lang="zh-CN" altLang="en-US" sz="20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7239008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右箭头 154"/>
          <p:cNvSpPr/>
          <p:nvPr/>
        </p:nvSpPr>
        <p:spPr>
          <a:xfrm>
            <a:off x="5381620" y="4714884"/>
            <a:ext cx="1643074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310182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∞和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b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：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Wingdings"/>
              </a:rPr>
              <a:t>-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310182" y="50291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有边：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zh-CN" altLang="en-US" b="1" i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8" name="下箭头 157"/>
          <p:cNvSpPr/>
          <p:nvPr/>
        </p:nvSpPr>
        <p:spPr>
          <a:xfrm rot="2700000">
            <a:off x="5821454" y="2654388"/>
            <a:ext cx="214314" cy="92869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453058" y="3786191"/>
            <a:ext cx="1143008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b="1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endParaRPr lang="zh-CN" altLang="en-US" sz="2200" b="1">
              <a:solidFill>
                <a:prstClr val="white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124" grpId="0"/>
      <p:bldP spid="126" grpId="0"/>
      <p:bldP spid="155" grpId="0" animBg="1"/>
      <p:bldP spid="156" grpId="0"/>
      <p:bldP spid="157" grpId="0"/>
      <p:bldP spid="158" grpId="0" animBg="1"/>
      <p:bldP spid="1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19A0E630-1443-4918-B717-C54AA7CE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29970"/>
            <a:ext cx="7772400" cy="1752600"/>
          </a:xfrm>
        </p:spPr>
        <p:txBody>
          <a:bodyPr>
            <a:normAutofit/>
          </a:bodyPr>
          <a:lstStyle/>
          <a:p>
            <a:pPr marL="361950" indent="-3619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求从某个源点到其余各点的最短路径：</a:t>
            </a:r>
            <a:r>
              <a:rPr kumimoji="1" lang="en-US" altLang="zh-CN" sz="3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Dijkstra</a:t>
            </a:r>
            <a:r>
              <a:rPr kumimoji="1" lang="zh-CN" altLang="en-US" sz="3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算法</a:t>
            </a:r>
          </a:p>
        </p:txBody>
      </p:sp>
      <p:sp>
        <p:nvSpPr>
          <p:cNvPr id="74757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DE829BC4-72E0-42FB-B787-9C9F3FAE3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85355"/>
            <a:ext cx="8062780" cy="15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>
              <a:lnSpc>
                <a:spcPct val="15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每一对顶点之间的最短路径：</a:t>
            </a:r>
            <a:r>
              <a:rPr lang="en-US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Floyd</a:t>
            </a:r>
            <a:r>
              <a: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算法</a:t>
            </a:r>
          </a:p>
        </p:txBody>
      </p:sp>
      <p:sp>
        <p:nvSpPr>
          <p:cNvPr id="3" name="Text Box 3" descr="粉色面巾纸">
            <a:extLst>
              <a:ext uri="{FF2B5EF4-FFF2-40B4-BE49-F238E27FC236}">
                <a16:creationId xmlns:a16="http://schemas.microsoft.com/office/drawing/2014/main" id="{A1456527-6D47-BBF6-EDBC-D9CC8056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278" y="835856"/>
            <a:ext cx="357233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两类最短路径问题</a:t>
            </a:r>
            <a:endParaRPr lang="zh-CN" altLang="en-US" sz="3200" b="1" dirty="0">
              <a:solidFill>
                <a:srgbClr val="3333FF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  <p:bldP spid="7475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3511544" y="714357"/>
            <a:ext cx="431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881158" y="936607"/>
            <a:ext cx="2736850" cy="1943101"/>
            <a:chOff x="357158" y="936606"/>
            <a:chExt cx="2736850" cy="194310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7305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517746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73058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89183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933421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717521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912783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733646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357158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662208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77883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012921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509683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509683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823883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901670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952470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812770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88970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309918" y="3143249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2024035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8524891" y="3143249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7239008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5810249" y="742875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67438" y="131437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没有任何路径修改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81686" y="207167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=path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  <a:endParaRPr lang="zh-CN" altLang="en-US" sz="20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5953124" y="2857496"/>
            <a:ext cx="214314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57" grpId="0"/>
      <p:bldP spid="58" grpId="0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1809720" y="714357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309918" y="3143249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2024035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8524891" y="3143249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7239008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989536" y="793418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0" name="Text Box 90"/>
          <p:cNvSpPr txBox="1">
            <a:spLocks noChangeArrowheads="1"/>
          </p:cNvSpPr>
          <p:nvPr/>
        </p:nvSpPr>
        <p:spPr bwMode="auto">
          <a:xfrm>
            <a:off x="5122862" y="1428737"/>
            <a:ext cx="5045104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][2]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40160" y="4102405"/>
            <a:ext cx="46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239272" y="4115105"/>
            <a:ext cx="2857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6238876" y="2357430"/>
            <a:ext cx="214314" cy="64294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0" grpId="0"/>
      <p:bldP spid="61" grpId="0" animBg="1"/>
      <p:bldP spid="62" grpId="0" animBg="1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809720" y="714357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309918" y="3143249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2024035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8524891" y="3143249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7239008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989536" y="668415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38414" y="4467232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37526" y="4475728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6024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4980020" y="1241812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→0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3" name="Text Box 94"/>
          <p:cNvSpPr txBox="1">
            <a:spLocks noChangeArrowheads="1"/>
          </p:cNvSpPr>
          <p:nvPr/>
        </p:nvSpPr>
        <p:spPr bwMode="auto">
          <a:xfrm>
            <a:off x="4980020" y="2571745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3→1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path[3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][1]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4" name="Text Box 95"/>
          <p:cNvSpPr txBox="1">
            <a:spLocks noChangeArrowheads="1"/>
          </p:cNvSpPr>
          <p:nvPr/>
        </p:nvSpPr>
        <p:spPr bwMode="auto">
          <a:xfrm>
            <a:off x="4980020" y="1884754"/>
            <a:ext cx="5545137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3→0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→0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path[3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38414" y="5215508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37526" y="5211304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01980" y="5211216"/>
            <a:ext cx="468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01092" y="5207012"/>
            <a:ext cx="285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1" grpId="0" animBg="1"/>
      <p:bldP spid="62" grpId="0" animBg="1"/>
      <p:bldP spid="63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809720" y="714357"/>
            <a:ext cx="2736850" cy="2165351"/>
            <a:chOff x="285720" y="714356"/>
            <a:chExt cx="2736850" cy="2165351"/>
          </a:xfrm>
        </p:grpSpPr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501620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446308" y="936606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501620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2517745" y="216056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05" name="Line 13"/>
            <p:cNvSpPr>
              <a:spLocks noChangeShapeType="1"/>
            </p:cNvSpPr>
            <p:nvPr/>
          </p:nvSpPr>
          <p:spPr bwMode="auto">
            <a:xfrm>
              <a:off x="861983" y="1081069"/>
              <a:ext cx="1584325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6" name="Line 14"/>
            <p:cNvSpPr>
              <a:spLocks noChangeShapeType="1"/>
            </p:cNvSpPr>
            <p:nvPr/>
          </p:nvSpPr>
          <p:spPr bwMode="auto">
            <a:xfrm flipV="1">
              <a:off x="646083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7" name="Freeform 15"/>
            <p:cNvSpPr>
              <a:spLocks/>
            </p:cNvSpPr>
            <p:nvPr/>
          </p:nvSpPr>
          <p:spPr bwMode="auto">
            <a:xfrm>
              <a:off x="841345" y="1211244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08" name="Line 16"/>
            <p:cNvSpPr>
              <a:spLocks noChangeShapeType="1"/>
            </p:cNvSpPr>
            <p:nvPr/>
          </p:nvSpPr>
          <p:spPr bwMode="auto">
            <a:xfrm>
              <a:off x="2662208" y="1296969"/>
              <a:ext cx="0" cy="8636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64213" name="Text Box 21"/>
            <p:cNvSpPr txBox="1">
              <a:spLocks noChangeArrowheads="1"/>
            </p:cNvSpPr>
            <p:nvPr/>
          </p:nvSpPr>
          <p:spPr bwMode="auto">
            <a:xfrm>
              <a:off x="1987544" y="7143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285720" y="1504931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2590770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006445" y="108106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1941483" y="15779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64218" name="Text Box 26"/>
            <p:cNvSpPr txBox="1">
              <a:spLocks noChangeArrowheads="1"/>
            </p:cNvSpPr>
            <p:nvPr/>
          </p:nvSpPr>
          <p:spPr bwMode="auto">
            <a:xfrm>
              <a:off x="1438245" y="251299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1438245" y="215421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752445" y="1539856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830232" y="2425678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881032" y="2194961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41332" y="1155678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817532" y="1269978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309918" y="3143249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2024035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8524891" y="3143249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7239008" y="371475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 Box 116"/>
          <p:cNvSpPr txBox="1">
            <a:spLocks noChangeArrowheads="1"/>
          </p:cNvSpPr>
          <p:nvPr/>
        </p:nvSpPr>
        <p:spPr bwMode="auto">
          <a:xfrm>
            <a:off x="4989536" y="668415"/>
            <a:ext cx="2035159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6024562" y="3357562"/>
            <a:ext cx="285752" cy="35719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4881555" y="1274965"/>
            <a:ext cx="550072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0→1 →2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→2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path[0][2]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4881554" y="2624135"/>
            <a:ext cx="5286412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→2 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path[1][2]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4881554" y="1928803"/>
            <a:ext cx="5786446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 →0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→3→</a:t>
            </a:r>
            <a:r>
              <a:rPr lang="en-US" altLang="zh-CN" sz="20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→0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，长度为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44922" y="4089404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44034" y="4097900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25714" y="4475170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24826" y="4470966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40160" y="4454532"/>
            <a:ext cx="468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239272" y="4475728"/>
            <a:ext cx="28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400" b="1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56" grpId="0"/>
      <p:bldP spid="63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24166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524100" y="3696963"/>
            <a:ext cx="70723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数组可以直接得到两个顶点之间的最短路径长度。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[1][0]=6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说明顶点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的最短路径长度为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034" y="3143249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0049" y="217479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39074" y="214291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53191" y="785794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3595670" y="1436675"/>
            <a:ext cx="676281" cy="2778145"/>
            <a:chOff x="2071669" y="1436674"/>
            <a:chExt cx="676281" cy="2753383"/>
          </a:xfrm>
        </p:grpSpPr>
        <p:sp>
          <p:nvSpPr>
            <p:cNvPr id="9" name="椭圆 8"/>
            <p:cNvSpPr/>
            <p:nvPr/>
          </p:nvSpPr>
          <p:spPr>
            <a:xfrm>
              <a:off x="2105008" y="1436674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endCxn id="9" idx="4"/>
            </p:cNvCxnSpPr>
            <p:nvPr/>
          </p:nvCxnSpPr>
          <p:spPr>
            <a:xfrm rot="5400000" flipH="1" flipV="1">
              <a:off x="1158135" y="2921713"/>
              <a:ext cx="2181878" cy="3548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87874" y="1549400"/>
              <a:ext cx="46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38282" y="214291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求最终结果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239008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4002" y="3643315"/>
            <a:ext cx="8143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求顶点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的最短路径：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b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path</a:t>
            </a:r>
            <a:r>
              <a:rPr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顶点序列为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1→3→2→0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2596" y="3000373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2926" y="217479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952728" y="788982"/>
          <a:ext cx="3071835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1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524891" y="217479"/>
            <a:ext cx="100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path</a:t>
            </a:r>
            <a:r>
              <a:rPr lang="en-US" altLang="zh-CN" sz="22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200" b="1" baseline="-2500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095736" y="1428736"/>
            <a:ext cx="5572164" cy="3357586"/>
            <a:chOff x="2571736" y="1428736"/>
            <a:chExt cx="5572164" cy="3357586"/>
          </a:xfrm>
        </p:grpSpPr>
        <p:sp>
          <p:nvSpPr>
            <p:cNvPr id="13" name="椭圆 12"/>
            <p:cNvSpPr/>
            <p:nvPr/>
          </p:nvSpPr>
          <p:spPr>
            <a:xfrm>
              <a:off x="7500958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571736" y="1928802"/>
              <a:ext cx="5072098" cy="28575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702572" y="152542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24298" y="1428736"/>
            <a:ext cx="4475194" cy="2857520"/>
            <a:chOff x="2500298" y="1428736"/>
            <a:chExt cx="4475194" cy="2857520"/>
          </a:xfrm>
        </p:grpSpPr>
        <p:sp>
          <p:nvSpPr>
            <p:cNvPr id="9" name="椭圆 8"/>
            <p:cNvSpPr/>
            <p:nvPr/>
          </p:nvSpPr>
          <p:spPr>
            <a:xfrm>
              <a:off x="6332550" y="14287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endCxn id="9" idx="3"/>
            </p:cNvCxnSpPr>
            <p:nvPr/>
          </p:nvCxnSpPr>
          <p:spPr>
            <a:xfrm flipV="1">
              <a:off x="2500298" y="1916545"/>
              <a:ext cx="3926409" cy="23697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513526" y="1532496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52860" y="1416036"/>
            <a:ext cx="6357982" cy="3870352"/>
            <a:chOff x="2428860" y="1416036"/>
            <a:chExt cx="6357982" cy="3870352"/>
          </a:xfrm>
        </p:grpSpPr>
        <p:sp>
          <p:nvSpPr>
            <p:cNvPr id="14" name="椭圆 13"/>
            <p:cNvSpPr/>
            <p:nvPr/>
          </p:nvSpPr>
          <p:spPr>
            <a:xfrm>
              <a:off x="8143900" y="1416036"/>
              <a:ext cx="642942" cy="57150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3"/>
            </p:cNvCxnSpPr>
            <p:nvPr/>
          </p:nvCxnSpPr>
          <p:spPr>
            <a:xfrm flipV="1">
              <a:off x="2428860" y="1903845"/>
              <a:ext cx="5809197" cy="3382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8337576" y="1524558"/>
              <a:ext cx="28575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666845" y="79355"/>
            <a:ext cx="3143272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弗洛伊德算法如下：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666845" y="636563"/>
            <a:ext cx="8035951" cy="503905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bIns="144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Floyd(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</a:t>
            </a: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求每对顶点之间的最短路径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MAXVEX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b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j, k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		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(j=0;j&lt;g.n;j++)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nb-NO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A[i</a:t>
            </a:r>
            <a:r>
              <a:rPr lang="nb-NO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][j]=g.edges[i][j];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nb-NO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 &amp;&amp; 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][j]&lt;INF)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顶点之间有一条边时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b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顶点之间没有一条边时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][j]=-1;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87491" y="2285992"/>
            <a:ext cx="8572560" cy="3286148"/>
            <a:chOff x="571472" y="2714620"/>
            <a:chExt cx="8572560" cy="3286148"/>
          </a:xfrm>
        </p:grpSpPr>
        <p:sp>
          <p:nvSpPr>
            <p:cNvPr id="5" name="矩形 4"/>
            <p:cNvSpPr/>
            <p:nvPr/>
          </p:nvSpPr>
          <p:spPr>
            <a:xfrm>
              <a:off x="571472" y="2714620"/>
              <a:ext cx="6715172" cy="32861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3834" y="4000504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数组初始化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7286644" y="4354447"/>
              <a:ext cx="357190" cy="324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03389" y="333376"/>
            <a:ext cx="8785225" cy="369331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b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g.n;k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b="1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nb-NO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for 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(i=0;i&lt;g.n;i++)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nb-NO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    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(j=0;j&lt;g.n;j++)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 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(A[i][j]&gt;A[i][k]+A[k][j])	</a:t>
            </a:r>
            <a:r>
              <a:rPr lang="nb-NO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找到更短路径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nb-NO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   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nb-NO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nb-NO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nb-NO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A[i][k]+A[k][j]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nb-NO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修改路径长度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nb-NO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</a:t>
            </a:r>
            <a:r>
              <a:rPr lang="zh-CN" altLang="nb-NO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nb-NO" altLang="zh-CN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</a:t>
            </a:r>
            <a:r>
              <a:rPr lang="nb-NO" altLang="zh-CN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path[k][j]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lang="nb-NO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修改最短路径为经过顶点</a:t>
            </a:r>
            <a:r>
              <a:rPr lang="nb-NO" altLang="zh-CN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nb-NO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   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nb-NO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nb-NO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en-US" altLang="zh-CN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992313" y="4581526"/>
            <a:ext cx="66976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本算法的时间复杂度为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b="1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="1" baseline="30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52662" y="785794"/>
            <a:ext cx="8131232" cy="2500330"/>
            <a:chOff x="928662" y="857232"/>
            <a:chExt cx="8131232" cy="2500330"/>
          </a:xfrm>
        </p:grpSpPr>
        <p:sp>
          <p:nvSpPr>
            <p:cNvPr id="5" name="矩形 4"/>
            <p:cNvSpPr/>
            <p:nvPr/>
          </p:nvSpPr>
          <p:spPr>
            <a:xfrm>
              <a:off x="928662" y="857232"/>
              <a:ext cx="7286676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9828" y="1714488"/>
              <a:ext cx="50006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ts val="6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调</a:t>
              </a:r>
              <a:endParaRPr lang="en-US" altLang="zh-CN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fontAlgn="base">
                <a:spcBef>
                  <a:spcPts val="6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整</a:t>
              </a:r>
            </a:p>
          </p:txBody>
        </p:sp>
        <p:cxnSp>
          <p:nvCxnSpPr>
            <p:cNvPr id="7" name="直接连接符 6"/>
            <p:cNvCxnSpPr>
              <a:stCxn id="5" idx="3"/>
              <a:endCxn id="6" idx="1"/>
            </p:cNvCxnSpPr>
            <p:nvPr/>
          </p:nvCxnSpPr>
          <p:spPr>
            <a:xfrm flipV="1">
              <a:off x="8215338" y="2106903"/>
              <a:ext cx="344490" cy="494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F716113F-DDF0-4EB3-9A29-3FA5E178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56" y="3102853"/>
            <a:ext cx="8843488" cy="58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从单源点到其余</a:t>
            </a:r>
            <a:r>
              <a:rPr lang="en-US" altLang="zh-CN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个顶点的</a:t>
            </a:r>
            <a:r>
              <a:rPr lang="en-US" altLang="zh-CN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条最短路径</a:t>
            </a:r>
            <a:endParaRPr lang="en-US" altLang="zh-CN" sz="28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EB316D-EFF7-497A-891C-D8194AF4332C}"/>
              </a:ext>
            </a:extLst>
          </p:cNvPr>
          <p:cNvSpPr txBox="1"/>
          <p:nvPr/>
        </p:nvSpPr>
        <p:spPr>
          <a:xfrm>
            <a:off x="2903902" y="332570"/>
            <a:ext cx="6146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一、单源最短路径问题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DC3602-D84F-DDEC-E6EF-8FB0FB7D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128" y="1535423"/>
            <a:ext cx="8944615" cy="11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</a:rPr>
              <a:t>问题描述：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给定一个</a:t>
            </a:r>
            <a:r>
              <a:rPr kumimoji="1" lang="zh-CN" altLang="en-US" sz="24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带权有向图</a:t>
            </a:r>
            <a:r>
              <a:rPr kumimoji="1" lang="en-US" altLang="zh-CN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与源点</a:t>
            </a:r>
            <a:r>
              <a:rPr kumimoji="1" lang="en-US" altLang="zh-CN" sz="24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，求从</a:t>
            </a:r>
            <a:r>
              <a:rPr kumimoji="1" lang="en-US" altLang="zh-CN" sz="24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中其他顶点的最短路径，并限定各边上的权值大于或等于</a:t>
            </a:r>
            <a:r>
              <a:rPr kumimoji="1" lang="en-US" altLang="zh-CN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4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150D122-1758-D7C2-C41F-E5B23644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56" y="4456571"/>
            <a:ext cx="8606083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单源最短路径问题：</a:t>
            </a:r>
            <a:r>
              <a:rPr kumimoji="1" lang="en-US" altLang="zh-CN" sz="2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Dijkstra</a:t>
            </a:r>
            <a:r>
              <a:rPr kumimoji="1" lang="zh-CN" altLang="en-US" sz="2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算法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1" name="Text Box 17">
            <a:extLst>
              <a:ext uri="{FF2B5EF4-FFF2-40B4-BE49-F238E27FC236}">
                <a16:creationId xmlns:a16="http://schemas.microsoft.com/office/drawing/2014/main" id="{E9B00849-F15D-4456-A663-ADB8CBC0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99" y="2089545"/>
            <a:ext cx="8139113" cy="12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3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在这条路径上，必定只含一条弧，并且这条弧在所有从源点出发的弧中权值最小；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342900" indent="-342900">
              <a:lnSpc>
                <a:spcPct val="13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假设此弧的头是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，此最短路径就是弧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&lt; v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v1 &gt;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39A84D2D-22E6-4F55-8EDA-C1EBF01A1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038" y="3707586"/>
            <a:ext cx="6165470" cy="49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2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条最短路径中，</a:t>
            </a:r>
            <a:r>
              <a:rPr lang="zh-CN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长度</a:t>
            </a:r>
            <a:r>
              <a:rPr lang="zh-CN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次短</a:t>
            </a:r>
            <a:r>
              <a:rPr lang="zh-CN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路径的特点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: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48227DC5-1C93-4866-A367-D73D4863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038" y="1398589"/>
            <a:ext cx="6250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条最短路径中，长度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最短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路径的特点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:</a:t>
            </a:r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46CABA7A-457B-4A2C-B85B-EDEA2D28A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433888"/>
            <a:ext cx="8245475" cy="179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用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v2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代表其终点；只可能有两种情况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:</a:t>
            </a:r>
          </a:p>
          <a:p>
            <a:pPr marL="742950" lvl="2" indent="-34290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直接从源点到该点，即只含有一条弧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&lt; v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v2 &gt;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；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742950" lvl="2" indent="-34290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从源点到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的最短路径，再加上弧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&lt; v1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v2 &gt; (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由两条弧组成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)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：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&lt; v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v1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v2 &gt; 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。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9C3F1ED5-5A0C-4781-BF0F-E8581F7D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3848"/>
            <a:ext cx="8982812" cy="113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不失一般性，假设顶点数目是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，源点是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。求从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到其余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个顶点的</a:t>
            </a:r>
            <a:r>
              <a:rPr lang="en-US" altLang="zh-CN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条最短路径。</a:t>
            </a:r>
            <a:endParaRPr lang="en-US" altLang="zh-CN" sz="24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/>
      <p:bldP spid="42007" grpId="0"/>
      <p:bldP spid="42011" grpId="0" autoUpdateAnimBg="0"/>
      <p:bldP spid="420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7DB2DB04-EE1D-468E-A1C2-D43A9EF1A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250" y="3414828"/>
            <a:ext cx="2468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一般规律：</a:t>
            </a:r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CABEBDC6-38D5-4EB2-AC00-5A64231F1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250" y="575239"/>
            <a:ext cx="7159652" cy="49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42913" lvl="2" indent="-442913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n-1</a:t>
            </a:r>
            <a:r>
              <a: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条最短路径中，</a:t>
            </a:r>
            <a:r>
              <a:rPr lang="zh-CN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长度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倒数第三</a:t>
            </a:r>
            <a:r>
              <a:rPr lang="zh-CN" altLang="zh-CN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短路径的特点:</a:t>
            </a:r>
            <a:endParaRPr lang="en-US" altLang="zh-CN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115717" name="Text Box 5">
            <a:extLst>
              <a:ext uri="{FF2B5EF4-FFF2-40B4-BE49-F238E27FC236}">
                <a16:creationId xmlns:a16="http://schemas.microsoft.com/office/drawing/2014/main" id="{701B9CD5-DAC9-4EB3-927B-AEE9CB670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304386"/>
            <a:ext cx="8248650" cy="175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用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v3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代表其终点。可能有三种情况：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直接从源点到该点，即只含一条弧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&lt; v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v3 &gt;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； 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从源点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v1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的最短路径，再加上弧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&lt; v1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v3 &gt;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；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从源点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v2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的最短路径，再加上弧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&lt; v2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 v3 &gt;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。</a:t>
            </a:r>
          </a:p>
        </p:txBody>
      </p:sp>
      <p:sp>
        <p:nvSpPr>
          <p:cNvPr id="115719" name="Text Box 7">
            <a:extLst>
              <a:ext uri="{FF2B5EF4-FFF2-40B4-BE49-F238E27FC236}">
                <a16:creationId xmlns:a16="http://schemas.microsoft.com/office/drawing/2014/main" id="{D463C610-E95D-4F3C-AFC4-DB677301F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4139661"/>
            <a:ext cx="8464550" cy="9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或者是直接从源点到该点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(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只含一条弧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)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；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或者是，已经求得的最短路径，加上该最短路径终点到该顶点的弧。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15" grpId="0"/>
      <p:bldP spid="115717" grpId="0"/>
      <p:bldP spid="1157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917702" y="1294058"/>
            <a:ext cx="8107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是一个带权有向图， 把图中顶点集合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分成两组：      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988335" y="170457"/>
            <a:ext cx="5461010" cy="584775"/>
          </a:xfrm>
          <a:prstGeom prst="rect">
            <a:avLst/>
          </a:prstGeom>
          <a:solidFill>
            <a:srgbClr val="6600CC"/>
          </a:solidFill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Dijkstra</a:t>
            </a:r>
            <a:r>
              <a:rPr kumimoji="1" lang="zh-CN" altLang="en-US" sz="3200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算法求解思路</a:t>
            </a:r>
            <a:endParaRPr lang="zh-CN" altLang="en-US" sz="3200" b="1" dirty="0">
              <a:solidFill>
                <a:prstClr val="white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881291" y="4495165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2381225" y="4926964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2990794" y="5493711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7724800" y="4926964"/>
            <a:ext cx="1728787" cy="1512888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8085162" y="4423727"/>
            <a:ext cx="10080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U=V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8661424" y="51428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01388" name="Oval 12"/>
          <p:cNvSpPr>
            <a:spLocks noChangeArrowheads="1"/>
          </p:cNvSpPr>
          <p:nvPr/>
        </p:nvSpPr>
        <p:spPr bwMode="auto">
          <a:xfrm>
            <a:off x="8588399" y="579056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8013724" y="543178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66910" y="2033155"/>
            <a:ext cx="8215370" cy="2091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组为已求出最短路径的顶点集合（用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表示，初始时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中只有一个源点，以后每求得一条最短路径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… 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，就将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加入到集合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中，直到全部顶点都加入到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中，算法就结束了）。</a:t>
            </a: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组为当前尚未求出最短路径的顶点集合（用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表示）。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38612" y="4546038"/>
            <a:ext cx="3500462" cy="1322310"/>
            <a:chOff x="2714612" y="3964078"/>
            <a:chExt cx="3500462" cy="1322310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3964078"/>
              <a:ext cx="35004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每一步求出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中一个顶点</a:t>
              </a: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最短路径，并将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移动到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直到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为空。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3000364" y="5143512"/>
              <a:ext cx="3000396" cy="142876"/>
            </a:xfrm>
            <a:prstGeom prst="lef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 descr="羊皮纸"/>
          <p:cNvSpPr txBox="1">
            <a:spLocks noChangeArrowheads="1"/>
          </p:cNvSpPr>
          <p:nvPr/>
        </p:nvSpPr>
        <p:spPr bwMode="auto">
          <a:xfrm>
            <a:off x="1919288" y="1907963"/>
            <a:ext cx="8280400" cy="17416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）初始化：</a:t>
            </a:r>
            <a:r>
              <a:rPr kumimoji="1" lang="en-US" altLang="zh-CN" sz="2200" b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只包含源点即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S={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包含除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外的其他顶点，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</a:t>
            </a:r>
            <a:r>
              <a:rPr kumimoji="1" lang="en-US" altLang="zh-CN" sz="2200" b="1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距离为边上的权值（若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200" b="1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有边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）或∞（若</a:t>
            </a:r>
            <a:r>
              <a:rPr kumimoji="1" lang="en-US" altLang="zh-CN" sz="2200" b="1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的出边邻接点）。    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876432" y="393353"/>
            <a:ext cx="4953012" cy="646331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Dijkstra</a:t>
            </a:r>
            <a:r>
              <a:rPr kumimoji="1" lang="zh-CN" altLang="en-US" sz="3600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算法的过程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776676" y="3782797"/>
            <a:ext cx="4176712" cy="2592387"/>
            <a:chOff x="2252676" y="3000372"/>
            <a:chExt cx="4176712" cy="2592387"/>
          </a:xfrm>
        </p:grpSpPr>
        <p:sp>
          <p:nvSpPr>
            <p:cNvPr id="50180" name="Oval 4"/>
            <p:cNvSpPr>
              <a:spLocks noChangeArrowheads="1"/>
            </p:cNvSpPr>
            <p:nvPr/>
          </p:nvSpPr>
          <p:spPr bwMode="auto">
            <a:xfrm>
              <a:off x="2252676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2828938" y="3000372"/>
              <a:ext cx="5762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S</a:t>
              </a:r>
            </a:p>
          </p:txBody>
        </p:sp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29734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4700601" y="3503610"/>
              <a:ext cx="1728787" cy="1512888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38100" algn="ctr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5060963" y="3000372"/>
              <a:ext cx="1008062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U=V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S</a:t>
              </a:r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4916501" y="404336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5564201" y="436721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i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5492763" y="37560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i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3044838" y="5195884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中顶点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  <a:endParaRPr kumimoji="1" lang="zh-CN" alt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3405201" y="4259259"/>
              <a:ext cx="15113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4268801" y="4259259"/>
              <a:ext cx="0" cy="100806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/>
              <a:tailEnd type="non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6022975" y="2823991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3581394" y="2823991"/>
            <a:ext cx="1728788" cy="1512887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8050" name="Text Box 2" descr="羊皮纸"/>
          <p:cNvSpPr txBox="1">
            <a:spLocks noChangeArrowheads="1"/>
          </p:cNvSpPr>
          <p:nvPr/>
        </p:nvSpPr>
        <p:spPr bwMode="auto">
          <a:xfrm>
            <a:off x="2208213" y="653888"/>
            <a:ext cx="8031191" cy="117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中选取</a:t>
            </a:r>
            <a:r>
              <a:rPr kumimoji="1" lang="zh-CN" altLang="en-US" sz="2200" b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一个距离</a:t>
            </a:r>
            <a:r>
              <a:rPr kumimoji="1" lang="en-US" altLang="zh-CN" sz="2200" b="1" i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最小的顶点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，把</a:t>
            </a:r>
            <a:r>
              <a:rPr kumimoji="1" lang="en-US" altLang="zh-CN" sz="2200" b="1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中（该选定的距离</a:t>
            </a:r>
            <a:r>
              <a:rPr kumimoji="1" lang="zh-CN" altLang="en-US" sz="2200" b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</a:t>
            </a:r>
            <a:r>
              <a:rPr kumimoji="1"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2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的最短路径长度）。     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4151313" y="2320752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4008438" y="332881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6383338" y="232075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U=V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6238875" y="336374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6886575" y="368759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6815138" y="307640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i="1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58067" name="Freeform 19"/>
          <p:cNvSpPr>
            <a:spLocks/>
          </p:cNvSpPr>
          <p:nvPr/>
        </p:nvSpPr>
        <p:spPr bwMode="auto">
          <a:xfrm>
            <a:off x="4432300" y="3506615"/>
            <a:ext cx="1803400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40"/>
              </a:cxn>
            </a:cxnLst>
            <a:rect l="0" t="0" r="r" b="b"/>
            <a:pathLst>
              <a:path w="1136" h="40">
                <a:moveTo>
                  <a:pt x="0" y="0"/>
                </a:moveTo>
                <a:lnTo>
                  <a:pt x="1136" y="4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295775" y="3544715"/>
            <a:ext cx="2736850" cy="1333500"/>
            <a:chOff x="2771775" y="3224203"/>
            <a:chExt cx="2736850" cy="1333500"/>
          </a:xfrm>
        </p:grpSpPr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2771775" y="4160828"/>
              <a:ext cx="27368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与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中顶点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的边最小</a:t>
              </a:r>
              <a:endParaRPr kumimoji="1" lang="zh-CN" altLang="en-US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8068" name="Line 20"/>
            <p:cNvSpPr>
              <a:spLocks noChangeShapeType="1"/>
            </p:cNvSpPr>
            <p:nvPr/>
          </p:nvSpPr>
          <p:spPr bwMode="auto">
            <a:xfrm>
              <a:off x="4067175" y="3224203"/>
              <a:ext cx="0" cy="936625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cxnSp>
        <p:nvCxnSpPr>
          <p:cNvPr id="17" name="直接箭头连接符 16"/>
          <p:cNvCxnSpPr>
            <a:cxnSpLocks/>
            <a:stCxn id="258055" idx="5"/>
          </p:cNvCxnSpPr>
          <p:nvPr/>
        </p:nvCxnSpPr>
        <p:spPr>
          <a:xfrm flipH="1">
            <a:off x="4295777" y="3697379"/>
            <a:ext cx="81225" cy="29842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8055" idx="7"/>
          </p:cNvCxnSpPr>
          <p:nvPr/>
        </p:nvCxnSpPr>
        <p:spPr>
          <a:xfrm rot="5400000" flipH="1" flipV="1">
            <a:off x="5522390" y="2104060"/>
            <a:ext cx="142605" cy="2433378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40238" y="3608216"/>
            <a:ext cx="2441580" cy="28417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0.0081 C -0.02722 0.01366 -0.03034 0.01945 -0.03789 0.02662 C -0.04532 0.0338 -0.04336 0.04421 -0.06836 0.0507 C -0.09336 0.05718 -0.16302 0.0625 -0.18789 0.0655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4373</Words>
  <Application>Microsoft Office PowerPoint</Application>
  <PresentationFormat>宽屏</PresentationFormat>
  <Paragraphs>874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Monotype Sorts</vt:lpstr>
      <vt:lpstr>等线</vt:lpstr>
      <vt:lpstr>等线 Light</vt:lpstr>
      <vt:lpstr>楷体</vt:lpstr>
      <vt:lpstr>微软雅黑</vt:lpstr>
      <vt:lpstr>Arial</vt:lpstr>
      <vt:lpstr>Calibri</vt:lpstr>
      <vt:lpstr>Consolas</vt:lpstr>
      <vt:lpstr>Times New Roman</vt:lpstr>
      <vt:lpstr>Wingdings</vt:lpstr>
      <vt:lpstr>Office 主题​​</vt:lpstr>
      <vt:lpstr>1_场景型模板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Raymond</dc:creator>
  <cp:lastModifiedBy>Yao Jiayang</cp:lastModifiedBy>
  <cp:revision>22</cp:revision>
  <dcterms:created xsi:type="dcterms:W3CDTF">2019-11-07T02:44:02Z</dcterms:created>
  <dcterms:modified xsi:type="dcterms:W3CDTF">2023-07-17T02:23:05Z</dcterms:modified>
</cp:coreProperties>
</file>