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04" r:id="rId3"/>
    <p:sldId id="256" r:id="rId4"/>
    <p:sldId id="258" r:id="rId5"/>
    <p:sldId id="259" r:id="rId6"/>
    <p:sldId id="291" r:id="rId7"/>
    <p:sldId id="289" r:id="rId8"/>
    <p:sldId id="262" r:id="rId9"/>
    <p:sldId id="257" r:id="rId10"/>
    <p:sldId id="290" r:id="rId11"/>
    <p:sldId id="325" r:id="rId12"/>
    <p:sldId id="324" r:id="rId13"/>
    <p:sldId id="4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643554-6097-4B88-A7A7-FE217E771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E2A4D4-423F-4042-82B9-26946957B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F8AB4-8D0A-4C84-AF2C-FE84BA669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8A5E0-3B85-4C5B-961E-3AAC9D33B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6345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E2582-47C6-4508-8658-207EE0F96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9CB31F-80FC-4459-A21E-31E5FBB7F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D7482-31BD-405F-953C-97C9FB48A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268D4-3F9B-4746-8042-9641AF9C7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54590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7D3580-6E76-4A07-A394-256C11FDD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89329-1B33-4B77-ABE6-25FD258B5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7BB63-31A5-4BA9-B0F8-957213EE2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051BB-8E11-4B1E-9046-88DC44239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2778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51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18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09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03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15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229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594003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6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08542-FF52-4F6A-9B4F-DDD7101BA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FBE2B3-6EB2-4177-9F94-2734F8C19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833FD-69FB-4EC7-8132-1E24F2DEF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B77BF-3D45-4AEE-AEBB-003D6F19C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23468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203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185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FECEA-EFAA-49E6-AB28-2AD1CE0A0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568F9A-98DF-4708-96EB-A8DCF5D78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11F2C6-6D9D-4AF6-ADD6-39DBF3108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13BEF-CC10-4F18-937C-95E30F773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32994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9F990-A4E5-41AB-ABFF-000025647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0D2E7-1A28-49E3-8472-3CB3BD47B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4EED2-4BFD-493C-B804-AB96ED243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F50CC-7C22-43D5-9C4D-4754540847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5693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5C4253-B785-46B8-9C3D-008E4F9C7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5FB114-1EFE-45C4-B0D8-51783C914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C88FCD-849A-4863-A3CC-9DA32A17A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F184B-289C-4942-A920-8F683A056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1985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937EA0-C952-4890-82DC-9847D02FD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6D1209-3698-454F-8778-5D25B2F2D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F2255A-C919-4F30-816E-742FE51B4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5586E-013F-4E30-BF22-00CCDA754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32127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098846-B5E8-4B38-A8AB-53310BCB2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CD0F19-0F2A-48B8-86B1-089F43F0D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47B1B6-405E-4F95-958E-1EF77952D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BCE48-7B6E-4087-8CE0-3217A4250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35234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FFFD4-017A-4206-A997-7D67FF102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C4232-18A7-4D8B-9DB0-680CF718E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17567-FBE3-4D38-BFEA-F85D8A144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C1293-13A5-4C20-BAA8-5572D37EC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05978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CC961-33DB-4B22-9F3D-A72EEE80A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11B9A-06D4-48A1-A9B0-38AE4F034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3C57A-5F1F-4627-9C32-9B628D314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1F4CD-8A48-4FCA-A25C-8599FC8D6A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3632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FAF1"/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4E9ADA-CD3D-4036-9332-F59F1AAB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398BCC-8F60-4CE8-9344-D1C42890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696F3C-11F4-46F1-9B22-D9A8F8F387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664A9D-9C3F-4432-85BF-E7E6217FA6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1C8C03-6EC9-41B3-865C-F73D93F1D2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7D4CFD2-0E96-4039-A323-38D68548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050">
            <a:extLst>
              <a:ext uri="{FF2B5EF4-FFF2-40B4-BE49-F238E27FC236}">
                <a16:creationId xmlns:a16="http://schemas.microsoft.com/office/drawing/2014/main" id="{E9472CE4-F898-4856-A993-A5E9CBE6E4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90750" y="569343"/>
            <a:ext cx="7930911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第九章 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1DE8D-A6DC-41B1-B215-502944E74FFD}"/>
              </a:ext>
            </a:extLst>
          </p:cNvPr>
          <p:cNvSpPr txBox="1"/>
          <p:nvPr/>
        </p:nvSpPr>
        <p:spPr>
          <a:xfrm>
            <a:off x="4270076" y="4718648"/>
            <a:ext cx="4287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9.0 </a:t>
            </a:r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查找的概念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100294" y="571480"/>
            <a:ext cx="8353425" cy="144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查找表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成功情况下（概率相等）的平均查找长度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找到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T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中任一记录平均需要的关键字比较次数。　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09787" y="2898501"/>
          <a:ext cx="7643869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找到时的比较次数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3095604" y="4572649"/>
            <a:ext cx="5429288" cy="994768"/>
            <a:chOff x="1571604" y="5077438"/>
            <a:chExt cx="5429288" cy="994768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400" b="1" baseline="-25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3240" y="5077438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1+2+3+4+5+6+7+8+9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083636" y="5630878"/>
              <a:ext cx="306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561054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12" y="536319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 5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09852" y="228127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810248" y="4138657"/>
            <a:ext cx="214314" cy="35719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952597" y="860675"/>
            <a:ext cx="8353425" cy="144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查找表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  <a:endParaRPr kumimoji="1" lang="en-US" altLang="zh-CN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不成功情况下的平均查找长度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查找失败（在</a:t>
            </a: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T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中未查找到）平均需要的关键字比较次数。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24232" y="2538708"/>
            <a:ext cx="5429288" cy="1788209"/>
            <a:chOff x="2000232" y="1785926"/>
            <a:chExt cx="5429288" cy="1788209"/>
          </a:xfrm>
        </p:grpSpPr>
        <p:sp>
          <p:nvSpPr>
            <p:cNvPr id="4" name="TextBox 3"/>
            <p:cNvSpPr txBox="1"/>
            <p:nvPr/>
          </p:nvSpPr>
          <p:spPr>
            <a:xfrm>
              <a:off x="2357422" y="1785926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</a:t>
              </a:r>
              <a:r>
                <a:rPr lang="en-US" altLang="zh-CN" sz="24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x </a:t>
              </a:r>
              <a:r>
                <a: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 </a:t>
              </a: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T</a:t>
              </a: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8992" y="2457386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通过关键字比较后确定不在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3143248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平均关键字比较次数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143240" y="2285992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151205-4100-49FA-B39F-7CCF96020DC3}"/>
              </a:ext>
            </a:extLst>
          </p:cNvPr>
          <p:cNvSpPr txBox="1"/>
          <p:nvPr/>
        </p:nvSpPr>
        <p:spPr>
          <a:xfrm>
            <a:off x="4295955" y="3347049"/>
            <a:ext cx="363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华文隶书" panose="02010800040101010101" pitchFamily="2" charset="-122"/>
                <a:ea typeface="华文隶书" panose="02010800040101010101" pitchFamily="2" charset="-122"/>
              </a:rPr>
              <a:t>End</a:t>
            </a:r>
            <a:endParaRPr lang="zh-CN" altLang="en-US" sz="7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57361" y="1367245"/>
            <a:ext cx="9491483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查找表：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查找表是由同一类型的数据元素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或记录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</a:t>
            </a:r>
            <a:r>
              <a:rPr kumimoji="1" lang="zh-CN" altLang="en-US" sz="2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，每个记录由若干个数据项组成，并假设</a:t>
            </a:r>
            <a:r>
              <a:rPr kumimoji="1" lang="zh-CN" altLang="en-US" sz="2200" b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每个记录都有一个能唯一标识该记录的</a:t>
            </a:r>
            <a:r>
              <a:rPr kumimoji="1" lang="zh-CN" altLang="en-US" sz="2200" b="1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2200" b="1" dirty="0">
              <a:solidFill>
                <a:srgbClr val="1F497D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4452926" y="439345"/>
            <a:ext cx="3428201" cy="52322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800" b="1" dirty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、查找的定义</a:t>
            </a:r>
          </a:p>
        </p:txBody>
      </p:sp>
      <p:sp>
        <p:nvSpPr>
          <p:cNvPr id="8" name="折角形 7"/>
          <p:cNvSpPr/>
          <p:nvPr/>
        </p:nvSpPr>
        <p:spPr>
          <a:xfrm>
            <a:off x="4238612" y="3007656"/>
            <a:ext cx="3000396" cy="78581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523702" y="3794269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查找关键字为</a:t>
              </a: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的记录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1253" y="4222103"/>
            <a:ext cx="3143272" cy="1944357"/>
            <a:chOff x="737253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821769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37253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若找到，表示查找成功，返回该记录的信息或该记录在表中的位置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50644" y="4222102"/>
            <a:ext cx="2843667" cy="1621049"/>
            <a:chOff x="4926644" y="4429132"/>
            <a:chExt cx="2843667" cy="1621049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26644" y="5342295"/>
              <a:ext cx="2843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找不到，表示查找失败，返回相关的指示信息。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671610-9CEE-4D14-9854-B392FEC411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40906" y="468682"/>
            <a:ext cx="7772400" cy="1143000"/>
          </a:xfrm>
        </p:spPr>
        <p:txBody>
          <a:bodyPr/>
          <a:lstStyle/>
          <a:p>
            <a:pPr algn="just" eaLnBrk="1" hangingPunct="1"/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对查找表经常进行的操作</a:t>
            </a:r>
            <a:endParaRPr lang="en-US" altLang="zh-CN" sz="36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EB1D5B8-33C6-4FF6-931C-E3F21EE5DB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0906" y="2139863"/>
            <a:ext cx="8017701" cy="3471797"/>
          </a:xfrm>
        </p:spPr>
        <p:txBody>
          <a:bodyPr/>
          <a:lstStyle/>
          <a:p>
            <a:pPr marL="534988" indent="-534988" algn="just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查询</a:t>
            </a:r>
            <a:r>
              <a:rPr lang="zh-CN" altLang="en-US" sz="2800" dirty="0">
                <a:ea typeface="楷体_GB2312" pitchFamily="49" charset="-122"/>
              </a:rPr>
              <a:t>某个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u="sng" dirty="0">
                <a:solidFill>
                  <a:srgbClr val="FF0000"/>
                </a:solidFill>
                <a:ea typeface="楷体_GB2312" pitchFamily="49" charset="-122"/>
              </a:rPr>
              <a:t>特定的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dirty="0">
                <a:ea typeface="楷体_GB2312" pitchFamily="49" charset="-122"/>
              </a:rPr>
              <a:t>数据元素是否在查找表中；</a:t>
            </a:r>
          </a:p>
          <a:p>
            <a:pPr marL="534988" indent="-534988" algn="just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zh-CN" altLang="en-US" sz="2800" dirty="0">
                <a:ea typeface="楷体_GB2312" pitchFamily="49" charset="-122"/>
              </a:rPr>
              <a:t> ）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检索</a:t>
            </a:r>
            <a:r>
              <a:rPr lang="zh-CN" altLang="en-US" sz="2800" dirty="0">
                <a:ea typeface="楷体_GB2312" pitchFamily="49" charset="-122"/>
              </a:rPr>
              <a:t>某个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u="sng" dirty="0">
                <a:solidFill>
                  <a:srgbClr val="FF0000"/>
                </a:solidFill>
                <a:ea typeface="楷体_GB2312" pitchFamily="49" charset="-122"/>
              </a:rPr>
              <a:t>特定的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dirty="0">
                <a:ea typeface="楷体_GB2312" pitchFamily="49" charset="-122"/>
              </a:rPr>
              <a:t>数据元素的各种属性；</a:t>
            </a:r>
          </a:p>
          <a:p>
            <a:pPr marL="534988" indent="-534988" algn="just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 ）在查找表中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插入</a:t>
            </a:r>
            <a:r>
              <a:rPr lang="zh-CN" altLang="en-US" sz="2800" dirty="0">
                <a:ea typeface="楷体_GB2312" pitchFamily="49" charset="-122"/>
              </a:rPr>
              <a:t>一个数据元素；</a:t>
            </a:r>
          </a:p>
          <a:p>
            <a:pPr marL="534988" indent="-534988" algn="just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</a:t>
            </a:r>
            <a:r>
              <a:rPr lang="zh-CN" altLang="en-US" sz="2800" dirty="0">
                <a:ea typeface="楷体_GB2312" pitchFamily="49" charset="-122"/>
              </a:rPr>
              <a:t> ）从查找表中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删除</a:t>
            </a:r>
            <a:r>
              <a:rPr lang="zh-CN" altLang="en-US" sz="2800" dirty="0">
                <a:ea typeface="楷体_GB2312" pitchFamily="49" charset="-122"/>
              </a:rPr>
              <a:t>某个数据元素。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D2954F2-1AE6-4745-8BF7-5C5A7F43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56" y="2378075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仅作</a:t>
            </a:r>
            <a:r>
              <a:rPr lang="zh-CN" altLang="en-US" dirty="0">
                <a:solidFill>
                  <a:srgbClr val="3333CC"/>
                </a:solidFill>
                <a:ea typeface="楷体_GB2312" pitchFamily="49" charset="-122"/>
              </a:rPr>
              <a:t>查询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3333CC"/>
                </a:solidFill>
                <a:ea typeface="楷体_GB2312" pitchFamily="49" charset="-122"/>
              </a:rPr>
              <a:t>检索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操作的查找表。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C5AD375-F1DA-4BC8-BBDB-64848261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1495425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FF"/>
                </a:solidFill>
                <a:ea typeface="楷体_GB2312" pitchFamily="49" charset="-122"/>
              </a:rPr>
              <a:t>静态查找表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ADCDB383-32E4-4B06-A395-BEC87FA3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7" y="4178300"/>
            <a:ext cx="8133241" cy="16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有时在查询之后还需要将“查询”结果为“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不在查找表中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”的数据元素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到查找表中；或者从查找表中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删除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其“查询”结果为“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在查找表中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”的数据元素。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3B52DF42-4F8D-462C-B966-69F0E01CB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324225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FF"/>
                </a:solidFill>
                <a:ea typeface="楷体_GB2312" pitchFamily="49" charset="-122"/>
              </a:rPr>
              <a:t>动态查找表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5126" name="Picture 8" descr="Pebble">
            <a:extLst>
              <a:ext uri="{FF2B5EF4-FFF2-40B4-BE49-F238E27FC236}">
                <a16:creationId xmlns:a16="http://schemas.microsoft.com/office/drawing/2014/main" id="{7D17306D-E35B-4B54-B38B-7F284B75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625600"/>
            <a:ext cx="381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 descr="Pebble">
            <a:extLst>
              <a:ext uri="{FF2B5EF4-FFF2-40B4-BE49-F238E27FC236}">
                <a16:creationId xmlns:a16="http://schemas.microsoft.com/office/drawing/2014/main" id="{057FF689-B316-46AC-ADFD-7B505688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495675"/>
            <a:ext cx="381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10">
            <a:extLst>
              <a:ext uri="{FF2B5EF4-FFF2-40B4-BE49-F238E27FC236}">
                <a16:creationId xmlns:a16="http://schemas.microsoft.com/office/drawing/2014/main" id="{8EF6EB7C-202D-448C-9E38-126E5F0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086" y="131078"/>
            <a:ext cx="48990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660033"/>
                </a:solidFill>
                <a:ea typeface="隶书" panose="02010509060101010101" pitchFamily="49" charset="-122"/>
              </a:rPr>
              <a:t>查找表可分为两类</a:t>
            </a:r>
            <a:r>
              <a:rPr lang="en-US" altLang="zh-CN" sz="4400" b="1" dirty="0">
                <a:solidFill>
                  <a:srgbClr val="660033"/>
                </a:solidFill>
                <a:ea typeface="隶书" panose="02010509060101010101" pitchFamily="49" charset="-122"/>
              </a:rPr>
              <a:t>:</a:t>
            </a:r>
            <a:endParaRPr lang="en-US" altLang="zh-CN" sz="4400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024034" y="1571613"/>
            <a:ext cx="8064500" cy="9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内查找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外查找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3845705" y="490520"/>
            <a:ext cx="4500590" cy="58477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2</a:t>
            </a: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、内查找和外查找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2133600" y="1998664"/>
            <a:ext cx="7924800" cy="31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?</a:t>
            </a:r>
          </a:p>
          <a:p>
            <a:pPr algn="just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）使用哪种数据结构来表示“表”，即表中记录是按何种方式组织的？</a:t>
            </a:r>
          </a:p>
          <a:p>
            <a:pPr algn="just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（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）表中关键字的次序。是对无序集合查找还是对有序集合查找？</a:t>
            </a: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147219" y="650817"/>
            <a:ext cx="5897561" cy="646331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、影响查找的因素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FCBAFB-BF07-46A8-B0E5-811C654A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85669"/>
            <a:ext cx="8686800" cy="310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查找表中的数据元素之间不存在明显的组织规律，因此不便于查找。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为了提高查找的效率， 需要在查找表中的元素之间</a:t>
            </a:r>
            <a:r>
              <a:rPr lang="zh-CN" altLang="en-US" u="sng" dirty="0">
                <a:solidFill>
                  <a:srgbClr val="A50021"/>
                </a:solidFill>
                <a:ea typeface="楷体_GB2312" pitchFamily="49" charset="-122"/>
              </a:rPr>
              <a:t>人为地附加某种确定的关系</a:t>
            </a:r>
            <a:r>
              <a:rPr lang="zh-CN" altLang="en-US" dirty="0">
                <a:solidFill>
                  <a:srgbClr val="A50021"/>
                </a:solidFill>
                <a:ea typeface="楷体_GB2312" pitchFamily="49" charset="-122"/>
              </a:rPr>
              <a:t>，换句话说，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用另外一种结构来表示查找表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顺序表，链表，树，等等。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4DD59272-1EAA-4EE2-8B39-D614FF41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717806"/>
            <a:ext cx="7296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楷体_GB2312" pitchFamily="49" charset="-122"/>
                <a:cs typeface="+mj-cs"/>
              </a:rPr>
              <a:t>查找的方法取决于查找表的结构</a:t>
            </a:r>
            <a:endParaRPr lang="zh-CN" altLang="en-US" sz="32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52600" y="1268414"/>
            <a:ext cx="86106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查找运算时间主要花费在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上，通常把查找过程中执行的</a:t>
            </a:r>
            <a:r>
              <a:rPr kumimoji="1" lang="zh-CN" altLang="en-US" sz="2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关键字平均比较个数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（也称为平均查找长度）作为衡量一个查找算法效率优劣的标准。</a:t>
            </a:r>
            <a:endParaRPr kumimoji="1" lang="en-US" altLang="zh-CN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平均查找长度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Average Search Length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847851" y="4321176"/>
            <a:ext cx="8640763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是查找表中记录的个数。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200" b="1" i="1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是查找第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个记录的</a:t>
            </a:r>
            <a:r>
              <a:rPr kumimoji="1" lang="zh-CN" altLang="en-US" sz="22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概率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，一般地，认为每个记录的查找概率相等，即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200" b="1" i="1" baseline="-30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=1/</a:t>
            </a:r>
            <a:r>
              <a:rPr kumimoji="1"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≤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≤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="1" i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是找到第</a:t>
            </a:r>
            <a:r>
              <a:rPr kumimoji="1"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个记录所需进行的</a:t>
            </a:r>
            <a:r>
              <a:rPr kumimoji="1" lang="zh-CN" altLang="en-US" sz="22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590131" y="333307"/>
            <a:ext cx="5011737" cy="58477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 </a:t>
            </a: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查找方法的性能指标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738547" y="3214686"/>
          <a:ext cx="1698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95000" progId="Equation.3">
                  <p:embed/>
                </p:oleObj>
              </mc:Choice>
              <mc:Fallback>
                <p:oleObj name="Equation" r:id="rId2" imgW="850680" imgH="495000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7" y="3214686"/>
                        <a:ext cx="1698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024034" y="714357"/>
            <a:ext cx="3071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平均查找长度分为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8348" y="1357298"/>
            <a:ext cx="657229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成功情况下的平均查找长度</a:t>
            </a: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不成功情况（失败）下的平均查找长度。</a:t>
            </a:r>
            <a:endParaRPr lang="zh-CN" altLang="en-US" sz="24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653</Words>
  <Application>Microsoft Office PowerPoint</Application>
  <PresentationFormat>宽屏</PresentationFormat>
  <Paragraphs>68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华文隶书</vt:lpstr>
      <vt:lpstr>楷体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默认设计模板</vt:lpstr>
      <vt:lpstr>Office 主题</vt:lpstr>
      <vt:lpstr>Equation</vt:lpstr>
      <vt:lpstr>PowerPoint 演示文稿</vt:lpstr>
      <vt:lpstr>PowerPoint 演示文稿</vt:lpstr>
      <vt:lpstr>对查找表经常进行的操作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Yao Jiayang</cp:lastModifiedBy>
  <cp:revision>7</cp:revision>
  <dcterms:created xsi:type="dcterms:W3CDTF">2019-11-19T11:20:15Z</dcterms:created>
  <dcterms:modified xsi:type="dcterms:W3CDTF">2023-06-28T09:26:31Z</dcterms:modified>
</cp:coreProperties>
</file>