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35"/>
  </p:notesMasterIdLst>
  <p:sldIdLst>
    <p:sldId id="404" r:id="rId4"/>
    <p:sldId id="273" r:id="rId5"/>
    <p:sldId id="271" r:id="rId6"/>
    <p:sldId id="424" r:id="rId7"/>
    <p:sldId id="295" r:id="rId8"/>
    <p:sldId id="274" r:id="rId9"/>
    <p:sldId id="278" r:id="rId10"/>
    <p:sldId id="279" r:id="rId11"/>
    <p:sldId id="324" r:id="rId12"/>
    <p:sldId id="280" r:id="rId13"/>
    <p:sldId id="300" r:id="rId14"/>
    <p:sldId id="405" r:id="rId15"/>
    <p:sldId id="281" r:id="rId16"/>
    <p:sldId id="282" r:id="rId17"/>
    <p:sldId id="305" r:id="rId18"/>
    <p:sldId id="453" r:id="rId19"/>
    <p:sldId id="307" r:id="rId20"/>
    <p:sldId id="325" r:id="rId21"/>
    <p:sldId id="331" r:id="rId22"/>
    <p:sldId id="330" r:id="rId23"/>
    <p:sldId id="454" r:id="rId24"/>
    <p:sldId id="455" r:id="rId25"/>
    <p:sldId id="311" r:id="rId26"/>
    <p:sldId id="327" r:id="rId27"/>
    <p:sldId id="313" r:id="rId28"/>
    <p:sldId id="315" r:id="rId29"/>
    <p:sldId id="290" r:id="rId30"/>
    <p:sldId id="316" r:id="rId31"/>
    <p:sldId id="291" r:id="rId32"/>
    <p:sldId id="452" r:id="rId33"/>
    <p:sldId id="45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" initials="Y" lastIdx="1" clrIdx="0">
    <p:extLst>
      <p:ext uri="{19B8F6BF-5375-455C-9EA6-DF929625EA0E}">
        <p15:presenceInfo xmlns:p15="http://schemas.microsoft.com/office/powerpoint/2012/main" userId="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3T19:36:19.4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7C1BB-E7DB-46E1-8A68-FBD35A8D867E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181AF-BAF9-4EEA-80C0-6985A2D91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643554-6097-4B88-A7A7-FE217E771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E2A4D4-423F-4042-82B9-26946957B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EF8AB4-8D0A-4C84-AF2C-FE84BA669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8A5E0-3B85-4C5B-961E-3AAC9D33B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59458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E2582-47C6-4508-8658-207EE0F96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9CB31F-80FC-4459-A21E-31E5FBB7F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5D7482-31BD-405F-953C-97C9FB48A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268D4-3F9B-4746-8042-9641AF9C7C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8588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7D3580-6E76-4A07-A394-256C11FDD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89329-1B33-4B77-ABE6-25FD258B5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7BB63-31A5-4BA9-B0F8-957213EE2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051BB-8E11-4B1E-9046-88DC44239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58044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643554-6097-4B88-A7A7-FE217E771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E2A4D4-423F-4042-82B9-26946957B4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EF8AB4-8D0A-4C84-AF2C-FE84BA669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8A5E0-3B85-4C5B-961E-3AAC9D33B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9399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08542-FF52-4F6A-9B4F-DDD7101BA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FBE2B3-6EB2-4177-9F94-2734F8C19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833FD-69FB-4EC7-8132-1E24F2DEF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B77BF-3D45-4AEE-AEBB-003D6F19C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35436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FECEA-EFAA-49E6-AB28-2AD1CE0A0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568F9A-98DF-4708-96EB-A8DCF5D78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11F2C6-6D9D-4AF6-ADD6-39DBF3108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13BEF-CC10-4F18-937C-95E30F7730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9455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9F990-A4E5-41AB-ABFF-000025647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0D2E7-1A28-49E3-8472-3CB3BD47B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4EED2-4BFD-493C-B804-AB96ED243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F50CC-7C22-43D5-9C4D-4754540847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22877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5C4253-B785-46B8-9C3D-008E4F9C7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5FB114-1EFE-45C4-B0D8-51783C914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C88FCD-849A-4863-A3CC-9DA32A17A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F184B-289C-4942-A920-8F683A056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00939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937EA0-C952-4890-82DC-9847D02FD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6D1209-3698-454F-8778-5D25B2F2D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F2255A-C919-4F30-816E-742FE51B4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5586E-013F-4E30-BF22-00CCDA754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15279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098846-B5E8-4B38-A8AB-53310BCB2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CD0F19-0F2A-48B8-86B1-089F43F0D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47B1B6-405E-4F95-958E-1EF77952D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BCE48-7B6E-4087-8CE0-3217A42509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636774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FFFD4-017A-4206-A997-7D67FF102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C4232-18A7-4D8B-9DB0-680CF718E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17567-FBE3-4D38-BFEA-F85D8A144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C1293-13A5-4C20-BAA8-5572D37EC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53513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08542-FF52-4F6A-9B4F-DDD7101BA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FBE2B3-6EB2-4177-9F94-2734F8C19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833FD-69FB-4EC7-8132-1E24F2DEF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B77BF-3D45-4AEE-AEBB-003D6F19C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807830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CC961-33DB-4B22-9F3D-A72EEE80A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11B9A-06D4-48A1-A9B0-38AE4F034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3C57A-5F1F-4627-9C32-9B628D314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1F4CD-8A48-4FCA-A25C-8599FC8D6A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89664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E2582-47C6-4508-8658-207EE0F96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9CB31F-80FC-4459-A21E-31E5FBB7F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5D7482-31BD-405F-953C-97C9FB48A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268D4-3F9B-4746-8042-9641AF9C7C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072237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7D3580-6E76-4A07-A394-256C11FDD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89329-1B33-4B77-ABE6-25FD258B5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7BB63-31A5-4BA9-B0F8-957213EE2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051BB-8E11-4B1E-9046-88DC44239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98492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A4A1-F8F2-4970-B9B0-AA671BB44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21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7B00-665A-4490-8358-367CFE3C89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989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20D-1794-4B5F-9897-A6D1211ED7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55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30C-DAAB-41FA-BDCF-A08FC5068B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64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4730-DE13-49C7-AA32-ABE1096E9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88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E438-766E-4822-BB03-DF2BF299F6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20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752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FECEA-EFAA-49E6-AB28-2AD1CE0A0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568F9A-98DF-4708-96EB-A8DCF5D78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11F2C6-6D9D-4AF6-ADD6-39DBF3108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13BEF-CC10-4F18-937C-95E30F7730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58932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0EF-21D8-41B0-AC36-C6E978EFDD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916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68D9-46C6-4E0E-B5F5-A45C4C94B5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935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F298-31E1-42B5-8DBA-69B11EB645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384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28A-30CD-42A9-8E4B-ADFDF63F68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3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9F990-A4E5-41AB-ABFF-000025647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0D2E7-1A28-49E3-8472-3CB3BD47B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4EED2-4BFD-493C-B804-AB96ED243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F50CC-7C22-43D5-9C4D-4754540847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18973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5C4253-B785-46B8-9C3D-008E4F9C7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5FB114-1EFE-45C4-B0D8-51783C914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C88FCD-849A-4863-A3CC-9DA32A17A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F184B-289C-4942-A920-8F683A0563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083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937EA0-C952-4890-82DC-9847D02FD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6D1209-3698-454F-8778-5D25B2F2D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F2255A-C919-4F30-816E-742FE51B4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5586E-013F-4E30-BF22-00CCDA754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05988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098846-B5E8-4B38-A8AB-53310BCB2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CD0F19-0F2A-48B8-86B1-089F43F0DF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47B1B6-405E-4F95-958E-1EF77952D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BCE48-7B6E-4087-8CE0-3217A42509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8741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FFFD4-017A-4206-A997-7D67FF102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C4232-18A7-4D8B-9DB0-680CF718ED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17567-FBE3-4D38-BFEA-F85D8A144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C1293-13A5-4C20-BAA8-5572D37EC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10582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CC961-33DB-4B22-9F3D-A72EEE80A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11B9A-06D4-48A1-A9B0-38AE4F034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3C57A-5F1F-4627-9C32-9B628D314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1F4CD-8A48-4FCA-A25C-8599FC8D6A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87788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DCD"/>
            </a:gs>
            <a:gs pos="50000">
              <a:srgbClr val="FFFAF1"/>
            </a:gs>
            <a:gs pos="100000">
              <a:srgbClr val="FFEDC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4E9ADA-CD3D-4036-9332-F59F1AAB3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398BCC-8F60-4CE8-9344-D1C42890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696F3C-11F4-46F1-9B22-D9A8F8F387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664A9D-9C3F-4432-85BF-E7E6217FA6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1C8C03-6EC9-41B3-865C-F73D93F1D2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7D4CFD2-0E96-4039-A323-38D68548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2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DCD"/>
            </a:gs>
            <a:gs pos="50000">
              <a:srgbClr val="FFFAF1"/>
            </a:gs>
            <a:gs pos="100000">
              <a:srgbClr val="FFEDC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4E9ADA-CD3D-4036-9332-F59F1AAB3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398BCC-8F60-4CE8-9344-D1C42890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696F3C-11F4-46F1-9B22-D9A8F8F387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664A9D-9C3F-4432-85BF-E7E6217FA6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D1C8C03-6EC9-41B3-865C-F73D93F1D2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7D4CFD2-0E96-4039-A323-38D68548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7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72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050">
            <a:extLst>
              <a:ext uri="{FF2B5EF4-FFF2-40B4-BE49-F238E27FC236}">
                <a16:creationId xmlns:a16="http://schemas.microsoft.com/office/drawing/2014/main" id="{E9472CE4-F898-4856-A993-A5E9CBE6E4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77861" y="569343"/>
            <a:ext cx="7543800" cy="297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第九章 查找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1DE8D-A6DC-41B1-B215-502944E74FFD}"/>
              </a:ext>
            </a:extLst>
          </p:cNvPr>
          <p:cNvSpPr txBox="1"/>
          <p:nvPr/>
        </p:nvSpPr>
        <p:spPr>
          <a:xfrm>
            <a:off x="3952336" y="4632384"/>
            <a:ext cx="4287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9.1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顺序查找表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554858B7-0ED7-4C0C-BD65-94CD0EE7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871" y="1772904"/>
            <a:ext cx="8650258" cy="130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顺序查找算法简单， 但平均查找长度较大，不适用于表长较大的查找表。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3FE67C0E-10DA-4074-83B8-1F04A523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871" y="4149070"/>
            <a:ext cx="8814160" cy="130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若以</a:t>
            </a:r>
            <a:r>
              <a:rPr lang="zh-CN" altLang="en-US" sz="2800" b="1" dirty="0">
                <a:solidFill>
                  <a:srgbClr val="CC0000"/>
                </a:solidFill>
                <a:ea typeface="楷体_GB2312" pitchFamily="49" charset="-122"/>
              </a:rPr>
              <a:t>有序顺序表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表示静态查找表，则查找过程可以基于“</a:t>
            </a:r>
            <a:r>
              <a:rPr lang="zh-CN" altLang="en-US" sz="2800" b="1" dirty="0">
                <a:solidFill>
                  <a:srgbClr val="CC0000"/>
                </a:solidFill>
                <a:ea typeface="楷体_GB2312" pitchFamily="49" charset="-122"/>
              </a:rPr>
              <a:t>折半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”进行。</a:t>
            </a:r>
            <a:endParaRPr lang="zh-CN" altLang="en-US" sz="3200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6" name="Text Box 6" descr="信纸">
            <a:extLst>
              <a:ext uri="{FF2B5EF4-FFF2-40B4-BE49-F238E27FC236}">
                <a16:creationId xmlns:a16="http://schemas.microsoft.com/office/drawing/2014/main" id="{C677B2F6-E422-40C7-9D36-AB057AB66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015" y="445650"/>
            <a:ext cx="4279359" cy="7694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隶书" pitchFamily="49" charset="-122"/>
                <a:cs typeface="Times New Roman" pitchFamily="18" charset="0"/>
              </a:rPr>
              <a:t>二、折半查找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F0348C-1B12-4EC3-BD5E-97581498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40712" y="654501"/>
            <a:ext cx="8534400" cy="159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折半查找也称为二分查找，要求线性表中的记录必须己按关键字值有序（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递增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或递减）排列。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思路（递增有序为例）：</a:t>
            </a:r>
            <a:endParaRPr kumimoji="1"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5736" y="307181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[mid]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5538" y="4543490"/>
            <a:ext cx="185738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左区间</a:t>
            </a:r>
          </a:p>
        </p:txBody>
      </p:sp>
      <p:sp>
        <p:nvSpPr>
          <p:cNvPr id="6" name="矩形 5"/>
          <p:cNvSpPr/>
          <p:nvPr/>
        </p:nvSpPr>
        <p:spPr>
          <a:xfrm>
            <a:off x="7667636" y="4543490"/>
            <a:ext cx="178595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右区间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3881422" y="3500438"/>
            <a:ext cx="1143008" cy="1000130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5538" y="37861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&lt;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[mid].key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30" y="260026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16200000" flipH="1">
            <a:off x="7163970" y="3504039"/>
            <a:ext cx="1043052" cy="1035851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96264" y="38147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&gt;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[mid].key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5453058" y="4000504"/>
            <a:ext cx="1000132" cy="1588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4937" y="4479589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[mid].key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1684" y="49256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603EE2-E77C-4A3F-BE76-CC22BE303815}" type="slidenum">
              <a:rPr lang="en-US" altLang="zh-CN" b="1" smtClean="0">
                <a:solidFill>
                  <a:schemeClr val="tx1"/>
                </a:solidFill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050">
            <a:extLst>
              <a:ext uri="{FF2B5EF4-FFF2-40B4-BE49-F238E27FC236}">
                <a16:creationId xmlns:a16="http://schemas.microsoft.com/office/drawing/2014/main" id="{1E525B87-09D8-4DE0-8BFF-E30EE5396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1752600"/>
          <a:ext cx="84010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417560" imgH="1981200" progId="Word.Document.8">
                  <p:embed/>
                </p:oleObj>
              </mc:Choice>
              <mc:Fallback>
                <p:oleObj name="文档" r:id="rId2" imgW="8417560" imgH="1981200" progId="Word.Document.8">
                  <p:embed/>
                  <p:pic>
                    <p:nvPicPr>
                      <p:cNvPr id="187394" name="Object 2050">
                        <a:extLst>
                          <a:ext uri="{FF2B5EF4-FFF2-40B4-BE49-F238E27FC236}">
                            <a16:creationId xmlns:a16="http://schemas.microsoft.com/office/drawing/2014/main" id="{1E525B87-09D8-4DE0-8BFF-E30EE5396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752600"/>
                        <a:ext cx="84010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Text Box 2054">
            <a:extLst>
              <a:ext uri="{FF2B5EF4-FFF2-40B4-BE49-F238E27FC236}">
                <a16:creationId xmlns:a16="http://schemas.microsoft.com/office/drawing/2014/main" id="{A8A01089-7279-46F8-8BDF-EB25BA2AC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904" y="279292"/>
            <a:ext cx="7140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例如</a:t>
            </a:r>
            <a:r>
              <a:rPr lang="en-US" altLang="zh-CN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: key = 64 </a:t>
            </a:r>
            <a:r>
              <a:rPr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的查找过程如下</a:t>
            </a:r>
          </a:p>
        </p:txBody>
      </p:sp>
      <p:sp>
        <p:nvSpPr>
          <p:cNvPr id="187399" name="AutoShape 2055">
            <a:extLst>
              <a:ext uri="{FF2B5EF4-FFF2-40B4-BE49-F238E27FC236}">
                <a16:creationId xmlns:a16="http://schemas.microsoft.com/office/drawing/2014/main" id="{9863E731-28F6-41AC-A9E0-7219CB96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097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00" name="AutoShape 2056">
            <a:extLst>
              <a:ext uri="{FF2B5EF4-FFF2-40B4-BE49-F238E27FC236}">
                <a16:creationId xmlns:a16="http://schemas.microsoft.com/office/drawing/2014/main" id="{7958D8A5-B00A-4AC4-849D-1549BA4A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01" name="AutoShape 2057">
            <a:extLst>
              <a:ext uri="{FF2B5EF4-FFF2-40B4-BE49-F238E27FC236}">
                <a16:creationId xmlns:a16="http://schemas.microsoft.com/office/drawing/2014/main" id="{62493252-E3F5-4D06-B548-701AE9BD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02" name="Text Box 2058">
            <a:extLst>
              <a:ext uri="{FF2B5EF4-FFF2-40B4-BE49-F238E27FC236}">
                <a16:creationId xmlns:a16="http://schemas.microsoft.com/office/drawing/2014/main" id="{3B434F33-619A-4FD6-B7AC-B4CDC10B9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947" y="3419476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87403" name="Text Box 2059">
            <a:extLst>
              <a:ext uri="{FF2B5EF4-FFF2-40B4-BE49-F238E27FC236}">
                <a16:creationId xmlns:a16="http://schemas.microsoft.com/office/drawing/2014/main" id="{316A1090-96F1-45FE-BB05-951B2CC7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1" y="3429001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3333CC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87404" name="Text Box 2060">
            <a:extLst>
              <a:ext uri="{FF2B5EF4-FFF2-40B4-BE49-F238E27FC236}">
                <a16:creationId xmlns:a16="http://schemas.microsoft.com/office/drawing/2014/main" id="{26862D3B-601B-42D8-8741-966AE109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242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87405" name="AutoShape 2061">
            <a:extLst>
              <a:ext uri="{FF2B5EF4-FFF2-40B4-BE49-F238E27FC236}">
                <a16:creationId xmlns:a16="http://schemas.microsoft.com/office/drawing/2014/main" id="{C11CDFAF-508F-48C2-8B9C-4809EE00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06" name="Text Box 2062">
            <a:extLst>
              <a:ext uri="{FF2B5EF4-FFF2-40B4-BE49-F238E27FC236}">
                <a16:creationId xmlns:a16="http://schemas.microsoft.com/office/drawing/2014/main" id="{739FEF0F-1D00-4350-A9A7-2B3BC36C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3419476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187407" name="AutoShape 2063">
            <a:extLst>
              <a:ext uri="{FF2B5EF4-FFF2-40B4-BE49-F238E27FC236}">
                <a16:creationId xmlns:a16="http://schemas.microsoft.com/office/drawing/2014/main" id="{00E6E9FC-E628-4E43-8760-3AD31283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097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187408" name="Text Box 2064">
            <a:extLst>
              <a:ext uri="{FF2B5EF4-FFF2-40B4-BE49-F238E27FC236}">
                <a16:creationId xmlns:a16="http://schemas.microsoft.com/office/drawing/2014/main" id="{2E41BD73-C1DE-4F99-9BD2-6E2EC44EC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947" y="3419476"/>
            <a:ext cx="7175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00"/>
                </a:solidFill>
              </a:rPr>
              <a:t>      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87409" name="AutoShape 2065">
            <a:extLst>
              <a:ext uri="{FF2B5EF4-FFF2-40B4-BE49-F238E27FC236}">
                <a16:creationId xmlns:a16="http://schemas.microsoft.com/office/drawing/2014/main" id="{669F7ED5-A786-433B-9428-62E07025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10" name="Text Box 2066">
            <a:extLst>
              <a:ext uri="{FF2B5EF4-FFF2-40B4-BE49-F238E27FC236}">
                <a16:creationId xmlns:a16="http://schemas.microsoft.com/office/drawing/2014/main" id="{719FCD7B-CAEE-4099-9A4E-A83596BE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242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187411" name="AutoShape 2067">
            <a:extLst>
              <a:ext uri="{FF2B5EF4-FFF2-40B4-BE49-F238E27FC236}">
                <a16:creationId xmlns:a16="http://schemas.microsoft.com/office/drawing/2014/main" id="{95806A62-D5F5-4162-A35D-E98F91D2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187413" name="Text Box 2069">
            <a:extLst>
              <a:ext uri="{FF2B5EF4-FFF2-40B4-BE49-F238E27FC236}">
                <a16:creationId xmlns:a16="http://schemas.microsoft.com/office/drawing/2014/main" id="{12D07F19-8D85-4265-8E6E-AC19B5081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1"/>
            <a:ext cx="7175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800000"/>
                </a:solidFill>
              </a:rPr>
              <a:t>      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187414" name="AutoShape 2070">
            <a:extLst>
              <a:ext uri="{FF2B5EF4-FFF2-40B4-BE49-F238E27FC236}">
                <a16:creationId xmlns:a16="http://schemas.microsoft.com/office/drawing/2014/main" id="{5480F9C2-C618-4D4E-AF18-E4029F46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187415" name="Text Box 2071">
            <a:extLst>
              <a:ext uri="{FF2B5EF4-FFF2-40B4-BE49-F238E27FC236}">
                <a16:creationId xmlns:a16="http://schemas.microsoft.com/office/drawing/2014/main" id="{FAD40C44-53AA-4E26-843F-009ECEA25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3429001"/>
            <a:ext cx="8064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       </a:t>
            </a:r>
          </a:p>
        </p:txBody>
      </p:sp>
      <p:sp>
        <p:nvSpPr>
          <p:cNvPr id="187416" name="AutoShape 2072">
            <a:extLst>
              <a:ext uri="{FF2B5EF4-FFF2-40B4-BE49-F238E27FC236}">
                <a16:creationId xmlns:a16="http://schemas.microsoft.com/office/drawing/2014/main" id="{EBB979A7-9D98-4EB0-83F5-BA01CA12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56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17" name="Text Box 2073">
            <a:extLst>
              <a:ext uri="{FF2B5EF4-FFF2-40B4-BE49-F238E27FC236}">
                <a16:creationId xmlns:a16="http://schemas.microsoft.com/office/drawing/2014/main" id="{89AE22FB-E2FF-4A72-9DA1-8A94AF0CD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1" y="3429001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</a:rPr>
              <a:t>high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 useBgFill="1">
        <p:nvSpPr>
          <p:cNvPr id="187418" name="AutoShape 2074">
            <a:extLst>
              <a:ext uri="{FF2B5EF4-FFF2-40B4-BE49-F238E27FC236}">
                <a16:creationId xmlns:a16="http://schemas.microsoft.com/office/drawing/2014/main" id="{9C18393D-EB04-431A-B77B-62D76692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28194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187419" name="Text Box 2075">
            <a:extLst>
              <a:ext uri="{FF2B5EF4-FFF2-40B4-BE49-F238E27FC236}">
                <a16:creationId xmlns:a16="http://schemas.microsoft.com/office/drawing/2014/main" id="{D5604B46-E381-4E0A-A46A-D05986FBD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24288"/>
            <a:ext cx="717550" cy="5191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187420" name="AutoShape 2076">
            <a:extLst>
              <a:ext uri="{FF2B5EF4-FFF2-40B4-BE49-F238E27FC236}">
                <a16:creationId xmlns:a16="http://schemas.microsoft.com/office/drawing/2014/main" id="{01580B29-51E1-438E-9E1C-AB8A92C5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28956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7421" name="Text Box 2077">
            <a:extLst>
              <a:ext uri="{FF2B5EF4-FFF2-40B4-BE49-F238E27FC236}">
                <a16:creationId xmlns:a16="http://schemas.microsoft.com/office/drawing/2014/main" id="{C809118C-277D-497F-83DF-573E8E6C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242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800000"/>
                </a:solidFill>
              </a:rPr>
              <a:t>mid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87422" name="Text Box 2078">
            <a:extLst>
              <a:ext uri="{FF2B5EF4-FFF2-40B4-BE49-F238E27FC236}">
                <a16:creationId xmlns:a16="http://schemas.microsoft.com/office/drawing/2014/main" id="{6DB11038-BE77-4449-8C8B-03E0D4086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4572001"/>
            <a:ext cx="4323620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隶书" panose="02010509060101010101" pitchFamily="49" charset="-122"/>
              </a:rPr>
              <a:t>low   </a:t>
            </a:r>
            <a:r>
              <a:rPr lang="zh-CN" altLang="en-US" sz="2800" dirty="0">
                <a:solidFill>
                  <a:srgbClr val="3333CC"/>
                </a:solidFill>
                <a:ea typeface="隶书" panose="02010509060101010101" pitchFamily="49" charset="-122"/>
              </a:rPr>
              <a:t>指示查找区间的下界</a:t>
            </a:r>
            <a:r>
              <a:rPr lang="en-US" altLang="zh-CN" sz="2800" dirty="0">
                <a:solidFill>
                  <a:srgbClr val="3333CC"/>
                </a:solidFill>
                <a:ea typeface="隶书" panose="02010509060101010101" pitchFamily="49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隶书" panose="02010509060101010101" pitchFamily="49" charset="-122"/>
              </a:rPr>
              <a:t>high </a:t>
            </a:r>
            <a:r>
              <a:rPr lang="zh-CN" altLang="en-US" sz="2800" dirty="0">
                <a:solidFill>
                  <a:srgbClr val="3333CC"/>
                </a:solidFill>
                <a:ea typeface="隶书" panose="02010509060101010101" pitchFamily="49" charset="-122"/>
              </a:rPr>
              <a:t>指示查找区间的上界</a:t>
            </a:r>
            <a:r>
              <a:rPr lang="en-US" altLang="zh-CN" sz="2800" dirty="0">
                <a:solidFill>
                  <a:srgbClr val="3333CC"/>
                </a:solidFill>
                <a:ea typeface="隶书" panose="02010509060101010101" pitchFamily="49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隶书" panose="02010509060101010101" pitchFamily="49" charset="-122"/>
              </a:rPr>
              <a:t>mid = (low + high)/2</a:t>
            </a:r>
            <a:r>
              <a:rPr lang="zh-CN" altLang="en-US" sz="2800" dirty="0">
                <a:solidFill>
                  <a:srgbClr val="3333CC"/>
                </a:solidFill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519216-C2BA-4879-A97C-46C3FE52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nimBg="1"/>
      <p:bldP spid="187400" grpId="0" animBg="1"/>
      <p:bldP spid="187401" grpId="0" animBg="1"/>
      <p:bldP spid="187402" grpId="0" autoUpdateAnimBg="0"/>
      <p:bldP spid="187403" grpId="0" autoUpdateAnimBg="0"/>
      <p:bldP spid="187404" grpId="0" autoUpdateAnimBg="0"/>
      <p:bldP spid="187405" grpId="0" animBg="1"/>
      <p:bldP spid="187406" grpId="0" autoUpdateAnimBg="0"/>
      <p:bldP spid="187407" grpId="0" animBg="1"/>
      <p:bldP spid="187408" grpId="0" animBg="1" autoUpdateAnimBg="0"/>
      <p:bldP spid="187409" grpId="0" animBg="1"/>
      <p:bldP spid="187410" grpId="0" autoUpdateAnimBg="0"/>
      <p:bldP spid="187411" grpId="0" animBg="1"/>
      <p:bldP spid="187413" grpId="0" animBg="1" autoUpdateAnimBg="0"/>
      <p:bldP spid="187414" grpId="0" animBg="1"/>
      <p:bldP spid="187415" grpId="0" animBg="1" autoUpdateAnimBg="0"/>
      <p:bldP spid="187416" grpId="0" animBg="1"/>
      <p:bldP spid="187417" grpId="0" autoUpdateAnimBg="0"/>
      <p:bldP spid="187418" grpId="0" animBg="1"/>
      <p:bldP spid="187419" grpId="0" animBg="1" autoUpdateAnimBg="0"/>
      <p:bldP spid="187420" grpId="0" animBg="1"/>
      <p:bldP spid="187421" grpId="0" autoUpdateAnimBg="0"/>
      <p:bldP spid="1874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1DA69D42-EB49-466D-898D-E97F3CF9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304" y="458244"/>
            <a:ext cx="718818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int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Search_Bin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(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SSTable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ST,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KeyType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kval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  low = 1;  high =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ST.length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;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16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sz="1600" dirty="0">
                <a:solidFill>
                  <a:srgbClr val="CC0000"/>
                </a:solidFill>
                <a:ea typeface="楷体_GB2312" pitchFamily="49" charset="-122"/>
              </a:rPr>
              <a:t>置区间初值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while (low &lt;= high)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     mid = (low + high) / 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     if 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（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kval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==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ST.elem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[mid].key 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         return  mid;          </a:t>
            </a:r>
            <a:r>
              <a:rPr lang="en-US" altLang="zh-CN" sz="16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sz="1600" dirty="0">
                <a:solidFill>
                  <a:srgbClr val="CC0000"/>
                </a:solidFill>
                <a:ea typeface="楷体_GB2312" pitchFamily="49" charset="-122"/>
              </a:rPr>
              <a:t>找到待查元素</a:t>
            </a:r>
            <a:endParaRPr lang="zh-CN" altLang="en-US" sz="2000" dirty="0">
              <a:solidFill>
                <a:srgbClr val="8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else  if (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kval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&lt; </a:t>
            </a:r>
            <a:r>
              <a:rPr lang="en-US" altLang="zh-CN" sz="2800" dirty="0" err="1">
                <a:solidFill>
                  <a:srgbClr val="3333CC"/>
                </a:solidFill>
                <a:ea typeface="楷体_GB2312" pitchFamily="49" charset="-122"/>
              </a:rPr>
              <a:t>ST.elem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[mid].key)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                   high = mid - 1;       </a:t>
            </a:r>
            <a:r>
              <a:rPr lang="en-US" altLang="zh-CN" sz="16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sz="1600" dirty="0">
                <a:solidFill>
                  <a:srgbClr val="CC0000"/>
                </a:solidFill>
                <a:ea typeface="楷体_GB2312" pitchFamily="49" charset="-122"/>
              </a:rPr>
              <a:t>继续在前半区间进行查找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            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else  low = mid + 1;    </a:t>
            </a:r>
            <a:r>
              <a:rPr lang="en-US" altLang="zh-CN" sz="16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sz="1600" dirty="0">
                <a:solidFill>
                  <a:srgbClr val="CC0000"/>
                </a:solidFill>
                <a:ea typeface="楷体_GB2312" pitchFamily="49" charset="-122"/>
              </a:rPr>
              <a:t>继续在后半区间进行查找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   return 0;                 </a:t>
            </a:r>
            <a:r>
              <a:rPr lang="en-US" altLang="zh-CN" sz="16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zh-CN" altLang="en-US" sz="1600" dirty="0">
                <a:solidFill>
                  <a:srgbClr val="CC0000"/>
                </a:solidFill>
                <a:ea typeface="楷体_GB2312" pitchFamily="49" charset="-122"/>
              </a:rPr>
              <a:t>顺序表中不存在待查元素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} </a:t>
            </a:r>
            <a:r>
              <a:rPr lang="en-US" altLang="zh-CN" sz="1800" dirty="0">
                <a:solidFill>
                  <a:srgbClr val="CC0000"/>
                </a:solidFill>
                <a:ea typeface="楷体_GB2312" pitchFamily="49" charset="-122"/>
              </a:rPr>
              <a:t>// </a:t>
            </a:r>
            <a:r>
              <a:rPr lang="en-US" altLang="zh-CN" sz="1800" dirty="0" err="1">
                <a:solidFill>
                  <a:srgbClr val="CC0000"/>
                </a:solidFill>
                <a:ea typeface="楷体_GB2312" pitchFamily="49" charset="-122"/>
              </a:rPr>
              <a:t>Search_Bin</a:t>
            </a:r>
            <a:endParaRPr lang="en-US" altLang="zh-CN" sz="16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3EE76B-4599-4377-988C-E11E11BB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1DEB22E4-340E-4A14-B3A4-E86942918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09561"/>
            <a:ext cx="8191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先看一个具体的例子，假设：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n=11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124AA1EF-E6D7-4F2F-B4F1-71DF900F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1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333CC"/>
                </a:solidFill>
                <a:ea typeface="楷体_GB2312" pitchFamily="49" charset="-122"/>
              </a:rPr>
              <a:t>折半查找的性能</a:t>
            </a:r>
            <a:endParaRPr lang="zh-CN" altLang="en-US" sz="20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42063" name="Object 79">
            <a:extLst>
              <a:ext uri="{FF2B5EF4-FFF2-40B4-BE49-F238E27FC236}">
                <a16:creationId xmlns:a16="http://schemas.microsoft.com/office/drawing/2014/main" id="{978CF397-378D-478E-A8FC-D2E15489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96526"/>
              </p:ext>
            </p:extLst>
          </p:nvPr>
        </p:nvGraphicFramePr>
        <p:xfrm>
          <a:off x="1905001" y="2669693"/>
          <a:ext cx="85058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503920" imgH="1267968" progId="Word.Document.8">
                  <p:embed/>
                </p:oleObj>
              </mc:Choice>
              <mc:Fallback>
                <p:oleObj name="文档" r:id="rId2" imgW="8503920" imgH="1267968" progId="Word.Document.8">
                  <p:embed/>
                  <p:pic>
                    <p:nvPicPr>
                      <p:cNvPr id="42063" name="Object 79">
                        <a:extLst>
                          <a:ext uri="{FF2B5EF4-FFF2-40B4-BE49-F238E27FC236}">
                            <a16:creationId xmlns:a16="http://schemas.microsoft.com/office/drawing/2014/main" id="{978CF397-378D-478E-A8FC-D2E154899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669693"/>
                        <a:ext cx="85058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64" name="Text Box 80">
            <a:extLst>
              <a:ext uri="{FF2B5EF4-FFF2-40B4-BE49-F238E27FC236}">
                <a16:creationId xmlns:a16="http://schemas.microsoft.com/office/drawing/2014/main" id="{1028335D-1CE4-4318-91B3-473FA5C8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CC99"/>
                </a:solidFill>
              </a:rPr>
              <a:t>1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2065" name="Text Box 81">
            <a:extLst>
              <a:ext uri="{FF2B5EF4-FFF2-40B4-BE49-F238E27FC236}">
                <a16:creationId xmlns:a16="http://schemas.microsoft.com/office/drawing/2014/main" id="{C7D8DC7A-21CA-481F-8A9F-DA7E80F9E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33CC"/>
                </a:solidFill>
              </a:rPr>
              <a:t>2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2066" name="Text Box 82">
            <a:extLst>
              <a:ext uri="{FF2B5EF4-FFF2-40B4-BE49-F238E27FC236}">
                <a16:creationId xmlns:a16="http://schemas.microsoft.com/office/drawing/2014/main" id="{8CCC7DBE-5E3C-4201-8F97-96822156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33CC"/>
                </a:solidFill>
              </a:rPr>
              <a:t>2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2067" name="Text Box 83">
            <a:extLst>
              <a:ext uri="{FF2B5EF4-FFF2-40B4-BE49-F238E27FC236}">
                <a16:creationId xmlns:a16="http://schemas.microsoft.com/office/drawing/2014/main" id="{352E99E2-F0BF-4A09-8B8A-BCDC99203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800080"/>
                </a:solidFill>
              </a:rPr>
              <a:t>3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42068" name="Text Box 84">
            <a:extLst>
              <a:ext uri="{FF2B5EF4-FFF2-40B4-BE49-F238E27FC236}">
                <a16:creationId xmlns:a16="http://schemas.microsoft.com/office/drawing/2014/main" id="{37FC2241-F71C-42E7-AFEE-DD425D7F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800080"/>
                </a:solidFill>
              </a:rPr>
              <a:t>3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42069" name="Text Box 85">
            <a:extLst>
              <a:ext uri="{FF2B5EF4-FFF2-40B4-BE49-F238E27FC236}">
                <a16:creationId xmlns:a16="http://schemas.microsoft.com/office/drawing/2014/main" id="{44D1FF9B-5F89-46D9-86B8-8723BF235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800080"/>
                </a:solidFill>
              </a:rPr>
              <a:t>3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42070" name="Text Box 86">
            <a:extLst>
              <a:ext uri="{FF2B5EF4-FFF2-40B4-BE49-F238E27FC236}">
                <a16:creationId xmlns:a16="http://schemas.microsoft.com/office/drawing/2014/main" id="{20134241-F5E8-4ADD-8EDE-1C44B02D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800080"/>
                </a:solidFill>
              </a:rPr>
              <a:t>3</a:t>
            </a:r>
            <a:endParaRPr lang="en-US" altLang="zh-CN" b="1">
              <a:solidFill>
                <a:srgbClr val="800080"/>
              </a:solidFill>
            </a:endParaRPr>
          </a:p>
        </p:txBody>
      </p:sp>
      <p:sp>
        <p:nvSpPr>
          <p:cNvPr id="42071" name="Text Box 87">
            <a:extLst>
              <a:ext uri="{FF2B5EF4-FFF2-40B4-BE49-F238E27FC236}">
                <a16:creationId xmlns:a16="http://schemas.microsoft.com/office/drawing/2014/main" id="{CC142E34-3C3B-4AEE-B8CA-56C8E0F64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2072" name="Text Box 88">
            <a:extLst>
              <a:ext uri="{FF2B5EF4-FFF2-40B4-BE49-F238E27FC236}">
                <a16:creationId xmlns:a16="http://schemas.microsoft.com/office/drawing/2014/main" id="{9C8E2982-85DC-4408-8E34-732872B8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2073" name="Text Box 89">
            <a:extLst>
              <a:ext uri="{FF2B5EF4-FFF2-40B4-BE49-F238E27FC236}">
                <a16:creationId xmlns:a16="http://schemas.microsoft.com/office/drawing/2014/main" id="{32B31DB6-BAFE-4A93-94C5-CC603581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42074" name="Text Box 90">
            <a:extLst>
              <a:ext uri="{FF2B5EF4-FFF2-40B4-BE49-F238E27FC236}">
                <a16:creationId xmlns:a16="http://schemas.microsoft.com/office/drawing/2014/main" id="{DEE3C83D-8739-4C5A-8ADB-24138081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525" y="3142767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9D9DFF"/>
                </a:solidFill>
              </a:rPr>
              <a:t>4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F439DA-1740-4DC0-893B-599606EE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2064" grpId="0" autoUpdateAnimBg="0"/>
      <p:bldP spid="42065" grpId="0" autoUpdateAnimBg="0"/>
      <p:bldP spid="42066" grpId="0" autoUpdateAnimBg="0"/>
      <p:bldP spid="42067" grpId="0" autoUpdateAnimBg="0"/>
      <p:bldP spid="42068" grpId="0" autoUpdateAnimBg="0"/>
      <p:bldP spid="42069" grpId="0" autoUpdateAnimBg="0"/>
      <p:bldP spid="42070" grpId="0" autoUpdateAnimBg="0"/>
      <p:bldP spid="42071" grpId="0" autoUpdateAnimBg="0"/>
      <p:bldP spid="42072" grpId="0" autoUpdateAnimBg="0"/>
      <p:bldP spid="42073" grpId="0" autoUpdateAnimBg="0"/>
      <p:bldP spid="4207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95472" y="85986"/>
            <a:ext cx="500066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二分查找过程可用二叉树来描述：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8514" y="1699017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这样的二叉树称为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判定树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比较树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1191" y="544370"/>
            <a:ext cx="7929618" cy="100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把当前查找区间的中间位置上的记录作为</a:t>
            </a:r>
            <a:r>
              <a:rPr kumimoji="1" lang="zh-CN" altLang="en-US" sz="20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</a:t>
            </a: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marL="457200" indent="-457200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左子表和右子表中的记录分别作为根的</a:t>
            </a:r>
            <a:r>
              <a:rPr kumimoji="1" lang="zh-CN" altLang="en-US" sz="20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</a:t>
            </a: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000" b="1" dirty="0">
                <a:solidFill>
                  <a:srgbClr val="FF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右子树</a:t>
            </a: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3" name="Oval 91">
            <a:extLst>
              <a:ext uri="{FF2B5EF4-FFF2-40B4-BE49-F238E27FC236}">
                <a16:creationId xmlns:a16="http://schemas.microsoft.com/office/drawing/2014/main" id="{682DB132-ADFB-4401-9298-7B8BB1E6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12059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6600"/>
                </a:solidFill>
              </a:rPr>
              <a:t>6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" name="Oval 92">
            <a:extLst>
              <a:ext uri="{FF2B5EF4-FFF2-40B4-BE49-F238E27FC236}">
                <a16:creationId xmlns:a16="http://schemas.microsoft.com/office/drawing/2014/main" id="{F13AE953-D2E5-4F95-A4DE-C7E29AEE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74059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3333CC"/>
                </a:solidFill>
              </a:rPr>
              <a:t>3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" name="Oval 93">
            <a:extLst>
              <a:ext uri="{FF2B5EF4-FFF2-40B4-BE49-F238E27FC236}">
                <a16:creationId xmlns:a16="http://schemas.microsoft.com/office/drawing/2014/main" id="{FBAFB04B-DB7C-44D1-BD96-AC1D0D53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74059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3333CC"/>
                </a:solidFill>
              </a:rPr>
              <a:t>9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56" name="Oval 94">
            <a:extLst>
              <a:ext uri="{FF2B5EF4-FFF2-40B4-BE49-F238E27FC236}">
                <a16:creationId xmlns:a16="http://schemas.microsoft.com/office/drawing/2014/main" id="{A1645B90-4646-4E81-B259-870D68296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36059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800080"/>
                </a:solidFill>
              </a:rPr>
              <a:t>1</a:t>
            </a:r>
            <a:endParaRPr lang="en-US" altLang="zh-CN">
              <a:solidFill>
                <a:srgbClr val="800080"/>
              </a:solidFill>
            </a:endParaRPr>
          </a:p>
        </p:txBody>
      </p:sp>
      <p:sp>
        <p:nvSpPr>
          <p:cNvPr id="57" name="Oval 95">
            <a:extLst>
              <a:ext uri="{FF2B5EF4-FFF2-40B4-BE49-F238E27FC236}">
                <a16:creationId xmlns:a16="http://schemas.microsoft.com/office/drawing/2014/main" id="{FD0FF04A-70AC-4029-B6B4-8F17FB95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36059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800080"/>
                </a:solidFill>
              </a:rPr>
              <a:t>4</a:t>
            </a:r>
            <a:endParaRPr lang="en-US" altLang="zh-CN">
              <a:solidFill>
                <a:srgbClr val="800080"/>
              </a:solidFill>
            </a:endParaRPr>
          </a:p>
        </p:txBody>
      </p:sp>
      <p:sp>
        <p:nvSpPr>
          <p:cNvPr id="58" name="Rectangle 96">
            <a:extLst>
              <a:ext uri="{FF2B5EF4-FFF2-40B4-BE49-F238E27FC236}">
                <a16:creationId xmlns:a16="http://schemas.microsoft.com/office/drawing/2014/main" id="{093FA1DF-5B28-41FA-81CA-9A970536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74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" name="Rectangle 97">
            <a:extLst>
              <a:ext uri="{FF2B5EF4-FFF2-40B4-BE49-F238E27FC236}">
                <a16:creationId xmlns:a16="http://schemas.microsoft.com/office/drawing/2014/main" id="{6ECEA591-FDBC-4ECE-9D74-4CEA3BEA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Rectangle 98">
            <a:extLst>
              <a:ext uri="{FF2B5EF4-FFF2-40B4-BE49-F238E27FC236}">
                <a16:creationId xmlns:a16="http://schemas.microsoft.com/office/drawing/2014/main" id="{1F517E36-F6E0-49BC-B0C4-D85F7C52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" name="Rectangle 99">
            <a:extLst>
              <a:ext uri="{FF2B5EF4-FFF2-40B4-BE49-F238E27FC236}">
                <a16:creationId xmlns:a16="http://schemas.microsoft.com/office/drawing/2014/main" id="{D610C962-55F9-4F9F-A24B-61DEA150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74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Rectangle 100">
            <a:extLst>
              <a:ext uri="{FF2B5EF4-FFF2-40B4-BE49-F238E27FC236}">
                <a16:creationId xmlns:a16="http://schemas.microsoft.com/office/drawing/2014/main" id="{D73052EB-BBAF-406B-A608-8C861361F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Rectangle 101">
            <a:extLst>
              <a:ext uri="{FF2B5EF4-FFF2-40B4-BE49-F238E27FC236}">
                <a16:creationId xmlns:a16="http://schemas.microsoft.com/office/drawing/2014/main" id="{0B4F1BCD-E3B5-4573-9916-003CF673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Rectangle 102">
            <a:extLst>
              <a:ext uri="{FF2B5EF4-FFF2-40B4-BE49-F238E27FC236}">
                <a16:creationId xmlns:a16="http://schemas.microsoft.com/office/drawing/2014/main" id="{103F8966-72B5-4321-8C5C-FDF411BF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4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5" name="Rectangle 103">
            <a:extLst>
              <a:ext uri="{FF2B5EF4-FFF2-40B4-BE49-F238E27FC236}">
                <a16:creationId xmlns:a16="http://schemas.microsoft.com/office/drawing/2014/main" id="{D7C56FDA-0C6C-42C2-9B02-26AFA177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6" name="Rectangle 104">
            <a:extLst>
              <a:ext uri="{FF2B5EF4-FFF2-40B4-BE49-F238E27FC236}">
                <a16:creationId xmlns:a16="http://schemas.microsoft.com/office/drawing/2014/main" id="{4FDFD562-A9D5-4A89-B994-412813F4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Rectangle 105">
            <a:extLst>
              <a:ext uri="{FF2B5EF4-FFF2-40B4-BE49-F238E27FC236}">
                <a16:creationId xmlns:a16="http://schemas.microsoft.com/office/drawing/2014/main" id="{B2672FA0-68F5-4FC8-945B-8D58DE10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74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" name="Rectangle 106">
            <a:extLst>
              <a:ext uri="{FF2B5EF4-FFF2-40B4-BE49-F238E27FC236}">
                <a16:creationId xmlns:a16="http://schemas.microsoft.com/office/drawing/2014/main" id="{B66FDC43-67D3-44A6-85D7-5EC2B790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" name="Rectangle 107">
            <a:extLst>
              <a:ext uri="{FF2B5EF4-FFF2-40B4-BE49-F238E27FC236}">
                <a16:creationId xmlns:a16="http://schemas.microsoft.com/office/drawing/2014/main" id="{A7BBA3A0-DCD4-4BDF-9A35-BEC638D1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6136259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" name="Oval 108">
            <a:extLst>
              <a:ext uri="{FF2B5EF4-FFF2-40B4-BE49-F238E27FC236}">
                <a16:creationId xmlns:a16="http://schemas.microsoft.com/office/drawing/2014/main" id="{AFADD353-EAE5-4A1A-B719-BBDE4D28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98059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</a:rPr>
              <a:t>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" name="Oval 109">
            <a:extLst>
              <a:ext uri="{FF2B5EF4-FFF2-40B4-BE49-F238E27FC236}">
                <a16:creationId xmlns:a16="http://schemas.microsoft.com/office/drawing/2014/main" id="{112F39E8-52EC-4361-9D8A-E091F70B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98059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</a:rPr>
              <a:t>5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2" name="Oval 110">
            <a:extLst>
              <a:ext uri="{FF2B5EF4-FFF2-40B4-BE49-F238E27FC236}">
                <a16:creationId xmlns:a16="http://schemas.microsoft.com/office/drawing/2014/main" id="{5C0705F5-CE73-4DE3-BCCB-86B9036B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36059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800080"/>
                </a:solidFill>
              </a:rPr>
              <a:t>7</a:t>
            </a:r>
            <a:endParaRPr lang="en-US" altLang="zh-CN">
              <a:solidFill>
                <a:srgbClr val="800080"/>
              </a:solidFill>
            </a:endParaRPr>
          </a:p>
        </p:txBody>
      </p:sp>
      <p:sp>
        <p:nvSpPr>
          <p:cNvPr id="73" name="Oval 111">
            <a:extLst>
              <a:ext uri="{FF2B5EF4-FFF2-40B4-BE49-F238E27FC236}">
                <a16:creationId xmlns:a16="http://schemas.microsoft.com/office/drawing/2014/main" id="{41461B6A-2A76-43CA-B2D7-5CB7A649C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98059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</a:rPr>
              <a:t>8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" name="Oval 112">
            <a:extLst>
              <a:ext uri="{FF2B5EF4-FFF2-40B4-BE49-F238E27FC236}">
                <a16:creationId xmlns:a16="http://schemas.microsoft.com/office/drawing/2014/main" id="{45471E31-024F-4C8A-A4B2-D100F360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536059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800080"/>
                </a:solidFill>
              </a:rPr>
              <a:t>10</a:t>
            </a:r>
            <a:endParaRPr lang="en-US" altLang="zh-CN">
              <a:solidFill>
                <a:srgbClr val="800080"/>
              </a:solidFill>
            </a:endParaRPr>
          </a:p>
        </p:txBody>
      </p:sp>
      <p:sp>
        <p:nvSpPr>
          <p:cNvPr id="75" name="Oval 113">
            <a:extLst>
              <a:ext uri="{FF2B5EF4-FFF2-40B4-BE49-F238E27FC236}">
                <a16:creationId xmlns:a16="http://schemas.microsoft.com/office/drawing/2014/main" id="{36ECB784-925A-4945-B2D0-9405E672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298059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</a:rPr>
              <a:t>11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" name="Line 114">
            <a:extLst>
              <a:ext uri="{FF2B5EF4-FFF2-40B4-BE49-F238E27FC236}">
                <a16:creationId xmlns:a16="http://schemas.microsoft.com/office/drawing/2014/main" id="{F7F40EF0-D3CF-459A-A8B2-D1A34B626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316859"/>
            <a:ext cx="1905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Line 115">
            <a:extLst>
              <a:ext uri="{FF2B5EF4-FFF2-40B4-BE49-F238E27FC236}">
                <a16:creationId xmlns:a16="http://schemas.microsoft.com/office/drawing/2014/main" id="{3756F9D3-ABBC-4E8D-8A0E-436A3ADAE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16859"/>
            <a:ext cx="1905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Line 116">
            <a:extLst>
              <a:ext uri="{FF2B5EF4-FFF2-40B4-BE49-F238E27FC236}">
                <a16:creationId xmlns:a16="http://schemas.microsoft.com/office/drawing/2014/main" id="{503E9AE0-6881-4E62-9717-FA94B519D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078859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Line 117">
            <a:extLst>
              <a:ext uri="{FF2B5EF4-FFF2-40B4-BE49-F238E27FC236}">
                <a16:creationId xmlns:a16="http://schemas.microsoft.com/office/drawing/2014/main" id="{2FB516FB-5B80-44D4-8BF8-266ACB011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917059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Line 118">
            <a:extLst>
              <a:ext uri="{FF2B5EF4-FFF2-40B4-BE49-F238E27FC236}">
                <a16:creationId xmlns:a16="http://schemas.microsoft.com/office/drawing/2014/main" id="{5DAADB51-15EE-4EEE-B358-BFF01691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17059"/>
            <a:ext cx="381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Line 119">
            <a:extLst>
              <a:ext uri="{FF2B5EF4-FFF2-40B4-BE49-F238E27FC236}">
                <a16:creationId xmlns:a16="http://schemas.microsoft.com/office/drawing/2014/main" id="{3A4A578D-0E50-46B6-B09A-1B97EC08F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Line 120">
            <a:extLst>
              <a:ext uri="{FF2B5EF4-FFF2-40B4-BE49-F238E27FC236}">
                <a16:creationId xmlns:a16="http://schemas.microsoft.com/office/drawing/2014/main" id="{28AB840B-86A6-48F9-BA41-A4BEC623B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Line 121">
            <a:extLst>
              <a:ext uri="{FF2B5EF4-FFF2-40B4-BE49-F238E27FC236}">
                <a16:creationId xmlns:a16="http://schemas.microsoft.com/office/drawing/2014/main" id="{EA113AA8-30BF-4C53-A8A0-214953BC6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078859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Line 122">
            <a:extLst>
              <a:ext uri="{FF2B5EF4-FFF2-40B4-BE49-F238E27FC236}">
                <a16:creationId xmlns:a16="http://schemas.microsoft.com/office/drawing/2014/main" id="{554140A2-6B3A-4BD7-A6D9-DD0ED5EF5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17059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Line 123">
            <a:extLst>
              <a:ext uri="{FF2B5EF4-FFF2-40B4-BE49-F238E27FC236}">
                <a16:creationId xmlns:a16="http://schemas.microsoft.com/office/drawing/2014/main" id="{23549313-1D39-4D34-AD81-4CE25F247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124">
            <a:extLst>
              <a:ext uri="{FF2B5EF4-FFF2-40B4-BE49-F238E27FC236}">
                <a16:creationId xmlns:a16="http://schemas.microsoft.com/office/drawing/2014/main" id="{24A22F69-A8AE-42C6-99F1-83EBC6FDF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917059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Line 125">
            <a:extLst>
              <a:ext uri="{FF2B5EF4-FFF2-40B4-BE49-F238E27FC236}">
                <a16:creationId xmlns:a16="http://schemas.microsoft.com/office/drawing/2014/main" id="{54345F29-E167-408E-8E2B-7B64ACF7FD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Line 126">
            <a:extLst>
              <a:ext uri="{FF2B5EF4-FFF2-40B4-BE49-F238E27FC236}">
                <a16:creationId xmlns:a16="http://schemas.microsoft.com/office/drawing/2014/main" id="{16CA97C0-9FDD-4CA9-A7B4-08EE8E1BA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078859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Line 127">
            <a:extLst>
              <a:ext uri="{FF2B5EF4-FFF2-40B4-BE49-F238E27FC236}">
                <a16:creationId xmlns:a16="http://schemas.microsoft.com/office/drawing/2014/main" id="{65DCB590-CBB5-4E10-8A20-B394D41B71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917059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Line 128">
            <a:extLst>
              <a:ext uri="{FF2B5EF4-FFF2-40B4-BE49-F238E27FC236}">
                <a16:creationId xmlns:a16="http://schemas.microsoft.com/office/drawing/2014/main" id="{13CCB35E-B261-4C26-9AFE-A2CF7F635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917059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Line 129">
            <a:extLst>
              <a:ext uri="{FF2B5EF4-FFF2-40B4-BE49-F238E27FC236}">
                <a16:creationId xmlns:a16="http://schemas.microsoft.com/office/drawing/2014/main" id="{C5A0CEA0-86EF-4B8B-9B7F-18D9039B4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Line 130">
            <a:extLst>
              <a:ext uri="{FF2B5EF4-FFF2-40B4-BE49-F238E27FC236}">
                <a16:creationId xmlns:a16="http://schemas.microsoft.com/office/drawing/2014/main" id="{7B575821-42DD-4E5E-8259-A6BDF65B4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Line 131">
            <a:extLst>
              <a:ext uri="{FF2B5EF4-FFF2-40B4-BE49-F238E27FC236}">
                <a16:creationId xmlns:a16="http://schemas.microsoft.com/office/drawing/2014/main" id="{46D46741-1FC1-492C-826C-266FDA1A5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078859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Line 132">
            <a:extLst>
              <a:ext uri="{FF2B5EF4-FFF2-40B4-BE49-F238E27FC236}">
                <a16:creationId xmlns:a16="http://schemas.microsoft.com/office/drawing/2014/main" id="{2CADBCFA-1333-45F8-A343-B88EEB1A9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4917059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Line 133">
            <a:extLst>
              <a:ext uri="{FF2B5EF4-FFF2-40B4-BE49-F238E27FC236}">
                <a16:creationId xmlns:a16="http://schemas.microsoft.com/office/drawing/2014/main" id="{487D36FA-EEE7-4EC5-9C3B-C9B45409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917059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Line 134">
            <a:extLst>
              <a:ext uri="{FF2B5EF4-FFF2-40B4-BE49-F238E27FC236}">
                <a16:creationId xmlns:a16="http://schemas.microsoft.com/office/drawing/2014/main" id="{57C0F234-94CB-4958-96F8-A1CB12213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50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Line 135">
            <a:extLst>
              <a:ext uri="{FF2B5EF4-FFF2-40B4-BE49-F238E27FC236}">
                <a16:creationId xmlns:a16="http://schemas.microsoft.com/office/drawing/2014/main" id="{C219BF1D-07BB-40C6-97FA-6D087EF23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600" y="5679059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56C4AF-4CF4-40F9-90F9-E8E783EB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91" y="2321941"/>
            <a:ext cx="7929618" cy="5629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E58CB4-6486-498F-8A76-EB5209E3AF4A}"/>
              </a:ext>
            </a:extLst>
          </p:cNvPr>
          <p:cNvSpPr txBox="1"/>
          <p:nvPr/>
        </p:nvSpPr>
        <p:spPr>
          <a:xfrm>
            <a:off x="11235904" y="6022232"/>
            <a:ext cx="92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外部节点，代表查找失败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1D2A54A-75B0-4EDD-97AA-61F667C8D4D2}"/>
              </a:ext>
            </a:extLst>
          </p:cNvPr>
          <p:cNvSpPr/>
          <p:nvPr/>
        </p:nvSpPr>
        <p:spPr>
          <a:xfrm flipH="1" flipV="1">
            <a:off x="10668000" y="6292252"/>
            <a:ext cx="533400" cy="14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B69DCF7B-7F77-4F5D-8F3A-7EB955E33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406" y="486296"/>
            <a:ext cx="9125700" cy="11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400" dirty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成功二分查找：</a:t>
            </a: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恰好是走了一条从判定树的根到被查记录的路径，经历比较的关键字次数恰为该记录在树中的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层数</a:t>
            </a: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724757B-D5BB-4F08-84C4-7C429DCE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406" y="1926466"/>
            <a:ext cx="9203337" cy="168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400" dirty="0">
                <a:solidFill>
                  <a:srgbClr val="CC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</a:t>
            </a:r>
            <a:r>
              <a:rPr lang="zh-CN" altLang="en-US" sz="2400" dirty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成功二分查找</a:t>
            </a:r>
            <a:r>
              <a:rPr lang="zh-CN" altLang="en-US" sz="24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比较过程经历了一条从判定树根到某个外部结点的路径，所需的关键字比较次数是该</a:t>
            </a:r>
            <a:r>
              <a:rPr lang="zh-CN" altLang="en-US" sz="24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路径上内部结点的总数</a:t>
            </a:r>
            <a:r>
              <a:rPr lang="zh-CN" altLang="en-US" sz="24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（最坏情况为树的深度）。　　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043477C-7E10-45E6-9D43-380F60A2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156" y="4427673"/>
            <a:ext cx="8791950" cy="130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一般情况下，表长为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n 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的折半查找的判定树的深度和含有 </a:t>
            </a:r>
            <a:r>
              <a:rPr lang="en-US" altLang="zh-CN" sz="2800" dirty="0">
                <a:solidFill>
                  <a:srgbClr val="3333CC"/>
                </a:solidFill>
                <a:ea typeface="楷体_GB2312" pitchFamily="49" charset="-122"/>
              </a:rPr>
              <a:t>n 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个结点的完全二叉树的深度相同，即 </a:t>
            </a:r>
            <a:r>
              <a:rPr lang="zh-CN" altLang="en-US" sz="2800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zh-CN" altLang="en-US" sz="2800" b="1" i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log</a:t>
            </a:r>
            <a:r>
              <a:rPr lang="en-US" altLang="zh-CN" sz="2800" b="1" i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 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+1 </a:t>
            </a:r>
            <a:r>
              <a:rPr lang="zh-CN" altLang="en-US" sz="2800" dirty="0">
                <a:solidFill>
                  <a:srgbClr val="3333CC"/>
                </a:solidFill>
                <a:ea typeface="楷体_GB2312" pitchFamily="49" charset="-122"/>
              </a:rPr>
              <a:t>。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82E897-FB13-4ABF-903A-9A985920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solidFill>
                  <a:schemeClr val="tx1"/>
                </a:solidFill>
              </a:rPr>
              <a:pPr/>
              <a:t>16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09799" y="685800"/>
            <a:ext cx="862497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个数据元素的有序表：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(2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采用二分查找，试问：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的元素，将依次与表中哪些元素比较？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的元素，将依次与哪些元素比较？</a:t>
            </a:r>
          </a:p>
          <a:p>
            <a:pPr marL="982663" indent="-982663"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）假设查找表中每个元素的概率相同，求查找成功时的平均查找长度和查找不成功时的平均查找长度。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310BBD-27DA-4B74-A7DE-F68C3E6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solidFill>
                  <a:schemeClr val="tx1"/>
                </a:solidFill>
              </a:rPr>
              <a:pPr/>
              <a:t>17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952596" y="3455260"/>
            <a:ext cx="8143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4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的元素，依次与表中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zh-CN" altLang="en-US" sz="24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398242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4448514" y="134642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10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360777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901144" y="2278602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5596594" y="26710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20</a:t>
            </a: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5221944" y="199031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15</a:t>
            </a: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5515314" y="2278602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3875744" y="1619472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4767284" y="1611852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720822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7674314" y="135658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30</a:t>
            </a: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683357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28</a:t>
            </a: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7126944" y="2288762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8822394" y="268119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40</a:t>
            </a: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8447744" y="200047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35</a:t>
            </a: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8741114" y="2288762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" name="Freeform 71"/>
          <p:cNvSpPr>
            <a:spLocks/>
          </p:cNvSpPr>
          <p:nvPr/>
        </p:nvSpPr>
        <p:spPr bwMode="auto">
          <a:xfrm>
            <a:off x="7101544" y="1629632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2" name="Freeform 72"/>
          <p:cNvSpPr>
            <a:spLocks/>
          </p:cNvSpPr>
          <p:nvPr/>
        </p:nvSpPr>
        <p:spPr bwMode="auto">
          <a:xfrm>
            <a:off x="7993084" y="1622012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6119834" y="550131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25</a:t>
            </a:r>
          </a:p>
        </p:txBody>
      </p:sp>
      <p:sp>
        <p:nvSpPr>
          <p:cNvPr id="47" name="Freeform 77"/>
          <p:cNvSpPr>
            <a:spLocks/>
          </p:cNvSpPr>
          <p:nvPr/>
        </p:nvSpPr>
        <p:spPr bwMode="auto">
          <a:xfrm>
            <a:off x="4738678" y="781272"/>
            <a:ext cx="1387506" cy="647465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8" name="Freeform 78"/>
          <p:cNvSpPr>
            <a:spLocks/>
          </p:cNvSpPr>
          <p:nvPr/>
        </p:nvSpPr>
        <p:spPr bwMode="auto">
          <a:xfrm>
            <a:off x="6471624" y="771112"/>
            <a:ext cx="1267450" cy="65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9525024" y="506631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04448" y="1097805"/>
            <a:ext cx="492443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内部结点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81158" y="714357"/>
            <a:ext cx="1500198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判定树：</a:t>
            </a:r>
            <a:endParaRPr lang="zh-CN" altLang="en-US" sz="2200" b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DF5DDD-A200-4191-980A-0AD4B9B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>
                <a:solidFill>
                  <a:schemeClr val="tx1"/>
                </a:solidFill>
              </a:rPr>
              <a:pPr/>
              <a:t>18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1" grpId="0" animBg="1"/>
      <p:bldP spid="16" grpId="0" animBg="1"/>
      <p:bldP spid="18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790760" y="4383954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4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的元素，依次与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     </a:t>
            </a: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351251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3978600" y="179639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10</a:t>
            </a: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313786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431230" y="272858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5126680" y="31210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20</a:t>
            </a: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4752030" y="244028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15</a:t>
            </a: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5045400" y="272858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3405830" y="2069449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4297370" y="2061829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673831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7204400" y="180655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30</a:t>
            </a: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636366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28</a:t>
            </a:r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6657030" y="273874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8352480" y="313116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40</a:t>
            </a: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7977830" y="24504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35</a:t>
            </a:r>
          </a:p>
        </p:txBody>
      </p:sp>
      <p:sp>
        <p:nvSpPr>
          <p:cNvPr id="37" name="Freeform 66"/>
          <p:cNvSpPr>
            <a:spLocks/>
          </p:cNvSpPr>
          <p:nvPr/>
        </p:nvSpPr>
        <p:spPr bwMode="auto">
          <a:xfrm>
            <a:off x="8271200" y="273874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" name="Rectangle 8"/>
          <p:cNvSpPr>
            <a:spLocks noChangeAspect="1" noChangeArrowheads="1"/>
          </p:cNvSpPr>
          <p:nvPr/>
        </p:nvSpPr>
        <p:spPr bwMode="auto">
          <a:xfrm>
            <a:off x="3013400" y="380172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2~3</a:t>
            </a: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3761430" y="379156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3~10</a:t>
            </a:r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>
            <a:off x="3344870" y="340040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3805880" y="340930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2970220" y="271968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7" name="Rectangle 17"/>
          <p:cNvSpPr>
            <a:spLocks noChangeAspect="1" noChangeArrowheads="1"/>
          </p:cNvSpPr>
          <p:nvPr/>
        </p:nvSpPr>
        <p:spPr bwMode="auto">
          <a:xfrm>
            <a:off x="2595570" y="3121009"/>
            <a:ext cx="69215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&lt;2</a:t>
            </a:r>
          </a:p>
        </p:txBody>
      </p:sp>
      <p:sp>
        <p:nvSpPr>
          <p:cNvPr id="50" name="Rectangle 22"/>
          <p:cNvSpPr>
            <a:spLocks noChangeAspect="1" noChangeArrowheads="1"/>
          </p:cNvSpPr>
          <p:nvPr/>
        </p:nvSpPr>
        <p:spPr bwMode="auto">
          <a:xfrm>
            <a:off x="4627570" y="380172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15~20</a:t>
            </a:r>
          </a:p>
        </p:txBody>
      </p:sp>
      <p:sp>
        <p:nvSpPr>
          <p:cNvPr id="51" name="Rectangle 23"/>
          <p:cNvSpPr>
            <a:spLocks noChangeAspect="1" noChangeArrowheads="1"/>
          </p:cNvSpPr>
          <p:nvPr/>
        </p:nvSpPr>
        <p:spPr bwMode="auto">
          <a:xfrm>
            <a:off x="5375600" y="379156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20~25</a:t>
            </a:r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4959040" y="340040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5420050" y="340930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5" name="Freeform 29"/>
          <p:cNvSpPr>
            <a:spLocks/>
          </p:cNvSpPr>
          <p:nvPr/>
        </p:nvSpPr>
        <p:spPr bwMode="auto">
          <a:xfrm>
            <a:off x="4584390" y="271968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6" name="Rectangle 31"/>
          <p:cNvSpPr>
            <a:spLocks noChangeAspect="1" noChangeArrowheads="1"/>
          </p:cNvSpPr>
          <p:nvPr/>
        </p:nvSpPr>
        <p:spPr bwMode="auto">
          <a:xfrm>
            <a:off x="4209740" y="3121009"/>
            <a:ext cx="692150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10~15</a:t>
            </a:r>
          </a:p>
        </p:txBody>
      </p:sp>
      <p:sp>
        <p:nvSpPr>
          <p:cNvPr id="59" name="Rectangle 44"/>
          <p:cNvSpPr>
            <a:spLocks noChangeAspect="1" noChangeArrowheads="1"/>
          </p:cNvSpPr>
          <p:nvPr/>
        </p:nvSpPr>
        <p:spPr bwMode="auto">
          <a:xfrm>
            <a:off x="6239200" y="381188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28~29</a:t>
            </a:r>
          </a:p>
        </p:txBody>
      </p:sp>
      <p:sp>
        <p:nvSpPr>
          <p:cNvPr id="60" name="Rectangle 45"/>
          <p:cNvSpPr>
            <a:spLocks noChangeAspect="1" noChangeArrowheads="1"/>
          </p:cNvSpPr>
          <p:nvPr/>
        </p:nvSpPr>
        <p:spPr bwMode="auto">
          <a:xfrm>
            <a:off x="6987230" y="380172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29~30</a:t>
            </a:r>
          </a:p>
        </p:txBody>
      </p:sp>
      <p:sp>
        <p:nvSpPr>
          <p:cNvPr id="61" name="Freeform 46"/>
          <p:cNvSpPr>
            <a:spLocks/>
          </p:cNvSpPr>
          <p:nvPr/>
        </p:nvSpPr>
        <p:spPr bwMode="auto">
          <a:xfrm>
            <a:off x="6570670" y="341056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" name="Freeform 47"/>
          <p:cNvSpPr>
            <a:spLocks/>
          </p:cNvSpPr>
          <p:nvPr/>
        </p:nvSpPr>
        <p:spPr bwMode="auto">
          <a:xfrm>
            <a:off x="7031680" y="341946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6196020" y="272984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5" name="Rectangle 53"/>
          <p:cNvSpPr>
            <a:spLocks noChangeAspect="1" noChangeArrowheads="1"/>
          </p:cNvSpPr>
          <p:nvPr/>
        </p:nvSpPr>
        <p:spPr bwMode="auto">
          <a:xfrm>
            <a:off x="5821370" y="3131169"/>
            <a:ext cx="69215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25~28</a:t>
            </a:r>
          </a:p>
        </p:txBody>
      </p:sp>
      <p:sp>
        <p:nvSpPr>
          <p:cNvPr id="68" name="Rectangle 58"/>
          <p:cNvSpPr>
            <a:spLocks noChangeAspect="1" noChangeArrowheads="1"/>
          </p:cNvSpPr>
          <p:nvPr/>
        </p:nvSpPr>
        <p:spPr bwMode="auto">
          <a:xfrm>
            <a:off x="7853370" y="381188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35~40</a:t>
            </a:r>
          </a:p>
        </p:txBody>
      </p:sp>
      <p:sp>
        <p:nvSpPr>
          <p:cNvPr id="69" name="Rectangle 59"/>
          <p:cNvSpPr>
            <a:spLocks noChangeAspect="1" noChangeArrowheads="1"/>
          </p:cNvSpPr>
          <p:nvPr/>
        </p:nvSpPr>
        <p:spPr bwMode="auto">
          <a:xfrm>
            <a:off x="8601400" y="3801729"/>
            <a:ext cx="61976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&gt;40</a:t>
            </a:r>
          </a:p>
        </p:txBody>
      </p:sp>
      <p:sp>
        <p:nvSpPr>
          <p:cNvPr id="70" name="Freeform 60"/>
          <p:cNvSpPr>
            <a:spLocks/>
          </p:cNvSpPr>
          <p:nvPr/>
        </p:nvSpPr>
        <p:spPr bwMode="auto">
          <a:xfrm>
            <a:off x="8184840" y="341056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1" name="Freeform 61"/>
          <p:cNvSpPr>
            <a:spLocks/>
          </p:cNvSpPr>
          <p:nvPr/>
        </p:nvSpPr>
        <p:spPr bwMode="auto">
          <a:xfrm>
            <a:off x="8645850" y="3419460"/>
            <a:ext cx="20193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3" name="Freeform 65"/>
          <p:cNvSpPr>
            <a:spLocks/>
          </p:cNvSpPr>
          <p:nvPr/>
        </p:nvSpPr>
        <p:spPr bwMode="auto">
          <a:xfrm>
            <a:off x="7810190" y="2729849"/>
            <a:ext cx="210820" cy="461665"/>
          </a:xfrm>
          <a:custGeom>
            <a:avLst/>
            <a:gdLst/>
            <a:ahLst/>
            <a:cxnLst>
              <a:cxn ang="0">
                <a:pos x="166" y="0"/>
              </a:cxn>
              <a:cxn ang="0">
                <a:pos x="0" y="324"/>
              </a:cxn>
            </a:cxnLst>
            <a:rect l="0" t="0" r="r" b="b"/>
            <a:pathLst>
              <a:path w="166" h="324">
                <a:moveTo>
                  <a:pt x="166" y="0"/>
                </a:moveTo>
                <a:lnTo>
                  <a:pt x="0" y="3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4" name="Rectangle 67"/>
          <p:cNvSpPr>
            <a:spLocks noChangeAspect="1" noChangeArrowheads="1"/>
          </p:cNvSpPr>
          <p:nvPr/>
        </p:nvSpPr>
        <p:spPr bwMode="auto">
          <a:xfrm>
            <a:off x="7435540" y="3131169"/>
            <a:ext cx="692150" cy="2462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30~35</a:t>
            </a: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6631630" y="2079609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7523170" y="2071989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1" name="Oval 74"/>
          <p:cNvSpPr>
            <a:spLocks noChangeAspect="1" noChangeArrowheads="1"/>
          </p:cNvSpPr>
          <p:nvPr/>
        </p:nvSpPr>
        <p:spPr bwMode="auto">
          <a:xfrm>
            <a:off x="5649920" y="100010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25</a:t>
            </a: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4310050" y="1231248"/>
            <a:ext cx="1346220" cy="626116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6001710" y="1221088"/>
            <a:ext cx="1237298" cy="6362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24990" y="3143248"/>
            <a:ext cx="142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外部结点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rot="5400000">
            <a:off x="9096428" y="3500438"/>
            <a:ext cx="357190" cy="214314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74" idx="3"/>
          </p:cNvCxnSpPr>
          <p:nvPr/>
        </p:nvCxnSpPr>
        <p:spPr>
          <a:xfrm rot="10800000">
            <a:off x="8127690" y="3254281"/>
            <a:ext cx="1040176" cy="103285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52596" y="500043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带外部结点的判定树：</a:t>
            </a: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F9E08-811A-43C5-B1CA-CF07F13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28" grpId="0" animBg="1"/>
      <p:bldP spid="30" grpId="0" animBg="1"/>
      <p:bldP spid="65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2BFE8A09-B2AD-46EC-AA49-66265435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472" y="2261629"/>
            <a:ext cx="8838690" cy="279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楷体_GB2312" pitchFamily="49" charset="-122"/>
              </a:rPr>
              <a:t>只进行查询和搜索操作，不进行插入和删除操作</a:t>
            </a:r>
            <a:endParaRPr lang="en-US" altLang="zh-CN" sz="3200" dirty="0">
              <a:ea typeface="楷体_GB2312" pitchFamily="49" charset="-122"/>
            </a:endParaRPr>
          </a:p>
          <a:p>
            <a:pPr marL="571500" indent="-571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楷体_GB2312" pitchFamily="49" charset="-122"/>
              </a:rPr>
              <a:t>经常以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顺序表</a:t>
            </a:r>
            <a:r>
              <a:rPr lang="zh-CN" altLang="en-US" sz="3200" dirty="0">
                <a:ea typeface="楷体_GB2312" pitchFamily="49" charset="-122"/>
              </a:rPr>
              <a:t>或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线性链表</a:t>
            </a:r>
            <a:r>
              <a:rPr lang="zh-CN" altLang="en-US" sz="3200" dirty="0">
                <a:ea typeface="楷体_GB2312" pitchFamily="49" charset="-122"/>
              </a:rPr>
              <a:t>表示静态查找表</a:t>
            </a:r>
            <a:endParaRPr lang="en-US" altLang="zh-CN" sz="3200" dirty="0">
              <a:ea typeface="楷体_GB2312" pitchFamily="49" charset="-122"/>
            </a:endParaRPr>
          </a:p>
          <a:p>
            <a:pPr marL="914400" lvl="1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在此只关注顺序存储的查找表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755620D-969E-433E-84C6-DB2E3F2F4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472" y="854016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静态查找表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F4F3B7-E3A2-4D70-AC81-3C65FF58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809720" y="1064022"/>
            <a:ext cx="8496300" cy="1614494"/>
            <a:chOff x="285720" y="3643314"/>
            <a:chExt cx="8496300" cy="1614494"/>
          </a:xfrm>
        </p:grpSpPr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285720" y="3643314"/>
              <a:ext cx="8496300" cy="8309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 （</a:t>
              </a:r>
              <a:r>
                <a:rPr kumimoji="1"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）在查找成功时，会找到图中某个内部结点，则成功时的平均查找长度：　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2357422" y="4572008"/>
            <a:ext cx="40052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06280" imgH="342720" progId="">
                    <p:embed/>
                  </p:oleObj>
                </mc:Choice>
                <mc:Fallback>
                  <p:oleObj name="Equation" r:id="rId2" imgW="2006280" imgH="342720" progId="">
                    <p:embed/>
                    <p:pic>
                      <p:nvPicPr>
                        <p:cNvPr id="317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4572008"/>
                          <a:ext cx="4005262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15DE4C3-1C07-42B5-81D9-710D1431FB86}"/>
              </a:ext>
            </a:extLst>
          </p:cNvPr>
          <p:cNvGrpSpPr/>
          <p:nvPr/>
        </p:nvGrpSpPr>
        <p:grpSpPr>
          <a:xfrm>
            <a:off x="1878940" y="3714753"/>
            <a:ext cx="8208963" cy="1731957"/>
            <a:chOff x="363565" y="3714752"/>
            <a:chExt cx="8208963" cy="1731957"/>
          </a:xfrm>
        </p:grpSpPr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7FE1B875-9E85-46C3-91A5-889CF9BBC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65" y="3714752"/>
              <a:ext cx="820896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在查找不成功时，会找到图中某个外部结点，则不成功时的平均查找长度： </a:t>
              </a:r>
            </a:p>
          </p:txBody>
        </p:sp>
        <p:graphicFrame>
          <p:nvGraphicFramePr>
            <p:cNvPr id="22" name="Object 6">
              <a:extLst>
                <a:ext uri="{FF2B5EF4-FFF2-40B4-BE49-F238E27FC236}">
                  <a16:creationId xmlns:a16="http://schemas.microsoft.com/office/drawing/2014/main" id="{37F93023-3FD8-4BE5-82B4-9344E88E4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0893" y="4762496"/>
            <a:ext cx="3055938" cy="68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11280" imgH="342720" progId="">
                    <p:embed/>
                  </p:oleObj>
                </mc:Choice>
                <mc:Fallback>
                  <p:oleObj name="Equation" r:id="rId4" imgW="1511280" imgH="342720" progId="">
                    <p:embed/>
                    <p:pic>
                      <p:nvPicPr>
                        <p:cNvPr id="245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893" y="4762496"/>
                          <a:ext cx="3055938" cy="684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9A9773-1626-4D7A-87E1-ED1B6ABE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40611" y="133712"/>
            <a:ext cx="9394165" cy="272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若有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个元素的有序表存放在一维数组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A[19]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中，第一个元素放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中，现进行二分查找，则查找到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［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］元素经过比较的数组下标依次为</a:t>
            </a:r>
            <a:r>
              <a:rPr kumimoji="1" lang="zh-CN" altLang="en-US" sz="22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  <a:p>
            <a:pPr lvl="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 1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B. 9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pPr lvl="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9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D. 9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E0B657EC-254F-4E2C-9A4C-4B15CBEBE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4403" y="5241705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37838D4A-FA6F-4E1D-A335-FC53CF073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8514" y="4080995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04E84F77-BA31-4E17-8A7D-9471F39AA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7774" y="4724885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E451409-82A4-4E78-A45B-01180AD19610}"/>
              </a:ext>
            </a:extLst>
          </p:cNvPr>
          <p:cNvSpPr>
            <a:spLocks/>
          </p:cNvSpPr>
          <p:nvPr/>
        </p:nvSpPr>
        <p:spPr bwMode="auto">
          <a:xfrm>
            <a:off x="3901144" y="5013176"/>
            <a:ext cx="81280" cy="2575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445D9087-AC32-4ECB-860D-B6E77A8BF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6594" y="5267579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7</a:t>
            </a: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52244BBF-CF26-4587-99DC-F3E6653F7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1944" y="4724885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DB876939-2C53-4937-84EF-C0B04DC53335}"/>
              </a:ext>
            </a:extLst>
          </p:cNvPr>
          <p:cNvSpPr>
            <a:spLocks/>
          </p:cNvSpPr>
          <p:nvPr/>
        </p:nvSpPr>
        <p:spPr bwMode="auto">
          <a:xfrm>
            <a:off x="5515314" y="5013176"/>
            <a:ext cx="199390" cy="2575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9D04194-233D-41AE-822D-1B201A378D14}"/>
              </a:ext>
            </a:extLst>
          </p:cNvPr>
          <p:cNvSpPr>
            <a:spLocks/>
          </p:cNvSpPr>
          <p:nvPr/>
        </p:nvSpPr>
        <p:spPr bwMode="auto">
          <a:xfrm>
            <a:off x="3875744" y="4354046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id="{4146B58D-097D-4C6F-BCCA-0ECBE663AF50}"/>
              </a:ext>
            </a:extLst>
          </p:cNvPr>
          <p:cNvSpPr>
            <a:spLocks/>
          </p:cNvSpPr>
          <p:nvPr/>
        </p:nvSpPr>
        <p:spPr bwMode="auto">
          <a:xfrm>
            <a:off x="4767284" y="4346426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3" name="Oval 40">
            <a:extLst>
              <a:ext uri="{FF2B5EF4-FFF2-40B4-BE49-F238E27FC236}">
                <a16:creationId xmlns:a16="http://schemas.microsoft.com/office/drawing/2014/main" id="{34AB4C1C-998B-4EC1-8AEE-835E6CB738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4314" y="4091155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14</a:t>
            </a: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8C39B4CC-1FAE-4C35-BA3F-3875354E4E8C}"/>
              </a:ext>
            </a:extLst>
          </p:cNvPr>
          <p:cNvSpPr>
            <a:spLocks/>
          </p:cNvSpPr>
          <p:nvPr/>
        </p:nvSpPr>
        <p:spPr bwMode="auto">
          <a:xfrm>
            <a:off x="7101544" y="4364206"/>
            <a:ext cx="601980" cy="461665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Freeform 72">
            <a:extLst>
              <a:ext uri="{FF2B5EF4-FFF2-40B4-BE49-F238E27FC236}">
                <a16:creationId xmlns:a16="http://schemas.microsoft.com/office/drawing/2014/main" id="{B5563FC3-EE00-40F5-BA61-2B6024BF130C}"/>
              </a:ext>
            </a:extLst>
          </p:cNvPr>
          <p:cNvSpPr>
            <a:spLocks/>
          </p:cNvSpPr>
          <p:nvPr/>
        </p:nvSpPr>
        <p:spPr bwMode="auto">
          <a:xfrm>
            <a:off x="7993084" y="4356586"/>
            <a:ext cx="54864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12"/>
              </a:cxn>
            </a:cxnLst>
            <a:rect l="0" t="0" r="r" b="b"/>
            <a:pathLst>
              <a:path w="432" h="312">
                <a:moveTo>
                  <a:pt x="0" y="0"/>
                </a:moveTo>
                <a:lnTo>
                  <a:pt x="432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Oval 74">
            <a:extLst>
              <a:ext uri="{FF2B5EF4-FFF2-40B4-BE49-F238E27FC236}">
                <a16:creationId xmlns:a16="http://schemas.microsoft.com/office/drawing/2014/main" id="{35180DF0-7B79-4A28-B63F-42A6988C2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9834" y="3284705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9</a:t>
            </a: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53568741-F09E-4C4D-8CB0-399B75D70754}"/>
              </a:ext>
            </a:extLst>
          </p:cNvPr>
          <p:cNvSpPr>
            <a:spLocks/>
          </p:cNvSpPr>
          <p:nvPr/>
        </p:nvSpPr>
        <p:spPr bwMode="auto">
          <a:xfrm>
            <a:off x="4738678" y="3515846"/>
            <a:ext cx="1387506" cy="647465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0" y="488"/>
              </a:cxn>
            </a:cxnLst>
            <a:rect l="0" t="0" r="r" b="b"/>
            <a:pathLst>
              <a:path w="1064" h="488">
                <a:moveTo>
                  <a:pt x="1064" y="0"/>
                </a:moveTo>
                <a:lnTo>
                  <a:pt x="0" y="4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Freeform 78">
            <a:extLst>
              <a:ext uri="{FF2B5EF4-FFF2-40B4-BE49-F238E27FC236}">
                <a16:creationId xmlns:a16="http://schemas.microsoft.com/office/drawing/2014/main" id="{0A2ACA08-61E8-47E7-ACC1-765EE1AAA37A}"/>
              </a:ext>
            </a:extLst>
          </p:cNvPr>
          <p:cNvSpPr>
            <a:spLocks/>
          </p:cNvSpPr>
          <p:nvPr/>
        </p:nvSpPr>
        <p:spPr bwMode="auto">
          <a:xfrm>
            <a:off x="6471624" y="3505686"/>
            <a:ext cx="1267450" cy="65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472"/>
              </a:cxn>
            </a:cxnLst>
            <a:rect l="0" t="0" r="r" b="b"/>
            <a:pathLst>
              <a:path w="1000" h="472">
                <a:moveTo>
                  <a:pt x="0" y="0"/>
                </a:moveTo>
                <a:lnTo>
                  <a:pt x="1000" y="4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FD7B73E5-76D9-482E-911C-ED6E2F8469A4}"/>
              </a:ext>
            </a:extLst>
          </p:cNvPr>
          <p:cNvSpPr txBox="1"/>
          <p:nvPr/>
        </p:nvSpPr>
        <p:spPr>
          <a:xfrm>
            <a:off x="1932916" y="3371581"/>
            <a:ext cx="1500198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判定树：</a:t>
            </a:r>
            <a:endParaRPr lang="zh-CN" altLang="en-US" sz="2200" b="1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A9BC25B1-274A-4316-A37E-54CF3BEC511A}"/>
              </a:ext>
            </a:extLst>
          </p:cNvPr>
          <p:cNvSpPr>
            <a:spLocks/>
          </p:cNvSpPr>
          <p:nvPr/>
        </p:nvSpPr>
        <p:spPr bwMode="auto">
          <a:xfrm>
            <a:off x="4923040" y="5041282"/>
            <a:ext cx="345440" cy="257561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105B85D8-021B-4E5A-B064-D672EDC1C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1416" y="5281964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6AECECF8-387D-4814-AAAE-0EAE428681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07788" y="5834048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8</a:t>
            </a:r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C0966BEF-0EA4-4E27-A2BE-FBA8105CDEF3}"/>
              </a:ext>
            </a:extLst>
          </p:cNvPr>
          <p:cNvSpPr>
            <a:spLocks/>
          </p:cNvSpPr>
          <p:nvPr/>
        </p:nvSpPr>
        <p:spPr bwMode="auto">
          <a:xfrm>
            <a:off x="5926508" y="5579645"/>
            <a:ext cx="199390" cy="2575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309"/>
              </a:cxn>
            </a:cxnLst>
            <a:rect l="0" t="0" r="r" b="b"/>
            <a:pathLst>
              <a:path w="159" h="309">
                <a:moveTo>
                  <a:pt x="0" y="0"/>
                </a:moveTo>
                <a:lnTo>
                  <a:pt x="159" y="309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7CED7D10-014D-48C1-B5D1-0F00EF12F71F}"/>
              </a:ext>
            </a:extLst>
          </p:cNvPr>
          <p:cNvSpPr>
            <a:spLocks/>
          </p:cNvSpPr>
          <p:nvPr/>
        </p:nvSpPr>
        <p:spPr bwMode="auto">
          <a:xfrm>
            <a:off x="3350160" y="5012528"/>
            <a:ext cx="345440" cy="257561"/>
          </a:xfrm>
          <a:custGeom>
            <a:avLst/>
            <a:gdLst/>
            <a:ahLst/>
            <a:cxnLst>
              <a:cxn ang="0">
                <a:pos x="474" y="0"/>
              </a:cxn>
              <a:cxn ang="0">
                <a:pos x="0" y="312"/>
              </a:cxn>
            </a:cxnLst>
            <a:rect l="0" t="0" r="r" b="b"/>
            <a:pathLst>
              <a:path w="474" h="312">
                <a:moveTo>
                  <a:pt x="474" y="0"/>
                </a:moveTo>
                <a:lnTo>
                  <a:pt x="0" y="3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9C4B1A9-1EDE-443D-BBCD-96A3FF36D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8536" y="5253210"/>
            <a:ext cx="345440" cy="3454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F2F94-BBE2-4038-9FC6-995F9719AB3B}"/>
              </a:ext>
            </a:extLst>
          </p:cNvPr>
          <p:cNvSpPr txBox="1"/>
          <p:nvPr/>
        </p:nvSpPr>
        <p:spPr>
          <a:xfrm>
            <a:off x="6961517" y="4891175"/>
            <a:ext cx="174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………………………..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1237AA-1A09-4FDF-B9AB-6A17D69BA6BC}"/>
              </a:ext>
            </a:extLst>
          </p:cNvPr>
          <p:cNvSpPr txBox="1"/>
          <p:nvPr/>
        </p:nvSpPr>
        <p:spPr>
          <a:xfrm>
            <a:off x="5095760" y="257631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100EE18-391E-46A9-8D5F-7938C43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6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66491" y="754813"/>
            <a:ext cx="9652958" cy="11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设查找表中有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个元素，如果用二分法查找方法查找数据元素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，则最多需要比较</a:t>
            </a:r>
            <a:r>
              <a:rPr kumimoji="1" lang="en-US" altLang="zh-CN" sz="2400" b="1" u="sng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次就可以断定数据元素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是否在查找表中。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6D4F059B-B32A-4553-A159-2638AD4E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87" y="3460627"/>
            <a:ext cx="9652958" cy="233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解析：二分法查找，实质就是在判定树中从树根走到一个结点（成功），或者走到一个外部节点（不成功）。因此最坏情况下，就是待查的关键字不在判定树中，且比较了树的深度这么多次。共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itchFamily="49" charset="0"/>
                <a:ea typeface="楷体" pitchFamily="49" charset="-122"/>
                <a:cs typeface="Consolas" pitchFamily="49" charset="0"/>
              </a:rPr>
              <a:t>个元素，树的深度是       </a:t>
            </a:r>
            <a:r>
              <a:rPr lang="zh-CN" altLang="en-US" sz="2400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zh-CN" altLang="en-US" sz="2400" b="1" i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ea typeface="楷体_GB2312" pitchFamily="49" charset="-122"/>
              </a:rPr>
              <a:t>log</a:t>
            </a:r>
            <a:r>
              <a:rPr lang="en-US" altLang="zh-CN" sz="2400" b="1" i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ea typeface="楷体_GB2312" pitchFamily="49" charset="-122"/>
              </a:rPr>
              <a:t>100</a:t>
            </a:r>
            <a:r>
              <a:rPr lang="en-US" altLang="zh-CN" sz="2400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 </a:t>
            </a:r>
            <a:r>
              <a:rPr lang="en-US" altLang="zh-CN" sz="2400" b="1" i="1" dirty="0">
                <a:solidFill>
                  <a:srgbClr val="0000FF"/>
                </a:solidFill>
                <a:ea typeface="楷体_GB2312" pitchFamily="49" charset="-122"/>
              </a:rPr>
              <a:t>+1 =7</a:t>
            </a:r>
            <a:r>
              <a:rPr lang="zh-CN" altLang="en-US" sz="2400" b="1" i="1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940A77-F478-4719-90FA-7450518AB2AC}"/>
              </a:ext>
            </a:extLst>
          </p:cNvPr>
          <p:cNvSpPr txBox="1"/>
          <p:nvPr/>
        </p:nvSpPr>
        <p:spPr>
          <a:xfrm>
            <a:off x="4257549" y="1446627"/>
            <a:ext cx="4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5AB73B-BF70-4851-B9C7-DAA8DE3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7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849438" y="2690040"/>
            <a:ext cx="5675312" cy="55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索引存储结构＝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数据表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索引表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49770" y="3338146"/>
            <a:ext cx="8709294" cy="21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索引表中的每一项称为索引项，索引项的一般形式是：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（关键字，地址）</a:t>
            </a:r>
          </a:p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关键字唯一标识一个结点，地址作为指向该关键字对应结点的指针，也可以是相对地址。 </a:t>
            </a:r>
          </a:p>
        </p:txBody>
      </p:sp>
      <p:sp>
        <p:nvSpPr>
          <p:cNvPr id="8" name="Text Box 6" descr="信纸">
            <a:extLst>
              <a:ext uri="{FF2B5EF4-FFF2-40B4-BE49-F238E27FC236}">
                <a16:creationId xmlns:a16="http://schemas.microsoft.com/office/drawing/2014/main" id="{A148D673-7D2E-429A-A262-98AC0B73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864" y="587682"/>
            <a:ext cx="3841029" cy="7078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隶书" pitchFamily="49" charset="-122"/>
                <a:cs typeface="Times New Roman" pitchFamily="18" charset="0"/>
              </a:rPr>
              <a:t>三、分块查找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4BD96B-5FBD-44BB-BACA-589E04E5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195" y="1902164"/>
            <a:ext cx="5221879" cy="55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索引顺序表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来表示静态查找表。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D3142A-6D35-4AA6-BE87-0CFBE156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524232" y="3429000"/>
            <a:ext cx="4500594" cy="752066"/>
            <a:chOff x="2428860" y="5391578"/>
            <a:chExt cx="4500594" cy="752066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学生表的索引存储结构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 w="28575">
              <a:solidFill>
                <a:srgbClr val="9900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76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2662" y="16462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2662" y="2029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2662" y="24241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2662" y="27511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9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8414" y="78579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数据表</a:t>
            </a:r>
            <a:endParaRPr lang="zh-CN" altLang="en-US" sz="2000" b="1" dirty="0">
              <a:solidFill>
                <a:srgbClr val="CC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762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91404" y="78898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索引表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8C14DB-ED0F-4DF5-8638-DC08030A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666976" y="1500175"/>
            <a:ext cx="1390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思路：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663204" y="387803"/>
            <a:ext cx="50793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索引顺序表的分块查找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595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24232" y="1928802"/>
            <a:ext cx="4189442" cy="2571768"/>
            <a:chOff x="2000232" y="1928802"/>
            <a:chExt cx="4189442" cy="2571768"/>
          </a:xfrm>
        </p:grpSpPr>
        <p:sp>
          <p:nvSpPr>
            <p:cNvPr id="5" name="矩形 4"/>
            <p:cNvSpPr/>
            <p:nvPr/>
          </p:nvSpPr>
          <p:spPr>
            <a:xfrm>
              <a:off x="20002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32352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81950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数据整体无序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881554" y="2786058"/>
            <a:ext cx="4929222" cy="1428760"/>
            <a:chOff x="3357554" y="2786058"/>
            <a:chExt cx="492922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分块后按块有序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35755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39"/>
              <a:ext cx="1143008" cy="271493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327259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AEB08C-3C81-469B-9DCB-54DFFE81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024033" y="500720"/>
            <a:ext cx="8710641" cy="146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例如，设有一个线性表，其中包含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个记录，其关键字序列为：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kumimoji="1" lang="zh-CN" altLang="en-US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kumimoji="1" lang="zh-CN" altLang="en-US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kumimoji="1" lang="zh-CN" altLang="en-US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66</a:t>
            </a:r>
            <a:r>
              <a:rPr kumimoji="1" lang="zh-CN" altLang="en-US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46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71</a:t>
            </a:r>
            <a:r>
              <a:rPr kumimoji="1" lang="zh-CN" altLang="en-US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78</a:t>
            </a:r>
            <a:r>
              <a:rPr kumimoji="1" lang="zh-CN" altLang="en-US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kumimoji="1" lang="zh-CN" altLang="en-US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kumimoji="1" lang="zh-CN" altLang="en-US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100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94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96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87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472" y="2500307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分块：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个记录分为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块，每块中有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个记录。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166910" y="3214686"/>
            <a:ext cx="6715172" cy="2428892"/>
            <a:chOff x="642910" y="3214686"/>
            <a:chExt cx="6715172" cy="2428892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0902" y="3359150"/>
              <a:ext cx="5237180" cy="2284428"/>
              <a:chOff x="1835150" y="3644900"/>
              <a:chExt cx="5237180" cy="2284428"/>
            </a:xfrm>
          </p:grpSpPr>
          <p:sp>
            <p:nvSpPr>
              <p:cNvPr id="188417" name="Freeform 1"/>
              <p:cNvSpPr>
                <a:spLocks/>
              </p:cNvSpPr>
              <p:nvPr/>
            </p:nvSpPr>
            <p:spPr bwMode="auto">
              <a:xfrm>
                <a:off x="1908175" y="3644900"/>
                <a:ext cx="4751388" cy="46166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716338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squar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数据特性：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24298" y="3500439"/>
            <a:ext cx="5143536" cy="2502589"/>
            <a:chOff x="2500298" y="3500438"/>
            <a:chExt cx="5143536" cy="2502589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每组建立一个</a:t>
              </a:r>
              <a:r>
                <a:rPr kumimoji="1"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索引项  </a:t>
              </a:r>
              <a:r>
                <a:rPr kumimoji="1"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kumimoji="1" lang="zh-CN" altLang="en-US" sz="2200" b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索引表</a:t>
              </a:r>
              <a:endParaRPr lang="zh-CN" altLang="en-US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62E1C5-7414-4295-9AD8-DC28D03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FF9D786C-6F5E-4722-AB15-FDF114A9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903" y="373811"/>
            <a:ext cx="3786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分块查找过程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F2E1AB7D-01C0-4E05-9C87-2760B2DBD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72" y="1375103"/>
            <a:ext cx="9979179" cy="222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）由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索引</a:t>
            </a: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确定记录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所在区间</a:t>
            </a:r>
            <a:r>
              <a:rPr lang="en-US" altLang="zh-CN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块</a:t>
            </a:r>
            <a:endParaRPr lang="en-US" altLang="zh-CN" sz="3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62865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因为索引表有序，所以可以顺序查找块，也可以二分查找块。</a:t>
            </a: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CA6E5FBC-D61E-4AAD-ACC7-746B8E833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387" y="3904399"/>
            <a:ext cx="7808548" cy="14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）在顺序表的某个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区间内</a:t>
            </a: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进行查找；</a:t>
            </a:r>
            <a:endParaRPr lang="en-US" altLang="zh-CN" sz="32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  数据块无序，只能</a:t>
            </a:r>
            <a:r>
              <a:rPr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顺序查找</a:t>
            </a:r>
            <a:r>
              <a:rPr lang="zh-CN" altLang="en-US" sz="3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块中元素。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3DBD66-84B7-432F-93FC-5680ED42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808795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03389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4224339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5159376" y="83026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7248526" y="13350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7248526" y="176688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link</a:t>
            </a:r>
          </a:p>
        </p:txBody>
      </p:sp>
      <p:sp>
        <p:nvSpPr>
          <p:cNvPr id="187789" name="Freeform 397"/>
          <p:cNvSpPr>
            <a:spLocks/>
          </p:cNvSpPr>
          <p:nvPr/>
        </p:nvSpPr>
        <p:spPr bwMode="auto">
          <a:xfrm>
            <a:off x="1993900" y="2493318"/>
            <a:ext cx="2387600" cy="461665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790" name="Freeform 398"/>
          <p:cNvSpPr>
            <a:spLocks/>
          </p:cNvSpPr>
          <p:nvPr/>
        </p:nvSpPr>
        <p:spPr bwMode="auto">
          <a:xfrm>
            <a:off x="3719514" y="2493318"/>
            <a:ext cx="1258887" cy="461665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791" name="Freeform 399"/>
          <p:cNvSpPr>
            <a:spLocks/>
          </p:cNvSpPr>
          <p:nvPr/>
        </p:nvSpPr>
        <p:spPr bwMode="auto">
          <a:xfrm>
            <a:off x="5375276" y="2506018"/>
            <a:ext cx="276225" cy="46166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792" name="Freeform 400"/>
          <p:cNvSpPr>
            <a:spLocks/>
          </p:cNvSpPr>
          <p:nvPr/>
        </p:nvSpPr>
        <p:spPr bwMode="auto">
          <a:xfrm>
            <a:off x="6400800" y="2493318"/>
            <a:ext cx="774700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793" name="Freeform 401"/>
          <p:cNvSpPr>
            <a:spLocks/>
          </p:cNvSpPr>
          <p:nvPr/>
        </p:nvSpPr>
        <p:spPr bwMode="auto">
          <a:xfrm>
            <a:off x="7010400" y="2493318"/>
            <a:ext cx="1893888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2738415" y="3000372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4095736" y="485776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2024035" y="5572141"/>
            <a:ext cx="6911975" cy="67980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）顺序查找索引表，比较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）在对应块中查找，比较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次，共比较</a:t>
            </a:r>
            <a:r>
              <a:rPr lang="en-US" altLang="zh-CN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4321175" y="1168450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1095375" y="163513"/>
            <a:ext cx="3000361" cy="584775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分块查找演示</a:t>
            </a: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4884738" y="1168450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5448300" y="1168450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6022975" y="1168450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6959600" y="3400475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7299325" y="3400475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7667625" y="3400475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8005763" y="3400475"/>
            <a:ext cx="259766" cy="64918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4238612" y="185719"/>
            <a:ext cx="381635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46C3C9-1C03-4626-BBCD-DD0A7882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animBg="1"/>
      <p:bldP spid="187796" grpId="0"/>
      <p:bldP spid="187797" grpId="0" animBg="1"/>
      <p:bldP spid="187797" grpId="1" animBg="1"/>
      <p:bldP spid="187799" grpId="0" animBg="1"/>
      <p:bldP spid="187799" grpId="1" animBg="1"/>
      <p:bldP spid="187800" grpId="0" animBg="1"/>
      <p:bldP spid="187800" grpId="1" animBg="1"/>
      <p:bldP spid="187801" grpId="0" animBg="1"/>
      <p:bldP spid="187801" grpId="1" animBg="1"/>
      <p:bldP spid="187802" grpId="0" animBg="1"/>
      <p:bldP spid="187802" grpId="1" animBg="1"/>
      <p:bldP spid="187803" grpId="0" animBg="1"/>
      <p:bldP spid="187803" grpId="1" animBg="1"/>
      <p:bldP spid="187804" grpId="0" animBg="1"/>
      <p:bldP spid="187804" grpId="1" animBg="1"/>
      <p:bldP spid="187805" grpId="0" animBg="1"/>
      <p:bldP spid="187805" grpId="1" animBg="1"/>
      <p:bldP spid="187805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>
            <a:extLst>
              <a:ext uri="{FF2B5EF4-FFF2-40B4-BE49-F238E27FC236}">
                <a16:creationId xmlns:a16="http://schemas.microsoft.com/office/drawing/2014/main" id="{514C94D6-327D-4EDC-B15E-486255E3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38" y="1171758"/>
            <a:ext cx="7785340" cy="1954959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索引顺序查找的平均查找长度 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=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       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查找“索引”的平均查找长度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+  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查找“顺序表”的平均查找长度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E5D4B2E2-7C14-4E97-A784-14906347C4B2}"/>
              </a:ext>
            </a:extLst>
          </p:cNvPr>
          <p:cNvSpPr txBox="1"/>
          <p:nvPr/>
        </p:nvSpPr>
        <p:spPr>
          <a:xfrm>
            <a:off x="2559819" y="4420100"/>
            <a:ext cx="7072362" cy="13009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Calibri"/>
                <a:ea typeface="楷体" pitchFamily="49" charset="-122"/>
                <a:cs typeface="Times New Roman" pitchFamily="18" charset="0"/>
              </a:rPr>
              <a:t>性能：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prstClr val="black"/>
                </a:solidFill>
                <a:latin typeface="Calibri"/>
                <a:ea typeface="楷体" pitchFamily="49" charset="-122"/>
                <a:cs typeface="Times New Roman" pitchFamily="18" charset="0"/>
              </a:rPr>
              <a:t>　　　</a:t>
            </a: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分块查找</a:t>
            </a:r>
            <a:r>
              <a:rPr kumimoji="1" lang="zh-CN" altLang="en-US" sz="2400" b="1" dirty="0">
                <a:solidFill>
                  <a:srgbClr val="3333FF"/>
                </a:solidFill>
                <a:latin typeface="Calibri"/>
                <a:ea typeface="楷体" pitchFamily="49" charset="-122"/>
                <a:cs typeface="Times New Roman" pitchFamily="18" charset="0"/>
              </a:rPr>
              <a:t>介于顺序查找和二分查找之间</a:t>
            </a:r>
            <a:r>
              <a:rPr kumimoji="1" lang="zh-CN" altLang="en-US" sz="2800" b="1" dirty="0">
                <a:solidFill>
                  <a:srgbClr val="3333FF"/>
                </a:solidFill>
                <a:latin typeface="Calibri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3333FF"/>
              </a:solidFill>
              <a:latin typeface="Calibri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514FA1-0C4D-4FF2-BEEC-AA14C1B7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>
            <a:extLst>
              <a:ext uri="{FF2B5EF4-FFF2-40B4-BE49-F238E27FC236}">
                <a16:creationId xmlns:a16="http://schemas.microsoft.com/office/drawing/2014/main" id="{5B9EC2E8-8CE1-4A1F-B710-EE6A8A35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假设静态查找表的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顺序存储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结构为</a:t>
            </a:r>
          </a:p>
        </p:txBody>
      </p:sp>
      <p:grpSp>
        <p:nvGrpSpPr>
          <p:cNvPr id="13316" name="Group 7">
            <a:extLst>
              <a:ext uri="{FF2B5EF4-FFF2-40B4-BE49-F238E27FC236}">
                <a16:creationId xmlns:a16="http://schemas.microsoft.com/office/drawing/2014/main" id="{4C868B7B-310B-404D-B9B1-CC96A7DE9EE7}"/>
              </a:ext>
            </a:extLst>
          </p:cNvPr>
          <p:cNvGrpSpPr>
            <a:grpSpLocks/>
          </p:cNvGrpSpPr>
          <p:nvPr/>
        </p:nvGrpSpPr>
        <p:grpSpPr bwMode="auto">
          <a:xfrm>
            <a:off x="2052639" y="1295401"/>
            <a:ext cx="7826376" cy="4478338"/>
            <a:chOff x="333" y="816"/>
            <a:chExt cx="4930" cy="2821"/>
          </a:xfrm>
        </p:grpSpPr>
        <p:sp>
          <p:nvSpPr>
            <p:cNvPr id="13317" name="Text Box 2">
              <a:extLst>
                <a:ext uri="{FF2B5EF4-FFF2-40B4-BE49-F238E27FC236}">
                  <a16:creationId xmlns:a16="http://schemas.microsoft.com/office/drawing/2014/main" id="{52504C0B-93E5-41B3-8309-691504BE9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" y="816"/>
              <a:ext cx="4930" cy="2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>
                  <a:solidFill>
                    <a:srgbClr val="000000"/>
                  </a:solidFill>
                  <a:ea typeface="楷体_GB2312" pitchFamily="49" charset="-122"/>
                </a:rPr>
                <a:t>typedef  struct {</a:t>
              </a:r>
              <a:endParaRPr lang="en-US" altLang="zh-CN" sz="4000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>
                  <a:solidFill>
                    <a:srgbClr val="CC0000"/>
                  </a:solidFill>
                  <a:ea typeface="楷体_GB2312" pitchFamily="49" charset="-122"/>
                </a:rPr>
                <a:t>			*</a:t>
              </a:r>
              <a:r>
                <a:rPr lang="en-US" altLang="zh-CN" sz="4000" dirty="0" err="1">
                  <a:solidFill>
                    <a:srgbClr val="CC0000"/>
                  </a:solidFill>
                  <a:ea typeface="楷体_GB2312" pitchFamily="49" charset="-122"/>
                </a:rPr>
                <a:t>elem</a:t>
              </a:r>
              <a:r>
                <a:rPr lang="en-US" altLang="zh-CN" sz="4000" dirty="0">
                  <a:solidFill>
                    <a:srgbClr val="000000"/>
                  </a:solidFill>
                  <a:ea typeface="楷体_GB2312" pitchFamily="49" charset="-122"/>
                </a:rPr>
                <a:t>;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</a:rPr>
                <a:t>                       // </a:t>
              </a:r>
              <a:r>
                <a:rPr lang="zh-CN" altLang="en-US" dirty="0">
                  <a:solidFill>
                    <a:srgbClr val="000000"/>
                  </a:solidFill>
                  <a:ea typeface="楷体_GB2312" pitchFamily="49" charset="-122"/>
                </a:rPr>
                <a:t>数据元素存储空间基址，建表时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00000"/>
                  </a:solidFill>
                  <a:ea typeface="楷体_GB2312" pitchFamily="49" charset="-122"/>
                </a:rPr>
                <a:t>                       </a:t>
              </a:r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</a:rPr>
                <a:t>// </a:t>
              </a:r>
              <a:r>
                <a:rPr lang="zh-CN" altLang="en-US" dirty="0">
                  <a:solidFill>
                    <a:srgbClr val="000000"/>
                  </a:solidFill>
                  <a:ea typeface="楷体_GB2312" pitchFamily="49" charset="-122"/>
                </a:rPr>
                <a:t>按实际长度分配，</a:t>
              </a:r>
              <a:r>
                <a:rPr lang="en-US" altLang="zh-CN" u="sng" dirty="0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lang="zh-CN" altLang="en-US" u="sng" dirty="0">
                  <a:solidFill>
                    <a:srgbClr val="000000"/>
                  </a:solidFill>
                  <a:ea typeface="楷体_GB2312" pitchFamily="49" charset="-122"/>
                </a:rPr>
                <a:t>号单元留空</a:t>
              </a: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>
                  <a:solidFill>
                    <a:srgbClr val="000000"/>
                  </a:solidFill>
                  <a:ea typeface="楷体_GB2312" pitchFamily="49" charset="-122"/>
                </a:rPr>
                <a:t>   </a:t>
              </a:r>
              <a:r>
                <a:rPr lang="en-US" altLang="zh-CN" sz="4000" b="1" dirty="0">
                  <a:solidFill>
                    <a:srgbClr val="000000"/>
                  </a:solidFill>
                  <a:ea typeface="楷体_GB2312" pitchFamily="49" charset="-122"/>
                </a:rPr>
                <a:t>int</a:t>
              </a:r>
              <a:r>
                <a:rPr lang="en-US" altLang="zh-CN" sz="4000" dirty="0">
                  <a:solidFill>
                    <a:srgbClr val="000000"/>
                  </a:solidFill>
                  <a:ea typeface="楷体_GB2312" pitchFamily="49" charset="-122"/>
                </a:rPr>
                <a:t>       </a:t>
              </a:r>
              <a:r>
                <a:rPr lang="en-US" altLang="zh-CN" sz="4000" dirty="0">
                  <a:solidFill>
                    <a:srgbClr val="CC0000"/>
                  </a:solidFill>
                  <a:ea typeface="楷体_GB2312" pitchFamily="49" charset="-122"/>
                </a:rPr>
                <a:t>length</a:t>
              </a:r>
              <a:r>
                <a:rPr lang="en-US" altLang="zh-CN" sz="4000" dirty="0">
                  <a:solidFill>
                    <a:srgbClr val="000000"/>
                  </a:solidFill>
                  <a:ea typeface="楷体_GB2312" pitchFamily="49" charset="-122"/>
                </a:rPr>
                <a:t>;     </a:t>
              </a:r>
              <a:r>
                <a:rPr lang="en-US" altLang="zh-CN" dirty="0">
                  <a:solidFill>
                    <a:srgbClr val="000000"/>
                  </a:solidFill>
                  <a:ea typeface="楷体_GB2312" pitchFamily="49" charset="-122"/>
                </a:rPr>
                <a:t>// </a:t>
              </a:r>
              <a:r>
                <a:rPr lang="zh-CN" altLang="en-US" dirty="0">
                  <a:solidFill>
                    <a:srgbClr val="000000"/>
                  </a:solidFill>
                  <a:ea typeface="楷体_GB2312" pitchFamily="49" charset="-122"/>
                </a:rPr>
                <a:t>表的实际长度</a:t>
              </a:r>
              <a:endParaRPr lang="zh-CN" altLang="en-US" sz="3200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>
                  <a:solidFill>
                    <a:srgbClr val="000000"/>
                  </a:solidFill>
                  <a:ea typeface="楷体_GB2312" pitchFamily="49" charset="-122"/>
                </a:rPr>
                <a:t>}</a:t>
              </a:r>
              <a:r>
                <a:rPr lang="en-US" altLang="zh-CN" sz="4000" dirty="0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en-US" altLang="zh-CN" sz="4000" dirty="0" err="1">
                  <a:solidFill>
                    <a:srgbClr val="000000"/>
                  </a:solidFill>
                  <a:ea typeface="楷体_GB2312" pitchFamily="49" charset="-122"/>
                </a:rPr>
                <a:t>SSTable</a:t>
              </a:r>
              <a:r>
                <a:rPr lang="en-US" altLang="zh-CN" sz="4000" dirty="0">
                  <a:solidFill>
                    <a:srgbClr val="000000"/>
                  </a:solidFill>
                  <a:ea typeface="楷体_GB2312" pitchFamily="49" charset="-122"/>
                </a:rPr>
                <a:t>;</a:t>
              </a:r>
            </a:p>
          </p:txBody>
        </p:sp>
        <p:sp>
          <p:nvSpPr>
            <p:cNvPr id="13318" name="Rectangle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220DE80-48A2-4B75-9FAD-5FF5CF0B1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473"/>
              <a:ext cx="15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 err="1">
                  <a:solidFill>
                    <a:srgbClr val="000000"/>
                  </a:solidFill>
                  <a:ea typeface="楷体_GB2312" pitchFamily="49" charset="-122"/>
                </a:rPr>
                <a:t>ElemType</a:t>
              </a:r>
              <a:endParaRPr lang="en-US" altLang="zh-CN" sz="40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C2154F-97C4-439D-BBA5-B3AE2138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Group 1026">
            <a:extLst>
              <a:ext uri="{FF2B5EF4-FFF2-40B4-BE49-F238E27FC236}">
                <a16:creationId xmlns:a16="http://schemas.microsoft.com/office/drawing/2014/main" id="{185055D4-9DFE-4A6E-B007-AAC55E23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9849"/>
              </p:ext>
            </p:extLst>
          </p:nvPr>
        </p:nvGraphicFramePr>
        <p:xfrm>
          <a:off x="2286000" y="1752600"/>
          <a:ext cx="7696200" cy="4064000"/>
        </p:xfrm>
        <a:graphic>
          <a:graphicData uri="http://schemas.openxmlformats.org/drawingml/2006/table">
            <a:tbl>
              <a:tblPr/>
              <a:tblGrid>
                <a:gridCol w="225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顺序表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隶书" pitchFamily="49" charset="-122"/>
                        </a:rPr>
                        <a:t>有序表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表的特性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无序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有序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存储结构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顺序 或 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顺序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插删操作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易于进行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需移动元素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ASL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24" name="Text Box 1052">
            <a:extLst>
              <a:ext uri="{FF2B5EF4-FFF2-40B4-BE49-F238E27FC236}">
                <a16:creationId xmlns:a16="http://schemas.microsoft.com/office/drawing/2014/main" id="{CBFE156F-65ED-497D-A6A8-6EF52BF5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1"/>
            <a:ext cx="762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333CC"/>
                </a:solidFill>
                <a:ea typeface="楷体_GB2312" pitchFamily="49" charset="-122"/>
              </a:rPr>
              <a:t>对比顺序表和有序表的查找性能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B70ADD-A67D-40D3-8BC1-D0791D4A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D027EB-92F7-4707-9308-19464C7BA4AF}"/>
              </a:ext>
            </a:extLst>
          </p:cNvPr>
          <p:cNvSpPr txBox="1"/>
          <p:nvPr/>
        </p:nvSpPr>
        <p:spPr>
          <a:xfrm>
            <a:off x="2889849" y="2251494"/>
            <a:ext cx="5658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Ink Free" panose="03080402000500000000" pitchFamily="66" charset="0"/>
              </a:rPr>
              <a:t>End</a:t>
            </a:r>
            <a:endParaRPr lang="zh-CN" altLang="en-US" sz="66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9876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604FD975-8F5D-4848-AC93-B9B77B17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914400"/>
            <a:ext cx="59843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FF"/>
                </a:solidFill>
                <a:ea typeface="楷体_GB2312" pitchFamily="49" charset="-122"/>
              </a:rPr>
              <a:t>数据元素类型的定义为</a:t>
            </a:r>
            <a:r>
              <a:rPr lang="en-US" altLang="zh-CN" sz="4400" dirty="0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955AD28-170A-44C6-BB64-7BE6AC99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2117726"/>
            <a:ext cx="5811206" cy="358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0000"/>
                </a:solidFill>
                <a:ea typeface="楷体_GB2312" pitchFamily="49" charset="-122"/>
              </a:rPr>
              <a:t>typedef struct {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FF00FF"/>
                </a:solidFill>
              </a:rPr>
              <a:t>    </a:t>
            </a:r>
            <a:r>
              <a:rPr lang="en-US" altLang="zh-CN" sz="4000" dirty="0" err="1">
                <a:solidFill>
                  <a:srgbClr val="3333FF"/>
                </a:solidFill>
              </a:rPr>
              <a:t>keyType</a:t>
            </a:r>
            <a:r>
              <a:rPr lang="en-US" altLang="zh-CN" sz="4000" dirty="0">
                <a:solidFill>
                  <a:srgbClr val="3333FF"/>
                </a:solidFill>
              </a:rPr>
              <a:t> key;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关键字域</a:t>
            </a:r>
            <a:endParaRPr lang="en-US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FF00FF"/>
                </a:solidFill>
              </a:rPr>
              <a:t>       </a:t>
            </a:r>
            <a:r>
              <a:rPr lang="en-US" altLang="en-US" sz="5400" dirty="0">
                <a:solidFill>
                  <a:srgbClr val="000000"/>
                </a:solidFill>
                <a:ea typeface="楷体_GB2312" pitchFamily="49" charset="-122"/>
              </a:rPr>
              <a:t>… …</a:t>
            </a:r>
            <a:r>
              <a:rPr lang="en-US" altLang="en-US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其它属性域</a:t>
            </a:r>
            <a:endParaRPr lang="en-US" altLang="en-US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lang="en-US" altLang="zh-CN" sz="40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lang="en-US" altLang="zh-CN" sz="4000" b="1" dirty="0">
                <a:solidFill>
                  <a:srgbClr val="000000"/>
                </a:solidFill>
                <a:ea typeface="楷体_GB2312" pitchFamily="49" charset="-122"/>
              </a:rPr>
              <a:t> 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3F3F42-9F93-4AEB-8E74-864FE4DB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03388" y="2016719"/>
            <a:ext cx="8610600" cy="107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从表的一端开始，顺序扫描线性表，依次将扫描到的关键字和给定值</a:t>
            </a:r>
            <a:r>
              <a:rPr kumimoji="1" lang="en-US" altLang="zh-CN" sz="2400" b="1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相比较：</a:t>
            </a: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4230459" y="346301"/>
            <a:ext cx="4080119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一、顺序查找</a:t>
            </a:r>
            <a:endParaRPr lang="zh-CN" altLang="en-US" sz="4000" b="1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7042" y="3389901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[1]   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[2]  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    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[</a:t>
            </a:r>
            <a:r>
              <a:rPr lang="en-US" altLang="zh-CN" b="1" i="1" dirty="0" err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i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]    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R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[</a:t>
            </a:r>
            <a:r>
              <a:rPr lang="en-US" altLang="zh-CN" b="1" i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  <a:sym typeface="Symbol"/>
              </a:rPr>
              <a:t>]</a:t>
            </a:r>
            <a:endParaRPr lang="zh-CN" altLang="en-US" b="1" dirty="0">
              <a:solidFill>
                <a:srgbClr val="3333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6397" y="5247289"/>
            <a:ext cx="8655883" cy="11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若当前扫描到的关键字与</a:t>
            </a:r>
            <a:r>
              <a:rPr kumimoji="1" lang="en-US" altLang="zh-CN" sz="2400" b="1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相等，则查找成功；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若扫描结束后，仍未找到关键字等于</a:t>
            </a:r>
            <a:r>
              <a:rPr kumimoji="1" lang="en-US" altLang="zh-CN" sz="2400" b="1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的记录，则查找失败。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24232" y="3962200"/>
            <a:ext cx="428628" cy="1001597"/>
            <a:chOff x="2000232" y="3358356"/>
            <a:chExt cx="428628" cy="1001597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endParaRPr lang="zh-CN" altLang="en-US" sz="22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81752" y="4104281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[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].key==</a:t>
            </a: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k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603EE2-E77C-4A3F-BE76-CC22BE303815}" type="slidenum">
              <a:rPr lang="en-US" altLang="zh-CN" b="1" smtClean="0">
                <a:solidFill>
                  <a:schemeClr val="tx1"/>
                </a:solidFill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2" name="Text Box 1026">
            <a:extLst>
              <a:ext uri="{FF2B5EF4-FFF2-40B4-BE49-F238E27FC236}">
                <a16:creationId xmlns:a16="http://schemas.microsoft.com/office/drawing/2014/main" id="{B8A57EA7-1D81-4C9B-ABAB-80263F1A2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397" y="1246091"/>
            <a:ext cx="4855378" cy="55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用一般的顺序表来表示查找表。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EC4F2BA8-EC1E-4EA3-BC0E-518CEFCA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01614"/>
            <a:ext cx="935647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Search_Seq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SSTable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ST,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KeyType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kval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//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在顺序表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ST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中顺序查找其关键字等于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key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的数据元素。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//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若找到，则函数值为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该元素在表中的位置，否则为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3600" dirty="0" err="1">
                <a:solidFill>
                  <a:srgbClr val="3333CC"/>
                </a:solidFill>
                <a:ea typeface="楷体_GB2312" pitchFamily="49" charset="-122"/>
              </a:rPr>
              <a:t>ST.elem</a:t>
            </a:r>
            <a:r>
              <a:rPr lang="en-US" altLang="zh-CN" sz="3600" dirty="0">
                <a:solidFill>
                  <a:srgbClr val="3333CC"/>
                </a:solidFill>
                <a:ea typeface="楷体_GB2312" pitchFamily="49" charset="-122"/>
              </a:rPr>
              <a:t>[0].key = </a:t>
            </a:r>
            <a:r>
              <a:rPr lang="en-US" altLang="zh-CN" sz="3600" dirty="0" err="1">
                <a:solidFill>
                  <a:srgbClr val="3333CC"/>
                </a:solidFill>
                <a:ea typeface="楷体_GB2312" pitchFamily="49" charset="-122"/>
              </a:rPr>
              <a:t>kval</a:t>
            </a:r>
            <a:r>
              <a:rPr lang="en-US" altLang="zh-CN" dirty="0">
                <a:solidFill>
                  <a:srgbClr val="3333CC"/>
                </a:solidFill>
                <a:ea typeface="楷体_GB2312" pitchFamily="49" charset="-122"/>
              </a:rPr>
              <a:t>;     </a:t>
            </a:r>
            <a:r>
              <a:rPr lang="en-US" altLang="zh-CN" sz="2000" dirty="0">
                <a:solidFill>
                  <a:srgbClr val="3333CC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3333CC"/>
                </a:solidFill>
                <a:ea typeface="楷体_GB2312" pitchFamily="49" charset="-122"/>
              </a:rPr>
              <a:t>设置“哨兵”；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注意，</a:t>
            </a:r>
            <a:r>
              <a:rPr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[0]</a:t>
            </a:r>
            <a:r>
              <a:rPr lang="zh-CN" altLang="en-US" sz="2000" dirty="0">
                <a:solidFill>
                  <a:srgbClr val="FF0000"/>
                </a:solidFill>
                <a:ea typeface="楷体_GB2312" pitchFamily="49" charset="-122"/>
              </a:rPr>
              <a:t>留空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4000" b="1" dirty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4400" dirty="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ST.length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--</a:t>
            </a:r>
            <a:r>
              <a:rPr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4400" dirty="0">
                <a:solidFill>
                  <a:srgbClr val="000000"/>
                </a:solidFill>
                <a:ea typeface="楷体_GB2312" pitchFamily="49" charset="-122"/>
              </a:rPr>
              <a:t>);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000000"/>
                </a:solidFill>
                <a:ea typeface="楷体_GB2312" pitchFamily="49" charset="-122"/>
              </a:rPr>
              <a:t>                       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从后往前找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4000" b="1" dirty="0">
                <a:solidFill>
                  <a:srgbClr val="000000"/>
                </a:solidFill>
                <a:ea typeface="楷体_GB2312" pitchFamily="49" charset="-122"/>
              </a:rPr>
              <a:t>return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r>
              <a:rPr lang="en-US" altLang="zh-CN" sz="4400" dirty="0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找不到时，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 // </a:t>
            </a:r>
            <a:r>
              <a:rPr lang="en-US" altLang="zh-CN" sz="4000" dirty="0" err="1">
                <a:solidFill>
                  <a:srgbClr val="000000"/>
                </a:solidFill>
                <a:ea typeface="楷体_GB2312" pitchFamily="49" charset="-122"/>
              </a:rPr>
              <a:t>Search_Seq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C70F7765-6CED-4E12-9991-DDD8D53D4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961" y="2778059"/>
            <a:ext cx="380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err="1">
                <a:solidFill>
                  <a:srgbClr val="CC0000"/>
                </a:solidFill>
                <a:ea typeface="楷体_GB2312" pitchFamily="49" charset="-122"/>
              </a:rPr>
              <a:t>ST.elem</a:t>
            </a:r>
            <a:r>
              <a:rPr lang="en-US" altLang="zh-CN" sz="3200" dirty="0">
                <a:solidFill>
                  <a:srgbClr val="CC0000"/>
                </a:solidFill>
                <a:ea typeface="楷体_GB2312" pitchFamily="49" charset="-122"/>
              </a:rPr>
              <a:t>[</a:t>
            </a:r>
            <a:r>
              <a:rPr lang="en-US" altLang="zh-CN" sz="3200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CC0000"/>
                </a:solidFill>
                <a:ea typeface="楷体_GB2312" pitchFamily="49" charset="-122"/>
              </a:rPr>
              <a:t>].key</a:t>
            </a:r>
            <a:r>
              <a:rPr lang="en-US" altLang="zh-CN" sz="3200" b="1" dirty="0">
                <a:solidFill>
                  <a:srgbClr val="CC0000"/>
                </a:solidFill>
                <a:ea typeface="楷体_GB2312" pitchFamily="49" charset="-122"/>
              </a:rPr>
              <a:t>!=</a:t>
            </a:r>
            <a:r>
              <a:rPr lang="en-US" altLang="zh-CN" sz="3200" dirty="0" err="1">
                <a:solidFill>
                  <a:srgbClr val="CC0000"/>
                </a:solidFill>
                <a:ea typeface="楷体_GB2312" pitchFamily="49" charset="-122"/>
              </a:rPr>
              <a:t>kval</a:t>
            </a:r>
            <a:r>
              <a:rPr lang="en-US" altLang="zh-CN" sz="3200" dirty="0">
                <a:solidFill>
                  <a:srgbClr val="CC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01F7F6-B144-4D04-9BB8-BE149690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0E1243B8-8978-42B3-A7B7-BCFFCF61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61191"/>
            <a:ext cx="8159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顺序表查找的平均查找长度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为：</a:t>
            </a:r>
            <a:endParaRPr lang="en-US" altLang="zh-CN" sz="1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D134FD77-3AFA-4479-99A5-E195AB29B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24944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对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顺序表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而言，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 = n-i+1</a:t>
            </a:r>
            <a:endParaRPr lang="en-US" altLang="zh-CN" sz="1400" i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7412" name="Object 6">
            <a:extLst>
              <a:ext uri="{FF2B5EF4-FFF2-40B4-BE49-F238E27FC236}">
                <a16:creationId xmlns:a16="http://schemas.microsoft.com/office/drawing/2014/main" id="{B2A06B98-7145-4B4C-B067-37678DA9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67317"/>
              </p:ext>
            </p:extLst>
          </p:nvPr>
        </p:nvGraphicFramePr>
        <p:xfrm>
          <a:off x="3200400" y="5478363"/>
          <a:ext cx="5715000" cy="116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79600" imgH="431800" progId="Equation.3">
                  <p:embed/>
                </p:oleObj>
              </mc:Choice>
              <mc:Fallback>
                <p:oleObj name="公式" r:id="rId2" imgW="1879600" imgH="431800" progId="Equation.3">
                  <p:embed/>
                  <p:pic>
                    <p:nvPicPr>
                      <p:cNvPr id="17412" name="Object 6">
                        <a:extLst>
                          <a:ext uri="{FF2B5EF4-FFF2-40B4-BE49-F238E27FC236}">
                            <a16:creationId xmlns:a16="http://schemas.microsoft.com/office/drawing/2014/main" id="{B2A06B98-7145-4B4C-B067-37678DA9D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78363"/>
                        <a:ext cx="5715000" cy="1163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7">
            <a:extLst>
              <a:ext uri="{FF2B5EF4-FFF2-40B4-BE49-F238E27FC236}">
                <a16:creationId xmlns:a16="http://schemas.microsoft.com/office/drawing/2014/main" id="{E59BDFF5-78E9-4351-B362-639E1A9C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057" y="2180639"/>
            <a:ext cx="7467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CC0000"/>
                </a:solidFill>
                <a:ea typeface="楷体_GB2312" pitchFamily="49" charset="-122"/>
              </a:rPr>
              <a:t>ASL = nP</a:t>
            </a:r>
            <a:r>
              <a:rPr lang="en-US" altLang="zh-CN" sz="2800" b="1" i="1" baseline="-25000" dirty="0">
                <a:solidFill>
                  <a:srgbClr val="CC0000"/>
                </a:solidFill>
                <a:ea typeface="楷体_GB2312" pitchFamily="49" charset="-122"/>
              </a:rPr>
              <a:t>1</a:t>
            </a:r>
            <a:r>
              <a:rPr lang="en-US" altLang="zh-CN" sz="2800" b="1" i="1" dirty="0">
                <a:solidFill>
                  <a:srgbClr val="CC0000"/>
                </a:solidFill>
                <a:ea typeface="楷体_GB2312" pitchFamily="49" charset="-122"/>
              </a:rPr>
              <a:t> + (n-1)P</a:t>
            </a:r>
            <a:r>
              <a:rPr lang="en-US" altLang="zh-CN" sz="2800" b="1" i="1" baseline="-25000" dirty="0">
                <a:solidFill>
                  <a:srgbClr val="CC0000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CC0000"/>
                </a:solidFill>
                <a:ea typeface="楷体_GB2312" pitchFamily="49" charset="-122"/>
              </a:rPr>
              <a:t> +… + 2P</a:t>
            </a:r>
            <a:r>
              <a:rPr lang="en-US" altLang="zh-CN" sz="2800" b="1" i="1" baseline="-25000" dirty="0">
                <a:solidFill>
                  <a:srgbClr val="CC0000"/>
                </a:solidFill>
                <a:ea typeface="楷体_GB2312" pitchFamily="49" charset="-122"/>
              </a:rPr>
              <a:t>n-1</a:t>
            </a:r>
            <a:r>
              <a:rPr lang="en-US" altLang="zh-CN" sz="2800" b="1" i="1" dirty="0">
                <a:solidFill>
                  <a:srgbClr val="CC0000"/>
                </a:solidFill>
                <a:ea typeface="楷体_GB2312" pitchFamily="49" charset="-122"/>
              </a:rPr>
              <a:t>+P</a:t>
            </a:r>
            <a:r>
              <a:rPr lang="en-US" altLang="zh-CN" sz="2800" b="1" i="1" baseline="-25000" dirty="0">
                <a:solidFill>
                  <a:srgbClr val="CC0000"/>
                </a:solidFill>
                <a:ea typeface="楷体_GB2312" pitchFamily="49" charset="-122"/>
              </a:rPr>
              <a:t>n</a:t>
            </a:r>
          </a:p>
        </p:txBody>
      </p:sp>
      <p:grpSp>
        <p:nvGrpSpPr>
          <p:cNvPr id="17414" name="Group 9">
            <a:extLst>
              <a:ext uri="{FF2B5EF4-FFF2-40B4-BE49-F238E27FC236}">
                <a16:creationId xmlns:a16="http://schemas.microsoft.com/office/drawing/2014/main" id="{7F51D56C-1DAA-44B6-BE00-2303557EE48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97744"/>
            <a:ext cx="5888038" cy="1424371"/>
            <a:chOff x="192" y="1595"/>
            <a:chExt cx="3709" cy="911"/>
          </a:xfrm>
        </p:grpSpPr>
        <p:graphicFrame>
          <p:nvGraphicFramePr>
            <p:cNvPr id="17415" name="Object 4">
              <a:extLst>
                <a:ext uri="{FF2B5EF4-FFF2-40B4-BE49-F238E27FC236}">
                  <a16:creationId xmlns:a16="http://schemas.microsoft.com/office/drawing/2014/main" id="{F0BC934E-D02A-4252-A3EA-3E6EB48C6D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107473"/>
                </p:ext>
              </p:extLst>
            </p:nvPr>
          </p:nvGraphicFramePr>
          <p:xfrm>
            <a:off x="2928" y="1595"/>
            <a:ext cx="973" cy="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18918" imgH="393529" progId="Equation.3">
                    <p:embed/>
                  </p:oleObj>
                </mc:Choice>
                <mc:Fallback>
                  <p:oleObj name="公式" r:id="rId4" imgW="418918" imgH="393529" progId="Equation.3">
                    <p:embed/>
                    <p:pic>
                      <p:nvPicPr>
                        <p:cNvPr id="17415" name="Object 4">
                          <a:extLst>
                            <a:ext uri="{FF2B5EF4-FFF2-40B4-BE49-F238E27FC236}">
                              <a16:creationId xmlns:a16="http://schemas.microsoft.com/office/drawing/2014/main" id="{F0BC934E-D02A-4252-A3EA-3E6EB48C6D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595"/>
                          <a:ext cx="973" cy="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F9A85BFC-5907-4CDB-81FB-7B031D95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2"/>
              <a:ext cx="2604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rgbClr val="000000"/>
                  </a:solidFill>
                  <a:ea typeface="楷体_GB2312" pitchFamily="49" charset="-122"/>
                </a:rPr>
                <a:t>在</a:t>
              </a:r>
              <a:r>
                <a:rPr lang="zh-CN" altLang="en-US" sz="2800" u="sng" dirty="0">
                  <a:solidFill>
                    <a:srgbClr val="0000FF"/>
                  </a:solidFill>
                  <a:ea typeface="楷体_GB2312" pitchFamily="49" charset="-122"/>
                </a:rPr>
                <a:t>等概率</a:t>
              </a:r>
              <a:r>
                <a:rPr lang="zh-CN" altLang="en-US" sz="2800" dirty="0">
                  <a:solidFill>
                    <a:srgbClr val="000000"/>
                  </a:solidFill>
                  <a:ea typeface="楷体_GB2312" pitchFamily="49" charset="-122"/>
                </a:rPr>
                <a:t>查找的情况下，</a:t>
              </a:r>
            </a:p>
          </p:txBody>
        </p:sp>
      </p:grpSp>
      <p:sp>
        <p:nvSpPr>
          <p:cNvPr id="10" name="TextBox 5">
            <a:extLst>
              <a:ext uri="{FF2B5EF4-FFF2-40B4-BE49-F238E27FC236}">
                <a16:creationId xmlns:a16="http://schemas.microsoft.com/office/drawing/2014/main" id="{BC507ACB-0802-4567-B48E-B9BF8230C6A0}"/>
              </a:ext>
            </a:extLst>
          </p:cNvPr>
          <p:cNvSpPr txBox="1"/>
          <p:nvPr/>
        </p:nvSpPr>
        <p:spPr>
          <a:xfrm>
            <a:off x="1404937" y="215667"/>
            <a:ext cx="512286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sz="2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07D554-1F6A-49ED-BCAB-B9FBC13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F62FC64F-9BB6-4079-9C55-8638532C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8252"/>
            <a:ext cx="8827699" cy="195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若查找概率无法事先测定，则查找过程采取的改进办法是，</a:t>
            </a: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在每次查找之后，将刚刚查找到的记录直接移至表尾的位置上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。（概率大的后置；因为查找时从后往前）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A577771D-D962-42F7-80FC-0A7F11A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06777"/>
            <a:ext cx="7965057" cy="195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zh-CN" altLang="en-US" sz="2800" u="sng" dirty="0">
                <a:solidFill>
                  <a:srgbClr val="0000FF"/>
                </a:solidFill>
                <a:ea typeface="楷体_GB2312" pitchFamily="49" charset="-122"/>
              </a:rPr>
              <a:t>不等概率查找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的情况下，</a:t>
            </a:r>
            <a:r>
              <a:rPr lang="en-US" altLang="zh-CN" sz="2800" i="1" dirty="0" err="1">
                <a:solidFill>
                  <a:srgbClr val="000000"/>
                </a:solidFill>
                <a:ea typeface="楷体_GB2312" pitchFamily="49" charset="-122"/>
              </a:rPr>
              <a:t>ASLss</a:t>
            </a:r>
            <a:r>
              <a:rPr lang="en-US" altLang="zh-CN" sz="2800" i="1" baseline="-25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在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rgbClr val="660033"/>
                </a:solidFill>
                <a:ea typeface="楷体_GB2312" pitchFamily="49" charset="-122"/>
              </a:rPr>
              <a:t>P</a:t>
            </a:r>
            <a:r>
              <a:rPr lang="en-US" altLang="zh-CN" sz="2800" b="1" i="1" baseline="-25000" dirty="0">
                <a:solidFill>
                  <a:srgbClr val="660033"/>
                </a:solidFill>
                <a:ea typeface="楷体_GB2312" pitchFamily="49" charset="-122"/>
              </a:rPr>
              <a:t>n</a:t>
            </a:r>
            <a:r>
              <a:rPr lang="en-US" altLang="zh-CN" sz="2800" b="1" i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i="1" dirty="0">
                <a:solidFill>
                  <a:srgbClr val="660033"/>
                </a:solidFill>
                <a:ea typeface="楷体_GB2312" pitchFamily="49" charset="-122"/>
              </a:rPr>
              <a:t>P</a:t>
            </a:r>
            <a:r>
              <a:rPr lang="en-US" altLang="zh-CN" sz="2800" b="1" i="1" baseline="-25000" dirty="0">
                <a:solidFill>
                  <a:srgbClr val="660033"/>
                </a:solidFill>
                <a:ea typeface="楷体_GB2312" pitchFamily="49" charset="-122"/>
              </a:rPr>
              <a:t>n-1</a:t>
            </a:r>
            <a:r>
              <a:rPr lang="en-US" altLang="zh-CN" sz="2800" b="1" i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i="1" dirty="0">
                <a:solidFill>
                  <a:srgbClr val="660033"/>
                </a:solidFill>
                <a:ea typeface="楷体_GB2312" pitchFamily="49" charset="-122"/>
              </a:rPr>
              <a:t>···</a:t>
            </a:r>
            <a:r>
              <a:rPr lang="en-US" altLang="zh-CN" sz="2800" b="1" i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i="1" dirty="0">
                <a:solidFill>
                  <a:srgbClr val="660033"/>
                </a:solidFill>
                <a:ea typeface="楷体_GB2312" pitchFamily="49" charset="-122"/>
              </a:rPr>
              <a:t>P</a:t>
            </a:r>
            <a:r>
              <a:rPr lang="en-US" altLang="zh-CN" sz="2800" b="1" i="1" baseline="-25000" dirty="0">
                <a:solidFill>
                  <a:srgbClr val="660033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800" b="1" i="1" dirty="0">
                <a:solidFill>
                  <a:srgbClr val="660033"/>
                </a:solidFill>
                <a:ea typeface="楷体_GB2312" pitchFamily="49" charset="-122"/>
              </a:rPr>
              <a:t>P</a:t>
            </a:r>
            <a:r>
              <a:rPr lang="en-US" altLang="zh-CN" sz="2800" b="1" i="1" baseline="-25000" dirty="0">
                <a:solidFill>
                  <a:srgbClr val="660033"/>
                </a:solidFill>
                <a:ea typeface="楷体_GB2312" pitchFamily="49" charset="-122"/>
              </a:rPr>
              <a:t>1</a:t>
            </a:r>
            <a:endParaRPr lang="en-US" altLang="zh-CN" sz="2800" b="1" i="1" dirty="0">
              <a:solidFill>
                <a:srgbClr val="660033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时取极小值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8F97E1-E4E1-483E-B439-3FAB1522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E48-7B6E-4087-8CE0-3217A425097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933" y="368929"/>
            <a:ext cx="579572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不成功情况下的平均查找长度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endParaRPr lang="zh-CN" altLang="en-US" sz="2800" b="1" dirty="0">
              <a:solidFill>
                <a:srgbClr val="FF0000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662" y="1543817"/>
            <a:ext cx="7786742" cy="11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查找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不成功情况时需要和表中所有元素都比较一次，所以，不成功时的平均查找长度为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09918" y="2725226"/>
            <a:ext cx="5757866" cy="890293"/>
            <a:chOff x="1785918" y="2324393"/>
            <a:chExt cx="5757866" cy="890293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顺序查找的时间复杂度为</a:t>
              </a:r>
              <a:r>
                <a:rPr kumimoji="1"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kumimoji="1"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。</a:t>
              </a: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603EE2-E77C-4A3F-BE76-CC22BE303815}" type="slidenum">
              <a:rPr lang="en-US" altLang="zh-CN" b="1" smtClean="0">
                <a:solidFill>
                  <a:schemeClr val="tx1"/>
                </a:solidFill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4F5E0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1998</Words>
  <Application>Microsoft Office PowerPoint</Application>
  <PresentationFormat>宽屏</PresentationFormat>
  <Paragraphs>353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等线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Ink Free</vt:lpstr>
      <vt:lpstr>Times New Roman</vt:lpstr>
      <vt:lpstr>Wingdings</vt:lpstr>
      <vt:lpstr>默认设计模板</vt:lpstr>
      <vt:lpstr>1_默认设计模板</vt:lpstr>
      <vt:lpstr>Office 主题</vt:lpstr>
      <vt:lpstr>公式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Yao Jiayang</cp:lastModifiedBy>
  <cp:revision>31</cp:revision>
  <dcterms:created xsi:type="dcterms:W3CDTF">2019-11-19T11:40:53Z</dcterms:created>
  <dcterms:modified xsi:type="dcterms:W3CDTF">2023-06-28T10:25:43Z</dcterms:modified>
</cp:coreProperties>
</file>