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118"/>
  </p:notesMasterIdLst>
  <p:sldIdLst>
    <p:sldId id="404" r:id="rId6"/>
    <p:sldId id="463" r:id="rId7"/>
    <p:sldId id="326" r:id="rId8"/>
    <p:sldId id="305" r:id="rId9"/>
    <p:sldId id="464" r:id="rId10"/>
    <p:sldId id="350" r:id="rId11"/>
    <p:sldId id="423" r:id="rId12"/>
    <p:sldId id="311" r:id="rId13"/>
    <p:sldId id="422" r:id="rId14"/>
    <p:sldId id="425" r:id="rId15"/>
    <p:sldId id="410" r:id="rId16"/>
    <p:sldId id="418" r:id="rId17"/>
    <p:sldId id="411" r:id="rId18"/>
    <p:sldId id="416" r:id="rId19"/>
    <p:sldId id="458" r:id="rId20"/>
    <p:sldId id="313" r:id="rId21"/>
    <p:sldId id="417" r:id="rId22"/>
    <p:sldId id="288" r:id="rId23"/>
    <p:sldId id="465" r:id="rId24"/>
    <p:sldId id="466" r:id="rId25"/>
    <p:sldId id="467" r:id="rId26"/>
    <p:sldId id="315" r:id="rId27"/>
    <p:sldId id="352" r:id="rId28"/>
    <p:sldId id="354" r:id="rId29"/>
    <p:sldId id="461" r:id="rId30"/>
    <p:sldId id="468" r:id="rId31"/>
    <p:sldId id="414" r:id="rId32"/>
    <p:sldId id="316" r:id="rId33"/>
    <p:sldId id="317" r:id="rId34"/>
    <p:sldId id="415" r:id="rId35"/>
    <p:sldId id="426" r:id="rId36"/>
    <p:sldId id="318" r:id="rId37"/>
    <p:sldId id="320" r:id="rId38"/>
    <p:sldId id="319" r:id="rId39"/>
    <p:sldId id="321" r:id="rId40"/>
    <p:sldId id="400" r:id="rId41"/>
    <p:sldId id="323" r:id="rId42"/>
    <p:sldId id="324" r:id="rId43"/>
    <p:sldId id="420" r:id="rId44"/>
    <p:sldId id="296" r:id="rId45"/>
    <p:sldId id="469" r:id="rId46"/>
    <p:sldId id="361" r:id="rId47"/>
    <p:sldId id="299" r:id="rId48"/>
    <p:sldId id="373" r:id="rId49"/>
    <p:sldId id="470" r:id="rId50"/>
    <p:sldId id="362" r:id="rId51"/>
    <p:sldId id="375" r:id="rId52"/>
    <p:sldId id="471" r:id="rId53"/>
    <p:sldId id="363" r:id="rId54"/>
    <p:sldId id="472" r:id="rId55"/>
    <p:sldId id="377" r:id="rId56"/>
    <p:sldId id="419" r:id="rId57"/>
    <p:sldId id="368" r:id="rId58"/>
    <p:sldId id="378" r:id="rId59"/>
    <p:sldId id="477" r:id="rId60"/>
    <p:sldId id="370" r:id="rId61"/>
    <p:sldId id="473" r:id="rId62"/>
    <p:sldId id="304" r:id="rId63"/>
    <p:sldId id="474" r:id="rId64"/>
    <p:sldId id="408" r:id="rId65"/>
    <p:sldId id="409" r:id="rId66"/>
    <p:sldId id="475" r:id="rId67"/>
    <p:sldId id="476" r:id="rId68"/>
    <p:sldId id="493" r:id="rId69"/>
    <p:sldId id="494" r:id="rId70"/>
    <p:sldId id="328" r:id="rId71"/>
    <p:sldId id="331" r:id="rId72"/>
    <p:sldId id="330" r:id="rId73"/>
    <p:sldId id="333" r:id="rId74"/>
    <p:sldId id="430" r:id="rId75"/>
    <p:sldId id="478" r:id="rId76"/>
    <p:sldId id="334" r:id="rId77"/>
    <p:sldId id="479" r:id="rId78"/>
    <p:sldId id="336" r:id="rId79"/>
    <p:sldId id="337" r:id="rId80"/>
    <p:sldId id="432" r:id="rId81"/>
    <p:sldId id="338" r:id="rId82"/>
    <p:sldId id="480" r:id="rId83"/>
    <p:sldId id="481" r:id="rId84"/>
    <p:sldId id="482" r:id="rId85"/>
    <p:sldId id="483" r:id="rId86"/>
    <p:sldId id="484" r:id="rId87"/>
    <p:sldId id="421" r:id="rId88"/>
    <p:sldId id="485" r:id="rId89"/>
    <p:sldId id="486" r:id="rId90"/>
    <p:sldId id="424" r:id="rId91"/>
    <p:sldId id="487" r:id="rId92"/>
    <p:sldId id="488" r:id="rId93"/>
    <p:sldId id="489" r:id="rId94"/>
    <p:sldId id="490" r:id="rId95"/>
    <p:sldId id="329" r:id="rId96"/>
    <p:sldId id="413" r:id="rId97"/>
    <p:sldId id="491" r:id="rId98"/>
    <p:sldId id="427" r:id="rId99"/>
    <p:sldId id="433" r:id="rId100"/>
    <p:sldId id="434" r:id="rId101"/>
    <p:sldId id="492" r:id="rId102"/>
    <p:sldId id="431" r:id="rId103"/>
    <p:sldId id="341" r:id="rId104"/>
    <p:sldId id="342" r:id="rId105"/>
    <p:sldId id="343" r:id="rId106"/>
    <p:sldId id="344" r:id="rId107"/>
    <p:sldId id="496" r:id="rId108"/>
    <p:sldId id="495" r:id="rId109"/>
    <p:sldId id="441" r:id="rId110"/>
    <p:sldId id="442" r:id="rId111"/>
    <p:sldId id="443" r:id="rId112"/>
    <p:sldId id="444" r:id="rId113"/>
    <p:sldId id="445" r:id="rId114"/>
    <p:sldId id="446" r:id="rId115"/>
    <p:sldId id="332" r:id="rId116"/>
    <p:sldId id="456"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2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notesMaster" Target="notesMasters/notesMaster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presProps" Target="pres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58C5B-6098-4855-BAE0-76EA28B7F240}" type="datetimeFigureOut">
              <a:rPr lang="zh-CN" altLang="en-US" smtClean="0"/>
              <a:t>2023/8/18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C1246-E10F-454E-B4B2-3FE2765D1720}" type="slidenum">
              <a:rPr lang="zh-CN" altLang="en-US" smtClean="0"/>
              <a:t>‹#›</a:t>
            </a:fld>
            <a:endParaRPr lang="zh-CN" altLang="en-US"/>
          </a:p>
        </p:txBody>
      </p:sp>
    </p:spTree>
    <p:extLst>
      <p:ext uri="{BB962C8B-B14F-4D97-AF65-F5344CB8AC3E}">
        <p14:creationId xmlns:p14="http://schemas.microsoft.com/office/powerpoint/2010/main" val="95736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C643554-6097-4B88-A7A7-FE217E7719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E2A4D4-423F-4042-82B9-26946957B4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2EF8AB4-8D0A-4C84-AF2C-FE84BA6694A3}"/>
              </a:ext>
            </a:extLst>
          </p:cNvPr>
          <p:cNvSpPr>
            <a:spLocks noGrp="1" noChangeArrowheads="1"/>
          </p:cNvSpPr>
          <p:nvPr>
            <p:ph type="sldNum" sz="quarter" idx="12"/>
          </p:nvPr>
        </p:nvSpPr>
        <p:spPr>
          <a:ln/>
        </p:spPr>
        <p:txBody>
          <a:bodyPr/>
          <a:lstStyle>
            <a:lvl1pPr>
              <a:defRPr/>
            </a:lvl1pPr>
          </a:lstStyle>
          <a:p>
            <a:fld id="{6248A5E0-3B85-4C5B-961E-3AAC9D33BCF7}" type="slidenum">
              <a:rPr lang="en-US" altLang="zh-CN"/>
              <a:pPr/>
              <a:t>‹#›</a:t>
            </a:fld>
            <a:endParaRPr lang="en-US" altLang="zh-CN"/>
          </a:p>
        </p:txBody>
      </p:sp>
    </p:spTree>
    <p:extLst>
      <p:ext uri="{BB962C8B-B14F-4D97-AF65-F5344CB8AC3E}">
        <p14:creationId xmlns:p14="http://schemas.microsoft.com/office/powerpoint/2010/main" val="47055294"/>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FE2582-47C6-4508-8658-207EE0F96C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09CB31F-80FC-4459-A21E-31E5FBB7FC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A5D7482-31BD-405F-953C-97C9FB48A7D4}"/>
              </a:ext>
            </a:extLst>
          </p:cNvPr>
          <p:cNvSpPr>
            <a:spLocks noGrp="1" noChangeArrowheads="1"/>
          </p:cNvSpPr>
          <p:nvPr>
            <p:ph type="sldNum" sz="quarter" idx="12"/>
          </p:nvPr>
        </p:nvSpPr>
        <p:spPr>
          <a:ln/>
        </p:spPr>
        <p:txBody>
          <a:bodyPr/>
          <a:lstStyle>
            <a:lvl1pPr>
              <a:defRPr/>
            </a:lvl1pPr>
          </a:lstStyle>
          <a:p>
            <a:fld id="{36F268D4-3F9B-4746-8042-9641AF9C7CDA}" type="slidenum">
              <a:rPr lang="en-US" altLang="zh-CN"/>
              <a:pPr/>
              <a:t>‹#›</a:t>
            </a:fld>
            <a:endParaRPr lang="en-US" altLang="zh-CN"/>
          </a:p>
        </p:txBody>
      </p:sp>
    </p:spTree>
    <p:extLst>
      <p:ext uri="{BB962C8B-B14F-4D97-AF65-F5344CB8AC3E}">
        <p14:creationId xmlns:p14="http://schemas.microsoft.com/office/powerpoint/2010/main" val="287281829"/>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87D3580-6E76-4A07-A394-256C11FDD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CF89329-1B33-4B77-ABE6-25FD258B53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1A7BB63-31A5-4BA9-B0F8-957213EE20EF}"/>
              </a:ext>
            </a:extLst>
          </p:cNvPr>
          <p:cNvSpPr>
            <a:spLocks noGrp="1" noChangeArrowheads="1"/>
          </p:cNvSpPr>
          <p:nvPr>
            <p:ph type="sldNum" sz="quarter" idx="12"/>
          </p:nvPr>
        </p:nvSpPr>
        <p:spPr>
          <a:ln/>
        </p:spPr>
        <p:txBody>
          <a:bodyPr/>
          <a:lstStyle>
            <a:lvl1pPr>
              <a:defRPr/>
            </a:lvl1pPr>
          </a:lstStyle>
          <a:p>
            <a:fld id="{18F051BB-8E11-4B1E-9046-88DC4423980D}" type="slidenum">
              <a:rPr lang="en-US" altLang="zh-CN"/>
              <a:pPr/>
              <a:t>‹#›</a:t>
            </a:fld>
            <a:endParaRPr lang="en-US" altLang="zh-CN"/>
          </a:p>
        </p:txBody>
      </p:sp>
    </p:spTree>
    <p:extLst>
      <p:ext uri="{BB962C8B-B14F-4D97-AF65-F5344CB8AC3E}">
        <p14:creationId xmlns:p14="http://schemas.microsoft.com/office/powerpoint/2010/main" val="324953825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C643554-6097-4B88-A7A7-FE217E7719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E2A4D4-423F-4042-82B9-26946957B4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2EF8AB4-8D0A-4C84-AF2C-FE84BA6694A3}"/>
              </a:ext>
            </a:extLst>
          </p:cNvPr>
          <p:cNvSpPr>
            <a:spLocks noGrp="1" noChangeArrowheads="1"/>
          </p:cNvSpPr>
          <p:nvPr>
            <p:ph type="sldNum" sz="quarter" idx="12"/>
          </p:nvPr>
        </p:nvSpPr>
        <p:spPr>
          <a:ln/>
        </p:spPr>
        <p:txBody>
          <a:bodyPr/>
          <a:lstStyle>
            <a:lvl1pPr>
              <a:defRPr/>
            </a:lvl1pPr>
          </a:lstStyle>
          <a:p>
            <a:fld id="{6248A5E0-3B85-4C5B-961E-3AAC9D33BCF7}" type="slidenum">
              <a:rPr lang="en-US" altLang="zh-CN"/>
              <a:pPr/>
              <a:t>‹#›</a:t>
            </a:fld>
            <a:endParaRPr lang="en-US" altLang="zh-CN"/>
          </a:p>
        </p:txBody>
      </p:sp>
    </p:spTree>
    <p:extLst>
      <p:ext uri="{BB962C8B-B14F-4D97-AF65-F5344CB8AC3E}">
        <p14:creationId xmlns:p14="http://schemas.microsoft.com/office/powerpoint/2010/main" val="3361938803"/>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408542-FF52-4F6A-9B4F-DDD7101BA5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FBE2B3-6EB2-4177-9F94-2734F8C19F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96833FD-69FB-4EC7-8132-1E24F2DEF4EC}"/>
              </a:ext>
            </a:extLst>
          </p:cNvPr>
          <p:cNvSpPr>
            <a:spLocks noGrp="1" noChangeArrowheads="1"/>
          </p:cNvSpPr>
          <p:nvPr>
            <p:ph type="sldNum" sz="quarter" idx="12"/>
          </p:nvPr>
        </p:nvSpPr>
        <p:spPr>
          <a:ln/>
        </p:spPr>
        <p:txBody>
          <a:bodyPr/>
          <a:lstStyle>
            <a:lvl1pPr>
              <a:defRPr/>
            </a:lvl1pPr>
          </a:lstStyle>
          <a:p>
            <a:fld id="{F21B77BF-3D45-4AEE-AEBB-003D6F19C83C}" type="slidenum">
              <a:rPr lang="en-US" altLang="zh-CN"/>
              <a:pPr/>
              <a:t>‹#›</a:t>
            </a:fld>
            <a:endParaRPr lang="en-US" altLang="zh-CN"/>
          </a:p>
        </p:txBody>
      </p:sp>
    </p:spTree>
    <p:extLst>
      <p:ext uri="{BB962C8B-B14F-4D97-AF65-F5344CB8AC3E}">
        <p14:creationId xmlns:p14="http://schemas.microsoft.com/office/powerpoint/2010/main" val="251316432"/>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F6FECEA-EFAA-49E6-AB28-2AD1CE0A06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F568F9A-98DF-4708-96EB-A8DCF5D780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911F2C6-6D9D-4AF6-ADD6-39DBF310899A}"/>
              </a:ext>
            </a:extLst>
          </p:cNvPr>
          <p:cNvSpPr>
            <a:spLocks noGrp="1" noChangeArrowheads="1"/>
          </p:cNvSpPr>
          <p:nvPr>
            <p:ph type="sldNum" sz="quarter" idx="12"/>
          </p:nvPr>
        </p:nvSpPr>
        <p:spPr>
          <a:ln/>
        </p:spPr>
        <p:txBody>
          <a:bodyPr/>
          <a:lstStyle>
            <a:lvl1pPr>
              <a:defRPr/>
            </a:lvl1pPr>
          </a:lstStyle>
          <a:p>
            <a:fld id="{FA013BEF-CC10-4F18-937C-95E30F773015}" type="slidenum">
              <a:rPr lang="en-US" altLang="zh-CN"/>
              <a:pPr/>
              <a:t>‹#›</a:t>
            </a:fld>
            <a:endParaRPr lang="en-US" altLang="zh-CN"/>
          </a:p>
        </p:txBody>
      </p:sp>
    </p:spTree>
    <p:extLst>
      <p:ext uri="{BB962C8B-B14F-4D97-AF65-F5344CB8AC3E}">
        <p14:creationId xmlns:p14="http://schemas.microsoft.com/office/powerpoint/2010/main" val="497386504"/>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9E9F990-A4E5-41AB-ABFF-0000256479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040D2E7-1A28-49E3-8472-3CB3BD47BD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64EED2-4BFD-493C-B804-AB96ED243AEC}"/>
              </a:ext>
            </a:extLst>
          </p:cNvPr>
          <p:cNvSpPr>
            <a:spLocks noGrp="1" noChangeArrowheads="1"/>
          </p:cNvSpPr>
          <p:nvPr>
            <p:ph type="sldNum" sz="quarter" idx="12"/>
          </p:nvPr>
        </p:nvSpPr>
        <p:spPr>
          <a:ln/>
        </p:spPr>
        <p:txBody>
          <a:bodyPr/>
          <a:lstStyle>
            <a:lvl1pPr>
              <a:defRPr/>
            </a:lvl1pPr>
          </a:lstStyle>
          <a:p>
            <a:fld id="{3FFF50CC-7C22-43D5-9C4D-4754540847DE}" type="slidenum">
              <a:rPr lang="en-US" altLang="zh-CN"/>
              <a:pPr/>
              <a:t>‹#›</a:t>
            </a:fld>
            <a:endParaRPr lang="en-US" altLang="zh-CN"/>
          </a:p>
        </p:txBody>
      </p:sp>
    </p:spTree>
    <p:extLst>
      <p:ext uri="{BB962C8B-B14F-4D97-AF65-F5344CB8AC3E}">
        <p14:creationId xmlns:p14="http://schemas.microsoft.com/office/powerpoint/2010/main" val="1183354955"/>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55C4253-B785-46B8-9C3D-008E4F9C75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55FB114-1EFE-45C4-B0D8-51783C914E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4C88FCD-849A-4863-A3CC-9DA32A17A560}"/>
              </a:ext>
            </a:extLst>
          </p:cNvPr>
          <p:cNvSpPr>
            <a:spLocks noGrp="1" noChangeArrowheads="1"/>
          </p:cNvSpPr>
          <p:nvPr>
            <p:ph type="sldNum" sz="quarter" idx="12"/>
          </p:nvPr>
        </p:nvSpPr>
        <p:spPr>
          <a:ln/>
        </p:spPr>
        <p:txBody>
          <a:bodyPr/>
          <a:lstStyle>
            <a:lvl1pPr>
              <a:defRPr/>
            </a:lvl1pPr>
          </a:lstStyle>
          <a:p>
            <a:fld id="{8FDF184B-289C-4942-A920-8F683A056307}" type="slidenum">
              <a:rPr lang="en-US" altLang="zh-CN"/>
              <a:pPr/>
              <a:t>‹#›</a:t>
            </a:fld>
            <a:endParaRPr lang="en-US" altLang="zh-CN"/>
          </a:p>
        </p:txBody>
      </p:sp>
    </p:spTree>
    <p:extLst>
      <p:ext uri="{BB962C8B-B14F-4D97-AF65-F5344CB8AC3E}">
        <p14:creationId xmlns:p14="http://schemas.microsoft.com/office/powerpoint/2010/main" val="1794619696"/>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7937EA0-C952-4890-82DC-9847D02FD4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96D1209-3698-454F-8778-5D25B2F2D5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5F2255A-C919-4F30-816E-742FE51B4EA4}"/>
              </a:ext>
            </a:extLst>
          </p:cNvPr>
          <p:cNvSpPr>
            <a:spLocks noGrp="1" noChangeArrowheads="1"/>
          </p:cNvSpPr>
          <p:nvPr>
            <p:ph type="sldNum" sz="quarter" idx="12"/>
          </p:nvPr>
        </p:nvSpPr>
        <p:spPr>
          <a:ln/>
        </p:spPr>
        <p:txBody>
          <a:bodyPr/>
          <a:lstStyle>
            <a:lvl1pPr>
              <a:defRPr/>
            </a:lvl1pPr>
          </a:lstStyle>
          <a:p>
            <a:fld id="{D615586E-013F-4E30-BF22-00CCDA7541C8}" type="slidenum">
              <a:rPr lang="en-US" altLang="zh-CN"/>
              <a:pPr/>
              <a:t>‹#›</a:t>
            </a:fld>
            <a:endParaRPr lang="en-US" altLang="zh-CN"/>
          </a:p>
        </p:txBody>
      </p:sp>
    </p:spTree>
    <p:extLst>
      <p:ext uri="{BB962C8B-B14F-4D97-AF65-F5344CB8AC3E}">
        <p14:creationId xmlns:p14="http://schemas.microsoft.com/office/powerpoint/2010/main" val="2900930409"/>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7098846-B5E8-4B38-A8AB-53310BCB24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8CD0F19-0F2A-48B8-86B1-089F43F0DF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147B1B6-405E-4F95-958E-1EF77952DB40}"/>
              </a:ext>
            </a:extLst>
          </p:cNvPr>
          <p:cNvSpPr>
            <a:spLocks noGrp="1" noChangeArrowheads="1"/>
          </p:cNvSpPr>
          <p:nvPr>
            <p:ph type="sldNum" sz="quarter" idx="12"/>
          </p:nvPr>
        </p:nvSpPr>
        <p:spPr>
          <a:ln/>
        </p:spPr>
        <p:txBody>
          <a:bodyPr/>
          <a:lstStyle>
            <a:lvl1pPr>
              <a:defRPr/>
            </a:lvl1pPr>
          </a:lstStyle>
          <a:p>
            <a:fld id="{124BCE48-7B6E-4087-8CE0-3217A425097F}" type="slidenum">
              <a:rPr lang="en-US" altLang="zh-CN"/>
              <a:pPr/>
              <a:t>‹#›</a:t>
            </a:fld>
            <a:endParaRPr lang="en-US" altLang="zh-CN"/>
          </a:p>
        </p:txBody>
      </p:sp>
    </p:spTree>
    <p:extLst>
      <p:ext uri="{BB962C8B-B14F-4D97-AF65-F5344CB8AC3E}">
        <p14:creationId xmlns:p14="http://schemas.microsoft.com/office/powerpoint/2010/main" val="3449801675"/>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F9FFFD4-017A-4206-A997-7D67FF102F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2AC4232-18A7-4D8B-9DB0-680CF718ED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117567-FBE3-4D38-BFEA-F85D8A144D56}"/>
              </a:ext>
            </a:extLst>
          </p:cNvPr>
          <p:cNvSpPr>
            <a:spLocks noGrp="1" noChangeArrowheads="1"/>
          </p:cNvSpPr>
          <p:nvPr>
            <p:ph type="sldNum" sz="quarter" idx="12"/>
          </p:nvPr>
        </p:nvSpPr>
        <p:spPr>
          <a:ln/>
        </p:spPr>
        <p:txBody>
          <a:bodyPr/>
          <a:lstStyle>
            <a:lvl1pPr>
              <a:defRPr/>
            </a:lvl1pPr>
          </a:lstStyle>
          <a:p>
            <a:fld id="{FE8C1293-13A5-4C20-BAA8-5572D37ECC21}" type="slidenum">
              <a:rPr lang="en-US" altLang="zh-CN"/>
              <a:pPr/>
              <a:t>‹#›</a:t>
            </a:fld>
            <a:endParaRPr lang="en-US" altLang="zh-CN"/>
          </a:p>
        </p:txBody>
      </p:sp>
    </p:spTree>
    <p:extLst>
      <p:ext uri="{BB962C8B-B14F-4D97-AF65-F5344CB8AC3E}">
        <p14:creationId xmlns:p14="http://schemas.microsoft.com/office/powerpoint/2010/main" val="150736622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408542-FF52-4F6A-9B4F-DDD7101BA5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FBE2B3-6EB2-4177-9F94-2734F8C19F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96833FD-69FB-4EC7-8132-1E24F2DEF4EC}"/>
              </a:ext>
            </a:extLst>
          </p:cNvPr>
          <p:cNvSpPr>
            <a:spLocks noGrp="1" noChangeArrowheads="1"/>
          </p:cNvSpPr>
          <p:nvPr>
            <p:ph type="sldNum" sz="quarter" idx="12"/>
          </p:nvPr>
        </p:nvSpPr>
        <p:spPr>
          <a:ln/>
        </p:spPr>
        <p:txBody>
          <a:bodyPr/>
          <a:lstStyle>
            <a:lvl1pPr>
              <a:defRPr/>
            </a:lvl1pPr>
          </a:lstStyle>
          <a:p>
            <a:fld id="{F21B77BF-3D45-4AEE-AEBB-003D6F19C83C}" type="slidenum">
              <a:rPr lang="en-US" altLang="zh-CN"/>
              <a:pPr/>
              <a:t>‹#›</a:t>
            </a:fld>
            <a:endParaRPr lang="en-US" altLang="zh-CN"/>
          </a:p>
        </p:txBody>
      </p:sp>
    </p:spTree>
    <p:extLst>
      <p:ext uri="{BB962C8B-B14F-4D97-AF65-F5344CB8AC3E}">
        <p14:creationId xmlns:p14="http://schemas.microsoft.com/office/powerpoint/2010/main" val="2955167036"/>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B7CC961-33DB-4B22-9F3D-A72EEE80A7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8D11B9A-06D4-48A1-A9B0-38AE4F034B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4B3C57A-5F1F-4627-9C32-9B628D3149CF}"/>
              </a:ext>
            </a:extLst>
          </p:cNvPr>
          <p:cNvSpPr>
            <a:spLocks noGrp="1" noChangeArrowheads="1"/>
          </p:cNvSpPr>
          <p:nvPr>
            <p:ph type="sldNum" sz="quarter" idx="12"/>
          </p:nvPr>
        </p:nvSpPr>
        <p:spPr>
          <a:ln/>
        </p:spPr>
        <p:txBody>
          <a:bodyPr/>
          <a:lstStyle>
            <a:lvl1pPr>
              <a:defRPr/>
            </a:lvl1pPr>
          </a:lstStyle>
          <a:p>
            <a:fld id="{F7E1F4CD-8A48-4FCA-A25C-8599FC8D6AF5}" type="slidenum">
              <a:rPr lang="en-US" altLang="zh-CN"/>
              <a:pPr/>
              <a:t>‹#›</a:t>
            </a:fld>
            <a:endParaRPr lang="en-US" altLang="zh-CN"/>
          </a:p>
        </p:txBody>
      </p:sp>
    </p:spTree>
    <p:extLst>
      <p:ext uri="{BB962C8B-B14F-4D97-AF65-F5344CB8AC3E}">
        <p14:creationId xmlns:p14="http://schemas.microsoft.com/office/powerpoint/2010/main" val="2501000256"/>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FE2582-47C6-4508-8658-207EE0F96C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09CB31F-80FC-4459-A21E-31E5FBB7FC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A5D7482-31BD-405F-953C-97C9FB48A7D4}"/>
              </a:ext>
            </a:extLst>
          </p:cNvPr>
          <p:cNvSpPr>
            <a:spLocks noGrp="1" noChangeArrowheads="1"/>
          </p:cNvSpPr>
          <p:nvPr>
            <p:ph type="sldNum" sz="quarter" idx="12"/>
          </p:nvPr>
        </p:nvSpPr>
        <p:spPr>
          <a:ln/>
        </p:spPr>
        <p:txBody>
          <a:bodyPr/>
          <a:lstStyle>
            <a:lvl1pPr>
              <a:defRPr/>
            </a:lvl1pPr>
          </a:lstStyle>
          <a:p>
            <a:fld id="{36F268D4-3F9B-4746-8042-9641AF9C7CDA}" type="slidenum">
              <a:rPr lang="en-US" altLang="zh-CN"/>
              <a:pPr/>
              <a:t>‹#›</a:t>
            </a:fld>
            <a:endParaRPr lang="en-US" altLang="zh-CN"/>
          </a:p>
        </p:txBody>
      </p:sp>
    </p:spTree>
    <p:extLst>
      <p:ext uri="{BB962C8B-B14F-4D97-AF65-F5344CB8AC3E}">
        <p14:creationId xmlns:p14="http://schemas.microsoft.com/office/powerpoint/2010/main" val="2595191909"/>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87D3580-6E76-4A07-A394-256C11FDD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CF89329-1B33-4B77-ABE6-25FD258B53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1A7BB63-31A5-4BA9-B0F8-957213EE20EF}"/>
              </a:ext>
            </a:extLst>
          </p:cNvPr>
          <p:cNvSpPr>
            <a:spLocks noGrp="1" noChangeArrowheads="1"/>
          </p:cNvSpPr>
          <p:nvPr>
            <p:ph type="sldNum" sz="quarter" idx="12"/>
          </p:nvPr>
        </p:nvSpPr>
        <p:spPr>
          <a:ln/>
        </p:spPr>
        <p:txBody>
          <a:bodyPr/>
          <a:lstStyle>
            <a:lvl1pPr>
              <a:defRPr/>
            </a:lvl1pPr>
          </a:lstStyle>
          <a:p>
            <a:fld id="{18F051BB-8E11-4B1E-9046-88DC4423980D}" type="slidenum">
              <a:rPr lang="en-US" altLang="zh-CN"/>
              <a:pPr/>
              <a:t>‹#›</a:t>
            </a:fld>
            <a:endParaRPr lang="en-US" altLang="zh-CN"/>
          </a:p>
        </p:txBody>
      </p:sp>
    </p:spTree>
    <p:extLst>
      <p:ext uri="{BB962C8B-B14F-4D97-AF65-F5344CB8AC3E}">
        <p14:creationId xmlns:p14="http://schemas.microsoft.com/office/powerpoint/2010/main" val="3388396124"/>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CC1A509-F345-48E4-886B-3D89EE9034F6}" type="slidenum">
              <a:rPr lang="en-US" altLang="zh-CN" smtClean="0"/>
              <a:pPr>
                <a:defRPr/>
              </a:pPr>
              <a:t>‹#›</a:t>
            </a:fld>
            <a:endParaRPr lang="en-US" altLang="zh-CN"/>
          </a:p>
        </p:txBody>
      </p:sp>
    </p:spTree>
    <p:extLst>
      <p:ext uri="{BB962C8B-B14F-4D97-AF65-F5344CB8AC3E}">
        <p14:creationId xmlns:p14="http://schemas.microsoft.com/office/powerpoint/2010/main" val="2715707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5C37865-4BAB-43D9-BEB9-24164CECE4B1}" type="slidenum">
              <a:rPr lang="en-US" altLang="zh-CN" smtClean="0"/>
              <a:pPr>
                <a:defRPr/>
              </a:pPr>
              <a:t>‹#›</a:t>
            </a:fld>
            <a:endParaRPr lang="en-US" altLang="zh-CN"/>
          </a:p>
        </p:txBody>
      </p:sp>
    </p:spTree>
    <p:extLst>
      <p:ext uri="{BB962C8B-B14F-4D97-AF65-F5344CB8AC3E}">
        <p14:creationId xmlns:p14="http://schemas.microsoft.com/office/powerpoint/2010/main" val="38349807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2CC97FF-AEDA-49F9-884D-8F39BB8696FC}" type="slidenum">
              <a:rPr lang="en-US" altLang="zh-CN" smtClean="0"/>
              <a:pPr>
                <a:defRPr/>
              </a:pPr>
              <a:t>‹#›</a:t>
            </a:fld>
            <a:endParaRPr lang="en-US" altLang="zh-CN"/>
          </a:p>
        </p:txBody>
      </p:sp>
    </p:spTree>
    <p:extLst>
      <p:ext uri="{BB962C8B-B14F-4D97-AF65-F5344CB8AC3E}">
        <p14:creationId xmlns:p14="http://schemas.microsoft.com/office/powerpoint/2010/main" val="1071301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8246781-069B-4B46-AC51-859B74CA58BB}" type="slidenum">
              <a:rPr lang="en-US" altLang="zh-CN" smtClean="0"/>
              <a:pPr>
                <a:defRPr/>
              </a:pPr>
              <a:t>‹#›</a:t>
            </a:fld>
            <a:endParaRPr lang="en-US" altLang="zh-CN"/>
          </a:p>
        </p:txBody>
      </p:sp>
    </p:spTree>
    <p:extLst>
      <p:ext uri="{BB962C8B-B14F-4D97-AF65-F5344CB8AC3E}">
        <p14:creationId xmlns:p14="http://schemas.microsoft.com/office/powerpoint/2010/main" val="2768376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2F69E40-F675-4988-930B-809411E998A2}" type="slidenum">
              <a:rPr lang="en-US" altLang="zh-CN" smtClean="0"/>
              <a:pPr>
                <a:defRPr/>
              </a:pPr>
              <a:t>‹#›</a:t>
            </a:fld>
            <a:endParaRPr lang="en-US" altLang="zh-CN"/>
          </a:p>
        </p:txBody>
      </p:sp>
    </p:spTree>
    <p:extLst>
      <p:ext uri="{BB962C8B-B14F-4D97-AF65-F5344CB8AC3E}">
        <p14:creationId xmlns:p14="http://schemas.microsoft.com/office/powerpoint/2010/main" val="2804789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lvl1pPr>
              <a:defRPr sz="2000" b="1">
                <a:solidFill>
                  <a:srgbClr val="FF0000"/>
                </a:solidFill>
              </a:defRPr>
            </a:lvl1pPr>
          </a:lstStyle>
          <a:p>
            <a:pPr>
              <a:defRPr/>
            </a:pPr>
            <a:fld id="{3337341B-CE21-4593-B945-C1932CFB8016}" type="slidenum">
              <a:rPr lang="en-US" altLang="zh-CN" smtClean="0"/>
              <a:pPr>
                <a:defRPr/>
              </a:pPr>
              <a:t>‹#›</a:t>
            </a:fld>
            <a:r>
              <a:rPr lang="en-US" altLang="zh-CN"/>
              <a:t>/29</a:t>
            </a:r>
          </a:p>
        </p:txBody>
      </p:sp>
    </p:spTree>
    <p:extLst>
      <p:ext uri="{BB962C8B-B14F-4D97-AF65-F5344CB8AC3E}">
        <p14:creationId xmlns:p14="http://schemas.microsoft.com/office/powerpoint/2010/main" val="2407444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lvl1pPr>
              <a:defRPr sz="16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a:t>/27</a:t>
            </a:r>
          </a:p>
        </p:txBody>
      </p:sp>
    </p:spTree>
    <p:extLst>
      <p:ext uri="{BB962C8B-B14F-4D97-AF65-F5344CB8AC3E}">
        <p14:creationId xmlns:p14="http://schemas.microsoft.com/office/powerpoint/2010/main" val="171519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F6FECEA-EFAA-49E6-AB28-2AD1CE0A06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F568F9A-98DF-4708-96EB-A8DCF5D780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911F2C6-6D9D-4AF6-ADD6-39DBF310899A}"/>
              </a:ext>
            </a:extLst>
          </p:cNvPr>
          <p:cNvSpPr>
            <a:spLocks noGrp="1" noChangeArrowheads="1"/>
          </p:cNvSpPr>
          <p:nvPr>
            <p:ph type="sldNum" sz="quarter" idx="12"/>
          </p:nvPr>
        </p:nvSpPr>
        <p:spPr>
          <a:ln/>
        </p:spPr>
        <p:txBody>
          <a:bodyPr/>
          <a:lstStyle>
            <a:lvl1pPr>
              <a:defRPr/>
            </a:lvl1pPr>
          </a:lstStyle>
          <a:p>
            <a:fld id="{FA013BEF-CC10-4F18-937C-95E30F773015}" type="slidenum">
              <a:rPr lang="en-US" altLang="zh-CN"/>
              <a:pPr/>
              <a:t>‹#›</a:t>
            </a:fld>
            <a:endParaRPr lang="en-US" altLang="zh-CN"/>
          </a:p>
        </p:txBody>
      </p:sp>
    </p:spTree>
    <p:extLst>
      <p:ext uri="{BB962C8B-B14F-4D97-AF65-F5344CB8AC3E}">
        <p14:creationId xmlns:p14="http://schemas.microsoft.com/office/powerpoint/2010/main" val="3143730191"/>
      </p:ext>
    </p:extLst>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136FA67-5EAA-4083-8C9A-0890D998602B}" type="slidenum">
              <a:rPr lang="en-US" altLang="zh-CN" smtClean="0"/>
              <a:pPr>
                <a:defRPr/>
              </a:pPr>
              <a:t>‹#›</a:t>
            </a:fld>
            <a:endParaRPr lang="en-US" altLang="zh-CN"/>
          </a:p>
        </p:txBody>
      </p:sp>
    </p:spTree>
    <p:extLst>
      <p:ext uri="{BB962C8B-B14F-4D97-AF65-F5344CB8AC3E}">
        <p14:creationId xmlns:p14="http://schemas.microsoft.com/office/powerpoint/2010/main" val="14975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EBEB14E-1031-43AC-96F4-CFC70207A8A1}" type="slidenum">
              <a:rPr lang="en-US" altLang="zh-CN" smtClean="0"/>
              <a:pPr>
                <a:defRPr/>
              </a:pPr>
              <a:t>‹#›</a:t>
            </a:fld>
            <a:endParaRPr lang="en-US" altLang="zh-CN"/>
          </a:p>
        </p:txBody>
      </p:sp>
    </p:spTree>
    <p:extLst>
      <p:ext uri="{BB962C8B-B14F-4D97-AF65-F5344CB8AC3E}">
        <p14:creationId xmlns:p14="http://schemas.microsoft.com/office/powerpoint/2010/main" val="2640555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F1AE0DE-3A8F-46F9-B18E-892B87C56746}" type="slidenum">
              <a:rPr lang="en-US" altLang="zh-CN" smtClean="0"/>
              <a:pPr>
                <a:defRPr/>
              </a:pPr>
              <a:t>‹#›</a:t>
            </a:fld>
            <a:endParaRPr lang="en-US" altLang="zh-CN"/>
          </a:p>
        </p:txBody>
      </p:sp>
    </p:spTree>
    <p:extLst>
      <p:ext uri="{BB962C8B-B14F-4D97-AF65-F5344CB8AC3E}">
        <p14:creationId xmlns:p14="http://schemas.microsoft.com/office/powerpoint/2010/main" val="33286712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9CFE287-EE07-4297-AC3C-EB800C5CF510}" type="slidenum">
              <a:rPr lang="en-US" altLang="zh-CN" smtClean="0"/>
              <a:pPr>
                <a:defRPr/>
              </a:pPr>
              <a:t>‹#›</a:t>
            </a:fld>
            <a:endParaRPr lang="en-US" altLang="zh-CN"/>
          </a:p>
        </p:txBody>
      </p:sp>
    </p:spTree>
    <p:extLst>
      <p:ext uri="{BB962C8B-B14F-4D97-AF65-F5344CB8AC3E}">
        <p14:creationId xmlns:p14="http://schemas.microsoft.com/office/powerpoint/2010/main" val="28092528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CC1A509-F345-48E4-886B-3D89EE9034F6}" type="slidenum">
              <a:rPr lang="en-US" altLang="zh-CN" smtClean="0"/>
              <a:pPr>
                <a:defRPr/>
              </a:pPr>
              <a:t>‹#›</a:t>
            </a:fld>
            <a:endParaRPr lang="en-US" altLang="zh-CN"/>
          </a:p>
        </p:txBody>
      </p:sp>
    </p:spTree>
    <p:extLst>
      <p:ext uri="{BB962C8B-B14F-4D97-AF65-F5344CB8AC3E}">
        <p14:creationId xmlns:p14="http://schemas.microsoft.com/office/powerpoint/2010/main" val="2494413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5C37865-4BAB-43D9-BEB9-24164CECE4B1}" type="slidenum">
              <a:rPr lang="en-US" altLang="zh-CN" smtClean="0"/>
              <a:pPr>
                <a:defRPr/>
              </a:pPr>
              <a:t>‹#›</a:t>
            </a:fld>
            <a:endParaRPr lang="en-US" altLang="zh-CN"/>
          </a:p>
        </p:txBody>
      </p:sp>
    </p:spTree>
    <p:extLst>
      <p:ext uri="{BB962C8B-B14F-4D97-AF65-F5344CB8AC3E}">
        <p14:creationId xmlns:p14="http://schemas.microsoft.com/office/powerpoint/2010/main" val="39710085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2CC97FF-AEDA-49F9-884D-8F39BB8696FC}" type="slidenum">
              <a:rPr lang="en-US" altLang="zh-CN" smtClean="0"/>
              <a:pPr>
                <a:defRPr/>
              </a:pPr>
              <a:t>‹#›</a:t>
            </a:fld>
            <a:endParaRPr lang="en-US" altLang="zh-CN"/>
          </a:p>
        </p:txBody>
      </p:sp>
    </p:spTree>
    <p:extLst>
      <p:ext uri="{BB962C8B-B14F-4D97-AF65-F5344CB8AC3E}">
        <p14:creationId xmlns:p14="http://schemas.microsoft.com/office/powerpoint/2010/main" val="1701373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8246781-069B-4B46-AC51-859B74CA58BB}" type="slidenum">
              <a:rPr lang="en-US" altLang="zh-CN" smtClean="0"/>
              <a:pPr>
                <a:defRPr/>
              </a:pPr>
              <a:t>‹#›</a:t>
            </a:fld>
            <a:endParaRPr lang="en-US" altLang="zh-CN"/>
          </a:p>
        </p:txBody>
      </p:sp>
    </p:spTree>
    <p:extLst>
      <p:ext uri="{BB962C8B-B14F-4D97-AF65-F5344CB8AC3E}">
        <p14:creationId xmlns:p14="http://schemas.microsoft.com/office/powerpoint/2010/main" val="3996980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2F69E40-F675-4988-930B-809411E998A2}" type="slidenum">
              <a:rPr lang="en-US" altLang="zh-CN" smtClean="0"/>
              <a:pPr>
                <a:defRPr/>
              </a:pPr>
              <a:t>‹#›</a:t>
            </a:fld>
            <a:endParaRPr lang="en-US" altLang="zh-CN"/>
          </a:p>
        </p:txBody>
      </p:sp>
    </p:spTree>
    <p:extLst>
      <p:ext uri="{BB962C8B-B14F-4D97-AF65-F5344CB8AC3E}">
        <p14:creationId xmlns:p14="http://schemas.microsoft.com/office/powerpoint/2010/main" val="23133414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337341B-CE21-4593-B945-C1932CFB8016}" type="slidenum">
              <a:rPr lang="en-US" altLang="zh-CN" smtClean="0"/>
              <a:pPr>
                <a:defRPr/>
              </a:pPr>
              <a:t>‹#›</a:t>
            </a:fld>
            <a:endParaRPr lang="en-US" altLang="zh-CN"/>
          </a:p>
        </p:txBody>
      </p:sp>
    </p:spTree>
    <p:extLst>
      <p:ext uri="{BB962C8B-B14F-4D97-AF65-F5344CB8AC3E}">
        <p14:creationId xmlns:p14="http://schemas.microsoft.com/office/powerpoint/2010/main" val="131312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9E9F990-A4E5-41AB-ABFF-0000256479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040D2E7-1A28-49E3-8472-3CB3BD47BD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64EED2-4BFD-493C-B804-AB96ED243AEC}"/>
              </a:ext>
            </a:extLst>
          </p:cNvPr>
          <p:cNvSpPr>
            <a:spLocks noGrp="1" noChangeArrowheads="1"/>
          </p:cNvSpPr>
          <p:nvPr>
            <p:ph type="sldNum" sz="quarter" idx="12"/>
          </p:nvPr>
        </p:nvSpPr>
        <p:spPr>
          <a:ln/>
        </p:spPr>
        <p:txBody>
          <a:bodyPr/>
          <a:lstStyle>
            <a:lvl1pPr>
              <a:defRPr/>
            </a:lvl1pPr>
          </a:lstStyle>
          <a:p>
            <a:fld id="{3FFF50CC-7C22-43D5-9C4D-4754540847DE}" type="slidenum">
              <a:rPr lang="en-US" altLang="zh-CN"/>
              <a:pPr/>
              <a:t>‹#›</a:t>
            </a:fld>
            <a:endParaRPr lang="en-US" altLang="zh-CN"/>
          </a:p>
        </p:txBody>
      </p:sp>
    </p:spTree>
    <p:extLst>
      <p:ext uri="{BB962C8B-B14F-4D97-AF65-F5344CB8AC3E}">
        <p14:creationId xmlns:p14="http://schemas.microsoft.com/office/powerpoint/2010/main" val="933816536"/>
      </p:ext>
    </p:extLst>
  </p:cSld>
  <p:clrMapOvr>
    <a:masterClrMapping/>
  </p:clrMapOvr>
  <p:transition>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lvl1pPr>
              <a:defRPr sz="16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a:t>/29</a:t>
            </a:r>
          </a:p>
        </p:txBody>
      </p:sp>
    </p:spTree>
    <p:extLst>
      <p:ext uri="{BB962C8B-B14F-4D97-AF65-F5344CB8AC3E}">
        <p14:creationId xmlns:p14="http://schemas.microsoft.com/office/powerpoint/2010/main" val="9553096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136FA67-5EAA-4083-8C9A-0890D998602B}" type="slidenum">
              <a:rPr lang="en-US" altLang="zh-CN" smtClean="0"/>
              <a:pPr>
                <a:defRPr/>
              </a:pPr>
              <a:t>‹#›</a:t>
            </a:fld>
            <a:endParaRPr lang="en-US" altLang="zh-CN"/>
          </a:p>
        </p:txBody>
      </p:sp>
    </p:spTree>
    <p:extLst>
      <p:ext uri="{BB962C8B-B14F-4D97-AF65-F5344CB8AC3E}">
        <p14:creationId xmlns:p14="http://schemas.microsoft.com/office/powerpoint/2010/main" val="28983496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EBEB14E-1031-43AC-96F4-CFC70207A8A1}" type="slidenum">
              <a:rPr lang="en-US" altLang="zh-CN" smtClean="0"/>
              <a:pPr>
                <a:defRPr/>
              </a:pPr>
              <a:t>‹#›</a:t>
            </a:fld>
            <a:endParaRPr lang="en-US" altLang="zh-CN"/>
          </a:p>
        </p:txBody>
      </p:sp>
    </p:spTree>
    <p:extLst>
      <p:ext uri="{BB962C8B-B14F-4D97-AF65-F5344CB8AC3E}">
        <p14:creationId xmlns:p14="http://schemas.microsoft.com/office/powerpoint/2010/main" val="12231052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F1AE0DE-3A8F-46F9-B18E-892B87C56746}" type="slidenum">
              <a:rPr lang="en-US" altLang="zh-CN" smtClean="0"/>
              <a:pPr>
                <a:defRPr/>
              </a:pPr>
              <a:t>‹#›</a:t>
            </a:fld>
            <a:endParaRPr lang="en-US" altLang="zh-CN"/>
          </a:p>
        </p:txBody>
      </p:sp>
    </p:spTree>
    <p:extLst>
      <p:ext uri="{BB962C8B-B14F-4D97-AF65-F5344CB8AC3E}">
        <p14:creationId xmlns:p14="http://schemas.microsoft.com/office/powerpoint/2010/main" val="10447873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9CFE287-EE07-4297-AC3C-EB800C5CF510}" type="slidenum">
              <a:rPr lang="en-US" altLang="zh-CN" smtClean="0"/>
              <a:pPr>
                <a:defRPr/>
              </a:pPr>
              <a:t>‹#›</a:t>
            </a:fld>
            <a:endParaRPr lang="en-US" altLang="zh-CN"/>
          </a:p>
        </p:txBody>
      </p:sp>
    </p:spTree>
    <p:extLst>
      <p:ext uri="{BB962C8B-B14F-4D97-AF65-F5344CB8AC3E}">
        <p14:creationId xmlns:p14="http://schemas.microsoft.com/office/powerpoint/2010/main" val="28988364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CC1A509-F345-48E4-886B-3D89EE9034F6}" type="slidenum">
              <a:rPr lang="en-US" altLang="zh-CN" smtClean="0"/>
              <a:pPr>
                <a:defRPr/>
              </a:pPr>
              <a:t>‹#›</a:t>
            </a:fld>
            <a:endParaRPr lang="en-US" altLang="zh-CN"/>
          </a:p>
        </p:txBody>
      </p:sp>
    </p:spTree>
    <p:extLst>
      <p:ext uri="{BB962C8B-B14F-4D97-AF65-F5344CB8AC3E}">
        <p14:creationId xmlns:p14="http://schemas.microsoft.com/office/powerpoint/2010/main" val="26839333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5C37865-4BAB-43D9-BEB9-24164CECE4B1}" type="slidenum">
              <a:rPr lang="en-US" altLang="zh-CN" smtClean="0"/>
              <a:pPr>
                <a:defRPr/>
              </a:pPr>
              <a:t>‹#›</a:t>
            </a:fld>
            <a:endParaRPr lang="en-US" altLang="zh-CN"/>
          </a:p>
        </p:txBody>
      </p:sp>
    </p:spTree>
    <p:extLst>
      <p:ext uri="{BB962C8B-B14F-4D97-AF65-F5344CB8AC3E}">
        <p14:creationId xmlns:p14="http://schemas.microsoft.com/office/powerpoint/2010/main" val="3014121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2CC97FF-AEDA-49F9-884D-8F39BB8696FC}" type="slidenum">
              <a:rPr lang="en-US" altLang="zh-CN" smtClean="0"/>
              <a:pPr>
                <a:defRPr/>
              </a:pPr>
              <a:t>‹#›</a:t>
            </a:fld>
            <a:endParaRPr lang="en-US" altLang="zh-CN"/>
          </a:p>
        </p:txBody>
      </p:sp>
    </p:spTree>
    <p:extLst>
      <p:ext uri="{BB962C8B-B14F-4D97-AF65-F5344CB8AC3E}">
        <p14:creationId xmlns:p14="http://schemas.microsoft.com/office/powerpoint/2010/main" val="3930168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8246781-069B-4B46-AC51-859B74CA58BB}" type="slidenum">
              <a:rPr lang="en-US" altLang="zh-CN" smtClean="0"/>
              <a:pPr>
                <a:defRPr/>
              </a:pPr>
              <a:t>‹#›</a:t>
            </a:fld>
            <a:endParaRPr lang="en-US" altLang="zh-CN"/>
          </a:p>
        </p:txBody>
      </p:sp>
    </p:spTree>
    <p:extLst>
      <p:ext uri="{BB962C8B-B14F-4D97-AF65-F5344CB8AC3E}">
        <p14:creationId xmlns:p14="http://schemas.microsoft.com/office/powerpoint/2010/main" val="3969657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2F69E40-F675-4988-930B-809411E998A2}" type="slidenum">
              <a:rPr lang="en-US" altLang="zh-CN" smtClean="0"/>
              <a:pPr>
                <a:defRPr/>
              </a:pPr>
              <a:t>‹#›</a:t>
            </a:fld>
            <a:endParaRPr lang="en-US" altLang="zh-CN"/>
          </a:p>
        </p:txBody>
      </p:sp>
    </p:spTree>
    <p:extLst>
      <p:ext uri="{BB962C8B-B14F-4D97-AF65-F5344CB8AC3E}">
        <p14:creationId xmlns:p14="http://schemas.microsoft.com/office/powerpoint/2010/main" val="40582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55C4253-B785-46B8-9C3D-008E4F9C75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55FB114-1EFE-45C4-B0D8-51783C914E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4C88FCD-849A-4863-A3CC-9DA32A17A560}"/>
              </a:ext>
            </a:extLst>
          </p:cNvPr>
          <p:cNvSpPr>
            <a:spLocks noGrp="1" noChangeArrowheads="1"/>
          </p:cNvSpPr>
          <p:nvPr>
            <p:ph type="sldNum" sz="quarter" idx="12"/>
          </p:nvPr>
        </p:nvSpPr>
        <p:spPr>
          <a:ln/>
        </p:spPr>
        <p:txBody>
          <a:bodyPr/>
          <a:lstStyle>
            <a:lvl1pPr>
              <a:defRPr/>
            </a:lvl1pPr>
          </a:lstStyle>
          <a:p>
            <a:fld id="{8FDF184B-289C-4942-A920-8F683A056307}" type="slidenum">
              <a:rPr lang="en-US" altLang="zh-CN"/>
              <a:pPr/>
              <a:t>‹#›</a:t>
            </a:fld>
            <a:endParaRPr lang="en-US" altLang="zh-CN"/>
          </a:p>
        </p:txBody>
      </p:sp>
    </p:spTree>
    <p:extLst>
      <p:ext uri="{BB962C8B-B14F-4D97-AF65-F5344CB8AC3E}">
        <p14:creationId xmlns:p14="http://schemas.microsoft.com/office/powerpoint/2010/main" val="631161823"/>
      </p:ext>
    </p:extLst>
  </p:cSld>
  <p:clrMapOvr>
    <a:masterClrMapping/>
  </p:clrMapOvr>
  <p:transition>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337341B-CE21-4593-B945-C1932CFB8016}" type="slidenum">
              <a:rPr lang="en-US" altLang="zh-CN" smtClean="0"/>
              <a:pPr>
                <a:defRPr/>
              </a:pPr>
              <a:t>‹#›</a:t>
            </a:fld>
            <a:endParaRPr lang="en-US" altLang="zh-CN"/>
          </a:p>
        </p:txBody>
      </p:sp>
    </p:spTree>
    <p:extLst>
      <p:ext uri="{BB962C8B-B14F-4D97-AF65-F5344CB8AC3E}">
        <p14:creationId xmlns:p14="http://schemas.microsoft.com/office/powerpoint/2010/main" val="40912733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lvl1pPr>
              <a:defRPr sz="16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a:t>/44</a:t>
            </a:r>
          </a:p>
        </p:txBody>
      </p:sp>
    </p:spTree>
    <p:extLst>
      <p:ext uri="{BB962C8B-B14F-4D97-AF65-F5344CB8AC3E}">
        <p14:creationId xmlns:p14="http://schemas.microsoft.com/office/powerpoint/2010/main" val="28324307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136FA67-5EAA-4083-8C9A-0890D998602B}" type="slidenum">
              <a:rPr lang="en-US" altLang="zh-CN" smtClean="0"/>
              <a:pPr>
                <a:defRPr/>
              </a:pPr>
              <a:t>‹#›</a:t>
            </a:fld>
            <a:endParaRPr lang="en-US" altLang="zh-CN"/>
          </a:p>
        </p:txBody>
      </p:sp>
    </p:spTree>
    <p:extLst>
      <p:ext uri="{BB962C8B-B14F-4D97-AF65-F5344CB8AC3E}">
        <p14:creationId xmlns:p14="http://schemas.microsoft.com/office/powerpoint/2010/main" val="29385810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EBEB14E-1031-43AC-96F4-CFC70207A8A1}" type="slidenum">
              <a:rPr lang="en-US" altLang="zh-CN" smtClean="0"/>
              <a:pPr>
                <a:defRPr/>
              </a:pPr>
              <a:t>‹#›</a:t>
            </a:fld>
            <a:endParaRPr lang="en-US" altLang="zh-CN"/>
          </a:p>
        </p:txBody>
      </p:sp>
    </p:spTree>
    <p:extLst>
      <p:ext uri="{BB962C8B-B14F-4D97-AF65-F5344CB8AC3E}">
        <p14:creationId xmlns:p14="http://schemas.microsoft.com/office/powerpoint/2010/main" val="23701773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F1AE0DE-3A8F-46F9-B18E-892B87C56746}" type="slidenum">
              <a:rPr lang="en-US" altLang="zh-CN" smtClean="0"/>
              <a:pPr>
                <a:defRPr/>
              </a:pPr>
              <a:t>‹#›</a:t>
            </a:fld>
            <a:endParaRPr lang="en-US" altLang="zh-CN"/>
          </a:p>
        </p:txBody>
      </p:sp>
    </p:spTree>
    <p:extLst>
      <p:ext uri="{BB962C8B-B14F-4D97-AF65-F5344CB8AC3E}">
        <p14:creationId xmlns:p14="http://schemas.microsoft.com/office/powerpoint/2010/main" val="41079655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9CFE287-EE07-4297-AC3C-EB800C5CF510}" type="slidenum">
              <a:rPr lang="en-US" altLang="zh-CN" smtClean="0"/>
              <a:pPr>
                <a:defRPr/>
              </a:pPr>
              <a:t>‹#›</a:t>
            </a:fld>
            <a:endParaRPr lang="en-US" altLang="zh-CN"/>
          </a:p>
        </p:txBody>
      </p:sp>
    </p:spTree>
    <p:extLst>
      <p:ext uri="{BB962C8B-B14F-4D97-AF65-F5344CB8AC3E}">
        <p14:creationId xmlns:p14="http://schemas.microsoft.com/office/powerpoint/2010/main" val="253995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7937EA0-C952-4890-82DC-9847D02FD4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96D1209-3698-454F-8778-5D25B2F2D5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5F2255A-C919-4F30-816E-742FE51B4EA4}"/>
              </a:ext>
            </a:extLst>
          </p:cNvPr>
          <p:cNvSpPr>
            <a:spLocks noGrp="1" noChangeArrowheads="1"/>
          </p:cNvSpPr>
          <p:nvPr>
            <p:ph type="sldNum" sz="quarter" idx="12"/>
          </p:nvPr>
        </p:nvSpPr>
        <p:spPr>
          <a:ln/>
        </p:spPr>
        <p:txBody>
          <a:bodyPr/>
          <a:lstStyle>
            <a:lvl1pPr>
              <a:defRPr/>
            </a:lvl1pPr>
          </a:lstStyle>
          <a:p>
            <a:fld id="{D615586E-013F-4E30-BF22-00CCDA7541C8}" type="slidenum">
              <a:rPr lang="en-US" altLang="zh-CN"/>
              <a:pPr/>
              <a:t>‹#›</a:t>
            </a:fld>
            <a:endParaRPr lang="en-US" altLang="zh-CN"/>
          </a:p>
        </p:txBody>
      </p:sp>
    </p:spTree>
    <p:extLst>
      <p:ext uri="{BB962C8B-B14F-4D97-AF65-F5344CB8AC3E}">
        <p14:creationId xmlns:p14="http://schemas.microsoft.com/office/powerpoint/2010/main" val="476423200"/>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7098846-B5E8-4B38-A8AB-53310BCB24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8CD0F19-0F2A-48B8-86B1-089F43F0DF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147B1B6-405E-4F95-958E-1EF77952DB40}"/>
              </a:ext>
            </a:extLst>
          </p:cNvPr>
          <p:cNvSpPr>
            <a:spLocks noGrp="1" noChangeArrowheads="1"/>
          </p:cNvSpPr>
          <p:nvPr>
            <p:ph type="sldNum" sz="quarter" idx="12"/>
          </p:nvPr>
        </p:nvSpPr>
        <p:spPr>
          <a:ln/>
        </p:spPr>
        <p:txBody>
          <a:bodyPr/>
          <a:lstStyle>
            <a:lvl1pPr>
              <a:defRPr/>
            </a:lvl1pPr>
          </a:lstStyle>
          <a:p>
            <a:fld id="{124BCE48-7B6E-4087-8CE0-3217A425097F}" type="slidenum">
              <a:rPr lang="en-US" altLang="zh-CN"/>
              <a:pPr/>
              <a:t>‹#›</a:t>
            </a:fld>
            <a:endParaRPr lang="en-US" altLang="zh-CN"/>
          </a:p>
        </p:txBody>
      </p:sp>
    </p:spTree>
    <p:extLst>
      <p:ext uri="{BB962C8B-B14F-4D97-AF65-F5344CB8AC3E}">
        <p14:creationId xmlns:p14="http://schemas.microsoft.com/office/powerpoint/2010/main" val="313591088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F9FFFD4-017A-4206-A997-7D67FF102F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2AC4232-18A7-4D8B-9DB0-680CF718ED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117567-FBE3-4D38-BFEA-F85D8A144D56}"/>
              </a:ext>
            </a:extLst>
          </p:cNvPr>
          <p:cNvSpPr>
            <a:spLocks noGrp="1" noChangeArrowheads="1"/>
          </p:cNvSpPr>
          <p:nvPr>
            <p:ph type="sldNum" sz="quarter" idx="12"/>
          </p:nvPr>
        </p:nvSpPr>
        <p:spPr>
          <a:ln/>
        </p:spPr>
        <p:txBody>
          <a:bodyPr/>
          <a:lstStyle>
            <a:lvl1pPr>
              <a:defRPr/>
            </a:lvl1pPr>
          </a:lstStyle>
          <a:p>
            <a:fld id="{FE8C1293-13A5-4C20-BAA8-5572D37ECC21}" type="slidenum">
              <a:rPr lang="en-US" altLang="zh-CN"/>
              <a:pPr/>
              <a:t>‹#›</a:t>
            </a:fld>
            <a:endParaRPr lang="en-US" altLang="zh-CN"/>
          </a:p>
        </p:txBody>
      </p:sp>
    </p:spTree>
    <p:extLst>
      <p:ext uri="{BB962C8B-B14F-4D97-AF65-F5344CB8AC3E}">
        <p14:creationId xmlns:p14="http://schemas.microsoft.com/office/powerpoint/2010/main" val="2892116532"/>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B7CC961-33DB-4B22-9F3D-A72EEE80A7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8D11B9A-06D4-48A1-A9B0-38AE4F034B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4B3C57A-5F1F-4627-9C32-9B628D3149CF}"/>
              </a:ext>
            </a:extLst>
          </p:cNvPr>
          <p:cNvSpPr>
            <a:spLocks noGrp="1" noChangeArrowheads="1"/>
          </p:cNvSpPr>
          <p:nvPr>
            <p:ph type="sldNum" sz="quarter" idx="12"/>
          </p:nvPr>
        </p:nvSpPr>
        <p:spPr>
          <a:ln/>
        </p:spPr>
        <p:txBody>
          <a:bodyPr/>
          <a:lstStyle>
            <a:lvl1pPr>
              <a:defRPr/>
            </a:lvl1pPr>
          </a:lstStyle>
          <a:p>
            <a:fld id="{F7E1F4CD-8A48-4FCA-A25C-8599FC8D6AF5}" type="slidenum">
              <a:rPr lang="en-US" altLang="zh-CN"/>
              <a:pPr/>
              <a:t>‹#›</a:t>
            </a:fld>
            <a:endParaRPr lang="en-US" altLang="zh-CN"/>
          </a:p>
        </p:txBody>
      </p:sp>
    </p:spTree>
    <p:extLst>
      <p:ext uri="{BB962C8B-B14F-4D97-AF65-F5344CB8AC3E}">
        <p14:creationId xmlns:p14="http://schemas.microsoft.com/office/powerpoint/2010/main" val="18394048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DCD"/>
            </a:gs>
            <a:gs pos="50000">
              <a:srgbClr val="FFFAF1"/>
            </a:gs>
            <a:gs pos="100000">
              <a:srgbClr val="FFEDCD"/>
            </a:gs>
          </a:gsLst>
          <a:lin ang="189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4E9ADA-CD3D-4036-9332-F59F1AAB3625}"/>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4398BCC-8F60-4CE8-9344-D1C42890CF1F}"/>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C696F3C-11F4-46F1-9B22-D9A8F8F387CC}"/>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A7664A9D-9C3F-4432-85BF-E7E6217FA601}"/>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6D1C8C03-6EC9-41B3-865C-F73D93F1D2C9}"/>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D7D4CFD2-0E96-4039-A323-38D68548B35D}" type="slidenum">
              <a:rPr lang="en-US" altLang="zh-CN"/>
              <a:pPr/>
              <a:t>‹#›</a:t>
            </a:fld>
            <a:endParaRPr lang="en-US" altLang="zh-CN"/>
          </a:p>
        </p:txBody>
      </p:sp>
    </p:spTree>
    <p:extLst>
      <p:ext uri="{BB962C8B-B14F-4D97-AF65-F5344CB8AC3E}">
        <p14:creationId xmlns:p14="http://schemas.microsoft.com/office/powerpoint/2010/main" val="22873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DCD"/>
            </a:gs>
            <a:gs pos="50000">
              <a:srgbClr val="FFFAF1"/>
            </a:gs>
            <a:gs pos="100000">
              <a:srgbClr val="FFEDCD"/>
            </a:gs>
          </a:gsLst>
          <a:lin ang="189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4E9ADA-CD3D-4036-9332-F59F1AAB3625}"/>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4398BCC-8F60-4CE8-9344-D1C42890CF1F}"/>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C696F3C-11F4-46F1-9B22-D9A8F8F387CC}"/>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A7664A9D-9C3F-4432-85BF-E7E6217FA601}"/>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6D1C8C03-6EC9-41B3-865C-F73D93F1D2C9}"/>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D7D4CFD2-0E96-4039-A323-38D68548B35D}" type="slidenum">
              <a:rPr lang="en-US" altLang="zh-CN"/>
              <a:pPr/>
              <a:t>‹#›</a:t>
            </a:fld>
            <a:endParaRPr lang="en-US" altLang="zh-CN"/>
          </a:p>
        </p:txBody>
      </p:sp>
    </p:spTree>
    <p:extLst>
      <p:ext uri="{BB962C8B-B14F-4D97-AF65-F5344CB8AC3E}">
        <p14:creationId xmlns:p14="http://schemas.microsoft.com/office/powerpoint/2010/main" val="2769257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9DB5FF-E2FE-4207-8EBF-017C38C9A8E1}" type="slidenum">
              <a:rPr lang="en-US" altLang="zh-CN" smtClean="0"/>
              <a:pPr>
                <a:defRPr/>
              </a:pPr>
              <a:t>‹#›</a:t>
            </a:fld>
            <a:endParaRPr lang="en-US" altLang="zh-CN"/>
          </a:p>
        </p:txBody>
      </p:sp>
    </p:spTree>
    <p:extLst>
      <p:ext uri="{BB962C8B-B14F-4D97-AF65-F5344CB8AC3E}">
        <p14:creationId xmlns:p14="http://schemas.microsoft.com/office/powerpoint/2010/main" val="25372500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9DB5FF-E2FE-4207-8EBF-017C38C9A8E1}" type="slidenum">
              <a:rPr lang="en-US" altLang="zh-CN" smtClean="0"/>
              <a:pPr>
                <a:defRPr/>
              </a:pPr>
              <a:t>‹#›</a:t>
            </a:fld>
            <a:endParaRPr lang="en-US" altLang="zh-CN"/>
          </a:p>
        </p:txBody>
      </p:sp>
    </p:spTree>
    <p:extLst>
      <p:ext uri="{BB962C8B-B14F-4D97-AF65-F5344CB8AC3E}">
        <p14:creationId xmlns:p14="http://schemas.microsoft.com/office/powerpoint/2010/main" val="17749864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9DB5FF-E2FE-4207-8EBF-017C38C9A8E1}" type="slidenum">
              <a:rPr lang="en-US" altLang="zh-CN" smtClean="0"/>
              <a:pPr>
                <a:defRPr/>
              </a:pPr>
              <a:t>‹#›</a:t>
            </a:fld>
            <a:endParaRPr lang="en-US" altLang="zh-CN"/>
          </a:p>
        </p:txBody>
      </p:sp>
    </p:spTree>
    <p:extLst>
      <p:ext uri="{BB962C8B-B14F-4D97-AF65-F5344CB8AC3E}">
        <p14:creationId xmlns:p14="http://schemas.microsoft.com/office/powerpoint/2010/main" val="23504180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8.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18.x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18.x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69.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050" name="WordArt 2050">
            <a:extLst>
              <a:ext uri="{FF2B5EF4-FFF2-40B4-BE49-F238E27FC236}">
                <a16:creationId xmlns:a16="http://schemas.microsoft.com/office/drawing/2014/main" id="{E9472CE4-F898-4856-A993-A5E9CBE6E4C5}"/>
              </a:ext>
            </a:extLst>
          </p:cNvPr>
          <p:cNvSpPr>
            <a:spLocks noChangeArrowheads="1" noChangeShapeType="1" noTextEdit="1"/>
          </p:cNvSpPr>
          <p:nvPr/>
        </p:nvSpPr>
        <p:spPr bwMode="auto">
          <a:xfrm>
            <a:off x="1733550" y="569343"/>
            <a:ext cx="8886825" cy="2971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Up">
              <a:avLst>
                <a:gd name="adj" fmla="val 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2D2DB9">
                    <a:lumMod val="75000"/>
                  </a:srgbClr>
                </a:solidFill>
                <a:effectLst/>
                <a:uLnTx/>
                <a:uFillTx/>
                <a:latin typeface="隶书" panose="02010509060101010101" pitchFamily="49" charset="-122"/>
                <a:ea typeface="隶书" panose="02010509060101010101" pitchFamily="49" charset="-122"/>
                <a:cs typeface="+mn-cs"/>
              </a:rPr>
              <a:t>第九章 查找</a:t>
            </a:r>
          </a:p>
        </p:txBody>
      </p:sp>
      <p:sp>
        <p:nvSpPr>
          <p:cNvPr id="2" name="文本框 1">
            <a:extLst>
              <a:ext uri="{FF2B5EF4-FFF2-40B4-BE49-F238E27FC236}">
                <a16:creationId xmlns:a16="http://schemas.microsoft.com/office/drawing/2014/main" id="{EC71DE8D-A6DC-41B1-B215-502944E74FFD}"/>
              </a:ext>
            </a:extLst>
          </p:cNvPr>
          <p:cNvSpPr txBox="1"/>
          <p:nvPr/>
        </p:nvSpPr>
        <p:spPr>
          <a:xfrm>
            <a:off x="3952336" y="4632384"/>
            <a:ext cx="428732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2D2DB9">
                    <a:lumMod val="75000"/>
                  </a:srgbClr>
                </a:solidFill>
                <a:effectLst/>
                <a:uLnTx/>
                <a:uFillTx/>
                <a:latin typeface="宋体"/>
                <a:ea typeface="宋体"/>
                <a:cs typeface="+mn-cs"/>
              </a:rPr>
              <a:t>9.2 </a:t>
            </a:r>
            <a:r>
              <a:rPr kumimoji="0" lang="zh-CN" altLang="en-US" sz="4400" b="0" i="0" u="none" strike="noStrike" kern="1200" cap="none" spc="0" normalizeH="0" baseline="0" noProof="0" dirty="0">
                <a:ln>
                  <a:noFill/>
                </a:ln>
                <a:solidFill>
                  <a:srgbClr val="2D2DB9">
                    <a:lumMod val="75000"/>
                  </a:srgbClr>
                </a:solidFill>
                <a:effectLst/>
                <a:uLnTx/>
                <a:uFillTx/>
                <a:latin typeface="宋体"/>
                <a:ea typeface="宋体"/>
                <a:cs typeface="+mn-cs"/>
              </a:rPr>
              <a:t>树表的查找</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8A8F279-7F05-4CC0-8974-0FCC4F592EC7}"/>
              </a:ext>
            </a:extLst>
          </p:cNvPr>
          <p:cNvSpPr txBox="1">
            <a:spLocks noChangeArrowheads="1"/>
          </p:cNvSpPr>
          <p:nvPr/>
        </p:nvSpPr>
        <p:spPr bwMode="auto">
          <a:xfrm>
            <a:off x="2057400" y="192188"/>
            <a:ext cx="4288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chemeClr val="accent6"/>
                </a:solidFill>
                <a:ea typeface="楷体_GB2312" pitchFamily="49" charset="-122"/>
              </a:rPr>
              <a:t>从上述查找过程可见，</a:t>
            </a:r>
          </a:p>
        </p:txBody>
      </p:sp>
      <p:sp>
        <p:nvSpPr>
          <p:cNvPr id="40963" name="Text Box 4">
            <a:extLst>
              <a:ext uri="{FF2B5EF4-FFF2-40B4-BE49-F238E27FC236}">
                <a16:creationId xmlns:a16="http://schemas.microsoft.com/office/drawing/2014/main" id="{0A149153-CE56-4328-A532-CA723F221D01}"/>
              </a:ext>
            </a:extLst>
          </p:cNvPr>
          <p:cNvSpPr txBox="1">
            <a:spLocks noChangeArrowheads="1"/>
          </p:cNvSpPr>
          <p:nvPr/>
        </p:nvSpPr>
        <p:spPr bwMode="auto">
          <a:xfrm>
            <a:off x="2057400" y="1252703"/>
            <a:ext cx="8337550" cy="130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ts val="600"/>
              </a:spcBef>
              <a:spcAft>
                <a:spcPct val="0"/>
              </a:spcAft>
            </a:pPr>
            <a:r>
              <a:rPr lang="en-US" altLang="zh-CN" sz="2800" dirty="0">
                <a:solidFill>
                  <a:schemeClr val="accent6"/>
                </a:solidFill>
                <a:ea typeface="楷体_GB2312" pitchFamily="49" charset="-122"/>
              </a:rPr>
              <a:t>    </a:t>
            </a:r>
            <a:r>
              <a:rPr lang="zh-CN" altLang="en-US" sz="2800" dirty="0">
                <a:solidFill>
                  <a:schemeClr val="accent6"/>
                </a:solidFill>
                <a:ea typeface="楷体_GB2312" pitchFamily="49" charset="-122"/>
              </a:rPr>
              <a:t>从根结点出发，沿着左分支或右分支递归进行查询，直至关键字等于给定值的结点</a:t>
            </a:r>
            <a:r>
              <a:rPr lang="en-US" altLang="zh-CN" sz="2800" dirty="0">
                <a:solidFill>
                  <a:schemeClr val="accent6"/>
                </a:solidFill>
                <a:ea typeface="楷体_GB2312" pitchFamily="49" charset="-122"/>
              </a:rPr>
              <a:t>;</a:t>
            </a:r>
          </a:p>
        </p:txBody>
      </p:sp>
      <p:sp>
        <p:nvSpPr>
          <p:cNvPr id="40964" name="Text Box 5">
            <a:extLst>
              <a:ext uri="{FF2B5EF4-FFF2-40B4-BE49-F238E27FC236}">
                <a16:creationId xmlns:a16="http://schemas.microsoft.com/office/drawing/2014/main" id="{0239B4AD-6A78-426A-B67D-4474B3461222}"/>
              </a:ext>
            </a:extLst>
          </p:cNvPr>
          <p:cNvSpPr txBox="1">
            <a:spLocks noChangeArrowheads="1"/>
          </p:cNvSpPr>
          <p:nvPr/>
        </p:nvSpPr>
        <p:spPr bwMode="auto">
          <a:xfrm>
            <a:off x="2057400" y="3490662"/>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chemeClr val="accent6"/>
                </a:solidFill>
                <a:ea typeface="楷体_GB2312" pitchFamily="49" charset="-122"/>
              </a:rPr>
              <a:t>或者</a:t>
            </a:r>
          </a:p>
        </p:txBody>
      </p:sp>
      <p:sp>
        <p:nvSpPr>
          <p:cNvPr id="40965" name="Text Box 6">
            <a:extLst>
              <a:ext uri="{FF2B5EF4-FFF2-40B4-BE49-F238E27FC236}">
                <a16:creationId xmlns:a16="http://schemas.microsoft.com/office/drawing/2014/main" id="{6AF61C45-7238-41E8-A805-B03DACE6DA2B}"/>
              </a:ext>
            </a:extLst>
          </p:cNvPr>
          <p:cNvSpPr txBox="1">
            <a:spLocks noChangeArrowheads="1"/>
          </p:cNvSpPr>
          <p:nvPr/>
        </p:nvSpPr>
        <p:spPr bwMode="auto">
          <a:xfrm>
            <a:off x="2176978" y="4380782"/>
            <a:ext cx="8337550" cy="140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200" dirty="0">
                <a:solidFill>
                  <a:srgbClr val="A50021"/>
                </a:solidFill>
                <a:ea typeface="楷体_GB2312" pitchFamily="49" charset="-122"/>
              </a:rPr>
              <a:t>    </a:t>
            </a:r>
            <a:r>
              <a:rPr lang="zh-CN" altLang="en-US" sz="2800" dirty="0">
                <a:solidFill>
                  <a:schemeClr val="accent6"/>
                </a:solidFill>
                <a:ea typeface="楷体_GB2312" pitchFamily="49" charset="-122"/>
              </a:rPr>
              <a:t>从根结点出发，沿着左分支或右分支递归进行查询，直至子树为空树止。</a:t>
            </a:r>
          </a:p>
        </p:txBody>
      </p:sp>
      <p:sp>
        <p:nvSpPr>
          <p:cNvPr id="40966" name="Text Box 7">
            <a:extLst>
              <a:ext uri="{FF2B5EF4-FFF2-40B4-BE49-F238E27FC236}">
                <a16:creationId xmlns:a16="http://schemas.microsoft.com/office/drawing/2014/main" id="{619B93FC-102F-427A-A74B-1879771C506C}"/>
              </a:ext>
            </a:extLst>
          </p:cNvPr>
          <p:cNvSpPr txBox="1">
            <a:spLocks noChangeArrowheads="1"/>
          </p:cNvSpPr>
          <p:nvPr/>
        </p:nvSpPr>
        <p:spPr bwMode="auto">
          <a:xfrm>
            <a:off x="7618562" y="2666751"/>
            <a:ext cx="3124200" cy="63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en-US" altLang="zh-CN" sz="3200" dirty="0">
                <a:solidFill>
                  <a:srgbClr val="FF0000"/>
                </a:solidFill>
                <a:ea typeface="楷体_GB2312" pitchFamily="49" charset="-122"/>
              </a:rPr>
              <a:t> </a:t>
            </a:r>
            <a:r>
              <a:rPr lang="en-US" altLang="zh-CN" sz="3200" b="1" dirty="0">
                <a:solidFill>
                  <a:srgbClr val="FF0000"/>
                </a:solidFill>
                <a:ea typeface="楷体_GB2312" pitchFamily="49" charset="-122"/>
              </a:rPr>
              <a:t>——</a:t>
            </a:r>
            <a:r>
              <a:rPr lang="zh-CN" altLang="en-US" sz="3200" b="1" dirty="0">
                <a:solidFill>
                  <a:srgbClr val="FF0000"/>
                </a:solidFill>
                <a:ea typeface="楷体_GB2312" pitchFamily="49" charset="-122"/>
              </a:rPr>
              <a:t>查找成功</a:t>
            </a:r>
            <a:endParaRPr lang="zh-CN" altLang="en-US" sz="3200" dirty="0">
              <a:solidFill>
                <a:srgbClr val="FF0000"/>
              </a:solidFill>
              <a:ea typeface="楷体_GB2312" pitchFamily="49" charset="-122"/>
            </a:endParaRPr>
          </a:p>
        </p:txBody>
      </p:sp>
      <p:sp>
        <p:nvSpPr>
          <p:cNvPr id="40967" name="Text Box 8">
            <a:extLst>
              <a:ext uri="{FF2B5EF4-FFF2-40B4-BE49-F238E27FC236}">
                <a16:creationId xmlns:a16="http://schemas.microsoft.com/office/drawing/2014/main" id="{DA15C453-F09A-440D-BDBD-544768CB3625}"/>
              </a:ext>
            </a:extLst>
          </p:cNvPr>
          <p:cNvSpPr txBox="1">
            <a:spLocks noChangeArrowheads="1"/>
          </p:cNvSpPr>
          <p:nvPr/>
        </p:nvSpPr>
        <p:spPr bwMode="auto">
          <a:xfrm>
            <a:off x="7389962" y="5705985"/>
            <a:ext cx="3581400" cy="63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en-US" altLang="zh-CN" sz="3200" dirty="0">
                <a:solidFill>
                  <a:srgbClr val="FF0000"/>
                </a:solidFill>
                <a:ea typeface="楷体_GB2312" pitchFamily="49" charset="-122"/>
              </a:rPr>
              <a:t> </a:t>
            </a:r>
            <a:r>
              <a:rPr lang="en-US" altLang="zh-CN" sz="3200" b="1" dirty="0">
                <a:solidFill>
                  <a:srgbClr val="FF0000"/>
                </a:solidFill>
                <a:ea typeface="楷体_GB2312" pitchFamily="49" charset="-122"/>
              </a:rPr>
              <a:t>——</a:t>
            </a:r>
            <a:r>
              <a:rPr lang="zh-CN" altLang="en-US" sz="3200" b="1" dirty="0">
                <a:solidFill>
                  <a:srgbClr val="FF0000"/>
                </a:solidFill>
                <a:ea typeface="楷体_GB2312" pitchFamily="49" charset="-122"/>
              </a:rPr>
              <a:t>查找不成功</a:t>
            </a:r>
            <a:endParaRPr lang="zh-CN" altLang="en-US" sz="3200" dirty="0">
              <a:solidFill>
                <a:srgbClr val="FF0000"/>
              </a:solidFill>
              <a:ea typeface="楷体_GB2312" pitchFamily="49" charset="-122"/>
            </a:endParaRPr>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11856266-16B4-4226-9961-35BDA47EE4BB}"/>
              </a:ext>
            </a:extLst>
          </p:cNvPr>
          <p:cNvSpPr txBox="1">
            <a:spLocks noChangeArrowheads="1"/>
          </p:cNvSpPr>
          <p:nvPr/>
        </p:nvSpPr>
        <p:spPr bwMode="auto">
          <a:xfrm>
            <a:off x="3048001" y="3071813"/>
            <a:ext cx="3365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b="1" dirty="0">
                <a:solidFill>
                  <a:srgbClr val="006600"/>
                </a:solidFill>
                <a:ea typeface="楷体_GB2312" pitchFamily="49" charset="-122"/>
              </a:rPr>
              <a:t>第 </a:t>
            </a:r>
            <a:r>
              <a:rPr lang="en-US" altLang="zh-CN" sz="3200" b="1" dirty="0">
                <a:solidFill>
                  <a:srgbClr val="990099"/>
                </a:solidFill>
                <a:ea typeface="楷体_GB2312" pitchFamily="49" charset="-122"/>
              </a:rPr>
              <a:t>2 </a:t>
            </a:r>
            <a:r>
              <a:rPr lang="zh-CN" altLang="en-US" sz="3200" b="1" dirty="0">
                <a:solidFill>
                  <a:srgbClr val="006600"/>
                </a:solidFill>
                <a:ea typeface="楷体_GB2312" pitchFamily="49" charset="-122"/>
              </a:rPr>
              <a:t>层            </a:t>
            </a:r>
            <a:r>
              <a:rPr lang="en-US" altLang="zh-CN" sz="3200" b="1" dirty="0">
                <a:solidFill>
                  <a:srgbClr val="CC6600"/>
                </a:solidFill>
                <a:ea typeface="楷体_GB2312" pitchFamily="49" charset="-122"/>
              </a:rPr>
              <a:t>2 </a:t>
            </a:r>
            <a:r>
              <a:rPr lang="zh-CN" altLang="en-US" sz="3200" b="1" dirty="0">
                <a:solidFill>
                  <a:srgbClr val="CC6600"/>
                </a:solidFill>
                <a:ea typeface="楷体_GB2312" pitchFamily="49" charset="-122"/>
              </a:rPr>
              <a:t>个</a:t>
            </a:r>
            <a:endParaRPr lang="zh-CN" altLang="en-US" sz="2000" b="1" dirty="0">
              <a:solidFill>
                <a:srgbClr val="006600"/>
              </a:solidFill>
              <a:ea typeface="楷体_GB2312" pitchFamily="49" charset="-122"/>
            </a:endParaRPr>
          </a:p>
        </p:txBody>
      </p:sp>
      <p:sp>
        <p:nvSpPr>
          <p:cNvPr id="106500" name="Text Box 4">
            <a:extLst>
              <a:ext uri="{FF2B5EF4-FFF2-40B4-BE49-F238E27FC236}">
                <a16:creationId xmlns:a16="http://schemas.microsoft.com/office/drawing/2014/main" id="{7B828D71-4505-4A55-A1B4-05ACCF07E6B2}"/>
              </a:ext>
            </a:extLst>
          </p:cNvPr>
          <p:cNvSpPr txBox="1">
            <a:spLocks noChangeArrowheads="1"/>
          </p:cNvSpPr>
          <p:nvPr/>
        </p:nvSpPr>
        <p:spPr bwMode="auto">
          <a:xfrm>
            <a:off x="2209800" y="1524000"/>
            <a:ext cx="658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a:solidFill>
                  <a:srgbClr val="A50021"/>
                </a:solidFill>
                <a:ea typeface="隶书" panose="02010509060101010101" pitchFamily="49" charset="-122"/>
              </a:rPr>
              <a:t>先推导每一层所含最少结点数：</a:t>
            </a:r>
            <a:endParaRPr lang="zh-CN" altLang="en-US">
              <a:solidFill>
                <a:srgbClr val="000000"/>
              </a:solidFill>
            </a:endParaRPr>
          </a:p>
        </p:txBody>
      </p:sp>
      <p:sp>
        <p:nvSpPr>
          <p:cNvPr id="106501" name="Text Box 5">
            <a:extLst>
              <a:ext uri="{FF2B5EF4-FFF2-40B4-BE49-F238E27FC236}">
                <a16:creationId xmlns:a16="http://schemas.microsoft.com/office/drawing/2014/main" id="{52649771-8DFA-4406-BA83-039EB116255C}"/>
              </a:ext>
            </a:extLst>
          </p:cNvPr>
          <p:cNvSpPr txBox="1">
            <a:spLocks noChangeArrowheads="1"/>
          </p:cNvSpPr>
          <p:nvPr/>
        </p:nvSpPr>
        <p:spPr bwMode="auto">
          <a:xfrm>
            <a:off x="3048001" y="2309813"/>
            <a:ext cx="3365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b="1" dirty="0">
                <a:solidFill>
                  <a:srgbClr val="006600"/>
                </a:solidFill>
                <a:ea typeface="楷体_GB2312" pitchFamily="49" charset="-122"/>
              </a:rPr>
              <a:t>第 </a:t>
            </a:r>
            <a:r>
              <a:rPr lang="en-US" altLang="zh-CN" sz="3200" b="1" dirty="0">
                <a:solidFill>
                  <a:srgbClr val="990099"/>
                </a:solidFill>
                <a:ea typeface="楷体_GB2312" pitchFamily="49" charset="-122"/>
              </a:rPr>
              <a:t>1 </a:t>
            </a:r>
            <a:r>
              <a:rPr lang="zh-CN" altLang="en-US" sz="3200" b="1" dirty="0">
                <a:solidFill>
                  <a:srgbClr val="006600"/>
                </a:solidFill>
                <a:ea typeface="楷体_GB2312" pitchFamily="49" charset="-122"/>
              </a:rPr>
              <a:t>层           </a:t>
            </a:r>
            <a:r>
              <a:rPr lang="zh-CN" altLang="en-US" sz="3200" b="1" dirty="0">
                <a:solidFill>
                  <a:srgbClr val="CCCCFF"/>
                </a:solidFill>
                <a:ea typeface="楷体_GB2312" pitchFamily="49" charset="-122"/>
              </a:rPr>
              <a:t> </a:t>
            </a:r>
            <a:r>
              <a:rPr lang="en-US" altLang="zh-CN" sz="3200" b="1" dirty="0">
                <a:solidFill>
                  <a:srgbClr val="CC6600"/>
                </a:solidFill>
                <a:ea typeface="楷体_GB2312" pitchFamily="49" charset="-122"/>
              </a:rPr>
              <a:t>1 </a:t>
            </a:r>
            <a:r>
              <a:rPr lang="zh-CN" altLang="en-US" sz="3200" b="1" dirty="0">
                <a:solidFill>
                  <a:srgbClr val="CC6600"/>
                </a:solidFill>
                <a:ea typeface="楷体_GB2312" pitchFamily="49" charset="-122"/>
              </a:rPr>
              <a:t>个</a:t>
            </a:r>
            <a:endParaRPr lang="zh-CN" altLang="en-US" sz="2000" dirty="0">
              <a:solidFill>
                <a:srgbClr val="000000"/>
              </a:solidFill>
            </a:endParaRPr>
          </a:p>
        </p:txBody>
      </p:sp>
      <p:sp>
        <p:nvSpPr>
          <p:cNvPr id="106502" name="Text Box 6">
            <a:extLst>
              <a:ext uri="{FF2B5EF4-FFF2-40B4-BE49-F238E27FC236}">
                <a16:creationId xmlns:a16="http://schemas.microsoft.com/office/drawing/2014/main" id="{A6C16D31-5257-4282-9415-1B621A36D1D3}"/>
              </a:ext>
            </a:extLst>
          </p:cNvPr>
          <p:cNvSpPr txBox="1">
            <a:spLocks noChangeArrowheads="1"/>
          </p:cNvSpPr>
          <p:nvPr/>
        </p:nvSpPr>
        <p:spPr bwMode="auto">
          <a:xfrm>
            <a:off x="3048001" y="6011863"/>
            <a:ext cx="5388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b="1">
                <a:solidFill>
                  <a:srgbClr val="006600"/>
                </a:solidFill>
                <a:ea typeface="楷体_GB2312" pitchFamily="49" charset="-122"/>
              </a:rPr>
              <a:t>第 </a:t>
            </a:r>
            <a:r>
              <a:rPr lang="en-US" altLang="zh-CN" sz="3200" b="1">
                <a:solidFill>
                  <a:srgbClr val="990099"/>
                </a:solidFill>
                <a:ea typeface="楷体_GB2312" pitchFamily="49" charset="-122"/>
              </a:rPr>
              <a:t>H+1 </a:t>
            </a:r>
            <a:r>
              <a:rPr lang="zh-CN" altLang="en-US" sz="3200" b="1">
                <a:solidFill>
                  <a:srgbClr val="006600"/>
                </a:solidFill>
                <a:ea typeface="楷体_GB2312" pitchFamily="49" charset="-122"/>
              </a:rPr>
              <a:t>层       </a:t>
            </a:r>
            <a:r>
              <a:rPr lang="en-US" altLang="zh-CN" sz="3200" b="1">
                <a:solidFill>
                  <a:srgbClr val="CC6600"/>
                </a:solidFill>
                <a:ea typeface="楷体_GB2312" pitchFamily="49" charset="-122"/>
              </a:rPr>
              <a:t>2</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m/2</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 </a:t>
            </a:r>
            <a:r>
              <a:rPr lang="en-US" altLang="zh-CN" sz="3200" b="1" baseline="30000">
                <a:solidFill>
                  <a:srgbClr val="CC6600"/>
                </a:solidFill>
                <a:ea typeface="楷体_GB2312" pitchFamily="49" charset="-122"/>
              </a:rPr>
              <a:t>H-1 </a:t>
            </a:r>
            <a:r>
              <a:rPr lang="zh-CN" altLang="en-US" sz="3200" b="1">
                <a:solidFill>
                  <a:srgbClr val="CC6600"/>
                </a:solidFill>
                <a:ea typeface="楷体_GB2312" pitchFamily="49" charset="-122"/>
              </a:rPr>
              <a:t>个</a:t>
            </a:r>
          </a:p>
        </p:txBody>
      </p:sp>
      <p:sp>
        <p:nvSpPr>
          <p:cNvPr id="106503" name="Text Box 7">
            <a:extLst>
              <a:ext uri="{FF2B5EF4-FFF2-40B4-BE49-F238E27FC236}">
                <a16:creationId xmlns:a16="http://schemas.microsoft.com/office/drawing/2014/main" id="{ACE95006-FAB6-4B04-BFB3-FC9D4CFA4F80}"/>
              </a:ext>
            </a:extLst>
          </p:cNvPr>
          <p:cNvSpPr txBox="1">
            <a:spLocks noChangeArrowheads="1"/>
          </p:cNvSpPr>
          <p:nvPr/>
        </p:nvSpPr>
        <p:spPr bwMode="auto">
          <a:xfrm>
            <a:off x="3038476" y="4640263"/>
            <a:ext cx="49407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b="1">
                <a:solidFill>
                  <a:srgbClr val="006600"/>
                </a:solidFill>
                <a:ea typeface="楷体_GB2312" pitchFamily="49" charset="-122"/>
              </a:rPr>
              <a:t>第 </a:t>
            </a:r>
            <a:r>
              <a:rPr lang="en-US" altLang="zh-CN" sz="3200" b="1">
                <a:solidFill>
                  <a:srgbClr val="990099"/>
                </a:solidFill>
                <a:ea typeface="楷体_GB2312" pitchFamily="49" charset="-122"/>
              </a:rPr>
              <a:t>4 </a:t>
            </a:r>
            <a:r>
              <a:rPr lang="zh-CN" altLang="en-US" sz="3200" b="1">
                <a:solidFill>
                  <a:srgbClr val="006600"/>
                </a:solidFill>
                <a:ea typeface="楷体_GB2312" pitchFamily="49" charset="-122"/>
              </a:rPr>
              <a:t>层            </a:t>
            </a:r>
            <a:r>
              <a:rPr lang="en-US" altLang="zh-CN" sz="3200" b="1">
                <a:solidFill>
                  <a:srgbClr val="CC6600"/>
                </a:solidFill>
                <a:ea typeface="楷体_GB2312" pitchFamily="49" charset="-122"/>
              </a:rPr>
              <a:t>2</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m/2</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a:t>
            </a:r>
            <a:r>
              <a:rPr lang="en-US" altLang="zh-CN" sz="3200" b="1" baseline="30000">
                <a:solidFill>
                  <a:srgbClr val="CC6600"/>
                </a:solidFill>
                <a:ea typeface="楷体_GB2312" pitchFamily="49" charset="-122"/>
              </a:rPr>
              <a:t>2 </a:t>
            </a:r>
            <a:r>
              <a:rPr lang="zh-CN" altLang="en-US" sz="3200" b="1">
                <a:solidFill>
                  <a:srgbClr val="CC6600"/>
                </a:solidFill>
                <a:ea typeface="楷体_GB2312" pitchFamily="49" charset="-122"/>
              </a:rPr>
              <a:t>个</a:t>
            </a:r>
          </a:p>
        </p:txBody>
      </p:sp>
      <p:sp>
        <p:nvSpPr>
          <p:cNvPr id="106504" name="Text Box 8">
            <a:extLst>
              <a:ext uri="{FF2B5EF4-FFF2-40B4-BE49-F238E27FC236}">
                <a16:creationId xmlns:a16="http://schemas.microsoft.com/office/drawing/2014/main" id="{6FAF88D5-CB84-4DF3-98AD-9B95CAFF0FC1}"/>
              </a:ext>
            </a:extLst>
          </p:cNvPr>
          <p:cNvSpPr txBox="1">
            <a:spLocks noChangeArrowheads="1"/>
          </p:cNvSpPr>
          <p:nvPr/>
        </p:nvSpPr>
        <p:spPr bwMode="auto">
          <a:xfrm>
            <a:off x="3048001" y="3833813"/>
            <a:ext cx="45656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b="1">
                <a:solidFill>
                  <a:srgbClr val="006600"/>
                </a:solidFill>
                <a:ea typeface="楷体_GB2312" pitchFamily="49" charset="-122"/>
              </a:rPr>
              <a:t>第 </a:t>
            </a:r>
            <a:r>
              <a:rPr lang="en-US" altLang="zh-CN" sz="3200" b="1">
                <a:solidFill>
                  <a:srgbClr val="990099"/>
                </a:solidFill>
                <a:ea typeface="楷体_GB2312" pitchFamily="49" charset="-122"/>
              </a:rPr>
              <a:t>3 </a:t>
            </a:r>
            <a:r>
              <a:rPr lang="zh-CN" altLang="en-US" sz="3200" b="1">
                <a:solidFill>
                  <a:srgbClr val="006600"/>
                </a:solidFill>
                <a:ea typeface="楷体_GB2312" pitchFamily="49" charset="-122"/>
              </a:rPr>
              <a:t>层            </a:t>
            </a:r>
            <a:r>
              <a:rPr lang="en-US" altLang="zh-CN" sz="3200" b="1">
                <a:solidFill>
                  <a:srgbClr val="CC6600"/>
                </a:solidFill>
                <a:ea typeface="楷体_GB2312" pitchFamily="49" charset="-122"/>
              </a:rPr>
              <a:t>2</a:t>
            </a:r>
            <a:r>
              <a:rPr lang="en-US" altLang="zh-CN" sz="3200" b="1">
                <a:solidFill>
                  <a:srgbClr val="CC6600"/>
                </a:solidFill>
                <a:ea typeface="楷体_GB2312" pitchFamily="49" charset="-122"/>
                <a:sym typeface="Symbol" panose="05050102010706020507" pitchFamily="18" charset="2"/>
              </a:rPr>
              <a:t></a:t>
            </a:r>
            <a:r>
              <a:rPr lang="en-US" altLang="zh-CN" sz="3200" b="1">
                <a:solidFill>
                  <a:srgbClr val="CC6600"/>
                </a:solidFill>
                <a:ea typeface="楷体_GB2312" pitchFamily="49" charset="-122"/>
              </a:rPr>
              <a:t>m/2</a:t>
            </a:r>
            <a:r>
              <a:rPr lang="en-US" altLang="zh-CN" sz="3200" b="1">
                <a:solidFill>
                  <a:srgbClr val="CC6600"/>
                </a:solidFill>
                <a:ea typeface="楷体_GB2312" pitchFamily="49" charset="-122"/>
                <a:sym typeface="Symbol" panose="05050102010706020507" pitchFamily="18" charset="2"/>
              </a:rPr>
              <a:t> </a:t>
            </a:r>
            <a:r>
              <a:rPr lang="zh-CN" altLang="en-US" sz="3200" b="1">
                <a:solidFill>
                  <a:srgbClr val="CC6600"/>
                </a:solidFill>
                <a:ea typeface="楷体_GB2312" pitchFamily="49" charset="-122"/>
                <a:sym typeface="Symbol" panose="05050102010706020507" pitchFamily="18" charset="2"/>
              </a:rPr>
              <a:t>个</a:t>
            </a:r>
            <a:endParaRPr lang="zh-CN" altLang="en-US" sz="2000">
              <a:solidFill>
                <a:srgbClr val="000000"/>
              </a:solidFill>
            </a:endParaRPr>
          </a:p>
        </p:txBody>
      </p:sp>
      <p:sp>
        <p:nvSpPr>
          <p:cNvPr id="106505" name="Text Box 9">
            <a:extLst>
              <a:ext uri="{FF2B5EF4-FFF2-40B4-BE49-F238E27FC236}">
                <a16:creationId xmlns:a16="http://schemas.microsoft.com/office/drawing/2014/main" id="{B7934E96-B17C-4361-89CF-DDF0C505A9AB}"/>
              </a:ext>
            </a:extLst>
          </p:cNvPr>
          <p:cNvSpPr txBox="1">
            <a:spLocks noChangeArrowheads="1"/>
          </p:cNvSpPr>
          <p:nvPr/>
        </p:nvSpPr>
        <p:spPr bwMode="auto">
          <a:xfrm>
            <a:off x="1889126" y="44450"/>
            <a:ext cx="8397875" cy="126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zh-CN" altLang="en-US" sz="3200" dirty="0">
                <a:solidFill>
                  <a:schemeClr val="accent6"/>
                </a:solidFill>
                <a:ea typeface="楷体_GB2312" pitchFamily="49" charset="-122"/>
              </a:rPr>
              <a:t>反过来问： 深度为</a:t>
            </a:r>
            <a:r>
              <a:rPr lang="en-US" altLang="zh-CN" sz="3200" dirty="0">
                <a:solidFill>
                  <a:schemeClr val="accent6"/>
                </a:solidFill>
                <a:ea typeface="楷体_GB2312" pitchFamily="49" charset="-122"/>
              </a:rPr>
              <a:t>H</a:t>
            </a:r>
            <a:r>
              <a:rPr lang="zh-CN" altLang="en-US" sz="3200" dirty="0">
                <a:solidFill>
                  <a:schemeClr val="accent6"/>
                </a:solidFill>
                <a:ea typeface="楷体_GB2312" pitchFamily="49" charset="-122"/>
              </a:rPr>
              <a:t>的</a:t>
            </a:r>
            <a:r>
              <a:rPr lang="en-US" altLang="zh-CN" sz="3200" dirty="0">
                <a:solidFill>
                  <a:schemeClr val="accent6"/>
                </a:solidFill>
                <a:ea typeface="楷体_GB2312" pitchFamily="49" charset="-122"/>
              </a:rPr>
              <a:t>B</a:t>
            </a:r>
            <a:r>
              <a:rPr lang="zh-CN" altLang="en-US" sz="3200" dirty="0">
                <a:solidFill>
                  <a:schemeClr val="accent6"/>
                </a:solidFill>
                <a:ea typeface="楷体_GB2312" pitchFamily="49" charset="-122"/>
              </a:rPr>
              <a:t>树中，</a:t>
            </a:r>
          </a:p>
          <a:p>
            <a:pPr fontAlgn="base">
              <a:lnSpc>
                <a:spcPct val="125000"/>
              </a:lnSpc>
              <a:spcBef>
                <a:spcPct val="0"/>
              </a:spcBef>
              <a:spcAft>
                <a:spcPct val="0"/>
              </a:spcAft>
            </a:pPr>
            <a:r>
              <a:rPr lang="zh-CN" altLang="en-US" sz="3200" dirty="0">
                <a:solidFill>
                  <a:schemeClr val="accent6"/>
                </a:solidFill>
                <a:ea typeface="楷体_GB2312" pitchFamily="49" charset="-122"/>
              </a:rPr>
              <a:t>                     至少含有多少个结点？</a:t>
            </a:r>
          </a:p>
        </p:txBody>
      </p:sp>
      <p:sp>
        <p:nvSpPr>
          <p:cNvPr id="106506" name="Text Box 10">
            <a:extLst>
              <a:ext uri="{FF2B5EF4-FFF2-40B4-BE49-F238E27FC236}">
                <a16:creationId xmlns:a16="http://schemas.microsoft.com/office/drawing/2014/main" id="{E5D131D7-9743-4059-80D6-D82F5DC8588E}"/>
              </a:ext>
            </a:extLst>
          </p:cNvPr>
          <p:cNvSpPr txBox="1">
            <a:spLocks noChangeArrowheads="1"/>
          </p:cNvSpPr>
          <p:nvPr/>
        </p:nvSpPr>
        <p:spPr bwMode="auto">
          <a:xfrm>
            <a:off x="3109556" y="5230376"/>
            <a:ext cx="13131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200" b="1" dirty="0">
                <a:solidFill>
                  <a:srgbClr val="006600"/>
                </a:solidFill>
              </a:rPr>
              <a:t>…   …</a:t>
            </a:r>
            <a:endParaRPr lang="en-US" altLang="zh-CN" sz="3200" dirty="0">
              <a:solidFill>
                <a:srgbClr val="00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p:cTn id="7" dur="500" fill="hold"/>
                                        <p:tgtEl>
                                          <p:spTgt spid="106500"/>
                                        </p:tgtEl>
                                        <p:attrNameLst>
                                          <p:attrName>ppt_x</p:attrName>
                                        </p:attrNameLst>
                                      </p:cBhvr>
                                      <p:tavLst>
                                        <p:tav tm="0">
                                          <p:val>
                                            <p:strVal val="#ppt_x"/>
                                          </p:val>
                                        </p:tav>
                                        <p:tav tm="100000">
                                          <p:val>
                                            <p:strVal val="#ppt_x"/>
                                          </p:val>
                                        </p:tav>
                                      </p:tavLst>
                                    </p:anim>
                                    <p:anim calcmode="lin" valueType="num">
                                      <p:cBhvr>
                                        <p:cTn id="8" dur="500" fill="hold"/>
                                        <p:tgtEl>
                                          <p:spTgt spid="106500"/>
                                        </p:tgtEl>
                                        <p:attrNameLst>
                                          <p:attrName>ppt_y</p:attrName>
                                        </p:attrNameLst>
                                      </p:cBhvr>
                                      <p:tavLst>
                                        <p:tav tm="0">
                                          <p:val>
                                            <p:strVal val="#ppt_y-#ppt_h/2"/>
                                          </p:val>
                                        </p:tav>
                                        <p:tav tm="100000">
                                          <p:val>
                                            <p:strVal val="#ppt_y"/>
                                          </p:val>
                                        </p:tav>
                                      </p:tavLst>
                                    </p:anim>
                                    <p:anim calcmode="lin" valueType="num">
                                      <p:cBhvr>
                                        <p:cTn id="9" dur="500" fill="hold"/>
                                        <p:tgtEl>
                                          <p:spTgt spid="106500"/>
                                        </p:tgtEl>
                                        <p:attrNameLst>
                                          <p:attrName>ppt_w</p:attrName>
                                        </p:attrNameLst>
                                      </p:cBhvr>
                                      <p:tavLst>
                                        <p:tav tm="0">
                                          <p:val>
                                            <p:strVal val="#ppt_w"/>
                                          </p:val>
                                        </p:tav>
                                        <p:tav tm="100000">
                                          <p:val>
                                            <p:strVal val="#ppt_w"/>
                                          </p:val>
                                        </p:tav>
                                      </p:tavLst>
                                    </p:anim>
                                    <p:anim calcmode="lin" valueType="num">
                                      <p:cBhvr>
                                        <p:cTn id="10" dur="500" fill="hold"/>
                                        <p:tgtEl>
                                          <p:spTgt spid="10650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6501"/>
                                        </p:tgtEl>
                                        <p:attrNameLst>
                                          <p:attrName>style.visibility</p:attrName>
                                        </p:attrNameLst>
                                      </p:cBhvr>
                                      <p:to>
                                        <p:strVal val="visible"/>
                                      </p:to>
                                    </p:set>
                                    <p:animEffect transition="in" filter="blinds(horizontal)">
                                      <p:cBhvr>
                                        <p:cTn id="15" dur="500"/>
                                        <p:tgtEl>
                                          <p:spTgt spid="1065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6498"/>
                                        </p:tgtEl>
                                        <p:attrNameLst>
                                          <p:attrName>style.visibility</p:attrName>
                                        </p:attrNameLst>
                                      </p:cBhvr>
                                      <p:to>
                                        <p:strVal val="visible"/>
                                      </p:to>
                                    </p:set>
                                    <p:animEffect transition="in" filter="blinds(horizontal)">
                                      <p:cBhvr>
                                        <p:cTn id="20" dur="500"/>
                                        <p:tgtEl>
                                          <p:spTgt spid="1064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6504"/>
                                        </p:tgtEl>
                                        <p:attrNameLst>
                                          <p:attrName>style.visibility</p:attrName>
                                        </p:attrNameLst>
                                      </p:cBhvr>
                                      <p:to>
                                        <p:strVal val="visible"/>
                                      </p:to>
                                    </p:set>
                                    <p:animEffect transition="in" filter="blinds(horizontal)">
                                      <p:cBhvr>
                                        <p:cTn id="25" dur="500"/>
                                        <p:tgtEl>
                                          <p:spTgt spid="1065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6503"/>
                                        </p:tgtEl>
                                        <p:attrNameLst>
                                          <p:attrName>style.visibility</p:attrName>
                                        </p:attrNameLst>
                                      </p:cBhvr>
                                      <p:to>
                                        <p:strVal val="visible"/>
                                      </p:to>
                                    </p:set>
                                    <p:animEffect transition="in" filter="blinds(horizontal)">
                                      <p:cBhvr>
                                        <p:cTn id="30" dur="500"/>
                                        <p:tgtEl>
                                          <p:spTgt spid="106503"/>
                                        </p:tgtEl>
                                      </p:cBhvr>
                                    </p:animEffect>
                                  </p:childTnLst>
                                </p:cTn>
                              </p:par>
                            </p:childTnLst>
                          </p:cTn>
                        </p:par>
                        <p:par>
                          <p:cTn id="31" fill="hold" nodeType="afterGroup">
                            <p:stCondLst>
                              <p:cond delay="500"/>
                            </p:stCondLst>
                            <p:childTnLst>
                              <p:par>
                                <p:cTn id="32" presetID="3" presetClass="entr" presetSubtype="5" fill="hold" grpId="0" nodeType="afterEffect">
                                  <p:stCondLst>
                                    <p:cond delay="0"/>
                                  </p:stCondLst>
                                  <p:childTnLst>
                                    <p:set>
                                      <p:cBhvr>
                                        <p:cTn id="33" dur="1" fill="hold">
                                          <p:stCondLst>
                                            <p:cond delay="0"/>
                                          </p:stCondLst>
                                        </p:cTn>
                                        <p:tgtEl>
                                          <p:spTgt spid="106506"/>
                                        </p:tgtEl>
                                        <p:attrNameLst>
                                          <p:attrName>style.visibility</p:attrName>
                                        </p:attrNameLst>
                                      </p:cBhvr>
                                      <p:to>
                                        <p:strVal val="visible"/>
                                      </p:to>
                                    </p:set>
                                    <p:animEffect transition="in" filter="blinds(vertical)">
                                      <p:cBhvr>
                                        <p:cTn id="34" dur="500"/>
                                        <p:tgtEl>
                                          <p:spTgt spid="10650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6502"/>
                                        </p:tgtEl>
                                        <p:attrNameLst>
                                          <p:attrName>style.visibility</p:attrName>
                                        </p:attrNameLst>
                                      </p:cBhvr>
                                      <p:to>
                                        <p:strVal val="visible"/>
                                      </p:to>
                                    </p:set>
                                    <p:animEffect transition="in" filter="blinds(horizontal)">
                                      <p:cBhvr>
                                        <p:cTn id="39"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500" grpId="0" autoUpdateAnimBg="0"/>
      <p:bldP spid="106501" grpId="0" autoUpdateAnimBg="0"/>
      <p:bldP spid="106502" grpId="0" autoUpdateAnimBg="0"/>
      <p:bldP spid="106503" grpId="0" autoUpdateAnimBg="0"/>
      <p:bldP spid="106504" grpId="0" autoUpdateAnimBg="0"/>
      <p:bldP spid="106506"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4D8DCB67-C81D-434A-8EF4-A5F1B822C7B2}"/>
              </a:ext>
            </a:extLst>
          </p:cNvPr>
          <p:cNvSpPr txBox="1">
            <a:spLocks noChangeArrowheads="1"/>
          </p:cNvSpPr>
          <p:nvPr/>
        </p:nvSpPr>
        <p:spPr bwMode="auto">
          <a:xfrm>
            <a:off x="1828800" y="381000"/>
            <a:ext cx="9239250" cy="188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200" dirty="0">
                <a:solidFill>
                  <a:schemeClr val="accent6"/>
                </a:solidFill>
                <a:ea typeface="楷体_GB2312" pitchFamily="49" charset="-122"/>
              </a:rPr>
              <a:t>     </a:t>
            </a:r>
            <a:r>
              <a:rPr lang="zh-CN" altLang="en-US" sz="3200" dirty="0">
                <a:solidFill>
                  <a:schemeClr val="accent6"/>
                </a:solidFill>
                <a:ea typeface="楷体_GB2312" pitchFamily="49" charset="-122"/>
              </a:rPr>
              <a:t>假设 </a:t>
            </a:r>
            <a:r>
              <a:rPr lang="en-US" altLang="zh-CN" sz="3200" b="1" dirty="0">
                <a:solidFill>
                  <a:schemeClr val="accent6"/>
                </a:solidFill>
                <a:ea typeface="楷体_GB2312" pitchFamily="49" charset="-122"/>
              </a:rPr>
              <a:t>m</a:t>
            </a:r>
            <a:r>
              <a:rPr lang="en-US" altLang="zh-CN" sz="3200" dirty="0">
                <a:solidFill>
                  <a:schemeClr val="accent6"/>
                </a:solidFill>
                <a:ea typeface="楷体_GB2312" pitchFamily="49" charset="-122"/>
              </a:rPr>
              <a:t> </a:t>
            </a:r>
            <a:r>
              <a:rPr lang="zh-CN" altLang="en-US" sz="3200" dirty="0">
                <a:solidFill>
                  <a:schemeClr val="accent6"/>
                </a:solidFill>
                <a:ea typeface="楷体_GB2312" pitchFamily="49" charset="-122"/>
              </a:rPr>
              <a:t>阶 </a:t>
            </a:r>
            <a:r>
              <a:rPr lang="en-US" altLang="zh-CN" sz="3200" dirty="0">
                <a:solidFill>
                  <a:schemeClr val="accent6"/>
                </a:solidFill>
                <a:ea typeface="楷体_GB2312" pitchFamily="49" charset="-122"/>
              </a:rPr>
              <a:t>B</a:t>
            </a:r>
            <a:r>
              <a:rPr lang="zh-CN" altLang="en-US" sz="3200" dirty="0">
                <a:solidFill>
                  <a:schemeClr val="accent6"/>
                </a:solidFill>
                <a:ea typeface="楷体_GB2312" pitchFamily="49" charset="-122"/>
              </a:rPr>
              <a:t>树的深度为 </a:t>
            </a:r>
            <a:r>
              <a:rPr lang="en-US" altLang="zh-CN" sz="3200" b="1" i="1" dirty="0">
                <a:solidFill>
                  <a:srgbClr val="FF0000"/>
                </a:solidFill>
                <a:ea typeface="楷体_GB2312" pitchFamily="49" charset="-122"/>
              </a:rPr>
              <a:t>H</a:t>
            </a:r>
            <a:r>
              <a:rPr lang="en-US" altLang="zh-CN" sz="3200" b="1" dirty="0">
                <a:solidFill>
                  <a:srgbClr val="FF0000"/>
                </a:solidFill>
                <a:ea typeface="楷体_GB2312" pitchFamily="49" charset="-122"/>
              </a:rPr>
              <a:t>+1</a:t>
            </a:r>
            <a:r>
              <a:rPr lang="zh-CN" altLang="en-US" sz="3200" dirty="0">
                <a:solidFill>
                  <a:schemeClr val="accent6"/>
                </a:solidFill>
                <a:ea typeface="楷体_GB2312" pitchFamily="49" charset="-122"/>
              </a:rPr>
              <a:t>，由于第 </a:t>
            </a:r>
            <a:r>
              <a:rPr lang="en-US" altLang="zh-CN" sz="3200" dirty="0">
                <a:solidFill>
                  <a:schemeClr val="accent6"/>
                </a:solidFill>
                <a:ea typeface="楷体_GB2312" pitchFamily="49" charset="-122"/>
              </a:rPr>
              <a:t>H+1 </a:t>
            </a:r>
            <a:r>
              <a:rPr lang="zh-CN" altLang="en-US" sz="3200" dirty="0">
                <a:solidFill>
                  <a:schemeClr val="accent6"/>
                </a:solidFill>
                <a:ea typeface="楷体_GB2312" pitchFamily="49" charset="-122"/>
              </a:rPr>
              <a:t>层为</a:t>
            </a:r>
            <a:r>
              <a:rPr lang="zh-CN" altLang="en-US" sz="3200" b="1" dirty="0">
                <a:solidFill>
                  <a:srgbClr val="FF0000"/>
                </a:solidFill>
                <a:ea typeface="楷体_GB2312" pitchFamily="49" charset="-122"/>
              </a:rPr>
              <a:t>叶子</a:t>
            </a:r>
            <a:r>
              <a:rPr lang="zh-CN" altLang="en-US" sz="3200" dirty="0">
                <a:solidFill>
                  <a:schemeClr val="accent6"/>
                </a:solidFill>
                <a:ea typeface="楷体_GB2312" pitchFamily="49" charset="-122"/>
              </a:rPr>
              <a:t>结点，而当前树中含有 </a:t>
            </a:r>
            <a:r>
              <a:rPr lang="en-US" altLang="zh-CN" sz="3200" b="1" i="1" dirty="0">
                <a:solidFill>
                  <a:schemeClr val="accent6"/>
                </a:solidFill>
                <a:ea typeface="楷体_GB2312" pitchFamily="49" charset="-122"/>
              </a:rPr>
              <a:t>N</a:t>
            </a:r>
            <a:r>
              <a:rPr lang="en-US" altLang="zh-CN" sz="3200" dirty="0">
                <a:solidFill>
                  <a:schemeClr val="accent6"/>
                </a:solidFill>
                <a:ea typeface="楷体_GB2312" pitchFamily="49" charset="-122"/>
              </a:rPr>
              <a:t> </a:t>
            </a:r>
            <a:r>
              <a:rPr lang="zh-CN" altLang="en-US" sz="3200" dirty="0">
                <a:solidFill>
                  <a:schemeClr val="accent6"/>
                </a:solidFill>
                <a:ea typeface="楷体_GB2312" pitchFamily="49" charset="-122"/>
              </a:rPr>
              <a:t>个关键字，则叶子结点必为 </a:t>
            </a:r>
            <a:r>
              <a:rPr lang="en-US" altLang="zh-CN" sz="3200" b="1" i="1" dirty="0">
                <a:solidFill>
                  <a:srgbClr val="FF0000"/>
                </a:solidFill>
                <a:ea typeface="楷体_GB2312" pitchFamily="49" charset="-122"/>
              </a:rPr>
              <a:t>N+1</a:t>
            </a:r>
            <a:r>
              <a:rPr lang="en-US" altLang="zh-CN" sz="3200" dirty="0">
                <a:solidFill>
                  <a:schemeClr val="accent6"/>
                </a:solidFill>
                <a:ea typeface="楷体_GB2312" pitchFamily="49" charset="-122"/>
              </a:rPr>
              <a:t> </a:t>
            </a:r>
            <a:r>
              <a:rPr lang="zh-CN" altLang="en-US" sz="3200" dirty="0">
                <a:solidFill>
                  <a:schemeClr val="accent6"/>
                </a:solidFill>
                <a:ea typeface="楷体_GB2312" pitchFamily="49" charset="-122"/>
              </a:rPr>
              <a:t>个，</a:t>
            </a:r>
            <a:endParaRPr lang="zh-CN" altLang="en-US" sz="3600" dirty="0">
              <a:solidFill>
                <a:schemeClr val="accent6"/>
              </a:solidFill>
            </a:endParaRPr>
          </a:p>
        </p:txBody>
      </p:sp>
      <p:sp>
        <p:nvSpPr>
          <p:cNvPr id="107523" name="Text Box 3">
            <a:extLst>
              <a:ext uri="{FF2B5EF4-FFF2-40B4-BE49-F238E27FC236}">
                <a16:creationId xmlns:a16="http://schemas.microsoft.com/office/drawing/2014/main" id="{4AE9D403-8867-4DC2-A992-A93848F59C7E}"/>
              </a:ext>
            </a:extLst>
          </p:cNvPr>
          <p:cNvSpPr txBox="1">
            <a:spLocks noChangeArrowheads="1"/>
          </p:cNvSpPr>
          <p:nvPr/>
        </p:nvSpPr>
        <p:spPr bwMode="auto">
          <a:xfrm>
            <a:off x="2819401" y="3406776"/>
            <a:ext cx="5173211" cy="248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600" dirty="0">
                <a:solidFill>
                  <a:srgbClr val="3333CC"/>
                </a:solidFill>
                <a:ea typeface="楷体_GB2312" pitchFamily="49" charset="-122"/>
              </a:rPr>
              <a:t>     N+1 ≥ 2(</a:t>
            </a:r>
            <a:r>
              <a:rPr lang="en-US" altLang="zh-CN" sz="3600" dirty="0">
                <a:solidFill>
                  <a:srgbClr val="3333CC"/>
                </a:solidFill>
                <a:ea typeface="楷体_GB2312" pitchFamily="49" charset="-122"/>
                <a:sym typeface="Symbol" panose="05050102010706020507" pitchFamily="18" charset="2"/>
              </a:rPr>
              <a:t></a:t>
            </a:r>
            <a:r>
              <a:rPr lang="en-US" altLang="zh-CN" sz="3600" dirty="0">
                <a:solidFill>
                  <a:srgbClr val="3333CC"/>
                </a:solidFill>
                <a:ea typeface="楷体_GB2312" pitchFamily="49" charset="-122"/>
              </a:rPr>
              <a:t>m/2</a:t>
            </a:r>
            <a:r>
              <a:rPr lang="en-US" altLang="zh-CN" sz="3600" dirty="0">
                <a:solidFill>
                  <a:srgbClr val="3333CC"/>
                </a:solidFill>
                <a:ea typeface="楷体_GB2312" pitchFamily="49" charset="-122"/>
                <a:sym typeface="Symbol" panose="05050102010706020507" pitchFamily="18" charset="2"/>
              </a:rPr>
              <a:t></a:t>
            </a:r>
            <a:r>
              <a:rPr lang="en-US" altLang="zh-CN" sz="3600" dirty="0">
                <a:solidFill>
                  <a:srgbClr val="3333CC"/>
                </a:solidFill>
                <a:ea typeface="楷体_GB2312" pitchFamily="49" charset="-122"/>
              </a:rPr>
              <a:t>)</a:t>
            </a:r>
            <a:r>
              <a:rPr lang="en-US" altLang="zh-CN" sz="3600" baseline="30000" dirty="0">
                <a:solidFill>
                  <a:srgbClr val="3333CC"/>
                </a:solidFill>
                <a:ea typeface="楷体_GB2312" pitchFamily="49" charset="-122"/>
              </a:rPr>
              <a:t>H-1</a:t>
            </a:r>
            <a:endParaRPr lang="en-US" altLang="zh-CN" sz="3600" dirty="0">
              <a:solidFill>
                <a:srgbClr val="3333CC"/>
              </a:solidFill>
              <a:ea typeface="楷体_GB2312" pitchFamily="49" charset="-122"/>
            </a:endParaRPr>
          </a:p>
          <a:p>
            <a:pPr fontAlgn="base">
              <a:lnSpc>
                <a:spcPct val="150000"/>
              </a:lnSpc>
              <a:spcBef>
                <a:spcPct val="0"/>
              </a:spcBef>
              <a:spcAft>
                <a:spcPct val="0"/>
              </a:spcAft>
            </a:pPr>
            <a:r>
              <a:rPr lang="en-US" altLang="zh-CN" sz="3600" dirty="0">
                <a:solidFill>
                  <a:srgbClr val="3333CC"/>
                </a:solidFill>
                <a:ea typeface="楷体_GB2312" pitchFamily="49" charset="-122"/>
              </a:rPr>
              <a:t>     H-1 ≤ </a:t>
            </a:r>
            <a:r>
              <a:rPr lang="en-US" altLang="zh-CN" sz="3600" dirty="0" err="1">
                <a:solidFill>
                  <a:srgbClr val="3333CC"/>
                </a:solidFill>
                <a:ea typeface="楷体_GB2312" pitchFamily="49" charset="-122"/>
              </a:rPr>
              <a:t>log</a:t>
            </a:r>
            <a:r>
              <a:rPr lang="en-US" altLang="zh-CN" sz="3600" baseline="-25000" dirty="0" err="1">
                <a:solidFill>
                  <a:srgbClr val="3333CC"/>
                </a:solidFill>
                <a:ea typeface="楷体_GB2312" pitchFamily="49" charset="-122"/>
                <a:sym typeface="Symbol" panose="05050102010706020507" pitchFamily="18" charset="2"/>
              </a:rPr>
              <a:t></a:t>
            </a:r>
            <a:r>
              <a:rPr lang="en-US" altLang="zh-CN" sz="3600" baseline="-25000" dirty="0" err="1">
                <a:solidFill>
                  <a:srgbClr val="3333CC"/>
                </a:solidFill>
                <a:ea typeface="楷体_GB2312" pitchFamily="49" charset="-122"/>
              </a:rPr>
              <a:t>m</a:t>
            </a:r>
            <a:r>
              <a:rPr lang="en-US" altLang="zh-CN" sz="3600" baseline="-25000" dirty="0">
                <a:solidFill>
                  <a:srgbClr val="3333CC"/>
                </a:solidFill>
                <a:ea typeface="楷体_GB2312" pitchFamily="49" charset="-122"/>
              </a:rPr>
              <a:t>/2</a:t>
            </a:r>
            <a:r>
              <a:rPr lang="en-US" altLang="zh-CN" sz="3600" baseline="-25000" dirty="0">
                <a:solidFill>
                  <a:srgbClr val="3333CC"/>
                </a:solidFill>
                <a:ea typeface="楷体_GB2312" pitchFamily="49" charset="-122"/>
                <a:sym typeface="Symbol" panose="05050102010706020507" pitchFamily="18" charset="2"/>
              </a:rPr>
              <a:t></a:t>
            </a:r>
            <a:r>
              <a:rPr lang="en-US" altLang="zh-CN" sz="3600" dirty="0">
                <a:solidFill>
                  <a:srgbClr val="3333CC"/>
                </a:solidFill>
                <a:ea typeface="楷体_GB2312" pitchFamily="49" charset="-122"/>
              </a:rPr>
              <a:t>((N+1)/2)</a:t>
            </a:r>
          </a:p>
          <a:p>
            <a:pPr fontAlgn="base">
              <a:lnSpc>
                <a:spcPct val="150000"/>
              </a:lnSpc>
              <a:spcBef>
                <a:spcPct val="0"/>
              </a:spcBef>
              <a:spcAft>
                <a:spcPct val="0"/>
              </a:spcAft>
            </a:pPr>
            <a:r>
              <a:rPr lang="en-US" altLang="zh-CN" sz="3600" dirty="0">
                <a:solidFill>
                  <a:srgbClr val="3333CC"/>
                </a:solidFill>
                <a:ea typeface="楷体_GB2312" pitchFamily="49" charset="-122"/>
              </a:rPr>
              <a:t>     H ≤ </a:t>
            </a:r>
            <a:r>
              <a:rPr lang="en-US" altLang="zh-CN" sz="3600" dirty="0" err="1">
                <a:solidFill>
                  <a:srgbClr val="3333CC"/>
                </a:solidFill>
                <a:ea typeface="楷体_GB2312" pitchFamily="49" charset="-122"/>
              </a:rPr>
              <a:t>log</a:t>
            </a:r>
            <a:r>
              <a:rPr lang="en-US" altLang="zh-CN" sz="3600" baseline="-25000" dirty="0" err="1">
                <a:solidFill>
                  <a:srgbClr val="3333CC"/>
                </a:solidFill>
                <a:ea typeface="楷体_GB2312" pitchFamily="49" charset="-122"/>
                <a:sym typeface="Symbol" panose="05050102010706020507" pitchFamily="18" charset="2"/>
              </a:rPr>
              <a:t></a:t>
            </a:r>
            <a:r>
              <a:rPr lang="en-US" altLang="zh-CN" sz="3600" baseline="-25000" dirty="0" err="1">
                <a:solidFill>
                  <a:srgbClr val="3333CC"/>
                </a:solidFill>
                <a:ea typeface="楷体_GB2312" pitchFamily="49" charset="-122"/>
              </a:rPr>
              <a:t>m</a:t>
            </a:r>
            <a:r>
              <a:rPr lang="en-US" altLang="zh-CN" sz="3600" baseline="-25000" dirty="0">
                <a:solidFill>
                  <a:srgbClr val="3333CC"/>
                </a:solidFill>
                <a:ea typeface="楷体_GB2312" pitchFamily="49" charset="-122"/>
              </a:rPr>
              <a:t>/2</a:t>
            </a:r>
            <a:r>
              <a:rPr lang="en-US" altLang="zh-CN" sz="3600" baseline="-25000" dirty="0">
                <a:solidFill>
                  <a:srgbClr val="3333CC"/>
                </a:solidFill>
                <a:ea typeface="楷体_GB2312" pitchFamily="49" charset="-122"/>
                <a:sym typeface="Symbol" panose="05050102010706020507" pitchFamily="18" charset="2"/>
              </a:rPr>
              <a:t></a:t>
            </a:r>
            <a:r>
              <a:rPr lang="en-US" altLang="zh-CN" sz="3600" dirty="0">
                <a:solidFill>
                  <a:srgbClr val="3333CC"/>
                </a:solidFill>
                <a:ea typeface="楷体_GB2312" pitchFamily="49" charset="-122"/>
              </a:rPr>
              <a:t>((N+1)/2)+1</a:t>
            </a:r>
            <a:endParaRPr lang="en-US" altLang="zh-CN" sz="3600" dirty="0">
              <a:solidFill>
                <a:srgbClr val="000000"/>
              </a:solidFill>
              <a:ea typeface="楷体_GB2312" pitchFamily="49" charset="-122"/>
            </a:endParaRPr>
          </a:p>
        </p:txBody>
      </p:sp>
      <p:sp>
        <p:nvSpPr>
          <p:cNvPr id="107524" name="Text Box 4">
            <a:extLst>
              <a:ext uri="{FF2B5EF4-FFF2-40B4-BE49-F238E27FC236}">
                <a16:creationId xmlns:a16="http://schemas.microsoft.com/office/drawing/2014/main" id="{FEE7AFAE-61D5-41BD-8CCD-5625BF225258}"/>
              </a:ext>
            </a:extLst>
          </p:cNvPr>
          <p:cNvSpPr txBox="1">
            <a:spLocks noChangeArrowheads="1"/>
          </p:cNvSpPr>
          <p:nvPr/>
        </p:nvSpPr>
        <p:spPr bwMode="auto">
          <a:xfrm>
            <a:off x="1828801" y="2590800"/>
            <a:ext cx="4288353" cy="6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5000"/>
              </a:lnSpc>
              <a:spcBef>
                <a:spcPct val="0"/>
              </a:spcBef>
              <a:spcAft>
                <a:spcPct val="0"/>
              </a:spcAft>
            </a:pPr>
            <a:r>
              <a:rPr lang="zh-CN" altLang="en-US" sz="3200" dirty="0">
                <a:solidFill>
                  <a:schemeClr val="accent6"/>
                </a:solidFill>
                <a:ea typeface="楷体_GB2312" pitchFamily="49" charset="-122"/>
              </a:rPr>
              <a:t>由此可推得下列结果：</a:t>
            </a:r>
            <a:endParaRPr lang="zh-CN" altLang="en-US" sz="1800" dirty="0">
              <a:solidFill>
                <a:schemeClr val="accent6"/>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trips(downLeft)">
                                      <p:cBhvr>
                                        <p:cTn id="7" dur="5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left)">
                                      <p:cBhvr>
                                        <p:cTn id="12" dur="500"/>
                                        <p:tgtEl>
                                          <p:spTgt spid="107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7523"/>
                                        </p:tgtEl>
                                        <p:attrNameLst>
                                          <p:attrName>style.visibility</p:attrName>
                                        </p:attrNameLst>
                                      </p:cBhvr>
                                      <p:to>
                                        <p:strVal val="visible"/>
                                      </p:to>
                                    </p:set>
                                    <p:animEffect transition="in" filter="wipe(left)">
                                      <p:cBhvr>
                                        <p:cTn id="17" dur="3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4"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8546" name="Text Box 1026">
            <a:extLst>
              <a:ext uri="{FF2B5EF4-FFF2-40B4-BE49-F238E27FC236}">
                <a16:creationId xmlns:a16="http://schemas.microsoft.com/office/drawing/2014/main" id="{9B1B8587-1C0B-4FCA-A98B-EC99F85E8407}"/>
              </a:ext>
            </a:extLst>
          </p:cNvPr>
          <p:cNvSpPr txBox="1">
            <a:spLocks noChangeArrowheads="1"/>
          </p:cNvSpPr>
          <p:nvPr/>
        </p:nvSpPr>
        <p:spPr bwMode="auto">
          <a:xfrm>
            <a:off x="2362200" y="1222376"/>
            <a:ext cx="8001000" cy="2487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600" dirty="0">
                <a:solidFill>
                  <a:schemeClr val="accent6"/>
                </a:solidFill>
                <a:latin typeface="楷体_GB2312" pitchFamily="49" charset="-122"/>
                <a:ea typeface="楷体_GB2312" pitchFamily="49" charset="-122"/>
              </a:rPr>
              <a:t>  </a:t>
            </a:r>
            <a:r>
              <a:rPr lang="zh-CN" altLang="en-US" sz="3600" dirty="0">
                <a:solidFill>
                  <a:schemeClr val="accent6"/>
                </a:solidFill>
                <a:latin typeface="楷体_GB2312" pitchFamily="49" charset="-122"/>
                <a:ea typeface="楷体_GB2312" pitchFamily="49" charset="-122"/>
              </a:rPr>
              <a:t>在含 </a:t>
            </a:r>
            <a:r>
              <a:rPr lang="en-US" altLang="zh-CN" sz="3600" dirty="0">
                <a:solidFill>
                  <a:schemeClr val="accent6"/>
                </a:solidFill>
                <a:ea typeface="楷体_GB2312" pitchFamily="49" charset="-122"/>
              </a:rPr>
              <a:t>N</a:t>
            </a:r>
            <a:r>
              <a:rPr lang="en-US" altLang="zh-CN" sz="3600" dirty="0">
                <a:solidFill>
                  <a:schemeClr val="accent6"/>
                </a:solidFill>
                <a:latin typeface="楷体_GB2312" pitchFamily="49" charset="-122"/>
                <a:ea typeface="楷体_GB2312" pitchFamily="49" charset="-122"/>
              </a:rPr>
              <a:t> </a:t>
            </a:r>
            <a:r>
              <a:rPr lang="zh-CN" altLang="en-US" sz="3600" dirty="0">
                <a:solidFill>
                  <a:schemeClr val="accent6"/>
                </a:solidFill>
                <a:latin typeface="楷体_GB2312" pitchFamily="49" charset="-122"/>
                <a:ea typeface="楷体_GB2312" pitchFamily="49" charset="-122"/>
              </a:rPr>
              <a:t>个关键字的 </a:t>
            </a:r>
            <a:r>
              <a:rPr lang="en-US" altLang="zh-CN" sz="3600" dirty="0">
                <a:solidFill>
                  <a:schemeClr val="accent6"/>
                </a:solidFill>
                <a:ea typeface="楷体_GB2312" pitchFamily="49" charset="-122"/>
              </a:rPr>
              <a:t>B</a:t>
            </a:r>
            <a:r>
              <a:rPr lang="zh-CN" altLang="en-US" sz="3600" dirty="0">
                <a:solidFill>
                  <a:schemeClr val="accent6"/>
                </a:solidFill>
                <a:latin typeface="楷体_GB2312" pitchFamily="49" charset="-122"/>
                <a:ea typeface="楷体_GB2312" pitchFamily="49" charset="-122"/>
              </a:rPr>
              <a:t>树上进行一次查找，需访问的结点个数不超过</a:t>
            </a:r>
          </a:p>
          <a:p>
            <a:pPr fontAlgn="base">
              <a:lnSpc>
                <a:spcPct val="150000"/>
              </a:lnSpc>
              <a:spcBef>
                <a:spcPct val="0"/>
              </a:spcBef>
              <a:spcAft>
                <a:spcPct val="0"/>
              </a:spcAft>
            </a:pPr>
            <a:r>
              <a:rPr lang="zh-CN" altLang="en-US" sz="3600" dirty="0">
                <a:solidFill>
                  <a:schemeClr val="accent6"/>
                </a:solidFill>
                <a:latin typeface="楷体_GB2312" pitchFamily="49" charset="-122"/>
                <a:ea typeface="楷体_GB2312" pitchFamily="49" charset="-122"/>
              </a:rPr>
              <a:t>     </a:t>
            </a:r>
            <a:r>
              <a:rPr lang="en-US" altLang="zh-CN" sz="3600" dirty="0" err="1">
                <a:solidFill>
                  <a:schemeClr val="accent6"/>
                </a:solidFill>
                <a:ea typeface="楷体_GB2312" pitchFamily="49" charset="-122"/>
              </a:rPr>
              <a:t>log</a:t>
            </a:r>
            <a:r>
              <a:rPr lang="en-US" altLang="zh-CN" sz="3600" baseline="-25000" dirty="0" err="1">
                <a:solidFill>
                  <a:schemeClr val="accent6"/>
                </a:solidFill>
                <a:ea typeface="楷体_GB2312" pitchFamily="49" charset="-122"/>
                <a:sym typeface="Symbol" panose="05050102010706020507" pitchFamily="18" charset="2"/>
              </a:rPr>
              <a:t></a:t>
            </a:r>
            <a:r>
              <a:rPr lang="en-US" altLang="zh-CN" sz="3600" baseline="-25000" dirty="0" err="1">
                <a:solidFill>
                  <a:schemeClr val="accent6"/>
                </a:solidFill>
                <a:ea typeface="楷体_GB2312" pitchFamily="49" charset="-122"/>
              </a:rPr>
              <a:t>m</a:t>
            </a:r>
            <a:r>
              <a:rPr lang="en-US" altLang="zh-CN" sz="3600" baseline="-25000" dirty="0">
                <a:solidFill>
                  <a:schemeClr val="accent6"/>
                </a:solidFill>
                <a:ea typeface="楷体_GB2312" pitchFamily="49" charset="-122"/>
              </a:rPr>
              <a:t>/2</a:t>
            </a:r>
            <a:r>
              <a:rPr lang="en-US" altLang="zh-CN" sz="3600" baseline="-25000" dirty="0">
                <a:solidFill>
                  <a:schemeClr val="accent6"/>
                </a:solidFill>
                <a:ea typeface="楷体_GB2312" pitchFamily="49" charset="-122"/>
                <a:sym typeface="Symbol" panose="05050102010706020507" pitchFamily="18" charset="2"/>
              </a:rPr>
              <a:t></a:t>
            </a:r>
            <a:r>
              <a:rPr lang="en-US" altLang="zh-CN" sz="3600" dirty="0">
                <a:solidFill>
                  <a:schemeClr val="accent6"/>
                </a:solidFill>
                <a:ea typeface="楷体_GB2312" pitchFamily="49" charset="-122"/>
              </a:rPr>
              <a:t>((N+1)/2)+1</a:t>
            </a:r>
            <a:endParaRPr lang="en-US" altLang="zh-CN" sz="3200" dirty="0">
              <a:solidFill>
                <a:schemeClr val="accent6"/>
              </a:solidFill>
              <a:ea typeface="楷体_GB2312" pitchFamily="49" charset="-122"/>
            </a:endParaRPr>
          </a:p>
        </p:txBody>
      </p:sp>
      <p:sp>
        <p:nvSpPr>
          <p:cNvPr id="108550" name="Text Box 1030">
            <a:extLst>
              <a:ext uri="{FF2B5EF4-FFF2-40B4-BE49-F238E27FC236}">
                <a16:creationId xmlns:a16="http://schemas.microsoft.com/office/drawing/2014/main" id="{8995B076-933F-456C-81A3-0EFFE15C7991}"/>
              </a:ext>
            </a:extLst>
          </p:cNvPr>
          <p:cNvSpPr txBox="1">
            <a:spLocks noChangeArrowheads="1"/>
          </p:cNvSpPr>
          <p:nvPr/>
        </p:nvSpPr>
        <p:spPr bwMode="auto">
          <a:xfrm>
            <a:off x="2041525" y="212726"/>
            <a:ext cx="1722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4000" b="1" dirty="0">
                <a:solidFill>
                  <a:schemeClr val="accent6"/>
                </a:solidFill>
              </a:rPr>
              <a:t>结论：</a:t>
            </a:r>
            <a:endParaRPr lang="zh-CN" altLang="en-US" sz="4000" dirty="0">
              <a:solidFill>
                <a:schemeClr val="accent6"/>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8550"/>
                                        </p:tgtEl>
                                        <p:attrNameLst>
                                          <p:attrName>style.visibility</p:attrName>
                                        </p:attrNameLst>
                                      </p:cBhvr>
                                      <p:to>
                                        <p:strVal val="visible"/>
                                      </p:to>
                                    </p:set>
                                    <p:anim calcmode="lin" valueType="num">
                                      <p:cBhvr additive="base">
                                        <p:cTn id="7" dur="500" fill="hold"/>
                                        <p:tgtEl>
                                          <p:spTgt spid="108550"/>
                                        </p:tgtEl>
                                        <p:attrNameLst>
                                          <p:attrName>ppt_x</p:attrName>
                                        </p:attrNameLst>
                                      </p:cBhvr>
                                      <p:tavLst>
                                        <p:tav tm="0">
                                          <p:val>
                                            <p:strVal val="0-#ppt_w/2"/>
                                          </p:val>
                                        </p:tav>
                                        <p:tav tm="100000">
                                          <p:val>
                                            <p:strVal val="#ppt_x"/>
                                          </p:val>
                                        </p:tav>
                                      </p:tavLst>
                                    </p:anim>
                                    <p:anim calcmode="lin" valueType="num">
                                      <p:cBhvr additive="base">
                                        <p:cTn id="8"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08546"/>
                                        </p:tgtEl>
                                        <p:attrNameLst>
                                          <p:attrName>style.visibility</p:attrName>
                                        </p:attrNameLst>
                                      </p:cBhvr>
                                      <p:to>
                                        <p:strVal val="visible"/>
                                      </p:to>
                                    </p:set>
                                    <p:animEffect transition="in" filter="strips(downRight)">
                                      <p:cBhvr>
                                        <p:cTn id="13" dur="5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50"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71C6618-58A9-40A4-A5E3-761DB184C177}"/>
              </a:ext>
            </a:extLst>
          </p:cNvPr>
          <p:cNvSpPr>
            <a:spLocks noChangeArrowheads="1"/>
          </p:cNvSpPr>
          <p:nvPr/>
        </p:nvSpPr>
        <p:spPr bwMode="auto">
          <a:xfrm>
            <a:off x="3751292" y="2422525"/>
            <a:ext cx="402225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6000" b="1" dirty="0">
                <a:solidFill>
                  <a:srgbClr val="2D2DB9"/>
                </a:solidFill>
                <a:ea typeface="楷体_GB2312" pitchFamily="49" charset="-122"/>
              </a:rPr>
              <a:t>四</a:t>
            </a:r>
            <a:r>
              <a:rPr kumimoji="1" lang="zh-CN" altLang="en-US" sz="6000" b="1" i="0" u="none" strike="noStrike" kern="1200" cap="none" spc="0" normalizeH="0" baseline="0" noProof="0" dirty="0">
                <a:ln>
                  <a:noFill/>
                </a:ln>
                <a:solidFill>
                  <a:srgbClr val="2D2DB9"/>
                </a:solidFill>
                <a:effectLst/>
                <a:uLnTx/>
                <a:uFillTx/>
                <a:latin typeface="Times New Roman" panose="02020603050405020304" pitchFamily="18" charset="0"/>
                <a:ea typeface="楷体_GB2312" pitchFamily="49" charset="-122"/>
                <a:cs typeface="+mn-cs"/>
              </a:rPr>
              <a:t>、   </a:t>
            </a:r>
            <a:r>
              <a:rPr kumimoji="1" lang="en-US" altLang="zh-CN" sz="6000" b="1" i="0" u="none" strike="noStrike" kern="1200" cap="none" spc="0" normalizeH="0" baseline="0" noProof="0" dirty="0">
                <a:ln>
                  <a:noFill/>
                </a:ln>
                <a:solidFill>
                  <a:srgbClr val="2D2DB9"/>
                </a:solidFill>
                <a:effectLst/>
                <a:uLnTx/>
                <a:uFillTx/>
                <a:latin typeface="Times New Roman" panose="02020603050405020304" pitchFamily="18" charset="0"/>
                <a:ea typeface="楷体_GB2312" pitchFamily="49" charset="-122"/>
                <a:cs typeface="+mn-cs"/>
              </a:rPr>
              <a:t>B+</a:t>
            </a:r>
            <a:r>
              <a:rPr kumimoji="1" lang="zh-CN" altLang="en-US" sz="6000" b="1" i="0" u="none" strike="noStrike" kern="1200" cap="none" spc="0" normalizeH="0" baseline="0" noProof="0" dirty="0">
                <a:ln>
                  <a:noFill/>
                </a:ln>
                <a:solidFill>
                  <a:srgbClr val="2D2DB9"/>
                </a:solidFill>
                <a:effectLst/>
                <a:uLnTx/>
                <a:uFillTx/>
                <a:latin typeface="Times New Roman" panose="02020603050405020304" pitchFamily="18" charset="0"/>
                <a:ea typeface="楷体_GB2312" pitchFamily="49" charset="-122"/>
                <a:cs typeface="+mn-cs"/>
              </a:rPr>
              <a:t>树</a:t>
            </a:r>
            <a:endParaRPr kumimoji="1" lang="zh-CN" altLang="en-US" sz="4800" b="1" i="0" u="none" strike="noStrike" kern="1200" cap="none" spc="0" normalizeH="0" baseline="0" noProof="0" dirty="0">
              <a:ln>
                <a:noFill/>
              </a:ln>
              <a:solidFill>
                <a:srgbClr val="2D2DB9"/>
              </a:solidFill>
              <a:effectLst/>
              <a:uLnTx/>
              <a:uFillTx/>
              <a:latin typeface="Times New Roman" panose="02020603050405020304" pitchFamily="18" charset="0"/>
              <a:ea typeface="楷体_GB2312" pitchFamily="49" charset="-122"/>
              <a:cs typeface="+mn-cs"/>
            </a:endParaRPr>
          </a:p>
        </p:txBody>
      </p:sp>
    </p:spTree>
    <p:extLst>
      <p:ext uri="{BB962C8B-B14F-4D97-AF65-F5344CB8AC3E}">
        <p14:creationId xmlns:p14="http://schemas.microsoft.com/office/powerpoint/2010/main" val="2884156190"/>
      </p:ext>
    </p:extLst>
  </p:cSld>
  <p:clrMapOvr>
    <a:masterClrMapping/>
  </p:clrMapOvr>
  <p:transition>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809721" y="571682"/>
            <a:ext cx="6858048"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dirty="0">
                <a:solidFill>
                  <a:srgbClr val="3333FF"/>
                </a:solidFill>
                <a:latin typeface="Consolas" pitchFamily="49" charset="0"/>
                <a:ea typeface="楷体" pitchFamily="49" charset="-122"/>
                <a:cs typeface="Consolas" pitchFamily="49" charset="0"/>
              </a:rPr>
              <a:t> B+</a:t>
            </a:r>
            <a:r>
              <a:rPr kumimoji="1" lang="zh-CN" altLang="en-US" sz="2200" b="1" dirty="0">
                <a:solidFill>
                  <a:srgbClr val="3333FF"/>
                </a:solidFill>
                <a:latin typeface="Consolas" pitchFamily="49" charset="0"/>
                <a:ea typeface="楷体" pitchFamily="49" charset="-122"/>
                <a:cs typeface="Consolas" pitchFamily="49" charset="0"/>
              </a:rPr>
              <a:t>树是</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树的一些</a:t>
            </a:r>
            <a:r>
              <a:rPr kumimoji="1" lang="zh-CN" altLang="en-US" sz="2200" b="1" dirty="0">
                <a:solidFill>
                  <a:srgbClr val="FF00FF"/>
                </a:solidFill>
                <a:latin typeface="Consolas" pitchFamily="49" charset="0"/>
                <a:ea typeface="楷体" pitchFamily="49" charset="-122"/>
                <a:cs typeface="Consolas" pitchFamily="49" charset="0"/>
              </a:rPr>
              <a:t>变形</a:t>
            </a:r>
            <a:r>
              <a:rPr kumimoji="1" lang="zh-CN" altLang="en-US" sz="2200" b="1" dirty="0">
                <a:solidFill>
                  <a:srgbClr val="3333FF"/>
                </a:solidFill>
                <a:latin typeface="Consolas" pitchFamily="49" charset="0"/>
                <a:ea typeface="楷体" pitchFamily="49" charset="-122"/>
                <a:cs typeface="Consolas" pitchFamily="49" charset="0"/>
              </a:rPr>
              <a:t>。一棵</a:t>
            </a:r>
            <a:r>
              <a:rPr kumimoji="1" lang="en-US" altLang="zh-CN" sz="2200" b="1" dirty="0">
                <a:solidFill>
                  <a:srgbClr val="FF00FF"/>
                </a:solidFill>
                <a:latin typeface="Consolas" pitchFamily="49" charset="0"/>
                <a:ea typeface="楷体" pitchFamily="49" charset="-122"/>
                <a:cs typeface="Consolas" pitchFamily="49" charset="0"/>
              </a:rPr>
              <a:t>4</a:t>
            </a:r>
            <a:r>
              <a:rPr kumimoji="1" lang="zh-CN" altLang="en-US" sz="2200" b="1" dirty="0">
                <a:solidFill>
                  <a:srgbClr val="FF00FF"/>
                </a:solidFill>
                <a:latin typeface="Consolas" pitchFamily="49" charset="0"/>
                <a:ea typeface="楷体" pitchFamily="49" charset="-122"/>
                <a:cs typeface="Consolas" pitchFamily="49" charset="0"/>
              </a:rPr>
              <a:t>阶</a:t>
            </a:r>
            <a:r>
              <a:rPr kumimoji="1" lang="zh-CN" altLang="en-US" sz="2200" b="1" dirty="0">
                <a:solidFill>
                  <a:srgbClr val="3333FF"/>
                </a:solidFill>
                <a:latin typeface="Consolas" pitchFamily="49" charset="0"/>
                <a:ea typeface="楷体" pitchFamily="49" charset="-122"/>
                <a:cs typeface="Consolas" pitchFamily="49" charset="0"/>
              </a:rPr>
              <a:t>的</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树示例：</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grpSp>
        <p:nvGrpSpPr>
          <p:cNvPr id="67" name="组合 66"/>
          <p:cNvGrpSpPr/>
          <p:nvPr/>
        </p:nvGrpSpPr>
        <p:grpSpPr>
          <a:xfrm>
            <a:off x="1595407" y="1286706"/>
            <a:ext cx="9658641" cy="4884119"/>
            <a:chOff x="71406" y="1286705"/>
            <a:chExt cx="9658641" cy="4884119"/>
          </a:xfrm>
        </p:grpSpPr>
        <p:sp>
          <p:nvSpPr>
            <p:cNvPr id="6" name="矩形 5"/>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 name="矩形 6"/>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8" name="矩形 7"/>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9" name="矩形 8"/>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10" name="矩形 9"/>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11" name="矩形 10"/>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12" name="矩形 11"/>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13" name="矩形 12"/>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14" name="直接箭头连接符 13"/>
            <p:cNvCxnSpPr>
              <a:stCxn id="9" idx="3"/>
              <a:endCxn id="10"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27" name="直接箭头连接符 26"/>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29" name="直接箭头连接符 28"/>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31" name="直接箭头连接符 30"/>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33" name="直接箭头连接符 32"/>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35" name="直接箭头连接符 34"/>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37" name="直接箭头连接符 36"/>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39" name="直接箭头连接符 38"/>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41" name="直接箭头连接符 40"/>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43" name="直接箭头连接符 42"/>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45" name="直接箭头连接符 44"/>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47" name="直接箭头连接符 46"/>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49" name="直接箭头连接符 48"/>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51" name="直接箭头连接符 50"/>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53" name="直接箭头连接符 52"/>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55" name="直接箭头连接符 54"/>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58"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59"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60" name="组合 59"/>
            <p:cNvGrpSpPr/>
            <p:nvPr/>
          </p:nvGrpSpPr>
          <p:grpSpPr>
            <a:xfrm>
              <a:off x="1643042" y="1286705"/>
              <a:ext cx="6154803" cy="2214578"/>
              <a:chOff x="1857356" y="-1236495"/>
              <a:chExt cx="6154803" cy="2214578"/>
            </a:xfrm>
          </p:grpSpPr>
          <p:sp>
            <p:nvSpPr>
              <p:cNvPr id="61" name="矩形 60"/>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62"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64" name="直接箭头连接符 63"/>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68" name="直接箭头连接符 67"/>
            <p:cNvCxnSpPr/>
            <p:nvPr/>
          </p:nvCxnSpPr>
          <p:spPr>
            <a:xfrm>
              <a:off x="285720" y="4232427"/>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72" name="TextBox 71"/>
            <p:cNvSpPr txBox="1"/>
            <p:nvPr/>
          </p:nvSpPr>
          <p:spPr>
            <a:xfrm>
              <a:off x="8083445" y="3890540"/>
              <a:ext cx="1646602"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73" name="右大括号 7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2024034" y="5143512"/>
            <a:ext cx="6429420" cy="971614"/>
            <a:chOff x="500034" y="5143512"/>
            <a:chExt cx="6429420" cy="971614"/>
          </a:xfrm>
        </p:grpSpPr>
        <p:sp>
          <p:nvSpPr>
            <p:cNvPr id="67" name="Text Box 2"/>
            <p:cNvSpPr txBox="1">
              <a:spLocks noChangeArrowheads="1"/>
            </p:cNvSpPr>
            <p:nvPr/>
          </p:nvSpPr>
          <p:spPr bwMode="auto">
            <a:xfrm>
              <a:off x="500034" y="5143512"/>
              <a:ext cx="6429420"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a:solidFill>
                    <a:srgbClr val="3333FF"/>
                  </a:solidFill>
                  <a:latin typeface="Consolas" pitchFamily="49" charset="0"/>
                  <a:ea typeface="楷体" pitchFamily="49" charset="-122"/>
                  <a:cs typeface="Consolas" pitchFamily="49" charset="0"/>
                </a:rPr>
                <a:t>B+</a:t>
              </a:r>
              <a:r>
                <a:rPr kumimoji="1" lang="zh-CN" altLang="en-US" sz="2200" b="1">
                  <a:solidFill>
                    <a:srgbClr val="3333FF"/>
                  </a:solidFill>
                  <a:latin typeface="Consolas" pitchFamily="49" charset="0"/>
                  <a:ea typeface="楷体" pitchFamily="49" charset="-122"/>
                  <a:cs typeface="Consolas" pitchFamily="49" charset="0"/>
                </a:rPr>
                <a:t>树的定义：一</a:t>
              </a:r>
              <a:r>
                <a:rPr kumimoji="1" lang="zh-CN" altLang="en-US" sz="2200" b="1" dirty="0">
                  <a:solidFill>
                    <a:srgbClr val="3333FF"/>
                  </a:solidFill>
                  <a:latin typeface="Consolas" pitchFamily="49" charset="0"/>
                  <a:ea typeface="楷体" pitchFamily="49" charset="-122"/>
                  <a:cs typeface="Consolas" pitchFamily="49" charset="0"/>
                </a:rPr>
                <a:t>棵</a:t>
              </a:r>
              <a:r>
                <a:rPr kumimoji="1" lang="en-US" altLang="zh-CN" sz="2200" b="1" i="1" dirty="0">
                  <a:solidFill>
                    <a:srgbClr val="3333FF"/>
                  </a:solidFill>
                  <a:latin typeface="Consolas" pitchFamily="49" charset="0"/>
                  <a:ea typeface="楷体" pitchFamily="49" charset="-122"/>
                  <a:cs typeface="Consolas" pitchFamily="49" charset="0"/>
                </a:rPr>
                <a:t>m</a:t>
              </a:r>
              <a:r>
                <a:rPr kumimoji="1" lang="zh-CN" altLang="en-US" sz="2200" b="1" dirty="0">
                  <a:solidFill>
                    <a:srgbClr val="3333FF"/>
                  </a:solidFill>
                  <a:latin typeface="Consolas" pitchFamily="49" charset="0"/>
                  <a:ea typeface="楷体" pitchFamily="49" charset="-122"/>
                  <a:cs typeface="Consolas" pitchFamily="49" charset="0"/>
                </a:rPr>
                <a:t>阶</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a:t>
              </a:r>
              <a:r>
                <a:rPr kumimoji="1" lang="zh-CN" altLang="en-US" sz="2200" b="1">
                  <a:solidFill>
                    <a:srgbClr val="3333FF"/>
                  </a:solidFill>
                  <a:latin typeface="Consolas" pitchFamily="49" charset="0"/>
                  <a:ea typeface="楷体" pitchFamily="49" charset="-122"/>
                  <a:cs typeface="Consolas" pitchFamily="49" charset="0"/>
                </a:rPr>
                <a:t>满足下列要求：</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sp>
          <p:nvSpPr>
            <p:cNvPr id="70" name="TextBox 69"/>
            <p:cNvSpPr txBox="1"/>
            <p:nvPr/>
          </p:nvSpPr>
          <p:spPr>
            <a:xfrm>
              <a:off x="500034" y="5715016"/>
              <a:ext cx="6143668" cy="400110"/>
            </a:xfrm>
            <a:prstGeom prst="rect">
              <a:avLst/>
            </a:prstGeom>
            <a:noFill/>
          </p:spPr>
          <p:txBody>
            <a:bodyPr wrap="square" rtlCol="0">
              <a:spAutoFit/>
            </a:bodyPr>
            <a:lstStyle/>
            <a:p>
              <a:pPr fontAlgn="base">
                <a:spcBef>
                  <a:spcPct val="0"/>
                </a:spcBef>
                <a:spcAft>
                  <a:spcPct val="0"/>
                </a:spcAft>
              </a:pPr>
              <a:r>
                <a:rPr lang="zh-CN" altLang="en-US" sz="2000" b="1">
                  <a:solidFill>
                    <a:srgbClr val="3333FF"/>
                  </a:solidFill>
                  <a:latin typeface="Consolas" pitchFamily="49" charset="0"/>
                  <a:ea typeface="楷体" pitchFamily="49" charset="-122"/>
                  <a:cs typeface="Consolas" pitchFamily="49" charset="0"/>
                  <a:sym typeface="Wingdings"/>
                </a:rPr>
                <a:t>  </a:t>
              </a:r>
              <a:r>
                <a:rPr lang="zh-CN" altLang="en-US" sz="2000" b="1">
                  <a:solidFill>
                    <a:srgbClr val="3333FF"/>
                  </a:solidFill>
                  <a:latin typeface="Consolas" pitchFamily="49" charset="0"/>
                  <a:ea typeface="楷体" pitchFamily="49" charset="-122"/>
                  <a:cs typeface="Consolas" pitchFamily="49" charset="0"/>
                </a:rPr>
                <a:t>每个分支结点至多有</a:t>
              </a:r>
              <a:r>
                <a:rPr lang="en-US" altLang="zh-CN" sz="2000" b="1" i="1">
                  <a:solidFill>
                    <a:srgbClr val="3333FF"/>
                  </a:solidFill>
                  <a:latin typeface="Consolas" pitchFamily="49" charset="0"/>
                  <a:ea typeface="楷体" pitchFamily="49" charset="-122"/>
                  <a:cs typeface="Consolas" pitchFamily="49" charset="0"/>
                </a:rPr>
                <a:t>m</a:t>
              </a:r>
              <a:r>
                <a:rPr lang="zh-CN" altLang="en-US" sz="2000" b="1">
                  <a:solidFill>
                    <a:srgbClr val="3333FF"/>
                  </a:solidFill>
                  <a:latin typeface="Consolas" pitchFamily="49" charset="0"/>
                  <a:ea typeface="楷体" pitchFamily="49" charset="-122"/>
                  <a:cs typeface="Consolas" pitchFamily="49" charset="0"/>
                </a:rPr>
                <a:t>棵子树（这里</a:t>
              </a:r>
              <a:r>
                <a:rPr lang="en-US" altLang="zh-CN" sz="2000" b="1" i="1">
                  <a:solidFill>
                    <a:srgbClr val="3333FF"/>
                  </a:solidFill>
                  <a:latin typeface="Consolas" pitchFamily="49" charset="0"/>
                  <a:ea typeface="楷体" pitchFamily="49" charset="-122"/>
                  <a:cs typeface="Consolas" pitchFamily="49" charset="0"/>
                </a:rPr>
                <a:t>m</a:t>
              </a:r>
              <a:r>
                <a:rPr lang="en-US" altLang="zh-CN" sz="2000" b="1">
                  <a:solidFill>
                    <a:srgbClr val="3333FF"/>
                  </a:solidFill>
                  <a:latin typeface="Consolas" pitchFamily="49" charset="0"/>
                  <a:ea typeface="楷体" pitchFamily="49" charset="-122"/>
                  <a:cs typeface="Consolas" pitchFamily="49" charset="0"/>
                </a:rPr>
                <a:t>=4</a:t>
              </a:r>
              <a:r>
                <a:rPr lang="zh-CN" altLang="en-US" sz="2000" b="1">
                  <a:solidFill>
                    <a:srgbClr val="3333FF"/>
                  </a:solidFill>
                  <a:latin typeface="Consolas" pitchFamily="49" charset="0"/>
                  <a:ea typeface="楷体" pitchFamily="49" charset="-122"/>
                  <a:cs typeface="Consolas" pitchFamily="49" charset="0"/>
                </a:rPr>
                <a:t>）。</a:t>
              </a:r>
              <a:endParaRPr kumimoji="1" lang="zh-CN" altLang="en-US" sz="2000" b="1" dirty="0">
                <a:solidFill>
                  <a:srgbClr val="3333FF"/>
                </a:solidFill>
                <a:latin typeface="Consolas" pitchFamily="49" charset="0"/>
                <a:ea typeface="楷体" pitchFamily="49" charset="-122"/>
                <a:cs typeface="Consolas" pitchFamily="49" charset="0"/>
              </a:endParaRPr>
            </a:p>
          </p:txBody>
        </p:sp>
      </p:grpSp>
      <p:grpSp>
        <p:nvGrpSpPr>
          <p:cNvPr id="74" name="组合 73"/>
          <p:cNvGrpSpPr/>
          <p:nvPr/>
        </p:nvGrpSpPr>
        <p:grpSpPr>
          <a:xfrm>
            <a:off x="1595407" y="187956"/>
            <a:ext cx="9660129" cy="4884119"/>
            <a:chOff x="71406" y="1286705"/>
            <a:chExt cx="9660129" cy="4884119"/>
          </a:xfrm>
        </p:grpSpPr>
        <p:sp>
          <p:nvSpPr>
            <p:cNvPr id="76" name="矩形 75"/>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9" name="矩形 78"/>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0" name="矩形 79"/>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1" name="矩形 80"/>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2" name="矩形 81"/>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3" name="矩形 82"/>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84" name="直接箭头连接符 83"/>
            <p:cNvCxnSpPr>
              <a:stCxn id="79" idx="3"/>
              <a:endCxn id="80"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endCxn id="79"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1"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82"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83"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7"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78"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97" name="直接箭头连接符 96"/>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99" name="直接箭头连接符 98"/>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1" name="直接箭头连接符 100"/>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3" name="直接箭头连接符 102"/>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5" name="直接箭头连接符 104"/>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7" name="直接箭头连接符 106"/>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9" name="直接箭头连接符 108"/>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1" name="直接箭头连接符 110"/>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3" name="直接箭头连接符 112"/>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5" name="直接箭头连接符 114"/>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7" name="直接箭头连接符 116"/>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9" name="直接箭头连接符 118"/>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1" name="直接箭头连接符 120"/>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3" name="直接箭头连接符 122"/>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5" name="直接箭头连接符 124"/>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27"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28"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29" name="组合 59"/>
            <p:cNvGrpSpPr/>
            <p:nvPr/>
          </p:nvGrpSpPr>
          <p:grpSpPr>
            <a:xfrm>
              <a:off x="1643042" y="1286705"/>
              <a:ext cx="6154803" cy="2214578"/>
              <a:chOff x="1857356" y="-1236495"/>
              <a:chExt cx="6154803" cy="2214578"/>
            </a:xfrm>
          </p:grpSpPr>
          <p:sp>
            <p:nvSpPr>
              <p:cNvPr id="136" name="矩形 135"/>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37"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30" name="直接箭头连接符 129"/>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32" name="直接箭头连接符 131"/>
            <p:cNvCxnSpPr/>
            <p:nvPr/>
          </p:nvCxnSpPr>
          <p:spPr>
            <a:xfrm>
              <a:off x="285720" y="4213638"/>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34" name="TextBox 133"/>
            <p:cNvSpPr txBox="1"/>
            <p:nvPr/>
          </p:nvSpPr>
          <p:spPr>
            <a:xfrm>
              <a:off x="8106900" y="3910305"/>
              <a:ext cx="1624635"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35" name="右大括号 134"/>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2"/>
          <p:cNvSpPr txBox="1">
            <a:spLocks noChangeArrowheads="1"/>
          </p:cNvSpPr>
          <p:nvPr/>
        </p:nvSpPr>
        <p:spPr bwMode="auto">
          <a:xfrm>
            <a:off x="2024034" y="5143513"/>
            <a:ext cx="6429420"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a:solidFill>
                  <a:srgbClr val="3333FF"/>
                </a:solidFill>
                <a:latin typeface="Consolas" pitchFamily="49" charset="0"/>
                <a:ea typeface="楷体" pitchFamily="49" charset="-122"/>
                <a:cs typeface="Consolas" pitchFamily="49" charset="0"/>
              </a:rPr>
              <a:t>B+</a:t>
            </a:r>
            <a:r>
              <a:rPr kumimoji="1" lang="zh-CN" altLang="en-US" sz="2200" b="1">
                <a:solidFill>
                  <a:srgbClr val="3333FF"/>
                </a:solidFill>
                <a:latin typeface="Consolas" pitchFamily="49" charset="0"/>
                <a:ea typeface="楷体" pitchFamily="49" charset="-122"/>
                <a:cs typeface="Consolas" pitchFamily="49" charset="0"/>
              </a:rPr>
              <a:t>树的定义：一</a:t>
            </a:r>
            <a:r>
              <a:rPr kumimoji="1" lang="zh-CN" altLang="en-US" sz="2200" b="1" dirty="0">
                <a:solidFill>
                  <a:srgbClr val="3333FF"/>
                </a:solidFill>
                <a:latin typeface="Consolas" pitchFamily="49" charset="0"/>
                <a:ea typeface="楷体" pitchFamily="49" charset="-122"/>
                <a:cs typeface="Consolas" pitchFamily="49" charset="0"/>
              </a:rPr>
              <a:t>棵</a:t>
            </a:r>
            <a:r>
              <a:rPr kumimoji="1" lang="en-US" altLang="zh-CN" sz="2200" b="1" i="1" dirty="0">
                <a:solidFill>
                  <a:srgbClr val="3333FF"/>
                </a:solidFill>
                <a:latin typeface="Consolas" pitchFamily="49" charset="0"/>
                <a:ea typeface="楷体" pitchFamily="49" charset="-122"/>
                <a:cs typeface="Consolas" pitchFamily="49" charset="0"/>
              </a:rPr>
              <a:t>m</a:t>
            </a:r>
            <a:r>
              <a:rPr kumimoji="1" lang="zh-CN" altLang="en-US" sz="2200" b="1" dirty="0">
                <a:solidFill>
                  <a:srgbClr val="3333FF"/>
                </a:solidFill>
                <a:latin typeface="Consolas" pitchFamily="49" charset="0"/>
                <a:ea typeface="楷体" pitchFamily="49" charset="-122"/>
                <a:cs typeface="Consolas" pitchFamily="49" charset="0"/>
              </a:rPr>
              <a:t>阶</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a:t>
            </a:r>
            <a:r>
              <a:rPr kumimoji="1" lang="zh-CN" altLang="en-US" sz="2200" b="1">
                <a:solidFill>
                  <a:srgbClr val="3333FF"/>
                </a:solidFill>
                <a:latin typeface="Consolas" pitchFamily="49" charset="0"/>
                <a:ea typeface="楷体" pitchFamily="49" charset="-122"/>
                <a:cs typeface="Consolas" pitchFamily="49" charset="0"/>
              </a:rPr>
              <a:t>满足下列要求：</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sp>
        <p:nvSpPr>
          <p:cNvPr id="70" name="TextBox 69"/>
          <p:cNvSpPr txBox="1"/>
          <p:nvPr/>
        </p:nvSpPr>
        <p:spPr>
          <a:xfrm>
            <a:off x="2095472" y="5572141"/>
            <a:ext cx="6715172" cy="495585"/>
          </a:xfrm>
          <a:prstGeom prst="rect">
            <a:avLst/>
          </a:prstGeom>
          <a:noFill/>
        </p:spPr>
        <p:txBody>
          <a:bodyPr wrap="square" rtlCol="0">
            <a:spAutoFit/>
          </a:bodyPr>
          <a:lstStyle/>
          <a:p>
            <a:pPr defTabSz="212725" fontAlgn="base">
              <a:lnSpc>
                <a:spcPct val="150000"/>
              </a:lnSpc>
              <a:spcBef>
                <a:spcPct val="0"/>
              </a:spcBef>
              <a:spcAft>
                <a:spcPct val="0"/>
              </a:spcAft>
            </a:pPr>
            <a:r>
              <a:rPr lang="zh-CN" altLang="en-US" sz="2000" b="1">
                <a:solidFill>
                  <a:srgbClr val="3333FF"/>
                </a:solidFill>
                <a:latin typeface="Consolas" pitchFamily="49" charset="0"/>
                <a:ea typeface="楷体" pitchFamily="49" charset="-122"/>
                <a:cs typeface="Consolas" pitchFamily="49" charset="0"/>
                <a:sym typeface="Wingdings"/>
              </a:rPr>
              <a:t>  </a:t>
            </a:r>
            <a:r>
              <a:rPr lang="zh-CN" altLang="en-US" sz="2000" b="1">
                <a:solidFill>
                  <a:srgbClr val="3333FF"/>
                </a:solidFill>
                <a:latin typeface="Consolas" pitchFamily="49" charset="0"/>
                <a:ea typeface="楷体" pitchFamily="49" charset="-122"/>
                <a:cs typeface="Consolas" pitchFamily="49" charset="0"/>
              </a:rPr>
              <a:t>根结点或者没有子树，或者至少有两棵子树。</a:t>
            </a:r>
            <a:endParaRPr lang="zh-CN" altLang="en-US" sz="2000" b="1" dirty="0">
              <a:solidFill>
                <a:srgbClr val="3333FF"/>
              </a:solidFill>
              <a:latin typeface="Consolas" pitchFamily="49" charset="0"/>
              <a:ea typeface="楷体" pitchFamily="49" charset="-122"/>
              <a:cs typeface="Consolas" pitchFamily="49" charset="0"/>
            </a:endParaRPr>
          </a:p>
        </p:txBody>
      </p:sp>
      <p:grpSp>
        <p:nvGrpSpPr>
          <p:cNvPr id="74" name="组合 73"/>
          <p:cNvGrpSpPr/>
          <p:nvPr/>
        </p:nvGrpSpPr>
        <p:grpSpPr>
          <a:xfrm>
            <a:off x="1595407" y="187956"/>
            <a:ext cx="9760393" cy="4884119"/>
            <a:chOff x="71406" y="1286705"/>
            <a:chExt cx="9760393" cy="4884119"/>
          </a:xfrm>
        </p:grpSpPr>
        <p:sp>
          <p:nvSpPr>
            <p:cNvPr id="75" name="矩形 74"/>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矩形 75"/>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79" name="矩形 78"/>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0" name="矩形 79"/>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1" name="矩形 80"/>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2" name="矩形 81"/>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83" name="直接箭头连接符 82"/>
            <p:cNvCxnSpPr>
              <a:stCxn id="78" idx="3"/>
              <a:endCxn id="79"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78"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80"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1"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82"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76"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7"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96" name="直接箭头连接符 95"/>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98" name="直接箭头连接符 97"/>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0" name="直接箭头连接符 99"/>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2" name="直接箭头连接符 101"/>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4" name="直接箭头连接符 103"/>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6" name="直接箭头连接符 105"/>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8" name="直接箭头连接符 107"/>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0" name="直接箭头连接符 109"/>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2" name="直接箭头连接符 111"/>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4" name="直接箭头连接符 113"/>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6" name="直接箭头连接符 115"/>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8" name="直接箭头连接符 117"/>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0" name="直接箭头连接符 119"/>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2" name="直接箭头连接符 121"/>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4" name="直接箭头连接符 123"/>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26"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27"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28" name="组合 59"/>
            <p:cNvGrpSpPr/>
            <p:nvPr/>
          </p:nvGrpSpPr>
          <p:grpSpPr>
            <a:xfrm>
              <a:off x="1643042" y="1286705"/>
              <a:ext cx="6154803" cy="2214578"/>
              <a:chOff x="1857356" y="-1236495"/>
              <a:chExt cx="6154803" cy="2214578"/>
            </a:xfrm>
          </p:grpSpPr>
          <p:sp>
            <p:nvSpPr>
              <p:cNvPr id="135" name="矩形 134"/>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36"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29" name="直接箭头连接符 128"/>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31" name="直接箭头连接符 130"/>
            <p:cNvCxnSpPr/>
            <p:nvPr/>
          </p:nvCxnSpPr>
          <p:spPr>
            <a:xfrm>
              <a:off x="285720" y="4226164"/>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33" name="TextBox 132"/>
            <p:cNvSpPr txBox="1"/>
            <p:nvPr/>
          </p:nvSpPr>
          <p:spPr>
            <a:xfrm>
              <a:off x="8072462" y="3909816"/>
              <a:ext cx="1759337"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34" name="右大括号 133"/>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2"/>
          <p:cNvSpPr txBox="1">
            <a:spLocks noChangeArrowheads="1"/>
          </p:cNvSpPr>
          <p:nvPr/>
        </p:nvSpPr>
        <p:spPr bwMode="auto">
          <a:xfrm>
            <a:off x="2024034" y="5290870"/>
            <a:ext cx="6429420"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a:solidFill>
                  <a:srgbClr val="3333FF"/>
                </a:solidFill>
                <a:latin typeface="Consolas" pitchFamily="49" charset="0"/>
                <a:ea typeface="楷体" pitchFamily="49" charset="-122"/>
                <a:cs typeface="Consolas" pitchFamily="49" charset="0"/>
              </a:rPr>
              <a:t>B+</a:t>
            </a:r>
            <a:r>
              <a:rPr kumimoji="1" lang="zh-CN" altLang="en-US" sz="2200" b="1">
                <a:solidFill>
                  <a:srgbClr val="3333FF"/>
                </a:solidFill>
                <a:latin typeface="Consolas" pitchFamily="49" charset="0"/>
                <a:ea typeface="楷体" pitchFamily="49" charset="-122"/>
                <a:cs typeface="Consolas" pitchFamily="49" charset="0"/>
              </a:rPr>
              <a:t>树的定义：一</a:t>
            </a:r>
            <a:r>
              <a:rPr kumimoji="1" lang="zh-CN" altLang="en-US" sz="2200" b="1" dirty="0">
                <a:solidFill>
                  <a:srgbClr val="3333FF"/>
                </a:solidFill>
                <a:latin typeface="Consolas" pitchFamily="49" charset="0"/>
                <a:ea typeface="楷体" pitchFamily="49" charset="-122"/>
                <a:cs typeface="Consolas" pitchFamily="49" charset="0"/>
              </a:rPr>
              <a:t>棵</a:t>
            </a:r>
            <a:r>
              <a:rPr kumimoji="1" lang="en-US" altLang="zh-CN" sz="2200" b="1" i="1" dirty="0">
                <a:solidFill>
                  <a:srgbClr val="3333FF"/>
                </a:solidFill>
                <a:latin typeface="Consolas" pitchFamily="49" charset="0"/>
                <a:ea typeface="楷体" pitchFamily="49" charset="-122"/>
                <a:cs typeface="Consolas" pitchFamily="49" charset="0"/>
              </a:rPr>
              <a:t>m</a:t>
            </a:r>
            <a:r>
              <a:rPr kumimoji="1" lang="zh-CN" altLang="en-US" sz="2200" b="1" dirty="0">
                <a:solidFill>
                  <a:srgbClr val="3333FF"/>
                </a:solidFill>
                <a:latin typeface="Consolas" pitchFamily="49" charset="0"/>
                <a:ea typeface="楷体" pitchFamily="49" charset="-122"/>
                <a:cs typeface="Consolas" pitchFamily="49" charset="0"/>
              </a:rPr>
              <a:t>阶</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a:t>
            </a:r>
            <a:r>
              <a:rPr kumimoji="1" lang="zh-CN" altLang="en-US" sz="2200" b="1">
                <a:solidFill>
                  <a:srgbClr val="3333FF"/>
                </a:solidFill>
                <a:latin typeface="Consolas" pitchFamily="49" charset="0"/>
                <a:ea typeface="楷体" pitchFamily="49" charset="-122"/>
                <a:cs typeface="Consolas" pitchFamily="49" charset="0"/>
              </a:rPr>
              <a:t>满足下列要求：</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sp>
        <p:nvSpPr>
          <p:cNvPr id="70" name="TextBox 69"/>
          <p:cNvSpPr txBox="1"/>
          <p:nvPr/>
        </p:nvSpPr>
        <p:spPr>
          <a:xfrm>
            <a:off x="2095472" y="5719498"/>
            <a:ext cx="8072494" cy="495585"/>
          </a:xfrm>
          <a:prstGeom prst="rect">
            <a:avLst/>
          </a:prstGeom>
          <a:noFill/>
        </p:spPr>
        <p:txBody>
          <a:bodyPr wrap="square" rtlCol="0">
            <a:spAutoFit/>
          </a:bodyPr>
          <a:lstStyle/>
          <a:p>
            <a:pPr defTabSz="212725" fontAlgn="base">
              <a:lnSpc>
                <a:spcPct val="150000"/>
              </a:lnSpc>
              <a:spcBef>
                <a:spcPct val="0"/>
              </a:spcBef>
              <a:spcAft>
                <a:spcPct val="0"/>
              </a:spcAft>
            </a:pPr>
            <a:r>
              <a:rPr lang="zh-CN" altLang="en-US" sz="2000" b="1">
                <a:solidFill>
                  <a:srgbClr val="3333FF"/>
                </a:solidFill>
                <a:latin typeface="Consolas" pitchFamily="49" charset="0"/>
                <a:ea typeface="楷体" pitchFamily="49" charset="-122"/>
                <a:cs typeface="Consolas" pitchFamily="49" charset="0"/>
                <a:sym typeface="Wingdings"/>
              </a:rPr>
              <a:t>  </a:t>
            </a:r>
            <a:r>
              <a:rPr lang="zh-CN" altLang="en-US" sz="2000" b="1">
                <a:solidFill>
                  <a:srgbClr val="3333FF"/>
                </a:solidFill>
                <a:latin typeface="Consolas" pitchFamily="49" charset="0"/>
                <a:ea typeface="楷体" pitchFamily="49" charset="-122"/>
                <a:cs typeface="Consolas" pitchFamily="49" charset="0"/>
              </a:rPr>
              <a:t>除根结点外，其他每个分支结点至少有</a:t>
            </a:r>
            <a:r>
              <a:rPr lang="zh-CN" altLang="en-US" sz="2000" b="1">
                <a:solidFill>
                  <a:srgbClr val="3333FF"/>
                </a:solidFill>
                <a:latin typeface="Consolas" pitchFamily="49" charset="0"/>
                <a:ea typeface="楷体" pitchFamily="49" charset="-122"/>
                <a:cs typeface="Consolas" pitchFamily="49" charset="0"/>
                <a:sym typeface="Symbol" pitchFamily="18" charset="2"/>
              </a:rPr>
              <a:t></a:t>
            </a:r>
            <a:r>
              <a:rPr lang="en-US" altLang="zh-CN" sz="2000" b="1" i="1">
                <a:solidFill>
                  <a:srgbClr val="3333FF"/>
                </a:solidFill>
                <a:latin typeface="Consolas" pitchFamily="49" charset="0"/>
                <a:ea typeface="楷体" pitchFamily="49" charset="-122"/>
                <a:cs typeface="Consolas" pitchFamily="49" charset="0"/>
              </a:rPr>
              <a:t>m</a:t>
            </a:r>
            <a:r>
              <a:rPr lang="en-US" altLang="zh-CN" sz="2000" b="1">
                <a:solidFill>
                  <a:srgbClr val="3333FF"/>
                </a:solidFill>
                <a:latin typeface="Consolas" pitchFamily="49" charset="0"/>
                <a:ea typeface="楷体" pitchFamily="49" charset="-122"/>
                <a:cs typeface="Consolas" pitchFamily="49" charset="0"/>
              </a:rPr>
              <a:t>/2</a:t>
            </a:r>
            <a:r>
              <a:rPr lang="en-US" altLang="zh-CN" sz="2000" b="1">
                <a:solidFill>
                  <a:srgbClr val="3333FF"/>
                </a:solidFill>
                <a:latin typeface="Consolas" pitchFamily="49" charset="0"/>
                <a:ea typeface="楷体" pitchFamily="49" charset="-122"/>
                <a:cs typeface="Consolas" pitchFamily="49" charset="0"/>
                <a:sym typeface="Symbol" pitchFamily="18" charset="2"/>
              </a:rPr>
              <a:t></a:t>
            </a:r>
            <a:r>
              <a:rPr lang="zh-CN" altLang="en-US" sz="2000" b="1">
                <a:solidFill>
                  <a:srgbClr val="3333FF"/>
                </a:solidFill>
                <a:latin typeface="Consolas" pitchFamily="49" charset="0"/>
                <a:ea typeface="楷体" pitchFamily="49" charset="-122"/>
                <a:cs typeface="Consolas" pitchFamily="49" charset="0"/>
              </a:rPr>
              <a:t>棵子树。</a:t>
            </a:r>
            <a:endParaRPr lang="zh-CN" altLang="en-US" sz="2000" b="1" dirty="0">
              <a:solidFill>
                <a:srgbClr val="3333FF"/>
              </a:solidFill>
              <a:latin typeface="Consolas" pitchFamily="49" charset="0"/>
              <a:ea typeface="楷体" pitchFamily="49" charset="-122"/>
              <a:cs typeface="Consolas" pitchFamily="49" charset="0"/>
            </a:endParaRPr>
          </a:p>
        </p:txBody>
      </p:sp>
      <p:grpSp>
        <p:nvGrpSpPr>
          <p:cNvPr id="74" name="组合 73"/>
          <p:cNvGrpSpPr/>
          <p:nvPr/>
        </p:nvGrpSpPr>
        <p:grpSpPr>
          <a:xfrm>
            <a:off x="1595407" y="259394"/>
            <a:ext cx="9727535" cy="4884119"/>
            <a:chOff x="71406" y="1286705"/>
            <a:chExt cx="9727535" cy="4884119"/>
          </a:xfrm>
        </p:grpSpPr>
        <p:sp>
          <p:nvSpPr>
            <p:cNvPr id="75" name="矩形 74"/>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矩形 75"/>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79" name="矩形 78"/>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0" name="矩形 79"/>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1" name="矩形 80"/>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2" name="矩形 81"/>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83" name="直接箭头连接符 82"/>
            <p:cNvCxnSpPr>
              <a:stCxn id="78" idx="3"/>
              <a:endCxn id="79"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78"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80"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1"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82"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76"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7"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96" name="直接箭头连接符 95"/>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98" name="直接箭头连接符 97"/>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0" name="直接箭头连接符 99"/>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2" name="直接箭头连接符 101"/>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4" name="直接箭头连接符 103"/>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6" name="直接箭头连接符 105"/>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8" name="直接箭头连接符 107"/>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0" name="直接箭头连接符 109"/>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2" name="直接箭头连接符 111"/>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4" name="直接箭头连接符 113"/>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6" name="直接箭头连接符 115"/>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8" name="直接箭头连接符 117"/>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0" name="直接箭头连接符 119"/>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2" name="直接箭头连接符 121"/>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4" name="直接箭头连接符 123"/>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26"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27"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28" name="组合 59"/>
            <p:cNvGrpSpPr/>
            <p:nvPr/>
          </p:nvGrpSpPr>
          <p:grpSpPr>
            <a:xfrm>
              <a:off x="1643042" y="1286705"/>
              <a:ext cx="6154803" cy="2214578"/>
              <a:chOff x="1857356" y="-1236495"/>
              <a:chExt cx="6154803" cy="2214578"/>
            </a:xfrm>
          </p:grpSpPr>
          <p:sp>
            <p:nvSpPr>
              <p:cNvPr id="135" name="矩形 134"/>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36"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29" name="直接箭头连接符 128"/>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31" name="直接箭头连接符 130"/>
            <p:cNvCxnSpPr/>
            <p:nvPr/>
          </p:nvCxnSpPr>
          <p:spPr>
            <a:xfrm>
              <a:off x="285720" y="4232427"/>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33" name="TextBox 132"/>
            <p:cNvSpPr txBox="1"/>
            <p:nvPr/>
          </p:nvSpPr>
          <p:spPr>
            <a:xfrm>
              <a:off x="8083445" y="3879653"/>
              <a:ext cx="1715496"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34" name="右大括号 133"/>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2"/>
          <p:cNvSpPr txBox="1">
            <a:spLocks noChangeArrowheads="1"/>
          </p:cNvSpPr>
          <p:nvPr/>
        </p:nvSpPr>
        <p:spPr bwMode="auto">
          <a:xfrm>
            <a:off x="2024034" y="5290870"/>
            <a:ext cx="6429420"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a:solidFill>
                  <a:srgbClr val="3333FF"/>
                </a:solidFill>
                <a:latin typeface="Consolas" pitchFamily="49" charset="0"/>
                <a:ea typeface="楷体" pitchFamily="49" charset="-122"/>
                <a:cs typeface="Consolas" pitchFamily="49" charset="0"/>
              </a:rPr>
              <a:t>B+</a:t>
            </a:r>
            <a:r>
              <a:rPr kumimoji="1" lang="zh-CN" altLang="en-US" sz="2200" b="1">
                <a:solidFill>
                  <a:srgbClr val="3333FF"/>
                </a:solidFill>
                <a:latin typeface="Consolas" pitchFamily="49" charset="0"/>
                <a:ea typeface="楷体" pitchFamily="49" charset="-122"/>
                <a:cs typeface="Consolas" pitchFamily="49" charset="0"/>
              </a:rPr>
              <a:t>树的定义：一</a:t>
            </a:r>
            <a:r>
              <a:rPr kumimoji="1" lang="zh-CN" altLang="en-US" sz="2200" b="1" dirty="0">
                <a:solidFill>
                  <a:srgbClr val="3333FF"/>
                </a:solidFill>
                <a:latin typeface="Consolas" pitchFamily="49" charset="0"/>
                <a:ea typeface="楷体" pitchFamily="49" charset="-122"/>
                <a:cs typeface="Consolas" pitchFamily="49" charset="0"/>
              </a:rPr>
              <a:t>棵</a:t>
            </a:r>
            <a:r>
              <a:rPr kumimoji="1" lang="en-US" altLang="zh-CN" sz="2200" b="1" i="1" dirty="0">
                <a:solidFill>
                  <a:srgbClr val="3333FF"/>
                </a:solidFill>
                <a:latin typeface="Consolas" pitchFamily="49" charset="0"/>
                <a:ea typeface="楷体" pitchFamily="49" charset="-122"/>
                <a:cs typeface="Consolas" pitchFamily="49" charset="0"/>
              </a:rPr>
              <a:t>m</a:t>
            </a:r>
            <a:r>
              <a:rPr kumimoji="1" lang="zh-CN" altLang="en-US" sz="2200" b="1" dirty="0">
                <a:solidFill>
                  <a:srgbClr val="3333FF"/>
                </a:solidFill>
                <a:latin typeface="Consolas" pitchFamily="49" charset="0"/>
                <a:ea typeface="楷体" pitchFamily="49" charset="-122"/>
                <a:cs typeface="Consolas" pitchFamily="49" charset="0"/>
              </a:rPr>
              <a:t>阶</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a:t>
            </a:r>
            <a:r>
              <a:rPr kumimoji="1" lang="zh-CN" altLang="en-US" sz="2200" b="1">
                <a:solidFill>
                  <a:srgbClr val="3333FF"/>
                </a:solidFill>
                <a:latin typeface="Consolas" pitchFamily="49" charset="0"/>
                <a:ea typeface="楷体" pitchFamily="49" charset="-122"/>
                <a:cs typeface="Consolas" pitchFamily="49" charset="0"/>
              </a:rPr>
              <a:t>满足下列要求：</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sp>
        <p:nvSpPr>
          <p:cNvPr id="70" name="TextBox 69"/>
          <p:cNvSpPr txBox="1"/>
          <p:nvPr/>
        </p:nvSpPr>
        <p:spPr>
          <a:xfrm>
            <a:off x="2095472" y="5719498"/>
            <a:ext cx="5286412" cy="495585"/>
          </a:xfrm>
          <a:prstGeom prst="rect">
            <a:avLst/>
          </a:prstGeom>
          <a:noFill/>
        </p:spPr>
        <p:txBody>
          <a:bodyPr wrap="square" rtlCol="0">
            <a:spAutoFit/>
          </a:bodyPr>
          <a:lstStyle/>
          <a:p>
            <a:pPr defTabSz="212725" fontAlgn="base">
              <a:lnSpc>
                <a:spcPct val="150000"/>
              </a:lnSpc>
              <a:spcBef>
                <a:spcPct val="0"/>
              </a:spcBef>
              <a:spcAft>
                <a:spcPct val="0"/>
              </a:spcAft>
            </a:pPr>
            <a:r>
              <a:rPr lang="zh-CN" altLang="en-US" sz="2000" b="1">
                <a:solidFill>
                  <a:srgbClr val="3333FF"/>
                </a:solidFill>
                <a:latin typeface="Consolas" pitchFamily="49" charset="0"/>
                <a:ea typeface="楷体" pitchFamily="49" charset="-122"/>
                <a:cs typeface="Consolas" pitchFamily="49" charset="0"/>
                <a:sym typeface="Wingdings"/>
              </a:rPr>
              <a:t>  </a:t>
            </a:r>
            <a:r>
              <a:rPr lang="zh-CN" altLang="en-US" sz="2000" b="1">
                <a:solidFill>
                  <a:srgbClr val="FF00FF"/>
                </a:solidFill>
                <a:latin typeface="Consolas" pitchFamily="49" charset="0"/>
                <a:ea typeface="楷体" pitchFamily="49" charset="-122"/>
                <a:cs typeface="Consolas" pitchFamily="49" charset="0"/>
              </a:rPr>
              <a:t>有</a:t>
            </a:r>
            <a:r>
              <a:rPr lang="en-US" altLang="zh-CN" sz="2000" b="1" i="1">
                <a:solidFill>
                  <a:srgbClr val="FF00FF"/>
                </a:solidFill>
                <a:latin typeface="Consolas" pitchFamily="49" charset="0"/>
                <a:ea typeface="楷体" pitchFamily="49" charset="-122"/>
                <a:cs typeface="Consolas" pitchFamily="49" charset="0"/>
              </a:rPr>
              <a:t>n</a:t>
            </a:r>
            <a:r>
              <a:rPr lang="zh-CN" altLang="en-US" sz="2000" b="1">
                <a:solidFill>
                  <a:srgbClr val="FF00FF"/>
                </a:solidFill>
                <a:latin typeface="Consolas" pitchFamily="49" charset="0"/>
                <a:ea typeface="楷体" pitchFamily="49" charset="-122"/>
                <a:cs typeface="Consolas" pitchFamily="49" charset="0"/>
              </a:rPr>
              <a:t>棵子树的结点恰好有</a:t>
            </a:r>
            <a:r>
              <a:rPr lang="en-US" altLang="zh-CN" sz="2000" b="1" i="1">
                <a:solidFill>
                  <a:srgbClr val="FF00FF"/>
                </a:solidFill>
                <a:latin typeface="Consolas" pitchFamily="49" charset="0"/>
                <a:ea typeface="楷体" pitchFamily="49" charset="-122"/>
                <a:cs typeface="Consolas" pitchFamily="49" charset="0"/>
              </a:rPr>
              <a:t>n</a:t>
            </a:r>
            <a:r>
              <a:rPr lang="zh-CN" altLang="en-US" sz="2000" b="1">
                <a:solidFill>
                  <a:srgbClr val="FF00FF"/>
                </a:solidFill>
                <a:latin typeface="Consolas" pitchFamily="49" charset="0"/>
                <a:ea typeface="楷体" pitchFamily="49" charset="-122"/>
                <a:cs typeface="Consolas" pitchFamily="49" charset="0"/>
              </a:rPr>
              <a:t>个关键字</a:t>
            </a:r>
            <a:r>
              <a:rPr lang="zh-CN" altLang="en-US" sz="2000" b="1">
                <a:solidFill>
                  <a:srgbClr val="3333FF"/>
                </a:solidFill>
                <a:latin typeface="Consolas" pitchFamily="49" charset="0"/>
                <a:ea typeface="楷体" pitchFamily="49" charset="-122"/>
                <a:cs typeface="Consolas" pitchFamily="49" charset="0"/>
              </a:rPr>
              <a:t>。</a:t>
            </a:r>
            <a:endParaRPr kumimoji="1" lang="zh-CN" altLang="en-US" sz="2000" b="1" dirty="0">
              <a:solidFill>
                <a:srgbClr val="3333FF"/>
              </a:solidFill>
              <a:latin typeface="Consolas" pitchFamily="49" charset="0"/>
              <a:ea typeface="楷体" pitchFamily="49" charset="-122"/>
              <a:cs typeface="Consolas" pitchFamily="49" charset="0"/>
            </a:endParaRPr>
          </a:p>
        </p:txBody>
      </p:sp>
      <p:grpSp>
        <p:nvGrpSpPr>
          <p:cNvPr id="74" name="组合 73"/>
          <p:cNvGrpSpPr/>
          <p:nvPr/>
        </p:nvGrpSpPr>
        <p:grpSpPr>
          <a:xfrm>
            <a:off x="1606422" y="285729"/>
            <a:ext cx="9642906" cy="4884119"/>
            <a:chOff x="71406" y="1286705"/>
            <a:chExt cx="9642906" cy="4884119"/>
          </a:xfrm>
        </p:grpSpPr>
        <p:sp>
          <p:nvSpPr>
            <p:cNvPr id="75" name="矩形 74"/>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矩形 75"/>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79" name="矩形 78"/>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0" name="矩形 79"/>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1" name="矩形 80"/>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2" name="矩形 81"/>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83" name="直接箭头连接符 82"/>
            <p:cNvCxnSpPr>
              <a:stCxn id="78" idx="3"/>
              <a:endCxn id="79"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78"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80"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1"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82"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76"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7"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96" name="直接箭头连接符 95"/>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98" name="直接箭头连接符 97"/>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0" name="直接箭头连接符 99"/>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2" name="直接箭头连接符 101"/>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4" name="直接箭头连接符 103"/>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6" name="直接箭头连接符 105"/>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8" name="直接箭头连接符 107"/>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0" name="直接箭头连接符 109"/>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2" name="直接箭头连接符 111"/>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4" name="直接箭头连接符 113"/>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6" name="直接箭头连接符 115"/>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8" name="直接箭头连接符 117"/>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0" name="直接箭头连接符 119"/>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2" name="直接箭头连接符 121"/>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4" name="直接箭头连接符 123"/>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26"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27"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28" name="组合 59"/>
            <p:cNvGrpSpPr/>
            <p:nvPr/>
          </p:nvGrpSpPr>
          <p:grpSpPr>
            <a:xfrm>
              <a:off x="1643042" y="1286705"/>
              <a:ext cx="6154803" cy="2214578"/>
              <a:chOff x="1857356" y="-1236495"/>
              <a:chExt cx="6154803" cy="2214578"/>
            </a:xfrm>
          </p:grpSpPr>
          <p:sp>
            <p:nvSpPr>
              <p:cNvPr id="135" name="矩形 134"/>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36"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29" name="直接箭头连接符 128"/>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31" name="直接箭头连接符 130"/>
            <p:cNvCxnSpPr/>
            <p:nvPr/>
          </p:nvCxnSpPr>
          <p:spPr>
            <a:xfrm>
              <a:off x="285720" y="4244953"/>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33" name="TextBox 132"/>
            <p:cNvSpPr txBox="1"/>
            <p:nvPr/>
          </p:nvSpPr>
          <p:spPr>
            <a:xfrm>
              <a:off x="8072462" y="3910305"/>
              <a:ext cx="1641850"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34" name="右大括号 133"/>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2"/>
          <p:cNvSpPr txBox="1">
            <a:spLocks noChangeArrowheads="1"/>
          </p:cNvSpPr>
          <p:nvPr/>
        </p:nvSpPr>
        <p:spPr bwMode="auto">
          <a:xfrm>
            <a:off x="2024034" y="5235846"/>
            <a:ext cx="6429420"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a:solidFill>
                  <a:srgbClr val="3333FF"/>
                </a:solidFill>
                <a:latin typeface="Consolas" pitchFamily="49" charset="0"/>
                <a:ea typeface="楷体" pitchFamily="49" charset="-122"/>
                <a:cs typeface="Consolas" pitchFamily="49" charset="0"/>
              </a:rPr>
              <a:t>B+</a:t>
            </a:r>
            <a:r>
              <a:rPr kumimoji="1" lang="zh-CN" altLang="en-US" sz="2200" b="1">
                <a:solidFill>
                  <a:srgbClr val="3333FF"/>
                </a:solidFill>
                <a:latin typeface="Consolas" pitchFamily="49" charset="0"/>
                <a:ea typeface="楷体" pitchFamily="49" charset="-122"/>
                <a:cs typeface="Consolas" pitchFamily="49" charset="0"/>
              </a:rPr>
              <a:t>树的定义：一</a:t>
            </a:r>
            <a:r>
              <a:rPr kumimoji="1" lang="zh-CN" altLang="en-US" sz="2200" b="1" dirty="0">
                <a:solidFill>
                  <a:srgbClr val="3333FF"/>
                </a:solidFill>
                <a:latin typeface="Consolas" pitchFamily="49" charset="0"/>
                <a:ea typeface="楷体" pitchFamily="49" charset="-122"/>
                <a:cs typeface="Consolas" pitchFamily="49" charset="0"/>
              </a:rPr>
              <a:t>棵</a:t>
            </a:r>
            <a:r>
              <a:rPr kumimoji="1" lang="en-US" altLang="zh-CN" sz="2200" b="1" i="1" dirty="0">
                <a:solidFill>
                  <a:srgbClr val="3333FF"/>
                </a:solidFill>
                <a:latin typeface="Consolas" pitchFamily="49" charset="0"/>
                <a:ea typeface="楷体" pitchFamily="49" charset="-122"/>
                <a:cs typeface="Consolas" pitchFamily="49" charset="0"/>
              </a:rPr>
              <a:t>m</a:t>
            </a:r>
            <a:r>
              <a:rPr kumimoji="1" lang="zh-CN" altLang="en-US" sz="2200" b="1" dirty="0">
                <a:solidFill>
                  <a:srgbClr val="3333FF"/>
                </a:solidFill>
                <a:latin typeface="Consolas" pitchFamily="49" charset="0"/>
                <a:ea typeface="楷体" pitchFamily="49" charset="-122"/>
                <a:cs typeface="Consolas" pitchFamily="49" charset="0"/>
              </a:rPr>
              <a:t>阶</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a:t>
            </a:r>
            <a:r>
              <a:rPr kumimoji="1" lang="zh-CN" altLang="en-US" sz="2200" b="1">
                <a:solidFill>
                  <a:srgbClr val="3333FF"/>
                </a:solidFill>
                <a:latin typeface="Consolas" pitchFamily="49" charset="0"/>
                <a:ea typeface="楷体" pitchFamily="49" charset="-122"/>
                <a:cs typeface="Consolas" pitchFamily="49" charset="0"/>
              </a:rPr>
              <a:t>满足下列要求：</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sp>
        <p:nvSpPr>
          <p:cNvPr id="70" name="TextBox 69"/>
          <p:cNvSpPr txBox="1"/>
          <p:nvPr/>
        </p:nvSpPr>
        <p:spPr>
          <a:xfrm>
            <a:off x="1952596" y="5721510"/>
            <a:ext cx="8429684" cy="707886"/>
          </a:xfrm>
          <a:prstGeom prst="rect">
            <a:avLst/>
          </a:prstGeom>
          <a:noFill/>
        </p:spPr>
        <p:txBody>
          <a:bodyPr wrap="square" rtlCol="0">
            <a:spAutoFit/>
          </a:bodyPr>
          <a:lstStyle/>
          <a:p>
            <a:pPr marL="457200" indent="-457200" defTabSz="212725" fontAlgn="base">
              <a:spcBef>
                <a:spcPct val="0"/>
              </a:spcBef>
              <a:spcAft>
                <a:spcPct val="0"/>
              </a:spcAft>
            </a:pPr>
            <a:r>
              <a:rPr lang="en-US" altLang="zh-CN" sz="2000" b="1">
                <a:solidFill>
                  <a:srgbClr val="3333FF"/>
                </a:solidFill>
                <a:latin typeface="Consolas" pitchFamily="49" charset="0"/>
                <a:ea typeface="楷体" pitchFamily="49" charset="-122"/>
                <a:cs typeface="Consolas" pitchFamily="49" charset="0"/>
              </a:rPr>
              <a:t> </a:t>
            </a:r>
            <a:r>
              <a:rPr lang="en-US" altLang="zh-CN" sz="2000" b="1">
                <a:solidFill>
                  <a:srgbClr val="3333FF"/>
                </a:solidFill>
                <a:latin typeface="Consolas" pitchFamily="49" charset="0"/>
                <a:ea typeface="楷体" pitchFamily="49" charset="-122"/>
                <a:cs typeface="Consolas" pitchFamily="49" charset="0"/>
                <a:sym typeface="Wingdings"/>
              </a:rPr>
              <a:t>  </a:t>
            </a:r>
            <a:r>
              <a:rPr lang="zh-CN" altLang="en-US" sz="2000" b="1">
                <a:solidFill>
                  <a:srgbClr val="FF00FF"/>
                </a:solidFill>
                <a:latin typeface="Consolas" pitchFamily="49" charset="0"/>
                <a:ea typeface="楷体" pitchFamily="49" charset="-122"/>
                <a:cs typeface="Consolas" pitchFamily="49" charset="0"/>
              </a:rPr>
              <a:t>所有叶子结点包含全部关键字及指向相应记录的指针</a:t>
            </a:r>
            <a:r>
              <a:rPr lang="zh-CN" altLang="en-US" sz="2000" b="1">
                <a:solidFill>
                  <a:srgbClr val="3333FF"/>
                </a:solidFill>
                <a:latin typeface="Consolas" pitchFamily="49" charset="0"/>
                <a:ea typeface="楷体" pitchFamily="49" charset="-122"/>
                <a:cs typeface="Consolas" pitchFamily="49" charset="0"/>
              </a:rPr>
              <a:t>，而且叶子结点按关键字大小顺序链接。并将所有叶子结点链接起来。</a:t>
            </a:r>
            <a:endParaRPr kumimoji="1" lang="zh-CN" altLang="en-US" sz="2000" b="1" dirty="0">
              <a:solidFill>
                <a:srgbClr val="3333FF"/>
              </a:solidFill>
              <a:latin typeface="Consolas" pitchFamily="49" charset="0"/>
              <a:ea typeface="楷体" pitchFamily="49" charset="-122"/>
              <a:cs typeface="Consolas" pitchFamily="49" charset="0"/>
            </a:endParaRPr>
          </a:p>
        </p:txBody>
      </p:sp>
      <p:grpSp>
        <p:nvGrpSpPr>
          <p:cNvPr id="74" name="组合 73"/>
          <p:cNvGrpSpPr/>
          <p:nvPr/>
        </p:nvGrpSpPr>
        <p:grpSpPr>
          <a:xfrm>
            <a:off x="1595407" y="259394"/>
            <a:ext cx="9708746" cy="4884119"/>
            <a:chOff x="71406" y="1286705"/>
            <a:chExt cx="9708746" cy="4884119"/>
          </a:xfrm>
        </p:grpSpPr>
        <p:sp>
          <p:nvSpPr>
            <p:cNvPr id="75" name="矩形 74"/>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矩形 75"/>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79" name="矩形 78"/>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0" name="矩形 79"/>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1" name="矩形 80"/>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2" name="矩形 81"/>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83" name="直接箭头连接符 82"/>
            <p:cNvCxnSpPr>
              <a:stCxn id="78" idx="3"/>
              <a:endCxn id="79"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78"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80"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1"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82"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76"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7"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96" name="直接箭头连接符 95"/>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98" name="直接箭头连接符 97"/>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0" name="直接箭头连接符 99"/>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2" name="直接箭头连接符 101"/>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4" name="直接箭头连接符 103"/>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6" name="直接箭头连接符 105"/>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8" name="直接箭头连接符 107"/>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0" name="直接箭头连接符 109"/>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2" name="直接箭头连接符 111"/>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4" name="直接箭头连接符 113"/>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6" name="直接箭头连接符 115"/>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8" name="直接箭头连接符 117"/>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0" name="直接箭头连接符 119"/>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2" name="直接箭头连接符 121"/>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4" name="直接箭头连接符 123"/>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26"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27"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28" name="组合 59"/>
            <p:cNvGrpSpPr/>
            <p:nvPr/>
          </p:nvGrpSpPr>
          <p:grpSpPr>
            <a:xfrm>
              <a:off x="1643042" y="1286705"/>
              <a:ext cx="6154803" cy="2214578"/>
              <a:chOff x="1857356" y="-1236495"/>
              <a:chExt cx="6154803" cy="2214578"/>
            </a:xfrm>
          </p:grpSpPr>
          <p:sp>
            <p:nvSpPr>
              <p:cNvPr id="135" name="矩形 134"/>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36"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29" name="直接箭头连接符 128"/>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31" name="直接箭头连接符 130"/>
            <p:cNvCxnSpPr/>
            <p:nvPr/>
          </p:nvCxnSpPr>
          <p:spPr>
            <a:xfrm>
              <a:off x="285720" y="4232427"/>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33" name="TextBox 132"/>
            <p:cNvSpPr txBox="1"/>
            <p:nvPr/>
          </p:nvSpPr>
          <p:spPr>
            <a:xfrm>
              <a:off x="8083445" y="3898196"/>
              <a:ext cx="1696707"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34" name="右大括号 133"/>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1986" name="Rectangle 1026">
            <a:extLst>
              <a:ext uri="{FF2B5EF4-FFF2-40B4-BE49-F238E27FC236}">
                <a16:creationId xmlns:a16="http://schemas.microsoft.com/office/drawing/2014/main" id="{864F08DF-A849-4063-B049-236F2A1197D5}"/>
              </a:ext>
            </a:extLst>
          </p:cNvPr>
          <p:cNvSpPr>
            <a:spLocks noChangeArrowheads="1"/>
          </p:cNvSpPr>
          <p:nvPr/>
        </p:nvSpPr>
        <p:spPr bwMode="auto">
          <a:xfrm>
            <a:off x="1676400" y="53974"/>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chemeClr val="accent6"/>
                </a:solidFill>
                <a:ea typeface="楷体_GB2312" pitchFamily="49" charset="-122"/>
              </a:rPr>
              <a:t>算法描述如下：</a:t>
            </a:r>
          </a:p>
        </p:txBody>
      </p:sp>
      <p:sp>
        <p:nvSpPr>
          <p:cNvPr id="41987" name="Text Box 1027">
            <a:extLst>
              <a:ext uri="{FF2B5EF4-FFF2-40B4-BE49-F238E27FC236}">
                <a16:creationId xmlns:a16="http://schemas.microsoft.com/office/drawing/2014/main" id="{DDF5F0B4-DD86-4A45-89CD-8D643F3339F6}"/>
              </a:ext>
            </a:extLst>
          </p:cNvPr>
          <p:cNvSpPr txBox="1">
            <a:spLocks noChangeArrowheads="1"/>
          </p:cNvSpPr>
          <p:nvPr/>
        </p:nvSpPr>
        <p:spPr bwMode="auto">
          <a:xfrm>
            <a:off x="1676400" y="819150"/>
            <a:ext cx="8883650" cy="543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5000"/>
              </a:lnSpc>
              <a:spcBef>
                <a:spcPct val="0"/>
              </a:spcBef>
              <a:spcAft>
                <a:spcPct val="0"/>
              </a:spcAft>
            </a:pPr>
            <a:r>
              <a:rPr lang="en-US" altLang="zh-CN" sz="3200" b="1" dirty="0">
                <a:solidFill>
                  <a:schemeClr val="accent6"/>
                </a:solidFill>
                <a:ea typeface="楷体_GB2312" pitchFamily="49" charset="-122"/>
              </a:rPr>
              <a:t>Status</a:t>
            </a:r>
            <a:r>
              <a:rPr lang="en-US" altLang="zh-CN" sz="3200" dirty="0">
                <a:solidFill>
                  <a:schemeClr val="accent6"/>
                </a:solidFill>
                <a:ea typeface="楷体_GB2312" pitchFamily="49" charset="-122"/>
              </a:rPr>
              <a:t> </a:t>
            </a:r>
            <a:r>
              <a:rPr lang="en-US" altLang="zh-CN" sz="3200" dirty="0" err="1">
                <a:solidFill>
                  <a:schemeClr val="accent6"/>
                </a:solidFill>
                <a:ea typeface="楷体_GB2312" pitchFamily="49" charset="-122"/>
              </a:rPr>
              <a:t>SearchBST</a:t>
            </a:r>
            <a:r>
              <a:rPr lang="en-US" altLang="zh-CN" sz="3200" dirty="0">
                <a:solidFill>
                  <a:schemeClr val="accent6"/>
                </a:solidFill>
                <a:ea typeface="楷体_GB2312" pitchFamily="49" charset="-122"/>
              </a:rPr>
              <a:t> (</a:t>
            </a:r>
            <a:r>
              <a:rPr lang="en-US" altLang="zh-CN" sz="3200" dirty="0" err="1">
                <a:solidFill>
                  <a:schemeClr val="accent6"/>
                </a:solidFill>
                <a:ea typeface="楷体_GB2312" pitchFamily="49" charset="-122"/>
              </a:rPr>
              <a:t>BiTree</a:t>
            </a:r>
            <a:r>
              <a:rPr lang="en-US" altLang="zh-CN" sz="3200" dirty="0">
                <a:solidFill>
                  <a:schemeClr val="accent6"/>
                </a:solidFill>
                <a:ea typeface="楷体_GB2312" pitchFamily="49" charset="-122"/>
              </a:rPr>
              <a:t> T, </a:t>
            </a:r>
            <a:r>
              <a:rPr lang="en-US" altLang="zh-CN" sz="3200" dirty="0" err="1">
                <a:solidFill>
                  <a:schemeClr val="accent6"/>
                </a:solidFill>
                <a:ea typeface="楷体_GB2312" pitchFamily="49" charset="-122"/>
              </a:rPr>
              <a:t>KeyType</a:t>
            </a:r>
            <a:r>
              <a:rPr lang="en-US" altLang="zh-CN" sz="3200" dirty="0">
                <a:solidFill>
                  <a:schemeClr val="accent6"/>
                </a:solidFill>
                <a:ea typeface="楷体_GB2312" pitchFamily="49" charset="-122"/>
              </a:rPr>
              <a:t> </a:t>
            </a:r>
            <a:r>
              <a:rPr lang="en-US" altLang="zh-CN" sz="3200" dirty="0" err="1">
                <a:solidFill>
                  <a:schemeClr val="accent6"/>
                </a:solidFill>
                <a:ea typeface="楷体_GB2312" pitchFamily="49" charset="-122"/>
              </a:rPr>
              <a:t>kval</a:t>
            </a:r>
            <a:r>
              <a:rPr lang="en-US" altLang="zh-CN" sz="3200" dirty="0">
                <a:solidFill>
                  <a:schemeClr val="accent6"/>
                </a:solidFill>
                <a:ea typeface="楷体_GB2312" pitchFamily="49" charset="-122"/>
              </a:rPr>
              <a:t>, </a:t>
            </a:r>
          </a:p>
          <a:p>
            <a:pPr fontAlgn="base">
              <a:lnSpc>
                <a:spcPct val="115000"/>
              </a:lnSpc>
              <a:spcBef>
                <a:spcPct val="0"/>
              </a:spcBef>
              <a:spcAft>
                <a:spcPct val="0"/>
              </a:spcAft>
            </a:pPr>
            <a:r>
              <a:rPr lang="en-US" altLang="zh-CN" sz="3200" dirty="0">
                <a:solidFill>
                  <a:schemeClr val="accent6"/>
                </a:solidFill>
                <a:ea typeface="楷体_GB2312" pitchFamily="49" charset="-122"/>
              </a:rPr>
              <a:t>                                  </a:t>
            </a:r>
            <a:r>
              <a:rPr lang="en-US" altLang="zh-CN" sz="3200" dirty="0" err="1">
                <a:solidFill>
                  <a:schemeClr val="accent6"/>
                </a:solidFill>
                <a:ea typeface="楷体_GB2312" pitchFamily="49" charset="-122"/>
              </a:rPr>
              <a:t>BiTree</a:t>
            </a:r>
            <a:r>
              <a:rPr lang="en-US" altLang="zh-CN" sz="3200" dirty="0">
                <a:solidFill>
                  <a:schemeClr val="accent6"/>
                </a:solidFill>
                <a:ea typeface="楷体_GB2312" pitchFamily="49" charset="-122"/>
              </a:rPr>
              <a:t> f, </a:t>
            </a:r>
            <a:r>
              <a:rPr lang="en-US" altLang="zh-CN" sz="3200" dirty="0" err="1">
                <a:solidFill>
                  <a:schemeClr val="accent6"/>
                </a:solidFill>
                <a:ea typeface="楷体_GB2312" pitchFamily="49" charset="-122"/>
              </a:rPr>
              <a:t>BiTree</a:t>
            </a:r>
            <a:r>
              <a:rPr lang="en-US" altLang="zh-CN" sz="3200" dirty="0">
                <a:solidFill>
                  <a:schemeClr val="accent6"/>
                </a:solidFill>
                <a:ea typeface="楷体_GB2312" pitchFamily="49" charset="-122"/>
              </a:rPr>
              <a:t> </a:t>
            </a:r>
            <a:r>
              <a:rPr lang="en-US" altLang="zh-CN" sz="3200" b="1" dirty="0">
                <a:solidFill>
                  <a:schemeClr val="accent6"/>
                </a:solidFill>
                <a:ea typeface="楷体_GB2312" pitchFamily="49" charset="-122"/>
              </a:rPr>
              <a:t>&amp;</a:t>
            </a:r>
            <a:r>
              <a:rPr lang="en-US" altLang="zh-CN" sz="3200" dirty="0">
                <a:solidFill>
                  <a:schemeClr val="accent6"/>
                </a:solidFill>
                <a:ea typeface="楷体_GB2312" pitchFamily="49" charset="-122"/>
              </a:rPr>
              <a:t>p ) </a:t>
            </a:r>
            <a:r>
              <a:rPr lang="en-US" altLang="zh-CN" sz="3200" b="1" dirty="0">
                <a:solidFill>
                  <a:schemeClr val="accent6"/>
                </a:solidFill>
                <a:ea typeface="楷体_GB2312" pitchFamily="49" charset="-122"/>
              </a:rPr>
              <a:t>{</a:t>
            </a:r>
          </a:p>
          <a:p>
            <a:pPr fontAlgn="base">
              <a:lnSpc>
                <a:spcPct val="150000"/>
              </a:lnSpc>
              <a:spcBef>
                <a:spcPct val="0"/>
              </a:spcBef>
              <a:spcAft>
                <a:spcPct val="0"/>
              </a:spcAft>
            </a:pPr>
            <a:r>
              <a:rPr lang="en-US" altLang="zh-CN" sz="1800" dirty="0">
                <a:solidFill>
                  <a:srgbClr val="000000"/>
                </a:solidFill>
                <a:ea typeface="楷体_GB2312" pitchFamily="49" charset="-122"/>
              </a:rPr>
              <a:t>  // </a:t>
            </a:r>
            <a:r>
              <a:rPr lang="zh-CN" altLang="en-US" sz="1800" dirty="0">
                <a:solidFill>
                  <a:srgbClr val="000000"/>
                </a:solidFill>
                <a:ea typeface="楷体_GB2312" pitchFamily="49" charset="-122"/>
              </a:rPr>
              <a:t>在根指针 </a:t>
            </a:r>
            <a:r>
              <a:rPr lang="en-US" altLang="zh-CN" sz="1800" dirty="0">
                <a:solidFill>
                  <a:srgbClr val="FF0000"/>
                </a:solidFill>
                <a:ea typeface="楷体_GB2312" pitchFamily="49" charset="-122"/>
              </a:rPr>
              <a:t>T</a:t>
            </a: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所指二叉排序树中递归地查找其</a:t>
            </a: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关键字等于 </a:t>
            </a:r>
            <a:r>
              <a:rPr lang="en-US" altLang="zh-CN" sz="1800" dirty="0" err="1">
                <a:solidFill>
                  <a:srgbClr val="000000"/>
                </a:solidFill>
                <a:ea typeface="楷体_GB2312" pitchFamily="49" charset="-122"/>
              </a:rPr>
              <a:t>kval</a:t>
            </a:r>
            <a:endParaRPr lang="en-US" altLang="zh-CN" sz="1800" dirty="0">
              <a:solidFill>
                <a:srgbClr val="000000"/>
              </a:solidFill>
              <a:ea typeface="楷体_GB2312" pitchFamily="49" charset="-122"/>
            </a:endParaRPr>
          </a:p>
          <a:p>
            <a:pPr fontAlgn="base">
              <a:lnSpc>
                <a:spcPct val="150000"/>
              </a:lnSpc>
              <a:spcBef>
                <a:spcPct val="0"/>
              </a:spcBef>
              <a:spcAft>
                <a:spcPct val="0"/>
              </a:spcAft>
            </a:pPr>
            <a:r>
              <a:rPr lang="en-US" altLang="zh-CN" sz="1800" dirty="0">
                <a:solidFill>
                  <a:srgbClr val="000000"/>
                </a:solidFill>
                <a:ea typeface="楷体_GB2312" pitchFamily="49" charset="-122"/>
              </a:rPr>
              <a:t>  // </a:t>
            </a:r>
            <a:r>
              <a:rPr lang="zh-CN" altLang="en-US" sz="1800" dirty="0">
                <a:solidFill>
                  <a:srgbClr val="000000"/>
                </a:solidFill>
                <a:ea typeface="楷体_GB2312" pitchFamily="49" charset="-122"/>
              </a:rPr>
              <a:t>的数据元素，若</a:t>
            </a:r>
            <a:r>
              <a:rPr lang="zh-CN" altLang="en-US" sz="1800" dirty="0">
                <a:solidFill>
                  <a:srgbClr val="FF0000"/>
                </a:solidFill>
                <a:ea typeface="楷体_GB2312" pitchFamily="49" charset="-122"/>
              </a:rPr>
              <a:t>查找成功</a:t>
            </a:r>
            <a:r>
              <a:rPr lang="zh-CN" altLang="en-US" sz="1800" dirty="0">
                <a:solidFill>
                  <a:srgbClr val="000000"/>
                </a:solidFill>
                <a:ea typeface="楷体_GB2312" pitchFamily="49" charset="-122"/>
              </a:rPr>
              <a:t>，</a:t>
            </a: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则返回指针</a:t>
            </a:r>
            <a:r>
              <a:rPr lang="zh-CN" altLang="en-US" sz="1800" dirty="0">
                <a:solidFill>
                  <a:srgbClr val="FF0000"/>
                </a:solidFill>
                <a:ea typeface="楷体_GB2312" pitchFamily="49" charset="-122"/>
              </a:rPr>
              <a:t> </a:t>
            </a:r>
            <a:r>
              <a:rPr lang="en-US" altLang="zh-CN" sz="1800" dirty="0">
                <a:solidFill>
                  <a:srgbClr val="FF0000"/>
                </a:solidFill>
                <a:ea typeface="楷体_GB2312" pitchFamily="49" charset="-122"/>
              </a:rPr>
              <a:t>p </a:t>
            </a:r>
            <a:r>
              <a:rPr lang="zh-CN" altLang="en-US" sz="1800" dirty="0">
                <a:solidFill>
                  <a:srgbClr val="000000"/>
                </a:solidFill>
                <a:ea typeface="楷体_GB2312" pitchFamily="49" charset="-122"/>
              </a:rPr>
              <a:t>指向该数据元素的结点，</a:t>
            </a:r>
            <a:endParaRPr lang="en-US" altLang="zh-CN" sz="1800" dirty="0">
              <a:solidFill>
                <a:srgbClr val="000000"/>
              </a:solidFill>
              <a:ea typeface="楷体_GB2312" pitchFamily="49" charset="-122"/>
            </a:endParaRPr>
          </a:p>
          <a:p>
            <a:pPr fontAlgn="base">
              <a:lnSpc>
                <a:spcPct val="150000"/>
              </a:lnSpc>
              <a:spcBef>
                <a:spcPct val="0"/>
              </a:spcBef>
              <a:spcAft>
                <a:spcPct val="0"/>
              </a:spcAft>
            </a:pP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并返回函数值为 </a:t>
            </a:r>
            <a:r>
              <a:rPr lang="en-US" altLang="zh-CN" sz="1800" dirty="0">
                <a:solidFill>
                  <a:srgbClr val="FF0000"/>
                </a:solidFill>
                <a:ea typeface="楷体_GB2312" pitchFamily="49" charset="-122"/>
              </a:rPr>
              <a:t>TRUE</a:t>
            </a:r>
            <a:r>
              <a:rPr lang="en-US" altLang="zh-CN" sz="1800" dirty="0">
                <a:solidFill>
                  <a:srgbClr val="000000"/>
                </a:solidFill>
                <a:ea typeface="楷体_GB2312" pitchFamily="49" charset="-122"/>
              </a:rPr>
              <a:t>;</a:t>
            </a:r>
          </a:p>
          <a:p>
            <a:pPr fontAlgn="base">
              <a:lnSpc>
                <a:spcPct val="150000"/>
              </a:lnSpc>
              <a:spcBef>
                <a:spcPct val="0"/>
              </a:spcBef>
              <a:spcAft>
                <a:spcPct val="0"/>
              </a:spcAft>
            </a:pP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如果</a:t>
            </a:r>
            <a:r>
              <a:rPr lang="zh-CN" altLang="en-US" sz="1800" dirty="0">
                <a:solidFill>
                  <a:srgbClr val="FF0000"/>
                </a:solidFill>
                <a:ea typeface="楷体_GB2312" pitchFamily="49" charset="-122"/>
              </a:rPr>
              <a:t>查找不成功</a:t>
            </a:r>
            <a:r>
              <a:rPr lang="zh-CN" altLang="en-US" sz="1800" dirty="0">
                <a:solidFill>
                  <a:srgbClr val="000000"/>
                </a:solidFill>
                <a:ea typeface="楷体_GB2312" pitchFamily="49" charset="-122"/>
              </a:rPr>
              <a:t>，返回</a:t>
            </a: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指针 </a:t>
            </a:r>
            <a:r>
              <a:rPr lang="en-US" altLang="zh-CN" sz="1800" dirty="0">
                <a:solidFill>
                  <a:srgbClr val="000000"/>
                </a:solidFill>
                <a:ea typeface="楷体_GB2312" pitchFamily="49" charset="-122"/>
              </a:rPr>
              <a:t>p </a:t>
            </a:r>
            <a:r>
              <a:rPr lang="zh-CN" altLang="en-US" sz="1800" dirty="0">
                <a:solidFill>
                  <a:srgbClr val="000000"/>
                </a:solidFill>
                <a:ea typeface="楷体_GB2312" pitchFamily="49" charset="-122"/>
              </a:rPr>
              <a:t>指向查找路径上访问的最后一个结点，</a:t>
            </a:r>
            <a:endParaRPr lang="en-US" altLang="zh-CN" sz="1800" dirty="0">
              <a:solidFill>
                <a:srgbClr val="000000"/>
              </a:solidFill>
              <a:ea typeface="楷体_GB2312" pitchFamily="49" charset="-122"/>
            </a:endParaRPr>
          </a:p>
          <a:p>
            <a:pPr fontAlgn="base">
              <a:lnSpc>
                <a:spcPct val="150000"/>
              </a:lnSpc>
              <a:spcBef>
                <a:spcPct val="0"/>
              </a:spcBef>
              <a:spcAft>
                <a:spcPct val="0"/>
              </a:spcAft>
            </a:pPr>
            <a:r>
              <a:rPr lang="en-US" altLang="zh-CN" sz="1800" dirty="0">
                <a:solidFill>
                  <a:srgbClr val="000000"/>
                </a:solidFill>
                <a:ea typeface="楷体_GB2312" pitchFamily="49" charset="-122"/>
              </a:rPr>
              <a:t>  //</a:t>
            </a:r>
            <a:r>
              <a:rPr lang="zh-CN" altLang="en-US" sz="1800" dirty="0">
                <a:solidFill>
                  <a:srgbClr val="000000"/>
                </a:solidFill>
                <a:ea typeface="楷体_GB2312" pitchFamily="49" charset="-122"/>
              </a:rPr>
              <a:t>并返回函数值为</a:t>
            </a:r>
            <a:r>
              <a:rPr lang="en-US" altLang="zh-CN" sz="1800" dirty="0">
                <a:solidFill>
                  <a:srgbClr val="000000"/>
                </a:solidFill>
                <a:ea typeface="楷体_GB2312" pitchFamily="49" charset="-122"/>
              </a:rPr>
              <a:t>FALSE,;</a:t>
            </a:r>
            <a:endParaRPr lang="zh-CN" altLang="en-US" sz="1800" dirty="0">
              <a:solidFill>
                <a:srgbClr val="000000"/>
              </a:solidFill>
              <a:ea typeface="楷体_GB2312" pitchFamily="49" charset="-122"/>
            </a:endParaRPr>
          </a:p>
          <a:p>
            <a:pPr fontAlgn="base">
              <a:lnSpc>
                <a:spcPct val="150000"/>
              </a:lnSpc>
              <a:spcBef>
                <a:spcPct val="0"/>
              </a:spcBef>
              <a:spcAft>
                <a:spcPct val="0"/>
              </a:spcAft>
            </a:pPr>
            <a:r>
              <a:rPr lang="zh-CN" altLang="en-US" sz="1800" dirty="0">
                <a:solidFill>
                  <a:srgbClr val="000000"/>
                </a:solidFill>
                <a:ea typeface="楷体_GB2312" pitchFamily="49" charset="-122"/>
              </a:rPr>
              <a:t>  </a:t>
            </a:r>
            <a:r>
              <a:rPr lang="en-US" altLang="zh-CN" sz="1800" dirty="0">
                <a:solidFill>
                  <a:srgbClr val="000000"/>
                </a:solidFill>
                <a:ea typeface="楷体_GB2312" pitchFamily="49" charset="-122"/>
              </a:rPr>
              <a:t>//</a:t>
            </a:r>
            <a:r>
              <a:rPr lang="zh-CN" altLang="en-US" sz="1800" dirty="0">
                <a:solidFill>
                  <a:srgbClr val="000000"/>
                </a:solidFill>
                <a:ea typeface="楷体_GB2312" pitchFamily="49" charset="-122"/>
              </a:rPr>
              <a:t>指针 </a:t>
            </a:r>
            <a:r>
              <a:rPr lang="en-US" altLang="zh-CN" sz="1800" dirty="0">
                <a:solidFill>
                  <a:srgbClr val="000000"/>
                </a:solidFill>
                <a:ea typeface="楷体_GB2312" pitchFamily="49" charset="-122"/>
              </a:rPr>
              <a:t>f </a:t>
            </a:r>
            <a:r>
              <a:rPr lang="zh-CN" altLang="en-US" sz="1800" dirty="0">
                <a:solidFill>
                  <a:srgbClr val="000000"/>
                </a:solidFill>
                <a:ea typeface="楷体_GB2312" pitchFamily="49" charset="-122"/>
              </a:rPr>
              <a:t>指向当前访问的结点的双亲，其初始调用值为</a:t>
            </a:r>
            <a:r>
              <a:rPr lang="en-US" altLang="zh-CN" sz="1800" dirty="0">
                <a:solidFill>
                  <a:srgbClr val="000000"/>
                </a:solidFill>
                <a:ea typeface="楷体_GB2312" pitchFamily="49" charset="-122"/>
              </a:rPr>
              <a:t>NULL</a:t>
            </a:r>
          </a:p>
          <a:p>
            <a:pPr fontAlgn="base">
              <a:lnSpc>
                <a:spcPct val="115000"/>
              </a:lnSpc>
              <a:spcBef>
                <a:spcPct val="0"/>
              </a:spcBef>
              <a:spcAft>
                <a:spcPct val="0"/>
              </a:spcAft>
            </a:pPr>
            <a:endParaRPr lang="en-US" altLang="zh-CN" sz="3200" b="1" dirty="0">
              <a:solidFill>
                <a:srgbClr val="000000"/>
              </a:solidFill>
              <a:ea typeface="楷体_GB2312" pitchFamily="49" charset="-122"/>
            </a:endParaRPr>
          </a:p>
          <a:p>
            <a:pPr fontAlgn="base">
              <a:lnSpc>
                <a:spcPct val="115000"/>
              </a:lnSpc>
              <a:spcBef>
                <a:spcPct val="0"/>
              </a:spcBef>
              <a:spcAft>
                <a:spcPct val="0"/>
              </a:spcAft>
            </a:pPr>
            <a:endParaRPr lang="en-US" altLang="zh-CN" sz="3200" dirty="0">
              <a:solidFill>
                <a:srgbClr val="000000"/>
              </a:solidFill>
              <a:ea typeface="楷体_GB2312" pitchFamily="49" charset="-122"/>
            </a:endParaRPr>
          </a:p>
          <a:p>
            <a:pPr fontAlgn="base">
              <a:lnSpc>
                <a:spcPct val="115000"/>
              </a:lnSpc>
              <a:spcBef>
                <a:spcPct val="0"/>
              </a:spcBef>
              <a:spcAft>
                <a:spcPct val="0"/>
              </a:spcAft>
            </a:pPr>
            <a:r>
              <a:rPr lang="en-US" altLang="zh-CN" sz="3600" b="1" dirty="0">
                <a:solidFill>
                  <a:schemeClr val="accent6"/>
                </a:solidFill>
                <a:ea typeface="楷体_GB2312" pitchFamily="49" charset="-122"/>
              </a:rPr>
              <a:t>}</a:t>
            </a:r>
            <a:r>
              <a:rPr lang="en-US" altLang="zh-CN" sz="3600" dirty="0">
                <a:solidFill>
                  <a:schemeClr val="accent6"/>
                </a:solidFill>
                <a:ea typeface="楷体_GB2312" pitchFamily="49" charset="-122"/>
              </a:rPr>
              <a:t> </a:t>
            </a:r>
            <a:r>
              <a:rPr lang="en-US" altLang="zh-CN" sz="2800" dirty="0">
                <a:solidFill>
                  <a:srgbClr val="000000"/>
                </a:solidFill>
                <a:ea typeface="楷体_GB2312" pitchFamily="49" charset="-122"/>
              </a:rPr>
              <a:t>// </a:t>
            </a:r>
            <a:r>
              <a:rPr lang="en-US" altLang="zh-CN" sz="2800" dirty="0" err="1">
                <a:solidFill>
                  <a:srgbClr val="000000"/>
                </a:solidFill>
                <a:ea typeface="楷体_GB2312" pitchFamily="49" charset="-122"/>
              </a:rPr>
              <a:t>SearchBST</a:t>
            </a:r>
            <a:endParaRPr lang="en-US" altLang="zh-CN" sz="3600" dirty="0">
              <a:solidFill>
                <a:srgbClr val="000000"/>
              </a:solidFill>
              <a:ea typeface="楷体_GB2312" pitchFamily="49" charset="-122"/>
            </a:endParaRPr>
          </a:p>
        </p:txBody>
      </p:sp>
      <p:sp>
        <p:nvSpPr>
          <p:cNvPr id="41988" name="Text Box 1028">
            <a:hlinkClick r:id="" action="ppaction://hlinkshowjump?jump=nextslide"/>
            <a:extLst>
              <a:ext uri="{FF2B5EF4-FFF2-40B4-BE49-F238E27FC236}">
                <a16:creationId xmlns:a16="http://schemas.microsoft.com/office/drawing/2014/main" id="{8BD4B208-4F1C-479A-91F0-262088731F3A}"/>
              </a:ext>
            </a:extLst>
          </p:cNvPr>
          <p:cNvSpPr txBox="1">
            <a:spLocks noChangeArrowheads="1"/>
          </p:cNvSpPr>
          <p:nvPr/>
        </p:nvSpPr>
        <p:spPr bwMode="auto">
          <a:xfrm>
            <a:off x="1676400" y="4325489"/>
            <a:ext cx="426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dirty="0">
                <a:solidFill>
                  <a:srgbClr val="FF00FF"/>
                </a:solidFill>
              </a:rPr>
              <a:t>    </a:t>
            </a:r>
            <a:r>
              <a:rPr lang="en-US" altLang="zh-CN" sz="4800" b="1" dirty="0">
                <a:solidFill>
                  <a:srgbClr val="FF00FF"/>
                </a:solidFill>
              </a:rPr>
              <a:t>… … … …</a:t>
            </a:r>
          </a:p>
        </p:txBody>
      </p:sp>
    </p:spTree>
  </p:cSld>
  <p:clrMapOvr>
    <a:masterClrMapping/>
  </p:clrMapOvr>
  <p:transition>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2"/>
          <p:cNvSpPr txBox="1">
            <a:spLocks noChangeArrowheads="1"/>
          </p:cNvSpPr>
          <p:nvPr/>
        </p:nvSpPr>
        <p:spPr bwMode="auto">
          <a:xfrm>
            <a:off x="1952596" y="5123748"/>
            <a:ext cx="6429420" cy="464743"/>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spcAft>
                <a:spcPct val="0"/>
              </a:spcAft>
            </a:pPr>
            <a:r>
              <a:rPr kumimoji="1" lang="en-US" altLang="zh-CN" sz="2200" b="1">
                <a:solidFill>
                  <a:srgbClr val="3333FF"/>
                </a:solidFill>
                <a:latin typeface="Consolas" pitchFamily="49" charset="0"/>
                <a:ea typeface="楷体" pitchFamily="49" charset="-122"/>
                <a:cs typeface="Consolas" pitchFamily="49" charset="0"/>
              </a:rPr>
              <a:t>B+</a:t>
            </a:r>
            <a:r>
              <a:rPr kumimoji="1" lang="zh-CN" altLang="en-US" sz="2200" b="1">
                <a:solidFill>
                  <a:srgbClr val="3333FF"/>
                </a:solidFill>
                <a:latin typeface="Consolas" pitchFamily="49" charset="0"/>
                <a:ea typeface="楷体" pitchFamily="49" charset="-122"/>
                <a:cs typeface="Consolas" pitchFamily="49" charset="0"/>
              </a:rPr>
              <a:t>树的定义：一</a:t>
            </a:r>
            <a:r>
              <a:rPr kumimoji="1" lang="zh-CN" altLang="en-US" sz="2200" b="1" dirty="0">
                <a:solidFill>
                  <a:srgbClr val="3333FF"/>
                </a:solidFill>
                <a:latin typeface="Consolas" pitchFamily="49" charset="0"/>
                <a:ea typeface="楷体" pitchFamily="49" charset="-122"/>
                <a:cs typeface="Consolas" pitchFamily="49" charset="0"/>
              </a:rPr>
              <a:t>棵</a:t>
            </a:r>
            <a:r>
              <a:rPr kumimoji="1" lang="en-US" altLang="zh-CN" sz="2200" b="1" i="1" dirty="0">
                <a:solidFill>
                  <a:srgbClr val="3333FF"/>
                </a:solidFill>
                <a:latin typeface="Consolas" pitchFamily="49" charset="0"/>
                <a:ea typeface="楷体" pitchFamily="49" charset="-122"/>
                <a:cs typeface="Consolas" pitchFamily="49" charset="0"/>
              </a:rPr>
              <a:t>m</a:t>
            </a:r>
            <a:r>
              <a:rPr kumimoji="1" lang="zh-CN" altLang="en-US" sz="2200" b="1" dirty="0">
                <a:solidFill>
                  <a:srgbClr val="3333FF"/>
                </a:solidFill>
                <a:latin typeface="Consolas" pitchFamily="49" charset="0"/>
                <a:ea typeface="楷体" pitchFamily="49" charset="-122"/>
                <a:cs typeface="Consolas" pitchFamily="49" charset="0"/>
              </a:rPr>
              <a:t>阶</a:t>
            </a:r>
            <a:r>
              <a:rPr kumimoji="1" lang="en-US" altLang="zh-CN" sz="2200" b="1" dirty="0">
                <a:solidFill>
                  <a:srgbClr val="3333FF"/>
                </a:solidFill>
                <a:latin typeface="Consolas" pitchFamily="49" charset="0"/>
                <a:ea typeface="楷体" pitchFamily="49" charset="-122"/>
                <a:cs typeface="Consolas" pitchFamily="49" charset="0"/>
              </a:rPr>
              <a:t>B+</a:t>
            </a:r>
            <a:r>
              <a:rPr kumimoji="1" lang="zh-CN" altLang="en-US" sz="2200" b="1" dirty="0">
                <a:solidFill>
                  <a:srgbClr val="3333FF"/>
                </a:solidFill>
                <a:latin typeface="Consolas" pitchFamily="49" charset="0"/>
                <a:ea typeface="楷体" pitchFamily="49" charset="-122"/>
                <a:cs typeface="Consolas" pitchFamily="49" charset="0"/>
              </a:rPr>
              <a:t>树</a:t>
            </a:r>
            <a:r>
              <a:rPr kumimoji="1" lang="zh-CN" altLang="en-US" sz="2200" b="1">
                <a:solidFill>
                  <a:srgbClr val="3333FF"/>
                </a:solidFill>
                <a:latin typeface="Consolas" pitchFamily="49" charset="0"/>
                <a:ea typeface="楷体" pitchFamily="49" charset="-122"/>
                <a:cs typeface="Consolas" pitchFamily="49" charset="0"/>
              </a:rPr>
              <a:t>满足下列要求：</a:t>
            </a:r>
            <a:r>
              <a:rPr lang="zh-CN" altLang="en-US" sz="2200" b="1" dirty="0">
                <a:solidFill>
                  <a:srgbClr val="FF0000"/>
                </a:solidFill>
                <a:latin typeface="Consolas" pitchFamily="49" charset="0"/>
                <a:ea typeface="楷体" pitchFamily="49" charset="-122"/>
                <a:cs typeface="Consolas" pitchFamily="49" charset="0"/>
              </a:rPr>
              <a:t>　　</a:t>
            </a:r>
            <a:endParaRPr kumimoji="1" lang="zh-CN" altLang="en-US" sz="2200" b="1" dirty="0">
              <a:solidFill>
                <a:srgbClr val="FF0000"/>
              </a:solidFill>
              <a:latin typeface="Consolas" pitchFamily="49" charset="0"/>
              <a:ea typeface="楷体" pitchFamily="49" charset="-122"/>
              <a:cs typeface="Consolas" pitchFamily="49" charset="0"/>
            </a:endParaRPr>
          </a:p>
        </p:txBody>
      </p:sp>
      <p:sp>
        <p:nvSpPr>
          <p:cNvPr id="70" name="TextBox 69"/>
          <p:cNvSpPr txBox="1"/>
          <p:nvPr/>
        </p:nvSpPr>
        <p:spPr>
          <a:xfrm>
            <a:off x="1881158" y="5578634"/>
            <a:ext cx="8358246" cy="707886"/>
          </a:xfrm>
          <a:prstGeom prst="rect">
            <a:avLst/>
          </a:prstGeom>
          <a:noFill/>
        </p:spPr>
        <p:txBody>
          <a:bodyPr wrap="square" rtlCol="0">
            <a:spAutoFit/>
          </a:bodyPr>
          <a:lstStyle/>
          <a:p>
            <a:pPr marL="457200" indent="-457200" defTabSz="212725" fontAlgn="base">
              <a:spcBef>
                <a:spcPct val="0"/>
              </a:spcBef>
              <a:spcAft>
                <a:spcPct val="0"/>
              </a:spcAft>
            </a:pPr>
            <a:r>
              <a:rPr lang="zh-CN" altLang="en-US" sz="2000" b="1">
                <a:solidFill>
                  <a:srgbClr val="3333FF"/>
                </a:solidFill>
                <a:latin typeface="Consolas" pitchFamily="49" charset="0"/>
                <a:ea typeface="楷体" pitchFamily="49" charset="-122"/>
                <a:cs typeface="Consolas" pitchFamily="49" charset="0"/>
              </a:rPr>
              <a:t> </a:t>
            </a:r>
            <a:r>
              <a:rPr lang="zh-CN" altLang="en-US" sz="2000" b="1">
                <a:solidFill>
                  <a:srgbClr val="3333FF"/>
                </a:solidFill>
                <a:latin typeface="Consolas" pitchFamily="49" charset="0"/>
                <a:ea typeface="楷体" pitchFamily="49" charset="-122"/>
                <a:cs typeface="Consolas" pitchFamily="49" charset="0"/>
                <a:sym typeface="Wingdings"/>
              </a:rPr>
              <a:t> </a:t>
            </a:r>
            <a:r>
              <a:rPr lang="zh-CN" altLang="en-US" sz="2000" b="1">
                <a:solidFill>
                  <a:srgbClr val="3333FF"/>
                </a:solidFill>
                <a:latin typeface="Consolas" pitchFamily="49" charset="0"/>
                <a:ea typeface="楷体" pitchFamily="49" charset="-122"/>
                <a:cs typeface="Consolas" pitchFamily="49" charset="0"/>
              </a:rPr>
              <a:t>所有</a:t>
            </a:r>
            <a:r>
              <a:rPr lang="zh-CN" altLang="en-US" sz="2000" b="1">
                <a:solidFill>
                  <a:srgbClr val="FF00FF"/>
                </a:solidFill>
                <a:latin typeface="Consolas" pitchFamily="49" charset="0"/>
                <a:ea typeface="楷体" pitchFamily="49" charset="-122"/>
                <a:cs typeface="Consolas" pitchFamily="49" charset="0"/>
              </a:rPr>
              <a:t>分支结点（可看成是索引的索引）中仅包含它的各个子结点（即下级索引的索引块）中最大关键字</a:t>
            </a:r>
            <a:r>
              <a:rPr lang="zh-CN" altLang="en-US" sz="2000" b="1">
                <a:solidFill>
                  <a:srgbClr val="3333FF"/>
                </a:solidFill>
                <a:latin typeface="Consolas" pitchFamily="49" charset="0"/>
                <a:ea typeface="楷体" pitchFamily="49" charset="-122"/>
                <a:cs typeface="Consolas" pitchFamily="49" charset="0"/>
              </a:rPr>
              <a:t>及指向子结点的指针。</a:t>
            </a:r>
            <a:r>
              <a:rPr lang="zh-CN" altLang="en-US" sz="2000">
                <a:solidFill>
                  <a:srgbClr val="3333FF"/>
                </a:solidFill>
                <a:latin typeface="Consolas" pitchFamily="49" charset="0"/>
                <a:ea typeface="楷体" pitchFamily="49" charset="-122"/>
                <a:cs typeface="Consolas" pitchFamily="49" charset="0"/>
              </a:rPr>
              <a:t> </a:t>
            </a:r>
            <a:endParaRPr kumimoji="1" lang="zh-CN" altLang="en-US" sz="2000" b="1" dirty="0">
              <a:solidFill>
                <a:srgbClr val="3333FF"/>
              </a:solidFill>
              <a:latin typeface="Consolas" pitchFamily="49" charset="0"/>
              <a:ea typeface="楷体" pitchFamily="49" charset="-122"/>
              <a:cs typeface="Consolas" pitchFamily="49" charset="0"/>
            </a:endParaRPr>
          </a:p>
        </p:txBody>
      </p:sp>
      <p:grpSp>
        <p:nvGrpSpPr>
          <p:cNvPr id="74" name="组合 73"/>
          <p:cNvGrpSpPr/>
          <p:nvPr/>
        </p:nvGrpSpPr>
        <p:grpSpPr>
          <a:xfrm>
            <a:off x="1595407" y="214291"/>
            <a:ext cx="9641395" cy="4884119"/>
            <a:chOff x="71406" y="1286705"/>
            <a:chExt cx="9641395" cy="4884119"/>
          </a:xfrm>
        </p:grpSpPr>
        <p:sp>
          <p:nvSpPr>
            <p:cNvPr id="75" name="矩形 74"/>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矩形 75"/>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79" name="矩形 78"/>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0" name="矩形 79"/>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1" name="矩形 80"/>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82" name="矩形 81"/>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83" name="直接箭头连接符 82"/>
            <p:cNvCxnSpPr>
              <a:stCxn id="78" idx="3"/>
              <a:endCxn id="79"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78"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80"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1"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82"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76"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77"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96" name="直接箭头连接符 95"/>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98" name="直接箭头连接符 97"/>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0" name="直接箭头连接符 99"/>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2" name="直接箭头连接符 101"/>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4" name="直接箭头连接符 103"/>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6" name="直接箭头连接符 105"/>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08" name="直接箭头连接符 107"/>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0" name="直接箭头连接符 109"/>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2" name="直接箭头连接符 111"/>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4" name="直接箭头连接符 113"/>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6" name="直接箭头连接符 115"/>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8" name="直接箭头连接符 117"/>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0" name="直接箭头连接符 119"/>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2" name="直接箭头连接符 121"/>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4" name="直接箭头连接符 123"/>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26"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27"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28" name="组合 59"/>
            <p:cNvGrpSpPr/>
            <p:nvPr/>
          </p:nvGrpSpPr>
          <p:grpSpPr>
            <a:xfrm>
              <a:off x="1643042" y="1286705"/>
              <a:ext cx="6154803" cy="2214578"/>
              <a:chOff x="1857356" y="-1236495"/>
              <a:chExt cx="6154803" cy="2214578"/>
            </a:xfrm>
          </p:grpSpPr>
          <p:sp>
            <p:nvSpPr>
              <p:cNvPr id="135" name="矩形 134"/>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36"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29" name="直接箭头连接符 128"/>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31" name="直接箭头连接符 130"/>
            <p:cNvCxnSpPr/>
            <p:nvPr/>
          </p:nvCxnSpPr>
          <p:spPr>
            <a:xfrm>
              <a:off x="285720" y="4238690"/>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33" name="TextBox 132"/>
            <p:cNvSpPr txBox="1"/>
            <p:nvPr/>
          </p:nvSpPr>
          <p:spPr>
            <a:xfrm>
              <a:off x="8072462" y="3879653"/>
              <a:ext cx="1640339"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34" name="右大括号 133"/>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94"/>
          <p:cNvGrpSpPr/>
          <p:nvPr/>
        </p:nvGrpSpPr>
        <p:grpSpPr>
          <a:xfrm>
            <a:off x="5095868" y="342382"/>
            <a:ext cx="2890554" cy="1105008"/>
            <a:chOff x="3714744" y="34604"/>
            <a:chExt cx="2890554" cy="1105008"/>
          </a:xfrm>
        </p:grpSpPr>
        <p:cxnSp>
          <p:nvCxnSpPr>
            <p:cNvPr id="46" name="直接箭头连接符 45"/>
            <p:cNvCxnSpPr/>
            <p:nvPr/>
          </p:nvCxnSpPr>
          <p:spPr>
            <a:xfrm rot="16200000" flipH="1">
              <a:off x="4252215" y="748389"/>
              <a:ext cx="496694" cy="285752"/>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14744" y="192265"/>
              <a:ext cx="785818" cy="400110"/>
            </a:xfrm>
            <a:prstGeom prst="rect">
              <a:avLst/>
            </a:prstGeom>
            <a:noFill/>
          </p:spPr>
          <p:txBody>
            <a:bodyPr wrap="square" rtlCol="0">
              <a:spAutoFit/>
            </a:bodyPr>
            <a:lstStyle/>
            <a:p>
              <a:pPr algn="ctr" fontAlgn="base">
                <a:spcBef>
                  <a:spcPct val="0"/>
                </a:spcBef>
                <a:spcAft>
                  <a:spcPct val="0"/>
                </a:spcAft>
              </a:pPr>
              <a:r>
                <a:rPr kumimoji="1" lang="en-US" altLang="zh-CN" sz="2000" b="1" dirty="0">
                  <a:solidFill>
                    <a:srgbClr val="3333FF"/>
                  </a:solidFill>
                  <a:latin typeface="Consolas" pitchFamily="49" charset="0"/>
                  <a:ea typeface="楷体" pitchFamily="49" charset="-122"/>
                  <a:cs typeface="Consolas" pitchFamily="49" charset="0"/>
                </a:rPr>
                <a:t>root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87" name="Text Box 13"/>
            <p:cNvSpPr txBox="1">
              <a:spLocks noChangeArrowheads="1"/>
            </p:cNvSpPr>
            <p:nvPr/>
          </p:nvSpPr>
          <p:spPr bwMode="auto">
            <a:xfrm>
              <a:off x="4592507" y="34604"/>
              <a:ext cx="2012791" cy="615553"/>
            </a:xfrm>
            <a:prstGeom prst="rect">
              <a:avLst/>
            </a:prstGeom>
            <a:noFill/>
            <a:ln w="28575" algn="ctr">
              <a:noFill/>
              <a:miter lim="800000"/>
              <a:headEnd/>
              <a:tailEnd/>
            </a:ln>
          </p:spPr>
          <p:txBody>
            <a:bodyPr wrap="square" lIns="0" tIns="0" rIns="0" bIns="0">
              <a:spAutoFit/>
            </a:bodyPr>
            <a:lstStyle/>
            <a:p>
              <a:pPr fontAlgn="base">
                <a:spcBef>
                  <a:spcPct val="50000"/>
                </a:spcBef>
                <a:spcAft>
                  <a:spcPct val="0"/>
                </a:spcAft>
              </a:pPr>
              <a:r>
                <a:rPr lang="zh-CN" altLang="en-US" sz="2000" b="1" dirty="0">
                  <a:solidFill>
                    <a:srgbClr val="3333FF"/>
                  </a:solidFill>
                  <a:latin typeface="微软雅黑" pitchFamily="34" charset="-122"/>
                  <a:ea typeface="微软雅黑" pitchFamily="34" charset="-122"/>
                </a:rPr>
                <a:t>通过该指针可以实现随机查找</a:t>
              </a:r>
            </a:p>
          </p:txBody>
        </p:sp>
      </p:grpSp>
      <p:sp>
        <p:nvSpPr>
          <p:cNvPr id="88" name="Text Box 11"/>
          <p:cNvSpPr txBox="1">
            <a:spLocks noChangeArrowheads="1"/>
          </p:cNvSpPr>
          <p:nvPr/>
        </p:nvSpPr>
        <p:spPr bwMode="auto">
          <a:xfrm>
            <a:off x="758007" y="2959844"/>
            <a:ext cx="2016126" cy="615553"/>
          </a:xfrm>
          <a:prstGeom prst="rect">
            <a:avLst/>
          </a:prstGeom>
          <a:noFill/>
          <a:ln w="28575" algn="ctr">
            <a:noFill/>
            <a:miter lim="800000"/>
            <a:headEnd/>
            <a:tailEnd/>
          </a:ln>
        </p:spPr>
        <p:txBody>
          <a:bodyPr wrap="square" lIns="0" tIns="0" rIns="0" bIns="0">
            <a:spAutoFit/>
          </a:bodyPr>
          <a:lstStyle/>
          <a:p>
            <a:pPr fontAlgn="base">
              <a:spcBef>
                <a:spcPct val="50000"/>
              </a:spcBef>
              <a:spcAft>
                <a:spcPct val="0"/>
              </a:spcAft>
            </a:pPr>
            <a:r>
              <a:rPr lang="zh-CN" altLang="en-US" sz="2000" b="1" dirty="0">
                <a:solidFill>
                  <a:srgbClr val="3333FF"/>
                </a:solidFill>
                <a:latin typeface="微软雅黑" pitchFamily="34" charset="-122"/>
                <a:ea typeface="微软雅黑" pitchFamily="34" charset="-122"/>
              </a:rPr>
              <a:t>通过该指针可以实现顺序查找</a:t>
            </a:r>
          </a:p>
        </p:txBody>
      </p:sp>
      <p:sp>
        <p:nvSpPr>
          <p:cNvPr id="82" name="TextBox 81"/>
          <p:cNvSpPr txBox="1"/>
          <p:nvPr/>
        </p:nvSpPr>
        <p:spPr>
          <a:xfrm>
            <a:off x="1809720" y="357167"/>
            <a:ext cx="1643074"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00"/>
                </a:solidFill>
                <a:latin typeface="Times New Roman" pitchFamily="18" charset="0"/>
                <a:ea typeface="楷体" pitchFamily="49" charset="-122"/>
                <a:cs typeface="Times New Roman" pitchFamily="18" charset="0"/>
              </a:rPr>
              <a:t>B+</a:t>
            </a:r>
            <a:r>
              <a:rPr kumimoji="1" lang="zh-CN" altLang="en-US" sz="2400" b="1">
                <a:solidFill>
                  <a:srgbClr val="FF0000"/>
                </a:solidFill>
                <a:latin typeface="Times New Roman" pitchFamily="18" charset="0"/>
                <a:ea typeface="楷体" pitchFamily="49" charset="-122"/>
                <a:cs typeface="Times New Roman" pitchFamily="18" charset="0"/>
              </a:rPr>
              <a:t>树</a:t>
            </a:r>
            <a:r>
              <a:rPr kumimoji="1" lang="zh-CN" altLang="en-US" sz="2400" b="1">
                <a:solidFill>
                  <a:srgbClr val="FF0000"/>
                </a:solidFill>
                <a:latin typeface="楷体" pitchFamily="49" charset="-122"/>
                <a:ea typeface="楷体" pitchFamily="49" charset="-122"/>
              </a:rPr>
              <a:t>查找</a:t>
            </a:r>
            <a:endParaRPr kumimoji="1" lang="zh-CN" altLang="en-US" sz="2400" b="1" dirty="0">
              <a:solidFill>
                <a:srgbClr val="FF0000"/>
              </a:solidFill>
              <a:latin typeface="楷体" pitchFamily="49" charset="-122"/>
              <a:ea typeface="楷体" pitchFamily="49" charset="-122"/>
            </a:endParaRPr>
          </a:p>
        </p:txBody>
      </p:sp>
      <p:grpSp>
        <p:nvGrpSpPr>
          <p:cNvPr id="83" name="组合 82"/>
          <p:cNvGrpSpPr/>
          <p:nvPr/>
        </p:nvGrpSpPr>
        <p:grpSpPr>
          <a:xfrm>
            <a:off x="1595407" y="1142985"/>
            <a:ext cx="9642283" cy="4884119"/>
            <a:chOff x="71406" y="1286705"/>
            <a:chExt cx="9642283" cy="4884119"/>
          </a:xfrm>
        </p:grpSpPr>
        <p:sp>
          <p:nvSpPr>
            <p:cNvPr id="89" name="矩形 8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31 </a:t>
              </a:r>
              <a:r>
                <a:rPr kumimoji="1" lang="en-US" altLang="zh-CN" sz="2000" b="1" dirty="0">
                  <a:solidFill>
                    <a:srgbClr val="3333FF"/>
                  </a:solidFill>
                  <a:latin typeface="Consolas" pitchFamily="49" charset="0"/>
                  <a:ea typeface="宋体" panose="02010600030101010101" pitchFamily="2" charset="-122"/>
                  <a:cs typeface="Consolas" pitchFamily="49" charset="0"/>
                </a:rPr>
                <a:t>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90" name="矩形 89"/>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15 22 31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92" name="矩形 91"/>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47  52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93" name="矩形 92"/>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10 12 </a:t>
              </a:r>
              <a:r>
                <a:rPr kumimoji="1" lang="en-US" altLang="zh-CN" b="1" dirty="0">
                  <a:solidFill>
                    <a:srgbClr val="3333FF"/>
                  </a:solidFill>
                  <a:latin typeface="Consolas" pitchFamily="49" charset="0"/>
                  <a:ea typeface="宋体" panose="02010600030101010101" pitchFamily="2" charset="-122"/>
                  <a:cs typeface="Consolas" pitchFamily="49" charset="0"/>
                </a:rPr>
                <a:t>15</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94" name="矩形 93"/>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18 19 20 22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97" name="矩形 96"/>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23 30 </a:t>
              </a:r>
              <a:r>
                <a:rPr kumimoji="1" lang="en-US" altLang="zh-CN" b="1" dirty="0">
                  <a:solidFill>
                    <a:srgbClr val="3333FF"/>
                  </a:solidFill>
                  <a:latin typeface="Consolas" pitchFamily="49" charset="0"/>
                  <a:ea typeface="宋体" panose="02010600030101010101" pitchFamily="2" charset="-122"/>
                  <a:cs typeface="Consolas" pitchFamily="49" charset="0"/>
                </a:rPr>
                <a:t>31</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98" name="矩形 97"/>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33 45 47</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sp>
          <p:nvSpPr>
            <p:cNvPr id="99" name="矩形 98"/>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a:solidFill>
                    <a:srgbClr val="3333FF"/>
                  </a:solidFill>
                  <a:latin typeface="Consolas" pitchFamily="49" charset="0"/>
                  <a:ea typeface="宋体" panose="02010600030101010101" pitchFamily="2" charset="-122"/>
                  <a:cs typeface="Consolas" pitchFamily="49" charset="0"/>
                </a:rPr>
                <a:t>48 50 52</a:t>
              </a:r>
              <a:endParaRPr kumimoji="1" lang="zh-CN" altLang="en-US" b="1" dirty="0">
                <a:solidFill>
                  <a:srgbClr val="3333FF"/>
                </a:solidFill>
                <a:latin typeface="Consolas" pitchFamily="49" charset="0"/>
                <a:ea typeface="宋体" panose="02010600030101010101" pitchFamily="2" charset="-122"/>
                <a:cs typeface="Consolas" pitchFamily="49" charset="0"/>
              </a:endParaRPr>
            </a:p>
          </p:txBody>
        </p:sp>
        <p:cxnSp>
          <p:nvCxnSpPr>
            <p:cNvPr id="100" name="直接箭头连接符 99"/>
            <p:cNvCxnSpPr>
              <a:stCxn id="93" idx="3"/>
              <a:endCxn id="94"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endCxn id="93"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97"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98"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99"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endCxn id="90"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endCxn id="92"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r>
                <a:rPr kumimoji="1" lang="zh-CN" altLang="en-US" b="1" dirty="0">
                  <a:solidFill>
                    <a:srgbClr val="3333FF"/>
                  </a:solidFill>
                  <a:latin typeface="楷体" pitchFamily="49" charset="-122"/>
                  <a:ea typeface="楷体" pitchFamily="49" charset="-122"/>
                </a:rPr>
                <a:t>张三</a:t>
              </a:r>
            </a:p>
          </p:txBody>
        </p:sp>
        <p:cxnSp>
          <p:nvCxnSpPr>
            <p:cNvPr id="113" name="直接箭头连接符 112"/>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5" name="直接箭头连接符 114"/>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7" name="直接箭头连接符 116"/>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19" name="直接箭头连接符 118"/>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1" name="直接箭头连接符 120"/>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3" name="直接箭头连接符 122"/>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5" name="直接箭头连接符 124"/>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7" name="直接箭头连接符 126"/>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29" name="直接箭头连接符 128"/>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31" name="直接箭头连接符 130"/>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33" name="直接箭头连接符 132"/>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35" name="直接箭头连接符 134"/>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37" name="直接箭头连接符 136"/>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39" name="直接箭头连接符 138"/>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cxnSp>
          <p:nvCxnSpPr>
            <p:cNvPr id="141" name="直接箭头连接符 140"/>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pPr algn="ctr" fontAlgn="base">
                <a:spcBef>
                  <a:spcPct val="0"/>
                </a:spcBef>
                <a:spcAft>
                  <a:spcPct val="0"/>
                </a:spcAft>
              </a:pPr>
              <a:endParaRPr kumimoji="1" lang="zh-CN" altLang="en-US" b="1" dirty="0">
                <a:solidFill>
                  <a:srgbClr val="3333FF"/>
                </a:solidFill>
                <a:latin typeface="楷体" pitchFamily="49" charset="-122"/>
                <a:ea typeface="楷体" pitchFamily="49" charset="-122"/>
              </a:endParaRPr>
            </a:p>
          </p:txBody>
        </p:sp>
        <p:sp>
          <p:nvSpPr>
            <p:cNvPr id="143" name="Line 6"/>
            <p:cNvSpPr>
              <a:spLocks noChangeShapeType="1"/>
            </p:cNvSpPr>
            <p:nvPr/>
          </p:nvSpPr>
          <p:spPr bwMode="auto">
            <a:xfrm flipH="1" flipV="1">
              <a:off x="947728" y="5572140"/>
              <a:ext cx="73025" cy="288925"/>
            </a:xfrm>
            <a:prstGeom prst="line">
              <a:avLst/>
            </a:prstGeom>
            <a:noFill/>
            <a:ln w="38100">
              <a:solidFill>
                <a:srgbClr val="CC00CC"/>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144" name="Text Box 7"/>
            <p:cNvSpPr txBox="1">
              <a:spLocks noChangeArrowheads="1"/>
            </p:cNvSpPr>
            <p:nvPr/>
          </p:nvSpPr>
          <p:spPr bwMode="auto">
            <a:xfrm>
              <a:off x="477828" y="5773949"/>
              <a:ext cx="2665412"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楷体" pitchFamily="49" charset="-122"/>
                  <a:ea typeface="楷体" pitchFamily="49" charset="-122"/>
                </a:rPr>
                <a:t>关键字指向的记录。</a:t>
              </a:r>
            </a:p>
          </p:txBody>
        </p:sp>
        <p:grpSp>
          <p:nvGrpSpPr>
            <p:cNvPr id="145" name="组合 59"/>
            <p:cNvGrpSpPr/>
            <p:nvPr/>
          </p:nvGrpSpPr>
          <p:grpSpPr>
            <a:xfrm>
              <a:off x="1643042" y="1286705"/>
              <a:ext cx="6154803" cy="2214578"/>
              <a:chOff x="1857356" y="-1236495"/>
              <a:chExt cx="6154803" cy="2214578"/>
            </a:xfrm>
          </p:grpSpPr>
          <p:sp>
            <p:nvSpPr>
              <p:cNvPr id="152" name="矩形 151"/>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153"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索</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引</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部</a:t>
                </a:r>
                <a:endParaRPr lang="en-US" altLang="zh-CN" sz="2000" b="1" dirty="0">
                  <a:solidFill>
                    <a:srgbClr val="3333FF"/>
                  </a:solidFill>
                  <a:latin typeface="楷体" pitchFamily="49" charset="-122"/>
                  <a:ea typeface="楷体" pitchFamily="49" charset="-122"/>
                </a:endParaRPr>
              </a:p>
              <a:p>
                <a:pPr fontAlgn="base">
                  <a:lnSpc>
                    <a:spcPts val="1800"/>
                  </a:lnSpc>
                  <a:spcBef>
                    <a:spcPct val="50000"/>
                  </a:spcBef>
                  <a:spcAft>
                    <a:spcPct val="0"/>
                  </a:spcAft>
                </a:pPr>
                <a:r>
                  <a:rPr lang="zh-CN" altLang="en-US" sz="2000" b="1" dirty="0">
                    <a:solidFill>
                      <a:srgbClr val="3333FF"/>
                    </a:solidFill>
                    <a:latin typeface="楷体" pitchFamily="49" charset="-122"/>
                    <a:ea typeface="楷体" pitchFamily="49" charset="-122"/>
                  </a:rPr>
                  <a:t>分</a:t>
                </a:r>
              </a:p>
            </p:txBody>
          </p:sp>
        </p:grpSp>
        <p:cxnSp>
          <p:nvCxnSpPr>
            <p:cNvPr id="146" name="直接箭头连接符 145"/>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214942" y="1643050"/>
              <a:ext cx="1071570"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Times New Roman" pitchFamily="18" charset="0"/>
                  <a:ea typeface="楷体" pitchFamily="49" charset="-122"/>
                  <a:cs typeface="Times New Roman" pitchFamily="18" charset="0"/>
                </a:rPr>
                <a:t>根结点</a:t>
              </a:r>
              <a:endParaRPr kumimoji="1" lang="zh-CN" altLang="en-US" sz="2000" b="1" dirty="0">
                <a:solidFill>
                  <a:srgbClr val="3333FF"/>
                </a:solidFill>
                <a:latin typeface="Times New Roman" pitchFamily="18" charset="0"/>
                <a:ea typeface="楷体" pitchFamily="49" charset="-122"/>
                <a:cs typeface="Times New Roman" pitchFamily="18" charset="0"/>
              </a:endParaRPr>
            </a:p>
          </p:txBody>
        </p:sp>
        <p:cxnSp>
          <p:nvCxnSpPr>
            <p:cNvPr id="148" name="直接箭头连接符 147"/>
            <p:cNvCxnSpPr/>
            <p:nvPr/>
          </p:nvCxnSpPr>
          <p:spPr>
            <a:xfrm>
              <a:off x="285720" y="4238690"/>
              <a:ext cx="396000" cy="1588"/>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71406" y="3690485"/>
              <a:ext cx="714380"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a:solidFill>
                    <a:srgbClr val="3333FF"/>
                  </a:solidFill>
                  <a:latin typeface="Consolas" pitchFamily="49" charset="0"/>
                  <a:ea typeface="楷体" pitchFamily="49" charset="-122"/>
                  <a:cs typeface="Consolas" pitchFamily="49" charset="0"/>
                </a:rPr>
                <a:t>sqt</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150" name="TextBox 149"/>
            <p:cNvSpPr txBox="1"/>
            <p:nvPr/>
          </p:nvSpPr>
          <p:spPr>
            <a:xfrm>
              <a:off x="8002867" y="3879653"/>
              <a:ext cx="1710822" cy="646331"/>
            </a:xfrm>
            <a:prstGeom prst="rect">
              <a:avLst/>
            </a:prstGeom>
            <a:noFill/>
          </p:spPr>
          <p:txBody>
            <a:bodyPr wrap="square" rtlCol="0">
              <a:spAutoFit/>
            </a:bodyPr>
            <a:lstStyle/>
            <a:p>
              <a:pPr algn="ctr" fontAlgn="base">
                <a:spcBef>
                  <a:spcPct val="0"/>
                </a:spcBef>
                <a:spcAft>
                  <a:spcPct val="0"/>
                </a:spcAft>
              </a:pPr>
              <a:r>
                <a:rPr lang="zh-CN" altLang="en-US" b="1" dirty="0">
                  <a:solidFill>
                    <a:srgbClr val="FF00FF"/>
                  </a:solidFill>
                  <a:latin typeface="Times New Roman" pitchFamily="18" charset="0"/>
                  <a:ea typeface="楷体" pitchFamily="49" charset="-122"/>
                  <a:cs typeface="Times New Roman" pitchFamily="18" charset="0"/>
                </a:rPr>
                <a:t>叶子结点层：</a:t>
              </a:r>
              <a:r>
                <a:rPr kumimoji="1" lang="zh-CN" altLang="en-US" b="1" dirty="0">
                  <a:solidFill>
                    <a:srgbClr val="3333FF"/>
                  </a:solidFill>
                  <a:latin typeface="楷体" pitchFamily="49" charset="-122"/>
                  <a:ea typeface="楷体" pitchFamily="49" charset="-122"/>
                </a:rPr>
                <a:t>全部的关键字</a:t>
              </a:r>
            </a:p>
          </p:txBody>
        </p:sp>
        <p:sp>
          <p:nvSpPr>
            <p:cNvPr id="151" name="右大括号 150"/>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alibri"/>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D027EB-92F7-4707-9308-19464C7BA4AF}"/>
              </a:ext>
            </a:extLst>
          </p:cNvPr>
          <p:cNvSpPr txBox="1"/>
          <p:nvPr/>
        </p:nvSpPr>
        <p:spPr>
          <a:xfrm>
            <a:off x="2889849" y="2251494"/>
            <a:ext cx="5658928" cy="1107996"/>
          </a:xfrm>
          <a:prstGeom prst="rect">
            <a:avLst/>
          </a:prstGeom>
          <a:noFill/>
        </p:spPr>
        <p:txBody>
          <a:bodyPr wrap="square" rtlCol="0">
            <a:spAutoFit/>
          </a:bodyPr>
          <a:lstStyle/>
          <a:p>
            <a:pPr algn="ctr"/>
            <a:r>
              <a:rPr lang="en-US" altLang="zh-CN" sz="6600" dirty="0">
                <a:latin typeface="Ink Free" panose="03080402000500000000" pitchFamily="66" charset="0"/>
              </a:rPr>
              <a:t>End</a:t>
            </a:r>
            <a:endParaRPr lang="zh-CN" altLang="en-US" sz="6600" dirty="0">
              <a:latin typeface="Ink Free" panose="03080402000500000000" pitchFamily="66" charset="0"/>
            </a:endParaRPr>
          </a:p>
        </p:txBody>
      </p:sp>
    </p:spTree>
    <p:extLst>
      <p:ext uri="{BB962C8B-B14F-4D97-AF65-F5344CB8AC3E}">
        <p14:creationId xmlns:p14="http://schemas.microsoft.com/office/powerpoint/2010/main" val="164699876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3010" name="Rectangle 1026">
            <a:extLst>
              <a:ext uri="{FF2B5EF4-FFF2-40B4-BE49-F238E27FC236}">
                <a16:creationId xmlns:a16="http://schemas.microsoft.com/office/drawing/2014/main" id="{7B7DFC73-45F5-4EEA-A5BD-9E1AC119376E}"/>
              </a:ext>
            </a:extLst>
          </p:cNvPr>
          <p:cNvSpPr>
            <a:spLocks noChangeArrowheads="1"/>
          </p:cNvSpPr>
          <p:nvPr/>
        </p:nvSpPr>
        <p:spPr bwMode="auto">
          <a:xfrm>
            <a:off x="1257365" y="472228"/>
            <a:ext cx="9677269" cy="5288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b="1" dirty="0">
                <a:solidFill>
                  <a:srgbClr val="A50021"/>
                </a:solidFill>
                <a:ea typeface="楷体_GB2312" pitchFamily="49" charset="-122"/>
              </a:rPr>
              <a:t>if (!T)</a:t>
            </a:r>
          </a:p>
          <a:p>
            <a:pPr fontAlgn="base">
              <a:lnSpc>
                <a:spcPct val="125000"/>
              </a:lnSpc>
              <a:spcBef>
                <a:spcPct val="0"/>
              </a:spcBef>
              <a:spcAft>
                <a:spcPct val="0"/>
              </a:spcAft>
            </a:pPr>
            <a:r>
              <a:rPr lang="en-US" altLang="zh-CN" b="1" dirty="0">
                <a:solidFill>
                  <a:srgbClr val="A50021"/>
                </a:solidFill>
                <a:ea typeface="楷体_GB2312" pitchFamily="49" charset="-122"/>
              </a:rPr>
              <a:t>   { p = f;  return FALSE; }// </a:t>
            </a:r>
            <a:r>
              <a:rPr lang="zh-CN" altLang="en-US" sz="2000" dirty="0">
                <a:solidFill>
                  <a:srgbClr val="A50021"/>
                </a:solidFill>
                <a:ea typeface="楷体_GB2312" pitchFamily="49" charset="-122"/>
              </a:rPr>
              <a:t>查找不成功， </a:t>
            </a:r>
            <a:r>
              <a:rPr lang="en-US" altLang="zh-CN" sz="2000" dirty="0">
                <a:solidFill>
                  <a:srgbClr val="A50021"/>
                </a:solidFill>
                <a:ea typeface="楷体_GB2312" pitchFamily="49" charset="-122"/>
              </a:rPr>
              <a:t>p</a:t>
            </a:r>
            <a:r>
              <a:rPr lang="zh-CN" altLang="en-US" sz="2000" dirty="0">
                <a:solidFill>
                  <a:srgbClr val="A50021"/>
                </a:solidFill>
                <a:ea typeface="楷体_GB2312" pitchFamily="49" charset="-122"/>
              </a:rPr>
              <a:t>和</a:t>
            </a:r>
            <a:r>
              <a:rPr lang="en-US" altLang="zh-CN" sz="2000" dirty="0">
                <a:solidFill>
                  <a:srgbClr val="A50021"/>
                </a:solidFill>
                <a:ea typeface="楷体_GB2312" pitchFamily="49" charset="-122"/>
              </a:rPr>
              <a:t>f</a:t>
            </a:r>
            <a:r>
              <a:rPr lang="zh-CN" altLang="en-US" sz="2000" dirty="0">
                <a:solidFill>
                  <a:srgbClr val="A50021"/>
                </a:solidFill>
                <a:ea typeface="楷体_GB2312" pitchFamily="49" charset="-122"/>
              </a:rPr>
              <a:t>都指向查找路径上最后一个结点</a:t>
            </a:r>
          </a:p>
          <a:p>
            <a:pPr fontAlgn="base">
              <a:lnSpc>
                <a:spcPct val="125000"/>
              </a:lnSpc>
              <a:spcBef>
                <a:spcPct val="0"/>
              </a:spcBef>
              <a:spcAft>
                <a:spcPct val="0"/>
              </a:spcAft>
            </a:pPr>
            <a:endParaRPr lang="zh-CN" altLang="en-US" sz="2000" b="1" dirty="0">
              <a:solidFill>
                <a:srgbClr val="A50021"/>
              </a:solidFill>
              <a:ea typeface="楷体_GB2312" pitchFamily="49" charset="-122"/>
            </a:endParaRPr>
          </a:p>
          <a:p>
            <a:pPr fontAlgn="base">
              <a:lnSpc>
                <a:spcPct val="125000"/>
              </a:lnSpc>
              <a:spcBef>
                <a:spcPct val="0"/>
              </a:spcBef>
              <a:spcAft>
                <a:spcPct val="0"/>
              </a:spcAft>
            </a:pPr>
            <a:r>
              <a:rPr lang="en-US" altLang="zh-CN" b="1" dirty="0">
                <a:solidFill>
                  <a:srgbClr val="A50021"/>
                </a:solidFill>
                <a:ea typeface="楷体_GB2312" pitchFamily="49" charset="-122"/>
              </a:rPr>
              <a:t>else  if ( EQ(</a:t>
            </a:r>
            <a:r>
              <a:rPr lang="en-US" altLang="zh-CN" b="1" dirty="0" err="1">
                <a:solidFill>
                  <a:srgbClr val="A50021"/>
                </a:solidFill>
                <a:ea typeface="楷体_GB2312" pitchFamily="49" charset="-122"/>
              </a:rPr>
              <a:t>kval</a:t>
            </a:r>
            <a:r>
              <a:rPr lang="en-US" altLang="zh-CN" b="1" dirty="0">
                <a:solidFill>
                  <a:srgbClr val="A50021"/>
                </a:solidFill>
                <a:ea typeface="楷体_GB2312" pitchFamily="49" charset="-122"/>
              </a:rPr>
              <a:t>, T-&gt;</a:t>
            </a:r>
            <a:r>
              <a:rPr lang="en-US" altLang="zh-CN" b="1" dirty="0" err="1">
                <a:solidFill>
                  <a:srgbClr val="A50021"/>
                </a:solidFill>
                <a:ea typeface="楷体_GB2312" pitchFamily="49" charset="-122"/>
              </a:rPr>
              <a:t>data.key</a:t>
            </a:r>
            <a:r>
              <a:rPr lang="en-US" altLang="zh-CN" b="1" dirty="0">
                <a:solidFill>
                  <a:srgbClr val="A50021"/>
                </a:solidFill>
                <a:ea typeface="楷体_GB2312" pitchFamily="49" charset="-122"/>
              </a:rPr>
              <a:t>) )</a:t>
            </a:r>
            <a:endParaRPr lang="zh-CN" altLang="en-US" dirty="0">
              <a:solidFill>
                <a:srgbClr val="A50021"/>
              </a:solidFill>
              <a:ea typeface="楷体_GB2312" pitchFamily="49" charset="-122"/>
            </a:endParaRPr>
          </a:p>
          <a:p>
            <a:pPr fontAlgn="base">
              <a:lnSpc>
                <a:spcPct val="125000"/>
              </a:lnSpc>
              <a:spcBef>
                <a:spcPct val="0"/>
              </a:spcBef>
              <a:spcAft>
                <a:spcPct val="0"/>
              </a:spcAft>
            </a:pPr>
            <a:r>
              <a:rPr lang="en-US" altLang="zh-CN" b="1" dirty="0">
                <a:solidFill>
                  <a:srgbClr val="A50021"/>
                </a:solidFill>
                <a:ea typeface="楷体_GB2312" pitchFamily="49" charset="-122"/>
              </a:rPr>
              <a:t>   { p = T;  return TRUE; }     </a:t>
            </a:r>
            <a:r>
              <a:rPr lang="en-US" altLang="zh-CN" sz="2000" b="1" dirty="0">
                <a:solidFill>
                  <a:srgbClr val="A50021"/>
                </a:solidFill>
                <a:ea typeface="楷体_GB2312" pitchFamily="49" charset="-122"/>
              </a:rPr>
              <a:t>// </a:t>
            </a:r>
            <a:r>
              <a:rPr lang="zh-CN" altLang="en-US" sz="2000" dirty="0">
                <a:solidFill>
                  <a:srgbClr val="A50021"/>
                </a:solidFill>
                <a:ea typeface="楷体_GB2312" pitchFamily="49" charset="-122"/>
              </a:rPr>
              <a:t>查找成功， </a:t>
            </a:r>
            <a:r>
              <a:rPr lang="en-US" altLang="zh-CN" sz="2000" dirty="0">
                <a:solidFill>
                  <a:srgbClr val="A50021"/>
                </a:solidFill>
                <a:ea typeface="楷体_GB2312" pitchFamily="49" charset="-122"/>
              </a:rPr>
              <a:t>p</a:t>
            </a:r>
            <a:r>
              <a:rPr lang="zh-CN" altLang="en-US" sz="2000" dirty="0">
                <a:solidFill>
                  <a:srgbClr val="A50021"/>
                </a:solidFill>
                <a:ea typeface="楷体_GB2312" pitchFamily="49" charset="-122"/>
              </a:rPr>
              <a:t>指向该结点</a:t>
            </a:r>
            <a:r>
              <a:rPr lang="en-US" altLang="zh-CN" sz="2000" dirty="0">
                <a:solidFill>
                  <a:srgbClr val="A50021"/>
                </a:solidFill>
                <a:ea typeface="楷体_GB2312" pitchFamily="49" charset="-122"/>
              </a:rPr>
              <a:t>f</a:t>
            </a:r>
            <a:r>
              <a:rPr lang="zh-CN" altLang="en-US" sz="2000" dirty="0">
                <a:solidFill>
                  <a:srgbClr val="A50021"/>
                </a:solidFill>
                <a:ea typeface="楷体_GB2312" pitchFamily="49" charset="-122"/>
              </a:rPr>
              <a:t>指向其父结点</a:t>
            </a:r>
            <a:endParaRPr lang="en-US" altLang="zh-CN" sz="2000" dirty="0">
              <a:solidFill>
                <a:srgbClr val="A50021"/>
              </a:solidFill>
              <a:ea typeface="楷体_GB2312" pitchFamily="49" charset="-122"/>
            </a:endParaRPr>
          </a:p>
          <a:p>
            <a:pPr fontAlgn="base">
              <a:lnSpc>
                <a:spcPct val="125000"/>
              </a:lnSpc>
              <a:spcBef>
                <a:spcPct val="0"/>
              </a:spcBef>
              <a:spcAft>
                <a:spcPct val="0"/>
              </a:spcAft>
            </a:pPr>
            <a:endParaRPr lang="en-US" altLang="zh-CN" sz="2000" b="1" dirty="0">
              <a:solidFill>
                <a:srgbClr val="A50021"/>
              </a:solidFill>
              <a:ea typeface="楷体_GB2312" pitchFamily="49" charset="-122"/>
            </a:endParaRPr>
          </a:p>
          <a:p>
            <a:pPr fontAlgn="base">
              <a:lnSpc>
                <a:spcPct val="125000"/>
              </a:lnSpc>
              <a:spcBef>
                <a:spcPct val="0"/>
              </a:spcBef>
              <a:spcAft>
                <a:spcPct val="0"/>
              </a:spcAft>
            </a:pPr>
            <a:r>
              <a:rPr lang="en-US" altLang="zh-CN" b="1" dirty="0">
                <a:solidFill>
                  <a:srgbClr val="A50021"/>
                </a:solidFill>
                <a:ea typeface="楷体_GB2312" pitchFamily="49" charset="-122"/>
              </a:rPr>
              <a:t>else  if ( LT(</a:t>
            </a:r>
            <a:r>
              <a:rPr lang="en-US" altLang="zh-CN" b="1" dirty="0" err="1">
                <a:solidFill>
                  <a:srgbClr val="A50021"/>
                </a:solidFill>
                <a:ea typeface="楷体_GB2312" pitchFamily="49" charset="-122"/>
              </a:rPr>
              <a:t>kval</a:t>
            </a:r>
            <a:r>
              <a:rPr lang="en-US" altLang="zh-CN" b="1" dirty="0">
                <a:solidFill>
                  <a:srgbClr val="A50021"/>
                </a:solidFill>
                <a:ea typeface="楷体_GB2312" pitchFamily="49" charset="-122"/>
              </a:rPr>
              <a:t>, T-&gt;</a:t>
            </a:r>
            <a:r>
              <a:rPr lang="en-US" altLang="zh-CN" b="1" dirty="0" err="1">
                <a:solidFill>
                  <a:srgbClr val="A50021"/>
                </a:solidFill>
                <a:ea typeface="楷体_GB2312" pitchFamily="49" charset="-122"/>
              </a:rPr>
              <a:t>data.key</a:t>
            </a:r>
            <a:r>
              <a:rPr lang="en-US" altLang="zh-CN" b="1" dirty="0">
                <a:solidFill>
                  <a:srgbClr val="A50021"/>
                </a:solidFill>
                <a:ea typeface="楷体_GB2312" pitchFamily="49" charset="-122"/>
              </a:rPr>
              <a:t>) )</a:t>
            </a:r>
          </a:p>
          <a:p>
            <a:pPr fontAlgn="base">
              <a:lnSpc>
                <a:spcPct val="125000"/>
              </a:lnSpc>
              <a:spcBef>
                <a:spcPct val="0"/>
              </a:spcBef>
              <a:spcAft>
                <a:spcPct val="0"/>
              </a:spcAft>
            </a:pPr>
            <a:r>
              <a:rPr lang="en-US" altLang="zh-CN" sz="2000" b="1" dirty="0">
                <a:solidFill>
                  <a:srgbClr val="A50021"/>
                </a:solidFill>
                <a:ea typeface="楷体_GB2312" pitchFamily="49" charset="-122"/>
              </a:rPr>
              <a:t>   </a:t>
            </a:r>
            <a:r>
              <a:rPr lang="en-US" altLang="zh-CN" b="1" dirty="0">
                <a:solidFill>
                  <a:srgbClr val="A50021"/>
                </a:solidFill>
                <a:ea typeface="楷体_GB2312" pitchFamily="49" charset="-122"/>
              </a:rPr>
              <a:t>return </a:t>
            </a:r>
            <a:r>
              <a:rPr lang="en-US" altLang="zh-CN" b="1" dirty="0" err="1">
                <a:solidFill>
                  <a:srgbClr val="A50021"/>
                </a:solidFill>
                <a:ea typeface="楷体_GB2312" pitchFamily="49" charset="-122"/>
              </a:rPr>
              <a:t>SearchBST</a:t>
            </a:r>
            <a:r>
              <a:rPr lang="en-US" altLang="zh-CN" b="1" dirty="0">
                <a:solidFill>
                  <a:srgbClr val="A50021"/>
                </a:solidFill>
                <a:ea typeface="楷体_GB2312" pitchFamily="49" charset="-122"/>
              </a:rPr>
              <a:t> (T-&gt;</a:t>
            </a:r>
            <a:r>
              <a:rPr lang="en-US" altLang="zh-CN" b="1" dirty="0" err="1">
                <a:solidFill>
                  <a:srgbClr val="A50021"/>
                </a:solidFill>
                <a:ea typeface="楷体_GB2312" pitchFamily="49" charset="-122"/>
              </a:rPr>
              <a:t>lchild</a:t>
            </a:r>
            <a:r>
              <a:rPr lang="en-US" altLang="zh-CN" b="1" dirty="0">
                <a:solidFill>
                  <a:srgbClr val="A50021"/>
                </a:solidFill>
                <a:ea typeface="楷体_GB2312" pitchFamily="49" charset="-122"/>
              </a:rPr>
              <a:t>, </a:t>
            </a:r>
            <a:r>
              <a:rPr lang="en-US" altLang="zh-CN" b="1" dirty="0" err="1">
                <a:solidFill>
                  <a:srgbClr val="A50021"/>
                </a:solidFill>
                <a:ea typeface="楷体_GB2312" pitchFamily="49" charset="-122"/>
              </a:rPr>
              <a:t>kval</a:t>
            </a:r>
            <a:r>
              <a:rPr lang="en-US" altLang="zh-CN" b="1" dirty="0">
                <a:solidFill>
                  <a:srgbClr val="A50021"/>
                </a:solidFill>
                <a:ea typeface="楷体_GB2312" pitchFamily="49" charset="-122"/>
              </a:rPr>
              <a:t>, T, p ); </a:t>
            </a:r>
            <a:r>
              <a:rPr lang="en-US" altLang="zh-CN" sz="2000" b="1" dirty="0">
                <a:solidFill>
                  <a:srgbClr val="A50021"/>
                </a:solidFill>
                <a:ea typeface="楷体_GB2312" pitchFamily="49" charset="-122"/>
              </a:rPr>
              <a:t>// </a:t>
            </a:r>
            <a:r>
              <a:rPr lang="zh-CN" altLang="en-US" sz="2000" dirty="0">
                <a:solidFill>
                  <a:srgbClr val="A50021"/>
                </a:solidFill>
                <a:ea typeface="楷体_GB2312" pitchFamily="49" charset="-122"/>
              </a:rPr>
              <a:t>返回在左子树中继续查找的结果</a:t>
            </a:r>
            <a:endParaRPr lang="en-US" altLang="zh-CN" sz="2000" dirty="0">
              <a:solidFill>
                <a:srgbClr val="A50021"/>
              </a:solidFill>
              <a:ea typeface="楷体_GB2312" pitchFamily="49" charset="-122"/>
            </a:endParaRPr>
          </a:p>
          <a:p>
            <a:pPr fontAlgn="base">
              <a:lnSpc>
                <a:spcPct val="125000"/>
              </a:lnSpc>
              <a:spcBef>
                <a:spcPct val="0"/>
              </a:spcBef>
              <a:spcAft>
                <a:spcPct val="0"/>
              </a:spcAft>
            </a:pPr>
            <a:endParaRPr lang="en-US" altLang="zh-CN" sz="2000" b="1" dirty="0">
              <a:solidFill>
                <a:srgbClr val="A50021"/>
              </a:solidFill>
              <a:ea typeface="楷体_GB2312" pitchFamily="49" charset="-122"/>
            </a:endParaRPr>
          </a:p>
          <a:p>
            <a:pPr fontAlgn="base">
              <a:lnSpc>
                <a:spcPct val="125000"/>
              </a:lnSpc>
              <a:spcBef>
                <a:spcPct val="0"/>
              </a:spcBef>
              <a:spcAft>
                <a:spcPct val="0"/>
              </a:spcAft>
            </a:pPr>
            <a:r>
              <a:rPr lang="en-US" altLang="zh-CN" b="1" dirty="0">
                <a:solidFill>
                  <a:srgbClr val="A50021"/>
                </a:solidFill>
                <a:ea typeface="楷体_GB2312" pitchFamily="49" charset="-122"/>
              </a:rPr>
              <a:t>else</a:t>
            </a:r>
          </a:p>
          <a:p>
            <a:pPr fontAlgn="base">
              <a:lnSpc>
                <a:spcPct val="125000"/>
              </a:lnSpc>
              <a:spcBef>
                <a:spcPct val="0"/>
              </a:spcBef>
              <a:spcAft>
                <a:spcPct val="0"/>
              </a:spcAft>
            </a:pPr>
            <a:r>
              <a:rPr lang="en-US" altLang="zh-CN" b="1" dirty="0">
                <a:solidFill>
                  <a:srgbClr val="A50021"/>
                </a:solidFill>
                <a:ea typeface="楷体_GB2312" pitchFamily="49" charset="-122"/>
              </a:rPr>
              <a:t>   return </a:t>
            </a:r>
            <a:r>
              <a:rPr lang="en-US" altLang="zh-CN" b="1" dirty="0" err="1">
                <a:solidFill>
                  <a:srgbClr val="A50021"/>
                </a:solidFill>
                <a:ea typeface="楷体_GB2312" pitchFamily="49" charset="-122"/>
              </a:rPr>
              <a:t>SearchBST</a:t>
            </a:r>
            <a:r>
              <a:rPr lang="en-US" altLang="zh-CN" b="1" dirty="0">
                <a:solidFill>
                  <a:srgbClr val="A50021"/>
                </a:solidFill>
                <a:ea typeface="楷体_GB2312" pitchFamily="49" charset="-122"/>
              </a:rPr>
              <a:t> (T-&gt;</a:t>
            </a:r>
            <a:r>
              <a:rPr lang="en-US" altLang="zh-CN" b="1" dirty="0" err="1">
                <a:solidFill>
                  <a:srgbClr val="A50021"/>
                </a:solidFill>
                <a:ea typeface="楷体_GB2312" pitchFamily="49" charset="-122"/>
              </a:rPr>
              <a:t>rchild</a:t>
            </a:r>
            <a:r>
              <a:rPr lang="en-US" altLang="zh-CN" b="1" dirty="0">
                <a:solidFill>
                  <a:srgbClr val="A50021"/>
                </a:solidFill>
                <a:ea typeface="楷体_GB2312" pitchFamily="49" charset="-122"/>
              </a:rPr>
              <a:t>, </a:t>
            </a:r>
            <a:r>
              <a:rPr lang="en-US" altLang="zh-CN" b="1" dirty="0" err="1">
                <a:solidFill>
                  <a:srgbClr val="A50021"/>
                </a:solidFill>
                <a:ea typeface="楷体_GB2312" pitchFamily="49" charset="-122"/>
              </a:rPr>
              <a:t>kval</a:t>
            </a:r>
            <a:r>
              <a:rPr lang="en-US" altLang="zh-CN" b="1" dirty="0">
                <a:solidFill>
                  <a:srgbClr val="A50021"/>
                </a:solidFill>
                <a:ea typeface="楷体_GB2312" pitchFamily="49" charset="-122"/>
              </a:rPr>
              <a:t>, T, p ); </a:t>
            </a:r>
            <a:r>
              <a:rPr lang="en-US" altLang="zh-CN" sz="2000" b="1" dirty="0">
                <a:solidFill>
                  <a:srgbClr val="A50021"/>
                </a:solidFill>
                <a:ea typeface="楷体_GB2312" pitchFamily="49" charset="-122"/>
              </a:rPr>
              <a:t>// </a:t>
            </a:r>
            <a:r>
              <a:rPr lang="zh-CN" altLang="en-US" sz="2000" dirty="0">
                <a:solidFill>
                  <a:srgbClr val="A50021"/>
                </a:solidFill>
                <a:ea typeface="楷体_GB2312" pitchFamily="49" charset="-122"/>
              </a:rPr>
              <a:t>返回在右子树中继续查找的结果</a:t>
            </a:r>
            <a:r>
              <a:rPr lang="en-US" altLang="zh-CN" sz="2000" b="1" dirty="0">
                <a:solidFill>
                  <a:srgbClr val="A50021"/>
                </a:solidFill>
                <a:ea typeface="楷体_GB2312" pitchFamily="49" charset="-122"/>
              </a:rPr>
              <a:t>               </a:t>
            </a:r>
            <a:endParaRPr lang="zh-CN" altLang="en-US" sz="2000" dirty="0">
              <a:solidFill>
                <a:srgbClr val="A50021"/>
              </a:solidFill>
              <a:ea typeface="楷体_GB2312" pitchFamily="49" charset="-122"/>
            </a:endParaRPr>
          </a:p>
          <a:p>
            <a:pPr fontAlgn="base">
              <a:lnSpc>
                <a:spcPct val="125000"/>
              </a:lnSpc>
              <a:spcBef>
                <a:spcPct val="0"/>
              </a:spcBef>
              <a:spcAft>
                <a:spcPct val="0"/>
              </a:spcAft>
            </a:pPr>
            <a:endParaRPr lang="zh-CN" altLang="en-US" sz="2000" b="1" dirty="0">
              <a:solidFill>
                <a:srgbClr val="A50021"/>
              </a:solidFill>
              <a:ea typeface="楷体_GB2312" pitchFamily="49"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3552" name="AutoShape 16">
            <a:extLst>
              <a:ext uri="{FF2B5EF4-FFF2-40B4-BE49-F238E27FC236}">
                <a16:creationId xmlns:a16="http://schemas.microsoft.com/office/drawing/2014/main" id="{FFD6B021-50CD-4663-A6CF-0E0D7A7CFAB3}"/>
              </a:ext>
            </a:extLst>
          </p:cNvPr>
          <p:cNvSpPr>
            <a:spLocks noChangeArrowheads="1"/>
          </p:cNvSpPr>
          <p:nvPr/>
        </p:nvSpPr>
        <p:spPr bwMode="auto">
          <a:xfrm>
            <a:off x="5486400" y="1524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53" name="Text Box 17">
            <a:extLst>
              <a:ext uri="{FF2B5EF4-FFF2-40B4-BE49-F238E27FC236}">
                <a16:creationId xmlns:a16="http://schemas.microsoft.com/office/drawing/2014/main" id="{A39EB89C-85D3-4318-BED1-15E47B4F131D}"/>
              </a:ext>
            </a:extLst>
          </p:cNvPr>
          <p:cNvSpPr txBox="1">
            <a:spLocks noChangeArrowheads="1"/>
          </p:cNvSpPr>
          <p:nvPr/>
        </p:nvSpPr>
        <p:spPr bwMode="auto">
          <a:xfrm>
            <a:off x="5183188" y="-9525"/>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p:nvSpPr>
          <p:cNvPr id="193554" name="AutoShape 18">
            <a:extLst>
              <a:ext uri="{FF2B5EF4-FFF2-40B4-BE49-F238E27FC236}">
                <a16:creationId xmlns:a16="http://schemas.microsoft.com/office/drawing/2014/main" id="{20E26F2E-B13B-420B-856D-B661ED43719E}"/>
              </a:ext>
            </a:extLst>
          </p:cNvPr>
          <p:cNvSpPr>
            <a:spLocks noChangeArrowheads="1"/>
          </p:cNvSpPr>
          <p:nvPr/>
        </p:nvSpPr>
        <p:spPr bwMode="auto">
          <a:xfrm>
            <a:off x="6172200" y="3810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55" name="Text Box 19">
            <a:extLst>
              <a:ext uri="{FF2B5EF4-FFF2-40B4-BE49-F238E27FC236}">
                <a16:creationId xmlns:a16="http://schemas.microsoft.com/office/drawing/2014/main" id="{CA805174-4282-436C-89A8-14EB6F76F6BA}"/>
              </a:ext>
            </a:extLst>
          </p:cNvPr>
          <p:cNvSpPr txBox="1">
            <a:spLocks noChangeArrowheads="1"/>
          </p:cNvSpPr>
          <p:nvPr/>
        </p:nvSpPr>
        <p:spPr bwMode="auto">
          <a:xfrm>
            <a:off x="6227764" y="228601"/>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p:nvSpPr>
          <p:cNvPr id="193556" name="Text Box 20">
            <a:extLst>
              <a:ext uri="{FF2B5EF4-FFF2-40B4-BE49-F238E27FC236}">
                <a16:creationId xmlns:a16="http://schemas.microsoft.com/office/drawing/2014/main" id="{4CB3BBC6-1383-4D33-B172-F2C809D4C972}"/>
              </a:ext>
            </a:extLst>
          </p:cNvPr>
          <p:cNvSpPr txBox="1">
            <a:spLocks noChangeArrowheads="1"/>
          </p:cNvSpPr>
          <p:nvPr/>
        </p:nvSpPr>
        <p:spPr bwMode="auto">
          <a:xfrm>
            <a:off x="1965326" y="273050"/>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dirty="0">
                <a:solidFill>
                  <a:schemeClr val="accent6"/>
                </a:solidFill>
                <a:ea typeface="楷体_GB2312" pitchFamily="49" charset="-122"/>
              </a:rPr>
              <a:t>设 </a:t>
            </a:r>
            <a:r>
              <a:rPr lang="en-US" altLang="zh-CN" sz="3600" dirty="0">
                <a:solidFill>
                  <a:schemeClr val="accent6"/>
                </a:solidFill>
                <a:ea typeface="楷体_GB2312" pitchFamily="49" charset="-122"/>
              </a:rPr>
              <a:t>key = 48</a:t>
            </a:r>
          </a:p>
        </p:txBody>
      </p:sp>
      <p:sp>
        <p:nvSpPr>
          <p:cNvPr id="193557" name="AutoShape 21">
            <a:extLst>
              <a:ext uri="{FF2B5EF4-FFF2-40B4-BE49-F238E27FC236}">
                <a16:creationId xmlns:a16="http://schemas.microsoft.com/office/drawing/2014/main" id="{5AA6260B-9E03-4067-9A54-8500EDC2F2CB}"/>
              </a:ext>
            </a:extLst>
          </p:cNvPr>
          <p:cNvSpPr>
            <a:spLocks noChangeArrowheads="1"/>
          </p:cNvSpPr>
          <p:nvPr/>
        </p:nvSpPr>
        <p:spPr bwMode="auto">
          <a:xfrm>
            <a:off x="5943600" y="3810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58" name="Text Box 22">
            <a:extLst>
              <a:ext uri="{FF2B5EF4-FFF2-40B4-BE49-F238E27FC236}">
                <a16:creationId xmlns:a16="http://schemas.microsoft.com/office/drawing/2014/main" id="{DE920201-FABC-4611-AC84-FC960C4C8BF5}"/>
              </a:ext>
            </a:extLst>
          </p:cNvPr>
          <p:cNvSpPr txBox="1">
            <a:spLocks noChangeArrowheads="1"/>
          </p:cNvSpPr>
          <p:nvPr/>
        </p:nvSpPr>
        <p:spPr bwMode="auto">
          <a:xfrm>
            <a:off x="5640388" y="22860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p:nvSpPr>
          <p:cNvPr id="193559" name="AutoShape 23">
            <a:extLst>
              <a:ext uri="{FF2B5EF4-FFF2-40B4-BE49-F238E27FC236}">
                <a16:creationId xmlns:a16="http://schemas.microsoft.com/office/drawing/2014/main" id="{239A6FB0-AD3F-434C-BBFD-EBBF4306167B}"/>
              </a:ext>
            </a:extLst>
          </p:cNvPr>
          <p:cNvSpPr>
            <a:spLocks noChangeArrowheads="1"/>
          </p:cNvSpPr>
          <p:nvPr/>
        </p:nvSpPr>
        <p:spPr bwMode="auto">
          <a:xfrm>
            <a:off x="8077200" y="1295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60" name="Text Box 24">
            <a:extLst>
              <a:ext uri="{FF2B5EF4-FFF2-40B4-BE49-F238E27FC236}">
                <a16:creationId xmlns:a16="http://schemas.microsoft.com/office/drawing/2014/main" id="{BA947575-FCAF-4D3A-ACA7-B8EBFF07A233}"/>
              </a:ext>
            </a:extLst>
          </p:cNvPr>
          <p:cNvSpPr txBox="1">
            <a:spLocks noChangeArrowheads="1"/>
          </p:cNvSpPr>
          <p:nvPr/>
        </p:nvSpPr>
        <p:spPr bwMode="auto">
          <a:xfrm>
            <a:off x="8132764" y="1066801"/>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useBgFill="1">
        <p:nvSpPr>
          <p:cNvPr id="193561" name="Rectangle 25">
            <a:extLst>
              <a:ext uri="{FF2B5EF4-FFF2-40B4-BE49-F238E27FC236}">
                <a16:creationId xmlns:a16="http://schemas.microsoft.com/office/drawing/2014/main" id="{0B7B6682-92E4-4B74-BA96-B3F68E05979F}"/>
              </a:ext>
            </a:extLst>
          </p:cNvPr>
          <p:cNvSpPr>
            <a:spLocks noChangeArrowheads="1"/>
          </p:cNvSpPr>
          <p:nvPr/>
        </p:nvSpPr>
        <p:spPr bwMode="auto">
          <a:xfrm>
            <a:off x="5181600" y="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3562" name="Rectangle 26">
            <a:extLst>
              <a:ext uri="{FF2B5EF4-FFF2-40B4-BE49-F238E27FC236}">
                <a16:creationId xmlns:a16="http://schemas.microsoft.com/office/drawing/2014/main" id="{8A9CD19D-17FE-4999-83A1-82505A23F3E0}"/>
              </a:ext>
            </a:extLst>
          </p:cNvPr>
          <p:cNvSpPr>
            <a:spLocks noChangeArrowheads="1"/>
          </p:cNvSpPr>
          <p:nvPr/>
        </p:nvSpPr>
        <p:spPr bwMode="auto">
          <a:xfrm>
            <a:off x="6096000" y="152400"/>
            <a:ext cx="5334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63" name="AutoShape 27">
            <a:extLst>
              <a:ext uri="{FF2B5EF4-FFF2-40B4-BE49-F238E27FC236}">
                <a16:creationId xmlns:a16="http://schemas.microsoft.com/office/drawing/2014/main" id="{3035115E-9B31-496B-9214-1E4527ADBD46}"/>
              </a:ext>
            </a:extLst>
          </p:cNvPr>
          <p:cNvSpPr>
            <a:spLocks noChangeArrowheads="1"/>
          </p:cNvSpPr>
          <p:nvPr/>
        </p:nvSpPr>
        <p:spPr bwMode="auto">
          <a:xfrm>
            <a:off x="7848600" y="11430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64" name="Text Box 28">
            <a:extLst>
              <a:ext uri="{FF2B5EF4-FFF2-40B4-BE49-F238E27FC236}">
                <a16:creationId xmlns:a16="http://schemas.microsoft.com/office/drawing/2014/main" id="{E104F98D-528C-4AFB-854A-1D22EF774273}"/>
              </a:ext>
            </a:extLst>
          </p:cNvPr>
          <p:cNvSpPr txBox="1">
            <a:spLocks noChangeArrowheads="1"/>
          </p:cNvSpPr>
          <p:nvPr/>
        </p:nvSpPr>
        <p:spPr bwMode="auto">
          <a:xfrm>
            <a:off x="7545388" y="99060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useBgFill="1">
        <p:nvSpPr>
          <p:cNvPr id="193565" name="Rectangle 29">
            <a:extLst>
              <a:ext uri="{FF2B5EF4-FFF2-40B4-BE49-F238E27FC236}">
                <a16:creationId xmlns:a16="http://schemas.microsoft.com/office/drawing/2014/main" id="{EDEF1B05-B39A-4FB6-BE98-9C4CB99FEE9E}"/>
              </a:ext>
            </a:extLst>
          </p:cNvPr>
          <p:cNvSpPr>
            <a:spLocks noChangeArrowheads="1"/>
          </p:cNvSpPr>
          <p:nvPr/>
        </p:nvSpPr>
        <p:spPr bwMode="auto">
          <a:xfrm>
            <a:off x="5638800" y="304800"/>
            <a:ext cx="4572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66" name="AutoShape 30">
            <a:extLst>
              <a:ext uri="{FF2B5EF4-FFF2-40B4-BE49-F238E27FC236}">
                <a16:creationId xmlns:a16="http://schemas.microsoft.com/office/drawing/2014/main" id="{F6945093-9029-4370-AE41-3E5BE64D1E9D}"/>
              </a:ext>
            </a:extLst>
          </p:cNvPr>
          <p:cNvSpPr>
            <a:spLocks noChangeArrowheads="1"/>
          </p:cNvSpPr>
          <p:nvPr/>
        </p:nvSpPr>
        <p:spPr bwMode="auto">
          <a:xfrm>
            <a:off x="8991600" y="2438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67" name="Text Box 31">
            <a:extLst>
              <a:ext uri="{FF2B5EF4-FFF2-40B4-BE49-F238E27FC236}">
                <a16:creationId xmlns:a16="http://schemas.microsoft.com/office/drawing/2014/main" id="{C9658C34-7C68-462B-A3E4-C75D60FD3906}"/>
              </a:ext>
            </a:extLst>
          </p:cNvPr>
          <p:cNvSpPr txBox="1">
            <a:spLocks noChangeArrowheads="1"/>
          </p:cNvSpPr>
          <p:nvPr/>
        </p:nvSpPr>
        <p:spPr bwMode="auto">
          <a:xfrm>
            <a:off x="9047164" y="2209801"/>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useBgFill="1">
        <p:nvSpPr>
          <p:cNvPr id="193568" name="Rectangle 32">
            <a:extLst>
              <a:ext uri="{FF2B5EF4-FFF2-40B4-BE49-F238E27FC236}">
                <a16:creationId xmlns:a16="http://schemas.microsoft.com/office/drawing/2014/main" id="{3C1030CE-163D-4DE4-8EDE-17FD43011441}"/>
              </a:ext>
            </a:extLst>
          </p:cNvPr>
          <p:cNvSpPr>
            <a:spLocks noChangeArrowheads="1"/>
          </p:cNvSpPr>
          <p:nvPr/>
        </p:nvSpPr>
        <p:spPr bwMode="auto">
          <a:xfrm>
            <a:off x="8077200" y="990600"/>
            <a:ext cx="533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endParaRPr lang="zh-CN" altLang="zh-CN">
              <a:solidFill>
                <a:srgbClr val="000000"/>
              </a:solidFill>
            </a:endParaRPr>
          </a:p>
        </p:txBody>
      </p:sp>
      <p:sp useBgFill="1">
        <p:nvSpPr>
          <p:cNvPr id="193569" name="Text Box 33">
            <a:extLst>
              <a:ext uri="{FF2B5EF4-FFF2-40B4-BE49-F238E27FC236}">
                <a16:creationId xmlns:a16="http://schemas.microsoft.com/office/drawing/2014/main" id="{E99DBB24-75ED-48B6-8AEC-79A889F65F24}"/>
              </a:ext>
            </a:extLst>
          </p:cNvPr>
          <p:cNvSpPr txBox="1">
            <a:spLocks noChangeArrowheads="1"/>
          </p:cNvSpPr>
          <p:nvPr/>
        </p:nvSpPr>
        <p:spPr bwMode="auto">
          <a:xfrm>
            <a:off x="3702050" y="273050"/>
            <a:ext cx="64135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dirty="0">
                <a:solidFill>
                  <a:schemeClr val="accent6"/>
                </a:solidFill>
              </a:rPr>
              <a:t>22</a:t>
            </a:r>
          </a:p>
        </p:txBody>
      </p:sp>
      <p:sp>
        <p:nvSpPr>
          <p:cNvPr id="193570" name="AutoShape 34">
            <a:extLst>
              <a:ext uri="{FF2B5EF4-FFF2-40B4-BE49-F238E27FC236}">
                <a16:creationId xmlns:a16="http://schemas.microsoft.com/office/drawing/2014/main" id="{2BC38844-76E4-4C26-A508-5228D175E56B}"/>
              </a:ext>
            </a:extLst>
          </p:cNvPr>
          <p:cNvSpPr>
            <a:spLocks noChangeArrowheads="1"/>
          </p:cNvSpPr>
          <p:nvPr/>
        </p:nvSpPr>
        <p:spPr bwMode="auto">
          <a:xfrm>
            <a:off x="8153400" y="1371600"/>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72" name="Text Box 36">
            <a:extLst>
              <a:ext uri="{FF2B5EF4-FFF2-40B4-BE49-F238E27FC236}">
                <a16:creationId xmlns:a16="http://schemas.microsoft.com/office/drawing/2014/main" id="{A4019483-1B75-4A9F-B44A-2CDE8597A304}"/>
              </a:ext>
            </a:extLst>
          </p:cNvPr>
          <p:cNvSpPr txBox="1">
            <a:spLocks noChangeArrowheads="1"/>
          </p:cNvSpPr>
          <p:nvPr/>
        </p:nvSpPr>
        <p:spPr bwMode="auto">
          <a:xfrm>
            <a:off x="8305800" y="106680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FF00FF"/>
                </a:solidFill>
              </a:rPr>
              <a:t>p</a:t>
            </a:r>
            <a:endParaRPr lang="en-US" altLang="zh-CN" sz="2800">
              <a:solidFill>
                <a:srgbClr val="000000"/>
              </a:solidFill>
            </a:endParaRPr>
          </a:p>
        </p:txBody>
      </p:sp>
      <p:sp>
        <p:nvSpPr>
          <p:cNvPr id="193573" name="AutoShape 37">
            <a:extLst>
              <a:ext uri="{FF2B5EF4-FFF2-40B4-BE49-F238E27FC236}">
                <a16:creationId xmlns:a16="http://schemas.microsoft.com/office/drawing/2014/main" id="{83FE338C-40DC-47E7-B057-B9DF99622878}"/>
              </a:ext>
            </a:extLst>
          </p:cNvPr>
          <p:cNvSpPr>
            <a:spLocks noChangeArrowheads="1"/>
          </p:cNvSpPr>
          <p:nvPr/>
        </p:nvSpPr>
        <p:spPr bwMode="auto">
          <a:xfrm>
            <a:off x="6705600" y="762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74" name="Text Box 38">
            <a:extLst>
              <a:ext uri="{FF2B5EF4-FFF2-40B4-BE49-F238E27FC236}">
                <a16:creationId xmlns:a16="http://schemas.microsoft.com/office/drawing/2014/main" id="{8B3D0FFC-9BF4-4964-AFCC-A33134FE2ADF}"/>
              </a:ext>
            </a:extLst>
          </p:cNvPr>
          <p:cNvSpPr txBox="1">
            <a:spLocks noChangeArrowheads="1"/>
          </p:cNvSpPr>
          <p:nvPr/>
        </p:nvSpPr>
        <p:spPr bwMode="auto">
          <a:xfrm>
            <a:off x="6859588" y="-762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useBgFill="1">
        <p:nvSpPr>
          <p:cNvPr id="193575" name="Rectangle 39">
            <a:extLst>
              <a:ext uri="{FF2B5EF4-FFF2-40B4-BE49-F238E27FC236}">
                <a16:creationId xmlns:a16="http://schemas.microsoft.com/office/drawing/2014/main" id="{3EC0ADB4-78B8-46F1-A87C-481BEE124E12}"/>
              </a:ext>
            </a:extLst>
          </p:cNvPr>
          <p:cNvSpPr>
            <a:spLocks noChangeArrowheads="1"/>
          </p:cNvSpPr>
          <p:nvPr/>
        </p:nvSpPr>
        <p:spPr bwMode="auto">
          <a:xfrm>
            <a:off x="7620000" y="99060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76" name="AutoShape 40">
            <a:extLst>
              <a:ext uri="{FF2B5EF4-FFF2-40B4-BE49-F238E27FC236}">
                <a16:creationId xmlns:a16="http://schemas.microsoft.com/office/drawing/2014/main" id="{7657F540-ED64-4A33-963D-60FCAC1BBE46}"/>
              </a:ext>
            </a:extLst>
          </p:cNvPr>
          <p:cNvSpPr>
            <a:spLocks noChangeArrowheads="1"/>
          </p:cNvSpPr>
          <p:nvPr/>
        </p:nvSpPr>
        <p:spPr bwMode="auto">
          <a:xfrm>
            <a:off x="6040438" y="3810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77" name="Text Box 41">
            <a:extLst>
              <a:ext uri="{FF2B5EF4-FFF2-40B4-BE49-F238E27FC236}">
                <a16:creationId xmlns:a16="http://schemas.microsoft.com/office/drawing/2014/main" id="{8A584FC8-87C0-41A5-B5D3-38C842C3D0B3}"/>
              </a:ext>
            </a:extLst>
          </p:cNvPr>
          <p:cNvSpPr txBox="1">
            <a:spLocks noChangeArrowheads="1"/>
          </p:cNvSpPr>
          <p:nvPr/>
        </p:nvSpPr>
        <p:spPr bwMode="auto">
          <a:xfrm>
            <a:off x="5638800" y="152401"/>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useBgFill="1">
        <p:nvSpPr>
          <p:cNvPr id="193578" name="Rectangle 42">
            <a:extLst>
              <a:ext uri="{FF2B5EF4-FFF2-40B4-BE49-F238E27FC236}">
                <a16:creationId xmlns:a16="http://schemas.microsoft.com/office/drawing/2014/main" id="{2B4E0A47-1EF7-4D12-A7D6-E7DEBB940F0E}"/>
              </a:ext>
            </a:extLst>
          </p:cNvPr>
          <p:cNvSpPr>
            <a:spLocks noChangeArrowheads="1"/>
          </p:cNvSpPr>
          <p:nvPr/>
        </p:nvSpPr>
        <p:spPr bwMode="auto">
          <a:xfrm>
            <a:off x="8839200" y="2209800"/>
            <a:ext cx="914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81" name="AutoShape 45">
            <a:extLst>
              <a:ext uri="{FF2B5EF4-FFF2-40B4-BE49-F238E27FC236}">
                <a16:creationId xmlns:a16="http://schemas.microsoft.com/office/drawing/2014/main" id="{A73907DA-619B-4412-A251-30763E15888E}"/>
              </a:ext>
            </a:extLst>
          </p:cNvPr>
          <p:cNvSpPr>
            <a:spLocks noChangeArrowheads="1"/>
          </p:cNvSpPr>
          <p:nvPr/>
        </p:nvSpPr>
        <p:spPr bwMode="auto">
          <a:xfrm>
            <a:off x="6248400" y="3810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82" name="Text Box 46">
            <a:extLst>
              <a:ext uri="{FF2B5EF4-FFF2-40B4-BE49-F238E27FC236}">
                <a16:creationId xmlns:a16="http://schemas.microsoft.com/office/drawing/2014/main" id="{9F09AD5F-A230-4542-9536-E9E19F09E50C}"/>
              </a:ext>
            </a:extLst>
          </p:cNvPr>
          <p:cNvSpPr txBox="1">
            <a:spLocks noChangeArrowheads="1"/>
          </p:cNvSpPr>
          <p:nvPr/>
        </p:nvSpPr>
        <p:spPr bwMode="auto">
          <a:xfrm>
            <a:off x="6402388" y="22860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useBgFill="1">
        <p:nvSpPr>
          <p:cNvPr id="193583" name="Rectangle 47">
            <a:extLst>
              <a:ext uri="{FF2B5EF4-FFF2-40B4-BE49-F238E27FC236}">
                <a16:creationId xmlns:a16="http://schemas.microsoft.com/office/drawing/2014/main" id="{1E09E696-AAD6-4FD6-A0A4-33608EBB3AC7}"/>
              </a:ext>
            </a:extLst>
          </p:cNvPr>
          <p:cNvSpPr>
            <a:spLocks noChangeArrowheads="1"/>
          </p:cNvSpPr>
          <p:nvPr/>
        </p:nvSpPr>
        <p:spPr bwMode="auto">
          <a:xfrm>
            <a:off x="6629400" y="0"/>
            <a:ext cx="5334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84" name="AutoShape 48">
            <a:extLst>
              <a:ext uri="{FF2B5EF4-FFF2-40B4-BE49-F238E27FC236}">
                <a16:creationId xmlns:a16="http://schemas.microsoft.com/office/drawing/2014/main" id="{5EE1078D-95DA-4B6C-9E05-BA931FB48BA0}"/>
              </a:ext>
            </a:extLst>
          </p:cNvPr>
          <p:cNvSpPr>
            <a:spLocks noChangeArrowheads="1"/>
          </p:cNvSpPr>
          <p:nvPr/>
        </p:nvSpPr>
        <p:spPr bwMode="auto">
          <a:xfrm>
            <a:off x="3886200" y="1295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85" name="Text Box 49">
            <a:extLst>
              <a:ext uri="{FF2B5EF4-FFF2-40B4-BE49-F238E27FC236}">
                <a16:creationId xmlns:a16="http://schemas.microsoft.com/office/drawing/2014/main" id="{3E2DDEB6-A8DF-45BF-94E0-FCD888F581C9}"/>
              </a:ext>
            </a:extLst>
          </p:cNvPr>
          <p:cNvSpPr txBox="1">
            <a:spLocks noChangeArrowheads="1"/>
          </p:cNvSpPr>
          <p:nvPr/>
        </p:nvSpPr>
        <p:spPr bwMode="auto">
          <a:xfrm>
            <a:off x="3484564" y="1066801"/>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useBgFill="1">
        <p:nvSpPr>
          <p:cNvPr id="193586" name="Rectangle 50">
            <a:extLst>
              <a:ext uri="{FF2B5EF4-FFF2-40B4-BE49-F238E27FC236}">
                <a16:creationId xmlns:a16="http://schemas.microsoft.com/office/drawing/2014/main" id="{3B03C4F6-0ECD-433F-8950-24AF920D7D98}"/>
              </a:ext>
            </a:extLst>
          </p:cNvPr>
          <p:cNvSpPr>
            <a:spLocks noChangeArrowheads="1"/>
          </p:cNvSpPr>
          <p:nvPr/>
        </p:nvSpPr>
        <p:spPr bwMode="auto">
          <a:xfrm>
            <a:off x="5638800" y="0"/>
            <a:ext cx="533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87" name="AutoShape 51">
            <a:extLst>
              <a:ext uri="{FF2B5EF4-FFF2-40B4-BE49-F238E27FC236}">
                <a16:creationId xmlns:a16="http://schemas.microsoft.com/office/drawing/2014/main" id="{1879FC28-8CA5-4238-AE3D-451AEA664C6D}"/>
              </a:ext>
            </a:extLst>
          </p:cNvPr>
          <p:cNvSpPr>
            <a:spLocks noChangeArrowheads="1"/>
          </p:cNvSpPr>
          <p:nvPr/>
        </p:nvSpPr>
        <p:spPr bwMode="auto">
          <a:xfrm>
            <a:off x="5354638" y="23622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88" name="Text Box 52">
            <a:extLst>
              <a:ext uri="{FF2B5EF4-FFF2-40B4-BE49-F238E27FC236}">
                <a16:creationId xmlns:a16="http://schemas.microsoft.com/office/drawing/2014/main" id="{49E94C61-9E26-4E01-91A1-1CB973A11B85}"/>
              </a:ext>
            </a:extLst>
          </p:cNvPr>
          <p:cNvSpPr txBox="1">
            <a:spLocks noChangeArrowheads="1"/>
          </p:cNvSpPr>
          <p:nvPr/>
        </p:nvSpPr>
        <p:spPr bwMode="auto">
          <a:xfrm>
            <a:off x="5084764" y="2057401"/>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p:nvSpPr>
          <p:cNvPr id="193589" name="AutoShape 53">
            <a:extLst>
              <a:ext uri="{FF2B5EF4-FFF2-40B4-BE49-F238E27FC236}">
                <a16:creationId xmlns:a16="http://schemas.microsoft.com/office/drawing/2014/main" id="{70336665-72F5-46AA-9128-897A3904A574}"/>
              </a:ext>
            </a:extLst>
          </p:cNvPr>
          <p:cNvSpPr>
            <a:spLocks noChangeArrowheads="1"/>
          </p:cNvSpPr>
          <p:nvPr/>
        </p:nvSpPr>
        <p:spPr bwMode="auto">
          <a:xfrm>
            <a:off x="4191000" y="36576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90" name="Text Box 54">
            <a:extLst>
              <a:ext uri="{FF2B5EF4-FFF2-40B4-BE49-F238E27FC236}">
                <a16:creationId xmlns:a16="http://schemas.microsoft.com/office/drawing/2014/main" id="{F6EC6CD1-02B6-4BF2-9B04-ABB12473FB6B}"/>
              </a:ext>
            </a:extLst>
          </p:cNvPr>
          <p:cNvSpPr txBox="1">
            <a:spLocks noChangeArrowheads="1"/>
          </p:cNvSpPr>
          <p:nvPr/>
        </p:nvSpPr>
        <p:spPr bwMode="auto">
          <a:xfrm>
            <a:off x="3789364" y="3429001"/>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p:nvSpPr>
          <p:cNvPr id="193591" name="AutoShape 55">
            <a:extLst>
              <a:ext uri="{FF2B5EF4-FFF2-40B4-BE49-F238E27FC236}">
                <a16:creationId xmlns:a16="http://schemas.microsoft.com/office/drawing/2014/main" id="{8B138D9D-21AF-450A-A674-2BD8C3EA3162}"/>
              </a:ext>
            </a:extLst>
          </p:cNvPr>
          <p:cNvSpPr>
            <a:spLocks noChangeArrowheads="1"/>
          </p:cNvSpPr>
          <p:nvPr/>
        </p:nvSpPr>
        <p:spPr bwMode="auto">
          <a:xfrm>
            <a:off x="3602038" y="4724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92" name="Text Box 56">
            <a:extLst>
              <a:ext uri="{FF2B5EF4-FFF2-40B4-BE49-F238E27FC236}">
                <a16:creationId xmlns:a16="http://schemas.microsoft.com/office/drawing/2014/main" id="{495A1A61-0F6E-4863-8361-65B6383E09E4}"/>
              </a:ext>
            </a:extLst>
          </p:cNvPr>
          <p:cNvSpPr txBox="1">
            <a:spLocks noChangeArrowheads="1"/>
          </p:cNvSpPr>
          <p:nvPr/>
        </p:nvSpPr>
        <p:spPr bwMode="auto">
          <a:xfrm>
            <a:off x="3200400" y="4495801"/>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rPr>
              <a:t>T</a:t>
            </a:r>
            <a:endParaRPr lang="en-US" altLang="zh-CN" sz="2800">
              <a:solidFill>
                <a:srgbClr val="000000"/>
              </a:solidFill>
            </a:endParaRPr>
          </a:p>
        </p:txBody>
      </p:sp>
      <p:sp>
        <p:nvSpPr>
          <p:cNvPr id="193593" name="AutoShape 57">
            <a:extLst>
              <a:ext uri="{FF2B5EF4-FFF2-40B4-BE49-F238E27FC236}">
                <a16:creationId xmlns:a16="http://schemas.microsoft.com/office/drawing/2014/main" id="{4CBB08A4-205E-40FC-93BE-0271BD1AD910}"/>
              </a:ext>
            </a:extLst>
          </p:cNvPr>
          <p:cNvSpPr>
            <a:spLocks noChangeArrowheads="1"/>
          </p:cNvSpPr>
          <p:nvPr/>
        </p:nvSpPr>
        <p:spPr bwMode="auto">
          <a:xfrm>
            <a:off x="4191000" y="12192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94" name="Text Box 58">
            <a:extLst>
              <a:ext uri="{FF2B5EF4-FFF2-40B4-BE49-F238E27FC236}">
                <a16:creationId xmlns:a16="http://schemas.microsoft.com/office/drawing/2014/main" id="{4A976495-33B7-434B-9EFE-D1CFFD8CF3D6}"/>
              </a:ext>
            </a:extLst>
          </p:cNvPr>
          <p:cNvSpPr txBox="1">
            <a:spLocks noChangeArrowheads="1"/>
          </p:cNvSpPr>
          <p:nvPr/>
        </p:nvSpPr>
        <p:spPr bwMode="auto">
          <a:xfrm>
            <a:off x="4344988" y="106680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p:nvSpPr>
          <p:cNvPr id="193595" name="AutoShape 59">
            <a:extLst>
              <a:ext uri="{FF2B5EF4-FFF2-40B4-BE49-F238E27FC236}">
                <a16:creationId xmlns:a16="http://schemas.microsoft.com/office/drawing/2014/main" id="{0FBC9DCB-47C0-4609-B4F7-F4BA5BB8393F}"/>
              </a:ext>
            </a:extLst>
          </p:cNvPr>
          <p:cNvSpPr>
            <a:spLocks noChangeArrowheads="1"/>
          </p:cNvSpPr>
          <p:nvPr/>
        </p:nvSpPr>
        <p:spPr bwMode="auto">
          <a:xfrm>
            <a:off x="5562600" y="24384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96" name="Text Box 60">
            <a:extLst>
              <a:ext uri="{FF2B5EF4-FFF2-40B4-BE49-F238E27FC236}">
                <a16:creationId xmlns:a16="http://schemas.microsoft.com/office/drawing/2014/main" id="{1EDA8B01-1DB4-4A78-8E69-9B849A77F6AD}"/>
              </a:ext>
            </a:extLst>
          </p:cNvPr>
          <p:cNvSpPr txBox="1">
            <a:spLocks noChangeArrowheads="1"/>
          </p:cNvSpPr>
          <p:nvPr/>
        </p:nvSpPr>
        <p:spPr bwMode="auto">
          <a:xfrm>
            <a:off x="5716588" y="236220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p:nvSpPr>
          <p:cNvPr id="193597" name="AutoShape 61">
            <a:extLst>
              <a:ext uri="{FF2B5EF4-FFF2-40B4-BE49-F238E27FC236}">
                <a16:creationId xmlns:a16="http://schemas.microsoft.com/office/drawing/2014/main" id="{F6A50FF3-003F-4B21-A0F1-3C89B6C5DEEC}"/>
              </a:ext>
            </a:extLst>
          </p:cNvPr>
          <p:cNvSpPr>
            <a:spLocks noChangeArrowheads="1"/>
          </p:cNvSpPr>
          <p:nvPr/>
        </p:nvSpPr>
        <p:spPr bwMode="auto">
          <a:xfrm>
            <a:off x="4495800" y="35814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598" name="Text Box 62">
            <a:extLst>
              <a:ext uri="{FF2B5EF4-FFF2-40B4-BE49-F238E27FC236}">
                <a16:creationId xmlns:a16="http://schemas.microsoft.com/office/drawing/2014/main" id="{7CB2E291-C3AB-4671-96B0-E2C37FD40E4E}"/>
              </a:ext>
            </a:extLst>
          </p:cNvPr>
          <p:cNvSpPr txBox="1">
            <a:spLocks noChangeArrowheads="1"/>
          </p:cNvSpPr>
          <p:nvPr/>
        </p:nvSpPr>
        <p:spPr bwMode="auto">
          <a:xfrm>
            <a:off x="4649788" y="342900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b="1">
                <a:solidFill>
                  <a:srgbClr val="006600"/>
                </a:solidFill>
              </a:rPr>
              <a:t>f</a:t>
            </a:r>
            <a:endParaRPr lang="en-US" altLang="zh-CN" sz="2800">
              <a:solidFill>
                <a:srgbClr val="000000"/>
              </a:solidFill>
            </a:endParaRPr>
          </a:p>
        </p:txBody>
      </p:sp>
      <p:sp useBgFill="1">
        <p:nvSpPr>
          <p:cNvPr id="193599" name="Rectangle 63">
            <a:extLst>
              <a:ext uri="{FF2B5EF4-FFF2-40B4-BE49-F238E27FC236}">
                <a16:creationId xmlns:a16="http://schemas.microsoft.com/office/drawing/2014/main" id="{B9F11534-7772-4422-88F1-834E6B3B36BE}"/>
              </a:ext>
            </a:extLst>
          </p:cNvPr>
          <p:cNvSpPr>
            <a:spLocks noChangeArrowheads="1"/>
          </p:cNvSpPr>
          <p:nvPr/>
        </p:nvSpPr>
        <p:spPr bwMode="auto">
          <a:xfrm>
            <a:off x="6096000" y="228600"/>
            <a:ext cx="5334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3600" name="Rectangle 64">
            <a:extLst>
              <a:ext uri="{FF2B5EF4-FFF2-40B4-BE49-F238E27FC236}">
                <a16:creationId xmlns:a16="http://schemas.microsoft.com/office/drawing/2014/main" id="{88C51A45-8E57-477E-8E21-CBF51657433A}"/>
              </a:ext>
            </a:extLst>
          </p:cNvPr>
          <p:cNvSpPr>
            <a:spLocks noChangeArrowheads="1"/>
          </p:cNvSpPr>
          <p:nvPr/>
        </p:nvSpPr>
        <p:spPr bwMode="auto">
          <a:xfrm>
            <a:off x="3505200" y="1066800"/>
            <a:ext cx="5334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3601" name="Rectangle 65">
            <a:extLst>
              <a:ext uri="{FF2B5EF4-FFF2-40B4-BE49-F238E27FC236}">
                <a16:creationId xmlns:a16="http://schemas.microsoft.com/office/drawing/2014/main" id="{6C86B672-C075-4882-924A-20533B66CF5F}"/>
              </a:ext>
            </a:extLst>
          </p:cNvPr>
          <p:cNvSpPr>
            <a:spLocks noChangeArrowheads="1"/>
          </p:cNvSpPr>
          <p:nvPr/>
        </p:nvSpPr>
        <p:spPr bwMode="auto">
          <a:xfrm>
            <a:off x="4114800" y="106680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3603" name="Rectangle 67">
            <a:extLst>
              <a:ext uri="{FF2B5EF4-FFF2-40B4-BE49-F238E27FC236}">
                <a16:creationId xmlns:a16="http://schemas.microsoft.com/office/drawing/2014/main" id="{CE38AF7E-B6AA-420F-A995-CB7AE6F4076E}"/>
              </a:ext>
            </a:extLst>
          </p:cNvPr>
          <p:cNvSpPr>
            <a:spLocks noChangeArrowheads="1"/>
          </p:cNvSpPr>
          <p:nvPr/>
        </p:nvSpPr>
        <p:spPr bwMode="auto">
          <a:xfrm>
            <a:off x="5181600" y="2057400"/>
            <a:ext cx="3810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3604" name="Rectangle 68">
            <a:extLst>
              <a:ext uri="{FF2B5EF4-FFF2-40B4-BE49-F238E27FC236}">
                <a16:creationId xmlns:a16="http://schemas.microsoft.com/office/drawing/2014/main" id="{026B240F-3328-4478-ADE2-FAAFAECA1C2E}"/>
              </a:ext>
            </a:extLst>
          </p:cNvPr>
          <p:cNvSpPr>
            <a:spLocks noChangeArrowheads="1"/>
          </p:cNvSpPr>
          <p:nvPr/>
        </p:nvSpPr>
        <p:spPr bwMode="auto">
          <a:xfrm>
            <a:off x="5334000" y="23622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3605" name="Rectangle 69">
            <a:extLst>
              <a:ext uri="{FF2B5EF4-FFF2-40B4-BE49-F238E27FC236}">
                <a16:creationId xmlns:a16="http://schemas.microsoft.com/office/drawing/2014/main" id="{C9AD0EBF-B870-4C0D-9C37-BCC3336019FB}"/>
              </a:ext>
            </a:extLst>
          </p:cNvPr>
          <p:cNvSpPr>
            <a:spLocks noChangeArrowheads="1"/>
          </p:cNvSpPr>
          <p:nvPr/>
        </p:nvSpPr>
        <p:spPr bwMode="auto">
          <a:xfrm>
            <a:off x="3810000" y="3505200"/>
            <a:ext cx="5334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606" name="AutoShape 70">
            <a:extLst>
              <a:ext uri="{FF2B5EF4-FFF2-40B4-BE49-F238E27FC236}">
                <a16:creationId xmlns:a16="http://schemas.microsoft.com/office/drawing/2014/main" id="{021FAFDD-D8AD-4E4B-AB42-D36A75A3B6C5}"/>
              </a:ext>
            </a:extLst>
          </p:cNvPr>
          <p:cNvSpPr>
            <a:spLocks noChangeArrowheads="1"/>
          </p:cNvSpPr>
          <p:nvPr/>
        </p:nvSpPr>
        <p:spPr bwMode="auto">
          <a:xfrm>
            <a:off x="4286250" y="3657600"/>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3607" name="Text Box 71">
            <a:extLst>
              <a:ext uri="{FF2B5EF4-FFF2-40B4-BE49-F238E27FC236}">
                <a16:creationId xmlns:a16="http://schemas.microsoft.com/office/drawing/2014/main" id="{6B72B93D-68A5-4BDF-8C7C-F56F13F596EB}"/>
              </a:ext>
            </a:extLst>
          </p:cNvPr>
          <p:cNvSpPr txBox="1">
            <a:spLocks noChangeArrowheads="1"/>
          </p:cNvSpPr>
          <p:nvPr/>
        </p:nvSpPr>
        <p:spPr bwMode="auto">
          <a:xfrm>
            <a:off x="3962400" y="335280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FF00FF"/>
                </a:solidFill>
              </a:rPr>
              <a:t>p</a:t>
            </a:r>
            <a:endParaRPr lang="en-US" altLang="zh-CN" sz="2800">
              <a:solidFill>
                <a:srgbClr val="000000"/>
              </a:solidFill>
            </a:endParaRPr>
          </a:p>
        </p:txBody>
      </p:sp>
      <p:grpSp>
        <p:nvGrpSpPr>
          <p:cNvPr id="193612" name="Group 76">
            <a:extLst>
              <a:ext uri="{FF2B5EF4-FFF2-40B4-BE49-F238E27FC236}">
                <a16:creationId xmlns:a16="http://schemas.microsoft.com/office/drawing/2014/main" id="{E6ED7A4E-8D20-45C7-9430-E6C39209C969}"/>
              </a:ext>
            </a:extLst>
          </p:cNvPr>
          <p:cNvGrpSpPr>
            <a:grpSpLocks/>
          </p:cNvGrpSpPr>
          <p:nvPr/>
        </p:nvGrpSpPr>
        <p:grpSpPr bwMode="auto">
          <a:xfrm>
            <a:off x="2667000" y="457200"/>
            <a:ext cx="5715000" cy="4572000"/>
            <a:chOff x="720" y="288"/>
            <a:chExt cx="3600" cy="2880"/>
          </a:xfrm>
        </p:grpSpPr>
        <p:sp>
          <p:nvSpPr>
            <p:cNvPr id="44088" name="Oval 2">
              <a:extLst>
                <a:ext uri="{FF2B5EF4-FFF2-40B4-BE49-F238E27FC236}">
                  <a16:creationId xmlns:a16="http://schemas.microsoft.com/office/drawing/2014/main" id="{AB12ADF5-1876-4927-AAB1-926A7A1868E2}"/>
                </a:ext>
              </a:extLst>
            </p:cNvPr>
            <p:cNvSpPr>
              <a:spLocks noChangeArrowheads="1"/>
            </p:cNvSpPr>
            <p:nvPr/>
          </p:nvSpPr>
          <p:spPr bwMode="auto">
            <a:xfrm>
              <a:off x="2640" y="768"/>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30</a:t>
              </a:r>
              <a:endParaRPr lang="en-US" altLang="zh-CN">
                <a:solidFill>
                  <a:srgbClr val="000000"/>
                </a:solidFill>
              </a:endParaRPr>
            </a:p>
          </p:txBody>
        </p:sp>
        <p:sp>
          <p:nvSpPr>
            <p:cNvPr id="44089" name="Oval 3">
              <a:extLst>
                <a:ext uri="{FF2B5EF4-FFF2-40B4-BE49-F238E27FC236}">
                  <a16:creationId xmlns:a16="http://schemas.microsoft.com/office/drawing/2014/main" id="{2D7B7CDB-F8B6-4D69-A9D0-571AC92DBBCF}"/>
                </a:ext>
              </a:extLst>
            </p:cNvPr>
            <p:cNvSpPr>
              <a:spLocks noChangeArrowheads="1"/>
            </p:cNvSpPr>
            <p:nvPr/>
          </p:nvSpPr>
          <p:spPr bwMode="auto">
            <a:xfrm>
              <a:off x="1440" y="1344"/>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20</a:t>
              </a:r>
              <a:endParaRPr lang="en-US" altLang="zh-CN">
                <a:solidFill>
                  <a:srgbClr val="000000"/>
                </a:solidFill>
              </a:endParaRPr>
            </a:p>
          </p:txBody>
        </p:sp>
        <p:sp>
          <p:nvSpPr>
            <p:cNvPr id="44090" name="Oval 4">
              <a:extLst>
                <a:ext uri="{FF2B5EF4-FFF2-40B4-BE49-F238E27FC236}">
                  <a16:creationId xmlns:a16="http://schemas.microsoft.com/office/drawing/2014/main" id="{32D604C9-C243-4A77-8DCE-B5D1D899C284}"/>
                </a:ext>
              </a:extLst>
            </p:cNvPr>
            <p:cNvSpPr>
              <a:spLocks noChangeArrowheads="1"/>
            </p:cNvSpPr>
            <p:nvPr/>
          </p:nvSpPr>
          <p:spPr bwMode="auto">
            <a:xfrm>
              <a:off x="720" y="2064"/>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10</a:t>
              </a:r>
              <a:endParaRPr lang="en-US" altLang="zh-CN">
                <a:solidFill>
                  <a:srgbClr val="000000"/>
                </a:solidFill>
              </a:endParaRPr>
            </a:p>
          </p:txBody>
        </p:sp>
        <p:sp>
          <p:nvSpPr>
            <p:cNvPr id="44091" name="Oval 5">
              <a:extLst>
                <a:ext uri="{FF2B5EF4-FFF2-40B4-BE49-F238E27FC236}">
                  <a16:creationId xmlns:a16="http://schemas.microsoft.com/office/drawing/2014/main" id="{FD17C46D-AC00-442C-A01B-0AD15919BE78}"/>
                </a:ext>
              </a:extLst>
            </p:cNvPr>
            <p:cNvSpPr>
              <a:spLocks noChangeArrowheads="1"/>
            </p:cNvSpPr>
            <p:nvPr/>
          </p:nvSpPr>
          <p:spPr bwMode="auto">
            <a:xfrm>
              <a:off x="3840" y="1344"/>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40</a:t>
              </a:r>
              <a:endParaRPr lang="en-US" altLang="zh-CN">
                <a:solidFill>
                  <a:srgbClr val="000000"/>
                </a:solidFill>
              </a:endParaRPr>
            </a:p>
          </p:txBody>
        </p:sp>
        <p:sp>
          <p:nvSpPr>
            <p:cNvPr id="44092" name="Oval 6">
              <a:extLst>
                <a:ext uri="{FF2B5EF4-FFF2-40B4-BE49-F238E27FC236}">
                  <a16:creationId xmlns:a16="http://schemas.microsoft.com/office/drawing/2014/main" id="{396D2506-6E58-4224-ABAA-0B33CEFDB884}"/>
                </a:ext>
              </a:extLst>
            </p:cNvPr>
            <p:cNvSpPr>
              <a:spLocks noChangeArrowheads="1"/>
            </p:cNvSpPr>
            <p:nvPr/>
          </p:nvSpPr>
          <p:spPr bwMode="auto">
            <a:xfrm>
              <a:off x="3120" y="2064"/>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35</a:t>
              </a:r>
              <a:endParaRPr lang="en-US" altLang="zh-CN">
                <a:solidFill>
                  <a:srgbClr val="000000"/>
                </a:solidFill>
              </a:endParaRPr>
            </a:p>
          </p:txBody>
        </p:sp>
        <p:sp>
          <p:nvSpPr>
            <p:cNvPr id="44093" name="Oval 7">
              <a:extLst>
                <a:ext uri="{FF2B5EF4-FFF2-40B4-BE49-F238E27FC236}">
                  <a16:creationId xmlns:a16="http://schemas.microsoft.com/office/drawing/2014/main" id="{A8970D95-B325-49B2-B22F-2E5DA13523B4}"/>
                </a:ext>
              </a:extLst>
            </p:cNvPr>
            <p:cNvSpPr>
              <a:spLocks noChangeArrowheads="1"/>
            </p:cNvSpPr>
            <p:nvPr/>
          </p:nvSpPr>
          <p:spPr bwMode="auto">
            <a:xfrm>
              <a:off x="2160" y="2064"/>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25</a:t>
              </a:r>
              <a:endParaRPr lang="en-US" altLang="zh-CN">
                <a:solidFill>
                  <a:srgbClr val="000000"/>
                </a:solidFill>
              </a:endParaRPr>
            </a:p>
          </p:txBody>
        </p:sp>
        <p:sp>
          <p:nvSpPr>
            <p:cNvPr id="44094" name="Oval 8">
              <a:extLst>
                <a:ext uri="{FF2B5EF4-FFF2-40B4-BE49-F238E27FC236}">
                  <a16:creationId xmlns:a16="http://schemas.microsoft.com/office/drawing/2014/main" id="{DC1EB020-A47E-4155-B05E-4CA670E9C2CB}"/>
                </a:ext>
              </a:extLst>
            </p:cNvPr>
            <p:cNvSpPr>
              <a:spLocks noChangeArrowheads="1"/>
            </p:cNvSpPr>
            <p:nvPr/>
          </p:nvSpPr>
          <p:spPr bwMode="auto">
            <a:xfrm>
              <a:off x="1680" y="2784"/>
              <a:ext cx="480" cy="384"/>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4000">
                  <a:solidFill>
                    <a:srgbClr val="990033"/>
                  </a:solidFill>
                </a:rPr>
                <a:t>23</a:t>
              </a:r>
              <a:endParaRPr lang="en-US" altLang="zh-CN">
                <a:solidFill>
                  <a:srgbClr val="000000"/>
                </a:solidFill>
              </a:endParaRPr>
            </a:p>
          </p:txBody>
        </p:sp>
        <p:sp>
          <p:nvSpPr>
            <p:cNvPr id="44095" name="Line 9">
              <a:extLst>
                <a:ext uri="{FF2B5EF4-FFF2-40B4-BE49-F238E27FC236}">
                  <a16:creationId xmlns:a16="http://schemas.microsoft.com/office/drawing/2014/main" id="{2C31711B-C6D9-4079-B82E-ACF64C6D9401}"/>
                </a:ext>
              </a:extLst>
            </p:cNvPr>
            <p:cNvSpPr>
              <a:spLocks noChangeShapeType="1"/>
            </p:cNvSpPr>
            <p:nvPr/>
          </p:nvSpPr>
          <p:spPr bwMode="auto">
            <a:xfrm flipH="1">
              <a:off x="1680" y="960"/>
              <a:ext cx="960" cy="384"/>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096" name="Line 10">
              <a:extLst>
                <a:ext uri="{FF2B5EF4-FFF2-40B4-BE49-F238E27FC236}">
                  <a16:creationId xmlns:a16="http://schemas.microsoft.com/office/drawing/2014/main" id="{CE179907-DE8B-47B8-8E98-C75A3E8E7546}"/>
                </a:ext>
              </a:extLst>
            </p:cNvPr>
            <p:cNvSpPr>
              <a:spLocks noChangeShapeType="1"/>
            </p:cNvSpPr>
            <p:nvPr/>
          </p:nvSpPr>
          <p:spPr bwMode="auto">
            <a:xfrm>
              <a:off x="3120" y="960"/>
              <a:ext cx="960" cy="38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097" name="Line 11">
              <a:extLst>
                <a:ext uri="{FF2B5EF4-FFF2-40B4-BE49-F238E27FC236}">
                  <a16:creationId xmlns:a16="http://schemas.microsoft.com/office/drawing/2014/main" id="{72E65E3F-53C9-484B-A65D-F851F6DD7442}"/>
                </a:ext>
              </a:extLst>
            </p:cNvPr>
            <p:cNvSpPr>
              <a:spLocks noChangeShapeType="1"/>
            </p:cNvSpPr>
            <p:nvPr/>
          </p:nvSpPr>
          <p:spPr bwMode="auto">
            <a:xfrm flipH="1">
              <a:off x="960" y="1536"/>
              <a:ext cx="480" cy="52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098" name="Line 12">
              <a:extLst>
                <a:ext uri="{FF2B5EF4-FFF2-40B4-BE49-F238E27FC236}">
                  <a16:creationId xmlns:a16="http://schemas.microsoft.com/office/drawing/2014/main" id="{EDAA42F5-D5D0-4EA1-963A-67D4D74246D1}"/>
                </a:ext>
              </a:extLst>
            </p:cNvPr>
            <p:cNvSpPr>
              <a:spLocks noChangeShapeType="1"/>
            </p:cNvSpPr>
            <p:nvPr/>
          </p:nvSpPr>
          <p:spPr bwMode="auto">
            <a:xfrm>
              <a:off x="1920" y="1536"/>
              <a:ext cx="480" cy="52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099" name="Line 13">
              <a:extLst>
                <a:ext uri="{FF2B5EF4-FFF2-40B4-BE49-F238E27FC236}">
                  <a16:creationId xmlns:a16="http://schemas.microsoft.com/office/drawing/2014/main" id="{EE9CD62E-B0EE-487A-A5EE-6A42EFB861F1}"/>
                </a:ext>
              </a:extLst>
            </p:cNvPr>
            <p:cNvSpPr>
              <a:spLocks noChangeShapeType="1"/>
            </p:cNvSpPr>
            <p:nvPr/>
          </p:nvSpPr>
          <p:spPr bwMode="auto">
            <a:xfrm flipH="1">
              <a:off x="1920" y="2400"/>
              <a:ext cx="288" cy="38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100" name="Line 14">
              <a:extLst>
                <a:ext uri="{FF2B5EF4-FFF2-40B4-BE49-F238E27FC236}">
                  <a16:creationId xmlns:a16="http://schemas.microsoft.com/office/drawing/2014/main" id="{FBBB52CB-97AD-4ECE-8799-3DE9605F580D}"/>
                </a:ext>
              </a:extLst>
            </p:cNvPr>
            <p:cNvSpPr>
              <a:spLocks noChangeShapeType="1"/>
            </p:cNvSpPr>
            <p:nvPr/>
          </p:nvSpPr>
          <p:spPr bwMode="auto">
            <a:xfrm flipH="1">
              <a:off x="3360" y="1536"/>
              <a:ext cx="480" cy="52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101" name="Freeform 73">
              <a:extLst>
                <a:ext uri="{FF2B5EF4-FFF2-40B4-BE49-F238E27FC236}">
                  <a16:creationId xmlns:a16="http://schemas.microsoft.com/office/drawing/2014/main" id="{3BA2F86C-5D7E-455E-90D0-BDF0CDB34206}"/>
                </a:ext>
              </a:extLst>
            </p:cNvPr>
            <p:cNvSpPr>
              <a:spLocks/>
            </p:cNvSpPr>
            <p:nvPr/>
          </p:nvSpPr>
          <p:spPr bwMode="auto">
            <a:xfrm>
              <a:off x="2880" y="288"/>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93612"/>
                                        </p:tgtEl>
                                        <p:attrNameLst>
                                          <p:attrName>style.visibility</p:attrName>
                                        </p:attrNameLst>
                                      </p:cBhvr>
                                      <p:to>
                                        <p:strVal val="visible"/>
                                      </p:to>
                                    </p:set>
                                    <p:animEffect transition="in" filter="wipe(up)">
                                      <p:cBhvr>
                                        <p:cTn id="7" dur="500"/>
                                        <p:tgtEl>
                                          <p:spTgt spid="193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56"/>
                                        </p:tgtEl>
                                        <p:attrNameLst>
                                          <p:attrName>style.visibility</p:attrName>
                                        </p:attrNameLst>
                                      </p:cBhvr>
                                      <p:to>
                                        <p:strVal val="visible"/>
                                      </p:to>
                                    </p:set>
                                    <p:animEffect transition="in" filter="wipe(left)">
                                      <p:cBhvr>
                                        <p:cTn id="12" dur="500"/>
                                        <p:tgtEl>
                                          <p:spTgt spid="19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3552"/>
                                        </p:tgtEl>
                                        <p:attrNameLst>
                                          <p:attrName>style.visibility</p:attrName>
                                        </p:attrNameLst>
                                      </p:cBhvr>
                                      <p:to>
                                        <p:strVal val="visible"/>
                                      </p:to>
                                    </p:set>
                                    <p:animEffect transition="in" filter="wipe(up)">
                                      <p:cBhvr>
                                        <p:cTn id="17" dur="500"/>
                                        <p:tgtEl>
                                          <p:spTgt spid="193552"/>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93553"/>
                                        </p:tgtEl>
                                        <p:attrNameLst>
                                          <p:attrName>style.visibility</p:attrName>
                                        </p:attrNameLst>
                                      </p:cBhvr>
                                      <p:to>
                                        <p:strVal val="visible"/>
                                      </p:to>
                                    </p:set>
                                    <p:animEffect transition="in" filter="wipe(up)">
                                      <p:cBhvr>
                                        <p:cTn id="21" dur="500"/>
                                        <p:tgtEl>
                                          <p:spTgt spid="1935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3554"/>
                                        </p:tgtEl>
                                        <p:attrNameLst>
                                          <p:attrName>style.visibility</p:attrName>
                                        </p:attrNameLst>
                                      </p:cBhvr>
                                      <p:to>
                                        <p:strVal val="visible"/>
                                      </p:to>
                                    </p:set>
                                    <p:animEffect transition="in" filter="wipe(up)">
                                      <p:cBhvr>
                                        <p:cTn id="26" dur="500"/>
                                        <p:tgtEl>
                                          <p:spTgt spid="193554"/>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3555"/>
                                        </p:tgtEl>
                                        <p:attrNameLst>
                                          <p:attrName>style.visibility</p:attrName>
                                        </p:attrNameLst>
                                      </p:cBhvr>
                                      <p:to>
                                        <p:strVal val="visible"/>
                                      </p:to>
                                    </p:set>
                                    <p:animEffect transition="in" filter="wipe(up)">
                                      <p:cBhvr>
                                        <p:cTn id="30" dur="500"/>
                                        <p:tgtEl>
                                          <p:spTgt spid="1935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93561"/>
                                        </p:tgtEl>
                                        <p:attrNameLst>
                                          <p:attrName>style.visibility</p:attrName>
                                        </p:attrNameLst>
                                      </p:cBhvr>
                                      <p:to>
                                        <p:strVal val="visible"/>
                                      </p:to>
                                    </p:set>
                                    <p:animEffect transition="in" filter="wipe(up)">
                                      <p:cBhvr>
                                        <p:cTn id="35" dur="500"/>
                                        <p:tgtEl>
                                          <p:spTgt spid="193561"/>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93557"/>
                                        </p:tgtEl>
                                        <p:attrNameLst>
                                          <p:attrName>style.visibility</p:attrName>
                                        </p:attrNameLst>
                                      </p:cBhvr>
                                      <p:to>
                                        <p:strVal val="visible"/>
                                      </p:to>
                                    </p:set>
                                    <p:animEffect transition="in" filter="wipe(up)">
                                      <p:cBhvr>
                                        <p:cTn id="39" dur="500"/>
                                        <p:tgtEl>
                                          <p:spTgt spid="193557"/>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93558"/>
                                        </p:tgtEl>
                                        <p:attrNameLst>
                                          <p:attrName>style.visibility</p:attrName>
                                        </p:attrNameLst>
                                      </p:cBhvr>
                                      <p:to>
                                        <p:strVal val="visible"/>
                                      </p:to>
                                    </p:set>
                                    <p:animEffect transition="in" filter="wipe(up)">
                                      <p:cBhvr>
                                        <p:cTn id="43" dur="500"/>
                                        <p:tgtEl>
                                          <p:spTgt spid="1935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93562"/>
                                        </p:tgtEl>
                                        <p:attrNameLst>
                                          <p:attrName>style.visibility</p:attrName>
                                        </p:attrNameLst>
                                      </p:cBhvr>
                                      <p:to>
                                        <p:strVal val="visible"/>
                                      </p:to>
                                    </p:set>
                                    <p:animEffect transition="in" filter="wipe(up)">
                                      <p:cBhvr>
                                        <p:cTn id="48" dur="500"/>
                                        <p:tgtEl>
                                          <p:spTgt spid="193562"/>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93559"/>
                                        </p:tgtEl>
                                        <p:attrNameLst>
                                          <p:attrName>style.visibility</p:attrName>
                                        </p:attrNameLst>
                                      </p:cBhvr>
                                      <p:to>
                                        <p:strVal val="visible"/>
                                      </p:to>
                                    </p:set>
                                    <p:animEffect transition="in" filter="wipe(up)">
                                      <p:cBhvr>
                                        <p:cTn id="52" dur="500"/>
                                        <p:tgtEl>
                                          <p:spTgt spid="193559"/>
                                        </p:tgtEl>
                                      </p:cBhvr>
                                    </p:animEffect>
                                  </p:childTnLst>
                                </p:cTn>
                              </p:par>
                            </p:childTnLst>
                          </p:cTn>
                        </p:par>
                        <p:par>
                          <p:cTn id="53" fill="hold" nodeType="afterGroup">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193560"/>
                                        </p:tgtEl>
                                        <p:attrNameLst>
                                          <p:attrName>style.visibility</p:attrName>
                                        </p:attrNameLst>
                                      </p:cBhvr>
                                      <p:to>
                                        <p:strVal val="visible"/>
                                      </p:to>
                                    </p:set>
                                    <p:animEffect transition="in" filter="wipe(up)">
                                      <p:cBhvr>
                                        <p:cTn id="56" dur="500"/>
                                        <p:tgtEl>
                                          <p:spTgt spid="19356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93565"/>
                                        </p:tgtEl>
                                        <p:attrNameLst>
                                          <p:attrName>style.visibility</p:attrName>
                                        </p:attrNameLst>
                                      </p:cBhvr>
                                      <p:to>
                                        <p:strVal val="visible"/>
                                      </p:to>
                                    </p:set>
                                    <p:animEffect transition="in" filter="wipe(up)">
                                      <p:cBhvr>
                                        <p:cTn id="61" dur="500"/>
                                        <p:tgtEl>
                                          <p:spTgt spid="193565"/>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93563"/>
                                        </p:tgtEl>
                                        <p:attrNameLst>
                                          <p:attrName>style.visibility</p:attrName>
                                        </p:attrNameLst>
                                      </p:cBhvr>
                                      <p:to>
                                        <p:strVal val="visible"/>
                                      </p:to>
                                    </p:set>
                                    <p:animEffect transition="in" filter="wipe(up)">
                                      <p:cBhvr>
                                        <p:cTn id="65" dur="500"/>
                                        <p:tgtEl>
                                          <p:spTgt spid="193563"/>
                                        </p:tgtEl>
                                      </p:cBhvr>
                                    </p:animEffect>
                                  </p:childTnLst>
                                </p:cTn>
                              </p:par>
                            </p:childTnLst>
                          </p:cTn>
                        </p:par>
                        <p:par>
                          <p:cTn id="66" fill="hold" nodeType="afterGroup">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93564"/>
                                        </p:tgtEl>
                                        <p:attrNameLst>
                                          <p:attrName>style.visibility</p:attrName>
                                        </p:attrNameLst>
                                      </p:cBhvr>
                                      <p:to>
                                        <p:strVal val="visible"/>
                                      </p:to>
                                    </p:set>
                                    <p:animEffect transition="in" filter="wipe(up)">
                                      <p:cBhvr>
                                        <p:cTn id="69" dur="500"/>
                                        <p:tgtEl>
                                          <p:spTgt spid="19356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93568"/>
                                        </p:tgtEl>
                                        <p:attrNameLst>
                                          <p:attrName>style.visibility</p:attrName>
                                        </p:attrNameLst>
                                      </p:cBhvr>
                                      <p:to>
                                        <p:strVal val="visible"/>
                                      </p:to>
                                    </p:set>
                                    <p:animEffect transition="in" filter="wipe(up)">
                                      <p:cBhvr>
                                        <p:cTn id="74" dur="500"/>
                                        <p:tgtEl>
                                          <p:spTgt spid="193568"/>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193566"/>
                                        </p:tgtEl>
                                        <p:attrNameLst>
                                          <p:attrName>style.visibility</p:attrName>
                                        </p:attrNameLst>
                                      </p:cBhvr>
                                      <p:to>
                                        <p:strVal val="visible"/>
                                      </p:to>
                                    </p:set>
                                    <p:animEffect transition="in" filter="wipe(up)">
                                      <p:cBhvr>
                                        <p:cTn id="78" dur="500"/>
                                        <p:tgtEl>
                                          <p:spTgt spid="193566"/>
                                        </p:tgtEl>
                                      </p:cBhvr>
                                    </p:animEffect>
                                  </p:childTnLst>
                                </p:cTn>
                              </p:par>
                            </p:childTnLst>
                          </p:cTn>
                        </p:par>
                        <p:par>
                          <p:cTn id="79" fill="hold" nodeType="afterGroup">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193567"/>
                                        </p:tgtEl>
                                        <p:attrNameLst>
                                          <p:attrName>style.visibility</p:attrName>
                                        </p:attrNameLst>
                                      </p:cBhvr>
                                      <p:to>
                                        <p:strVal val="visible"/>
                                      </p:to>
                                    </p:set>
                                    <p:animEffect transition="in" filter="wipe(up)">
                                      <p:cBhvr>
                                        <p:cTn id="82" dur="500"/>
                                        <p:tgtEl>
                                          <p:spTgt spid="19356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93570"/>
                                        </p:tgtEl>
                                        <p:attrNameLst>
                                          <p:attrName>style.visibility</p:attrName>
                                        </p:attrNameLst>
                                      </p:cBhvr>
                                      <p:to>
                                        <p:strVal val="visible"/>
                                      </p:to>
                                    </p:set>
                                    <p:animEffect transition="in" filter="wipe(up)">
                                      <p:cBhvr>
                                        <p:cTn id="87" dur="500"/>
                                        <p:tgtEl>
                                          <p:spTgt spid="193570"/>
                                        </p:tgtEl>
                                      </p:cBhvr>
                                    </p:animEffect>
                                  </p:childTnLst>
                                </p:cTn>
                              </p:par>
                            </p:childTnLst>
                          </p:cTn>
                        </p:par>
                        <p:par>
                          <p:cTn id="88" fill="hold" nodeType="afterGroup">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193572"/>
                                        </p:tgtEl>
                                        <p:attrNameLst>
                                          <p:attrName>style.visibility</p:attrName>
                                        </p:attrNameLst>
                                      </p:cBhvr>
                                      <p:to>
                                        <p:strVal val="visible"/>
                                      </p:to>
                                    </p:set>
                                    <p:animEffect transition="in" filter="wipe(up)">
                                      <p:cBhvr>
                                        <p:cTn id="91" dur="500"/>
                                        <p:tgtEl>
                                          <p:spTgt spid="19357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93569"/>
                                        </p:tgtEl>
                                        <p:attrNameLst>
                                          <p:attrName>style.visibility</p:attrName>
                                        </p:attrNameLst>
                                      </p:cBhvr>
                                      <p:to>
                                        <p:strVal val="visible"/>
                                      </p:to>
                                    </p:set>
                                    <p:animEffect transition="in" filter="wipe(left)">
                                      <p:cBhvr>
                                        <p:cTn id="96" dur="500"/>
                                        <p:tgtEl>
                                          <p:spTgt spid="193569"/>
                                        </p:tgtEl>
                                      </p:cBhvr>
                                    </p:animEffect>
                                  </p:child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193575"/>
                                        </p:tgtEl>
                                        <p:attrNameLst>
                                          <p:attrName>style.visibility</p:attrName>
                                        </p:attrNameLst>
                                      </p:cBhvr>
                                      <p:to>
                                        <p:strVal val="visible"/>
                                      </p:to>
                                    </p:set>
                                    <p:animEffect transition="in" filter="wipe(up)">
                                      <p:cBhvr>
                                        <p:cTn id="100" dur="500"/>
                                        <p:tgtEl>
                                          <p:spTgt spid="193575"/>
                                        </p:tgtEl>
                                      </p:cBhvr>
                                    </p:animEffect>
                                  </p:childTnLst>
                                </p:cTn>
                              </p:par>
                            </p:childTnLst>
                          </p:cTn>
                        </p:par>
                        <p:par>
                          <p:cTn id="101" fill="hold" nodeType="afterGroup">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193578"/>
                                        </p:tgtEl>
                                        <p:attrNameLst>
                                          <p:attrName>style.visibility</p:attrName>
                                        </p:attrNameLst>
                                      </p:cBhvr>
                                      <p:to>
                                        <p:strVal val="visible"/>
                                      </p:to>
                                    </p:set>
                                    <p:animEffect transition="in" filter="wipe(up)">
                                      <p:cBhvr>
                                        <p:cTn id="104" dur="500"/>
                                        <p:tgtEl>
                                          <p:spTgt spid="19357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93573"/>
                                        </p:tgtEl>
                                        <p:attrNameLst>
                                          <p:attrName>style.visibility</p:attrName>
                                        </p:attrNameLst>
                                      </p:cBhvr>
                                      <p:to>
                                        <p:strVal val="visible"/>
                                      </p:to>
                                    </p:set>
                                    <p:animEffect transition="in" filter="wipe(up)">
                                      <p:cBhvr>
                                        <p:cTn id="109" dur="500"/>
                                        <p:tgtEl>
                                          <p:spTgt spid="193573"/>
                                        </p:tgtEl>
                                      </p:cBhvr>
                                    </p:animEffect>
                                  </p:childTnLst>
                                </p:cTn>
                              </p:par>
                            </p:childTnLst>
                          </p:cTn>
                        </p:par>
                        <p:par>
                          <p:cTn id="110" fill="hold" nodeType="afterGroup">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193574"/>
                                        </p:tgtEl>
                                        <p:attrNameLst>
                                          <p:attrName>style.visibility</p:attrName>
                                        </p:attrNameLst>
                                      </p:cBhvr>
                                      <p:to>
                                        <p:strVal val="visible"/>
                                      </p:to>
                                    </p:set>
                                    <p:animEffect transition="in" filter="wipe(up)">
                                      <p:cBhvr>
                                        <p:cTn id="113" dur="500"/>
                                        <p:tgtEl>
                                          <p:spTgt spid="19357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193576"/>
                                        </p:tgtEl>
                                        <p:attrNameLst>
                                          <p:attrName>style.visibility</p:attrName>
                                        </p:attrNameLst>
                                      </p:cBhvr>
                                      <p:to>
                                        <p:strVal val="visible"/>
                                      </p:to>
                                    </p:set>
                                    <p:animEffect transition="in" filter="wipe(up)">
                                      <p:cBhvr>
                                        <p:cTn id="118" dur="500"/>
                                        <p:tgtEl>
                                          <p:spTgt spid="193576"/>
                                        </p:tgtEl>
                                      </p:cBhvr>
                                    </p:animEffect>
                                  </p:childTnLst>
                                </p:cTn>
                              </p:par>
                            </p:childTnLst>
                          </p:cTn>
                        </p:par>
                        <p:par>
                          <p:cTn id="119" fill="hold" nodeType="afterGroup">
                            <p:stCondLst>
                              <p:cond delay="500"/>
                            </p:stCondLst>
                            <p:childTnLst>
                              <p:par>
                                <p:cTn id="120" presetID="22" presetClass="entr" presetSubtype="1" fill="hold" grpId="0" nodeType="afterEffect">
                                  <p:stCondLst>
                                    <p:cond delay="0"/>
                                  </p:stCondLst>
                                  <p:childTnLst>
                                    <p:set>
                                      <p:cBhvr>
                                        <p:cTn id="121" dur="1" fill="hold">
                                          <p:stCondLst>
                                            <p:cond delay="0"/>
                                          </p:stCondLst>
                                        </p:cTn>
                                        <p:tgtEl>
                                          <p:spTgt spid="193577"/>
                                        </p:tgtEl>
                                        <p:attrNameLst>
                                          <p:attrName>style.visibility</p:attrName>
                                        </p:attrNameLst>
                                      </p:cBhvr>
                                      <p:to>
                                        <p:strVal val="visible"/>
                                      </p:to>
                                    </p:set>
                                    <p:animEffect transition="in" filter="wipe(up)">
                                      <p:cBhvr>
                                        <p:cTn id="122" dur="500"/>
                                        <p:tgtEl>
                                          <p:spTgt spid="19357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93583"/>
                                        </p:tgtEl>
                                        <p:attrNameLst>
                                          <p:attrName>style.visibility</p:attrName>
                                        </p:attrNameLst>
                                      </p:cBhvr>
                                      <p:to>
                                        <p:strVal val="visible"/>
                                      </p:to>
                                    </p:set>
                                    <p:animEffect transition="in" filter="wipe(up)">
                                      <p:cBhvr>
                                        <p:cTn id="127" dur="500"/>
                                        <p:tgtEl>
                                          <p:spTgt spid="193583"/>
                                        </p:tgtEl>
                                      </p:cBhvr>
                                    </p:animEffect>
                                  </p:childTnLst>
                                </p:cTn>
                              </p:par>
                            </p:childTnLst>
                          </p:cTn>
                        </p:par>
                        <p:par>
                          <p:cTn id="128" fill="hold" nodeType="afterGroup">
                            <p:stCondLst>
                              <p:cond delay="500"/>
                            </p:stCondLst>
                            <p:childTnLst>
                              <p:par>
                                <p:cTn id="129" presetID="22" presetClass="entr" presetSubtype="1" fill="hold" grpId="0" nodeType="afterEffect">
                                  <p:stCondLst>
                                    <p:cond delay="0"/>
                                  </p:stCondLst>
                                  <p:childTnLst>
                                    <p:set>
                                      <p:cBhvr>
                                        <p:cTn id="130" dur="1" fill="hold">
                                          <p:stCondLst>
                                            <p:cond delay="0"/>
                                          </p:stCondLst>
                                        </p:cTn>
                                        <p:tgtEl>
                                          <p:spTgt spid="193581"/>
                                        </p:tgtEl>
                                        <p:attrNameLst>
                                          <p:attrName>style.visibility</p:attrName>
                                        </p:attrNameLst>
                                      </p:cBhvr>
                                      <p:to>
                                        <p:strVal val="visible"/>
                                      </p:to>
                                    </p:set>
                                    <p:animEffect transition="in" filter="wipe(up)">
                                      <p:cBhvr>
                                        <p:cTn id="131" dur="500"/>
                                        <p:tgtEl>
                                          <p:spTgt spid="193581"/>
                                        </p:tgtEl>
                                      </p:cBhvr>
                                    </p:animEffect>
                                  </p:childTnLst>
                                </p:cTn>
                              </p:par>
                            </p:childTnLst>
                          </p:cTn>
                        </p:par>
                        <p:par>
                          <p:cTn id="132" fill="hold" nodeType="afterGroup">
                            <p:stCondLst>
                              <p:cond delay="1000"/>
                            </p:stCondLst>
                            <p:childTnLst>
                              <p:par>
                                <p:cTn id="133" presetID="22" presetClass="entr" presetSubtype="1" fill="hold" grpId="0" nodeType="afterEffect">
                                  <p:stCondLst>
                                    <p:cond delay="0"/>
                                  </p:stCondLst>
                                  <p:childTnLst>
                                    <p:set>
                                      <p:cBhvr>
                                        <p:cTn id="134" dur="1" fill="hold">
                                          <p:stCondLst>
                                            <p:cond delay="0"/>
                                          </p:stCondLst>
                                        </p:cTn>
                                        <p:tgtEl>
                                          <p:spTgt spid="193582"/>
                                        </p:tgtEl>
                                        <p:attrNameLst>
                                          <p:attrName>style.visibility</p:attrName>
                                        </p:attrNameLst>
                                      </p:cBhvr>
                                      <p:to>
                                        <p:strVal val="visible"/>
                                      </p:to>
                                    </p:set>
                                    <p:animEffect transition="in" filter="wipe(up)">
                                      <p:cBhvr>
                                        <p:cTn id="135" dur="500"/>
                                        <p:tgtEl>
                                          <p:spTgt spid="193582"/>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193586"/>
                                        </p:tgtEl>
                                        <p:attrNameLst>
                                          <p:attrName>style.visibility</p:attrName>
                                        </p:attrNameLst>
                                      </p:cBhvr>
                                      <p:to>
                                        <p:strVal val="visible"/>
                                      </p:to>
                                    </p:set>
                                    <p:animEffect transition="in" filter="wipe(up)">
                                      <p:cBhvr>
                                        <p:cTn id="140" dur="500"/>
                                        <p:tgtEl>
                                          <p:spTgt spid="193586"/>
                                        </p:tgtEl>
                                      </p:cBhvr>
                                    </p:animEffect>
                                  </p:childTnLst>
                                </p:cTn>
                              </p:par>
                            </p:childTnLst>
                          </p:cTn>
                        </p:par>
                        <p:par>
                          <p:cTn id="141" fill="hold" nodeType="afterGroup">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193584"/>
                                        </p:tgtEl>
                                        <p:attrNameLst>
                                          <p:attrName>style.visibility</p:attrName>
                                        </p:attrNameLst>
                                      </p:cBhvr>
                                      <p:to>
                                        <p:strVal val="visible"/>
                                      </p:to>
                                    </p:set>
                                    <p:animEffect transition="in" filter="wipe(up)">
                                      <p:cBhvr>
                                        <p:cTn id="144" dur="500"/>
                                        <p:tgtEl>
                                          <p:spTgt spid="193584"/>
                                        </p:tgtEl>
                                      </p:cBhvr>
                                    </p:animEffect>
                                  </p:childTnLst>
                                </p:cTn>
                              </p:par>
                            </p:childTnLst>
                          </p:cTn>
                        </p:par>
                        <p:par>
                          <p:cTn id="145" fill="hold" nodeType="afterGroup">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193585"/>
                                        </p:tgtEl>
                                        <p:attrNameLst>
                                          <p:attrName>style.visibility</p:attrName>
                                        </p:attrNameLst>
                                      </p:cBhvr>
                                      <p:to>
                                        <p:strVal val="visible"/>
                                      </p:to>
                                    </p:set>
                                    <p:animEffect transition="in" filter="wipe(up)">
                                      <p:cBhvr>
                                        <p:cTn id="148" dur="500"/>
                                        <p:tgtEl>
                                          <p:spTgt spid="19358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193599"/>
                                        </p:tgtEl>
                                        <p:attrNameLst>
                                          <p:attrName>style.visibility</p:attrName>
                                        </p:attrNameLst>
                                      </p:cBhvr>
                                      <p:to>
                                        <p:strVal val="visible"/>
                                      </p:to>
                                    </p:set>
                                    <p:animEffect transition="in" filter="wipe(up)">
                                      <p:cBhvr>
                                        <p:cTn id="153" dur="500"/>
                                        <p:tgtEl>
                                          <p:spTgt spid="193599"/>
                                        </p:tgtEl>
                                      </p:cBhvr>
                                    </p:animEffect>
                                  </p:childTnLst>
                                </p:cTn>
                              </p:par>
                            </p:childTnLst>
                          </p:cTn>
                        </p:par>
                        <p:par>
                          <p:cTn id="154" fill="hold" nodeType="afterGroup">
                            <p:stCondLst>
                              <p:cond delay="500"/>
                            </p:stCondLst>
                            <p:childTnLst>
                              <p:par>
                                <p:cTn id="155" presetID="22" presetClass="entr" presetSubtype="1" fill="hold" grpId="0" nodeType="afterEffect">
                                  <p:stCondLst>
                                    <p:cond delay="0"/>
                                  </p:stCondLst>
                                  <p:childTnLst>
                                    <p:set>
                                      <p:cBhvr>
                                        <p:cTn id="156" dur="1" fill="hold">
                                          <p:stCondLst>
                                            <p:cond delay="0"/>
                                          </p:stCondLst>
                                        </p:cTn>
                                        <p:tgtEl>
                                          <p:spTgt spid="193593"/>
                                        </p:tgtEl>
                                        <p:attrNameLst>
                                          <p:attrName>style.visibility</p:attrName>
                                        </p:attrNameLst>
                                      </p:cBhvr>
                                      <p:to>
                                        <p:strVal val="visible"/>
                                      </p:to>
                                    </p:set>
                                    <p:animEffect transition="in" filter="wipe(up)">
                                      <p:cBhvr>
                                        <p:cTn id="157" dur="500"/>
                                        <p:tgtEl>
                                          <p:spTgt spid="193593"/>
                                        </p:tgtEl>
                                      </p:cBhvr>
                                    </p:animEffect>
                                  </p:childTnLst>
                                </p:cTn>
                              </p:par>
                            </p:childTnLst>
                          </p:cTn>
                        </p:par>
                        <p:par>
                          <p:cTn id="158" fill="hold" nodeType="afterGroup">
                            <p:stCondLst>
                              <p:cond delay="1000"/>
                            </p:stCondLst>
                            <p:childTnLst>
                              <p:par>
                                <p:cTn id="159" presetID="22" presetClass="entr" presetSubtype="1" fill="hold" grpId="0" nodeType="afterEffect">
                                  <p:stCondLst>
                                    <p:cond delay="0"/>
                                  </p:stCondLst>
                                  <p:childTnLst>
                                    <p:set>
                                      <p:cBhvr>
                                        <p:cTn id="160" dur="1" fill="hold">
                                          <p:stCondLst>
                                            <p:cond delay="0"/>
                                          </p:stCondLst>
                                        </p:cTn>
                                        <p:tgtEl>
                                          <p:spTgt spid="193594"/>
                                        </p:tgtEl>
                                        <p:attrNameLst>
                                          <p:attrName>style.visibility</p:attrName>
                                        </p:attrNameLst>
                                      </p:cBhvr>
                                      <p:to>
                                        <p:strVal val="visible"/>
                                      </p:to>
                                    </p:set>
                                    <p:animEffect transition="in" filter="wipe(up)">
                                      <p:cBhvr>
                                        <p:cTn id="161" dur="500"/>
                                        <p:tgtEl>
                                          <p:spTgt spid="193594"/>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193600"/>
                                        </p:tgtEl>
                                        <p:attrNameLst>
                                          <p:attrName>style.visibility</p:attrName>
                                        </p:attrNameLst>
                                      </p:cBhvr>
                                      <p:to>
                                        <p:strVal val="visible"/>
                                      </p:to>
                                    </p:set>
                                    <p:animEffect transition="in" filter="wipe(up)">
                                      <p:cBhvr>
                                        <p:cTn id="166" dur="500"/>
                                        <p:tgtEl>
                                          <p:spTgt spid="193600"/>
                                        </p:tgtEl>
                                      </p:cBhvr>
                                    </p:animEffect>
                                  </p:childTnLst>
                                </p:cTn>
                              </p:par>
                            </p:childTnLst>
                          </p:cTn>
                        </p:par>
                        <p:par>
                          <p:cTn id="167" fill="hold" nodeType="afterGroup">
                            <p:stCondLst>
                              <p:cond delay="500"/>
                            </p:stCondLst>
                            <p:childTnLst>
                              <p:par>
                                <p:cTn id="168" presetID="22" presetClass="entr" presetSubtype="1" fill="hold" grpId="0" nodeType="afterEffect">
                                  <p:stCondLst>
                                    <p:cond delay="0"/>
                                  </p:stCondLst>
                                  <p:childTnLst>
                                    <p:set>
                                      <p:cBhvr>
                                        <p:cTn id="169" dur="1" fill="hold">
                                          <p:stCondLst>
                                            <p:cond delay="0"/>
                                          </p:stCondLst>
                                        </p:cTn>
                                        <p:tgtEl>
                                          <p:spTgt spid="193587"/>
                                        </p:tgtEl>
                                        <p:attrNameLst>
                                          <p:attrName>style.visibility</p:attrName>
                                        </p:attrNameLst>
                                      </p:cBhvr>
                                      <p:to>
                                        <p:strVal val="visible"/>
                                      </p:to>
                                    </p:set>
                                    <p:animEffect transition="in" filter="wipe(up)">
                                      <p:cBhvr>
                                        <p:cTn id="170" dur="500"/>
                                        <p:tgtEl>
                                          <p:spTgt spid="193587"/>
                                        </p:tgtEl>
                                      </p:cBhvr>
                                    </p:animEffect>
                                  </p:childTnLst>
                                </p:cTn>
                              </p:par>
                            </p:childTnLst>
                          </p:cTn>
                        </p:par>
                        <p:par>
                          <p:cTn id="171" fill="hold" nodeType="afterGroup">
                            <p:stCondLst>
                              <p:cond delay="1000"/>
                            </p:stCondLst>
                            <p:childTnLst>
                              <p:par>
                                <p:cTn id="172" presetID="22" presetClass="entr" presetSubtype="1" fill="hold" grpId="0" nodeType="afterEffect">
                                  <p:stCondLst>
                                    <p:cond delay="0"/>
                                  </p:stCondLst>
                                  <p:childTnLst>
                                    <p:set>
                                      <p:cBhvr>
                                        <p:cTn id="173" dur="1" fill="hold">
                                          <p:stCondLst>
                                            <p:cond delay="0"/>
                                          </p:stCondLst>
                                        </p:cTn>
                                        <p:tgtEl>
                                          <p:spTgt spid="193588"/>
                                        </p:tgtEl>
                                        <p:attrNameLst>
                                          <p:attrName>style.visibility</p:attrName>
                                        </p:attrNameLst>
                                      </p:cBhvr>
                                      <p:to>
                                        <p:strVal val="visible"/>
                                      </p:to>
                                    </p:set>
                                    <p:animEffect transition="in" filter="wipe(up)">
                                      <p:cBhvr>
                                        <p:cTn id="174" dur="500"/>
                                        <p:tgtEl>
                                          <p:spTgt spid="193588"/>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193601"/>
                                        </p:tgtEl>
                                        <p:attrNameLst>
                                          <p:attrName>style.visibility</p:attrName>
                                        </p:attrNameLst>
                                      </p:cBhvr>
                                      <p:to>
                                        <p:strVal val="visible"/>
                                      </p:to>
                                    </p:set>
                                    <p:animEffect transition="in" filter="wipe(up)">
                                      <p:cBhvr>
                                        <p:cTn id="179" dur="500"/>
                                        <p:tgtEl>
                                          <p:spTgt spid="193601"/>
                                        </p:tgtEl>
                                      </p:cBhvr>
                                    </p:animEffect>
                                  </p:childTnLst>
                                </p:cTn>
                              </p:par>
                            </p:childTnLst>
                          </p:cTn>
                        </p:par>
                        <p:par>
                          <p:cTn id="180" fill="hold" nodeType="afterGroup">
                            <p:stCondLst>
                              <p:cond delay="500"/>
                            </p:stCondLst>
                            <p:childTnLst>
                              <p:par>
                                <p:cTn id="181" presetID="22" presetClass="entr" presetSubtype="1" fill="hold" grpId="0" nodeType="afterEffect">
                                  <p:stCondLst>
                                    <p:cond delay="0"/>
                                  </p:stCondLst>
                                  <p:childTnLst>
                                    <p:set>
                                      <p:cBhvr>
                                        <p:cTn id="182" dur="1" fill="hold">
                                          <p:stCondLst>
                                            <p:cond delay="0"/>
                                          </p:stCondLst>
                                        </p:cTn>
                                        <p:tgtEl>
                                          <p:spTgt spid="193595"/>
                                        </p:tgtEl>
                                        <p:attrNameLst>
                                          <p:attrName>style.visibility</p:attrName>
                                        </p:attrNameLst>
                                      </p:cBhvr>
                                      <p:to>
                                        <p:strVal val="visible"/>
                                      </p:to>
                                    </p:set>
                                    <p:animEffect transition="in" filter="wipe(up)">
                                      <p:cBhvr>
                                        <p:cTn id="183" dur="500"/>
                                        <p:tgtEl>
                                          <p:spTgt spid="193595"/>
                                        </p:tgtEl>
                                      </p:cBhvr>
                                    </p:animEffect>
                                  </p:childTnLst>
                                </p:cTn>
                              </p:par>
                            </p:childTnLst>
                          </p:cTn>
                        </p:par>
                        <p:par>
                          <p:cTn id="184" fill="hold" nodeType="afterGroup">
                            <p:stCondLst>
                              <p:cond delay="1000"/>
                            </p:stCondLst>
                            <p:childTnLst>
                              <p:par>
                                <p:cTn id="185" presetID="22" presetClass="entr" presetSubtype="1" fill="hold" grpId="0" nodeType="afterEffect">
                                  <p:stCondLst>
                                    <p:cond delay="0"/>
                                  </p:stCondLst>
                                  <p:childTnLst>
                                    <p:set>
                                      <p:cBhvr>
                                        <p:cTn id="186" dur="1" fill="hold">
                                          <p:stCondLst>
                                            <p:cond delay="0"/>
                                          </p:stCondLst>
                                        </p:cTn>
                                        <p:tgtEl>
                                          <p:spTgt spid="193596"/>
                                        </p:tgtEl>
                                        <p:attrNameLst>
                                          <p:attrName>style.visibility</p:attrName>
                                        </p:attrNameLst>
                                      </p:cBhvr>
                                      <p:to>
                                        <p:strVal val="visible"/>
                                      </p:to>
                                    </p:set>
                                    <p:animEffect transition="in" filter="wipe(up)">
                                      <p:cBhvr>
                                        <p:cTn id="187" dur="500"/>
                                        <p:tgtEl>
                                          <p:spTgt spid="193596"/>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193603"/>
                                        </p:tgtEl>
                                        <p:attrNameLst>
                                          <p:attrName>style.visibility</p:attrName>
                                        </p:attrNameLst>
                                      </p:cBhvr>
                                      <p:to>
                                        <p:strVal val="visible"/>
                                      </p:to>
                                    </p:set>
                                    <p:animEffect transition="in" filter="wipe(up)">
                                      <p:cBhvr>
                                        <p:cTn id="192" dur="500"/>
                                        <p:tgtEl>
                                          <p:spTgt spid="193603"/>
                                        </p:tgtEl>
                                      </p:cBhvr>
                                    </p:animEffect>
                                  </p:childTnLst>
                                </p:cTn>
                              </p:par>
                            </p:childTnLst>
                          </p:cTn>
                        </p:par>
                        <p:par>
                          <p:cTn id="193" fill="hold" nodeType="afterGroup">
                            <p:stCondLst>
                              <p:cond delay="500"/>
                            </p:stCondLst>
                            <p:childTnLst>
                              <p:par>
                                <p:cTn id="194" presetID="22" presetClass="entr" presetSubtype="1" fill="hold" grpId="0" nodeType="afterEffect">
                                  <p:stCondLst>
                                    <p:cond delay="0"/>
                                  </p:stCondLst>
                                  <p:childTnLst>
                                    <p:set>
                                      <p:cBhvr>
                                        <p:cTn id="195" dur="1" fill="hold">
                                          <p:stCondLst>
                                            <p:cond delay="0"/>
                                          </p:stCondLst>
                                        </p:cTn>
                                        <p:tgtEl>
                                          <p:spTgt spid="193589"/>
                                        </p:tgtEl>
                                        <p:attrNameLst>
                                          <p:attrName>style.visibility</p:attrName>
                                        </p:attrNameLst>
                                      </p:cBhvr>
                                      <p:to>
                                        <p:strVal val="visible"/>
                                      </p:to>
                                    </p:set>
                                    <p:animEffect transition="in" filter="wipe(up)">
                                      <p:cBhvr>
                                        <p:cTn id="196" dur="500"/>
                                        <p:tgtEl>
                                          <p:spTgt spid="193589"/>
                                        </p:tgtEl>
                                      </p:cBhvr>
                                    </p:animEffect>
                                  </p:childTnLst>
                                </p:cTn>
                              </p:par>
                            </p:childTnLst>
                          </p:cTn>
                        </p:par>
                        <p:par>
                          <p:cTn id="197" fill="hold" nodeType="afterGroup">
                            <p:stCondLst>
                              <p:cond delay="1000"/>
                            </p:stCondLst>
                            <p:childTnLst>
                              <p:par>
                                <p:cTn id="198" presetID="22" presetClass="entr" presetSubtype="1" fill="hold" grpId="0" nodeType="afterEffect">
                                  <p:stCondLst>
                                    <p:cond delay="0"/>
                                  </p:stCondLst>
                                  <p:childTnLst>
                                    <p:set>
                                      <p:cBhvr>
                                        <p:cTn id="199" dur="1" fill="hold">
                                          <p:stCondLst>
                                            <p:cond delay="0"/>
                                          </p:stCondLst>
                                        </p:cTn>
                                        <p:tgtEl>
                                          <p:spTgt spid="193590"/>
                                        </p:tgtEl>
                                        <p:attrNameLst>
                                          <p:attrName>style.visibility</p:attrName>
                                        </p:attrNameLst>
                                      </p:cBhvr>
                                      <p:to>
                                        <p:strVal val="visible"/>
                                      </p:to>
                                    </p:set>
                                    <p:animEffect transition="in" filter="wipe(up)">
                                      <p:cBhvr>
                                        <p:cTn id="200" dur="500"/>
                                        <p:tgtEl>
                                          <p:spTgt spid="193590"/>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1" fill="hold" grpId="0" nodeType="clickEffect">
                                  <p:stCondLst>
                                    <p:cond delay="0"/>
                                  </p:stCondLst>
                                  <p:childTnLst>
                                    <p:set>
                                      <p:cBhvr>
                                        <p:cTn id="204" dur="1" fill="hold">
                                          <p:stCondLst>
                                            <p:cond delay="0"/>
                                          </p:stCondLst>
                                        </p:cTn>
                                        <p:tgtEl>
                                          <p:spTgt spid="193604"/>
                                        </p:tgtEl>
                                        <p:attrNameLst>
                                          <p:attrName>style.visibility</p:attrName>
                                        </p:attrNameLst>
                                      </p:cBhvr>
                                      <p:to>
                                        <p:strVal val="visible"/>
                                      </p:to>
                                    </p:set>
                                    <p:animEffect transition="in" filter="wipe(up)">
                                      <p:cBhvr>
                                        <p:cTn id="205" dur="500"/>
                                        <p:tgtEl>
                                          <p:spTgt spid="193604"/>
                                        </p:tgtEl>
                                      </p:cBhvr>
                                    </p:animEffect>
                                  </p:childTnLst>
                                </p:cTn>
                              </p:par>
                            </p:childTnLst>
                          </p:cTn>
                        </p:par>
                        <p:par>
                          <p:cTn id="206" fill="hold" nodeType="afterGroup">
                            <p:stCondLst>
                              <p:cond delay="500"/>
                            </p:stCondLst>
                            <p:childTnLst>
                              <p:par>
                                <p:cTn id="207" presetID="22" presetClass="entr" presetSubtype="1" fill="hold" grpId="0" nodeType="afterEffect">
                                  <p:stCondLst>
                                    <p:cond delay="0"/>
                                  </p:stCondLst>
                                  <p:childTnLst>
                                    <p:set>
                                      <p:cBhvr>
                                        <p:cTn id="208" dur="1" fill="hold">
                                          <p:stCondLst>
                                            <p:cond delay="0"/>
                                          </p:stCondLst>
                                        </p:cTn>
                                        <p:tgtEl>
                                          <p:spTgt spid="193597"/>
                                        </p:tgtEl>
                                        <p:attrNameLst>
                                          <p:attrName>style.visibility</p:attrName>
                                        </p:attrNameLst>
                                      </p:cBhvr>
                                      <p:to>
                                        <p:strVal val="visible"/>
                                      </p:to>
                                    </p:set>
                                    <p:animEffect transition="in" filter="wipe(up)">
                                      <p:cBhvr>
                                        <p:cTn id="209" dur="500"/>
                                        <p:tgtEl>
                                          <p:spTgt spid="193597"/>
                                        </p:tgtEl>
                                      </p:cBhvr>
                                    </p:animEffect>
                                  </p:childTnLst>
                                </p:cTn>
                              </p:par>
                            </p:childTnLst>
                          </p:cTn>
                        </p:par>
                        <p:par>
                          <p:cTn id="210" fill="hold" nodeType="afterGroup">
                            <p:stCondLst>
                              <p:cond delay="1000"/>
                            </p:stCondLst>
                            <p:childTnLst>
                              <p:par>
                                <p:cTn id="211" presetID="22" presetClass="entr" presetSubtype="1" fill="hold" grpId="0" nodeType="afterEffect">
                                  <p:stCondLst>
                                    <p:cond delay="0"/>
                                  </p:stCondLst>
                                  <p:childTnLst>
                                    <p:set>
                                      <p:cBhvr>
                                        <p:cTn id="212" dur="1" fill="hold">
                                          <p:stCondLst>
                                            <p:cond delay="0"/>
                                          </p:stCondLst>
                                        </p:cTn>
                                        <p:tgtEl>
                                          <p:spTgt spid="193598"/>
                                        </p:tgtEl>
                                        <p:attrNameLst>
                                          <p:attrName>style.visibility</p:attrName>
                                        </p:attrNameLst>
                                      </p:cBhvr>
                                      <p:to>
                                        <p:strVal val="visible"/>
                                      </p:to>
                                    </p:set>
                                    <p:animEffect transition="in" filter="wipe(up)">
                                      <p:cBhvr>
                                        <p:cTn id="213" dur="500"/>
                                        <p:tgtEl>
                                          <p:spTgt spid="193598"/>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1" fill="hold" grpId="0" nodeType="clickEffect">
                                  <p:stCondLst>
                                    <p:cond delay="0"/>
                                  </p:stCondLst>
                                  <p:childTnLst>
                                    <p:set>
                                      <p:cBhvr>
                                        <p:cTn id="217" dur="1" fill="hold">
                                          <p:stCondLst>
                                            <p:cond delay="0"/>
                                          </p:stCondLst>
                                        </p:cTn>
                                        <p:tgtEl>
                                          <p:spTgt spid="193605"/>
                                        </p:tgtEl>
                                        <p:attrNameLst>
                                          <p:attrName>style.visibility</p:attrName>
                                        </p:attrNameLst>
                                      </p:cBhvr>
                                      <p:to>
                                        <p:strVal val="visible"/>
                                      </p:to>
                                    </p:set>
                                    <p:animEffect transition="in" filter="wipe(up)">
                                      <p:cBhvr>
                                        <p:cTn id="218" dur="500"/>
                                        <p:tgtEl>
                                          <p:spTgt spid="193605"/>
                                        </p:tgtEl>
                                      </p:cBhvr>
                                    </p:animEffect>
                                  </p:childTnLst>
                                </p:cTn>
                              </p:par>
                            </p:childTnLst>
                          </p:cTn>
                        </p:par>
                        <p:par>
                          <p:cTn id="219" fill="hold" nodeType="afterGroup">
                            <p:stCondLst>
                              <p:cond delay="500"/>
                            </p:stCondLst>
                            <p:childTnLst>
                              <p:par>
                                <p:cTn id="220" presetID="22" presetClass="entr" presetSubtype="1" fill="hold" grpId="0" nodeType="afterEffect">
                                  <p:stCondLst>
                                    <p:cond delay="0"/>
                                  </p:stCondLst>
                                  <p:childTnLst>
                                    <p:set>
                                      <p:cBhvr>
                                        <p:cTn id="221" dur="1" fill="hold">
                                          <p:stCondLst>
                                            <p:cond delay="0"/>
                                          </p:stCondLst>
                                        </p:cTn>
                                        <p:tgtEl>
                                          <p:spTgt spid="193591"/>
                                        </p:tgtEl>
                                        <p:attrNameLst>
                                          <p:attrName>style.visibility</p:attrName>
                                        </p:attrNameLst>
                                      </p:cBhvr>
                                      <p:to>
                                        <p:strVal val="visible"/>
                                      </p:to>
                                    </p:set>
                                    <p:animEffect transition="in" filter="wipe(up)">
                                      <p:cBhvr>
                                        <p:cTn id="222" dur="500"/>
                                        <p:tgtEl>
                                          <p:spTgt spid="193591"/>
                                        </p:tgtEl>
                                      </p:cBhvr>
                                    </p:animEffect>
                                  </p:childTnLst>
                                </p:cTn>
                              </p:par>
                            </p:childTnLst>
                          </p:cTn>
                        </p:par>
                        <p:par>
                          <p:cTn id="223" fill="hold" nodeType="afterGroup">
                            <p:stCondLst>
                              <p:cond delay="1000"/>
                            </p:stCondLst>
                            <p:childTnLst>
                              <p:par>
                                <p:cTn id="224" presetID="22" presetClass="entr" presetSubtype="1" fill="hold" grpId="0" nodeType="afterEffect">
                                  <p:stCondLst>
                                    <p:cond delay="0"/>
                                  </p:stCondLst>
                                  <p:childTnLst>
                                    <p:set>
                                      <p:cBhvr>
                                        <p:cTn id="225" dur="1" fill="hold">
                                          <p:stCondLst>
                                            <p:cond delay="0"/>
                                          </p:stCondLst>
                                        </p:cTn>
                                        <p:tgtEl>
                                          <p:spTgt spid="193592"/>
                                        </p:tgtEl>
                                        <p:attrNameLst>
                                          <p:attrName>style.visibility</p:attrName>
                                        </p:attrNameLst>
                                      </p:cBhvr>
                                      <p:to>
                                        <p:strVal val="visible"/>
                                      </p:to>
                                    </p:set>
                                    <p:animEffect transition="in" filter="wipe(up)">
                                      <p:cBhvr>
                                        <p:cTn id="226" dur="500"/>
                                        <p:tgtEl>
                                          <p:spTgt spid="193592"/>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1" fill="hold" grpId="0" nodeType="clickEffect">
                                  <p:stCondLst>
                                    <p:cond delay="0"/>
                                  </p:stCondLst>
                                  <p:childTnLst>
                                    <p:set>
                                      <p:cBhvr>
                                        <p:cTn id="230" dur="1" fill="hold">
                                          <p:stCondLst>
                                            <p:cond delay="0"/>
                                          </p:stCondLst>
                                        </p:cTn>
                                        <p:tgtEl>
                                          <p:spTgt spid="193606"/>
                                        </p:tgtEl>
                                        <p:attrNameLst>
                                          <p:attrName>style.visibility</p:attrName>
                                        </p:attrNameLst>
                                      </p:cBhvr>
                                      <p:to>
                                        <p:strVal val="visible"/>
                                      </p:to>
                                    </p:set>
                                    <p:animEffect transition="in" filter="wipe(up)">
                                      <p:cBhvr>
                                        <p:cTn id="231" dur="500"/>
                                        <p:tgtEl>
                                          <p:spTgt spid="193606"/>
                                        </p:tgtEl>
                                      </p:cBhvr>
                                    </p:animEffect>
                                  </p:childTnLst>
                                </p:cTn>
                              </p:par>
                            </p:childTnLst>
                          </p:cTn>
                        </p:par>
                        <p:par>
                          <p:cTn id="232" fill="hold" nodeType="afterGroup">
                            <p:stCondLst>
                              <p:cond delay="500"/>
                            </p:stCondLst>
                            <p:childTnLst>
                              <p:par>
                                <p:cTn id="233" presetID="22" presetClass="entr" presetSubtype="1" fill="hold" grpId="0" nodeType="afterEffect">
                                  <p:stCondLst>
                                    <p:cond delay="0"/>
                                  </p:stCondLst>
                                  <p:childTnLst>
                                    <p:set>
                                      <p:cBhvr>
                                        <p:cTn id="234" dur="1" fill="hold">
                                          <p:stCondLst>
                                            <p:cond delay="0"/>
                                          </p:stCondLst>
                                        </p:cTn>
                                        <p:tgtEl>
                                          <p:spTgt spid="193607"/>
                                        </p:tgtEl>
                                        <p:attrNameLst>
                                          <p:attrName>style.visibility</p:attrName>
                                        </p:attrNameLst>
                                      </p:cBhvr>
                                      <p:to>
                                        <p:strVal val="visible"/>
                                      </p:to>
                                    </p:set>
                                    <p:animEffect transition="in" filter="wipe(up)">
                                      <p:cBhvr>
                                        <p:cTn id="235" dur="500"/>
                                        <p:tgtEl>
                                          <p:spTgt spid="19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2" grpId="0" animBg="1"/>
      <p:bldP spid="193553" grpId="0" autoUpdateAnimBg="0"/>
      <p:bldP spid="193554" grpId="0" animBg="1"/>
      <p:bldP spid="193555" grpId="0" autoUpdateAnimBg="0"/>
      <p:bldP spid="193556" grpId="0" autoUpdateAnimBg="0"/>
      <p:bldP spid="193557" grpId="0" animBg="1"/>
      <p:bldP spid="193558" grpId="0" autoUpdateAnimBg="0"/>
      <p:bldP spid="193559" grpId="0" animBg="1"/>
      <p:bldP spid="193560" grpId="0" autoUpdateAnimBg="0"/>
      <p:bldP spid="193561" grpId="0" animBg="1"/>
      <p:bldP spid="193562" grpId="0" animBg="1"/>
      <p:bldP spid="193563" grpId="0" animBg="1"/>
      <p:bldP spid="193564" grpId="0" autoUpdateAnimBg="0"/>
      <p:bldP spid="193565" grpId="0" animBg="1"/>
      <p:bldP spid="193566" grpId="0" animBg="1"/>
      <p:bldP spid="193567" grpId="0" autoUpdateAnimBg="0"/>
      <p:bldP spid="193568" grpId="0" animBg="1" autoUpdateAnimBg="0"/>
      <p:bldP spid="193569" grpId="0" animBg="1" autoUpdateAnimBg="0"/>
      <p:bldP spid="193570" grpId="0" animBg="1"/>
      <p:bldP spid="193572" grpId="0" autoUpdateAnimBg="0"/>
      <p:bldP spid="193573" grpId="0" animBg="1"/>
      <p:bldP spid="193574" grpId="0" autoUpdateAnimBg="0"/>
      <p:bldP spid="193575" grpId="0" animBg="1"/>
      <p:bldP spid="193576" grpId="0" animBg="1"/>
      <p:bldP spid="193577" grpId="0" autoUpdateAnimBg="0"/>
      <p:bldP spid="193578" grpId="0" animBg="1"/>
      <p:bldP spid="193581" grpId="0" animBg="1"/>
      <p:bldP spid="193582" grpId="0" autoUpdateAnimBg="0"/>
      <p:bldP spid="193583" grpId="0" animBg="1"/>
      <p:bldP spid="193584" grpId="0" animBg="1"/>
      <p:bldP spid="193585" grpId="0" autoUpdateAnimBg="0"/>
      <p:bldP spid="193586" grpId="0" animBg="1"/>
      <p:bldP spid="193587" grpId="0" animBg="1"/>
      <p:bldP spid="193588" grpId="0" autoUpdateAnimBg="0"/>
      <p:bldP spid="193589" grpId="0" animBg="1"/>
      <p:bldP spid="193590" grpId="0" autoUpdateAnimBg="0"/>
      <p:bldP spid="193591" grpId="0" animBg="1"/>
      <p:bldP spid="193592" grpId="0" autoUpdateAnimBg="0"/>
      <p:bldP spid="193593" grpId="0" animBg="1"/>
      <p:bldP spid="193594" grpId="0" autoUpdateAnimBg="0"/>
      <p:bldP spid="193595" grpId="0" animBg="1"/>
      <p:bldP spid="193596" grpId="0" autoUpdateAnimBg="0"/>
      <p:bldP spid="193597" grpId="0" animBg="1"/>
      <p:bldP spid="193598" grpId="0" autoUpdateAnimBg="0"/>
      <p:bldP spid="193599" grpId="0" animBg="1"/>
      <p:bldP spid="193600" grpId="0" animBg="1"/>
      <p:bldP spid="193601" grpId="0" animBg="1"/>
      <p:bldP spid="193603" grpId="0" animBg="1"/>
      <p:bldP spid="193604" grpId="0" animBg="1"/>
      <p:bldP spid="193605" grpId="0" animBg="1"/>
      <p:bldP spid="193606" grpId="0" animBg="1"/>
      <p:bldP spid="19360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7556EE1B-9250-41F7-8DE6-E968CD98E0FF}"/>
              </a:ext>
            </a:extLst>
          </p:cNvPr>
          <p:cNvSpPr>
            <a:spLocks noGrp="1" noChangeArrowheads="1"/>
          </p:cNvSpPr>
          <p:nvPr>
            <p:ph type="body" idx="1"/>
          </p:nvPr>
        </p:nvSpPr>
        <p:spPr>
          <a:xfrm>
            <a:off x="2286000" y="1905001"/>
            <a:ext cx="7772400" cy="2109591"/>
          </a:xfrm>
        </p:spPr>
        <p:txBody>
          <a:bodyPr/>
          <a:lstStyle/>
          <a:p>
            <a:pPr eaLnBrk="1" hangingPunct="1">
              <a:lnSpc>
                <a:spcPct val="150000"/>
              </a:lnSpc>
              <a:spcBef>
                <a:spcPts val="1200"/>
              </a:spcBef>
              <a:buFont typeface="Wingdings" panose="05000000000000000000" pitchFamily="2" charset="2"/>
              <a:buChar char="Ø"/>
            </a:pPr>
            <a:r>
              <a:rPr lang="zh-CN" altLang="en-US" sz="2800" dirty="0">
                <a:solidFill>
                  <a:schemeClr val="accent2"/>
                </a:solidFill>
              </a:rPr>
              <a:t>根据动态查找表的定义，二叉排序树通常不是一次生成的，而是在查找过程中，当查找不成功时进行插入操作，逐渐地建立起来的。</a:t>
            </a:r>
            <a:endParaRPr lang="en-US" altLang="zh-CN" sz="2800" dirty="0">
              <a:solidFill>
                <a:schemeClr val="accent2"/>
              </a:solidFill>
            </a:endParaRPr>
          </a:p>
        </p:txBody>
      </p:sp>
      <p:sp>
        <p:nvSpPr>
          <p:cNvPr id="45059" name="Text Box 4">
            <a:extLst>
              <a:ext uri="{FF2B5EF4-FFF2-40B4-BE49-F238E27FC236}">
                <a16:creationId xmlns:a16="http://schemas.microsoft.com/office/drawing/2014/main" id="{9ABDDB5E-9EED-4401-8BCA-850ECBF3003E}"/>
              </a:ext>
            </a:extLst>
          </p:cNvPr>
          <p:cNvSpPr>
            <a:spLocks noGrp="1" noChangeArrowheads="1"/>
          </p:cNvSpPr>
          <p:nvPr>
            <p:ph type="title"/>
          </p:nvPr>
        </p:nvSpPr>
        <p:spPr>
          <a:xfrm>
            <a:off x="2044460" y="414068"/>
            <a:ext cx="7772400" cy="1143000"/>
          </a:xfrm>
          <a:noFill/>
        </p:spPr>
        <p:txBody>
          <a:bodyPr/>
          <a:lstStyle/>
          <a:p>
            <a:pPr eaLnBrk="1" hangingPunct="1"/>
            <a:r>
              <a:rPr lang="en-US" altLang="zh-CN" sz="4000" dirty="0">
                <a:solidFill>
                  <a:schemeClr val="accent6"/>
                </a:solidFill>
                <a:ea typeface="楷体_GB2312" pitchFamily="49" charset="-122"/>
              </a:rPr>
              <a:t>3</a:t>
            </a:r>
            <a:r>
              <a:rPr lang="zh-CN" altLang="en-US" sz="4000" dirty="0">
                <a:solidFill>
                  <a:schemeClr val="accent6"/>
                </a:solidFill>
                <a:ea typeface="楷体_GB2312" pitchFamily="49" charset="-122"/>
              </a:rPr>
              <a:t>．二叉排序树的插入算法</a:t>
            </a:r>
            <a:endParaRPr lang="zh-CN" altLang="en-US" sz="4000" dirty="0">
              <a:solidFill>
                <a:schemeClr val="accent6"/>
              </a:solidFill>
            </a:endParaRPr>
          </a:p>
        </p:txBody>
      </p:sp>
      <p:sp>
        <p:nvSpPr>
          <p:cNvPr id="2" name="文本框 1">
            <a:extLst>
              <a:ext uri="{FF2B5EF4-FFF2-40B4-BE49-F238E27FC236}">
                <a16:creationId xmlns:a16="http://schemas.microsoft.com/office/drawing/2014/main" id="{0F8008D1-386C-4C96-8DD7-4DCEA4942BBB}"/>
              </a:ext>
            </a:extLst>
          </p:cNvPr>
          <p:cNvSpPr txBox="1"/>
          <p:nvPr/>
        </p:nvSpPr>
        <p:spPr>
          <a:xfrm>
            <a:off x="2628181" y="4657272"/>
            <a:ext cx="6935637" cy="830997"/>
          </a:xfrm>
          <a:prstGeom prst="rect">
            <a:avLst/>
          </a:prstGeom>
          <a:noFill/>
        </p:spPr>
        <p:txBody>
          <a:bodyPr wrap="square" rtlCol="0">
            <a:spAutoFit/>
          </a:bodyPr>
          <a:lstStyle/>
          <a:p>
            <a:r>
              <a:rPr lang="zh-CN" altLang="en-US" sz="2400" dirty="0">
                <a:solidFill>
                  <a:srgbClr val="FF0000"/>
                </a:solidFill>
              </a:rPr>
              <a:t>关键问题：插入一个关键字为</a:t>
            </a:r>
            <a:r>
              <a:rPr lang="en-US" altLang="zh-CN" sz="2400" dirty="0">
                <a:solidFill>
                  <a:srgbClr val="FF0000"/>
                </a:solidFill>
              </a:rPr>
              <a:t>k</a:t>
            </a:r>
            <a:r>
              <a:rPr lang="zh-CN" altLang="en-US" sz="2400" dirty="0">
                <a:solidFill>
                  <a:srgbClr val="FF0000"/>
                </a:solidFill>
              </a:rPr>
              <a:t>的新结点，要保证                   </a:t>
            </a:r>
            <a:endParaRPr lang="en-US" altLang="zh-CN" sz="2400" dirty="0">
              <a:solidFill>
                <a:srgbClr val="FF0000"/>
              </a:solidFill>
            </a:endParaRPr>
          </a:p>
          <a:p>
            <a:r>
              <a:rPr lang="en-US" altLang="zh-CN" sz="2400" dirty="0">
                <a:solidFill>
                  <a:srgbClr val="FF0000"/>
                </a:solidFill>
              </a:rPr>
              <a:t>                    </a:t>
            </a:r>
            <a:r>
              <a:rPr lang="zh-CN" altLang="en-US" sz="2400" dirty="0">
                <a:solidFill>
                  <a:srgbClr val="FF0000"/>
                </a:solidFill>
              </a:rPr>
              <a:t>插入后仍满足</a:t>
            </a:r>
            <a:r>
              <a:rPr lang="en-US" altLang="zh-CN" sz="2400" dirty="0">
                <a:solidFill>
                  <a:srgbClr val="FF0000"/>
                </a:solidFill>
              </a:rPr>
              <a:t>BST</a:t>
            </a:r>
            <a:r>
              <a:rPr lang="zh-CN" altLang="en-US" sz="2400" dirty="0">
                <a:solidFill>
                  <a:srgbClr val="FF0000"/>
                </a:solidFill>
              </a:rPr>
              <a:t>性质！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id="{FB987F04-4004-49A6-92A8-2DD8442A1528}"/>
              </a:ext>
            </a:extLst>
          </p:cNvPr>
          <p:cNvSpPr>
            <a:spLocks noChangeArrowheads="1"/>
          </p:cNvSpPr>
          <p:nvPr/>
        </p:nvSpPr>
        <p:spPr bwMode="auto">
          <a:xfrm>
            <a:off x="2276475" y="874713"/>
            <a:ext cx="7772400"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fontAlgn="base">
              <a:lnSpc>
                <a:spcPct val="150000"/>
              </a:lnSpc>
              <a:spcBef>
                <a:spcPts val="600"/>
              </a:spcBef>
              <a:spcAft>
                <a:spcPct val="0"/>
              </a:spcAft>
              <a:buFont typeface="Wingdings" panose="05000000000000000000" pitchFamily="2" charset="2"/>
              <a:buChar char="Ø"/>
            </a:pPr>
            <a:r>
              <a:rPr lang="zh-CN" altLang="en-US" sz="3200" dirty="0">
                <a:solidFill>
                  <a:schemeClr val="accent2"/>
                </a:solidFill>
              </a:rPr>
              <a:t>若二叉排序树为</a:t>
            </a:r>
            <a:r>
              <a:rPr lang="zh-CN" altLang="en-US" sz="3200" b="1" dirty="0">
                <a:solidFill>
                  <a:schemeClr val="accent2"/>
                </a:solidFill>
              </a:rPr>
              <a:t>空树</a:t>
            </a:r>
            <a:r>
              <a:rPr lang="zh-CN" altLang="en-US" sz="3200" dirty="0">
                <a:solidFill>
                  <a:schemeClr val="accent2"/>
                </a:solidFill>
              </a:rPr>
              <a:t>，则新插入的结点为</a:t>
            </a:r>
            <a:r>
              <a:rPr lang="zh-CN" altLang="en-US" sz="3200" b="1" dirty="0">
                <a:solidFill>
                  <a:srgbClr val="FF0000"/>
                </a:solidFill>
              </a:rPr>
              <a:t>新的根结点</a:t>
            </a:r>
            <a:r>
              <a:rPr lang="zh-CN" altLang="en-US" sz="3200" dirty="0">
                <a:solidFill>
                  <a:schemeClr val="accent2"/>
                </a:solidFill>
              </a:rPr>
              <a:t>；</a:t>
            </a:r>
            <a:endParaRPr lang="en-US" altLang="zh-CN" sz="3200" dirty="0">
              <a:solidFill>
                <a:schemeClr val="accent2"/>
              </a:solidFill>
            </a:endParaRPr>
          </a:p>
          <a:p>
            <a:pPr marL="571500" indent="-571500" fontAlgn="base">
              <a:lnSpc>
                <a:spcPct val="150000"/>
              </a:lnSpc>
              <a:spcBef>
                <a:spcPts val="600"/>
              </a:spcBef>
              <a:spcAft>
                <a:spcPct val="0"/>
              </a:spcAft>
              <a:buFont typeface="Wingdings" panose="05000000000000000000" pitchFamily="2" charset="2"/>
              <a:buChar char="Ø"/>
            </a:pPr>
            <a:r>
              <a:rPr lang="zh-CN" altLang="en-US" sz="3200" dirty="0">
                <a:solidFill>
                  <a:schemeClr val="accent2"/>
                </a:solidFill>
              </a:rPr>
              <a:t>否则，新插入的结点必为一个</a:t>
            </a:r>
            <a:r>
              <a:rPr lang="zh-CN" altLang="en-US" sz="3200" b="1" dirty="0">
                <a:solidFill>
                  <a:srgbClr val="FF0000"/>
                </a:solidFill>
              </a:rPr>
              <a:t>新的叶子</a:t>
            </a:r>
            <a:r>
              <a:rPr lang="zh-CN" altLang="en-US" sz="3200" dirty="0">
                <a:solidFill>
                  <a:schemeClr val="accent2"/>
                </a:solidFill>
              </a:rPr>
              <a:t>结点，其插入位置由查找过程得到</a:t>
            </a:r>
            <a:endParaRPr lang="en-US" altLang="zh-CN" sz="3200" dirty="0">
              <a:solidFill>
                <a:schemeClr val="accent2"/>
              </a:solidFill>
            </a:endParaRPr>
          </a:p>
          <a:p>
            <a:pPr lvl="1" fontAlgn="base">
              <a:lnSpc>
                <a:spcPct val="150000"/>
              </a:lnSpc>
              <a:spcBef>
                <a:spcPts val="600"/>
              </a:spcBef>
              <a:spcAft>
                <a:spcPct val="0"/>
              </a:spcAft>
              <a:buFontTx/>
              <a:buChar char="–"/>
            </a:pPr>
            <a:r>
              <a:rPr lang="zh-CN" altLang="en-US" dirty="0">
                <a:solidFill>
                  <a:schemeClr val="accent2"/>
                </a:solidFill>
              </a:rPr>
              <a:t>查找路径上访问的最后一个结点的孩子结点</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EA29B9EA-5FF8-4A74-9497-A86D37C816C9}"/>
              </a:ext>
            </a:extLst>
          </p:cNvPr>
          <p:cNvSpPr txBox="1">
            <a:spLocks noChangeArrowheads="1"/>
          </p:cNvSpPr>
          <p:nvPr/>
        </p:nvSpPr>
        <p:spPr bwMode="auto">
          <a:xfrm>
            <a:off x="1752600" y="958851"/>
            <a:ext cx="8915400" cy="53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600" b="1" dirty="0">
                <a:solidFill>
                  <a:schemeClr val="accent6"/>
                </a:solidFill>
                <a:ea typeface="楷体_GB2312" pitchFamily="49" charset="-122"/>
              </a:rPr>
              <a:t>Status</a:t>
            </a:r>
            <a:r>
              <a:rPr lang="en-US" altLang="zh-CN" sz="3600" dirty="0">
                <a:solidFill>
                  <a:schemeClr val="accent6"/>
                </a:solidFill>
                <a:ea typeface="楷体_GB2312" pitchFamily="49" charset="-122"/>
              </a:rPr>
              <a:t> Insert BST(</a:t>
            </a:r>
            <a:r>
              <a:rPr lang="en-US" altLang="zh-CN" sz="3600" dirty="0" err="1">
                <a:solidFill>
                  <a:schemeClr val="accent6"/>
                </a:solidFill>
                <a:ea typeface="楷体_GB2312" pitchFamily="49" charset="-122"/>
              </a:rPr>
              <a:t>BiTree</a:t>
            </a:r>
            <a:r>
              <a:rPr lang="en-US" altLang="zh-CN" sz="3600" dirty="0">
                <a:solidFill>
                  <a:schemeClr val="accent6"/>
                </a:solidFill>
                <a:ea typeface="楷体_GB2312" pitchFamily="49" charset="-122"/>
              </a:rPr>
              <a:t> </a:t>
            </a:r>
            <a:r>
              <a:rPr lang="en-US" altLang="zh-CN" sz="3600" b="1" dirty="0">
                <a:solidFill>
                  <a:schemeClr val="accent6"/>
                </a:solidFill>
                <a:ea typeface="楷体_GB2312" pitchFamily="49" charset="-122"/>
              </a:rPr>
              <a:t>&amp;</a:t>
            </a:r>
            <a:r>
              <a:rPr lang="en-US" altLang="zh-CN" sz="3600" dirty="0">
                <a:solidFill>
                  <a:schemeClr val="accent6"/>
                </a:solidFill>
                <a:ea typeface="楷体_GB2312" pitchFamily="49" charset="-122"/>
              </a:rPr>
              <a:t>T, </a:t>
            </a:r>
            <a:r>
              <a:rPr lang="en-US" altLang="zh-CN" sz="3600" dirty="0" err="1">
                <a:solidFill>
                  <a:schemeClr val="accent6"/>
                </a:solidFill>
                <a:ea typeface="楷体_GB2312" pitchFamily="49" charset="-122"/>
              </a:rPr>
              <a:t>ElemType</a:t>
            </a:r>
            <a:r>
              <a:rPr lang="en-US" altLang="zh-CN" sz="3600" dirty="0">
                <a:solidFill>
                  <a:schemeClr val="accent6"/>
                </a:solidFill>
                <a:ea typeface="楷体_GB2312" pitchFamily="49" charset="-122"/>
              </a:rPr>
              <a:t> e ) </a:t>
            </a:r>
          </a:p>
          <a:p>
            <a:pPr fontAlgn="base">
              <a:lnSpc>
                <a:spcPct val="125000"/>
              </a:lnSpc>
              <a:spcBef>
                <a:spcPct val="0"/>
              </a:spcBef>
              <a:spcAft>
                <a:spcPct val="0"/>
              </a:spcAft>
            </a:pPr>
            <a:r>
              <a:rPr lang="en-US" altLang="zh-CN" sz="3600" b="1" dirty="0">
                <a:solidFill>
                  <a:schemeClr val="accent6"/>
                </a:solidFill>
                <a:ea typeface="楷体_GB2312" pitchFamily="49" charset="-122"/>
              </a:rPr>
              <a:t>{</a:t>
            </a:r>
            <a:endParaRPr lang="en-US" altLang="zh-CN" sz="3600" dirty="0">
              <a:solidFill>
                <a:schemeClr val="accent6"/>
              </a:solidFill>
              <a:ea typeface="楷体_GB2312" pitchFamily="49" charset="-122"/>
            </a:endParaRPr>
          </a:p>
          <a:p>
            <a:pPr fontAlgn="base">
              <a:lnSpc>
                <a:spcPct val="125000"/>
              </a:lnSpc>
              <a:spcBef>
                <a:spcPct val="0"/>
              </a:spcBef>
              <a:spcAft>
                <a:spcPct val="0"/>
              </a:spcAft>
            </a:pPr>
            <a:r>
              <a:rPr lang="en-US" altLang="zh-CN" sz="2000" b="1" dirty="0">
                <a:solidFill>
                  <a:srgbClr val="000000"/>
                </a:solidFill>
                <a:ea typeface="楷体_GB2312" pitchFamily="49" charset="-122"/>
              </a:rPr>
              <a:t>  // </a:t>
            </a:r>
            <a:r>
              <a:rPr lang="zh-CN" altLang="zh-CN" sz="2000" b="1" dirty="0">
                <a:solidFill>
                  <a:srgbClr val="000000"/>
                </a:solidFill>
                <a:ea typeface="楷体_GB2312" pitchFamily="49" charset="-122"/>
              </a:rPr>
              <a:t>当二叉排序树中不存在关键字等于 </a:t>
            </a:r>
            <a:r>
              <a:rPr lang="en-US" altLang="zh-CN" sz="2000" b="1" dirty="0" err="1">
                <a:solidFill>
                  <a:srgbClr val="000000"/>
                </a:solidFill>
                <a:ea typeface="楷体_GB2312" pitchFamily="49" charset="-122"/>
              </a:rPr>
              <a:t>e.key</a:t>
            </a:r>
            <a:r>
              <a:rPr lang="en-US" altLang="zh-CN" sz="2000" b="1" dirty="0">
                <a:solidFill>
                  <a:srgbClr val="000000"/>
                </a:solidFill>
                <a:ea typeface="楷体_GB2312" pitchFamily="49" charset="-122"/>
              </a:rPr>
              <a:t> </a:t>
            </a:r>
            <a:r>
              <a:rPr lang="zh-CN" altLang="zh-CN" sz="2000" b="1" dirty="0">
                <a:solidFill>
                  <a:srgbClr val="000000"/>
                </a:solidFill>
                <a:ea typeface="楷体_GB2312" pitchFamily="49" charset="-122"/>
              </a:rPr>
              <a:t>的</a:t>
            </a:r>
          </a:p>
          <a:p>
            <a:pPr fontAlgn="base">
              <a:lnSpc>
                <a:spcPct val="125000"/>
              </a:lnSpc>
              <a:spcBef>
                <a:spcPct val="0"/>
              </a:spcBef>
              <a:spcAft>
                <a:spcPct val="0"/>
              </a:spcAft>
            </a:pPr>
            <a:r>
              <a:rPr lang="zh-CN" altLang="zh-CN" sz="2000" b="1" dirty="0">
                <a:solidFill>
                  <a:srgbClr val="000000"/>
                </a:solidFill>
                <a:ea typeface="楷体_GB2312" pitchFamily="49" charset="-122"/>
              </a:rPr>
              <a:t>  // 数据元素时，插入元素值为 </a:t>
            </a:r>
            <a:r>
              <a:rPr lang="en-US" altLang="zh-CN" sz="2000" b="1" dirty="0">
                <a:solidFill>
                  <a:srgbClr val="000000"/>
                </a:solidFill>
                <a:ea typeface="楷体_GB2312" pitchFamily="49" charset="-122"/>
              </a:rPr>
              <a:t>e </a:t>
            </a:r>
            <a:r>
              <a:rPr lang="zh-CN" altLang="zh-CN" sz="2000" b="1" dirty="0">
                <a:solidFill>
                  <a:srgbClr val="000000"/>
                </a:solidFill>
                <a:ea typeface="楷体_GB2312" pitchFamily="49" charset="-122"/>
              </a:rPr>
              <a:t>的结点，并返</a:t>
            </a:r>
          </a:p>
          <a:p>
            <a:pPr fontAlgn="base">
              <a:lnSpc>
                <a:spcPct val="125000"/>
              </a:lnSpc>
              <a:spcBef>
                <a:spcPct val="0"/>
              </a:spcBef>
              <a:spcAft>
                <a:spcPct val="0"/>
              </a:spcAft>
            </a:pPr>
            <a:r>
              <a:rPr lang="zh-CN" altLang="zh-CN" sz="2000" b="1" dirty="0">
                <a:solidFill>
                  <a:srgbClr val="000000"/>
                </a:solidFill>
                <a:ea typeface="楷体_GB2312" pitchFamily="49" charset="-122"/>
              </a:rPr>
              <a:t>  // 回 </a:t>
            </a:r>
            <a:r>
              <a:rPr lang="en-US" altLang="zh-CN" sz="2000" b="1" dirty="0">
                <a:solidFill>
                  <a:srgbClr val="000000"/>
                </a:solidFill>
                <a:ea typeface="楷体_GB2312" pitchFamily="49" charset="-122"/>
              </a:rPr>
              <a:t>TRUE; </a:t>
            </a:r>
            <a:r>
              <a:rPr lang="zh-CN" altLang="zh-CN" sz="2000" b="1" dirty="0">
                <a:solidFill>
                  <a:srgbClr val="000000"/>
                </a:solidFill>
                <a:ea typeface="楷体_GB2312" pitchFamily="49" charset="-122"/>
              </a:rPr>
              <a:t>否则，不进行插入并返回</a:t>
            </a:r>
            <a:r>
              <a:rPr lang="en-US" altLang="zh-CN" sz="2000" b="1" dirty="0">
                <a:solidFill>
                  <a:srgbClr val="000000"/>
                </a:solidFill>
                <a:ea typeface="楷体_GB2312" pitchFamily="49" charset="-122"/>
              </a:rPr>
              <a:t>FALSE</a:t>
            </a:r>
          </a:p>
          <a:p>
            <a:pPr fontAlgn="base">
              <a:lnSpc>
                <a:spcPct val="125000"/>
              </a:lnSpc>
              <a:spcBef>
                <a:spcPct val="0"/>
              </a:spcBef>
              <a:spcAft>
                <a:spcPct val="0"/>
              </a:spcAft>
            </a:pPr>
            <a:r>
              <a:rPr lang="en-US" altLang="zh-CN" sz="3200" b="1" dirty="0">
                <a:solidFill>
                  <a:srgbClr val="000000"/>
                </a:solidFill>
                <a:ea typeface="楷体_GB2312" pitchFamily="49" charset="-122"/>
              </a:rPr>
              <a:t>   </a:t>
            </a:r>
            <a:r>
              <a:rPr lang="en-US" altLang="zh-CN" sz="3600" b="1" dirty="0">
                <a:solidFill>
                  <a:schemeClr val="accent6"/>
                </a:solidFill>
                <a:ea typeface="楷体_GB2312" pitchFamily="49" charset="-122"/>
              </a:rPr>
              <a:t>if</a:t>
            </a:r>
            <a:r>
              <a:rPr lang="en-US" altLang="zh-CN" sz="3600" dirty="0">
                <a:solidFill>
                  <a:srgbClr val="000000"/>
                </a:solidFill>
                <a:ea typeface="楷体_GB2312" pitchFamily="49" charset="-122"/>
              </a:rPr>
              <a:t> </a:t>
            </a:r>
            <a:r>
              <a:rPr lang="en-US" altLang="zh-CN" sz="3600" dirty="0">
                <a:solidFill>
                  <a:srgbClr val="FF0000"/>
                </a:solidFill>
                <a:ea typeface="楷体_GB2312" pitchFamily="49" charset="-122"/>
              </a:rPr>
              <a:t>(</a:t>
            </a:r>
            <a:r>
              <a:rPr lang="en-US" altLang="zh-CN" sz="3600" b="1" dirty="0">
                <a:solidFill>
                  <a:srgbClr val="FF0000"/>
                </a:solidFill>
                <a:ea typeface="楷体_GB2312" pitchFamily="49" charset="-122"/>
              </a:rPr>
              <a:t>!</a:t>
            </a:r>
            <a:r>
              <a:rPr lang="en-US" altLang="zh-CN" sz="3600" dirty="0" err="1">
                <a:solidFill>
                  <a:srgbClr val="FF0000"/>
                </a:solidFill>
                <a:ea typeface="楷体_GB2312" pitchFamily="49" charset="-122"/>
              </a:rPr>
              <a:t>SearchBST</a:t>
            </a:r>
            <a:r>
              <a:rPr lang="en-US" altLang="zh-CN" sz="3600" dirty="0">
                <a:solidFill>
                  <a:srgbClr val="FF0000"/>
                </a:solidFill>
                <a:ea typeface="楷体_GB2312" pitchFamily="49" charset="-122"/>
              </a:rPr>
              <a:t> ( T, </a:t>
            </a:r>
            <a:r>
              <a:rPr lang="en-US" altLang="zh-CN" sz="3600" dirty="0" err="1">
                <a:solidFill>
                  <a:srgbClr val="FF0000"/>
                </a:solidFill>
                <a:ea typeface="楷体_GB2312" pitchFamily="49" charset="-122"/>
              </a:rPr>
              <a:t>e.key</a:t>
            </a:r>
            <a:r>
              <a:rPr lang="en-US" altLang="zh-CN" sz="3600" dirty="0">
                <a:solidFill>
                  <a:srgbClr val="FF0000"/>
                </a:solidFill>
                <a:ea typeface="楷体_GB2312" pitchFamily="49" charset="-122"/>
              </a:rPr>
              <a:t>, NULL, p ))</a:t>
            </a:r>
          </a:p>
          <a:p>
            <a:pPr fontAlgn="base">
              <a:lnSpc>
                <a:spcPct val="125000"/>
              </a:lnSpc>
              <a:spcBef>
                <a:spcPct val="0"/>
              </a:spcBef>
              <a:spcAft>
                <a:spcPct val="0"/>
              </a:spcAft>
            </a:pPr>
            <a:r>
              <a:rPr lang="en-US" altLang="zh-CN" sz="3600" dirty="0">
                <a:solidFill>
                  <a:srgbClr val="FF0000"/>
                </a:solidFill>
                <a:ea typeface="楷体_GB2312" pitchFamily="49" charset="-122"/>
              </a:rPr>
              <a:t>    </a:t>
            </a:r>
            <a:r>
              <a:rPr lang="en-US" altLang="zh-CN" sz="3600" dirty="0">
                <a:solidFill>
                  <a:srgbClr val="000000"/>
                </a:solidFill>
                <a:ea typeface="楷体_GB2312" pitchFamily="49" charset="-122"/>
              </a:rPr>
              <a:t> </a:t>
            </a:r>
            <a:r>
              <a:rPr lang="en-US" altLang="zh-CN" sz="3600" b="1" dirty="0">
                <a:solidFill>
                  <a:schemeClr val="accent6"/>
                </a:solidFill>
                <a:ea typeface="楷体_GB2312" pitchFamily="49" charset="-122"/>
              </a:rPr>
              <a:t>{ </a:t>
            </a:r>
            <a:r>
              <a:rPr lang="en-US" altLang="zh-CN" sz="3600" dirty="0">
                <a:solidFill>
                  <a:srgbClr val="A50021"/>
                </a:solidFill>
                <a:ea typeface="楷体_GB2312" pitchFamily="49" charset="-122"/>
              </a:rPr>
              <a:t>                         </a:t>
            </a:r>
            <a:r>
              <a:rPr lang="en-US" altLang="zh-CN" sz="3600" b="1" dirty="0">
                <a:solidFill>
                  <a:srgbClr val="A50021"/>
                </a:solidFill>
                <a:ea typeface="楷体_GB2312" pitchFamily="49" charset="-122"/>
              </a:rPr>
              <a:t>   </a:t>
            </a:r>
            <a:r>
              <a:rPr lang="en-US" altLang="zh-CN" sz="3600" b="1" dirty="0">
                <a:solidFill>
                  <a:schemeClr val="accent6"/>
                </a:solidFill>
                <a:ea typeface="楷体_GB2312" pitchFamily="49" charset="-122"/>
              </a:rPr>
              <a:t>}</a:t>
            </a:r>
            <a:r>
              <a:rPr lang="en-US" altLang="zh-CN" sz="3600" b="1" dirty="0">
                <a:solidFill>
                  <a:srgbClr val="A50021"/>
                </a:solidFill>
                <a:ea typeface="楷体_GB2312" pitchFamily="49" charset="-122"/>
              </a:rPr>
              <a:t>     </a:t>
            </a:r>
            <a:r>
              <a:rPr lang="en-US" altLang="zh-CN" b="1" dirty="0">
                <a:ea typeface="楷体_GB2312" pitchFamily="49" charset="-122"/>
              </a:rPr>
              <a:t>//</a:t>
            </a:r>
            <a:r>
              <a:rPr lang="zh-CN" altLang="en-US" sz="2000" b="1" dirty="0">
                <a:ea typeface="楷体_GB2312" pitchFamily="49" charset="-122"/>
              </a:rPr>
              <a:t>查找不到，则插入</a:t>
            </a:r>
            <a:endParaRPr lang="en-US" altLang="zh-CN" sz="2800" b="1" dirty="0">
              <a:ea typeface="楷体_GB2312" pitchFamily="49" charset="-122"/>
            </a:endParaRPr>
          </a:p>
          <a:p>
            <a:pPr fontAlgn="base">
              <a:lnSpc>
                <a:spcPct val="125000"/>
              </a:lnSpc>
              <a:spcBef>
                <a:spcPct val="0"/>
              </a:spcBef>
              <a:spcAft>
                <a:spcPct val="0"/>
              </a:spcAft>
            </a:pPr>
            <a:r>
              <a:rPr lang="en-US" altLang="zh-CN" sz="3600" b="1" dirty="0">
                <a:solidFill>
                  <a:srgbClr val="A50021"/>
                </a:solidFill>
                <a:ea typeface="楷体_GB2312" pitchFamily="49" charset="-122"/>
              </a:rPr>
              <a:t>   else return FALSE</a:t>
            </a:r>
            <a:r>
              <a:rPr lang="en-US" altLang="zh-CN" sz="3600" dirty="0">
                <a:solidFill>
                  <a:srgbClr val="A50021"/>
                </a:solidFill>
                <a:ea typeface="楷体_GB2312" pitchFamily="49" charset="-122"/>
              </a:rPr>
              <a:t>;      </a:t>
            </a:r>
            <a:r>
              <a:rPr lang="en-US" altLang="zh-CN" b="1" dirty="0">
                <a:ea typeface="楷体_GB2312" pitchFamily="49" charset="-122"/>
              </a:rPr>
              <a:t>//</a:t>
            </a:r>
            <a:r>
              <a:rPr lang="zh-CN" altLang="en-US" sz="2000" b="1" dirty="0">
                <a:ea typeface="楷体_GB2312" pitchFamily="49" charset="-122"/>
              </a:rPr>
              <a:t>查找到了，不插入</a:t>
            </a:r>
            <a:endParaRPr lang="en-US" altLang="zh-CN" sz="2800" dirty="0">
              <a:ea typeface="楷体_GB2312" pitchFamily="49" charset="-122"/>
            </a:endParaRPr>
          </a:p>
          <a:p>
            <a:pPr fontAlgn="base">
              <a:lnSpc>
                <a:spcPct val="125000"/>
              </a:lnSpc>
              <a:spcBef>
                <a:spcPct val="0"/>
              </a:spcBef>
              <a:spcAft>
                <a:spcPct val="0"/>
              </a:spcAft>
            </a:pPr>
            <a:r>
              <a:rPr lang="en-US" altLang="zh-CN" sz="3600" b="1" dirty="0">
                <a:solidFill>
                  <a:schemeClr val="accent6"/>
                </a:solidFill>
                <a:ea typeface="楷体_GB2312" pitchFamily="49" charset="-122"/>
              </a:rPr>
              <a:t>}</a:t>
            </a:r>
            <a:r>
              <a:rPr lang="en-US" altLang="zh-CN" sz="3600" dirty="0">
                <a:solidFill>
                  <a:srgbClr val="A50021"/>
                </a:solidFill>
                <a:ea typeface="楷体_GB2312" pitchFamily="49" charset="-122"/>
              </a:rPr>
              <a:t> </a:t>
            </a:r>
            <a:r>
              <a:rPr lang="en-US" altLang="zh-CN" sz="3200" dirty="0">
                <a:ea typeface="楷体_GB2312" pitchFamily="49" charset="-122"/>
              </a:rPr>
              <a:t>// Insert BST</a:t>
            </a:r>
            <a:endParaRPr lang="en-US" altLang="zh-CN" sz="3600" dirty="0">
              <a:ea typeface="楷体_GB2312" pitchFamily="49" charset="-122"/>
            </a:endParaRPr>
          </a:p>
        </p:txBody>
      </p:sp>
      <p:sp>
        <p:nvSpPr>
          <p:cNvPr id="47107" name="Text Box 5">
            <a:hlinkClick r:id="" action="ppaction://hlinkshowjump?jump=nextslide" highlightClick="1"/>
            <a:extLst>
              <a:ext uri="{FF2B5EF4-FFF2-40B4-BE49-F238E27FC236}">
                <a16:creationId xmlns:a16="http://schemas.microsoft.com/office/drawing/2014/main" id="{FA519C32-AE44-44D5-8F12-42B0CEB09FDD}"/>
              </a:ext>
            </a:extLst>
          </p:cNvPr>
          <p:cNvSpPr txBox="1">
            <a:spLocks noChangeArrowheads="1"/>
          </p:cNvSpPr>
          <p:nvPr/>
        </p:nvSpPr>
        <p:spPr bwMode="auto">
          <a:xfrm>
            <a:off x="2711450" y="4115462"/>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dirty="0">
                <a:solidFill>
                  <a:srgbClr val="FF00FF"/>
                </a:solidFill>
              </a:rPr>
              <a:t>    …    …</a:t>
            </a:r>
            <a:endParaRPr lang="en-US" altLang="zh-CN" sz="3600" dirty="0">
              <a:solidFill>
                <a:srgbClr val="000000"/>
              </a:solidFill>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A58B9402-0BE5-4498-B222-1A651CF85594}"/>
              </a:ext>
            </a:extLst>
          </p:cNvPr>
          <p:cNvSpPr>
            <a:spLocks noChangeArrowheads="1"/>
          </p:cNvSpPr>
          <p:nvPr/>
        </p:nvSpPr>
        <p:spPr bwMode="auto">
          <a:xfrm>
            <a:off x="2057400" y="239714"/>
            <a:ext cx="6783388"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dirty="0">
                <a:solidFill>
                  <a:srgbClr val="A50021"/>
                </a:solidFill>
                <a:ea typeface="楷体_GB2312" pitchFamily="49" charset="-122"/>
              </a:rPr>
              <a:t>s = </a:t>
            </a:r>
            <a:r>
              <a:rPr lang="en-US" altLang="zh-CN" sz="3600" b="1" dirty="0">
                <a:solidFill>
                  <a:srgbClr val="A50021"/>
                </a:solidFill>
                <a:ea typeface="楷体_GB2312" pitchFamily="49" charset="-122"/>
              </a:rPr>
              <a:t> </a:t>
            </a:r>
            <a:r>
              <a:rPr lang="en-US" altLang="zh-CN" sz="3600" dirty="0">
                <a:solidFill>
                  <a:srgbClr val="A50021"/>
                </a:solidFill>
                <a:ea typeface="楷体_GB2312" pitchFamily="49" charset="-122"/>
              </a:rPr>
              <a:t>new  </a:t>
            </a:r>
            <a:r>
              <a:rPr lang="en-US" altLang="zh-CN" sz="3600" dirty="0" err="1">
                <a:solidFill>
                  <a:srgbClr val="A50021"/>
                </a:solidFill>
                <a:ea typeface="楷体_GB2312" pitchFamily="49" charset="-122"/>
              </a:rPr>
              <a:t>BiTNode</a:t>
            </a: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为新结点分配空间</a:t>
            </a:r>
          </a:p>
          <a:p>
            <a:pPr fontAlgn="base">
              <a:spcBef>
                <a:spcPct val="0"/>
              </a:spcBef>
              <a:spcAft>
                <a:spcPct val="0"/>
              </a:spcAft>
            </a:pPr>
            <a:r>
              <a:rPr lang="en-US" altLang="zh-CN" sz="3600" dirty="0">
                <a:solidFill>
                  <a:srgbClr val="A50021"/>
                </a:solidFill>
                <a:ea typeface="楷体_GB2312" pitchFamily="49" charset="-122"/>
              </a:rPr>
              <a:t>s-&gt;data = e;  </a:t>
            </a:r>
          </a:p>
          <a:p>
            <a:pPr fontAlgn="base">
              <a:lnSpc>
                <a:spcPct val="120000"/>
              </a:lnSpc>
              <a:spcBef>
                <a:spcPct val="0"/>
              </a:spcBef>
              <a:spcAft>
                <a:spcPct val="0"/>
              </a:spcAft>
            </a:pPr>
            <a:r>
              <a:rPr lang="en-US" altLang="zh-CN" sz="3600" dirty="0">
                <a:solidFill>
                  <a:srgbClr val="A50021"/>
                </a:solidFill>
                <a:ea typeface="楷体_GB2312" pitchFamily="49" charset="-122"/>
              </a:rPr>
              <a:t>s-&gt;</a:t>
            </a:r>
            <a:r>
              <a:rPr lang="en-US" altLang="zh-CN" sz="3600" dirty="0" err="1">
                <a:solidFill>
                  <a:srgbClr val="A50021"/>
                </a:solidFill>
                <a:ea typeface="楷体_GB2312" pitchFamily="49" charset="-122"/>
              </a:rPr>
              <a:t>lchild</a:t>
            </a:r>
            <a:r>
              <a:rPr lang="en-US" altLang="zh-CN" sz="3600" dirty="0">
                <a:solidFill>
                  <a:srgbClr val="A50021"/>
                </a:solidFill>
                <a:ea typeface="楷体_GB2312" pitchFamily="49" charset="-122"/>
              </a:rPr>
              <a:t> = s-&gt;</a:t>
            </a:r>
            <a:r>
              <a:rPr lang="en-US" altLang="zh-CN" sz="3600" dirty="0" err="1">
                <a:solidFill>
                  <a:srgbClr val="A50021"/>
                </a:solidFill>
                <a:ea typeface="楷体_GB2312" pitchFamily="49" charset="-122"/>
              </a:rPr>
              <a:t>rchild</a:t>
            </a:r>
            <a:r>
              <a:rPr lang="en-US" altLang="zh-CN" sz="3600" dirty="0">
                <a:solidFill>
                  <a:srgbClr val="A50021"/>
                </a:solidFill>
                <a:ea typeface="楷体_GB2312" pitchFamily="49" charset="-122"/>
              </a:rPr>
              <a:t> = </a:t>
            </a:r>
            <a:r>
              <a:rPr lang="en-US" altLang="zh-CN" sz="3200" dirty="0">
                <a:solidFill>
                  <a:srgbClr val="A50021"/>
                </a:solidFill>
                <a:ea typeface="楷体_GB2312" pitchFamily="49" charset="-122"/>
              </a:rPr>
              <a:t>NULL</a:t>
            </a:r>
            <a:r>
              <a:rPr lang="en-US" altLang="zh-CN" sz="3600" dirty="0">
                <a:solidFill>
                  <a:srgbClr val="A50021"/>
                </a:solidFill>
                <a:ea typeface="楷体_GB2312" pitchFamily="49" charset="-122"/>
              </a:rPr>
              <a:t>;  </a:t>
            </a:r>
          </a:p>
        </p:txBody>
      </p:sp>
      <p:sp>
        <p:nvSpPr>
          <p:cNvPr id="48131" name="Rectangle 1027">
            <a:extLst>
              <a:ext uri="{FF2B5EF4-FFF2-40B4-BE49-F238E27FC236}">
                <a16:creationId xmlns:a16="http://schemas.microsoft.com/office/drawing/2014/main" id="{DE9F4C0B-110C-4F86-BA28-6AEEBDEE0780}"/>
              </a:ext>
            </a:extLst>
          </p:cNvPr>
          <p:cNvSpPr>
            <a:spLocks noChangeArrowheads="1"/>
          </p:cNvSpPr>
          <p:nvPr/>
        </p:nvSpPr>
        <p:spPr bwMode="auto">
          <a:xfrm>
            <a:off x="2068513" y="2205039"/>
            <a:ext cx="647541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600" b="1" dirty="0">
                <a:solidFill>
                  <a:srgbClr val="FF0000"/>
                </a:solidFill>
                <a:ea typeface="楷体_GB2312" pitchFamily="49" charset="-122"/>
              </a:rPr>
              <a:t>if</a:t>
            </a:r>
            <a:r>
              <a:rPr lang="en-US" altLang="zh-CN" sz="3600" dirty="0">
                <a:solidFill>
                  <a:srgbClr val="FF0000"/>
                </a:solidFill>
                <a:ea typeface="楷体_GB2312" pitchFamily="49" charset="-122"/>
              </a:rPr>
              <a:t>  ( </a:t>
            </a:r>
            <a:r>
              <a:rPr lang="en-US" altLang="zh-CN" sz="3600" b="1" dirty="0">
                <a:solidFill>
                  <a:srgbClr val="FF0000"/>
                </a:solidFill>
                <a:ea typeface="楷体_GB2312" pitchFamily="49" charset="-122"/>
              </a:rPr>
              <a:t>!</a:t>
            </a:r>
            <a:r>
              <a:rPr lang="en-US" altLang="zh-CN" sz="3600" dirty="0">
                <a:solidFill>
                  <a:srgbClr val="FF0000"/>
                </a:solidFill>
                <a:ea typeface="楷体_GB2312" pitchFamily="49" charset="-122"/>
              </a:rPr>
              <a:t>p )  T = s;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 </a:t>
            </a:r>
            <a:r>
              <a:rPr lang="en-US" altLang="zh-CN" dirty="0">
                <a:solidFill>
                  <a:srgbClr val="A50021"/>
                </a:solidFill>
                <a:ea typeface="楷体_GB2312" pitchFamily="49" charset="-122"/>
              </a:rPr>
              <a:t>s </a:t>
            </a:r>
            <a:r>
              <a:rPr lang="zh-CN" altLang="en-US" dirty="0">
                <a:solidFill>
                  <a:srgbClr val="A50021"/>
                </a:solidFill>
                <a:ea typeface="楷体_GB2312" pitchFamily="49" charset="-122"/>
              </a:rPr>
              <a:t>为新的根结点</a:t>
            </a:r>
          </a:p>
        </p:txBody>
      </p:sp>
      <p:sp>
        <p:nvSpPr>
          <p:cNvPr id="48132" name="Rectangle 1028">
            <a:extLst>
              <a:ext uri="{FF2B5EF4-FFF2-40B4-BE49-F238E27FC236}">
                <a16:creationId xmlns:a16="http://schemas.microsoft.com/office/drawing/2014/main" id="{F294E0A7-1E0B-40B8-ACED-CC399645B955}"/>
              </a:ext>
            </a:extLst>
          </p:cNvPr>
          <p:cNvSpPr>
            <a:spLocks noChangeArrowheads="1"/>
          </p:cNvSpPr>
          <p:nvPr/>
        </p:nvSpPr>
        <p:spPr bwMode="auto">
          <a:xfrm>
            <a:off x="2057401" y="3141664"/>
            <a:ext cx="8431213"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600" b="1" dirty="0">
                <a:solidFill>
                  <a:srgbClr val="A50021"/>
                </a:solidFill>
                <a:ea typeface="楷体_GB2312" pitchFamily="49" charset="-122"/>
              </a:rPr>
              <a:t>else if</a:t>
            </a:r>
            <a:r>
              <a:rPr lang="en-US" altLang="zh-CN" sz="3600" dirty="0">
                <a:solidFill>
                  <a:srgbClr val="A50021"/>
                </a:solidFill>
                <a:ea typeface="楷体_GB2312" pitchFamily="49" charset="-122"/>
              </a:rPr>
              <a:t> ( </a:t>
            </a:r>
            <a:r>
              <a:rPr lang="en-US" altLang="zh-CN" sz="3200" dirty="0">
                <a:solidFill>
                  <a:srgbClr val="FF0000"/>
                </a:solidFill>
                <a:ea typeface="楷体_GB2312" pitchFamily="49" charset="-122"/>
              </a:rPr>
              <a:t>LT(</a:t>
            </a:r>
            <a:r>
              <a:rPr lang="en-US" altLang="zh-CN" sz="3200" dirty="0" err="1">
                <a:solidFill>
                  <a:srgbClr val="FF0000"/>
                </a:solidFill>
                <a:ea typeface="楷体_GB2312" pitchFamily="49" charset="-122"/>
              </a:rPr>
              <a:t>e.key</a:t>
            </a:r>
            <a:r>
              <a:rPr lang="en-US" altLang="zh-CN" sz="3200" dirty="0">
                <a:solidFill>
                  <a:srgbClr val="FF0000"/>
                </a:solidFill>
                <a:ea typeface="楷体_GB2312" pitchFamily="49" charset="-122"/>
              </a:rPr>
              <a:t>, p-&gt;</a:t>
            </a:r>
            <a:r>
              <a:rPr lang="en-US" altLang="zh-CN" sz="3200" dirty="0" err="1">
                <a:solidFill>
                  <a:srgbClr val="FF0000"/>
                </a:solidFill>
                <a:ea typeface="楷体_GB2312" pitchFamily="49" charset="-122"/>
              </a:rPr>
              <a:t>data.key</a:t>
            </a:r>
            <a:r>
              <a:rPr lang="en-US" altLang="zh-CN" sz="3200" dirty="0">
                <a:solidFill>
                  <a:srgbClr val="FF0000"/>
                </a:solidFill>
                <a:ea typeface="楷体_GB2312" pitchFamily="49" charset="-122"/>
              </a:rPr>
              <a:t>) </a:t>
            </a:r>
            <a:r>
              <a:rPr lang="en-US" altLang="zh-CN" sz="3200" dirty="0">
                <a:solidFill>
                  <a:srgbClr val="A50021"/>
                </a:solidFill>
                <a:ea typeface="楷体_GB2312" pitchFamily="49" charset="-122"/>
              </a:rPr>
              <a:t>) </a:t>
            </a:r>
          </a:p>
          <a:p>
            <a:pPr fontAlgn="base">
              <a:lnSpc>
                <a:spcPct val="125000"/>
              </a:lnSpc>
              <a:spcBef>
                <a:spcPct val="0"/>
              </a:spcBef>
              <a:spcAft>
                <a:spcPct val="0"/>
              </a:spcAft>
            </a:pPr>
            <a:r>
              <a:rPr lang="en-US" altLang="zh-CN" sz="3200" dirty="0">
                <a:solidFill>
                  <a:srgbClr val="A50021"/>
                </a:solidFill>
                <a:ea typeface="楷体_GB2312" pitchFamily="49" charset="-122"/>
              </a:rPr>
              <a:t>               </a:t>
            </a:r>
            <a:r>
              <a:rPr lang="en-US" altLang="zh-CN" sz="3200" dirty="0">
                <a:solidFill>
                  <a:srgbClr val="FF0000"/>
                </a:solidFill>
                <a:ea typeface="楷体_GB2312" pitchFamily="49" charset="-122"/>
              </a:rPr>
              <a:t>p-&gt;</a:t>
            </a:r>
            <a:r>
              <a:rPr lang="en-US" altLang="zh-CN" sz="3200" dirty="0" err="1">
                <a:solidFill>
                  <a:srgbClr val="FF0000"/>
                </a:solidFill>
                <a:ea typeface="楷体_GB2312" pitchFamily="49" charset="-122"/>
              </a:rPr>
              <a:t>lchild</a:t>
            </a:r>
            <a:r>
              <a:rPr lang="en-US" altLang="zh-CN" sz="3200" dirty="0">
                <a:solidFill>
                  <a:srgbClr val="FF0000"/>
                </a:solidFill>
                <a:ea typeface="楷体_GB2312" pitchFamily="49" charset="-122"/>
              </a:rPr>
              <a:t> = s;</a:t>
            </a:r>
            <a:r>
              <a:rPr lang="en-US" altLang="zh-CN" sz="3600" dirty="0">
                <a:solidFill>
                  <a:srgbClr val="FF0000"/>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 *</a:t>
            </a:r>
            <a:r>
              <a:rPr lang="en-US" altLang="zh-CN" dirty="0">
                <a:solidFill>
                  <a:srgbClr val="A50021"/>
                </a:solidFill>
                <a:ea typeface="楷体_GB2312" pitchFamily="49" charset="-122"/>
              </a:rPr>
              <a:t>s </a:t>
            </a:r>
            <a:r>
              <a:rPr lang="zh-CN" altLang="en-US" dirty="0">
                <a:solidFill>
                  <a:srgbClr val="A50021"/>
                </a:solidFill>
                <a:ea typeface="楷体_GB2312" pitchFamily="49" charset="-122"/>
              </a:rPr>
              <a:t>为 *</a:t>
            </a:r>
            <a:r>
              <a:rPr lang="en-US" altLang="zh-CN" dirty="0">
                <a:solidFill>
                  <a:srgbClr val="A50021"/>
                </a:solidFill>
                <a:ea typeface="楷体_GB2312" pitchFamily="49" charset="-122"/>
              </a:rPr>
              <a:t>p </a:t>
            </a:r>
            <a:r>
              <a:rPr lang="zh-CN" altLang="en-US" dirty="0">
                <a:solidFill>
                  <a:srgbClr val="A50021"/>
                </a:solidFill>
                <a:ea typeface="楷体_GB2312" pitchFamily="49" charset="-122"/>
              </a:rPr>
              <a:t>的左孩子</a:t>
            </a:r>
          </a:p>
          <a:p>
            <a:pPr fontAlgn="base">
              <a:lnSpc>
                <a:spcPct val="125000"/>
              </a:lnSpc>
              <a:spcBef>
                <a:spcPct val="0"/>
              </a:spcBef>
              <a:spcAft>
                <a:spcPct val="0"/>
              </a:spcAft>
            </a:pPr>
            <a:r>
              <a:rPr lang="en-US" altLang="zh-CN" sz="3600" b="1" dirty="0">
                <a:solidFill>
                  <a:srgbClr val="A50021"/>
                </a:solidFill>
                <a:ea typeface="楷体_GB2312" pitchFamily="49" charset="-122"/>
              </a:rPr>
              <a:t>       else</a:t>
            </a:r>
            <a:r>
              <a:rPr lang="en-US" altLang="zh-CN" sz="3600" dirty="0">
                <a:solidFill>
                  <a:srgbClr val="A50021"/>
                </a:solidFill>
                <a:ea typeface="楷体_GB2312" pitchFamily="49" charset="-122"/>
              </a:rPr>
              <a:t> p-&gt;</a:t>
            </a:r>
            <a:r>
              <a:rPr lang="en-US" altLang="zh-CN" sz="3600" dirty="0" err="1">
                <a:solidFill>
                  <a:srgbClr val="A50021"/>
                </a:solidFill>
                <a:ea typeface="楷体_GB2312" pitchFamily="49" charset="-122"/>
              </a:rPr>
              <a:t>rchild</a:t>
            </a:r>
            <a:r>
              <a:rPr lang="en-US" altLang="zh-CN" sz="3600" dirty="0">
                <a:solidFill>
                  <a:srgbClr val="A50021"/>
                </a:solidFill>
                <a:ea typeface="楷体_GB2312" pitchFamily="49" charset="-122"/>
              </a:rPr>
              <a:t> = s;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 *</a:t>
            </a:r>
            <a:r>
              <a:rPr lang="en-US" altLang="zh-CN" dirty="0">
                <a:solidFill>
                  <a:srgbClr val="A50021"/>
                </a:solidFill>
                <a:ea typeface="楷体_GB2312" pitchFamily="49" charset="-122"/>
              </a:rPr>
              <a:t>s </a:t>
            </a:r>
            <a:r>
              <a:rPr lang="zh-CN" altLang="en-US" dirty="0">
                <a:solidFill>
                  <a:srgbClr val="A50021"/>
                </a:solidFill>
                <a:ea typeface="楷体_GB2312" pitchFamily="49" charset="-122"/>
              </a:rPr>
              <a:t>为 *</a:t>
            </a:r>
            <a:r>
              <a:rPr lang="en-US" altLang="zh-CN" dirty="0">
                <a:solidFill>
                  <a:srgbClr val="A50021"/>
                </a:solidFill>
                <a:ea typeface="楷体_GB2312" pitchFamily="49" charset="-122"/>
              </a:rPr>
              <a:t>p </a:t>
            </a:r>
            <a:r>
              <a:rPr lang="zh-CN" altLang="en-US" dirty="0">
                <a:solidFill>
                  <a:srgbClr val="A50021"/>
                </a:solidFill>
                <a:ea typeface="楷体_GB2312" pitchFamily="49" charset="-122"/>
              </a:rPr>
              <a:t>的右孩子</a:t>
            </a:r>
            <a:endParaRPr lang="zh-CN" altLang="en-US" dirty="0">
              <a:solidFill>
                <a:srgbClr val="000000"/>
              </a:solidFill>
              <a:ea typeface="楷体_GB2312" pitchFamily="49" charset="-122"/>
            </a:endParaRPr>
          </a:p>
        </p:txBody>
      </p:sp>
      <p:sp>
        <p:nvSpPr>
          <p:cNvPr id="48133" name="Rectangle 1029">
            <a:extLst>
              <a:ext uri="{FF2B5EF4-FFF2-40B4-BE49-F238E27FC236}">
                <a16:creationId xmlns:a16="http://schemas.microsoft.com/office/drawing/2014/main" id="{4F9971FE-2826-4746-9F24-8259212AC87C}"/>
              </a:ext>
            </a:extLst>
          </p:cNvPr>
          <p:cNvSpPr>
            <a:spLocks noChangeArrowheads="1"/>
          </p:cNvSpPr>
          <p:nvPr/>
        </p:nvSpPr>
        <p:spPr bwMode="auto">
          <a:xfrm>
            <a:off x="2190750" y="5589589"/>
            <a:ext cx="5031506" cy="71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600" b="1" dirty="0">
                <a:solidFill>
                  <a:srgbClr val="A50021"/>
                </a:solidFill>
                <a:ea typeface="楷体_GB2312" pitchFamily="49" charset="-122"/>
              </a:rPr>
              <a:t>return TRUE</a:t>
            </a:r>
            <a:r>
              <a:rPr lang="en-US" altLang="zh-CN" sz="3600" dirty="0">
                <a:solidFill>
                  <a:srgbClr val="A50021"/>
                </a:solidFill>
                <a:ea typeface="楷体_GB2312" pitchFamily="49" charset="-122"/>
              </a:rPr>
              <a:t>;     </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插入成功</a:t>
            </a:r>
            <a:endParaRPr lang="zh-CN" altLang="en-US" sz="3600" dirty="0">
              <a:solidFill>
                <a:srgbClr val="000000"/>
              </a:solidFill>
              <a:ea typeface="楷体_GB2312" pitchFamily="49" charset="-122"/>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738283" y="1000108"/>
            <a:ext cx="8640763" cy="2862322"/>
          </a:xfrm>
          <a:prstGeom prst="rect">
            <a:avLst/>
          </a:prstGeom>
          <a:noFill/>
          <a:ln w="9525">
            <a:noFill/>
            <a:miter lim="800000"/>
            <a:headEnd/>
            <a:tailEnd/>
          </a:ln>
        </p:spPr>
        <p:txBody>
          <a:bodyPr>
            <a:spAutoFit/>
          </a:bodyPr>
          <a:lstStyle/>
          <a:p>
            <a:pPr algn="just" fontAlgn="base">
              <a:spcBef>
                <a:spcPct val="50000"/>
              </a:spcBef>
              <a:spcAft>
                <a:spcPct val="0"/>
              </a:spcAft>
            </a:pPr>
            <a:r>
              <a:rPr kumimoji="1" lang="en-US" altLang="zh-CN" sz="2400" b="1" dirty="0">
                <a:solidFill>
                  <a:srgbClr val="FF0000"/>
                </a:solidFill>
                <a:latin typeface="Consolas" pitchFamily="49" charset="0"/>
                <a:ea typeface="黑体" pitchFamily="49" charset="-122"/>
                <a:cs typeface="Consolas" pitchFamily="49" charset="0"/>
              </a:rPr>
              <a:t>【</a:t>
            </a:r>
            <a:r>
              <a:rPr kumimoji="1" lang="zh-CN" altLang="en-US" sz="2400" b="1" dirty="0">
                <a:solidFill>
                  <a:srgbClr val="FF0000"/>
                </a:solidFill>
                <a:latin typeface="Consolas" pitchFamily="49" charset="0"/>
                <a:ea typeface="楷体" pitchFamily="49" charset="-122"/>
                <a:cs typeface="Consolas" pitchFamily="49" charset="0"/>
              </a:rPr>
              <a:t>例</a:t>
            </a:r>
            <a:r>
              <a:rPr kumimoji="1" lang="en-US" altLang="zh-CN" sz="2400" b="1" dirty="0">
                <a:solidFill>
                  <a:srgbClr val="FF0000"/>
                </a:solidFill>
                <a:latin typeface="Consolas" pitchFamily="49" charset="0"/>
                <a:ea typeface="黑体" pitchFamily="49" charset="-122"/>
                <a:cs typeface="Consolas" pitchFamily="49" charset="0"/>
              </a:rPr>
              <a:t>】</a:t>
            </a:r>
            <a:r>
              <a:rPr kumimoji="1" lang="zh-CN" altLang="en-US" sz="2400" b="1" dirty="0">
                <a:solidFill>
                  <a:srgbClr val="3333FF"/>
                </a:solidFill>
                <a:latin typeface="Consolas" pitchFamily="49" charset="0"/>
                <a:ea typeface="楷体" pitchFamily="49" charset="-122"/>
                <a:cs typeface="Consolas" pitchFamily="49" charset="0"/>
              </a:rPr>
              <a:t>已知一组关键字为</a:t>
            </a:r>
            <a:r>
              <a:rPr kumimoji="1" lang="en-US" altLang="zh-CN" sz="2400" b="1" dirty="0">
                <a:solidFill>
                  <a:srgbClr val="3333FF"/>
                </a:solidFill>
                <a:latin typeface="Consolas" pitchFamily="49" charset="0"/>
                <a:ea typeface="楷体" pitchFamily="49" charset="-122"/>
                <a:cs typeface="Consolas" pitchFamily="49" charset="0"/>
              </a:rPr>
              <a:t>:</a:t>
            </a:r>
          </a:p>
          <a:p>
            <a:pPr algn="just" fontAlgn="base">
              <a:spcBef>
                <a:spcPct val="50000"/>
              </a:spcBef>
              <a:spcAft>
                <a:spcPct val="0"/>
              </a:spcAft>
            </a:pPr>
            <a:r>
              <a:rPr kumimoji="1" lang="en-US" altLang="zh-CN" sz="2400" b="1" dirty="0">
                <a:solidFill>
                  <a:srgbClr val="FF00FF"/>
                </a:solidFill>
                <a:latin typeface="Consolas" pitchFamily="49" charset="0"/>
                <a:ea typeface="楷体" pitchFamily="49" charset="-122"/>
                <a:cs typeface="Consolas" pitchFamily="49" charset="0"/>
              </a:rPr>
              <a:t>     {25</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18</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46</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2</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53</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39</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32</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4</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74</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67</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60</a:t>
            </a:r>
            <a:r>
              <a:rPr kumimoji="1" lang="zh-CN" altLang="en-US" sz="2400" b="1" dirty="0">
                <a:solidFill>
                  <a:srgbClr val="FF00FF"/>
                </a:solidFill>
                <a:latin typeface="Consolas" pitchFamily="49" charset="0"/>
                <a:ea typeface="楷体" pitchFamily="49" charset="-122"/>
                <a:cs typeface="Consolas" pitchFamily="49" charset="0"/>
              </a:rPr>
              <a:t>，</a:t>
            </a:r>
            <a:r>
              <a:rPr kumimoji="1" lang="en-US" altLang="zh-CN" sz="2400" b="1" dirty="0">
                <a:solidFill>
                  <a:srgbClr val="FF00FF"/>
                </a:solidFill>
                <a:latin typeface="Consolas" pitchFamily="49" charset="0"/>
                <a:ea typeface="楷体" pitchFamily="49" charset="-122"/>
                <a:cs typeface="Consolas" pitchFamily="49" charset="0"/>
              </a:rPr>
              <a:t>11}</a:t>
            </a:r>
          </a:p>
          <a:p>
            <a:pPr algn="just" fontAlgn="base">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按表中的元素顺序依次插入到一棵初始为空的二叉排序树中，画出该二叉排序树。</a:t>
            </a:r>
            <a:endParaRPr kumimoji="1" lang="en-US" altLang="zh-CN" sz="2400" b="1" dirty="0">
              <a:solidFill>
                <a:srgbClr val="3333FF"/>
              </a:solidFill>
              <a:latin typeface="Consolas" pitchFamily="49" charset="0"/>
              <a:ea typeface="楷体" pitchFamily="49" charset="-122"/>
              <a:cs typeface="Consolas" pitchFamily="49" charset="0"/>
            </a:endParaRPr>
          </a:p>
          <a:p>
            <a:pPr algn="just" fontAlgn="base">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求在等概率的情况下查找成功的平均查找长度和查找不成功的平均查找长度。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60"/>
          <p:cNvSpPr txBox="1">
            <a:spLocks noChangeArrowheads="1"/>
          </p:cNvSpPr>
          <p:nvPr/>
        </p:nvSpPr>
        <p:spPr bwMode="auto">
          <a:xfrm>
            <a:off x="2238348" y="257156"/>
            <a:ext cx="863600"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3333FF"/>
                </a:solidFill>
                <a:latin typeface="Consolas" pitchFamily="49" charset="0"/>
                <a:ea typeface="楷体" pitchFamily="49" charset="-122"/>
                <a:cs typeface="Consolas" pitchFamily="49" charset="0"/>
              </a:rPr>
              <a:t>序列：</a:t>
            </a:r>
          </a:p>
        </p:txBody>
      </p:sp>
      <p:sp>
        <p:nvSpPr>
          <p:cNvPr id="35901" name="Text Box 61"/>
          <p:cNvSpPr txBox="1">
            <a:spLocks noChangeArrowheads="1"/>
          </p:cNvSpPr>
          <p:nvPr/>
        </p:nvSpPr>
        <p:spPr bwMode="auto">
          <a:xfrm>
            <a:off x="3317849"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25</a:t>
            </a:r>
          </a:p>
        </p:txBody>
      </p:sp>
      <p:sp>
        <p:nvSpPr>
          <p:cNvPr id="35902" name="Text Box 62"/>
          <p:cNvSpPr txBox="1">
            <a:spLocks noChangeArrowheads="1"/>
          </p:cNvSpPr>
          <p:nvPr/>
        </p:nvSpPr>
        <p:spPr bwMode="auto">
          <a:xfrm>
            <a:off x="3749649"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a:solidFill>
                  <a:srgbClr val="3333FF"/>
                </a:solidFill>
                <a:latin typeface="Consolas" pitchFamily="49" charset="0"/>
                <a:ea typeface="楷体_GB2312" pitchFamily="49" charset="-122"/>
                <a:cs typeface="Consolas" pitchFamily="49" charset="0"/>
              </a:rPr>
              <a:t>18</a:t>
            </a:r>
          </a:p>
        </p:txBody>
      </p:sp>
      <p:sp>
        <p:nvSpPr>
          <p:cNvPr id="35903" name="Text Box 63"/>
          <p:cNvSpPr txBox="1">
            <a:spLocks noChangeArrowheads="1"/>
          </p:cNvSpPr>
          <p:nvPr/>
        </p:nvSpPr>
        <p:spPr bwMode="auto">
          <a:xfrm>
            <a:off x="4183037"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46</a:t>
            </a:r>
          </a:p>
        </p:txBody>
      </p:sp>
      <p:sp>
        <p:nvSpPr>
          <p:cNvPr id="35904" name="Text Box 64"/>
          <p:cNvSpPr txBox="1">
            <a:spLocks noChangeArrowheads="1"/>
          </p:cNvSpPr>
          <p:nvPr/>
        </p:nvSpPr>
        <p:spPr bwMode="auto">
          <a:xfrm>
            <a:off x="4614837" y="368281"/>
            <a:ext cx="288925" cy="304800"/>
          </a:xfrm>
          <a:prstGeom prst="rect">
            <a:avLst/>
          </a:prstGeom>
          <a:noFill/>
          <a:ln w="9525">
            <a:noFill/>
            <a:miter lim="800000"/>
            <a:headEnd/>
            <a:tailEnd/>
          </a:ln>
        </p:spPr>
        <p:txBody>
          <a:bodyPr lIns="0" tIns="0" rIns="0" bIns="0">
            <a:spAutoFit/>
          </a:bodyPr>
          <a:lstStyle/>
          <a:p>
            <a:pPr algn="ct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2</a:t>
            </a:r>
          </a:p>
        </p:txBody>
      </p:sp>
      <p:sp>
        <p:nvSpPr>
          <p:cNvPr id="35905" name="Text Box 65"/>
          <p:cNvSpPr txBox="1">
            <a:spLocks noChangeArrowheads="1"/>
          </p:cNvSpPr>
          <p:nvPr/>
        </p:nvSpPr>
        <p:spPr bwMode="auto">
          <a:xfrm>
            <a:off x="5046637"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53</a:t>
            </a:r>
          </a:p>
        </p:txBody>
      </p:sp>
      <p:sp>
        <p:nvSpPr>
          <p:cNvPr id="35906" name="Text Box 66"/>
          <p:cNvSpPr txBox="1">
            <a:spLocks noChangeArrowheads="1"/>
          </p:cNvSpPr>
          <p:nvPr/>
        </p:nvSpPr>
        <p:spPr bwMode="auto">
          <a:xfrm>
            <a:off x="5480024"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39</a:t>
            </a:r>
          </a:p>
        </p:txBody>
      </p:sp>
      <p:sp>
        <p:nvSpPr>
          <p:cNvPr id="35907" name="Text Box 67"/>
          <p:cNvSpPr txBox="1">
            <a:spLocks noChangeArrowheads="1"/>
          </p:cNvSpPr>
          <p:nvPr/>
        </p:nvSpPr>
        <p:spPr bwMode="auto">
          <a:xfrm>
            <a:off x="5910237"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32</a:t>
            </a:r>
          </a:p>
        </p:txBody>
      </p:sp>
      <p:sp>
        <p:nvSpPr>
          <p:cNvPr id="35908" name="Text Box 68"/>
          <p:cNvSpPr txBox="1">
            <a:spLocks noChangeArrowheads="1"/>
          </p:cNvSpPr>
          <p:nvPr/>
        </p:nvSpPr>
        <p:spPr bwMode="auto">
          <a:xfrm>
            <a:off x="6342037" y="368281"/>
            <a:ext cx="288925" cy="304800"/>
          </a:xfrm>
          <a:prstGeom prst="rect">
            <a:avLst/>
          </a:prstGeom>
          <a:noFill/>
          <a:ln w="9525">
            <a:noFill/>
            <a:miter lim="800000"/>
            <a:headEnd/>
            <a:tailEnd/>
          </a:ln>
        </p:spPr>
        <p:txBody>
          <a:bodyPr lIns="0" tIns="0" rIns="0" bIns="0">
            <a:spAutoFit/>
          </a:bodyPr>
          <a:lstStyle/>
          <a:p>
            <a:pPr algn="ct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4</a:t>
            </a:r>
          </a:p>
        </p:txBody>
      </p:sp>
      <p:sp>
        <p:nvSpPr>
          <p:cNvPr id="35909" name="Text Box 69"/>
          <p:cNvSpPr txBox="1">
            <a:spLocks noChangeArrowheads="1"/>
          </p:cNvSpPr>
          <p:nvPr/>
        </p:nvSpPr>
        <p:spPr bwMode="auto">
          <a:xfrm>
            <a:off x="6775424"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74</a:t>
            </a:r>
          </a:p>
        </p:txBody>
      </p:sp>
      <p:sp>
        <p:nvSpPr>
          <p:cNvPr id="35910" name="Text Box 70"/>
          <p:cNvSpPr txBox="1">
            <a:spLocks noChangeArrowheads="1"/>
          </p:cNvSpPr>
          <p:nvPr/>
        </p:nvSpPr>
        <p:spPr bwMode="auto">
          <a:xfrm>
            <a:off x="7207224"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67</a:t>
            </a:r>
          </a:p>
        </p:txBody>
      </p:sp>
      <p:sp>
        <p:nvSpPr>
          <p:cNvPr id="35911" name="Text Box 71"/>
          <p:cNvSpPr txBox="1">
            <a:spLocks noChangeArrowheads="1"/>
          </p:cNvSpPr>
          <p:nvPr/>
        </p:nvSpPr>
        <p:spPr bwMode="auto">
          <a:xfrm>
            <a:off x="7639024"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60</a:t>
            </a:r>
          </a:p>
        </p:txBody>
      </p:sp>
      <p:sp>
        <p:nvSpPr>
          <p:cNvPr id="35912" name="Text Box 72"/>
          <p:cNvSpPr txBox="1">
            <a:spLocks noChangeArrowheads="1"/>
          </p:cNvSpPr>
          <p:nvPr/>
        </p:nvSpPr>
        <p:spPr bwMode="auto">
          <a:xfrm>
            <a:off x="8072412" y="368281"/>
            <a:ext cx="2889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11</a:t>
            </a:r>
          </a:p>
        </p:txBody>
      </p:sp>
      <p:sp>
        <p:nvSpPr>
          <p:cNvPr id="35913" name="Text Box 73"/>
          <p:cNvSpPr txBox="1">
            <a:spLocks noChangeArrowheads="1"/>
          </p:cNvSpPr>
          <p:nvPr/>
        </p:nvSpPr>
        <p:spPr bwMode="auto">
          <a:xfrm>
            <a:off x="4024298" y="5715017"/>
            <a:ext cx="3143272" cy="430887"/>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sz="2200" b="1" dirty="0">
                <a:solidFill>
                  <a:srgbClr val="FF00FF"/>
                </a:solidFill>
                <a:latin typeface="Consolas" pitchFamily="49" charset="0"/>
                <a:ea typeface="楷体" pitchFamily="49" charset="-122"/>
                <a:cs typeface="Consolas" pitchFamily="49" charset="0"/>
              </a:rPr>
              <a:t>二叉排序树创建完毕</a:t>
            </a:r>
          </a:p>
        </p:txBody>
      </p:sp>
      <p:sp>
        <p:nvSpPr>
          <p:cNvPr id="18" name="椭圆 17"/>
          <p:cNvSpPr/>
          <p:nvPr/>
        </p:nvSpPr>
        <p:spPr>
          <a:xfrm>
            <a:off x="4769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25</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grpSp>
        <p:nvGrpSpPr>
          <p:cNvPr id="106" name="组合 105"/>
          <p:cNvGrpSpPr/>
          <p:nvPr/>
        </p:nvGrpSpPr>
        <p:grpSpPr>
          <a:xfrm>
            <a:off x="3095605" y="1288108"/>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18</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2381224" y="2201640"/>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2</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2903598" y="2987458"/>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4</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3434608" y="3706334"/>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11</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5381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46</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5672915" y="2201640"/>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39</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4958535" y="2987458"/>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32</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6981108" y="2201640"/>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53</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7838364" y="2987458"/>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74</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7278725" y="3706334"/>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67</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6697666" y="4571794"/>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60</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0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9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90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0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9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90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90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59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90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910"/>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911"/>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9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01" grpId="0"/>
      <p:bldP spid="35902" grpId="0"/>
      <p:bldP spid="35903" grpId="0"/>
      <p:bldP spid="35904" grpId="0"/>
      <p:bldP spid="35905" grpId="0"/>
      <p:bldP spid="35906" grpId="0"/>
      <p:bldP spid="35907" grpId="0"/>
      <p:bldP spid="35908" grpId="0"/>
      <p:bldP spid="35909" grpId="0"/>
      <p:bldP spid="35910" grpId="0"/>
      <p:bldP spid="35911" grpId="0"/>
      <p:bldP spid="35912" grpId="0"/>
      <p:bldP spid="35913"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EE3BF3-C0EF-4BFD-892E-D4FDE8CD9609}"/>
              </a:ext>
            </a:extLst>
          </p:cNvPr>
          <p:cNvSpPr txBox="1"/>
          <p:nvPr/>
        </p:nvSpPr>
        <p:spPr>
          <a:xfrm>
            <a:off x="1138687" y="1347823"/>
            <a:ext cx="9672188" cy="4504054"/>
          </a:xfrm>
          <a:prstGeom prst="rect">
            <a:avLst/>
          </a:prstGeom>
          <a:noFill/>
        </p:spPr>
        <p:txBody>
          <a:bodyPr wrap="square" rtlCol="0">
            <a:spAutoFit/>
          </a:bodyPr>
          <a:lstStyle/>
          <a:p>
            <a:pPr marL="457200" indent="-457200">
              <a:lnSpc>
                <a:spcPct val="150000"/>
              </a:lnSpc>
              <a:spcBef>
                <a:spcPts val="1200"/>
              </a:spcBef>
              <a:buFont typeface="Wingdings" panose="05000000000000000000" pitchFamily="2" charset="2"/>
              <a:buChar char="Ø"/>
            </a:pPr>
            <a:r>
              <a:rPr lang="zh-CN" altLang="en-US" sz="2800" dirty="0"/>
              <a:t>动态查找表：不仅可以查询和检索，还可以插入、删除</a:t>
            </a:r>
            <a:endParaRPr lang="en-US" altLang="zh-CN" sz="2800" dirty="0"/>
          </a:p>
          <a:p>
            <a:pPr marL="457200" indent="-457200">
              <a:lnSpc>
                <a:spcPct val="150000"/>
              </a:lnSpc>
              <a:spcBef>
                <a:spcPts val="1200"/>
              </a:spcBef>
              <a:buFont typeface="Wingdings" panose="05000000000000000000" pitchFamily="2" charset="2"/>
              <a:buChar char="Ø"/>
            </a:pPr>
            <a:r>
              <a:rPr lang="zh-CN" altLang="en-US" sz="2800" dirty="0"/>
              <a:t>动态查找表通常是在查找过程中动态生成的</a:t>
            </a:r>
            <a:endParaRPr lang="en-US" altLang="zh-CN" sz="2800" dirty="0"/>
          </a:p>
          <a:p>
            <a:pPr marL="914400" lvl="1" indent="-457200">
              <a:lnSpc>
                <a:spcPct val="150000"/>
              </a:lnSpc>
              <a:spcBef>
                <a:spcPts val="1200"/>
              </a:spcBef>
              <a:buFont typeface="Arial" panose="020B0604020202020204" pitchFamily="34" charset="0"/>
              <a:buChar char="•"/>
            </a:pPr>
            <a:r>
              <a:rPr lang="zh-CN" altLang="en-US" sz="2800" dirty="0"/>
              <a:t>如果查找成功，则返回结果；</a:t>
            </a:r>
            <a:endParaRPr lang="en-US" altLang="zh-CN" sz="2800" dirty="0"/>
          </a:p>
          <a:p>
            <a:pPr marL="914400" lvl="1" indent="-457200">
              <a:lnSpc>
                <a:spcPct val="150000"/>
              </a:lnSpc>
              <a:spcBef>
                <a:spcPts val="1200"/>
              </a:spcBef>
              <a:buFont typeface="Arial" panose="020B0604020202020204" pitchFamily="34" charset="0"/>
              <a:buChar char="•"/>
            </a:pPr>
            <a:r>
              <a:rPr lang="zh-CN" altLang="en-US" sz="2800" dirty="0"/>
              <a:t>否则，插入关键字等于</a:t>
            </a:r>
            <a:r>
              <a:rPr lang="en-US" altLang="zh-CN" sz="2800" dirty="0"/>
              <a:t>key</a:t>
            </a:r>
            <a:r>
              <a:rPr lang="zh-CN" altLang="en-US" sz="2800" dirty="0"/>
              <a:t>的记录。</a:t>
            </a:r>
            <a:endParaRPr lang="en-US" altLang="zh-CN" sz="2800" dirty="0"/>
          </a:p>
          <a:p>
            <a:pPr marL="457200" indent="-457200">
              <a:lnSpc>
                <a:spcPct val="150000"/>
              </a:lnSpc>
              <a:spcBef>
                <a:spcPts val="1200"/>
              </a:spcBef>
              <a:buFont typeface="Wingdings" panose="05000000000000000000" pitchFamily="2" charset="2"/>
              <a:buChar char="Ø"/>
            </a:pPr>
            <a:r>
              <a:rPr lang="zh-CN" altLang="en-US" sz="2800" dirty="0"/>
              <a:t>动态查找表可以有不同的表示方法，本节讨论用</a:t>
            </a:r>
            <a:r>
              <a:rPr lang="zh-CN" altLang="en-US" sz="2800" dirty="0">
                <a:solidFill>
                  <a:srgbClr val="FF0000"/>
                </a:solidFill>
              </a:rPr>
              <a:t>树</a:t>
            </a:r>
            <a:r>
              <a:rPr lang="zh-CN" altLang="en-US" sz="2800" dirty="0"/>
              <a:t>表示的动态查找表。</a:t>
            </a:r>
          </a:p>
        </p:txBody>
      </p:sp>
      <p:sp>
        <p:nvSpPr>
          <p:cNvPr id="3" name="文本框 2">
            <a:extLst>
              <a:ext uri="{FF2B5EF4-FFF2-40B4-BE49-F238E27FC236}">
                <a16:creationId xmlns:a16="http://schemas.microsoft.com/office/drawing/2014/main" id="{0366B666-CC83-415A-8C65-896DB10202CB}"/>
              </a:ext>
            </a:extLst>
          </p:cNvPr>
          <p:cNvSpPr txBox="1"/>
          <p:nvPr/>
        </p:nvSpPr>
        <p:spPr>
          <a:xfrm>
            <a:off x="4735723" y="359793"/>
            <a:ext cx="2510286" cy="646331"/>
          </a:xfrm>
          <a:prstGeom prst="rect">
            <a:avLst/>
          </a:prstGeom>
          <a:noFill/>
        </p:spPr>
        <p:txBody>
          <a:bodyPr wrap="square" rtlCol="0">
            <a:spAutoFit/>
          </a:bodyPr>
          <a:lstStyle/>
          <a:p>
            <a:r>
              <a:rPr lang="zh-CN" altLang="en-US" sz="3600" dirty="0"/>
              <a:t>动态查找表</a:t>
            </a:r>
          </a:p>
        </p:txBody>
      </p:sp>
    </p:spTree>
    <p:extLst>
      <p:ext uri="{BB962C8B-B14F-4D97-AF65-F5344CB8AC3E}">
        <p14:creationId xmlns:p14="http://schemas.microsoft.com/office/powerpoint/2010/main" val="1456089899"/>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779690" y="214290"/>
            <a:ext cx="6245268" cy="4429156"/>
            <a:chOff x="857224" y="1000108"/>
            <a:chExt cx="6245268" cy="442915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25</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18</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2</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4</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11</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46</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39</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32</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53</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74</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67</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60</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52" name="Text Box 110"/>
          <p:cNvSpPr txBox="1">
            <a:spLocks noChangeArrowheads="1"/>
          </p:cNvSpPr>
          <p:nvPr/>
        </p:nvSpPr>
        <p:spPr bwMode="auto">
          <a:xfrm>
            <a:off x="2178076" y="5145099"/>
            <a:ext cx="1511300" cy="430887"/>
          </a:xfrm>
          <a:prstGeom prst="rect">
            <a:avLst/>
          </a:prstGeom>
          <a:noFill/>
          <a:ln w="9525">
            <a:noFill/>
            <a:miter lim="800000"/>
            <a:headEnd/>
            <a:tailEnd/>
          </a:ln>
        </p:spPr>
        <p:txBody>
          <a:bodyPr>
            <a:spAutoFit/>
          </a:bodyPr>
          <a:lstStyle/>
          <a:p>
            <a:pPr fontAlgn="base">
              <a:spcBef>
                <a:spcPct val="50000"/>
              </a:spcBef>
              <a:spcAft>
                <a:spcPct val="0"/>
              </a:spcAft>
            </a:pPr>
            <a:r>
              <a:rPr lang="en-US" altLang="zh-CN" sz="2200" b="1" dirty="0" err="1">
                <a:solidFill>
                  <a:srgbClr val="3333FF"/>
                </a:solidFill>
                <a:latin typeface="Consolas" pitchFamily="49" charset="0"/>
                <a:ea typeface="楷体_GB2312" pitchFamily="49" charset="-122"/>
                <a:cs typeface="Consolas" pitchFamily="49" charset="0"/>
              </a:rPr>
              <a:t>ASL</a:t>
            </a:r>
            <a:r>
              <a:rPr lang="zh-CN" altLang="en-US" sz="2200" b="1" baseline="-25000" dirty="0">
                <a:solidFill>
                  <a:srgbClr val="3333FF"/>
                </a:solidFill>
                <a:latin typeface="Consolas" pitchFamily="49" charset="0"/>
                <a:ea typeface="楷体" pitchFamily="49" charset="-122"/>
                <a:cs typeface="Consolas" pitchFamily="49" charset="0"/>
              </a:rPr>
              <a:t>成功</a:t>
            </a:r>
            <a:r>
              <a:rPr lang="en-US" altLang="zh-CN" sz="2200" b="1" dirty="0">
                <a:solidFill>
                  <a:srgbClr val="3333FF"/>
                </a:solidFill>
                <a:latin typeface="Consolas" pitchFamily="49" charset="0"/>
                <a:ea typeface="楷体_GB2312" pitchFamily="49" charset="-122"/>
                <a:cs typeface="Consolas" pitchFamily="49" charset="0"/>
              </a:rPr>
              <a:t>=</a:t>
            </a:r>
          </a:p>
        </p:txBody>
      </p:sp>
      <p:sp>
        <p:nvSpPr>
          <p:cNvPr id="54" name="Text Box 111"/>
          <p:cNvSpPr txBox="1">
            <a:spLocks noChangeArrowheads="1"/>
          </p:cNvSpPr>
          <p:nvPr/>
        </p:nvSpPr>
        <p:spPr bwMode="auto">
          <a:xfrm>
            <a:off x="3777470" y="4929198"/>
            <a:ext cx="5332027"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b="1" dirty="0">
                <a:solidFill>
                  <a:srgbClr val="3333FF"/>
                </a:solidFill>
                <a:latin typeface="Consolas" pitchFamily="49" charset="0"/>
                <a:ea typeface="楷体_GB2312" pitchFamily="49" charset="-122"/>
                <a:cs typeface="Consolas" pitchFamily="49" charset="0"/>
              </a:rPr>
              <a:t>1×1</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2×2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3×3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3×4 </a:t>
            </a:r>
            <a:r>
              <a:rPr lang="zh-CN" altLang="en-US" b="1" dirty="0">
                <a:solidFill>
                  <a:srgbClr val="3333FF"/>
                </a:solidFill>
                <a:latin typeface="Consolas" pitchFamily="49" charset="0"/>
                <a:ea typeface="楷体_GB2312" pitchFamily="49" charset="-122"/>
                <a:cs typeface="Consolas" pitchFamily="49" charset="0"/>
              </a:rPr>
              <a:t>＋</a:t>
            </a:r>
            <a:r>
              <a:rPr lang="en-US" altLang="zh-CN" b="1" dirty="0">
                <a:solidFill>
                  <a:srgbClr val="3333FF"/>
                </a:solidFill>
                <a:latin typeface="Consolas" pitchFamily="49" charset="0"/>
                <a:ea typeface="楷体_GB2312" pitchFamily="49" charset="-122"/>
                <a:cs typeface="Consolas" pitchFamily="49" charset="0"/>
              </a:rPr>
              <a:t>2×5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1×6</a:t>
            </a:r>
          </a:p>
        </p:txBody>
      </p:sp>
      <p:sp>
        <p:nvSpPr>
          <p:cNvPr id="56" name="Freeform 112"/>
          <p:cNvSpPr>
            <a:spLocks/>
          </p:cNvSpPr>
          <p:nvPr/>
        </p:nvSpPr>
        <p:spPr bwMode="auto">
          <a:xfrm>
            <a:off x="3726612" y="5334585"/>
            <a:ext cx="4994693" cy="45719"/>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headEnd/>
            <a:tailEnd/>
          </a:ln>
        </p:spPr>
        <p:txBody>
          <a:bodyPr wrap="square"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58" name="Text Box 113"/>
          <p:cNvSpPr txBox="1">
            <a:spLocks noChangeArrowheads="1"/>
          </p:cNvSpPr>
          <p:nvPr/>
        </p:nvSpPr>
        <p:spPr bwMode="auto">
          <a:xfrm>
            <a:off x="5634063" y="5505461"/>
            <a:ext cx="647700" cy="36933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12</a:t>
            </a:r>
          </a:p>
        </p:txBody>
      </p:sp>
      <p:sp>
        <p:nvSpPr>
          <p:cNvPr id="59" name="Text Box 114"/>
          <p:cNvSpPr txBox="1">
            <a:spLocks noChangeArrowheads="1"/>
          </p:cNvSpPr>
          <p:nvPr/>
        </p:nvSpPr>
        <p:spPr bwMode="auto">
          <a:xfrm>
            <a:off x="8802714" y="5216536"/>
            <a:ext cx="936625" cy="369332"/>
          </a:xfrm>
          <a:prstGeom prst="rect">
            <a:avLst/>
          </a:prstGeom>
          <a:noFill/>
          <a:ln w="9525">
            <a:noFill/>
            <a:miter lim="800000"/>
            <a:headEnd/>
            <a:tailEnd/>
          </a:ln>
        </p:spPr>
        <p:txBody>
          <a:bodyPr>
            <a:spAutoFit/>
          </a:bodyPr>
          <a:lstStyle/>
          <a:p>
            <a:pPr fontAlgn="base">
              <a:spcBef>
                <a:spcPct val="50000"/>
              </a:spcBef>
              <a:spcAft>
                <a:spcPct val="0"/>
              </a:spcAft>
            </a:pPr>
            <a:r>
              <a:rPr lang="zh-CN" altLang="en-US" b="1">
                <a:solidFill>
                  <a:srgbClr val="3333FF"/>
                </a:solidFill>
                <a:latin typeface="Consolas" pitchFamily="49" charset="0"/>
                <a:ea typeface="楷体_GB2312" pitchFamily="49" charset="-122"/>
                <a:cs typeface="Consolas" pitchFamily="49" charset="0"/>
              </a:rPr>
              <a:t>＝</a:t>
            </a:r>
            <a:r>
              <a:rPr lang="en-US" altLang="zh-CN" b="1">
                <a:solidFill>
                  <a:srgbClr val="3333FF"/>
                </a:solidFill>
                <a:latin typeface="Consolas" pitchFamily="49" charset="0"/>
                <a:ea typeface="楷体_GB2312" pitchFamily="49" charset="-122"/>
                <a:cs typeface="Consolas" pitchFamily="49" charset="0"/>
              </a:rPr>
              <a:t>3.5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16" name="Text Box 76"/>
          <p:cNvSpPr txBox="1">
            <a:spLocks noChangeArrowheads="1"/>
          </p:cNvSpPr>
          <p:nvPr/>
        </p:nvSpPr>
        <p:spPr bwMode="auto">
          <a:xfrm>
            <a:off x="348528" y="211330"/>
            <a:ext cx="3502523" cy="769441"/>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sz="2200" b="1" dirty="0">
                <a:solidFill>
                  <a:srgbClr val="3333FF"/>
                </a:solidFill>
                <a:latin typeface="Consolas" pitchFamily="49" charset="0"/>
                <a:ea typeface="楷体" pitchFamily="49" charset="-122"/>
                <a:cs typeface="Consolas" pitchFamily="49" charset="0"/>
              </a:rPr>
              <a:t>加上</a:t>
            </a:r>
            <a:r>
              <a:rPr lang="en-US" altLang="zh-CN" sz="2200" b="1" dirty="0">
                <a:solidFill>
                  <a:srgbClr val="3333FF"/>
                </a:solidFill>
                <a:latin typeface="Consolas" pitchFamily="49" charset="0"/>
                <a:ea typeface="楷体" pitchFamily="49" charset="-122"/>
                <a:cs typeface="Consolas" pitchFamily="49" charset="0"/>
              </a:rPr>
              <a:t>13</a:t>
            </a:r>
            <a:r>
              <a:rPr lang="zh-CN" altLang="en-US" sz="2200" b="1" dirty="0">
                <a:solidFill>
                  <a:srgbClr val="3333FF"/>
                </a:solidFill>
                <a:latin typeface="Consolas" pitchFamily="49" charset="0"/>
                <a:ea typeface="楷体" pitchFamily="49" charset="-122"/>
                <a:cs typeface="Consolas" pitchFamily="49" charset="0"/>
              </a:rPr>
              <a:t>个外部结点：使得每个内部结点的度都成为</a:t>
            </a:r>
            <a:r>
              <a:rPr lang="en-US" altLang="zh-CN" sz="2200" b="1" dirty="0">
                <a:solidFill>
                  <a:srgbClr val="3333FF"/>
                </a:solidFill>
                <a:latin typeface="Consolas" pitchFamily="49" charset="0"/>
                <a:ea typeface="楷体" pitchFamily="49" charset="-122"/>
                <a:cs typeface="Consolas" pitchFamily="49" charset="0"/>
              </a:rPr>
              <a:t>2</a:t>
            </a:r>
            <a:endParaRPr lang="zh-CN" altLang="en-US" sz="2200" b="1" dirty="0">
              <a:solidFill>
                <a:srgbClr val="3333FF"/>
              </a:solidFill>
              <a:latin typeface="Consolas" pitchFamily="49" charset="0"/>
              <a:ea typeface="楷体" pitchFamily="49" charset="-122"/>
              <a:cs typeface="Consolas" pitchFamily="49" charset="0"/>
            </a:endParaRPr>
          </a:p>
        </p:txBody>
      </p:sp>
      <p:grpSp>
        <p:nvGrpSpPr>
          <p:cNvPr id="92" name="组合 91"/>
          <p:cNvGrpSpPr/>
          <p:nvPr/>
        </p:nvGrpSpPr>
        <p:grpSpPr>
          <a:xfrm>
            <a:off x="2524100" y="500042"/>
            <a:ext cx="7072362" cy="5118136"/>
            <a:chOff x="428596" y="1000108"/>
            <a:chExt cx="7072362" cy="511813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25</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18</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2</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4</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11</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46</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39</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32</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53</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74</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67</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kumimoji="1" lang="en-US" altLang="zh-CN" sz="1600" b="1" dirty="0">
                    <a:solidFill>
                      <a:srgbClr val="3333FF"/>
                    </a:solidFill>
                    <a:latin typeface="Consolas" pitchFamily="49" charset="0"/>
                    <a:ea typeface="宋体" panose="02010600030101010101" pitchFamily="2" charset="-122"/>
                    <a:cs typeface="Consolas" pitchFamily="49" charset="0"/>
                  </a:rPr>
                  <a:t>60</a:t>
                </a:r>
                <a:endParaRPr kumimoji="1" lang="zh-CN" altLang="en-US" sz="1600" b="1" dirty="0">
                  <a:solidFill>
                    <a:srgbClr val="3333FF"/>
                  </a:solidFill>
                  <a:latin typeface="Consolas" pitchFamily="49" charset="0"/>
                  <a:ea typeface="宋体" panose="02010600030101010101" pitchFamily="2" charset="-122"/>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95"/>
            <p:cNvGrpSpPr/>
            <p:nvPr/>
          </p:nvGrpSpPr>
          <p:grpSpPr>
            <a:xfrm>
              <a:off x="1563666" y="4559092"/>
              <a:ext cx="526192" cy="727296"/>
              <a:chOff x="1563666" y="4559092"/>
              <a:chExt cx="526192" cy="727296"/>
            </a:xfrm>
          </p:grpSpPr>
          <p:sp>
            <p:nvSpPr>
              <p:cNvPr id="64" name="矩形 63"/>
              <p:cNvSpPr/>
              <p:nvPr/>
            </p:nvSpPr>
            <p:spPr>
              <a:xfrm>
                <a:off x="1563666" y="500063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67" name="直接连接符 66"/>
              <p:cNvCxnSpPr>
                <a:stCxn id="22" idx="3"/>
                <a:endCxn id="64" idx="0"/>
              </p:cNvCxnSpPr>
              <p:nvPr/>
            </p:nvCxnSpPr>
            <p:spPr>
              <a:xfrm rot="5400000">
                <a:off x="1731007" y="4641785"/>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4" name="组合 96"/>
            <p:cNvGrpSpPr/>
            <p:nvPr/>
          </p:nvGrpSpPr>
          <p:grpSpPr>
            <a:xfrm>
              <a:off x="2501884" y="4559092"/>
              <a:ext cx="500066" cy="727296"/>
              <a:chOff x="2501884" y="4559092"/>
              <a:chExt cx="500066" cy="727296"/>
            </a:xfrm>
          </p:grpSpPr>
          <p:sp>
            <p:nvSpPr>
              <p:cNvPr id="65" name="矩形 64"/>
              <p:cNvSpPr/>
              <p:nvPr/>
            </p:nvSpPr>
            <p:spPr>
              <a:xfrm>
                <a:off x="2501884" y="500063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69" name="直接连接符 68"/>
              <p:cNvCxnSpPr>
                <a:stCxn id="22" idx="5"/>
                <a:endCxn id="65" idx="0"/>
              </p:cNvCxnSpPr>
              <p:nvPr/>
            </p:nvCxnSpPr>
            <p:spPr>
              <a:xfrm rot="16200000" flipH="1">
                <a:off x="2416491" y="4665209"/>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5" name="组合 92"/>
            <p:cNvGrpSpPr/>
            <p:nvPr/>
          </p:nvGrpSpPr>
          <p:grpSpPr>
            <a:xfrm>
              <a:off x="428596" y="2987456"/>
              <a:ext cx="518254" cy="727296"/>
              <a:chOff x="428596" y="2987456"/>
              <a:chExt cx="518254" cy="727296"/>
            </a:xfrm>
          </p:grpSpPr>
          <p:sp>
            <p:nvSpPr>
              <p:cNvPr id="59" name="矩形 58"/>
              <p:cNvSpPr/>
              <p:nvPr/>
            </p:nvSpPr>
            <p:spPr>
              <a:xfrm>
                <a:off x="428596"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71" name="直接连接符 70"/>
              <p:cNvCxnSpPr>
                <a:stCxn id="20" idx="3"/>
                <a:endCxn id="59" idx="0"/>
              </p:cNvCxnSpPr>
              <p:nvPr/>
            </p:nvCxnSpPr>
            <p:spPr>
              <a:xfrm rot="5400000">
                <a:off x="591968" y="3074118"/>
                <a:ext cx="441543" cy="26822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6" name="组合 94"/>
            <p:cNvGrpSpPr/>
            <p:nvPr/>
          </p:nvGrpSpPr>
          <p:grpSpPr>
            <a:xfrm>
              <a:off x="928662" y="3706332"/>
              <a:ext cx="549196" cy="865676"/>
              <a:chOff x="928662" y="3706332"/>
              <a:chExt cx="549196" cy="865676"/>
            </a:xfrm>
          </p:grpSpPr>
          <p:sp>
            <p:nvSpPr>
              <p:cNvPr id="63" name="矩形 62"/>
              <p:cNvSpPr/>
              <p:nvPr/>
            </p:nvSpPr>
            <p:spPr>
              <a:xfrm>
                <a:off x="928662" y="428625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73" name="直接连接符 72"/>
              <p:cNvCxnSpPr>
                <a:stCxn id="21" idx="3"/>
                <a:endCxn id="63" idx="0"/>
              </p:cNvCxnSpPr>
              <p:nvPr/>
            </p:nvCxnSpPr>
            <p:spPr>
              <a:xfrm rot="5400000">
                <a:off x="1038315" y="3846713"/>
                <a:ext cx="57992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7" name="组合 93"/>
            <p:cNvGrpSpPr/>
            <p:nvPr/>
          </p:nvGrpSpPr>
          <p:grpSpPr>
            <a:xfrm>
              <a:off x="2071670" y="2201638"/>
              <a:ext cx="500066" cy="727296"/>
              <a:chOff x="2071670" y="2201638"/>
              <a:chExt cx="500066" cy="727296"/>
            </a:xfrm>
          </p:grpSpPr>
          <p:sp>
            <p:nvSpPr>
              <p:cNvPr id="60" name="矩形 59"/>
              <p:cNvSpPr/>
              <p:nvPr/>
            </p:nvSpPr>
            <p:spPr>
              <a:xfrm>
                <a:off x="2071670" y="264318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75" name="直接连接符 74"/>
              <p:cNvCxnSpPr>
                <a:stCxn id="19" idx="5"/>
                <a:endCxn id="60" idx="0"/>
              </p:cNvCxnSpPr>
              <p:nvPr/>
            </p:nvCxnSpPr>
            <p:spPr>
              <a:xfrm rot="16200000" flipH="1">
                <a:off x="1987070" y="2308548"/>
                <a:ext cx="441543" cy="22772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0" name="组合 99"/>
            <p:cNvGrpSpPr/>
            <p:nvPr/>
          </p:nvGrpSpPr>
          <p:grpSpPr>
            <a:xfrm>
              <a:off x="4618038" y="2987456"/>
              <a:ext cx="500066" cy="727296"/>
              <a:chOff x="4618038" y="2987456"/>
              <a:chExt cx="500066" cy="727296"/>
            </a:xfrm>
          </p:grpSpPr>
          <p:sp>
            <p:nvSpPr>
              <p:cNvPr id="61" name="矩形 60"/>
              <p:cNvSpPr/>
              <p:nvPr/>
            </p:nvSpPr>
            <p:spPr>
              <a:xfrm>
                <a:off x="461803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77" name="直接连接符 76"/>
              <p:cNvCxnSpPr>
                <a:stCxn id="24" idx="5"/>
                <a:endCxn id="61" idx="0"/>
              </p:cNvCxnSpPr>
              <p:nvPr/>
            </p:nvCxnSpPr>
            <p:spPr>
              <a:xfrm rot="16200000" flipH="1">
                <a:off x="4548909" y="3109837"/>
                <a:ext cx="441543" cy="19678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2" name="组合 100"/>
            <p:cNvGrpSpPr/>
            <p:nvPr/>
          </p:nvGrpSpPr>
          <p:grpSpPr>
            <a:xfrm>
              <a:off x="5332418" y="2987456"/>
              <a:ext cx="549196" cy="727296"/>
              <a:chOff x="5332418" y="2987456"/>
              <a:chExt cx="549196" cy="727296"/>
            </a:xfrm>
          </p:grpSpPr>
          <p:sp>
            <p:nvSpPr>
              <p:cNvPr id="62" name="矩形 61"/>
              <p:cNvSpPr/>
              <p:nvPr/>
            </p:nvSpPr>
            <p:spPr>
              <a:xfrm>
                <a:off x="533241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79" name="直接连接符 78"/>
              <p:cNvCxnSpPr>
                <a:stCxn id="25" idx="3"/>
                <a:endCxn id="62" idx="0"/>
              </p:cNvCxnSpPr>
              <p:nvPr/>
            </p:nvCxnSpPr>
            <p:spPr>
              <a:xfrm rot="5400000">
                <a:off x="5511261" y="3058647"/>
                <a:ext cx="44154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3" name="组合 104"/>
            <p:cNvGrpSpPr/>
            <p:nvPr/>
          </p:nvGrpSpPr>
          <p:grpSpPr>
            <a:xfrm>
              <a:off x="4751390" y="5390948"/>
              <a:ext cx="526192" cy="727296"/>
              <a:chOff x="4751390" y="5390948"/>
              <a:chExt cx="526192" cy="727296"/>
            </a:xfrm>
          </p:grpSpPr>
          <p:sp>
            <p:nvSpPr>
              <p:cNvPr id="80" name="矩形 79"/>
              <p:cNvSpPr/>
              <p:nvPr/>
            </p:nvSpPr>
            <p:spPr>
              <a:xfrm>
                <a:off x="4751390"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82" name="直接连接符 81"/>
              <p:cNvCxnSpPr>
                <a:endCxn id="80" idx="0"/>
              </p:cNvCxnSpPr>
              <p:nvPr/>
            </p:nvCxnSpPr>
            <p:spPr>
              <a:xfrm rot="5400000">
                <a:off x="4918731" y="547364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4" name="组合 103"/>
            <p:cNvGrpSpPr/>
            <p:nvPr/>
          </p:nvGrpSpPr>
          <p:grpSpPr>
            <a:xfrm>
              <a:off x="5689608" y="5390948"/>
              <a:ext cx="500066" cy="727296"/>
              <a:chOff x="5689608" y="5390948"/>
              <a:chExt cx="500066" cy="727296"/>
            </a:xfrm>
          </p:grpSpPr>
          <p:sp>
            <p:nvSpPr>
              <p:cNvPr id="81" name="矩形 80"/>
              <p:cNvSpPr/>
              <p:nvPr/>
            </p:nvSpPr>
            <p:spPr>
              <a:xfrm>
                <a:off x="5689608"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83" name="直接连接符 82"/>
              <p:cNvCxnSpPr>
                <a:endCxn id="81" idx="0"/>
              </p:cNvCxnSpPr>
              <p:nvPr/>
            </p:nvCxnSpPr>
            <p:spPr>
              <a:xfrm rot="16200000" flipH="1">
                <a:off x="5604215" y="5497065"/>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5" name="组合 102"/>
            <p:cNvGrpSpPr/>
            <p:nvPr/>
          </p:nvGrpSpPr>
          <p:grpSpPr>
            <a:xfrm>
              <a:off x="6210312" y="4630530"/>
              <a:ext cx="500066" cy="727296"/>
              <a:chOff x="6210312" y="4630530"/>
              <a:chExt cx="500066" cy="727296"/>
            </a:xfrm>
          </p:grpSpPr>
          <p:sp>
            <p:nvSpPr>
              <p:cNvPr id="84" name="矩形 83"/>
              <p:cNvSpPr/>
              <p:nvPr/>
            </p:nvSpPr>
            <p:spPr>
              <a:xfrm>
                <a:off x="6210312" y="507207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85" name="直接连接符 84"/>
              <p:cNvCxnSpPr>
                <a:endCxn id="84" idx="0"/>
              </p:cNvCxnSpPr>
              <p:nvPr/>
            </p:nvCxnSpPr>
            <p:spPr>
              <a:xfrm rot="16200000" flipH="1">
                <a:off x="6124919" y="473664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6" name="组合 101"/>
            <p:cNvGrpSpPr/>
            <p:nvPr/>
          </p:nvGrpSpPr>
          <p:grpSpPr>
            <a:xfrm>
              <a:off x="7000892" y="3748090"/>
              <a:ext cx="500066" cy="727296"/>
              <a:chOff x="7000892" y="3748090"/>
              <a:chExt cx="500066" cy="727296"/>
            </a:xfrm>
          </p:grpSpPr>
          <p:sp>
            <p:nvSpPr>
              <p:cNvPr id="86" name="矩形 85"/>
              <p:cNvSpPr/>
              <p:nvPr/>
            </p:nvSpPr>
            <p:spPr>
              <a:xfrm>
                <a:off x="7000892" y="418963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87" name="直接连接符 86"/>
              <p:cNvCxnSpPr>
                <a:endCxn id="86" idx="0"/>
              </p:cNvCxnSpPr>
              <p:nvPr/>
            </p:nvCxnSpPr>
            <p:spPr>
              <a:xfrm rot="16200000" flipH="1">
                <a:off x="6915499" y="385420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7" name="组合 97"/>
            <p:cNvGrpSpPr/>
            <p:nvPr/>
          </p:nvGrpSpPr>
          <p:grpSpPr>
            <a:xfrm>
              <a:off x="3033702" y="3768728"/>
              <a:ext cx="526192" cy="727296"/>
              <a:chOff x="3033702" y="3768728"/>
              <a:chExt cx="526192" cy="727296"/>
            </a:xfrm>
          </p:grpSpPr>
          <p:sp>
            <p:nvSpPr>
              <p:cNvPr id="88" name="矩形 87"/>
              <p:cNvSpPr/>
              <p:nvPr/>
            </p:nvSpPr>
            <p:spPr>
              <a:xfrm>
                <a:off x="3033702"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90" name="直接连接符 89"/>
              <p:cNvCxnSpPr>
                <a:endCxn id="88" idx="0"/>
              </p:cNvCxnSpPr>
              <p:nvPr/>
            </p:nvCxnSpPr>
            <p:spPr>
              <a:xfrm rot="5400000">
                <a:off x="3201043" y="385142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8" name="组合 98"/>
            <p:cNvGrpSpPr/>
            <p:nvPr/>
          </p:nvGrpSpPr>
          <p:grpSpPr>
            <a:xfrm>
              <a:off x="3956910" y="3706332"/>
              <a:ext cx="515076" cy="789692"/>
              <a:chOff x="3956910" y="3706332"/>
              <a:chExt cx="515076" cy="789692"/>
            </a:xfrm>
          </p:grpSpPr>
          <p:sp>
            <p:nvSpPr>
              <p:cNvPr id="89" name="矩形 88"/>
              <p:cNvSpPr/>
              <p:nvPr/>
            </p:nvSpPr>
            <p:spPr>
              <a:xfrm>
                <a:off x="3971920"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kumimoji="1" lang="zh-CN" altLang="en-US" sz="1600">
                  <a:solidFill>
                    <a:prstClr val="white"/>
                  </a:solidFill>
                  <a:latin typeface="Consolas" pitchFamily="49" charset="0"/>
                  <a:ea typeface="宋体" panose="02010600030101010101" pitchFamily="2" charset="-122"/>
                  <a:cs typeface="Consolas" pitchFamily="49" charset="0"/>
                </a:endParaRPr>
              </a:p>
            </p:txBody>
          </p:sp>
          <p:cxnSp>
            <p:nvCxnSpPr>
              <p:cNvPr id="91" name="直接连接符 90"/>
              <p:cNvCxnSpPr>
                <a:stCxn id="26" idx="5"/>
                <a:endCxn id="89" idx="0"/>
              </p:cNvCxnSpPr>
              <p:nvPr/>
            </p:nvCxnSpPr>
            <p:spPr>
              <a:xfrm rot="16200000" flipH="1">
                <a:off x="3837462" y="3825780"/>
                <a:ext cx="503939" cy="2650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93" name="Text Box 115"/>
          <p:cNvSpPr txBox="1">
            <a:spLocks noChangeArrowheads="1"/>
          </p:cNvSpPr>
          <p:nvPr/>
        </p:nvSpPr>
        <p:spPr bwMode="auto">
          <a:xfrm>
            <a:off x="2247927" y="5957912"/>
            <a:ext cx="1655762" cy="430887"/>
          </a:xfrm>
          <a:prstGeom prst="rect">
            <a:avLst/>
          </a:prstGeom>
          <a:noFill/>
          <a:ln w="9525">
            <a:noFill/>
            <a:miter lim="800000"/>
            <a:headEnd/>
            <a:tailEnd/>
          </a:ln>
        </p:spPr>
        <p:txBody>
          <a:bodyPr>
            <a:spAutoFit/>
          </a:bodyPr>
          <a:lstStyle/>
          <a:p>
            <a:pPr fontAlgn="base">
              <a:spcBef>
                <a:spcPct val="50000"/>
              </a:spcBef>
              <a:spcAft>
                <a:spcPct val="0"/>
              </a:spcAft>
            </a:pPr>
            <a:r>
              <a:rPr lang="en-US" altLang="zh-CN" sz="2200" b="1" dirty="0" err="1">
                <a:solidFill>
                  <a:srgbClr val="3333FF"/>
                </a:solidFill>
                <a:latin typeface="Consolas" pitchFamily="49" charset="0"/>
                <a:ea typeface="楷体" pitchFamily="49" charset="-122"/>
                <a:cs typeface="Consolas" pitchFamily="49" charset="0"/>
              </a:rPr>
              <a:t>ASL</a:t>
            </a:r>
            <a:r>
              <a:rPr lang="zh-CN" altLang="en-US" sz="2200" b="1" baseline="-25000" dirty="0">
                <a:solidFill>
                  <a:srgbClr val="3333FF"/>
                </a:solidFill>
                <a:latin typeface="Consolas" pitchFamily="49" charset="0"/>
                <a:ea typeface="楷体" pitchFamily="49" charset="-122"/>
                <a:cs typeface="Consolas" pitchFamily="49" charset="0"/>
              </a:rPr>
              <a:t>不成功</a:t>
            </a:r>
            <a:r>
              <a:rPr lang="en-US" altLang="zh-CN" sz="2200" b="1" dirty="0">
                <a:solidFill>
                  <a:srgbClr val="3333FF"/>
                </a:solidFill>
                <a:latin typeface="Consolas" pitchFamily="49" charset="0"/>
                <a:ea typeface="楷体" pitchFamily="49" charset="-122"/>
                <a:cs typeface="Consolas" pitchFamily="49" charset="0"/>
              </a:rPr>
              <a:t>=</a:t>
            </a:r>
          </a:p>
        </p:txBody>
      </p:sp>
      <p:sp>
        <p:nvSpPr>
          <p:cNvPr id="94" name="Text Box 116"/>
          <p:cNvSpPr txBox="1">
            <a:spLocks noChangeArrowheads="1"/>
          </p:cNvSpPr>
          <p:nvPr/>
        </p:nvSpPr>
        <p:spPr bwMode="auto">
          <a:xfrm>
            <a:off x="3905521" y="5742011"/>
            <a:ext cx="4464050" cy="36933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dirty="0">
                <a:solidFill>
                  <a:srgbClr val="3333FF"/>
                </a:solidFill>
                <a:latin typeface="Consolas" pitchFamily="49" charset="0"/>
                <a:ea typeface="楷体_GB2312" pitchFamily="49" charset="-122"/>
                <a:cs typeface="Consolas" pitchFamily="49" charset="0"/>
              </a:rPr>
              <a:t>1×2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3×3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4×4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3×5 </a:t>
            </a:r>
            <a:r>
              <a:rPr lang="zh-CN" altLang="en-US" b="1" dirty="0">
                <a:solidFill>
                  <a:srgbClr val="3333FF"/>
                </a:solidFill>
                <a:latin typeface="Consolas" pitchFamily="49" charset="0"/>
                <a:ea typeface="楷体_GB2312" pitchFamily="49" charset="-122"/>
                <a:cs typeface="Consolas" pitchFamily="49" charset="0"/>
              </a:rPr>
              <a:t>＋ </a:t>
            </a:r>
            <a:r>
              <a:rPr lang="en-US" altLang="zh-CN" b="1" dirty="0">
                <a:solidFill>
                  <a:srgbClr val="3333FF"/>
                </a:solidFill>
                <a:latin typeface="Consolas" pitchFamily="49" charset="0"/>
                <a:ea typeface="楷体_GB2312" pitchFamily="49" charset="-122"/>
                <a:cs typeface="Consolas" pitchFamily="49" charset="0"/>
              </a:rPr>
              <a:t>2×6</a:t>
            </a:r>
          </a:p>
        </p:txBody>
      </p:sp>
      <p:sp>
        <p:nvSpPr>
          <p:cNvPr id="95" name="Freeform 117"/>
          <p:cNvSpPr>
            <a:spLocks/>
          </p:cNvSpPr>
          <p:nvPr/>
        </p:nvSpPr>
        <p:spPr bwMode="auto">
          <a:xfrm>
            <a:off x="4006111" y="6107938"/>
            <a:ext cx="4188984" cy="45719"/>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headEnd/>
            <a:tailEnd/>
          </a:ln>
        </p:spPr>
        <p:txBody>
          <a:bodyPr wrap="square" anchor="ctr">
            <a:spAutoFit/>
          </a:bodyPr>
          <a:lstStyle/>
          <a:p>
            <a:pPr algn="ctr" fontAlgn="base">
              <a:spcBef>
                <a:spcPct val="0"/>
              </a:spcBef>
              <a:spcAft>
                <a:spcPct val="0"/>
              </a:spcAft>
            </a:pPr>
            <a:endParaRPr kumimoji="1" lang="zh-CN" altLang="en-US" sz="2800">
              <a:solidFill>
                <a:srgbClr val="FF0000"/>
              </a:solidFill>
              <a:latin typeface="Times New Roman" pitchFamily="18" charset="0"/>
              <a:ea typeface="宋体" pitchFamily="2" charset="-122"/>
            </a:endParaRPr>
          </a:p>
        </p:txBody>
      </p:sp>
      <p:sp>
        <p:nvSpPr>
          <p:cNvPr id="96" name="Text Box 118"/>
          <p:cNvSpPr txBox="1">
            <a:spLocks noChangeArrowheads="1"/>
          </p:cNvSpPr>
          <p:nvPr/>
        </p:nvSpPr>
        <p:spPr bwMode="auto">
          <a:xfrm>
            <a:off x="5848377" y="6318273"/>
            <a:ext cx="647700" cy="36933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13</a:t>
            </a:r>
          </a:p>
        </p:txBody>
      </p:sp>
      <p:sp>
        <p:nvSpPr>
          <p:cNvPr id="97" name="Text Box 119"/>
          <p:cNvSpPr txBox="1">
            <a:spLocks noChangeArrowheads="1"/>
          </p:cNvSpPr>
          <p:nvPr/>
        </p:nvSpPr>
        <p:spPr bwMode="auto">
          <a:xfrm>
            <a:off x="8302648" y="6000768"/>
            <a:ext cx="936625" cy="369332"/>
          </a:xfrm>
          <a:prstGeom prst="rect">
            <a:avLst/>
          </a:prstGeom>
          <a:noFill/>
          <a:ln w="9525">
            <a:noFill/>
            <a:miter lim="800000"/>
            <a:headEnd/>
            <a:tailEnd/>
          </a:ln>
        </p:spPr>
        <p:txBody>
          <a:bodyPr>
            <a:spAutoFit/>
          </a:bodyPr>
          <a:lstStyle/>
          <a:p>
            <a:pPr fontAlgn="base">
              <a:spcBef>
                <a:spcPct val="50000"/>
              </a:spcBef>
              <a:spcAft>
                <a:spcPct val="0"/>
              </a:spcAft>
            </a:pPr>
            <a:r>
              <a:rPr lang="zh-CN" altLang="en-US" b="1" dirty="0">
                <a:solidFill>
                  <a:srgbClr val="3333FF"/>
                </a:solidFill>
                <a:latin typeface="Consolas" pitchFamily="49" charset="0"/>
                <a:ea typeface="楷体_GB2312" pitchFamily="49" charset="-122"/>
                <a:cs typeface="Consolas" pitchFamily="49" charset="0"/>
              </a:rPr>
              <a:t>＝</a:t>
            </a:r>
            <a:r>
              <a:rPr lang="en-US" altLang="zh-CN" b="1" dirty="0">
                <a:solidFill>
                  <a:srgbClr val="3333FF"/>
                </a:solidFill>
                <a:latin typeface="Consolas" pitchFamily="49" charset="0"/>
                <a:ea typeface="楷体_GB2312" pitchFamily="49" charset="-122"/>
                <a:cs typeface="Consolas" pitchFamily="49" charset="0"/>
              </a:rPr>
              <a:t>4.15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F07ED26D-C326-456F-ACC2-073EE5C4190E}"/>
              </a:ext>
            </a:extLst>
          </p:cNvPr>
          <p:cNvSpPr>
            <a:spLocks noGrp="1" noChangeArrowheads="1"/>
          </p:cNvSpPr>
          <p:nvPr>
            <p:ph type="body" idx="4294967295"/>
          </p:nvPr>
        </p:nvSpPr>
        <p:spPr>
          <a:xfrm>
            <a:off x="2133600" y="4076700"/>
            <a:ext cx="7772400" cy="2537604"/>
          </a:xfrm>
        </p:spPr>
        <p:txBody>
          <a:bodyPr/>
          <a:lstStyle/>
          <a:p>
            <a:pPr marL="0" indent="0" eaLnBrk="1" hangingPunct="1">
              <a:lnSpc>
                <a:spcPct val="150000"/>
              </a:lnSpc>
              <a:spcBef>
                <a:spcPts val="1800"/>
              </a:spcBef>
              <a:buNone/>
              <a:defRP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）被删除的结点</a:t>
            </a:r>
            <a:r>
              <a:rPr lang="zh-CN" altLang="en-US" sz="2400" dirty="0">
                <a:solidFill>
                  <a:srgbClr val="0000FF"/>
                </a:solidFill>
                <a:ea typeface="楷体_GB2312" pitchFamily="49" charset="-122"/>
              </a:rPr>
              <a:t>无孩子</a:t>
            </a:r>
            <a:r>
              <a:rPr lang="zh-CN" altLang="en-US" sz="2400" dirty="0">
                <a:ea typeface="楷体_GB2312" pitchFamily="49" charset="-122"/>
              </a:rPr>
              <a:t>；</a:t>
            </a:r>
          </a:p>
          <a:p>
            <a:pPr marL="0" indent="0" eaLnBrk="1" hangingPunct="1">
              <a:lnSpc>
                <a:spcPct val="150000"/>
              </a:lnSpc>
              <a:spcBef>
                <a:spcPts val="1800"/>
              </a:spcBef>
              <a:buNone/>
              <a:defRP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）被删除的结点</a:t>
            </a:r>
            <a:r>
              <a:rPr lang="zh-CN" altLang="en-US" sz="2400" dirty="0">
                <a:solidFill>
                  <a:srgbClr val="0000FF"/>
                </a:solidFill>
                <a:ea typeface="楷体_GB2312" pitchFamily="49" charset="-122"/>
              </a:rPr>
              <a:t>只有左子树</a:t>
            </a:r>
            <a:r>
              <a:rPr lang="zh-CN" altLang="en-US" sz="2400" dirty="0">
                <a:ea typeface="楷体_GB2312" pitchFamily="49" charset="-122"/>
              </a:rPr>
              <a:t>或者</a:t>
            </a:r>
            <a:r>
              <a:rPr lang="zh-CN" altLang="en-US" sz="2400" dirty="0">
                <a:solidFill>
                  <a:srgbClr val="0000FF"/>
                </a:solidFill>
                <a:ea typeface="楷体_GB2312" pitchFamily="49" charset="-122"/>
              </a:rPr>
              <a:t>只有右子树</a:t>
            </a:r>
            <a:r>
              <a:rPr lang="zh-CN" altLang="en-US" sz="2400" dirty="0">
                <a:ea typeface="楷体_GB2312" pitchFamily="49" charset="-122"/>
              </a:rPr>
              <a:t>；</a:t>
            </a:r>
          </a:p>
          <a:p>
            <a:pPr marL="0" indent="0" eaLnBrk="1" hangingPunct="1">
              <a:lnSpc>
                <a:spcPct val="150000"/>
              </a:lnSpc>
              <a:spcBef>
                <a:spcPts val="1800"/>
              </a:spcBef>
              <a:buNone/>
              <a:defRPr/>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）被删除的结点</a:t>
            </a:r>
            <a:r>
              <a:rPr lang="zh-CN" altLang="en-US" sz="2400" dirty="0">
                <a:solidFill>
                  <a:srgbClr val="0000FF"/>
                </a:solidFill>
                <a:ea typeface="楷体_GB2312" pitchFamily="49" charset="-122"/>
              </a:rPr>
              <a:t>既有左子树，也有右子树</a:t>
            </a:r>
            <a:r>
              <a:rPr lang="zh-CN" altLang="en-US" sz="2400" dirty="0">
                <a:ea typeface="楷体_GB2312" pitchFamily="49" charset="-122"/>
              </a:rPr>
              <a:t>。</a:t>
            </a:r>
          </a:p>
        </p:txBody>
      </p:sp>
      <p:sp>
        <p:nvSpPr>
          <p:cNvPr id="49155" name="Text Box 4">
            <a:extLst>
              <a:ext uri="{FF2B5EF4-FFF2-40B4-BE49-F238E27FC236}">
                <a16:creationId xmlns:a16="http://schemas.microsoft.com/office/drawing/2014/main" id="{7726B6F8-A2BC-43E6-8B77-95851CA7F60D}"/>
              </a:ext>
            </a:extLst>
          </p:cNvPr>
          <p:cNvSpPr txBox="1">
            <a:spLocks noChangeArrowheads="1"/>
          </p:cNvSpPr>
          <p:nvPr/>
        </p:nvSpPr>
        <p:spPr bwMode="auto">
          <a:xfrm>
            <a:off x="3056731" y="356857"/>
            <a:ext cx="54938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dirty="0">
                <a:solidFill>
                  <a:schemeClr val="accent6"/>
                </a:solidFill>
                <a:ea typeface="楷体_GB2312" pitchFamily="49" charset="-122"/>
              </a:rPr>
              <a:t>4</a:t>
            </a:r>
            <a:r>
              <a:rPr lang="zh-CN" altLang="en-US" sz="3600" dirty="0">
                <a:solidFill>
                  <a:schemeClr val="accent6"/>
                </a:solidFill>
                <a:ea typeface="楷体_GB2312" pitchFamily="49" charset="-122"/>
              </a:rPr>
              <a:t>．二叉排序树的删除算法</a:t>
            </a:r>
          </a:p>
        </p:txBody>
      </p:sp>
      <p:sp>
        <p:nvSpPr>
          <p:cNvPr id="49156" name="Text Box 5">
            <a:extLst>
              <a:ext uri="{FF2B5EF4-FFF2-40B4-BE49-F238E27FC236}">
                <a16:creationId xmlns:a16="http://schemas.microsoft.com/office/drawing/2014/main" id="{24CE903E-8EC0-4EA8-9497-8F435FE368AB}"/>
              </a:ext>
            </a:extLst>
          </p:cNvPr>
          <p:cNvSpPr txBox="1">
            <a:spLocks noChangeArrowheads="1"/>
          </p:cNvSpPr>
          <p:nvPr/>
        </p:nvSpPr>
        <p:spPr bwMode="auto">
          <a:xfrm>
            <a:off x="1905000" y="3314700"/>
            <a:ext cx="65966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rgbClr val="000000"/>
                </a:solidFill>
                <a:ea typeface="楷体_GB2312" pitchFamily="49" charset="-122"/>
              </a:rPr>
              <a:t>可分</a:t>
            </a:r>
            <a:r>
              <a:rPr lang="zh-CN" altLang="en-US" sz="2800" dirty="0">
                <a:solidFill>
                  <a:srgbClr val="0000FF"/>
                </a:solidFill>
                <a:ea typeface="楷体_GB2312" pitchFamily="49" charset="-122"/>
              </a:rPr>
              <a:t>三种情况</a:t>
            </a:r>
            <a:r>
              <a:rPr lang="zh-CN" altLang="en-US" sz="2800" dirty="0">
                <a:solidFill>
                  <a:srgbClr val="000000"/>
                </a:solidFill>
                <a:ea typeface="楷体_GB2312" pitchFamily="49" charset="-122"/>
              </a:rPr>
              <a:t>讨论</a:t>
            </a:r>
            <a:r>
              <a:rPr lang="zh-CN" altLang="en-US" sz="3600" dirty="0">
                <a:solidFill>
                  <a:srgbClr val="000000"/>
                </a:solidFill>
                <a:ea typeface="楷体_GB2312" pitchFamily="49" charset="-122"/>
              </a:rPr>
              <a:t>（</a:t>
            </a:r>
            <a:r>
              <a:rPr lang="zh-CN" altLang="en-US" dirty="0">
                <a:solidFill>
                  <a:srgbClr val="000000"/>
                </a:solidFill>
                <a:ea typeface="楷体_GB2312" pitchFamily="49" charset="-122"/>
              </a:rPr>
              <a:t>不考虑外部节点</a:t>
            </a:r>
            <a:r>
              <a:rPr lang="zh-CN" altLang="en-US" sz="3600" dirty="0">
                <a:solidFill>
                  <a:srgbClr val="000000"/>
                </a:solidFill>
                <a:ea typeface="楷体_GB2312" pitchFamily="49" charset="-122"/>
              </a:rPr>
              <a:t>）：</a:t>
            </a:r>
            <a:endParaRPr lang="zh-CN" altLang="en-US" sz="4000" dirty="0">
              <a:solidFill>
                <a:srgbClr val="000000"/>
              </a:solidFill>
              <a:ea typeface="楷体_GB2312" pitchFamily="49" charset="-122"/>
            </a:endParaRPr>
          </a:p>
        </p:txBody>
      </p:sp>
      <p:sp>
        <p:nvSpPr>
          <p:cNvPr id="49157" name="Text Box 6">
            <a:extLst>
              <a:ext uri="{FF2B5EF4-FFF2-40B4-BE49-F238E27FC236}">
                <a16:creationId xmlns:a16="http://schemas.microsoft.com/office/drawing/2014/main" id="{BBA4CCF6-16B2-4EF6-A7C2-4EF8C3F5C2AF}"/>
              </a:ext>
            </a:extLst>
          </p:cNvPr>
          <p:cNvSpPr txBox="1">
            <a:spLocks noChangeArrowheads="1"/>
          </p:cNvSpPr>
          <p:nvPr/>
        </p:nvSpPr>
        <p:spPr bwMode="auto">
          <a:xfrm>
            <a:off x="1905000" y="1554573"/>
            <a:ext cx="883920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zh-CN" altLang="en-US" dirty="0">
                <a:solidFill>
                  <a:schemeClr val="accent2"/>
                </a:solidFill>
                <a:ea typeface="楷体_GB2312" pitchFamily="49" charset="-122"/>
              </a:rPr>
              <a:t>和插入相反，删除在</a:t>
            </a:r>
            <a:r>
              <a:rPr lang="zh-CN" altLang="en-US" b="1" dirty="0">
                <a:solidFill>
                  <a:srgbClr val="FF0000"/>
                </a:solidFill>
                <a:ea typeface="楷体_GB2312" pitchFamily="49" charset="-122"/>
              </a:rPr>
              <a:t>查找成功</a:t>
            </a:r>
            <a:r>
              <a:rPr lang="zh-CN" altLang="en-US" dirty="0">
                <a:solidFill>
                  <a:schemeClr val="accent2"/>
                </a:solidFill>
                <a:ea typeface="楷体_GB2312" pitchFamily="49" charset="-122"/>
              </a:rPr>
              <a:t>之后进行，并且要求在删除二叉排序树上某个结点之后，</a:t>
            </a:r>
            <a:r>
              <a:rPr lang="zh-CN" altLang="en-US" b="1" dirty="0">
                <a:solidFill>
                  <a:srgbClr val="FF0000"/>
                </a:solidFill>
                <a:ea typeface="楷体_GB2312" pitchFamily="49" charset="-122"/>
              </a:rPr>
              <a:t>仍然保持二叉排序树的特性</a:t>
            </a:r>
            <a:r>
              <a:rPr lang="zh-CN" altLang="en-US" dirty="0">
                <a:solidFill>
                  <a:schemeClr val="accent2"/>
                </a:solidFill>
                <a:ea typeface="楷体_GB2312" pitchFamily="49" charset="-122"/>
              </a:rPr>
              <a:t>。</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3"/>
          <p:cNvSpPr>
            <a:spLocks noChangeArrowheads="1"/>
          </p:cNvSpPr>
          <p:nvPr/>
        </p:nvSpPr>
        <p:spPr bwMode="auto">
          <a:xfrm>
            <a:off x="5588000" y="20542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楷体_GB2312" pitchFamily="49" charset="-122"/>
                <a:cs typeface="Consolas" pitchFamily="49" charset="0"/>
              </a:rPr>
              <a:t>50</a:t>
            </a:r>
          </a:p>
        </p:txBody>
      </p:sp>
      <p:sp>
        <p:nvSpPr>
          <p:cNvPr id="25603" name="Oval 5"/>
          <p:cNvSpPr>
            <a:spLocks noChangeArrowheads="1"/>
          </p:cNvSpPr>
          <p:nvPr/>
        </p:nvSpPr>
        <p:spPr bwMode="auto">
          <a:xfrm>
            <a:off x="7035800" y="2587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80</a:t>
            </a:r>
          </a:p>
        </p:txBody>
      </p:sp>
      <p:sp>
        <p:nvSpPr>
          <p:cNvPr id="25604" name="Oval 6"/>
          <p:cNvSpPr>
            <a:spLocks noChangeArrowheads="1"/>
          </p:cNvSpPr>
          <p:nvPr/>
        </p:nvSpPr>
        <p:spPr bwMode="auto">
          <a:xfrm>
            <a:off x="2997200" y="32734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20</a:t>
            </a:r>
          </a:p>
        </p:txBody>
      </p:sp>
      <p:sp>
        <p:nvSpPr>
          <p:cNvPr id="25605" name="Oval 7"/>
          <p:cNvSpPr>
            <a:spLocks noChangeArrowheads="1"/>
          </p:cNvSpPr>
          <p:nvPr/>
        </p:nvSpPr>
        <p:spPr bwMode="auto">
          <a:xfrm>
            <a:off x="8178800" y="32734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90</a:t>
            </a:r>
          </a:p>
        </p:txBody>
      </p:sp>
      <p:sp>
        <p:nvSpPr>
          <p:cNvPr id="25606" name="Oval 8"/>
          <p:cNvSpPr>
            <a:spLocks noChangeArrowheads="1"/>
          </p:cNvSpPr>
          <p:nvPr/>
        </p:nvSpPr>
        <p:spPr bwMode="auto">
          <a:xfrm>
            <a:off x="7340600" y="4111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85</a:t>
            </a:r>
          </a:p>
        </p:txBody>
      </p:sp>
      <p:sp>
        <p:nvSpPr>
          <p:cNvPr id="25607" name="Oval 9"/>
          <p:cNvSpPr>
            <a:spLocks noChangeArrowheads="1"/>
          </p:cNvSpPr>
          <p:nvPr/>
        </p:nvSpPr>
        <p:spPr bwMode="auto">
          <a:xfrm>
            <a:off x="5283200" y="32734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40</a:t>
            </a:r>
          </a:p>
        </p:txBody>
      </p:sp>
      <p:sp>
        <p:nvSpPr>
          <p:cNvPr id="25608" name="Oval 10"/>
          <p:cNvSpPr>
            <a:spLocks noChangeArrowheads="1"/>
          </p:cNvSpPr>
          <p:nvPr/>
        </p:nvSpPr>
        <p:spPr bwMode="auto">
          <a:xfrm>
            <a:off x="4368800" y="4111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35</a:t>
            </a:r>
          </a:p>
        </p:txBody>
      </p:sp>
      <p:sp>
        <p:nvSpPr>
          <p:cNvPr id="25609" name="Oval 11"/>
          <p:cNvSpPr>
            <a:spLocks noChangeArrowheads="1"/>
          </p:cNvSpPr>
          <p:nvPr/>
        </p:nvSpPr>
        <p:spPr bwMode="auto">
          <a:xfrm>
            <a:off x="8636000" y="49498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楷体_GB2312" pitchFamily="49" charset="-122"/>
                <a:cs typeface="Consolas" pitchFamily="49" charset="0"/>
              </a:rPr>
              <a:t>88</a:t>
            </a:r>
          </a:p>
        </p:txBody>
      </p:sp>
      <p:sp>
        <p:nvSpPr>
          <p:cNvPr id="25610" name="Freeform 12"/>
          <p:cNvSpPr>
            <a:spLocks/>
          </p:cNvSpPr>
          <p:nvPr/>
        </p:nvSpPr>
        <p:spPr bwMode="auto">
          <a:xfrm>
            <a:off x="4800600" y="2359026"/>
            <a:ext cx="787400" cy="384175"/>
          </a:xfrm>
          <a:custGeom>
            <a:avLst/>
            <a:gdLst>
              <a:gd name="T0" fmla="*/ 496 w 496"/>
              <a:gd name="T1" fmla="*/ 0 h 242"/>
              <a:gd name="T2" fmla="*/ 0 w 496"/>
              <a:gd name="T3" fmla="*/ 242 h 242"/>
              <a:gd name="T4" fmla="*/ 0 60000 65536"/>
              <a:gd name="T5" fmla="*/ 0 60000 65536"/>
              <a:gd name="T6" fmla="*/ 0 w 496"/>
              <a:gd name="T7" fmla="*/ 0 h 242"/>
              <a:gd name="T8" fmla="*/ 496 w 496"/>
              <a:gd name="T9" fmla="*/ 242 h 242"/>
            </a:gdLst>
            <a:ahLst/>
            <a:cxnLst>
              <a:cxn ang="T4">
                <a:pos x="T0" y="T1"/>
              </a:cxn>
              <a:cxn ang="T5">
                <a:pos x="T2" y="T3"/>
              </a:cxn>
            </a:cxnLst>
            <a:rect l="T6" t="T7" r="T8" b="T9"/>
            <a:pathLst>
              <a:path w="496" h="242">
                <a:moveTo>
                  <a:pt x="496" y="0"/>
                </a:moveTo>
                <a:lnTo>
                  <a:pt x="0" y="242"/>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1" name="Line 13"/>
          <p:cNvSpPr>
            <a:spLocks noChangeShapeType="1"/>
          </p:cNvSpPr>
          <p:nvPr/>
        </p:nvSpPr>
        <p:spPr bwMode="auto">
          <a:xfrm flipH="1">
            <a:off x="3606800" y="3044825"/>
            <a:ext cx="533400" cy="3048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2" name="Freeform 14"/>
          <p:cNvSpPr>
            <a:spLocks/>
          </p:cNvSpPr>
          <p:nvPr/>
        </p:nvSpPr>
        <p:spPr bwMode="auto">
          <a:xfrm>
            <a:off x="6273800" y="2359026"/>
            <a:ext cx="787400" cy="371475"/>
          </a:xfrm>
          <a:custGeom>
            <a:avLst/>
            <a:gdLst>
              <a:gd name="T0" fmla="*/ 0 w 496"/>
              <a:gd name="T1" fmla="*/ 0 h 234"/>
              <a:gd name="T2" fmla="*/ 496 w 496"/>
              <a:gd name="T3" fmla="*/ 234 h 234"/>
              <a:gd name="T4" fmla="*/ 0 60000 65536"/>
              <a:gd name="T5" fmla="*/ 0 60000 65536"/>
              <a:gd name="T6" fmla="*/ 0 w 496"/>
              <a:gd name="T7" fmla="*/ 0 h 234"/>
              <a:gd name="T8" fmla="*/ 496 w 496"/>
              <a:gd name="T9" fmla="*/ 234 h 234"/>
            </a:gdLst>
            <a:ahLst/>
            <a:cxnLst>
              <a:cxn ang="T4">
                <a:pos x="T0" y="T1"/>
              </a:cxn>
              <a:cxn ang="T5">
                <a:pos x="T2" y="T3"/>
              </a:cxn>
            </a:cxnLst>
            <a:rect l="T6" t="T7" r="T8" b="T9"/>
            <a:pathLst>
              <a:path w="496" h="234">
                <a:moveTo>
                  <a:pt x="0" y="0"/>
                </a:moveTo>
                <a:lnTo>
                  <a:pt x="496" y="234"/>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3" name="Freeform 15"/>
          <p:cNvSpPr>
            <a:spLocks/>
          </p:cNvSpPr>
          <p:nvPr/>
        </p:nvSpPr>
        <p:spPr bwMode="auto">
          <a:xfrm>
            <a:off x="4787900" y="2946401"/>
            <a:ext cx="571500" cy="403225"/>
          </a:xfrm>
          <a:custGeom>
            <a:avLst/>
            <a:gdLst>
              <a:gd name="T0" fmla="*/ 0 w 360"/>
              <a:gd name="T1" fmla="*/ 0 h 254"/>
              <a:gd name="T2" fmla="*/ 360 w 360"/>
              <a:gd name="T3" fmla="*/ 254 h 254"/>
              <a:gd name="T4" fmla="*/ 0 60000 65536"/>
              <a:gd name="T5" fmla="*/ 0 60000 65536"/>
              <a:gd name="T6" fmla="*/ 0 w 360"/>
              <a:gd name="T7" fmla="*/ 0 h 254"/>
              <a:gd name="T8" fmla="*/ 360 w 360"/>
              <a:gd name="T9" fmla="*/ 254 h 254"/>
            </a:gdLst>
            <a:ahLst/>
            <a:cxnLst>
              <a:cxn ang="T4">
                <a:pos x="T0" y="T1"/>
              </a:cxn>
              <a:cxn ang="T5">
                <a:pos x="T2" y="T3"/>
              </a:cxn>
            </a:cxnLst>
            <a:rect l="T6" t="T7" r="T8" b="T9"/>
            <a:pathLst>
              <a:path w="360" h="254">
                <a:moveTo>
                  <a:pt x="0" y="0"/>
                </a:moveTo>
                <a:lnTo>
                  <a:pt x="360" y="254"/>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4" name="Freeform 16"/>
          <p:cNvSpPr>
            <a:spLocks/>
          </p:cNvSpPr>
          <p:nvPr/>
        </p:nvSpPr>
        <p:spPr bwMode="auto">
          <a:xfrm>
            <a:off x="4876800" y="3730626"/>
            <a:ext cx="482600" cy="409575"/>
          </a:xfrm>
          <a:custGeom>
            <a:avLst/>
            <a:gdLst>
              <a:gd name="T0" fmla="*/ 304 w 304"/>
              <a:gd name="T1" fmla="*/ 0 h 258"/>
              <a:gd name="T2" fmla="*/ 0 w 304"/>
              <a:gd name="T3" fmla="*/ 258 h 258"/>
              <a:gd name="T4" fmla="*/ 0 60000 65536"/>
              <a:gd name="T5" fmla="*/ 0 60000 65536"/>
              <a:gd name="T6" fmla="*/ 0 w 304"/>
              <a:gd name="T7" fmla="*/ 0 h 258"/>
              <a:gd name="T8" fmla="*/ 304 w 304"/>
              <a:gd name="T9" fmla="*/ 258 h 258"/>
            </a:gdLst>
            <a:ahLst/>
            <a:cxnLst>
              <a:cxn ang="T4">
                <a:pos x="T0" y="T1"/>
              </a:cxn>
              <a:cxn ang="T5">
                <a:pos x="T2" y="T3"/>
              </a:cxn>
            </a:cxnLst>
            <a:rect l="T6" t="T7" r="T8" b="T9"/>
            <a:pathLst>
              <a:path w="304" h="258">
                <a:moveTo>
                  <a:pt x="304" y="0"/>
                </a:moveTo>
                <a:lnTo>
                  <a:pt x="0" y="258"/>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5" name="Freeform 17"/>
          <p:cNvSpPr>
            <a:spLocks/>
          </p:cNvSpPr>
          <p:nvPr/>
        </p:nvSpPr>
        <p:spPr bwMode="auto">
          <a:xfrm>
            <a:off x="7658100" y="2984501"/>
            <a:ext cx="596900" cy="365125"/>
          </a:xfrm>
          <a:custGeom>
            <a:avLst/>
            <a:gdLst>
              <a:gd name="T0" fmla="*/ 0 w 376"/>
              <a:gd name="T1" fmla="*/ 0 h 230"/>
              <a:gd name="T2" fmla="*/ 376 w 376"/>
              <a:gd name="T3" fmla="*/ 230 h 230"/>
              <a:gd name="T4" fmla="*/ 0 60000 65536"/>
              <a:gd name="T5" fmla="*/ 0 60000 65536"/>
              <a:gd name="T6" fmla="*/ 0 w 376"/>
              <a:gd name="T7" fmla="*/ 0 h 230"/>
              <a:gd name="T8" fmla="*/ 376 w 376"/>
              <a:gd name="T9" fmla="*/ 230 h 230"/>
            </a:gdLst>
            <a:ahLst/>
            <a:cxnLst>
              <a:cxn ang="T4">
                <a:pos x="T0" y="T1"/>
              </a:cxn>
              <a:cxn ang="T5">
                <a:pos x="T2" y="T3"/>
              </a:cxn>
            </a:cxnLst>
            <a:rect l="T6" t="T7" r="T8" b="T9"/>
            <a:pathLst>
              <a:path w="376" h="230">
                <a:moveTo>
                  <a:pt x="0" y="0"/>
                </a:moveTo>
                <a:lnTo>
                  <a:pt x="376" y="23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6" name="Freeform 18"/>
          <p:cNvSpPr>
            <a:spLocks/>
          </p:cNvSpPr>
          <p:nvPr/>
        </p:nvSpPr>
        <p:spPr bwMode="auto">
          <a:xfrm>
            <a:off x="7874000" y="3746500"/>
            <a:ext cx="419100" cy="431800"/>
          </a:xfrm>
          <a:custGeom>
            <a:avLst/>
            <a:gdLst>
              <a:gd name="T0" fmla="*/ 264 w 264"/>
              <a:gd name="T1" fmla="*/ 0 h 272"/>
              <a:gd name="T2" fmla="*/ 0 w 264"/>
              <a:gd name="T3" fmla="*/ 272 h 272"/>
              <a:gd name="T4" fmla="*/ 0 60000 65536"/>
              <a:gd name="T5" fmla="*/ 0 60000 65536"/>
              <a:gd name="T6" fmla="*/ 0 w 264"/>
              <a:gd name="T7" fmla="*/ 0 h 272"/>
              <a:gd name="T8" fmla="*/ 264 w 264"/>
              <a:gd name="T9" fmla="*/ 272 h 272"/>
            </a:gdLst>
            <a:ahLst/>
            <a:cxnLst>
              <a:cxn ang="T4">
                <a:pos x="T0" y="T1"/>
              </a:cxn>
              <a:cxn ang="T5">
                <a:pos x="T2" y="T3"/>
              </a:cxn>
            </a:cxnLst>
            <a:rect l="T6" t="T7" r="T8" b="T9"/>
            <a:pathLst>
              <a:path w="264" h="272">
                <a:moveTo>
                  <a:pt x="264" y="0"/>
                </a:moveTo>
                <a:lnTo>
                  <a:pt x="0" y="272"/>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7" name="Line 19"/>
          <p:cNvSpPr>
            <a:spLocks noChangeShapeType="1"/>
          </p:cNvSpPr>
          <p:nvPr/>
        </p:nvSpPr>
        <p:spPr bwMode="auto">
          <a:xfrm>
            <a:off x="7950200" y="4568825"/>
            <a:ext cx="7620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18" name="Oval 20"/>
          <p:cNvSpPr>
            <a:spLocks noChangeArrowheads="1"/>
          </p:cNvSpPr>
          <p:nvPr/>
        </p:nvSpPr>
        <p:spPr bwMode="auto">
          <a:xfrm>
            <a:off x="3378200" y="49498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32</a:t>
            </a:r>
          </a:p>
        </p:txBody>
      </p:sp>
      <p:sp>
        <p:nvSpPr>
          <p:cNvPr id="25619" name="Freeform 21"/>
          <p:cNvSpPr>
            <a:spLocks/>
          </p:cNvSpPr>
          <p:nvPr/>
        </p:nvSpPr>
        <p:spPr bwMode="auto">
          <a:xfrm>
            <a:off x="3835400" y="4508501"/>
            <a:ext cx="584200" cy="441325"/>
          </a:xfrm>
          <a:custGeom>
            <a:avLst/>
            <a:gdLst>
              <a:gd name="T0" fmla="*/ 368 w 368"/>
              <a:gd name="T1" fmla="*/ 0 h 278"/>
              <a:gd name="T2" fmla="*/ 0 w 368"/>
              <a:gd name="T3" fmla="*/ 278 h 278"/>
              <a:gd name="T4" fmla="*/ 0 60000 65536"/>
              <a:gd name="T5" fmla="*/ 0 60000 65536"/>
              <a:gd name="T6" fmla="*/ 0 w 368"/>
              <a:gd name="T7" fmla="*/ 0 h 278"/>
              <a:gd name="T8" fmla="*/ 368 w 368"/>
              <a:gd name="T9" fmla="*/ 278 h 278"/>
            </a:gdLst>
            <a:ahLst/>
            <a:cxnLst>
              <a:cxn ang="T4">
                <a:pos x="T0" y="T1"/>
              </a:cxn>
              <a:cxn ang="T5">
                <a:pos x="T2" y="T3"/>
              </a:cxn>
            </a:cxnLst>
            <a:rect l="T6" t="T7" r="T8" b="T9"/>
            <a:pathLst>
              <a:path w="368" h="278">
                <a:moveTo>
                  <a:pt x="368" y="0"/>
                </a:moveTo>
                <a:lnTo>
                  <a:pt x="0" y="278"/>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620" name="Rectangle 22"/>
          <p:cNvSpPr>
            <a:spLocks noChangeArrowheads="1"/>
          </p:cNvSpPr>
          <p:nvPr/>
        </p:nvSpPr>
        <p:spPr bwMode="auto">
          <a:xfrm>
            <a:off x="1881158" y="1009938"/>
            <a:ext cx="7307262" cy="430887"/>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200" b="1" dirty="0">
                <a:solidFill>
                  <a:srgbClr val="FF0000"/>
                </a:solidFill>
                <a:latin typeface="Consolas" pitchFamily="49" charset="0"/>
                <a:ea typeface="微软雅黑" pitchFamily="34" charset="-122"/>
                <a:cs typeface="Consolas" pitchFamily="49" charset="0"/>
              </a:rPr>
              <a:t>（</a:t>
            </a:r>
            <a:r>
              <a:rPr kumimoji="1" lang="en-US" altLang="zh-CN" sz="2200" b="1" dirty="0">
                <a:solidFill>
                  <a:srgbClr val="FF0000"/>
                </a:solidFill>
                <a:latin typeface="Consolas" pitchFamily="49" charset="0"/>
                <a:ea typeface="微软雅黑" pitchFamily="34" charset="-122"/>
                <a:cs typeface="Consolas" pitchFamily="49" charset="0"/>
              </a:rPr>
              <a:t>1</a:t>
            </a:r>
            <a:r>
              <a:rPr kumimoji="1" lang="zh-CN" altLang="en-US" sz="2200" b="1" dirty="0">
                <a:solidFill>
                  <a:srgbClr val="FF0000"/>
                </a:solidFill>
                <a:latin typeface="Consolas" pitchFamily="49" charset="0"/>
                <a:ea typeface="微软雅黑" pitchFamily="34" charset="-122"/>
                <a:cs typeface="Consolas" pitchFamily="49" charset="0"/>
              </a:rPr>
              <a:t>）被删除的结点无孩子：直接删去该结点。</a:t>
            </a:r>
          </a:p>
        </p:txBody>
      </p:sp>
      <p:sp useBgFill="1">
        <p:nvSpPr>
          <p:cNvPr id="125975" name="Rectangle 23"/>
          <p:cNvSpPr>
            <a:spLocks noChangeArrowheads="1"/>
          </p:cNvSpPr>
          <p:nvPr/>
        </p:nvSpPr>
        <p:spPr bwMode="auto">
          <a:xfrm>
            <a:off x="2871774" y="2924175"/>
            <a:ext cx="1295400" cy="12192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useBgFill="1">
        <p:nvSpPr>
          <p:cNvPr id="125976" name="Rectangle 24"/>
          <p:cNvSpPr>
            <a:spLocks noChangeArrowheads="1"/>
          </p:cNvSpPr>
          <p:nvPr/>
        </p:nvSpPr>
        <p:spPr bwMode="auto">
          <a:xfrm>
            <a:off x="7934348" y="4568825"/>
            <a:ext cx="1447800" cy="9906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lang="zh-CN" altLang="zh-CN">
              <a:solidFill>
                <a:srgbClr val="FF0000"/>
              </a:solidFill>
              <a:latin typeface="Consolas" pitchFamily="49" charset="0"/>
              <a:ea typeface="宋体" pitchFamily="2" charset="-122"/>
              <a:cs typeface="Consolas" pitchFamily="49" charset="0"/>
            </a:endParaRPr>
          </a:p>
        </p:txBody>
      </p:sp>
      <p:sp>
        <p:nvSpPr>
          <p:cNvPr id="25623" name="Text Box 25"/>
          <p:cNvSpPr txBox="1">
            <a:spLocks noChangeArrowheads="1"/>
          </p:cNvSpPr>
          <p:nvPr/>
        </p:nvSpPr>
        <p:spPr bwMode="auto">
          <a:xfrm>
            <a:off x="2452663" y="1610014"/>
            <a:ext cx="907621" cy="43088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例如</a:t>
            </a:r>
            <a:r>
              <a:rPr kumimoji="1" lang="en-US" altLang="zh-CN" sz="2200" b="1" dirty="0">
                <a:solidFill>
                  <a:srgbClr val="3333FF"/>
                </a:solidFill>
                <a:latin typeface="Consolas" pitchFamily="49" charset="0"/>
                <a:ea typeface="楷体" pitchFamily="49" charset="-122"/>
                <a:cs typeface="Consolas" pitchFamily="49" charset="0"/>
              </a:rPr>
              <a:t>:</a:t>
            </a:r>
            <a:endParaRPr kumimoji="1" lang="en-US" altLang="zh-CN" sz="2200" dirty="0">
              <a:solidFill>
                <a:srgbClr val="3333FF"/>
              </a:solidFill>
              <a:latin typeface="Consolas" pitchFamily="49" charset="0"/>
              <a:ea typeface="楷体" pitchFamily="49" charset="-122"/>
              <a:cs typeface="Consolas" pitchFamily="49" charset="0"/>
            </a:endParaRPr>
          </a:p>
        </p:txBody>
      </p:sp>
      <p:sp>
        <p:nvSpPr>
          <p:cNvPr id="125978" name="Text Box 26"/>
          <p:cNvSpPr txBox="1">
            <a:spLocks noChangeArrowheads="1"/>
          </p:cNvSpPr>
          <p:nvPr/>
        </p:nvSpPr>
        <p:spPr bwMode="auto">
          <a:xfrm>
            <a:off x="7024694" y="1795438"/>
            <a:ext cx="2380780" cy="430887"/>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被删关键字 </a:t>
            </a:r>
            <a:r>
              <a:rPr kumimoji="1" lang="en-US" altLang="zh-CN" sz="2200" b="1" dirty="0">
                <a:solidFill>
                  <a:srgbClr val="3333FF"/>
                </a:solidFill>
                <a:latin typeface="Consolas" pitchFamily="49" charset="0"/>
                <a:ea typeface="楷体" pitchFamily="49" charset="-122"/>
                <a:cs typeface="Consolas" pitchFamily="49" charset="0"/>
              </a:rPr>
              <a:t>= 20</a:t>
            </a:r>
            <a:endParaRPr kumimoji="1" lang="en-US" altLang="zh-CN" sz="2200" dirty="0">
              <a:solidFill>
                <a:srgbClr val="3333FF"/>
              </a:solidFill>
              <a:latin typeface="Consolas" pitchFamily="49" charset="0"/>
              <a:ea typeface="楷体" pitchFamily="49" charset="-122"/>
              <a:cs typeface="Consolas" pitchFamily="49" charset="0"/>
            </a:endParaRPr>
          </a:p>
        </p:txBody>
      </p:sp>
      <p:sp useBgFill="1">
        <p:nvSpPr>
          <p:cNvPr id="125979" name="Text Box 27"/>
          <p:cNvSpPr txBox="1">
            <a:spLocks noChangeArrowheads="1"/>
          </p:cNvSpPr>
          <p:nvPr/>
        </p:nvSpPr>
        <p:spPr bwMode="auto">
          <a:xfrm>
            <a:off x="8857646" y="1785927"/>
            <a:ext cx="524503" cy="461665"/>
          </a:xfrm>
          <a:prstGeom prst="rect">
            <a:avLst/>
          </a:prstGeom>
          <a:ln w="9525">
            <a:solidFill>
              <a:schemeClr val="bg1"/>
            </a:solidFill>
            <a:miter lim="800000"/>
            <a:headEnd/>
            <a:tailEnd/>
          </a:ln>
        </p:spPr>
        <p:txBody>
          <a:bodyPr wrap="none">
            <a:spAutoFit/>
          </a:bodyPr>
          <a:lstStyle/>
          <a:p>
            <a:pPr fontAlgn="base">
              <a:spcBef>
                <a:spcPct val="0"/>
              </a:spcBef>
              <a:spcAft>
                <a:spcPct val="0"/>
              </a:spcAft>
            </a:pPr>
            <a:r>
              <a:rPr kumimoji="1" lang="en-US" altLang="zh-CN" sz="2400" b="1">
                <a:solidFill>
                  <a:srgbClr val="FF0000"/>
                </a:solidFill>
                <a:latin typeface="Consolas" pitchFamily="49" charset="0"/>
                <a:ea typeface="楷体_GB2312" pitchFamily="49" charset="-122"/>
                <a:cs typeface="Consolas" pitchFamily="49" charset="0"/>
              </a:rPr>
              <a:t>88</a:t>
            </a:r>
            <a:endParaRPr kumimoji="1" lang="en-US" altLang="zh-CN" sz="2400">
              <a:solidFill>
                <a:srgbClr val="FF0000"/>
              </a:solidFill>
              <a:latin typeface="Consolas" pitchFamily="49" charset="0"/>
              <a:ea typeface="楷体_GB2312" pitchFamily="49" charset="-122"/>
              <a:cs typeface="Consolas" pitchFamily="49" charset="0"/>
            </a:endParaRPr>
          </a:p>
        </p:txBody>
      </p:sp>
      <p:sp>
        <p:nvSpPr>
          <p:cNvPr id="125980" name="Text Box 28"/>
          <p:cNvSpPr txBox="1">
            <a:spLocks noChangeArrowheads="1"/>
          </p:cNvSpPr>
          <p:nvPr/>
        </p:nvSpPr>
        <p:spPr bwMode="auto">
          <a:xfrm>
            <a:off x="3627439" y="5661026"/>
            <a:ext cx="5291833" cy="430887"/>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200" b="1">
                <a:solidFill>
                  <a:srgbClr val="3333FF"/>
                </a:solidFill>
                <a:latin typeface="Consolas" pitchFamily="49" charset="0"/>
                <a:ea typeface="楷体" pitchFamily="49" charset="-122"/>
                <a:cs typeface="Consolas" pitchFamily="49" charset="0"/>
              </a:rPr>
              <a:t>其双亲结点中相应指针域的值改为“空”</a:t>
            </a:r>
            <a:endParaRPr kumimoji="1" lang="zh-CN" altLang="en-US" sz="2200" dirty="0">
              <a:solidFill>
                <a:srgbClr val="3333FF"/>
              </a:solidFill>
              <a:latin typeface="Consolas" pitchFamily="49" charset="0"/>
              <a:ea typeface="楷体" pitchFamily="49" charset="-122"/>
              <a:cs typeface="Consolas" pitchFamily="49" charset="0"/>
            </a:endParaRPr>
          </a:p>
        </p:txBody>
      </p:sp>
      <p:sp>
        <p:nvSpPr>
          <p:cNvPr id="25629" name="Oval 4"/>
          <p:cNvSpPr>
            <a:spLocks noChangeArrowheads="1"/>
          </p:cNvSpPr>
          <p:nvPr/>
        </p:nvSpPr>
        <p:spPr bwMode="auto">
          <a:xfrm>
            <a:off x="4140200" y="2587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8"/>
                                        </p:tgtEl>
                                        <p:attrNameLst>
                                          <p:attrName>style.visibility</p:attrName>
                                        </p:attrNameLst>
                                      </p:cBhvr>
                                      <p:to>
                                        <p:strVal val="visible"/>
                                      </p:to>
                                    </p:set>
                                    <p:animEffect transition="in" filter="wipe(left)">
                                      <p:cBhvr>
                                        <p:cTn id="7" dur="500"/>
                                        <p:tgtEl>
                                          <p:spTgt spid="125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75"/>
                                        </p:tgtEl>
                                        <p:attrNameLst>
                                          <p:attrName>style.visibility</p:attrName>
                                        </p:attrNameLst>
                                      </p:cBhvr>
                                      <p:to>
                                        <p:strVal val="visible"/>
                                      </p:to>
                                    </p:set>
                                    <p:animEffect transition="in" filter="wipe(up)">
                                      <p:cBhvr>
                                        <p:cTn id="12" dur="500"/>
                                        <p:tgtEl>
                                          <p:spTgt spid="125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79"/>
                                        </p:tgtEl>
                                        <p:attrNameLst>
                                          <p:attrName>style.visibility</p:attrName>
                                        </p:attrNameLst>
                                      </p:cBhvr>
                                      <p:to>
                                        <p:strVal val="visible"/>
                                      </p:to>
                                    </p:set>
                                    <p:animEffect transition="in" filter="wipe(left)">
                                      <p:cBhvr>
                                        <p:cTn id="17" dur="500"/>
                                        <p:tgtEl>
                                          <p:spTgt spid="1259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5976"/>
                                        </p:tgtEl>
                                        <p:attrNameLst>
                                          <p:attrName>style.visibility</p:attrName>
                                        </p:attrNameLst>
                                      </p:cBhvr>
                                      <p:to>
                                        <p:strVal val="visible"/>
                                      </p:to>
                                    </p:set>
                                    <p:animEffect transition="in" filter="wipe(up)">
                                      <p:cBhvr>
                                        <p:cTn id="22" dur="500"/>
                                        <p:tgtEl>
                                          <p:spTgt spid="1259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80"/>
                                        </p:tgtEl>
                                        <p:attrNameLst>
                                          <p:attrName>style.visibility</p:attrName>
                                        </p:attrNameLst>
                                      </p:cBhvr>
                                      <p:to>
                                        <p:strVal val="visible"/>
                                      </p:to>
                                    </p:set>
                                    <p:animEffect transition="in" filter="wipe(left)">
                                      <p:cBhvr>
                                        <p:cTn id="27" dur="500"/>
                                        <p:tgtEl>
                                          <p:spTgt spid="12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P spid="125976" grpId="0" animBg="1"/>
      <p:bldP spid="125978" grpId="0" animBg="1" autoUpdateAnimBg="0"/>
      <p:bldP spid="125979" grpId="0" animBg="1" autoUpdateAnimBg="0"/>
      <p:bldP spid="12598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4800600" y="16764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楷体_GB2312" pitchFamily="49" charset="-122"/>
                <a:cs typeface="Consolas" pitchFamily="49" charset="0"/>
              </a:rPr>
              <a:t>50</a:t>
            </a:r>
          </a:p>
        </p:txBody>
      </p:sp>
      <p:sp>
        <p:nvSpPr>
          <p:cNvPr id="26627" name="Oval 4"/>
          <p:cNvSpPr>
            <a:spLocks noChangeArrowheads="1"/>
          </p:cNvSpPr>
          <p:nvPr/>
        </p:nvSpPr>
        <p:spPr bwMode="auto">
          <a:xfrm>
            <a:off x="3352800" y="2209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30</a:t>
            </a:r>
          </a:p>
        </p:txBody>
      </p:sp>
      <p:sp>
        <p:nvSpPr>
          <p:cNvPr id="26628" name="Oval 5"/>
          <p:cNvSpPr>
            <a:spLocks noChangeArrowheads="1"/>
          </p:cNvSpPr>
          <p:nvPr/>
        </p:nvSpPr>
        <p:spPr bwMode="auto">
          <a:xfrm>
            <a:off x="6248400" y="22098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楷体_GB2312" pitchFamily="49" charset="-122"/>
                <a:cs typeface="Consolas" pitchFamily="49" charset="0"/>
              </a:rPr>
              <a:t>80</a:t>
            </a:r>
          </a:p>
        </p:txBody>
      </p:sp>
      <p:sp>
        <p:nvSpPr>
          <p:cNvPr id="26629" name="Oval 6"/>
          <p:cNvSpPr>
            <a:spLocks noChangeArrowheads="1"/>
          </p:cNvSpPr>
          <p:nvPr/>
        </p:nvSpPr>
        <p:spPr bwMode="auto">
          <a:xfrm>
            <a:off x="22098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20</a:t>
            </a:r>
          </a:p>
        </p:txBody>
      </p:sp>
      <p:sp>
        <p:nvSpPr>
          <p:cNvPr id="26630" name="Oval 7"/>
          <p:cNvSpPr>
            <a:spLocks noChangeArrowheads="1"/>
          </p:cNvSpPr>
          <p:nvPr/>
        </p:nvSpPr>
        <p:spPr bwMode="auto">
          <a:xfrm>
            <a:off x="73914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楷体_GB2312" pitchFamily="49" charset="-122"/>
                <a:cs typeface="Consolas" pitchFamily="49" charset="0"/>
              </a:rPr>
              <a:t>90</a:t>
            </a:r>
          </a:p>
        </p:txBody>
      </p:sp>
      <p:sp>
        <p:nvSpPr>
          <p:cNvPr id="26631" name="Oval 8"/>
          <p:cNvSpPr>
            <a:spLocks noChangeArrowheads="1"/>
          </p:cNvSpPr>
          <p:nvPr/>
        </p:nvSpPr>
        <p:spPr bwMode="auto">
          <a:xfrm>
            <a:off x="65532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85</a:t>
            </a:r>
          </a:p>
        </p:txBody>
      </p:sp>
      <p:sp>
        <p:nvSpPr>
          <p:cNvPr id="26632" name="Oval 9"/>
          <p:cNvSpPr>
            <a:spLocks noChangeArrowheads="1"/>
          </p:cNvSpPr>
          <p:nvPr/>
        </p:nvSpPr>
        <p:spPr bwMode="auto">
          <a:xfrm>
            <a:off x="4495800" y="28956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40</a:t>
            </a:r>
          </a:p>
        </p:txBody>
      </p:sp>
      <p:sp>
        <p:nvSpPr>
          <p:cNvPr id="26633" name="Oval 10"/>
          <p:cNvSpPr>
            <a:spLocks noChangeArrowheads="1"/>
          </p:cNvSpPr>
          <p:nvPr/>
        </p:nvSpPr>
        <p:spPr bwMode="auto">
          <a:xfrm>
            <a:off x="35814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35</a:t>
            </a:r>
          </a:p>
        </p:txBody>
      </p:sp>
      <p:sp>
        <p:nvSpPr>
          <p:cNvPr id="26634" name="Oval 11"/>
          <p:cNvSpPr>
            <a:spLocks noChangeArrowheads="1"/>
          </p:cNvSpPr>
          <p:nvPr/>
        </p:nvSpPr>
        <p:spPr bwMode="auto">
          <a:xfrm>
            <a:off x="78486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88</a:t>
            </a:r>
          </a:p>
        </p:txBody>
      </p:sp>
      <p:sp>
        <p:nvSpPr>
          <p:cNvPr id="26635" name="Line 12"/>
          <p:cNvSpPr>
            <a:spLocks noChangeShapeType="1"/>
          </p:cNvSpPr>
          <p:nvPr/>
        </p:nvSpPr>
        <p:spPr bwMode="auto">
          <a:xfrm flipH="1">
            <a:off x="3962400" y="1981200"/>
            <a:ext cx="8382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36" name="Freeform 13"/>
          <p:cNvSpPr>
            <a:spLocks/>
          </p:cNvSpPr>
          <p:nvPr/>
        </p:nvSpPr>
        <p:spPr bwMode="auto">
          <a:xfrm>
            <a:off x="2819400" y="2590800"/>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37" name="Line 14"/>
          <p:cNvSpPr>
            <a:spLocks noChangeShapeType="1"/>
          </p:cNvSpPr>
          <p:nvPr/>
        </p:nvSpPr>
        <p:spPr bwMode="auto">
          <a:xfrm>
            <a:off x="5486400" y="1981200"/>
            <a:ext cx="7620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38" name="Line 15"/>
          <p:cNvSpPr>
            <a:spLocks noChangeShapeType="1"/>
          </p:cNvSpPr>
          <p:nvPr/>
        </p:nvSpPr>
        <p:spPr bwMode="auto">
          <a:xfrm>
            <a:off x="3962400" y="2590800"/>
            <a:ext cx="6096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39" name="Line 16"/>
          <p:cNvSpPr>
            <a:spLocks noChangeShapeType="1"/>
          </p:cNvSpPr>
          <p:nvPr/>
        </p:nvSpPr>
        <p:spPr bwMode="auto">
          <a:xfrm flipH="1">
            <a:off x="4038600" y="3352800"/>
            <a:ext cx="5334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40" name="Line 17"/>
          <p:cNvSpPr>
            <a:spLocks noChangeShapeType="1"/>
          </p:cNvSpPr>
          <p:nvPr/>
        </p:nvSpPr>
        <p:spPr bwMode="auto">
          <a:xfrm>
            <a:off x="6858000" y="2667000"/>
            <a:ext cx="609600" cy="3048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41" name="Freeform 18"/>
          <p:cNvSpPr>
            <a:spLocks/>
          </p:cNvSpPr>
          <p:nvPr/>
        </p:nvSpPr>
        <p:spPr bwMode="auto">
          <a:xfrm>
            <a:off x="7099300" y="3302000"/>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42" name="Freeform 19"/>
          <p:cNvSpPr>
            <a:spLocks/>
          </p:cNvSpPr>
          <p:nvPr/>
        </p:nvSpPr>
        <p:spPr bwMode="auto">
          <a:xfrm>
            <a:off x="7213600" y="4114800"/>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6643" name="Oval 20"/>
          <p:cNvSpPr>
            <a:spLocks noChangeArrowheads="1"/>
          </p:cNvSpPr>
          <p:nvPr/>
        </p:nvSpPr>
        <p:spPr bwMode="auto">
          <a:xfrm>
            <a:off x="25908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32</a:t>
            </a:r>
          </a:p>
        </p:txBody>
      </p:sp>
      <p:sp>
        <p:nvSpPr>
          <p:cNvPr id="26644" name="Freeform 21"/>
          <p:cNvSpPr>
            <a:spLocks/>
          </p:cNvSpPr>
          <p:nvPr/>
        </p:nvSpPr>
        <p:spPr bwMode="auto">
          <a:xfrm>
            <a:off x="3098800" y="4089400"/>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28023" name="Rectangle 23"/>
          <p:cNvSpPr>
            <a:spLocks noChangeArrowheads="1"/>
          </p:cNvSpPr>
          <p:nvPr/>
        </p:nvSpPr>
        <p:spPr bwMode="auto">
          <a:xfrm>
            <a:off x="1712944" y="260351"/>
            <a:ext cx="9263333" cy="904863"/>
          </a:xfrm>
          <a:prstGeom prst="rect">
            <a:avLst/>
          </a:prstGeom>
          <a:noFill/>
          <a:ln w="9525">
            <a:noFill/>
            <a:miter lim="800000"/>
            <a:headEnd/>
            <a:tailEnd/>
          </a:ln>
        </p:spPr>
        <p:txBody>
          <a:bodyPr wrap="square">
            <a:spAutoFit/>
          </a:bodyPr>
          <a:lstStyle/>
          <a:p>
            <a:pPr marL="896938" indent="-896938" fontAlgn="base">
              <a:lnSpc>
                <a:spcPct val="120000"/>
              </a:lnSpc>
              <a:spcBef>
                <a:spcPct val="0"/>
              </a:spcBef>
              <a:spcAft>
                <a:spcPct val="0"/>
              </a:spcAft>
            </a:pPr>
            <a:r>
              <a:rPr kumimoji="1" lang="zh-CN" altLang="en-US" sz="2200" b="1" dirty="0">
                <a:solidFill>
                  <a:srgbClr val="FF0000"/>
                </a:solidFill>
                <a:latin typeface="Consolas" pitchFamily="49" charset="0"/>
                <a:ea typeface="微软雅黑" pitchFamily="34" charset="-122"/>
                <a:cs typeface="Consolas" pitchFamily="49" charset="0"/>
              </a:rPr>
              <a:t>（</a:t>
            </a:r>
            <a:r>
              <a:rPr kumimoji="1" lang="en-US" altLang="zh-CN" sz="2200" b="1" dirty="0">
                <a:solidFill>
                  <a:srgbClr val="FF0000"/>
                </a:solidFill>
                <a:latin typeface="Consolas" pitchFamily="49" charset="0"/>
                <a:ea typeface="微软雅黑" pitchFamily="34" charset="-122"/>
                <a:cs typeface="Consolas" pitchFamily="49" charset="0"/>
              </a:rPr>
              <a:t>2</a:t>
            </a:r>
            <a:r>
              <a:rPr kumimoji="1" lang="zh-CN" altLang="en-US" sz="2200" b="1" dirty="0">
                <a:solidFill>
                  <a:srgbClr val="FF0000"/>
                </a:solidFill>
                <a:latin typeface="Consolas" pitchFamily="49" charset="0"/>
                <a:ea typeface="微软雅黑" pitchFamily="34" charset="-122"/>
                <a:cs typeface="Consolas" pitchFamily="49" charset="0"/>
              </a:rPr>
              <a:t>）</a:t>
            </a:r>
            <a:r>
              <a:rPr kumimoji="1" lang="zh-CN" altLang="en-US" sz="2200" b="1" i="1" dirty="0">
                <a:solidFill>
                  <a:srgbClr val="FF0000"/>
                </a:solidFill>
                <a:latin typeface="Consolas" pitchFamily="49" charset="0"/>
                <a:ea typeface="微软雅黑" pitchFamily="34" charset="-122"/>
                <a:cs typeface="Consolas" pitchFamily="49" charset="0"/>
              </a:rPr>
              <a:t> </a:t>
            </a:r>
            <a:r>
              <a:rPr kumimoji="1" lang="zh-CN" altLang="en-US" sz="2200" b="1" dirty="0">
                <a:solidFill>
                  <a:srgbClr val="FF0000"/>
                </a:solidFill>
                <a:latin typeface="Consolas" pitchFamily="49" charset="0"/>
                <a:ea typeface="微软雅黑" pitchFamily="34" charset="-122"/>
                <a:cs typeface="Consolas" pitchFamily="49" charset="0"/>
              </a:rPr>
              <a:t>被删除的结点只有左子树或者只有右子树，用其左子树或者右子树替换它（结点替换）。</a:t>
            </a:r>
          </a:p>
        </p:txBody>
      </p:sp>
      <p:sp>
        <p:nvSpPr>
          <p:cNvPr id="128024" name="AutoShape 24"/>
          <p:cNvSpPr>
            <a:spLocks noChangeArrowheads="1"/>
          </p:cNvSpPr>
          <p:nvPr/>
        </p:nvSpPr>
        <p:spPr bwMode="auto">
          <a:xfrm>
            <a:off x="3886200" y="2628900"/>
            <a:ext cx="152400" cy="1143000"/>
          </a:xfrm>
          <a:prstGeom prst="downArrow">
            <a:avLst>
              <a:gd name="adj1" fmla="val 50000"/>
              <a:gd name="adj2" fmla="val 187500"/>
            </a:avLst>
          </a:prstGeom>
          <a:solidFill>
            <a:srgbClr val="FF00FF"/>
          </a:solidFill>
          <a:ln w="9525">
            <a:solidFill>
              <a:srgbClr val="3333FF"/>
            </a:solidFill>
            <a:miter lim="800000"/>
            <a:headEnd/>
            <a:tailEnd/>
          </a:ln>
        </p:spPr>
        <p:txBody>
          <a:bodyPr vert="eaVert"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useBgFill="1">
        <p:nvSpPr>
          <p:cNvPr id="128025" name="Rectangle 25"/>
          <p:cNvSpPr>
            <a:spLocks noChangeArrowheads="1"/>
          </p:cNvSpPr>
          <p:nvPr/>
        </p:nvSpPr>
        <p:spPr bwMode="auto">
          <a:xfrm>
            <a:off x="4032246" y="2590800"/>
            <a:ext cx="1349375" cy="11430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lang="zh-CN" altLang="zh-CN">
              <a:solidFill>
                <a:srgbClr val="FF0000"/>
              </a:solidFill>
              <a:latin typeface="Consolas" pitchFamily="49" charset="0"/>
              <a:ea typeface="宋体" pitchFamily="2" charset="-122"/>
              <a:cs typeface="Consolas" pitchFamily="49" charset="0"/>
            </a:endParaRPr>
          </a:p>
        </p:txBody>
      </p:sp>
      <p:sp>
        <p:nvSpPr>
          <p:cNvPr id="128026" name="Line 26"/>
          <p:cNvSpPr>
            <a:spLocks noChangeShapeType="1"/>
          </p:cNvSpPr>
          <p:nvPr/>
        </p:nvSpPr>
        <p:spPr bwMode="auto">
          <a:xfrm>
            <a:off x="5486400" y="1981200"/>
            <a:ext cx="1981200" cy="990600"/>
          </a:xfrm>
          <a:prstGeom prst="line">
            <a:avLst/>
          </a:prstGeom>
          <a:noFill/>
          <a:ln w="63500">
            <a:solidFill>
              <a:srgbClr val="3333FF"/>
            </a:solidFill>
            <a:round/>
            <a:headEnd/>
            <a:tailEnd type="triangle" w="med" len="lg"/>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useBgFill="1">
        <p:nvSpPr>
          <p:cNvPr id="128027" name="Rectangle 27"/>
          <p:cNvSpPr>
            <a:spLocks noChangeArrowheads="1"/>
          </p:cNvSpPr>
          <p:nvPr/>
        </p:nvSpPr>
        <p:spPr bwMode="auto">
          <a:xfrm>
            <a:off x="6096000" y="2133600"/>
            <a:ext cx="838200" cy="6858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28028" name="Line 28"/>
          <p:cNvSpPr>
            <a:spLocks noChangeShapeType="1"/>
          </p:cNvSpPr>
          <p:nvPr/>
        </p:nvSpPr>
        <p:spPr bwMode="auto">
          <a:xfrm>
            <a:off x="5486400" y="1981200"/>
            <a:ext cx="1981200" cy="990600"/>
          </a:xfrm>
          <a:prstGeom prst="line">
            <a:avLst/>
          </a:prstGeom>
          <a:noFill/>
          <a:ln w="63500">
            <a:solidFill>
              <a:srgbClr val="3333FF"/>
            </a:solidFill>
            <a:round/>
            <a:headEnd/>
            <a:tailEnd type="triangle" w="med" len="lg"/>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28029" name="Text Box 29"/>
          <p:cNvSpPr txBox="1">
            <a:spLocks noChangeArrowheads="1"/>
          </p:cNvSpPr>
          <p:nvPr/>
        </p:nvSpPr>
        <p:spPr bwMode="auto">
          <a:xfrm>
            <a:off x="1845333" y="5589352"/>
            <a:ext cx="9263333" cy="1040157"/>
          </a:xfrm>
          <a:prstGeom prst="rect">
            <a:avLst/>
          </a:prstGeom>
          <a:noFill/>
          <a:ln w="9525">
            <a:solidFill>
              <a:schemeClr val="bg1"/>
            </a:solidFill>
            <a:miter lim="800000"/>
            <a:headEnd/>
            <a:tailEnd/>
          </a:ln>
        </p:spPr>
        <p:txBody>
          <a:bodyPr wrap="square">
            <a:spAutoFit/>
          </a:bodyPr>
          <a:lstStyle/>
          <a:p>
            <a:pPr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子代父职，且只有一个选择；</a:t>
            </a:r>
            <a:endParaRPr kumimoji="1" lang="en-US" altLang="zh-CN" sz="2200" b="1" dirty="0">
              <a:solidFill>
                <a:srgbClr val="3333FF"/>
              </a:solidFill>
              <a:latin typeface="Consolas" pitchFamily="49" charset="0"/>
              <a:ea typeface="楷体" pitchFamily="49" charset="-122"/>
              <a:cs typeface="Consolas" pitchFamily="49" charset="0"/>
            </a:endParaRPr>
          </a:p>
          <a:p>
            <a:pPr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双亲结点的相应指针改为 “指向被删除结点的左子树或右子树”。</a:t>
            </a:r>
            <a:endParaRPr kumimoji="1" lang="zh-CN" altLang="en-US" sz="2200" dirty="0">
              <a:solidFill>
                <a:srgbClr val="3333FF"/>
              </a:solidFill>
              <a:latin typeface="Consolas" pitchFamily="49" charset="0"/>
              <a:ea typeface="楷体" pitchFamily="49" charset="-122"/>
              <a:cs typeface="Consolas" pitchFamily="49" charset="0"/>
            </a:endParaRPr>
          </a:p>
        </p:txBody>
      </p:sp>
      <p:sp>
        <p:nvSpPr>
          <p:cNvPr id="128030" name="Text Box 30"/>
          <p:cNvSpPr txBox="1">
            <a:spLocks noChangeArrowheads="1"/>
          </p:cNvSpPr>
          <p:nvPr/>
        </p:nvSpPr>
        <p:spPr bwMode="auto">
          <a:xfrm>
            <a:off x="7010400" y="1504890"/>
            <a:ext cx="2581156"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被删关键字 </a:t>
            </a:r>
            <a:r>
              <a:rPr kumimoji="1" lang="en-US" altLang="zh-CN" sz="2400" b="1" dirty="0">
                <a:solidFill>
                  <a:srgbClr val="3333FF"/>
                </a:solidFill>
                <a:latin typeface="Consolas" pitchFamily="49" charset="0"/>
                <a:ea typeface="楷体" pitchFamily="49" charset="-122"/>
                <a:cs typeface="Consolas" pitchFamily="49" charset="0"/>
              </a:rPr>
              <a:t>= 40</a:t>
            </a:r>
            <a:endParaRPr kumimoji="1" lang="en-US" altLang="zh-CN" sz="2400" dirty="0">
              <a:solidFill>
                <a:srgbClr val="3333FF"/>
              </a:solidFill>
              <a:latin typeface="Consolas" pitchFamily="49" charset="0"/>
              <a:ea typeface="楷体" pitchFamily="49" charset="-122"/>
              <a:cs typeface="Consolas" pitchFamily="49" charset="0"/>
            </a:endParaRPr>
          </a:p>
        </p:txBody>
      </p:sp>
      <p:sp useBgFill="1">
        <p:nvSpPr>
          <p:cNvPr id="128031" name="Rectangle 31"/>
          <p:cNvSpPr>
            <a:spLocks noChangeArrowheads="1"/>
          </p:cNvSpPr>
          <p:nvPr/>
        </p:nvSpPr>
        <p:spPr bwMode="auto">
          <a:xfrm>
            <a:off x="9000522" y="1527115"/>
            <a:ext cx="524503" cy="461665"/>
          </a:xfrm>
          <a:prstGeom prst="rect">
            <a:avLst/>
          </a:prstGeom>
          <a:ln w="9525">
            <a:solidFill>
              <a:schemeClr val="bg1"/>
            </a:solidFill>
            <a:miter lim="800000"/>
            <a:headEnd/>
            <a:tailEnd/>
          </a:ln>
        </p:spPr>
        <p:txBody>
          <a:bodyPr wrap="none">
            <a:spAutoFit/>
          </a:bodyPr>
          <a:lstStyle/>
          <a:p>
            <a:pPr fontAlgn="base">
              <a:spcBef>
                <a:spcPct val="0"/>
              </a:spcBef>
              <a:spcAft>
                <a:spcPct val="0"/>
              </a:spcAft>
            </a:pPr>
            <a:r>
              <a:rPr kumimoji="1" lang="en-US" altLang="zh-CN" sz="2400" b="1" dirty="0">
                <a:solidFill>
                  <a:srgbClr val="FF0000"/>
                </a:solidFill>
                <a:latin typeface="Consolas" pitchFamily="49" charset="0"/>
                <a:ea typeface="楷体_GB2312" pitchFamily="49" charset="-122"/>
                <a:cs typeface="Consolas" pitchFamily="49" charset="0"/>
              </a:rPr>
              <a:t>80</a:t>
            </a:r>
          </a:p>
        </p:txBody>
      </p:sp>
      <p:sp>
        <p:nvSpPr>
          <p:cNvPr id="31" name="Text Box 25"/>
          <p:cNvSpPr txBox="1">
            <a:spLocks noChangeArrowheads="1"/>
          </p:cNvSpPr>
          <p:nvPr/>
        </p:nvSpPr>
        <p:spPr bwMode="auto">
          <a:xfrm>
            <a:off x="2452663" y="1357299"/>
            <a:ext cx="973343" cy="46166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例如</a:t>
            </a:r>
            <a:r>
              <a:rPr kumimoji="1" lang="en-US" altLang="zh-CN" sz="2400" b="1" dirty="0">
                <a:solidFill>
                  <a:srgbClr val="3333FF"/>
                </a:solidFill>
                <a:latin typeface="Consolas" pitchFamily="49" charset="0"/>
                <a:ea typeface="楷体" pitchFamily="49" charset="-122"/>
                <a:cs typeface="Consolas" pitchFamily="49" charset="0"/>
              </a:rPr>
              <a:t>:</a:t>
            </a:r>
            <a:endParaRPr kumimoji="1" lang="en-US" altLang="zh-CN" sz="2400"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24"/>
                                        </p:tgtEl>
                                        <p:attrNameLst>
                                          <p:attrName>style.visibility</p:attrName>
                                        </p:attrNameLst>
                                      </p:cBhvr>
                                      <p:to>
                                        <p:strVal val="visible"/>
                                      </p:to>
                                    </p:set>
                                    <p:animEffect transition="in" filter="wipe(up)">
                                      <p:cBhvr>
                                        <p:cTn id="12" dur="500"/>
                                        <p:tgtEl>
                                          <p:spTgt spid="12802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8025"/>
                                        </p:tgtEl>
                                        <p:attrNameLst>
                                          <p:attrName>style.visibility</p:attrName>
                                        </p:attrNameLst>
                                      </p:cBhvr>
                                      <p:to>
                                        <p:strVal val="visible"/>
                                      </p:to>
                                    </p:set>
                                    <p:animEffect transition="in" filter="wipe(up)">
                                      <p:cBhvr>
                                        <p:cTn id="16" dur="500"/>
                                        <p:tgtEl>
                                          <p:spTgt spid="1280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31"/>
                                        </p:tgtEl>
                                        <p:attrNameLst>
                                          <p:attrName>style.visibility</p:attrName>
                                        </p:attrNameLst>
                                      </p:cBhvr>
                                      <p:to>
                                        <p:strVal val="visible"/>
                                      </p:to>
                                    </p:set>
                                    <p:animEffect transition="in" filter="wipe(left)">
                                      <p:cBhvr>
                                        <p:cTn id="21" dur="500"/>
                                        <p:tgtEl>
                                          <p:spTgt spid="1280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8026"/>
                                        </p:tgtEl>
                                        <p:attrNameLst>
                                          <p:attrName>style.visibility</p:attrName>
                                        </p:attrNameLst>
                                      </p:cBhvr>
                                      <p:to>
                                        <p:strVal val="visible"/>
                                      </p:to>
                                    </p:set>
                                    <p:animEffect transition="in" filter="wipe(up)">
                                      <p:cBhvr>
                                        <p:cTn id="26" dur="500"/>
                                        <p:tgtEl>
                                          <p:spTgt spid="12802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28027"/>
                                        </p:tgtEl>
                                        <p:attrNameLst>
                                          <p:attrName>style.visibility</p:attrName>
                                        </p:attrNameLst>
                                      </p:cBhvr>
                                      <p:to>
                                        <p:strVal val="visible"/>
                                      </p:to>
                                    </p:set>
                                    <p:animEffect transition="in" filter="wipe(up)">
                                      <p:cBhvr>
                                        <p:cTn id="30" dur="500"/>
                                        <p:tgtEl>
                                          <p:spTgt spid="128027"/>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2802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8029"/>
                                        </p:tgtEl>
                                        <p:attrNameLst>
                                          <p:attrName>style.visibility</p:attrName>
                                        </p:attrNameLst>
                                      </p:cBhvr>
                                      <p:to>
                                        <p:strVal val="visible"/>
                                      </p:to>
                                    </p:set>
                                    <p:animEffect transition="in" filter="wipe(left)">
                                      <p:cBhvr>
                                        <p:cTn id="38"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animBg="1"/>
      <p:bldP spid="128025" grpId="0" animBg="1"/>
      <p:bldP spid="128026" grpId="0" animBg="1"/>
      <p:bldP spid="128027" grpId="0" animBg="1"/>
      <p:bldP spid="128028" grpId="0" animBg="1"/>
      <p:bldP spid="128029" grpId="0" animBg="1" autoUpdateAnimBg="0"/>
      <p:bldP spid="128030" grpId="0" animBg="1" autoUpdateAnimBg="0"/>
      <p:bldP spid="12803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2226" name="Rectangle 21">
            <a:extLst>
              <a:ext uri="{FF2B5EF4-FFF2-40B4-BE49-F238E27FC236}">
                <a16:creationId xmlns:a16="http://schemas.microsoft.com/office/drawing/2014/main" id="{BDD97873-1060-4B38-9597-6E9D9001CB65}"/>
              </a:ext>
            </a:extLst>
          </p:cNvPr>
          <p:cNvSpPr>
            <a:spLocks noChangeArrowheads="1"/>
          </p:cNvSpPr>
          <p:nvPr/>
        </p:nvSpPr>
        <p:spPr bwMode="auto">
          <a:xfrm>
            <a:off x="1447801" y="196850"/>
            <a:ext cx="83920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rgbClr val="3333CC"/>
                </a:solidFill>
                <a:ea typeface="楷体_GB2312" pitchFamily="49" charset="-122"/>
              </a:rPr>
              <a:t>（</a:t>
            </a:r>
            <a:r>
              <a:rPr lang="en-US" altLang="zh-CN" sz="3200" dirty="0">
                <a:solidFill>
                  <a:srgbClr val="3333CC"/>
                </a:solidFill>
                <a:ea typeface="楷体_GB2312" pitchFamily="49" charset="-122"/>
              </a:rPr>
              <a:t>3</a:t>
            </a:r>
            <a:r>
              <a:rPr lang="zh-CN" altLang="en-US" sz="3200" dirty="0">
                <a:solidFill>
                  <a:srgbClr val="3333CC"/>
                </a:solidFill>
                <a:ea typeface="楷体_GB2312" pitchFamily="49" charset="-122"/>
              </a:rPr>
              <a:t>）被删除的结点</a:t>
            </a:r>
            <a:r>
              <a:rPr lang="en-US" altLang="zh-CN" sz="3200" dirty="0">
                <a:solidFill>
                  <a:srgbClr val="3333CC"/>
                </a:solidFill>
                <a:ea typeface="楷体_GB2312" pitchFamily="49" charset="-122"/>
              </a:rPr>
              <a:t>p</a:t>
            </a:r>
            <a:r>
              <a:rPr lang="zh-CN" altLang="en-US" sz="3200" dirty="0">
                <a:solidFill>
                  <a:srgbClr val="FF0000"/>
                </a:solidFill>
                <a:latin typeface="楷体" panose="02010609060101010101" pitchFamily="49" charset="-122"/>
                <a:ea typeface="楷体" panose="02010609060101010101" pitchFamily="49" charset="-122"/>
              </a:rPr>
              <a:t>既有左子树，也有右子树</a:t>
            </a:r>
            <a:endParaRPr lang="zh-CN" altLang="en-US" sz="2200" dirty="0">
              <a:solidFill>
                <a:srgbClr val="FF0000"/>
              </a:solidFill>
              <a:latin typeface="楷体" panose="02010609060101010101" pitchFamily="49" charset="-122"/>
              <a:ea typeface="楷体" panose="02010609060101010101" pitchFamily="49" charset="-122"/>
            </a:endParaRPr>
          </a:p>
        </p:txBody>
      </p:sp>
      <p:sp>
        <p:nvSpPr>
          <p:cNvPr id="3" name="Text Box 6">
            <a:extLst>
              <a:ext uri="{FF2B5EF4-FFF2-40B4-BE49-F238E27FC236}">
                <a16:creationId xmlns:a16="http://schemas.microsoft.com/office/drawing/2014/main" id="{E4D00686-ABE3-40C8-AC9E-D895B9C92791}"/>
              </a:ext>
            </a:extLst>
          </p:cNvPr>
          <p:cNvSpPr txBox="1">
            <a:spLocks noChangeArrowheads="1"/>
          </p:cNvSpPr>
          <p:nvPr/>
        </p:nvSpPr>
        <p:spPr bwMode="auto">
          <a:xfrm>
            <a:off x="1904999" y="990600"/>
            <a:ext cx="8455325" cy="385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fontAlgn="base">
              <a:lnSpc>
                <a:spcPct val="150000"/>
              </a:lnSpc>
              <a:spcBef>
                <a:spcPts val="1200"/>
              </a:spcBef>
              <a:spcAft>
                <a:spcPct val="0"/>
              </a:spcAft>
              <a:buFont typeface="Wingdings" pitchFamily="2" charset="2"/>
              <a:buChar char="Ø"/>
              <a:defRPr/>
            </a:pPr>
            <a:r>
              <a:rPr lang="zh-CN" altLang="en-US" dirty="0">
                <a:solidFill>
                  <a:schemeClr val="accent6"/>
                </a:solidFill>
                <a:ea typeface="楷体_GB2312" pitchFamily="49" charset="-122"/>
              </a:rPr>
              <a:t>需要保持二叉排序树的性质：中序遍历的序列有序</a:t>
            </a:r>
            <a:endParaRPr lang="en-US" altLang="zh-CN" dirty="0">
              <a:solidFill>
                <a:schemeClr val="accent6"/>
              </a:solidFill>
              <a:ea typeface="楷体_GB2312" pitchFamily="49" charset="-122"/>
            </a:endParaRPr>
          </a:p>
          <a:p>
            <a:pPr marL="342900" indent="-342900" fontAlgn="base">
              <a:lnSpc>
                <a:spcPct val="150000"/>
              </a:lnSpc>
              <a:spcBef>
                <a:spcPts val="1200"/>
              </a:spcBef>
              <a:spcAft>
                <a:spcPct val="0"/>
              </a:spcAft>
              <a:buFont typeface="Wingdings" pitchFamily="2" charset="2"/>
              <a:buChar char="Ø"/>
              <a:defRPr/>
            </a:pPr>
            <a:r>
              <a:rPr lang="zh-CN" altLang="en-US" dirty="0">
                <a:solidFill>
                  <a:schemeClr val="accent6"/>
                </a:solidFill>
                <a:ea typeface="楷体_GB2312" pitchFamily="49" charset="-122"/>
              </a:rPr>
              <a:t>一个常见做法</a:t>
            </a:r>
            <a:endParaRPr lang="en-US" altLang="zh-CN" dirty="0">
              <a:solidFill>
                <a:schemeClr val="accent6"/>
              </a:solidFill>
              <a:ea typeface="楷体_GB2312" pitchFamily="49" charset="-122"/>
            </a:endParaRPr>
          </a:p>
          <a:p>
            <a:pPr marL="914400" lvl="1" indent="-457200" fontAlgn="base">
              <a:lnSpc>
                <a:spcPct val="150000"/>
              </a:lnSpc>
              <a:spcBef>
                <a:spcPts val="1200"/>
              </a:spcBef>
              <a:spcAft>
                <a:spcPct val="0"/>
              </a:spcAft>
              <a:buFont typeface="+mj-lt"/>
              <a:buAutoNum type="arabicPeriod"/>
              <a:defRPr/>
            </a:pPr>
            <a:r>
              <a:rPr lang="zh-CN" altLang="en-US" sz="2000" dirty="0">
                <a:solidFill>
                  <a:schemeClr val="accent6"/>
                </a:solidFill>
                <a:ea typeface="楷体_GB2312" pitchFamily="49" charset="-122"/>
              </a:rPr>
              <a:t>用</a:t>
            </a:r>
            <a:r>
              <a:rPr lang="zh-CN" altLang="en-US" sz="2000" u="sng" dirty="0">
                <a:solidFill>
                  <a:schemeClr val="accent6"/>
                </a:solidFill>
                <a:ea typeface="楷体_GB2312" pitchFamily="49" charset="-122"/>
              </a:rPr>
              <a:t>中序遍历的直接前驱</a:t>
            </a:r>
            <a:r>
              <a:rPr lang="en-US" altLang="zh-CN" sz="2000" u="sng" dirty="0">
                <a:solidFill>
                  <a:schemeClr val="accent6"/>
                </a:solidFill>
                <a:ea typeface="楷体_GB2312" pitchFamily="49" charset="-122"/>
              </a:rPr>
              <a:t>S</a:t>
            </a:r>
            <a:r>
              <a:rPr lang="zh-CN" altLang="en-US" sz="2000" dirty="0">
                <a:solidFill>
                  <a:srgbClr val="FF0000"/>
                </a:solidFill>
                <a:ea typeface="楷体_GB2312" pitchFamily="49" charset="-122"/>
              </a:rPr>
              <a:t>代替</a:t>
            </a:r>
            <a:r>
              <a:rPr lang="en-US" altLang="zh-CN" sz="2000" dirty="0">
                <a:solidFill>
                  <a:srgbClr val="FF0000"/>
                </a:solidFill>
                <a:ea typeface="楷体_GB2312" pitchFamily="49" charset="-122"/>
              </a:rPr>
              <a:t>P</a:t>
            </a:r>
            <a:r>
              <a:rPr lang="zh-CN" altLang="en-US" sz="2000" dirty="0">
                <a:solidFill>
                  <a:schemeClr val="accent6"/>
                </a:solidFill>
                <a:ea typeface="楷体_GB2312" pitchFamily="49" charset="-122"/>
              </a:rPr>
              <a:t>；（</a:t>
            </a:r>
            <a:r>
              <a:rPr lang="en-US" altLang="zh-CN" sz="2000" dirty="0">
                <a:solidFill>
                  <a:schemeClr val="accent6"/>
                </a:solidFill>
                <a:ea typeface="楷体_GB2312" pitchFamily="49" charset="-122"/>
              </a:rPr>
              <a:t>P</a:t>
            </a:r>
            <a:r>
              <a:rPr lang="zh-CN" altLang="en-US" sz="2000" dirty="0">
                <a:solidFill>
                  <a:schemeClr val="accent6"/>
                </a:solidFill>
                <a:ea typeface="楷体_GB2312" pitchFamily="49" charset="-122"/>
              </a:rPr>
              <a:t>的左子树中关键字最大的结点）</a:t>
            </a:r>
            <a:endParaRPr lang="en-US" altLang="zh-CN" sz="2000" dirty="0">
              <a:solidFill>
                <a:schemeClr val="accent6"/>
              </a:solidFill>
              <a:ea typeface="楷体_GB2312" pitchFamily="49" charset="-122"/>
            </a:endParaRPr>
          </a:p>
          <a:p>
            <a:pPr marL="914400" lvl="1" indent="-457200" fontAlgn="base">
              <a:lnSpc>
                <a:spcPct val="150000"/>
              </a:lnSpc>
              <a:spcBef>
                <a:spcPts val="1200"/>
              </a:spcBef>
              <a:spcAft>
                <a:spcPct val="0"/>
              </a:spcAft>
              <a:buFont typeface="+mj-lt"/>
              <a:buAutoNum type="arabicPeriod"/>
              <a:defRPr/>
            </a:pPr>
            <a:r>
              <a:rPr lang="zh-CN" altLang="en-US" sz="2000" dirty="0">
                <a:solidFill>
                  <a:schemeClr val="accent6"/>
                </a:solidFill>
                <a:ea typeface="楷体_GB2312" pitchFamily="49" charset="-122"/>
              </a:rPr>
              <a:t>删除此直接前驱</a:t>
            </a:r>
            <a:r>
              <a:rPr lang="en-US" altLang="zh-CN" sz="2000" dirty="0">
                <a:solidFill>
                  <a:schemeClr val="accent6"/>
                </a:solidFill>
                <a:ea typeface="楷体_GB2312" pitchFamily="49" charset="-122"/>
              </a:rPr>
              <a:t>S</a:t>
            </a:r>
            <a:r>
              <a:rPr lang="zh-CN" altLang="en-US" dirty="0">
                <a:solidFill>
                  <a:schemeClr val="accent6"/>
                </a:solidFill>
                <a:ea typeface="楷体_GB2312" pitchFamily="49" charset="-122"/>
              </a:rPr>
              <a:t>；</a:t>
            </a:r>
            <a:endParaRPr lang="en-US" altLang="zh-CN" dirty="0">
              <a:solidFill>
                <a:schemeClr val="accent6"/>
              </a:solidFill>
              <a:ea typeface="楷体_GB2312" pitchFamily="49" charset="-122"/>
            </a:endParaRPr>
          </a:p>
          <a:p>
            <a:pPr marL="896938" lvl="1" indent="-447675" fontAlgn="base">
              <a:lnSpc>
                <a:spcPct val="150000"/>
              </a:lnSpc>
              <a:spcBef>
                <a:spcPts val="1200"/>
              </a:spcBef>
              <a:spcAft>
                <a:spcPct val="0"/>
              </a:spcAft>
              <a:buFont typeface="+mj-lt"/>
              <a:buAutoNum type="arabicPeriod"/>
              <a:defRPr/>
            </a:pPr>
            <a:r>
              <a:rPr lang="zh-CN" altLang="en-US" sz="2000" dirty="0">
                <a:solidFill>
                  <a:schemeClr val="accent6"/>
                </a:solidFill>
                <a:ea typeface="楷体_GB2312" pitchFamily="49" charset="-122"/>
              </a:rPr>
              <a:t>将直接前驱</a:t>
            </a:r>
            <a:r>
              <a:rPr lang="en-US" altLang="zh-CN" sz="2000" dirty="0">
                <a:solidFill>
                  <a:schemeClr val="accent6"/>
                </a:solidFill>
                <a:ea typeface="楷体_GB2312" pitchFamily="49" charset="-122"/>
              </a:rPr>
              <a:t>S</a:t>
            </a:r>
            <a:r>
              <a:rPr lang="zh-CN" altLang="en-US" sz="2000" dirty="0">
                <a:solidFill>
                  <a:schemeClr val="accent6"/>
                </a:solidFill>
                <a:ea typeface="楷体_GB2312" pitchFamily="49" charset="-122"/>
              </a:rPr>
              <a:t>的左子树接为其父节点的子树</a:t>
            </a:r>
            <a:endParaRPr lang="en-US" altLang="zh-CN" sz="2000" dirty="0">
              <a:solidFill>
                <a:schemeClr val="accent6"/>
              </a:solidFill>
              <a:ea typeface="楷体_GB2312" pitchFamily="49" charset="-122"/>
            </a:endParaRPr>
          </a:p>
          <a:p>
            <a:pPr marL="1600200" lvl="2" indent="-457200" fontAlgn="base">
              <a:lnSpc>
                <a:spcPct val="150000"/>
              </a:lnSpc>
              <a:spcBef>
                <a:spcPts val="1200"/>
              </a:spcBef>
              <a:spcAft>
                <a:spcPct val="0"/>
              </a:spcAft>
              <a:buFont typeface="Wingdings" pitchFamily="2" charset="2"/>
              <a:buChar char="l"/>
              <a:defRPr/>
            </a:pPr>
            <a:r>
              <a:rPr lang="zh-CN" altLang="en-US" sz="2000" dirty="0">
                <a:solidFill>
                  <a:schemeClr val="accent6"/>
                </a:solidFill>
                <a:ea typeface="楷体_GB2312" pitchFamily="49" charset="-122"/>
              </a:rPr>
              <a:t>注意：</a:t>
            </a:r>
            <a:r>
              <a:rPr lang="en-US" altLang="zh-CN" sz="2000" dirty="0">
                <a:solidFill>
                  <a:schemeClr val="accent6"/>
                </a:solidFill>
                <a:ea typeface="楷体_GB2312" pitchFamily="49" charset="-122"/>
              </a:rPr>
              <a:t>S</a:t>
            </a:r>
            <a:r>
              <a:rPr lang="zh-CN" altLang="en-US" sz="2000" dirty="0">
                <a:solidFill>
                  <a:schemeClr val="accent6"/>
                </a:solidFill>
                <a:ea typeface="楷体_GB2312" pitchFamily="49" charset="-122"/>
              </a:rPr>
              <a:t>无右子树！（</a:t>
            </a:r>
            <a:r>
              <a:rPr lang="en-US" altLang="zh-CN" sz="2000" dirty="0">
                <a:solidFill>
                  <a:schemeClr val="accent6"/>
                </a:solidFill>
                <a:ea typeface="楷体_GB2312" pitchFamily="49" charset="-122"/>
              </a:rPr>
              <a:t>why</a:t>
            </a:r>
            <a:r>
              <a:rPr lang="zh-CN" altLang="en-US" sz="2000" dirty="0">
                <a:solidFill>
                  <a:schemeClr val="accent6"/>
                </a:solidFill>
                <a:ea typeface="楷体_GB2312" pitchFamily="49" charset="-122"/>
              </a:rPr>
              <a:t>？）</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345A6494-2B6A-4E63-8675-6CEA9AE22D85}"/>
              </a:ext>
            </a:extLst>
          </p:cNvPr>
          <p:cNvSpPr txBox="1">
            <a:spLocks noChangeArrowheads="1"/>
          </p:cNvSpPr>
          <p:nvPr/>
        </p:nvSpPr>
        <p:spPr bwMode="auto">
          <a:xfrm>
            <a:off x="1466131" y="354065"/>
            <a:ext cx="8455325" cy="5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fontAlgn="base">
              <a:lnSpc>
                <a:spcPct val="150000"/>
              </a:lnSpc>
              <a:spcBef>
                <a:spcPts val="1200"/>
              </a:spcBef>
              <a:spcAft>
                <a:spcPct val="0"/>
              </a:spcAft>
              <a:buFont typeface="Wingdings" pitchFamily="2" charset="2"/>
              <a:buChar char="Ø"/>
              <a:defRPr/>
            </a:pPr>
            <a:r>
              <a:rPr lang="zh-CN" altLang="en-US" dirty="0">
                <a:solidFill>
                  <a:schemeClr val="accent6"/>
                </a:solidFill>
                <a:ea typeface="楷体_GB2312" pitchFamily="49" charset="-122"/>
              </a:rPr>
              <a:t>问题：</a:t>
            </a:r>
            <a:r>
              <a:rPr lang="en-US" altLang="zh-CN" dirty="0">
                <a:solidFill>
                  <a:schemeClr val="accent6"/>
                </a:solidFill>
                <a:ea typeface="楷体_GB2312" pitchFamily="49" charset="-122"/>
              </a:rPr>
              <a:t>S</a:t>
            </a:r>
            <a:r>
              <a:rPr lang="zh-CN" altLang="en-US" dirty="0">
                <a:solidFill>
                  <a:schemeClr val="accent6"/>
                </a:solidFill>
                <a:ea typeface="楷体_GB2312" pitchFamily="49" charset="-122"/>
              </a:rPr>
              <a:t>的左子树接为父节点的左子树还是右子树？</a:t>
            </a:r>
            <a:endParaRPr lang="en-US" altLang="zh-CN" dirty="0">
              <a:solidFill>
                <a:schemeClr val="accent6"/>
              </a:solidFill>
              <a:ea typeface="楷体_GB2312" pitchFamily="49" charset="-122"/>
            </a:endParaRPr>
          </a:p>
        </p:txBody>
      </p:sp>
      <p:grpSp>
        <p:nvGrpSpPr>
          <p:cNvPr id="3" name="Group 16">
            <a:extLst>
              <a:ext uri="{FF2B5EF4-FFF2-40B4-BE49-F238E27FC236}">
                <a16:creationId xmlns:a16="http://schemas.microsoft.com/office/drawing/2014/main" id="{1D1FDA68-01EA-4A67-951F-30C7F3FC5AE9}"/>
              </a:ext>
            </a:extLst>
          </p:cNvPr>
          <p:cNvGrpSpPr>
            <a:grpSpLocks/>
          </p:cNvGrpSpPr>
          <p:nvPr/>
        </p:nvGrpSpPr>
        <p:grpSpPr bwMode="auto">
          <a:xfrm>
            <a:off x="1027981" y="4310304"/>
            <a:ext cx="1416050" cy="2027237"/>
            <a:chOff x="4464" y="2851"/>
            <a:chExt cx="892" cy="1277"/>
          </a:xfrm>
        </p:grpSpPr>
        <p:sp>
          <p:nvSpPr>
            <p:cNvPr id="4" name="Oval 6">
              <a:extLst>
                <a:ext uri="{FF2B5EF4-FFF2-40B4-BE49-F238E27FC236}">
                  <a16:creationId xmlns:a16="http://schemas.microsoft.com/office/drawing/2014/main" id="{31947EB1-3B80-43E3-8913-3FF06202610F}"/>
                </a:ext>
              </a:extLst>
            </p:cNvPr>
            <p:cNvSpPr>
              <a:spLocks noChangeArrowheads="1"/>
            </p:cNvSpPr>
            <p:nvPr/>
          </p:nvSpPr>
          <p:spPr bwMode="auto">
            <a:xfrm>
              <a:off x="4992" y="3360"/>
              <a:ext cx="240" cy="24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 name="Line 8">
              <a:extLst>
                <a:ext uri="{FF2B5EF4-FFF2-40B4-BE49-F238E27FC236}">
                  <a16:creationId xmlns:a16="http://schemas.microsoft.com/office/drawing/2014/main" id="{13E7F0BC-32C2-4CC5-ADC4-82B5415D9BC6}"/>
                </a:ext>
              </a:extLst>
            </p:cNvPr>
            <p:cNvSpPr>
              <a:spLocks noChangeShapeType="1"/>
            </p:cNvSpPr>
            <p:nvPr/>
          </p:nvSpPr>
          <p:spPr bwMode="auto">
            <a:xfrm>
              <a:off x="5088" y="3024"/>
              <a:ext cx="0" cy="336"/>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 name="Text Box 9">
              <a:extLst>
                <a:ext uri="{FF2B5EF4-FFF2-40B4-BE49-F238E27FC236}">
                  <a16:creationId xmlns:a16="http://schemas.microsoft.com/office/drawing/2014/main" id="{B403E66C-5DC0-43EC-A980-903CD96B026A}"/>
                </a:ext>
              </a:extLst>
            </p:cNvPr>
            <p:cNvSpPr txBox="1">
              <a:spLocks noChangeArrowheads="1"/>
            </p:cNvSpPr>
            <p:nvPr/>
          </p:nvSpPr>
          <p:spPr bwMode="auto">
            <a:xfrm>
              <a:off x="5112" y="285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200">
                  <a:solidFill>
                    <a:srgbClr val="A50021"/>
                  </a:solidFill>
                </a:rPr>
                <a:t>p</a:t>
              </a:r>
              <a:endParaRPr lang="en-US" altLang="zh-CN" sz="3200">
                <a:solidFill>
                  <a:srgbClr val="000000"/>
                </a:solidFill>
              </a:endParaRPr>
            </a:p>
          </p:txBody>
        </p:sp>
        <p:sp>
          <p:nvSpPr>
            <p:cNvPr id="7" name="Line 10">
              <a:extLst>
                <a:ext uri="{FF2B5EF4-FFF2-40B4-BE49-F238E27FC236}">
                  <a16:creationId xmlns:a16="http://schemas.microsoft.com/office/drawing/2014/main" id="{BA6F72AC-3613-4309-BE23-EA2294E2707E}"/>
                </a:ext>
              </a:extLst>
            </p:cNvPr>
            <p:cNvSpPr>
              <a:spLocks noChangeShapeType="1"/>
            </p:cNvSpPr>
            <p:nvPr/>
          </p:nvSpPr>
          <p:spPr bwMode="auto">
            <a:xfrm flipH="1">
              <a:off x="4848" y="3552"/>
              <a:ext cx="192" cy="192"/>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 name="Oval 11">
              <a:extLst>
                <a:ext uri="{FF2B5EF4-FFF2-40B4-BE49-F238E27FC236}">
                  <a16:creationId xmlns:a16="http://schemas.microsoft.com/office/drawing/2014/main" id="{0B91A064-7D51-4321-8D28-A3ABD9CD4F2C}"/>
                </a:ext>
              </a:extLst>
            </p:cNvPr>
            <p:cNvSpPr>
              <a:spLocks noChangeArrowheads="1"/>
            </p:cNvSpPr>
            <p:nvPr/>
          </p:nvSpPr>
          <p:spPr bwMode="auto">
            <a:xfrm>
              <a:off x="4656" y="3696"/>
              <a:ext cx="240" cy="24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9" name="Line 12">
              <a:extLst>
                <a:ext uri="{FF2B5EF4-FFF2-40B4-BE49-F238E27FC236}">
                  <a16:creationId xmlns:a16="http://schemas.microsoft.com/office/drawing/2014/main" id="{0DB95C5B-6EA7-4EE0-B9AF-7D2E7147ABCB}"/>
                </a:ext>
              </a:extLst>
            </p:cNvPr>
            <p:cNvSpPr>
              <a:spLocks noChangeShapeType="1"/>
            </p:cNvSpPr>
            <p:nvPr/>
          </p:nvSpPr>
          <p:spPr bwMode="auto">
            <a:xfrm flipH="1">
              <a:off x="4464" y="388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2" name="Text Box 15">
            <a:extLst>
              <a:ext uri="{FF2B5EF4-FFF2-40B4-BE49-F238E27FC236}">
                <a16:creationId xmlns:a16="http://schemas.microsoft.com/office/drawing/2014/main" id="{69986552-CA65-4EC7-9E17-D7FF218E709B}"/>
              </a:ext>
            </a:extLst>
          </p:cNvPr>
          <p:cNvSpPr txBox="1">
            <a:spLocks noChangeArrowheads="1"/>
          </p:cNvSpPr>
          <p:nvPr/>
        </p:nvSpPr>
        <p:spPr bwMode="auto">
          <a:xfrm>
            <a:off x="1104181" y="473734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a:solidFill>
                  <a:srgbClr val="008080"/>
                </a:solidFill>
              </a:rPr>
              <a:t>s</a:t>
            </a:r>
            <a:endParaRPr lang="en-US" altLang="zh-CN" sz="3200">
              <a:solidFill>
                <a:srgbClr val="000000"/>
              </a:solidFill>
            </a:endParaRPr>
          </a:p>
        </p:txBody>
      </p:sp>
      <p:sp>
        <p:nvSpPr>
          <p:cNvPr id="13" name="Line 18">
            <a:extLst>
              <a:ext uri="{FF2B5EF4-FFF2-40B4-BE49-F238E27FC236}">
                <a16:creationId xmlns:a16="http://schemas.microsoft.com/office/drawing/2014/main" id="{5DF5033B-533D-489B-A4EB-4CAAA506F00D}"/>
              </a:ext>
            </a:extLst>
          </p:cNvPr>
          <p:cNvSpPr>
            <a:spLocks noChangeShapeType="1"/>
          </p:cNvSpPr>
          <p:nvPr/>
        </p:nvSpPr>
        <p:spPr bwMode="auto">
          <a:xfrm>
            <a:off x="1485181" y="5042140"/>
            <a:ext cx="0" cy="609600"/>
          </a:xfrm>
          <a:prstGeom prst="line">
            <a:avLst/>
          </a:prstGeom>
          <a:noFill/>
          <a:ln w="25400">
            <a:solidFill>
              <a:srgbClr val="00808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4" name="Oval 20">
            <a:extLst>
              <a:ext uri="{FF2B5EF4-FFF2-40B4-BE49-F238E27FC236}">
                <a16:creationId xmlns:a16="http://schemas.microsoft.com/office/drawing/2014/main" id="{622A0235-CF0A-42C9-B246-DC9B98AB9DFF}"/>
              </a:ext>
            </a:extLst>
          </p:cNvPr>
          <p:cNvSpPr>
            <a:spLocks noChangeArrowheads="1"/>
          </p:cNvSpPr>
          <p:nvPr/>
        </p:nvSpPr>
        <p:spPr bwMode="auto">
          <a:xfrm>
            <a:off x="1866181" y="5118340"/>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5" name="Oval 20">
            <a:extLst>
              <a:ext uri="{FF2B5EF4-FFF2-40B4-BE49-F238E27FC236}">
                <a16:creationId xmlns:a16="http://schemas.microsoft.com/office/drawing/2014/main" id="{E4671766-4F6C-4073-AA4C-4C1354D36700}"/>
              </a:ext>
            </a:extLst>
          </p:cNvPr>
          <p:cNvSpPr>
            <a:spLocks noChangeArrowheads="1"/>
          </p:cNvSpPr>
          <p:nvPr/>
        </p:nvSpPr>
        <p:spPr bwMode="auto">
          <a:xfrm>
            <a:off x="785002" y="6323158"/>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grpSp>
        <p:nvGrpSpPr>
          <p:cNvPr id="16" name="Group 16">
            <a:extLst>
              <a:ext uri="{FF2B5EF4-FFF2-40B4-BE49-F238E27FC236}">
                <a16:creationId xmlns:a16="http://schemas.microsoft.com/office/drawing/2014/main" id="{24BBE514-CF3F-4C25-9D82-530643A3CA18}"/>
              </a:ext>
            </a:extLst>
          </p:cNvPr>
          <p:cNvGrpSpPr>
            <a:grpSpLocks/>
          </p:cNvGrpSpPr>
          <p:nvPr/>
        </p:nvGrpSpPr>
        <p:grpSpPr bwMode="auto">
          <a:xfrm>
            <a:off x="7460395" y="3824347"/>
            <a:ext cx="1416050" cy="2027237"/>
            <a:chOff x="4464" y="2851"/>
            <a:chExt cx="892" cy="1277"/>
          </a:xfrm>
        </p:grpSpPr>
        <p:sp>
          <p:nvSpPr>
            <p:cNvPr id="17" name="Oval 6">
              <a:extLst>
                <a:ext uri="{FF2B5EF4-FFF2-40B4-BE49-F238E27FC236}">
                  <a16:creationId xmlns:a16="http://schemas.microsoft.com/office/drawing/2014/main" id="{4A4EF4EB-839C-488A-B86F-9898078C3D78}"/>
                </a:ext>
              </a:extLst>
            </p:cNvPr>
            <p:cNvSpPr>
              <a:spLocks noChangeArrowheads="1"/>
            </p:cNvSpPr>
            <p:nvPr/>
          </p:nvSpPr>
          <p:spPr bwMode="auto">
            <a:xfrm>
              <a:off x="4992" y="3360"/>
              <a:ext cx="240" cy="24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8" name="Line 8">
              <a:extLst>
                <a:ext uri="{FF2B5EF4-FFF2-40B4-BE49-F238E27FC236}">
                  <a16:creationId xmlns:a16="http://schemas.microsoft.com/office/drawing/2014/main" id="{88EAD9BF-0AEB-46B8-8CA5-3FB4A5C3AF4C}"/>
                </a:ext>
              </a:extLst>
            </p:cNvPr>
            <p:cNvSpPr>
              <a:spLocks noChangeShapeType="1"/>
            </p:cNvSpPr>
            <p:nvPr/>
          </p:nvSpPr>
          <p:spPr bwMode="auto">
            <a:xfrm>
              <a:off x="5088" y="3024"/>
              <a:ext cx="0" cy="336"/>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9" name="Text Box 9">
              <a:extLst>
                <a:ext uri="{FF2B5EF4-FFF2-40B4-BE49-F238E27FC236}">
                  <a16:creationId xmlns:a16="http://schemas.microsoft.com/office/drawing/2014/main" id="{15C352BE-3C4B-4BF0-A918-BBBDE225D276}"/>
                </a:ext>
              </a:extLst>
            </p:cNvPr>
            <p:cNvSpPr txBox="1">
              <a:spLocks noChangeArrowheads="1"/>
            </p:cNvSpPr>
            <p:nvPr/>
          </p:nvSpPr>
          <p:spPr bwMode="auto">
            <a:xfrm>
              <a:off x="5112" y="285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200">
                  <a:solidFill>
                    <a:srgbClr val="A50021"/>
                  </a:solidFill>
                </a:rPr>
                <a:t>p</a:t>
              </a:r>
              <a:endParaRPr lang="en-US" altLang="zh-CN" sz="3200">
                <a:solidFill>
                  <a:srgbClr val="000000"/>
                </a:solidFill>
              </a:endParaRPr>
            </a:p>
          </p:txBody>
        </p:sp>
        <p:sp>
          <p:nvSpPr>
            <p:cNvPr id="20" name="Line 10">
              <a:extLst>
                <a:ext uri="{FF2B5EF4-FFF2-40B4-BE49-F238E27FC236}">
                  <a16:creationId xmlns:a16="http://schemas.microsoft.com/office/drawing/2014/main" id="{3AF25AD0-6E62-4E34-BA28-4F6878B94249}"/>
                </a:ext>
              </a:extLst>
            </p:cNvPr>
            <p:cNvSpPr>
              <a:spLocks noChangeShapeType="1"/>
            </p:cNvSpPr>
            <p:nvPr/>
          </p:nvSpPr>
          <p:spPr bwMode="auto">
            <a:xfrm flipH="1">
              <a:off x="4848" y="3552"/>
              <a:ext cx="192" cy="192"/>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1" name="Oval 11">
              <a:extLst>
                <a:ext uri="{FF2B5EF4-FFF2-40B4-BE49-F238E27FC236}">
                  <a16:creationId xmlns:a16="http://schemas.microsoft.com/office/drawing/2014/main" id="{649365D5-FB1A-4599-B8D7-C5C0658331B4}"/>
                </a:ext>
              </a:extLst>
            </p:cNvPr>
            <p:cNvSpPr>
              <a:spLocks noChangeArrowheads="1"/>
            </p:cNvSpPr>
            <p:nvPr/>
          </p:nvSpPr>
          <p:spPr bwMode="auto">
            <a:xfrm>
              <a:off x="4656" y="3696"/>
              <a:ext cx="240" cy="24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2" name="Line 12">
              <a:extLst>
                <a:ext uri="{FF2B5EF4-FFF2-40B4-BE49-F238E27FC236}">
                  <a16:creationId xmlns:a16="http://schemas.microsoft.com/office/drawing/2014/main" id="{D480677F-96CB-4D5E-B00B-A7285D1F3F1A}"/>
                </a:ext>
              </a:extLst>
            </p:cNvPr>
            <p:cNvSpPr>
              <a:spLocks noChangeShapeType="1"/>
            </p:cNvSpPr>
            <p:nvPr/>
          </p:nvSpPr>
          <p:spPr bwMode="auto">
            <a:xfrm flipH="1">
              <a:off x="4464" y="388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24" name="Text Box 15">
            <a:extLst>
              <a:ext uri="{FF2B5EF4-FFF2-40B4-BE49-F238E27FC236}">
                <a16:creationId xmlns:a16="http://schemas.microsoft.com/office/drawing/2014/main" id="{F9A906E2-25D2-4F3B-AD57-BF48D97438BF}"/>
              </a:ext>
            </a:extLst>
          </p:cNvPr>
          <p:cNvSpPr txBox="1">
            <a:spLocks noChangeArrowheads="1"/>
          </p:cNvSpPr>
          <p:nvPr/>
        </p:nvSpPr>
        <p:spPr bwMode="auto">
          <a:xfrm>
            <a:off x="9457767" y="5635866"/>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dirty="0">
                <a:solidFill>
                  <a:srgbClr val="008080"/>
                </a:solidFill>
              </a:rPr>
              <a:t>s</a:t>
            </a:r>
            <a:endParaRPr lang="en-US" altLang="zh-CN" sz="3200" dirty="0">
              <a:solidFill>
                <a:srgbClr val="000000"/>
              </a:solidFill>
            </a:endParaRPr>
          </a:p>
        </p:txBody>
      </p:sp>
      <p:sp>
        <p:nvSpPr>
          <p:cNvPr id="25" name="Line 18">
            <a:extLst>
              <a:ext uri="{FF2B5EF4-FFF2-40B4-BE49-F238E27FC236}">
                <a16:creationId xmlns:a16="http://schemas.microsoft.com/office/drawing/2014/main" id="{8C49F002-DB5E-441E-99CC-8846AB44A128}"/>
              </a:ext>
            </a:extLst>
          </p:cNvPr>
          <p:cNvSpPr>
            <a:spLocks noChangeShapeType="1"/>
          </p:cNvSpPr>
          <p:nvPr/>
        </p:nvSpPr>
        <p:spPr bwMode="auto">
          <a:xfrm flipH="1" flipV="1">
            <a:off x="8835932" y="6033445"/>
            <a:ext cx="590550" cy="11082"/>
          </a:xfrm>
          <a:prstGeom prst="line">
            <a:avLst/>
          </a:prstGeom>
          <a:noFill/>
          <a:ln w="25400">
            <a:solidFill>
              <a:srgbClr val="00808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6" name="Oval 20">
            <a:extLst>
              <a:ext uri="{FF2B5EF4-FFF2-40B4-BE49-F238E27FC236}">
                <a16:creationId xmlns:a16="http://schemas.microsoft.com/office/drawing/2014/main" id="{1FCE7E61-9A2B-4E39-99F2-DB8E90936DC8}"/>
              </a:ext>
            </a:extLst>
          </p:cNvPr>
          <p:cNvSpPr>
            <a:spLocks noChangeArrowheads="1"/>
          </p:cNvSpPr>
          <p:nvPr/>
        </p:nvSpPr>
        <p:spPr bwMode="auto">
          <a:xfrm>
            <a:off x="8298595" y="4632383"/>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7" name="Oval 20">
            <a:extLst>
              <a:ext uri="{FF2B5EF4-FFF2-40B4-BE49-F238E27FC236}">
                <a16:creationId xmlns:a16="http://schemas.microsoft.com/office/drawing/2014/main" id="{420859C0-C089-4F27-90F7-8F7D7BF14C50}"/>
              </a:ext>
            </a:extLst>
          </p:cNvPr>
          <p:cNvSpPr>
            <a:spLocks noChangeArrowheads="1"/>
          </p:cNvSpPr>
          <p:nvPr/>
        </p:nvSpPr>
        <p:spPr bwMode="auto">
          <a:xfrm>
            <a:off x="7217416" y="5837201"/>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8" name="Oval 20">
            <a:extLst>
              <a:ext uri="{FF2B5EF4-FFF2-40B4-BE49-F238E27FC236}">
                <a16:creationId xmlns:a16="http://schemas.microsoft.com/office/drawing/2014/main" id="{895522A3-B6DF-4A9D-B895-1FD7E5052DF5}"/>
              </a:ext>
            </a:extLst>
          </p:cNvPr>
          <p:cNvSpPr>
            <a:spLocks noChangeArrowheads="1"/>
          </p:cNvSpPr>
          <p:nvPr/>
        </p:nvSpPr>
        <p:spPr bwMode="auto">
          <a:xfrm>
            <a:off x="8423647" y="5802400"/>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9" name="Oval 20">
            <a:extLst>
              <a:ext uri="{FF2B5EF4-FFF2-40B4-BE49-F238E27FC236}">
                <a16:creationId xmlns:a16="http://schemas.microsoft.com/office/drawing/2014/main" id="{D3E6F4C5-EFF3-4F0A-A47D-9EF850E469F4}"/>
              </a:ext>
            </a:extLst>
          </p:cNvPr>
          <p:cNvSpPr>
            <a:spLocks noChangeArrowheads="1"/>
          </p:cNvSpPr>
          <p:nvPr/>
        </p:nvSpPr>
        <p:spPr bwMode="auto">
          <a:xfrm>
            <a:off x="7765195" y="6465496"/>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0" name="Line 17">
            <a:extLst>
              <a:ext uri="{FF2B5EF4-FFF2-40B4-BE49-F238E27FC236}">
                <a16:creationId xmlns:a16="http://schemas.microsoft.com/office/drawing/2014/main" id="{406ADAC0-0747-41DB-8329-FDD14E3DD752}"/>
              </a:ext>
            </a:extLst>
          </p:cNvPr>
          <p:cNvSpPr>
            <a:spLocks noChangeShapeType="1"/>
          </p:cNvSpPr>
          <p:nvPr/>
        </p:nvSpPr>
        <p:spPr bwMode="auto">
          <a:xfrm>
            <a:off x="8089045" y="5486518"/>
            <a:ext cx="361950" cy="44150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1" name="Line 17">
            <a:extLst>
              <a:ext uri="{FF2B5EF4-FFF2-40B4-BE49-F238E27FC236}">
                <a16:creationId xmlns:a16="http://schemas.microsoft.com/office/drawing/2014/main" id="{B260C3C7-510F-4102-B6A5-8BDFAF6A38E6}"/>
              </a:ext>
            </a:extLst>
          </p:cNvPr>
          <p:cNvSpPr>
            <a:spLocks noChangeShapeType="1"/>
          </p:cNvSpPr>
          <p:nvPr/>
        </p:nvSpPr>
        <p:spPr bwMode="auto">
          <a:xfrm flipH="1">
            <a:off x="8047694" y="614704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2" name="Text Box 6">
            <a:extLst>
              <a:ext uri="{FF2B5EF4-FFF2-40B4-BE49-F238E27FC236}">
                <a16:creationId xmlns:a16="http://schemas.microsoft.com/office/drawing/2014/main" id="{CEC5CC14-FBAB-408D-9D9D-A0790A2E9F2C}"/>
              </a:ext>
            </a:extLst>
          </p:cNvPr>
          <p:cNvSpPr txBox="1">
            <a:spLocks noChangeArrowheads="1"/>
          </p:cNvSpPr>
          <p:nvPr/>
        </p:nvSpPr>
        <p:spPr bwMode="auto">
          <a:xfrm>
            <a:off x="1713781" y="1127881"/>
            <a:ext cx="8455325" cy="96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fontAlgn="base">
              <a:lnSpc>
                <a:spcPct val="150000"/>
              </a:lnSpc>
              <a:spcBef>
                <a:spcPts val="1200"/>
              </a:spcBef>
              <a:spcAft>
                <a:spcPct val="0"/>
              </a:spcAft>
              <a:buFont typeface="Wingdings" pitchFamily="2" charset="2"/>
              <a:buChar char="Ø"/>
              <a:defRPr/>
            </a:pPr>
            <a:r>
              <a:rPr lang="zh-CN" altLang="en-US" sz="2000" dirty="0">
                <a:solidFill>
                  <a:schemeClr val="accent6"/>
                </a:solidFill>
                <a:ea typeface="楷体_GB2312" pitchFamily="49" charset="-122"/>
              </a:rPr>
              <a:t>情况</a:t>
            </a:r>
            <a:r>
              <a:rPr lang="en-US" altLang="zh-CN" sz="2000" dirty="0">
                <a:solidFill>
                  <a:schemeClr val="accent6"/>
                </a:solidFill>
                <a:ea typeface="楷体_GB2312" pitchFamily="49" charset="-122"/>
              </a:rPr>
              <a:t>I</a:t>
            </a:r>
            <a:r>
              <a:rPr lang="zh-CN" altLang="en-US" sz="2000" dirty="0">
                <a:solidFill>
                  <a:schemeClr val="accent6"/>
                </a:solidFill>
                <a:ea typeface="楷体_GB2312" pitchFamily="49" charset="-122"/>
              </a:rPr>
              <a:t>：如果</a:t>
            </a:r>
            <a:r>
              <a:rPr lang="en-US" altLang="zh-CN" sz="2000" dirty="0">
                <a:solidFill>
                  <a:schemeClr val="accent6"/>
                </a:solidFill>
                <a:ea typeface="楷体_GB2312" pitchFamily="49" charset="-122"/>
              </a:rPr>
              <a:t>P</a:t>
            </a:r>
            <a:r>
              <a:rPr lang="zh-CN" altLang="en-US" sz="2000" dirty="0">
                <a:solidFill>
                  <a:schemeClr val="accent6"/>
                </a:solidFill>
                <a:ea typeface="楷体_GB2312" pitchFamily="49" charset="-122"/>
              </a:rPr>
              <a:t>的左子树没有右子树，</a:t>
            </a:r>
            <a:r>
              <a:rPr lang="en-US" altLang="zh-CN" sz="2000" dirty="0">
                <a:solidFill>
                  <a:schemeClr val="accent6"/>
                </a:solidFill>
                <a:ea typeface="楷体_GB2312" pitchFamily="49" charset="-122"/>
              </a:rPr>
              <a:t>S</a:t>
            </a:r>
            <a:r>
              <a:rPr lang="zh-CN" altLang="en-US" sz="2000" dirty="0">
                <a:solidFill>
                  <a:schemeClr val="accent6"/>
                </a:solidFill>
                <a:ea typeface="楷体_GB2312" pitchFamily="49" charset="-122"/>
              </a:rPr>
              <a:t>是</a:t>
            </a:r>
            <a:r>
              <a:rPr lang="en-US" altLang="zh-CN" sz="2000" dirty="0">
                <a:solidFill>
                  <a:schemeClr val="accent6"/>
                </a:solidFill>
                <a:ea typeface="楷体_GB2312" pitchFamily="49" charset="-122"/>
              </a:rPr>
              <a:t>P</a:t>
            </a:r>
            <a:r>
              <a:rPr lang="zh-CN" altLang="en-US" sz="2000" dirty="0">
                <a:solidFill>
                  <a:schemeClr val="accent6"/>
                </a:solidFill>
                <a:ea typeface="楷体_GB2312" pitchFamily="49" charset="-122"/>
              </a:rPr>
              <a:t>的左孩子，则</a:t>
            </a:r>
            <a:r>
              <a:rPr lang="en-US" altLang="zh-CN" sz="2000" dirty="0">
                <a:solidFill>
                  <a:schemeClr val="accent6"/>
                </a:solidFill>
                <a:ea typeface="楷体_GB2312" pitchFamily="49" charset="-122"/>
              </a:rPr>
              <a:t>S</a:t>
            </a:r>
            <a:r>
              <a:rPr lang="zh-CN" altLang="en-US" sz="2000" dirty="0">
                <a:solidFill>
                  <a:schemeClr val="accent6"/>
                </a:solidFill>
                <a:ea typeface="楷体_GB2312" pitchFamily="49" charset="-122"/>
              </a:rPr>
              <a:t>的左子树接为其父节点的左子树</a:t>
            </a:r>
            <a:endParaRPr lang="en-US" altLang="zh-CN" sz="2000" dirty="0">
              <a:solidFill>
                <a:schemeClr val="accent6"/>
              </a:solidFill>
              <a:ea typeface="楷体_GB2312" pitchFamily="49" charset="-122"/>
            </a:endParaRPr>
          </a:p>
        </p:txBody>
      </p:sp>
      <p:sp>
        <p:nvSpPr>
          <p:cNvPr id="33" name="Text Box 6">
            <a:extLst>
              <a:ext uri="{FF2B5EF4-FFF2-40B4-BE49-F238E27FC236}">
                <a16:creationId xmlns:a16="http://schemas.microsoft.com/office/drawing/2014/main" id="{91B5A4F7-96C2-4074-8F73-94B2C451DA34}"/>
              </a:ext>
            </a:extLst>
          </p:cNvPr>
          <p:cNvSpPr txBox="1">
            <a:spLocks noChangeArrowheads="1"/>
          </p:cNvSpPr>
          <p:nvPr/>
        </p:nvSpPr>
        <p:spPr bwMode="auto">
          <a:xfrm>
            <a:off x="1713781" y="2117321"/>
            <a:ext cx="8455325" cy="96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fontAlgn="base">
              <a:lnSpc>
                <a:spcPct val="150000"/>
              </a:lnSpc>
              <a:spcBef>
                <a:spcPts val="1200"/>
              </a:spcBef>
              <a:spcAft>
                <a:spcPct val="0"/>
              </a:spcAft>
              <a:buFont typeface="Wingdings" pitchFamily="2" charset="2"/>
              <a:buChar char="Ø"/>
              <a:defRPr/>
            </a:pPr>
            <a:r>
              <a:rPr lang="zh-CN" altLang="en-US" sz="2000" dirty="0">
                <a:solidFill>
                  <a:schemeClr val="accent6"/>
                </a:solidFill>
                <a:ea typeface="楷体_GB2312" pitchFamily="49" charset="-122"/>
              </a:rPr>
              <a:t>情况</a:t>
            </a:r>
            <a:r>
              <a:rPr lang="en-US" altLang="zh-CN" sz="2000" dirty="0">
                <a:solidFill>
                  <a:schemeClr val="accent6"/>
                </a:solidFill>
                <a:ea typeface="楷体_GB2312" pitchFamily="49" charset="-122"/>
              </a:rPr>
              <a:t>II</a:t>
            </a:r>
            <a:r>
              <a:rPr lang="zh-CN" altLang="en-US" sz="2000" dirty="0">
                <a:solidFill>
                  <a:schemeClr val="accent6"/>
                </a:solidFill>
                <a:ea typeface="楷体_GB2312" pitchFamily="49" charset="-122"/>
              </a:rPr>
              <a:t>：如果</a:t>
            </a:r>
            <a:r>
              <a:rPr lang="en-US" altLang="zh-CN" sz="2000" dirty="0">
                <a:solidFill>
                  <a:schemeClr val="accent6"/>
                </a:solidFill>
                <a:ea typeface="楷体_GB2312" pitchFamily="49" charset="-122"/>
              </a:rPr>
              <a:t>P</a:t>
            </a:r>
            <a:r>
              <a:rPr lang="zh-CN" altLang="en-US" sz="2000" dirty="0">
                <a:solidFill>
                  <a:schemeClr val="accent6"/>
                </a:solidFill>
                <a:ea typeface="楷体_GB2312" pitchFamily="49" charset="-122"/>
              </a:rPr>
              <a:t>的左子树有右子树，</a:t>
            </a:r>
            <a:r>
              <a:rPr lang="en-US" altLang="zh-CN" sz="2000" dirty="0">
                <a:solidFill>
                  <a:schemeClr val="accent6"/>
                </a:solidFill>
                <a:ea typeface="楷体_GB2312" pitchFamily="49" charset="-122"/>
              </a:rPr>
              <a:t>S</a:t>
            </a:r>
            <a:r>
              <a:rPr lang="zh-CN" altLang="en-US" sz="2000" dirty="0">
                <a:solidFill>
                  <a:schemeClr val="accent6"/>
                </a:solidFill>
                <a:ea typeface="楷体_GB2312" pitchFamily="49" charset="-122"/>
              </a:rPr>
              <a:t>不是</a:t>
            </a:r>
            <a:r>
              <a:rPr lang="en-US" altLang="zh-CN" sz="2000" dirty="0">
                <a:solidFill>
                  <a:schemeClr val="accent6"/>
                </a:solidFill>
                <a:ea typeface="楷体_GB2312" pitchFamily="49" charset="-122"/>
              </a:rPr>
              <a:t>P</a:t>
            </a:r>
            <a:r>
              <a:rPr lang="zh-CN" altLang="en-US" sz="2000" dirty="0">
                <a:solidFill>
                  <a:schemeClr val="accent6"/>
                </a:solidFill>
                <a:ea typeface="楷体_GB2312" pitchFamily="49" charset="-122"/>
              </a:rPr>
              <a:t>的左孩子，而是</a:t>
            </a:r>
            <a:r>
              <a:rPr lang="en-US" altLang="zh-CN" sz="2000" dirty="0">
                <a:solidFill>
                  <a:schemeClr val="accent6"/>
                </a:solidFill>
                <a:ea typeface="楷体_GB2312" pitchFamily="49" charset="-122"/>
              </a:rPr>
              <a:t>P</a:t>
            </a:r>
            <a:r>
              <a:rPr lang="zh-CN" altLang="en-US" sz="2000" dirty="0">
                <a:solidFill>
                  <a:schemeClr val="accent6"/>
                </a:solidFill>
                <a:ea typeface="楷体_GB2312" pitchFamily="49" charset="-122"/>
              </a:rPr>
              <a:t>左子树中最右下的结点，则</a:t>
            </a:r>
            <a:r>
              <a:rPr lang="en-US" altLang="zh-CN" sz="2000" dirty="0">
                <a:solidFill>
                  <a:schemeClr val="accent6"/>
                </a:solidFill>
                <a:ea typeface="楷体_GB2312" pitchFamily="49" charset="-122"/>
              </a:rPr>
              <a:t>S</a:t>
            </a:r>
            <a:r>
              <a:rPr lang="zh-CN" altLang="en-US" sz="2000" dirty="0">
                <a:solidFill>
                  <a:schemeClr val="accent6"/>
                </a:solidFill>
                <a:ea typeface="楷体_GB2312" pitchFamily="49" charset="-122"/>
              </a:rPr>
              <a:t>的左子树接为其父节点的右子树</a:t>
            </a:r>
            <a:endParaRPr lang="en-US" altLang="zh-CN" sz="2000" dirty="0">
              <a:solidFill>
                <a:schemeClr val="accent6"/>
              </a:solidFill>
              <a:ea typeface="楷体_GB2312" pitchFamily="49" charset="-122"/>
            </a:endParaRPr>
          </a:p>
        </p:txBody>
      </p:sp>
    </p:spTree>
    <p:extLst>
      <p:ext uri="{BB962C8B-B14F-4D97-AF65-F5344CB8AC3E}">
        <p14:creationId xmlns:p14="http://schemas.microsoft.com/office/powerpoint/2010/main" val="26717197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P spid="24" grpId="0"/>
      <p:bldP spid="25" grpId="0" animBg="1"/>
      <p:bldP spid="26" grpId="0" animBg="1"/>
      <p:bldP spid="27" grpId="0" animBg="1"/>
      <p:bldP spid="28" grpId="0" animBg="1"/>
      <p:bldP spid="29" grpId="0" animBg="1"/>
      <p:bldP spid="30" grpId="0" animBg="1"/>
      <p:bldP spid="31" grpId="0" animBg="1"/>
      <p:bldP spid="32"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53250" name="Group 49">
            <a:extLst>
              <a:ext uri="{FF2B5EF4-FFF2-40B4-BE49-F238E27FC236}">
                <a16:creationId xmlns:a16="http://schemas.microsoft.com/office/drawing/2014/main" id="{A9AE3BC1-B44D-4C94-A5E9-4B1170A23C49}"/>
              </a:ext>
            </a:extLst>
          </p:cNvPr>
          <p:cNvGrpSpPr>
            <a:grpSpLocks/>
          </p:cNvGrpSpPr>
          <p:nvPr/>
        </p:nvGrpSpPr>
        <p:grpSpPr bwMode="auto">
          <a:xfrm>
            <a:off x="2362200" y="188913"/>
            <a:ext cx="6324600" cy="4191000"/>
            <a:chOff x="528" y="432"/>
            <a:chExt cx="3984" cy="2640"/>
          </a:xfrm>
        </p:grpSpPr>
        <p:sp>
          <p:nvSpPr>
            <p:cNvPr id="53274" name="Oval 2">
              <a:extLst>
                <a:ext uri="{FF2B5EF4-FFF2-40B4-BE49-F238E27FC236}">
                  <a16:creationId xmlns:a16="http://schemas.microsoft.com/office/drawing/2014/main" id="{E1EF9231-0065-4BF2-96DD-97552E16C7FA}"/>
                </a:ext>
              </a:extLst>
            </p:cNvPr>
            <p:cNvSpPr>
              <a:spLocks noChangeArrowheads="1"/>
            </p:cNvSpPr>
            <p:nvPr/>
          </p:nvSpPr>
          <p:spPr bwMode="auto">
            <a:xfrm>
              <a:off x="2160" y="91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50</a:t>
              </a:r>
              <a:endParaRPr lang="en-US" altLang="zh-CN">
                <a:solidFill>
                  <a:srgbClr val="000000"/>
                </a:solidFill>
              </a:endParaRPr>
            </a:p>
          </p:txBody>
        </p:sp>
        <p:sp>
          <p:nvSpPr>
            <p:cNvPr id="53275" name="Oval 3">
              <a:extLst>
                <a:ext uri="{FF2B5EF4-FFF2-40B4-BE49-F238E27FC236}">
                  <a16:creationId xmlns:a16="http://schemas.microsoft.com/office/drawing/2014/main" id="{D16C0B5D-2448-45F4-A593-9D3603119B51}"/>
                </a:ext>
              </a:extLst>
            </p:cNvPr>
            <p:cNvSpPr>
              <a:spLocks noChangeArrowheads="1"/>
            </p:cNvSpPr>
            <p:nvPr/>
          </p:nvSpPr>
          <p:spPr bwMode="auto">
            <a:xfrm>
              <a:off x="1248" y="124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30</a:t>
              </a:r>
              <a:endParaRPr lang="en-US" altLang="zh-CN">
                <a:solidFill>
                  <a:srgbClr val="000000"/>
                </a:solidFill>
              </a:endParaRPr>
            </a:p>
          </p:txBody>
        </p:sp>
        <p:sp>
          <p:nvSpPr>
            <p:cNvPr id="53276" name="Oval 4">
              <a:extLst>
                <a:ext uri="{FF2B5EF4-FFF2-40B4-BE49-F238E27FC236}">
                  <a16:creationId xmlns:a16="http://schemas.microsoft.com/office/drawing/2014/main" id="{A0F19B0E-B6ED-4821-848B-91E3A70CEB47}"/>
                </a:ext>
              </a:extLst>
            </p:cNvPr>
            <p:cNvSpPr>
              <a:spLocks noChangeArrowheads="1"/>
            </p:cNvSpPr>
            <p:nvPr/>
          </p:nvSpPr>
          <p:spPr bwMode="auto">
            <a:xfrm>
              <a:off x="3072" y="124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80</a:t>
              </a:r>
              <a:endParaRPr lang="en-US" altLang="zh-CN">
                <a:solidFill>
                  <a:srgbClr val="000000"/>
                </a:solidFill>
              </a:endParaRPr>
            </a:p>
          </p:txBody>
        </p:sp>
        <p:sp>
          <p:nvSpPr>
            <p:cNvPr id="53277" name="Oval 5">
              <a:extLst>
                <a:ext uri="{FF2B5EF4-FFF2-40B4-BE49-F238E27FC236}">
                  <a16:creationId xmlns:a16="http://schemas.microsoft.com/office/drawing/2014/main" id="{C1DCBAE7-F587-48AC-AE95-B8EAA783E1E4}"/>
                </a:ext>
              </a:extLst>
            </p:cNvPr>
            <p:cNvSpPr>
              <a:spLocks noChangeArrowheads="1"/>
            </p:cNvSpPr>
            <p:nvPr/>
          </p:nvSpPr>
          <p:spPr bwMode="auto">
            <a:xfrm>
              <a:off x="528" y="16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20</a:t>
              </a:r>
              <a:endParaRPr lang="en-US" altLang="zh-CN">
                <a:solidFill>
                  <a:srgbClr val="000000"/>
                </a:solidFill>
              </a:endParaRPr>
            </a:p>
          </p:txBody>
        </p:sp>
        <p:sp>
          <p:nvSpPr>
            <p:cNvPr id="53278" name="Oval 6">
              <a:extLst>
                <a:ext uri="{FF2B5EF4-FFF2-40B4-BE49-F238E27FC236}">
                  <a16:creationId xmlns:a16="http://schemas.microsoft.com/office/drawing/2014/main" id="{D7B76D12-7FFD-4C18-AA5D-7631E3E2DE92}"/>
                </a:ext>
              </a:extLst>
            </p:cNvPr>
            <p:cNvSpPr>
              <a:spLocks noChangeArrowheads="1"/>
            </p:cNvSpPr>
            <p:nvPr/>
          </p:nvSpPr>
          <p:spPr bwMode="auto">
            <a:xfrm>
              <a:off x="3792" y="16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90</a:t>
              </a:r>
              <a:endParaRPr lang="en-US" altLang="zh-CN">
                <a:solidFill>
                  <a:srgbClr val="000000"/>
                </a:solidFill>
              </a:endParaRPr>
            </a:p>
          </p:txBody>
        </p:sp>
        <p:sp>
          <p:nvSpPr>
            <p:cNvPr id="53279" name="Oval 7">
              <a:extLst>
                <a:ext uri="{FF2B5EF4-FFF2-40B4-BE49-F238E27FC236}">
                  <a16:creationId xmlns:a16="http://schemas.microsoft.com/office/drawing/2014/main" id="{AA4BC066-4E4F-4957-845E-A4988AF5B0DA}"/>
                </a:ext>
              </a:extLst>
            </p:cNvPr>
            <p:cNvSpPr>
              <a:spLocks noChangeArrowheads="1"/>
            </p:cNvSpPr>
            <p:nvPr/>
          </p:nvSpPr>
          <p:spPr bwMode="auto">
            <a:xfrm>
              <a:off x="3264" y="22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85</a:t>
              </a:r>
              <a:endParaRPr lang="en-US" altLang="zh-CN">
                <a:solidFill>
                  <a:srgbClr val="000000"/>
                </a:solidFill>
              </a:endParaRPr>
            </a:p>
          </p:txBody>
        </p:sp>
        <p:sp>
          <p:nvSpPr>
            <p:cNvPr id="53280" name="Oval 8">
              <a:extLst>
                <a:ext uri="{FF2B5EF4-FFF2-40B4-BE49-F238E27FC236}">
                  <a16:creationId xmlns:a16="http://schemas.microsoft.com/office/drawing/2014/main" id="{68FEE0D9-2913-4026-BB9E-5B3D3EDB6F7E}"/>
                </a:ext>
              </a:extLst>
            </p:cNvPr>
            <p:cNvSpPr>
              <a:spLocks noChangeArrowheads="1"/>
            </p:cNvSpPr>
            <p:nvPr/>
          </p:nvSpPr>
          <p:spPr bwMode="auto">
            <a:xfrm>
              <a:off x="1968" y="16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40</a:t>
              </a:r>
              <a:endParaRPr lang="en-US" altLang="zh-CN">
                <a:solidFill>
                  <a:srgbClr val="000000"/>
                </a:solidFill>
              </a:endParaRPr>
            </a:p>
          </p:txBody>
        </p:sp>
        <p:sp>
          <p:nvSpPr>
            <p:cNvPr id="53281" name="Oval 9">
              <a:extLst>
                <a:ext uri="{FF2B5EF4-FFF2-40B4-BE49-F238E27FC236}">
                  <a16:creationId xmlns:a16="http://schemas.microsoft.com/office/drawing/2014/main" id="{95015CF6-0445-4700-BD03-8CB269140015}"/>
                </a:ext>
              </a:extLst>
            </p:cNvPr>
            <p:cNvSpPr>
              <a:spLocks noChangeArrowheads="1"/>
            </p:cNvSpPr>
            <p:nvPr/>
          </p:nvSpPr>
          <p:spPr bwMode="auto">
            <a:xfrm>
              <a:off x="1392" y="22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35</a:t>
              </a:r>
              <a:endParaRPr lang="en-US" altLang="zh-CN">
                <a:solidFill>
                  <a:srgbClr val="000000"/>
                </a:solidFill>
              </a:endParaRPr>
            </a:p>
          </p:txBody>
        </p:sp>
        <p:sp>
          <p:nvSpPr>
            <p:cNvPr id="53282" name="Oval 10">
              <a:extLst>
                <a:ext uri="{FF2B5EF4-FFF2-40B4-BE49-F238E27FC236}">
                  <a16:creationId xmlns:a16="http://schemas.microsoft.com/office/drawing/2014/main" id="{3C83C622-8B28-434A-A6E0-ABB339ED2D5C}"/>
                </a:ext>
              </a:extLst>
            </p:cNvPr>
            <p:cNvSpPr>
              <a:spLocks noChangeArrowheads="1"/>
            </p:cNvSpPr>
            <p:nvPr/>
          </p:nvSpPr>
          <p:spPr bwMode="auto">
            <a:xfrm>
              <a:off x="4080" y="273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88</a:t>
              </a:r>
              <a:endParaRPr lang="en-US" altLang="zh-CN">
                <a:solidFill>
                  <a:srgbClr val="000000"/>
                </a:solidFill>
              </a:endParaRPr>
            </a:p>
          </p:txBody>
        </p:sp>
        <p:sp>
          <p:nvSpPr>
            <p:cNvPr id="53283" name="Line 11">
              <a:extLst>
                <a:ext uri="{FF2B5EF4-FFF2-40B4-BE49-F238E27FC236}">
                  <a16:creationId xmlns:a16="http://schemas.microsoft.com/office/drawing/2014/main" id="{FDE815C5-727F-494B-8916-A492279BD271}"/>
                </a:ext>
              </a:extLst>
            </p:cNvPr>
            <p:cNvSpPr>
              <a:spLocks noChangeShapeType="1"/>
            </p:cNvSpPr>
            <p:nvPr/>
          </p:nvSpPr>
          <p:spPr bwMode="auto">
            <a:xfrm flipH="1">
              <a:off x="1632" y="1104"/>
              <a:ext cx="528"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84" name="Line 12">
              <a:extLst>
                <a:ext uri="{FF2B5EF4-FFF2-40B4-BE49-F238E27FC236}">
                  <a16:creationId xmlns:a16="http://schemas.microsoft.com/office/drawing/2014/main" id="{F5DF40F0-679C-40C1-AE92-DE54B25B2084}"/>
                </a:ext>
              </a:extLst>
            </p:cNvPr>
            <p:cNvSpPr>
              <a:spLocks noChangeShapeType="1"/>
            </p:cNvSpPr>
            <p:nvPr/>
          </p:nvSpPr>
          <p:spPr bwMode="auto">
            <a:xfrm flipH="1">
              <a:off x="912" y="1488"/>
              <a:ext cx="384" cy="24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85" name="Line 13">
              <a:extLst>
                <a:ext uri="{FF2B5EF4-FFF2-40B4-BE49-F238E27FC236}">
                  <a16:creationId xmlns:a16="http://schemas.microsoft.com/office/drawing/2014/main" id="{202F647B-E353-4445-ADA4-C727EB45E2D3}"/>
                </a:ext>
              </a:extLst>
            </p:cNvPr>
            <p:cNvSpPr>
              <a:spLocks noChangeShapeType="1"/>
            </p:cNvSpPr>
            <p:nvPr/>
          </p:nvSpPr>
          <p:spPr bwMode="auto">
            <a:xfrm>
              <a:off x="2592" y="1104"/>
              <a:ext cx="480"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86" name="Line 14">
              <a:extLst>
                <a:ext uri="{FF2B5EF4-FFF2-40B4-BE49-F238E27FC236}">
                  <a16:creationId xmlns:a16="http://schemas.microsoft.com/office/drawing/2014/main" id="{D029D7D8-AA10-49A2-9D17-A1FFA0B7C833}"/>
                </a:ext>
              </a:extLst>
            </p:cNvPr>
            <p:cNvSpPr>
              <a:spLocks noChangeShapeType="1"/>
            </p:cNvSpPr>
            <p:nvPr/>
          </p:nvSpPr>
          <p:spPr bwMode="auto">
            <a:xfrm>
              <a:off x="1632" y="1488"/>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87" name="Line 15">
              <a:extLst>
                <a:ext uri="{FF2B5EF4-FFF2-40B4-BE49-F238E27FC236}">
                  <a16:creationId xmlns:a16="http://schemas.microsoft.com/office/drawing/2014/main" id="{4C069983-54C4-434C-BA7B-F9E20714104D}"/>
                </a:ext>
              </a:extLst>
            </p:cNvPr>
            <p:cNvSpPr>
              <a:spLocks noChangeShapeType="1"/>
            </p:cNvSpPr>
            <p:nvPr/>
          </p:nvSpPr>
          <p:spPr bwMode="auto">
            <a:xfrm flipH="1">
              <a:off x="1680" y="1968"/>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88" name="Line 16">
              <a:extLst>
                <a:ext uri="{FF2B5EF4-FFF2-40B4-BE49-F238E27FC236}">
                  <a16:creationId xmlns:a16="http://schemas.microsoft.com/office/drawing/2014/main" id="{35A54B3A-1BB2-48B0-815C-FB681D1A8670}"/>
                </a:ext>
              </a:extLst>
            </p:cNvPr>
            <p:cNvSpPr>
              <a:spLocks noChangeShapeType="1"/>
            </p:cNvSpPr>
            <p:nvPr/>
          </p:nvSpPr>
          <p:spPr bwMode="auto">
            <a:xfrm>
              <a:off x="3456" y="1536"/>
              <a:ext cx="384"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89" name="Line 17">
              <a:extLst>
                <a:ext uri="{FF2B5EF4-FFF2-40B4-BE49-F238E27FC236}">
                  <a16:creationId xmlns:a16="http://schemas.microsoft.com/office/drawing/2014/main" id="{453A66C1-4334-4FE0-B98B-D65A0927985A}"/>
                </a:ext>
              </a:extLst>
            </p:cNvPr>
            <p:cNvSpPr>
              <a:spLocks noChangeShapeType="1"/>
            </p:cNvSpPr>
            <p:nvPr/>
          </p:nvSpPr>
          <p:spPr bwMode="auto">
            <a:xfrm flipH="1">
              <a:off x="3552" y="2016"/>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90" name="Line 18">
              <a:extLst>
                <a:ext uri="{FF2B5EF4-FFF2-40B4-BE49-F238E27FC236}">
                  <a16:creationId xmlns:a16="http://schemas.microsoft.com/office/drawing/2014/main" id="{F49D5432-02AD-4765-A9A1-F303F11BCE59}"/>
                </a:ext>
              </a:extLst>
            </p:cNvPr>
            <p:cNvSpPr>
              <a:spLocks noChangeShapeType="1"/>
            </p:cNvSpPr>
            <p:nvPr/>
          </p:nvSpPr>
          <p:spPr bwMode="auto">
            <a:xfrm>
              <a:off x="3648" y="2496"/>
              <a:ext cx="480"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91" name="Oval 19">
              <a:extLst>
                <a:ext uri="{FF2B5EF4-FFF2-40B4-BE49-F238E27FC236}">
                  <a16:creationId xmlns:a16="http://schemas.microsoft.com/office/drawing/2014/main" id="{82126094-6893-49A8-9162-C29FEDF3CF79}"/>
                </a:ext>
              </a:extLst>
            </p:cNvPr>
            <p:cNvSpPr>
              <a:spLocks noChangeArrowheads="1"/>
            </p:cNvSpPr>
            <p:nvPr/>
          </p:nvSpPr>
          <p:spPr bwMode="auto">
            <a:xfrm>
              <a:off x="768" y="273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32</a:t>
              </a:r>
              <a:endParaRPr lang="en-US" altLang="zh-CN">
                <a:solidFill>
                  <a:srgbClr val="000000"/>
                </a:solidFill>
              </a:endParaRPr>
            </a:p>
          </p:txBody>
        </p:sp>
        <p:sp>
          <p:nvSpPr>
            <p:cNvPr id="53292" name="Line 20">
              <a:extLst>
                <a:ext uri="{FF2B5EF4-FFF2-40B4-BE49-F238E27FC236}">
                  <a16:creationId xmlns:a16="http://schemas.microsoft.com/office/drawing/2014/main" id="{0BB45852-F127-4BCD-BF76-B86B9ADDFE7C}"/>
                </a:ext>
              </a:extLst>
            </p:cNvPr>
            <p:cNvSpPr>
              <a:spLocks noChangeShapeType="1"/>
            </p:cNvSpPr>
            <p:nvPr/>
          </p:nvSpPr>
          <p:spPr bwMode="auto">
            <a:xfrm flipH="1">
              <a:off x="1056" y="2448"/>
              <a:ext cx="384"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93" name="Freeform 47">
              <a:extLst>
                <a:ext uri="{FF2B5EF4-FFF2-40B4-BE49-F238E27FC236}">
                  <a16:creationId xmlns:a16="http://schemas.microsoft.com/office/drawing/2014/main" id="{128A47AD-533C-4200-AAF2-5040820B0C73}"/>
                </a:ext>
              </a:extLst>
            </p:cNvPr>
            <p:cNvSpPr>
              <a:spLocks/>
            </p:cNvSpPr>
            <p:nvPr/>
          </p:nvSpPr>
          <p:spPr bwMode="auto">
            <a:xfrm>
              <a:off x="2400" y="432"/>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96630" name="Oval 22">
            <a:extLst>
              <a:ext uri="{FF2B5EF4-FFF2-40B4-BE49-F238E27FC236}">
                <a16:creationId xmlns:a16="http://schemas.microsoft.com/office/drawing/2014/main" id="{DCC71499-7C1D-4F9E-A7E7-C55111DDA6F2}"/>
              </a:ext>
            </a:extLst>
          </p:cNvPr>
          <p:cNvSpPr>
            <a:spLocks noChangeArrowheads="1"/>
          </p:cNvSpPr>
          <p:nvPr/>
        </p:nvSpPr>
        <p:spPr bwMode="auto">
          <a:xfrm>
            <a:off x="4648200" y="2170113"/>
            <a:ext cx="685800" cy="533400"/>
          </a:xfrm>
          <a:prstGeom prst="ellipse">
            <a:avLst/>
          </a:prstGeom>
          <a:solidFill>
            <a:srgbClr val="FFFF99">
              <a:alpha val="50195"/>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40</a:t>
            </a:r>
            <a:endParaRPr lang="en-US" altLang="zh-CN">
              <a:solidFill>
                <a:srgbClr val="000000"/>
              </a:solidFill>
            </a:endParaRPr>
          </a:p>
        </p:txBody>
      </p:sp>
      <p:sp>
        <p:nvSpPr>
          <p:cNvPr id="196631" name="Oval 23">
            <a:extLst>
              <a:ext uri="{FF2B5EF4-FFF2-40B4-BE49-F238E27FC236}">
                <a16:creationId xmlns:a16="http://schemas.microsoft.com/office/drawing/2014/main" id="{4FB58E33-3F14-4672-891B-747022DFEEAF}"/>
              </a:ext>
            </a:extLst>
          </p:cNvPr>
          <p:cNvSpPr>
            <a:spLocks noChangeArrowheads="1"/>
          </p:cNvSpPr>
          <p:nvPr/>
        </p:nvSpPr>
        <p:spPr bwMode="auto">
          <a:xfrm>
            <a:off x="4953000" y="950913"/>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b="1">
                <a:solidFill>
                  <a:srgbClr val="990033"/>
                </a:solidFill>
              </a:rPr>
              <a:t>40</a:t>
            </a:r>
            <a:endParaRPr lang="en-US" altLang="zh-CN">
              <a:solidFill>
                <a:srgbClr val="000000"/>
              </a:solidFill>
            </a:endParaRPr>
          </a:p>
        </p:txBody>
      </p:sp>
      <p:sp>
        <p:nvSpPr>
          <p:cNvPr id="196632" name="Rectangle 24">
            <a:extLst>
              <a:ext uri="{FF2B5EF4-FFF2-40B4-BE49-F238E27FC236}">
                <a16:creationId xmlns:a16="http://schemas.microsoft.com/office/drawing/2014/main" id="{338D7B0F-D3F3-4655-B141-F8F693066514}"/>
              </a:ext>
            </a:extLst>
          </p:cNvPr>
          <p:cNvSpPr>
            <a:spLocks noChangeArrowheads="1"/>
          </p:cNvSpPr>
          <p:nvPr/>
        </p:nvSpPr>
        <p:spPr bwMode="auto">
          <a:xfrm>
            <a:off x="1752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33" name="Oval 25">
            <a:extLst>
              <a:ext uri="{FF2B5EF4-FFF2-40B4-BE49-F238E27FC236}">
                <a16:creationId xmlns:a16="http://schemas.microsoft.com/office/drawing/2014/main" id="{81230F00-C617-49AE-A4DC-922432E7248C}"/>
              </a:ext>
            </a:extLst>
          </p:cNvPr>
          <p:cNvSpPr>
            <a:spLocks noChangeArrowheads="1"/>
          </p:cNvSpPr>
          <p:nvPr/>
        </p:nvSpPr>
        <p:spPr bwMode="auto">
          <a:xfrm>
            <a:off x="4191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34" name="Oval 26">
            <a:extLst>
              <a:ext uri="{FF2B5EF4-FFF2-40B4-BE49-F238E27FC236}">
                <a16:creationId xmlns:a16="http://schemas.microsoft.com/office/drawing/2014/main" id="{182A6448-881D-46D0-AFBA-EF869A2B272C}"/>
              </a:ext>
            </a:extLst>
          </p:cNvPr>
          <p:cNvSpPr>
            <a:spLocks noChangeArrowheads="1"/>
          </p:cNvSpPr>
          <p:nvPr/>
        </p:nvSpPr>
        <p:spPr bwMode="auto">
          <a:xfrm>
            <a:off x="3733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35" name="Oval 27">
            <a:extLst>
              <a:ext uri="{FF2B5EF4-FFF2-40B4-BE49-F238E27FC236}">
                <a16:creationId xmlns:a16="http://schemas.microsoft.com/office/drawing/2014/main" id="{66B77950-1F9A-4A51-9093-248A92B8E459}"/>
              </a:ext>
            </a:extLst>
          </p:cNvPr>
          <p:cNvSpPr>
            <a:spLocks noChangeArrowheads="1"/>
          </p:cNvSpPr>
          <p:nvPr/>
        </p:nvSpPr>
        <p:spPr bwMode="auto">
          <a:xfrm>
            <a:off x="1752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36" name="Oval 28">
            <a:extLst>
              <a:ext uri="{FF2B5EF4-FFF2-40B4-BE49-F238E27FC236}">
                <a16:creationId xmlns:a16="http://schemas.microsoft.com/office/drawing/2014/main" id="{A06A34F5-8469-4A60-B945-59B5B4121E90}"/>
              </a:ext>
            </a:extLst>
          </p:cNvPr>
          <p:cNvSpPr>
            <a:spLocks noChangeArrowheads="1"/>
          </p:cNvSpPr>
          <p:nvPr/>
        </p:nvSpPr>
        <p:spPr bwMode="auto">
          <a:xfrm>
            <a:off x="5410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37" name="Oval 29">
            <a:extLst>
              <a:ext uri="{FF2B5EF4-FFF2-40B4-BE49-F238E27FC236}">
                <a16:creationId xmlns:a16="http://schemas.microsoft.com/office/drawing/2014/main" id="{018093FB-2604-47B7-9EC5-C22E1D781DA5}"/>
              </a:ext>
            </a:extLst>
          </p:cNvPr>
          <p:cNvSpPr>
            <a:spLocks noChangeArrowheads="1"/>
          </p:cNvSpPr>
          <p:nvPr/>
        </p:nvSpPr>
        <p:spPr bwMode="auto">
          <a:xfrm>
            <a:off x="2514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38" name="Oval 30">
            <a:extLst>
              <a:ext uri="{FF2B5EF4-FFF2-40B4-BE49-F238E27FC236}">
                <a16:creationId xmlns:a16="http://schemas.microsoft.com/office/drawing/2014/main" id="{8AAE9FC9-2EC7-4826-8EAB-115C7A957CC6}"/>
              </a:ext>
            </a:extLst>
          </p:cNvPr>
          <p:cNvSpPr>
            <a:spLocks noChangeArrowheads="1"/>
          </p:cNvSpPr>
          <p:nvPr/>
        </p:nvSpPr>
        <p:spPr bwMode="auto">
          <a:xfrm>
            <a:off x="2743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39" name="Oval 31">
            <a:extLst>
              <a:ext uri="{FF2B5EF4-FFF2-40B4-BE49-F238E27FC236}">
                <a16:creationId xmlns:a16="http://schemas.microsoft.com/office/drawing/2014/main" id="{D6947BC3-3BDE-4FEA-93FC-5275F1C9A1AD}"/>
              </a:ext>
            </a:extLst>
          </p:cNvPr>
          <p:cNvSpPr>
            <a:spLocks noChangeArrowheads="1"/>
          </p:cNvSpPr>
          <p:nvPr/>
        </p:nvSpPr>
        <p:spPr bwMode="auto">
          <a:xfrm>
            <a:off x="2971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40" name="Oval 32">
            <a:extLst>
              <a:ext uri="{FF2B5EF4-FFF2-40B4-BE49-F238E27FC236}">
                <a16:creationId xmlns:a16="http://schemas.microsoft.com/office/drawing/2014/main" id="{A429B370-5FED-4F6D-A0C2-0655B0A805AD}"/>
              </a:ext>
            </a:extLst>
          </p:cNvPr>
          <p:cNvSpPr>
            <a:spLocks noChangeArrowheads="1"/>
          </p:cNvSpPr>
          <p:nvPr/>
        </p:nvSpPr>
        <p:spPr bwMode="auto">
          <a:xfrm>
            <a:off x="4724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41" name="Oval 33">
            <a:extLst>
              <a:ext uri="{FF2B5EF4-FFF2-40B4-BE49-F238E27FC236}">
                <a16:creationId xmlns:a16="http://schemas.microsoft.com/office/drawing/2014/main" id="{2E4A189B-C69A-4337-A0C7-82E86F8DDE5E}"/>
              </a:ext>
            </a:extLst>
          </p:cNvPr>
          <p:cNvSpPr>
            <a:spLocks noChangeArrowheads="1"/>
          </p:cNvSpPr>
          <p:nvPr/>
        </p:nvSpPr>
        <p:spPr bwMode="auto">
          <a:xfrm>
            <a:off x="4953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42" name="Oval 34">
            <a:extLst>
              <a:ext uri="{FF2B5EF4-FFF2-40B4-BE49-F238E27FC236}">
                <a16:creationId xmlns:a16="http://schemas.microsoft.com/office/drawing/2014/main" id="{DD7823ED-DCBB-4D35-987C-562915B22D2D}"/>
              </a:ext>
            </a:extLst>
          </p:cNvPr>
          <p:cNvSpPr>
            <a:spLocks noChangeArrowheads="1"/>
          </p:cNvSpPr>
          <p:nvPr/>
        </p:nvSpPr>
        <p:spPr bwMode="auto">
          <a:xfrm>
            <a:off x="5181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44" name="Oval 36">
            <a:extLst>
              <a:ext uri="{FF2B5EF4-FFF2-40B4-BE49-F238E27FC236}">
                <a16:creationId xmlns:a16="http://schemas.microsoft.com/office/drawing/2014/main" id="{4F5B1902-39BE-44C5-904A-69FFE2F55850}"/>
              </a:ext>
            </a:extLst>
          </p:cNvPr>
          <p:cNvSpPr>
            <a:spLocks noChangeArrowheads="1"/>
          </p:cNvSpPr>
          <p:nvPr/>
        </p:nvSpPr>
        <p:spPr bwMode="auto">
          <a:xfrm>
            <a:off x="4191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45" name="Oval 37">
            <a:extLst>
              <a:ext uri="{FF2B5EF4-FFF2-40B4-BE49-F238E27FC236}">
                <a16:creationId xmlns:a16="http://schemas.microsoft.com/office/drawing/2014/main" id="{E03BD283-574D-4B21-AF5C-D645A151340C}"/>
              </a:ext>
            </a:extLst>
          </p:cNvPr>
          <p:cNvSpPr>
            <a:spLocks noChangeArrowheads="1"/>
          </p:cNvSpPr>
          <p:nvPr/>
        </p:nvSpPr>
        <p:spPr bwMode="auto">
          <a:xfrm>
            <a:off x="3733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46" name="Text Box 38">
            <a:extLst>
              <a:ext uri="{FF2B5EF4-FFF2-40B4-BE49-F238E27FC236}">
                <a16:creationId xmlns:a16="http://schemas.microsoft.com/office/drawing/2014/main" id="{86F8935B-D176-4B4D-A64C-BE67E3E3ABE9}"/>
              </a:ext>
            </a:extLst>
          </p:cNvPr>
          <p:cNvSpPr txBox="1">
            <a:spLocks noChangeArrowheads="1"/>
          </p:cNvSpPr>
          <p:nvPr/>
        </p:nvSpPr>
        <p:spPr bwMode="auto">
          <a:xfrm>
            <a:off x="6743700" y="5032639"/>
            <a:ext cx="4359275" cy="108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zh-CN" altLang="en-US" sz="2800" dirty="0">
                <a:solidFill>
                  <a:schemeClr val="accent6"/>
                </a:solidFill>
                <a:ea typeface="楷体_GB2312" pitchFamily="49" charset="-122"/>
              </a:rPr>
              <a:t>以其前驱替代之，然后再删除该前驱结点</a:t>
            </a:r>
          </a:p>
        </p:txBody>
      </p:sp>
      <p:sp>
        <p:nvSpPr>
          <p:cNvPr id="196647" name="AutoShape 39">
            <a:extLst>
              <a:ext uri="{FF2B5EF4-FFF2-40B4-BE49-F238E27FC236}">
                <a16:creationId xmlns:a16="http://schemas.microsoft.com/office/drawing/2014/main" id="{980D1CDF-F0CC-41CC-9B01-0C3AC9D4FD5E}"/>
              </a:ext>
            </a:extLst>
          </p:cNvPr>
          <p:cNvSpPr>
            <a:spLocks noChangeArrowheads="1"/>
          </p:cNvSpPr>
          <p:nvPr/>
        </p:nvSpPr>
        <p:spPr bwMode="auto">
          <a:xfrm>
            <a:off x="4038600" y="1865313"/>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useBgFill="1">
        <p:nvSpPr>
          <p:cNvPr id="196648" name="Rectangle 40">
            <a:extLst>
              <a:ext uri="{FF2B5EF4-FFF2-40B4-BE49-F238E27FC236}">
                <a16:creationId xmlns:a16="http://schemas.microsoft.com/office/drawing/2014/main" id="{7B5A485C-39B8-4F3C-AE59-97D6E4A8977E}"/>
              </a:ext>
            </a:extLst>
          </p:cNvPr>
          <p:cNvSpPr>
            <a:spLocks noChangeArrowheads="1"/>
          </p:cNvSpPr>
          <p:nvPr/>
        </p:nvSpPr>
        <p:spPr bwMode="auto">
          <a:xfrm>
            <a:off x="4191000" y="1865313"/>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50" name="AutoShape 42">
            <a:extLst>
              <a:ext uri="{FF2B5EF4-FFF2-40B4-BE49-F238E27FC236}">
                <a16:creationId xmlns:a16="http://schemas.microsoft.com/office/drawing/2014/main" id="{0A2C9D7A-47AD-4A2F-A320-57C03E1ABADE}"/>
              </a:ext>
            </a:extLst>
          </p:cNvPr>
          <p:cNvSpPr>
            <a:spLocks noChangeArrowheads="1"/>
          </p:cNvSpPr>
          <p:nvPr/>
        </p:nvSpPr>
        <p:spPr bwMode="auto">
          <a:xfrm>
            <a:off x="4343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51" name="Text Box 43">
            <a:extLst>
              <a:ext uri="{FF2B5EF4-FFF2-40B4-BE49-F238E27FC236}">
                <a16:creationId xmlns:a16="http://schemas.microsoft.com/office/drawing/2014/main" id="{10AAF058-AB2A-46D2-B31B-20E33F874CF6}"/>
              </a:ext>
            </a:extLst>
          </p:cNvPr>
          <p:cNvSpPr txBox="1">
            <a:spLocks noChangeArrowheads="1"/>
          </p:cNvSpPr>
          <p:nvPr/>
        </p:nvSpPr>
        <p:spPr bwMode="auto">
          <a:xfrm>
            <a:off x="4337050" y="5029201"/>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a:solidFill>
                  <a:srgbClr val="A50021"/>
                </a:solidFill>
                <a:ea typeface="楷体_GB2312" pitchFamily="49" charset="-122"/>
              </a:rPr>
              <a:t>被删结点</a:t>
            </a:r>
            <a:endParaRPr lang="zh-CN" altLang="en-US" sz="3200">
              <a:solidFill>
                <a:srgbClr val="000000"/>
              </a:solidFill>
            </a:endParaRPr>
          </a:p>
        </p:txBody>
      </p:sp>
      <p:sp>
        <p:nvSpPr>
          <p:cNvPr id="196653" name="AutoShape 45">
            <a:extLst>
              <a:ext uri="{FF2B5EF4-FFF2-40B4-BE49-F238E27FC236}">
                <a16:creationId xmlns:a16="http://schemas.microsoft.com/office/drawing/2014/main" id="{0C6A7197-D152-4D50-8921-BDE982267E06}"/>
              </a:ext>
            </a:extLst>
          </p:cNvPr>
          <p:cNvSpPr>
            <a:spLocks noChangeArrowheads="1"/>
          </p:cNvSpPr>
          <p:nvPr/>
        </p:nvSpPr>
        <p:spPr bwMode="auto">
          <a:xfrm>
            <a:off x="3892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6654" name="Text Box 46">
            <a:extLst>
              <a:ext uri="{FF2B5EF4-FFF2-40B4-BE49-F238E27FC236}">
                <a16:creationId xmlns:a16="http://schemas.microsoft.com/office/drawing/2014/main" id="{3E04F6E6-35D8-4D73-A409-CC324012B7C4}"/>
              </a:ext>
            </a:extLst>
          </p:cNvPr>
          <p:cNvSpPr txBox="1">
            <a:spLocks noChangeArrowheads="1"/>
          </p:cNvSpPr>
          <p:nvPr/>
        </p:nvSpPr>
        <p:spPr bwMode="auto">
          <a:xfrm>
            <a:off x="2355850" y="5029201"/>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a:solidFill>
                  <a:srgbClr val="006600"/>
                </a:solidFill>
                <a:ea typeface="楷体_GB2312" pitchFamily="49" charset="-122"/>
              </a:rPr>
              <a:t>前驱结点</a:t>
            </a:r>
            <a:endParaRPr lang="zh-CN" altLang="en-US" sz="3200">
              <a:solidFill>
                <a:srgbClr val="000000"/>
              </a:solidFill>
            </a:endParaRPr>
          </a:p>
        </p:txBody>
      </p:sp>
      <p:sp>
        <p:nvSpPr>
          <p:cNvPr id="53273" name="Text Box 48">
            <a:extLst>
              <a:ext uri="{FF2B5EF4-FFF2-40B4-BE49-F238E27FC236}">
                <a16:creationId xmlns:a16="http://schemas.microsoft.com/office/drawing/2014/main" id="{4A9C2774-0843-48E6-9933-065F10CBE618}"/>
              </a:ext>
            </a:extLst>
          </p:cNvPr>
          <p:cNvSpPr txBox="1">
            <a:spLocks noChangeArrowheads="1"/>
          </p:cNvSpPr>
          <p:nvPr/>
        </p:nvSpPr>
        <p:spPr bwMode="auto">
          <a:xfrm>
            <a:off x="7010400" y="461963"/>
            <a:ext cx="30828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rgbClr val="3333FF"/>
                </a:solidFill>
                <a:ea typeface="楷体_GB2312" pitchFamily="49" charset="-122"/>
              </a:rPr>
              <a:t>被删关键字 </a:t>
            </a:r>
            <a:r>
              <a:rPr lang="en-US" altLang="zh-CN" sz="3200" dirty="0">
                <a:solidFill>
                  <a:srgbClr val="3333FF"/>
                </a:solidFill>
                <a:ea typeface="楷体_GB2312" pitchFamily="49" charset="-122"/>
              </a:rPr>
              <a:t>= 50</a:t>
            </a:r>
            <a:endParaRPr lang="en-US" altLang="zh-CN" sz="3200" dirty="0">
              <a:solidFill>
                <a:srgbClr val="000000"/>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32"/>
                                        </p:tgtEl>
                                        <p:attrNameLst>
                                          <p:attrName>style.visibility</p:attrName>
                                        </p:attrNameLst>
                                      </p:cBhvr>
                                      <p:to>
                                        <p:strVal val="visible"/>
                                      </p:to>
                                    </p:set>
                                    <p:animEffect transition="in" filter="wipe(left)">
                                      <p:cBhvr>
                                        <p:cTn id="7" dur="500"/>
                                        <p:tgtEl>
                                          <p:spTgt spid="1966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6635"/>
                                        </p:tgtEl>
                                        <p:attrNameLst>
                                          <p:attrName>style.visibility</p:attrName>
                                        </p:attrNameLst>
                                      </p:cBhvr>
                                      <p:to>
                                        <p:strVal val="visible"/>
                                      </p:to>
                                    </p:set>
                                    <p:animEffect transition="in" filter="wipe(left)">
                                      <p:cBhvr>
                                        <p:cTn id="11" dur="500"/>
                                        <p:tgtEl>
                                          <p:spTgt spid="19663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6637"/>
                                        </p:tgtEl>
                                        <p:attrNameLst>
                                          <p:attrName>style.visibility</p:attrName>
                                        </p:attrNameLst>
                                      </p:cBhvr>
                                      <p:to>
                                        <p:strVal val="visible"/>
                                      </p:to>
                                    </p:set>
                                    <p:animEffect transition="in" filter="wipe(left)">
                                      <p:cBhvr>
                                        <p:cTn id="15" dur="500"/>
                                        <p:tgtEl>
                                          <p:spTgt spid="19663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6638"/>
                                        </p:tgtEl>
                                        <p:attrNameLst>
                                          <p:attrName>style.visibility</p:attrName>
                                        </p:attrNameLst>
                                      </p:cBhvr>
                                      <p:to>
                                        <p:strVal val="visible"/>
                                      </p:to>
                                    </p:set>
                                    <p:animEffect transition="in" filter="wipe(left)">
                                      <p:cBhvr>
                                        <p:cTn id="19" dur="500"/>
                                        <p:tgtEl>
                                          <p:spTgt spid="196638"/>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6639"/>
                                        </p:tgtEl>
                                        <p:attrNameLst>
                                          <p:attrName>style.visibility</p:attrName>
                                        </p:attrNameLst>
                                      </p:cBhvr>
                                      <p:to>
                                        <p:strVal val="visible"/>
                                      </p:to>
                                    </p:set>
                                    <p:animEffect transition="in" filter="wipe(left)">
                                      <p:cBhvr>
                                        <p:cTn id="23" dur="500"/>
                                        <p:tgtEl>
                                          <p:spTgt spid="19663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96633"/>
                                        </p:tgtEl>
                                        <p:attrNameLst>
                                          <p:attrName>style.visibility</p:attrName>
                                        </p:attrNameLst>
                                      </p:cBhvr>
                                      <p:to>
                                        <p:strVal val="visible"/>
                                      </p:to>
                                    </p:set>
                                    <p:animEffect transition="in" filter="wipe(left)">
                                      <p:cBhvr>
                                        <p:cTn id="27" dur="500"/>
                                        <p:tgtEl>
                                          <p:spTgt spid="196633"/>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6640"/>
                                        </p:tgtEl>
                                        <p:attrNameLst>
                                          <p:attrName>style.visibility</p:attrName>
                                        </p:attrNameLst>
                                      </p:cBhvr>
                                      <p:to>
                                        <p:strVal val="visible"/>
                                      </p:to>
                                    </p:set>
                                    <p:animEffect transition="in" filter="wipe(left)">
                                      <p:cBhvr>
                                        <p:cTn id="31" dur="500"/>
                                        <p:tgtEl>
                                          <p:spTgt spid="19664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6641"/>
                                        </p:tgtEl>
                                        <p:attrNameLst>
                                          <p:attrName>style.visibility</p:attrName>
                                        </p:attrNameLst>
                                      </p:cBhvr>
                                      <p:to>
                                        <p:strVal val="visible"/>
                                      </p:to>
                                    </p:set>
                                    <p:animEffect transition="in" filter="wipe(left)">
                                      <p:cBhvr>
                                        <p:cTn id="35" dur="500"/>
                                        <p:tgtEl>
                                          <p:spTgt spid="196641"/>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96642"/>
                                        </p:tgtEl>
                                        <p:attrNameLst>
                                          <p:attrName>style.visibility</p:attrName>
                                        </p:attrNameLst>
                                      </p:cBhvr>
                                      <p:to>
                                        <p:strVal val="visible"/>
                                      </p:to>
                                    </p:set>
                                    <p:animEffect transition="in" filter="wipe(left)">
                                      <p:cBhvr>
                                        <p:cTn id="39" dur="500"/>
                                        <p:tgtEl>
                                          <p:spTgt spid="196642"/>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6636"/>
                                        </p:tgtEl>
                                        <p:attrNameLst>
                                          <p:attrName>style.visibility</p:attrName>
                                        </p:attrNameLst>
                                      </p:cBhvr>
                                      <p:to>
                                        <p:strVal val="visible"/>
                                      </p:to>
                                    </p:set>
                                    <p:animEffect transition="in" filter="wipe(left)">
                                      <p:cBhvr>
                                        <p:cTn id="43" dur="500"/>
                                        <p:tgtEl>
                                          <p:spTgt spid="1966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196650"/>
                                        </p:tgtEl>
                                        <p:attrNameLst>
                                          <p:attrName>style.visibility</p:attrName>
                                        </p:attrNameLst>
                                      </p:cBhvr>
                                      <p:to>
                                        <p:strVal val="visible"/>
                                      </p:to>
                                    </p:set>
                                    <p:anim calcmode="lin" valueType="num">
                                      <p:cBhvr>
                                        <p:cTn id="48" dur="500" fill="hold"/>
                                        <p:tgtEl>
                                          <p:spTgt spid="196650"/>
                                        </p:tgtEl>
                                        <p:attrNameLst>
                                          <p:attrName>ppt_x</p:attrName>
                                        </p:attrNameLst>
                                      </p:cBhvr>
                                      <p:tavLst>
                                        <p:tav tm="0">
                                          <p:val>
                                            <p:strVal val="#ppt_x"/>
                                          </p:val>
                                        </p:tav>
                                        <p:tav tm="100000">
                                          <p:val>
                                            <p:strVal val="#ppt_x"/>
                                          </p:val>
                                        </p:tav>
                                      </p:tavLst>
                                    </p:anim>
                                    <p:anim calcmode="lin" valueType="num">
                                      <p:cBhvr>
                                        <p:cTn id="49" dur="500" fill="hold"/>
                                        <p:tgtEl>
                                          <p:spTgt spid="196650"/>
                                        </p:tgtEl>
                                        <p:attrNameLst>
                                          <p:attrName>ppt_y</p:attrName>
                                        </p:attrNameLst>
                                      </p:cBhvr>
                                      <p:tavLst>
                                        <p:tav tm="0">
                                          <p:val>
                                            <p:strVal val="#ppt_y-#ppt_h/2"/>
                                          </p:val>
                                        </p:tav>
                                        <p:tav tm="100000">
                                          <p:val>
                                            <p:strVal val="#ppt_y"/>
                                          </p:val>
                                        </p:tav>
                                      </p:tavLst>
                                    </p:anim>
                                    <p:anim calcmode="lin" valueType="num">
                                      <p:cBhvr>
                                        <p:cTn id="50" dur="500" fill="hold"/>
                                        <p:tgtEl>
                                          <p:spTgt spid="196650"/>
                                        </p:tgtEl>
                                        <p:attrNameLst>
                                          <p:attrName>ppt_w</p:attrName>
                                        </p:attrNameLst>
                                      </p:cBhvr>
                                      <p:tavLst>
                                        <p:tav tm="0">
                                          <p:val>
                                            <p:strVal val="#ppt_w"/>
                                          </p:val>
                                        </p:tav>
                                        <p:tav tm="100000">
                                          <p:val>
                                            <p:strVal val="#ppt_w"/>
                                          </p:val>
                                        </p:tav>
                                      </p:tavLst>
                                    </p:anim>
                                    <p:anim calcmode="lin" valueType="num">
                                      <p:cBhvr>
                                        <p:cTn id="51" dur="500" fill="hold"/>
                                        <p:tgtEl>
                                          <p:spTgt spid="196650"/>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96651"/>
                                        </p:tgtEl>
                                        <p:attrNameLst>
                                          <p:attrName>style.visibility</p:attrName>
                                        </p:attrNameLst>
                                      </p:cBhvr>
                                      <p:to>
                                        <p:strVal val="visible"/>
                                      </p:to>
                                    </p:set>
                                    <p:animEffect transition="in" filter="wipe(left)">
                                      <p:cBhvr>
                                        <p:cTn id="55" dur="500"/>
                                        <p:tgtEl>
                                          <p:spTgt spid="19665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grpId="0" nodeType="clickEffect">
                                  <p:stCondLst>
                                    <p:cond delay="0"/>
                                  </p:stCondLst>
                                  <p:childTnLst>
                                    <p:set>
                                      <p:cBhvr>
                                        <p:cTn id="59" dur="1" fill="hold">
                                          <p:stCondLst>
                                            <p:cond delay="0"/>
                                          </p:stCondLst>
                                        </p:cTn>
                                        <p:tgtEl>
                                          <p:spTgt spid="196653"/>
                                        </p:tgtEl>
                                        <p:attrNameLst>
                                          <p:attrName>style.visibility</p:attrName>
                                        </p:attrNameLst>
                                      </p:cBhvr>
                                      <p:to>
                                        <p:strVal val="visible"/>
                                      </p:to>
                                    </p:set>
                                    <p:anim calcmode="lin" valueType="num">
                                      <p:cBhvr>
                                        <p:cTn id="60" dur="500" fill="hold"/>
                                        <p:tgtEl>
                                          <p:spTgt spid="196653"/>
                                        </p:tgtEl>
                                        <p:attrNameLst>
                                          <p:attrName>ppt_x</p:attrName>
                                        </p:attrNameLst>
                                      </p:cBhvr>
                                      <p:tavLst>
                                        <p:tav tm="0">
                                          <p:val>
                                            <p:strVal val="#ppt_x"/>
                                          </p:val>
                                        </p:tav>
                                        <p:tav tm="100000">
                                          <p:val>
                                            <p:strVal val="#ppt_x"/>
                                          </p:val>
                                        </p:tav>
                                      </p:tavLst>
                                    </p:anim>
                                    <p:anim calcmode="lin" valueType="num">
                                      <p:cBhvr>
                                        <p:cTn id="61" dur="500" fill="hold"/>
                                        <p:tgtEl>
                                          <p:spTgt spid="196653"/>
                                        </p:tgtEl>
                                        <p:attrNameLst>
                                          <p:attrName>ppt_y</p:attrName>
                                        </p:attrNameLst>
                                      </p:cBhvr>
                                      <p:tavLst>
                                        <p:tav tm="0">
                                          <p:val>
                                            <p:strVal val="#ppt_y-#ppt_h/2"/>
                                          </p:val>
                                        </p:tav>
                                        <p:tav tm="100000">
                                          <p:val>
                                            <p:strVal val="#ppt_y"/>
                                          </p:val>
                                        </p:tav>
                                      </p:tavLst>
                                    </p:anim>
                                    <p:anim calcmode="lin" valueType="num">
                                      <p:cBhvr>
                                        <p:cTn id="62" dur="500" fill="hold"/>
                                        <p:tgtEl>
                                          <p:spTgt spid="196653"/>
                                        </p:tgtEl>
                                        <p:attrNameLst>
                                          <p:attrName>ppt_w</p:attrName>
                                        </p:attrNameLst>
                                      </p:cBhvr>
                                      <p:tavLst>
                                        <p:tav tm="0">
                                          <p:val>
                                            <p:strVal val="#ppt_w"/>
                                          </p:val>
                                        </p:tav>
                                        <p:tav tm="100000">
                                          <p:val>
                                            <p:strVal val="#ppt_w"/>
                                          </p:val>
                                        </p:tav>
                                      </p:tavLst>
                                    </p:anim>
                                    <p:anim calcmode="lin" valueType="num">
                                      <p:cBhvr>
                                        <p:cTn id="63" dur="500" fill="hold"/>
                                        <p:tgtEl>
                                          <p:spTgt spid="196653"/>
                                        </p:tgtEl>
                                        <p:attrNameLst>
                                          <p:attrName>ppt_h</p:attrName>
                                        </p:attrNameLst>
                                      </p:cBhvr>
                                      <p:tavLst>
                                        <p:tav tm="0">
                                          <p:val>
                                            <p:fltVal val="0"/>
                                          </p:val>
                                        </p:tav>
                                        <p:tav tm="100000">
                                          <p:val>
                                            <p:strVal val="#ppt_h"/>
                                          </p:val>
                                        </p:tav>
                                      </p:tavLst>
                                    </p:anim>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96654"/>
                                        </p:tgtEl>
                                        <p:attrNameLst>
                                          <p:attrName>style.visibility</p:attrName>
                                        </p:attrNameLst>
                                      </p:cBhvr>
                                      <p:to>
                                        <p:strVal val="visible"/>
                                      </p:to>
                                    </p:set>
                                    <p:animEffect transition="in" filter="wipe(left)">
                                      <p:cBhvr>
                                        <p:cTn id="67" dur="500"/>
                                        <p:tgtEl>
                                          <p:spTgt spid="196654"/>
                                        </p:tgtEl>
                                      </p:cBhvr>
                                    </p:animEffect>
                                  </p:childTnLst>
                                </p:cTn>
                              </p:par>
                            </p:childTnLst>
                          </p:cTn>
                        </p:par>
                        <p:par>
                          <p:cTn id="68" fill="hold" nodeType="afterGroup">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196634"/>
                                        </p:tgtEl>
                                        <p:attrNameLst>
                                          <p:attrName>style.visibility</p:attrName>
                                        </p:attrNameLst>
                                      </p:cBhvr>
                                      <p:to>
                                        <p:strVal val="visible"/>
                                      </p:to>
                                    </p:set>
                                    <p:animEffect transition="in" filter="wipe(left)">
                                      <p:cBhvr>
                                        <p:cTn id="71" dur="500"/>
                                        <p:tgtEl>
                                          <p:spTgt spid="19663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96644"/>
                                        </p:tgtEl>
                                        <p:attrNameLst>
                                          <p:attrName>style.visibility</p:attrName>
                                        </p:attrNameLst>
                                      </p:cBhvr>
                                      <p:to>
                                        <p:strVal val="visible"/>
                                      </p:to>
                                    </p:set>
                                    <p:animEffect transition="in" filter="wipe(left)">
                                      <p:cBhvr>
                                        <p:cTn id="76" dur="500"/>
                                        <p:tgtEl>
                                          <p:spTgt spid="19664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96645"/>
                                        </p:tgtEl>
                                        <p:attrNameLst>
                                          <p:attrName>style.visibility</p:attrName>
                                        </p:attrNameLst>
                                      </p:cBhvr>
                                      <p:to>
                                        <p:strVal val="visible"/>
                                      </p:to>
                                    </p:set>
                                    <p:animEffect transition="in" filter="wipe(left)">
                                      <p:cBhvr>
                                        <p:cTn id="81" dur="500"/>
                                        <p:tgtEl>
                                          <p:spTgt spid="19664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96630"/>
                                        </p:tgtEl>
                                        <p:attrNameLst>
                                          <p:attrName>style.visibility</p:attrName>
                                        </p:attrNameLst>
                                      </p:cBhvr>
                                      <p:to>
                                        <p:strVal val="visible"/>
                                      </p:to>
                                    </p:set>
                                    <p:animEffect transition="in" filter="wipe(left)">
                                      <p:cBhvr>
                                        <p:cTn id="86" dur="500"/>
                                        <p:tgtEl>
                                          <p:spTgt spid="19663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96631"/>
                                        </p:tgtEl>
                                        <p:attrNameLst>
                                          <p:attrName>style.visibility</p:attrName>
                                        </p:attrNameLst>
                                      </p:cBhvr>
                                      <p:to>
                                        <p:strVal val="visible"/>
                                      </p:to>
                                    </p:set>
                                    <p:animEffect transition="in" filter="wipe(left)">
                                      <p:cBhvr>
                                        <p:cTn id="91" dur="500"/>
                                        <p:tgtEl>
                                          <p:spTgt spid="19663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96647"/>
                                        </p:tgtEl>
                                        <p:attrNameLst>
                                          <p:attrName>style.visibility</p:attrName>
                                        </p:attrNameLst>
                                      </p:cBhvr>
                                      <p:to>
                                        <p:strVal val="visible"/>
                                      </p:to>
                                    </p:set>
                                    <p:animEffect transition="in" filter="wipe(up)">
                                      <p:cBhvr>
                                        <p:cTn id="96" dur="500"/>
                                        <p:tgtEl>
                                          <p:spTgt spid="19664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196648"/>
                                        </p:tgtEl>
                                        <p:attrNameLst>
                                          <p:attrName>style.visibility</p:attrName>
                                        </p:attrNameLst>
                                      </p:cBhvr>
                                      <p:to>
                                        <p:strVal val="visible"/>
                                      </p:to>
                                    </p:set>
                                    <p:animEffect transition="in" filter="wipe(up)">
                                      <p:cBhvr>
                                        <p:cTn id="101" dur="500"/>
                                        <p:tgtEl>
                                          <p:spTgt spid="19664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96646"/>
                                        </p:tgtEl>
                                        <p:attrNameLst>
                                          <p:attrName>style.visibility</p:attrName>
                                        </p:attrNameLst>
                                      </p:cBhvr>
                                      <p:to>
                                        <p:strVal val="visible"/>
                                      </p:to>
                                    </p:set>
                                    <p:animEffect transition="in" filter="wipe(left)">
                                      <p:cBhvr>
                                        <p:cTn id="106" dur="500"/>
                                        <p:tgtEl>
                                          <p:spTgt spid="19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0" grpId="0" animBg="1" autoUpdateAnimBg="0"/>
      <p:bldP spid="196631" grpId="0" animBg="1" autoUpdateAnimBg="0"/>
      <p:bldP spid="196632" grpId="0" animBg="1"/>
      <p:bldP spid="196633" grpId="0" animBg="1"/>
      <p:bldP spid="196634" grpId="0" animBg="1"/>
      <p:bldP spid="196635" grpId="0" animBg="1"/>
      <p:bldP spid="196636" grpId="0" animBg="1"/>
      <p:bldP spid="196637" grpId="0" animBg="1"/>
      <p:bldP spid="196638" grpId="0" animBg="1"/>
      <p:bldP spid="196639" grpId="0" animBg="1"/>
      <p:bldP spid="196640" grpId="0" animBg="1"/>
      <p:bldP spid="196641" grpId="0" animBg="1"/>
      <p:bldP spid="196642" grpId="0" animBg="1"/>
      <p:bldP spid="196644" grpId="0" animBg="1"/>
      <p:bldP spid="196645" grpId="0" animBg="1"/>
      <p:bldP spid="196646" grpId="0" autoUpdateAnimBg="0"/>
      <p:bldP spid="196647" grpId="0" animBg="1"/>
      <p:bldP spid="196648" grpId="0" animBg="1"/>
      <p:bldP spid="196650" grpId="0" animBg="1"/>
      <p:bldP spid="196651" grpId="0" autoUpdateAnimBg="0"/>
      <p:bldP spid="196653" grpId="0" animBg="1"/>
      <p:bldP spid="19665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FC08CA94-69A8-4D2A-BD21-09972CBD06F8}"/>
              </a:ext>
            </a:extLst>
          </p:cNvPr>
          <p:cNvSpPr txBox="1">
            <a:spLocks noChangeArrowheads="1"/>
          </p:cNvSpPr>
          <p:nvPr/>
        </p:nvSpPr>
        <p:spPr bwMode="auto">
          <a:xfrm>
            <a:off x="1782764" y="792825"/>
            <a:ext cx="8931244" cy="610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ts val="600"/>
              </a:spcBef>
              <a:spcAft>
                <a:spcPct val="0"/>
              </a:spcAft>
            </a:pPr>
            <a:r>
              <a:rPr lang="en-US" altLang="zh-CN" sz="2000" b="1" dirty="0">
                <a:solidFill>
                  <a:srgbClr val="A50021"/>
                </a:solidFill>
                <a:ea typeface="楷体_GB2312" pitchFamily="49" charset="-122"/>
              </a:rPr>
              <a:t>Status</a:t>
            </a:r>
            <a:r>
              <a:rPr lang="en-US" altLang="zh-CN" sz="2000" dirty="0">
                <a:solidFill>
                  <a:srgbClr val="A50021"/>
                </a:solidFill>
                <a:ea typeface="楷体_GB2312" pitchFamily="49" charset="-122"/>
              </a:rPr>
              <a:t> </a:t>
            </a:r>
            <a:r>
              <a:rPr lang="en-US" altLang="zh-CN" sz="2000" dirty="0" err="1">
                <a:solidFill>
                  <a:srgbClr val="FF0000"/>
                </a:solidFill>
                <a:ea typeface="楷体_GB2312" pitchFamily="49" charset="-122"/>
              </a:rPr>
              <a:t>DeleteBST</a:t>
            </a:r>
            <a:r>
              <a:rPr lang="en-US" altLang="zh-CN" sz="2000" dirty="0">
                <a:solidFill>
                  <a:srgbClr val="FF0000"/>
                </a:solidFill>
                <a:ea typeface="楷体_GB2312" pitchFamily="49" charset="-122"/>
              </a:rPr>
              <a:t> (</a:t>
            </a:r>
            <a:r>
              <a:rPr lang="en-US" altLang="zh-CN" sz="2000" dirty="0" err="1">
                <a:solidFill>
                  <a:srgbClr val="FF0000"/>
                </a:solidFill>
                <a:ea typeface="楷体_GB2312" pitchFamily="49" charset="-122"/>
              </a:rPr>
              <a:t>BiTree</a:t>
            </a:r>
            <a:r>
              <a:rPr lang="en-US" altLang="zh-CN" sz="2000" dirty="0">
                <a:solidFill>
                  <a:srgbClr val="FF0000"/>
                </a:solidFill>
                <a:ea typeface="楷体_GB2312" pitchFamily="49" charset="-122"/>
              </a:rPr>
              <a:t> </a:t>
            </a:r>
            <a:r>
              <a:rPr lang="en-US" altLang="zh-CN" sz="2000" b="1" dirty="0">
                <a:solidFill>
                  <a:srgbClr val="FF0000"/>
                </a:solidFill>
                <a:ea typeface="楷体_GB2312" pitchFamily="49" charset="-122"/>
              </a:rPr>
              <a:t>&amp;</a:t>
            </a:r>
            <a:r>
              <a:rPr lang="en-US" altLang="zh-CN" sz="2000" dirty="0">
                <a:solidFill>
                  <a:srgbClr val="FF0000"/>
                </a:solidFill>
                <a:ea typeface="楷体_GB2312" pitchFamily="49" charset="-122"/>
              </a:rPr>
              <a:t>T,  </a:t>
            </a:r>
            <a:r>
              <a:rPr lang="en-US" altLang="zh-CN" sz="2000" dirty="0" err="1">
                <a:solidFill>
                  <a:srgbClr val="FF0000"/>
                </a:solidFill>
                <a:ea typeface="楷体_GB2312" pitchFamily="49" charset="-122"/>
              </a:rPr>
              <a:t>KeyType</a:t>
            </a:r>
            <a:r>
              <a:rPr lang="en-US" altLang="zh-CN" sz="2000" dirty="0">
                <a:solidFill>
                  <a:srgbClr val="FF0000"/>
                </a:solidFill>
                <a:ea typeface="楷体_GB2312" pitchFamily="49" charset="-122"/>
              </a:rPr>
              <a:t> </a:t>
            </a:r>
            <a:r>
              <a:rPr lang="en-US" altLang="zh-CN" sz="2000" dirty="0" err="1">
                <a:solidFill>
                  <a:srgbClr val="FF0000"/>
                </a:solidFill>
                <a:ea typeface="楷体_GB2312" pitchFamily="49" charset="-122"/>
              </a:rPr>
              <a:t>kval</a:t>
            </a:r>
            <a:r>
              <a:rPr lang="en-US" altLang="zh-CN" sz="2000" dirty="0">
                <a:solidFill>
                  <a:srgbClr val="FF0000"/>
                </a:solidFill>
                <a:ea typeface="楷体_GB2312" pitchFamily="49" charset="-122"/>
              </a:rPr>
              <a:t> )</a:t>
            </a:r>
            <a:r>
              <a:rPr lang="en-US" altLang="zh-CN" sz="2000" dirty="0">
                <a:solidFill>
                  <a:srgbClr val="A50021"/>
                </a:solidFill>
                <a:ea typeface="楷体_GB2312" pitchFamily="49" charset="-122"/>
              </a:rPr>
              <a:t> </a:t>
            </a:r>
            <a:r>
              <a:rPr lang="en-US" altLang="zh-CN" sz="2000" b="1" dirty="0">
                <a:solidFill>
                  <a:srgbClr val="A50021"/>
                </a:solidFill>
                <a:ea typeface="楷体_GB2312" pitchFamily="49" charset="-122"/>
              </a:rPr>
              <a:t>{</a:t>
            </a:r>
            <a:endParaRPr lang="en-US" altLang="zh-CN" sz="2000" dirty="0">
              <a:solidFill>
                <a:srgbClr val="A50021"/>
              </a:solidFill>
              <a:ea typeface="楷体_GB2312" pitchFamily="49" charset="-122"/>
            </a:endParaRPr>
          </a:p>
          <a:p>
            <a:pPr fontAlgn="base">
              <a:lnSpc>
                <a:spcPct val="125000"/>
              </a:lnSpc>
              <a:spcBef>
                <a:spcPts val="600"/>
              </a:spcBef>
              <a:spcAft>
                <a:spcPct val="0"/>
              </a:spcAft>
            </a:pPr>
            <a:r>
              <a:rPr lang="en-US" altLang="zh-CN" sz="1600" b="1" dirty="0">
                <a:solidFill>
                  <a:srgbClr val="A50021"/>
                </a:solidFill>
                <a:ea typeface="楷体_GB2312" pitchFamily="49" charset="-122"/>
              </a:rPr>
              <a:t>  // </a:t>
            </a:r>
            <a:r>
              <a:rPr lang="zh-CN" altLang="en-US" sz="1600" b="1" dirty="0">
                <a:solidFill>
                  <a:srgbClr val="A50021"/>
                </a:solidFill>
                <a:ea typeface="楷体_GB2312" pitchFamily="49" charset="-122"/>
              </a:rPr>
              <a:t>若二叉排序树 </a:t>
            </a:r>
            <a:r>
              <a:rPr lang="en-US" altLang="zh-CN" sz="1600" b="1" dirty="0">
                <a:solidFill>
                  <a:srgbClr val="A50021"/>
                </a:solidFill>
                <a:ea typeface="楷体_GB2312" pitchFamily="49" charset="-122"/>
              </a:rPr>
              <a:t>T </a:t>
            </a:r>
            <a:r>
              <a:rPr lang="zh-CN" altLang="en-US" sz="1600" b="1" dirty="0">
                <a:solidFill>
                  <a:srgbClr val="A50021"/>
                </a:solidFill>
                <a:ea typeface="楷体_GB2312" pitchFamily="49" charset="-122"/>
              </a:rPr>
              <a:t>中存在其关键字等于 </a:t>
            </a:r>
            <a:r>
              <a:rPr lang="en-US" altLang="zh-CN" sz="1600" b="1" dirty="0" err="1">
                <a:solidFill>
                  <a:srgbClr val="A50021"/>
                </a:solidFill>
                <a:ea typeface="楷体_GB2312" pitchFamily="49" charset="-122"/>
              </a:rPr>
              <a:t>kval</a:t>
            </a:r>
            <a:r>
              <a:rPr lang="en-US" altLang="zh-CN" sz="1600" b="1" dirty="0">
                <a:solidFill>
                  <a:srgbClr val="A50021"/>
                </a:solidFill>
                <a:ea typeface="楷体_GB2312" pitchFamily="49" charset="-122"/>
              </a:rPr>
              <a:t> </a:t>
            </a:r>
            <a:r>
              <a:rPr lang="zh-CN" altLang="en-US" sz="1600" b="1" dirty="0">
                <a:solidFill>
                  <a:srgbClr val="A50021"/>
                </a:solidFill>
                <a:ea typeface="楷体_GB2312" pitchFamily="49" charset="-122"/>
              </a:rPr>
              <a:t>的数据元素，则删除该数据元素结点，并返回</a:t>
            </a:r>
          </a:p>
          <a:p>
            <a:pPr fontAlgn="base">
              <a:lnSpc>
                <a:spcPct val="125000"/>
              </a:lnSpc>
              <a:spcBef>
                <a:spcPts val="600"/>
              </a:spcBef>
              <a:spcAft>
                <a:spcPct val="0"/>
              </a:spcAft>
            </a:pPr>
            <a:r>
              <a:rPr lang="zh-CN" altLang="en-US" sz="1600" b="1" dirty="0">
                <a:solidFill>
                  <a:srgbClr val="A50021"/>
                </a:solidFill>
                <a:ea typeface="楷体_GB2312" pitchFamily="49" charset="-122"/>
              </a:rPr>
              <a:t>  </a:t>
            </a:r>
            <a:r>
              <a:rPr lang="en-US" altLang="zh-CN" sz="1600" b="1" dirty="0">
                <a:solidFill>
                  <a:srgbClr val="A50021"/>
                </a:solidFill>
                <a:ea typeface="楷体_GB2312" pitchFamily="49" charset="-122"/>
              </a:rPr>
              <a:t>// </a:t>
            </a:r>
            <a:r>
              <a:rPr lang="zh-CN" altLang="en-US" sz="1600" b="1" dirty="0">
                <a:solidFill>
                  <a:srgbClr val="A50021"/>
                </a:solidFill>
                <a:ea typeface="楷体_GB2312" pitchFamily="49" charset="-122"/>
              </a:rPr>
              <a:t>函数值 </a:t>
            </a:r>
            <a:r>
              <a:rPr lang="en-US" altLang="zh-CN" sz="1600" b="1" dirty="0">
                <a:solidFill>
                  <a:srgbClr val="A50021"/>
                </a:solidFill>
                <a:ea typeface="楷体_GB2312" pitchFamily="49" charset="-122"/>
              </a:rPr>
              <a:t>TRUE</a:t>
            </a:r>
            <a:r>
              <a:rPr lang="zh-CN" altLang="en-US" sz="1600" b="1" dirty="0">
                <a:solidFill>
                  <a:srgbClr val="A50021"/>
                </a:solidFill>
                <a:ea typeface="楷体_GB2312" pitchFamily="49" charset="-122"/>
              </a:rPr>
              <a:t>，否则返回函数值 </a:t>
            </a:r>
            <a:r>
              <a:rPr lang="en-US" altLang="zh-CN" sz="1600" b="1" dirty="0">
                <a:solidFill>
                  <a:srgbClr val="A50021"/>
                </a:solidFill>
                <a:ea typeface="楷体_GB2312" pitchFamily="49" charset="-122"/>
              </a:rPr>
              <a:t>FALSE</a:t>
            </a:r>
          </a:p>
          <a:p>
            <a:pPr fontAlgn="base">
              <a:lnSpc>
                <a:spcPct val="125000"/>
              </a:lnSpc>
              <a:spcBef>
                <a:spcPts val="600"/>
              </a:spcBef>
              <a:spcAft>
                <a:spcPct val="0"/>
              </a:spcAft>
            </a:pPr>
            <a:r>
              <a:rPr lang="en-US" altLang="zh-CN" sz="2000" b="1" dirty="0">
                <a:solidFill>
                  <a:schemeClr val="accent2"/>
                </a:solidFill>
                <a:ea typeface="楷体_GB2312" pitchFamily="49" charset="-122"/>
              </a:rPr>
              <a:t>  if</a:t>
            </a:r>
            <a:r>
              <a:rPr lang="en-US" altLang="zh-CN" sz="2000" dirty="0">
                <a:solidFill>
                  <a:schemeClr val="accent2"/>
                </a:solidFill>
                <a:ea typeface="楷体_GB2312" pitchFamily="49" charset="-122"/>
              </a:rPr>
              <a:t> (</a:t>
            </a:r>
            <a:r>
              <a:rPr lang="en-US" altLang="zh-CN" sz="2000" b="1" dirty="0">
                <a:solidFill>
                  <a:schemeClr val="accent2"/>
                </a:solidFill>
                <a:ea typeface="楷体_GB2312" pitchFamily="49" charset="-122"/>
              </a:rPr>
              <a:t>!T</a:t>
            </a:r>
            <a:r>
              <a:rPr lang="en-US" altLang="zh-CN" sz="2000" dirty="0">
                <a:solidFill>
                  <a:schemeClr val="accent2"/>
                </a:solidFill>
                <a:ea typeface="楷体_GB2312" pitchFamily="49" charset="-122"/>
              </a:rPr>
              <a:t>)  </a:t>
            </a:r>
            <a:r>
              <a:rPr lang="en-US" altLang="zh-CN" sz="2000" b="1" dirty="0">
                <a:solidFill>
                  <a:schemeClr val="accent2"/>
                </a:solidFill>
                <a:ea typeface="楷体_GB2312" pitchFamily="49" charset="-122"/>
              </a:rPr>
              <a:t>return FALSE</a:t>
            </a:r>
            <a:r>
              <a:rPr lang="en-US" altLang="zh-CN" sz="2000" dirty="0">
                <a:solidFill>
                  <a:schemeClr val="accent2"/>
                </a:solidFill>
                <a:ea typeface="楷体_GB2312" pitchFamily="49" charset="-122"/>
              </a:rPr>
              <a:t>;       	// T</a:t>
            </a:r>
            <a:r>
              <a:rPr lang="zh-CN" altLang="en-US" sz="2000" dirty="0">
                <a:solidFill>
                  <a:schemeClr val="accent2"/>
                </a:solidFill>
                <a:ea typeface="楷体_GB2312" pitchFamily="49" charset="-122"/>
              </a:rPr>
              <a:t>空</a:t>
            </a:r>
          </a:p>
          <a:p>
            <a:pPr fontAlgn="base">
              <a:lnSpc>
                <a:spcPct val="125000"/>
              </a:lnSpc>
              <a:spcBef>
                <a:spcPts val="600"/>
              </a:spcBef>
              <a:spcAft>
                <a:spcPct val="0"/>
              </a:spcAft>
            </a:pPr>
            <a:r>
              <a:rPr lang="zh-CN" altLang="en-US" sz="2000" dirty="0">
                <a:solidFill>
                  <a:schemeClr val="accent2"/>
                </a:solidFill>
                <a:ea typeface="楷体_GB2312" pitchFamily="49" charset="-122"/>
              </a:rPr>
              <a:t>  </a:t>
            </a:r>
            <a:r>
              <a:rPr lang="en-US" altLang="zh-CN" sz="2000" b="1" dirty="0">
                <a:solidFill>
                  <a:schemeClr val="accent2"/>
                </a:solidFill>
                <a:ea typeface="楷体_GB2312" pitchFamily="49" charset="-122"/>
              </a:rPr>
              <a:t>else {  </a:t>
            </a:r>
          </a:p>
          <a:p>
            <a:pPr fontAlgn="base">
              <a:lnSpc>
                <a:spcPct val="125000"/>
              </a:lnSpc>
              <a:spcBef>
                <a:spcPts val="600"/>
              </a:spcBef>
              <a:spcAft>
                <a:spcPct val="0"/>
              </a:spcAft>
            </a:pPr>
            <a:r>
              <a:rPr lang="en-US" altLang="zh-CN" sz="2000" b="1" dirty="0">
                <a:solidFill>
                  <a:schemeClr val="accent2"/>
                </a:solidFill>
                <a:ea typeface="楷体_GB2312" pitchFamily="49" charset="-122"/>
              </a:rPr>
              <a:t>         if ( EQ (</a:t>
            </a:r>
            <a:r>
              <a:rPr lang="en-US" altLang="zh-CN" sz="2000" b="1" dirty="0" err="1">
                <a:solidFill>
                  <a:schemeClr val="accent2"/>
                </a:solidFill>
                <a:ea typeface="楷体_GB2312" pitchFamily="49" charset="-122"/>
              </a:rPr>
              <a:t>kval</a:t>
            </a:r>
            <a:r>
              <a:rPr lang="en-US" altLang="zh-CN" sz="2000" b="1" dirty="0">
                <a:solidFill>
                  <a:schemeClr val="accent2"/>
                </a:solidFill>
                <a:ea typeface="楷体_GB2312" pitchFamily="49" charset="-122"/>
              </a:rPr>
              <a:t>, T-&gt;</a:t>
            </a:r>
            <a:r>
              <a:rPr lang="en-US" altLang="zh-CN" sz="2000" b="1" dirty="0" err="1">
                <a:solidFill>
                  <a:schemeClr val="accent2"/>
                </a:solidFill>
                <a:ea typeface="楷体_GB2312" pitchFamily="49" charset="-122"/>
              </a:rPr>
              <a:t>data.key</a:t>
            </a:r>
            <a:r>
              <a:rPr lang="en-US" altLang="zh-CN" sz="2000" b="1" dirty="0">
                <a:solidFill>
                  <a:schemeClr val="accent2"/>
                </a:solidFill>
                <a:ea typeface="楷体_GB2312" pitchFamily="49" charset="-122"/>
              </a:rPr>
              <a:t>) ) </a:t>
            </a:r>
          </a:p>
          <a:p>
            <a:pPr fontAlgn="base">
              <a:lnSpc>
                <a:spcPct val="125000"/>
              </a:lnSpc>
              <a:spcBef>
                <a:spcPts val="600"/>
              </a:spcBef>
              <a:spcAft>
                <a:spcPct val="0"/>
              </a:spcAft>
            </a:pPr>
            <a:r>
              <a:rPr lang="en-US" altLang="zh-CN" sz="2000" b="1" dirty="0">
                <a:solidFill>
                  <a:schemeClr val="accent2"/>
                </a:solidFill>
                <a:ea typeface="楷体_GB2312" pitchFamily="49" charset="-122"/>
              </a:rPr>
              <a:t>               {  Delete (T);   return TRUE;  }   // </a:t>
            </a:r>
            <a:r>
              <a:rPr lang="zh-CN" altLang="en-US" sz="2000" b="1" dirty="0">
                <a:solidFill>
                  <a:schemeClr val="accent2"/>
                </a:solidFill>
                <a:ea typeface="楷体_GB2312" pitchFamily="49" charset="-122"/>
              </a:rPr>
              <a:t>找到关键字等于</a:t>
            </a:r>
            <a:r>
              <a:rPr lang="en-US" altLang="zh-CN" sz="2000" b="1" dirty="0">
                <a:solidFill>
                  <a:schemeClr val="accent2"/>
                </a:solidFill>
                <a:ea typeface="楷体_GB2312" pitchFamily="49" charset="-122"/>
              </a:rPr>
              <a:t>key</a:t>
            </a:r>
            <a:r>
              <a:rPr lang="zh-CN" altLang="en-US" sz="2000" b="1" dirty="0">
                <a:solidFill>
                  <a:schemeClr val="accent2"/>
                </a:solidFill>
                <a:ea typeface="楷体_GB2312" pitchFamily="49" charset="-122"/>
              </a:rPr>
              <a:t>的数据元素</a:t>
            </a:r>
          </a:p>
          <a:p>
            <a:pPr fontAlgn="base">
              <a:lnSpc>
                <a:spcPct val="125000"/>
              </a:lnSpc>
              <a:spcBef>
                <a:spcPts val="600"/>
              </a:spcBef>
              <a:spcAft>
                <a:spcPct val="0"/>
              </a:spcAft>
            </a:pPr>
            <a:r>
              <a:rPr lang="en-US" altLang="zh-CN" sz="2000" b="1" dirty="0">
                <a:solidFill>
                  <a:schemeClr val="accent2"/>
                </a:solidFill>
                <a:ea typeface="楷体_GB2312" pitchFamily="49" charset="-122"/>
              </a:rPr>
              <a:t>         else if ( LT (</a:t>
            </a:r>
            <a:r>
              <a:rPr lang="en-US" altLang="zh-CN" sz="2000" b="1" dirty="0" err="1">
                <a:solidFill>
                  <a:schemeClr val="accent2"/>
                </a:solidFill>
                <a:ea typeface="楷体_GB2312" pitchFamily="49" charset="-122"/>
              </a:rPr>
              <a:t>kval</a:t>
            </a:r>
            <a:r>
              <a:rPr lang="en-US" altLang="zh-CN" sz="2000" b="1" dirty="0">
                <a:solidFill>
                  <a:schemeClr val="accent2"/>
                </a:solidFill>
                <a:ea typeface="楷体_GB2312" pitchFamily="49" charset="-122"/>
              </a:rPr>
              <a:t>, T-&gt;</a:t>
            </a:r>
            <a:r>
              <a:rPr lang="en-US" altLang="zh-CN" sz="2000" b="1" dirty="0" err="1">
                <a:solidFill>
                  <a:schemeClr val="accent2"/>
                </a:solidFill>
                <a:ea typeface="楷体_GB2312" pitchFamily="49" charset="-122"/>
              </a:rPr>
              <a:t>data.key</a:t>
            </a:r>
            <a:r>
              <a:rPr lang="en-US" altLang="zh-CN" sz="2000" b="1" dirty="0">
                <a:solidFill>
                  <a:schemeClr val="accent2"/>
                </a:solidFill>
                <a:ea typeface="楷体_GB2312" pitchFamily="49" charset="-122"/>
              </a:rPr>
              <a:t>) )</a:t>
            </a:r>
          </a:p>
          <a:p>
            <a:pPr fontAlgn="base">
              <a:lnSpc>
                <a:spcPct val="125000"/>
              </a:lnSpc>
              <a:spcBef>
                <a:spcPts val="600"/>
              </a:spcBef>
              <a:spcAft>
                <a:spcPct val="0"/>
              </a:spcAft>
            </a:pPr>
            <a:r>
              <a:rPr lang="en-US" altLang="zh-CN" sz="2000" b="1" dirty="0">
                <a:solidFill>
                  <a:schemeClr val="accent2"/>
                </a:solidFill>
                <a:ea typeface="楷体_GB2312" pitchFamily="49" charset="-122"/>
              </a:rPr>
              <a:t>               return </a:t>
            </a:r>
            <a:r>
              <a:rPr lang="en-US" altLang="zh-CN" sz="2000" b="1" dirty="0" err="1">
                <a:solidFill>
                  <a:schemeClr val="accent2"/>
                </a:solidFill>
                <a:ea typeface="楷体_GB2312" pitchFamily="49" charset="-122"/>
              </a:rPr>
              <a:t>DeleteBST</a:t>
            </a:r>
            <a:r>
              <a:rPr lang="en-US" altLang="zh-CN" sz="2000" b="1" dirty="0">
                <a:solidFill>
                  <a:schemeClr val="accent2"/>
                </a:solidFill>
                <a:ea typeface="楷体_GB2312" pitchFamily="49" charset="-122"/>
              </a:rPr>
              <a:t> ( T-&gt;</a:t>
            </a:r>
            <a:r>
              <a:rPr lang="en-US" altLang="zh-CN" sz="2000" b="1" dirty="0" err="1">
                <a:solidFill>
                  <a:schemeClr val="accent2"/>
                </a:solidFill>
                <a:ea typeface="楷体_GB2312" pitchFamily="49" charset="-122"/>
              </a:rPr>
              <a:t>lchild</a:t>
            </a:r>
            <a:r>
              <a:rPr lang="en-US" altLang="zh-CN" sz="2000" b="1" dirty="0">
                <a:solidFill>
                  <a:schemeClr val="accent2"/>
                </a:solidFill>
                <a:ea typeface="楷体_GB2312" pitchFamily="49" charset="-122"/>
              </a:rPr>
              <a:t>, </a:t>
            </a:r>
            <a:r>
              <a:rPr lang="en-US" altLang="zh-CN" sz="2000" b="1" dirty="0" err="1">
                <a:solidFill>
                  <a:schemeClr val="accent2"/>
                </a:solidFill>
                <a:ea typeface="楷体_GB2312" pitchFamily="49" charset="-122"/>
              </a:rPr>
              <a:t>kval</a:t>
            </a:r>
            <a:r>
              <a:rPr lang="en-US" altLang="zh-CN" sz="2000" b="1" dirty="0">
                <a:solidFill>
                  <a:schemeClr val="accent2"/>
                </a:solidFill>
                <a:ea typeface="楷体_GB2312" pitchFamily="49" charset="-122"/>
              </a:rPr>
              <a:t> );    // </a:t>
            </a:r>
            <a:r>
              <a:rPr lang="zh-CN" altLang="en-US" sz="2000" b="1" dirty="0">
                <a:solidFill>
                  <a:schemeClr val="accent2"/>
                </a:solidFill>
                <a:ea typeface="楷体_GB2312" pitchFamily="49" charset="-122"/>
              </a:rPr>
              <a:t>继续在左子树中进行查找</a:t>
            </a:r>
          </a:p>
          <a:p>
            <a:pPr fontAlgn="base">
              <a:lnSpc>
                <a:spcPct val="125000"/>
              </a:lnSpc>
              <a:spcBef>
                <a:spcPts val="600"/>
              </a:spcBef>
              <a:spcAft>
                <a:spcPct val="0"/>
              </a:spcAft>
            </a:pPr>
            <a:r>
              <a:rPr lang="en-US" altLang="zh-CN" sz="2000" b="1" dirty="0">
                <a:solidFill>
                  <a:schemeClr val="accent2"/>
                </a:solidFill>
                <a:ea typeface="楷体_GB2312" pitchFamily="49" charset="-122"/>
              </a:rPr>
              <a:t>         else</a:t>
            </a:r>
          </a:p>
          <a:p>
            <a:pPr fontAlgn="base">
              <a:lnSpc>
                <a:spcPct val="125000"/>
              </a:lnSpc>
              <a:spcBef>
                <a:spcPts val="600"/>
              </a:spcBef>
              <a:spcAft>
                <a:spcPct val="0"/>
              </a:spcAft>
            </a:pPr>
            <a:r>
              <a:rPr lang="en-US" altLang="zh-CN" sz="2000" b="1" dirty="0">
                <a:solidFill>
                  <a:schemeClr val="accent2"/>
                </a:solidFill>
                <a:ea typeface="楷体_GB2312" pitchFamily="49" charset="-122"/>
              </a:rPr>
              <a:t>               return </a:t>
            </a:r>
            <a:r>
              <a:rPr lang="en-US" altLang="zh-CN" sz="2000" b="1" dirty="0" err="1">
                <a:solidFill>
                  <a:schemeClr val="accent2"/>
                </a:solidFill>
                <a:ea typeface="楷体_GB2312" pitchFamily="49" charset="-122"/>
              </a:rPr>
              <a:t>DeleteBST</a:t>
            </a:r>
            <a:r>
              <a:rPr lang="en-US" altLang="zh-CN" sz="2000" b="1" dirty="0">
                <a:solidFill>
                  <a:schemeClr val="accent2"/>
                </a:solidFill>
                <a:ea typeface="楷体_GB2312" pitchFamily="49" charset="-122"/>
              </a:rPr>
              <a:t> ( T-&gt;</a:t>
            </a:r>
            <a:r>
              <a:rPr lang="en-US" altLang="zh-CN" sz="2000" b="1" dirty="0" err="1">
                <a:solidFill>
                  <a:schemeClr val="accent2"/>
                </a:solidFill>
                <a:ea typeface="楷体_GB2312" pitchFamily="49" charset="-122"/>
              </a:rPr>
              <a:t>rchild</a:t>
            </a:r>
            <a:r>
              <a:rPr lang="en-US" altLang="zh-CN" sz="2000" b="1" dirty="0">
                <a:solidFill>
                  <a:schemeClr val="accent2"/>
                </a:solidFill>
                <a:ea typeface="楷体_GB2312" pitchFamily="49" charset="-122"/>
              </a:rPr>
              <a:t>, </a:t>
            </a:r>
            <a:r>
              <a:rPr lang="en-US" altLang="zh-CN" sz="2000" b="1" dirty="0" err="1">
                <a:solidFill>
                  <a:schemeClr val="accent2"/>
                </a:solidFill>
                <a:ea typeface="楷体_GB2312" pitchFamily="49" charset="-122"/>
              </a:rPr>
              <a:t>kval</a:t>
            </a:r>
            <a:r>
              <a:rPr lang="en-US" altLang="zh-CN" sz="2000" b="1" dirty="0">
                <a:solidFill>
                  <a:schemeClr val="accent2"/>
                </a:solidFill>
                <a:ea typeface="楷体_GB2312" pitchFamily="49" charset="-122"/>
              </a:rPr>
              <a:t> );  // </a:t>
            </a:r>
            <a:r>
              <a:rPr lang="zh-CN" altLang="en-US" sz="2000" b="1" dirty="0">
                <a:solidFill>
                  <a:schemeClr val="accent2"/>
                </a:solidFill>
                <a:ea typeface="楷体_GB2312" pitchFamily="49" charset="-122"/>
              </a:rPr>
              <a:t>继续在右子树中进行查找</a:t>
            </a:r>
            <a:endParaRPr lang="en-US" altLang="zh-CN" sz="2000" b="1" dirty="0">
              <a:solidFill>
                <a:schemeClr val="accent2"/>
              </a:solidFill>
              <a:ea typeface="楷体_GB2312" pitchFamily="49" charset="-122"/>
            </a:endParaRPr>
          </a:p>
          <a:p>
            <a:pPr fontAlgn="base">
              <a:lnSpc>
                <a:spcPct val="125000"/>
              </a:lnSpc>
              <a:spcBef>
                <a:spcPts val="600"/>
              </a:spcBef>
              <a:spcAft>
                <a:spcPct val="0"/>
              </a:spcAft>
            </a:pPr>
            <a:r>
              <a:rPr lang="en-US" altLang="zh-CN" sz="2000" b="1" dirty="0">
                <a:solidFill>
                  <a:schemeClr val="accent2"/>
                </a:solidFill>
                <a:ea typeface="楷体_GB2312" pitchFamily="49" charset="-122"/>
              </a:rPr>
              <a:t>          }</a:t>
            </a:r>
          </a:p>
          <a:p>
            <a:pPr fontAlgn="base">
              <a:lnSpc>
                <a:spcPct val="125000"/>
              </a:lnSpc>
              <a:spcBef>
                <a:spcPts val="600"/>
              </a:spcBef>
              <a:spcAft>
                <a:spcPct val="0"/>
              </a:spcAft>
            </a:pPr>
            <a:r>
              <a:rPr lang="en-US" altLang="zh-CN" sz="3600" b="1" dirty="0">
                <a:solidFill>
                  <a:srgbClr val="A50021"/>
                </a:solidFill>
                <a:ea typeface="楷体_GB2312" pitchFamily="49" charset="-122"/>
              </a:rPr>
              <a:t>}</a:t>
            </a:r>
            <a:endParaRPr lang="en-US" altLang="zh-CN" dirty="0">
              <a:solidFill>
                <a:srgbClr val="A50021"/>
              </a:solidFill>
              <a:ea typeface="楷体_GB2312" pitchFamily="49" charset="-122"/>
            </a:endParaRPr>
          </a:p>
        </p:txBody>
      </p:sp>
      <p:sp>
        <p:nvSpPr>
          <p:cNvPr id="79875" name="Text Box 3">
            <a:extLst>
              <a:ext uri="{FF2B5EF4-FFF2-40B4-BE49-F238E27FC236}">
                <a16:creationId xmlns:a16="http://schemas.microsoft.com/office/drawing/2014/main" id="{8B3353F4-0D8B-478F-9CBC-5AD4ED6E0A91}"/>
              </a:ext>
            </a:extLst>
          </p:cNvPr>
          <p:cNvSpPr txBox="1">
            <a:spLocks noChangeArrowheads="1"/>
          </p:cNvSpPr>
          <p:nvPr/>
        </p:nvSpPr>
        <p:spPr bwMode="auto">
          <a:xfrm>
            <a:off x="1743977" y="106396"/>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chemeClr val="accent6"/>
                </a:solidFill>
                <a:ea typeface="楷体_GB2312" pitchFamily="49" charset="-122"/>
              </a:rPr>
              <a:t>算法描述如下：</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F863FF6C-1DB9-4B33-A7E6-4646E0765176}"/>
              </a:ext>
            </a:extLst>
          </p:cNvPr>
          <p:cNvSpPr txBox="1">
            <a:spLocks noChangeArrowheads="1"/>
          </p:cNvSpPr>
          <p:nvPr/>
        </p:nvSpPr>
        <p:spPr bwMode="auto">
          <a:xfrm>
            <a:off x="2286000" y="1058864"/>
            <a:ext cx="7391400" cy="462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200" b="1" dirty="0">
                <a:solidFill>
                  <a:schemeClr val="accent2"/>
                </a:solidFill>
                <a:ea typeface="楷体_GB2312" pitchFamily="49" charset="-122"/>
              </a:rPr>
              <a:t>void</a:t>
            </a:r>
            <a:r>
              <a:rPr lang="en-US" altLang="zh-CN" sz="3200" dirty="0">
                <a:solidFill>
                  <a:schemeClr val="accent2"/>
                </a:solidFill>
                <a:ea typeface="楷体_GB2312" pitchFamily="49" charset="-122"/>
              </a:rPr>
              <a:t> Delete ( </a:t>
            </a:r>
            <a:r>
              <a:rPr lang="en-US" altLang="zh-CN" sz="3200" dirty="0" err="1">
                <a:solidFill>
                  <a:schemeClr val="accent2"/>
                </a:solidFill>
                <a:ea typeface="楷体_GB2312" pitchFamily="49" charset="-122"/>
              </a:rPr>
              <a:t>BiTree</a:t>
            </a:r>
            <a:r>
              <a:rPr lang="en-US" altLang="zh-CN" sz="3200" dirty="0">
                <a:solidFill>
                  <a:schemeClr val="accent2"/>
                </a:solidFill>
                <a:ea typeface="楷体_GB2312" pitchFamily="49" charset="-122"/>
              </a:rPr>
              <a:t> </a:t>
            </a:r>
            <a:r>
              <a:rPr lang="en-US" altLang="zh-CN" sz="3200" b="1" dirty="0">
                <a:solidFill>
                  <a:schemeClr val="accent2"/>
                </a:solidFill>
                <a:ea typeface="楷体_GB2312" pitchFamily="49" charset="-122"/>
              </a:rPr>
              <a:t>&amp;</a:t>
            </a:r>
            <a:r>
              <a:rPr lang="en-US" altLang="zh-CN" sz="3200" dirty="0">
                <a:solidFill>
                  <a:schemeClr val="accent2"/>
                </a:solidFill>
                <a:ea typeface="楷体_GB2312" pitchFamily="49" charset="-122"/>
              </a:rPr>
              <a:t>p )</a:t>
            </a:r>
            <a:r>
              <a:rPr lang="en-US" altLang="zh-CN" sz="3200" b="1" dirty="0">
                <a:solidFill>
                  <a:schemeClr val="accent2"/>
                </a:solidFill>
                <a:ea typeface="楷体_GB2312" pitchFamily="49" charset="-122"/>
              </a:rPr>
              <a:t>{</a:t>
            </a:r>
          </a:p>
          <a:p>
            <a:pPr fontAlgn="base">
              <a:lnSpc>
                <a:spcPct val="150000"/>
              </a:lnSpc>
              <a:spcBef>
                <a:spcPct val="0"/>
              </a:spcBef>
              <a:spcAft>
                <a:spcPct val="0"/>
              </a:spcAft>
            </a:pPr>
            <a:r>
              <a:rPr lang="en-US" altLang="zh-CN" sz="2000" dirty="0">
                <a:solidFill>
                  <a:schemeClr val="accent2"/>
                </a:solidFill>
                <a:ea typeface="楷体_GB2312" pitchFamily="49" charset="-122"/>
              </a:rPr>
              <a:t>   // </a:t>
            </a:r>
            <a:r>
              <a:rPr lang="zh-CN" altLang="zh-CN" sz="2000" dirty="0">
                <a:solidFill>
                  <a:schemeClr val="accent2"/>
                </a:solidFill>
                <a:ea typeface="楷体_GB2312" pitchFamily="49" charset="-122"/>
              </a:rPr>
              <a:t>从</a:t>
            </a:r>
            <a:r>
              <a:rPr lang="zh-CN" altLang="en-US" sz="2000" dirty="0">
                <a:solidFill>
                  <a:schemeClr val="accent2"/>
                </a:solidFill>
                <a:ea typeface="楷体_GB2312" pitchFamily="49" charset="-122"/>
              </a:rPr>
              <a:t>二叉排序树中删除结点 </a:t>
            </a:r>
            <a:r>
              <a:rPr lang="en-US" altLang="zh-CN" sz="2000" dirty="0">
                <a:solidFill>
                  <a:schemeClr val="accent2"/>
                </a:solidFill>
                <a:ea typeface="楷体_GB2312" pitchFamily="49" charset="-122"/>
              </a:rPr>
              <a:t>p</a:t>
            </a:r>
            <a:r>
              <a:rPr lang="zh-CN" altLang="en-US" sz="2000" dirty="0">
                <a:solidFill>
                  <a:schemeClr val="accent2"/>
                </a:solidFill>
                <a:ea typeface="楷体_GB2312" pitchFamily="49" charset="-122"/>
              </a:rPr>
              <a:t>，</a:t>
            </a:r>
          </a:p>
          <a:p>
            <a:pPr fontAlgn="base">
              <a:lnSpc>
                <a:spcPct val="150000"/>
              </a:lnSpc>
              <a:spcBef>
                <a:spcPct val="0"/>
              </a:spcBef>
              <a:spcAft>
                <a:spcPct val="0"/>
              </a:spcAft>
            </a:pPr>
            <a:r>
              <a:rPr lang="zh-CN" altLang="en-US" sz="2000" dirty="0">
                <a:solidFill>
                  <a:schemeClr val="accent2"/>
                </a:solidFill>
                <a:ea typeface="楷体_GB2312" pitchFamily="49" charset="-122"/>
              </a:rPr>
              <a:t>   </a:t>
            </a:r>
            <a:r>
              <a:rPr lang="en-US" altLang="zh-CN" sz="2000" dirty="0">
                <a:solidFill>
                  <a:schemeClr val="accent2"/>
                </a:solidFill>
                <a:ea typeface="楷体_GB2312" pitchFamily="49" charset="-122"/>
              </a:rPr>
              <a:t>// </a:t>
            </a:r>
            <a:r>
              <a:rPr lang="zh-CN" altLang="en-US" sz="2000" dirty="0">
                <a:solidFill>
                  <a:schemeClr val="accent2"/>
                </a:solidFill>
                <a:ea typeface="楷体_GB2312" pitchFamily="49" charset="-122"/>
              </a:rPr>
              <a:t>并重接它的左子树或右子树</a:t>
            </a:r>
          </a:p>
          <a:p>
            <a:pPr fontAlgn="base">
              <a:lnSpc>
                <a:spcPct val="150000"/>
              </a:lnSpc>
              <a:spcBef>
                <a:spcPct val="0"/>
              </a:spcBef>
              <a:spcAft>
                <a:spcPct val="0"/>
              </a:spcAft>
            </a:pPr>
            <a:r>
              <a:rPr lang="zh-CN" altLang="en-US" sz="3200" b="1" dirty="0">
                <a:solidFill>
                  <a:schemeClr val="accent2"/>
                </a:solidFill>
                <a:ea typeface="楷体_GB2312" pitchFamily="49" charset="-122"/>
              </a:rPr>
              <a:t>   </a:t>
            </a:r>
            <a:r>
              <a:rPr lang="en-US" altLang="zh-CN" sz="3200" b="1" dirty="0">
                <a:solidFill>
                  <a:schemeClr val="accent2"/>
                </a:solidFill>
                <a:ea typeface="楷体_GB2312" pitchFamily="49" charset="-122"/>
              </a:rPr>
              <a:t>if</a:t>
            </a:r>
            <a:r>
              <a:rPr lang="en-US" altLang="zh-CN" sz="3200" dirty="0">
                <a:solidFill>
                  <a:schemeClr val="accent2"/>
                </a:solidFill>
                <a:ea typeface="楷体_GB2312" pitchFamily="49" charset="-122"/>
              </a:rPr>
              <a:t> </a:t>
            </a:r>
            <a:r>
              <a:rPr lang="en-US" altLang="zh-CN" sz="3200" dirty="0">
                <a:solidFill>
                  <a:srgbClr val="FF0000"/>
                </a:solidFill>
                <a:ea typeface="楷体_GB2312" pitchFamily="49" charset="-122"/>
              </a:rPr>
              <a:t>(</a:t>
            </a:r>
            <a:r>
              <a:rPr lang="en-US" altLang="zh-CN" sz="3200" b="1" dirty="0">
                <a:solidFill>
                  <a:srgbClr val="FF0000"/>
                </a:solidFill>
                <a:ea typeface="楷体_GB2312" pitchFamily="49" charset="-122"/>
              </a:rPr>
              <a:t>!</a:t>
            </a:r>
            <a:r>
              <a:rPr lang="en-US" altLang="zh-CN" sz="3200" dirty="0">
                <a:solidFill>
                  <a:srgbClr val="FF0000"/>
                </a:solidFill>
                <a:ea typeface="楷体_GB2312" pitchFamily="49" charset="-122"/>
              </a:rPr>
              <a:t>p-&gt;</a:t>
            </a:r>
            <a:r>
              <a:rPr lang="en-US" altLang="zh-CN" sz="3200" dirty="0" err="1">
                <a:solidFill>
                  <a:srgbClr val="FF0000"/>
                </a:solidFill>
                <a:ea typeface="楷体_GB2312" pitchFamily="49" charset="-122"/>
              </a:rPr>
              <a:t>rchild</a:t>
            </a:r>
            <a:r>
              <a:rPr lang="en-US" altLang="zh-CN" sz="3200" dirty="0">
                <a:solidFill>
                  <a:srgbClr val="FF0000"/>
                </a:solidFill>
                <a:ea typeface="楷体_GB2312" pitchFamily="49" charset="-122"/>
              </a:rPr>
              <a:t>) </a:t>
            </a:r>
            <a:r>
              <a:rPr lang="en-US" altLang="zh-CN" sz="3200" dirty="0">
                <a:solidFill>
                  <a:srgbClr val="000000"/>
                </a:solidFill>
                <a:ea typeface="楷体_GB2312" pitchFamily="49" charset="-122"/>
              </a:rPr>
              <a:t> </a:t>
            </a:r>
            <a:r>
              <a:rPr lang="en-US" altLang="zh-CN" sz="3200" b="1" dirty="0">
                <a:solidFill>
                  <a:srgbClr val="A50021"/>
                </a:solidFill>
                <a:ea typeface="楷体_GB2312" pitchFamily="49" charset="-122"/>
              </a:rPr>
              <a:t>{               }</a:t>
            </a:r>
            <a:r>
              <a:rPr lang="en-US" altLang="zh-CN" sz="3200" dirty="0">
                <a:solidFill>
                  <a:srgbClr val="A50021"/>
                </a:solidFill>
                <a:ea typeface="楷体_GB2312" pitchFamily="49" charset="-122"/>
              </a:rPr>
              <a:t> </a:t>
            </a:r>
          </a:p>
          <a:p>
            <a:pPr fontAlgn="base">
              <a:lnSpc>
                <a:spcPct val="150000"/>
              </a:lnSpc>
              <a:spcBef>
                <a:spcPct val="0"/>
              </a:spcBef>
              <a:spcAft>
                <a:spcPct val="0"/>
              </a:spcAft>
            </a:pPr>
            <a:r>
              <a:rPr lang="en-US" altLang="zh-CN" sz="3200" b="1" dirty="0">
                <a:solidFill>
                  <a:srgbClr val="A50021"/>
                </a:solidFill>
                <a:ea typeface="楷体_GB2312" pitchFamily="49" charset="-122"/>
              </a:rPr>
              <a:t>   </a:t>
            </a:r>
            <a:r>
              <a:rPr lang="en-US" altLang="zh-CN" sz="3200" b="1" dirty="0">
                <a:solidFill>
                  <a:schemeClr val="accent2"/>
                </a:solidFill>
                <a:ea typeface="楷体_GB2312" pitchFamily="49" charset="-122"/>
              </a:rPr>
              <a:t>else if</a:t>
            </a:r>
            <a:r>
              <a:rPr lang="en-US" altLang="zh-CN" sz="3200" dirty="0">
                <a:solidFill>
                  <a:schemeClr val="accent2"/>
                </a:solidFill>
                <a:ea typeface="楷体_GB2312" pitchFamily="49" charset="-122"/>
              </a:rPr>
              <a:t> </a:t>
            </a:r>
            <a:r>
              <a:rPr lang="en-US" altLang="zh-CN" sz="3200" dirty="0">
                <a:solidFill>
                  <a:srgbClr val="FF0000"/>
                </a:solidFill>
                <a:ea typeface="楷体_GB2312" pitchFamily="49" charset="-122"/>
              </a:rPr>
              <a:t>(</a:t>
            </a:r>
            <a:r>
              <a:rPr lang="en-US" altLang="zh-CN" sz="3200" b="1" dirty="0">
                <a:solidFill>
                  <a:srgbClr val="FF0000"/>
                </a:solidFill>
                <a:ea typeface="楷体_GB2312" pitchFamily="49" charset="-122"/>
              </a:rPr>
              <a:t>!</a:t>
            </a:r>
            <a:r>
              <a:rPr lang="en-US" altLang="zh-CN" sz="3200" dirty="0">
                <a:solidFill>
                  <a:srgbClr val="FF0000"/>
                </a:solidFill>
                <a:ea typeface="楷体_GB2312" pitchFamily="49" charset="-122"/>
              </a:rPr>
              <a:t>p-&gt;</a:t>
            </a:r>
            <a:r>
              <a:rPr lang="en-US" altLang="zh-CN" sz="3200" dirty="0" err="1">
                <a:solidFill>
                  <a:srgbClr val="FF0000"/>
                </a:solidFill>
                <a:ea typeface="楷体_GB2312" pitchFamily="49" charset="-122"/>
              </a:rPr>
              <a:t>lchild</a:t>
            </a:r>
            <a:r>
              <a:rPr lang="en-US" altLang="zh-CN" sz="3200" dirty="0">
                <a:solidFill>
                  <a:srgbClr val="FF0000"/>
                </a:solidFill>
                <a:ea typeface="楷体_GB2312" pitchFamily="49" charset="-122"/>
              </a:rPr>
              <a:t>)</a:t>
            </a:r>
            <a:r>
              <a:rPr lang="en-US" altLang="zh-CN" sz="3200" dirty="0">
                <a:solidFill>
                  <a:srgbClr val="000000"/>
                </a:solidFill>
                <a:ea typeface="楷体_GB2312" pitchFamily="49" charset="-122"/>
              </a:rPr>
              <a:t> </a:t>
            </a:r>
            <a:r>
              <a:rPr lang="en-US" altLang="zh-CN" sz="3200" b="1" dirty="0">
                <a:solidFill>
                  <a:srgbClr val="A50021"/>
                </a:solidFill>
                <a:ea typeface="楷体_GB2312" pitchFamily="49" charset="-122"/>
              </a:rPr>
              <a:t>{                }</a:t>
            </a:r>
            <a:r>
              <a:rPr lang="en-US" altLang="zh-CN" sz="3200" dirty="0">
                <a:solidFill>
                  <a:srgbClr val="000000"/>
                </a:solidFill>
                <a:ea typeface="楷体_GB2312" pitchFamily="49" charset="-122"/>
              </a:rPr>
              <a:t> </a:t>
            </a:r>
          </a:p>
          <a:p>
            <a:pPr fontAlgn="base">
              <a:lnSpc>
                <a:spcPct val="150000"/>
              </a:lnSpc>
              <a:spcBef>
                <a:spcPct val="0"/>
              </a:spcBef>
              <a:spcAft>
                <a:spcPct val="0"/>
              </a:spcAft>
            </a:pPr>
            <a:r>
              <a:rPr lang="en-US" altLang="zh-CN" sz="3200" dirty="0">
                <a:solidFill>
                  <a:srgbClr val="000000"/>
                </a:solidFill>
                <a:ea typeface="楷体_GB2312" pitchFamily="49" charset="-122"/>
              </a:rPr>
              <a:t>   </a:t>
            </a:r>
            <a:r>
              <a:rPr lang="en-US" altLang="zh-CN" sz="3200" b="1" dirty="0">
                <a:solidFill>
                  <a:schemeClr val="accent2"/>
                </a:solidFill>
                <a:ea typeface="楷体_GB2312" pitchFamily="49" charset="-122"/>
              </a:rPr>
              <a:t>else {              }</a:t>
            </a:r>
            <a:endParaRPr lang="en-US" altLang="zh-CN" sz="3200" dirty="0">
              <a:solidFill>
                <a:schemeClr val="accent2"/>
              </a:solidFill>
              <a:ea typeface="楷体_GB2312" pitchFamily="49" charset="-122"/>
            </a:endParaRPr>
          </a:p>
          <a:p>
            <a:pPr fontAlgn="base">
              <a:lnSpc>
                <a:spcPct val="150000"/>
              </a:lnSpc>
              <a:spcBef>
                <a:spcPct val="0"/>
              </a:spcBef>
              <a:spcAft>
                <a:spcPct val="0"/>
              </a:spcAft>
            </a:pPr>
            <a:r>
              <a:rPr lang="en-US" altLang="zh-CN" sz="3200" b="1" dirty="0">
                <a:solidFill>
                  <a:schemeClr val="accent2"/>
                </a:solidFill>
                <a:ea typeface="楷体_GB2312" pitchFamily="49" charset="-122"/>
              </a:rPr>
              <a:t>}</a:t>
            </a:r>
            <a:r>
              <a:rPr lang="en-US" altLang="zh-CN" sz="3200" dirty="0">
                <a:solidFill>
                  <a:schemeClr val="accent2"/>
                </a:solidFill>
                <a:ea typeface="楷体_GB2312" pitchFamily="49" charset="-122"/>
              </a:rPr>
              <a:t> // Delete</a:t>
            </a:r>
          </a:p>
        </p:txBody>
      </p:sp>
      <p:sp>
        <p:nvSpPr>
          <p:cNvPr id="56323" name="Text Box 3">
            <a:extLst>
              <a:ext uri="{FF2B5EF4-FFF2-40B4-BE49-F238E27FC236}">
                <a16:creationId xmlns:a16="http://schemas.microsoft.com/office/drawing/2014/main" id="{3E3922E4-56CF-4F49-8921-A9435EB2DDA0}"/>
              </a:ext>
            </a:extLst>
          </p:cNvPr>
          <p:cNvSpPr txBox="1">
            <a:spLocks noChangeArrowheads="1"/>
          </p:cNvSpPr>
          <p:nvPr/>
        </p:nvSpPr>
        <p:spPr bwMode="auto">
          <a:xfrm>
            <a:off x="1828800" y="228600"/>
            <a:ext cx="59298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rgbClr val="3333CC"/>
                </a:solidFill>
                <a:ea typeface="楷体_GB2312" pitchFamily="49" charset="-122"/>
              </a:rPr>
              <a:t>其中</a:t>
            </a:r>
            <a:r>
              <a:rPr lang="zh-CN" altLang="en-US" sz="3200" b="1" dirty="0">
                <a:solidFill>
                  <a:srgbClr val="FF00FF"/>
                </a:solidFill>
                <a:ea typeface="楷体_GB2312" pitchFamily="49" charset="-122"/>
              </a:rPr>
              <a:t>删除操作</a:t>
            </a:r>
            <a:r>
              <a:rPr lang="zh-CN" altLang="en-US" sz="3200" dirty="0">
                <a:solidFill>
                  <a:srgbClr val="3333CC"/>
                </a:solidFill>
                <a:ea typeface="楷体_GB2312" pitchFamily="49" charset="-122"/>
              </a:rPr>
              <a:t>过程如下所描述：</a:t>
            </a:r>
            <a:endParaRPr lang="zh-CN" altLang="en-US" sz="3200" dirty="0">
              <a:solidFill>
                <a:srgbClr val="000000"/>
              </a:solidFill>
              <a:ea typeface="楷体_GB2312" pitchFamily="49" charset="-122"/>
            </a:endParaRPr>
          </a:p>
        </p:txBody>
      </p:sp>
      <p:sp>
        <p:nvSpPr>
          <p:cNvPr id="56324" name="Text Box 4">
            <a:hlinkClick r:id="" action="ppaction://hlinkshowjump?jump=nextslide"/>
            <a:extLst>
              <a:ext uri="{FF2B5EF4-FFF2-40B4-BE49-F238E27FC236}">
                <a16:creationId xmlns:a16="http://schemas.microsoft.com/office/drawing/2014/main" id="{0A94B2CB-5071-4AB7-AEA9-3FCB9A8B6F6B}"/>
              </a:ext>
            </a:extLst>
          </p:cNvPr>
          <p:cNvSpPr txBox="1">
            <a:spLocks noChangeArrowheads="1"/>
          </p:cNvSpPr>
          <p:nvPr/>
        </p:nvSpPr>
        <p:spPr bwMode="auto">
          <a:xfrm>
            <a:off x="5432425" y="2710944"/>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dirty="0">
                <a:solidFill>
                  <a:srgbClr val="FF00FF"/>
                </a:solidFill>
              </a:rPr>
              <a:t>… …</a:t>
            </a:r>
            <a:endParaRPr lang="en-US" altLang="zh-CN" sz="3600" dirty="0">
              <a:solidFill>
                <a:srgbClr val="000000"/>
              </a:solidFill>
            </a:endParaRPr>
          </a:p>
        </p:txBody>
      </p:sp>
      <p:sp>
        <p:nvSpPr>
          <p:cNvPr id="56325" name="Text Box 5">
            <a:hlinkClick r:id="rId2" action="ppaction://hlinksldjump"/>
            <a:extLst>
              <a:ext uri="{FF2B5EF4-FFF2-40B4-BE49-F238E27FC236}">
                <a16:creationId xmlns:a16="http://schemas.microsoft.com/office/drawing/2014/main" id="{3C3D99FB-06F9-4684-9688-A72BF32FD1F6}"/>
              </a:ext>
            </a:extLst>
          </p:cNvPr>
          <p:cNvSpPr txBox="1">
            <a:spLocks noChangeArrowheads="1"/>
          </p:cNvSpPr>
          <p:nvPr/>
        </p:nvSpPr>
        <p:spPr bwMode="auto">
          <a:xfrm>
            <a:off x="6096000" y="3412619"/>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dirty="0">
                <a:solidFill>
                  <a:srgbClr val="FF00FF"/>
                </a:solidFill>
              </a:rPr>
              <a:t>… …</a:t>
            </a:r>
            <a:endParaRPr lang="en-US" altLang="zh-CN" sz="3600" dirty="0">
              <a:solidFill>
                <a:srgbClr val="000000"/>
              </a:solidFill>
            </a:endParaRPr>
          </a:p>
        </p:txBody>
      </p:sp>
      <p:sp>
        <p:nvSpPr>
          <p:cNvPr id="56326" name="Text Box 6">
            <a:hlinkClick r:id="rId3" action="ppaction://hlinksldjump"/>
            <a:extLst>
              <a:ext uri="{FF2B5EF4-FFF2-40B4-BE49-F238E27FC236}">
                <a16:creationId xmlns:a16="http://schemas.microsoft.com/office/drawing/2014/main" id="{1ED84229-DCE9-46C3-86FA-E1E92563EF1B}"/>
              </a:ext>
            </a:extLst>
          </p:cNvPr>
          <p:cNvSpPr txBox="1">
            <a:spLocks noChangeArrowheads="1"/>
          </p:cNvSpPr>
          <p:nvPr/>
        </p:nvSpPr>
        <p:spPr bwMode="auto">
          <a:xfrm>
            <a:off x="3610193" y="4172212"/>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dirty="0">
                <a:solidFill>
                  <a:srgbClr val="FF00FF"/>
                </a:solidFill>
              </a:rPr>
              <a:t>… …</a:t>
            </a:r>
            <a:endParaRPr lang="en-US" altLang="zh-CN" sz="3600" dirty="0">
              <a:solidFill>
                <a:srgbClr val="000000"/>
              </a:solidFill>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D9A7C6BB-C7E3-409C-A0B0-DA93A66984F2}"/>
              </a:ext>
            </a:extLst>
          </p:cNvPr>
          <p:cNvSpPr txBox="1">
            <a:spLocks noChangeArrowheads="1"/>
          </p:cNvSpPr>
          <p:nvPr/>
        </p:nvSpPr>
        <p:spPr bwMode="auto">
          <a:xfrm>
            <a:off x="2726606" y="2286000"/>
            <a:ext cx="673878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20000"/>
              </a:lnSpc>
              <a:spcBef>
                <a:spcPct val="0"/>
              </a:spcBef>
              <a:spcAft>
                <a:spcPct val="0"/>
              </a:spcAft>
            </a:pPr>
            <a:r>
              <a:rPr lang="zh-CN" altLang="en-US" sz="6000" b="1" dirty="0">
                <a:solidFill>
                  <a:schemeClr val="accent6"/>
                </a:solidFill>
                <a:ea typeface="隶书" panose="02010509060101010101" pitchFamily="49" charset="-122"/>
              </a:rPr>
              <a:t>一、二叉排序树</a:t>
            </a:r>
          </a:p>
          <a:p>
            <a:pPr algn="ctr" fontAlgn="base">
              <a:lnSpc>
                <a:spcPct val="120000"/>
              </a:lnSpc>
              <a:spcBef>
                <a:spcPct val="0"/>
              </a:spcBef>
              <a:spcAft>
                <a:spcPct val="0"/>
              </a:spcAft>
            </a:pPr>
            <a:r>
              <a:rPr lang="zh-CN" altLang="en-US" sz="6000" b="1" dirty="0">
                <a:solidFill>
                  <a:schemeClr val="accent6"/>
                </a:solidFill>
                <a:ea typeface="隶书" panose="02010509060101010101" pitchFamily="49" charset="-122"/>
              </a:rPr>
              <a:t>       （二叉查找树）</a:t>
            </a:r>
            <a:endParaRPr lang="zh-CN" altLang="en-US" sz="6000" b="1" dirty="0">
              <a:solidFill>
                <a:schemeClr val="accent6"/>
              </a:solidFill>
              <a:ea typeface="楷体_GB2312" pitchFamily="49" charset="-122"/>
            </a:endParaRP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97665" name="Group 2081">
            <a:extLst>
              <a:ext uri="{FF2B5EF4-FFF2-40B4-BE49-F238E27FC236}">
                <a16:creationId xmlns:a16="http://schemas.microsoft.com/office/drawing/2014/main" id="{405C88B6-E3AC-4FCB-8F3B-ADA0E9552F99}"/>
              </a:ext>
            </a:extLst>
          </p:cNvPr>
          <p:cNvGrpSpPr>
            <a:grpSpLocks/>
          </p:cNvGrpSpPr>
          <p:nvPr/>
        </p:nvGrpSpPr>
        <p:grpSpPr bwMode="auto">
          <a:xfrm>
            <a:off x="2438400" y="3352800"/>
            <a:ext cx="3124200" cy="2667000"/>
            <a:chOff x="576" y="2112"/>
            <a:chExt cx="1968" cy="1680"/>
          </a:xfrm>
        </p:grpSpPr>
        <p:sp>
          <p:nvSpPr>
            <p:cNvPr id="57369" name="Rectangle 2055">
              <a:extLst>
                <a:ext uri="{FF2B5EF4-FFF2-40B4-BE49-F238E27FC236}">
                  <a16:creationId xmlns:a16="http://schemas.microsoft.com/office/drawing/2014/main" id="{833DAE42-EA07-4DFD-A797-EA7DAAA60119}"/>
                </a:ext>
              </a:extLst>
            </p:cNvPr>
            <p:cNvSpPr>
              <a:spLocks noChangeArrowheads="1"/>
            </p:cNvSpPr>
            <p:nvPr/>
          </p:nvSpPr>
          <p:spPr bwMode="auto">
            <a:xfrm>
              <a:off x="1824" y="2160"/>
              <a:ext cx="240" cy="288"/>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70" name="Rectangle 2057">
              <a:extLst>
                <a:ext uri="{FF2B5EF4-FFF2-40B4-BE49-F238E27FC236}">
                  <a16:creationId xmlns:a16="http://schemas.microsoft.com/office/drawing/2014/main" id="{DBA52476-0183-403B-8460-7D1BA23B57D8}"/>
                </a:ext>
              </a:extLst>
            </p:cNvPr>
            <p:cNvSpPr>
              <a:spLocks noChangeArrowheads="1"/>
            </p:cNvSpPr>
            <p:nvPr/>
          </p:nvSpPr>
          <p:spPr bwMode="auto">
            <a:xfrm>
              <a:off x="2064" y="2160"/>
              <a:ext cx="480" cy="288"/>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71" name="Line 2058">
              <a:extLst>
                <a:ext uri="{FF2B5EF4-FFF2-40B4-BE49-F238E27FC236}">
                  <a16:creationId xmlns:a16="http://schemas.microsoft.com/office/drawing/2014/main" id="{C5B72310-384A-49A7-AB02-F0529CF98C4A}"/>
                </a:ext>
              </a:extLst>
            </p:cNvPr>
            <p:cNvSpPr>
              <a:spLocks noChangeShapeType="1"/>
            </p:cNvSpPr>
            <p:nvPr/>
          </p:nvSpPr>
          <p:spPr bwMode="auto">
            <a:xfrm>
              <a:off x="2304" y="2160"/>
              <a:ext cx="0" cy="288"/>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72" name="Oval 2059">
              <a:extLst>
                <a:ext uri="{FF2B5EF4-FFF2-40B4-BE49-F238E27FC236}">
                  <a16:creationId xmlns:a16="http://schemas.microsoft.com/office/drawing/2014/main" id="{1019B19A-D0E5-483F-B22D-8A6A45BB0786}"/>
                </a:ext>
              </a:extLst>
            </p:cNvPr>
            <p:cNvSpPr>
              <a:spLocks noChangeArrowheads="1"/>
            </p:cNvSpPr>
            <p:nvPr/>
          </p:nvSpPr>
          <p:spPr bwMode="auto">
            <a:xfrm>
              <a:off x="1200" y="2688"/>
              <a:ext cx="336" cy="33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73" name="Oval 2063">
              <a:extLst>
                <a:ext uri="{FF2B5EF4-FFF2-40B4-BE49-F238E27FC236}">
                  <a16:creationId xmlns:a16="http://schemas.microsoft.com/office/drawing/2014/main" id="{AB21385C-A3BA-4B34-A8D0-2BBF1739AB43}"/>
                </a:ext>
              </a:extLst>
            </p:cNvPr>
            <p:cNvSpPr>
              <a:spLocks noChangeArrowheads="1"/>
            </p:cNvSpPr>
            <p:nvPr/>
          </p:nvSpPr>
          <p:spPr bwMode="auto">
            <a:xfrm>
              <a:off x="768" y="3168"/>
              <a:ext cx="336" cy="336"/>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74" name="Line 2064">
              <a:extLst>
                <a:ext uri="{FF2B5EF4-FFF2-40B4-BE49-F238E27FC236}">
                  <a16:creationId xmlns:a16="http://schemas.microsoft.com/office/drawing/2014/main" id="{4488769E-534A-4819-9634-FD949152DDE7}"/>
                </a:ext>
              </a:extLst>
            </p:cNvPr>
            <p:cNvSpPr>
              <a:spLocks noChangeShapeType="1"/>
            </p:cNvSpPr>
            <p:nvPr/>
          </p:nvSpPr>
          <p:spPr bwMode="auto">
            <a:xfrm flipH="1">
              <a:off x="576" y="3456"/>
              <a:ext cx="240" cy="336"/>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75" name="Line 2065">
              <a:extLst>
                <a:ext uri="{FF2B5EF4-FFF2-40B4-BE49-F238E27FC236}">
                  <a16:creationId xmlns:a16="http://schemas.microsoft.com/office/drawing/2014/main" id="{89E9B318-A5FA-4B9A-A831-23177FCE4822}"/>
                </a:ext>
              </a:extLst>
            </p:cNvPr>
            <p:cNvSpPr>
              <a:spLocks noChangeShapeType="1"/>
            </p:cNvSpPr>
            <p:nvPr/>
          </p:nvSpPr>
          <p:spPr bwMode="auto">
            <a:xfrm>
              <a:off x="1056" y="3456"/>
              <a:ext cx="144" cy="336"/>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76" name="Line 2067">
              <a:extLst>
                <a:ext uri="{FF2B5EF4-FFF2-40B4-BE49-F238E27FC236}">
                  <a16:creationId xmlns:a16="http://schemas.microsoft.com/office/drawing/2014/main" id="{C38900D4-8E60-4A98-9CCC-871CEF9D18F9}"/>
                </a:ext>
              </a:extLst>
            </p:cNvPr>
            <p:cNvSpPr>
              <a:spLocks noChangeShapeType="1"/>
            </p:cNvSpPr>
            <p:nvPr/>
          </p:nvSpPr>
          <p:spPr bwMode="auto">
            <a:xfrm flipH="1">
              <a:off x="1008" y="2976"/>
              <a:ext cx="240" cy="24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77" name="Line 2068">
              <a:extLst>
                <a:ext uri="{FF2B5EF4-FFF2-40B4-BE49-F238E27FC236}">
                  <a16:creationId xmlns:a16="http://schemas.microsoft.com/office/drawing/2014/main" id="{D25E9B74-DD2C-4EE0-91DC-9909B9D65544}"/>
                </a:ext>
              </a:extLst>
            </p:cNvPr>
            <p:cNvSpPr>
              <a:spLocks noChangeShapeType="1"/>
            </p:cNvSpPr>
            <p:nvPr/>
          </p:nvSpPr>
          <p:spPr bwMode="auto">
            <a:xfrm flipH="1">
              <a:off x="1488" y="2304"/>
              <a:ext cx="432" cy="432"/>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78" name="Text Box 2079">
              <a:extLst>
                <a:ext uri="{FF2B5EF4-FFF2-40B4-BE49-F238E27FC236}">
                  <a16:creationId xmlns:a16="http://schemas.microsoft.com/office/drawing/2014/main" id="{E0B5F8EE-8005-4C99-B3D0-44BE73A63E74}"/>
                </a:ext>
              </a:extLst>
            </p:cNvPr>
            <p:cNvSpPr txBox="1">
              <a:spLocks noChangeArrowheads="1"/>
            </p:cNvSpPr>
            <p:nvPr/>
          </p:nvSpPr>
          <p:spPr bwMode="auto">
            <a:xfrm>
              <a:off x="1584" y="2112"/>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a:solidFill>
                    <a:srgbClr val="008080"/>
                  </a:solidFill>
                </a:rPr>
                <a:t>p</a:t>
              </a:r>
              <a:endParaRPr lang="en-US" altLang="zh-CN" sz="3600">
                <a:solidFill>
                  <a:srgbClr val="000000"/>
                </a:solidFill>
              </a:endParaRPr>
            </a:p>
          </p:txBody>
        </p:sp>
      </p:grpSp>
      <p:sp>
        <p:nvSpPr>
          <p:cNvPr id="197634" name="Rectangle 2050">
            <a:extLst>
              <a:ext uri="{FF2B5EF4-FFF2-40B4-BE49-F238E27FC236}">
                <a16:creationId xmlns:a16="http://schemas.microsoft.com/office/drawing/2014/main" id="{CBBB31FC-1D39-4869-A7E1-1FD776B71DA6}"/>
              </a:ext>
            </a:extLst>
          </p:cNvPr>
          <p:cNvSpPr>
            <a:spLocks noChangeArrowheads="1"/>
          </p:cNvSpPr>
          <p:nvPr/>
        </p:nvSpPr>
        <p:spPr bwMode="auto">
          <a:xfrm>
            <a:off x="2057400" y="685800"/>
            <a:ext cx="8058616"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600" dirty="0">
                <a:solidFill>
                  <a:schemeClr val="accent2"/>
                </a:solidFill>
                <a:ea typeface="楷体_GB2312" pitchFamily="49" charset="-122"/>
              </a:rPr>
              <a:t> // </a:t>
            </a:r>
            <a:r>
              <a:rPr lang="zh-CN" altLang="en-US" sz="3600" dirty="0">
                <a:solidFill>
                  <a:schemeClr val="accent2"/>
                </a:solidFill>
                <a:ea typeface="楷体_GB2312" pitchFamily="49" charset="-122"/>
              </a:rPr>
              <a:t>右子树为空树时只需重接它的左子树</a:t>
            </a:r>
          </a:p>
        </p:txBody>
      </p:sp>
      <p:sp>
        <p:nvSpPr>
          <p:cNvPr id="197638" name="Rectangle 2054">
            <a:extLst>
              <a:ext uri="{FF2B5EF4-FFF2-40B4-BE49-F238E27FC236}">
                <a16:creationId xmlns:a16="http://schemas.microsoft.com/office/drawing/2014/main" id="{8EAB550E-683A-4ACD-8A61-0C73CCD0335B}"/>
              </a:ext>
            </a:extLst>
          </p:cNvPr>
          <p:cNvSpPr>
            <a:spLocks noChangeArrowheads="1"/>
          </p:cNvSpPr>
          <p:nvPr/>
        </p:nvSpPr>
        <p:spPr bwMode="auto">
          <a:xfrm>
            <a:off x="2971800" y="1736726"/>
            <a:ext cx="6688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chemeClr val="accent2"/>
                </a:solidFill>
                <a:ea typeface="楷体_GB2312" pitchFamily="49" charset="-122"/>
              </a:rPr>
              <a:t>q = p;  p = p-&gt;</a:t>
            </a:r>
            <a:r>
              <a:rPr lang="en-US" altLang="zh-CN" sz="4000" dirty="0" err="1">
                <a:solidFill>
                  <a:schemeClr val="accent2"/>
                </a:solidFill>
                <a:ea typeface="楷体_GB2312" pitchFamily="49" charset="-122"/>
              </a:rPr>
              <a:t>lchild</a:t>
            </a:r>
            <a:r>
              <a:rPr lang="en-US" altLang="zh-CN" sz="4000" dirty="0">
                <a:solidFill>
                  <a:schemeClr val="accent2"/>
                </a:solidFill>
                <a:ea typeface="楷体_GB2312" pitchFamily="49" charset="-122"/>
              </a:rPr>
              <a:t>;  </a:t>
            </a:r>
            <a:r>
              <a:rPr lang="en-US" altLang="zh-CN" sz="4000" b="1" dirty="0">
                <a:solidFill>
                  <a:schemeClr val="accent2"/>
                </a:solidFill>
                <a:ea typeface="楷体_GB2312" pitchFamily="49" charset="-122"/>
              </a:rPr>
              <a:t>delete</a:t>
            </a:r>
            <a:r>
              <a:rPr lang="en-US" altLang="zh-CN" sz="4000" dirty="0">
                <a:solidFill>
                  <a:schemeClr val="accent2"/>
                </a:solidFill>
                <a:ea typeface="楷体_GB2312" pitchFamily="49" charset="-122"/>
              </a:rPr>
              <a:t>(q);</a:t>
            </a:r>
            <a:endParaRPr lang="en-US" altLang="zh-CN" sz="3600" dirty="0">
              <a:solidFill>
                <a:schemeClr val="accent2"/>
              </a:solidFill>
              <a:ea typeface="楷体_GB2312" pitchFamily="49" charset="-122"/>
            </a:endParaRPr>
          </a:p>
        </p:txBody>
      </p:sp>
      <p:grpSp>
        <p:nvGrpSpPr>
          <p:cNvPr id="197671" name="Group 2087">
            <a:extLst>
              <a:ext uri="{FF2B5EF4-FFF2-40B4-BE49-F238E27FC236}">
                <a16:creationId xmlns:a16="http://schemas.microsoft.com/office/drawing/2014/main" id="{85B08CD4-FEAF-41F8-95F2-CEF7E4FEF1FA}"/>
              </a:ext>
            </a:extLst>
          </p:cNvPr>
          <p:cNvGrpSpPr>
            <a:grpSpLocks/>
          </p:cNvGrpSpPr>
          <p:nvPr/>
        </p:nvGrpSpPr>
        <p:grpSpPr bwMode="auto">
          <a:xfrm>
            <a:off x="7010400" y="3397250"/>
            <a:ext cx="1905000" cy="2622550"/>
            <a:chOff x="3456" y="2140"/>
            <a:chExt cx="1200" cy="1652"/>
          </a:xfrm>
        </p:grpSpPr>
        <p:sp>
          <p:nvSpPr>
            <p:cNvPr id="57359" name="Rectangle 2056">
              <a:extLst>
                <a:ext uri="{FF2B5EF4-FFF2-40B4-BE49-F238E27FC236}">
                  <a16:creationId xmlns:a16="http://schemas.microsoft.com/office/drawing/2014/main" id="{487DDF03-817C-4215-97EA-6EFFC83F190B}"/>
                </a:ext>
              </a:extLst>
            </p:cNvPr>
            <p:cNvSpPr>
              <a:spLocks noChangeArrowheads="1"/>
            </p:cNvSpPr>
            <p:nvPr/>
          </p:nvSpPr>
          <p:spPr bwMode="auto">
            <a:xfrm>
              <a:off x="3936" y="2160"/>
              <a:ext cx="240" cy="288"/>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60" name="Rectangle 2061">
              <a:extLst>
                <a:ext uri="{FF2B5EF4-FFF2-40B4-BE49-F238E27FC236}">
                  <a16:creationId xmlns:a16="http://schemas.microsoft.com/office/drawing/2014/main" id="{524D1553-2A54-47A9-92DF-65E29BB52D4E}"/>
                </a:ext>
              </a:extLst>
            </p:cNvPr>
            <p:cNvSpPr>
              <a:spLocks noChangeArrowheads="1"/>
            </p:cNvSpPr>
            <p:nvPr/>
          </p:nvSpPr>
          <p:spPr bwMode="auto">
            <a:xfrm>
              <a:off x="3456" y="2160"/>
              <a:ext cx="480" cy="288"/>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61" name="Oval 2070">
              <a:extLst>
                <a:ext uri="{FF2B5EF4-FFF2-40B4-BE49-F238E27FC236}">
                  <a16:creationId xmlns:a16="http://schemas.microsoft.com/office/drawing/2014/main" id="{11C3ED65-9705-491B-889C-0810EE40C5E9}"/>
                </a:ext>
              </a:extLst>
            </p:cNvPr>
            <p:cNvSpPr>
              <a:spLocks noChangeArrowheads="1"/>
            </p:cNvSpPr>
            <p:nvPr/>
          </p:nvSpPr>
          <p:spPr bwMode="auto">
            <a:xfrm>
              <a:off x="4320" y="2688"/>
              <a:ext cx="336" cy="33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62" name="Oval 2071">
              <a:extLst>
                <a:ext uri="{FF2B5EF4-FFF2-40B4-BE49-F238E27FC236}">
                  <a16:creationId xmlns:a16="http://schemas.microsoft.com/office/drawing/2014/main" id="{B4A91049-31A1-4CC8-931D-23B9ED617942}"/>
                </a:ext>
              </a:extLst>
            </p:cNvPr>
            <p:cNvSpPr>
              <a:spLocks noChangeArrowheads="1"/>
            </p:cNvSpPr>
            <p:nvPr/>
          </p:nvSpPr>
          <p:spPr bwMode="auto">
            <a:xfrm>
              <a:off x="3888" y="3168"/>
              <a:ext cx="336" cy="336"/>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7363" name="Line 2072">
              <a:extLst>
                <a:ext uri="{FF2B5EF4-FFF2-40B4-BE49-F238E27FC236}">
                  <a16:creationId xmlns:a16="http://schemas.microsoft.com/office/drawing/2014/main" id="{8AE2737D-90C7-4665-97C8-D4D4BFC4F83F}"/>
                </a:ext>
              </a:extLst>
            </p:cNvPr>
            <p:cNvSpPr>
              <a:spLocks noChangeShapeType="1"/>
            </p:cNvSpPr>
            <p:nvPr/>
          </p:nvSpPr>
          <p:spPr bwMode="auto">
            <a:xfrm flipH="1">
              <a:off x="3696" y="3456"/>
              <a:ext cx="240" cy="336"/>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64" name="Line 2073">
              <a:extLst>
                <a:ext uri="{FF2B5EF4-FFF2-40B4-BE49-F238E27FC236}">
                  <a16:creationId xmlns:a16="http://schemas.microsoft.com/office/drawing/2014/main" id="{DE6B0313-9F33-41E3-ADD8-F59D439A7252}"/>
                </a:ext>
              </a:extLst>
            </p:cNvPr>
            <p:cNvSpPr>
              <a:spLocks noChangeShapeType="1"/>
            </p:cNvSpPr>
            <p:nvPr/>
          </p:nvSpPr>
          <p:spPr bwMode="auto">
            <a:xfrm>
              <a:off x="4176" y="3456"/>
              <a:ext cx="144" cy="336"/>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65" name="Line 2074">
              <a:extLst>
                <a:ext uri="{FF2B5EF4-FFF2-40B4-BE49-F238E27FC236}">
                  <a16:creationId xmlns:a16="http://schemas.microsoft.com/office/drawing/2014/main" id="{407A87F0-0BCB-46BE-A745-11A274FBB7ED}"/>
                </a:ext>
              </a:extLst>
            </p:cNvPr>
            <p:cNvSpPr>
              <a:spLocks noChangeShapeType="1"/>
            </p:cNvSpPr>
            <p:nvPr/>
          </p:nvSpPr>
          <p:spPr bwMode="auto">
            <a:xfrm flipH="1">
              <a:off x="4128" y="2976"/>
              <a:ext cx="240" cy="24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66" name="Line 2076">
              <a:extLst>
                <a:ext uri="{FF2B5EF4-FFF2-40B4-BE49-F238E27FC236}">
                  <a16:creationId xmlns:a16="http://schemas.microsoft.com/office/drawing/2014/main" id="{F852173B-5818-405B-89CC-9B2A1855FE53}"/>
                </a:ext>
              </a:extLst>
            </p:cNvPr>
            <p:cNvSpPr>
              <a:spLocks noChangeShapeType="1"/>
            </p:cNvSpPr>
            <p:nvPr/>
          </p:nvSpPr>
          <p:spPr bwMode="auto">
            <a:xfrm>
              <a:off x="4032" y="2304"/>
              <a:ext cx="384" cy="384"/>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367" name="Text Box 2080">
              <a:extLst>
                <a:ext uri="{FF2B5EF4-FFF2-40B4-BE49-F238E27FC236}">
                  <a16:creationId xmlns:a16="http://schemas.microsoft.com/office/drawing/2014/main" id="{09E76E78-8205-4530-874A-EC2DDB06EE0C}"/>
                </a:ext>
              </a:extLst>
            </p:cNvPr>
            <p:cNvSpPr txBox="1">
              <a:spLocks noChangeArrowheads="1"/>
            </p:cNvSpPr>
            <p:nvPr/>
          </p:nvSpPr>
          <p:spPr bwMode="auto">
            <a:xfrm>
              <a:off x="4252" y="214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a:solidFill>
                    <a:srgbClr val="008080"/>
                  </a:solidFill>
                </a:rPr>
                <a:t>p</a:t>
              </a:r>
              <a:endParaRPr lang="en-US" altLang="zh-CN" sz="3600">
                <a:solidFill>
                  <a:srgbClr val="000000"/>
                </a:solidFill>
              </a:endParaRPr>
            </a:p>
          </p:txBody>
        </p:sp>
        <p:sp>
          <p:nvSpPr>
            <p:cNvPr id="57368" name="Line 2062">
              <a:extLst>
                <a:ext uri="{FF2B5EF4-FFF2-40B4-BE49-F238E27FC236}">
                  <a16:creationId xmlns:a16="http://schemas.microsoft.com/office/drawing/2014/main" id="{B5A30B73-ABFE-460F-A4CE-A638AF719FAE}"/>
                </a:ext>
              </a:extLst>
            </p:cNvPr>
            <p:cNvSpPr>
              <a:spLocks noChangeShapeType="1"/>
            </p:cNvSpPr>
            <p:nvPr/>
          </p:nvSpPr>
          <p:spPr bwMode="auto">
            <a:xfrm>
              <a:off x="3696" y="2160"/>
              <a:ext cx="0" cy="288"/>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97662" name="Line 2078">
            <a:extLst>
              <a:ext uri="{FF2B5EF4-FFF2-40B4-BE49-F238E27FC236}">
                <a16:creationId xmlns:a16="http://schemas.microsoft.com/office/drawing/2014/main" id="{8310475F-C3F1-4F65-958D-D0722EFFA23A}"/>
              </a:ext>
            </a:extLst>
          </p:cNvPr>
          <p:cNvSpPr>
            <a:spLocks noChangeShapeType="1"/>
          </p:cNvSpPr>
          <p:nvPr/>
        </p:nvSpPr>
        <p:spPr bwMode="auto">
          <a:xfrm>
            <a:off x="7924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97667" name="Line 2083">
            <a:extLst>
              <a:ext uri="{FF2B5EF4-FFF2-40B4-BE49-F238E27FC236}">
                <a16:creationId xmlns:a16="http://schemas.microsoft.com/office/drawing/2014/main" id="{74A23C17-A8BD-46F4-B38E-6AFF2A2B21A3}"/>
              </a:ext>
            </a:extLst>
          </p:cNvPr>
          <p:cNvSpPr>
            <a:spLocks noChangeShapeType="1"/>
          </p:cNvSpPr>
          <p:nvPr/>
        </p:nvSpPr>
        <p:spPr bwMode="auto">
          <a:xfrm>
            <a:off x="3124200" y="3581400"/>
            <a:ext cx="457200" cy="685800"/>
          </a:xfrm>
          <a:prstGeom prst="line">
            <a:avLst/>
          </a:prstGeom>
          <a:noFill/>
          <a:ln w="3810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97668" name="Text Box 2084">
            <a:extLst>
              <a:ext uri="{FF2B5EF4-FFF2-40B4-BE49-F238E27FC236}">
                <a16:creationId xmlns:a16="http://schemas.microsoft.com/office/drawing/2014/main" id="{2CD78EC4-19FC-43A0-9C63-D92F275A3D3A}"/>
              </a:ext>
            </a:extLst>
          </p:cNvPr>
          <p:cNvSpPr txBox="1">
            <a:spLocks noChangeArrowheads="1"/>
          </p:cNvSpPr>
          <p:nvPr/>
        </p:nvSpPr>
        <p:spPr bwMode="auto">
          <a:xfrm>
            <a:off x="2819400" y="31242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en-US" altLang="zh-CN" sz="3600">
                <a:solidFill>
                  <a:srgbClr val="800000"/>
                </a:solidFill>
              </a:rPr>
              <a:t>q</a:t>
            </a:r>
          </a:p>
        </p:txBody>
      </p:sp>
      <p:sp>
        <p:nvSpPr>
          <p:cNvPr id="197669" name="Line 2085">
            <a:extLst>
              <a:ext uri="{FF2B5EF4-FFF2-40B4-BE49-F238E27FC236}">
                <a16:creationId xmlns:a16="http://schemas.microsoft.com/office/drawing/2014/main" id="{CD4CF1BB-B9B2-49A4-B1B5-5F5F536F1DFA}"/>
              </a:ext>
            </a:extLst>
          </p:cNvPr>
          <p:cNvSpPr>
            <a:spLocks noChangeShapeType="1"/>
          </p:cNvSpPr>
          <p:nvPr/>
        </p:nvSpPr>
        <p:spPr bwMode="auto">
          <a:xfrm flipH="1">
            <a:off x="8839200" y="3657600"/>
            <a:ext cx="381000" cy="685800"/>
          </a:xfrm>
          <a:prstGeom prst="line">
            <a:avLst/>
          </a:prstGeom>
          <a:noFill/>
          <a:ln w="3810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97670" name="Text Box 2086">
            <a:extLst>
              <a:ext uri="{FF2B5EF4-FFF2-40B4-BE49-F238E27FC236}">
                <a16:creationId xmlns:a16="http://schemas.microsoft.com/office/drawing/2014/main" id="{EF8852F4-1C1B-49C1-932C-9A9CBD881FAB}"/>
              </a:ext>
            </a:extLst>
          </p:cNvPr>
          <p:cNvSpPr txBox="1">
            <a:spLocks noChangeArrowheads="1"/>
          </p:cNvSpPr>
          <p:nvPr/>
        </p:nvSpPr>
        <p:spPr bwMode="auto">
          <a:xfrm>
            <a:off x="8915400" y="30480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en-US" altLang="zh-CN" sz="3600">
                <a:solidFill>
                  <a:srgbClr val="800000"/>
                </a:solidFill>
              </a:rPr>
              <a:t>q</a:t>
            </a:r>
          </a:p>
        </p:txBody>
      </p:sp>
      <p:sp useBgFill="1">
        <p:nvSpPr>
          <p:cNvPr id="197672" name="Oval 2088">
            <a:extLst>
              <a:ext uri="{FF2B5EF4-FFF2-40B4-BE49-F238E27FC236}">
                <a16:creationId xmlns:a16="http://schemas.microsoft.com/office/drawing/2014/main" id="{05EE714A-2C7B-4DD2-A4C0-8C758E73CA8D}"/>
              </a:ext>
            </a:extLst>
          </p:cNvPr>
          <p:cNvSpPr>
            <a:spLocks noChangeArrowheads="1"/>
          </p:cNvSpPr>
          <p:nvPr/>
        </p:nvSpPr>
        <p:spPr bwMode="auto">
          <a:xfrm>
            <a:off x="3429000" y="4267200"/>
            <a:ext cx="533400" cy="533400"/>
          </a:xfrm>
          <a:prstGeom prst="ellipse">
            <a:avLst/>
          </a:prstGeom>
          <a:ln w="952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197661" name="Line 2077">
            <a:extLst>
              <a:ext uri="{FF2B5EF4-FFF2-40B4-BE49-F238E27FC236}">
                <a16:creationId xmlns:a16="http://schemas.microsoft.com/office/drawing/2014/main" id="{0EC2E9C2-7730-447F-95A9-7F1724B19471}"/>
              </a:ext>
            </a:extLst>
          </p:cNvPr>
          <p:cNvSpPr>
            <a:spLocks noChangeShapeType="1"/>
          </p:cNvSpPr>
          <p:nvPr/>
        </p:nvSpPr>
        <p:spPr bwMode="auto">
          <a:xfrm flipH="1">
            <a:off x="3124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useBgFill="1">
        <p:nvSpPr>
          <p:cNvPr id="197673" name="Oval 2089">
            <a:extLst>
              <a:ext uri="{FF2B5EF4-FFF2-40B4-BE49-F238E27FC236}">
                <a16:creationId xmlns:a16="http://schemas.microsoft.com/office/drawing/2014/main" id="{36333352-E641-40F3-B4EC-C7CF8884062C}"/>
              </a:ext>
            </a:extLst>
          </p:cNvPr>
          <p:cNvSpPr>
            <a:spLocks noChangeArrowheads="1"/>
          </p:cNvSpPr>
          <p:nvPr/>
        </p:nvSpPr>
        <p:spPr bwMode="auto">
          <a:xfrm>
            <a:off x="8382000" y="4267200"/>
            <a:ext cx="533400" cy="533400"/>
          </a:xfrm>
          <a:prstGeom prst="ellipse">
            <a:avLst/>
          </a:prstGeom>
          <a:ln w="952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97665"/>
                                        </p:tgtEl>
                                        <p:attrNameLst>
                                          <p:attrName>style.visibility</p:attrName>
                                        </p:attrNameLst>
                                      </p:cBhvr>
                                      <p:to>
                                        <p:strVal val="visible"/>
                                      </p:to>
                                    </p:set>
                                    <p:animEffect transition="in" filter="wipe(up)">
                                      <p:cBhvr>
                                        <p:cTn id="15" dur="500"/>
                                        <p:tgtEl>
                                          <p:spTgt spid="1976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97668"/>
                                        </p:tgtEl>
                                        <p:attrNameLst>
                                          <p:attrName>style.visibility</p:attrName>
                                        </p:attrNameLst>
                                      </p:cBhvr>
                                      <p:to>
                                        <p:strVal val="visible"/>
                                      </p:to>
                                    </p:set>
                                    <p:animEffect transition="in" filter="wipe(up)">
                                      <p:cBhvr>
                                        <p:cTn id="20" dur="500"/>
                                        <p:tgtEl>
                                          <p:spTgt spid="197668"/>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97667"/>
                                        </p:tgtEl>
                                        <p:attrNameLst>
                                          <p:attrName>style.visibility</p:attrName>
                                        </p:attrNameLst>
                                      </p:cBhvr>
                                      <p:to>
                                        <p:strVal val="visible"/>
                                      </p:to>
                                    </p:set>
                                    <p:animEffect transition="in" filter="wipe(up)">
                                      <p:cBhvr>
                                        <p:cTn id="24" dur="500"/>
                                        <p:tgtEl>
                                          <p:spTgt spid="1976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97661"/>
                                        </p:tgtEl>
                                        <p:attrNameLst>
                                          <p:attrName>style.visibility</p:attrName>
                                        </p:attrNameLst>
                                      </p:cBhvr>
                                      <p:to>
                                        <p:strVal val="visible"/>
                                      </p:to>
                                    </p:set>
                                    <p:animEffect transition="in" filter="wipe(up)">
                                      <p:cBhvr>
                                        <p:cTn id="29" dur="500"/>
                                        <p:tgtEl>
                                          <p:spTgt spid="1976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97672"/>
                                        </p:tgtEl>
                                        <p:attrNameLst>
                                          <p:attrName>style.visibility</p:attrName>
                                        </p:attrNameLst>
                                      </p:cBhvr>
                                      <p:to>
                                        <p:strVal val="visible"/>
                                      </p:to>
                                    </p:set>
                                    <p:animEffect transition="in" filter="wipe(up)">
                                      <p:cBhvr>
                                        <p:cTn id="34" dur="500"/>
                                        <p:tgtEl>
                                          <p:spTgt spid="1976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7671"/>
                                        </p:tgtEl>
                                        <p:attrNameLst>
                                          <p:attrName>style.visibility</p:attrName>
                                        </p:attrNameLst>
                                      </p:cBhvr>
                                      <p:to>
                                        <p:strVal val="visible"/>
                                      </p:to>
                                    </p:set>
                                    <p:animEffect transition="in" filter="wipe(up)">
                                      <p:cBhvr>
                                        <p:cTn id="39" dur="500"/>
                                        <p:tgtEl>
                                          <p:spTgt spid="1976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97670"/>
                                        </p:tgtEl>
                                        <p:attrNameLst>
                                          <p:attrName>style.visibility</p:attrName>
                                        </p:attrNameLst>
                                      </p:cBhvr>
                                      <p:to>
                                        <p:strVal val="visible"/>
                                      </p:to>
                                    </p:set>
                                    <p:animEffect transition="in" filter="wipe(up)">
                                      <p:cBhvr>
                                        <p:cTn id="44" dur="500"/>
                                        <p:tgtEl>
                                          <p:spTgt spid="197670"/>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197669"/>
                                        </p:tgtEl>
                                        <p:attrNameLst>
                                          <p:attrName>style.visibility</p:attrName>
                                        </p:attrNameLst>
                                      </p:cBhvr>
                                      <p:to>
                                        <p:strVal val="visible"/>
                                      </p:to>
                                    </p:set>
                                    <p:animEffect transition="in" filter="wipe(up)">
                                      <p:cBhvr>
                                        <p:cTn id="48" dur="500"/>
                                        <p:tgtEl>
                                          <p:spTgt spid="1976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97662"/>
                                        </p:tgtEl>
                                        <p:attrNameLst>
                                          <p:attrName>style.visibility</p:attrName>
                                        </p:attrNameLst>
                                      </p:cBhvr>
                                      <p:to>
                                        <p:strVal val="visible"/>
                                      </p:to>
                                    </p:set>
                                    <p:animEffect transition="in" filter="wipe(up)">
                                      <p:cBhvr>
                                        <p:cTn id="53" dur="500"/>
                                        <p:tgtEl>
                                          <p:spTgt spid="19766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7673"/>
                                        </p:tgtEl>
                                        <p:attrNameLst>
                                          <p:attrName>style.visibility</p:attrName>
                                        </p:attrNameLst>
                                      </p:cBhvr>
                                      <p:to>
                                        <p:strVal val="visible"/>
                                      </p:to>
                                    </p:set>
                                    <p:animEffect transition="in" filter="wipe(up)">
                                      <p:cBhvr>
                                        <p:cTn id="58" dur="500"/>
                                        <p:tgtEl>
                                          <p:spTgt spid="197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8" grpId="0"/>
      <p:bldP spid="197668" grpId="0" autoUpdateAnimBg="0"/>
      <p:bldP spid="197670" grpId="0" autoUpdateAnimBg="0"/>
      <p:bldP spid="197672" grpId="0" animBg="1"/>
      <p:bldP spid="19767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0CF135F5-0C3E-4E9C-9B90-4A3D73BB7E75}"/>
              </a:ext>
            </a:extLst>
          </p:cNvPr>
          <p:cNvSpPr>
            <a:spLocks noChangeArrowheads="1"/>
          </p:cNvSpPr>
          <p:nvPr/>
        </p:nvSpPr>
        <p:spPr bwMode="auto">
          <a:xfrm>
            <a:off x="2133600" y="457200"/>
            <a:ext cx="7943200"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600" dirty="0">
                <a:solidFill>
                  <a:schemeClr val="accent2"/>
                </a:solidFill>
                <a:ea typeface="楷体_GB2312" pitchFamily="49" charset="-122"/>
              </a:rPr>
              <a:t>// </a:t>
            </a:r>
            <a:r>
              <a:rPr lang="zh-CN" altLang="en-US" sz="3600" dirty="0">
                <a:solidFill>
                  <a:schemeClr val="accent2"/>
                </a:solidFill>
                <a:ea typeface="楷体_GB2312" pitchFamily="49" charset="-122"/>
              </a:rPr>
              <a:t>左子树为空树时只需重接它的右子树</a:t>
            </a:r>
          </a:p>
        </p:txBody>
      </p:sp>
      <p:sp>
        <p:nvSpPr>
          <p:cNvPr id="209923" name="Rectangle 3">
            <a:extLst>
              <a:ext uri="{FF2B5EF4-FFF2-40B4-BE49-F238E27FC236}">
                <a16:creationId xmlns:a16="http://schemas.microsoft.com/office/drawing/2014/main" id="{8E27B3F6-CFE0-4306-B395-1E5665CB923F}"/>
              </a:ext>
            </a:extLst>
          </p:cNvPr>
          <p:cNvSpPr>
            <a:spLocks noChangeArrowheads="1"/>
          </p:cNvSpPr>
          <p:nvPr/>
        </p:nvSpPr>
        <p:spPr bwMode="auto">
          <a:xfrm>
            <a:off x="2971801" y="1508126"/>
            <a:ext cx="6659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chemeClr val="accent2"/>
                </a:solidFill>
                <a:ea typeface="楷体_GB2312" pitchFamily="49" charset="-122"/>
              </a:rPr>
              <a:t>q = p;  p = p-&gt;</a:t>
            </a:r>
            <a:r>
              <a:rPr lang="en-US" altLang="zh-CN" sz="4000" dirty="0" err="1">
                <a:solidFill>
                  <a:schemeClr val="accent2"/>
                </a:solidFill>
                <a:ea typeface="楷体_GB2312" pitchFamily="49" charset="-122"/>
              </a:rPr>
              <a:t>rchild</a:t>
            </a:r>
            <a:r>
              <a:rPr lang="en-US" altLang="zh-CN" sz="4000" dirty="0">
                <a:solidFill>
                  <a:schemeClr val="accent2"/>
                </a:solidFill>
                <a:ea typeface="楷体_GB2312" pitchFamily="49" charset="-122"/>
              </a:rPr>
              <a:t>;  delete(q);</a:t>
            </a:r>
            <a:endParaRPr lang="en-US" altLang="zh-CN" sz="3600" dirty="0">
              <a:solidFill>
                <a:schemeClr val="accent2"/>
              </a:solidFill>
              <a:ea typeface="楷体_GB2312" pitchFamily="49" charset="-122"/>
            </a:endParaRPr>
          </a:p>
        </p:txBody>
      </p:sp>
      <p:grpSp>
        <p:nvGrpSpPr>
          <p:cNvPr id="209953" name="Group 33">
            <a:extLst>
              <a:ext uri="{FF2B5EF4-FFF2-40B4-BE49-F238E27FC236}">
                <a16:creationId xmlns:a16="http://schemas.microsoft.com/office/drawing/2014/main" id="{98D3F127-682B-465B-B860-64CE8B78E739}"/>
              </a:ext>
            </a:extLst>
          </p:cNvPr>
          <p:cNvGrpSpPr>
            <a:grpSpLocks/>
          </p:cNvGrpSpPr>
          <p:nvPr/>
        </p:nvGrpSpPr>
        <p:grpSpPr bwMode="auto">
          <a:xfrm>
            <a:off x="6629400" y="3429000"/>
            <a:ext cx="2895600" cy="2590800"/>
            <a:chOff x="3216" y="2160"/>
            <a:chExt cx="1824" cy="1632"/>
          </a:xfrm>
        </p:grpSpPr>
        <p:sp>
          <p:nvSpPr>
            <p:cNvPr id="58385" name="Rectangle 6">
              <a:extLst>
                <a:ext uri="{FF2B5EF4-FFF2-40B4-BE49-F238E27FC236}">
                  <a16:creationId xmlns:a16="http://schemas.microsoft.com/office/drawing/2014/main" id="{39EA25C1-0DCE-4321-BC27-B545585B51B7}"/>
                </a:ext>
              </a:extLst>
            </p:cNvPr>
            <p:cNvSpPr>
              <a:spLocks noChangeArrowheads="1"/>
            </p:cNvSpPr>
            <p:nvPr/>
          </p:nvSpPr>
          <p:spPr bwMode="auto">
            <a:xfrm>
              <a:off x="3696" y="2160"/>
              <a:ext cx="240" cy="288"/>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8386" name="Rectangle 10">
              <a:extLst>
                <a:ext uri="{FF2B5EF4-FFF2-40B4-BE49-F238E27FC236}">
                  <a16:creationId xmlns:a16="http://schemas.microsoft.com/office/drawing/2014/main" id="{5B80937C-379D-4A29-AAB7-3EA32749D798}"/>
                </a:ext>
              </a:extLst>
            </p:cNvPr>
            <p:cNvSpPr>
              <a:spLocks noChangeArrowheads="1"/>
            </p:cNvSpPr>
            <p:nvPr/>
          </p:nvSpPr>
          <p:spPr bwMode="auto">
            <a:xfrm>
              <a:off x="3216" y="2160"/>
              <a:ext cx="480" cy="288"/>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8387" name="Line 11">
              <a:extLst>
                <a:ext uri="{FF2B5EF4-FFF2-40B4-BE49-F238E27FC236}">
                  <a16:creationId xmlns:a16="http://schemas.microsoft.com/office/drawing/2014/main" id="{0BEB6682-9F9F-42E0-81B0-C7754FFDB95D}"/>
                </a:ext>
              </a:extLst>
            </p:cNvPr>
            <p:cNvSpPr>
              <a:spLocks noChangeShapeType="1"/>
            </p:cNvSpPr>
            <p:nvPr/>
          </p:nvSpPr>
          <p:spPr bwMode="auto">
            <a:xfrm>
              <a:off x="3456" y="2160"/>
              <a:ext cx="0" cy="288"/>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388" name="Oval 17">
              <a:extLst>
                <a:ext uri="{FF2B5EF4-FFF2-40B4-BE49-F238E27FC236}">
                  <a16:creationId xmlns:a16="http://schemas.microsoft.com/office/drawing/2014/main" id="{4B20AAA9-C0BF-4FBE-A2D2-D1679B9D3C16}"/>
                </a:ext>
              </a:extLst>
            </p:cNvPr>
            <p:cNvSpPr>
              <a:spLocks noChangeArrowheads="1"/>
            </p:cNvSpPr>
            <p:nvPr/>
          </p:nvSpPr>
          <p:spPr bwMode="auto">
            <a:xfrm>
              <a:off x="4128" y="2688"/>
              <a:ext cx="336" cy="33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8389" name="Oval 18">
              <a:extLst>
                <a:ext uri="{FF2B5EF4-FFF2-40B4-BE49-F238E27FC236}">
                  <a16:creationId xmlns:a16="http://schemas.microsoft.com/office/drawing/2014/main" id="{B9B69A7E-F9DA-474F-BC19-EF68A75AE10B}"/>
                </a:ext>
              </a:extLst>
            </p:cNvPr>
            <p:cNvSpPr>
              <a:spLocks noChangeArrowheads="1"/>
            </p:cNvSpPr>
            <p:nvPr/>
          </p:nvSpPr>
          <p:spPr bwMode="auto">
            <a:xfrm>
              <a:off x="4608" y="3168"/>
              <a:ext cx="336" cy="336"/>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58390" name="Line 19">
              <a:extLst>
                <a:ext uri="{FF2B5EF4-FFF2-40B4-BE49-F238E27FC236}">
                  <a16:creationId xmlns:a16="http://schemas.microsoft.com/office/drawing/2014/main" id="{F6521DA8-AA05-4CEA-B17A-2591D6A9C401}"/>
                </a:ext>
              </a:extLst>
            </p:cNvPr>
            <p:cNvSpPr>
              <a:spLocks noChangeShapeType="1"/>
            </p:cNvSpPr>
            <p:nvPr/>
          </p:nvSpPr>
          <p:spPr bwMode="auto">
            <a:xfrm flipH="1">
              <a:off x="4416" y="3456"/>
              <a:ext cx="240" cy="336"/>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391" name="Line 20">
              <a:extLst>
                <a:ext uri="{FF2B5EF4-FFF2-40B4-BE49-F238E27FC236}">
                  <a16:creationId xmlns:a16="http://schemas.microsoft.com/office/drawing/2014/main" id="{AFBCA363-399F-4A50-8A92-62B9691949A5}"/>
                </a:ext>
              </a:extLst>
            </p:cNvPr>
            <p:cNvSpPr>
              <a:spLocks noChangeShapeType="1"/>
            </p:cNvSpPr>
            <p:nvPr/>
          </p:nvSpPr>
          <p:spPr bwMode="auto">
            <a:xfrm>
              <a:off x="4896" y="3456"/>
              <a:ext cx="144" cy="336"/>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392" name="Line 22">
              <a:extLst>
                <a:ext uri="{FF2B5EF4-FFF2-40B4-BE49-F238E27FC236}">
                  <a16:creationId xmlns:a16="http://schemas.microsoft.com/office/drawing/2014/main" id="{CF4C44D9-4430-4ECB-944A-7744814C7910}"/>
                </a:ext>
              </a:extLst>
            </p:cNvPr>
            <p:cNvSpPr>
              <a:spLocks noChangeShapeType="1"/>
            </p:cNvSpPr>
            <p:nvPr/>
          </p:nvSpPr>
          <p:spPr bwMode="auto">
            <a:xfrm>
              <a:off x="3792" y="2304"/>
              <a:ext cx="432" cy="432"/>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393" name="Line 21">
              <a:extLst>
                <a:ext uri="{FF2B5EF4-FFF2-40B4-BE49-F238E27FC236}">
                  <a16:creationId xmlns:a16="http://schemas.microsoft.com/office/drawing/2014/main" id="{403E5B64-3218-47CB-B135-CB3B9086F71C}"/>
                </a:ext>
              </a:extLst>
            </p:cNvPr>
            <p:cNvSpPr>
              <a:spLocks noChangeShapeType="1"/>
            </p:cNvSpPr>
            <p:nvPr/>
          </p:nvSpPr>
          <p:spPr bwMode="auto">
            <a:xfrm>
              <a:off x="4416" y="2976"/>
              <a:ext cx="240" cy="24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209946" name="Text Box 26">
            <a:extLst>
              <a:ext uri="{FF2B5EF4-FFF2-40B4-BE49-F238E27FC236}">
                <a16:creationId xmlns:a16="http://schemas.microsoft.com/office/drawing/2014/main" id="{0F1B03A8-90B6-43C4-8576-B0AA6D6418F4}"/>
              </a:ext>
            </a:extLst>
          </p:cNvPr>
          <p:cNvSpPr txBox="1">
            <a:spLocks noChangeArrowheads="1"/>
          </p:cNvSpPr>
          <p:nvPr/>
        </p:nvSpPr>
        <p:spPr bwMode="auto">
          <a:xfrm>
            <a:off x="7893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a:solidFill>
                  <a:srgbClr val="008080"/>
                </a:solidFill>
              </a:rPr>
              <a:t>p</a:t>
            </a:r>
            <a:endParaRPr lang="en-US" altLang="zh-CN" sz="3600">
              <a:solidFill>
                <a:srgbClr val="000000"/>
              </a:solidFill>
            </a:endParaRPr>
          </a:p>
        </p:txBody>
      </p:sp>
      <p:sp>
        <p:nvSpPr>
          <p:cNvPr id="209951" name="Line 31">
            <a:extLst>
              <a:ext uri="{FF2B5EF4-FFF2-40B4-BE49-F238E27FC236}">
                <a16:creationId xmlns:a16="http://schemas.microsoft.com/office/drawing/2014/main" id="{AAE9D9DD-9FAC-4F97-BE63-2E30BB36327C}"/>
              </a:ext>
            </a:extLst>
          </p:cNvPr>
          <p:cNvSpPr>
            <a:spLocks noChangeShapeType="1"/>
          </p:cNvSpPr>
          <p:nvPr/>
        </p:nvSpPr>
        <p:spPr bwMode="auto">
          <a:xfrm flipH="1">
            <a:off x="8458200" y="3276600"/>
            <a:ext cx="152400" cy="990600"/>
          </a:xfrm>
          <a:prstGeom prst="line">
            <a:avLst/>
          </a:prstGeom>
          <a:noFill/>
          <a:ln w="38100">
            <a:solidFill>
              <a:srgbClr val="8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9952" name="Text Box 32">
            <a:extLst>
              <a:ext uri="{FF2B5EF4-FFF2-40B4-BE49-F238E27FC236}">
                <a16:creationId xmlns:a16="http://schemas.microsoft.com/office/drawing/2014/main" id="{E6956AAD-7033-4346-BA07-90A2ED38A094}"/>
              </a:ext>
            </a:extLst>
          </p:cNvPr>
          <p:cNvSpPr txBox="1">
            <a:spLocks noChangeArrowheads="1"/>
          </p:cNvSpPr>
          <p:nvPr/>
        </p:nvSpPr>
        <p:spPr bwMode="auto">
          <a:xfrm>
            <a:off x="8534400" y="27114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en-US" altLang="zh-CN" sz="3600">
                <a:solidFill>
                  <a:srgbClr val="800000"/>
                </a:solidFill>
              </a:rPr>
              <a:t>q</a:t>
            </a:r>
          </a:p>
        </p:txBody>
      </p:sp>
      <p:sp useBgFill="1">
        <p:nvSpPr>
          <p:cNvPr id="209955" name="Oval 35">
            <a:extLst>
              <a:ext uri="{FF2B5EF4-FFF2-40B4-BE49-F238E27FC236}">
                <a16:creationId xmlns:a16="http://schemas.microsoft.com/office/drawing/2014/main" id="{69F41FC1-B5E4-4501-AEBB-2339F41237EB}"/>
              </a:ext>
            </a:extLst>
          </p:cNvPr>
          <p:cNvSpPr>
            <a:spLocks noChangeArrowheads="1"/>
          </p:cNvSpPr>
          <p:nvPr/>
        </p:nvSpPr>
        <p:spPr bwMode="auto">
          <a:xfrm>
            <a:off x="8077200" y="4267200"/>
            <a:ext cx="533400" cy="533400"/>
          </a:xfrm>
          <a:prstGeom prst="ellipse">
            <a:avLst/>
          </a:prstGeom>
          <a:ln w="952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09944" name="Line 24">
            <a:extLst>
              <a:ext uri="{FF2B5EF4-FFF2-40B4-BE49-F238E27FC236}">
                <a16:creationId xmlns:a16="http://schemas.microsoft.com/office/drawing/2014/main" id="{7661E33E-7D0A-4702-A6E1-91AED9D4A97A}"/>
              </a:ext>
            </a:extLst>
          </p:cNvPr>
          <p:cNvSpPr>
            <a:spLocks noChangeShapeType="1"/>
          </p:cNvSpPr>
          <p:nvPr/>
        </p:nvSpPr>
        <p:spPr bwMode="auto">
          <a:xfrm>
            <a:off x="7543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09953"/>
                                        </p:tgtEl>
                                        <p:attrNameLst>
                                          <p:attrName>style.visibility</p:attrName>
                                        </p:attrNameLst>
                                      </p:cBhvr>
                                      <p:to>
                                        <p:strVal val="visible"/>
                                      </p:to>
                                    </p:set>
                                    <p:animEffect transition="in" filter="wipe(up)">
                                      <p:cBhvr>
                                        <p:cTn id="15" dur="500"/>
                                        <p:tgtEl>
                                          <p:spTgt spid="2099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209946"/>
                                        </p:tgtEl>
                                        <p:attrNameLst>
                                          <p:attrName>style.visibility</p:attrName>
                                        </p:attrNameLst>
                                      </p:cBhvr>
                                      <p:to>
                                        <p:strVal val="visible"/>
                                      </p:to>
                                    </p:set>
                                    <p:animEffect transition="in" filter="slide(fromRight)">
                                      <p:cBhvr>
                                        <p:cTn id="20" dur="500"/>
                                        <p:tgtEl>
                                          <p:spTgt spid="2099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09952"/>
                                        </p:tgtEl>
                                        <p:attrNameLst>
                                          <p:attrName>style.visibility</p:attrName>
                                        </p:attrNameLst>
                                      </p:cBhvr>
                                      <p:to>
                                        <p:strVal val="visible"/>
                                      </p:to>
                                    </p:set>
                                    <p:animEffect transition="in" filter="wipe(up)">
                                      <p:cBhvr>
                                        <p:cTn id="25" dur="500"/>
                                        <p:tgtEl>
                                          <p:spTgt spid="209952"/>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209951"/>
                                        </p:tgtEl>
                                        <p:attrNameLst>
                                          <p:attrName>style.visibility</p:attrName>
                                        </p:attrNameLst>
                                      </p:cBhvr>
                                      <p:to>
                                        <p:strVal val="visible"/>
                                      </p:to>
                                    </p:set>
                                    <p:animEffect transition="in" filter="wipe(up)">
                                      <p:cBhvr>
                                        <p:cTn id="29" dur="500"/>
                                        <p:tgtEl>
                                          <p:spTgt spid="2099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09944"/>
                                        </p:tgtEl>
                                        <p:attrNameLst>
                                          <p:attrName>style.visibility</p:attrName>
                                        </p:attrNameLst>
                                      </p:cBhvr>
                                      <p:to>
                                        <p:strVal val="visible"/>
                                      </p:to>
                                    </p:set>
                                    <p:animEffect transition="in" filter="wipe(up)">
                                      <p:cBhvr>
                                        <p:cTn id="34" dur="500"/>
                                        <p:tgtEl>
                                          <p:spTgt spid="2099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09955"/>
                                        </p:tgtEl>
                                        <p:attrNameLst>
                                          <p:attrName>style.visibility</p:attrName>
                                        </p:attrNameLst>
                                      </p:cBhvr>
                                      <p:to>
                                        <p:strVal val="visible"/>
                                      </p:to>
                                    </p:set>
                                    <p:animEffect transition="in" filter="wipe(up)">
                                      <p:cBhvr>
                                        <p:cTn id="39" dur="500"/>
                                        <p:tgtEl>
                                          <p:spTgt spid="20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3" grpId="0"/>
      <p:bldP spid="209946" grpId="0" autoUpdateAnimBg="0"/>
      <p:bldP spid="209952" grpId="0" autoUpdateAnimBg="0"/>
      <p:bldP spid="2099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9153F5E1-CCD9-4557-8149-CE0EDF15E2C1}"/>
              </a:ext>
            </a:extLst>
          </p:cNvPr>
          <p:cNvSpPr txBox="1">
            <a:spLocks noChangeArrowheads="1"/>
          </p:cNvSpPr>
          <p:nvPr/>
        </p:nvSpPr>
        <p:spPr bwMode="auto">
          <a:xfrm>
            <a:off x="1905001" y="620713"/>
            <a:ext cx="6400800" cy="1518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2800" dirty="0">
                <a:solidFill>
                  <a:schemeClr val="accent2"/>
                </a:solidFill>
                <a:ea typeface="楷体_GB2312" pitchFamily="49" charset="-122"/>
              </a:rPr>
              <a:t>q = p;  s = p-&gt;</a:t>
            </a:r>
            <a:r>
              <a:rPr lang="en-US" altLang="zh-CN" sz="2800" dirty="0" err="1">
                <a:solidFill>
                  <a:schemeClr val="accent2"/>
                </a:solidFill>
                <a:ea typeface="楷体_GB2312" pitchFamily="49" charset="-122"/>
              </a:rPr>
              <a:t>lchild</a:t>
            </a:r>
            <a:r>
              <a:rPr lang="en-US" altLang="zh-CN" sz="2800" dirty="0">
                <a:solidFill>
                  <a:schemeClr val="accent2"/>
                </a:solidFill>
                <a:ea typeface="楷体_GB2312" pitchFamily="49" charset="-122"/>
              </a:rPr>
              <a:t>;           </a:t>
            </a:r>
            <a:r>
              <a:rPr lang="en-US" altLang="zh-CN" sz="2000" dirty="0">
                <a:solidFill>
                  <a:schemeClr val="accent2"/>
                </a:solidFill>
                <a:ea typeface="楷体_GB2312" pitchFamily="49" charset="-122"/>
              </a:rPr>
              <a:t>//q</a:t>
            </a:r>
            <a:r>
              <a:rPr lang="zh-CN" altLang="en-US" sz="2000" dirty="0">
                <a:solidFill>
                  <a:schemeClr val="accent2"/>
                </a:solidFill>
                <a:ea typeface="楷体_GB2312" pitchFamily="49" charset="-122"/>
              </a:rPr>
              <a:t>指向</a:t>
            </a:r>
            <a:r>
              <a:rPr lang="en-US" altLang="zh-CN" sz="2000" dirty="0">
                <a:solidFill>
                  <a:schemeClr val="accent2"/>
                </a:solidFill>
                <a:ea typeface="楷体_GB2312" pitchFamily="49" charset="-122"/>
              </a:rPr>
              <a:t>s</a:t>
            </a:r>
            <a:r>
              <a:rPr lang="zh-CN" altLang="en-US" sz="2000" dirty="0">
                <a:solidFill>
                  <a:schemeClr val="accent2"/>
                </a:solidFill>
                <a:ea typeface="楷体_GB2312" pitchFamily="49" charset="-122"/>
              </a:rPr>
              <a:t>的父节点</a:t>
            </a:r>
            <a:endParaRPr lang="en-US" altLang="zh-CN" sz="2000" dirty="0">
              <a:solidFill>
                <a:schemeClr val="accent2"/>
              </a:solidFill>
              <a:ea typeface="楷体_GB2312" pitchFamily="49" charset="-122"/>
            </a:endParaRPr>
          </a:p>
          <a:p>
            <a:pPr fontAlgn="base">
              <a:lnSpc>
                <a:spcPct val="125000"/>
              </a:lnSpc>
              <a:spcBef>
                <a:spcPct val="0"/>
              </a:spcBef>
              <a:spcAft>
                <a:spcPct val="0"/>
              </a:spcAft>
            </a:pPr>
            <a:r>
              <a:rPr lang="en-US" altLang="zh-CN" sz="2800" b="1" dirty="0">
                <a:solidFill>
                  <a:schemeClr val="accent2"/>
                </a:solidFill>
                <a:ea typeface="楷体_GB2312" pitchFamily="49" charset="-122"/>
              </a:rPr>
              <a:t>while </a:t>
            </a:r>
            <a:r>
              <a:rPr lang="en-US" altLang="zh-CN" sz="2800" dirty="0">
                <a:solidFill>
                  <a:schemeClr val="accent2"/>
                </a:solidFill>
                <a:ea typeface="楷体_GB2312" pitchFamily="49" charset="-122"/>
              </a:rPr>
              <a:t>(s-&gt;</a:t>
            </a:r>
            <a:r>
              <a:rPr lang="en-US" altLang="zh-CN" sz="2800" dirty="0" err="1">
                <a:solidFill>
                  <a:schemeClr val="accent2"/>
                </a:solidFill>
                <a:ea typeface="楷体_GB2312" pitchFamily="49" charset="-122"/>
              </a:rPr>
              <a:t>rchild</a:t>
            </a:r>
            <a:r>
              <a:rPr lang="en-US" altLang="zh-CN" sz="2800" dirty="0">
                <a:solidFill>
                  <a:schemeClr val="accent2"/>
                </a:solidFill>
                <a:ea typeface="楷体_GB2312" pitchFamily="49" charset="-122"/>
              </a:rPr>
              <a:t>) </a:t>
            </a:r>
            <a:r>
              <a:rPr lang="en-US" altLang="zh-CN" sz="2800" b="1" dirty="0">
                <a:solidFill>
                  <a:schemeClr val="accent2"/>
                </a:solidFill>
                <a:ea typeface="楷体_GB2312" pitchFamily="49" charset="-122"/>
              </a:rPr>
              <a:t>{</a:t>
            </a:r>
            <a:r>
              <a:rPr lang="en-US" altLang="zh-CN" sz="2800" dirty="0">
                <a:solidFill>
                  <a:schemeClr val="accent2"/>
                </a:solidFill>
                <a:ea typeface="楷体_GB2312" pitchFamily="49" charset="-122"/>
              </a:rPr>
              <a:t> q = s;  s = s-&gt;</a:t>
            </a:r>
            <a:r>
              <a:rPr lang="en-US" altLang="zh-CN" sz="2800" dirty="0" err="1">
                <a:solidFill>
                  <a:schemeClr val="accent2"/>
                </a:solidFill>
                <a:ea typeface="楷体_GB2312" pitchFamily="49" charset="-122"/>
              </a:rPr>
              <a:t>rchild</a:t>
            </a:r>
            <a:r>
              <a:rPr lang="en-US" altLang="zh-CN" sz="2800" dirty="0">
                <a:solidFill>
                  <a:schemeClr val="accent2"/>
                </a:solidFill>
                <a:ea typeface="楷体_GB2312" pitchFamily="49" charset="-122"/>
              </a:rPr>
              <a:t>; </a:t>
            </a:r>
            <a:r>
              <a:rPr lang="en-US" altLang="zh-CN" sz="2800" b="1" dirty="0">
                <a:solidFill>
                  <a:schemeClr val="accent2"/>
                </a:solidFill>
                <a:ea typeface="楷体_GB2312" pitchFamily="49" charset="-122"/>
              </a:rPr>
              <a:t>}</a:t>
            </a:r>
          </a:p>
          <a:p>
            <a:pPr fontAlgn="base">
              <a:lnSpc>
                <a:spcPct val="125000"/>
              </a:lnSpc>
              <a:spcBef>
                <a:spcPct val="0"/>
              </a:spcBef>
              <a:spcAft>
                <a:spcPct val="0"/>
              </a:spcAft>
            </a:pPr>
            <a:r>
              <a:rPr lang="en-US" altLang="zh-CN" sz="2000" dirty="0">
                <a:solidFill>
                  <a:schemeClr val="accent2"/>
                </a:solidFill>
                <a:ea typeface="楷体_GB2312" pitchFamily="49" charset="-122"/>
              </a:rPr>
              <a:t>                 // </a:t>
            </a:r>
            <a:r>
              <a:rPr lang="zh-CN" altLang="en-US" sz="2000" dirty="0">
                <a:solidFill>
                  <a:schemeClr val="accent2"/>
                </a:solidFill>
                <a:ea typeface="楷体_GB2312" pitchFamily="49" charset="-122"/>
              </a:rPr>
              <a:t>寻找</a:t>
            </a:r>
            <a:r>
              <a:rPr lang="en-US" altLang="zh-CN" sz="2000" dirty="0">
                <a:solidFill>
                  <a:schemeClr val="accent2"/>
                </a:solidFill>
                <a:ea typeface="楷体_GB2312" pitchFamily="49" charset="-122"/>
              </a:rPr>
              <a:t>P</a:t>
            </a:r>
            <a:r>
              <a:rPr lang="zh-CN" altLang="en-US" sz="2000" dirty="0">
                <a:solidFill>
                  <a:schemeClr val="accent2"/>
                </a:solidFill>
                <a:ea typeface="楷体_GB2312" pitchFamily="49" charset="-122"/>
              </a:rPr>
              <a:t>的中序前驱</a:t>
            </a:r>
            <a:r>
              <a:rPr lang="en-US" altLang="zh-CN" sz="2000" dirty="0">
                <a:solidFill>
                  <a:schemeClr val="accent2"/>
                </a:solidFill>
                <a:ea typeface="楷体_GB2312" pitchFamily="49" charset="-122"/>
              </a:rPr>
              <a:t>s</a:t>
            </a:r>
            <a:r>
              <a:rPr lang="zh-CN" altLang="en-US" sz="2000" dirty="0">
                <a:solidFill>
                  <a:schemeClr val="accent2"/>
                </a:solidFill>
                <a:ea typeface="楷体_GB2312" pitchFamily="49" charset="-122"/>
              </a:rPr>
              <a:t>：左子树一直</a:t>
            </a:r>
            <a:r>
              <a:rPr lang="zh-CN" altLang="en-US" sz="2000" dirty="0">
                <a:solidFill>
                  <a:srgbClr val="FF0000"/>
                </a:solidFill>
                <a:ea typeface="楷体_GB2312" pitchFamily="49" charset="-122"/>
              </a:rPr>
              <a:t>向</a:t>
            </a:r>
            <a:r>
              <a:rPr lang="zh-CN" altLang="en-US" sz="2000" u="sng" dirty="0">
                <a:solidFill>
                  <a:srgbClr val="FF0000"/>
                </a:solidFill>
                <a:ea typeface="楷体_GB2312" pitchFamily="49" charset="-122"/>
              </a:rPr>
              <a:t>右下</a:t>
            </a:r>
            <a:r>
              <a:rPr lang="zh-CN" altLang="en-US" sz="2000" dirty="0">
                <a:solidFill>
                  <a:schemeClr val="accent2"/>
                </a:solidFill>
                <a:ea typeface="楷体_GB2312" pitchFamily="49" charset="-122"/>
              </a:rPr>
              <a:t>前进</a:t>
            </a:r>
          </a:p>
        </p:txBody>
      </p:sp>
      <p:sp>
        <p:nvSpPr>
          <p:cNvPr id="59395" name="Rectangle 4">
            <a:extLst>
              <a:ext uri="{FF2B5EF4-FFF2-40B4-BE49-F238E27FC236}">
                <a16:creationId xmlns:a16="http://schemas.microsoft.com/office/drawing/2014/main" id="{840BCD89-5EDB-4272-A5E1-5D9C210BD3AF}"/>
              </a:ext>
            </a:extLst>
          </p:cNvPr>
          <p:cNvSpPr>
            <a:spLocks noChangeArrowheads="1"/>
          </p:cNvSpPr>
          <p:nvPr/>
        </p:nvSpPr>
        <p:spPr bwMode="auto">
          <a:xfrm>
            <a:off x="1847850" y="44451"/>
            <a:ext cx="2986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a:solidFill>
                  <a:srgbClr val="A50021"/>
                </a:solidFill>
                <a:ea typeface="楷体_GB2312" pitchFamily="49" charset="-122"/>
              </a:rPr>
              <a:t>// </a:t>
            </a:r>
            <a:r>
              <a:rPr lang="zh-CN" altLang="en-US" sz="2800">
                <a:solidFill>
                  <a:srgbClr val="A50021"/>
                </a:solidFill>
                <a:ea typeface="楷体_GB2312" pitchFamily="49" charset="-122"/>
              </a:rPr>
              <a:t>左右子树均不空</a:t>
            </a:r>
          </a:p>
        </p:txBody>
      </p:sp>
      <p:sp>
        <p:nvSpPr>
          <p:cNvPr id="59396" name="Rectangle 5">
            <a:extLst>
              <a:ext uri="{FF2B5EF4-FFF2-40B4-BE49-F238E27FC236}">
                <a16:creationId xmlns:a16="http://schemas.microsoft.com/office/drawing/2014/main" id="{1F46F383-F55D-4402-91C8-7FF0E16F6297}"/>
              </a:ext>
            </a:extLst>
          </p:cNvPr>
          <p:cNvSpPr>
            <a:spLocks noChangeArrowheads="1"/>
          </p:cNvSpPr>
          <p:nvPr/>
        </p:nvSpPr>
        <p:spPr bwMode="auto">
          <a:xfrm>
            <a:off x="1958977" y="2292806"/>
            <a:ext cx="5528752" cy="5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2800" dirty="0">
                <a:solidFill>
                  <a:schemeClr val="accent2"/>
                </a:solidFill>
                <a:ea typeface="楷体_GB2312" pitchFamily="49" charset="-122"/>
              </a:rPr>
              <a:t>p-&gt;data = s-&gt;data;     </a:t>
            </a:r>
            <a:r>
              <a:rPr lang="en-US" altLang="zh-CN" sz="2000" dirty="0">
                <a:solidFill>
                  <a:schemeClr val="accent2"/>
                </a:solidFill>
                <a:ea typeface="楷体_GB2312" pitchFamily="49" charset="-122"/>
              </a:rPr>
              <a:t>//p</a:t>
            </a:r>
            <a:r>
              <a:rPr lang="zh-CN" altLang="en-US" sz="2000" dirty="0">
                <a:solidFill>
                  <a:schemeClr val="accent2"/>
                </a:solidFill>
                <a:ea typeface="楷体_GB2312" pitchFamily="49" charset="-122"/>
              </a:rPr>
              <a:t>的中序前驱代替</a:t>
            </a:r>
            <a:r>
              <a:rPr lang="en-US" altLang="zh-CN" sz="2000" dirty="0">
                <a:solidFill>
                  <a:schemeClr val="accent2"/>
                </a:solidFill>
                <a:ea typeface="楷体_GB2312" pitchFamily="49" charset="-122"/>
              </a:rPr>
              <a:t>p</a:t>
            </a:r>
          </a:p>
        </p:txBody>
      </p:sp>
      <p:grpSp>
        <p:nvGrpSpPr>
          <p:cNvPr id="18" name="Group 16">
            <a:extLst>
              <a:ext uri="{FF2B5EF4-FFF2-40B4-BE49-F238E27FC236}">
                <a16:creationId xmlns:a16="http://schemas.microsoft.com/office/drawing/2014/main" id="{34E835A2-C59D-4395-8DB3-AC7A6404467A}"/>
              </a:ext>
            </a:extLst>
          </p:cNvPr>
          <p:cNvGrpSpPr>
            <a:grpSpLocks/>
          </p:cNvGrpSpPr>
          <p:nvPr/>
        </p:nvGrpSpPr>
        <p:grpSpPr bwMode="auto">
          <a:xfrm>
            <a:off x="9913169" y="4436253"/>
            <a:ext cx="1219200" cy="1987550"/>
            <a:chOff x="4464" y="2876"/>
            <a:chExt cx="768" cy="1252"/>
          </a:xfrm>
        </p:grpSpPr>
        <p:sp>
          <p:nvSpPr>
            <p:cNvPr id="19" name="Oval 6">
              <a:extLst>
                <a:ext uri="{FF2B5EF4-FFF2-40B4-BE49-F238E27FC236}">
                  <a16:creationId xmlns:a16="http://schemas.microsoft.com/office/drawing/2014/main" id="{2B290621-50F1-4E33-BA6F-D2DFC30B21E5}"/>
                </a:ext>
              </a:extLst>
            </p:cNvPr>
            <p:cNvSpPr>
              <a:spLocks noChangeArrowheads="1"/>
            </p:cNvSpPr>
            <p:nvPr/>
          </p:nvSpPr>
          <p:spPr bwMode="auto">
            <a:xfrm>
              <a:off x="4992" y="3360"/>
              <a:ext cx="240" cy="24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0" name="Line 8">
              <a:extLst>
                <a:ext uri="{FF2B5EF4-FFF2-40B4-BE49-F238E27FC236}">
                  <a16:creationId xmlns:a16="http://schemas.microsoft.com/office/drawing/2014/main" id="{61596B70-CD09-4C81-8884-7A3FBD920036}"/>
                </a:ext>
              </a:extLst>
            </p:cNvPr>
            <p:cNvSpPr>
              <a:spLocks noChangeShapeType="1"/>
            </p:cNvSpPr>
            <p:nvPr/>
          </p:nvSpPr>
          <p:spPr bwMode="auto">
            <a:xfrm>
              <a:off x="5073" y="3024"/>
              <a:ext cx="0" cy="336"/>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1" name="Text Box 9">
              <a:extLst>
                <a:ext uri="{FF2B5EF4-FFF2-40B4-BE49-F238E27FC236}">
                  <a16:creationId xmlns:a16="http://schemas.microsoft.com/office/drawing/2014/main" id="{A81BBB41-4263-4BBF-B63E-0E2E293B4590}"/>
                </a:ext>
              </a:extLst>
            </p:cNvPr>
            <p:cNvSpPr txBox="1">
              <a:spLocks noChangeArrowheads="1"/>
            </p:cNvSpPr>
            <p:nvPr/>
          </p:nvSpPr>
          <p:spPr bwMode="auto">
            <a:xfrm>
              <a:off x="4913" y="2876"/>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000" dirty="0">
                  <a:solidFill>
                    <a:srgbClr val="A50021"/>
                  </a:solidFill>
                </a:rPr>
                <a:t>p</a:t>
              </a:r>
              <a:endParaRPr lang="en-US" altLang="zh-CN" sz="2000" dirty="0">
                <a:solidFill>
                  <a:srgbClr val="000000"/>
                </a:solidFill>
              </a:endParaRPr>
            </a:p>
          </p:txBody>
        </p:sp>
        <p:sp>
          <p:nvSpPr>
            <p:cNvPr id="22" name="Line 10">
              <a:extLst>
                <a:ext uri="{FF2B5EF4-FFF2-40B4-BE49-F238E27FC236}">
                  <a16:creationId xmlns:a16="http://schemas.microsoft.com/office/drawing/2014/main" id="{7B11F0A4-9D7E-487E-9201-41C69949C207}"/>
                </a:ext>
              </a:extLst>
            </p:cNvPr>
            <p:cNvSpPr>
              <a:spLocks noChangeShapeType="1"/>
            </p:cNvSpPr>
            <p:nvPr/>
          </p:nvSpPr>
          <p:spPr bwMode="auto">
            <a:xfrm flipH="1">
              <a:off x="4848" y="3552"/>
              <a:ext cx="192" cy="192"/>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3" name="Oval 11">
              <a:extLst>
                <a:ext uri="{FF2B5EF4-FFF2-40B4-BE49-F238E27FC236}">
                  <a16:creationId xmlns:a16="http://schemas.microsoft.com/office/drawing/2014/main" id="{F4DD0435-8A00-4385-BCF0-1E4AB8F0E0C6}"/>
                </a:ext>
              </a:extLst>
            </p:cNvPr>
            <p:cNvSpPr>
              <a:spLocks noChangeArrowheads="1"/>
            </p:cNvSpPr>
            <p:nvPr/>
          </p:nvSpPr>
          <p:spPr bwMode="auto">
            <a:xfrm>
              <a:off x="4656" y="3696"/>
              <a:ext cx="240" cy="24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4" name="Line 12">
              <a:extLst>
                <a:ext uri="{FF2B5EF4-FFF2-40B4-BE49-F238E27FC236}">
                  <a16:creationId xmlns:a16="http://schemas.microsoft.com/office/drawing/2014/main" id="{C6D6BACE-DCB9-4975-95D6-882E27565EF8}"/>
                </a:ext>
              </a:extLst>
            </p:cNvPr>
            <p:cNvSpPr>
              <a:spLocks noChangeShapeType="1"/>
            </p:cNvSpPr>
            <p:nvPr/>
          </p:nvSpPr>
          <p:spPr bwMode="auto">
            <a:xfrm flipH="1">
              <a:off x="4464" y="388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25" name="Text Box 15">
            <a:extLst>
              <a:ext uri="{FF2B5EF4-FFF2-40B4-BE49-F238E27FC236}">
                <a16:creationId xmlns:a16="http://schemas.microsoft.com/office/drawing/2014/main" id="{18DE50B1-4AB0-4C26-9521-9325B356D316}"/>
              </a:ext>
            </a:extLst>
          </p:cNvPr>
          <p:cNvSpPr txBox="1">
            <a:spLocks noChangeArrowheads="1"/>
          </p:cNvSpPr>
          <p:nvPr/>
        </p:nvSpPr>
        <p:spPr bwMode="auto">
          <a:xfrm>
            <a:off x="9989369" y="482360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a:solidFill>
                  <a:srgbClr val="008080"/>
                </a:solidFill>
              </a:rPr>
              <a:t>s</a:t>
            </a:r>
            <a:endParaRPr lang="en-US" altLang="zh-CN" sz="3200">
              <a:solidFill>
                <a:srgbClr val="000000"/>
              </a:solidFill>
            </a:endParaRPr>
          </a:p>
        </p:txBody>
      </p:sp>
      <p:sp>
        <p:nvSpPr>
          <p:cNvPr id="26" name="Line 18">
            <a:extLst>
              <a:ext uri="{FF2B5EF4-FFF2-40B4-BE49-F238E27FC236}">
                <a16:creationId xmlns:a16="http://schemas.microsoft.com/office/drawing/2014/main" id="{17F94E15-6E19-4537-BE92-8BBE03695681}"/>
              </a:ext>
            </a:extLst>
          </p:cNvPr>
          <p:cNvSpPr>
            <a:spLocks noChangeShapeType="1"/>
          </p:cNvSpPr>
          <p:nvPr/>
        </p:nvSpPr>
        <p:spPr bwMode="auto">
          <a:xfrm>
            <a:off x="10370369" y="5128400"/>
            <a:ext cx="0" cy="609600"/>
          </a:xfrm>
          <a:prstGeom prst="line">
            <a:avLst/>
          </a:prstGeom>
          <a:noFill/>
          <a:ln w="25400">
            <a:solidFill>
              <a:srgbClr val="00808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7" name="Oval 20">
            <a:extLst>
              <a:ext uri="{FF2B5EF4-FFF2-40B4-BE49-F238E27FC236}">
                <a16:creationId xmlns:a16="http://schemas.microsoft.com/office/drawing/2014/main" id="{27348227-AB0F-4389-B719-194FC7F39762}"/>
              </a:ext>
            </a:extLst>
          </p:cNvPr>
          <p:cNvSpPr>
            <a:spLocks noChangeArrowheads="1"/>
          </p:cNvSpPr>
          <p:nvPr/>
        </p:nvSpPr>
        <p:spPr bwMode="auto">
          <a:xfrm>
            <a:off x="10751369" y="5204600"/>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8" name="Oval 20">
            <a:extLst>
              <a:ext uri="{FF2B5EF4-FFF2-40B4-BE49-F238E27FC236}">
                <a16:creationId xmlns:a16="http://schemas.microsoft.com/office/drawing/2014/main" id="{68AB5A1B-68A1-4819-BC46-F5C4825C37E2}"/>
              </a:ext>
            </a:extLst>
          </p:cNvPr>
          <p:cNvSpPr>
            <a:spLocks noChangeArrowheads="1"/>
          </p:cNvSpPr>
          <p:nvPr/>
        </p:nvSpPr>
        <p:spPr bwMode="auto">
          <a:xfrm>
            <a:off x="9670190" y="6409418"/>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grpSp>
        <p:nvGrpSpPr>
          <p:cNvPr id="29" name="Group 16">
            <a:extLst>
              <a:ext uri="{FF2B5EF4-FFF2-40B4-BE49-F238E27FC236}">
                <a16:creationId xmlns:a16="http://schemas.microsoft.com/office/drawing/2014/main" id="{FF372224-E017-4F48-9A16-CF4B43EDEDC0}"/>
              </a:ext>
            </a:extLst>
          </p:cNvPr>
          <p:cNvGrpSpPr>
            <a:grpSpLocks/>
          </p:cNvGrpSpPr>
          <p:nvPr/>
        </p:nvGrpSpPr>
        <p:grpSpPr bwMode="auto">
          <a:xfrm>
            <a:off x="9513481" y="399665"/>
            <a:ext cx="1416050" cy="2027237"/>
            <a:chOff x="4464" y="2851"/>
            <a:chExt cx="892" cy="1277"/>
          </a:xfrm>
        </p:grpSpPr>
        <p:sp>
          <p:nvSpPr>
            <p:cNvPr id="30" name="Oval 6">
              <a:extLst>
                <a:ext uri="{FF2B5EF4-FFF2-40B4-BE49-F238E27FC236}">
                  <a16:creationId xmlns:a16="http://schemas.microsoft.com/office/drawing/2014/main" id="{67CB472B-E621-4E5F-AE02-EB5925843B4D}"/>
                </a:ext>
              </a:extLst>
            </p:cNvPr>
            <p:cNvSpPr>
              <a:spLocks noChangeArrowheads="1"/>
            </p:cNvSpPr>
            <p:nvPr/>
          </p:nvSpPr>
          <p:spPr bwMode="auto">
            <a:xfrm>
              <a:off x="4992" y="3360"/>
              <a:ext cx="240" cy="24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1" name="Line 8">
              <a:extLst>
                <a:ext uri="{FF2B5EF4-FFF2-40B4-BE49-F238E27FC236}">
                  <a16:creationId xmlns:a16="http://schemas.microsoft.com/office/drawing/2014/main" id="{EB660548-8AC3-4041-BB43-0E5168488BBD}"/>
                </a:ext>
              </a:extLst>
            </p:cNvPr>
            <p:cNvSpPr>
              <a:spLocks noChangeShapeType="1"/>
            </p:cNvSpPr>
            <p:nvPr/>
          </p:nvSpPr>
          <p:spPr bwMode="auto">
            <a:xfrm>
              <a:off x="5088" y="3024"/>
              <a:ext cx="0" cy="336"/>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2" name="Text Box 9">
              <a:extLst>
                <a:ext uri="{FF2B5EF4-FFF2-40B4-BE49-F238E27FC236}">
                  <a16:creationId xmlns:a16="http://schemas.microsoft.com/office/drawing/2014/main" id="{6914F0CE-E20F-48B0-B790-4308BEBE34AF}"/>
                </a:ext>
              </a:extLst>
            </p:cNvPr>
            <p:cNvSpPr txBox="1">
              <a:spLocks noChangeArrowheads="1"/>
            </p:cNvSpPr>
            <p:nvPr/>
          </p:nvSpPr>
          <p:spPr bwMode="auto">
            <a:xfrm>
              <a:off x="5112" y="285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200" dirty="0">
                  <a:solidFill>
                    <a:srgbClr val="A50021"/>
                  </a:solidFill>
                </a:rPr>
                <a:t>p</a:t>
              </a:r>
              <a:endParaRPr lang="en-US" altLang="zh-CN" sz="3200" dirty="0">
                <a:solidFill>
                  <a:srgbClr val="000000"/>
                </a:solidFill>
              </a:endParaRPr>
            </a:p>
          </p:txBody>
        </p:sp>
        <p:sp>
          <p:nvSpPr>
            <p:cNvPr id="33" name="Line 10">
              <a:extLst>
                <a:ext uri="{FF2B5EF4-FFF2-40B4-BE49-F238E27FC236}">
                  <a16:creationId xmlns:a16="http://schemas.microsoft.com/office/drawing/2014/main" id="{13799526-593E-4AD8-82B7-04EE24B60778}"/>
                </a:ext>
              </a:extLst>
            </p:cNvPr>
            <p:cNvSpPr>
              <a:spLocks noChangeShapeType="1"/>
            </p:cNvSpPr>
            <p:nvPr/>
          </p:nvSpPr>
          <p:spPr bwMode="auto">
            <a:xfrm flipH="1">
              <a:off x="4848" y="3552"/>
              <a:ext cx="192" cy="192"/>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4" name="Oval 11">
              <a:extLst>
                <a:ext uri="{FF2B5EF4-FFF2-40B4-BE49-F238E27FC236}">
                  <a16:creationId xmlns:a16="http://schemas.microsoft.com/office/drawing/2014/main" id="{628D435C-AD4A-4AE1-ADFC-D4F620F41BB2}"/>
                </a:ext>
              </a:extLst>
            </p:cNvPr>
            <p:cNvSpPr>
              <a:spLocks noChangeArrowheads="1"/>
            </p:cNvSpPr>
            <p:nvPr/>
          </p:nvSpPr>
          <p:spPr bwMode="auto">
            <a:xfrm>
              <a:off x="4656" y="3696"/>
              <a:ext cx="240" cy="24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5" name="Line 12">
              <a:extLst>
                <a:ext uri="{FF2B5EF4-FFF2-40B4-BE49-F238E27FC236}">
                  <a16:creationId xmlns:a16="http://schemas.microsoft.com/office/drawing/2014/main" id="{8A0A6DFD-D7CA-4ABB-86BE-AD485EDBB964}"/>
                </a:ext>
              </a:extLst>
            </p:cNvPr>
            <p:cNvSpPr>
              <a:spLocks noChangeShapeType="1"/>
            </p:cNvSpPr>
            <p:nvPr/>
          </p:nvSpPr>
          <p:spPr bwMode="auto">
            <a:xfrm flipH="1">
              <a:off x="4464" y="388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36" name="Text Box 15">
            <a:extLst>
              <a:ext uri="{FF2B5EF4-FFF2-40B4-BE49-F238E27FC236}">
                <a16:creationId xmlns:a16="http://schemas.microsoft.com/office/drawing/2014/main" id="{C6D7598D-19F9-40C3-8592-9A6F37BF3712}"/>
              </a:ext>
            </a:extLst>
          </p:cNvPr>
          <p:cNvSpPr txBox="1">
            <a:spLocks noChangeArrowheads="1"/>
          </p:cNvSpPr>
          <p:nvPr/>
        </p:nvSpPr>
        <p:spPr bwMode="auto">
          <a:xfrm>
            <a:off x="11510853" y="2211184"/>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dirty="0">
                <a:solidFill>
                  <a:srgbClr val="008080"/>
                </a:solidFill>
              </a:rPr>
              <a:t>s</a:t>
            </a:r>
            <a:endParaRPr lang="en-US" altLang="zh-CN" sz="3200" dirty="0">
              <a:solidFill>
                <a:srgbClr val="000000"/>
              </a:solidFill>
            </a:endParaRPr>
          </a:p>
        </p:txBody>
      </p:sp>
      <p:sp>
        <p:nvSpPr>
          <p:cNvPr id="37" name="Line 18">
            <a:extLst>
              <a:ext uri="{FF2B5EF4-FFF2-40B4-BE49-F238E27FC236}">
                <a16:creationId xmlns:a16="http://schemas.microsoft.com/office/drawing/2014/main" id="{FDFDBFC5-E835-4DA0-8621-D20E04F95DBF}"/>
              </a:ext>
            </a:extLst>
          </p:cNvPr>
          <p:cNvSpPr>
            <a:spLocks noChangeShapeType="1"/>
          </p:cNvSpPr>
          <p:nvPr/>
        </p:nvSpPr>
        <p:spPr bwMode="auto">
          <a:xfrm flipH="1" flipV="1">
            <a:off x="10889018" y="2608763"/>
            <a:ext cx="590550" cy="11082"/>
          </a:xfrm>
          <a:prstGeom prst="line">
            <a:avLst/>
          </a:prstGeom>
          <a:noFill/>
          <a:ln w="25400">
            <a:solidFill>
              <a:srgbClr val="00808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 name="Oval 20">
            <a:extLst>
              <a:ext uri="{FF2B5EF4-FFF2-40B4-BE49-F238E27FC236}">
                <a16:creationId xmlns:a16="http://schemas.microsoft.com/office/drawing/2014/main" id="{9AD3CB11-D024-4EF2-AAD5-7CCAC660E022}"/>
              </a:ext>
            </a:extLst>
          </p:cNvPr>
          <p:cNvSpPr>
            <a:spLocks noChangeArrowheads="1"/>
          </p:cNvSpPr>
          <p:nvPr/>
        </p:nvSpPr>
        <p:spPr bwMode="auto">
          <a:xfrm>
            <a:off x="10351681" y="1207701"/>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9" name="Oval 20">
            <a:extLst>
              <a:ext uri="{FF2B5EF4-FFF2-40B4-BE49-F238E27FC236}">
                <a16:creationId xmlns:a16="http://schemas.microsoft.com/office/drawing/2014/main" id="{9F67F366-CEA0-48DB-9930-21991E2A896A}"/>
              </a:ext>
            </a:extLst>
          </p:cNvPr>
          <p:cNvSpPr>
            <a:spLocks noChangeArrowheads="1"/>
          </p:cNvSpPr>
          <p:nvPr/>
        </p:nvSpPr>
        <p:spPr bwMode="auto">
          <a:xfrm>
            <a:off x="9270502" y="2412519"/>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40" name="Oval 20">
            <a:extLst>
              <a:ext uri="{FF2B5EF4-FFF2-40B4-BE49-F238E27FC236}">
                <a16:creationId xmlns:a16="http://schemas.microsoft.com/office/drawing/2014/main" id="{4FC8F330-0714-4A80-B4BA-EF2BF4067464}"/>
              </a:ext>
            </a:extLst>
          </p:cNvPr>
          <p:cNvSpPr>
            <a:spLocks noChangeArrowheads="1"/>
          </p:cNvSpPr>
          <p:nvPr/>
        </p:nvSpPr>
        <p:spPr bwMode="auto">
          <a:xfrm>
            <a:off x="10476733" y="2377718"/>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41" name="Oval 20">
            <a:extLst>
              <a:ext uri="{FF2B5EF4-FFF2-40B4-BE49-F238E27FC236}">
                <a16:creationId xmlns:a16="http://schemas.microsoft.com/office/drawing/2014/main" id="{870DFA98-EC35-4957-B021-00F6630C42AA}"/>
              </a:ext>
            </a:extLst>
          </p:cNvPr>
          <p:cNvSpPr>
            <a:spLocks noChangeArrowheads="1"/>
          </p:cNvSpPr>
          <p:nvPr/>
        </p:nvSpPr>
        <p:spPr bwMode="auto">
          <a:xfrm>
            <a:off x="9818281" y="3040814"/>
            <a:ext cx="381000" cy="381000"/>
          </a:xfrm>
          <a:prstGeom prst="ellipse">
            <a:avLst/>
          </a:prstGeom>
          <a:solidFill>
            <a:srgbClr val="00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42" name="Line 17">
            <a:extLst>
              <a:ext uri="{FF2B5EF4-FFF2-40B4-BE49-F238E27FC236}">
                <a16:creationId xmlns:a16="http://schemas.microsoft.com/office/drawing/2014/main" id="{85830BF7-4E1D-4426-856D-CFE999A39CA8}"/>
              </a:ext>
            </a:extLst>
          </p:cNvPr>
          <p:cNvSpPr>
            <a:spLocks noChangeShapeType="1"/>
          </p:cNvSpPr>
          <p:nvPr/>
        </p:nvSpPr>
        <p:spPr bwMode="auto">
          <a:xfrm>
            <a:off x="10142131" y="2061836"/>
            <a:ext cx="361950" cy="44150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 name="Line 17">
            <a:extLst>
              <a:ext uri="{FF2B5EF4-FFF2-40B4-BE49-F238E27FC236}">
                <a16:creationId xmlns:a16="http://schemas.microsoft.com/office/drawing/2014/main" id="{692A56B0-899E-47FB-B738-B1E22B018BAD}"/>
              </a:ext>
            </a:extLst>
          </p:cNvPr>
          <p:cNvSpPr>
            <a:spLocks noChangeShapeType="1"/>
          </p:cNvSpPr>
          <p:nvPr/>
        </p:nvSpPr>
        <p:spPr bwMode="auto">
          <a:xfrm flipH="1">
            <a:off x="10100780" y="27223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 name="Line 8">
            <a:extLst>
              <a:ext uri="{FF2B5EF4-FFF2-40B4-BE49-F238E27FC236}">
                <a16:creationId xmlns:a16="http://schemas.microsoft.com/office/drawing/2014/main" id="{450CBCDD-B631-4F14-9A3A-4AD400A7BCC8}"/>
              </a:ext>
            </a:extLst>
          </p:cNvPr>
          <p:cNvSpPr>
            <a:spLocks noChangeShapeType="1"/>
          </p:cNvSpPr>
          <p:nvPr/>
        </p:nvSpPr>
        <p:spPr bwMode="auto">
          <a:xfrm>
            <a:off x="9986474" y="1134378"/>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 name="Text Box 9">
            <a:extLst>
              <a:ext uri="{FF2B5EF4-FFF2-40B4-BE49-F238E27FC236}">
                <a16:creationId xmlns:a16="http://schemas.microsoft.com/office/drawing/2014/main" id="{DE6E665B-D360-44EA-9F82-9E94808F4AD6}"/>
              </a:ext>
            </a:extLst>
          </p:cNvPr>
          <p:cNvSpPr txBox="1">
            <a:spLocks noChangeArrowheads="1"/>
          </p:cNvSpPr>
          <p:nvPr/>
        </p:nvSpPr>
        <p:spPr bwMode="auto">
          <a:xfrm>
            <a:off x="9780181" y="552065"/>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200" dirty="0">
                <a:solidFill>
                  <a:srgbClr val="000000"/>
                </a:solidFill>
              </a:rPr>
              <a:t>q</a:t>
            </a:r>
          </a:p>
        </p:txBody>
      </p:sp>
      <p:sp>
        <p:nvSpPr>
          <p:cNvPr id="46" name="Line 8">
            <a:extLst>
              <a:ext uri="{FF2B5EF4-FFF2-40B4-BE49-F238E27FC236}">
                <a16:creationId xmlns:a16="http://schemas.microsoft.com/office/drawing/2014/main" id="{8D065404-A675-4EAC-B4A4-2D1BC8CB1634}"/>
              </a:ext>
            </a:extLst>
          </p:cNvPr>
          <p:cNvSpPr>
            <a:spLocks noChangeShapeType="1"/>
          </p:cNvSpPr>
          <p:nvPr/>
        </p:nvSpPr>
        <p:spPr bwMode="auto">
          <a:xfrm>
            <a:off x="11010145" y="4668324"/>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 name="Text Box 9">
            <a:extLst>
              <a:ext uri="{FF2B5EF4-FFF2-40B4-BE49-F238E27FC236}">
                <a16:creationId xmlns:a16="http://schemas.microsoft.com/office/drawing/2014/main" id="{77FF5CB1-22DE-4BC1-BA92-DEF81AC5D825}"/>
              </a:ext>
            </a:extLst>
          </p:cNvPr>
          <p:cNvSpPr txBox="1">
            <a:spLocks noChangeArrowheads="1"/>
          </p:cNvSpPr>
          <p:nvPr/>
        </p:nvSpPr>
        <p:spPr bwMode="auto">
          <a:xfrm>
            <a:off x="11019510" y="4465577"/>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1800" dirty="0">
                <a:solidFill>
                  <a:srgbClr val="000000"/>
                </a:solidFill>
              </a:rPr>
              <a:t>q</a:t>
            </a:r>
          </a:p>
        </p:txBody>
      </p:sp>
      <p:sp>
        <p:nvSpPr>
          <p:cNvPr id="48" name="Rectangle 5">
            <a:extLst>
              <a:ext uri="{FF2B5EF4-FFF2-40B4-BE49-F238E27FC236}">
                <a16:creationId xmlns:a16="http://schemas.microsoft.com/office/drawing/2014/main" id="{F56FD388-46A7-4018-8F50-2C5AA7E5F0D3}"/>
              </a:ext>
            </a:extLst>
          </p:cNvPr>
          <p:cNvSpPr>
            <a:spLocks noChangeArrowheads="1"/>
          </p:cNvSpPr>
          <p:nvPr/>
        </p:nvSpPr>
        <p:spPr bwMode="auto">
          <a:xfrm>
            <a:off x="1958977" y="4681327"/>
            <a:ext cx="6346825" cy="150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2800" dirty="0">
                <a:solidFill>
                  <a:schemeClr val="accent2"/>
                </a:solidFill>
                <a:ea typeface="楷体_GB2312" pitchFamily="49" charset="-122"/>
              </a:rPr>
              <a:t>else   q-&gt;</a:t>
            </a:r>
            <a:r>
              <a:rPr lang="en-US" altLang="zh-CN" sz="2800" dirty="0" err="1">
                <a:solidFill>
                  <a:schemeClr val="accent2"/>
                </a:solidFill>
                <a:ea typeface="楷体_GB2312" pitchFamily="49" charset="-122"/>
              </a:rPr>
              <a:t>lchild</a:t>
            </a:r>
            <a:r>
              <a:rPr lang="en-US" altLang="zh-CN" sz="2800" dirty="0">
                <a:solidFill>
                  <a:schemeClr val="accent2"/>
                </a:solidFill>
                <a:ea typeface="楷体_GB2312" pitchFamily="49" charset="-122"/>
              </a:rPr>
              <a:t> = s-&gt;</a:t>
            </a:r>
            <a:r>
              <a:rPr lang="en-US" altLang="zh-CN" sz="2800" dirty="0" err="1">
                <a:solidFill>
                  <a:schemeClr val="accent2"/>
                </a:solidFill>
                <a:ea typeface="楷体_GB2312" pitchFamily="49" charset="-122"/>
              </a:rPr>
              <a:t>lchild</a:t>
            </a:r>
            <a:r>
              <a:rPr lang="en-US" altLang="zh-CN" sz="2800" dirty="0">
                <a:solidFill>
                  <a:schemeClr val="accent2"/>
                </a:solidFill>
                <a:ea typeface="楷体_GB2312" pitchFamily="49" charset="-122"/>
              </a:rPr>
              <a:t>;</a:t>
            </a:r>
          </a:p>
          <a:p>
            <a:pPr fontAlgn="base">
              <a:lnSpc>
                <a:spcPct val="125000"/>
              </a:lnSpc>
              <a:spcBef>
                <a:spcPct val="0"/>
              </a:spcBef>
              <a:spcAft>
                <a:spcPct val="0"/>
              </a:spcAft>
            </a:pPr>
            <a:r>
              <a:rPr lang="en-US" altLang="zh-CN" sz="2000" dirty="0">
                <a:solidFill>
                  <a:schemeClr val="accent2"/>
                </a:solidFill>
                <a:ea typeface="楷体_GB2312" pitchFamily="49" charset="-122"/>
              </a:rPr>
              <a:t>                //</a:t>
            </a:r>
            <a:r>
              <a:rPr lang="zh-CN" altLang="en-US" sz="2000" dirty="0">
                <a:solidFill>
                  <a:schemeClr val="accent2"/>
                </a:solidFill>
                <a:ea typeface="楷体_GB2312" pitchFamily="49" charset="-122"/>
              </a:rPr>
              <a:t>情况</a:t>
            </a:r>
            <a:r>
              <a:rPr lang="en-US" altLang="zh-CN" sz="2000" dirty="0">
                <a:solidFill>
                  <a:schemeClr val="accent2"/>
                </a:solidFill>
                <a:ea typeface="楷体_GB2312" pitchFamily="49" charset="-122"/>
              </a:rPr>
              <a:t>I</a:t>
            </a:r>
            <a:r>
              <a:rPr lang="zh-CN" altLang="en-US" sz="2000" dirty="0">
                <a:solidFill>
                  <a:schemeClr val="accent2"/>
                </a:solidFill>
                <a:ea typeface="楷体_GB2312" pitchFamily="49" charset="-122"/>
              </a:rPr>
              <a:t>，</a:t>
            </a:r>
            <a:r>
              <a:rPr lang="en-US" altLang="zh-CN" sz="2000" dirty="0">
                <a:solidFill>
                  <a:schemeClr val="accent2"/>
                </a:solidFill>
                <a:ea typeface="楷体_GB2312" pitchFamily="49" charset="-122"/>
              </a:rPr>
              <a:t>while</a:t>
            </a:r>
            <a:r>
              <a:rPr lang="zh-CN" altLang="en-US" sz="2000" dirty="0">
                <a:solidFill>
                  <a:schemeClr val="accent2"/>
                </a:solidFill>
                <a:ea typeface="楷体_GB2312" pitchFamily="49" charset="-122"/>
              </a:rPr>
              <a:t>循环没有执行，</a:t>
            </a:r>
            <a:r>
              <a:rPr lang="en-US" altLang="zh-CN" sz="2000" dirty="0">
                <a:solidFill>
                  <a:schemeClr val="accent2"/>
                </a:solidFill>
                <a:ea typeface="楷体_GB2312" pitchFamily="49" charset="-122"/>
              </a:rPr>
              <a:t>s</a:t>
            </a:r>
            <a:r>
              <a:rPr lang="zh-CN" altLang="en-US" sz="2000" dirty="0">
                <a:solidFill>
                  <a:schemeClr val="accent2"/>
                </a:solidFill>
                <a:ea typeface="楷体_GB2312" pitchFamily="49" charset="-122"/>
              </a:rPr>
              <a:t>是</a:t>
            </a:r>
            <a:r>
              <a:rPr lang="en-US" altLang="zh-CN" sz="2000" dirty="0">
                <a:solidFill>
                  <a:schemeClr val="accent2"/>
                </a:solidFill>
                <a:ea typeface="楷体_GB2312" pitchFamily="49" charset="-122"/>
              </a:rPr>
              <a:t>q</a:t>
            </a:r>
            <a:r>
              <a:rPr lang="zh-CN" altLang="en-US" sz="2000" dirty="0">
                <a:solidFill>
                  <a:schemeClr val="accent2"/>
                </a:solidFill>
                <a:ea typeface="楷体_GB2312" pitchFamily="49" charset="-122"/>
              </a:rPr>
              <a:t>的左孩子</a:t>
            </a:r>
            <a:endParaRPr lang="en-US" altLang="zh-CN" sz="2000" dirty="0">
              <a:solidFill>
                <a:schemeClr val="accent2"/>
              </a:solidFill>
              <a:ea typeface="楷体_GB2312" pitchFamily="49" charset="-122"/>
            </a:endParaRPr>
          </a:p>
          <a:p>
            <a:pPr fontAlgn="base">
              <a:lnSpc>
                <a:spcPct val="125000"/>
              </a:lnSpc>
              <a:spcBef>
                <a:spcPct val="0"/>
              </a:spcBef>
              <a:spcAft>
                <a:spcPct val="0"/>
              </a:spcAft>
            </a:pPr>
            <a:r>
              <a:rPr lang="en-US" altLang="zh-CN" sz="2800" dirty="0">
                <a:solidFill>
                  <a:schemeClr val="accent2"/>
                </a:solidFill>
                <a:ea typeface="楷体_GB2312" pitchFamily="49" charset="-122"/>
              </a:rPr>
              <a:t>delete(s);</a:t>
            </a:r>
          </a:p>
        </p:txBody>
      </p:sp>
      <p:sp>
        <p:nvSpPr>
          <p:cNvPr id="49" name="Rectangle 5">
            <a:extLst>
              <a:ext uri="{FF2B5EF4-FFF2-40B4-BE49-F238E27FC236}">
                <a16:creationId xmlns:a16="http://schemas.microsoft.com/office/drawing/2014/main" id="{996C1CC5-A30B-4FEC-8A87-3FA36E9F5131}"/>
              </a:ext>
            </a:extLst>
          </p:cNvPr>
          <p:cNvSpPr>
            <a:spLocks noChangeArrowheads="1"/>
          </p:cNvSpPr>
          <p:nvPr/>
        </p:nvSpPr>
        <p:spPr bwMode="auto">
          <a:xfrm>
            <a:off x="1958977" y="3146026"/>
            <a:ext cx="6346825" cy="104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2800" dirty="0">
                <a:solidFill>
                  <a:schemeClr val="accent2"/>
                </a:solidFill>
                <a:ea typeface="楷体_GB2312" pitchFamily="49" charset="-122"/>
              </a:rPr>
              <a:t>if (q != p )         q-&gt;</a:t>
            </a:r>
            <a:r>
              <a:rPr lang="en-US" altLang="zh-CN" sz="2800" dirty="0" err="1">
                <a:solidFill>
                  <a:schemeClr val="accent2"/>
                </a:solidFill>
                <a:ea typeface="楷体_GB2312" pitchFamily="49" charset="-122"/>
              </a:rPr>
              <a:t>rchild</a:t>
            </a:r>
            <a:r>
              <a:rPr lang="en-US" altLang="zh-CN" sz="2800" dirty="0">
                <a:solidFill>
                  <a:schemeClr val="accent2"/>
                </a:solidFill>
                <a:ea typeface="楷体_GB2312" pitchFamily="49" charset="-122"/>
              </a:rPr>
              <a:t> = s-&gt;</a:t>
            </a:r>
            <a:r>
              <a:rPr lang="en-US" altLang="zh-CN" sz="2800" dirty="0" err="1">
                <a:solidFill>
                  <a:schemeClr val="accent2"/>
                </a:solidFill>
                <a:ea typeface="楷体_GB2312" pitchFamily="49" charset="-122"/>
              </a:rPr>
              <a:t>lchild</a:t>
            </a:r>
            <a:r>
              <a:rPr lang="en-US" altLang="zh-CN" sz="2800" dirty="0">
                <a:solidFill>
                  <a:schemeClr val="accent2"/>
                </a:solidFill>
                <a:ea typeface="楷体_GB2312" pitchFamily="49" charset="-122"/>
              </a:rPr>
              <a:t>;</a:t>
            </a:r>
          </a:p>
          <a:p>
            <a:pPr fontAlgn="base">
              <a:lnSpc>
                <a:spcPct val="125000"/>
              </a:lnSpc>
              <a:spcBef>
                <a:spcPct val="0"/>
              </a:spcBef>
              <a:spcAft>
                <a:spcPct val="0"/>
              </a:spcAft>
            </a:pPr>
            <a:r>
              <a:rPr lang="en-US" altLang="zh-CN" dirty="0">
                <a:solidFill>
                  <a:schemeClr val="accent2"/>
                </a:solidFill>
                <a:ea typeface="楷体_GB2312" pitchFamily="49" charset="-122"/>
              </a:rPr>
              <a:t>             </a:t>
            </a:r>
            <a:r>
              <a:rPr lang="en-US" altLang="zh-CN" sz="2000" dirty="0">
                <a:solidFill>
                  <a:schemeClr val="accent2"/>
                </a:solidFill>
                <a:ea typeface="楷体_GB2312" pitchFamily="49" charset="-122"/>
              </a:rPr>
              <a:t>//</a:t>
            </a:r>
            <a:r>
              <a:rPr lang="zh-CN" altLang="en-US" sz="2000" dirty="0">
                <a:solidFill>
                  <a:schemeClr val="accent2"/>
                </a:solidFill>
                <a:ea typeface="楷体_GB2312" pitchFamily="49" charset="-122"/>
              </a:rPr>
              <a:t>情况</a:t>
            </a:r>
            <a:r>
              <a:rPr lang="en-US" altLang="zh-CN" sz="2000" dirty="0">
                <a:solidFill>
                  <a:schemeClr val="accent2"/>
                </a:solidFill>
                <a:ea typeface="楷体_GB2312" pitchFamily="49" charset="-122"/>
              </a:rPr>
              <a:t>II</a:t>
            </a:r>
            <a:r>
              <a:rPr lang="zh-CN" altLang="en-US" sz="2000" dirty="0">
                <a:solidFill>
                  <a:schemeClr val="accent2"/>
                </a:solidFill>
                <a:ea typeface="楷体_GB2312" pitchFamily="49" charset="-122"/>
              </a:rPr>
              <a:t>，</a:t>
            </a:r>
            <a:r>
              <a:rPr lang="en-US" altLang="zh-CN" sz="2000" dirty="0">
                <a:solidFill>
                  <a:schemeClr val="accent2"/>
                </a:solidFill>
                <a:ea typeface="楷体_GB2312" pitchFamily="49" charset="-122"/>
              </a:rPr>
              <a:t>while</a:t>
            </a:r>
            <a:r>
              <a:rPr lang="zh-CN" altLang="en-US" sz="2000" dirty="0">
                <a:solidFill>
                  <a:schemeClr val="accent2"/>
                </a:solidFill>
                <a:ea typeface="楷体_GB2312" pitchFamily="49" charset="-122"/>
              </a:rPr>
              <a:t>循环得到了执行，</a:t>
            </a:r>
            <a:r>
              <a:rPr lang="en-US" altLang="zh-CN" sz="2000" dirty="0">
                <a:solidFill>
                  <a:schemeClr val="accent2"/>
                </a:solidFill>
                <a:ea typeface="楷体_GB2312" pitchFamily="49" charset="-122"/>
              </a:rPr>
              <a:t>s</a:t>
            </a:r>
            <a:r>
              <a:rPr lang="zh-CN" altLang="en-US" sz="2000" dirty="0">
                <a:solidFill>
                  <a:schemeClr val="accent2"/>
                </a:solidFill>
                <a:ea typeface="楷体_GB2312" pitchFamily="49" charset="-122"/>
              </a:rPr>
              <a:t>是</a:t>
            </a:r>
            <a:r>
              <a:rPr lang="en-US" altLang="zh-CN" sz="2000" dirty="0">
                <a:solidFill>
                  <a:schemeClr val="accent2"/>
                </a:solidFill>
                <a:ea typeface="楷体_GB2312" pitchFamily="49" charset="-122"/>
              </a:rPr>
              <a:t>q</a:t>
            </a:r>
            <a:r>
              <a:rPr lang="zh-CN" altLang="en-US" sz="2000" dirty="0">
                <a:solidFill>
                  <a:schemeClr val="accent2"/>
                </a:solidFill>
                <a:ea typeface="楷体_GB2312" pitchFamily="49" charset="-122"/>
              </a:rPr>
              <a:t>的</a:t>
            </a:r>
            <a:r>
              <a:rPr lang="zh-CN" altLang="en-US" sz="2000" u="sng" dirty="0">
                <a:solidFill>
                  <a:srgbClr val="FF0000"/>
                </a:solidFill>
                <a:ea typeface="楷体_GB2312" pitchFamily="49" charset="-122"/>
              </a:rPr>
              <a:t>右</a:t>
            </a:r>
            <a:r>
              <a:rPr lang="zh-CN" altLang="en-US" sz="2000" dirty="0">
                <a:solidFill>
                  <a:schemeClr val="accent2"/>
                </a:solidFill>
                <a:ea typeface="楷体_GB2312" pitchFamily="49" charset="-122"/>
              </a:rPr>
              <a:t>孩子</a:t>
            </a:r>
            <a:endParaRPr lang="en-US" altLang="zh-CN" sz="2000" dirty="0">
              <a:solidFill>
                <a:schemeClr val="accent2"/>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36" grpId="0"/>
      <p:bldP spid="37" grpId="0" animBg="1"/>
      <p:bldP spid="38" grpId="0" animBg="1"/>
      <p:bldP spid="39" grpId="0" animBg="1"/>
      <p:bldP spid="40" grpId="0" animBg="1"/>
      <p:bldP spid="41" grpId="0" animBg="1"/>
      <p:bldP spid="42" grpId="0" animBg="1"/>
      <p:bldP spid="43" grpId="0" animBg="1"/>
      <p:bldP spid="44" grpId="0" animBg="1"/>
      <p:bldP spid="45" grpId="0"/>
      <p:bldP spid="46" grpId="0" animBg="1"/>
      <p:bldP spid="47" grpId="0"/>
      <p:bldP spid="48" grpId="0"/>
      <p:bldP spid="4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9C028842-0D04-490C-B181-586435D3B2F7}"/>
              </a:ext>
            </a:extLst>
          </p:cNvPr>
          <p:cNvSpPr txBox="1">
            <a:spLocks noChangeArrowheads="1"/>
          </p:cNvSpPr>
          <p:nvPr/>
        </p:nvSpPr>
        <p:spPr bwMode="auto">
          <a:xfrm>
            <a:off x="3362325" y="405981"/>
            <a:ext cx="497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400" dirty="0">
                <a:solidFill>
                  <a:schemeClr val="accent6"/>
                </a:solidFill>
                <a:ea typeface="楷体_GB2312" pitchFamily="49" charset="-122"/>
              </a:rPr>
              <a:t>5</a:t>
            </a:r>
            <a:r>
              <a:rPr lang="zh-CN" altLang="en-US" sz="4400" dirty="0">
                <a:solidFill>
                  <a:schemeClr val="accent6"/>
                </a:solidFill>
                <a:ea typeface="楷体_GB2312" pitchFamily="49" charset="-122"/>
              </a:rPr>
              <a:t>．查找性能的分析</a:t>
            </a:r>
            <a:endParaRPr lang="zh-CN" altLang="en-US" dirty="0">
              <a:solidFill>
                <a:schemeClr val="accent6"/>
              </a:solidFill>
            </a:endParaRPr>
          </a:p>
        </p:txBody>
      </p:sp>
      <p:sp>
        <p:nvSpPr>
          <p:cNvPr id="60419" name="Text Box 3">
            <a:extLst>
              <a:ext uri="{FF2B5EF4-FFF2-40B4-BE49-F238E27FC236}">
                <a16:creationId xmlns:a16="http://schemas.microsoft.com/office/drawing/2014/main" id="{0843527C-BC3F-4E8B-A2F3-18450CAA7D3F}"/>
              </a:ext>
            </a:extLst>
          </p:cNvPr>
          <p:cNvSpPr txBox="1">
            <a:spLocks noChangeArrowheads="1"/>
          </p:cNvSpPr>
          <p:nvPr/>
        </p:nvSpPr>
        <p:spPr bwMode="auto">
          <a:xfrm>
            <a:off x="1777580" y="1695091"/>
            <a:ext cx="8636839" cy="224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fontAlgn="base">
              <a:lnSpc>
                <a:spcPct val="150000"/>
              </a:lnSpc>
              <a:spcBef>
                <a:spcPct val="0"/>
              </a:spcBef>
              <a:spcAft>
                <a:spcPct val="0"/>
              </a:spcAft>
              <a:buFont typeface="Wingdings" panose="05000000000000000000" pitchFamily="2" charset="2"/>
              <a:buChar char="Ø"/>
            </a:pPr>
            <a:r>
              <a:rPr lang="zh-CN" altLang="en-US" dirty="0">
                <a:solidFill>
                  <a:schemeClr val="accent2"/>
                </a:solidFill>
                <a:ea typeface="楷体_GB2312" pitchFamily="49" charset="-122"/>
              </a:rPr>
              <a:t>对于每一棵特定的二叉排序树，均可按照平均查找长度的定义来求它的 </a:t>
            </a:r>
            <a:r>
              <a:rPr lang="en-US" altLang="zh-CN" b="1" i="1" dirty="0">
                <a:solidFill>
                  <a:schemeClr val="accent2"/>
                </a:solidFill>
                <a:ea typeface="楷体_GB2312" pitchFamily="49" charset="-122"/>
              </a:rPr>
              <a:t>ASL </a:t>
            </a:r>
            <a:r>
              <a:rPr lang="zh-CN" altLang="en-US" dirty="0">
                <a:solidFill>
                  <a:schemeClr val="accent2"/>
                </a:solidFill>
                <a:ea typeface="楷体_GB2312" pitchFamily="49" charset="-122"/>
              </a:rPr>
              <a:t>值。</a:t>
            </a:r>
            <a:endParaRPr lang="en-US" altLang="zh-CN" dirty="0">
              <a:solidFill>
                <a:schemeClr val="accent2"/>
              </a:solidFill>
              <a:ea typeface="楷体_GB2312" pitchFamily="49" charset="-122"/>
            </a:endParaRPr>
          </a:p>
          <a:p>
            <a:pPr marL="342900" indent="-342900" fontAlgn="base">
              <a:lnSpc>
                <a:spcPct val="150000"/>
              </a:lnSpc>
              <a:spcBef>
                <a:spcPct val="0"/>
              </a:spcBef>
              <a:spcAft>
                <a:spcPct val="0"/>
              </a:spcAft>
              <a:buFont typeface="Wingdings" panose="05000000000000000000" pitchFamily="2" charset="2"/>
              <a:buChar char="Ø"/>
            </a:pPr>
            <a:r>
              <a:rPr lang="zh-CN" altLang="en-US" dirty="0">
                <a:solidFill>
                  <a:schemeClr val="accent2"/>
                </a:solidFill>
                <a:ea typeface="楷体_GB2312" pitchFamily="49" charset="-122"/>
              </a:rPr>
              <a:t>显然，由值相同的 </a:t>
            </a:r>
            <a:r>
              <a:rPr lang="en-US" altLang="zh-CN" b="1" i="1" dirty="0">
                <a:solidFill>
                  <a:schemeClr val="accent2"/>
                </a:solidFill>
                <a:ea typeface="楷体_GB2312" pitchFamily="49" charset="-122"/>
              </a:rPr>
              <a:t>n </a:t>
            </a:r>
            <a:r>
              <a:rPr lang="zh-CN" altLang="en-US" dirty="0">
                <a:solidFill>
                  <a:schemeClr val="accent2"/>
                </a:solidFill>
                <a:ea typeface="楷体_GB2312" pitchFamily="49" charset="-122"/>
              </a:rPr>
              <a:t>个关键字，构造所得的不同形态的各棵二叉排序树的平均查找长度的值不同，甚至可能差别很大。</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2947" name="Text Box 3">
            <a:extLst>
              <a:ext uri="{FF2B5EF4-FFF2-40B4-BE49-F238E27FC236}">
                <a16:creationId xmlns:a16="http://schemas.microsoft.com/office/drawing/2014/main" id="{C6F31CFD-7073-421F-BC15-E1E338B49CD7}"/>
              </a:ext>
            </a:extLst>
          </p:cNvPr>
          <p:cNvSpPr txBox="1">
            <a:spLocks noChangeArrowheads="1"/>
          </p:cNvSpPr>
          <p:nvPr/>
        </p:nvSpPr>
        <p:spPr bwMode="auto">
          <a:xfrm>
            <a:off x="1360640" y="3832090"/>
            <a:ext cx="6172200" cy="104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5000"/>
              </a:lnSpc>
              <a:spcBef>
                <a:spcPct val="0"/>
              </a:spcBef>
              <a:spcAft>
                <a:spcPct val="0"/>
              </a:spcAft>
            </a:pPr>
            <a:r>
              <a:rPr lang="zh-CN" altLang="en-US" sz="2800" dirty="0">
                <a:solidFill>
                  <a:srgbClr val="000000"/>
                </a:solidFill>
                <a:ea typeface="楷体_GB2312" pitchFamily="49" charset="-122"/>
              </a:rPr>
              <a:t>由关键字序列 </a:t>
            </a:r>
            <a:r>
              <a:rPr lang="en-US" altLang="zh-CN" sz="2800" b="1" dirty="0">
                <a:solidFill>
                  <a:srgbClr val="006600"/>
                </a:solidFill>
                <a:ea typeface="楷体_GB2312" pitchFamily="49" charset="-122"/>
              </a:rPr>
              <a:t>3</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1</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2</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5</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4</a:t>
            </a:r>
            <a:r>
              <a:rPr lang="zh-CN" altLang="en-US" sz="2800" dirty="0">
                <a:solidFill>
                  <a:srgbClr val="000000"/>
                </a:solidFill>
                <a:ea typeface="楷体_GB2312" pitchFamily="49" charset="-122"/>
              </a:rPr>
              <a:t>构造而得的二叉排序树</a:t>
            </a:r>
            <a:endParaRPr lang="zh-CN" altLang="en-US" sz="3200" dirty="0">
              <a:solidFill>
                <a:srgbClr val="CC3300"/>
              </a:solidFill>
            </a:endParaRPr>
          </a:p>
        </p:txBody>
      </p:sp>
      <p:sp>
        <p:nvSpPr>
          <p:cNvPr id="82948" name="Text Box 4">
            <a:extLst>
              <a:ext uri="{FF2B5EF4-FFF2-40B4-BE49-F238E27FC236}">
                <a16:creationId xmlns:a16="http://schemas.microsoft.com/office/drawing/2014/main" id="{561E1235-565F-4B3F-BBAC-34B3787AC360}"/>
              </a:ext>
            </a:extLst>
          </p:cNvPr>
          <p:cNvSpPr txBox="1">
            <a:spLocks noChangeArrowheads="1"/>
          </p:cNvSpPr>
          <p:nvPr/>
        </p:nvSpPr>
        <p:spPr bwMode="auto">
          <a:xfrm>
            <a:off x="1334022" y="876300"/>
            <a:ext cx="6172200" cy="104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5000"/>
              </a:lnSpc>
              <a:spcBef>
                <a:spcPct val="0"/>
              </a:spcBef>
              <a:spcAft>
                <a:spcPct val="0"/>
              </a:spcAft>
            </a:pPr>
            <a:r>
              <a:rPr lang="zh-CN" altLang="en-US" sz="2800" dirty="0">
                <a:solidFill>
                  <a:srgbClr val="000000"/>
                </a:solidFill>
                <a:ea typeface="楷体_GB2312" pitchFamily="49" charset="-122"/>
              </a:rPr>
              <a:t>由关键字序列 </a:t>
            </a:r>
            <a:r>
              <a:rPr lang="en-US" altLang="zh-CN" sz="2800" b="1" dirty="0">
                <a:solidFill>
                  <a:srgbClr val="006600"/>
                </a:solidFill>
                <a:ea typeface="楷体_GB2312" pitchFamily="49" charset="-122"/>
              </a:rPr>
              <a:t>1</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2</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3</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4</a:t>
            </a:r>
            <a:r>
              <a:rPr lang="zh-CN" altLang="en-US" sz="2800" b="1" dirty="0">
                <a:solidFill>
                  <a:srgbClr val="006600"/>
                </a:solidFill>
                <a:ea typeface="楷体_GB2312" pitchFamily="49" charset="-122"/>
              </a:rPr>
              <a:t>，</a:t>
            </a:r>
            <a:r>
              <a:rPr lang="en-US" altLang="zh-CN" sz="2800" b="1" dirty="0">
                <a:solidFill>
                  <a:srgbClr val="006600"/>
                </a:solidFill>
                <a:ea typeface="楷体_GB2312" pitchFamily="49" charset="-122"/>
              </a:rPr>
              <a:t>5</a:t>
            </a:r>
            <a:r>
              <a:rPr lang="zh-CN" altLang="en-US" sz="2800" dirty="0">
                <a:solidFill>
                  <a:srgbClr val="000000"/>
                </a:solidFill>
                <a:ea typeface="楷体_GB2312" pitchFamily="49" charset="-122"/>
              </a:rPr>
              <a:t>构造而得的二叉排序树，</a:t>
            </a:r>
          </a:p>
        </p:txBody>
      </p:sp>
      <p:sp>
        <p:nvSpPr>
          <p:cNvPr id="82949" name="Text Box 5">
            <a:extLst>
              <a:ext uri="{FF2B5EF4-FFF2-40B4-BE49-F238E27FC236}">
                <a16:creationId xmlns:a16="http://schemas.microsoft.com/office/drawing/2014/main" id="{4A65E40F-5B76-4FB5-A1D1-626D26424812}"/>
              </a:ext>
            </a:extLst>
          </p:cNvPr>
          <p:cNvSpPr txBox="1">
            <a:spLocks noChangeArrowheads="1"/>
          </p:cNvSpPr>
          <p:nvPr/>
        </p:nvSpPr>
        <p:spPr bwMode="auto">
          <a:xfrm>
            <a:off x="1283919" y="101405"/>
            <a:ext cx="1565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b="1" dirty="0">
                <a:solidFill>
                  <a:schemeClr val="accent2"/>
                </a:solidFill>
                <a:ea typeface="楷体_GB2312" pitchFamily="49" charset="-122"/>
              </a:rPr>
              <a:t>例如：</a:t>
            </a:r>
            <a:endParaRPr lang="zh-CN" altLang="en-US" sz="3600" dirty="0">
              <a:solidFill>
                <a:schemeClr val="accent2"/>
              </a:solidFill>
              <a:ea typeface="楷体_GB2312" pitchFamily="49" charset="-122"/>
            </a:endParaRPr>
          </a:p>
        </p:txBody>
      </p:sp>
      <p:sp>
        <p:nvSpPr>
          <p:cNvPr id="82950" name="Oval 6">
            <a:extLst>
              <a:ext uri="{FF2B5EF4-FFF2-40B4-BE49-F238E27FC236}">
                <a16:creationId xmlns:a16="http://schemas.microsoft.com/office/drawing/2014/main" id="{CD86D4EE-BD59-4AB5-AB74-80D24C1E8CAB}"/>
              </a:ext>
            </a:extLst>
          </p:cNvPr>
          <p:cNvSpPr>
            <a:spLocks noChangeArrowheads="1"/>
          </p:cNvSpPr>
          <p:nvPr/>
        </p:nvSpPr>
        <p:spPr bwMode="auto">
          <a:xfrm>
            <a:off x="8458200" y="9144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2</a:t>
            </a:r>
            <a:endParaRPr lang="en-US" altLang="zh-CN">
              <a:solidFill>
                <a:srgbClr val="000000"/>
              </a:solidFill>
            </a:endParaRPr>
          </a:p>
        </p:txBody>
      </p:sp>
      <p:sp>
        <p:nvSpPr>
          <p:cNvPr id="82951" name="Oval 7">
            <a:extLst>
              <a:ext uri="{FF2B5EF4-FFF2-40B4-BE49-F238E27FC236}">
                <a16:creationId xmlns:a16="http://schemas.microsoft.com/office/drawing/2014/main" id="{5829EADD-4BDD-453D-9449-D19A2F4FCB96}"/>
              </a:ext>
            </a:extLst>
          </p:cNvPr>
          <p:cNvSpPr>
            <a:spLocks noChangeArrowheads="1"/>
          </p:cNvSpPr>
          <p:nvPr/>
        </p:nvSpPr>
        <p:spPr bwMode="auto">
          <a:xfrm>
            <a:off x="7924800" y="4572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1</a:t>
            </a:r>
            <a:endParaRPr lang="en-US" altLang="zh-CN">
              <a:solidFill>
                <a:srgbClr val="000000"/>
              </a:solidFill>
            </a:endParaRPr>
          </a:p>
        </p:txBody>
      </p:sp>
      <p:sp>
        <p:nvSpPr>
          <p:cNvPr id="82952" name="Oval 8">
            <a:extLst>
              <a:ext uri="{FF2B5EF4-FFF2-40B4-BE49-F238E27FC236}">
                <a16:creationId xmlns:a16="http://schemas.microsoft.com/office/drawing/2014/main" id="{60F01443-C57A-4C49-8593-BB9392D2773C}"/>
              </a:ext>
            </a:extLst>
          </p:cNvPr>
          <p:cNvSpPr>
            <a:spLocks noChangeArrowheads="1"/>
          </p:cNvSpPr>
          <p:nvPr/>
        </p:nvSpPr>
        <p:spPr bwMode="auto">
          <a:xfrm>
            <a:off x="8915400" y="13716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3</a:t>
            </a:r>
            <a:endParaRPr lang="en-US" altLang="zh-CN">
              <a:solidFill>
                <a:srgbClr val="000000"/>
              </a:solidFill>
            </a:endParaRPr>
          </a:p>
        </p:txBody>
      </p:sp>
      <p:sp>
        <p:nvSpPr>
          <p:cNvPr id="82953" name="Oval 9">
            <a:extLst>
              <a:ext uri="{FF2B5EF4-FFF2-40B4-BE49-F238E27FC236}">
                <a16:creationId xmlns:a16="http://schemas.microsoft.com/office/drawing/2014/main" id="{35DD2F71-56C0-486C-8D1D-78282E489689}"/>
              </a:ext>
            </a:extLst>
          </p:cNvPr>
          <p:cNvSpPr>
            <a:spLocks noChangeArrowheads="1"/>
          </p:cNvSpPr>
          <p:nvPr/>
        </p:nvSpPr>
        <p:spPr bwMode="auto">
          <a:xfrm>
            <a:off x="9448800" y="18288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4</a:t>
            </a:r>
            <a:endParaRPr lang="en-US" altLang="zh-CN">
              <a:solidFill>
                <a:srgbClr val="000000"/>
              </a:solidFill>
            </a:endParaRPr>
          </a:p>
        </p:txBody>
      </p:sp>
      <p:sp>
        <p:nvSpPr>
          <p:cNvPr id="82954" name="Oval 10">
            <a:extLst>
              <a:ext uri="{FF2B5EF4-FFF2-40B4-BE49-F238E27FC236}">
                <a16:creationId xmlns:a16="http://schemas.microsoft.com/office/drawing/2014/main" id="{4290484E-5739-409A-ACBA-5BF34206A582}"/>
              </a:ext>
            </a:extLst>
          </p:cNvPr>
          <p:cNvSpPr>
            <a:spLocks noChangeArrowheads="1"/>
          </p:cNvSpPr>
          <p:nvPr/>
        </p:nvSpPr>
        <p:spPr bwMode="auto">
          <a:xfrm>
            <a:off x="9982200" y="23622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5</a:t>
            </a:r>
            <a:endParaRPr lang="en-US" altLang="zh-CN">
              <a:solidFill>
                <a:srgbClr val="000000"/>
              </a:solidFill>
            </a:endParaRPr>
          </a:p>
        </p:txBody>
      </p:sp>
      <p:sp>
        <p:nvSpPr>
          <p:cNvPr id="82955" name="Line 11">
            <a:extLst>
              <a:ext uri="{FF2B5EF4-FFF2-40B4-BE49-F238E27FC236}">
                <a16:creationId xmlns:a16="http://schemas.microsoft.com/office/drawing/2014/main" id="{AF7EC498-A080-401F-9F68-33AFE93299CF}"/>
              </a:ext>
            </a:extLst>
          </p:cNvPr>
          <p:cNvSpPr>
            <a:spLocks noChangeShapeType="1"/>
          </p:cNvSpPr>
          <p:nvPr/>
        </p:nvSpPr>
        <p:spPr bwMode="auto">
          <a:xfrm>
            <a:off x="8229600" y="7620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56" name="Line 12">
            <a:extLst>
              <a:ext uri="{FF2B5EF4-FFF2-40B4-BE49-F238E27FC236}">
                <a16:creationId xmlns:a16="http://schemas.microsoft.com/office/drawing/2014/main" id="{07ECF28A-5F33-4A03-B9BD-183941C79394}"/>
              </a:ext>
            </a:extLst>
          </p:cNvPr>
          <p:cNvSpPr>
            <a:spLocks noChangeShapeType="1"/>
          </p:cNvSpPr>
          <p:nvPr/>
        </p:nvSpPr>
        <p:spPr bwMode="auto">
          <a:xfrm>
            <a:off x="8763000" y="12192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57" name="Line 13">
            <a:extLst>
              <a:ext uri="{FF2B5EF4-FFF2-40B4-BE49-F238E27FC236}">
                <a16:creationId xmlns:a16="http://schemas.microsoft.com/office/drawing/2014/main" id="{019DCE75-941D-4781-8C6D-8A70C48C1955}"/>
              </a:ext>
            </a:extLst>
          </p:cNvPr>
          <p:cNvSpPr>
            <a:spLocks noChangeShapeType="1"/>
          </p:cNvSpPr>
          <p:nvPr/>
        </p:nvSpPr>
        <p:spPr bwMode="auto">
          <a:xfrm>
            <a:off x="9296400" y="16764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58" name="Line 14">
            <a:extLst>
              <a:ext uri="{FF2B5EF4-FFF2-40B4-BE49-F238E27FC236}">
                <a16:creationId xmlns:a16="http://schemas.microsoft.com/office/drawing/2014/main" id="{7A30A9E7-D23B-496B-9280-3ED0777DCF35}"/>
              </a:ext>
            </a:extLst>
          </p:cNvPr>
          <p:cNvSpPr>
            <a:spLocks noChangeShapeType="1"/>
          </p:cNvSpPr>
          <p:nvPr/>
        </p:nvSpPr>
        <p:spPr bwMode="auto">
          <a:xfrm>
            <a:off x="9753600" y="21336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59" name="Oval 15">
            <a:extLst>
              <a:ext uri="{FF2B5EF4-FFF2-40B4-BE49-F238E27FC236}">
                <a16:creationId xmlns:a16="http://schemas.microsoft.com/office/drawing/2014/main" id="{0923F618-1E10-4FE6-BDC6-3A19E6CD1C50}"/>
              </a:ext>
            </a:extLst>
          </p:cNvPr>
          <p:cNvSpPr>
            <a:spLocks noChangeArrowheads="1"/>
          </p:cNvSpPr>
          <p:nvPr/>
        </p:nvSpPr>
        <p:spPr bwMode="auto">
          <a:xfrm>
            <a:off x="9067800" y="38100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3</a:t>
            </a:r>
            <a:endParaRPr lang="en-US" altLang="zh-CN">
              <a:solidFill>
                <a:srgbClr val="000000"/>
              </a:solidFill>
            </a:endParaRPr>
          </a:p>
        </p:txBody>
      </p:sp>
      <p:sp>
        <p:nvSpPr>
          <p:cNvPr id="82960" name="Oval 16">
            <a:extLst>
              <a:ext uri="{FF2B5EF4-FFF2-40B4-BE49-F238E27FC236}">
                <a16:creationId xmlns:a16="http://schemas.microsoft.com/office/drawing/2014/main" id="{B1F17A73-2AD3-40A2-BD13-8F9529C464AF}"/>
              </a:ext>
            </a:extLst>
          </p:cNvPr>
          <p:cNvSpPr>
            <a:spLocks noChangeArrowheads="1"/>
          </p:cNvSpPr>
          <p:nvPr/>
        </p:nvSpPr>
        <p:spPr bwMode="auto">
          <a:xfrm>
            <a:off x="9982200" y="44958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5</a:t>
            </a:r>
            <a:endParaRPr lang="en-US" altLang="zh-CN">
              <a:solidFill>
                <a:srgbClr val="000000"/>
              </a:solidFill>
            </a:endParaRPr>
          </a:p>
        </p:txBody>
      </p:sp>
      <p:sp>
        <p:nvSpPr>
          <p:cNvPr id="82961" name="Oval 17">
            <a:extLst>
              <a:ext uri="{FF2B5EF4-FFF2-40B4-BE49-F238E27FC236}">
                <a16:creationId xmlns:a16="http://schemas.microsoft.com/office/drawing/2014/main" id="{77376BE6-B83D-4B36-AE66-A7D5960BE7DC}"/>
              </a:ext>
            </a:extLst>
          </p:cNvPr>
          <p:cNvSpPr>
            <a:spLocks noChangeArrowheads="1"/>
          </p:cNvSpPr>
          <p:nvPr/>
        </p:nvSpPr>
        <p:spPr bwMode="auto">
          <a:xfrm>
            <a:off x="9448800" y="53340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4</a:t>
            </a:r>
            <a:endParaRPr lang="en-US" altLang="zh-CN">
              <a:solidFill>
                <a:srgbClr val="000000"/>
              </a:solidFill>
            </a:endParaRPr>
          </a:p>
        </p:txBody>
      </p:sp>
      <p:sp>
        <p:nvSpPr>
          <p:cNvPr id="82962" name="Oval 18">
            <a:extLst>
              <a:ext uri="{FF2B5EF4-FFF2-40B4-BE49-F238E27FC236}">
                <a16:creationId xmlns:a16="http://schemas.microsoft.com/office/drawing/2014/main" id="{7F8B86C2-B8E5-4A0B-9CB1-01D2AB077AC5}"/>
              </a:ext>
            </a:extLst>
          </p:cNvPr>
          <p:cNvSpPr>
            <a:spLocks noChangeArrowheads="1"/>
          </p:cNvSpPr>
          <p:nvPr/>
        </p:nvSpPr>
        <p:spPr bwMode="auto">
          <a:xfrm>
            <a:off x="8153400" y="44958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1</a:t>
            </a:r>
            <a:endParaRPr lang="en-US" altLang="zh-CN">
              <a:solidFill>
                <a:srgbClr val="000000"/>
              </a:solidFill>
            </a:endParaRPr>
          </a:p>
        </p:txBody>
      </p:sp>
      <p:sp>
        <p:nvSpPr>
          <p:cNvPr id="82963" name="Oval 19">
            <a:extLst>
              <a:ext uri="{FF2B5EF4-FFF2-40B4-BE49-F238E27FC236}">
                <a16:creationId xmlns:a16="http://schemas.microsoft.com/office/drawing/2014/main" id="{ECEF7922-C3E0-4D75-A029-41AC14C1DA8D}"/>
              </a:ext>
            </a:extLst>
          </p:cNvPr>
          <p:cNvSpPr>
            <a:spLocks noChangeArrowheads="1"/>
          </p:cNvSpPr>
          <p:nvPr/>
        </p:nvSpPr>
        <p:spPr bwMode="auto">
          <a:xfrm>
            <a:off x="8686800" y="53340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b="1">
                <a:solidFill>
                  <a:srgbClr val="006600"/>
                </a:solidFill>
              </a:rPr>
              <a:t>2</a:t>
            </a:r>
            <a:endParaRPr lang="en-US" altLang="zh-CN">
              <a:solidFill>
                <a:srgbClr val="000000"/>
              </a:solidFill>
            </a:endParaRPr>
          </a:p>
        </p:txBody>
      </p:sp>
      <p:sp>
        <p:nvSpPr>
          <p:cNvPr id="82964" name="Line 20">
            <a:extLst>
              <a:ext uri="{FF2B5EF4-FFF2-40B4-BE49-F238E27FC236}">
                <a16:creationId xmlns:a16="http://schemas.microsoft.com/office/drawing/2014/main" id="{CAD3B762-1B3D-41E9-A7AB-4A1D2B2F1766}"/>
              </a:ext>
            </a:extLst>
          </p:cNvPr>
          <p:cNvSpPr>
            <a:spLocks noChangeShapeType="1"/>
          </p:cNvSpPr>
          <p:nvPr/>
        </p:nvSpPr>
        <p:spPr bwMode="auto">
          <a:xfrm flipH="1">
            <a:off x="8382000" y="4038600"/>
            <a:ext cx="6858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65" name="Line 21">
            <a:extLst>
              <a:ext uri="{FF2B5EF4-FFF2-40B4-BE49-F238E27FC236}">
                <a16:creationId xmlns:a16="http://schemas.microsoft.com/office/drawing/2014/main" id="{A29F3B1E-1DA4-4038-8734-E625393C75D5}"/>
              </a:ext>
            </a:extLst>
          </p:cNvPr>
          <p:cNvSpPr>
            <a:spLocks noChangeShapeType="1"/>
          </p:cNvSpPr>
          <p:nvPr/>
        </p:nvSpPr>
        <p:spPr bwMode="auto">
          <a:xfrm>
            <a:off x="9448800" y="4038600"/>
            <a:ext cx="6096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66" name="Line 22">
            <a:extLst>
              <a:ext uri="{FF2B5EF4-FFF2-40B4-BE49-F238E27FC236}">
                <a16:creationId xmlns:a16="http://schemas.microsoft.com/office/drawing/2014/main" id="{298DEEDE-4B9C-413E-88FD-9DE32F372D7D}"/>
              </a:ext>
            </a:extLst>
          </p:cNvPr>
          <p:cNvSpPr>
            <a:spLocks noChangeShapeType="1"/>
          </p:cNvSpPr>
          <p:nvPr/>
        </p:nvSpPr>
        <p:spPr bwMode="auto">
          <a:xfrm>
            <a:off x="8382000" y="4876800"/>
            <a:ext cx="3810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67" name="Line 23">
            <a:extLst>
              <a:ext uri="{FF2B5EF4-FFF2-40B4-BE49-F238E27FC236}">
                <a16:creationId xmlns:a16="http://schemas.microsoft.com/office/drawing/2014/main" id="{2942DA39-3419-4C44-9CA0-B714224EFE37}"/>
              </a:ext>
            </a:extLst>
          </p:cNvPr>
          <p:cNvSpPr>
            <a:spLocks noChangeShapeType="1"/>
          </p:cNvSpPr>
          <p:nvPr/>
        </p:nvSpPr>
        <p:spPr bwMode="auto">
          <a:xfrm flipH="1">
            <a:off x="9753600" y="4876800"/>
            <a:ext cx="3048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2978" name="Rectangle 34">
            <a:extLst>
              <a:ext uri="{FF2B5EF4-FFF2-40B4-BE49-F238E27FC236}">
                <a16:creationId xmlns:a16="http://schemas.microsoft.com/office/drawing/2014/main" id="{F4729377-FE2C-452D-9178-CFB9FA0BB87C}"/>
              </a:ext>
            </a:extLst>
          </p:cNvPr>
          <p:cNvSpPr>
            <a:spLocks noChangeArrowheads="1"/>
          </p:cNvSpPr>
          <p:nvPr/>
        </p:nvSpPr>
        <p:spPr bwMode="auto">
          <a:xfrm>
            <a:off x="1944035" y="2183289"/>
            <a:ext cx="3935180" cy="104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5000"/>
              </a:lnSpc>
              <a:spcBef>
                <a:spcPct val="0"/>
              </a:spcBef>
              <a:spcAft>
                <a:spcPct val="0"/>
              </a:spcAft>
            </a:pPr>
            <a:r>
              <a:rPr lang="en-US" altLang="zh-CN" sz="2800" dirty="0">
                <a:solidFill>
                  <a:srgbClr val="CC3300"/>
                </a:solidFill>
                <a:ea typeface="楷体_GB2312" pitchFamily="49" charset="-122"/>
              </a:rPr>
              <a:t>ASL =</a:t>
            </a:r>
            <a:r>
              <a:rPr lang="zh-CN" altLang="en-US" sz="2800" dirty="0">
                <a:solidFill>
                  <a:srgbClr val="CC3300"/>
                </a:solidFill>
                <a:ea typeface="楷体_GB2312" pitchFamily="49" charset="-122"/>
              </a:rPr>
              <a:t>（</a:t>
            </a:r>
            <a:r>
              <a:rPr lang="en-US" altLang="zh-CN" sz="2800" dirty="0">
                <a:solidFill>
                  <a:srgbClr val="CC3300"/>
                </a:solidFill>
                <a:ea typeface="楷体_GB2312" pitchFamily="49" charset="-122"/>
              </a:rPr>
              <a:t>1+2+3+4+5</a:t>
            </a:r>
            <a:r>
              <a:rPr lang="zh-CN" altLang="en-US" sz="2800" dirty="0">
                <a:solidFill>
                  <a:srgbClr val="CC3300"/>
                </a:solidFill>
                <a:ea typeface="楷体_GB2312" pitchFamily="49" charset="-122"/>
              </a:rPr>
              <a:t>）</a:t>
            </a:r>
            <a:r>
              <a:rPr lang="en-US" altLang="zh-CN" sz="2800" dirty="0">
                <a:solidFill>
                  <a:srgbClr val="CC3300"/>
                </a:solidFill>
                <a:ea typeface="楷体_GB2312" pitchFamily="49" charset="-122"/>
              </a:rPr>
              <a:t>/ 5</a:t>
            </a:r>
          </a:p>
          <a:p>
            <a:pPr fontAlgn="base">
              <a:lnSpc>
                <a:spcPct val="115000"/>
              </a:lnSpc>
              <a:spcBef>
                <a:spcPct val="0"/>
              </a:spcBef>
              <a:spcAft>
                <a:spcPct val="0"/>
              </a:spcAft>
            </a:pPr>
            <a:r>
              <a:rPr lang="en-US" altLang="zh-CN" sz="2800" dirty="0">
                <a:solidFill>
                  <a:srgbClr val="CC3300"/>
                </a:solidFill>
                <a:ea typeface="楷体_GB2312" pitchFamily="49" charset="-122"/>
              </a:rPr>
              <a:t>         = 3</a:t>
            </a:r>
          </a:p>
        </p:txBody>
      </p:sp>
      <p:sp>
        <p:nvSpPr>
          <p:cNvPr id="82979" name="Rectangle 35">
            <a:extLst>
              <a:ext uri="{FF2B5EF4-FFF2-40B4-BE49-F238E27FC236}">
                <a16:creationId xmlns:a16="http://schemas.microsoft.com/office/drawing/2014/main" id="{4EE2684A-746A-4051-91BA-A653B658F9AE}"/>
              </a:ext>
            </a:extLst>
          </p:cNvPr>
          <p:cNvSpPr>
            <a:spLocks noChangeArrowheads="1"/>
          </p:cNvSpPr>
          <p:nvPr/>
        </p:nvSpPr>
        <p:spPr bwMode="auto">
          <a:xfrm>
            <a:off x="2133600" y="5222051"/>
            <a:ext cx="4024948" cy="104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5000"/>
              </a:lnSpc>
              <a:spcBef>
                <a:spcPct val="0"/>
              </a:spcBef>
              <a:spcAft>
                <a:spcPct val="0"/>
              </a:spcAft>
            </a:pPr>
            <a:r>
              <a:rPr lang="en-US" altLang="zh-CN" sz="2800" dirty="0">
                <a:solidFill>
                  <a:srgbClr val="CC3300"/>
                </a:solidFill>
                <a:ea typeface="楷体_GB2312" pitchFamily="49" charset="-122"/>
              </a:rPr>
              <a:t>ASL =</a:t>
            </a:r>
            <a:r>
              <a:rPr lang="zh-CN" altLang="en-US" sz="2800" dirty="0">
                <a:solidFill>
                  <a:srgbClr val="CC3300"/>
                </a:solidFill>
                <a:ea typeface="楷体_GB2312" pitchFamily="49" charset="-122"/>
              </a:rPr>
              <a:t>（</a:t>
            </a:r>
            <a:r>
              <a:rPr lang="en-US" altLang="zh-CN" sz="2800" dirty="0">
                <a:solidFill>
                  <a:srgbClr val="CC3300"/>
                </a:solidFill>
                <a:ea typeface="楷体_GB2312" pitchFamily="49" charset="-122"/>
              </a:rPr>
              <a:t>1+2+3+2+3</a:t>
            </a:r>
            <a:r>
              <a:rPr lang="zh-CN" altLang="en-US" sz="2800" dirty="0">
                <a:solidFill>
                  <a:srgbClr val="CC3300"/>
                </a:solidFill>
                <a:ea typeface="楷体_GB2312" pitchFamily="49" charset="-122"/>
              </a:rPr>
              <a:t>）</a:t>
            </a:r>
            <a:r>
              <a:rPr lang="en-US" altLang="zh-CN" sz="2800" dirty="0">
                <a:solidFill>
                  <a:srgbClr val="CC3300"/>
                </a:solidFill>
                <a:ea typeface="楷体_GB2312" pitchFamily="49" charset="-122"/>
              </a:rPr>
              <a:t>/ 5 </a:t>
            </a:r>
          </a:p>
          <a:p>
            <a:pPr fontAlgn="base">
              <a:lnSpc>
                <a:spcPct val="115000"/>
              </a:lnSpc>
              <a:spcBef>
                <a:spcPct val="0"/>
              </a:spcBef>
              <a:spcAft>
                <a:spcPct val="0"/>
              </a:spcAft>
            </a:pPr>
            <a:r>
              <a:rPr lang="en-US" altLang="zh-CN" sz="2800" dirty="0">
                <a:solidFill>
                  <a:srgbClr val="CC3300"/>
                </a:solidFill>
                <a:ea typeface="楷体_GB2312" pitchFamily="49" charset="-122"/>
              </a:rPr>
              <a:t>             = 2.2</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9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9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9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9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9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9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9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9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29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9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9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50" grpId="0" animBg="1"/>
      <p:bldP spid="82951" grpId="0" animBg="1"/>
      <p:bldP spid="82952" grpId="0" animBg="1"/>
      <p:bldP spid="82953" grpId="0" animBg="1"/>
      <p:bldP spid="82954" grpId="0" animBg="1"/>
      <p:bldP spid="82955" grpId="0" animBg="1"/>
      <p:bldP spid="82956" grpId="0" animBg="1"/>
      <p:bldP spid="82957" grpId="0" animBg="1"/>
      <p:bldP spid="82958" grpId="0" animBg="1"/>
      <p:bldP spid="82959" grpId="0" animBg="1"/>
      <p:bldP spid="82960" grpId="0" animBg="1"/>
      <p:bldP spid="82961" grpId="0" animBg="1"/>
      <p:bldP spid="82962" grpId="0" animBg="1"/>
      <p:bldP spid="82963" grpId="0" animBg="1"/>
      <p:bldP spid="82964" grpId="0" animBg="1"/>
      <p:bldP spid="82965" grpId="0" animBg="1"/>
      <p:bldP spid="82966" grpId="0" animBg="1"/>
      <p:bldP spid="82967" grpId="0" animBg="1"/>
      <p:bldP spid="82978" grpId="0"/>
      <p:bldP spid="82979"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7BDFDCE5-9BD3-441C-B878-03CDD21DB90B}"/>
              </a:ext>
            </a:extLst>
          </p:cNvPr>
          <p:cNvSpPr txBox="1">
            <a:spLocks noChangeArrowheads="1"/>
          </p:cNvSpPr>
          <p:nvPr/>
        </p:nvSpPr>
        <p:spPr bwMode="auto">
          <a:xfrm>
            <a:off x="623192" y="178604"/>
            <a:ext cx="4837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rgbClr val="000000"/>
                </a:solidFill>
                <a:ea typeface="楷体_GB2312" pitchFamily="49" charset="-122"/>
              </a:rPr>
              <a:t>   </a:t>
            </a:r>
            <a:r>
              <a:rPr lang="zh-CN" altLang="en-US" sz="4000" b="1" dirty="0">
                <a:solidFill>
                  <a:srgbClr val="3333CC"/>
                </a:solidFill>
                <a:ea typeface="隶书" panose="02010509060101010101" pitchFamily="49" charset="-122"/>
              </a:rPr>
              <a:t>下面讨论平均情况</a:t>
            </a:r>
            <a:r>
              <a:rPr lang="en-US" altLang="zh-CN" sz="4000" b="1" dirty="0">
                <a:solidFill>
                  <a:srgbClr val="3333CC"/>
                </a:solidFill>
                <a:ea typeface="隶书" panose="02010509060101010101" pitchFamily="49" charset="-122"/>
              </a:rPr>
              <a:t>:</a:t>
            </a:r>
            <a:endParaRPr lang="en-US" altLang="zh-CN" sz="4000" dirty="0">
              <a:solidFill>
                <a:srgbClr val="000000"/>
              </a:solidFill>
              <a:ea typeface="楷体_GB2312" pitchFamily="49" charset="-122"/>
            </a:endParaRPr>
          </a:p>
        </p:txBody>
      </p:sp>
      <p:sp>
        <p:nvSpPr>
          <p:cNvPr id="62467" name="Text Box 3">
            <a:extLst>
              <a:ext uri="{FF2B5EF4-FFF2-40B4-BE49-F238E27FC236}">
                <a16:creationId xmlns:a16="http://schemas.microsoft.com/office/drawing/2014/main" id="{BD3FD5F1-0568-4BF8-8029-DA9B3F38108A}"/>
              </a:ext>
            </a:extLst>
          </p:cNvPr>
          <p:cNvSpPr txBox="1">
            <a:spLocks noChangeArrowheads="1"/>
          </p:cNvSpPr>
          <p:nvPr/>
        </p:nvSpPr>
        <p:spPr bwMode="auto">
          <a:xfrm>
            <a:off x="1341655" y="1124012"/>
            <a:ext cx="8985250" cy="1053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dirty="0">
                <a:solidFill>
                  <a:srgbClr val="000000"/>
                </a:solidFill>
                <a:ea typeface="楷体_GB2312" pitchFamily="49" charset="-122"/>
              </a:rPr>
              <a:t>    </a:t>
            </a:r>
            <a:r>
              <a:rPr lang="zh-CN" altLang="en-US" sz="2000" dirty="0">
                <a:solidFill>
                  <a:srgbClr val="A50021"/>
                </a:solidFill>
                <a:ea typeface="楷体_GB2312" pitchFamily="49" charset="-122"/>
              </a:rPr>
              <a:t>不失一般性，假设长度为</a:t>
            </a:r>
            <a:r>
              <a:rPr lang="zh-CN" altLang="en-US" sz="2000" b="1" i="1" dirty="0">
                <a:solidFill>
                  <a:srgbClr val="FF0000"/>
                </a:solidFill>
                <a:ea typeface="楷体_GB2312" pitchFamily="49" charset="-122"/>
              </a:rPr>
              <a:t> </a:t>
            </a:r>
            <a:r>
              <a:rPr lang="en-US" altLang="zh-CN" sz="2000" b="1" i="1" dirty="0">
                <a:solidFill>
                  <a:srgbClr val="FF0000"/>
                </a:solidFill>
                <a:ea typeface="楷体_GB2312" pitchFamily="49" charset="-122"/>
              </a:rPr>
              <a:t>n</a:t>
            </a:r>
            <a:r>
              <a:rPr lang="en-US" altLang="zh-CN" sz="2000" dirty="0">
                <a:solidFill>
                  <a:srgbClr val="A50021"/>
                </a:solidFill>
                <a:ea typeface="楷体_GB2312" pitchFamily="49" charset="-122"/>
              </a:rPr>
              <a:t> </a:t>
            </a:r>
            <a:r>
              <a:rPr lang="zh-CN" altLang="en-US" sz="2000" dirty="0">
                <a:solidFill>
                  <a:srgbClr val="A50021"/>
                </a:solidFill>
                <a:ea typeface="楷体_GB2312" pitchFamily="49" charset="-122"/>
              </a:rPr>
              <a:t>的序列中有 </a:t>
            </a:r>
            <a:r>
              <a:rPr lang="en-US" altLang="zh-CN" sz="2000" b="1" i="1" dirty="0">
                <a:solidFill>
                  <a:srgbClr val="FF0000"/>
                </a:solidFill>
                <a:ea typeface="楷体_GB2312" pitchFamily="49" charset="-122"/>
              </a:rPr>
              <a:t>k</a:t>
            </a:r>
            <a:r>
              <a:rPr lang="en-US" altLang="zh-CN" sz="2000" dirty="0">
                <a:solidFill>
                  <a:srgbClr val="FF0000"/>
                </a:solidFill>
                <a:ea typeface="楷体_GB2312" pitchFamily="49" charset="-122"/>
              </a:rPr>
              <a:t> </a:t>
            </a:r>
            <a:r>
              <a:rPr lang="zh-CN" altLang="en-US" sz="2000" dirty="0">
                <a:solidFill>
                  <a:srgbClr val="A50021"/>
                </a:solidFill>
                <a:ea typeface="楷体_GB2312" pitchFamily="49" charset="-122"/>
              </a:rPr>
              <a:t>个关键字</a:t>
            </a:r>
            <a:r>
              <a:rPr lang="zh-CN" altLang="en-US" sz="2000" b="1" dirty="0">
                <a:solidFill>
                  <a:srgbClr val="FF0000"/>
                </a:solidFill>
                <a:ea typeface="楷体_GB2312" pitchFamily="49" charset="-122"/>
              </a:rPr>
              <a:t>小于</a:t>
            </a:r>
            <a:r>
              <a:rPr lang="zh-CN" altLang="en-US" sz="2000" dirty="0">
                <a:solidFill>
                  <a:srgbClr val="A50021"/>
                </a:solidFill>
                <a:ea typeface="楷体_GB2312" pitchFamily="49" charset="-122"/>
              </a:rPr>
              <a:t>第一个关键字，则必有 </a:t>
            </a:r>
            <a:r>
              <a:rPr lang="en-US" altLang="zh-CN" sz="2000" b="1" i="1" dirty="0">
                <a:solidFill>
                  <a:srgbClr val="FF0000"/>
                </a:solidFill>
                <a:ea typeface="楷体_GB2312" pitchFamily="49" charset="-122"/>
              </a:rPr>
              <a:t>n-k-1</a:t>
            </a:r>
            <a:r>
              <a:rPr lang="en-US" altLang="zh-CN" sz="2000" dirty="0">
                <a:solidFill>
                  <a:srgbClr val="A50021"/>
                </a:solidFill>
                <a:ea typeface="楷体_GB2312" pitchFamily="49" charset="-122"/>
              </a:rPr>
              <a:t> </a:t>
            </a:r>
            <a:r>
              <a:rPr lang="zh-CN" altLang="en-US" sz="2000" dirty="0">
                <a:solidFill>
                  <a:srgbClr val="A50021"/>
                </a:solidFill>
                <a:ea typeface="楷体_GB2312" pitchFamily="49" charset="-122"/>
              </a:rPr>
              <a:t>个关键字</a:t>
            </a:r>
            <a:r>
              <a:rPr lang="zh-CN" altLang="en-US" sz="2000" b="1" dirty="0">
                <a:solidFill>
                  <a:srgbClr val="FF0000"/>
                </a:solidFill>
                <a:ea typeface="楷体_GB2312" pitchFamily="49" charset="-122"/>
              </a:rPr>
              <a:t>大于</a:t>
            </a:r>
            <a:r>
              <a:rPr lang="zh-CN" altLang="en-US" sz="2000" dirty="0">
                <a:solidFill>
                  <a:srgbClr val="A50021"/>
                </a:solidFill>
                <a:ea typeface="楷体_GB2312" pitchFamily="49" charset="-122"/>
              </a:rPr>
              <a:t>第一个关键字</a:t>
            </a:r>
            <a:r>
              <a:rPr lang="en-US" altLang="zh-CN" sz="2000" dirty="0">
                <a:solidFill>
                  <a:srgbClr val="A50021"/>
                </a:solidFill>
                <a:ea typeface="楷体_GB2312" pitchFamily="49" charset="-122"/>
              </a:rPr>
              <a:t>,</a:t>
            </a:r>
            <a:r>
              <a:rPr lang="zh-CN" altLang="en-US" sz="2000" dirty="0">
                <a:solidFill>
                  <a:srgbClr val="A50021"/>
                </a:solidFill>
                <a:ea typeface="楷体_GB2312" pitchFamily="49" charset="-122"/>
              </a:rPr>
              <a:t>由它构造的二叉排序树</a:t>
            </a:r>
            <a:endParaRPr lang="zh-CN" altLang="en-US" sz="2000" dirty="0">
              <a:solidFill>
                <a:srgbClr val="A50021"/>
              </a:solidFill>
            </a:endParaRPr>
          </a:p>
        </p:txBody>
      </p:sp>
      <p:sp>
        <p:nvSpPr>
          <p:cNvPr id="62468" name="Oval 5">
            <a:extLst>
              <a:ext uri="{FF2B5EF4-FFF2-40B4-BE49-F238E27FC236}">
                <a16:creationId xmlns:a16="http://schemas.microsoft.com/office/drawing/2014/main" id="{AA7DE869-6534-40B6-AF20-0036A67BC424}"/>
              </a:ext>
            </a:extLst>
          </p:cNvPr>
          <p:cNvSpPr>
            <a:spLocks noChangeArrowheads="1"/>
          </p:cNvSpPr>
          <p:nvPr/>
        </p:nvSpPr>
        <p:spPr bwMode="auto">
          <a:xfrm>
            <a:off x="5638800" y="2744245"/>
            <a:ext cx="685800" cy="533400"/>
          </a:xfrm>
          <a:prstGeom prst="ellipse">
            <a:avLst/>
          </a:prstGeom>
          <a:noFill/>
          <a:ln w="38100">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62469" name="Oval 8">
            <a:extLst>
              <a:ext uri="{FF2B5EF4-FFF2-40B4-BE49-F238E27FC236}">
                <a16:creationId xmlns:a16="http://schemas.microsoft.com/office/drawing/2014/main" id="{0BB0553C-8E62-43F8-A5D0-05FFAA2CCADD}"/>
              </a:ext>
            </a:extLst>
          </p:cNvPr>
          <p:cNvSpPr>
            <a:spLocks noChangeArrowheads="1"/>
          </p:cNvSpPr>
          <p:nvPr/>
        </p:nvSpPr>
        <p:spPr bwMode="auto">
          <a:xfrm>
            <a:off x="6705600" y="3430045"/>
            <a:ext cx="1295400" cy="609600"/>
          </a:xfrm>
          <a:prstGeom prst="ellipse">
            <a:avLst/>
          </a:prstGeom>
          <a:noFill/>
          <a:ln w="38100">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b="1" i="1">
                <a:solidFill>
                  <a:srgbClr val="FF00FF"/>
                </a:solidFill>
              </a:rPr>
              <a:t>n-k-1</a:t>
            </a:r>
            <a:endParaRPr lang="en-US" altLang="zh-CN">
              <a:solidFill>
                <a:srgbClr val="FF00FF"/>
              </a:solidFill>
            </a:endParaRPr>
          </a:p>
        </p:txBody>
      </p:sp>
      <p:sp>
        <p:nvSpPr>
          <p:cNvPr id="62470" name="Line 9">
            <a:extLst>
              <a:ext uri="{FF2B5EF4-FFF2-40B4-BE49-F238E27FC236}">
                <a16:creationId xmlns:a16="http://schemas.microsoft.com/office/drawing/2014/main" id="{889296D5-B02F-443E-98A4-C0F1DF532494}"/>
              </a:ext>
            </a:extLst>
          </p:cNvPr>
          <p:cNvSpPr>
            <a:spLocks noChangeShapeType="1"/>
          </p:cNvSpPr>
          <p:nvPr/>
        </p:nvSpPr>
        <p:spPr bwMode="auto">
          <a:xfrm>
            <a:off x="6324600" y="3049045"/>
            <a:ext cx="1066800" cy="3810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2471" name="Oval 13">
            <a:extLst>
              <a:ext uri="{FF2B5EF4-FFF2-40B4-BE49-F238E27FC236}">
                <a16:creationId xmlns:a16="http://schemas.microsoft.com/office/drawing/2014/main" id="{0BF14D0C-41AA-44BF-BD0B-8ED835DA84C9}"/>
              </a:ext>
            </a:extLst>
          </p:cNvPr>
          <p:cNvSpPr>
            <a:spLocks noChangeArrowheads="1"/>
          </p:cNvSpPr>
          <p:nvPr/>
        </p:nvSpPr>
        <p:spPr bwMode="auto">
          <a:xfrm>
            <a:off x="3886200" y="3430045"/>
            <a:ext cx="1295400" cy="609600"/>
          </a:xfrm>
          <a:prstGeom prst="ellipse">
            <a:avLst/>
          </a:prstGeom>
          <a:noFill/>
          <a:ln w="38100">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b="1" i="1">
                <a:solidFill>
                  <a:srgbClr val="FF00FF"/>
                </a:solidFill>
              </a:rPr>
              <a:t>k</a:t>
            </a:r>
            <a:endParaRPr lang="en-US" altLang="zh-CN" b="1" i="1">
              <a:solidFill>
                <a:srgbClr val="FF00FF"/>
              </a:solidFill>
            </a:endParaRPr>
          </a:p>
        </p:txBody>
      </p:sp>
      <p:sp>
        <p:nvSpPr>
          <p:cNvPr id="62472" name="Line 14">
            <a:extLst>
              <a:ext uri="{FF2B5EF4-FFF2-40B4-BE49-F238E27FC236}">
                <a16:creationId xmlns:a16="http://schemas.microsoft.com/office/drawing/2014/main" id="{9723848A-043F-4ED1-8B29-988473F55171}"/>
              </a:ext>
            </a:extLst>
          </p:cNvPr>
          <p:cNvSpPr>
            <a:spLocks noChangeShapeType="1"/>
          </p:cNvSpPr>
          <p:nvPr/>
        </p:nvSpPr>
        <p:spPr bwMode="auto">
          <a:xfrm flipH="1">
            <a:off x="4495800" y="3049045"/>
            <a:ext cx="1143000" cy="3810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2473" name="Text Box 15">
            <a:extLst>
              <a:ext uri="{FF2B5EF4-FFF2-40B4-BE49-F238E27FC236}">
                <a16:creationId xmlns:a16="http://schemas.microsoft.com/office/drawing/2014/main" id="{4960559F-6ADB-43E5-AA00-98697F6E2085}"/>
              </a:ext>
            </a:extLst>
          </p:cNvPr>
          <p:cNvSpPr txBox="1">
            <a:spLocks noChangeArrowheads="1"/>
          </p:cNvSpPr>
          <p:nvPr/>
        </p:nvSpPr>
        <p:spPr bwMode="auto">
          <a:xfrm>
            <a:off x="1358375" y="4762095"/>
            <a:ext cx="44759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dirty="0">
                <a:solidFill>
                  <a:srgbClr val="A50021"/>
                </a:solidFill>
                <a:ea typeface="楷体_GB2312" pitchFamily="49" charset="-122"/>
              </a:rPr>
              <a:t>的平均查找长度是 </a:t>
            </a:r>
            <a:r>
              <a:rPr lang="en-US" altLang="zh-CN" i="1" dirty="0">
                <a:solidFill>
                  <a:srgbClr val="A50021"/>
                </a:solidFill>
                <a:ea typeface="楷体_GB2312" pitchFamily="49" charset="-122"/>
              </a:rPr>
              <a:t>n</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和 </a:t>
            </a:r>
            <a:r>
              <a:rPr lang="en-US" altLang="zh-CN" i="1" dirty="0">
                <a:solidFill>
                  <a:srgbClr val="A50021"/>
                </a:solidFill>
                <a:ea typeface="楷体_GB2312" pitchFamily="49" charset="-122"/>
              </a:rPr>
              <a:t>k </a:t>
            </a:r>
            <a:r>
              <a:rPr lang="zh-CN" altLang="en-US" dirty="0">
                <a:solidFill>
                  <a:srgbClr val="A50021"/>
                </a:solidFill>
                <a:ea typeface="楷体_GB2312" pitchFamily="49" charset="-122"/>
              </a:rPr>
              <a:t>的函数</a:t>
            </a:r>
            <a:endParaRPr lang="zh-CN" altLang="en-US" sz="1600" dirty="0">
              <a:solidFill>
                <a:srgbClr val="A50021"/>
              </a:solidFill>
            </a:endParaRPr>
          </a:p>
        </p:txBody>
      </p:sp>
      <p:sp>
        <p:nvSpPr>
          <p:cNvPr id="62474" name="Text Box 17">
            <a:extLst>
              <a:ext uri="{FF2B5EF4-FFF2-40B4-BE49-F238E27FC236}">
                <a16:creationId xmlns:a16="http://schemas.microsoft.com/office/drawing/2014/main" id="{C93AACFD-D211-4B2E-82A7-8C4548D09AD7}"/>
              </a:ext>
            </a:extLst>
          </p:cNvPr>
          <p:cNvSpPr txBox="1">
            <a:spLocks noChangeArrowheads="1"/>
          </p:cNvSpPr>
          <p:nvPr/>
        </p:nvSpPr>
        <p:spPr bwMode="auto">
          <a:xfrm>
            <a:off x="3590926" y="5775326"/>
            <a:ext cx="5133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i="1">
                <a:solidFill>
                  <a:srgbClr val="FF0000"/>
                </a:solidFill>
              </a:rPr>
              <a:t>P(n, k)      ( 0</a:t>
            </a:r>
            <a:r>
              <a:rPr lang="en-US" altLang="zh-CN" sz="4000" b="1" i="1">
                <a:solidFill>
                  <a:srgbClr val="FF0000"/>
                </a:solidFill>
                <a:sym typeface="Symbol" panose="05050102010706020507" pitchFamily="18" charset="2"/>
              </a:rPr>
              <a:t> k  n-1 )</a:t>
            </a:r>
            <a:endParaRPr lang="en-US" altLang="zh-CN">
              <a:solidFill>
                <a:srgbClr val="000000"/>
              </a:solidFill>
            </a:endParaRP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3490" name="Text Box 1026">
            <a:extLst>
              <a:ext uri="{FF2B5EF4-FFF2-40B4-BE49-F238E27FC236}">
                <a16:creationId xmlns:a16="http://schemas.microsoft.com/office/drawing/2014/main" id="{6436C206-4A54-49B3-AD07-3D328DB845AD}"/>
              </a:ext>
            </a:extLst>
          </p:cNvPr>
          <p:cNvSpPr txBox="1">
            <a:spLocks noChangeArrowheads="1"/>
          </p:cNvSpPr>
          <p:nvPr/>
        </p:nvSpPr>
        <p:spPr bwMode="auto">
          <a:xfrm>
            <a:off x="1736725" y="533246"/>
            <a:ext cx="8458200" cy="10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en-US" altLang="zh-CN" sz="2800" dirty="0">
                <a:solidFill>
                  <a:schemeClr val="accent2"/>
                </a:solidFill>
                <a:latin typeface="楷体_GB2312" pitchFamily="49" charset="-122"/>
                <a:ea typeface="楷体_GB2312" pitchFamily="49" charset="-122"/>
              </a:rPr>
              <a:t> </a:t>
            </a:r>
            <a:r>
              <a:rPr lang="zh-CN" altLang="en-US" sz="2800" dirty="0">
                <a:solidFill>
                  <a:schemeClr val="accent2"/>
                </a:solidFill>
                <a:latin typeface="楷体_GB2312" pitchFamily="49" charset="-122"/>
                <a:ea typeface="楷体_GB2312" pitchFamily="49" charset="-122"/>
              </a:rPr>
              <a:t>假设 </a:t>
            </a:r>
            <a:r>
              <a:rPr lang="en-US" altLang="zh-CN" sz="2800" dirty="0">
                <a:solidFill>
                  <a:schemeClr val="accent2"/>
                </a:solidFill>
                <a:ea typeface="楷体_GB2312" pitchFamily="49" charset="-122"/>
              </a:rPr>
              <a:t>k </a:t>
            </a:r>
            <a:r>
              <a:rPr lang="zh-CN" altLang="en-US" sz="2800" dirty="0">
                <a:solidFill>
                  <a:schemeClr val="accent2"/>
                </a:solidFill>
                <a:ea typeface="楷体_GB2312" pitchFamily="49" charset="-122"/>
              </a:rPr>
              <a:t>从 </a:t>
            </a:r>
            <a:r>
              <a:rPr lang="en-US" altLang="zh-CN" sz="2800" dirty="0">
                <a:solidFill>
                  <a:schemeClr val="accent2"/>
                </a:solidFill>
                <a:ea typeface="楷体_GB2312" pitchFamily="49" charset="-122"/>
              </a:rPr>
              <a:t>0 </a:t>
            </a:r>
            <a:r>
              <a:rPr lang="zh-CN" altLang="en-US" sz="2800" dirty="0">
                <a:solidFill>
                  <a:schemeClr val="accent2"/>
                </a:solidFill>
                <a:ea typeface="楷体_GB2312" pitchFamily="49" charset="-122"/>
              </a:rPr>
              <a:t>到 </a:t>
            </a:r>
            <a:r>
              <a:rPr lang="en-US" altLang="zh-CN" sz="2800" dirty="0">
                <a:solidFill>
                  <a:schemeClr val="accent2"/>
                </a:solidFill>
                <a:ea typeface="楷体_GB2312" pitchFamily="49" charset="-122"/>
              </a:rPr>
              <a:t>n-1 </a:t>
            </a:r>
            <a:r>
              <a:rPr lang="zh-CN" altLang="en-US" sz="2800" dirty="0">
                <a:solidFill>
                  <a:schemeClr val="accent2"/>
                </a:solidFill>
                <a:latin typeface="楷体_GB2312" pitchFamily="49" charset="-122"/>
                <a:ea typeface="楷体_GB2312" pitchFamily="49" charset="-122"/>
              </a:rPr>
              <a:t>的可能性相同，则含 </a:t>
            </a:r>
            <a:r>
              <a:rPr lang="en-US" altLang="zh-CN" sz="2800" i="1" dirty="0">
                <a:solidFill>
                  <a:schemeClr val="accent2"/>
                </a:solidFill>
                <a:ea typeface="楷体_GB2312" pitchFamily="49" charset="-122"/>
              </a:rPr>
              <a:t>n </a:t>
            </a:r>
            <a:r>
              <a:rPr lang="zh-CN" altLang="en-US" sz="2800" dirty="0">
                <a:solidFill>
                  <a:schemeClr val="accent2"/>
                </a:solidFill>
                <a:latin typeface="楷体_GB2312" pitchFamily="49" charset="-122"/>
                <a:ea typeface="楷体_GB2312" pitchFamily="49" charset="-122"/>
              </a:rPr>
              <a:t>个关键字的二叉排序树的平均查找长度</a:t>
            </a:r>
          </a:p>
        </p:txBody>
      </p:sp>
      <p:graphicFrame>
        <p:nvGraphicFramePr>
          <p:cNvPr id="63491" name="Object 1027">
            <a:extLst>
              <a:ext uri="{FF2B5EF4-FFF2-40B4-BE49-F238E27FC236}">
                <a16:creationId xmlns:a16="http://schemas.microsoft.com/office/drawing/2014/main" id="{1045EC1D-774A-4E50-A63C-3ACB4E635D4A}"/>
              </a:ext>
            </a:extLst>
          </p:cNvPr>
          <p:cNvGraphicFramePr>
            <a:graphicFrameLocks noChangeAspect="1"/>
          </p:cNvGraphicFramePr>
          <p:nvPr/>
        </p:nvGraphicFramePr>
        <p:xfrm>
          <a:off x="2632075" y="2209801"/>
          <a:ext cx="6172200" cy="1412875"/>
        </p:xfrm>
        <a:graphic>
          <a:graphicData uri="http://schemas.openxmlformats.org/presentationml/2006/ole">
            <mc:AlternateContent xmlns:mc="http://schemas.openxmlformats.org/markup-compatibility/2006">
              <mc:Choice xmlns:v="urn:schemas-microsoft-com:vml" Requires="v">
                <p:oleObj name="公式" r:id="rId2" imgW="2009775" imgH="428625" progId="Equation.3">
                  <p:embed/>
                </p:oleObj>
              </mc:Choice>
              <mc:Fallback>
                <p:oleObj name="公式" r:id="rId2" imgW="2009775" imgH="428625" progId="Equation.3">
                  <p:embed/>
                  <p:pic>
                    <p:nvPicPr>
                      <p:cNvPr id="63491" name="Object 1027">
                        <a:extLst>
                          <a:ext uri="{FF2B5EF4-FFF2-40B4-BE49-F238E27FC236}">
                            <a16:creationId xmlns:a16="http://schemas.microsoft.com/office/drawing/2014/main" id="{1045EC1D-774A-4E50-A63C-3ACB4E635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5" y="2209801"/>
                        <a:ext cx="61722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1028">
            <a:extLst>
              <a:ext uri="{FF2B5EF4-FFF2-40B4-BE49-F238E27FC236}">
                <a16:creationId xmlns:a16="http://schemas.microsoft.com/office/drawing/2014/main" id="{EF0EFECE-53ED-4FB2-A9F5-95D810D8E8A7}"/>
              </a:ext>
            </a:extLst>
          </p:cNvPr>
          <p:cNvGraphicFramePr>
            <a:graphicFrameLocks noChangeAspect="1"/>
          </p:cNvGraphicFramePr>
          <p:nvPr/>
        </p:nvGraphicFramePr>
        <p:xfrm>
          <a:off x="3581400" y="5029200"/>
          <a:ext cx="4406900" cy="1028700"/>
        </p:xfrm>
        <a:graphic>
          <a:graphicData uri="http://schemas.openxmlformats.org/presentationml/2006/ole">
            <mc:AlternateContent xmlns:mc="http://schemas.openxmlformats.org/markup-compatibility/2006">
              <mc:Choice xmlns:v="urn:schemas-microsoft-com:vml" Requires="v">
                <p:oleObj name="公式" r:id="rId4" imgW="4333875" imgH="952500" progId="Equation.3">
                  <p:embed/>
                </p:oleObj>
              </mc:Choice>
              <mc:Fallback>
                <p:oleObj name="公式" r:id="rId4" imgW="4333875" imgH="952500" progId="Equation.3">
                  <p:embed/>
                  <p:pic>
                    <p:nvPicPr>
                      <p:cNvPr id="63492" name="Object 1028">
                        <a:extLst>
                          <a:ext uri="{FF2B5EF4-FFF2-40B4-BE49-F238E27FC236}">
                            <a16:creationId xmlns:a16="http://schemas.microsoft.com/office/drawing/2014/main" id="{EF0EFECE-53ED-4FB2-A9F5-95D810D8E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029200"/>
                        <a:ext cx="44069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Text Box 1029">
            <a:extLst>
              <a:ext uri="{FF2B5EF4-FFF2-40B4-BE49-F238E27FC236}">
                <a16:creationId xmlns:a16="http://schemas.microsoft.com/office/drawing/2014/main" id="{84DCF4D6-0936-4231-8F99-ED247D4E8CCB}"/>
              </a:ext>
            </a:extLst>
          </p:cNvPr>
          <p:cNvSpPr txBox="1">
            <a:spLocks noChangeArrowheads="1"/>
          </p:cNvSpPr>
          <p:nvPr/>
        </p:nvSpPr>
        <p:spPr bwMode="auto">
          <a:xfrm>
            <a:off x="1736725" y="4059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zh-CN">
              <a:solidFill>
                <a:srgbClr val="000000"/>
              </a:solidFill>
            </a:endParaRPr>
          </a:p>
        </p:txBody>
      </p:sp>
      <p:sp>
        <p:nvSpPr>
          <p:cNvPr id="63494" name="Text Box 1030">
            <a:extLst>
              <a:ext uri="{FF2B5EF4-FFF2-40B4-BE49-F238E27FC236}">
                <a16:creationId xmlns:a16="http://schemas.microsoft.com/office/drawing/2014/main" id="{3BEFC84E-2A27-4E27-A7B1-53E2BE31EEA7}"/>
              </a:ext>
            </a:extLst>
          </p:cNvPr>
          <p:cNvSpPr txBox="1">
            <a:spLocks noChangeArrowheads="1"/>
          </p:cNvSpPr>
          <p:nvPr/>
        </p:nvSpPr>
        <p:spPr bwMode="auto">
          <a:xfrm>
            <a:off x="1736725" y="4075113"/>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chemeClr val="accent2"/>
                </a:solidFill>
                <a:latin typeface="楷体_GB2312" pitchFamily="49" charset="-122"/>
                <a:ea typeface="楷体_GB2312" pitchFamily="49" charset="-122"/>
              </a:rPr>
              <a:t>在</a:t>
            </a:r>
            <a:r>
              <a:rPr lang="zh-CN" altLang="en-US" sz="2800" b="1" dirty="0">
                <a:solidFill>
                  <a:schemeClr val="accent2"/>
                </a:solidFill>
                <a:latin typeface="楷体_GB2312" pitchFamily="49" charset="-122"/>
                <a:ea typeface="楷体_GB2312" pitchFamily="49" charset="-122"/>
              </a:rPr>
              <a:t>等概率查找</a:t>
            </a:r>
            <a:r>
              <a:rPr lang="zh-CN" altLang="en-US" sz="2800" dirty="0">
                <a:solidFill>
                  <a:schemeClr val="accent2"/>
                </a:solidFill>
                <a:latin typeface="楷体_GB2312" pitchFamily="49" charset="-122"/>
                <a:ea typeface="楷体_GB2312" pitchFamily="49" charset="-122"/>
              </a:rPr>
              <a:t>的情况下，</a:t>
            </a:r>
            <a:endParaRPr lang="zh-CN" altLang="en-US" sz="3200" dirty="0">
              <a:solidFill>
                <a:schemeClr val="accent2"/>
              </a:solidFill>
              <a:latin typeface="楷体_GB2312" pitchFamily="49" charset="-122"/>
              <a:ea typeface="楷体_GB2312" pitchFamily="49" charset="-122"/>
            </a:endParaRP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64514" name="Object 5">
            <a:extLst>
              <a:ext uri="{FF2B5EF4-FFF2-40B4-BE49-F238E27FC236}">
                <a16:creationId xmlns:a16="http://schemas.microsoft.com/office/drawing/2014/main" id="{691B17E3-E6BB-471E-A56A-ED030FF97495}"/>
              </a:ext>
            </a:extLst>
          </p:cNvPr>
          <p:cNvGraphicFramePr>
            <a:graphicFrameLocks noChangeAspect="1"/>
          </p:cNvGraphicFramePr>
          <p:nvPr/>
        </p:nvGraphicFramePr>
        <p:xfrm>
          <a:off x="2386014" y="927100"/>
          <a:ext cx="6453187" cy="977900"/>
        </p:xfrm>
        <a:graphic>
          <a:graphicData uri="http://schemas.openxmlformats.org/presentationml/2006/ole">
            <mc:AlternateContent xmlns:mc="http://schemas.openxmlformats.org/markup-compatibility/2006">
              <mc:Choice xmlns:v="urn:schemas-microsoft-com:vml" Requires="v">
                <p:oleObj name="公式" r:id="rId2" imgW="6372225" imgH="904875" progId="Equation.3">
                  <p:embed/>
                </p:oleObj>
              </mc:Choice>
              <mc:Fallback>
                <p:oleObj name="公式" r:id="rId2" imgW="6372225" imgH="904875" progId="Equation.3">
                  <p:embed/>
                  <p:pic>
                    <p:nvPicPr>
                      <p:cNvPr id="64514" name="Object 5">
                        <a:extLst>
                          <a:ext uri="{FF2B5EF4-FFF2-40B4-BE49-F238E27FC236}">
                            <a16:creationId xmlns:a16="http://schemas.microsoft.com/office/drawing/2014/main" id="{691B17E3-E6BB-471E-A56A-ED030FF97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4" y="927100"/>
                        <a:ext cx="645318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6">
            <a:extLst>
              <a:ext uri="{FF2B5EF4-FFF2-40B4-BE49-F238E27FC236}">
                <a16:creationId xmlns:a16="http://schemas.microsoft.com/office/drawing/2014/main" id="{16E22D56-0450-4F1C-9F93-E7DFC5049D2F}"/>
              </a:ext>
            </a:extLst>
          </p:cNvPr>
          <p:cNvGraphicFramePr>
            <a:graphicFrameLocks noChangeAspect="1"/>
          </p:cNvGraphicFramePr>
          <p:nvPr/>
        </p:nvGraphicFramePr>
        <p:xfrm>
          <a:off x="2386014" y="2616200"/>
          <a:ext cx="7672387" cy="889000"/>
        </p:xfrm>
        <a:graphic>
          <a:graphicData uri="http://schemas.openxmlformats.org/presentationml/2006/ole">
            <mc:AlternateContent xmlns:mc="http://schemas.openxmlformats.org/markup-compatibility/2006">
              <mc:Choice xmlns:v="urn:schemas-microsoft-com:vml" Requires="v">
                <p:oleObj name="公式" r:id="rId4" imgW="7591425" imgH="809625" progId="Equation.3">
                  <p:embed/>
                </p:oleObj>
              </mc:Choice>
              <mc:Fallback>
                <p:oleObj name="公式" r:id="rId4" imgW="7591425" imgH="809625" progId="Equation.3">
                  <p:embed/>
                  <p:pic>
                    <p:nvPicPr>
                      <p:cNvPr id="64515" name="Object 6">
                        <a:extLst>
                          <a:ext uri="{FF2B5EF4-FFF2-40B4-BE49-F238E27FC236}">
                            <a16:creationId xmlns:a16="http://schemas.microsoft.com/office/drawing/2014/main" id="{16E22D56-0450-4F1C-9F93-E7DFC5049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014" y="2616200"/>
                        <a:ext cx="76723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7">
            <a:extLst>
              <a:ext uri="{FF2B5EF4-FFF2-40B4-BE49-F238E27FC236}">
                <a16:creationId xmlns:a16="http://schemas.microsoft.com/office/drawing/2014/main" id="{F810D51B-4BF6-46D5-92E4-7B0945162B7B}"/>
              </a:ext>
            </a:extLst>
          </p:cNvPr>
          <p:cNvGraphicFramePr>
            <a:graphicFrameLocks noChangeAspect="1"/>
          </p:cNvGraphicFramePr>
          <p:nvPr/>
        </p:nvGraphicFramePr>
        <p:xfrm>
          <a:off x="2362200" y="4140200"/>
          <a:ext cx="6719888" cy="889000"/>
        </p:xfrm>
        <a:graphic>
          <a:graphicData uri="http://schemas.openxmlformats.org/presentationml/2006/ole">
            <mc:AlternateContent xmlns:mc="http://schemas.openxmlformats.org/markup-compatibility/2006">
              <mc:Choice xmlns:v="urn:schemas-microsoft-com:vml" Requires="v">
                <p:oleObj name="公式" r:id="rId6" imgW="6638925" imgH="809625" progId="Equation.3">
                  <p:embed/>
                </p:oleObj>
              </mc:Choice>
              <mc:Fallback>
                <p:oleObj name="公式" r:id="rId6" imgW="6638925" imgH="809625" progId="Equation.3">
                  <p:embed/>
                  <p:pic>
                    <p:nvPicPr>
                      <p:cNvPr id="64516" name="Object 7">
                        <a:extLst>
                          <a:ext uri="{FF2B5EF4-FFF2-40B4-BE49-F238E27FC236}">
                            <a16:creationId xmlns:a16="http://schemas.microsoft.com/office/drawing/2014/main" id="{F810D51B-4BF6-46D5-92E4-7B0945162B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140200"/>
                        <a:ext cx="67198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5538" name="Text Box 4">
            <a:extLst>
              <a:ext uri="{FF2B5EF4-FFF2-40B4-BE49-F238E27FC236}">
                <a16:creationId xmlns:a16="http://schemas.microsoft.com/office/drawing/2014/main" id="{0B89A0E0-DED6-46B8-8082-3BB17DA008F2}"/>
              </a:ext>
            </a:extLst>
          </p:cNvPr>
          <p:cNvSpPr txBox="1">
            <a:spLocks noChangeArrowheads="1"/>
          </p:cNvSpPr>
          <p:nvPr/>
        </p:nvSpPr>
        <p:spPr bwMode="auto">
          <a:xfrm>
            <a:off x="1757363" y="212725"/>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chemeClr val="accent2"/>
                </a:solidFill>
                <a:ea typeface="楷体_GB2312" pitchFamily="49" charset="-122"/>
              </a:rPr>
              <a:t>由此</a:t>
            </a:r>
          </a:p>
        </p:txBody>
      </p:sp>
      <p:sp>
        <p:nvSpPr>
          <p:cNvPr id="65539" name="Text Box 5">
            <a:extLst>
              <a:ext uri="{FF2B5EF4-FFF2-40B4-BE49-F238E27FC236}">
                <a16:creationId xmlns:a16="http://schemas.microsoft.com/office/drawing/2014/main" id="{0C1875D2-7DAF-4CB8-9F6D-732331B43531}"/>
              </a:ext>
            </a:extLst>
          </p:cNvPr>
          <p:cNvSpPr txBox="1">
            <a:spLocks noChangeArrowheads="1"/>
          </p:cNvSpPr>
          <p:nvPr/>
        </p:nvSpPr>
        <p:spPr bwMode="auto">
          <a:xfrm>
            <a:off x="1752600" y="3778250"/>
            <a:ext cx="67473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chemeClr val="accent2"/>
                </a:solidFill>
                <a:ea typeface="楷体_GB2312" pitchFamily="49" charset="-122"/>
              </a:rPr>
              <a:t>可类似于解差分方程，此递归方程得解为</a:t>
            </a:r>
            <a:r>
              <a:rPr lang="en-US" altLang="zh-CN" sz="2800" dirty="0">
                <a:solidFill>
                  <a:schemeClr val="accent2"/>
                </a:solidFill>
                <a:ea typeface="楷体_GB2312" pitchFamily="49" charset="-122"/>
              </a:rPr>
              <a:t>:</a:t>
            </a:r>
            <a:endParaRPr lang="en-US" altLang="zh-CN" sz="1800" dirty="0">
              <a:solidFill>
                <a:schemeClr val="accent2"/>
              </a:solidFill>
            </a:endParaRPr>
          </a:p>
        </p:txBody>
      </p:sp>
      <p:graphicFrame>
        <p:nvGraphicFramePr>
          <p:cNvPr id="65541" name="Object 8">
            <a:extLst>
              <a:ext uri="{FF2B5EF4-FFF2-40B4-BE49-F238E27FC236}">
                <a16:creationId xmlns:a16="http://schemas.microsoft.com/office/drawing/2014/main" id="{BC672D0B-6D14-4BE0-857A-6369642D8D23}"/>
              </a:ext>
            </a:extLst>
          </p:cNvPr>
          <p:cNvGraphicFramePr>
            <a:graphicFrameLocks noChangeAspect="1"/>
          </p:cNvGraphicFramePr>
          <p:nvPr/>
        </p:nvGraphicFramePr>
        <p:xfrm>
          <a:off x="1890714" y="1193800"/>
          <a:ext cx="8624887" cy="1016000"/>
        </p:xfrm>
        <a:graphic>
          <a:graphicData uri="http://schemas.openxmlformats.org/presentationml/2006/ole">
            <mc:AlternateContent xmlns:mc="http://schemas.openxmlformats.org/markup-compatibility/2006">
              <mc:Choice xmlns:v="urn:schemas-microsoft-com:vml" Requires="v">
                <p:oleObj name="公式" r:id="rId2" imgW="8543925" imgH="942975" progId="Equation.3">
                  <p:embed/>
                </p:oleObj>
              </mc:Choice>
              <mc:Fallback>
                <p:oleObj name="公式" r:id="rId2" imgW="8543925" imgH="942975" progId="Equation.3">
                  <p:embed/>
                  <p:pic>
                    <p:nvPicPr>
                      <p:cNvPr id="65541" name="Object 8">
                        <a:extLst>
                          <a:ext uri="{FF2B5EF4-FFF2-40B4-BE49-F238E27FC236}">
                            <a16:creationId xmlns:a16="http://schemas.microsoft.com/office/drawing/2014/main" id="{BC672D0B-6D14-4BE0-857A-6369642D8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4" y="1193800"/>
                        <a:ext cx="8624887"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9">
            <a:extLst>
              <a:ext uri="{FF2B5EF4-FFF2-40B4-BE49-F238E27FC236}">
                <a16:creationId xmlns:a16="http://schemas.microsoft.com/office/drawing/2014/main" id="{AAF2AEC4-994F-4DFB-A3AC-3F0011B57281}"/>
              </a:ext>
            </a:extLst>
          </p:cNvPr>
          <p:cNvGraphicFramePr>
            <a:graphicFrameLocks noChangeAspect="1"/>
          </p:cNvGraphicFramePr>
          <p:nvPr/>
        </p:nvGraphicFramePr>
        <p:xfrm>
          <a:off x="2743200" y="2413000"/>
          <a:ext cx="3175000" cy="939800"/>
        </p:xfrm>
        <a:graphic>
          <a:graphicData uri="http://schemas.openxmlformats.org/presentationml/2006/ole">
            <mc:AlternateContent xmlns:mc="http://schemas.openxmlformats.org/markup-compatibility/2006">
              <mc:Choice xmlns:v="urn:schemas-microsoft-com:vml" Requires="v">
                <p:oleObj name="公式" r:id="rId4" imgW="3095625" imgH="866775" progId="Equation.3">
                  <p:embed/>
                </p:oleObj>
              </mc:Choice>
              <mc:Fallback>
                <p:oleObj name="公式" r:id="rId4" imgW="3095625" imgH="866775" progId="Equation.3">
                  <p:embed/>
                  <p:pic>
                    <p:nvPicPr>
                      <p:cNvPr id="65542" name="Object 9">
                        <a:extLst>
                          <a:ext uri="{FF2B5EF4-FFF2-40B4-BE49-F238E27FC236}">
                            <a16:creationId xmlns:a16="http://schemas.microsoft.com/office/drawing/2014/main" id="{AAF2AEC4-994F-4DFB-A3AC-3F0011B572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413000"/>
                        <a:ext cx="3175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11">
            <a:extLst>
              <a:ext uri="{FF2B5EF4-FFF2-40B4-BE49-F238E27FC236}">
                <a16:creationId xmlns:a16="http://schemas.microsoft.com/office/drawing/2014/main" id="{77D3CD98-9B63-4BCF-87DE-C24003CF8108}"/>
              </a:ext>
            </a:extLst>
          </p:cNvPr>
          <p:cNvGraphicFramePr>
            <a:graphicFrameLocks noChangeAspect="1"/>
          </p:cNvGraphicFramePr>
          <p:nvPr/>
        </p:nvGraphicFramePr>
        <p:xfrm>
          <a:off x="2395538" y="4762500"/>
          <a:ext cx="4995862" cy="1181100"/>
        </p:xfrm>
        <a:graphic>
          <a:graphicData uri="http://schemas.openxmlformats.org/presentationml/2006/ole">
            <mc:AlternateContent xmlns:mc="http://schemas.openxmlformats.org/markup-compatibility/2006">
              <mc:Choice xmlns:v="urn:schemas-microsoft-com:vml" Requires="v">
                <p:oleObj name="Equation" r:id="rId6" imgW="1590675" imgH="314325" progId="Equation.3">
                  <p:embed/>
                </p:oleObj>
              </mc:Choice>
              <mc:Fallback>
                <p:oleObj name="Equation" r:id="rId6" imgW="1590675" imgH="314325" progId="Equation.3">
                  <p:embed/>
                  <p:pic>
                    <p:nvPicPr>
                      <p:cNvPr id="65543" name="Object 11">
                        <a:extLst>
                          <a:ext uri="{FF2B5EF4-FFF2-40B4-BE49-F238E27FC236}">
                            <a16:creationId xmlns:a16="http://schemas.microsoft.com/office/drawing/2014/main" id="{77D3CD98-9B63-4BCF-87DE-C24003CF81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5538" y="4762500"/>
                        <a:ext cx="4995862"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2A0535B-CB48-43B5-8E87-42C26A5BA92D}"/>
              </a:ext>
            </a:extLst>
          </p:cNvPr>
          <p:cNvSpPr>
            <a:spLocks noGrp="1" noChangeArrowheads="1"/>
          </p:cNvSpPr>
          <p:nvPr>
            <p:ph type="title"/>
          </p:nvPr>
        </p:nvSpPr>
        <p:spPr>
          <a:xfrm>
            <a:off x="1009290" y="2286000"/>
            <a:ext cx="10363200" cy="1143000"/>
          </a:xfrm>
        </p:spPr>
        <p:txBody>
          <a:bodyPr/>
          <a:lstStyle/>
          <a:p>
            <a:pPr eaLnBrk="1" hangingPunct="1"/>
            <a:r>
              <a:rPr lang="zh-CN" altLang="en-US" sz="6000" b="1" dirty="0">
                <a:solidFill>
                  <a:schemeClr val="accent2"/>
                </a:solidFill>
              </a:rPr>
              <a:t>二、二叉平衡树</a:t>
            </a:r>
            <a:endParaRPr lang="zh-CN" altLang="en-US" dirty="0"/>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5843" name="Text Box 3">
            <a:extLst>
              <a:ext uri="{FF2B5EF4-FFF2-40B4-BE49-F238E27FC236}">
                <a16:creationId xmlns:a16="http://schemas.microsoft.com/office/drawing/2014/main" id="{BA0B2DCA-D1DB-4309-96DF-C3CB096F0ABE}"/>
              </a:ext>
            </a:extLst>
          </p:cNvPr>
          <p:cNvSpPr txBox="1">
            <a:spLocks noChangeArrowheads="1"/>
          </p:cNvSpPr>
          <p:nvPr/>
        </p:nvSpPr>
        <p:spPr bwMode="auto">
          <a:xfrm>
            <a:off x="4853616" y="210287"/>
            <a:ext cx="19800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chemeClr val="accent6"/>
                </a:solidFill>
                <a:ea typeface="楷体_GB2312" pitchFamily="49" charset="-122"/>
              </a:rPr>
              <a:t>1</a:t>
            </a:r>
            <a:r>
              <a:rPr lang="zh-CN" altLang="en-US" sz="4000" dirty="0">
                <a:solidFill>
                  <a:schemeClr val="accent6"/>
                </a:solidFill>
                <a:ea typeface="楷体_GB2312" pitchFamily="49" charset="-122"/>
              </a:rPr>
              <a:t>．定义</a:t>
            </a:r>
            <a:endParaRPr lang="zh-CN" altLang="en-US" sz="3600" dirty="0">
              <a:solidFill>
                <a:schemeClr val="accent6"/>
              </a:solidFill>
              <a:ea typeface="楷体_GB2312" pitchFamily="49" charset="-122"/>
            </a:endParaRPr>
          </a:p>
        </p:txBody>
      </p:sp>
      <p:sp>
        <p:nvSpPr>
          <p:cNvPr id="35847" name="Text Box 5">
            <a:extLst>
              <a:ext uri="{FF2B5EF4-FFF2-40B4-BE49-F238E27FC236}">
                <a16:creationId xmlns:a16="http://schemas.microsoft.com/office/drawing/2014/main" id="{FEEF8EB7-B90F-4D4C-8ACF-4641A1B3FBEC}"/>
              </a:ext>
            </a:extLst>
          </p:cNvPr>
          <p:cNvSpPr txBox="1">
            <a:spLocks noChangeArrowheads="1"/>
          </p:cNvSpPr>
          <p:nvPr/>
        </p:nvSpPr>
        <p:spPr bwMode="auto">
          <a:xfrm>
            <a:off x="2711492" y="5696550"/>
            <a:ext cx="6264275"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15000"/>
              </a:lnSpc>
              <a:spcBef>
                <a:spcPct val="0"/>
              </a:spcBef>
              <a:spcAft>
                <a:spcPct val="0"/>
              </a:spcAft>
            </a:pPr>
            <a:r>
              <a:rPr lang="zh-CN" altLang="en-US" sz="2800" dirty="0">
                <a:solidFill>
                  <a:srgbClr val="FF0000"/>
                </a:solidFill>
              </a:rPr>
              <a:t>中序遍历，得到的为有序序列！</a:t>
            </a:r>
          </a:p>
        </p:txBody>
      </p:sp>
      <p:sp>
        <p:nvSpPr>
          <p:cNvPr id="8" name="Text Box 2">
            <a:extLst>
              <a:ext uri="{FF2B5EF4-FFF2-40B4-BE49-F238E27FC236}">
                <a16:creationId xmlns:a16="http://schemas.microsoft.com/office/drawing/2014/main" id="{91D353ED-5E5C-42FD-8E0A-3F295C8BFBEF}"/>
              </a:ext>
            </a:extLst>
          </p:cNvPr>
          <p:cNvSpPr txBox="1">
            <a:spLocks noChangeArrowheads="1"/>
          </p:cNvSpPr>
          <p:nvPr/>
        </p:nvSpPr>
        <p:spPr bwMode="auto">
          <a:xfrm>
            <a:off x="990509" y="1076445"/>
            <a:ext cx="9706245" cy="3490058"/>
          </a:xfrm>
          <a:prstGeom prst="rect">
            <a:avLst/>
          </a:prstGeom>
          <a:noFill/>
          <a:ln w="9525">
            <a:noFill/>
            <a:miter lim="800000"/>
            <a:headEnd/>
            <a:tailEnd/>
          </a:ln>
        </p:spPr>
        <p:txBody>
          <a:bodyPr wrap="square">
            <a:spAutoFit/>
          </a:bodyPr>
          <a:lstStyle/>
          <a:p>
            <a:pPr fontAlgn="base">
              <a:lnSpc>
                <a:spcPts val="32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2400" b="1" dirty="0">
                <a:solidFill>
                  <a:srgbClr val="FF0000"/>
                </a:solidFill>
                <a:latin typeface="Consolas" pitchFamily="49" charset="0"/>
                <a:ea typeface="楷体" pitchFamily="49" charset="-122"/>
                <a:cs typeface="Consolas" pitchFamily="49" charset="0"/>
              </a:rPr>
              <a:t>二叉排序树（</a:t>
            </a:r>
            <a:r>
              <a:rPr kumimoji="1" lang="en-US" altLang="zh-CN" sz="2400" b="1" dirty="0">
                <a:solidFill>
                  <a:srgbClr val="FF0000"/>
                </a:solidFill>
                <a:latin typeface="Consolas" pitchFamily="49" charset="0"/>
                <a:ea typeface="楷体" pitchFamily="49" charset="-122"/>
                <a:cs typeface="Consolas" pitchFamily="49" charset="0"/>
              </a:rPr>
              <a:t>Binary Sort Tree</a:t>
            </a:r>
            <a:r>
              <a:rPr kumimoji="1" lang="zh-CN" altLang="en-US" sz="2400" b="1" dirty="0">
                <a:solidFill>
                  <a:srgbClr val="FF0000"/>
                </a:solidFill>
                <a:latin typeface="Consolas" pitchFamily="49" charset="0"/>
                <a:ea typeface="楷体" pitchFamily="49" charset="-122"/>
                <a:cs typeface="Consolas" pitchFamily="49" charset="0"/>
              </a:rPr>
              <a:t>，简称</a:t>
            </a:r>
            <a:r>
              <a:rPr kumimoji="1" lang="en-US" altLang="zh-CN" sz="2400" b="1" dirty="0" err="1">
                <a:solidFill>
                  <a:srgbClr val="FF0000"/>
                </a:solidFill>
                <a:latin typeface="Consolas" pitchFamily="49" charset="0"/>
                <a:ea typeface="楷体" pitchFamily="49" charset="-122"/>
                <a:cs typeface="Consolas" pitchFamily="49" charset="0"/>
              </a:rPr>
              <a:t>BST</a:t>
            </a:r>
            <a:r>
              <a:rPr kumimoji="1" lang="zh-CN" altLang="en-US" sz="2400" b="1" dirty="0">
                <a:solidFill>
                  <a:srgbClr val="FF0000"/>
                </a:solidFill>
                <a:latin typeface="Consolas" pitchFamily="49" charset="0"/>
                <a:ea typeface="楷体" pitchFamily="49" charset="-122"/>
                <a:cs typeface="Consolas" pitchFamily="49" charset="0"/>
              </a:rPr>
              <a:t>）</a:t>
            </a:r>
            <a:r>
              <a:rPr kumimoji="1" lang="zh-CN" altLang="en-US" sz="2400" b="1" dirty="0">
                <a:solidFill>
                  <a:srgbClr val="3333FF"/>
                </a:solidFill>
                <a:latin typeface="Consolas" pitchFamily="49" charset="0"/>
                <a:ea typeface="楷体" pitchFamily="49" charset="-122"/>
                <a:cs typeface="Consolas" pitchFamily="49" charset="0"/>
              </a:rPr>
              <a:t>又称二叉查找（搜索）树，其定义为：二叉排序树或者是空树，或者是满足如下性质</a:t>
            </a:r>
            <a:r>
              <a:rPr kumimoji="1" lang="zh-CN" altLang="en-US" sz="2400" b="1" dirty="0">
                <a:solidFill>
                  <a:srgbClr val="FF0000"/>
                </a:solidFill>
                <a:latin typeface="Consolas" pitchFamily="49" charset="0"/>
                <a:ea typeface="楷体" pitchFamily="49" charset="-122"/>
                <a:cs typeface="Consolas" pitchFamily="49" charset="0"/>
              </a:rPr>
              <a:t>（</a:t>
            </a:r>
            <a:r>
              <a:rPr kumimoji="1" lang="en-US" altLang="zh-CN" sz="2400" b="1" dirty="0">
                <a:solidFill>
                  <a:srgbClr val="FF0000"/>
                </a:solidFill>
                <a:latin typeface="Consolas" pitchFamily="49" charset="0"/>
                <a:ea typeface="楷体" pitchFamily="49" charset="-122"/>
                <a:cs typeface="Consolas" pitchFamily="49" charset="0"/>
              </a:rPr>
              <a:t>BST</a:t>
            </a:r>
            <a:r>
              <a:rPr kumimoji="1" lang="zh-CN" altLang="en-US" sz="2400" b="1" dirty="0">
                <a:solidFill>
                  <a:srgbClr val="FF0000"/>
                </a:solidFill>
                <a:latin typeface="Consolas" pitchFamily="49" charset="0"/>
                <a:ea typeface="楷体" pitchFamily="49" charset="-122"/>
                <a:cs typeface="Consolas" pitchFamily="49" charset="0"/>
              </a:rPr>
              <a:t>性质）</a:t>
            </a:r>
            <a:r>
              <a:rPr kumimoji="1" lang="zh-CN" altLang="en-US" sz="2400" b="1" dirty="0">
                <a:solidFill>
                  <a:srgbClr val="3333FF"/>
                </a:solidFill>
                <a:latin typeface="Consolas" pitchFamily="49" charset="0"/>
                <a:ea typeface="楷体" pitchFamily="49" charset="-122"/>
                <a:cs typeface="Consolas" pitchFamily="49" charset="0"/>
              </a:rPr>
              <a:t>的二叉树：</a:t>
            </a:r>
          </a:p>
          <a:p>
            <a:pPr algn="just" fontAlgn="base">
              <a:lnSpc>
                <a:spcPts val="32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2400" b="1" dirty="0">
                <a:solidFill>
                  <a:srgbClr val="3333FF"/>
                </a:solidFill>
                <a:latin typeface="Consolas" pitchFamily="49" charset="0"/>
                <a:ea typeface="楷体" pitchFamily="49" charset="-122"/>
                <a:cs typeface="Consolas" pitchFamily="49" charset="0"/>
                <a:sym typeface="Wingdings"/>
              </a:rPr>
              <a:t> </a:t>
            </a:r>
            <a:r>
              <a:rPr kumimoji="1" lang="zh-CN" altLang="en-US" sz="2400" b="1" dirty="0">
                <a:solidFill>
                  <a:srgbClr val="3333FF"/>
                </a:solidFill>
                <a:latin typeface="Consolas" pitchFamily="49" charset="0"/>
                <a:ea typeface="楷体" pitchFamily="49" charset="-122"/>
                <a:cs typeface="Consolas" pitchFamily="49" charset="0"/>
              </a:rPr>
              <a:t>若它的左子树非空，则左子树上所有结点值（指关键字值）均小于根结点值；</a:t>
            </a:r>
          </a:p>
          <a:p>
            <a:pPr algn="just" fontAlgn="base">
              <a:lnSpc>
                <a:spcPts val="32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2400" b="1" dirty="0">
                <a:solidFill>
                  <a:srgbClr val="3333FF"/>
                </a:solidFill>
                <a:latin typeface="Consolas" pitchFamily="49" charset="0"/>
                <a:ea typeface="楷体" pitchFamily="49" charset="-122"/>
                <a:cs typeface="Consolas" pitchFamily="49" charset="0"/>
                <a:sym typeface="Wingdings"/>
              </a:rPr>
              <a:t> </a:t>
            </a:r>
            <a:r>
              <a:rPr kumimoji="1" lang="zh-CN" altLang="en-US" sz="2400" b="1" dirty="0">
                <a:solidFill>
                  <a:srgbClr val="3333FF"/>
                </a:solidFill>
                <a:latin typeface="Consolas" pitchFamily="49" charset="0"/>
                <a:ea typeface="楷体" pitchFamily="49" charset="-122"/>
                <a:cs typeface="Consolas" pitchFamily="49" charset="0"/>
              </a:rPr>
              <a:t>若它的右子树非空，则右子树上所有结点值均大于根结点值；</a:t>
            </a:r>
          </a:p>
          <a:p>
            <a:pPr algn="just" fontAlgn="base">
              <a:lnSpc>
                <a:spcPts val="32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2400" b="1" dirty="0">
                <a:solidFill>
                  <a:srgbClr val="3333FF"/>
                </a:solidFill>
                <a:latin typeface="Consolas" pitchFamily="49" charset="0"/>
                <a:ea typeface="楷体" pitchFamily="49" charset="-122"/>
                <a:cs typeface="Consolas" pitchFamily="49" charset="0"/>
                <a:sym typeface="Wingdings"/>
              </a:rPr>
              <a:t> </a:t>
            </a:r>
            <a:r>
              <a:rPr kumimoji="1" lang="zh-CN" altLang="en-US" sz="2400" b="1" dirty="0">
                <a:solidFill>
                  <a:srgbClr val="3333FF"/>
                </a:solidFill>
                <a:latin typeface="Consolas" pitchFamily="49" charset="0"/>
                <a:ea typeface="楷体" pitchFamily="49" charset="-122"/>
                <a:cs typeface="Consolas" pitchFamily="49" charset="0"/>
              </a:rPr>
              <a:t>左、右子树本身又各是一棵二叉排序树。</a:t>
            </a:r>
          </a:p>
        </p:txBody>
      </p:sp>
      <p:sp>
        <p:nvSpPr>
          <p:cNvPr id="9" name="Text Box 2">
            <a:extLst>
              <a:ext uri="{FF2B5EF4-FFF2-40B4-BE49-F238E27FC236}">
                <a16:creationId xmlns:a16="http://schemas.microsoft.com/office/drawing/2014/main" id="{9D346D28-8DCB-4C20-8B44-20716355A10D}"/>
              </a:ext>
            </a:extLst>
          </p:cNvPr>
          <p:cNvSpPr txBox="1">
            <a:spLocks noChangeArrowheads="1"/>
          </p:cNvSpPr>
          <p:nvPr/>
        </p:nvSpPr>
        <p:spPr bwMode="auto">
          <a:xfrm>
            <a:off x="2160061" y="4844343"/>
            <a:ext cx="6337300" cy="430887"/>
          </a:xfrm>
          <a:prstGeom prst="rect">
            <a:avLst/>
          </a:prstGeom>
          <a:noFill/>
          <a:ln w="9525">
            <a:noFill/>
            <a:miter lim="800000"/>
            <a:headEnd/>
            <a:tailEnd/>
          </a:ln>
        </p:spPr>
        <p:txBody>
          <a:bodyPr>
            <a:spAutoFit/>
          </a:bodyPr>
          <a:lstStyle/>
          <a:p>
            <a:pPr algn="l">
              <a:spcBef>
                <a:spcPct val="50000"/>
              </a:spcBef>
            </a:pPr>
            <a:r>
              <a:rPr kumimoji="0" lang="zh-CN" altLang="en-US" sz="2200" b="1" dirty="0">
                <a:latin typeface="Consolas" pitchFamily="49" charset="0"/>
                <a:ea typeface="黑体" pitchFamily="49" charset="-122"/>
                <a:cs typeface="Consolas" pitchFamily="49" charset="0"/>
              </a:rPr>
              <a:t>注意：</a:t>
            </a:r>
            <a:r>
              <a:rPr kumimoji="0" lang="zh-CN" altLang="en-US" sz="2200" b="1" dirty="0">
                <a:solidFill>
                  <a:srgbClr val="3333FF"/>
                </a:solidFill>
                <a:latin typeface="Consolas" pitchFamily="49" charset="0"/>
                <a:ea typeface="楷体" pitchFamily="49" charset="-122"/>
                <a:cs typeface="Consolas" pitchFamily="49" charset="0"/>
              </a:rPr>
              <a:t>二叉排序树中没有相同关键字的结点。</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774825" y="1533248"/>
            <a:ext cx="8382000" cy="1048620"/>
          </a:xfrm>
          <a:prstGeom prst="rect">
            <a:avLst/>
          </a:prstGeom>
          <a:noFill/>
          <a:ln w="9525">
            <a:noFill/>
            <a:miter lim="800000"/>
            <a:headEnd/>
            <a:tailEnd/>
          </a:ln>
        </p:spPr>
        <p:txBody>
          <a:bodyPr>
            <a:spAutoFit/>
          </a:bodyPr>
          <a:lstStyle/>
          <a:p>
            <a:pPr fontAlgn="base">
              <a:lnSpc>
                <a:spcPct val="150000"/>
              </a:lnSpc>
              <a:spcBef>
                <a:spcPts val="6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　　若一棵二叉树中每个结点的左、右子树的高度至多相差</a:t>
            </a:r>
            <a:r>
              <a:rPr kumimoji="1" lang="en-US" altLang="zh-CN" sz="2200" b="1" dirty="0">
                <a:solidFill>
                  <a:srgbClr val="3333FF"/>
                </a:solidFill>
                <a:latin typeface="Consolas" pitchFamily="49" charset="0"/>
                <a:ea typeface="楷体" pitchFamily="49" charset="-122"/>
                <a:cs typeface="Consolas" pitchFamily="49" charset="0"/>
              </a:rPr>
              <a:t>1</a:t>
            </a:r>
            <a:r>
              <a:rPr kumimoji="1" lang="zh-CN" altLang="en-US" sz="2200" b="1" dirty="0">
                <a:solidFill>
                  <a:srgbClr val="3333FF"/>
                </a:solidFill>
                <a:latin typeface="Consolas" pitchFamily="49" charset="0"/>
                <a:ea typeface="楷体" pitchFamily="49" charset="-122"/>
                <a:cs typeface="Consolas" pitchFamily="49" charset="0"/>
              </a:rPr>
              <a:t>，则称此二叉树为</a:t>
            </a:r>
            <a:r>
              <a:rPr kumimoji="1" lang="zh-CN" altLang="en-US" sz="2200" b="1" dirty="0">
                <a:solidFill>
                  <a:srgbClr val="FF0000"/>
                </a:solidFill>
                <a:latin typeface="Consolas" pitchFamily="49" charset="0"/>
                <a:ea typeface="楷体" pitchFamily="49" charset="-122"/>
                <a:cs typeface="Consolas" pitchFamily="49" charset="0"/>
              </a:rPr>
              <a:t>平衡二叉树</a:t>
            </a:r>
            <a:r>
              <a:rPr kumimoji="1" lang="zh-CN" altLang="en-US" sz="2200" b="1" dirty="0">
                <a:solidFill>
                  <a:srgbClr val="3333FF"/>
                </a:solidFill>
                <a:latin typeface="Consolas" pitchFamily="49" charset="0"/>
                <a:ea typeface="楷体" pitchFamily="49" charset="-122"/>
                <a:cs typeface="Consolas" pitchFamily="49" charset="0"/>
              </a:rPr>
              <a:t>。　</a:t>
            </a:r>
          </a:p>
        </p:txBody>
      </p:sp>
      <p:sp>
        <p:nvSpPr>
          <p:cNvPr id="35844" name="Text Box 3"/>
          <p:cNvSpPr txBox="1">
            <a:spLocks noChangeArrowheads="1"/>
          </p:cNvSpPr>
          <p:nvPr/>
        </p:nvSpPr>
        <p:spPr bwMode="auto">
          <a:xfrm>
            <a:off x="4008437" y="485819"/>
            <a:ext cx="3973513" cy="523220"/>
          </a:xfrm>
          <a:prstGeom prst="rect">
            <a:avLst/>
          </a:prstGeom>
          <a:solidFill>
            <a:srgbClr val="9900FF"/>
          </a:solidFill>
          <a:ln w="28575" algn="ctr">
            <a:noFill/>
            <a:miter lim="800000"/>
            <a:headEnd/>
            <a:tailEnd/>
          </a:ln>
        </p:spPr>
        <p:txBody>
          <a:bodyPr wrap="square">
            <a:spAutoFit/>
          </a:bodyPr>
          <a:lstStyle/>
          <a:p>
            <a:pPr fontAlgn="base">
              <a:spcBef>
                <a:spcPct val="50000"/>
              </a:spcBef>
              <a:spcAft>
                <a:spcPct val="0"/>
              </a:spcAft>
            </a:pPr>
            <a:r>
              <a:rPr lang="en-US" altLang="zh-CN" sz="2800" b="1" dirty="0">
                <a:solidFill>
                  <a:prstClr val="white"/>
                </a:solidFill>
                <a:latin typeface="微软雅黑" pitchFamily="34" charset="-122"/>
                <a:ea typeface="微软雅黑" pitchFamily="34" charset="-122"/>
              </a:rPr>
              <a:t>1</a:t>
            </a:r>
            <a:r>
              <a:rPr lang="zh-CN" altLang="en-US" sz="2800" b="1" dirty="0">
                <a:solidFill>
                  <a:prstClr val="white"/>
                </a:solidFill>
                <a:latin typeface="微软雅黑" pitchFamily="34" charset="-122"/>
                <a:ea typeface="微软雅黑" pitchFamily="34" charset="-122"/>
              </a:rPr>
              <a:t>、</a:t>
            </a:r>
            <a:r>
              <a:rPr lang="en-US" altLang="zh-CN" sz="2800" b="1" dirty="0">
                <a:solidFill>
                  <a:prstClr val="white"/>
                </a:solidFill>
                <a:latin typeface="微软雅黑" pitchFamily="34" charset="-122"/>
                <a:ea typeface="微软雅黑" pitchFamily="34" charset="-122"/>
              </a:rPr>
              <a:t> </a:t>
            </a:r>
            <a:r>
              <a:rPr lang="zh-CN" altLang="en-US" sz="2800" b="1" dirty="0">
                <a:solidFill>
                  <a:prstClr val="white"/>
                </a:solidFill>
                <a:latin typeface="微软雅黑" pitchFamily="34" charset="-122"/>
                <a:ea typeface="微软雅黑" pitchFamily="34" charset="-122"/>
              </a:rPr>
              <a:t>什么是平衡二叉树</a:t>
            </a:r>
          </a:p>
        </p:txBody>
      </p:sp>
      <p:sp>
        <p:nvSpPr>
          <p:cNvPr id="5" name="TextBox 4"/>
          <p:cNvSpPr txBox="1"/>
          <p:nvPr/>
        </p:nvSpPr>
        <p:spPr>
          <a:xfrm>
            <a:off x="2166910" y="2857497"/>
            <a:ext cx="7858180" cy="430887"/>
          </a:xfrm>
          <a:prstGeom prst="rect">
            <a:avLst/>
          </a:prstGeom>
          <a:noFill/>
        </p:spPr>
        <p:txBody>
          <a:bodyPr wrap="square" rtlCol="0">
            <a:spAutoFit/>
          </a:bodyPr>
          <a:lstStyle/>
          <a:p>
            <a:pPr fontAlgn="base">
              <a:spcBef>
                <a:spcPct val="0"/>
              </a:spcBef>
              <a:spcAft>
                <a:spcPct val="0"/>
              </a:spcAft>
            </a:pPr>
            <a:r>
              <a:rPr kumimoji="1" lang="zh-CN" altLang="en-US" sz="2200" b="1" dirty="0">
                <a:solidFill>
                  <a:srgbClr val="FF0000"/>
                </a:solidFill>
                <a:latin typeface="Consolas" pitchFamily="49" charset="0"/>
                <a:ea typeface="楷体" pitchFamily="49" charset="-122"/>
                <a:cs typeface="Consolas" pitchFamily="49" charset="0"/>
              </a:rPr>
              <a:t> 平衡因子</a:t>
            </a:r>
            <a:r>
              <a:rPr kumimoji="1" lang="zh-CN" altLang="en-US" sz="2200" b="1">
                <a:solidFill>
                  <a:srgbClr val="FF0000"/>
                </a:solidFill>
                <a:latin typeface="Consolas" pitchFamily="49" charset="0"/>
                <a:ea typeface="楷体" pitchFamily="49" charset="-122"/>
                <a:cs typeface="Consolas" pitchFamily="49" charset="0"/>
              </a:rPr>
              <a:t>：</a:t>
            </a:r>
            <a:r>
              <a:rPr kumimoji="1" lang="zh-CN" altLang="en-US" sz="2200" b="1">
                <a:solidFill>
                  <a:srgbClr val="3333FF"/>
                </a:solidFill>
                <a:latin typeface="Consolas" pitchFamily="49" charset="0"/>
                <a:ea typeface="楷体" pitchFamily="49" charset="-122"/>
                <a:cs typeface="Consolas" pitchFamily="49" charset="0"/>
              </a:rPr>
              <a:t>该结点左</a:t>
            </a:r>
            <a:r>
              <a:rPr kumimoji="1" lang="zh-CN" altLang="en-US" sz="2200" b="1" dirty="0">
                <a:solidFill>
                  <a:srgbClr val="3333FF"/>
                </a:solidFill>
                <a:latin typeface="Consolas" pitchFamily="49" charset="0"/>
                <a:ea typeface="楷体" pitchFamily="49" charset="-122"/>
                <a:cs typeface="Consolas" pitchFamily="49" charset="0"/>
              </a:rPr>
              <a:t>子树的高度减去右子树的高度。</a:t>
            </a:r>
          </a:p>
        </p:txBody>
      </p:sp>
      <p:sp>
        <p:nvSpPr>
          <p:cNvPr id="6" name="TextBox 5"/>
          <p:cNvSpPr txBox="1"/>
          <p:nvPr/>
        </p:nvSpPr>
        <p:spPr>
          <a:xfrm>
            <a:off x="1881158" y="4104980"/>
            <a:ext cx="8215370" cy="1048620"/>
          </a:xfrm>
          <a:prstGeom prst="rect">
            <a:avLst/>
          </a:prstGeom>
          <a:noFill/>
        </p:spPr>
        <p:txBody>
          <a:bodyPr wrap="square" rtlCol="0">
            <a:spAutoFit/>
          </a:bodyPr>
          <a:lstStyle/>
          <a:p>
            <a:pPr fontAlgn="base">
              <a:lnSpc>
                <a:spcPct val="150000"/>
              </a:lnSpc>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若一棵二叉树中所有结点的平衡因子的绝对值小于或等于</a:t>
            </a:r>
            <a:r>
              <a:rPr kumimoji="1" lang="en-US" altLang="zh-CN" sz="2200" b="1" dirty="0">
                <a:solidFill>
                  <a:srgbClr val="3333FF"/>
                </a:solidFill>
                <a:latin typeface="Consolas" pitchFamily="49" charset="0"/>
                <a:ea typeface="楷体" pitchFamily="49" charset="-122"/>
                <a:cs typeface="Consolas" pitchFamily="49" charset="0"/>
              </a:rPr>
              <a:t>1</a:t>
            </a:r>
            <a:r>
              <a:rPr kumimoji="1" lang="zh-CN" altLang="en-US" sz="2200" b="1" dirty="0">
                <a:solidFill>
                  <a:srgbClr val="3333FF"/>
                </a:solidFill>
                <a:latin typeface="Consolas" pitchFamily="49" charset="0"/>
                <a:ea typeface="楷体" pitchFamily="49" charset="-122"/>
                <a:cs typeface="Consolas" pitchFamily="49" charset="0"/>
              </a:rPr>
              <a:t>，该二叉树称为</a:t>
            </a:r>
            <a:r>
              <a:rPr kumimoji="1" lang="zh-CN" altLang="en-US" sz="2200" b="1" dirty="0">
                <a:solidFill>
                  <a:srgbClr val="FF0000"/>
                </a:solidFill>
                <a:latin typeface="Consolas" pitchFamily="49" charset="0"/>
                <a:ea typeface="楷体" pitchFamily="49" charset="-122"/>
                <a:cs typeface="Consolas" pitchFamily="49" charset="0"/>
              </a:rPr>
              <a:t>平衡二叉树</a:t>
            </a:r>
            <a:r>
              <a:rPr kumimoji="1" lang="zh-CN" altLang="en-US" sz="2200" b="1" dirty="0">
                <a:solidFill>
                  <a:srgbClr val="3333FF"/>
                </a:solidFill>
                <a:latin typeface="Consolas" pitchFamily="49" charset="0"/>
                <a:ea typeface="楷体" pitchFamily="49" charset="-122"/>
                <a:cs typeface="Consolas" pitchFamily="49" charset="0"/>
              </a:rPr>
              <a:t>。</a:t>
            </a:r>
          </a:p>
        </p:txBody>
      </p:sp>
      <p:sp>
        <p:nvSpPr>
          <p:cNvPr id="7" name="下箭头 6"/>
          <p:cNvSpPr/>
          <p:nvPr/>
        </p:nvSpPr>
        <p:spPr>
          <a:xfrm>
            <a:off x="5453058" y="3462037"/>
            <a:ext cx="357190"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alibri"/>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246686" y="3070444"/>
            <a:ext cx="1702884"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zh-CN" altLang="en-US" sz="2200" b="1">
                <a:solidFill>
                  <a:srgbClr val="3333FF"/>
                </a:solidFill>
                <a:latin typeface="Calibri"/>
                <a:ea typeface="楷体" pitchFamily="49" charset="-122"/>
                <a:cs typeface="Times New Roman" pitchFamily="18" charset="0"/>
              </a:rPr>
              <a:t>二叉排序树</a:t>
            </a:r>
            <a:endParaRPr kumimoji="1" lang="zh-CN" altLang="en-US" sz="2200">
              <a:solidFill>
                <a:prstClr val="white"/>
              </a:solidFill>
              <a:latin typeface="Calibri"/>
              <a:ea typeface="宋体" panose="02010600030101010101" pitchFamily="2" charset="-122"/>
            </a:endParaRPr>
          </a:p>
        </p:txBody>
      </p:sp>
      <p:sp>
        <p:nvSpPr>
          <p:cNvPr id="4" name="圆角矩形 3"/>
          <p:cNvSpPr/>
          <p:nvPr/>
        </p:nvSpPr>
        <p:spPr>
          <a:xfrm>
            <a:off x="3292940" y="4784956"/>
            <a:ext cx="3823857"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zh-CN" altLang="en-US" sz="2200" b="1" dirty="0">
                <a:solidFill>
                  <a:srgbClr val="3333FF"/>
                </a:solidFill>
                <a:latin typeface="Calibri"/>
                <a:ea typeface="楷体" pitchFamily="49" charset="-122"/>
                <a:cs typeface="Times New Roman" pitchFamily="18" charset="0"/>
              </a:rPr>
              <a:t>平衡的二叉排序树（</a:t>
            </a:r>
            <a:r>
              <a:rPr kumimoji="1" lang="en-US" altLang="zh-CN" sz="2200" b="1" dirty="0">
                <a:solidFill>
                  <a:srgbClr val="3333FF"/>
                </a:solidFill>
                <a:ea typeface="楷体" pitchFamily="49" charset="-122"/>
                <a:cs typeface="Times New Roman" pitchFamily="18" charset="0"/>
              </a:rPr>
              <a:t> AVL </a:t>
            </a:r>
            <a:r>
              <a:rPr kumimoji="1" lang="zh-CN" altLang="en-US" sz="2200" b="1" dirty="0">
                <a:solidFill>
                  <a:srgbClr val="3333FF"/>
                </a:solidFill>
                <a:ea typeface="楷体" pitchFamily="49" charset="-122"/>
                <a:cs typeface="Times New Roman" pitchFamily="18" charset="0"/>
              </a:rPr>
              <a:t>树</a:t>
            </a:r>
            <a:r>
              <a:rPr kumimoji="1" lang="zh-CN" altLang="en-US" sz="2200" b="1" dirty="0">
                <a:solidFill>
                  <a:srgbClr val="3333FF"/>
                </a:solidFill>
                <a:latin typeface="Calibri"/>
                <a:ea typeface="楷体" pitchFamily="49" charset="-122"/>
                <a:cs typeface="Times New Roman" pitchFamily="18" charset="0"/>
              </a:rPr>
              <a:t>）</a:t>
            </a:r>
            <a:endParaRPr kumimoji="1" lang="zh-CN" altLang="en-US" sz="2200" dirty="0">
              <a:solidFill>
                <a:prstClr val="white"/>
              </a:solidFill>
              <a:latin typeface="Calibri"/>
              <a:ea typeface="宋体" panose="02010600030101010101" pitchFamily="2" charset="-122"/>
            </a:endParaRPr>
          </a:p>
        </p:txBody>
      </p:sp>
      <p:sp>
        <p:nvSpPr>
          <p:cNvPr id="5" name="下箭头 4"/>
          <p:cNvSpPr/>
          <p:nvPr/>
        </p:nvSpPr>
        <p:spPr>
          <a:xfrm>
            <a:off x="5103942" y="3784824"/>
            <a:ext cx="130991" cy="792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alibri"/>
              <a:ea typeface="宋体" panose="02010600030101010101" pitchFamily="2" charset="-122"/>
            </a:endParaRPr>
          </a:p>
        </p:txBody>
      </p:sp>
      <p:sp>
        <p:nvSpPr>
          <p:cNvPr id="6" name="TextBox 5"/>
          <p:cNvSpPr txBox="1"/>
          <p:nvPr/>
        </p:nvSpPr>
        <p:spPr>
          <a:xfrm>
            <a:off x="5389694" y="4027656"/>
            <a:ext cx="5108653"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所有结点的平衡因子的绝对值</a:t>
            </a:r>
            <a:r>
              <a:rPr kumimoji="1" lang="zh-CN" altLang="en-US" sz="2000" b="1">
                <a:solidFill>
                  <a:srgbClr val="3333FF"/>
                </a:solidFill>
                <a:latin typeface="Consolas" pitchFamily="49" charset="0"/>
                <a:ea typeface="宋体" panose="02010600030101010101" pitchFamily="2" charset="-122"/>
                <a:cs typeface="Consolas" pitchFamily="49" charset="0"/>
              </a:rPr>
              <a:t>≤</a:t>
            </a:r>
            <a:r>
              <a:rPr kumimoji="1" lang="en-US" altLang="zh-CN" sz="2000" b="1">
                <a:solidFill>
                  <a:srgbClr val="3333FF"/>
                </a:solidFill>
                <a:latin typeface="Consolas" pitchFamily="49" charset="0"/>
                <a:ea typeface="楷体" pitchFamily="49" charset="-122"/>
                <a:cs typeface="Consolas" pitchFamily="49" charset="0"/>
              </a:rPr>
              <a:t>1</a:t>
            </a:r>
            <a:r>
              <a:rPr kumimoji="1" lang="zh-CN" altLang="en-US" sz="2000" b="1">
                <a:solidFill>
                  <a:srgbClr val="3333FF"/>
                </a:solidFill>
                <a:latin typeface="Consolas" pitchFamily="49" charset="0"/>
                <a:ea typeface="楷体" pitchFamily="49" charset="-122"/>
                <a:cs typeface="Consolas" pitchFamily="49" charset="0"/>
              </a:rPr>
              <a:t>：结构约束</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2" name="文本框 1">
            <a:extLst>
              <a:ext uri="{FF2B5EF4-FFF2-40B4-BE49-F238E27FC236}">
                <a16:creationId xmlns:a16="http://schemas.microsoft.com/office/drawing/2014/main" id="{65D5CDFA-54D9-4BDD-AD91-03DC8BC7E5AF}"/>
              </a:ext>
            </a:extLst>
          </p:cNvPr>
          <p:cNvSpPr txBox="1"/>
          <p:nvPr/>
        </p:nvSpPr>
        <p:spPr>
          <a:xfrm>
            <a:off x="2252931" y="431321"/>
            <a:ext cx="7686137" cy="1691104"/>
          </a:xfrm>
          <a:prstGeom prst="rect">
            <a:avLst/>
          </a:prstGeom>
          <a:noFill/>
        </p:spPr>
        <p:txBody>
          <a:bodyPr wrap="square" rtlCol="0">
            <a:spAutoFit/>
          </a:bodyPr>
          <a:lstStyle/>
          <a:p>
            <a:pPr>
              <a:lnSpc>
                <a:spcPct val="150000"/>
              </a:lnSpc>
              <a:spcBef>
                <a:spcPts val="600"/>
              </a:spcBef>
            </a:pPr>
            <a:r>
              <a:rPr lang="zh-CN" altLang="en-US" sz="2400" b="1" dirty="0">
                <a:solidFill>
                  <a:srgbClr val="3333FF"/>
                </a:solidFill>
                <a:ea typeface="楷体" pitchFamily="49" charset="-122"/>
                <a:cs typeface="Times New Roman" pitchFamily="18" charset="0"/>
              </a:rPr>
              <a:t>我们希望一棵二叉排序树同时也是平衡二叉树，因为平衡二叉树的深度和</a:t>
            </a:r>
            <a:r>
              <a:rPr lang="en-US" altLang="zh-CN" sz="2400" b="1" dirty="0" err="1">
                <a:solidFill>
                  <a:srgbClr val="3333FF"/>
                </a:solidFill>
                <a:ea typeface="楷体" pitchFamily="49" charset="-122"/>
                <a:cs typeface="Times New Roman" pitchFamily="18" charset="0"/>
              </a:rPr>
              <a:t>log</a:t>
            </a:r>
            <a:r>
              <a:rPr lang="en-US" altLang="zh-CN" sz="2400" b="1" i="1" dirty="0" err="1">
                <a:solidFill>
                  <a:srgbClr val="3333FF"/>
                </a:solidFill>
                <a:ea typeface="楷体" pitchFamily="49" charset="-122"/>
                <a:cs typeface="Times New Roman" pitchFamily="18" charset="0"/>
              </a:rPr>
              <a:t>n</a:t>
            </a:r>
            <a:r>
              <a:rPr lang="zh-CN" altLang="en-US" sz="2400" b="1" dirty="0">
                <a:solidFill>
                  <a:srgbClr val="3333FF"/>
                </a:solidFill>
                <a:ea typeface="楷体" pitchFamily="49" charset="-122"/>
                <a:cs typeface="Times New Roman" pitchFamily="18" charset="0"/>
              </a:rPr>
              <a:t>是同数量级的，则查找的性能也是</a:t>
            </a:r>
            <a:r>
              <a:rPr lang="en-US" altLang="zh-CN" sz="2400" b="1" dirty="0">
                <a:solidFill>
                  <a:srgbClr val="3333FF"/>
                </a:solidFill>
                <a:ea typeface="楷体" pitchFamily="49" charset="-122"/>
                <a:cs typeface="Times New Roman" pitchFamily="18" charset="0"/>
              </a:rPr>
              <a:t>O</a:t>
            </a:r>
            <a:r>
              <a:rPr lang="zh-CN" altLang="en-US" sz="2400" b="1" dirty="0">
                <a:solidFill>
                  <a:srgbClr val="3333FF"/>
                </a:solidFill>
                <a:ea typeface="楷体" pitchFamily="49" charset="-122"/>
                <a:cs typeface="Times New Roman" pitchFamily="18" charset="0"/>
              </a:rPr>
              <a:t>（</a:t>
            </a:r>
            <a:r>
              <a:rPr lang="en-US" altLang="zh-CN" sz="2400" b="1" dirty="0">
                <a:solidFill>
                  <a:srgbClr val="3333FF"/>
                </a:solidFill>
                <a:ea typeface="楷体" pitchFamily="49" charset="-122"/>
                <a:cs typeface="Times New Roman" pitchFamily="18" charset="0"/>
              </a:rPr>
              <a:t> </a:t>
            </a:r>
            <a:r>
              <a:rPr lang="en-US" altLang="zh-CN" sz="2400" b="1" dirty="0" err="1">
                <a:solidFill>
                  <a:srgbClr val="3333FF"/>
                </a:solidFill>
                <a:ea typeface="楷体" pitchFamily="49" charset="-122"/>
                <a:cs typeface="Times New Roman" pitchFamily="18" charset="0"/>
              </a:rPr>
              <a:t>log</a:t>
            </a:r>
            <a:r>
              <a:rPr lang="en-US" altLang="zh-CN" sz="2400" b="1" i="1" dirty="0" err="1">
                <a:solidFill>
                  <a:srgbClr val="3333FF"/>
                </a:solidFill>
                <a:ea typeface="楷体" pitchFamily="49" charset="-122"/>
                <a:cs typeface="Times New Roman" pitchFamily="18" charset="0"/>
              </a:rPr>
              <a:t>n</a:t>
            </a:r>
            <a:r>
              <a:rPr lang="en-US" altLang="zh-CN" sz="2400" b="1" i="1" dirty="0">
                <a:solidFill>
                  <a:srgbClr val="3333FF"/>
                </a:solidFill>
                <a:ea typeface="楷体" pitchFamily="49" charset="-122"/>
                <a:cs typeface="Times New Roman" pitchFamily="18" charset="0"/>
              </a:rPr>
              <a:t> </a:t>
            </a:r>
            <a:r>
              <a:rPr lang="zh-CN" altLang="en-US" sz="2400" b="1" dirty="0">
                <a:solidFill>
                  <a:srgbClr val="3333FF"/>
                </a:solidFill>
                <a:ea typeface="楷体" pitchFamily="49" charset="-122"/>
                <a:cs typeface="Times New Roman" pitchFamily="18" charset="0"/>
              </a:rPr>
              <a:t>）的。</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2209800" y="1700213"/>
            <a:ext cx="2743200" cy="1981200"/>
            <a:chOff x="432" y="2400"/>
            <a:chExt cx="1728" cy="1248"/>
          </a:xfrm>
        </p:grpSpPr>
        <p:sp>
          <p:nvSpPr>
            <p:cNvPr id="36888" name="Oval 3"/>
            <p:cNvSpPr>
              <a:spLocks noChangeArrowheads="1"/>
            </p:cNvSpPr>
            <p:nvPr/>
          </p:nvSpPr>
          <p:spPr bwMode="auto">
            <a:xfrm>
              <a:off x="1392" y="240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5</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89" name="Oval 4"/>
            <p:cNvSpPr>
              <a:spLocks noChangeArrowheads="1"/>
            </p:cNvSpPr>
            <p:nvPr/>
          </p:nvSpPr>
          <p:spPr bwMode="auto">
            <a:xfrm>
              <a:off x="912" y="288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4</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90" name="Oval 5"/>
            <p:cNvSpPr>
              <a:spLocks noChangeArrowheads="1"/>
            </p:cNvSpPr>
            <p:nvPr/>
          </p:nvSpPr>
          <p:spPr bwMode="auto">
            <a:xfrm>
              <a:off x="1872" y="288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8</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91" name="Oval 6"/>
            <p:cNvSpPr>
              <a:spLocks noChangeArrowheads="1"/>
            </p:cNvSpPr>
            <p:nvPr/>
          </p:nvSpPr>
          <p:spPr bwMode="auto">
            <a:xfrm>
              <a:off x="432" y="336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宋体" panose="02010600030101010101" pitchFamily="2" charset="-122"/>
                  <a:cs typeface="Consolas" pitchFamily="49" charset="0"/>
                </a:rPr>
                <a:t>2</a:t>
              </a:r>
              <a:endParaRPr kumimoji="1" lang="en-US" altLang="zh-CN" sz="2400" dirty="0">
                <a:solidFill>
                  <a:srgbClr val="3333FF"/>
                </a:solidFill>
                <a:latin typeface="Consolas" pitchFamily="49" charset="0"/>
                <a:ea typeface="宋体" panose="02010600030101010101" pitchFamily="2" charset="-122"/>
                <a:cs typeface="Consolas" pitchFamily="49" charset="0"/>
              </a:endParaRPr>
            </a:p>
          </p:txBody>
        </p:sp>
        <p:sp>
          <p:nvSpPr>
            <p:cNvPr id="36892" name="Line 7"/>
            <p:cNvSpPr>
              <a:spLocks noChangeShapeType="1"/>
            </p:cNvSpPr>
            <p:nvPr/>
          </p:nvSpPr>
          <p:spPr bwMode="auto">
            <a:xfrm flipH="1">
              <a:off x="1152" y="2640"/>
              <a:ext cx="288" cy="288"/>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36893" name="Line 8"/>
            <p:cNvSpPr>
              <a:spLocks noChangeShapeType="1"/>
            </p:cNvSpPr>
            <p:nvPr/>
          </p:nvSpPr>
          <p:spPr bwMode="auto">
            <a:xfrm flipH="1">
              <a:off x="672" y="3120"/>
              <a:ext cx="288" cy="288"/>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36894" name="Line 9"/>
            <p:cNvSpPr>
              <a:spLocks noChangeShapeType="1"/>
            </p:cNvSpPr>
            <p:nvPr/>
          </p:nvSpPr>
          <p:spPr bwMode="auto">
            <a:xfrm>
              <a:off x="1632" y="2640"/>
              <a:ext cx="288" cy="288"/>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
        <p:nvSpPr>
          <p:cNvPr id="36867" name="Text Box 20"/>
          <p:cNvSpPr txBox="1">
            <a:spLocks noChangeArrowheads="1"/>
          </p:cNvSpPr>
          <p:nvPr/>
        </p:nvSpPr>
        <p:spPr bwMode="auto">
          <a:xfrm>
            <a:off x="3065464" y="3697288"/>
            <a:ext cx="1530338" cy="400110"/>
          </a:xfrm>
          <a:prstGeom prst="rect">
            <a:avLst/>
          </a:prstGeom>
          <a:noFill/>
          <a:ln w="9525">
            <a:solidFill>
              <a:schemeClr val="bg1"/>
            </a:solidFill>
            <a:miter lim="800000"/>
            <a:headEnd/>
            <a:tailEnd/>
          </a:ln>
        </p:spPr>
        <p:txBody>
          <a:bodyPr wrap="square">
            <a:spAutoFit/>
          </a:bodyPr>
          <a:lstStyle/>
          <a:p>
            <a:pP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是平衡树</a:t>
            </a:r>
            <a:endParaRPr kumimoji="1" lang="zh-CN" altLang="en-US" sz="2000" dirty="0">
              <a:solidFill>
                <a:srgbClr val="3333FF"/>
              </a:solidFill>
              <a:latin typeface="Consolas" pitchFamily="49" charset="0"/>
              <a:ea typeface="楷体" pitchFamily="49" charset="-122"/>
              <a:cs typeface="Consolas" pitchFamily="49" charset="0"/>
            </a:endParaRPr>
          </a:p>
        </p:txBody>
      </p:sp>
      <p:grpSp>
        <p:nvGrpSpPr>
          <p:cNvPr id="31" name="组合 30"/>
          <p:cNvGrpSpPr/>
          <p:nvPr/>
        </p:nvGrpSpPr>
        <p:grpSpPr>
          <a:xfrm>
            <a:off x="2351090" y="1479550"/>
            <a:ext cx="2816217" cy="1663698"/>
            <a:chOff x="827089" y="1479550"/>
            <a:chExt cx="2816217" cy="1663698"/>
          </a:xfrm>
        </p:grpSpPr>
        <p:sp>
          <p:nvSpPr>
            <p:cNvPr id="36868" name="Text Box 22"/>
            <p:cNvSpPr txBox="1">
              <a:spLocks noChangeArrowheads="1"/>
            </p:cNvSpPr>
            <p:nvPr/>
          </p:nvSpPr>
          <p:spPr bwMode="auto">
            <a:xfrm>
              <a:off x="827089" y="2897027"/>
              <a:ext cx="173011"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00B050"/>
                  </a:solidFill>
                  <a:latin typeface="Consolas" pitchFamily="49" charset="0"/>
                  <a:ea typeface="楷体_GB2312" pitchFamily="49" charset="-122"/>
                  <a:cs typeface="Consolas" pitchFamily="49" charset="0"/>
                </a:rPr>
                <a:t>0</a:t>
              </a:r>
            </a:p>
          </p:txBody>
        </p:sp>
        <p:sp>
          <p:nvSpPr>
            <p:cNvPr id="36869" name="Text Box 23"/>
            <p:cNvSpPr txBox="1">
              <a:spLocks noChangeArrowheads="1"/>
            </p:cNvSpPr>
            <p:nvPr/>
          </p:nvSpPr>
          <p:spPr bwMode="auto">
            <a:xfrm>
              <a:off x="1401764" y="2320765"/>
              <a:ext cx="169840"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00B050"/>
                  </a:solidFill>
                  <a:latin typeface="Consolas" pitchFamily="49" charset="0"/>
                  <a:ea typeface="楷体_GB2312" pitchFamily="49" charset="-122"/>
                  <a:cs typeface="Consolas" pitchFamily="49" charset="0"/>
                </a:rPr>
                <a:t>1</a:t>
              </a:r>
            </a:p>
          </p:txBody>
        </p:sp>
        <p:sp>
          <p:nvSpPr>
            <p:cNvPr id="36870" name="Text Box 24"/>
            <p:cNvSpPr txBox="1">
              <a:spLocks noChangeArrowheads="1"/>
            </p:cNvSpPr>
            <p:nvPr/>
          </p:nvSpPr>
          <p:spPr bwMode="auto">
            <a:xfrm>
              <a:off x="3492500" y="2276475"/>
              <a:ext cx="150806"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00B050"/>
                  </a:solidFill>
                  <a:latin typeface="Consolas" pitchFamily="49" charset="0"/>
                  <a:ea typeface="楷体_GB2312" pitchFamily="49" charset="-122"/>
                  <a:cs typeface="Consolas" pitchFamily="49" charset="0"/>
                </a:rPr>
                <a:t>0</a:t>
              </a:r>
            </a:p>
          </p:txBody>
        </p:sp>
        <p:sp>
          <p:nvSpPr>
            <p:cNvPr id="36871" name="Text Box 25"/>
            <p:cNvSpPr txBox="1">
              <a:spLocks noChangeArrowheads="1"/>
            </p:cNvSpPr>
            <p:nvPr/>
          </p:nvSpPr>
          <p:spPr bwMode="auto">
            <a:xfrm>
              <a:off x="2700338" y="1479550"/>
              <a:ext cx="157150"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00B050"/>
                  </a:solidFill>
                  <a:latin typeface="Consolas" pitchFamily="49" charset="0"/>
                  <a:ea typeface="楷体_GB2312" pitchFamily="49" charset="-122"/>
                  <a:cs typeface="Consolas" pitchFamily="49" charset="0"/>
                </a:rPr>
                <a:t>1</a:t>
              </a:r>
            </a:p>
          </p:txBody>
        </p:sp>
      </p:grpSp>
      <p:grpSp>
        <p:nvGrpSpPr>
          <p:cNvPr id="32" name="组合 31"/>
          <p:cNvGrpSpPr/>
          <p:nvPr/>
        </p:nvGrpSpPr>
        <p:grpSpPr>
          <a:xfrm>
            <a:off x="5638800" y="1700213"/>
            <a:ext cx="3505200" cy="2743200"/>
            <a:chOff x="4114800" y="1700213"/>
            <a:chExt cx="3505200" cy="2743200"/>
          </a:xfrm>
        </p:grpSpPr>
        <p:sp>
          <p:nvSpPr>
            <p:cNvPr id="36873" name="Oval 11"/>
            <p:cNvSpPr>
              <a:spLocks noChangeArrowheads="1"/>
            </p:cNvSpPr>
            <p:nvPr/>
          </p:nvSpPr>
          <p:spPr bwMode="auto">
            <a:xfrm>
              <a:off x="6400800" y="1700213"/>
              <a:ext cx="457200" cy="4572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5</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74" name="Oval 12"/>
            <p:cNvSpPr>
              <a:spLocks noChangeArrowheads="1"/>
            </p:cNvSpPr>
            <p:nvPr/>
          </p:nvSpPr>
          <p:spPr bwMode="auto">
            <a:xfrm>
              <a:off x="5638800" y="2462213"/>
              <a:ext cx="457200" cy="4572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4</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75" name="Oval 13"/>
            <p:cNvSpPr>
              <a:spLocks noChangeArrowheads="1"/>
            </p:cNvSpPr>
            <p:nvPr/>
          </p:nvSpPr>
          <p:spPr bwMode="auto">
            <a:xfrm>
              <a:off x="7162800" y="2462213"/>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宋体" panose="02010600030101010101" pitchFamily="2" charset="-122"/>
                  <a:cs typeface="Consolas" pitchFamily="49" charset="0"/>
                </a:rPr>
                <a:t>8</a:t>
              </a:r>
              <a:endParaRPr kumimoji="1" lang="en-US" altLang="zh-CN" sz="2400" dirty="0">
                <a:solidFill>
                  <a:srgbClr val="3333FF"/>
                </a:solidFill>
                <a:latin typeface="Consolas" pitchFamily="49" charset="0"/>
                <a:ea typeface="宋体" panose="02010600030101010101" pitchFamily="2" charset="-122"/>
                <a:cs typeface="Consolas" pitchFamily="49" charset="0"/>
              </a:endParaRPr>
            </a:p>
          </p:txBody>
        </p:sp>
        <p:sp>
          <p:nvSpPr>
            <p:cNvPr id="36876" name="Oval 14"/>
            <p:cNvSpPr>
              <a:spLocks noChangeArrowheads="1"/>
            </p:cNvSpPr>
            <p:nvPr/>
          </p:nvSpPr>
          <p:spPr bwMode="auto">
            <a:xfrm>
              <a:off x="4876800" y="3224213"/>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2</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77" name="Oval 15"/>
            <p:cNvSpPr>
              <a:spLocks noChangeArrowheads="1"/>
            </p:cNvSpPr>
            <p:nvPr/>
          </p:nvSpPr>
          <p:spPr bwMode="auto">
            <a:xfrm>
              <a:off x="4114800" y="3986213"/>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anose="02010600030101010101" pitchFamily="2" charset="-122"/>
                  <a:cs typeface="Consolas" pitchFamily="49" charset="0"/>
                </a:rPr>
                <a:t>1</a:t>
              </a:r>
              <a:endParaRPr kumimoji="1" lang="en-US" altLang="zh-CN" sz="2400">
                <a:solidFill>
                  <a:srgbClr val="3333FF"/>
                </a:solidFill>
                <a:latin typeface="Consolas" pitchFamily="49" charset="0"/>
                <a:ea typeface="宋体" panose="02010600030101010101" pitchFamily="2" charset="-122"/>
                <a:cs typeface="Consolas" pitchFamily="49" charset="0"/>
              </a:endParaRPr>
            </a:p>
          </p:txBody>
        </p:sp>
        <p:sp>
          <p:nvSpPr>
            <p:cNvPr id="36878" name="Line 16"/>
            <p:cNvSpPr>
              <a:spLocks noChangeShapeType="1"/>
            </p:cNvSpPr>
            <p:nvPr/>
          </p:nvSpPr>
          <p:spPr bwMode="auto">
            <a:xfrm flipH="1">
              <a:off x="6019800" y="2081213"/>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36879" name="Line 17"/>
            <p:cNvSpPr>
              <a:spLocks noChangeShapeType="1"/>
            </p:cNvSpPr>
            <p:nvPr/>
          </p:nvSpPr>
          <p:spPr bwMode="auto">
            <a:xfrm flipH="1">
              <a:off x="5257800" y="2843213"/>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36880" name="Line 18"/>
            <p:cNvSpPr>
              <a:spLocks noChangeShapeType="1"/>
            </p:cNvSpPr>
            <p:nvPr/>
          </p:nvSpPr>
          <p:spPr bwMode="auto">
            <a:xfrm flipH="1">
              <a:off x="4495800" y="3605213"/>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36881" name="Line 19"/>
            <p:cNvSpPr>
              <a:spLocks noChangeShapeType="1"/>
            </p:cNvSpPr>
            <p:nvPr/>
          </p:nvSpPr>
          <p:spPr bwMode="auto">
            <a:xfrm>
              <a:off x="6781800" y="2081213"/>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
        <p:nvSpPr>
          <p:cNvPr id="36882" name="Text Box 21"/>
          <p:cNvSpPr txBox="1">
            <a:spLocks noChangeArrowheads="1"/>
          </p:cNvSpPr>
          <p:nvPr/>
        </p:nvSpPr>
        <p:spPr bwMode="auto">
          <a:xfrm>
            <a:off x="7167570" y="4214818"/>
            <a:ext cx="2667000" cy="400110"/>
          </a:xfrm>
          <a:prstGeom prst="rect">
            <a:avLst/>
          </a:prstGeom>
          <a:noFill/>
          <a:ln w="9525">
            <a:solidFill>
              <a:schemeClr val="bg1"/>
            </a:solidFill>
            <a:miter lim="800000"/>
            <a:headEnd/>
            <a:tailEnd/>
          </a:ln>
        </p:spPr>
        <p:txBody>
          <a:bodyPr>
            <a:spAutoFit/>
          </a:bodyPr>
          <a:lstStyle/>
          <a:p>
            <a:pP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不是平衡树</a:t>
            </a:r>
            <a:endParaRPr kumimoji="1" lang="zh-CN" altLang="en-US" sz="2000" dirty="0">
              <a:solidFill>
                <a:srgbClr val="3333FF"/>
              </a:solidFill>
              <a:latin typeface="Consolas" pitchFamily="49" charset="0"/>
              <a:ea typeface="楷体" pitchFamily="49" charset="-122"/>
              <a:cs typeface="Consolas" pitchFamily="49" charset="0"/>
            </a:endParaRPr>
          </a:p>
        </p:txBody>
      </p:sp>
      <p:grpSp>
        <p:nvGrpSpPr>
          <p:cNvPr id="33" name="组合 32"/>
          <p:cNvGrpSpPr/>
          <p:nvPr/>
        </p:nvGrpSpPr>
        <p:grpSpPr>
          <a:xfrm>
            <a:off x="5738810" y="1357298"/>
            <a:ext cx="3546522" cy="2571768"/>
            <a:chOff x="4214810" y="1357298"/>
            <a:chExt cx="3546522" cy="2571768"/>
          </a:xfrm>
        </p:grpSpPr>
        <p:sp>
          <p:nvSpPr>
            <p:cNvPr id="36883" name="Text Box 26"/>
            <p:cNvSpPr txBox="1">
              <a:spLocks noChangeArrowheads="1"/>
            </p:cNvSpPr>
            <p:nvPr/>
          </p:nvSpPr>
          <p:spPr bwMode="auto">
            <a:xfrm>
              <a:off x="4214810" y="3682845"/>
              <a:ext cx="147634"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36884" name="Text Box 27"/>
            <p:cNvSpPr txBox="1">
              <a:spLocks noChangeArrowheads="1"/>
            </p:cNvSpPr>
            <p:nvPr/>
          </p:nvSpPr>
          <p:spPr bwMode="auto">
            <a:xfrm>
              <a:off x="4787901" y="2968465"/>
              <a:ext cx="212727"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36885" name="Text Box 28"/>
            <p:cNvSpPr txBox="1">
              <a:spLocks noChangeArrowheads="1"/>
            </p:cNvSpPr>
            <p:nvPr/>
          </p:nvSpPr>
          <p:spPr bwMode="auto">
            <a:xfrm>
              <a:off x="5649914" y="2214554"/>
              <a:ext cx="207970"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FF00FF"/>
                  </a:solidFill>
                  <a:latin typeface="Consolas" pitchFamily="49" charset="0"/>
                  <a:ea typeface="楷体_GB2312" pitchFamily="49" charset="-122"/>
                  <a:cs typeface="Consolas" pitchFamily="49" charset="0"/>
                </a:rPr>
                <a:t>2</a:t>
              </a:r>
            </a:p>
          </p:txBody>
        </p:sp>
        <p:sp>
          <p:nvSpPr>
            <p:cNvPr id="36886" name="Text Box 29"/>
            <p:cNvSpPr txBox="1">
              <a:spLocks noChangeArrowheads="1"/>
            </p:cNvSpPr>
            <p:nvPr/>
          </p:nvSpPr>
          <p:spPr bwMode="auto">
            <a:xfrm>
              <a:off x="7572396" y="2357430"/>
              <a:ext cx="188936"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36887" name="Text Box 30"/>
            <p:cNvSpPr txBox="1">
              <a:spLocks noChangeArrowheads="1"/>
            </p:cNvSpPr>
            <p:nvPr/>
          </p:nvSpPr>
          <p:spPr bwMode="auto">
            <a:xfrm>
              <a:off x="6516688" y="1357298"/>
              <a:ext cx="198452"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FF00FF"/>
                  </a:solidFill>
                  <a:latin typeface="Consolas" pitchFamily="49" charset="0"/>
                  <a:ea typeface="楷体_GB2312" pitchFamily="49" charset="-122"/>
                  <a:cs typeface="Consolas" pitchFamily="49" charset="0"/>
                </a:rPr>
                <a:t>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8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843118" y="1579543"/>
            <a:ext cx="8610600" cy="2141227"/>
          </a:xfrm>
          <a:prstGeom prst="rect">
            <a:avLst/>
          </a:prstGeom>
          <a:noFill/>
          <a:ln w="9525">
            <a:noFill/>
            <a:miter lim="800000"/>
            <a:headEnd/>
            <a:tailEnd/>
          </a:ln>
        </p:spPr>
        <p:txBody>
          <a:bodyPr>
            <a:spAutoFit/>
          </a:bodyPr>
          <a:lstStyle/>
          <a:p>
            <a:pPr algn="just" fontAlgn="base">
              <a:lnSpc>
                <a:spcPct val="150000"/>
              </a:lnSpc>
              <a:spcBef>
                <a:spcPts val="600"/>
              </a:spcBef>
              <a:spcAft>
                <a:spcPct val="0"/>
              </a:spcAft>
            </a:pPr>
            <a:r>
              <a:rPr kumimoji="1" lang="en-US" altLang="zh-CN" sz="2200" dirty="0">
                <a:solidFill>
                  <a:srgbClr val="3333FF"/>
                </a:solidFill>
                <a:latin typeface="Consolas" pitchFamily="49" charset="0"/>
                <a:ea typeface="楷体" pitchFamily="49" charset="-122"/>
                <a:cs typeface="Consolas" pitchFamily="49" charset="0"/>
              </a:rPr>
              <a:t>   </a:t>
            </a:r>
            <a:r>
              <a:rPr kumimoji="1" lang="zh-CN" altLang="en-US" sz="2200" b="1" dirty="0">
                <a:solidFill>
                  <a:srgbClr val="3333FF"/>
                </a:solidFill>
                <a:latin typeface="Consolas" pitchFamily="49" charset="0"/>
                <a:ea typeface="楷体" pitchFamily="49" charset="-122"/>
                <a:cs typeface="Consolas" pitchFamily="49" charset="0"/>
              </a:rPr>
              <a:t>平衡二叉树中插入新结点方式与二叉排序树相似，只是插入后可能破坏了平衡二叉树的平衡性，需要</a:t>
            </a:r>
            <a:r>
              <a:rPr kumimoji="1" lang="zh-CN" altLang="en-US" sz="2200" b="1" dirty="0">
                <a:solidFill>
                  <a:srgbClr val="FF0000"/>
                </a:solidFill>
                <a:latin typeface="Consolas" pitchFamily="49" charset="0"/>
                <a:ea typeface="楷体" pitchFamily="49" charset="-122"/>
              </a:rPr>
              <a:t>调整</a:t>
            </a:r>
            <a:r>
              <a:rPr kumimoji="1" lang="zh-CN" altLang="en-US" sz="2200" b="1" dirty="0">
                <a:solidFill>
                  <a:srgbClr val="3333FF"/>
                </a:solidFill>
                <a:latin typeface="Consolas" pitchFamily="49" charset="0"/>
                <a:ea typeface="楷体" pitchFamily="49" charset="-122"/>
                <a:cs typeface="Consolas" pitchFamily="49" charset="0"/>
              </a:rPr>
              <a:t>。</a:t>
            </a:r>
          </a:p>
          <a:p>
            <a:pPr algn="just" fontAlgn="base">
              <a:lnSpc>
                <a:spcPct val="150000"/>
              </a:lnSpc>
              <a:spcBef>
                <a:spcPts val="6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　 假设</a:t>
            </a:r>
            <a:r>
              <a:rPr kumimoji="1" lang="zh-CN" altLang="en-US" sz="2200" b="1" u="sng" dirty="0">
                <a:solidFill>
                  <a:srgbClr val="3333FF"/>
                </a:solidFill>
                <a:latin typeface="Consolas" pitchFamily="49" charset="0"/>
                <a:ea typeface="楷体" pitchFamily="49" charset="-122"/>
                <a:cs typeface="Consolas" pitchFamily="49" charset="0"/>
              </a:rPr>
              <a:t>因插入而失去平衡的</a:t>
            </a:r>
            <a:r>
              <a:rPr kumimoji="1" lang="zh-CN" altLang="en-US" sz="2200" b="1" u="sng" dirty="0">
                <a:solidFill>
                  <a:srgbClr val="FF0000"/>
                </a:solidFill>
                <a:latin typeface="Consolas" pitchFamily="49" charset="0"/>
                <a:ea typeface="楷体" pitchFamily="49" charset="-122"/>
                <a:cs typeface="Consolas" pitchFamily="49" charset="0"/>
              </a:rPr>
              <a:t>最小</a:t>
            </a:r>
            <a:r>
              <a:rPr kumimoji="1" lang="zh-CN" altLang="en-US" sz="2200" b="1" u="sng" dirty="0">
                <a:solidFill>
                  <a:srgbClr val="3333FF"/>
                </a:solidFill>
                <a:latin typeface="Consolas" pitchFamily="49" charset="0"/>
                <a:ea typeface="楷体" pitchFamily="49" charset="-122"/>
                <a:cs typeface="Consolas" pitchFamily="49" charset="0"/>
              </a:rPr>
              <a:t>子树的根节点指针是</a:t>
            </a:r>
            <a:r>
              <a:rPr kumimoji="1" lang="en-US" altLang="zh-CN" sz="2200" b="1" u="sng" dirty="0">
                <a:solidFill>
                  <a:srgbClr val="3333FF"/>
                </a:solidFill>
                <a:latin typeface="Consolas" pitchFamily="49" charset="0"/>
                <a:ea typeface="楷体" pitchFamily="49" charset="-122"/>
                <a:cs typeface="Consolas" pitchFamily="49" charset="0"/>
              </a:rPr>
              <a:t>a</a:t>
            </a:r>
            <a:r>
              <a:rPr kumimoji="1" lang="zh-CN" altLang="en-US" sz="2200" b="1" dirty="0">
                <a:solidFill>
                  <a:srgbClr val="3333FF"/>
                </a:solidFill>
                <a:latin typeface="Consolas" pitchFamily="49" charset="0"/>
                <a:ea typeface="楷体" pitchFamily="49" charset="-122"/>
                <a:cs typeface="Consolas" pitchFamily="49" charset="0"/>
              </a:rPr>
              <a:t>，则调整操作可归纳为</a:t>
            </a:r>
            <a:r>
              <a:rPr kumimoji="1" lang="en-US" altLang="zh-CN" sz="2200" b="1" dirty="0">
                <a:solidFill>
                  <a:srgbClr val="3333FF"/>
                </a:solidFill>
                <a:latin typeface="Consolas" pitchFamily="49" charset="0"/>
                <a:ea typeface="楷体" pitchFamily="49" charset="-122"/>
                <a:cs typeface="Consolas" pitchFamily="49" charset="0"/>
              </a:rPr>
              <a:t>4</a:t>
            </a:r>
            <a:r>
              <a:rPr kumimoji="1" lang="zh-CN" altLang="en-US" sz="2200" b="1" dirty="0">
                <a:solidFill>
                  <a:srgbClr val="3333FF"/>
                </a:solidFill>
                <a:latin typeface="Consolas" pitchFamily="49" charset="0"/>
                <a:ea typeface="楷体" pitchFamily="49" charset="-122"/>
                <a:cs typeface="Consolas" pitchFamily="49" charset="0"/>
              </a:rPr>
              <a:t>种情况。</a:t>
            </a:r>
          </a:p>
        </p:txBody>
      </p:sp>
      <p:sp>
        <p:nvSpPr>
          <p:cNvPr id="38915" name="Text Box 5"/>
          <p:cNvSpPr txBox="1">
            <a:spLocks noChangeArrowheads="1"/>
          </p:cNvSpPr>
          <p:nvPr/>
        </p:nvSpPr>
        <p:spPr bwMode="auto">
          <a:xfrm>
            <a:off x="4044949" y="523855"/>
            <a:ext cx="4102102" cy="457200"/>
          </a:xfrm>
          <a:prstGeom prst="rect">
            <a:avLst/>
          </a:prstGeom>
          <a:solidFill>
            <a:srgbClr val="9900FF"/>
          </a:solidFill>
          <a:ln w="28575" algn="ctr">
            <a:noFill/>
            <a:miter lim="800000"/>
            <a:headEnd/>
            <a:tailEnd/>
          </a:ln>
        </p:spPr>
        <p:txBody>
          <a:bodyPr wrap="square">
            <a:spAutoFit/>
          </a:bodyPr>
          <a:lstStyle/>
          <a:p>
            <a:pPr algn="ctr" fontAlgn="base">
              <a:spcBef>
                <a:spcPct val="50000"/>
              </a:spcBef>
              <a:spcAft>
                <a:spcPct val="0"/>
              </a:spcAft>
            </a:pPr>
            <a:r>
              <a:rPr lang="en-US" altLang="zh-CN" sz="2400" b="1" dirty="0">
                <a:solidFill>
                  <a:prstClr val="white"/>
                </a:solidFill>
                <a:latin typeface="微软雅黑" pitchFamily="34" charset="-122"/>
                <a:ea typeface="微软雅黑" pitchFamily="34" charset="-122"/>
              </a:rPr>
              <a:t>2</a:t>
            </a:r>
            <a:r>
              <a:rPr lang="zh-CN" altLang="en-US" sz="2400" b="1" dirty="0">
                <a:solidFill>
                  <a:prstClr val="white"/>
                </a:solidFill>
                <a:latin typeface="微软雅黑" pitchFamily="34" charset="-122"/>
                <a:ea typeface="微软雅黑" pitchFamily="34" charset="-122"/>
              </a:rPr>
              <a:t>、平衡二叉树的构造</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81507" y="350619"/>
            <a:ext cx="3081337" cy="457200"/>
          </a:xfrm>
          <a:prstGeom prst="rect">
            <a:avLst/>
          </a:prstGeom>
          <a:noFill/>
          <a:ln w="9525">
            <a:noFill/>
            <a:miter lim="800000"/>
            <a:headEnd/>
            <a:tailEnd/>
          </a:ln>
        </p:spPr>
        <p:txBody>
          <a:bodyPr>
            <a:spAutoFit/>
          </a:bodyPr>
          <a:lstStyle/>
          <a:p>
            <a:pPr algn="just" fontAlgn="base">
              <a:spcBef>
                <a:spcPct val="50000"/>
              </a:spcBef>
              <a:spcAft>
                <a:spcPct val="0"/>
              </a:spcAft>
            </a:pPr>
            <a:r>
              <a:rPr kumimoji="1" lang="en-US" altLang="zh-CN" sz="2400" dirty="0">
                <a:solidFill>
                  <a:srgbClr val="FF0000"/>
                </a:solidFill>
                <a:latin typeface="Consolas" pitchFamily="49" charset="0"/>
                <a:ea typeface="微软雅黑" pitchFamily="34" charset="-122"/>
                <a:cs typeface="Consolas" pitchFamily="49" charset="0"/>
              </a:rPr>
              <a:t>  </a:t>
            </a:r>
            <a:r>
              <a:rPr kumimoji="1" lang="zh-CN" altLang="en-US" sz="2400" dirty="0">
                <a:solidFill>
                  <a:srgbClr val="FF0000"/>
                </a:solidFill>
                <a:latin typeface="Consolas" pitchFamily="49" charset="0"/>
                <a:ea typeface="微软雅黑" pitchFamily="34" charset="-122"/>
                <a:cs typeface="Consolas" pitchFamily="49" charset="0"/>
              </a:rPr>
              <a:t>（</a:t>
            </a:r>
            <a:r>
              <a:rPr kumimoji="1" lang="en-US" altLang="zh-CN" sz="2400" b="1" dirty="0">
                <a:solidFill>
                  <a:srgbClr val="FF0000"/>
                </a:solidFill>
                <a:latin typeface="Consolas" pitchFamily="49" charset="0"/>
                <a:ea typeface="微软雅黑" pitchFamily="34" charset="-122"/>
                <a:cs typeface="Consolas" pitchFamily="49" charset="0"/>
              </a:rPr>
              <a:t>1</a:t>
            </a:r>
            <a:r>
              <a:rPr kumimoji="1" lang="zh-CN" altLang="en-US" sz="2400" b="1" dirty="0">
                <a:solidFill>
                  <a:srgbClr val="FF0000"/>
                </a:solidFill>
                <a:latin typeface="Consolas" pitchFamily="49" charset="0"/>
                <a:ea typeface="微软雅黑" pitchFamily="34" charset="-122"/>
                <a:cs typeface="Consolas" pitchFamily="49" charset="0"/>
              </a:rPr>
              <a:t>）</a:t>
            </a:r>
            <a:r>
              <a:rPr kumimoji="1" lang="en-US" altLang="zh-CN" sz="2400" b="1" dirty="0">
                <a:solidFill>
                  <a:srgbClr val="FF0000"/>
                </a:solidFill>
                <a:latin typeface="Consolas" pitchFamily="49" charset="0"/>
                <a:ea typeface="微软雅黑" pitchFamily="34" charset="-122"/>
                <a:cs typeface="Consolas" pitchFamily="49" charset="0"/>
              </a:rPr>
              <a:t>LL</a:t>
            </a:r>
            <a:r>
              <a:rPr kumimoji="1" lang="zh-CN" altLang="en-US" sz="2400" b="1" dirty="0">
                <a:solidFill>
                  <a:srgbClr val="FF0000"/>
                </a:solidFill>
                <a:latin typeface="Consolas" pitchFamily="49" charset="0"/>
                <a:ea typeface="微软雅黑" pitchFamily="34" charset="-122"/>
                <a:cs typeface="Consolas" pitchFamily="49" charset="0"/>
              </a:rPr>
              <a:t>型调整</a:t>
            </a:r>
          </a:p>
        </p:txBody>
      </p:sp>
      <p:grpSp>
        <p:nvGrpSpPr>
          <p:cNvPr id="50" name="组合 49"/>
          <p:cNvGrpSpPr/>
          <p:nvPr/>
        </p:nvGrpSpPr>
        <p:grpSpPr>
          <a:xfrm>
            <a:off x="2238348" y="2807617"/>
            <a:ext cx="3071834" cy="2928958"/>
            <a:chOff x="142844" y="2571744"/>
            <a:chExt cx="3071834" cy="2928958"/>
          </a:xfrm>
        </p:grpSpPr>
        <p:sp>
          <p:nvSpPr>
            <p:cNvPr id="6" name="矩形 5"/>
            <p:cNvSpPr/>
            <p:nvPr/>
          </p:nvSpPr>
          <p:spPr>
            <a:xfrm>
              <a:off x="714348" y="435769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7" name="左大括号 6"/>
            <p:cNvSpPr/>
            <p:nvPr/>
          </p:nvSpPr>
          <p:spPr>
            <a:xfrm>
              <a:off x="525434" y="440373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8" name="TextBox 7"/>
            <p:cNvSpPr txBox="1"/>
            <p:nvPr/>
          </p:nvSpPr>
          <p:spPr>
            <a:xfrm>
              <a:off x="142844" y="4835735"/>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9" name="矩形 8"/>
            <p:cNvSpPr/>
            <p:nvPr/>
          </p:nvSpPr>
          <p:spPr>
            <a:xfrm>
              <a:off x="1928794" y="435769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10" name="左大括号 9"/>
            <p:cNvSpPr/>
            <p:nvPr/>
          </p:nvSpPr>
          <p:spPr>
            <a:xfrm>
              <a:off x="1739880" y="440373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1" name="TextBox 10"/>
            <p:cNvSpPr txBox="1"/>
            <p:nvPr/>
          </p:nvSpPr>
          <p:spPr>
            <a:xfrm>
              <a:off x="1357290" y="4835735"/>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12" name="椭圆 11"/>
            <p:cNvSpPr/>
            <p:nvPr/>
          </p:nvSpPr>
          <p:spPr>
            <a:xfrm>
              <a:off x="1142976" y="335756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3" name="椭圆 12"/>
            <p:cNvSpPr/>
            <p:nvPr/>
          </p:nvSpPr>
          <p:spPr>
            <a:xfrm>
              <a:off x="1928794" y="264318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4" name="矩形 13"/>
            <p:cNvSpPr/>
            <p:nvPr/>
          </p:nvSpPr>
          <p:spPr>
            <a:xfrm>
              <a:off x="2857488" y="350043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15" name="左大括号 14"/>
            <p:cNvSpPr/>
            <p:nvPr/>
          </p:nvSpPr>
          <p:spPr>
            <a:xfrm>
              <a:off x="2668574" y="354647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6" name="TextBox 15"/>
            <p:cNvSpPr txBox="1"/>
            <p:nvPr/>
          </p:nvSpPr>
          <p:spPr>
            <a:xfrm>
              <a:off x="2285984" y="3978479"/>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cxnSp>
          <p:nvCxnSpPr>
            <p:cNvPr id="18" name="直接连接符 17"/>
            <p:cNvCxnSpPr>
              <a:stCxn id="12" idx="3"/>
              <a:endCxn id="6" idx="0"/>
            </p:cNvCxnSpPr>
            <p:nvPr/>
          </p:nvCxnSpPr>
          <p:spPr>
            <a:xfrm rot="5400000">
              <a:off x="803646" y="393466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5"/>
              <a:endCxn id="9" idx="0"/>
            </p:cNvCxnSpPr>
            <p:nvPr/>
          </p:nvCxnSpPr>
          <p:spPr>
            <a:xfrm rot="16200000" flipH="1">
              <a:off x="1612926" y="386323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4" idx="0"/>
            </p:cNvCxnSpPr>
            <p:nvPr/>
          </p:nvCxnSpPr>
          <p:spPr>
            <a:xfrm>
              <a:off x="2464579" y="307181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2" idx="7"/>
            </p:cNvCxnSpPr>
            <p:nvPr/>
          </p:nvCxnSpPr>
          <p:spPr>
            <a:xfrm rot="5400000">
              <a:off x="1607767" y="308213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43042" y="257174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31" name="TextBox 30"/>
            <p:cNvSpPr txBox="1"/>
            <p:nvPr/>
          </p:nvSpPr>
          <p:spPr>
            <a:xfrm>
              <a:off x="857224" y="3264099"/>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grpSp>
      <p:grpSp>
        <p:nvGrpSpPr>
          <p:cNvPr id="51" name="组合 50"/>
          <p:cNvGrpSpPr/>
          <p:nvPr/>
        </p:nvGrpSpPr>
        <p:grpSpPr>
          <a:xfrm>
            <a:off x="6515148" y="2519055"/>
            <a:ext cx="3071834" cy="2857520"/>
            <a:chOff x="4286248" y="2571744"/>
            <a:chExt cx="3071834" cy="2857520"/>
          </a:xfrm>
        </p:grpSpPr>
        <p:sp>
          <p:nvSpPr>
            <p:cNvPr id="32" name="矩形 31"/>
            <p:cNvSpPr/>
            <p:nvPr/>
          </p:nvSpPr>
          <p:spPr>
            <a:xfrm>
              <a:off x="4857752" y="428625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33" name="左大括号 32"/>
            <p:cNvSpPr/>
            <p:nvPr/>
          </p:nvSpPr>
          <p:spPr>
            <a:xfrm>
              <a:off x="4668838" y="433229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34" name="TextBox 33"/>
            <p:cNvSpPr txBox="1"/>
            <p:nvPr/>
          </p:nvSpPr>
          <p:spPr>
            <a:xfrm>
              <a:off x="4286248" y="4764297"/>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35" name="矩形 34"/>
            <p:cNvSpPr/>
            <p:nvPr/>
          </p:nvSpPr>
          <p:spPr>
            <a:xfrm>
              <a:off x="6072198" y="428625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36" name="左大括号 35"/>
            <p:cNvSpPr/>
            <p:nvPr/>
          </p:nvSpPr>
          <p:spPr>
            <a:xfrm>
              <a:off x="5883284" y="433229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37" name="TextBox 36"/>
            <p:cNvSpPr txBox="1"/>
            <p:nvPr/>
          </p:nvSpPr>
          <p:spPr>
            <a:xfrm>
              <a:off x="5500694" y="4764297"/>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38" name="椭圆 37"/>
            <p:cNvSpPr/>
            <p:nvPr/>
          </p:nvSpPr>
          <p:spPr>
            <a:xfrm>
              <a:off x="5286380" y="328612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39" name="椭圆 38"/>
            <p:cNvSpPr/>
            <p:nvPr/>
          </p:nvSpPr>
          <p:spPr>
            <a:xfrm>
              <a:off x="6072198" y="257174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40" name="矩形 39"/>
            <p:cNvSpPr/>
            <p:nvPr/>
          </p:nvSpPr>
          <p:spPr>
            <a:xfrm>
              <a:off x="7000892"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41" name="左大括号 40"/>
            <p:cNvSpPr/>
            <p:nvPr/>
          </p:nvSpPr>
          <p:spPr>
            <a:xfrm>
              <a:off x="6811978" y="347503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42" name="TextBox 41"/>
            <p:cNvSpPr txBox="1"/>
            <p:nvPr/>
          </p:nvSpPr>
          <p:spPr>
            <a:xfrm>
              <a:off x="6429388" y="390704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cxnSp>
          <p:nvCxnSpPr>
            <p:cNvPr id="43" name="直接连接符 42"/>
            <p:cNvCxnSpPr>
              <a:stCxn id="38" idx="3"/>
              <a:endCxn id="32" idx="0"/>
            </p:cNvCxnSpPr>
            <p:nvPr/>
          </p:nvCxnSpPr>
          <p:spPr>
            <a:xfrm rot="5400000">
              <a:off x="4947050" y="3863230"/>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8" idx="5"/>
              <a:endCxn id="35" idx="0"/>
            </p:cNvCxnSpPr>
            <p:nvPr/>
          </p:nvCxnSpPr>
          <p:spPr>
            <a:xfrm rot="16200000" flipH="1">
              <a:off x="5756330" y="3791792"/>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0" idx="0"/>
            </p:cNvCxnSpPr>
            <p:nvPr/>
          </p:nvCxnSpPr>
          <p:spPr>
            <a:xfrm>
              <a:off x="6607983" y="3000372"/>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38" idx="7"/>
            </p:cNvCxnSpPr>
            <p:nvPr/>
          </p:nvCxnSpPr>
          <p:spPr>
            <a:xfrm rot="5400000">
              <a:off x="5751171" y="3010692"/>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7300966" y="2304741"/>
            <a:ext cx="1143008" cy="938576"/>
            <a:chOff x="5776966" y="1140174"/>
            <a:chExt cx="1143008" cy="938576"/>
          </a:xfrm>
        </p:grpSpPr>
        <p:sp>
          <p:nvSpPr>
            <p:cNvPr id="47" name="TextBox 46"/>
            <p:cNvSpPr txBox="1"/>
            <p:nvPr/>
          </p:nvSpPr>
          <p:spPr>
            <a:xfrm>
              <a:off x="6562784" y="114017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2</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48" name="TextBox 47"/>
            <p:cNvSpPr txBox="1"/>
            <p:nvPr/>
          </p:nvSpPr>
          <p:spPr>
            <a:xfrm>
              <a:off x="5776966" y="1832529"/>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grpSp>
      <p:sp>
        <p:nvSpPr>
          <p:cNvPr id="49" name="椭圆 48"/>
          <p:cNvSpPr/>
          <p:nvPr/>
        </p:nvSpPr>
        <p:spPr>
          <a:xfrm>
            <a:off x="7078714" y="5376575"/>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54" name="组合 53"/>
          <p:cNvGrpSpPr/>
          <p:nvPr/>
        </p:nvGrpSpPr>
        <p:grpSpPr>
          <a:xfrm>
            <a:off x="5729330" y="3093931"/>
            <a:ext cx="642942" cy="1428760"/>
            <a:chOff x="3857620" y="1000108"/>
            <a:chExt cx="642942" cy="1428760"/>
          </a:xfrm>
        </p:grpSpPr>
        <p:sp>
          <p:nvSpPr>
            <p:cNvPr id="52" name="右箭头 51"/>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53" name="TextBox 52"/>
            <p:cNvSpPr txBox="1"/>
            <p:nvPr/>
          </p:nvSpPr>
          <p:spPr>
            <a:xfrm>
              <a:off x="3936685" y="1000108"/>
              <a:ext cx="492443" cy="1143008"/>
            </a:xfrm>
            <a:prstGeom prst="rect">
              <a:avLst/>
            </a:prstGeom>
            <a:noFill/>
          </p:spPr>
          <p:txBody>
            <a:bodyPr vert="eaVert" wrap="square" rtlCol="0">
              <a:spAutoFit/>
            </a:bodyPr>
            <a:lstStyle/>
            <a:p>
              <a:pPr algn="ct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插入结点</a:t>
              </a:r>
              <a:endParaRPr kumimoji="1" lang="zh-CN" altLang="en-US" sz="2000" b="1" dirty="0">
                <a:solidFill>
                  <a:srgbClr val="3333FF"/>
                </a:solidFill>
                <a:latin typeface="Consolas" pitchFamily="49" charset="0"/>
                <a:ea typeface="楷体" pitchFamily="49" charset="-122"/>
                <a:cs typeface="Consolas" pitchFamily="49" charset="0"/>
              </a:endParaRPr>
            </a:p>
          </p:txBody>
        </p:sp>
      </p:grpSp>
      <p:grpSp>
        <p:nvGrpSpPr>
          <p:cNvPr id="58" name="组合 57"/>
          <p:cNvGrpSpPr/>
          <p:nvPr/>
        </p:nvGrpSpPr>
        <p:grpSpPr>
          <a:xfrm>
            <a:off x="7129470" y="2815555"/>
            <a:ext cx="1071570" cy="1135070"/>
            <a:chOff x="5605470" y="1650988"/>
            <a:chExt cx="1071570" cy="1135070"/>
          </a:xfrm>
        </p:grpSpPr>
        <p:sp>
          <p:nvSpPr>
            <p:cNvPr id="56" name="TextBox 55"/>
            <p:cNvSpPr txBox="1"/>
            <p:nvPr/>
          </p:nvSpPr>
          <p:spPr>
            <a:xfrm>
              <a:off x="5605470" y="2478281"/>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L</a:t>
              </a:r>
              <a:endParaRPr kumimoji="1" lang="zh-CN" altLang="en-US" sz="2000" b="1" dirty="0">
                <a:solidFill>
                  <a:srgbClr val="FF00FF"/>
                </a:solidFill>
                <a:latin typeface="Consolas" pitchFamily="49" charset="0"/>
                <a:ea typeface="楷体" pitchFamily="49" charset="-122"/>
                <a:cs typeface="Consolas" pitchFamily="49" charset="0"/>
              </a:endParaRPr>
            </a:p>
          </p:txBody>
        </p:sp>
        <p:sp>
          <p:nvSpPr>
            <p:cNvPr id="57" name="TextBox 56"/>
            <p:cNvSpPr txBox="1"/>
            <p:nvPr/>
          </p:nvSpPr>
          <p:spPr>
            <a:xfrm>
              <a:off x="6319850" y="1650988"/>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L</a:t>
              </a:r>
              <a:endParaRPr kumimoji="1" lang="zh-CN" altLang="en-US" sz="2000" b="1" dirty="0">
                <a:solidFill>
                  <a:srgbClr val="FF00FF"/>
                </a:solidFill>
                <a:latin typeface="Consolas" pitchFamily="49" charset="0"/>
                <a:ea typeface="楷体" pitchFamily="49" charset="-122"/>
                <a:cs typeface="Consolas" pitchFamily="49" charset="0"/>
              </a:endParaRPr>
            </a:p>
          </p:txBody>
        </p:sp>
      </p:grpSp>
      <p:sp>
        <p:nvSpPr>
          <p:cNvPr id="60" name="Text Box 2">
            <a:extLst>
              <a:ext uri="{FF2B5EF4-FFF2-40B4-BE49-F238E27FC236}">
                <a16:creationId xmlns:a16="http://schemas.microsoft.com/office/drawing/2014/main" id="{0E71B662-035F-4289-9FD7-C934DE51D52B}"/>
              </a:ext>
            </a:extLst>
          </p:cNvPr>
          <p:cNvSpPr txBox="1">
            <a:spLocks noChangeArrowheads="1"/>
          </p:cNvSpPr>
          <p:nvPr/>
        </p:nvSpPr>
        <p:spPr bwMode="auto">
          <a:xfrm>
            <a:off x="2728939" y="866769"/>
            <a:ext cx="4465492" cy="464614"/>
          </a:xfrm>
          <a:prstGeom prst="rect">
            <a:avLst/>
          </a:prstGeom>
          <a:noFill/>
          <a:ln w="9525">
            <a:noFill/>
            <a:miter lim="800000"/>
            <a:headEnd/>
            <a:tailEnd/>
          </a:ln>
        </p:spPr>
        <p:txBody>
          <a:bodyPr wrap="square">
            <a:spAutoFit/>
          </a:bodyPr>
          <a:lstStyle/>
          <a:p>
            <a:pPr algn="just"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在*</a:t>
            </a:r>
            <a:r>
              <a:rPr kumimoji="1" lang="en-US" altLang="zh-CN" sz="2200" b="1" dirty="0">
                <a:solidFill>
                  <a:srgbClr val="3333FF"/>
                </a:solidFill>
                <a:latin typeface="Consolas" pitchFamily="49" charset="0"/>
                <a:ea typeface="楷体" pitchFamily="49" charset="-122"/>
                <a:cs typeface="Consolas" pitchFamily="49" charset="0"/>
              </a:rPr>
              <a:t>a</a:t>
            </a:r>
            <a:r>
              <a:rPr kumimoji="1" lang="zh-CN" altLang="en-US" sz="2200" b="1" dirty="0">
                <a:solidFill>
                  <a:srgbClr val="3333FF"/>
                </a:solidFill>
                <a:latin typeface="Consolas" pitchFamily="49" charset="0"/>
                <a:ea typeface="楷体" pitchFamily="49" charset="-122"/>
                <a:cs typeface="Consolas" pitchFamily="49" charset="0"/>
              </a:rPr>
              <a:t>左孩子的左子树上插入新结点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9"/>
                                        </p:tgtEl>
                                      </p:cBhvr>
                                    </p:animEffect>
                                    <p:animScale>
                                      <p:cBhvr>
                                        <p:cTn id="17" dur="250" autoRev="1" fill="hold"/>
                                        <p:tgtEl>
                                          <p:spTgt spid="4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par>
                          <p:cTn id="26" fill="hold">
                            <p:stCondLst>
                              <p:cond delay="0"/>
                            </p:stCondLst>
                            <p:childTnLst>
                              <p:par>
                                <p:cTn id="27" presetID="26" presetClass="emph" presetSubtype="0" fill="hold" nodeType="afterEffect">
                                  <p:stCondLst>
                                    <p:cond delay="0"/>
                                  </p:stCondLst>
                                  <p:childTnLst>
                                    <p:animEffect transition="out" filter="fade">
                                      <p:cBhvr>
                                        <p:cTn id="28" dur="500" tmFilter="0, 0; .2, .5; .8, .5; 1, 0"/>
                                        <p:tgtEl>
                                          <p:spTgt spid="58"/>
                                        </p:tgtEl>
                                      </p:cBhvr>
                                    </p:animEffect>
                                    <p:animScale>
                                      <p:cBhvr>
                                        <p:cTn id="29" dur="250" autoRev="1" fill="hold"/>
                                        <p:tgtEl>
                                          <p:spTgt spid="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226661" y="3598982"/>
            <a:ext cx="928694" cy="1143008"/>
            <a:chOff x="3929058" y="2926124"/>
            <a:chExt cx="928694" cy="1143008"/>
          </a:xfrm>
        </p:grpSpPr>
        <p:sp>
          <p:nvSpPr>
            <p:cNvPr id="35" name="矩形 34"/>
            <p:cNvSpPr/>
            <p:nvPr/>
          </p:nvSpPr>
          <p:spPr>
            <a:xfrm>
              <a:off x="4500562" y="29261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36" name="左大括号 35"/>
            <p:cNvSpPr/>
            <p:nvPr/>
          </p:nvSpPr>
          <p:spPr>
            <a:xfrm>
              <a:off x="4311648" y="297216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37" name="TextBox 36"/>
            <p:cNvSpPr txBox="1"/>
            <p:nvPr/>
          </p:nvSpPr>
          <p:spPr>
            <a:xfrm>
              <a:off x="3929058" y="3404165"/>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grpSp>
      <p:sp>
        <p:nvSpPr>
          <p:cNvPr id="39" name="椭圆 38"/>
          <p:cNvSpPr/>
          <p:nvPr/>
        </p:nvSpPr>
        <p:spPr>
          <a:xfrm>
            <a:off x="2798165" y="188447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40" name="矩形 39"/>
          <p:cNvSpPr/>
          <p:nvPr/>
        </p:nvSpPr>
        <p:spPr>
          <a:xfrm>
            <a:off x="3726859" y="274172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41" name="左大括号 40"/>
          <p:cNvSpPr/>
          <p:nvPr/>
        </p:nvSpPr>
        <p:spPr>
          <a:xfrm>
            <a:off x="3537945" y="2787764"/>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42" name="TextBox 41"/>
          <p:cNvSpPr txBox="1"/>
          <p:nvPr/>
        </p:nvSpPr>
        <p:spPr>
          <a:xfrm>
            <a:off x="3155355" y="3219768"/>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cxnSp>
        <p:nvCxnSpPr>
          <p:cNvPr id="44" name="直接连接符 43"/>
          <p:cNvCxnSpPr/>
          <p:nvPr/>
        </p:nvCxnSpPr>
        <p:spPr>
          <a:xfrm rot="16200000" flipH="1">
            <a:off x="2482298" y="310451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0" idx="0"/>
          </p:cNvCxnSpPr>
          <p:nvPr/>
        </p:nvCxnSpPr>
        <p:spPr>
          <a:xfrm>
            <a:off x="3333950" y="2313098"/>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477138" y="2323419"/>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2512413" y="1101463"/>
            <a:ext cx="1214446" cy="960601"/>
            <a:chOff x="4214810" y="428604"/>
            <a:chExt cx="1214446" cy="960601"/>
          </a:xfrm>
        </p:grpSpPr>
        <p:sp>
          <p:nvSpPr>
            <p:cNvPr id="47" name="TextBox 46"/>
            <p:cNvSpPr txBox="1"/>
            <p:nvPr/>
          </p:nvSpPr>
          <p:spPr>
            <a:xfrm>
              <a:off x="4214810" y="42860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48" name="TextBox 47"/>
            <p:cNvSpPr txBox="1"/>
            <p:nvPr/>
          </p:nvSpPr>
          <p:spPr>
            <a:xfrm>
              <a:off x="5072066" y="114298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grpSp>
      <p:grpSp>
        <p:nvGrpSpPr>
          <p:cNvPr id="50" name="组合 49"/>
          <p:cNvGrpSpPr/>
          <p:nvPr/>
        </p:nvGrpSpPr>
        <p:grpSpPr>
          <a:xfrm>
            <a:off x="1012215" y="2598850"/>
            <a:ext cx="1571636" cy="2503140"/>
            <a:chOff x="2643174" y="1568802"/>
            <a:chExt cx="1571636" cy="2503140"/>
          </a:xfrm>
        </p:grpSpPr>
        <p:sp>
          <p:nvSpPr>
            <p:cNvPr id="32" name="矩形 31"/>
            <p:cNvSpPr/>
            <p:nvPr/>
          </p:nvSpPr>
          <p:spPr>
            <a:xfrm>
              <a:off x="3214678" y="256893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33" name="左大括号 32"/>
            <p:cNvSpPr/>
            <p:nvPr/>
          </p:nvSpPr>
          <p:spPr>
            <a:xfrm>
              <a:off x="3025764" y="261497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34" name="TextBox 33"/>
            <p:cNvSpPr txBox="1"/>
            <p:nvPr/>
          </p:nvSpPr>
          <p:spPr>
            <a:xfrm>
              <a:off x="2643174" y="3046975"/>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38" name="椭圆 37"/>
            <p:cNvSpPr/>
            <p:nvPr/>
          </p:nvSpPr>
          <p:spPr>
            <a:xfrm>
              <a:off x="3643306" y="156880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43" name="直接连接符 42"/>
            <p:cNvCxnSpPr>
              <a:stCxn id="38" idx="3"/>
              <a:endCxn id="32" idx="0"/>
            </p:cNvCxnSpPr>
            <p:nvPr/>
          </p:nvCxnSpPr>
          <p:spPr>
            <a:xfrm rot="5400000">
              <a:off x="3303976" y="214590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3232140" y="3711942"/>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cxnSp>
        <p:nvCxnSpPr>
          <p:cNvPr id="51" name="直接连接符 50"/>
          <p:cNvCxnSpPr/>
          <p:nvPr/>
        </p:nvCxnSpPr>
        <p:spPr>
          <a:xfrm rot="16200000" flipH="1">
            <a:off x="2377079" y="1489654"/>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440843" y="4316173"/>
            <a:ext cx="2928958" cy="430887"/>
          </a:xfrm>
          <a:prstGeom prst="rect">
            <a:avLst/>
          </a:prstGeom>
          <a:noFill/>
        </p:spPr>
        <p:txBody>
          <a:bodyPr wrap="square" rtlCol="0">
            <a:spAutoFit/>
          </a:bodyPr>
          <a:lstStyle/>
          <a:p>
            <a:pPr algn="ctr" fontAlgn="base">
              <a:spcBef>
                <a:spcPct val="0"/>
              </a:spcBef>
              <a:spcAft>
                <a:spcPct val="0"/>
              </a:spcAft>
            </a:pPr>
            <a:r>
              <a:rPr kumimoji="1" lang="en-US" altLang="zh-CN" sz="2200" b="1" dirty="0">
                <a:solidFill>
                  <a:srgbClr val="3333FF"/>
                </a:solidFill>
                <a:latin typeface="Consolas" pitchFamily="49" charset="0"/>
                <a:ea typeface="楷体" pitchFamily="49" charset="-122"/>
                <a:cs typeface="Consolas" pitchFamily="49" charset="0"/>
              </a:rPr>
              <a:t>LL</a:t>
            </a:r>
            <a:r>
              <a:rPr kumimoji="1" lang="zh-CN" altLang="en-US" sz="2200" b="1" dirty="0">
                <a:solidFill>
                  <a:srgbClr val="3333FF"/>
                </a:solidFill>
                <a:latin typeface="Consolas" pitchFamily="49" charset="0"/>
                <a:ea typeface="楷体" pitchFamily="49" charset="-122"/>
                <a:cs typeface="Consolas" pitchFamily="49" charset="0"/>
              </a:rPr>
              <a:t>调整后的结果</a:t>
            </a:r>
          </a:p>
        </p:txBody>
      </p:sp>
      <p:sp>
        <p:nvSpPr>
          <p:cNvPr id="28" name="TextBox 27"/>
          <p:cNvSpPr txBox="1"/>
          <p:nvPr/>
        </p:nvSpPr>
        <p:spPr>
          <a:xfrm>
            <a:off x="6335350" y="3294704"/>
            <a:ext cx="3714776" cy="1938992"/>
          </a:xfrm>
          <a:prstGeom prst="rect">
            <a:avLst/>
          </a:prstGeom>
          <a:noFill/>
        </p:spPr>
        <p:txBody>
          <a:bodyPr wrap="square" rtlCol="0">
            <a:spAutoFit/>
          </a:bodyPr>
          <a:lstStyle/>
          <a:p>
            <a:pPr marL="457200" indent="-457200" fontAlgn="base">
              <a:lnSpc>
                <a:spcPct val="150000"/>
              </a:lnSpc>
              <a:spcBef>
                <a:spcPct val="0"/>
              </a:spcBef>
              <a:spcAft>
                <a:spcPct val="0"/>
              </a:spcAft>
              <a:buBlip>
                <a:blip r:embed="rId2"/>
              </a:buBlip>
            </a:pPr>
            <a:r>
              <a:rPr kumimoji="1" lang="en-US" altLang="zh-CN" sz="2000" b="1" dirty="0">
                <a:solidFill>
                  <a:srgbClr val="3333FF"/>
                </a:solidFill>
                <a:latin typeface="Consolas" pitchFamily="49" charset="0"/>
                <a:ea typeface="楷体" pitchFamily="49" charset="-122"/>
                <a:cs typeface="Consolas" pitchFamily="49" charset="0"/>
              </a:rPr>
              <a:t>B</a:t>
            </a:r>
            <a:r>
              <a:rPr kumimoji="1" lang="zh-CN" altLang="en-US" sz="2000" b="1" dirty="0">
                <a:solidFill>
                  <a:srgbClr val="3333FF"/>
                </a:solidFill>
                <a:latin typeface="Consolas" pitchFamily="49" charset="0"/>
                <a:ea typeface="楷体" pitchFamily="49" charset="-122"/>
                <a:cs typeface="Consolas" pitchFamily="49" charset="0"/>
              </a:rPr>
              <a:t>结点带左子树</a:t>
            </a:r>
            <a:r>
              <a:rPr kumimoji="1" lang="el-GR" altLang="zh-CN" sz="2000" b="1" dirty="0">
                <a:solidFill>
                  <a:srgbClr val="3333FF"/>
                </a:solidFill>
                <a:latin typeface="Consolas" pitchFamily="49" charset="0"/>
                <a:ea typeface="楷体" pitchFamily="49" charset="-122"/>
                <a:cs typeface="Consolas" pitchFamily="49" charset="0"/>
              </a:rPr>
              <a:t>α</a:t>
            </a:r>
            <a:r>
              <a:rPr kumimoji="1" lang="zh-CN" altLang="en-US" sz="2000" b="1" dirty="0">
                <a:solidFill>
                  <a:srgbClr val="3333FF"/>
                </a:solidFill>
                <a:latin typeface="Consolas" pitchFamily="49" charset="0"/>
                <a:ea typeface="楷体" pitchFamily="49" charset="-122"/>
                <a:cs typeface="Consolas" pitchFamily="49" charset="0"/>
              </a:rPr>
              <a:t>一起上升</a:t>
            </a:r>
            <a:endParaRPr kumimoji="1" lang="en-US" altLang="zh-CN" sz="2000" b="1" dirty="0">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结点成为</a:t>
            </a:r>
            <a:r>
              <a:rPr kumimoji="1" lang="en-US" altLang="zh-CN" sz="2000" b="1" dirty="0">
                <a:solidFill>
                  <a:srgbClr val="3333FF"/>
                </a:solidFill>
                <a:latin typeface="Consolas" pitchFamily="49" charset="0"/>
                <a:ea typeface="楷体" pitchFamily="49" charset="-122"/>
                <a:cs typeface="Consolas" pitchFamily="49" charset="0"/>
              </a:rPr>
              <a:t>B</a:t>
            </a:r>
            <a:r>
              <a:rPr kumimoji="1" lang="zh-CN" altLang="en-US" sz="2000" b="1" dirty="0">
                <a:solidFill>
                  <a:srgbClr val="3333FF"/>
                </a:solidFill>
                <a:latin typeface="Consolas" pitchFamily="49" charset="0"/>
                <a:ea typeface="楷体" pitchFamily="49" charset="-122"/>
                <a:cs typeface="Consolas" pitchFamily="49" charset="0"/>
              </a:rPr>
              <a:t>的右孩子</a:t>
            </a:r>
            <a:endParaRPr kumimoji="1" lang="en-US" altLang="zh-CN" sz="2000" b="1" dirty="0">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zh-CN" altLang="en-US" sz="2000" b="1" dirty="0">
                <a:solidFill>
                  <a:srgbClr val="3333FF"/>
                </a:solidFill>
                <a:latin typeface="Consolas" pitchFamily="49" charset="0"/>
                <a:ea typeface="楷体" pitchFamily="49" charset="-122"/>
                <a:cs typeface="Consolas" pitchFamily="49" charset="0"/>
              </a:rPr>
              <a:t>原来</a:t>
            </a:r>
            <a:r>
              <a:rPr kumimoji="1" lang="en-US" altLang="zh-CN" sz="2000" b="1" dirty="0">
                <a:solidFill>
                  <a:srgbClr val="3333FF"/>
                </a:solidFill>
                <a:latin typeface="Consolas" pitchFamily="49" charset="0"/>
                <a:ea typeface="楷体" pitchFamily="49" charset="-122"/>
                <a:cs typeface="Consolas" pitchFamily="49" charset="0"/>
              </a:rPr>
              <a:t>B</a:t>
            </a:r>
            <a:r>
              <a:rPr kumimoji="1" lang="zh-CN" altLang="en-US" sz="2000" b="1" dirty="0">
                <a:solidFill>
                  <a:srgbClr val="3333FF"/>
                </a:solidFill>
                <a:latin typeface="Consolas" pitchFamily="49" charset="0"/>
                <a:ea typeface="楷体" pitchFamily="49" charset="-122"/>
                <a:cs typeface="Consolas" pitchFamily="49" charset="0"/>
              </a:rPr>
              <a:t>结点的右子树</a:t>
            </a:r>
            <a:r>
              <a:rPr kumimoji="1" lang="el-GR" altLang="zh-CN" sz="2000" b="1" dirty="0">
                <a:solidFill>
                  <a:srgbClr val="3333FF"/>
                </a:solidFill>
                <a:latin typeface="Consolas" pitchFamily="49" charset="0"/>
                <a:ea typeface="楷体" pitchFamily="49" charset="-122"/>
                <a:cs typeface="Consolas" pitchFamily="49" charset="0"/>
              </a:rPr>
              <a:t>β</a:t>
            </a:r>
            <a:r>
              <a:rPr kumimoji="1" lang="zh-CN" altLang="en-US" sz="2000" b="1" dirty="0">
                <a:solidFill>
                  <a:srgbClr val="3333FF"/>
                </a:solidFill>
                <a:latin typeface="Consolas" pitchFamily="49" charset="0"/>
                <a:ea typeface="楷体" pitchFamily="49" charset="-122"/>
                <a:cs typeface="Consolas" pitchFamily="49" charset="0"/>
              </a:rPr>
              <a:t>作为</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的左子树</a:t>
            </a:r>
          </a:p>
        </p:txBody>
      </p:sp>
      <p:sp>
        <p:nvSpPr>
          <p:cNvPr id="29" name="Text Box 2"/>
          <p:cNvSpPr txBox="1">
            <a:spLocks noChangeArrowheads="1"/>
          </p:cNvSpPr>
          <p:nvPr/>
        </p:nvSpPr>
        <p:spPr bwMode="auto">
          <a:xfrm>
            <a:off x="6096000" y="899688"/>
            <a:ext cx="3081337"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dirty="0">
                <a:solidFill>
                  <a:srgbClr val="FF00FF"/>
                </a:solidFill>
                <a:latin typeface="Consolas" pitchFamily="49" charset="0"/>
                <a:ea typeface="楷体" pitchFamily="49" charset="-122"/>
                <a:cs typeface="Consolas" pitchFamily="49" charset="0"/>
              </a:rPr>
              <a:t>  </a:t>
            </a:r>
            <a:r>
              <a:rPr kumimoji="1" lang="en-US" altLang="zh-CN" sz="2400" b="1" dirty="0">
                <a:solidFill>
                  <a:srgbClr val="FF00FF"/>
                </a:solidFill>
                <a:latin typeface="Consolas" pitchFamily="49" charset="0"/>
                <a:ea typeface="楷体" pitchFamily="49" charset="-122"/>
                <a:cs typeface="Consolas" pitchFamily="49" charset="0"/>
              </a:rPr>
              <a:t>LL</a:t>
            </a:r>
            <a:r>
              <a:rPr kumimoji="1" lang="zh-CN" altLang="en-US" sz="2400" b="1" dirty="0">
                <a:solidFill>
                  <a:srgbClr val="FF00FF"/>
                </a:solidFill>
                <a:latin typeface="Consolas" pitchFamily="49" charset="0"/>
                <a:ea typeface="楷体" pitchFamily="49" charset="-122"/>
                <a:cs typeface="Consolas" pitchFamily="49" charset="0"/>
              </a:rPr>
              <a:t>型调整方法：</a:t>
            </a:r>
          </a:p>
        </p:txBody>
      </p:sp>
      <p:sp>
        <p:nvSpPr>
          <p:cNvPr id="30" name="TextBox 27">
            <a:extLst>
              <a:ext uri="{FF2B5EF4-FFF2-40B4-BE49-F238E27FC236}">
                <a16:creationId xmlns:a16="http://schemas.microsoft.com/office/drawing/2014/main" id="{E605AC0A-C437-47E6-8021-2794D2E7A8C4}"/>
              </a:ext>
            </a:extLst>
          </p:cNvPr>
          <p:cNvSpPr txBox="1"/>
          <p:nvPr/>
        </p:nvSpPr>
        <p:spPr>
          <a:xfrm>
            <a:off x="6378480" y="1401389"/>
            <a:ext cx="4352780" cy="500009"/>
          </a:xfrm>
          <a:prstGeom prst="rect">
            <a:avLst/>
          </a:prstGeom>
          <a:noFill/>
        </p:spPr>
        <p:txBody>
          <a:bodyPr wrap="square" rtlCol="0">
            <a:spAutoFit/>
          </a:bodyPr>
          <a:lstStyle/>
          <a:p>
            <a:pPr fontAlgn="base">
              <a:lnSpc>
                <a:spcPct val="150000"/>
              </a:lnSpc>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单向右旋：*</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和其左孩子顺时针旋转</a:t>
            </a:r>
          </a:p>
        </p:txBody>
      </p:sp>
      <p:sp>
        <p:nvSpPr>
          <p:cNvPr id="31" name="Text Box 2">
            <a:extLst>
              <a:ext uri="{FF2B5EF4-FFF2-40B4-BE49-F238E27FC236}">
                <a16:creationId xmlns:a16="http://schemas.microsoft.com/office/drawing/2014/main" id="{320F0A4C-9F4D-45E7-9BEB-18B1B0264BD5}"/>
              </a:ext>
            </a:extLst>
          </p:cNvPr>
          <p:cNvSpPr txBox="1">
            <a:spLocks noChangeArrowheads="1"/>
          </p:cNvSpPr>
          <p:nvPr/>
        </p:nvSpPr>
        <p:spPr bwMode="auto">
          <a:xfrm>
            <a:off x="6506930" y="2827868"/>
            <a:ext cx="3081337"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srgbClr val="FF00FF"/>
                </a:solidFill>
                <a:latin typeface="Consolas" pitchFamily="49" charset="0"/>
                <a:ea typeface="楷体" pitchFamily="49" charset="-122"/>
                <a:cs typeface="Consolas" pitchFamily="49" charset="0"/>
              </a:rPr>
              <a:t>调整过程：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886 -0.07754 L -0.00886 -0.23611 " pathEditMode="relative" rAng="0" ptsTypes="AA">
                                      <p:cBhvr>
                                        <p:cTn id="6" dur="2000" fill="hold"/>
                                        <p:tgtEl>
                                          <p:spTgt spid="50"/>
                                        </p:tgtEl>
                                        <p:attrNameLst>
                                          <p:attrName>ppt_x</p:attrName>
                                          <p:attrName>ppt_y</p:attrName>
                                        </p:attrNameLst>
                                      </p:cBhvr>
                                      <p:rCtr x="0" y="-7940"/>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44"/>
                                        </p:tgtEl>
                                      </p:cBhvr>
                                    </p:animEffect>
                                    <p:set>
                                      <p:cBhvr>
                                        <p:cTn id="11" dur="1" fill="hold">
                                          <p:stCondLst>
                                            <p:cond delay="499"/>
                                          </p:stCondLst>
                                        </p:cTn>
                                        <p:tgtEl>
                                          <p:spTgt spid="4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1185 -0.04838 C -0.0108 -0.05416 -0.03333 -0.05972 -0.04375 -0.07245 C -0.05416 -0.08518 -0.05247 -0.10486 -0.05065 -0.1243 " pathEditMode="relative" rAng="0" ptsTypes="AAA">
                                      <p:cBhvr>
                                        <p:cTn id="18" dur="2000" fill="hold"/>
                                        <p:tgtEl>
                                          <p:spTgt spid="54"/>
                                        </p:tgtEl>
                                        <p:attrNameLst>
                                          <p:attrName>ppt_x</p:attrName>
                                          <p:attrName>ppt_y</p:attrName>
                                        </p:attrNameLst>
                                      </p:cBhvr>
                                      <p:rCtr x="-3203" y="-3796"/>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992313" y="549275"/>
            <a:ext cx="3600450" cy="512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fontAlgn="base">
              <a:lnSpc>
                <a:spcPct val="125000"/>
              </a:lnSpc>
              <a:spcBef>
                <a:spcPct val="0"/>
              </a:spcBef>
              <a:spcAft>
                <a:spcPct val="0"/>
              </a:spcAft>
            </a:pPr>
            <a:r>
              <a:rPr kumimoji="1" lang="en-US" altLang="zh-CN" sz="2400" b="1" dirty="0" err="1">
                <a:solidFill>
                  <a:srgbClr val="FF00FF"/>
                </a:solidFill>
                <a:latin typeface="Consolas" pitchFamily="49" charset="0"/>
                <a:ea typeface="楷体" pitchFamily="49" charset="-122"/>
                <a:cs typeface="Consolas" pitchFamily="49" charset="0"/>
              </a:rPr>
              <a:t>AVL</a:t>
            </a:r>
            <a:r>
              <a:rPr kumimoji="1" lang="zh-CN" altLang="en-US" sz="2400" b="1" dirty="0">
                <a:solidFill>
                  <a:srgbClr val="FF00FF"/>
                </a:solidFill>
                <a:latin typeface="Consolas" pitchFamily="49" charset="0"/>
                <a:ea typeface="楷体" pitchFamily="49" charset="-122"/>
                <a:cs typeface="Consolas" pitchFamily="49" charset="0"/>
              </a:rPr>
              <a:t>树</a:t>
            </a:r>
            <a:r>
              <a:rPr kumimoji="1" lang="en-US" altLang="zh-CN" sz="2400" b="1" dirty="0">
                <a:solidFill>
                  <a:srgbClr val="FF00FF"/>
                </a:solidFill>
                <a:latin typeface="Consolas" pitchFamily="49" charset="0"/>
                <a:ea typeface="楷体" pitchFamily="49" charset="-122"/>
                <a:cs typeface="Consolas" pitchFamily="49" charset="0"/>
              </a:rPr>
              <a:t>LL</a:t>
            </a:r>
            <a:r>
              <a:rPr kumimoji="1" lang="zh-CN" altLang="en-US" sz="2400" b="1" dirty="0">
                <a:solidFill>
                  <a:srgbClr val="FF00FF"/>
                </a:solidFill>
                <a:latin typeface="Consolas" pitchFamily="49" charset="0"/>
                <a:ea typeface="楷体" pitchFamily="49" charset="-122"/>
                <a:cs typeface="Consolas" pitchFamily="49" charset="0"/>
              </a:rPr>
              <a:t>调整演示</a:t>
            </a:r>
          </a:p>
        </p:txBody>
      </p:sp>
      <p:sp>
        <p:nvSpPr>
          <p:cNvPr id="137225" name="AutoShape 9"/>
          <p:cNvSpPr>
            <a:spLocks noChangeArrowheads="1"/>
          </p:cNvSpPr>
          <p:nvPr/>
        </p:nvSpPr>
        <p:spPr bwMode="auto">
          <a:xfrm>
            <a:off x="7469188" y="3005138"/>
            <a:ext cx="381000" cy="457200"/>
          </a:xfrm>
          <a:prstGeom prst="rightArrow">
            <a:avLst>
              <a:gd name="adj1" fmla="val 50000"/>
              <a:gd name="adj2"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grpSp>
        <p:nvGrpSpPr>
          <p:cNvPr id="38" name="组合 37"/>
          <p:cNvGrpSpPr/>
          <p:nvPr/>
        </p:nvGrpSpPr>
        <p:grpSpPr>
          <a:xfrm>
            <a:off x="8218488" y="1989138"/>
            <a:ext cx="1981200" cy="1562516"/>
            <a:chOff x="6694488" y="1989138"/>
            <a:chExt cx="1981200" cy="1562516"/>
          </a:xfrm>
        </p:grpSpPr>
        <p:sp>
          <p:nvSpPr>
            <p:cNvPr id="137226" name="Oval 10"/>
            <p:cNvSpPr>
              <a:spLocks noChangeArrowheads="1"/>
            </p:cNvSpPr>
            <p:nvPr/>
          </p:nvSpPr>
          <p:spPr bwMode="auto">
            <a:xfrm>
              <a:off x="7456488" y="2014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4</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137227" name="Oval 11"/>
            <p:cNvSpPr>
              <a:spLocks noChangeArrowheads="1"/>
            </p:cNvSpPr>
            <p:nvPr/>
          </p:nvSpPr>
          <p:spPr bwMode="auto">
            <a:xfrm>
              <a:off x="6694488" y="2776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2</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137228" name="Line 12"/>
            <p:cNvSpPr>
              <a:spLocks noChangeShapeType="1"/>
            </p:cNvSpPr>
            <p:nvPr/>
          </p:nvSpPr>
          <p:spPr bwMode="auto">
            <a:xfrm flipH="1">
              <a:off x="7075488" y="2395538"/>
              <a:ext cx="457200" cy="457200"/>
            </a:xfrm>
            <a:prstGeom prst="line">
              <a:avLst/>
            </a:prstGeom>
            <a:noFill/>
            <a:ln w="28575">
              <a:solidFill>
                <a:srgbClr val="00FF00"/>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37229" name="Oval 13"/>
            <p:cNvSpPr>
              <a:spLocks noChangeArrowheads="1"/>
            </p:cNvSpPr>
            <p:nvPr/>
          </p:nvSpPr>
          <p:spPr bwMode="auto">
            <a:xfrm>
              <a:off x="8218488" y="2776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5</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137230" name="Line 14"/>
            <p:cNvSpPr>
              <a:spLocks noChangeShapeType="1"/>
            </p:cNvSpPr>
            <p:nvPr/>
          </p:nvSpPr>
          <p:spPr bwMode="auto">
            <a:xfrm>
              <a:off x="7837488" y="2395538"/>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37259" name="Text Box 43"/>
            <p:cNvSpPr txBox="1">
              <a:spLocks noChangeArrowheads="1"/>
            </p:cNvSpPr>
            <p:nvPr/>
          </p:nvSpPr>
          <p:spPr bwMode="auto">
            <a:xfrm>
              <a:off x="6781800" y="3213100"/>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FF0000"/>
                  </a:solidFill>
                  <a:latin typeface="Consolas" pitchFamily="49" charset="0"/>
                  <a:ea typeface="楷体_GB2312" pitchFamily="49" charset="-122"/>
                  <a:cs typeface="Consolas" pitchFamily="49" charset="0"/>
                </a:rPr>
                <a:t>0</a:t>
              </a:r>
            </a:p>
          </p:txBody>
        </p:sp>
        <p:sp>
          <p:nvSpPr>
            <p:cNvPr id="137260" name="Text Box 44"/>
            <p:cNvSpPr txBox="1">
              <a:spLocks noChangeArrowheads="1"/>
            </p:cNvSpPr>
            <p:nvPr/>
          </p:nvSpPr>
          <p:spPr bwMode="auto">
            <a:xfrm>
              <a:off x="8294688" y="3206750"/>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FF0000"/>
                  </a:solidFill>
                  <a:latin typeface="Consolas" pitchFamily="49" charset="0"/>
                  <a:ea typeface="楷体_GB2312" pitchFamily="49" charset="-122"/>
                  <a:cs typeface="Consolas" pitchFamily="49" charset="0"/>
                </a:rPr>
                <a:t>0</a:t>
              </a:r>
            </a:p>
          </p:txBody>
        </p:sp>
        <p:sp>
          <p:nvSpPr>
            <p:cNvPr id="137261" name="Text Box 45"/>
            <p:cNvSpPr txBox="1">
              <a:spLocks noChangeArrowheads="1"/>
            </p:cNvSpPr>
            <p:nvPr/>
          </p:nvSpPr>
          <p:spPr bwMode="auto">
            <a:xfrm>
              <a:off x="7935913" y="1989138"/>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FF0000"/>
                  </a:solidFill>
                  <a:latin typeface="Consolas" pitchFamily="49" charset="0"/>
                  <a:ea typeface="楷体_GB2312" pitchFamily="49" charset="-122"/>
                  <a:cs typeface="Consolas" pitchFamily="49" charset="0"/>
                </a:rPr>
                <a:t>0</a:t>
              </a:r>
            </a:p>
          </p:txBody>
        </p:sp>
      </p:grpSp>
      <p:grpSp>
        <p:nvGrpSpPr>
          <p:cNvPr id="35" name="组合 34"/>
          <p:cNvGrpSpPr/>
          <p:nvPr/>
        </p:nvGrpSpPr>
        <p:grpSpPr>
          <a:xfrm>
            <a:off x="1919289" y="2184401"/>
            <a:ext cx="1462087" cy="1604963"/>
            <a:chOff x="395288" y="2184400"/>
            <a:chExt cx="1462087" cy="1604963"/>
          </a:xfrm>
        </p:grpSpPr>
        <p:sp>
          <p:nvSpPr>
            <p:cNvPr id="40973" name="Oval 46"/>
            <p:cNvSpPr>
              <a:spLocks noChangeArrowheads="1"/>
            </p:cNvSpPr>
            <p:nvPr/>
          </p:nvSpPr>
          <p:spPr bwMode="auto">
            <a:xfrm>
              <a:off x="1400175" y="2570163"/>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5</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40974" name="Oval 47"/>
            <p:cNvSpPr>
              <a:spLocks noChangeArrowheads="1"/>
            </p:cNvSpPr>
            <p:nvPr/>
          </p:nvSpPr>
          <p:spPr bwMode="auto">
            <a:xfrm>
              <a:off x="638175" y="3332163"/>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4</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40975" name="Line 49"/>
            <p:cNvSpPr>
              <a:spLocks noChangeShapeType="1"/>
            </p:cNvSpPr>
            <p:nvPr/>
          </p:nvSpPr>
          <p:spPr bwMode="auto">
            <a:xfrm flipH="1">
              <a:off x="1019175" y="2951163"/>
              <a:ext cx="457200" cy="457200"/>
            </a:xfrm>
            <a:prstGeom prst="line">
              <a:avLst/>
            </a:prstGeom>
            <a:noFill/>
            <a:ln w="28575">
              <a:solidFill>
                <a:srgbClr val="9900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0977" name="Text Box 56"/>
            <p:cNvSpPr txBox="1">
              <a:spLocks noChangeArrowheads="1"/>
            </p:cNvSpPr>
            <p:nvPr/>
          </p:nvSpPr>
          <p:spPr bwMode="auto">
            <a:xfrm>
              <a:off x="395288" y="3192463"/>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0978" name="Text Box 57"/>
            <p:cNvSpPr txBox="1">
              <a:spLocks noChangeArrowheads="1"/>
            </p:cNvSpPr>
            <p:nvPr/>
          </p:nvSpPr>
          <p:spPr bwMode="auto">
            <a:xfrm>
              <a:off x="1474788" y="2184400"/>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grpSp>
      <p:grpSp>
        <p:nvGrpSpPr>
          <p:cNvPr id="36" name="组合 35"/>
          <p:cNvGrpSpPr/>
          <p:nvPr/>
        </p:nvGrpSpPr>
        <p:grpSpPr>
          <a:xfrm>
            <a:off x="3575050" y="2708276"/>
            <a:ext cx="1235066" cy="504825"/>
            <a:chOff x="2051050" y="2708275"/>
            <a:chExt cx="1235066" cy="504825"/>
          </a:xfrm>
        </p:grpSpPr>
        <p:sp>
          <p:nvSpPr>
            <p:cNvPr id="40979" name="Text Box 39"/>
            <p:cNvSpPr txBox="1">
              <a:spLocks noChangeArrowheads="1"/>
            </p:cNvSpPr>
            <p:nvPr/>
          </p:nvSpPr>
          <p:spPr bwMode="auto">
            <a:xfrm>
              <a:off x="2278053" y="2708275"/>
              <a:ext cx="1008063" cy="396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插入</a:t>
              </a:r>
              <a:r>
                <a:rPr kumimoji="1" lang="en-US" altLang="zh-CN" sz="2000" b="1" dirty="0">
                  <a:solidFill>
                    <a:srgbClr val="3333FF"/>
                  </a:solidFill>
                  <a:latin typeface="Consolas" pitchFamily="49" charset="0"/>
                  <a:ea typeface="楷体" pitchFamily="49" charset="-122"/>
                  <a:cs typeface="Consolas" pitchFamily="49" charset="0"/>
                </a:rPr>
                <a:t>2</a:t>
              </a:r>
            </a:p>
          </p:txBody>
        </p:sp>
        <p:sp>
          <p:nvSpPr>
            <p:cNvPr id="40980" name="Line 58"/>
            <p:cNvSpPr>
              <a:spLocks noChangeShapeType="1"/>
            </p:cNvSpPr>
            <p:nvPr/>
          </p:nvSpPr>
          <p:spPr bwMode="auto">
            <a:xfrm>
              <a:off x="2051050" y="3213100"/>
              <a:ext cx="1223963" cy="0"/>
            </a:xfrm>
            <a:prstGeom prst="line">
              <a:avLst/>
            </a:prstGeom>
            <a:noFill/>
            <a:ln w="38100">
              <a:solidFill>
                <a:srgbClr val="3333FF"/>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grpSp>
        <p:nvGrpSpPr>
          <p:cNvPr id="37" name="组合 36"/>
          <p:cNvGrpSpPr/>
          <p:nvPr/>
        </p:nvGrpSpPr>
        <p:grpSpPr>
          <a:xfrm>
            <a:off x="5138738" y="1628776"/>
            <a:ext cx="2254250" cy="2366963"/>
            <a:chOff x="3614738" y="1628775"/>
            <a:chExt cx="2254250" cy="2366963"/>
          </a:xfrm>
        </p:grpSpPr>
        <p:sp>
          <p:nvSpPr>
            <p:cNvPr id="137220" name="Oval 4"/>
            <p:cNvSpPr>
              <a:spLocks noChangeArrowheads="1"/>
            </p:cNvSpPr>
            <p:nvPr/>
          </p:nvSpPr>
          <p:spPr bwMode="auto">
            <a:xfrm>
              <a:off x="5411788" y="2014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5</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137221" name="Oval 5"/>
            <p:cNvSpPr>
              <a:spLocks noChangeArrowheads="1"/>
            </p:cNvSpPr>
            <p:nvPr/>
          </p:nvSpPr>
          <p:spPr bwMode="auto">
            <a:xfrm>
              <a:off x="4649788" y="2776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4</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137222" name="Oval 6"/>
            <p:cNvSpPr>
              <a:spLocks noChangeArrowheads="1"/>
            </p:cNvSpPr>
            <p:nvPr/>
          </p:nvSpPr>
          <p:spPr bwMode="auto">
            <a:xfrm>
              <a:off x="3887788" y="3538538"/>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2</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137223" name="Line 7"/>
            <p:cNvSpPr>
              <a:spLocks noChangeShapeType="1"/>
            </p:cNvSpPr>
            <p:nvPr/>
          </p:nvSpPr>
          <p:spPr bwMode="auto">
            <a:xfrm flipH="1">
              <a:off x="5030788" y="2395538"/>
              <a:ext cx="457200" cy="457200"/>
            </a:xfrm>
            <a:prstGeom prst="line">
              <a:avLst/>
            </a:prstGeom>
            <a:noFill/>
            <a:ln w="28575">
              <a:solidFill>
                <a:srgbClr val="9900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37224" name="Line 8"/>
            <p:cNvSpPr>
              <a:spLocks noChangeShapeType="1"/>
            </p:cNvSpPr>
            <p:nvPr/>
          </p:nvSpPr>
          <p:spPr bwMode="auto">
            <a:xfrm flipH="1">
              <a:off x="4268788" y="3157538"/>
              <a:ext cx="457200" cy="457200"/>
            </a:xfrm>
            <a:prstGeom prst="line">
              <a:avLst/>
            </a:prstGeom>
            <a:noFill/>
            <a:ln w="28575">
              <a:solidFill>
                <a:srgbClr val="9900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37252" name="Text Box 36"/>
            <p:cNvSpPr txBox="1">
              <a:spLocks noChangeArrowheads="1"/>
            </p:cNvSpPr>
            <p:nvPr/>
          </p:nvSpPr>
          <p:spPr bwMode="auto">
            <a:xfrm>
              <a:off x="4910138" y="2276475"/>
              <a:ext cx="2873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a:solidFill>
                    <a:srgbClr val="FF0000"/>
                  </a:solidFill>
                  <a:latin typeface="Consolas" pitchFamily="49" charset="0"/>
                  <a:ea typeface="宋体" pitchFamily="2" charset="-122"/>
                  <a:cs typeface="Consolas" pitchFamily="49" charset="0"/>
                </a:rPr>
                <a:t>L</a:t>
              </a:r>
            </a:p>
          </p:txBody>
        </p:sp>
        <p:sp>
          <p:nvSpPr>
            <p:cNvPr id="137254" name="Text Box 38"/>
            <p:cNvSpPr txBox="1">
              <a:spLocks noChangeArrowheads="1"/>
            </p:cNvSpPr>
            <p:nvPr/>
          </p:nvSpPr>
          <p:spPr bwMode="auto">
            <a:xfrm>
              <a:off x="4191000" y="2997200"/>
              <a:ext cx="28733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a:solidFill>
                    <a:srgbClr val="FF0000"/>
                  </a:solidFill>
                  <a:latin typeface="Consolas" pitchFamily="49" charset="0"/>
                  <a:ea typeface="宋体" pitchFamily="2" charset="-122"/>
                  <a:cs typeface="Consolas" pitchFamily="49" charset="0"/>
                </a:rPr>
                <a:t>L</a:t>
              </a:r>
            </a:p>
          </p:txBody>
        </p:sp>
        <p:sp>
          <p:nvSpPr>
            <p:cNvPr id="137256" name="Text Box 40"/>
            <p:cNvSpPr txBox="1">
              <a:spLocks noChangeArrowheads="1"/>
            </p:cNvSpPr>
            <p:nvPr/>
          </p:nvSpPr>
          <p:spPr bwMode="auto">
            <a:xfrm>
              <a:off x="3614738" y="3429000"/>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137257" name="Text Box 41"/>
            <p:cNvSpPr txBox="1">
              <a:spLocks noChangeArrowheads="1"/>
            </p:cNvSpPr>
            <p:nvPr/>
          </p:nvSpPr>
          <p:spPr bwMode="auto">
            <a:xfrm>
              <a:off x="4406900" y="2636838"/>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a:t>
              </a:r>
            </a:p>
          </p:txBody>
        </p:sp>
        <p:sp>
          <p:nvSpPr>
            <p:cNvPr id="137258" name="Text Box 42"/>
            <p:cNvSpPr txBox="1">
              <a:spLocks noChangeArrowheads="1"/>
            </p:cNvSpPr>
            <p:nvPr/>
          </p:nvSpPr>
          <p:spPr bwMode="auto">
            <a:xfrm>
              <a:off x="5486400" y="1628775"/>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grpSp>
      <p:sp>
        <p:nvSpPr>
          <p:cNvPr id="137277" name="Text Box 61"/>
          <p:cNvSpPr txBox="1">
            <a:spLocks noChangeArrowheads="1"/>
          </p:cNvSpPr>
          <p:nvPr/>
        </p:nvSpPr>
        <p:spPr bwMode="auto">
          <a:xfrm>
            <a:off x="5087938" y="4437064"/>
            <a:ext cx="2520950" cy="396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插入关键字</a:t>
            </a:r>
            <a:r>
              <a:rPr kumimoji="1" lang="en-US" altLang="zh-CN" sz="2000" b="1" dirty="0">
                <a:solidFill>
                  <a:srgbClr val="3333FF"/>
                </a:solidFill>
                <a:latin typeface="Consolas" pitchFamily="49" charset="0"/>
                <a:ea typeface="楷体" pitchFamily="49" charset="-122"/>
                <a:cs typeface="Consolas" pitchFamily="49" charset="0"/>
              </a:rPr>
              <a:t>2</a:t>
            </a:r>
            <a:r>
              <a:rPr kumimoji="1" lang="zh-CN" altLang="en-US" sz="2000" b="1" dirty="0">
                <a:solidFill>
                  <a:srgbClr val="3333FF"/>
                </a:solidFill>
                <a:latin typeface="Consolas" pitchFamily="49" charset="0"/>
                <a:ea typeface="楷体" pitchFamily="49" charset="-122"/>
                <a:cs typeface="Consolas" pitchFamily="49" charset="0"/>
              </a:rPr>
              <a:t>的结果</a:t>
            </a:r>
          </a:p>
        </p:txBody>
      </p:sp>
      <p:sp>
        <p:nvSpPr>
          <p:cNvPr id="137279" name="Text Box 63"/>
          <p:cNvSpPr txBox="1">
            <a:spLocks noChangeArrowheads="1"/>
          </p:cNvSpPr>
          <p:nvPr/>
        </p:nvSpPr>
        <p:spPr bwMode="auto">
          <a:xfrm>
            <a:off x="8382016" y="4286256"/>
            <a:ext cx="1727200" cy="457200"/>
          </a:xfrm>
          <a:prstGeom prst="rect">
            <a:avLst/>
          </a:prstGeom>
          <a:noFill/>
          <a:ln w="28575" algn="ctr">
            <a:noFill/>
            <a:miter lim="800000"/>
            <a:headEnd/>
            <a:tailEnd/>
          </a:ln>
        </p:spPr>
        <p:txBody>
          <a:bodyPr>
            <a:spAutoFit/>
          </a:bodyPr>
          <a:lstStyle/>
          <a:p>
            <a:pPr algn="ctr" fontAlgn="base">
              <a:spcBef>
                <a:spcPct val="50000"/>
              </a:spcBef>
              <a:spcAft>
                <a:spcPct val="0"/>
              </a:spcAft>
            </a:pPr>
            <a:r>
              <a:rPr lang="zh-CN" altLang="en-US" sz="2400" b="1" dirty="0">
                <a:solidFill>
                  <a:srgbClr val="FF00FF"/>
                </a:solidFill>
                <a:latin typeface="Consolas" pitchFamily="49" charset="0"/>
                <a:ea typeface="楷体" pitchFamily="49" charset="-122"/>
                <a:cs typeface="Consolas" pitchFamily="49" charset="0"/>
              </a:rPr>
              <a:t>调整完毕</a:t>
            </a:r>
          </a:p>
        </p:txBody>
      </p:sp>
      <p:sp>
        <p:nvSpPr>
          <p:cNvPr id="137280" name="Line 64"/>
          <p:cNvSpPr>
            <a:spLocks noChangeShapeType="1"/>
          </p:cNvSpPr>
          <p:nvPr/>
        </p:nvSpPr>
        <p:spPr bwMode="auto">
          <a:xfrm flipV="1">
            <a:off x="6388100" y="1747838"/>
            <a:ext cx="0" cy="1008062"/>
          </a:xfrm>
          <a:prstGeom prst="line">
            <a:avLst/>
          </a:prstGeom>
          <a:noFill/>
          <a:ln w="57150">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3727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7280"/>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grpId="1" nodeType="afterEffect">
                                  <p:stCondLst>
                                    <p:cond delay="0"/>
                                  </p:stCondLst>
                                  <p:childTnLst>
                                    <p:animEffect transition="out" filter="fade">
                                      <p:cBhvr>
                                        <p:cTn id="20" dur="500" tmFilter="0, 0; .2, .5; .8, .5; 1, 0"/>
                                        <p:tgtEl>
                                          <p:spTgt spid="137280"/>
                                        </p:tgtEl>
                                      </p:cBhvr>
                                    </p:animEffect>
                                    <p:animScale>
                                      <p:cBhvr>
                                        <p:cTn id="21" dur="250" autoRev="1" fill="hold"/>
                                        <p:tgtEl>
                                          <p:spTgt spid="13728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2" nodeType="clickEffect">
                                  <p:stCondLst>
                                    <p:cond delay="0"/>
                                  </p:stCondLst>
                                  <p:childTnLst>
                                    <p:animEffect transition="out" filter="wipe(down)">
                                      <p:cBhvr>
                                        <p:cTn id="25" dur="500"/>
                                        <p:tgtEl>
                                          <p:spTgt spid="137280"/>
                                        </p:tgtEl>
                                      </p:cBhvr>
                                    </p:animEffect>
                                    <p:set>
                                      <p:cBhvr>
                                        <p:cTn id="26" dur="1" fill="hold">
                                          <p:stCondLst>
                                            <p:cond delay="499"/>
                                          </p:stCondLst>
                                        </p:cTn>
                                        <p:tgtEl>
                                          <p:spTgt spid="13728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722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7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77" grpId="0"/>
      <p:bldP spid="137279" grpId="0"/>
      <p:bldP spid="137280" grpId="0" animBg="1"/>
      <p:bldP spid="137280" grpId="1" animBg="1"/>
      <p:bldP spid="137280"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1368834" y="450730"/>
            <a:ext cx="2714644" cy="457200"/>
          </a:xfrm>
          <a:prstGeom prst="rect">
            <a:avLst/>
          </a:prstGeom>
          <a:noFill/>
          <a:ln w="9525">
            <a:noFill/>
            <a:miter lim="800000"/>
            <a:headEnd/>
            <a:tailEnd/>
          </a:ln>
        </p:spPr>
        <p:txBody>
          <a:bodyPr wrap="square">
            <a:spAutoFit/>
          </a:bodyPr>
          <a:lstStyle/>
          <a:p>
            <a:pPr algn="just" fontAlgn="base">
              <a:spcBef>
                <a:spcPct val="50000"/>
              </a:spcBef>
              <a:spcAft>
                <a:spcPct val="0"/>
              </a:spcAft>
            </a:pPr>
            <a:r>
              <a:rPr kumimoji="1" lang="en-US" altLang="zh-CN" sz="2400" dirty="0">
                <a:solidFill>
                  <a:srgbClr val="FF0000"/>
                </a:solidFill>
                <a:latin typeface="Consolas" pitchFamily="49" charset="0"/>
                <a:ea typeface="微软雅黑" pitchFamily="34" charset="-122"/>
                <a:cs typeface="Consolas" pitchFamily="49" charset="0"/>
              </a:rPr>
              <a:t> </a:t>
            </a:r>
            <a:r>
              <a:rPr kumimoji="1" lang="zh-CN" altLang="en-US" sz="2400" dirty="0">
                <a:solidFill>
                  <a:srgbClr val="FF0000"/>
                </a:solidFill>
                <a:latin typeface="Consolas" pitchFamily="49" charset="0"/>
                <a:ea typeface="微软雅黑" pitchFamily="34" charset="-122"/>
                <a:cs typeface="Consolas" pitchFamily="49" charset="0"/>
              </a:rPr>
              <a:t>（</a:t>
            </a:r>
            <a:r>
              <a:rPr kumimoji="1" lang="en-US" altLang="zh-CN" sz="2400" b="1" dirty="0">
                <a:solidFill>
                  <a:srgbClr val="FF0000"/>
                </a:solidFill>
                <a:latin typeface="Consolas" pitchFamily="49" charset="0"/>
                <a:ea typeface="微软雅黑" pitchFamily="34" charset="-122"/>
                <a:cs typeface="Consolas" pitchFamily="49" charset="0"/>
              </a:rPr>
              <a:t>2</a:t>
            </a:r>
            <a:r>
              <a:rPr kumimoji="1" lang="zh-CN" altLang="en-US" sz="2400" b="1" dirty="0">
                <a:solidFill>
                  <a:srgbClr val="FF0000"/>
                </a:solidFill>
                <a:latin typeface="Consolas" pitchFamily="49" charset="0"/>
                <a:ea typeface="微软雅黑" pitchFamily="34" charset="-122"/>
                <a:cs typeface="Consolas" pitchFamily="49" charset="0"/>
              </a:rPr>
              <a:t>）</a:t>
            </a:r>
            <a:r>
              <a:rPr kumimoji="1" lang="en-US" altLang="zh-CN" sz="2400" b="1" dirty="0">
                <a:solidFill>
                  <a:srgbClr val="FF0000"/>
                </a:solidFill>
                <a:latin typeface="Consolas" pitchFamily="49" charset="0"/>
                <a:ea typeface="微软雅黑" pitchFamily="34" charset="-122"/>
                <a:cs typeface="Consolas" pitchFamily="49" charset="0"/>
              </a:rPr>
              <a:t>RR</a:t>
            </a:r>
            <a:r>
              <a:rPr kumimoji="1" lang="zh-CN" altLang="en-US" sz="2400" b="1" dirty="0">
                <a:solidFill>
                  <a:srgbClr val="FF0000"/>
                </a:solidFill>
                <a:latin typeface="Consolas" pitchFamily="49" charset="0"/>
                <a:ea typeface="微软雅黑" pitchFamily="34" charset="-122"/>
                <a:cs typeface="Consolas" pitchFamily="49" charset="0"/>
              </a:rPr>
              <a:t>型调整</a:t>
            </a:r>
          </a:p>
        </p:txBody>
      </p:sp>
      <p:sp>
        <p:nvSpPr>
          <p:cNvPr id="7" name="矩形 6"/>
          <p:cNvSpPr/>
          <p:nvPr/>
        </p:nvSpPr>
        <p:spPr>
          <a:xfrm>
            <a:off x="3524232" y="48070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8" name="左大括号 7"/>
          <p:cNvSpPr/>
          <p:nvPr/>
        </p:nvSpPr>
        <p:spPr>
          <a:xfrm>
            <a:off x="3335318" y="48531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9" name="TextBox 8"/>
          <p:cNvSpPr txBox="1"/>
          <p:nvPr/>
        </p:nvSpPr>
        <p:spPr>
          <a:xfrm>
            <a:off x="3000228" y="5285104"/>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10" name="矩形 9"/>
          <p:cNvSpPr/>
          <p:nvPr/>
        </p:nvSpPr>
        <p:spPr>
          <a:xfrm>
            <a:off x="4738678" y="48070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11" name="左大括号 10"/>
          <p:cNvSpPr/>
          <p:nvPr/>
        </p:nvSpPr>
        <p:spPr>
          <a:xfrm>
            <a:off x="4549764" y="48531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2" name="TextBox 11"/>
          <p:cNvSpPr txBox="1"/>
          <p:nvPr/>
        </p:nvSpPr>
        <p:spPr>
          <a:xfrm>
            <a:off x="4214674" y="5285104"/>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13" name="椭圆 12"/>
          <p:cNvSpPr/>
          <p:nvPr/>
        </p:nvSpPr>
        <p:spPr>
          <a:xfrm>
            <a:off x="3952860" y="38069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4" name="椭圆 13"/>
          <p:cNvSpPr/>
          <p:nvPr/>
        </p:nvSpPr>
        <p:spPr>
          <a:xfrm>
            <a:off x="3014686" y="309255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47" name="组合 46"/>
          <p:cNvGrpSpPr/>
          <p:nvPr/>
        </p:nvGrpSpPr>
        <p:grpSpPr>
          <a:xfrm>
            <a:off x="1940534" y="3949806"/>
            <a:ext cx="869319" cy="1143008"/>
            <a:chOff x="2904163" y="2000240"/>
            <a:chExt cx="869319" cy="1143008"/>
          </a:xfrm>
        </p:grpSpPr>
        <p:sp>
          <p:nvSpPr>
            <p:cNvPr id="15" name="矩形 14"/>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dirty="0">
                  <a:solidFill>
                    <a:prstClr val="white"/>
                  </a:solidFill>
                  <a:latin typeface="Consolas" pitchFamily="49" charset="0"/>
                  <a:ea typeface="宋体" panose="02010600030101010101" pitchFamily="2" charset="-122"/>
                  <a:cs typeface="Consolas" pitchFamily="49" charset="0"/>
                </a:rPr>
                <a:t>γ</a:t>
              </a:r>
              <a:endParaRPr kumimoji="1" lang="zh-CN" altLang="en-US" dirty="0">
                <a:solidFill>
                  <a:prstClr val="white"/>
                </a:solidFill>
                <a:latin typeface="Consolas" pitchFamily="49" charset="0"/>
                <a:ea typeface="宋体" panose="02010600030101010101" pitchFamily="2" charset="-122"/>
                <a:cs typeface="Consolas" pitchFamily="49" charset="0"/>
              </a:endParaRPr>
            </a:p>
          </p:txBody>
        </p:sp>
        <p:sp>
          <p:nvSpPr>
            <p:cNvPr id="16" name="左大括号 15"/>
            <p:cNvSpPr/>
            <p:nvPr/>
          </p:nvSpPr>
          <p:spPr>
            <a:xfrm>
              <a:off x="3227378" y="204627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a:solidFill>
                  <a:prstClr val="black"/>
                </a:solidFill>
                <a:latin typeface="Consolas" pitchFamily="49" charset="0"/>
                <a:ea typeface="宋体" panose="02010600030101010101" pitchFamily="2" charset="-122"/>
                <a:cs typeface="Consolas" pitchFamily="49" charset="0"/>
              </a:endParaRPr>
            </a:p>
          </p:txBody>
        </p:sp>
        <p:sp>
          <p:nvSpPr>
            <p:cNvPr id="17" name="TextBox 16"/>
            <p:cNvSpPr txBox="1"/>
            <p:nvPr/>
          </p:nvSpPr>
          <p:spPr>
            <a:xfrm>
              <a:off x="2904163" y="247828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grpSp>
      <p:cxnSp>
        <p:nvCxnSpPr>
          <p:cNvPr id="18" name="直接连接符 17"/>
          <p:cNvCxnSpPr>
            <a:stCxn id="13" idx="3"/>
            <a:endCxn id="7" idx="0"/>
          </p:cNvCxnSpPr>
          <p:nvPr/>
        </p:nvCxnSpPr>
        <p:spPr>
          <a:xfrm rot="5400000">
            <a:off x="3613531" y="43840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5"/>
            <a:endCxn id="10" idx="0"/>
          </p:cNvCxnSpPr>
          <p:nvPr/>
        </p:nvCxnSpPr>
        <p:spPr>
          <a:xfrm rot="16200000" flipH="1">
            <a:off x="4422811" y="431259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3" idx="1"/>
          </p:cNvCxnSpPr>
          <p:nvPr/>
        </p:nvCxnSpPr>
        <p:spPr>
          <a:xfrm>
            <a:off x="3547251" y="3508479"/>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2703138" y="3556899"/>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28934" y="3021113"/>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23" name="TextBox 22"/>
          <p:cNvSpPr txBox="1"/>
          <p:nvPr/>
        </p:nvSpPr>
        <p:spPr>
          <a:xfrm>
            <a:off x="4310050" y="3521179"/>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40" name="椭圆 39"/>
          <p:cNvSpPr/>
          <p:nvPr/>
        </p:nvSpPr>
        <p:spPr>
          <a:xfrm>
            <a:off x="9512324" y="5732946"/>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41" name="组合 40"/>
          <p:cNvGrpSpPr/>
          <p:nvPr/>
        </p:nvGrpSpPr>
        <p:grpSpPr>
          <a:xfrm>
            <a:off x="5667372" y="3310236"/>
            <a:ext cx="642942" cy="1428760"/>
            <a:chOff x="3857620" y="1000108"/>
            <a:chExt cx="642942" cy="1428760"/>
          </a:xfrm>
        </p:grpSpPr>
        <p:sp>
          <p:nvSpPr>
            <p:cNvPr id="42" name="右箭头 41"/>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3" name="TextBox 42"/>
            <p:cNvSpPr txBox="1"/>
            <p:nvPr/>
          </p:nvSpPr>
          <p:spPr>
            <a:xfrm>
              <a:off x="3936685" y="1000108"/>
              <a:ext cx="492443" cy="1143008"/>
            </a:xfrm>
            <a:prstGeom prst="rect">
              <a:avLst/>
            </a:prstGeom>
            <a:noFill/>
          </p:spPr>
          <p:txBody>
            <a:bodyPr vert="eaVert" wrap="square" rtlCol="0">
              <a:spAutoFit/>
            </a:bodyPr>
            <a:lstStyle/>
            <a:p>
              <a:pPr algn="ct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插入结点</a:t>
              </a:r>
              <a:endParaRPr kumimoji="1" lang="zh-CN" altLang="en-US" sz="2000" b="1" dirty="0">
                <a:solidFill>
                  <a:srgbClr val="3333FF"/>
                </a:solidFill>
                <a:latin typeface="Consolas" pitchFamily="49" charset="0"/>
                <a:ea typeface="楷体" pitchFamily="49" charset="-122"/>
                <a:cs typeface="Consolas" pitchFamily="49" charset="0"/>
              </a:endParaRPr>
            </a:p>
          </p:txBody>
        </p:sp>
      </p:grpSp>
      <p:grpSp>
        <p:nvGrpSpPr>
          <p:cNvPr id="68" name="组合 67"/>
          <p:cNvGrpSpPr/>
          <p:nvPr/>
        </p:nvGrpSpPr>
        <p:grpSpPr>
          <a:xfrm>
            <a:off x="6738942" y="2832564"/>
            <a:ext cx="3143272" cy="2857520"/>
            <a:chOff x="5214942" y="882998"/>
            <a:chExt cx="3143272" cy="2857520"/>
          </a:xfrm>
        </p:grpSpPr>
        <p:sp>
          <p:nvSpPr>
            <p:cNvPr id="49" name="矩形 48"/>
            <p:cNvSpPr/>
            <p:nvPr/>
          </p:nvSpPr>
          <p:spPr>
            <a:xfrm>
              <a:off x="6786578" y="259751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0" name="左大括号 49"/>
            <p:cNvSpPr/>
            <p:nvPr/>
          </p:nvSpPr>
          <p:spPr>
            <a:xfrm>
              <a:off x="6597664" y="264354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51" name="TextBox 50"/>
            <p:cNvSpPr txBox="1"/>
            <p:nvPr/>
          </p:nvSpPr>
          <p:spPr>
            <a:xfrm>
              <a:off x="6286512" y="307555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52" name="矩形 51"/>
            <p:cNvSpPr/>
            <p:nvPr/>
          </p:nvSpPr>
          <p:spPr>
            <a:xfrm>
              <a:off x="8001024" y="259751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3" name="左大括号 52"/>
            <p:cNvSpPr/>
            <p:nvPr/>
          </p:nvSpPr>
          <p:spPr>
            <a:xfrm>
              <a:off x="7812110" y="264354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54" name="TextBox 53"/>
            <p:cNvSpPr txBox="1"/>
            <p:nvPr/>
          </p:nvSpPr>
          <p:spPr>
            <a:xfrm>
              <a:off x="7500958" y="307555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55" name="椭圆 54"/>
            <p:cNvSpPr/>
            <p:nvPr/>
          </p:nvSpPr>
          <p:spPr>
            <a:xfrm>
              <a:off x="7215206" y="159737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56" name="椭圆 55"/>
            <p:cNvSpPr/>
            <p:nvPr/>
          </p:nvSpPr>
          <p:spPr>
            <a:xfrm>
              <a:off x="6277032" y="88299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57" name="组合 56"/>
            <p:cNvGrpSpPr/>
            <p:nvPr/>
          </p:nvGrpSpPr>
          <p:grpSpPr>
            <a:xfrm>
              <a:off x="5214942" y="1740254"/>
              <a:ext cx="857256" cy="1143008"/>
              <a:chOff x="2916226" y="2000240"/>
              <a:chExt cx="857256" cy="1143008"/>
            </a:xfrm>
          </p:grpSpPr>
          <p:sp>
            <p:nvSpPr>
              <p:cNvPr id="58" name="矩形 57"/>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9" name="左大括号 58"/>
              <p:cNvSpPr/>
              <p:nvPr/>
            </p:nvSpPr>
            <p:spPr>
              <a:xfrm>
                <a:off x="3227378" y="204627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60" name="TextBox 59"/>
              <p:cNvSpPr txBox="1"/>
              <p:nvPr/>
            </p:nvSpPr>
            <p:spPr>
              <a:xfrm>
                <a:off x="2916226" y="247828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grpSp>
        <p:cxnSp>
          <p:nvCxnSpPr>
            <p:cNvPr id="61" name="直接连接符 60"/>
            <p:cNvCxnSpPr>
              <a:stCxn id="55" idx="3"/>
              <a:endCxn id="49" idx="0"/>
            </p:cNvCxnSpPr>
            <p:nvPr/>
          </p:nvCxnSpPr>
          <p:spPr>
            <a:xfrm rot="5400000">
              <a:off x="6875876" y="217448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5"/>
              <a:endCxn id="52" idx="0"/>
            </p:cNvCxnSpPr>
            <p:nvPr/>
          </p:nvCxnSpPr>
          <p:spPr>
            <a:xfrm rot="16200000" flipH="1">
              <a:off x="7685156" y="210304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55" idx="1"/>
            </p:cNvCxnSpPr>
            <p:nvPr/>
          </p:nvCxnSpPr>
          <p:spPr>
            <a:xfrm>
              <a:off x="6809597" y="1298926"/>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965484" y="1347346"/>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7515280" y="2761127"/>
            <a:ext cx="1938306" cy="746287"/>
            <a:chOff x="5991280" y="811560"/>
            <a:chExt cx="1938306" cy="746287"/>
          </a:xfrm>
        </p:grpSpPr>
        <p:sp>
          <p:nvSpPr>
            <p:cNvPr id="65" name="TextBox 64"/>
            <p:cNvSpPr txBox="1"/>
            <p:nvPr/>
          </p:nvSpPr>
          <p:spPr>
            <a:xfrm>
              <a:off x="5991280" y="811560"/>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-2</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66" name="TextBox 65"/>
            <p:cNvSpPr txBox="1"/>
            <p:nvPr/>
          </p:nvSpPr>
          <p:spPr>
            <a:xfrm>
              <a:off x="7572396" y="1311626"/>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grpSp>
      <p:grpSp>
        <p:nvGrpSpPr>
          <p:cNvPr id="70" name="组合 69"/>
          <p:cNvGrpSpPr/>
          <p:nvPr/>
        </p:nvGrpSpPr>
        <p:grpSpPr>
          <a:xfrm>
            <a:off x="8524892" y="3118316"/>
            <a:ext cx="1214446" cy="1143008"/>
            <a:chOff x="7000892" y="1168750"/>
            <a:chExt cx="1214446" cy="1143008"/>
          </a:xfrm>
        </p:grpSpPr>
        <p:sp>
          <p:nvSpPr>
            <p:cNvPr id="46" name="TextBox 45"/>
            <p:cNvSpPr txBox="1"/>
            <p:nvPr/>
          </p:nvSpPr>
          <p:spPr>
            <a:xfrm>
              <a:off x="7000892" y="1168750"/>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R</a:t>
              </a:r>
              <a:endParaRPr kumimoji="1" lang="zh-CN" altLang="en-US" sz="2000" b="1" dirty="0">
                <a:solidFill>
                  <a:srgbClr val="FF00FF"/>
                </a:solidFill>
                <a:latin typeface="Consolas" pitchFamily="49" charset="0"/>
                <a:ea typeface="楷体" pitchFamily="49" charset="-122"/>
                <a:cs typeface="Consolas" pitchFamily="49" charset="0"/>
              </a:endParaRPr>
            </a:p>
          </p:txBody>
        </p:sp>
        <p:sp>
          <p:nvSpPr>
            <p:cNvPr id="67" name="TextBox 66"/>
            <p:cNvSpPr txBox="1"/>
            <p:nvPr/>
          </p:nvSpPr>
          <p:spPr>
            <a:xfrm>
              <a:off x="7858148" y="2003981"/>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R</a:t>
              </a:r>
              <a:endParaRPr kumimoji="1" lang="zh-CN" altLang="en-US" sz="2000" b="1" dirty="0">
                <a:solidFill>
                  <a:srgbClr val="FF00FF"/>
                </a:solidFill>
                <a:latin typeface="Consolas" pitchFamily="49" charset="0"/>
                <a:ea typeface="楷体" pitchFamily="49" charset="-122"/>
                <a:cs typeface="Consolas" pitchFamily="49" charset="0"/>
              </a:endParaRPr>
            </a:p>
          </p:txBody>
        </p:sp>
      </p:grpSp>
      <p:sp>
        <p:nvSpPr>
          <p:cNvPr id="72" name="Text Box 2">
            <a:extLst>
              <a:ext uri="{FF2B5EF4-FFF2-40B4-BE49-F238E27FC236}">
                <a16:creationId xmlns:a16="http://schemas.microsoft.com/office/drawing/2014/main" id="{4ABDDABC-0C25-4F1E-9883-7F16B131BBD1}"/>
              </a:ext>
            </a:extLst>
          </p:cNvPr>
          <p:cNvSpPr txBox="1">
            <a:spLocks noChangeArrowheads="1"/>
          </p:cNvSpPr>
          <p:nvPr/>
        </p:nvSpPr>
        <p:spPr bwMode="auto">
          <a:xfrm>
            <a:off x="2335964" y="1035561"/>
            <a:ext cx="4496157" cy="464614"/>
          </a:xfrm>
          <a:prstGeom prst="rect">
            <a:avLst/>
          </a:prstGeom>
          <a:noFill/>
          <a:ln w="9525">
            <a:noFill/>
            <a:miter lim="800000"/>
            <a:headEnd/>
            <a:tailEnd/>
          </a:ln>
        </p:spPr>
        <p:txBody>
          <a:bodyPr wrap="square">
            <a:spAutoFit/>
          </a:bodyPr>
          <a:lstStyle/>
          <a:p>
            <a:pPr algn="just"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在*</a:t>
            </a:r>
            <a:r>
              <a:rPr kumimoji="1" lang="en-US" altLang="zh-CN" sz="2200" b="1" dirty="0">
                <a:solidFill>
                  <a:srgbClr val="3333FF"/>
                </a:solidFill>
                <a:latin typeface="Consolas" pitchFamily="49" charset="0"/>
                <a:ea typeface="楷体" pitchFamily="49" charset="-122"/>
                <a:cs typeface="Consolas" pitchFamily="49" charset="0"/>
              </a:rPr>
              <a:t>a</a:t>
            </a:r>
            <a:r>
              <a:rPr kumimoji="1" lang="zh-CN" altLang="en-US" sz="2200" b="1" dirty="0">
                <a:solidFill>
                  <a:srgbClr val="3333FF"/>
                </a:solidFill>
                <a:latin typeface="Consolas" pitchFamily="49" charset="0"/>
                <a:ea typeface="楷体" pitchFamily="49" charset="-122"/>
                <a:cs typeface="Consolas" pitchFamily="49" charset="0"/>
              </a:rPr>
              <a:t>右孩子的右子树上插入新结点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0"/>
                                        </p:tgtEl>
                                      </p:cBhvr>
                                    </p:animEffect>
                                    <p:animScale>
                                      <p:cBhvr>
                                        <p:cTn id="17" dur="250" autoRev="1" fill="hold"/>
                                        <p:tgtEl>
                                          <p:spTgt spid="4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2633514" y="3389794"/>
            <a:ext cx="928694" cy="1143008"/>
            <a:chOff x="3357554" y="2811824"/>
            <a:chExt cx="928694" cy="1143008"/>
          </a:xfrm>
        </p:grpSpPr>
        <p:sp>
          <p:nvSpPr>
            <p:cNvPr id="49" name="矩形 48"/>
            <p:cNvSpPr/>
            <p:nvPr/>
          </p:nvSpPr>
          <p:spPr>
            <a:xfrm>
              <a:off x="3929058" y="28118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0" name="左大括号 49"/>
            <p:cNvSpPr/>
            <p:nvPr/>
          </p:nvSpPr>
          <p:spPr>
            <a:xfrm>
              <a:off x="3740144" y="285786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51" name="TextBox 50"/>
            <p:cNvSpPr txBox="1"/>
            <p:nvPr/>
          </p:nvSpPr>
          <p:spPr>
            <a:xfrm>
              <a:off x="3357554" y="3289865"/>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grpSp>
      <p:sp>
        <p:nvSpPr>
          <p:cNvPr id="56" name="椭圆 55"/>
          <p:cNvSpPr/>
          <p:nvPr/>
        </p:nvSpPr>
        <p:spPr>
          <a:xfrm>
            <a:off x="2695472" y="167528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4" name="组合 56"/>
          <p:cNvGrpSpPr/>
          <p:nvPr/>
        </p:nvGrpSpPr>
        <p:grpSpPr>
          <a:xfrm>
            <a:off x="1561944" y="2532538"/>
            <a:ext cx="928694" cy="1143008"/>
            <a:chOff x="2844788" y="2000240"/>
            <a:chExt cx="928694" cy="1143008"/>
          </a:xfrm>
        </p:grpSpPr>
        <p:sp>
          <p:nvSpPr>
            <p:cNvPr id="58" name="矩形 57"/>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9" name="左大括号 58"/>
            <p:cNvSpPr/>
            <p:nvPr/>
          </p:nvSpPr>
          <p:spPr>
            <a:xfrm>
              <a:off x="3227378" y="204627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60" name="TextBox 59"/>
            <p:cNvSpPr txBox="1"/>
            <p:nvPr/>
          </p:nvSpPr>
          <p:spPr>
            <a:xfrm>
              <a:off x="2844788" y="247828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grpSp>
      <p:cxnSp>
        <p:nvCxnSpPr>
          <p:cNvPr id="61" name="直接连接符 60"/>
          <p:cNvCxnSpPr/>
          <p:nvPr/>
        </p:nvCxnSpPr>
        <p:spPr>
          <a:xfrm rot="5400000">
            <a:off x="3294317" y="296676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33646" y="2389662"/>
            <a:ext cx="1143008" cy="2546002"/>
            <a:chOff x="4357686" y="1811692"/>
            <a:chExt cx="1143008" cy="2546002"/>
          </a:xfrm>
        </p:grpSpPr>
        <p:sp>
          <p:nvSpPr>
            <p:cNvPr id="40" name="椭圆 39"/>
            <p:cNvSpPr/>
            <p:nvPr/>
          </p:nvSpPr>
          <p:spPr>
            <a:xfrm>
              <a:off x="5130804" y="3997694"/>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52" name="矩形 51"/>
            <p:cNvSpPr/>
            <p:nvPr/>
          </p:nvSpPr>
          <p:spPr>
            <a:xfrm>
              <a:off x="5143504" y="28118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3" name="左大括号 52"/>
            <p:cNvSpPr/>
            <p:nvPr/>
          </p:nvSpPr>
          <p:spPr>
            <a:xfrm>
              <a:off x="4954590" y="285786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54" name="TextBox 53"/>
            <p:cNvSpPr txBox="1"/>
            <p:nvPr/>
          </p:nvSpPr>
          <p:spPr>
            <a:xfrm>
              <a:off x="4572000" y="3289865"/>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55" name="椭圆 54"/>
            <p:cNvSpPr/>
            <p:nvPr/>
          </p:nvSpPr>
          <p:spPr>
            <a:xfrm>
              <a:off x="4357686" y="181169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62" name="直接连接符 61"/>
            <p:cNvCxnSpPr>
              <a:stCxn id="55" idx="5"/>
              <a:endCxn id="52" idx="0"/>
            </p:cNvCxnSpPr>
            <p:nvPr/>
          </p:nvCxnSpPr>
          <p:spPr>
            <a:xfrm rot="16200000" flipH="1">
              <a:off x="4827636" y="231736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3228037" y="2091211"/>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2383924" y="2139631"/>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2347762" y="841673"/>
            <a:ext cx="1357322" cy="1054064"/>
            <a:chOff x="3071802" y="263703"/>
            <a:chExt cx="1357322" cy="1054064"/>
          </a:xfrm>
        </p:grpSpPr>
        <p:sp>
          <p:nvSpPr>
            <p:cNvPr id="65" name="TextBox 64"/>
            <p:cNvSpPr txBox="1"/>
            <p:nvPr/>
          </p:nvSpPr>
          <p:spPr>
            <a:xfrm>
              <a:off x="4071934" y="263703"/>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66" name="TextBox 65"/>
            <p:cNvSpPr txBox="1"/>
            <p:nvPr/>
          </p:nvSpPr>
          <p:spPr>
            <a:xfrm>
              <a:off x="3071802" y="1071546"/>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grpSp>
      <p:cxnSp>
        <p:nvCxnSpPr>
          <p:cNvPr id="57" name="直接连接符 56"/>
          <p:cNvCxnSpPr/>
          <p:nvPr/>
        </p:nvCxnSpPr>
        <p:spPr>
          <a:xfrm rot="10800000" flipV="1">
            <a:off x="3235185" y="1363764"/>
            <a:ext cx="469901" cy="45878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276324" y="4149847"/>
            <a:ext cx="2928958" cy="430887"/>
          </a:xfrm>
          <a:prstGeom prst="rect">
            <a:avLst/>
          </a:prstGeom>
          <a:noFill/>
        </p:spPr>
        <p:txBody>
          <a:bodyPr wrap="square" rtlCol="0">
            <a:spAutoFit/>
          </a:bodyPr>
          <a:lstStyle/>
          <a:p>
            <a:pPr algn="ctr" fontAlgn="base">
              <a:spcBef>
                <a:spcPct val="0"/>
              </a:spcBef>
              <a:spcAft>
                <a:spcPct val="0"/>
              </a:spcAft>
            </a:pPr>
            <a:r>
              <a:rPr kumimoji="1" lang="en-US" altLang="zh-CN" sz="2200" b="1" dirty="0">
                <a:solidFill>
                  <a:srgbClr val="3333FF"/>
                </a:solidFill>
                <a:latin typeface="Consolas" pitchFamily="49" charset="0"/>
                <a:ea typeface="楷体" pitchFamily="49" charset="-122"/>
                <a:cs typeface="Consolas" pitchFamily="49" charset="0"/>
              </a:rPr>
              <a:t>RR</a:t>
            </a:r>
            <a:r>
              <a:rPr kumimoji="1" lang="zh-CN" altLang="en-US" sz="2200" b="1" dirty="0">
                <a:solidFill>
                  <a:srgbClr val="3333FF"/>
                </a:solidFill>
                <a:latin typeface="Consolas" pitchFamily="49" charset="0"/>
                <a:ea typeface="楷体" pitchFamily="49" charset="-122"/>
                <a:cs typeface="Consolas" pitchFamily="49" charset="0"/>
              </a:rPr>
              <a:t>调整后的结果</a:t>
            </a:r>
          </a:p>
        </p:txBody>
      </p:sp>
      <p:sp>
        <p:nvSpPr>
          <p:cNvPr id="29" name="TextBox 28"/>
          <p:cNvSpPr txBox="1"/>
          <p:nvPr/>
        </p:nvSpPr>
        <p:spPr>
          <a:xfrm>
            <a:off x="6524628" y="4166812"/>
            <a:ext cx="3714776" cy="1938992"/>
          </a:xfrm>
          <a:prstGeom prst="rect">
            <a:avLst/>
          </a:prstGeom>
          <a:noFill/>
        </p:spPr>
        <p:txBody>
          <a:bodyPr wrap="square" rtlCol="0">
            <a:spAutoFit/>
          </a:bodyPr>
          <a:lstStyle/>
          <a:p>
            <a:pPr marL="457200" indent="-457200" fontAlgn="base">
              <a:lnSpc>
                <a:spcPct val="150000"/>
              </a:lnSpc>
              <a:spcBef>
                <a:spcPct val="0"/>
              </a:spcBef>
              <a:spcAft>
                <a:spcPct val="0"/>
              </a:spcAft>
              <a:buBlip>
                <a:blip r:embed="rId2"/>
              </a:buBlip>
            </a:pPr>
            <a:r>
              <a:rPr kumimoji="1" lang="en-US" altLang="zh-CN" sz="2000" b="1">
                <a:solidFill>
                  <a:srgbClr val="3333FF"/>
                </a:solidFill>
                <a:latin typeface="Consolas" pitchFamily="49" charset="0"/>
                <a:ea typeface="楷体" pitchFamily="49" charset="-122"/>
                <a:cs typeface="Consolas" pitchFamily="49" charset="0"/>
              </a:rPr>
              <a:t>B</a:t>
            </a:r>
            <a:r>
              <a:rPr kumimoji="1" lang="zh-CN" altLang="en-US" sz="2000" b="1">
                <a:solidFill>
                  <a:srgbClr val="3333FF"/>
                </a:solidFill>
                <a:latin typeface="Consolas" pitchFamily="49" charset="0"/>
                <a:ea typeface="楷体" pitchFamily="49" charset="-122"/>
                <a:cs typeface="Consolas" pitchFamily="49" charset="0"/>
              </a:rPr>
              <a:t>结点带右子树</a:t>
            </a:r>
            <a:r>
              <a:rPr kumimoji="1" lang="el-GR" altLang="zh-CN" sz="2000" b="1">
                <a:solidFill>
                  <a:srgbClr val="3333FF"/>
                </a:solidFill>
                <a:latin typeface="Consolas" pitchFamily="49" charset="0"/>
                <a:ea typeface="楷体" pitchFamily="49" charset="-122"/>
                <a:cs typeface="Consolas" pitchFamily="49" charset="0"/>
              </a:rPr>
              <a:t>β</a:t>
            </a:r>
            <a:r>
              <a:rPr kumimoji="1" lang="zh-CN" altLang="en-US" sz="2000" b="1">
                <a:solidFill>
                  <a:srgbClr val="3333FF"/>
                </a:solidFill>
                <a:latin typeface="Consolas" pitchFamily="49" charset="0"/>
                <a:ea typeface="楷体" pitchFamily="49" charset="-122"/>
                <a:cs typeface="Consolas" pitchFamily="49" charset="0"/>
              </a:rPr>
              <a:t>一起上升</a:t>
            </a:r>
            <a:endParaRPr kumimoji="1" lang="en-US" altLang="zh-CN" sz="2000" b="1">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en-US" altLang="zh-CN" sz="2000" b="1">
                <a:solidFill>
                  <a:srgbClr val="3333FF"/>
                </a:solidFill>
                <a:latin typeface="Consolas" pitchFamily="49" charset="0"/>
                <a:ea typeface="楷体" pitchFamily="49" charset="-122"/>
                <a:cs typeface="Consolas" pitchFamily="49" charset="0"/>
              </a:rPr>
              <a:t>A</a:t>
            </a:r>
            <a:r>
              <a:rPr kumimoji="1" lang="zh-CN" altLang="en-US" sz="2000" b="1">
                <a:solidFill>
                  <a:srgbClr val="3333FF"/>
                </a:solidFill>
                <a:latin typeface="Consolas" pitchFamily="49" charset="0"/>
                <a:ea typeface="楷体" pitchFamily="49" charset="-122"/>
                <a:cs typeface="Consolas" pitchFamily="49" charset="0"/>
              </a:rPr>
              <a:t>结点成为</a:t>
            </a:r>
            <a:r>
              <a:rPr kumimoji="1" lang="en-US" altLang="zh-CN" sz="2000" b="1">
                <a:solidFill>
                  <a:srgbClr val="3333FF"/>
                </a:solidFill>
                <a:latin typeface="Consolas" pitchFamily="49" charset="0"/>
                <a:ea typeface="楷体" pitchFamily="49" charset="-122"/>
                <a:cs typeface="Consolas" pitchFamily="49" charset="0"/>
              </a:rPr>
              <a:t>B</a:t>
            </a:r>
            <a:r>
              <a:rPr kumimoji="1" lang="zh-CN" altLang="en-US" sz="2000" b="1">
                <a:solidFill>
                  <a:srgbClr val="3333FF"/>
                </a:solidFill>
                <a:latin typeface="Consolas" pitchFamily="49" charset="0"/>
                <a:ea typeface="楷体" pitchFamily="49" charset="-122"/>
                <a:cs typeface="Consolas" pitchFamily="49" charset="0"/>
              </a:rPr>
              <a:t>的左孩子</a:t>
            </a:r>
            <a:endParaRPr kumimoji="1" lang="en-US" altLang="zh-CN" sz="2000" b="1">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zh-CN" altLang="en-US" sz="2000" b="1">
                <a:solidFill>
                  <a:srgbClr val="3333FF"/>
                </a:solidFill>
                <a:latin typeface="Consolas" pitchFamily="49" charset="0"/>
                <a:ea typeface="楷体" pitchFamily="49" charset="-122"/>
                <a:cs typeface="Consolas" pitchFamily="49" charset="0"/>
              </a:rPr>
              <a:t>原来</a:t>
            </a:r>
            <a:r>
              <a:rPr kumimoji="1" lang="en-US" altLang="zh-CN" sz="2000" b="1">
                <a:solidFill>
                  <a:srgbClr val="3333FF"/>
                </a:solidFill>
                <a:latin typeface="Consolas" pitchFamily="49" charset="0"/>
                <a:ea typeface="楷体" pitchFamily="49" charset="-122"/>
                <a:cs typeface="Consolas" pitchFamily="49" charset="0"/>
              </a:rPr>
              <a:t>B</a:t>
            </a:r>
            <a:r>
              <a:rPr kumimoji="1" lang="zh-CN" altLang="en-US" sz="2000" b="1">
                <a:solidFill>
                  <a:srgbClr val="3333FF"/>
                </a:solidFill>
                <a:latin typeface="Consolas" pitchFamily="49" charset="0"/>
                <a:ea typeface="楷体" pitchFamily="49" charset="-122"/>
                <a:cs typeface="Consolas" pitchFamily="49" charset="0"/>
              </a:rPr>
              <a:t>结点的左子树</a:t>
            </a:r>
            <a:r>
              <a:rPr kumimoji="1" lang="el-GR" altLang="zh-CN" sz="2000" b="1">
                <a:solidFill>
                  <a:srgbClr val="3333FF"/>
                </a:solidFill>
                <a:latin typeface="Consolas" pitchFamily="49" charset="0"/>
                <a:ea typeface="楷体" pitchFamily="49" charset="-122"/>
                <a:cs typeface="Consolas" pitchFamily="49" charset="0"/>
              </a:rPr>
              <a:t>α</a:t>
            </a:r>
            <a:r>
              <a:rPr kumimoji="1" lang="zh-CN" altLang="en-US" sz="2000" b="1">
                <a:solidFill>
                  <a:srgbClr val="3333FF"/>
                </a:solidFill>
                <a:latin typeface="Consolas" pitchFamily="49" charset="0"/>
                <a:ea typeface="楷体" pitchFamily="49" charset="-122"/>
                <a:cs typeface="Consolas" pitchFamily="49" charset="0"/>
              </a:rPr>
              <a:t>作为</a:t>
            </a:r>
            <a:r>
              <a:rPr kumimoji="1" lang="en-US" altLang="zh-CN" sz="2000" b="1">
                <a:solidFill>
                  <a:srgbClr val="3333FF"/>
                </a:solidFill>
                <a:latin typeface="Consolas" pitchFamily="49" charset="0"/>
                <a:ea typeface="楷体" pitchFamily="49" charset="-122"/>
                <a:cs typeface="Consolas" pitchFamily="49" charset="0"/>
              </a:rPr>
              <a:t>A</a:t>
            </a:r>
            <a:r>
              <a:rPr kumimoji="1" lang="zh-CN" altLang="en-US" sz="2000" b="1">
                <a:solidFill>
                  <a:srgbClr val="3333FF"/>
                </a:solidFill>
                <a:latin typeface="Consolas" pitchFamily="49" charset="0"/>
                <a:ea typeface="楷体" pitchFamily="49" charset="-122"/>
                <a:cs typeface="Consolas" pitchFamily="49" charset="0"/>
              </a:rPr>
              <a:t>的右子树</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30" name="Text Box 2"/>
          <p:cNvSpPr txBox="1">
            <a:spLocks noChangeArrowheads="1"/>
          </p:cNvSpPr>
          <p:nvPr/>
        </p:nvSpPr>
        <p:spPr bwMode="auto">
          <a:xfrm>
            <a:off x="6537027" y="3523870"/>
            <a:ext cx="1692574" cy="457200"/>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zh-CN" altLang="en-US" sz="2400" b="1" dirty="0">
                <a:solidFill>
                  <a:srgbClr val="FF00FF"/>
                </a:solidFill>
                <a:latin typeface="Consolas" pitchFamily="49" charset="0"/>
                <a:ea typeface="楷体" pitchFamily="49" charset="-122"/>
                <a:cs typeface="Consolas" pitchFamily="49" charset="0"/>
              </a:rPr>
              <a:t>调整过程：</a:t>
            </a:r>
          </a:p>
        </p:txBody>
      </p:sp>
      <p:sp>
        <p:nvSpPr>
          <p:cNvPr id="31" name="Text Box 2">
            <a:extLst>
              <a:ext uri="{FF2B5EF4-FFF2-40B4-BE49-F238E27FC236}">
                <a16:creationId xmlns:a16="http://schemas.microsoft.com/office/drawing/2014/main" id="{93E95A5C-8700-43B3-813E-3A98263D7703}"/>
              </a:ext>
            </a:extLst>
          </p:cNvPr>
          <p:cNvSpPr txBox="1">
            <a:spLocks noChangeArrowheads="1"/>
          </p:cNvSpPr>
          <p:nvPr/>
        </p:nvSpPr>
        <p:spPr bwMode="auto">
          <a:xfrm>
            <a:off x="6447488" y="906564"/>
            <a:ext cx="2308323" cy="457200"/>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en-US" altLang="zh-CN" sz="2400" dirty="0">
                <a:solidFill>
                  <a:srgbClr val="FF00FF"/>
                </a:solidFill>
                <a:latin typeface="Consolas" pitchFamily="49" charset="0"/>
                <a:ea typeface="楷体" pitchFamily="49" charset="-122"/>
                <a:cs typeface="Consolas" pitchFamily="49" charset="0"/>
              </a:rPr>
              <a:t>RR</a:t>
            </a:r>
            <a:r>
              <a:rPr kumimoji="1" lang="zh-CN" altLang="en-US" sz="2400" b="1" dirty="0">
                <a:solidFill>
                  <a:srgbClr val="FF00FF"/>
                </a:solidFill>
                <a:latin typeface="Consolas" pitchFamily="49" charset="0"/>
                <a:ea typeface="楷体" pitchFamily="49" charset="-122"/>
                <a:cs typeface="Consolas" pitchFamily="49" charset="0"/>
              </a:rPr>
              <a:t>型调整方法：</a:t>
            </a:r>
          </a:p>
        </p:txBody>
      </p:sp>
      <p:sp>
        <p:nvSpPr>
          <p:cNvPr id="32" name="TextBox 27">
            <a:extLst>
              <a:ext uri="{FF2B5EF4-FFF2-40B4-BE49-F238E27FC236}">
                <a16:creationId xmlns:a16="http://schemas.microsoft.com/office/drawing/2014/main" id="{109EAC8F-6CCB-4082-8328-C43FAEF261CD}"/>
              </a:ext>
            </a:extLst>
          </p:cNvPr>
          <p:cNvSpPr txBox="1"/>
          <p:nvPr/>
        </p:nvSpPr>
        <p:spPr>
          <a:xfrm>
            <a:off x="6438862" y="1401389"/>
            <a:ext cx="4352780" cy="500009"/>
          </a:xfrm>
          <a:prstGeom prst="rect">
            <a:avLst/>
          </a:prstGeom>
          <a:noFill/>
        </p:spPr>
        <p:txBody>
          <a:bodyPr wrap="square" rtlCol="0">
            <a:spAutoFit/>
          </a:bodyPr>
          <a:lstStyle/>
          <a:p>
            <a:pPr fontAlgn="base">
              <a:lnSpc>
                <a:spcPct val="150000"/>
              </a:lnSpc>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单向左旋：*</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和其右孩子逆时针旋转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5313 -0.00232 C 0.05052 -0.02338 0.04805 -0.04422 0.03919 -0.08009 C 0.03034 -0.11597 0.01524 -0.16667 0.00039 -0.21713 " pathEditMode="relative" rAng="0" ptsTypes="AAA">
                                      <p:cBhvr>
                                        <p:cTn id="6" dur="2000" fill="hold"/>
                                        <p:tgtEl>
                                          <p:spTgt spid="48"/>
                                        </p:tgtEl>
                                        <p:attrNameLst>
                                          <p:attrName>ppt_x</p:attrName>
                                          <p:attrName>ppt_y</p:attrName>
                                        </p:attrNameLst>
                                      </p:cBhvr>
                                      <p:rCtr x="-2643" y="-10741"/>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1"/>
                                        </p:tgtEl>
                                      </p:cBhvr>
                                    </p:animEffect>
                                    <p:set>
                                      <p:cBhvr>
                                        <p:cTn id="11" dur="1" fill="hold">
                                          <p:stCondLst>
                                            <p:cond delay="499"/>
                                          </p:stCondLst>
                                        </p:cTn>
                                        <p:tgtEl>
                                          <p:spTgt spid="61"/>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273 3.7037E-6 C 0.00273 -0.01412 0.00273 -0.02801 0.0069 -0.04908 C 0.01132 -0.07014 0.01992 -0.09838 0.02864 -0.12662 " pathEditMode="relative" rAng="0" ptsTypes="AAA">
                                      <p:cBhvr>
                                        <p:cTn id="18" dur="2000" fill="hold"/>
                                        <p:tgtEl>
                                          <p:spTgt spid="70"/>
                                        </p:tgtEl>
                                        <p:attrNameLst>
                                          <p:attrName>ppt_x</p:attrName>
                                          <p:attrName>ppt_y</p:attrName>
                                        </p:attrNameLst>
                                      </p:cBhvr>
                                      <p:rCtr x="1289" y="-6343"/>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rot="2832040">
            <a:off x="6716250" y="1771678"/>
            <a:ext cx="3021423" cy="107157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3028" name="Oval 3"/>
          <p:cNvSpPr>
            <a:spLocks noChangeArrowheads="1"/>
          </p:cNvSpPr>
          <p:nvPr/>
        </p:nvSpPr>
        <p:spPr bwMode="auto">
          <a:xfrm>
            <a:off x="2500282" y="1662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43029" name="Oval 4"/>
          <p:cNvSpPr>
            <a:spLocks noChangeArrowheads="1"/>
          </p:cNvSpPr>
          <p:nvPr/>
        </p:nvSpPr>
        <p:spPr bwMode="auto">
          <a:xfrm>
            <a:off x="1738282" y="2424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2</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43030" name="Line 5"/>
          <p:cNvSpPr>
            <a:spLocks noChangeShapeType="1"/>
          </p:cNvSpPr>
          <p:nvPr/>
        </p:nvSpPr>
        <p:spPr bwMode="auto">
          <a:xfrm flipH="1">
            <a:off x="2119282" y="2043114"/>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3031" name="Line 6"/>
          <p:cNvSpPr>
            <a:spLocks noChangeShapeType="1"/>
          </p:cNvSpPr>
          <p:nvPr/>
        </p:nvSpPr>
        <p:spPr bwMode="auto">
          <a:xfrm>
            <a:off x="2881282" y="2043114"/>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3032" name="Line 7"/>
          <p:cNvSpPr>
            <a:spLocks noChangeShapeType="1"/>
          </p:cNvSpPr>
          <p:nvPr/>
        </p:nvSpPr>
        <p:spPr bwMode="auto">
          <a:xfrm>
            <a:off x="3609975" y="914400"/>
            <a:ext cx="457200" cy="457200"/>
          </a:xfrm>
          <a:prstGeom prst="line">
            <a:avLst/>
          </a:prstGeom>
          <a:noFill/>
          <a:ln w="28575">
            <a:solidFill>
              <a:schemeClr val="bg1"/>
            </a:solidFill>
            <a:round/>
            <a:headEnd/>
            <a:tailEnd type="triangle" w="med" len="lg"/>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3033" name="Oval 8"/>
          <p:cNvSpPr>
            <a:spLocks noChangeArrowheads="1"/>
          </p:cNvSpPr>
          <p:nvPr/>
        </p:nvSpPr>
        <p:spPr bwMode="auto">
          <a:xfrm>
            <a:off x="3262282" y="2424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6</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43034" name="Oval 9"/>
          <p:cNvSpPr>
            <a:spLocks noChangeArrowheads="1"/>
          </p:cNvSpPr>
          <p:nvPr/>
        </p:nvSpPr>
        <p:spPr bwMode="auto">
          <a:xfrm>
            <a:off x="2500282" y="3186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5</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43035" name="Line 10"/>
          <p:cNvSpPr>
            <a:spLocks noChangeShapeType="1"/>
          </p:cNvSpPr>
          <p:nvPr/>
        </p:nvSpPr>
        <p:spPr bwMode="auto">
          <a:xfrm flipH="1">
            <a:off x="2881282" y="2805114"/>
            <a:ext cx="4572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3036" name="Line 11"/>
          <p:cNvSpPr>
            <a:spLocks noChangeShapeType="1"/>
          </p:cNvSpPr>
          <p:nvPr/>
        </p:nvSpPr>
        <p:spPr bwMode="auto">
          <a:xfrm>
            <a:off x="3643282" y="2805114"/>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3037" name="Oval 12"/>
          <p:cNvSpPr>
            <a:spLocks noChangeArrowheads="1"/>
          </p:cNvSpPr>
          <p:nvPr/>
        </p:nvSpPr>
        <p:spPr bwMode="auto">
          <a:xfrm>
            <a:off x="4024282" y="3186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8</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grpSp>
        <p:nvGrpSpPr>
          <p:cNvPr id="67" name="组合 66"/>
          <p:cNvGrpSpPr/>
          <p:nvPr/>
        </p:nvGrpSpPr>
        <p:grpSpPr>
          <a:xfrm>
            <a:off x="4881555" y="1989139"/>
            <a:ext cx="1231881" cy="503237"/>
            <a:chOff x="3357554" y="1989138"/>
            <a:chExt cx="1231881" cy="503237"/>
          </a:xfrm>
        </p:grpSpPr>
        <p:sp>
          <p:nvSpPr>
            <p:cNvPr id="43014" name="Line 41"/>
            <p:cNvSpPr>
              <a:spLocks noChangeShapeType="1"/>
            </p:cNvSpPr>
            <p:nvPr/>
          </p:nvSpPr>
          <p:spPr bwMode="auto">
            <a:xfrm>
              <a:off x="3357554" y="2492375"/>
              <a:ext cx="1079500" cy="0"/>
            </a:xfrm>
            <a:prstGeom prst="line">
              <a:avLst/>
            </a:prstGeom>
            <a:noFill/>
            <a:ln w="38100">
              <a:solidFill>
                <a:srgbClr val="3333FF"/>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3015" name="Text Box 42"/>
            <p:cNvSpPr txBox="1">
              <a:spLocks noChangeArrowheads="1"/>
            </p:cNvSpPr>
            <p:nvPr/>
          </p:nvSpPr>
          <p:spPr bwMode="auto">
            <a:xfrm>
              <a:off x="3509935" y="1989138"/>
              <a:ext cx="10795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插入 </a:t>
              </a:r>
              <a:r>
                <a:rPr kumimoji="1" lang="en-US" altLang="zh-CN" sz="2000" b="1" dirty="0">
                  <a:solidFill>
                    <a:srgbClr val="3333FF"/>
                  </a:solidFill>
                  <a:latin typeface="Consolas" pitchFamily="49" charset="0"/>
                  <a:ea typeface="楷体" pitchFamily="49" charset="-122"/>
                  <a:cs typeface="Consolas" pitchFamily="49" charset="0"/>
                </a:rPr>
                <a:t>9</a:t>
              </a:r>
            </a:p>
          </p:txBody>
        </p:sp>
      </p:grpSp>
      <p:sp>
        <p:nvSpPr>
          <p:cNvPr id="46" name="Text Box 2"/>
          <p:cNvSpPr txBox="1">
            <a:spLocks noChangeArrowheads="1"/>
          </p:cNvSpPr>
          <p:nvPr/>
        </p:nvSpPr>
        <p:spPr bwMode="auto">
          <a:xfrm>
            <a:off x="1952596" y="231796"/>
            <a:ext cx="3600450" cy="512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fontAlgn="base">
              <a:lnSpc>
                <a:spcPct val="125000"/>
              </a:lnSpc>
              <a:spcBef>
                <a:spcPct val="0"/>
              </a:spcBef>
              <a:spcAft>
                <a:spcPct val="0"/>
              </a:spcAft>
            </a:pPr>
            <a:r>
              <a:rPr kumimoji="1" lang="en-US" altLang="zh-CN" sz="2400" b="1" dirty="0" err="1">
                <a:solidFill>
                  <a:srgbClr val="FF00FF"/>
                </a:solidFill>
                <a:latin typeface="Consolas" pitchFamily="49" charset="0"/>
                <a:ea typeface="楷体" pitchFamily="49" charset="-122"/>
                <a:cs typeface="Consolas" pitchFamily="49" charset="0"/>
              </a:rPr>
              <a:t>AVL</a:t>
            </a:r>
            <a:r>
              <a:rPr kumimoji="1" lang="zh-CN" altLang="en-US" sz="2400" b="1" dirty="0">
                <a:solidFill>
                  <a:srgbClr val="FF00FF"/>
                </a:solidFill>
                <a:latin typeface="Consolas" pitchFamily="49" charset="0"/>
                <a:ea typeface="楷体" pitchFamily="49" charset="-122"/>
                <a:cs typeface="Consolas" pitchFamily="49" charset="0"/>
              </a:rPr>
              <a:t>树</a:t>
            </a:r>
            <a:r>
              <a:rPr kumimoji="1" lang="en-US" altLang="zh-CN" sz="2400" b="1" dirty="0">
                <a:solidFill>
                  <a:srgbClr val="FF00FF"/>
                </a:solidFill>
                <a:latin typeface="Consolas" pitchFamily="49" charset="0"/>
                <a:ea typeface="楷体" pitchFamily="49" charset="-122"/>
                <a:cs typeface="Consolas" pitchFamily="49" charset="0"/>
              </a:rPr>
              <a:t>RR</a:t>
            </a:r>
            <a:r>
              <a:rPr kumimoji="1" lang="zh-CN" altLang="en-US" sz="2400" b="1" dirty="0">
                <a:solidFill>
                  <a:srgbClr val="FF00FF"/>
                </a:solidFill>
                <a:latin typeface="Consolas" pitchFamily="49" charset="0"/>
                <a:ea typeface="楷体" pitchFamily="49" charset="-122"/>
                <a:cs typeface="Consolas" pitchFamily="49" charset="0"/>
              </a:rPr>
              <a:t>调整演示</a:t>
            </a:r>
          </a:p>
        </p:txBody>
      </p:sp>
      <p:grpSp>
        <p:nvGrpSpPr>
          <p:cNvPr id="66" name="组合 65"/>
          <p:cNvGrpSpPr/>
          <p:nvPr/>
        </p:nvGrpSpPr>
        <p:grpSpPr>
          <a:xfrm>
            <a:off x="6381752" y="1312846"/>
            <a:ext cx="3470306" cy="2743200"/>
            <a:chOff x="4857752" y="1312846"/>
            <a:chExt cx="3470306" cy="2743200"/>
          </a:xfrm>
        </p:grpSpPr>
        <p:sp>
          <p:nvSpPr>
            <p:cNvPr id="47" name="Oval 3"/>
            <p:cNvSpPr>
              <a:spLocks noChangeArrowheads="1"/>
            </p:cNvSpPr>
            <p:nvPr/>
          </p:nvSpPr>
          <p:spPr bwMode="auto">
            <a:xfrm>
              <a:off x="5619752" y="1312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48" name="Oval 4"/>
            <p:cNvSpPr>
              <a:spLocks noChangeArrowheads="1"/>
            </p:cNvSpPr>
            <p:nvPr/>
          </p:nvSpPr>
          <p:spPr bwMode="auto">
            <a:xfrm>
              <a:off x="4857752"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2</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49" name="Line 5"/>
            <p:cNvSpPr>
              <a:spLocks noChangeShapeType="1"/>
            </p:cNvSpPr>
            <p:nvPr/>
          </p:nvSpPr>
          <p:spPr bwMode="auto">
            <a:xfrm flipH="1">
              <a:off x="5238752" y="1693846"/>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 name="Line 6"/>
            <p:cNvSpPr>
              <a:spLocks noChangeShapeType="1"/>
            </p:cNvSpPr>
            <p:nvPr/>
          </p:nvSpPr>
          <p:spPr bwMode="auto">
            <a:xfrm>
              <a:off x="6000752" y="1693846"/>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 name="Oval 8"/>
            <p:cNvSpPr>
              <a:spLocks noChangeArrowheads="1"/>
            </p:cNvSpPr>
            <p:nvPr/>
          </p:nvSpPr>
          <p:spPr bwMode="auto">
            <a:xfrm>
              <a:off x="6381752"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6</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52" name="Oval 9"/>
            <p:cNvSpPr>
              <a:spLocks noChangeArrowheads="1"/>
            </p:cNvSpPr>
            <p:nvPr/>
          </p:nvSpPr>
          <p:spPr bwMode="auto">
            <a:xfrm>
              <a:off x="5619752"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5</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53" name="Line 10"/>
            <p:cNvSpPr>
              <a:spLocks noChangeShapeType="1"/>
            </p:cNvSpPr>
            <p:nvPr/>
          </p:nvSpPr>
          <p:spPr bwMode="auto">
            <a:xfrm flipH="1">
              <a:off x="6000752" y="2455846"/>
              <a:ext cx="4572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4" name="Line 11"/>
            <p:cNvSpPr>
              <a:spLocks noChangeShapeType="1"/>
            </p:cNvSpPr>
            <p:nvPr/>
          </p:nvSpPr>
          <p:spPr bwMode="auto">
            <a:xfrm>
              <a:off x="6762752" y="2455846"/>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5" name="Oval 12"/>
            <p:cNvSpPr>
              <a:spLocks noChangeArrowheads="1"/>
            </p:cNvSpPr>
            <p:nvPr/>
          </p:nvSpPr>
          <p:spPr bwMode="auto">
            <a:xfrm>
              <a:off x="7143752"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8</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56" name="Oval 13"/>
            <p:cNvSpPr>
              <a:spLocks noChangeArrowheads="1"/>
            </p:cNvSpPr>
            <p:nvPr/>
          </p:nvSpPr>
          <p:spPr bwMode="auto">
            <a:xfrm>
              <a:off x="7870858" y="3598846"/>
              <a:ext cx="457200" cy="4572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9</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57" name="Line 14"/>
            <p:cNvSpPr>
              <a:spLocks noChangeShapeType="1"/>
            </p:cNvSpPr>
            <p:nvPr/>
          </p:nvSpPr>
          <p:spPr bwMode="auto">
            <a:xfrm>
              <a:off x="7524752" y="3217846"/>
              <a:ext cx="432000" cy="4320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
        <p:nvSpPr>
          <p:cNvPr id="59" name="Text Box 33"/>
          <p:cNvSpPr txBox="1">
            <a:spLocks noChangeArrowheads="1"/>
          </p:cNvSpPr>
          <p:nvPr/>
        </p:nvSpPr>
        <p:spPr bwMode="auto">
          <a:xfrm>
            <a:off x="7807328" y="1501759"/>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dirty="0">
                <a:solidFill>
                  <a:srgbClr val="FF00FF"/>
                </a:solidFill>
                <a:latin typeface="Consolas" pitchFamily="49" charset="0"/>
                <a:ea typeface="宋体" pitchFamily="2" charset="-122"/>
                <a:cs typeface="Consolas" pitchFamily="49" charset="0"/>
              </a:rPr>
              <a:t>R</a:t>
            </a:r>
          </a:p>
        </p:txBody>
      </p:sp>
      <p:sp>
        <p:nvSpPr>
          <p:cNvPr id="60" name="Text Box 34"/>
          <p:cNvSpPr txBox="1">
            <a:spLocks noChangeArrowheads="1"/>
          </p:cNvSpPr>
          <p:nvPr/>
        </p:nvSpPr>
        <p:spPr bwMode="auto">
          <a:xfrm>
            <a:off x="8526466" y="2359009"/>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dirty="0">
                <a:solidFill>
                  <a:srgbClr val="FF00FF"/>
                </a:solidFill>
                <a:latin typeface="Consolas" pitchFamily="49" charset="0"/>
                <a:ea typeface="宋体" pitchFamily="2" charset="-122"/>
                <a:cs typeface="Consolas" pitchFamily="49" charset="0"/>
              </a:rPr>
              <a:t>R</a:t>
            </a:r>
          </a:p>
        </p:txBody>
      </p:sp>
      <p:sp>
        <p:nvSpPr>
          <p:cNvPr id="61" name="Text Box 35"/>
          <p:cNvSpPr txBox="1">
            <a:spLocks noChangeArrowheads="1"/>
          </p:cNvSpPr>
          <p:nvPr/>
        </p:nvSpPr>
        <p:spPr bwMode="auto">
          <a:xfrm>
            <a:off x="9809190" y="3357562"/>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0</a:t>
            </a:r>
          </a:p>
        </p:txBody>
      </p:sp>
      <p:sp>
        <p:nvSpPr>
          <p:cNvPr id="62" name="Text Box 36"/>
          <p:cNvSpPr txBox="1">
            <a:spLocks noChangeArrowheads="1"/>
          </p:cNvSpPr>
          <p:nvPr/>
        </p:nvSpPr>
        <p:spPr bwMode="auto">
          <a:xfrm>
            <a:off x="9102727" y="2725721"/>
            <a:ext cx="565173"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-1</a:t>
            </a:r>
          </a:p>
        </p:txBody>
      </p:sp>
      <p:sp>
        <p:nvSpPr>
          <p:cNvPr id="63" name="Text Box 37"/>
          <p:cNvSpPr txBox="1">
            <a:spLocks noChangeArrowheads="1"/>
          </p:cNvSpPr>
          <p:nvPr/>
        </p:nvSpPr>
        <p:spPr bwMode="auto">
          <a:xfrm>
            <a:off x="8383590" y="2000234"/>
            <a:ext cx="498492"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-1</a:t>
            </a:r>
          </a:p>
        </p:txBody>
      </p:sp>
      <p:sp>
        <p:nvSpPr>
          <p:cNvPr id="64" name="Text Box 38"/>
          <p:cNvSpPr txBox="1">
            <a:spLocks noChangeArrowheads="1"/>
          </p:cNvSpPr>
          <p:nvPr/>
        </p:nvSpPr>
        <p:spPr bwMode="auto">
          <a:xfrm>
            <a:off x="7518402" y="1142984"/>
            <a:ext cx="506424"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59" grpId="0"/>
      <p:bldP spid="60" grpId="0"/>
      <p:bldP spid="61" grpId="0"/>
      <p:bldP spid="62"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38612" y="1000108"/>
            <a:ext cx="1857388" cy="57150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zh-CN" altLang="en-US" sz="2800" b="1" dirty="0">
                <a:solidFill>
                  <a:srgbClr val="3333FF"/>
                </a:solidFill>
                <a:latin typeface="微软雅黑" pitchFamily="34" charset="-122"/>
                <a:ea typeface="微软雅黑" pitchFamily="34" charset="-122"/>
                <a:cs typeface="Times New Roman" pitchFamily="18" charset="0"/>
              </a:rPr>
              <a:t>二叉树</a:t>
            </a:r>
            <a:endParaRPr kumimoji="1" lang="zh-CN" altLang="en-US" sz="2800" dirty="0">
              <a:solidFill>
                <a:prstClr val="white"/>
              </a:solidFill>
              <a:latin typeface="微软雅黑" pitchFamily="34" charset="-122"/>
              <a:ea typeface="微软雅黑" pitchFamily="34" charset="-122"/>
            </a:endParaRPr>
          </a:p>
        </p:txBody>
      </p:sp>
      <p:sp>
        <p:nvSpPr>
          <p:cNvPr id="3" name="圆角矩形 2"/>
          <p:cNvSpPr/>
          <p:nvPr/>
        </p:nvSpPr>
        <p:spPr>
          <a:xfrm>
            <a:off x="4131455" y="3316042"/>
            <a:ext cx="2214578" cy="66936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zh-CN" altLang="en-US" sz="2800" b="1" dirty="0">
                <a:solidFill>
                  <a:srgbClr val="3333FF"/>
                </a:solidFill>
                <a:latin typeface="微软雅黑" pitchFamily="34" charset="-122"/>
                <a:ea typeface="微软雅黑" pitchFamily="34" charset="-122"/>
                <a:cs typeface="Times New Roman" pitchFamily="18" charset="0"/>
              </a:rPr>
              <a:t>二叉排序树</a:t>
            </a:r>
            <a:endParaRPr kumimoji="1" lang="zh-CN" altLang="en-US" sz="2800" dirty="0">
              <a:solidFill>
                <a:prstClr val="white"/>
              </a:solidFill>
              <a:latin typeface="微软雅黑" pitchFamily="34" charset="-122"/>
              <a:ea typeface="微软雅黑" pitchFamily="34" charset="-122"/>
            </a:endParaRPr>
          </a:p>
        </p:txBody>
      </p:sp>
      <p:sp>
        <p:nvSpPr>
          <p:cNvPr id="4" name="下箭头 3"/>
          <p:cNvSpPr/>
          <p:nvPr/>
        </p:nvSpPr>
        <p:spPr>
          <a:xfrm>
            <a:off x="5095867" y="1714487"/>
            <a:ext cx="214313" cy="1601555"/>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alibri"/>
              <a:ea typeface="宋体" panose="02010600030101010101" pitchFamily="2" charset="-122"/>
            </a:endParaRPr>
          </a:p>
        </p:txBody>
      </p:sp>
      <p:sp>
        <p:nvSpPr>
          <p:cNvPr id="5" name="TextBox 4"/>
          <p:cNvSpPr txBox="1"/>
          <p:nvPr/>
        </p:nvSpPr>
        <p:spPr>
          <a:xfrm>
            <a:off x="5310180" y="2153301"/>
            <a:ext cx="3816565"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满足</a:t>
            </a:r>
            <a:r>
              <a:rPr kumimoji="1" lang="en-US" altLang="zh-CN" sz="2400" b="1" dirty="0">
                <a:solidFill>
                  <a:srgbClr val="3333FF"/>
                </a:solidFill>
                <a:latin typeface="Consolas" pitchFamily="49" charset="0"/>
                <a:ea typeface="楷体" pitchFamily="49" charset="-122"/>
                <a:cs typeface="Consolas" pitchFamily="49" charset="0"/>
              </a:rPr>
              <a:t>BST</a:t>
            </a:r>
            <a:r>
              <a:rPr kumimoji="1" lang="zh-CN" altLang="en-US" sz="2400" b="1" dirty="0">
                <a:solidFill>
                  <a:srgbClr val="3333FF"/>
                </a:solidFill>
                <a:latin typeface="Consolas" pitchFamily="49" charset="0"/>
                <a:ea typeface="楷体" pitchFamily="49" charset="-122"/>
                <a:cs typeface="Consolas" pitchFamily="49" charset="0"/>
              </a:rPr>
              <a:t>性质：结点值约束</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84" name="Text Box 44"/>
          <p:cNvSpPr txBox="1">
            <a:spLocks noChangeArrowheads="1"/>
          </p:cNvSpPr>
          <p:nvPr/>
        </p:nvSpPr>
        <p:spPr bwMode="auto">
          <a:xfrm>
            <a:off x="5095868" y="3786191"/>
            <a:ext cx="1727200" cy="430887"/>
          </a:xfrm>
          <a:prstGeom prst="rect">
            <a:avLst/>
          </a:prstGeom>
          <a:noFill/>
          <a:ln w="28575" algn="ctr">
            <a:noFill/>
            <a:miter lim="800000"/>
            <a:headEnd/>
            <a:tailEnd/>
          </a:ln>
        </p:spPr>
        <p:txBody>
          <a:bodyPr>
            <a:spAutoFit/>
          </a:bodyPr>
          <a:lstStyle/>
          <a:p>
            <a:pPr algn="ctr" fontAlgn="base">
              <a:spcBef>
                <a:spcPct val="50000"/>
              </a:spcBef>
              <a:spcAft>
                <a:spcPct val="0"/>
              </a:spcAft>
            </a:pPr>
            <a:r>
              <a:rPr lang="zh-CN" altLang="en-US" sz="2200" b="1" dirty="0">
                <a:solidFill>
                  <a:srgbClr val="FF00FF"/>
                </a:solidFill>
                <a:latin typeface="Consolas" pitchFamily="49" charset="0"/>
                <a:ea typeface="楷体" pitchFamily="49" charset="-122"/>
                <a:cs typeface="Consolas" pitchFamily="49" charset="0"/>
              </a:rPr>
              <a:t>调整完毕</a:t>
            </a:r>
          </a:p>
        </p:txBody>
      </p:sp>
      <p:sp>
        <p:nvSpPr>
          <p:cNvPr id="45" name="Oval 3"/>
          <p:cNvSpPr>
            <a:spLocks noChangeArrowheads="1"/>
          </p:cNvSpPr>
          <p:nvPr/>
        </p:nvSpPr>
        <p:spPr bwMode="auto">
          <a:xfrm>
            <a:off x="5214926" y="1312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47" name="Oval 4"/>
          <p:cNvSpPr>
            <a:spLocks noChangeArrowheads="1"/>
          </p:cNvSpPr>
          <p:nvPr/>
        </p:nvSpPr>
        <p:spPr bwMode="auto">
          <a:xfrm>
            <a:off x="4452926"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2</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48" name="Line 5"/>
          <p:cNvSpPr>
            <a:spLocks noChangeShapeType="1"/>
          </p:cNvSpPr>
          <p:nvPr/>
        </p:nvSpPr>
        <p:spPr bwMode="auto">
          <a:xfrm flipH="1">
            <a:off x="4833926" y="1693846"/>
            <a:ext cx="457200" cy="457200"/>
          </a:xfrm>
          <a:prstGeom prst="line">
            <a:avLst/>
          </a:prstGeom>
          <a:noFill/>
          <a:ln w="28575">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 name="Line 6"/>
          <p:cNvSpPr>
            <a:spLocks noChangeShapeType="1"/>
          </p:cNvSpPr>
          <p:nvPr/>
        </p:nvSpPr>
        <p:spPr bwMode="auto">
          <a:xfrm>
            <a:off x="5595926" y="1693846"/>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 name="Oval 9"/>
          <p:cNvSpPr>
            <a:spLocks noChangeArrowheads="1"/>
          </p:cNvSpPr>
          <p:nvPr/>
        </p:nvSpPr>
        <p:spPr bwMode="auto">
          <a:xfrm>
            <a:off x="5214926"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5</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52" name="Line 10"/>
          <p:cNvSpPr>
            <a:spLocks noChangeShapeType="1"/>
          </p:cNvSpPr>
          <p:nvPr/>
        </p:nvSpPr>
        <p:spPr bwMode="auto">
          <a:xfrm flipH="1">
            <a:off x="5595926" y="2455846"/>
            <a:ext cx="4572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nvGrpSpPr>
          <p:cNvPr id="63" name="组合 62"/>
          <p:cNvGrpSpPr/>
          <p:nvPr/>
        </p:nvGrpSpPr>
        <p:grpSpPr>
          <a:xfrm>
            <a:off x="5976926" y="2074846"/>
            <a:ext cx="1946306" cy="1981200"/>
            <a:chOff x="4452926" y="2074846"/>
            <a:chExt cx="1946306" cy="1981200"/>
          </a:xfrm>
        </p:grpSpPr>
        <p:sp>
          <p:nvSpPr>
            <p:cNvPr id="50" name="Oval 8"/>
            <p:cNvSpPr>
              <a:spLocks noChangeArrowheads="1"/>
            </p:cNvSpPr>
            <p:nvPr/>
          </p:nvSpPr>
          <p:spPr bwMode="auto">
            <a:xfrm>
              <a:off x="4452926"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6</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53" name="Line 11"/>
            <p:cNvSpPr>
              <a:spLocks noChangeShapeType="1"/>
            </p:cNvSpPr>
            <p:nvPr/>
          </p:nvSpPr>
          <p:spPr bwMode="auto">
            <a:xfrm>
              <a:off x="4833926" y="2455846"/>
              <a:ext cx="457200" cy="4572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4" name="Oval 12"/>
            <p:cNvSpPr>
              <a:spLocks noChangeArrowheads="1"/>
            </p:cNvSpPr>
            <p:nvPr/>
          </p:nvSpPr>
          <p:spPr bwMode="auto">
            <a:xfrm>
              <a:off x="5214926"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8</a:t>
              </a:r>
              <a:endParaRPr kumimoji="1" lang="en-US" altLang="zh-CN" sz="2000" dirty="0">
                <a:solidFill>
                  <a:srgbClr val="3333FF"/>
                </a:solidFill>
                <a:latin typeface="Consolas" pitchFamily="49" charset="0"/>
                <a:ea typeface="宋体" panose="02010600030101010101" pitchFamily="2" charset="-122"/>
                <a:cs typeface="Consolas" pitchFamily="49" charset="0"/>
              </a:endParaRPr>
            </a:p>
          </p:txBody>
        </p:sp>
        <p:sp>
          <p:nvSpPr>
            <p:cNvPr id="55" name="Oval 13"/>
            <p:cNvSpPr>
              <a:spLocks noChangeArrowheads="1"/>
            </p:cNvSpPr>
            <p:nvPr/>
          </p:nvSpPr>
          <p:spPr bwMode="auto">
            <a:xfrm>
              <a:off x="5942032" y="3598846"/>
              <a:ext cx="457200" cy="4572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9</a:t>
              </a:r>
              <a:endParaRPr kumimoji="1" lang="en-US" altLang="zh-CN" sz="2000">
                <a:solidFill>
                  <a:srgbClr val="3333FF"/>
                </a:solidFill>
                <a:latin typeface="Consolas" pitchFamily="49" charset="0"/>
                <a:ea typeface="宋体" panose="02010600030101010101" pitchFamily="2" charset="-122"/>
                <a:cs typeface="Consolas" pitchFamily="49" charset="0"/>
              </a:endParaRPr>
            </a:p>
          </p:txBody>
        </p:sp>
        <p:sp>
          <p:nvSpPr>
            <p:cNvPr id="56" name="Line 14"/>
            <p:cNvSpPr>
              <a:spLocks noChangeShapeType="1"/>
            </p:cNvSpPr>
            <p:nvPr/>
          </p:nvSpPr>
          <p:spPr bwMode="auto">
            <a:xfrm>
              <a:off x="5595926" y="3217846"/>
              <a:ext cx="432000" cy="432000"/>
            </a:xfrm>
            <a:prstGeom prst="line">
              <a:avLst/>
            </a:prstGeom>
            <a:noFill/>
            <a:ln w="3175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
        <p:nvSpPr>
          <p:cNvPr id="64" name="Line 10"/>
          <p:cNvSpPr>
            <a:spLocks noChangeShapeType="1"/>
          </p:cNvSpPr>
          <p:nvPr/>
        </p:nvSpPr>
        <p:spPr bwMode="auto">
          <a:xfrm flipH="1">
            <a:off x="5603872" y="890570"/>
            <a:ext cx="4572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806 -7.40741E-7 C 0.0224 -0.06319 0.025 -0.13634 0.02327 -0.17338 C 0.02153 -0.21042 0.01111 -0.2125 0.00799 -0.22292 " pathEditMode="relative" rAng="0" ptsTypes="aaa">
                                      <p:cBhvr>
                                        <p:cTn id="6" dur="2000" fill="hold"/>
                                        <p:tgtEl>
                                          <p:spTgt spid="63"/>
                                        </p:tgtEl>
                                        <p:attrNameLst>
                                          <p:attrName>ppt_x</p:attrName>
                                          <p:attrName>ppt_y</p:attrName>
                                        </p:attrNameLst>
                                      </p:cBhvr>
                                      <p:rCtr x="-200" y="-11200"/>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52"/>
                                        </p:tgtEl>
                                      </p:cBhvr>
                                    </p:animEffect>
                                    <p:set>
                                      <p:cBhvr>
                                        <p:cTn id="11" dur="1" fill="hold">
                                          <p:stCondLst>
                                            <p:cond delay="499"/>
                                          </p:stCondLst>
                                        </p:cTn>
                                        <p:tgtEl>
                                          <p:spTgt spid="5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4.16667E-6 -0.00741 C -0.00018 -0.00602 -0.00139 0.00139 0.00972 -0.01481 C 0.02083 -0.03102 0.0552 -0.08565 0.06718 -0.1044 " pathEditMode="relative" rAng="0" ptsTypes="aaa">
                                      <p:cBhvr>
                                        <p:cTn id="18" dur="2000" fill="hold"/>
                                        <p:tgtEl>
                                          <p:spTgt spid="51"/>
                                        </p:tgtEl>
                                        <p:attrNameLst>
                                          <p:attrName>ppt_x</p:attrName>
                                          <p:attrName>ppt_y</p:attrName>
                                        </p:attrNameLst>
                                      </p:cBhvr>
                                      <p:rCtr x="3300" y="-44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6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rot="16200000" flipH="1">
            <a:off x="4387091" y="467534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971582" y="391308"/>
            <a:ext cx="3081337" cy="457200"/>
          </a:xfrm>
          <a:prstGeom prst="rect">
            <a:avLst/>
          </a:prstGeom>
          <a:noFill/>
          <a:ln w="9525">
            <a:noFill/>
            <a:miter lim="800000"/>
            <a:headEnd/>
            <a:tailEnd/>
          </a:ln>
        </p:spPr>
        <p:txBody>
          <a:bodyPr>
            <a:spAutoFit/>
          </a:bodyPr>
          <a:lstStyle/>
          <a:p>
            <a:pPr algn="just" fontAlgn="base">
              <a:spcBef>
                <a:spcPct val="50000"/>
              </a:spcBef>
              <a:spcAft>
                <a:spcPct val="0"/>
              </a:spcAft>
            </a:pPr>
            <a:r>
              <a:rPr kumimoji="1" lang="en-US" altLang="zh-CN" sz="2400" dirty="0">
                <a:solidFill>
                  <a:srgbClr val="FF0000"/>
                </a:solidFill>
                <a:latin typeface="Consolas" pitchFamily="49" charset="0"/>
                <a:ea typeface="微软雅黑" pitchFamily="34" charset="-122"/>
                <a:cs typeface="Consolas" pitchFamily="49" charset="0"/>
              </a:rPr>
              <a:t>  </a:t>
            </a:r>
            <a:r>
              <a:rPr kumimoji="1" lang="zh-CN" altLang="en-US" sz="2400" dirty="0">
                <a:solidFill>
                  <a:srgbClr val="FF0000"/>
                </a:solidFill>
                <a:latin typeface="Consolas" pitchFamily="49" charset="0"/>
                <a:ea typeface="微软雅黑" pitchFamily="34" charset="-122"/>
                <a:cs typeface="Consolas" pitchFamily="49" charset="0"/>
              </a:rPr>
              <a:t>（</a:t>
            </a:r>
            <a:r>
              <a:rPr kumimoji="1" lang="en-US" altLang="zh-CN" sz="2400" b="1" dirty="0">
                <a:solidFill>
                  <a:srgbClr val="FF0000"/>
                </a:solidFill>
                <a:latin typeface="Consolas" pitchFamily="49" charset="0"/>
                <a:ea typeface="微软雅黑" pitchFamily="34" charset="-122"/>
                <a:cs typeface="Consolas" pitchFamily="49" charset="0"/>
              </a:rPr>
              <a:t>3</a:t>
            </a:r>
            <a:r>
              <a:rPr kumimoji="1" lang="zh-CN" altLang="en-US" sz="2400" b="1" dirty="0">
                <a:solidFill>
                  <a:srgbClr val="FF0000"/>
                </a:solidFill>
                <a:latin typeface="Consolas" pitchFamily="49" charset="0"/>
                <a:ea typeface="微软雅黑" pitchFamily="34" charset="-122"/>
                <a:cs typeface="Consolas" pitchFamily="49" charset="0"/>
              </a:rPr>
              <a:t>）</a:t>
            </a:r>
            <a:r>
              <a:rPr kumimoji="1" lang="en-US" altLang="zh-CN" sz="2400" b="1" dirty="0" err="1">
                <a:solidFill>
                  <a:srgbClr val="FF0000"/>
                </a:solidFill>
                <a:latin typeface="Consolas" pitchFamily="49" charset="0"/>
                <a:ea typeface="微软雅黑" pitchFamily="34" charset="-122"/>
                <a:cs typeface="Consolas" pitchFamily="49" charset="0"/>
              </a:rPr>
              <a:t>LR</a:t>
            </a:r>
            <a:r>
              <a:rPr kumimoji="1" lang="zh-CN" altLang="en-US" sz="2400" b="1" dirty="0">
                <a:solidFill>
                  <a:srgbClr val="FF0000"/>
                </a:solidFill>
                <a:latin typeface="Consolas" pitchFamily="49" charset="0"/>
                <a:ea typeface="微软雅黑" pitchFamily="34" charset="-122"/>
                <a:cs typeface="Consolas" pitchFamily="49" charset="0"/>
              </a:rPr>
              <a:t>型调整</a:t>
            </a:r>
          </a:p>
        </p:txBody>
      </p:sp>
      <p:sp>
        <p:nvSpPr>
          <p:cNvPr id="8" name="矩形 7"/>
          <p:cNvSpPr/>
          <p:nvPr/>
        </p:nvSpPr>
        <p:spPr>
          <a:xfrm>
            <a:off x="2800372" y="4243920"/>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9" name="左大括号 8"/>
          <p:cNvSpPr/>
          <p:nvPr/>
        </p:nvSpPr>
        <p:spPr>
          <a:xfrm>
            <a:off x="2611458" y="4289958"/>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0" name="TextBox 9"/>
          <p:cNvSpPr txBox="1"/>
          <p:nvPr/>
        </p:nvSpPr>
        <p:spPr>
          <a:xfrm>
            <a:off x="2095472" y="4721962"/>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sp>
        <p:nvSpPr>
          <p:cNvPr id="14" name="椭圆 13"/>
          <p:cNvSpPr/>
          <p:nvPr/>
        </p:nvSpPr>
        <p:spPr>
          <a:xfrm>
            <a:off x="3229000" y="324378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5" name="椭圆 14"/>
          <p:cNvSpPr/>
          <p:nvPr/>
        </p:nvSpPr>
        <p:spPr>
          <a:xfrm>
            <a:off x="4014818" y="252940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6" name="矩形 15"/>
          <p:cNvSpPr/>
          <p:nvPr/>
        </p:nvSpPr>
        <p:spPr>
          <a:xfrm>
            <a:off x="4943512" y="3386664"/>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δ</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17" name="左大括号 16"/>
          <p:cNvSpPr/>
          <p:nvPr/>
        </p:nvSpPr>
        <p:spPr>
          <a:xfrm>
            <a:off x="4754598" y="3432702"/>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8" name="TextBox 17"/>
          <p:cNvSpPr txBox="1"/>
          <p:nvPr/>
        </p:nvSpPr>
        <p:spPr>
          <a:xfrm>
            <a:off x="4319530" y="3864706"/>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cxnSp>
        <p:nvCxnSpPr>
          <p:cNvPr id="19" name="直接连接符 18"/>
          <p:cNvCxnSpPr>
            <a:stCxn id="14" idx="3"/>
            <a:endCxn id="8" idx="0"/>
          </p:cNvCxnSpPr>
          <p:nvPr/>
        </p:nvCxnSpPr>
        <p:spPr>
          <a:xfrm rot="5400000">
            <a:off x="2889671" y="382089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5"/>
          </p:cNvCxnSpPr>
          <p:nvPr/>
        </p:nvCxnSpPr>
        <p:spPr>
          <a:xfrm rot="16200000" flipH="1">
            <a:off x="3698951" y="374945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0"/>
          </p:cNvCxnSpPr>
          <p:nvPr/>
        </p:nvCxnSpPr>
        <p:spPr>
          <a:xfrm>
            <a:off x="4550603" y="2958036"/>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4" idx="7"/>
          </p:cNvCxnSpPr>
          <p:nvPr/>
        </p:nvCxnSpPr>
        <p:spPr>
          <a:xfrm rot="5400000">
            <a:off x="3693791" y="2968357"/>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29066" y="2457971"/>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1</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24" name="TextBox 23"/>
          <p:cNvSpPr txBox="1"/>
          <p:nvPr/>
        </p:nvSpPr>
        <p:spPr>
          <a:xfrm>
            <a:off x="2943248" y="3150326"/>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0</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44" name="椭圆 43"/>
          <p:cNvSpPr/>
          <p:nvPr/>
        </p:nvSpPr>
        <p:spPr>
          <a:xfrm>
            <a:off x="8155412" y="5945732"/>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45" name="组合 44"/>
          <p:cNvGrpSpPr/>
          <p:nvPr/>
        </p:nvGrpSpPr>
        <p:grpSpPr>
          <a:xfrm>
            <a:off x="5881686" y="3600978"/>
            <a:ext cx="642942" cy="1428760"/>
            <a:chOff x="3857620" y="1000108"/>
            <a:chExt cx="642942" cy="1428760"/>
          </a:xfrm>
        </p:grpSpPr>
        <p:sp>
          <p:nvSpPr>
            <p:cNvPr id="46" name="右箭头 45"/>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7" name="TextBox 46"/>
            <p:cNvSpPr txBox="1"/>
            <p:nvPr/>
          </p:nvSpPr>
          <p:spPr>
            <a:xfrm>
              <a:off x="3936685" y="1000108"/>
              <a:ext cx="492443" cy="1143008"/>
            </a:xfrm>
            <a:prstGeom prst="rect">
              <a:avLst/>
            </a:prstGeom>
            <a:noFill/>
          </p:spPr>
          <p:txBody>
            <a:bodyPr vert="eaVert" wrap="square" rtlCol="0">
              <a:spAutoFit/>
            </a:bodyPr>
            <a:lstStyle/>
            <a:p>
              <a:pPr algn="ct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插入结点</a:t>
              </a:r>
              <a:endParaRPr kumimoji="1" lang="zh-CN" altLang="en-US" sz="2000" b="1" dirty="0">
                <a:solidFill>
                  <a:srgbClr val="3333FF"/>
                </a:solidFill>
                <a:latin typeface="Consolas" pitchFamily="49" charset="0"/>
                <a:ea typeface="楷体" pitchFamily="49" charset="-122"/>
                <a:cs typeface="Consolas" pitchFamily="49" charset="0"/>
              </a:endParaRPr>
            </a:p>
          </p:txBody>
        </p:sp>
      </p:grpSp>
      <p:sp>
        <p:nvSpPr>
          <p:cNvPr id="51" name="矩形 50"/>
          <p:cNvSpPr/>
          <p:nvPr/>
        </p:nvSpPr>
        <p:spPr>
          <a:xfrm>
            <a:off x="3524232" y="517261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2" name="TextBox 51"/>
          <p:cNvSpPr txBox="1"/>
          <p:nvPr/>
        </p:nvSpPr>
        <p:spPr>
          <a:xfrm>
            <a:off x="3023978" y="5650656"/>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53" name="矩形 52"/>
          <p:cNvSpPr/>
          <p:nvPr/>
        </p:nvSpPr>
        <p:spPr>
          <a:xfrm>
            <a:off x="4738678" y="517261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54" name="左大括号 53"/>
          <p:cNvSpPr/>
          <p:nvPr/>
        </p:nvSpPr>
        <p:spPr>
          <a:xfrm>
            <a:off x="4549764" y="521865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55" name="TextBox 54"/>
          <p:cNvSpPr txBox="1"/>
          <p:nvPr/>
        </p:nvSpPr>
        <p:spPr>
          <a:xfrm>
            <a:off x="4238424" y="5650656"/>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56" name="椭圆 55"/>
          <p:cNvSpPr/>
          <p:nvPr/>
        </p:nvSpPr>
        <p:spPr>
          <a:xfrm>
            <a:off x="3952860" y="417248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C</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57" name="直接连接符 56"/>
          <p:cNvCxnSpPr>
            <a:stCxn id="56" idx="3"/>
            <a:endCxn id="51" idx="0"/>
          </p:cNvCxnSpPr>
          <p:nvPr/>
        </p:nvCxnSpPr>
        <p:spPr>
          <a:xfrm rot="5400000">
            <a:off x="3613531" y="474958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1" name="左大括号 60"/>
          <p:cNvSpPr/>
          <p:nvPr/>
        </p:nvSpPr>
        <p:spPr>
          <a:xfrm>
            <a:off x="3348018" y="5241242"/>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nvGrpSpPr>
          <p:cNvPr id="85" name="组合 84"/>
          <p:cNvGrpSpPr/>
          <p:nvPr/>
        </p:nvGrpSpPr>
        <p:grpSpPr>
          <a:xfrm>
            <a:off x="6738942" y="2172218"/>
            <a:ext cx="3205230" cy="3786214"/>
            <a:chOff x="5214942" y="714356"/>
            <a:chExt cx="3205230" cy="3786214"/>
          </a:xfrm>
        </p:grpSpPr>
        <p:cxnSp>
          <p:nvCxnSpPr>
            <p:cNvPr id="62" name="直接连接符 61"/>
            <p:cNvCxnSpPr/>
            <p:nvPr/>
          </p:nvCxnSpPr>
          <p:spPr>
            <a:xfrm rot="16200000" flipH="1">
              <a:off x="7506560"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919842" y="242886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64" name="左大括号 63"/>
            <p:cNvSpPr/>
            <p:nvPr/>
          </p:nvSpPr>
          <p:spPr>
            <a:xfrm>
              <a:off x="5730928" y="2474906"/>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65" name="TextBox 64"/>
            <p:cNvSpPr txBox="1"/>
            <p:nvPr/>
          </p:nvSpPr>
          <p:spPr>
            <a:xfrm>
              <a:off x="5214942" y="2906909"/>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sp>
          <p:nvSpPr>
            <p:cNvPr id="66" name="椭圆 65"/>
            <p:cNvSpPr/>
            <p:nvPr/>
          </p:nvSpPr>
          <p:spPr>
            <a:xfrm>
              <a:off x="6348470" y="142873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67" name="椭圆 66"/>
            <p:cNvSpPr/>
            <p:nvPr/>
          </p:nvSpPr>
          <p:spPr>
            <a:xfrm>
              <a:off x="7134288" y="71435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68" name="矩形 67"/>
            <p:cNvSpPr/>
            <p:nvPr/>
          </p:nvSpPr>
          <p:spPr>
            <a:xfrm>
              <a:off x="8062982" y="1571612"/>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δ</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69" name="左大括号 68"/>
            <p:cNvSpPr/>
            <p:nvPr/>
          </p:nvSpPr>
          <p:spPr>
            <a:xfrm>
              <a:off x="7874068" y="1617650"/>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70" name="TextBox 69"/>
            <p:cNvSpPr txBox="1"/>
            <p:nvPr/>
          </p:nvSpPr>
          <p:spPr>
            <a:xfrm>
              <a:off x="7439000" y="2049653"/>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cxnSp>
          <p:nvCxnSpPr>
            <p:cNvPr id="71" name="直接连接符 70"/>
            <p:cNvCxnSpPr>
              <a:stCxn id="66" idx="3"/>
              <a:endCxn id="63" idx="0"/>
            </p:cNvCxnSpPr>
            <p:nvPr/>
          </p:nvCxnSpPr>
          <p:spPr>
            <a:xfrm rot="5400000">
              <a:off x="6009140" y="2005842"/>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6" idx="5"/>
            </p:cNvCxnSpPr>
            <p:nvPr/>
          </p:nvCxnSpPr>
          <p:spPr>
            <a:xfrm rot="16200000" flipH="1">
              <a:off x="6818420" y="1934404"/>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68" idx="0"/>
            </p:cNvCxnSpPr>
            <p:nvPr/>
          </p:nvCxnSpPr>
          <p:spPr>
            <a:xfrm>
              <a:off x="7670073" y="1142984"/>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7"/>
            </p:cNvCxnSpPr>
            <p:nvPr/>
          </p:nvCxnSpPr>
          <p:spPr>
            <a:xfrm rot="5400000">
              <a:off x="6813261" y="1153304"/>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643702"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78" name="TextBox 77"/>
            <p:cNvSpPr txBox="1"/>
            <p:nvPr/>
          </p:nvSpPr>
          <p:spPr>
            <a:xfrm>
              <a:off x="6167198" y="3835603"/>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79" name="矩形 78"/>
            <p:cNvSpPr/>
            <p:nvPr/>
          </p:nvSpPr>
          <p:spPr>
            <a:xfrm>
              <a:off x="785814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80" name="左大括号 79"/>
            <p:cNvSpPr/>
            <p:nvPr/>
          </p:nvSpPr>
          <p:spPr>
            <a:xfrm>
              <a:off x="7669234" y="34036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81" name="TextBox 80"/>
            <p:cNvSpPr txBox="1"/>
            <p:nvPr/>
          </p:nvSpPr>
          <p:spPr>
            <a:xfrm>
              <a:off x="7357894" y="3835603"/>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82" name="椭圆 81"/>
            <p:cNvSpPr/>
            <p:nvPr/>
          </p:nvSpPr>
          <p:spPr>
            <a:xfrm>
              <a:off x="7072330"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C</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83" name="直接连接符 82"/>
            <p:cNvCxnSpPr>
              <a:stCxn id="82" idx="3"/>
              <a:endCxn id="77" idx="0"/>
            </p:cNvCxnSpPr>
            <p:nvPr/>
          </p:nvCxnSpPr>
          <p:spPr>
            <a:xfrm rot="5400000">
              <a:off x="6733000"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4" name="左大括号 83"/>
            <p:cNvSpPr/>
            <p:nvPr/>
          </p:nvSpPr>
          <p:spPr>
            <a:xfrm>
              <a:off x="6467488" y="342619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grpSp>
        <p:nvGrpSpPr>
          <p:cNvPr id="86" name="组合 85"/>
          <p:cNvGrpSpPr/>
          <p:nvPr/>
        </p:nvGrpSpPr>
        <p:grpSpPr>
          <a:xfrm>
            <a:off x="8226440" y="2520084"/>
            <a:ext cx="415928" cy="1320609"/>
            <a:chOff x="6656402" y="1036821"/>
            <a:chExt cx="415928" cy="1320609"/>
          </a:xfrm>
        </p:grpSpPr>
        <p:sp>
          <p:nvSpPr>
            <p:cNvPr id="87" name="TextBox 86"/>
            <p:cNvSpPr txBox="1"/>
            <p:nvPr/>
          </p:nvSpPr>
          <p:spPr>
            <a:xfrm>
              <a:off x="6656402" y="1036821"/>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L</a:t>
              </a:r>
              <a:endParaRPr kumimoji="1" lang="zh-CN" altLang="en-US" sz="2000" b="1" dirty="0">
                <a:solidFill>
                  <a:srgbClr val="FF00FF"/>
                </a:solidFill>
                <a:latin typeface="Consolas" pitchFamily="49" charset="0"/>
                <a:ea typeface="楷体" pitchFamily="49" charset="-122"/>
                <a:cs typeface="Consolas" pitchFamily="49" charset="0"/>
              </a:endParaRPr>
            </a:p>
          </p:txBody>
        </p:sp>
        <p:sp>
          <p:nvSpPr>
            <p:cNvPr id="88" name="TextBox 87"/>
            <p:cNvSpPr txBox="1"/>
            <p:nvPr/>
          </p:nvSpPr>
          <p:spPr>
            <a:xfrm>
              <a:off x="6715140" y="2049653"/>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R</a:t>
              </a:r>
              <a:endParaRPr kumimoji="1" lang="zh-CN" altLang="en-US" sz="2000" b="1" dirty="0">
                <a:solidFill>
                  <a:srgbClr val="FF00FF"/>
                </a:solidFill>
                <a:latin typeface="Consolas" pitchFamily="49" charset="0"/>
                <a:ea typeface="楷体" pitchFamily="49" charset="-122"/>
                <a:cs typeface="Consolas" pitchFamily="49" charset="0"/>
              </a:endParaRPr>
            </a:p>
          </p:txBody>
        </p:sp>
      </p:grpSp>
      <p:grpSp>
        <p:nvGrpSpPr>
          <p:cNvPr id="90" name="组合 89"/>
          <p:cNvGrpSpPr/>
          <p:nvPr/>
        </p:nvGrpSpPr>
        <p:grpSpPr>
          <a:xfrm>
            <a:off x="7586718" y="2100780"/>
            <a:ext cx="1143008" cy="2143140"/>
            <a:chOff x="6062718" y="642918"/>
            <a:chExt cx="1143008" cy="2143140"/>
          </a:xfrm>
        </p:grpSpPr>
        <p:sp>
          <p:nvSpPr>
            <p:cNvPr id="75" name="TextBox 74"/>
            <p:cNvSpPr txBox="1"/>
            <p:nvPr/>
          </p:nvSpPr>
          <p:spPr>
            <a:xfrm>
              <a:off x="6848536" y="642918"/>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2</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76" name="TextBox 75"/>
            <p:cNvSpPr txBox="1"/>
            <p:nvPr/>
          </p:nvSpPr>
          <p:spPr>
            <a:xfrm>
              <a:off x="6062718" y="1335273"/>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-1</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89" name="TextBox 88"/>
            <p:cNvSpPr txBox="1"/>
            <p:nvPr/>
          </p:nvSpPr>
          <p:spPr>
            <a:xfrm>
              <a:off x="6715140" y="2478281"/>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1</a:t>
              </a:r>
              <a:endParaRPr kumimoji="1" lang="zh-CN" altLang="en-US" sz="2000" b="1" dirty="0">
                <a:solidFill>
                  <a:srgbClr val="FF0000"/>
                </a:solidFill>
                <a:latin typeface="Consolas" pitchFamily="49" charset="0"/>
                <a:ea typeface="楷体" pitchFamily="49" charset="-122"/>
                <a:cs typeface="Consolas" pitchFamily="49" charset="0"/>
              </a:endParaRPr>
            </a:p>
          </p:txBody>
        </p:sp>
      </p:grpSp>
      <p:sp>
        <p:nvSpPr>
          <p:cNvPr id="91" name="TextBox 90"/>
          <p:cNvSpPr txBox="1"/>
          <p:nvPr/>
        </p:nvSpPr>
        <p:spPr>
          <a:xfrm>
            <a:off x="3595670" y="4150458"/>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0</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93" name="Text Box 2">
            <a:extLst>
              <a:ext uri="{FF2B5EF4-FFF2-40B4-BE49-F238E27FC236}">
                <a16:creationId xmlns:a16="http://schemas.microsoft.com/office/drawing/2014/main" id="{EDC59CC5-6B4D-48EA-B69D-61FAB4C7848F}"/>
              </a:ext>
            </a:extLst>
          </p:cNvPr>
          <p:cNvSpPr txBox="1">
            <a:spLocks noChangeArrowheads="1"/>
          </p:cNvSpPr>
          <p:nvPr/>
        </p:nvSpPr>
        <p:spPr bwMode="auto">
          <a:xfrm>
            <a:off x="2028744" y="951367"/>
            <a:ext cx="4581572" cy="464614"/>
          </a:xfrm>
          <a:prstGeom prst="rect">
            <a:avLst/>
          </a:prstGeom>
          <a:noFill/>
          <a:ln w="9525">
            <a:noFill/>
            <a:miter lim="800000"/>
            <a:headEnd/>
            <a:tailEnd/>
          </a:ln>
        </p:spPr>
        <p:txBody>
          <a:bodyPr wrap="square">
            <a:spAutoFit/>
          </a:bodyPr>
          <a:lstStyle/>
          <a:p>
            <a:pPr algn="just"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在*</a:t>
            </a:r>
            <a:r>
              <a:rPr kumimoji="1" lang="en-US" altLang="zh-CN" sz="2200" b="1" dirty="0">
                <a:solidFill>
                  <a:srgbClr val="3333FF"/>
                </a:solidFill>
                <a:latin typeface="Consolas" pitchFamily="49" charset="0"/>
                <a:ea typeface="楷体" pitchFamily="49" charset="-122"/>
                <a:cs typeface="Consolas" pitchFamily="49" charset="0"/>
              </a:rPr>
              <a:t>a</a:t>
            </a:r>
            <a:r>
              <a:rPr kumimoji="1" lang="zh-CN" altLang="en-US" sz="2200" b="1" dirty="0">
                <a:solidFill>
                  <a:srgbClr val="3333FF"/>
                </a:solidFill>
                <a:latin typeface="Consolas" pitchFamily="49" charset="0"/>
                <a:ea typeface="楷体" pitchFamily="49" charset="-122"/>
                <a:cs typeface="Consolas" pitchFamily="49" charset="0"/>
              </a:rPr>
              <a:t>左孩子的右子树上插入新结点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4"/>
                                        </p:tgtEl>
                                      </p:cBhvr>
                                    </p:animEffect>
                                    <p:animScale>
                                      <p:cBhvr>
                                        <p:cTn id="17" dur="250" autoRev="1" fill="hold"/>
                                        <p:tgtEl>
                                          <p:spTgt spid="4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接连接符 61"/>
          <p:cNvCxnSpPr/>
          <p:nvPr/>
        </p:nvCxnSpPr>
        <p:spPr>
          <a:xfrm rot="16200000" flipH="1">
            <a:off x="3484827" y="3746032"/>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3112554" y="160010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68" name="矩形 67"/>
          <p:cNvSpPr/>
          <p:nvPr/>
        </p:nvSpPr>
        <p:spPr>
          <a:xfrm>
            <a:off x="4041248" y="2457356"/>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δ</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69" name="左大括号 68"/>
          <p:cNvSpPr/>
          <p:nvPr/>
        </p:nvSpPr>
        <p:spPr>
          <a:xfrm>
            <a:off x="3852334" y="2503394"/>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70" name="TextBox 69"/>
          <p:cNvSpPr txBox="1"/>
          <p:nvPr/>
        </p:nvSpPr>
        <p:spPr>
          <a:xfrm>
            <a:off x="3417266" y="2935398"/>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grpSp>
        <p:nvGrpSpPr>
          <p:cNvPr id="92" name="组合 91"/>
          <p:cNvGrpSpPr/>
          <p:nvPr/>
        </p:nvGrpSpPr>
        <p:grpSpPr>
          <a:xfrm>
            <a:off x="1264646" y="2314480"/>
            <a:ext cx="1633594" cy="2360264"/>
            <a:chOff x="2866968" y="1938692"/>
            <a:chExt cx="1633594" cy="2360264"/>
          </a:xfrm>
        </p:grpSpPr>
        <p:sp>
          <p:nvSpPr>
            <p:cNvPr id="63" name="矩形 62"/>
            <p:cNvSpPr/>
            <p:nvPr/>
          </p:nvSpPr>
          <p:spPr>
            <a:xfrm>
              <a:off x="3500430" y="2938824"/>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64" name="左大括号 63"/>
            <p:cNvSpPr/>
            <p:nvPr/>
          </p:nvSpPr>
          <p:spPr>
            <a:xfrm>
              <a:off x="3311516" y="2984862"/>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65" name="TextBox 64"/>
            <p:cNvSpPr txBox="1"/>
            <p:nvPr/>
          </p:nvSpPr>
          <p:spPr>
            <a:xfrm>
              <a:off x="2866968" y="3488115"/>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sp>
          <p:nvSpPr>
            <p:cNvPr id="66" name="椭圆 65"/>
            <p:cNvSpPr/>
            <p:nvPr/>
          </p:nvSpPr>
          <p:spPr>
            <a:xfrm>
              <a:off x="3929058" y="193869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71" name="直接连接符 70"/>
            <p:cNvCxnSpPr>
              <a:stCxn id="66" idx="3"/>
              <a:endCxn id="63" idx="0"/>
            </p:cNvCxnSpPr>
            <p:nvPr/>
          </p:nvCxnSpPr>
          <p:spPr>
            <a:xfrm rot="5400000">
              <a:off x="3589728" y="251579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rot="16200000" flipH="1">
            <a:off x="2796687" y="282014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68" idx="0"/>
          </p:cNvCxnSpPr>
          <p:nvPr/>
        </p:nvCxnSpPr>
        <p:spPr>
          <a:xfrm>
            <a:off x="3648339" y="2028728"/>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2791527" y="2039049"/>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348036" y="4243306"/>
            <a:ext cx="845569" cy="1143008"/>
            <a:chOff x="4950357" y="3867518"/>
            <a:chExt cx="845569" cy="1143008"/>
          </a:xfrm>
        </p:grpSpPr>
        <p:sp>
          <p:nvSpPr>
            <p:cNvPr id="79" name="矩形 78"/>
            <p:cNvSpPr/>
            <p:nvPr/>
          </p:nvSpPr>
          <p:spPr>
            <a:xfrm>
              <a:off x="5438736" y="386751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80" name="左大括号 79"/>
            <p:cNvSpPr/>
            <p:nvPr/>
          </p:nvSpPr>
          <p:spPr>
            <a:xfrm>
              <a:off x="5249822" y="391355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81" name="TextBox 80"/>
            <p:cNvSpPr txBox="1"/>
            <p:nvPr/>
          </p:nvSpPr>
          <p:spPr>
            <a:xfrm>
              <a:off x="4950357" y="4345559"/>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grpSp>
      <p:sp>
        <p:nvSpPr>
          <p:cNvPr id="82" name="椭圆 81"/>
          <p:cNvSpPr/>
          <p:nvPr/>
        </p:nvSpPr>
        <p:spPr>
          <a:xfrm>
            <a:off x="3050596" y="324317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C</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83" name="直接连接符 82"/>
          <p:cNvCxnSpPr>
            <a:stCxn id="82" idx="3"/>
          </p:cNvCxnSpPr>
          <p:nvPr/>
        </p:nvCxnSpPr>
        <p:spPr>
          <a:xfrm rot="5400000">
            <a:off x="2711267" y="3820280"/>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2145464" y="4243306"/>
            <a:ext cx="833694" cy="1490308"/>
            <a:chOff x="3747786" y="3867518"/>
            <a:chExt cx="833694" cy="1490308"/>
          </a:xfrm>
        </p:grpSpPr>
        <p:sp>
          <p:nvSpPr>
            <p:cNvPr id="44" name="椭圆 43"/>
            <p:cNvSpPr/>
            <p:nvPr/>
          </p:nvSpPr>
          <p:spPr>
            <a:xfrm>
              <a:off x="4212000" y="4997826"/>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77" name="矩形 76"/>
            <p:cNvSpPr/>
            <p:nvPr/>
          </p:nvSpPr>
          <p:spPr>
            <a:xfrm>
              <a:off x="4224290" y="386751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78" name="TextBox 77"/>
            <p:cNvSpPr txBox="1"/>
            <p:nvPr/>
          </p:nvSpPr>
          <p:spPr>
            <a:xfrm>
              <a:off x="3747786" y="4345559"/>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84" name="左大括号 83"/>
            <p:cNvSpPr/>
            <p:nvPr/>
          </p:nvSpPr>
          <p:spPr>
            <a:xfrm>
              <a:off x="4048076" y="3936146"/>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grpSp>
        <p:nvGrpSpPr>
          <p:cNvPr id="99" name="组合 98"/>
          <p:cNvGrpSpPr/>
          <p:nvPr/>
        </p:nvGrpSpPr>
        <p:grpSpPr>
          <a:xfrm>
            <a:off x="1183728" y="661517"/>
            <a:ext cx="2857520" cy="1093595"/>
            <a:chOff x="2786050" y="285728"/>
            <a:chExt cx="2857520" cy="1093595"/>
          </a:xfrm>
        </p:grpSpPr>
        <p:sp>
          <p:nvSpPr>
            <p:cNvPr id="75" name="TextBox 74"/>
            <p:cNvSpPr txBox="1"/>
            <p:nvPr/>
          </p:nvSpPr>
          <p:spPr>
            <a:xfrm>
              <a:off x="4500562" y="285728"/>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0</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76" name="TextBox 75"/>
            <p:cNvSpPr txBox="1"/>
            <p:nvPr/>
          </p:nvSpPr>
          <p:spPr>
            <a:xfrm>
              <a:off x="5286380" y="1071546"/>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-1</a:t>
              </a:r>
              <a:endParaRPr kumimoji="1" lang="zh-CN" altLang="en-US" sz="2000" b="1" dirty="0">
                <a:solidFill>
                  <a:srgbClr val="FF0000"/>
                </a:solidFill>
                <a:latin typeface="Consolas" pitchFamily="49" charset="0"/>
                <a:ea typeface="楷体" pitchFamily="49" charset="-122"/>
                <a:cs typeface="Consolas" pitchFamily="49" charset="0"/>
              </a:endParaRPr>
            </a:p>
          </p:txBody>
        </p:sp>
        <p:sp>
          <p:nvSpPr>
            <p:cNvPr id="58" name="TextBox 57"/>
            <p:cNvSpPr txBox="1"/>
            <p:nvPr/>
          </p:nvSpPr>
          <p:spPr>
            <a:xfrm>
              <a:off x="2786050" y="906645"/>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00"/>
                  </a:solidFill>
                  <a:latin typeface="Consolas" pitchFamily="49" charset="0"/>
                  <a:ea typeface="楷体" pitchFamily="49" charset="-122"/>
                  <a:cs typeface="Consolas" pitchFamily="49" charset="0"/>
                </a:rPr>
                <a:t>0</a:t>
              </a:r>
              <a:endParaRPr kumimoji="1" lang="zh-CN" altLang="en-US" sz="2000" b="1" dirty="0">
                <a:solidFill>
                  <a:srgbClr val="FF0000"/>
                </a:solidFill>
                <a:latin typeface="Consolas" pitchFamily="49" charset="0"/>
                <a:ea typeface="楷体" pitchFamily="49" charset="-122"/>
                <a:cs typeface="Consolas" pitchFamily="49" charset="0"/>
              </a:endParaRPr>
            </a:p>
          </p:txBody>
        </p:sp>
      </p:grpSp>
      <p:grpSp>
        <p:nvGrpSpPr>
          <p:cNvPr id="98" name="组合 97"/>
          <p:cNvGrpSpPr/>
          <p:nvPr/>
        </p:nvGrpSpPr>
        <p:grpSpPr>
          <a:xfrm>
            <a:off x="1741789" y="1306443"/>
            <a:ext cx="1410496" cy="486024"/>
            <a:chOff x="3344111" y="930655"/>
            <a:chExt cx="1410496" cy="486024"/>
          </a:xfrm>
        </p:grpSpPr>
        <p:cxnSp>
          <p:nvCxnSpPr>
            <p:cNvPr id="87" name="直接连接符 86"/>
            <p:cNvCxnSpPr>
              <a:cxnSpLocks/>
            </p:cNvCxnSpPr>
            <p:nvPr/>
          </p:nvCxnSpPr>
          <p:spPr>
            <a:xfrm>
              <a:off x="4217471" y="930655"/>
              <a:ext cx="537136" cy="44906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3322282" y="1002382"/>
              <a:ext cx="436126" cy="39246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94" name="直接连接符 93"/>
          <p:cNvCxnSpPr/>
          <p:nvPr/>
        </p:nvCxnSpPr>
        <p:spPr>
          <a:xfrm>
            <a:off x="1664220" y="2090276"/>
            <a:ext cx="409930" cy="35719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469480" y="4200380"/>
            <a:ext cx="2928958" cy="430887"/>
          </a:xfrm>
          <a:prstGeom prst="rect">
            <a:avLst/>
          </a:prstGeom>
          <a:noFill/>
        </p:spPr>
        <p:txBody>
          <a:bodyPr wrap="square" rtlCol="0">
            <a:spAutoFit/>
          </a:bodyPr>
          <a:lstStyle/>
          <a:p>
            <a:pPr algn="ctr" fontAlgn="base">
              <a:spcBef>
                <a:spcPct val="0"/>
              </a:spcBef>
              <a:spcAft>
                <a:spcPct val="0"/>
              </a:spcAft>
            </a:pPr>
            <a:r>
              <a:rPr kumimoji="1" lang="en-US" altLang="zh-CN" sz="2200" b="1" dirty="0" err="1">
                <a:solidFill>
                  <a:srgbClr val="3333FF"/>
                </a:solidFill>
                <a:latin typeface="Consolas" pitchFamily="49" charset="0"/>
                <a:ea typeface="楷体" pitchFamily="49" charset="-122"/>
                <a:cs typeface="Consolas" pitchFamily="49" charset="0"/>
              </a:rPr>
              <a:t>LR</a:t>
            </a:r>
            <a:r>
              <a:rPr kumimoji="1" lang="zh-CN" altLang="en-US" sz="2200" b="1" dirty="0">
                <a:solidFill>
                  <a:srgbClr val="3333FF"/>
                </a:solidFill>
                <a:latin typeface="Consolas" pitchFamily="49" charset="0"/>
                <a:ea typeface="楷体" pitchFamily="49" charset="-122"/>
                <a:cs typeface="Consolas" pitchFamily="49" charset="0"/>
              </a:rPr>
              <a:t>调整后的结果</a:t>
            </a:r>
          </a:p>
        </p:txBody>
      </p:sp>
      <p:sp>
        <p:nvSpPr>
          <p:cNvPr id="39" name="TextBox 38"/>
          <p:cNvSpPr txBox="1"/>
          <p:nvPr/>
        </p:nvSpPr>
        <p:spPr>
          <a:xfrm>
            <a:off x="6550506" y="3728210"/>
            <a:ext cx="3714776" cy="2862322"/>
          </a:xfrm>
          <a:prstGeom prst="rect">
            <a:avLst/>
          </a:prstGeom>
          <a:noFill/>
        </p:spPr>
        <p:txBody>
          <a:bodyPr wrap="square" rtlCol="0">
            <a:spAutoFit/>
          </a:bodyPr>
          <a:lstStyle/>
          <a:p>
            <a:pPr marL="457200" indent="-457200" fontAlgn="base">
              <a:lnSpc>
                <a:spcPct val="150000"/>
              </a:lnSpc>
              <a:spcBef>
                <a:spcPct val="0"/>
              </a:spcBef>
              <a:spcAft>
                <a:spcPct val="0"/>
              </a:spcAft>
              <a:buBlip>
                <a:blip r:embed="rId2"/>
              </a:buBlip>
            </a:pPr>
            <a:r>
              <a:rPr kumimoji="1" lang="en-US" altLang="zh-CN" sz="2000" b="1" dirty="0">
                <a:solidFill>
                  <a:srgbClr val="3333FF"/>
                </a:solidFill>
                <a:latin typeface="Consolas" pitchFamily="49" charset="0"/>
                <a:ea typeface="楷体" pitchFamily="49" charset="-122"/>
                <a:cs typeface="Consolas" pitchFamily="49" charset="0"/>
              </a:rPr>
              <a:t>C</a:t>
            </a:r>
            <a:r>
              <a:rPr kumimoji="1" lang="zh-CN" altLang="en-US" sz="2000" b="1" dirty="0">
                <a:solidFill>
                  <a:srgbClr val="3333FF"/>
                </a:solidFill>
                <a:latin typeface="Consolas" pitchFamily="49" charset="0"/>
                <a:ea typeface="楷体" pitchFamily="49" charset="-122"/>
                <a:cs typeface="Consolas" pitchFamily="49" charset="0"/>
              </a:rPr>
              <a:t>结点穿过</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B</a:t>
            </a:r>
            <a:r>
              <a:rPr kumimoji="1" lang="zh-CN" altLang="en-US" sz="2000" b="1" dirty="0">
                <a:solidFill>
                  <a:srgbClr val="3333FF"/>
                </a:solidFill>
                <a:latin typeface="Consolas" pitchFamily="49" charset="0"/>
                <a:ea typeface="楷体" pitchFamily="49" charset="-122"/>
                <a:cs typeface="Consolas" pitchFamily="49" charset="0"/>
              </a:rPr>
              <a:t>结点上升</a:t>
            </a:r>
            <a:endParaRPr kumimoji="1" lang="en-US" altLang="zh-CN" sz="2000" b="1" dirty="0">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en-US" altLang="zh-CN" sz="2000" b="1" dirty="0">
                <a:solidFill>
                  <a:srgbClr val="3333FF"/>
                </a:solidFill>
                <a:latin typeface="Consolas" pitchFamily="49" charset="0"/>
                <a:ea typeface="楷体" pitchFamily="49" charset="-122"/>
                <a:cs typeface="Consolas" pitchFamily="49" charset="0"/>
              </a:rPr>
              <a:t>B</a:t>
            </a:r>
            <a:r>
              <a:rPr kumimoji="1" lang="zh-CN" altLang="en-US" sz="2000" b="1" dirty="0">
                <a:solidFill>
                  <a:srgbClr val="3333FF"/>
                </a:solidFill>
                <a:latin typeface="Consolas" pitchFamily="49" charset="0"/>
                <a:ea typeface="楷体" pitchFamily="49" charset="-122"/>
                <a:cs typeface="Consolas" pitchFamily="49" charset="0"/>
              </a:rPr>
              <a:t>结点成为</a:t>
            </a:r>
            <a:r>
              <a:rPr kumimoji="1" lang="en-US" altLang="zh-CN" sz="2000" b="1" dirty="0">
                <a:solidFill>
                  <a:srgbClr val="3333FF"/>
                </a:solidFill>
                <a:latin typeface="Consolas" pitchFamily="49" charset="0"/>
                <a:ea typeface="楷体" pitchFamily="49" charset="-122"/>
                <a:cs typeface="Consolas" pitchFamily="49" charset="0"/>
              </a:rPr>
              <a:t>C</a:t>
            </a:r>
            <a:r>
              <a:rPr kumimoji="1" lang="zh-CN" altLang="en-US" sz="2000" b="1" dirty="0">
                <a:solidFill>
                  <a:srgbClr val="3333FF"/>
                </a:solidFill>
                <a:latin typeface="Consolas" pitchFamily="49" charset="0"/>
                <a:ea typeface="楷体" pitchFamily="49" charset="-122"/>
                <a:cs typeface="Consolas" pitchFamily="49" charset="0"/>
              </a:rPr>
              <a:t>的左孩子，</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结点成为</a:t>
            </a:r>
            <a:r>
              <a:rPr kumimoji="1" lang="en-US" altLang="zh-CN" sz="2000" b="1" dirty="0">
                <a:solidFill>
                  <a:srgbClr val="3333FF"/>
                </a:solidFill>
                <a:latin typeface="Consolas" pitchFamily="49" charset="0"/>
                <a:ea typeface="楷体" pitchFamily="49" charset="-122"/>
                <a:cs typeface="Consolas" pitchFamily="49" charset="0"/>
              </a:rPr>
              <a:t>C</a:t>
            </a:r>
            <a:r>
              <a:rPr kumimoji="1" lang="zh-CN" altLang="en-US" sz="2000" b="1" dirty="0">
                <a:solidFill>
                  <a:srgbClr val="3333FF"/>
                </a:solidFill>
                <a:latin typeface="Consolas" pitchFamily="49" charset="0"/>
                <a:ea typeface="楷体" pitchFamily="49" charset="-122"/>
                <a:cs typeface="Consolas" pitchFamily="49" charset="0"/>
              </a:rPr>
              <a:t>的右孩子</a:t>
            </a:r>
            <a:endParaRPr kumimoji="1" lang="en-US" altLang="zh-CN" sz="2000" b="1" dirty="0">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zh-CN" altLang="en-US" sz="2000" b="1" dirty="0">
                <a:solidFill>
                  <a:srgbClr val="3333FF"/>
                </a:solidFill>
                <a:latin typeface="Consolas" pitchFamily="49" charset="0"/>
                <a:ea typeface="楷体" pitchFamily="49" charset="-122"/>
                <a:cs typeface="Consolas" pitchFamily="49" charset="0"/>
              </a:rPr>
              <a:t>原来</a:t>
            </a:r>
            <a:r>
              <a:rPr kumimoji="1" lang="en-US" altLang="zh-CN" sz="2000" b="1" dirty="0">
                <a:solidFill>
                  <a:srgbClr val="3333FF"/>
                </a:solidFill>
                <a:latin typeface="Consolas" pitchFamily="49" charset="0"/>
                <a:ea typeface="楷体" pitchFamily="49" charset="-122"/>
                <a:cs typeface="Consolas" pitchFamily="49" charset="0"/>
              </a:rPr>
              <a:t>C</a:t>
            </a:r>
            <a:r>
              <a:rPr kumimoji="1" lang="zh-CN" altLang="en-US" sz="2000" b="1" dirty="0">
                <a:solidFill>
                  <a:srgbClr val="3333FF"/>
                </a:solidFill>
                <a:latin typeface="Consolas" pitchFamily="49" charset="0"/>
                <a:ea typeface="楷体" pitchFamily="49" charset="-122"/>
                <a:cs typeface="Consolas" pitchFamily="49" charset="0"/>
              </a:rPr>
              <a:t>结点的左子树</a:t>
            </a:r>
            <a:r>
              <a:rPr kumimoji="1" lang="el-GR" altLang="zh-CN" sz="2000" b="1" dirty="0">
                <a:solidFill>
                  <a:srgbClr val="3333FF"/>
                </a:solidFill>
                <a:latin typeface="Consolas" pitchFamily="49" charset="0"/>
                <a:ea typeface="楷体" pitchFamily="49" charset="-122"/>
                <a:cs typeface="Consolas" pitchFamily="49" charset="0"/>
              </a:rPr>
              <a:t>β </a:t>
            </a:r>
            <a:r>
              <a:rPr kumimoji="1" lang="zh-CN" altLang="en-US" sz="2000" b="1" dirty="0">
                <a:solidFill>
                  <a:srgbClr val="3333FF"/>
                </a:solidFill>
                <a:latin typeface="Consolas" pitchFamily="49" charset="0"/>
                <a:ea typeface="楷体" pitchFamily="49" charset="-122"/>
                <a:cs typeface="Consolas" pitchFamily="49" charset="0"/>
              </a:rPr>
              <a:t>作为</a:t>
            </a:r>
            <a:r>
              <a:rPr kumimoji="1" lang="en-US" altLang="zh-CN" sz="2000" b="1" dirty="0">
                <a:solidFill>
                  <a:srgbClr val="3333FF"/>
                </a:solidFill>
                <a:latin typeface="Consolas" pitchFamily="49" charset="0"/>
                <a:ea typeface="楷体" pitchFamily="49" charset="-122"/>
                <a:cs typeface="Consolas" pitchFamily="49" charset="0"/>
              </a:rPr>
              <a:t>B</a:t>
            </a:r>
            <a:r>
              <a:rPr kumimoji="1" lang="zh-CN" altLang="en-US" sz="2000" b="1" dirty="0">
                <a:solidFill>
                  <a:srgbClr val="3333FF"/>
                </a:solidFill>
                <a:latin typeface="Consolas" pitchFamily="49" charset="0"/>
                <a:ea typeface="楷体" pitchFamily="49" charset="-122"/>
                <a:cs typeface="Consolas" pitchFamily="49" charset="0"/>
              </a:rPr>
              <a:t>的右子树；原来</a:t>
            </a:r>
            <a:r>
              <a:rPr kumimoji="1" lang="en-US" altLang="zh-CN" sz="2000" b="1" dirty="0">
                <a:solidFill>
                  <a:srgbClr val="3333FF"/>
                </a:solidFill>
                <a:latin typeface="Consolas" pitchFamily="49" charset="0"/>
                <a:ea typeface="楷体" pitchFamily="49" charset="-122"/>
                <a:cs typeface="Consolas" pitchFamily="49" charset="0"/>
              </a:rPr>
              <a:t>C</a:t>
            </a:r>
            <a:r>
              <a:rPr kumimoji="1" lang="zh-CN" altLang="en-US" sz="2000" b="1" dirty="0">
                <a:solidFill>
                  <a:srgbClr val="3333FF"/>
                </a:solidFill>
                <a:latin typeface="Consolas" pitchFamily="49" charset="0"/>
                <a:ea typeface="楷体" pitchFamily="49" charset="-122"/>
                <a:cs typeface="Consolas" pitchFamily="49" charset="0"/>
              </a:rPr>
              <a:t>结点的右子树</a:t>
            </a:r>
            <a:r>
              <a:rPr kumimoji="1" lang="el-GR" altLang="zh-CN" sz="2000" b="1" dirty="0">
                <a:solidFill>
                  <a:srgbClr val="3333FF"/>
                </a:solidFill>
                <a:latin typeface="Consolas" pitchFamily="49" charset="0"/>
                <a:ea typeface="楷体" pitchFamily="49" charset="-122"/>
                <a:cs typeface="Consolas" pitchFamily="49" charset="0"/>
              </a:rPr>
              <a:t>γ </a:t>
            </a:r>
            <a:r>
              <a:rPr kumimoji="1" lang="zh-CN" altLang="en-US" sz="2000" b="1" dirty="0">
                <a:solidFill>
                  <a:srgbClr val="3333FF"/>
                </a:solidFill>
                <a:latin typeface="Consolas" pitchFamily="49" charset="0"/>
                <a:ea typeface="楷体" pitchFamily="49" charset="-122"/>
                <a:cs typeface="Consolas" pitchFamily="49" charset="0"/>
              </a:rPr>
              <a:t>作为</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的左子树</a:t>
            </a:r>
          </a:p>
        </p:txBody>
      </p:sp>
      <p:sp>
        <p:nvSpPr>
          <p:cNvPr id="40" name="Text Box 2"/>
          <p:cNvSpPr txBox="1">
            <a:spLocks noChangeArrowheads="1"/>
          </p:cNvSpPr>
          <p:nvPr/>
        </p:nvSpPr>
        <p:spPr bwMode="auto">
          <a:xfrm>
            <a:off x="6468016" y="3194665"/>
            <a:ext cx="1701199" cy="457200"/>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zh-CN" altLang="en-US" sz="2400" b="1" dirty="0">
                <a:solidFill>
                  <a:srgbClr val="FF00FF"/>
                </a:solidFill>
                <a:latin typeface="Consolas" pitchFamily="49" charset="0"/>
                <a:ea typeface="楷体" pitchFamily="49" charset="-122"/>
                <a:cs typeface="Consolas" pitchFamily="49" charset="0"/>
              </a:rPr>
              <a:t>调整过程：</a:t>
            </a:r>
          </a:p>
        </p:txBody>
      </p:sp>
      <p:sp>
        <p:nvSpPr>
          <p:cNvPr id="41" name="Text Box 2">
            <a:extLst>
              <a:ext uri="{FF2B5EF4-FFF2-40B4-BE49-F238E27FC236}">
                <a16:creationId xmlns:a16="http://schemas.microsoft.com/office/drawing/2014/main" id="{49B77A9A-C5CD-4217-A0B4-B89E4405577F}"/>
              </a:ext>
            </a:extLst>
          </p:cNvPr>
          <p:cNvSpPr txBox="1">
            <a:spLocks noChangeArrowheads="1"/>
          </p:cNvSpPr>
          <p:nvPr/>
        </p:nvSpPr>
        <p:spPr bwMode="auto">
          <a:xfrm>
            <a:off x="6447488" y="518377"/>
            <a:ext cx="2308323" cy="457200"/>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en-US" altLang="zh-CN" sz="2400" dirty="0">
                <a:solidFill>
                  <a:srgbClr val="FF00FF"/>
                </a:solidFill>
                <a:latin typeface="Consolas" pitchFamily="49" charset="0"/>
                <a:ea typeface="楷体" pitchFamily="49" charset="-122"/>
                <a:cs typeface="Consolas" pitchFamily="49" charset="0"/>
              </a:rPr>
              <a:t>LR</a:t>
            </a:r>
            <a:r>
              <a:rPr kumimoji="1" lang="zh-CN" altLang="en-US" sz="2400" b="1" dirty="0">
                <a:solidFill>
                  <a:srgbClr val="FF00FF"/>
                </a:solidFill>
                <a:latin typeface="Consolas" pitchFamily="49" charset="0"/>
                <a:ea typeface="楷体" pitchFamily="49" charset="-122"/>
                <a:cs typeface="Consolas" pitchFamily="49" charset="0"/>
              </a:rPr>
              <a:t>型调整方法：</a:t>
            </a:r>
          </a:p>
        </p:txBody>
      </p:sp>
      <p:sp>
        <p:nvSpPr>
          <p:cNvPr id="42" name="TextBox 27">
            <a:extLst>
              <a:ext uri="{FF2B5EF4-FFF2-40B4-BE49-F238E27FC236}">
                <a16:creationId xmlns:a16="http://schemas.microsoft.com/office/drawing/2014/main" id="{4ABF8A4F-3590-4FD7-8710-A39F73E09ED3}"/>
              </a:ext>
            </a:extLst>
          </p:cNvPr>
          <p:cNvSpPr txBox="1"/>
          <p:nvPr/>
        </p:nvSpPr>
        <p:spPr>
          <a:xfrm>
            <a:off x="6438862" y="1013202"/>
            <a:ext cx="5439712" cy="1423338"/>
          </a:xfrm>
          <a:prstGeom prst="rect">
            <a:avLst/>
          </a:prstGeom>
          <a:noFill/>
        </p:spPr>
        <p:txBody>
          <a:bodyPr wrap="square" rtlCol="0">
            <a:spAutoFit/>
          </a:bodyPr>
          <a:lstStyle/>
          <a:p>
            <a:pPr fontAlgn="base">
              <a:lnSpc>
                <a:spcPct val="150000"/>
              </a:lnSpc>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先左后右：</a:t>
            </a:r>
            <a:endParaRPr kumimoji="1" lang="en-US" altLang="zh-CN" sz="2000" b="1" dirty="0">
              <a:solidFill>
                <a:srgbClr val="3333FF"/>
              </a:solidFill>
              <a:latin typeface="Consolas" pitchFamily="49" charset="0"/>
              <a:ea typeface="楷体" pitchFamily="49" charset="-122"/>
              <a:cs typeface="Consolas" pitchFamily="49" charset="0"/>
            </a:endParaRPr>
          </a:p>
          <a:p>
            <a:pPr marL="342900" indent="-342900" fontAlgn="base">
              <a:lnSpc>
                <a:spcPct val="150000"/>
              </a:lnSpc>
              <a:spcBef>
                <a:spcPct val="0"/>
              </a:spcBef>
              <a:spcAft>
                <a:spcPct val="0"/>
              </a:spcAft>
              <a:buFont typeface="Wingdings" panose="05000000000000000000" pitchFamily="2" charset="2"/>
              <a:buChar char="Ø"/>
            </a:pPr>
            <a:r>
              <a:rPr kumimoji="1" lang="zh-CN" altLang="en-US" sz="2000" b="1" u="sng" dirty="0">
                <a:solidFill>
                  <a:srgbClr val="3333FF"/>
                </a:solidFill>
                <a:latin typeface="Consolas" pitchFamily="49" charset="0"/>
                <a:ea typeface="楷体" pitchFamily="49" charset="-122"/>
                <a:cs typeface="Consolas" pitchFamily="49" charset="0"/>
              </a:rPr>
              <a:t>*</a:t>
            </a:r>
            <a:r>
              <a:rPr kumimoji="1" lang="en-US" altLang="zh-CN" sz="2000" b="1" u="sng" dirty="0">
                <a:solidFill>
                  <a:srgbClr val="3333FF"/>
                </a:solidFill>
                <a:latin typeface="Consolas" pitchFamily="49" charset="0"/>
                <a:ea typeface="楷体" pitchFamily="49" charset="-122"/>
                <a:cs typeface="Consolas" pitchFamily="49" charset="0"/>
              </a:rPr>
              <a:t>a</a:t>
            </a:r>
            <a:r>
              <a:rPr kumimoji="1" lang="zh-CN" altLang="en-US" sz="2000" b="1" u="sng" dirty="0">
                <a:solidFill>
                  <a:srgbClr val="3333FF"/>
                </a:solidFill>
                <a:latin typeface="Consolas" pitchFamily="49" charset="0"/>
                <a:ea typeface="楷体" pitchFamily="49" charset="-122"/>
                <a:cs typeface="Consolas" pitchFamily="49" charset="0"/>
              </a:rPr>
              <a:t>的左孩子</a:t>
            </a:r>
            <a:r>
              <a:rPr kumimoji="1" lang="zh-CN" altLang="en-US" sz="2000" b="1" dirty="0">
                <a:solidFill>
                  <a:srgbClr val="3333FF"/>
                </a:solidFill>
                <a:latin typeface="Consolas" pitchFamily="49" charset="0"/>
                <a:ea typeface="楷体" pitchFamily="49" charset="-122"/>
                <a:cs typeface="Consolas" pitchFamily="49" charset="0"/>
              </a:rPr>
              <a:t>和</a:t>
            </a:r>
            <a:r>
              <a:rPr kumimoji="1" lang="zh-CN" altLang="en-US" sz="2000" b="1" u="sng" dirty="0">
                <a:solidFill>
                  <a:srgbClr val="3333FF"/>
                </a:solidFill>
                <a:latin typeface="Consolas" pitchFamily="49" charset="0"/>
                <a:ea typeface="楷体" pitchFamily="49" charset="-122"/>
                <a:cs typeface="Consolas" pitchFamily="49" charset="0"/>
              </a:rPr>
              <a:t>左孩子的右孩子</a:t>
            </a:r>
            <a:r>
              <a:rPr kumimoji="1" lang="zh-CN" altLang="en-US" sz="2000" b="1" dirty="0">
                <a:solidFill>
                  <a:srgbClr val="FF0000"/>
                </a:solidFill>
                <a:latin typeface="Consolas" pitchFamily="49" charset="0"/>
                <a:ea typeface="楷体" pitchFamily="49" charset="-122"/>
                <a:cs typeface="Consolas" pitchFamily="49" charset="0"/>
              </a:rPr>
              <a:t>先逆时针</a:t>
            </a:r>
            <a:r>
              <a:rPr kumimoji="1" lang="zh-CN" altLang="en-US" sz="2000" b="1" dirty="0">
                <a:solidFill>
                  <a:srgbClr val="3333FF"/>
                </a:solidFill>
                <a:latin typeface="Consolas" pitchFamily="49" charset="0"/>
                <a:ea typeface="楷体" pitchFamily="49" charset="-122"/>
                <a:cs typeface="Consolas" pitchFamily="49" charset="0"/>
              </a:rPr>
              <a:t>旋转</a:t>
            </a:r>
            <a:endParaRPr kumimoji="1" lang="en-US" altLang="zh-CN" sz="2000" b="1" dirty="0">
              <a:solidFill>
                <a:srgbClr val="3333FF"/>
              </a:solidFill>
              <a:latin typeface="Consolas" pitchFamily="49" charset="0"/>
              <a:ea typeface="楷体" pitchFamily="49" charset="-122"/>
              <a:cs typeface="Consolas" pitchFamily="49" charset="0"/>
            </a:endParaRPr>
          </a:p>
          <a:p>
            <a:pPr marL="342900" indent="-342900" fontAlgn="base">
              <a:lnSpc>
                <a:spcPct val="150000"/>
              </a:lnSpc>
              <a:spcBef>
                <a:spcPct val="0"/>
              </a:spcBef>
              <a:spcAft>
                <a:spcPct val="0"/>
              </a:spcAft>
              <a:buFont typeface="Wingdings" panose="05000000000000000000" pitchFamily="2" charset="2"/>
              <a:buChar char="Ø"/>
            </a:pP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a</a:t>
            </a:r>
            <a:r>
              <a:rPr kumimoji="1" lang="zh-CN" altLang="en-US" sz="2000" b="1" dirty="0">
                <a:solidFill>
                  <a:srgbClr val="3333FF"/>
                </a:solidFill>
                <a:latin typeface="Consolas" pitchFamily="49" charset="0"/>
                <a:ea typeface="楷体" pitchFamily="49" charset="-122"/>
                <a:cs typeface="Consolas" pitchFamily="49" charset="0"/>
              </a:rPr>
              <a:t>和新的左孩子</a:t>
            </a:r>
            <a:r>
              <a:rPr kumimoji="1" lang="zh-CN" altLang="en-US" sz="2000" b="1" dirty="0">
                <a:solidFill>
                  <a:srgbClr val="FF0000"/>
                </a:solidFill>
                <a:latin typeface="Consolas" pitchFamily="49" charset="0"/>
                <a:ea typeface="楷体" pitchFamily="49" charset="-122"/>
                <a:cs typeface="Consolas" pitchFamily="49" charset="0"/>
              </a:rPr>
              <a:t>再顺时针</a:t>
            </a:r>
            <a:r>
              <a:rPr kumimoji="1" lang="zh-CN" altLang="en-US" sz="2000" b="1" dirty="0">
                <a:solidFill>
                  <a:srgbClr val="3333FF"/>
                </a:solidFill>
                <a:latin typeface="Consolas" pitchFamily="49" charset="0"/>
                <a:ea typeface="楷体" pitchFamily="49" charset="-122"/>
                <a:cs typeface="Consolas" pitchFamily="49" charset="0"/>
              </a:rPr>
              <a:t>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72"/>
                                        </p:tgtEl>
                                      </p:cBhvr>
                                    </p:animEffect>
                                    <p:set>
                                      <p:cBhvr>
                                        <p:cTn id="11" dur="1" fill="hold">
                                          <p:stCondLst>
                                            <p:cond delay="499"/>
                                          </p:stCondLst>
                                        </p:cTn>
                                        <p:tgtEl>
                                          <p:spTgt spid="7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4" fill="hold" nodeType="afterEffect">
                                  <p:stCondLst>
                                    <p:cond delay="0"/>
                                  </p:stCondLst>
                                  <p:childTnLst>
                                    <p:animEffect transition="out" filter="wipe(down)">
                                      <p:cBhvr>
                                        <p:cTn id="14" dur="500"/>
                                        <p:tgtEl>
                                          <p:spTgt spid="62"/>
                                        </p:tgtEl>
                                      </p:cBhvr>
                                    </p:animEffect>
                                    <p:set>
                                      <p:cBhvr>
                                        <p:cTn id="15" dur="1" fill="hold">
                                          <p:stCondLst>
                                            <p:cond delay="499"/>
                                          </p:stCondLst>
                                        </p:cTn>
                                        <p:tgtEl>
                                          <p:spTgt spid="62"/>
                                        </p:tgtEl>
                                        <p:attrNameLst>
                                          <p:attrName>style.visibility</p:attrName>
                                        </p:attrNameLst>
                                      </p:cBhvr>
                                      <p:to>
                                        <p:strVal val="hidden"/>
                                      </p:to>
                                    </p:set>
                                  </p:childTnLst>
                                </p:cTn>
                              </p:par>
                            </p:childTnLst>
                          </p:cTn>
                        </p:par>
                        <p:par>
                          <p:cTn id="16" fill="hold">
                            <p:stCondLst>
                              <p:cond delay="1500"/>
                            </p:stCondLst>
                            <p:childTnLst>
                              <p:par>
                                <p:cTn id="17" presetID="0" presetClass="path" presetSubtype="0" accel="50000" decel="50000" fill="hold" grpId="0" nodeType="afterEffect">
                                  <p:stCondLst>
                                    <p:cond delay="0"/>
                                  </p:stCondLst>
                                  <p:childTnLst>
                                    <p:animMotion origin="layout" path="M 2.08333E-6 -0.00023 C -0.00716 -0.03264 -0.01406 -0.06481 -0.02201 -0.09814 C -0.02982 -0.13125 -0.03594 -0.15833 -0.04688 -0.2 C -0.05781 -0.24166 -0.07878 -0.31759 -0.08737 -0.34861 " pathEditMode="relative" rAng="0" ptsTypes="AAAA">
                                      <p:cBhvr>
                                        <p:cTn id="18" dur="2000" fill="hold"/>
                                        <p:tgtEl>
                                          <p:spTgt spid="82"/>
                                        </p:tgtEl>
                                        <p:attrNameLst>
                                          <p:attrName>ppt_x</p:attrName>
                                          <p:attrName>ppt_y</p:attrName>
                                        </p:attrNameLst>
                                      </p:cBhvr>
                                      <p:rCtr x="-4375" y="-17431"/>
                                    </p:animMotion>
                                  </p:childTnLst>
                                </p:cTn>
                              </p:par>
                            </p:childTnLst>
                          </p:cTn>
                        </p:par>
                        <p:par>
                          <p:cTn id="19" fill="hold">
                            <p:stCondLst>
                              <p:cond delay="3500"/>
                            </p:stCondLst>
                            <p:childTnLst>
                              <p:par>
                                <p:cTn id="20" presetID="1" presetClass="entr" presetSubtype="0"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2604 -0.03866 C -0.0375 -0.05023 -0.0806 -0.09375 -0.09479 -0.10833 " pathEditMode="relative" rAng="0" ptsTypes="AA">
                                      <p:cBhvr>
                                        <p:cTn id="25" dur="2000" fill="hold"/>
                                        <p:tgtEl>
                                          <p:spTgt spid="92"/>
                                        </p:tgtEl>
                                        <p:attrNameLst>
                                          <p:attrName>ppt_x</p:attrName>
                                          <p:attrName>ppt_y</p:attrName>
                                        </p:attrNameLst>
                                      </p:cBhvr>
                                      <p:rCtr x="-3438" y="-3495"/>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0"/>
                            </p:stCondLst>
                            <p:childTnLst>
                              <p:par>
                                <p:cTn id="31" presetID="0" presetClass="path" presetSubtype="0" accel="50000" decel="50000" fill="hold" nodeType="afterEffect">
                                  <p:stCondLst>
                                    <p:cond delay="0"/>
                                  </p:stCondLst>
                                  <p:childTnLst>
                                    <p:animMotion origin="layout" path="M 0.0276 -0.06504 C 0.02617 -0.0743 0.03437 -0.09444 0.01927 -0.125 C 0.00416 -0.15555 -0.04571 -0.22268 -0.06263 -0.24837 " pathEditMode="relative" rAng="0" ptsTypes="AAA">
                                      <p:cBhvr>
                                        <p:cTn id="32" dur="2000" fill="hold"/>
                                        <p:tgtEl>
                                          <p:spTgt spid="96"/>
                                        </p:tgtEl>
                                        <p:attrNameLst>
                                          <p:attrName>ppt_x</p:attrName>
                                          <p:attrName>ppt_y</p:attrName>
                                        </p:attrNameLst>
                                      </p:cBhvr>
                                      <p:rCtr x="-4466" y="-9167"/>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4.79167E-6 -0.02592 C -0.00924 -0.01759 -0.01627 -0.00972 -0.03333 -0.04814 C -0.05039 -0.08657 -0.08802 -0.21319 -0.10247 -0.25648 " pathEditMode="relative" rAng="0" ptsTypes="AAA">
                                      <p:cBhvr>
                                        <p:cTn id="36" dur="2000" fill="hold"/>
                                        <p:tgtEl>
                                          <p:spTgt spid="97"/>
                                        </p:tgtEl>
                                        <p:attrNameLst>
                                          <p:attrName>ppt_x</p:attrName>
                                          <p:attrName>ppt_y</p:attrName>
                                        </p:attrNameLst>
                                      </p:cBhvr>
                                      <p:rCtr x="-5130" y="-11204"/>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1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064501" y="1471614"/>
            <a:ext cx="2135188" cy="2173287"/>
            <a:chOff x="6540501" y="1471613"/>
            <a:chExt cx="2135188" cy="2173287"/>
          </a:xfrm>
        </p:grpSpPr>
        <p:sp>
          <p:nvSpPr>
            <p:cNvPr id="45082" name="Freeform 10"/>
            <p:cNvSpPr>
              <a:spLocks/>
            </p:cNvSpPr>
            <p:nvPr/>
          </p:nvSpPr>
          <p:spPr bwMode="auto">
            <a:xfrm>
              <a:off x="7821614" y="2271713"/>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5083" name="Freeform 11"/>
            <p:cNvSpPr>
              <a:spLocks/>
            </p:cNvSpPr>
            <p:nvPr/>
          </p:nvSpPr>
          <p:spPr bwMode="auto">
            <a:xfrm>
              <a:off x="6910389" y="2300288"/>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5084" name="Oval 12"/>
            <p:cNvSpPr>
              <a:spLocks noChangeArrowheads="1"/>
            </p:cNvSpPr>
            <p:nvPr/>
          </p:nvSpPr>
          <p:spPr bwMode="auto">
            <a:xfrm>
              <a:off x="7312026" y="1838325"/>
              <a:ext cx="571500"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7</a:t>
              </a:r>
            </a:p>
          </p:txBody>
        </p:sp>
        <p:sp>
          <p:nvSpPr>
            <p:cNvPr id="45085" name="Oval 14"/>
            <p:cNvSpPr>
              <a:spLocks noChangeArrowheads="1"/>
            </p:cNvSpPr>
            <p:nvPr/>
          </p:nvSpPr>
          <p:spPr bwMode="auto">
            <a:xfrm>
              <a:off x="6540501" y="2741613"/>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3</a:t>
              </a:r>
            </a:p>
          </p:txBody>
        </p:sp>
        <p:sp>
          <p:nvSpPr>
            <p:cNvPr id="45086" name="Oval 15"/>
            <p:cNvSpPr>
              <a:spLocks noChangeArrowheads="1"/>
            </p:cNvSpPr>
            <p:nvPr/>
          </p:nvSpPr>
          <p:spPr bwMode="auto">
            <a:xfrm>
              <a:off x="8099426" y="2670175"/>
              <a:ext cx="566738"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16</a:t>
              </a:r>
            </a:p>
          </p:txBody>
        </p:sp>
        <p:sp>
          <p:nvSpPr>
            <p:cNvPr id="45087" name="Text Box 24"/>
            <p:cNvSpPr txBox="1">
              <a:spLocks noChangeArrowheads="1"/>
            </p:cNvSpPr>
            <p:nvPr/>
          </p:nvSpPr>
          <p:spPr bwMode="auto">
            <a:xfrm>
              <a:off x="7380289" y="1471613"/>
              <a:ext cx="4318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FF0000"/>
                  </a:solidFill>
                  <a:latin typeface="Consolas" pitchFamily="49" charset="0"/>
                  <a:ea typeface="楷体_GB2312" pitchFamily="49" charset="-122"/>
                  <a:cs typeface="Consolas" pitchFamily="49" charset="0"/>
                </a:rPr>
                <a:t>0</a:t>
              </a:r>
            </a:p>
          </p:txBody>
        </p:sp>
        <p:sp>
          <p:nvSpPr>
            <p:cNvPr id="45088" name="Text Box 25"/>
            <p:cNvSpPr txBox="1">
              <a:spLocks noChangeArrowheads="1"/>
            </p:cNvSpPr>
            <p:nvPr/>
          </p:nvSpPr>
          <p:spPr bwMode="auto">
            <a:xfrm>
              <a:off x="6659564" y="3271838"/>
              <a:ext cx="4318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dirty="0">
                  <a:solidFill>
                    <a:srgbClr val="FF0000"/>
                  </a:solidFill>
                  <a:latin typeface="Consolas" pitchFamily="49" charset="0"/>
                  <a:ea typeface="楷体_GB2312" pitchFamily="49" charset="-122"/>
                  <a:cs typeface="Consolas" pitchFamily="49" charset="0"/>
                </a:rPr>
                <a:t>0</a:t>
              </a:r>
            </a:p>
          </p:txBody>
        </p:sp>
        <p:sp>
          <p:nvSpPr>
            <p:cNvPr id="45089" name="Text Box 26"/>
            <p:cNvSpPr txBox="1">
              <a:spLocks noChangeArrowheads="1"/>
            </p:cNvSpPr>
            <p:nvPr/>
          </p:nvSpPr>
          <p:spPr bwMode="auto">
            <a:xfrm>
              <a:off x="8243889" y="3278188"/>
              <a:ext cx="4318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FF0000"/>
                  </a:solidFill>
                  <a:latin typeface="Consolas" pitchFamily="49" charset="0"/>
                  <a:ea typeface="楷体_GB2312" pitchFamily="49" charset="-122"/>
                  <a:cs typeface="Consolas" pitchFamily="49" charset="0"/>
                </a:rPr>
                <a:t>0</a:t>
              </a:r>
            </a:p>
          </p:txBody>
        </p:sp>
      </p:grpSp>
      <p:sp>
        <p:nvSpPr>
          <p:cNvPr id="45060" name="Freeform 30"/>
          <p:cNvSpPr>
            <a:spLocks/>
          </p:cNvSpPr>
          <p:nvPr/>
        </p:nvSpPr>
        <p:spPr bwMode="auto">
          <a:xfrm>
            <a:off x="2193925" y="22352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5061" name="Oval 31"/>
          <p:cNvSpPr>
            <a:spLocks noChangeArrowheads="1"/>
          </p:cNvSpPr>
          <p:nvPr/>
        </p:nvSpPr>
        <p:spPr bwMode="auto">
          <a:xfrm>
            <a:off x="2595564" y="1773239"/>
            <a:ext cx="571479"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16</a:t>
            </a:r>
          </a:p>
        </p:txBody>
      </p:sp>
      <p:sp>
        <p:nvSpPr>
          <p:cNvPr id="45062" name="Oval 32"/>
          <p:cNvSpPr>
            <a:spLocks noChangeArrowheads="1"/>
          </p:cNvSpPr>
          <p:nvPr/>
        </p:nvSpPr>
        <p:spPr bwMode="auto">
          <a:xfrm>
            <a:off x="1824038" y="2676526"/>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gn="ctr" fontAlgn="base">
              <a:lnSpc>
                <a:spcPct val="80000"/>
              </a:lnSpc>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3</a:t>
            </a:r>
          </a:p>
        </p:txBody>
      </p:sp>
      <p:grpSp>
        <p:nvGrpSpPr>
          <p:cNvPr id="38" name="组合 37"/>
          <p:cNvGrpSpPr/>
          <p:nvPr/>
        </p:nvGrpSpPr>
        <p:grpSpPr>
          <a:xfrm>
            <a:off x="4992689" y="1700214"/>
            <a:ext cx="1416049" cy="2227263"/>
            <a:chOff x="3468688" y="1700213"/>
            <a:chExt cx="1416049" cy="2227263"/>
          </a:xfrm>
        </p:grpSpPr>
        <p:sp>
          <p:nvSpPr>
            <p:cNvPr id="45066" name="Freeform 3"/>
            <p:cNvSpPr>
              <a:spLocks/>
            </p:cNvSpPr>
            <p:nvPr/>
          </p:nvSpPr>
          <p:spPr bwMode="auto">
            <a:xfrm>
              <a:off x="3843338" y="3006726"/>
              <a:ext cx="557212"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5067" name="Freeform 4"/>
            <p:cNvSpPr>
              <a:spLocks/>
            </p:cNvSpPr>
            <p:nvPr/>
          </p:nvSpPr>
          <p:spPr bwMode="auto">
            <a:xfrm>
              <a:off x="3838575" y="2162176"/>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5068" name="Oval 5"/>
            <p:cNvSpPr>
              <a:spLocks noChangeArrowheads="1"/>
            </p:cNvSpPr>
            <p:nvPr/>
          </p:nvSpPr>
          <p:spPr bwMode="auto">
            <a:xfrm>
              <a:off x="4240213" y="1700213"/>
              <a:ext cx="571500" cy="5349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gn="ctr" fontAlgn="base">
                <a:lnSpc>
                  <a:spcPct val="80000"/>
                </a:lnSpc>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16</a:t>
              </a:r>
            </a:p>
          </p:txBody>
        </p:sp>
        <p:sp>
          <p:nvSpPr>
            <p:cNvPr id="45069" name="Oval 7"/>
            <p:cNvSpPr>
              <a:spLocks noChangeArrowheads="1"/>
            </p:cNvSpPr>
            <p:nvPr/>
          </p:nvSpPr>
          <p:spPr bwMode="auto">
            <a:xfrm>
              <a:off x="3468688" y="2603501"/>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3</a:t>
              </a:r>
            </a:p>
          </p:txBody>
        </p:sp>
        <p:sp>
          <p:nvSpPr>
            <p:cNvPr id="45070" name="Oval 8"/>
            <p:cNvSpPr>
              <a:spLocks noChangeArrowheads="1"/>
            </p:cNvSpPr>
            <p:nvPr/>
          </p:nvSpPr>
          <p:spPr bwMode="auto">
            <a:xfrm>
              <a:off x="4318000" y="3392488"/>
              <a:ext cx="566737" cy="5349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4680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7</a:t>
              </a:r>
            </a:p>
          </p:txBody>
        </p:sp>
      </p:grpSp>
      <p:sp>
        <p:nvSpPr>
          <p:cNvPr id="45072" name="Text Box 19"/>
          <p:cNvSpPr txBox="1">
            <a:spLocks noChangeArrowheads="1"/>
          </p:cNvSpPr>
          <p:nvPr/>
        </p:nvSpPr>
        <p:spPr bwMode="auto">
          <a:xfrm>
            <a:off x="5591175" y="2917827"/>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dirty="0">
                <a:solidFill>
                  <a:srgbClr val="FF0000"/>
                </a:solidFill>
                <a:latin typeface="Consolas" pitchFamily="49" charset="0"/>
                <a:ea typeface="宋体" pitchFamily="2" charset="-122"/>
                <a:cs typeface="Consolas" pitchFamily="49" charset="0"/>
              </a:rPr>
              <a:t>R</a:t>
            </a:r>
          </a:p>
        </p:txBody>
      </p:sp>
      <p:sp>
        <p:nvSpPr>
          <p:cNvPr id="45073" name="Text Box 20"/>
          <p:cNvSpPr txBox="1">
            <a:spLocks noChangeArrowheads="1"/>
          </p:cNvSpPr>
          <p:nvPr/>
        </p:nvSpPr>
        <p:spPr bwMode="auto">
          <a:xfrm>
            <a:off x="5376863" y="2052639"/>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dirty="0">
                <a:solidFill>
                  <a:srgbClr val="FF0000"/>
                </a:solidFill>
                <a:latin typeface="Consolas" pitchFamily="49" charset="0"/>
                <a:ea typeface="宋体" pitchFamily="2" charset="-122"/>
                <a:cs typeface="Consolas" pitchFamily="49" charset="0"/>
              </a:rPr>
              <a:t>L</a:t>
            </a:r>
          </a:p>
        </p:txBody>
      </p:sp>
      <p:sp>
        <p:nvSpPr>
          <p:cNvPr id="45074" name="Text Box 21"/>
          <p:cNvSpPr txBox="1">
            <a:spLocks noChangeArrowheads="1"/>
          </p:cNvSpPr>
          <p:nvPr/>
        </p:nvSpPr>
        <p:spPr bwMode="auto">
          <a:xfrm>
            <a:off x="6384926" y="3427414"/>
            <a:ext cx="2873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dirty="0">
                <a:solidFill>
                  <a:srgbClr val="FF0000"/>
                </a:solidFill>
                <a:latin typeface="Consolas" pitchFamily="49" charset="0"/>
                <a:ea typeface="楷体_GB2312" pitchFamily="49" charset="-122"/>
                <a:cs typeface="Consolas" pitchFamily="49" charset="0"/>
              </a:rPr>
              <a:t>0</a:t>
            </a:r>
          </a:p>
        </p:txBody>
      </p:sp>
      <p:sp>
        <p:nvSpPr>
          <p:cNvPr id="45075" name="Text Box 22"/>
          <p:cNvSpPr txBox="1">
            <a:spLocks noChangeArrowheads="1"/>
          </p:cNvSpPr>
          <p:nvPr/>
        </p:nvSpPr>
        <p:spPr bwMode="auto">
          <a:xfrm>
            <a:off x="6384925" y="1700213"/>
            <a:ext cx="56833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b="1" dirty="0">
                <a:solidFill>
                  <a:srgbClr val="FF0000"/>
                </a:solidFill>
                <a:latin typeface="Consolas" pitchFamily="49" charset="0"/>
                <a:ea typeface="楷体_GB2312" pitchFamily="49" charset="-122"/>
                <a:cs typeface="Consolas" pitchFamily="49" charset="0"/>
              </a:rPr>
              <a:t>-2</a:t>
            </a:r>
          </a:p>
        </p:txBody>
      </p:sp>
      <p:sp>
        <p:nvSpPr>
          <p:cNvPr id="45076" name="Text Box 23"/>
          <p:cNvSpPr txBox="1">
            <a:spLocks noChangeArrowheads="1"/>
          </p:cNvSpPr>
          <p:nvPr/>
        </p:nvSpPr>
        <p:spPr bwMode="auto">
          <a:xfrm>
            <a:off x="4656138" y="2700338"/>
            <a:ext cx="511168"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b="1" dirty="0">
                <a:solidFill>
                  <a:srgbClr val="FF0000"/>
                </a:solidFill>
                <a:latin typeface="Consolas" pitchFamily="49" charset="0"/>
                <a:ea typeface="楷体_GB2312" pitchFamily="49" charset="-122"/>
                <a:cs typeface="Consolas" pitchFamily="49" charset="0"/>
              </a:rPr>
              <a:t>-1</a:t>
            </a:r>
          </a:p>
        </p:txBody>
      </p:sp>
      <p:grpSp>
        <p:nvGrpSpPr>
          <p:cNvPr id="35" name="组合 34"/>
          <p:cNvGrpSpPr/>
          <p:nvPr/>
        </p:nvGrpSpPr>
        <p:grpSpPr>
          <a:xfrm>
            <a:off x="2855913" y="2420938"/>
            <a:ext cx="1655762" cy="503238"/>
            <a:chOff x="1331913" y="2420938"/>
            <a:chExt cx="1655762" cy="503238"/>
          </a:xfrm>
        </p:grpSpPr>
        <p:sp>
          <p:nvSpPr>
            <p:cNvPr id="45077" name="Text Box 28"/>
            <p:cNvSpPr txBox="1">
              <a:spLocks noChangeArrowheads="1"/>
            </p:cNvSpPr>
            <p:nvPr/>
          </p:nvSpPr>
          <p:spPr bwMode="auto">
            <a:xfrm>
              <a:off x="1763713" y="2420938"/>
              <a:ext cx="936625"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7</a:t>
              </a:r>
            </a:p>
          </p:txBody>
        </p:sp>
        <p:sp>
          <p:nvSpPr>
            <p:cNvPr id="45078" name="Line 40"/>
            <p:cNvSpPr>
              <a:spLocks noChangeShapeType="1"/>
            </p:cNvSpPr>
            <p:nvPr/>
          </p:nvSpPr>
          <p:spPr bwMode="auto">
            <a:xfrm>
              <a:off x="1331913" y="2924176"/>
              <a:ext cx="1655762" cy="0"/>
            </a:xfrm>
            <a:prstGeom prst="line">
              <a:avLst/>
            </a:prstGeom>
            <a:noFill/>
            <a:ln w="38100">
              <a:solidFill>
                <a:srgbClr val="3333FF"/>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
        <p:nvSpPr>
          <p:cNvPr id="45079" name="Text Box 43"/>
          <p:cNvSpPr txBox="1">
            <a:spLocks noChangeArrowheads="1"/>
          </p:cNvSpPr>
          <p:nvPr/>
        </p:nvSpPr>
        <p:spPr bwMode="auto">
          <a:xfrm>
            <a:off x="4595803" y="4357695"/>
            <a:ext cx="2592387" cy="396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插入关键字</a:t>
            </a:r>
            <a:r>
              <a:rPr kumimoji="1" lang="en-US" altLang="zh-CN" sz="2000" b="1" dirty="0">
                <a:solidFill>
                  <a:srgbClr val="3333FF"/>
                </a:solidFill>
                <a:latin typeface="Consolas" pitchFamily="49" charset="0"/>
                <a:ea typeface="楷体" pitchFamily="49" charset="-122"/>
                <a:cs typeface="Consolas" pitchFamily="49" charset="0"/>
              </a:rPr>
              <a:t>7</a:t>
            </a:r>
            <a:r>
              <a:rPr kumimoji="1" lang="zh-CN" altLang="en-US" sz="2000" b="1" dirty="0">
                <a:solidFill>
                  <a:srgbClr val="3333FF"/>
                </a:solidFill>
                <a:latin typeface="Consolas" pitchFamily="49" charset="0"/>
                <a:ea typeface="楷体" pitchFamily="49" charset="-122"/>
                <a:cs typeface="Consolas" pitchFamily="49" charset="0"/>
              </a:rPr>
              <a:t>的结果</a:t>
            </a:r>
          </a:p>
        </p:txBody>
      </p:sp>
      <p:sp>
        <p:nvSpPr>
          <p:cNvPr id="143405" name="Text Box 45"/>
          <p:cNvSpPr txBox="1">
            <a:spLocks noChangeArrowheads="1"/>
          </p:cNvSpPr>
          <p:nvPr/>
        </p:nvSpPr>
        <p:spPr bwMode="auto">
          <a:xfrm>
            <a:off x="8472488" y="4076701"/>
            <a:ext cx="1727200" cy="430887"/>
          </a:xfrm>
          <a:prstGeom prst="rect">
            <a:avLst/>
          </a:prstGeom>
          <a:noFill/>
          <a:ln w="28575" algn="ctr">
            <a:noFill/>
            <a:miter lim="800000"/>
            <a:headEnd/>
            <a:tailEnd/>
          </a:ln>
        </p:spPr>
        <p:txBody>
          <a:bodyPr>
            <a:spAutoFit/>
          </a:bodyPr>
          <a:lstStyle/>
          <a:p>
            <a:pPr algn="ctr" fontAlgn="base">
              <a:spcBef>
                <a:spcPct val="50000"/>
              </a:spcBef>
              <a:spcAft>
                <a:spcPct val="0"/>
              </a:spcAft>
            </a:pPr>
            <a:r>
              <a:rPr lang="zh-CN" altLang="en-US" sz="2200" b="1" dirty="0">
                <a:solidFill>
                  <a:srgbClr val="FF00FF"/>
                </a:solidFill>
                <a:latin typeface="Consolas" pitchFamily="49" charset="0"/>
                <a:ea typeface="楷体" pitchFamily="49" charset="-122"/>
                <a:cs typeface="Consolas" pitchFamily="49" charset="0"/>
              </a:rPr>
              <a:t>调整完毕</a:t>
            </a:r>
          </a:p>
        </p:txBody>
      </p:sp>
      <p:sp>
        <p:nvSpPr>
          <p:cNvPr id="143406" name="Freeform 46"/>
          <p:cNvSpPr>
            <a:spLocks/>
          </p:cNvSpPr>
          <p:nvPr/>
        </p:nvSpPr>
        <p:spPr bwMode="auto">
          <a:xfrm>
            <a:off x="5016500" y="1638300"/>
            <a:ext cx="1092200" cy="1765300"/>
          </a:xfrm>
          <a:custGeom>
            <a:avLst/>
            <a:gdLst>
              <a:gd name="T0" fmla="*/ 688 w 688"/>
              <a:gd name="T1" fmla="*/ 1112 h 1112"/>
              <a:gd name="T2" fmla="*/ 600 w 688"/>
              <a:gd name="T3" fmla="*/ 632 h 1112"/>
              <a:gd name="T4" fmla="*/ 160 w 688"/>
              <a:gd name="T5" fmla="*/ 376 h 1112"/>
              <a:gd name="T6" fmla="*/ 0 w 688"/>
              <a:gd name="T7" fmla="*/ 0 h 1112"/>
              <a:gd name="T8" fmla="*/ 0 60000 65536"/>
              <a:gd name="T9" fmla="*/ 0 60000 65536"/>
              <a:gd name="T10" fmla="*/ 0 60000 65536"/>
              <a:gd name="T11" fmla="*/ 0 60000 65536"/>
              <a:gd name="T12" fmla="*/ 0 w 688"/>
              <a:gd name="T13" fmla="*/ 0 h 1112"/>
              <a:gd name="T14" fmla="*/ 688 w 688"/>
              <a:gd name="T15" fmla="*/ 1112 h 1112"/>
            </a:gdLst>
            <a:ahLst/>
            <a:cxnLst>
              <a:cxn ang="T8">
                <a:pos x="T0" y="T1"/>
              </a:cxn>
              <a:cxn ang="T9">
                <a:pos x="T2" y="T3"/>
              </a:cxn>
              <a:cxn ang="T10">
                <a:pos x="T4" y="T5"/>
              </a:cxn>
              <a:cxn ang="T11">
                <a:pos x="T6" y="T7"/>
              </a:cxn>
            </a:cxnLst>
            <a:rect l="T12" t="T13" r="T14" b="T15"/>
            <a:pathLst>
              <a:path w="688" h="1112">
                <a:moveTo>
                  <a:pt x="688" y="1112"/>
                </a:moveTo>
                <a:cubicBezTo>
                  <a:pt x="673" y="1033"/>
                  <a:pt x="688" y="755"/>
                  <a:pt x="600" y="632"/>
                </a:cubicBezTo>
                <a:cubicBezTo>
                  <a:pt x="498" y="514"/>
                  <a:pt x="260" y="481"/>
                  <a:pt x="160" y="376"/>
                </a:cubicBezTo>
                <a:cubicBezTo>
                  <a:pt x="60" y="271"/>
                  <a:pt x="33" y="78"/>
                  <a:pt x="0" y="0"/>
                </a:cubicBezTo>
              </a:path>
            </a:pathLst>
          </a:custGeom>
          <a:noFill/>
          <a:ln w="57150">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34" name="Text Box 2"/>
          <p:cNvSpPr txBox="1">
            <a:spLocks noChangeArrowheads="1"/>
          </p:cNvSpPr>
          <p:nvPr/>
        </p:nvSpPr>
        <p:spPr bwMode="auto">
          <a:xfrm>
            <a:off x="2166910" y="357166"/>
            <a:ext cx="3600450" cy="512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fontAlgn="base">
              <a:lnSpc>
                <a:spcPct val="125000"/>
              </a:lnSpc>
              <a:spcBef>
                <a:spcPct val="0"/>
              </a:spcBef>
              <a:spcAft>
                <a:spcPct val="0"/>
              </a:spcAft>
            </a:pPr>
            <a:r>
              <a:rPr kumimoji="1" lang="en-US" altLang="zh-CN" sz="2400" b="1" dirty="0" err="1">
                <a:solidFill>
                  <a:srgbClr val="FF00FF"/>
                </a:solidFill>
                <a:latin typeface="Consolas" pitchFamily="49" charset="0"/>
                <a:ea typeface="楷体" pitchFamily="49" charset="-122"/>
                <a:cs typeface="Consolas" pitchFamily="49" charset="0"/>
              </a:rPr>
              <a:t>AVL</a:t>
            </a:r>
            <a:r>
              <a:rPr kumimoji="1" lang="zh-CN" altLang="en-US" sz="2400" b="1" dirty="0">
                <a:solidFill>
                  <a:srgbClr val="FF00FF"/>
                </a:solidFill>
                <a:latin typeface="Consolas" pitchFamily="49" charset="0"/>
                <a:ea typeface="楷体" pitchFamily="49" charset="-122"/>
                <a:cs typeface="Consolas" pitchFamily="49" charset="0"/>
              </a:rPr>
              <a:t>树</a:t>
            </a:r>
            <a:r>
              <a:rPr kumimoji="1" lang="en-US" altLang="zh-CN" sz="2400" b="1" dirty="0" err="1">
                <a:solidFill>
                  <a:srgbClr val="FF00FF"/>
                </a:solidFill>
                <a:latin typeface="Consolas" pitchFamily="49" charset="0"/>
                <a:ea typeface="楷体" pitchFamily="49" charset="-122"/>
                <a:cs typeface="Consolas" pitchFamily="49" charset="0"/>
              </a:rPr>
              <a:t>LR</a:t>
            </a:r>
            <a:r>
              <a:rPr kumimoji="1" lang="zh-CN" altLang="en-US" sz="2400" b="1" dirty="0">
                <a:solidFill>
                  <a:srgbClr val="FF00FF"/>
                </a:solidFill>
                <a:latin typeface="Consolas" pitchFamily="49" charset="0"/>
                <a:ea typeface="楷体" pitchFamily="49" charset="-122"/>
                <a:cs typeface="Consolas" pitchFamily="49" charset="0"/>
              </a:rPr>
              <a:t>调整演示</a:t>
            </a:r>
          </a:p>
        </p:txBody>
      </p:sp>
      <p:sp>
        <p:nvSpPr>
          <p:cNvPr id="36" name="右箭头 35"/>
          <p:cNvSpPr/>
          <p:nvPr/>
        </p:nvSpPr>
        <p:spPr>
          <a:xfrm>
            <a:off x="6953256" y="2714620"/>
            <a:ext cx="642942"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0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0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2" grpId="0"/>
      <p:bldP spid="45073" grpId="0"/>
      <p:bldP spid="45074" grpId="0"/>
      <p:bldP spid="45075" grpId="0"/>
      <p:bldP spid="45076" grpId="0"/>
      <p:bldP spid="45079" grpId="0"/>
      <p:bldP spid="143405" grpId="0"/>
      <p:bldP spid="143406" grpId="0" animBg="1"/>
      <p:bldP spid="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009671" y="169304"/>
            <a:ext cx="3081337" cy="457200"/>
          </a:xfrm>
          <a:prstGeom prst="rect">
            <a:avLst/>
          </a:prstGeom>
          <a:noFill/>
          <a:ln w="9525">
            <a:noFill/>
            <a:miter lim="800000"/>
            <a:headEnd/>
            <a:tailEnd/>
          </a:ln>
        </p:spPr>
        <p:txBody>
          <a:bodyPr>
            <a:spAutoFit/>
          </a:bodyPr>
          <a:lstStyle/>
          <a:p>
            <a:pPr algn="just" fontAlgn="base">
              <a:spcBef>
                <a:spcPct val="50000"/>
              </a:spcBef>
              <a:spcAft>
                <a:spcPct val="0"/>
              </a:spcAft>
            </a:pPr>
            <a:r>
              <a:rPr kumimoji="1" lang="en-US" altLang="zh-CN" sz="2400" b="1" dirty="0">
                <a:solidFill>
                  <a:srgbClr val="FF0000"/>
                </a:solidFill>
                <a:latin typeface="Consolas" pitchFamily="49" charset="0"/>
                <a:ea typeface="微软雅黑" pitchFamily="34" charset="-122"/>
                <a:cs typeface="Consolas" pitchFamily="49" charset="0"/>
              </a:rPr>
              <a:t>  </a:t>
            </a:r>
            <a:r>
              <a:rPr kumimoji="1" lang="zh-CN" altLang="en-US" sz="2400" b="1" dirty="0">
                <a:solidFill>
                  <a:srgbClr val="FF0000"/>
                </a:solidFill>
                <a:latin typeface="Consolas" pitchFamily="49" charset="0"/>
                <a:ea typeface="微软雅黑" pitchFamily="34" charset="-122"/>
                <a:cs typeface="Consolas" pitchFamily="49" charset="0"/>
              </a:rPr>
              <a:t>（</a:t>
            </a:r>
            <a:r>
              <a:rPr kumimoji="1" lang="en-US" altLang="zh-CN" sz="2400" b="1" dirty="0">
                <a:solidFill>
                  <a:srgbClr val="FF0000"/>
                </a:solidFill>
                <a:latin typeface="Consolas" pitchFamily="49" charset="0"/>
                <a:ea typeface="微软雅黑" pitchFamily="34" charset="-122"/>
                <a:cs typeface="Consolas" pitchFamily="49" charset="0"/>
              </a:rPr>
              <a:t>4</a:t>
            </a:r>
            <a:r>
              <a:rPr kumimoji="1" lang="zh-CN" altLang="en-US" sz="2400" b="1" dirty="0">
                <a:solidFill>
                  <a:srgbClr val="FF0000"/>
                </a:solidFill>
                <a:latin typeface="Consolas" pitchFamily="49" charset="0"/>
                <a:ea typeface="微软雅黑" pitchFamily="34" charset="-122"/>
                <a:cs typeface="Consolas" pitchFamily="49" charset="0"/>
              </a:rPr>
              <a:t>）</a:t>
            </a:r>
            <a:r>
              <a:rPr kumimoji="1" lang="en-US" altLang="zh-CN" sz="2400" b="1" dirty="0" err="1">
                <a:solidFill>
                  <a:srgbClr val="FF0000"/>
                </a:solidFill>
                <a:latin typeface="Consolas" pitchFamily="49" charset="0"/>
                <a:ea typeface="微软雅黑" pitchFamily="34" charset="-122"/>
                <a:cs typeface="Consolas" pitchFamily="49" charset="0"/>
              </a:rPr>
              <a:t>RL</a:t>
            </a:r>
            <a:r>
              <a:rPr kumimoji="1" lang="zh-CN" altLang="en-US" sz="2400" b="1" dirty="0">
                <a:solidFill>
                  <a:srgbClr val="FF0000"/>
                </a:solidFill>
                <a:latin typeface="Consolas" pitchFamily="49" charset="0"/>
                <a:ea typeface="微软雅黑" pitchFamily="34" charset="-122"/>
                <a:cs typeface="Consolas" pitchFamily="49" charset="0"/>
              </a:rPr>
              <a:t>型调整</a:t>
            </a:r>
          </a:p>
        </p:txBody>
      </p:sp>
      <p:grpSp>
        <p:nvGrpSpPr>
          <p:cNvPr id="22" name="组合 21"/>
          <p:cNvGrpSpPr/>
          <p:nvPr/>
        </p:nvGrpSpPr>
        <p:grpSpPr>
          <a:xfrm>
            <a:off x="5667372" y="3118166"/>
            <a:ext cx="642942" cy="1428760"/>
            <a:chOff x="3857620" y="1000108"/>
            <a:chExt cx="642942" cy="1428760"/>
          </a:xfrm>
        </p:grpSpPr>
        <p:sp>
          <p:nvSpPr>
            <p:cNvPr id="23" name="右箭头 22"/>
            <p:cNvSpPr/>
            <p:nvPr/>
          </p:nvSpPr>
          <p:spPr>
            <a:xfrm>
              <a:off x="3857620" y="2214554"/>
              <a:ext cx="642942"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24" name="TextBox 23"/>
            <p:cNvSpPr txBox="1"/>
            <p:nvPr/>
          </p:nvSpPr>
          <p:spPr>
            <a:xfrm>
              <a:off x="3936685" y="1000108"/>
              <a:ext cx="492443" cy="1143008"/>
            </a:xfrm>
            <a:prstGeom prst="rect">
              <a:avLst/>
            </a:prstGeom>
            <a:noFill/>
          </p:spPr>
          <p:txBody>
            <a:bodyPr vert="eaVert" wrap="square" rtlCol="0">
              <a:spAutoFit/>
            </a:bodyPr>
            <a:lstStyle/>
            <a:p>
              <a:pPr algn="ct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插入结点</a:t>
              </a:r>
              <a:endParaRPr kumimoji="1" lang="zh-CN" altLang="en-US" sz="2000" b="1" dirty="0">
                <a:solidFill>
                  <a:srgbClr val="3333FF"/>
                </a:solidFill>
                <a:latin typeface="Consolas" pitchFamily="49" charset="0"/>
                <a:ea typeface="楷体" pitchFamily="49" charset="-122"/>
                <a:cs typeface="Consolas" pitchFamily="49" charset="0"/>
              </a:endParaRPr>
            </a:p>
          </p:txBody>
        </p:sp>
      </p:grpSp>
      <p:grpSp>
        <p:nvGrpSpPr>
          <p:cNvPr id="70" name="组合 69"/>
          <p:cNvGrpSpPr/>
          <p:nvPr/>
        </p:nvGrpSpPr>
        <p:grpSpPr>
          <a:xfrm>
            <a:off x="1678720" y="2260910"/>
            <a:ext cx="3736239" cy="3786214"/>
            <a:chOff x="154719" y="785794"/>
            <a:chExt cx="3736239" cy="3786214"/>
          </a:xfrm>
        </p:grpSpPr>
        <p:cxnSp>
          <p:nvCxnSpPr>
            <p:cNvPr id="7" name="直接连接符 6"/>
            <p:cNvCxnSpPr/>
            <p:nvPr/>
          </p:nvCxnSpPr>
          <p:spPr>
            <a:xfrm rot="16200000" flipH="1">
              <a:off x="2291586" y="293172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7744" y="1726746"/>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9" name="左大括号 8"/>
            <p:cNvSpPr/>
            <p:nvPr/>
          </p:nvSpPr>
          <p:spPr>
            <a:xfrm>
              <a:off x="658830" y="1772784"/>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0" name="TextBox 9"/>
            <p:cNvSpPr txBox="1"/>
            <p:nvPr/>
          </p:nvSpPr>
          <p:spPr>
            <a:xfrm>
              <a:off x="154719" y="2240412"/>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sp>
          <p:nvSpPr>
            <p:cNvPr id="11" name="椭圆 10"/>
            <p:cNvSpPr/>
            <p:nvPr/>
          </p:nvSpPr>
          <p:spPr>
            <a:xfrm>
              <a:off x="2643174" y="15716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2" name="椭圆 11"/>
            <p:cNvSpPr/>
            <p:nvPr/>
          </p:nvSpPr>
          <p:spPr>
            <a:xfrm>
              <a:off x="1633562" y="85723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13" name="矩形 12"/>
            <p:cNvSpPr/>
            <p:nvPr/>
          </p:nvSpPr>
          <p:spPr>
            <a:xfrm>
              <a:off x="3533768" y="2497496"/>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δ</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14" name="左大括号 13"/>
            <p:cNvSpPr/>
            <p:nvPr/>
          </p:nvSpPr>
          <p:spPr>
            <a:xfrm>
              <a:off x="3344854" y="2543534"/>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15" name="TextBox 14"/>
            <p:cNvSpPr txBox="1"/>
            <p:nvPr/>
          </p:nvSpPr>
          <p:spPr>
            <a:xfrm>
              <a:off x="2921661" y="3011162"/>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cxnSp>
          <p:nvCxnSpPr>
            <p:cNvPr id="16" name="直接连接符 15"/>
            <p:cNvCxnSpPr>
              <a:endCxn id="8" idx="0"/>
            </p:cNvCxnSpPr>
            <p:nvPr/>
          </p:nvCxnSpPr>
          <p:spPr>
            <a:xfrm rot="10800000" flipV="1">
              <a:off x="1026340" y="1273602"/>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3"/>
            </p:cNvCxnSpPr>
            <p:nvPr/>
          </p:nvCxnSpPr>
          <p:spPr>
            <a:xfrm rot="5400000">
              <a:off x="2303096" y="2037990"/>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0"/>
            </p:cNvCxnSpPr>
            <p:nvPr/>
          </p:nvCxnSpPr>
          <p:spPr>
            <a:xfrm>
              <a:off x="3140859" y="2068868"/>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1" idx="1"/>
            </p:cNvCxnSpPr>
            <p:nvPr/>
          </p:nvCxnSpPr>
          <p:spPr>
            <a:xfrm>
              <a:off x="2205066" y="1269984"/>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47810" y="78579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21" name="TextBox 20"/>
            <p:cNvSpPr txBox="1"/>
            <p:nvPr/>
          </p:nvSpPr>
          <p:spPr>
            <a:xfrm>
              <a:off x="3071802" y="1478149"/>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25" name="矩形 24"/>
            <p:cNvSpPr/>
            <p:nvPr/>
          </p:nvSpPr>
          <p:spPr>
            <a:xfrm>
              <a:off x="1428728"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26" name="TextBox 25"/>
            <p:cNvSpPr txBox="1"/>
            <p:nvPr/>
          </p:nvSpPr>
          <p:spPr>
            <a:xfrm>
              <a:off x="952224" y="390704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27" name="矩形 26"/>
            <p:cNvSpPr/>
            <p:nvPr/>
          </p:nvSpPr>
          <p:spPr>
            <a:xfrm>
              <a:off x="2643174"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28" name="左大括号 27"/>
            <p:cNvSpPr/>
            <p:nvPr/>
          </p:nvSpPr>
          <p:spPr>
            <a:xfrm>
              <a:off x="2454260" y="347503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29" name="TextBox 28"/>
            <p:cNvSpPr txBox="1"/>
            <p:nvPr/>
          </p:nvSpPr>
          <p:spPr>
            <a:xfrm>
              <a:off x="2166670" y="3907041"/>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30" name="椭圆 29"/>
            <p:cNvSpPr/>
            <p:nvPr/>
          </p:nvSpPr>
          <p:spPr>
            <a:xfrm>
              <a:off x="1857356" y="242886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C</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31" name="直接连接符 30"/>
            <p:cNvCxnSpPr>
              <a:stCxn id="30" idx="3"/>
              <a:endCxn id="25" idx="0"/>
            </p:cNvCxnSpPr>
            <p:nvPr/>
          </p:nvCxnSpPr>
          <p:spPr>
            <a:xfrm rot="5400000">
              <a:off x="1518026" y="300597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a:off x="1252514" y="3497628"/>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59" name="TextBox 58"/>
            <p:cNvSpPr txBox="1"/>
            <p:nvPr/>
          </p:nvSpPr>
          <p:spPr>
            <a:xfrm>
              <a:off x="1571604" y="2478281"/>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0</a:t>
              </a:r>
              <a:endParaRPr kumimoji="1" lang="zh-CN" altLang="en-US" sz="1600" b="1" dirty="0">
                <a:solidFill>
                  <a:srgbClr val="FF0000"/>
                </a:solidFill>
                <a:latin typeface="Consolas" pitchFamily="49" charset="0"/>
                <a:ea typeface="楷体" pitchFamily="49" charset="-122"/>
                <a:cs typeface="Consolas" pitchFamily="49" charset="0"/>
              </a:endParaRPr>
            </a:p>
          </p:txBody>
        </p:sp>
      </p:grpSp>
      <p:grpSp>
        <p:nvGrpSpPr>
          <p:cNvPr id="97" name="组合 96"/>
          <p:cNvGrpSpPr/>
          <p:nvPr/>
        </p:nvGrpSpPr>
        <p:grpSpPr>
          <a:xfrm>
            <a:off x="6667504" y="2260910"/>
            <a:ext cx="3748114" cy="3714776"/>
            <a:chOff x="5143504" y="785794"/>
            <a:chExt cx="3748114" cy="3714776"/>
          </a:xfrm>
        </p:grpSpPr>
        <p:cxnSp>
          <p:nvCxnSpPr>
            <p:cNvPr id="72" name="直接连接符 71"/>
            <p:cNvCxnSpPr/>
            <p:nvPr/>
          </p:nvCxnSpPr>
          <p:spPr>
            <a:xfrm rot="16200000" flipH="1">
              <a:off x="7292246"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848404" y="165530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α</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74" name="左大括号 73"/>
            <p:cNvSpPr/>
            <p:nvPr/>
          </p:nvSpPr>
          <p:spPr>
            <a:xfrm>
              <a:off x="5659490" y="1701346"/>
              <a:ext cx="108000" cy="1314094"/>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75" name="TextBox 74"/>
            <p:cNvSpPr txBox="1"/>
            <p:nvPr/>
          </p:nvSpPr>
          <p:spPr>
            <a:xfrm>
              <a:off x="5143504" y="2133349"/>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sp>
          <p:nvSpPr>
            <p:cNvPr id="76" name="椭圆 75"/>
            <p:cNvSpPr/>
            <p:nvPr/>
          </p:nvSpPr>
          <p:spPr>
            <a:xfrm>
              <a:off x="7643834" y="150017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B</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77" name="椭圆 76"/>
            <p:cNvSpPr/>
            <p:nvPr/>
          </p:nvSpPr>
          <p:spPr>
            <a:xfrm>
              <a:off x="6634222" y="78579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A</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sp>
          <p:nvSpPr>
            <p:cNvPr id="78" name="矩形 77"/>
            <p:cNvSpPr/>
            <p:nvPr/>
          </p:nvSpPr>
          <p:spPr>
            <a:xfrm>
              <a:off x="8534428" y="2426058"/>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δ</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79" name="左大括号 78"/>
            <p:cNvSpPr/>
            <p:nvPr/>
          </p:nvSpPr>
          <p:spPr>
            <a:xfrm>
              <a:off x="8345514" y="2472096"/>
              <a:ext cx="126956" cy="1242656"/>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80" name="TextBox 79"/>
            <p:cNvSpPr txBox="1"/>
            <p:nvPr/>
          </p:nvSpPr>
          <p:spPr>
            <a:xfrm>
              <a:off x="7910446" y="2904099"/>
              <a:ext cx="490586"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err="1">
                  <a:solidFill>
                    <a:srgbClr val="3333FF"/>
                  </a:solidFill>
                  <a:latin typeface="Consolas" pitchFamily="49" charset="0"/>
                  <a:ea typeface="楷体" pitchFamily="49" charset="-122"/>
                  <a:cs typeface="Consolas" pitchFamily="49" charset="0"/>
                </a:rPr>
                <a:t>h</a:t>
              </a:r>
              <a:r>
                <a:rPr kumimoji="1" lang="en-US" altLang="zh-CN" b="1" dirty="0" err="1">
                  <a:solidFill>
                    <a:srgbClr val="3333FF"/>
                  </a:solidFill>
                  <a:latin typeface="Consolas" pitchFamily="49" charset="0"/>
                  <a:ea typeface="楷体" pitchFamily="49" charset="-122"/>
                  <a:cs typeface="Consolas" pitchFamily="49" charset="0"/>
                </a:rPr>
                <a:t>+1</a:t>
              </a:r>
              <a:endParaRPr kumimoji="1" lang="zh-CN" altLang="en-US" b="1" dirty="0">
                <a:solidFill>
                  <a:srgbClr val="3333FF"/>
                </a:solidFill>
                <a:latin typeface="Consolas" pitchFamily="49" charset="0"/>
                <a:ea typeface="楷体" pitchFamily="49" charset="-122"/>
                <a:cs typeface="Consolas" pitchFamily="49" charset="0"/>
              </a:endParaRPr>
            </a:p>
          </p:txBody>
        </p:sp>
        <p:cxnSp>
          <p:nvCxnSpPr>
            <p:cNvPr id="81" name="直接连接符 80"/>
            <p:cNvCxnSpPr>
              <a:endCxn id="73" idx="0"/>
            </p:cNvCxnSpPr>
            <p:nvPr/>
          </p:nvCxnSpPr>
          <p:spPr>
            <a:xfrm rot="10800000" flipV="1">
              <a:off x="6027000" y="1202164"/>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6" idx="3"/>
            </p:cNvCxnSpPr>
            <p:nvPr/>
          </p:nvCxnSpPr>
          <p:spPr>
            <a:xfrm rot="5400000">
              <a:off x="7303756" y="1966552"/>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78" idx="0"/>
            </p:cNvCxnSpPr>
            <p:nvPr/>
          </p:nvCxnSpPr>
          <p:spPr>
            <a:xfrm>
              <a:off x="8141519" y="199743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endCxn id="76" idx="1"/>
            </p:cNvCxnSpPr>
            <p:nvPr/>
          </p:nvCxnSpPr>
          <p:spPr>
            <a:xfrm>
              <a:off x="7205726" y="1198546"/>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2938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β</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88" name="TextBox 87"/>
            <p:cNvSpPr txBox="1"/>
            <p:nvPr/>
          </p:nvSpPr>
          <p:spPr>
            <a:xfrm>
              <a:off x="5941009" y="3835603"/>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89" name="矩形 88"/>
            <p:cNvSpPr/>
            <p:nvPr/>
          </p:nvSpPr>
          <p:spPr>
            <a:xfrm>
              <a:off x="7643834"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kumimoji="1" lang="el-GR" altLang="zh-CN" sz="2000" dirty="0">
                  <a:solidFill>
                    <a:prstClr val="white"/>
                  </a:solidFill>
                  <a:latin typeface="Consolas" pitchFamily="49" charset="0"/>
                  <a:ea typeface="宋体" panose="02010600030101010101" pitchFamily="2" charset="-122"/>
                  <a:cs typeface="Consolas" pitchFamily="49" charset="0"/>
                </a:rPr>
                <a:t>γ</a:t>
              </a:r>
              <a:endParaRPr kumimoji="1" lang="zh-CN" altLang="en-US" sz="2000" dirty="0">
                <a:solidFill>
                  <a:prstClr val="white"/>
                </a:solidFill>
                <a:latin typeface="Consolas" pitchFamily="49" charset="0"/>
                <a:ea typeface="宋体" panose="02010600030101010101" pitchFamily="2" charset="-122"/>
                <a:cs typeface="Consolas" pitchFamily="49" charset="0"/>
              </a:endParaRPr>
            </a:p>
          </p:txBody>
        </p:sp>
        <p:sp>
          <p:nvSpPr>
            <p:cNvPr id="90" name="左大括号 89"/>
            <p:cNvSpPr/>
            <p:nvPr/>
          </p:nvSpPr>
          <p:spPr>
            <a:xfrm>
              <a:off x="7454920" y="340360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91" name="TextBox 90"/>
            <p:cNvSpPr txBox="1"/>
            <p:nvPr/>
          </p:nvSpPr>
          <p:spPr>
            <a:xfrm>
              <a:off x="7155455" y="3835603"/>
              <a:ext cx="357190" cy="276999"/>
            </a:xfrm>
            <a:prstGeom prst="rect">
              <a:avLst/>
            </a:prstGeom>
            <a:noFill/>
          </p:spPr>
          <p:txBody>
            <a:bodyPr wrap="square" lIns="0" tIns="0" rIns="0" bIns="0" rtlCol="0">
              <a:spAutoFit/>
            </a:bodyPr>
            <a:lstStyle/>
            <a:p>
              <a:pPr algn="ctr" fontAlgn="base">
                <a:spcBef>
                  <a:spcPct val="0"/>
                </a:spcBef>
                <a:spcAft>
                  <a:spcPct val="0"/>
                </a:spcAft>
              </a:pPr>
              <a:r>
                <a:rPr kumimoji="1" lang="en-US" altLang="zh-CN" b="1" i="1" dirty="0">
                  <a:solidFill>
                    <a:srgbClr val="3333FF"/>
                  </a:solidFill>
                  <a:latin typeface="Consolas" pitchFamily="49" charset="0"/>
                  <a:ea typeface="楷体" pitchFamily="49" charset="-122"/>
                  <a:cs typeface="Consolas" pitchFamily="49" charset="0"/>
                </a:rPr>
                <a:t>h</a:t>
              </a:r>
              <a:endParaRPr kumimoji="1" lang="zh-CN" altLang="en-US" b="1" i="1" dirty="0">
                <a:solidFill>
                  <a:srgbClr val="3333FF"/>
                </a:solidFill>
                <a:latin typeface="Consolas" pitchFamily="49" charset="0"/>
                <a:ea typeface="楷体" pitchFamily="49" charset="-122"/>
                <a:cs typeface="Consolas" pitchFamily="49" charset="0"/>
              </a:endParaRPr>
            </a:p>
          </p:txBody>
        </p:sp>
        <p:sp>
          <p:nvSpPr>
            <p:cNvPr id="92" name="椭圆 91"/>
            <p:cNvSpPr/>
            <p:nvPr/>
          </p:nvSpPr>
          <p:spPr>
            <a:xfrm>
              <a:off x="6858016"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r>
                <a:rPr kumimoji="1" lang="en-US" altLang="zh-CN" sz="2000" b="1" i="1" dirty="0">
                  <a:solidFill>
                    <a:srgbClr val="3333FF"/>
                  </a:solidFill>
                  <a:latin typeface="Consolas" pitchFamily="49" charset="0"/>
                  <a:ea typeface="宋体" panose="02010600030101010101" pitchFamily="2" charset="-122"/>
                  <a:cs typeface="Consolas" pitchFamily="49" charset="0"/>
                </a:rPr>
                <a:t>C</a:t>
              </a: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cxnSp>
          <p:nvCxnSpPr>
            <p:cNvPr id="93" name="直接连接符 92"/>
            <p:cNvCxnSpPr>
              <a:stCxn id="92" idx="3"/>
              <a:endCxn id="87" idx="0"/>
            </p:cNvCxnSpPr>
            <p:nvPr/>
          </p:nvCxnSpPr>
          <p:spPr>
            <a:xfrm rot="5400000">
              <a:off x="6518686"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4" name="左大括号 93"/>
            <p:cNvSpPr/>
            <p:nvPr/>
          </p:nvSpPr>
          <p:spPr>
            <a:xfrm>
              <a:off x="6253174" y="3426190"/>
              <a:ext cx="108000" cy="1071570"/>
            </a:xfrm>
            <a:prstGeom prst="leftBrace">
              <a:avLst/>
            </a:prstGeom>
            <a:ln w="28575">
              <a:solidFill>
                <a:srgbClr val="99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grpSp>
        <p:nvGrpSpPr>
          <p:cNvPr id="100" name="组合 99"/>
          <p:cNvGrpSpPr/>
          <p:nvPr/>
        </p:nvGrpSpPr>
        <p:grpSpPr>
          <a:xfrm>
            <a:off x="7881950" y="2157565"/>
            <a:ext cx="2143140" cy="1778326"/>
            <a:chOff x="6357950" y="682449"/>
            <a:chExt cx="2143140" cy="1778326"/>
          </a:xfrm>
        </p:grpSpPr>
        <p:sp>
          <p:nvSpPr>
            <p:cNvPr id="85" name="TextBox 84"/>
            <p:cNvSpPr txBox="1"/>
            <p:nvPr/>
          </p:nvSpPr>
          <p:spPr>
            <a:xfrm>
              <a:off x="6643702" y="221455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86" name="TextBox 85"/>
            <p:cNvSpPr txBox="1"/>
            <p:nvPr/>
          </p:nvSpPr>
          <p:spPr>
            <a:xfrm>
              <a:off x="6357950" y="682449"/>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-2</a:t>
              </a:r>
              <a:endParaRPr kumimoji="1" lang="zh-CN" altLang="en-US" sz="1600" b="1" dirty="0">
                <a:solidFill>
                  <a:srgbClr val="FF0000"/>
                </a:solidFill>
                <a:latin typeface="Consolas" pitchFamily="49" charset="0"/>
                <a:ea typeface="楷体" pitchFamily="49" charset="-122"/>
                <a:cs typeface="Consolas" pitchFamily="49" charset="0"/>
              </a:endParaRPr>
            </a:p>
          </p:txBody>
        </p:sp>
        <p:sp>
          <p:nvSpPr>
            <p:cNvPr id="95" name="TextBox 94"/>
            <p:cNvSpPr txBox="1"/>
            <p:nvPr/>
          </p:nvSpPr>
          <p:spPr>
            <a:xfrm>
              <a:off x="8143900" y="1500174"/>
              <a:ext cx="357190" cy="246221"/>
            </a:xfrm>
            <a:prstGeom prst="rect">
              <a:avLst/>
            </a:prstGeom>
            <a:noFill/>
          </p:spPr>
          <p:txBody>
            <a:bodyPr wrap="square" lIns="0" tIns="0" rIns="0" bIns="0" rtlCol="0">
              <a:spAutoFit/>
            </a:bodyPr>
            <a:lstStyle/>
            <a:p>
              <a:pPr algn="ctr" fontAlgn="base">
                <a:spcBef>
                  <a:spcPct val="0"/>
                </a:spcBef>
                <a:spcAft>
                  <a:spcPct val="0"/>
                </a:spcAft>
              </a:pPr>
              <a:r>
                <a:rPr kumimoji="1" lang="en-US" altLang="zh-CN" sz="1600" b="1" dirty="0">
                  <a:solidFill>
                    <a:srgbClr val="FF0000"/>
                  </a:solidFill>
                  <a:latin typeface="Consolas" pitchFamily="49" charset="0"/>
                  <a:ea typeface="楷体" pitchFamily="49" charset="-122"/>
                  <a:cs typeface="Consolas" pitchFamily="49" charset="0"/>
                </a:rPr>
                <a:t>1</a:t>
              </a:r>
              <a:endParaRPr kumimoji="1" lang="zh-CN" altLang="en-US" sz="1600" b="1" dirty="0">
                <a:solidFill>
                  <a:srgbClr val="FF0000"/>
                </a:solidFill>
                <a:latin typeface="Consolas" pitchFamily="49" charset="0"/>
                <a:ea typeface="楷体" pitchFamily="49" charset="-122"/>
                <a:cs typeface="Consolas" pitchFamily="49" charset="0"/>
              </a:endParaRPr>
            </a:p>
          </p:txBody>
        </p:sp>
      </p:grpSp>
      <p:sp>
        <p:nvSpPr>
          <p:cNvPr id="96" name="椭圆 95"/>
          <p:cNvSpPr/>
          <p:nvPr/>
        </p:nvSpPr>
        <p:spPr>
          <a:xfrm>
            <a:off x="9167834" y="5937586"/>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fontAlgn="base">
              <a:spcBef>
                <a:spcPct val="0"/>
              </a:spcBef>
              <a:spcAft>
                <a:spcPct val="0"/>
              </a:spcAft>
            </a:pPr>
            <a:endParaRPr kumimoji="1" lang="zh-CN" altLang="en-US" sz="2000" b="1" i="1" dirty="0">
              <a:solidFill>
                <a:srgbClr val="3333FF"/>
              </a:solidFill>
              <a:latin typeface="Consolas" pitchFamily="49" charset="0"/>
              <a:ea typeface="宋体" panose="02010600030101010101" pitchFamily="2" charset="-122"/>
              <a:cs typeface="Consolas" pitchFamily="49" charset="0"/>
            </a:endParaRPr>
          </a:p>
        </p:txBody>
      </p:sp>
      <p:grpSp>
        <p:nvGrpSpPr>
          <p:cNvPr id="101" name="组合 100"/>
          <p:cNvGrpSpPr/>
          <p:nvPr/>
        </p:nvGrpSpPr>
        <p:grpSpPr>
          <a:xfrm>
            <a:off x="8667768" y="2546662"/>
            <a:ext cx="714380" cy="1143008"/>
            <a:chOff x="7143768" y="1071546"/>
            <a:chExt cx="714380" cy="1143008"/>
          </a:xfrm>
        </p:grpSpPr>
        <p:sp>
          <p:nvSpPr>
            <p:cNvPr id="98" name="TextBox 97"/>
            <p:cNvSpPr txBox="1"/>
            <p:nvPr/>
          </p:nvSpPr>
          <p:spPr>
            <a:xfrm>
              <a:off x="7500958" y="1071546"/>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R</a:t>
              </a:r>
              <a:endParaRPr kumimoji="1" lang="zh-CN" altLang="en-US" sz="2000" b="1" dirty="0">
                <a:solidFill>
                  <a:srgbClr val="FF00FF"/>
                </a:solidFill>
                <a:latin typeface="Consolas" pitchFamily="49" charset="0"/>
                <a:ea typeface="楷体" pitchFamily="49" charset="-122"/>
                <a:cs typeface="Consolas" pitchFamily="49" charset="0"/>
              </a:endParaRPr>
            </a:p>
          </p:txBody>
        </p:sp>
        <p:sp>
          <p:nvSpPr>
            <p:cNvPr id="99" name="TextBox 98"/>
            <p:cNvSpPr txBox="1"/>
            <p:nvPr/>
          </p:nvSpPr>
          <p:spPr>
            <a:xfrm>
              <a:off x="7143768" y="1906777"/>
              <a:ext cx="357190" cy="307777"/>
            </a:xfrm>
            <a:prstGeom prst="rect">
              <a:avLst/>
            </a:prstGeom>
            <a:noFill/>
          </p:spPr>
          <p:txBody>
            <a:bodyPr wrap="square" lIns="0" tIns="0" rIns="0" bIns="0" rtlCol="0">
              <a:spAutoFit/>
            </a:bodyPr>
            <a:lstStyle/>
            <a:p>
              <a:pPr algn="ctr" fontAlgn="base">
                <a:spcBef>
                  <a:spcPct val="0"/>
                </a:spcBef>
                <a:spcAft>
                  <a:spcPct val="0"/>
                </a:spcAft>
              </a:pPr>
              <a:r>
                <a:rPr kumimoji="1" lang="en-US" altLang="zh-CN" sz="2000" b="1" dirty="0">
                  <a:solidFill>
                    <a:srgbClr val="FF00FF"/>
                  </a:solidFill>
                  <a:latin typeface="Consolas" pitchFamily="49" charset="0"/>
                  <a:ea typeface="楷体" pitchFamily="49" charset="-122"/>
                  <a:cs typeface="Consolas" pitchFamily="49" charset="0"/>
                </a:rPr>
                <a:t>L</a:t>
              </a:r>
              <a:endParaRPr kumimoji="1" lang="zh-CN" altLang="en-US" sz="2000" b="1" dirty="0">
                <a:solidFill>
                  <a:srgbClr val="FF00FF"/>
                </a:solidFill>
                <a:latin typeface="Consolas" pitchFamily="49" charset="0"/>
                <a:ea typeface="楷体" pitchFamily="49" charset="-122"/>
                <a:cs typeface="Consolas" pitchFamily="49" charset="0"/>
              </a:endParaRPr>
            </a:p>
          </p:txBody>
        </p:sp>
      </p:grpSp>
      <p:sp>
        <p:nvSpPr>
          <p:cNvPr id="63" name="Text Box 2">
            <a:extLst>
              <a:ext uri="{FF2B5EF4-FFF2-40B4-BE49-F238E27FC236}">
                <a16:creationId xmlns:a16="http://schemas.microsoft.com/office/drawing/2014/main" id="{F899296C-FDCF-44F8-B236-B979209D0B78}"/>
              </a:ext>
            </a:extLst>
          </p:cNvPr>
          <p:cNvSpPr txBox="1">
            <a:spLocks noChangeArrowheads="1"/>
          </p:cNvSpPr>
          <p:nvPr/>
        </p:nvSpPr>
        <p:spPr bwMode="auto">
          <a:xfrm>
            <a:off x="2054984" y="932640"/>
            <a:ext cx="4581572" cy="464614"/>
          </a:xfrm>
          <a:prstGeom prst="rect">
            <a:avLst/>
          </a:prstGeom>
          <a:noFill/>
          <a:ln w="9525">
            <a:noFill/>
            <a:miter lim="800000"/>
            <a:headEnd/>
            <a:tailEnd/>
          </a:ln>
        </p:spPr>
        <p:txBody>
          <a:bodyPr wrap="square">
            <a:spAutoFit/>
          </a:bodyPr>
          <a:lstStyle/>
          <a:p>
            <a:pPr algn="just"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在*右孩子的左子树上插入新结点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500" tmFilter="0, 0; .2, .5; .8, .5; 1, 0"/>
                                        <p:tgtEl>
                                          <p:spTgt spid="96"/>
                                        </p:tgtEl>
                                      </p:cBhvr>
                                    </p:animEffect>
                                    <p:animScale>
                                      <p:cBhvr>
                                        <p:cTn id="18" dur="250" autoRev="1" fill="hold"/>
                                        <p:tgtEl>
                                          <p:spTgt spid="96"/>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C0EC2031-5101-4942-BC8A-1FE46B91C780}"/>
              </a:ext>
            </a:extLst>
          </p:cNvPr>
          <p:cNvSpPr txBox="1">
            <a:spLocks noChangeArrowheads="1"/>
          </p:cNvSpPr>
          <p:nvPr/>
        </p:nvSpPr>
        <p:spPr bwMode="auto">
          <a:xfrm>
            <a:off x="2013518" y="966949"/>
            <a:ext cx="3843818" cy="523220"/>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en-US" altLang="zh-CN" sz="2800" dirty="0">
                <a:solidFill>
                  <a:srgbClr val="FF00FF"/>
                </a:solidFill>
                <a:latin typeface="Consolas" pitchFamily="49" charset="0"/>
                <a:ea typeface="楷体" pitchFamily="49" charset="-122"/>
                <a:cs typeface="Consolas" pitchFamily="49" charset="0"/>
              </a:rPr>
              <a:t>RL</a:t>
            </a:r>
            <a:r>
              <a:rPr kumimoji="1" lang="zh-CN" altLang="en-US" sz="2800" b="1" dirty="0">
                <a:solidFill>
                  <a:srgbClr val="FF00FF"/>
                </a:solidFill>
                <a:latin typeface="Consolas" pitchFamily="49" charset="0"/>
                <a:ea typeface="楷体" pitchFamily="49" charset="-122"/>
                <a:cs typeface="Consolas" pitchFamily="49" charset="0"/>
              </a:rPr>
              <a:t>型调整方法：</a:t>
            </a:r>
          </a:p>
        </p:txBody>
      </p:sp>
      <p:sp>
        <p:nvSpPr>
          <p:cNvPr id="4" name="TextBox 27">
            <a:extLst>
              <a:ext uri="{FF2B5EF4-FFF2-40B4-BE49-F238E27FC236}">
                <a16:creationId xmlns:a16="http://schemas.microsoft.com/office/drawing/2014/main" id="{F2F8E328-5BBC-4454-AF3D-66B0D86682EC}"/>
              </a:ext>
            </a:extLst>
          </p:cNvPr>
          <p:cNvSpPr txBox="1"/>
          <p:nvPr/>
        </p:nvSpPr>
        <p:spPr>
          <a:xfrm>
            <a:off x="2004892" y="1461774"/>
            <a:ext cx="5439712" cy="1689565"/>
          </a:xfrm>
          <a:prstGeom prst="rect">
            <a:avLst/>
          </a:prstGeom>
          <a:noFill/>
        </p:spPr>
        <p:txBody>
          <a:bodyPr wrap="square" rtlCol="0">
            <a:spAutoFit/>
          </a:bodyPr>
          <a:lstStyle/>
          <a:p>
            <a:pPr fontAlgn="base">
              <a:lnSpc>
                <a:spcPct val="150000"/>
              </a:lnSpc>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先右后左：</a:t>
            </a:r>
            <a:endParaRPr kumimoji="1" lang="en-US" altLang="zh-CN" sz="2400" b="1" dirty="0">
              <a:solidFill>
                <a:srgbClr val="3333FF"/>
              </a:solidFill>
              <a:latin typeface="Consolas" pitchFamily="49" charset="0"/>
              <a:ea typeface="楷体" pitchFamily="49" charset="-122"/>
              <a:cs typeface="Consolas" pitchFamily="49" charset="0"/>
            </a:endParaRPr>
          </a:p>
          <a:p>
            <a:pPr marL="342900" indent="-342900" fontAlgn="base">
              <a:lnSpc>
                <a:spcPct val="150000"/>
              </a:lnSpc>
              <a:spcBef>
                <a:spcPct val="0"/>
              </a:spcBef>
              <a:spcAft>
                <a:spcPct val="0"/>
              </a:spcAft>
              <a:buFont typeface="Wingdings" panose="05000000000000000000" pitchFamily="2" charset="2"/>
              <a:buChar char="Ø"/>
            </a:pPr>
            <a:r>
              <a:rPr kumimoji="1" lang="en-US" altLang="zh-CN" sz="2400" b="1" dirty="0">
                <a:solidFill>
                  <a:srgbClr val="3333FF"/>
                </a:solidFill>
                <a:latin typeface="Consolas" pitchFamily="49" charset="0"/>
                <a:ea typeface="楷体" pitchFamily="49" charset="-122"/>
                <a:cs typeface="Consolas" pitchFamily="49" charset="0"/>
              </a:rPr>
              <a:t>*a</a:t>
            </a:r>
            <a:r>
              <a:rPr kumimoji="1" lang="zh-CN" altLang="en-US" sz="2400" b="1" dirty="0">
                <a:solidFill>
                  <a:srgbClr val="3333FF"/>
                </a:solidFill>
                <a:latin typeface="Consolas" pitchFamily="49" charset="0"/>
                <a:ea typeface="楷体" pitchFamily="49" charset="-122"/>
                <a:cs typeface="Consolas" pitchFamily="49" charset="0"/>
              </a:rPr>
              <a:t>的右孩子和右孩子的左孩子右旋</a:t>
            </a:r>
          </a:p>
          <a:p>
            <a:pPr marL="342900" indent="-342900" fontAlgn="base">
              <a:lnSpc>
                <a:spcPct val="150000"/>
              </a:lnSpc>
              <a:spcBef>
                <a:spcPct val="0"/>
              </a:spcBef>
              <a:spcAft>
                <a:spcPct val="0"/>
              </a:spcAft>
              <a:buFont typeface="Wingdings" panose="05000000000000000000" pitchFamily="2" charset="2"/>
              <a:buChar char="Ø"/>
            </a:pP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a</a:t>
            </a:r>
            <a:r>
              <a:rPr kumimoji="1" lang="zh-CN" altLang="en-US" sz="2400" b="1" dirty="0">
                <a:solidFill>
                  <a:srgbClr val="3333FF"/>
                </a:solidFill>
                <a:latin typeface="Consolas" pitchFamily="49" charset="0"/>
                <a:ea typeface="楷体" pitchFamily="49" charset="-122"/>
                <a:cs typeface="Consolas" pitchFamily="49" charset="0"/>
              </a:rPr>
              <a:t>和新的右孩子左旋</a:t>
            </a:r>
          </a:p>
        </p:txBody>
      </p:sp>
    </p:spTree>
    <p:extLst>
      <p:ext uri="{BB962C8B-B14F-4D97-AF65-F5344CB8AC3E}">
        <p14:creationId xmlns:p14="http://schemas.microsoft.com/office/powerpoint/2010/main" val="813769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1" name="Text Box 31"/>
          <p:cNvSpPr txBox="1">
            <a:spLocks noChangeArrowheads="1"/>
          </p:cNvSpPr>
          <p:nvPr/>
        </p:nvSpPr>
        <p:spPr bwMode="auto">
          <a:xfrm>
            <a:off x="8337547" y="4425780"/>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0</a:t>
            </a:r>
          </a:p>
        </p:txBody>
      </p:sp>
      <p:sp>
        <p:nvSpPr>
          <p:cNvPr id="47122" name="Text Box 32"/>
          <p:cNvSpPr txBox="1">
            <a:spLocks noChangeArrowheads="1"/>
          </p:cNvSpPr>
          <p:nvPr/>
        </p:nvSpPr>
        <p:spPr bwMode="auto">
          <a:xfrm>
            <a:off x="8553447" y="3633617"/>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1</a:t>
            </a:r>
          </a:p>
        </p:txBody>
      </p:sp>
      <p:sp>
        <p:nvSpPr>
          <p:cNvPr id="47124" name="Text Box 34"/>
          <p:cNvSpPr txBox="1">
            <a:spLocks noChangeArrowheads="1"/>
          </p:cNvSpPr>
          <p:nvPr/>
        </p:nvSpPr>
        <p:spPr bwMode="auto">
          <a:xfrm>
            <a:off x="9417047" y="2482680"/>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1</a:t>
            </a:r>
          </a:p>
        </p:txBody>
      </p:sp>
      <p:sp>
        <p:nvSpPr>
          <p:cNvPr id="47126" name="Text Box 36"/>
          <p:cNvSpPr txBox="1">
            <a:spLocks noChangeArrowheads="1"/>
          </p:cNvSpPr>
          <p:nvPr/>
        </p:nvSpPr>
        <p:spPr bwMode="auto">
          <a:xfrm>
            <a:off x="8264521" y="1330155"/>
            <a:ext cx="546123"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-2</a:t>
            </a:r>
          </a:p>
        </p:txBody>
      </p:sp>
      <p:grpSp>
        <p:nvGrpSpPr>
          <p:cNvPr id="70" name="组合 69"/>
          <p:cNvGrpSpPr/>
          <p:nvPr/>
        </p:nvGrpSpPr>
        <p:grpSpPr>
          <a:xfrm>
            <a:off x="6737346" y="1644480"/>
            <a:ext cx="3236926" cy="3906834"/>
            <a:chOff x="5213346" y="1368438"/>
            <a:chExt cx="3236926" cy="3906834"/>
          </a:xfrm>
        </p:grpSpPr>
        <p:sp>
          <p:nvSpPr>
            <p:cNvPr id="47106" name="Freeform 2"/>
            <p:cNvSpPr>
              <a:spLocks/>
            </p:cNvSpPr>
            <p:nvPr/>
          </p:nvSpPr>
          <p:spPr bwMode="auto">
            <a:xfrm>
              <a:off x="6783383" y="1801825"/>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07" name="Freeform 3"/>
            <p:cNvSpPr>
              <a:spLocks/>
            </p:cNvSpPr>
            <p:nvPr/>
          </p:nvSpPr>
          <p:spPr bwMode="auto">
            <a:xfrm>
              <a:off x="5645146" y="1728800"/>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08" name="Oval 4"/>
            <p:cNvSpPr>
              <a:spLocks noChangeArrowheads="1"/>
            </p:cNvSpPr>
            <p:nvPr/>
          </p:nvSpPr>
          <p:spPr bwMode="auto">
            <a:xfrm>
              <a:off x="6273796" y="1368438"/>
              <a:ext cx="571500"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7</a:t>
              </a:r>
            </a:p>
          </p:txBody>
        </p:sp>
        <p:sp>
          <p:nvSpPr>
            <p:cNvPr id="47109" name="Oval 5"/>
            <p:cNvSpPr>
              <a:spLocks noChangeArrowheads="1"/>
            </p:cNvSpPr>
            <p:nvPr/>
          </p:nvSpPr>
          <p:spPr bwMode="auto">
            <a:xfrm>
              <a:off x="5213346" y="2089163"/>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宋体" panose="02010600030101010101" pitchFamily="2" charset="-122"/>
                  <a:cs typeface="Consolas" pitchFamily="49" charset="0"/>
                </a:rPr>
                <a:t>3</a:t>
              </a:r>
            </a:p>
          </p:txBody>
        </p:sp>
        <p:sp>
          <p:nvSpPr>
            <p:cNvPr id="47110" name="Oval 6"/>
            <p:cNvSpPr>
              <a:spLocks noChangeArrowheads="1"/>
            </p:cNvSpPr>
            <p:nvPr/>
          </p:nvSpPr>
          <p:spPr bwMode="auto">
            <a:xfrm>
              <a:off x="7258046" y="2187588"/>
              <a:ext cx="566737"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11</a:t>
              </a:r>
            </a:p>
          </p:txBody>
        </p:sp>
        <p:sp>
          <p:nvSpPr>
            <p:cNvPr id="47111" name="Freeform 7"/>
            <p:cNvSpPr>
              <a:spLocks/>
            </p:cNvSpPr>
            <p:nvPr/>
          </p:nvSpPr>
          <p:spPr bwMode="auto">
            <a:xfrm>
              <a:off x="6853233" y="2651138"/>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12" name="Oval 8"/>
            <p:cNvSpPr>
              <a:spLocks noChangeArrowheads="1"/>
            </p:cNvSpPr>
            <p:nvPr/>
          </p:nvSpPr>
          <p:spPr bwMode="auto">
            <a:xfrm>
              <a:off x="6483346" y="3092463"/>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9</a:t>
              </a:r>
            </a:p>
          </p:txBody>
        </p:sp>
        <p:sp>
          <p:nvSpPr>
            <p:cNvPr id="47113" name="Freeform 9"/>
            <p:cNvSpPr>
              <a:spLocks/>
            </p:cNvSpPr>
            <p:nvPr/>
          </p:nvSpPr>
          <p:spPr bwMode="auto">
            <a:xfrm flipH="1">
              <a:off x="7697783" y="2665425"/>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14" name="Oval 10"/>
            <p:cNvSpPr>
              <a:spLocks noChangeArrowheads="1"/>
            </p:cNvSpPr>
            <p:nvPr/>
          </p:nvSpPr>
          <p:spPr bwMode="auto">
            <a:xfrm>
              <a:off x="7824783" y="3097225"/>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16</a:t>
              </a:r>
            </a:p>
          </p:txBody>
        </p:sp>
        <p:sp>
          <p:nvSpPr>
            <p:cNvPr id="47115" name="Freeform 12"/>
            <p:cNvSpPr>
              <a:spLocks/>
            </p:cNvSpPr>
            <p:nvPr/>
          </p:nvSpPr>
          <p:spPr bwMode="auto">
            <a:xfrm>
              <a:off x="6596058" y="3654438"/>
              <a:ext cx="146050" cy="423862"/>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16" name="Oval 13"/>
            <p:cNvSpPr>
              <a:spLocks noChangeArrowheads="1"/>
            </p:cNvSpPr>
            <p:nvPr/>
          </p:nvSpPr>
          <p:spPr bwMode="auto">
            <a:xfrm>
              <a:off x="6237283" y="4078300"/>
              <a:ext cx="571500" cy="5365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8</a:t>
              </a:r>
            </a:p>
          </p:txBody>
        </p:sp>
        <p:sp>
          <p:nvSpPr>
            <p:cNvPr id="47129" name="Text Box 44"/>
            <p:cNvSpPr txBox="1">
              <a:spLocks noChangeArrowheads="1"/>
            </p:cNvSpPr>
            <p:nvPr/>
          </p:nvSpPr>
          <p:spPr bwMode="auto">
            <a:xfrm>
              <a:off x="5929322" y="4786322"/>
              <a:ext cx="2520950" cy="488950"/>
            </a:xfrm>
            <a:prstGeom prst="rect">
              <a:avLst/>
            </a:prstGeom>
            <a:noFill/>
            <a:ln w="9525">
              <a:noFill/>
              <a:miter lim="800000"/>
              <a:headEnd/>
              <a:tailEnd/>
            </a:ln>
          </p:spPr>
          <p:txBody>
            <a:bodyPr>
              <a:spAutoFit/>
            </a:bodyPr>
            <a:lstStyle/>
            <a:p>
              <a:pPr algn="just" fontAlgn="ctr">
                <a:lnSpc>
                  <a:spcPct val="130000"/>
                </a:lnSpc>
                <a:spcBef>
                  <a:spcPct val="0"/>
                </a:spcBef>
                <a:spcAft>
                  <a:spcPct val="0"/>
                </a:spcAft>
              </a:pPr>
              <a:r>
                <a:rPr lang="zh-CN" altLang="en-US" sz="2000" b="1" dirty="0">
                  <a:solidFill>
                    <a:srgbClr val="3333FF"/>
                  </a:solidFill>
                  <a:latin typeface="Consolas" pitchFamily="49" charset="0"/>
                  <a:ea typeface="楷体" pitchFamily="49" charset="-122"/>
                  <a:cs typeface="Consolas" pitchFamily="49" charset="0"/>
                </a:rPr>
                <a:t>插入关键字</a:t>
              </a:r>
              <a:r>
                <a:rPr lang="en-US" altLang="zh-CN" sz="2000" b="1" dirty="0">
                  <a:solidFill>
                    <a:srgbClr val="3333FF"/>
                  </a:solidFill>
                  <a:latin typeface="Consolas" pitchFamily="49" charset="0"/>
                  <a:ea typeface="楷体" pitchFamily="49" charset="-122"/>
                  <a:cs typeface="Consolas" pitchFamily="49" charset="0"/>
                </a:rPr>
                <a:t>8</a:t>
              </a:r>
              <a:r>
                <a:rPr lang="zh-CN" altLang="en-US" sz="2000" b="1" dirty="0">
                  <a:solidFill>
                    <a:srgbClr val="3333FF"/>
                  </a:solidFill>
                  <a:latin typeface="Consolas" pitchFamily="49" charset="0"/>
                  <a:ea typeface="楷体" pitchFamily="49" charset="-122"/>
                  <a:cs typeface="Consolas" pitchFamily="49" charset="0"/>
                </a:rPr>
                <a:t>的结果</a:t>
              </a:r>
            </a:p>
          </p:txBody>
        </p:sp>
      </p:grpSp>
      <p:grpSp>
        <p:nvGrpSpPr>
          <p:cNvPr id="68" name="组合 67"/>
          <p:cNvGrpSpPr/>
          <p:nvPr/>
        </p:nvGrpSpPr>
        <p:grpSpPr>
          <a:xfrm>
            <a:off x="4952992" y="2466805"/>
            <a:ext cx="1079500" cy="576262"/>
            <a:chOff x="3428992" y="2190763"/>
            <a:chExt cx="1079500" cy="576262"/>
          </a:xfrm>
        </p:grpSpPr>
        <p:sp>
          <p:nvSpPr>
            <p:cNvPr id="47130" name="Line 46"/>
            <p:cNvSpPr>
              <a:spLocks noChangeShapeType="1"/>
            </p:cNvSpPr>
            <p:nvPr/>
          </p:nvSpPr>
          <p:spPr bwMode="auto">
            <a:xfrm>
              <a:off x="3428992" y="2767025"/>
              <a:ext cx="1079500" cy="0"/>
            </a:xfrm>
            <a:prstGeom prst="line">
              <a:avLst/>
            </a:prstGeom>
            <a:noFill/>
            <a:ln w="38100">
              <a:solidFill>
                <a:srgbClr val="9900FF"/>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31" name="Text Box 47"/>
            <p:cNvSpPr txBox="1">
              <a:spLocks noChangeArrowheads="1"/>
            </p:cNvSpPr>
            <p:nvPr/>
          </p:nvSpPr>
          <p:spPr bwMode="auto">
            <a:xfrm>
              <a:off x="3428992" y="2190763"/>
              <a:ext cx="863600" cy="488950"/>
            </a:xfrm>
            <a:prstGeom prst="rect">
              <a:avLst/>
            </a:prstGeom>
            <a:noFill/>
            <a:ln w="9525">
              <a:noFill/>
              <a:miter lim="800000"/>
              <a:headEnd/>
              <a:tailEnd/>
            </a:ln>
          </p:spPr>
          <p:txBody>
            <a:bodyPr>
              <a:spAutoFit/>
            </a:bodyPr>
            <a:lstStyle/>
            <a:p>
              <a:pPr algn="just" fontAlgn="ctr">
                <a:lnSpc>
                  <a:spcPct val="130000"/>
                </a:lnSpc>
                <a:spcBef>
                  <a:spcPct val="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8</a:t>
              </a:r>
            </a:p>
          </p:txBody>
        </p:sp>
      </p:grpSp>
      <p:sp>
        <p:nvSpPr>
          <p:cNvPr id="47" name="Text Box 2"/>
          <p:cNvSpPr txBox="1">
            <a:spLocks noChangeArrowheads="1"/>
          </p:cNvSpPr>
          <p:nvPr/>
        </p:nvSpPr>
        <p:spPr bwMode="auto">
          <a:xfrm>
            <a:off x="2024034" y="428604"/>
            <a:ext cx="3600450" cy="512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fontAlgn="base">
              <a:lnSpc>
                <a:spcPct val="125000"/>
              </a:lnSpc>
              <a:spcBef>
                <a:spcPct val="0"/>
              </a:spcBef>
              <a:spcAft>
                <a:spcPct val="0"/>
              </a:spcAft>
            </a:pPr>
            <a:r>
              <a:rPr kumimoji="1" lang="en-US" altLang="zh-CN" sz="2400" b="1" dirty="0" err="1">
                <a:solidFill>
                  <a:srgbClr val="FF00FF"/>
                </a:solidFill>
                <a:latin typeface="Consolas" pitchFamily="49" charset="0"/>
                <a:ea typeface="楷体" pitchFamily="49" charset="-122"/>
                <a:cs typeface="Consolas" pitchFamily="49" charset="0"/>
              </a:rPr>
              <a:t>AVL</a:t>
            </a:r>
            <a:r>
              <a:rPr kumimoji="1" lang="zh-CN" altLang="en-US" sz="2400" b="1" dirty="0">
                <a:solidFill>
                  <a:srgbClr val="FF00FF"/>
                </a:solidFill>
                <a:latin typeface="Consolas" pitchFamily="49" charset="0"/>
                <a:ea typeface="楷体" pitchFamily="49" charset="-122"/>
                <a:cs typeface="Consolas" pitchFamily="49" charset="0"/>
              </a:rPr>
              <a:t>树</a:t>
            </a:r>
            <a:r>
              <a:rPr kumimoji="1" lang="en-US" altLang="zh-CN" sz="2400" b="1" dirty="0" err="1">
                <a:solidFill>
                  <a:srgbClr val="FF00FF"/>
                </a:solidFill>
                <a:latin typeface="Consolas" pitchFamily="49" charset="0"/>
                <a:ea typeface="楷体" pitchFamily="49" charset="-122"/>
                <a:cs typeface="Consolas" pitchFamily="49" charset="0"/>
              </a:rPr>
              <a:t>RL</a:t>
            </a:r>
            <a:r>
              <a:rPr kumimoji="1" lang="zh-CN" altLang="en-US" sz="2400" b="1" dirty="0">
                <a:solidFill>
                  <a:srgbClr val="FF00FF"/>
                </a:solidFill>
                <a:latin typeface="Consolas" pitchFamily="49" charset="0"/>
                <a:ea typeface="楷体" pitchFamily="49" charset="-122"/>
                <a:cs typeface="Consolas" pitchFamily="49" charset="0"/>
              </a:rPr>
              <a:t>调整演示</a:t>
            </a:r>
          </a:p>
        </p:txBody>
      </p:sp>
      <p:sp>
        <p:nvSpPr>
          <p:cNvPr id="48" name="Freeform 2"/>
          <p:cNvSpPr>
            <a:spLocks/>
          </p:cNvSpPr>
          <p:nvPr/>
        </p:nvSpPr>
        <p:spPr bwMode="auto">
          <a:xfrm>
            <a:off x="3379758" y="2166738"/>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 name="Freeform 3"/>
          <p:cNvSpPr>
            <a:spLocks/>
          </p:cNvSpPr>
          <p:nvPr/>
        </p:nvSpPr>
        <p:spPr bwMode="auto">
          <a:xfrm>
            <a:off x="2241521" y="2093713"/>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 name="Oval 4"/>
          <p:cNvSpPr>
            <a:spLocks noChangeArrowheads="1"/>
          </p:cNvSpPr>
          <p:nvPr/>
        </p:nvSpPr>
        <p:spPr bwMode="auto">
          <a:xfrm>
            <a:off x="2870170" y="1733352"/>
            <a:ext cx="571500"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7</a:t>
            </a:r>
          </a:p>
        </p:txBody>
      </p:sp>
      <p:sp>
        <p:nvSpPr>
          <p:cNvPr id="51" name="Oval 5"/>
          <p:cNvSpPr>
            <a:spLocks noChangeArrowheads="1"/>
          </p:cNvSpPr>
          <p:nvPr/>
        </p:nvSpPr>
        <p:spPr bwMode="auto">
          <a:xfrm>
            <a:off x="1809720" y="245407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宋体" panose="02010600030101010101" pitchFamily="2" charset="-122"/>
                <a:cs typeface="Consolas" pitchFamily="49" charset="0"/>
              </a:rPr>
              <a:t>3</a:t>
            </a:r>
          </a:p>
        </p:txBody>
      </p:sp>
      <p:sp>
        <p:nvSpPr>
          <p:cNvPr id="52" name="Oval 6"/>
          <p:cNvSpPr>
            <a:spLocks noChangeArrowheads="1"/>
          </p:cNvSpPr>
          <p:nvPr/>
        </p:nvSpPr>
        <p:spPr bwMode="auto">
          <a:xfrm>
            <a:off x="3854421" y="2552502"/>
            <a:ext cx="566737"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11</a:t>
            </a:r>
          </a:p>
        </p:txBody>
      </p:sp>
      <p:sp>
        <p:nvSpPr>
          <p:cNvPr id="53" name="Freeform 7"/>
          <p:cNvSpPr>
            <a:spLocks/>
          </p:cNvSpPr>
          <p:nvPr/>
        </p:nvSpPr>
        <p:spPr bwMode="auto">
          <a:xfrm>
            <a:off x="3449607" y="3016052"/>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4" name="Oval 8"/>
          <p:cNvSpPr>
            <a:spLocks noChangeArrowheads="1"/>
          </p:cNvSpPr>
          <p:nvPr/>
        </p:nvSpPr>
        <p:spPr bwMode="auto">
          <a:xfrm>
            <a:off x="3079720" y="345737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9</a:t>
            </a:r>
          </a:p>
        </p:txBody>
      </p:sp>
      <p:sp>
        <p:nvSpPr>
          <p:cNvPr id="55" name="Freeform 9"/>
          <p:cNvSpPr>
            <a:spLocks/>
          </p:cNvSpPr>
          <p:nvPr/>
        </p:nvSpPr>
        <p:spPr bwMode="auto">
          <a:xfrm flipH="1">
            <a:off x="4294157" y="3030338"/>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6" name="Oval 10"/>
          <p:cNvSpPr>
            <a:spLocks noChangeArrowheads="1"/>
          </p:cNvSpPr>
          <p:nvPr/>
        </p:nvSpPr>
        <p:spPr bwMode="auto">
          <a:xfrm>
            <a:off x="4421157" y="3462139"/>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16</a:t>
            </a:r>
          </a:p>
        </p:txBody>
      </p:sp>
      <p:sp>
        <p:nvSpPr>
          <p:cNvPr id="71" name="Oval 4"/>
          <p:cNvSpPr>
            <a:spLocks noChangeArrowheads="1"/>
          </p:cNvSpPr>
          <p:nvPr/>
        </p:nvSpPr>
        <p:spPr bwMode="auto">
          <a:xfrm>
            <a:off x="7793061" y="1646041"/>
            <a:ext cx="571500"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7</a:t>
            </a:r>
          </a:p>
        </p:txBody>
      </p:sp>
      <p:sp>
        <p:nvSpPr>
          <p:cNvPr id="72" name="Oval 6"/>
          <p:cNvSpPr>
            <a:spLocks noChangeArrowheads="1"/>
          </p:cNvSpPr>
          <p:nvPr/>
        </p:nvSpPr>
        <p:spPr bwMode="auto">
          <a:xfrm>
            <a:off x="8777312" y="2477891"/>
            <a:ext cx="566737"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11</a:t>
            </a:r>
          </a:p>
        </p:txBody>
      </p:sp>
      <p:sp>
        <p:nvSpPr>
          <p:cNvPr id="73" name="Oval 8"/>
          <p:cNvSpPr>
            <a:spLocks noChangeArrowheads="1"/>
          </p:cNvSpPr>
          <p:nvPr/>
        </p:nvSpPr>
        <p:spPr bwMode="auto">
          <a:xfrm>
            <a:off x="8015311" y="3370066"/>
            <a:ext cx="571500" cy="536575"/>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9</a:t>
            </a:r>
          </a:p>
        </p:txBody>
      </p:sp>
      <p:sp>
        <p:nvSpPr>
          <p:cNvPr id="74" name="Text Box 29"/>
          <p:cNvSpPr txBox="1">
            <a:spLocks noChangeArrowheads="1"/>
          </p:cNvSpPr>
          <p:nvPr/>
        </p:nvSpPr>
        <p:spPr bwMode="auto">
          <a:xfrm>
            <a:off x="8593158" y="1919092"/>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FF0000"/>
                </a:solidFill>
                <a:latin typeface="Consolas" pitchFamily="49" charset="0"/>
                <a:ea typeface="宋体" pitchFamily="2" charset="-122"/>
                <a:cs typeface="Consolas" pitchFamily="49" charset="0"/>
              </a:rPr>
              <a:t>R</a:t>
            </a:r>
          </a:p>
        </p:txBody>
      </p:sp>
      <p:sp>
        <p:nvSpPr>
          <p:cNvPr id="75" name="Text Box 30"/>
          <p:cNvSpPr txBox="1">
            <a:spLocks noChangeArrowheads="1"/>
          </p:cNvSpPr>
          <p:nvPr/>
        </p:nvSpPr>
        <p:spPr bwMode="auto">
          <a:xfrm>
            <a:off x="8450283" y="2782692"/>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FF0000"/>
                </a:solidFill>
                <a:latin typeface="Consolas" pitchFamily="49" charset="0"/>
                <a:ea typeface="宋体" pitchFamily="2" charset="-122"/>
                <a:cs typeface="Consolas" pitchFamily="49" charset="0"/>
              </a:rPr>
              <a:t>L</a:t>
            </a:r>
          </a:p>
        </p:txBody>
      </p:sp>
      <p:sp>
        <p:nvSpPr>
          <p:cNvPr id="38" name="灯片编号占位符 37"/>
          <p:cNvSpPr>
            <a:spLocks noGrp="1"/>
          </p:cNvSpPr>
          <p:nvPr>
            <p:ph type="sldNum" sz="quarter" idx="12"/>
          </p:nvPr>
        </p:nvSpPr>
        <p:spPr/>
        <p:txBody>
          <a:bodyPr/>
          <a:lstStyle/>
          <a:p>
            <a:pPr fontAlgn="base">
              <a:spcBef>
                <a:spcPct val="0"/>
              </a:spcBef>
              <a:spcAft>
                <a:spcPct val="0"/>
              </a:spcAft>
              <a:defRPr/>
            </a:pPr>
            <a:fld id="{85C37865-4BAB-43D9-BEB9-24164CECE4B1}" type="slidenum">
              <a:rPr kumimoji="1" lang="en-US" altLang="zh-CN">
                <a:solidFill>
                  <a:prstClr val="black">
                    <a:tint val="75000"/>
                  </a:prstClr>
                </a:solidFill>
                <a:latin typeface="Consolas" pitchFamily="49" charset="0"/>
                <a:ea typeface="宋体" pitchFamily="2" charset="-122"/>
                <a:cs typeface="Consolas" pitchFamily="49" charset="0"/>
              </a:rPr>
              <a:pPr fontAlgn="base">
                <a:spcBef>
                  <a:spcPct val="0"/>
                </a:spcBef>
                <a:spcAft>
                  <a:spcPct val="0"/>
                </a:spcAft>
                <a:defRPr/>
              </a:pPr>
              <a:t>56</a:t>
            </a:fld>
            <a:endParaRPr kumimoji="1" lang="en-US" altLang="zh-CN">
              <a:solidFill>
                <a:prstClr val="black">
                  <a:tint val="75000"/>
                </a:prstClr>
              </a:solidFill>
              <a:latin typeface="Consolas" pitchFamily="49" charset="0"/>
              <a:ea typeface="宋体"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par>
                          <p:cTn id="35" fill="hold">
                            <p:stCondLst>
                              <p:cond delay="0"/>
                            </p:stCondLst>
                            <p:childTnLst>
                              <p:par>
                                <p:cTn id="36" presetID="26" presetClass="emph" presetSubtype="0" fill="hold" grpId="1" nodeType="afterEffect">
                                  <p:stCondLst>
                                    <p:cond delay="0"/>
                                  </p:stCondLst>
                                  <p:childTnLst>
                                    <p:animEffect transition="out" filter="fade">
                                      <p:cBhvr>
                                        <p:cTn id="37" dur="500" tmFilter="0, 0; .2, .5; .8, .5; 1, 0"/>
                                        <p:tgtEl>
                                          <p:spTgt spid="71"/>
                                        </p:tgtEl>
                                      </p:cBhvr>
                                    </p:animEffect>
                                    <p:animScale>
                                      <p:cBhvr>
                                        <p:cTn id="38" dur="250" autoRev="1" fill="hold"/>
                                        <p:tgtEl>
                                          <p:spTgt spid="71"/>
                                        </p:tgtEl>
                                      </p:cBhvr>
                                      <p:by x="105000" y="105000"/>
                                    </p:animScale>
                                  </p:childTnLst>
                                </p:cTn>
                              </p:par>
                            </p:childTnLst>
                          </p:cTn>
                        </p:par>
                        <p:par>
                          <p:cTn id="39" fill="hold">
                            <p:stCondLst>
                              <p:cond delay="500"/>
                            </p:stCondLst>
                            <p:childTnLst>
                              <p:par>
                                <p:cTn id="40" presetID="26" presetClass="emph" presetSubtype="0" fill="hold" grpId="1" nodeType="afterEffect">
                                  <p:stCondLst>
                                    <p:cond delay="0"/>
                                  </p:stCondLst>
                                  <p:childTnLst>
                                    <p:animEffect transition="out" filter="fade">
                                      <p:cBhvr>
                                        <p:cTn id="41" dur="500" tmFilter="0, 0; .2, .5; .8, .5; 1, 0"/>
                                        <p:tgtEl>
                                          <p:spTgt spid="72"/>
                                        </p:tgtEl>
                                      </p:cBhvr>
                                    </p:animEffect>
                                    <p:animScale>
                                      <p:cBhvr>
                                        <p:cTn id="42" dur="250" autoRev="1" fill="hold"/>
                                        <p:tgtEl>
                                          <p:spTgt spid="72"/>
                                        </p:tgtEl>
                                      </p:cBhvr>
                                      <p:by x="105000" y="105000"/>
                                    </p:animScale>
                                  </p:childTnLst>
                                </p:cTn>
                              </p:par>
                            </p:childTnLst>
                          </p:cTn>
                        </p:par>
                        <p:par>
                          <p:cTn id="43" fill="hold">
                            <p:stCondLst>
                              <p:cond delay="1000"/>
                            </p:stCondLst>
                            <p:childTnLst>
                              <p:par>
                                <p:cTn id="44" presetID="26" presetClass="emph" presetSubtype="0" fill="hold" grpId="1" nodeType="afterEffect">
                                  <p:stCondLst>
                                    <p:cond delay="0"/>
                                  </p:stCondLst>
                                  <p:childTnLst>
                                    <p:animEffect transition="out" filter="fade">
                                      <p:cBhvr>
                                        <p:cTn id="45" dur="500" tmFilter="0, 0; .2, .5; .8, .5; 1, 0"/>
                                        <p:tgtEl>
                                          <p:spTgt spid="73"/>
                                        </p:tgtEl>
                                      </p:cBhvr>
                                    </p:animEffect>
                                    <p:animScale>
                                      <p:cBhvr>
                                        <p:cTn id="46" dur="250" autoRev="1" fill="hold"/>
                                        <p:tgtEl>
                                          <p:spTgt spid="73"/>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2" grpId="0"/>
      <p:bldP spid="47124" grpId="0"/>
      <p:bldP spid="47126" grpId="0"/>
      <p:bldP spid="71" grpId="0" animBg="1"/>
      <p:bldP spid="71" grpId="1" animBg="1"/>
      <p:bldP spid="72" grpId="0" animBg="1"/>
      <p:bldP spid="72" grpId="1" animBg="1"/>
      <p:bldP spid="73" grpId="0" animBg="1"/>
      <p:bldP spid="73" grpId="1" animBg="1"/>
      <p:bldP spid="74" grpId="0"/>
      <p:bldP spid="7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p:cNvSpPr>
            <a:spLocks/>
          </p:cNvSpPr>
          <p:nvPr/>
        </p:nvSpPr>
        <p:spPr bwMode="auto">
          <a:xfrm>
            <a:off x="3624259" y="1890696"/>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07" name="Freeform 3"/>
          <p:cNvSpPr>
            <a:spLocks/>
          </p:cNvSpPr>
          <p:nvPr/>
        </p:nvSpPr>
        <p:spPr bwMode="auto">
          <a:xfrm>
            <a:off x="2486022" y="1817671"/>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08" name="Oval 4"/>
          <p:cNvSpPr>
            <a:spLocks noChangeArrowheads="1"/>
          </p:cNvSpPr>
          <p:nvPr/>
        </p:nvSpPr>
        <p:spPr bwMode="auto">
          <a:xfrm>
            <a:off x="3114671" y="1457310"/>
            <a:ext cx="571500"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7</a:t>
            </a:r>
          </a:p>
        </p:txBody>
      </p:sp>
      <p:sp>
        <p:nvSpPr>
          <p:cNvPr id="47109" name="Oval 5"/>
          <p:cNvSpPr>
            <a:spLocks noChangeArrowheads="1"/>
          </p:cNvSpPr>
          <p:nvPr/>
        </p:nvSpPr>
        <p:spPr bwMode="auto">
          <a:xfrm>
            <a:off x="2054221" y="2178035"/>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宋体" panose="02010600030101010101" pitchFamily="2" charset="-122"/>
                <a:cs typeface="Consolas" pitchFamily="49" charset="0"/>
              </a:rPr>
              <a:t>3</a:t>
            </a:r>
          </a:p>
        </p:txBody>
      </p:sp>
      <p:sp>
        <p:nvSpPr>
          <p:cNvPr id="47110" name="Oval 6"/>
          <p:cNvSpPr>
            <a:spLocks noChangeArrowheads="1"/>
          </p:cNvSpPr>
          <p:nvPr/>
        </p:nvSpPr>
        <p:spPr bwMode="auto">
          <a:xfrm>
            <a:off x="4098922" y="2276460"/>
            <a:ext cx="566737"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11</a:t>
            </a:r>
          </a:p>
        </p:txBody>
      </p:sp>
      <p:sp>
        <p:nvSpPr>
          <p:cNvPr id="47111" name="Freeform 7"/>
          <p:cNvSpPr>
            <a:spLocks/>
          </p:cNvSpPr>
          <p:nvPr/>
        </p:nvSpPr>
        <p:spPr bwMode="auto">
          <a:xfrm>
            <a:off x="3694108" y="2740010"/>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12" name="Oval 8"/>
          <p:cNvSpPr>
            <a:spLocks noChangeArrowheads="1"/>
          </p:cNvSpPr>
          <p:nvPr/>
        </p:nvSpPr>
        <p:spPr bwMode="auto">
          <a:xfrm>
            <a:off x="3324221" y="3181335"/>
            <a:ext cx="571500" cy="536575"/>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9</a:t>
            </a:r>
          </a:p>
        </p:txBody>
      </p:sp>
      <p:sp>
        <p:nvSpPr>
          <p:cNvPr id="47113" name="Freeform 9"/>
          <p:cNvSpPr>
            <a:spLocks/>
          </p:cNvSpPr>
          <p:nvPr/>
        </p:nvSpPr>
        <p:spPr bwMode="auto">
          <a:xfrm flipH="1">
            <a:off x="4538658" y="2754296"/>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14" name="Oval 10"/>
          <p:cNvSpPr>
            <a:spLocks noChangeArrowheads="1"/>
          </p:cNvSpPr>
          <p:nvPr/>
        </p:nvSpPr>
        <p:spPr bwMode="auto">
          <a:xfrm>
            <a:off x="4665658" y="318609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16</a:t>
            </a:r>
          </a:p>
        </p:txBody>
      </p:sp>
      <p:sp>
        <p:nvSpPr>
          <p:cNvPr id="47115" name="Freeform 12"/>
          <p:cNvSpPr>
            <a:spLocks/>
          </p:cNvSpPr>
          <p:nvPr/>
        </p:nvSpPr>
        <p:spPr bwMode="auto">
          <a:xfrm>
            <a:off x="3436933" y="3743309"/>
            <a:ext cx="146050" cy="423862"/>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16" name="Oval 13"/>
          <p:cNvSpPr>
            <a:spLocks noChangeArrowheads="1"/>
          </p:cNvSpPr>
          <p:nvPr/>
        </p:nvSpPr>
        <p:spPr bwMode="auto">
          <a:xfrm>
            <a:off x="3078158" y="4167172"/>
            <a:ext cx="571500" cy="5365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8</a:t>
            </a:r>
          </a:p>
        </p:txBody>
      </p:sp>
      <p:sp>
        <p:nvSpPr>
          <p:cNvPr id="47119" name="Text Box 29"/>
          <p:cNvSpPr txBox="1">
            <a:spLocks noChangeArrowheads="1"/>
          </p:cNvSpPr>
          <p:nvPr/>
        </p:nvSpPr>
        <p:spPr bwMode="auto">
          <a:xfrm>
            <a:off x="3868734" y="1790684"/>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dirty="0">
                <a:solidFill>
                  <a:srgbClr val="FF0000"/>
                </a:solidFill>
                <a:latin typeface="Consolas" pitchFamily="49" charset="0"/>
                <a:ea typeface="宋体" pitchFamily="2" charset="-122"/>
                <a:cs typeface="Consolas" pitchFamily="49" charset="0"/>
              </a:rPr>
              <a:t>R</a:t>
            </a:r>
          </a:p>
        </p:txBody>
      </p:sp>
      <p:sp>
        <p:nvSpPr>
          <p:cNvPr id="47120" name="Text Box 30"/>
          <p:cNvSpPr txBox="1">
            <a:spLocks noChangeArrowheads="1"/>
          </p:cNvSpPr>
          <p:nvPr/>
        </p:nvSpPr>
        <p:spPr bwMode="auto">
          <a:xfrm>
            <a:off x="3725859" y="2654284"/>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FF0000"/>
                </a:solidFill>
                <a:latin typeface="Consolas" pitchFamily="49" charset="0"/>
                <a:ea typeface="宋体" pitchFamily="2" charset="-122"/>
                <a:cs typeface="Consolas" pitchFamily="49" charset="0"/>
              </a:rPr>
              <a:t>L</a:t>
            </a:r>
          </a:p>
        </p:txBody>
      </p:sp>
      <p:sp>
        <p:nvSpPr>
          <p:cNvPr id="47121" name="Text Box 31"/>
          <p:cNvSpPr txBox="1">
            <a:spLocks noChangeArrowheads="1"/>
          </p:cNvSpPr>
          <p:nvPr/>
        </p:nvSpPr>
        <p:spPr bwMode="auto">
          <a:xfrm>
            <a:off x="3654422" y="4238609"/>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dirty="0">
                <a:solidFill>
                  <a:srgbClr val="FF0000"/>
                </a:solidFill>
                <a:latin typeface="Consolas" pitchFamily="49" charset="0"/>
                <a:ea typeface="楷体_GB2312" pitchFamily="49" charset="-122"/>
                <a:cs typeface="Consolas" pitchFamily="49" charset="0"/>
              </a:rPr>
              <a:t>0</a:t>
            </a:r>
          </a:p>
        </p:txBody>
      </p:sp>
      <p:sp>
        <p:nvSpPr>
          <p:cNvPr id="47122" name="Text Box 32"/>
          <p:cNvSpPr txBox="1">
            <a:spLocks noChangeArrowheads="1"/>
          </p:cNvSpPr>
          <p:nvPr/>
        </p:nvSpPr>
        <p:spPr bwMode="auto">
          <a:xfrm>
            <a:off x="3870322" y="3446446"/>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FF0000"/>
                </a:solidFill>
                <a:latin typeface="Consolas" pitchFamily="49" charset="0"/>
                <a:ea typeface="楷体_GB2312" pitchFamily="49" charset="-122"/>
                <a:cs typeface="Consolas" pitchFamily="49" charset="0"/>
              </a:rPr>
              <a:t>1</a:t>
            </a:r>
          </a:p>
        </p:txBody>
      </p:sp>
      <p:sp>
        <p:nvSpPr>
          <p:cNvPr id="47123" name="Text Box 33"/>
          <p:cNvSpPr txBox="1">
            <a:spLocks noChangeArrowheads="1"/>
          </p:cNvSpPr>
          <p:nvPr/>
        </p:nvSpPr>
        <p:spPr bwMode="auto">
          <a:xfrm>
            <a:off x="5237158" y="3230547"/>
            <a:ext cx="28733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0</a:t>
            </a:r>
          </a:p>
        </p:txBody>
      </p:sp>
      <p:sp>
        <p:nvSpPr>
          <p:cNvPr id="47124" name="Text Box 34"/>
          <p:cNvSpPr txBox="1">
            <a:spLocks noChangeArrowheads="1"/>
          </p:cNvSpPr>
          <p:nvPr/>
        </p:nvSpPr>
        <p:spPr bwMode="auto">
          <a:xfrm>
            <a:off x="4733922" y="2295509"/>
            <a:ext cx="287337"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FF0000"/>
                </a:solidFill>
                <a:latin typeface="Consolas" pitchFamily="49" charset="0"/>
                <a:ea typeface="楷体_GB2312" pitchFamily="49" charset="-122"/>
                <a:cs typeface="Consolas" pitchFamily="49" charset="0"/>
              </a:rPr>
              <a:t>1</a:t>
            </a:r>
          </a:p>
        </p:txBody>
      </p:sp>
      <p:sp>
        <p:nvSpPr>
          <p:cNvPr id="47125" name="Text Box 35"/>
          <p:cNvSpPr txBox="1">
            <a:spLocks noChangeArrowheads="1"/>
          </p:cNvSpPr>
          <p:nvPr/>
        </p:nvSpPr>
        <p:spPr bwMode="auto">
          <a:xfrm>
            <a:off x="2141533" y="2727309"/>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7126" name="Text Box 36"/>
          <p:cNvSpPr txBox="1">
            <a:spLocks noChangeArrowheads="1"/>
          </p:cNvSpPr>
          <p:nvPr/>
        </p:nvSpPr>
        <p:spPr bwMode="auto">
          <a:xfrm>
            <a:off x="3581396" y="1142984"/>
            <a:ext cx="585778"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1600" b="1">
                <a:solidFill>
                  <a:srgbClr val="FF0000"/>
                </a:solidFill>
                <a:latin typeface="Consolas" pitchFamily="49" charset="0"/>
                <a:ea typeface="楷体_GB2312" pitchFamily="49" charset="-122"/>
                <a:cs typeface="Consolas" pitchFamily="49" charset="0"/>
              </a:rPr>
              <a:t>-2</a:t>
            </a:r>
          </a:p>
        </p:txBody>
      </p:sp>
      <p:grpSp>
        <p:nvGrpSpPr>
          <p:cNvPr id="48" name="组合 47"/>
          <p:cNvGrpSpPr/>
          <p:nvPr/>
        </p:nvGrpSpPr>
        <p:grpSpPr>
          <a:xfrm>
            <a:off x="6524629" y="1571612"/>
            <a:ext cx="3092451" cy="2567404"/>
            <a:chOff x="5000628" y="1571612"/>
            <a:chExt cx="3092451" cy="2567404"/>
          </a:xfrm>
        </p:grpSpPr>
        <p:sp>
          <p:nvSpPr>
            <p:cNvPr id="47134" name="Freeform 15"/>
            <p:cNvSpPr>
              <a:spLocks/>
            </p:cNvSpPr>
            <p:nvPr/>
          </p:nvSpPr>
          <p:spPr bwMode="auto">
            <a:xfrm>
              <a:off x="5859466" y="2824150"/>
              <a:ext cx="419100" cy="673100"/>
            </a:xfrm>
            <a:custGeom>
              <a:avLst/>
              <a:gdLst>
                <a:gd name="T0" fmla="*/ 0 w 264"/>
                <a:gd name="T1" fmla="*/ 0 h 424"/>
                <a:gd name="T2" fmla="*/ 264 w 264"/>
                <a:gd name="T3" fmla="*/ 424 h 424"/>
                <a:gd name="T4" fmla="*/ 0 60000 65536"/>
                <a:gd name="T5" fmla="*/ 0 60000 65536"/>
                <a:gd name="T6" fmla="*/ 0 w 264"/>
                <a:gd name="T7" fmla="*/ 0 h 424"/>
                <a:gd name="T8" fmla="*/ 264 w 264"/>
                <a:gd name="T9" fmla="*/ 424 h 424"/>
              </a:gdLst>
              <a:ahLst/>
              <a:cxnLst>
                <a:cxn ang="T4">
                  <a:pos x="T0" y="T1"/>
                </a:cxn>
                <a:cxn ang="T5">
                  <a:pos x="T2" y="T3"/>
                </a:cxn>
              </a:cxnLst>
              <a:rect l="T6" t="T7" r="T8" b="T9"/>
              <a:pathLst>
                <a:path w="264" h="424">
                  <a:moveTo>
                    <a:pt x="0" y="0"/>
                  </a:moveTo>
                  <a:lnTo>
                    <a:pt x="264" y="424"/>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35" name="Freeform 16"/>
            <p:cNvSpPr>
              <a:spLocks/>
            </p:cNvSpPr>
            <p:nvPr/>
          </p:nvSpPr>
          <p:spPr bwMode="auto">
            <a:xfrm>
              <a:off x="5359403" y="2849550"/>
              <a:ext cx="266700" cy="609600"/>
            </a:xfrm>
            <a:custGeom>
              <a:avLst/>
              <a:gdLst>
                <a:gd name="T0" fmla="*/ 168 w 168"/>
                <a:gd name="T1" fmla="*/ 0 h 384"/>
                <a:gd name="T2" fmla="*/ 0 w 168"/>
                <a:gd name="T3" fmla="*/ 384 h 384"/>
                <a:gd name="T4" fmla="*/ 0 60000 65536"/>
                <a:gd name="T5" fmla="*/ 0 60000 65536"/>
                <a:gd name="T6" fmla="*/ 0 w 168"/>
                <a:gd name="T7" fmla="*/ 0 h 384"/>
                <a:gd name="T8" fmla="*/ 168 w 168"/>
                <a:gd name="T9" fmla="*/ 384 h 384"/>
              </a:gdLst>
              <a:ahLst/>
              <a:cxnLst>
                <a:cxn ang="T4">
                  <a:pos x="T0" y="T1"/>
                </a:cxn>
                <a:cxn ang="T5">
                  <a:pos x="T2" y="T3"/>
                </a:cxn>
              </a:cxnLst>
              <a:rect l="T6" t="T7" r="T8" b="T9"/>
              <a:pathLst>
                <a:path w="168" h="384">
                  <a:moveTo>
                    <a:pt x="168" y="0"/>
                  </a:moveTo>
                  <a:lnTo>
                    <a:pt x="0" y="384"/>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36" name="Oval 17"/>
            <p:cNvSpPr>
              <a:spLocks noChangeArrowheads="1"/>
            </p:cNvSpPr>
            <p:nvPr/>
          </p:nvSpPr>
          <p:spPr bwMode="auto">
            <a:xfrm>
              <a:off x="6003928" y="3473437"/>
              <a:ext cx="571500" cy="5349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8</a:t>
              </a:r>
            </a:p>
          </p:txBody>
        </p:sp>
        <p:sp>
          <p:nvSpPr>
            <p:cNvPr id="47137" name="Oval 18"/>
            <p:cNvSpPr>
              <a:spLocks noChangeArrowheads="1"/>
            </p:cNvSpPr>
            <p:nvPr/>
          </p:nvSpPr>
          <p:spPr bwMode="auto">
            <a:xfrm>
              <a:off x="5000628" y="347343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3</a:t>
              </a:r>
            </a:p>
          </p:txBody>
        </p:sp>
        <p:sp>
          <p:nvSpPr>
            <p:cNvPr id="47138" name="Oval 19"/>
            <p:cNvSpPr>
              <a:spLocks noChangeArrowheads="1"/>
            </p:cNvSpPr>
            <p:nvPr/>
          </p:nvSpPr>
          <p:spPr bwMode="auto">
            <a:xfrm>
              <a:off x="6124578" y="1571612"/>
              <a:ext cx="566738" cy="5349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宋体" panose="02010600030101010101" pitchFamily="2" charset="-122"/>
                  <a:cs typeface="Consolas" pitchFamily="49" charset="0"/>
                </a:rPr>
                <a:t>9</a:t>
              </a:r>
            </a:p>
          </p:txBody>
        </p:sp>
        <p:sp>
          <p:nvSpPr>
            <p:cNvPr id="47139" name="Freeform 20"/>
            <p:cNvSpPr>
              <a:spLocks/>
            </p:cNvSpPr>
            <p:nvPr/>
          </p:nvSpPr>
          <p:spPr bwMode="auto">
            <a:xfrm>
              <a:off x="5834066" y="2036750"/>
              <a:ext cx="363538" cy="488950"/>
            </a:xfrm>
            <a:custGeom>
              <a:avLst/>
              <a:gdLst>
                <a:gd name="T0" fmla="*/ 229 w 229"/>
                <a:gd name="T1" fmla="*/ 0 h 308"/>
                <a:gd name="T2" fmla="*/ 0 w 229"/>
                <a:gd name="T3" fmla="*/ 308 h 308"/>
                <a:gd name="T4" fmla="*/ 0 60000 65536"/>
                <a:gd name="T5" fmla="*/ 0 60000 65536"/>
                <a:gd name="T6" fmla="*/ 0 w 229"/>
                <a:gd name="T7" fmla="*/ 0 h 308"/>
                <a:gd name="T8" fmla="*/ 229 w 229"/>
                <a:gd name="T9" fmla="*/ 308 h 308"/>
              </a:gdLst>
              <a:ahLst/>
              <a:cxnLst>
                <a:cxn ang="T4">
                  <a:pos x="T0" y="T1"/>
                </a:cxn>
                <a:cxn ang="T5">
                  <a:pos x="T2" y="T3"/>
                </a:cxn>
              </a:cxnLst>
              <a:rect l="T6" t="T7" r="T8" b="T9"/>
              <a:pathLst>
                <a:path w="229" h="308">
                  <a:moveTo>
                    <a:pt x="229" y="0"/>
                  </a:moveTo>
                  <a:lnTo>
                    <a:pt x="0" y="308"/>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40" name="Oval 21"/>
            <p:cNvSpPr>
              <a:spLocks noChangeArrowheads="1"/>
            </p:cNvSpPr>
            <p:nvPr/>
          </p:nvSpPr>
          <p:spPr bwMode="auto">
            <a:xfrm>
              <a:off x="5464178" y="236218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dirty="0">
                  <a:solidFill>
                    <a:srgbClr val="3333FF"/>
                  </a:solidFill>
                  <a:latin typeface="Consolas" pitchFamily="49" charset="0"/>
                  <a:ea typeface="宋体" panose="02010600030101010101" pitchFamily="2" charset="-122"/>
                  <a:cs typeface="Consolas" pitchFamily="49" charset="0"/>
                </a:rPr>
                <a:t>7</a:t>
              </a:r>
            </a:p>
          </p:txBody>
        </p:sp>
        <p:sp>
          <p:nvSpPr>
            <p:cNvPr id="47141" name="Freeform 22"/>
            <p:cNvSpPr>
              <a:spLocks/>
            </p:cNvSpPr>
            <p:nvPr/>
          </p:nvSpPr>
          <p:spPr bwMode="auto">
            <a:xfrm>
              <a:off x="6629403" y="2024050"/>
              <a:ext cx="330200" cy="381000"/>
            </a:xfrm>
            <a:custGeom>
              <a:avLst/>
              <a:gdLst>
                <a:gd name="T0" fmla="*/ 0 w 208"/>
                <a:gd name="T1" fmla="*/ 0 h 240"/>
                <a:gd name="T2" fmla="*/ 208 w 208"/>
                <a:gd name="T3" fmla="*/ 240 h 240"/>
                <a:gd name="T4" fmla="*/ 0 60000 65536"/>
                <a:gd name="T5" fmla="*/ 0 60000 65536"/>
                <a:gd name="T6" fmla="*/ 0 w 208"/>
                <a:gd name="T7" fmla="*/ 0 h 240"/>
                <a:gd name="T8" fmla="*/ 208 w 208"/>
                <a:gd name="T9" fmla="*/ 240 h 240"/>
              </a:gdLst>
              <a:ahLst/>
              <a:cxnLst>
                <a:cxn ang="T4">
                  <a:pos x="T0" y="T1"/>
                </a:cxn>
                <a:cxn ang="T5">
                  <a:pos x="T2" y="T3"/>
                </a:cxn>
              </a:cxnLst>
              <a:rect l="T6" t="T7" r="T8" b="T9"/>
              <a:pathLst>
                <a:path w="208" h="240">
                  <a:moveTo>
                    <a:pt x="0" y="0"/>
                  </a:moveTo>
                  <a:lnTo>
                    <a:pt x="208" y="240"/>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42" name="Oval 23"/>
            <p:cNvSpPr>
              <a:spLocks noChangeArrowheads="1"/>
            </p:cNvSpPr>
            <p:nvPr/>
          </p:nvSpPr>
          <p:spPr bwMode="auto">
            <a:xfrm>
              <a:off x="6805616" y="2366950"/>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11</a:t>
              </a:r>
            </a:p>
          </p:txBody>
        </p:sp>
        <p:sp>
          <p:nvSpPr>
            <p:cNvPr id="47143" name="Freeform 24"/>
            <p:cNvSpPr>
              <a:spLocks/>
            </p:cNvSpPr>
            <p:nvPr/>
          </p:nvSpPr>
          <p:spPr bwMode="auto">
            <a:xfrm>
              <a:off x="7183441" y="2870187"/>
              <a:ext cx="373063" cy="639763"/>
            </a:xfrm>
            <a:custGeom>
              <a:avLst/>
              <a:gdLst>
                <a:gd name="T0" fmla="*/ 0 w 235"/>
                <a:gd name="T1" fmla="*/ 0 h 403"/>
                <a:gd name="T2" fmla="*/ 235 w 235"/>
                <a:gd name="T3" fmla="*/ 403 h 403"/>
                <a:gd name="T4" fmla="*/ 0 60000 65536"/>
                <a:gd name="T5" fmla="*/ 0 60000 65536"/>
                <a:gd name="T6" fmla="*/ 0 w 235"/>
                <a:gd name="T7" fmla="*/ 0 h 403"/>
                <a:gd name="T8" fmla="*/ 235 w 235"/>
                <a:gd name="T9" fmla="*/ 403 h 403"/>
              </a:gdLst>
              <a:ahLst/>
              <a:cxnLst>
                <a:cxn ang="T4">
                  <a:pos x="T0" y="T1"/>
                </a:cxn>
                <a:cxn ang="T5">
                  <a:pos x="T2" y="T3"/>
                </a:cxn>
              </a:cxnLst>
              <a:rect l="T6" t="T7" r="T8" b="T9"/>
              <a:pathLst>
                <a:path w="235" h="403">
                  <a:moveTo>
                    <a:pt x="0" y="0"/>
                  </a:moveTo>
                  <a:lnTo>
                    <a:pt x="235" y="403"/>
                  </a:lnTo>
                </a:path>
              </a:pathLst>
            </a:custGeom>
            <a:noFill/>
            <a:ln w="31750">
              <a:solidFill>
                <a:srgbClr val="3333FF"/>
              </a:solidFill>
              <a:round/>
              <a:headEnd/>
              <a:tailEnd/>
            </a:ln>
          </p:spPr>
          <p:txBody>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7144" name="Oval 25"/>
            <p:cNvSpPr>
              <a:spLocks noChangeArrowheads="1"/>
            </p:cNvSpPr>
            <p:nvPr/>
          </p:nvSpPr>
          <p:spPr bwMode="auto">
            <a:xfrm>
              <a:off x="7304091" y="348613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gn="ctr" fontAlgn="base">
                <a:lnSpc>
                  <a:spcPct val="80000"/>
                </a:lnSpc>
                <a:spcBef>
                  <a:spcPct val="0"/>
                </a:spcBef>
                <a:spcAft>
                  <a:spcPct val="0"/>
                </a:spcAft>
              </a:pPr>
              <a:r>
                <a:rPr lang="en-US" altLang="zh-CN" sz="2000" b="1">
                  <a:solidFill>
                    <a:srgbClr val="3333FF"/>
                  </a:solidFill>
                  <a:latin typeface="Consolas" pitchFamily="49" charset="0"/>
                  <a:ea typeface="宋体" panose="02010600030101010101" pitchFamily="2" charset="-122"/>
                  <a:cs typeface="Consolas" pitchFamily="49" charset="0"/>
                </a:rPr>
                <a:t>16</a:t>
              </a:r>
            </a:p>
          </p:txBody>
        </p:sp>
        <p:sp>
          <p:nvSpPr>
            <p:cNvPr id="47145" name="Text Box 37"/>
            <p:cNvSpPr txBox="1">
              <a:spLocks noChangeArrowheads="1"/>
            </p:cNvSpPr>
            <p:nvPr/>
          </p:nvSpPr>
          <p:spPr bwMode="auto">
            <a:xfrm>
              <a:off x="5427666" y="3800462"/>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7146" name="Text Box 38"/>
            <p:cNvSpPr txBox="1">
              <a:spLocks noChangeArrowheads="1"/>
            </p:cNvSpPr>
            <p:nvPr/>
          </p:nvSpPr>
          <p:spPr bwMode="auto">
            <a:xfrm>
              <a:off x="6508753" y="3800462"/>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7147" name="Text Box 39"/>
            <p:cNvSpPr txBox="1">
              <a:spLocks noChangeArrowheads="1"/>
            </p:cNvSpPr>
            <p:nvPr/>
          </p:nvSpPr>
          <p:spPr bwMode="auto">
            <a:xfrm>
              <a:off x="7805741" y="3800462"/>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7148" name="Text Box 40"/>
            <p:cNvSpPr txBox="1">
              <a:spLocks noChangeArrowheads="1"/>
            </p:cNvSpPr>
            <p:nvPr/>
          </p:nvSpPr>
          <p:spPr bwMode="auto">
            <a:xfrm>
              <a:off x="6651628" y="1574787"/>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7149" name="Text Box 41"/>
            <p:cNvSpPr txBox="1">
              <a:spLocks noChangeArrowheads="1"/>
            </p:cNvSpPr>
            <p:nvPr/>
          </p:nvSpPr>
          <p:spPr bwMode="auto">
            <a:xfrm>
              <a:off x="5427666" y="2071675"/>
              <a:ext cx="2873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7150" name="Text Box 42"/>
            <p:cNvSpPr txBox="1">
              <a:spLocks noChangeArrowheads="1"/>
            </p:cNvSpPr>
            <p:nvPr/>
          </p:nvSpPr>
          <p:spPr bwMode="auto">
            <a:xfrm>
              <a:off x="7445378" y="2287575"/>
              <a:ext cx="503238" cy="338554"/>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grpSp>
      <p:sp>
        <p:nvSpPr>
          <p:cNvPr id="145456" name="Text Box 48"/>
          <p:cNvSpPr txBox="1">
            <a:spLocks noChangeArrowheads="1"/>
          </p:cNvSpPr>
          <p:nvPr/>
        </p:nvSpPr>
        <p:spPr bwMode="auto">
          <a:xfrm>
            <a:off x="5953124" y="4714885"/>
            <a:ext cx="1727200" cy="430887"/>
          </a:xfrm>
          <a:prstGeom prst="rect">
            <a:avLst/>
          </a:prstGeom>
          <a:noFill/>
          <a:ln w="28575" algn="ctr">
            <a:noFill/>
            <a:miter lim="800000"/>
            <a:headEnd/>
            <a:tailEnd/>
          </a:ln>
        </p:spPr>
        <p:txBody>
          <a:bodyPr>
            <a:spAutoFit/>
          </a:bodyPr>
          <a:lstStyle/>
          <a:p>
            <a:pPr algn="ctr" fontAlgn="base">
              <a:spcBef>
                <a:spcPct val="50000"/>
              </a:spcBef>
              <a:spcAft>
                <a:spcPct val="0"/>
              </a:spcAft>
            </a:pPr>
            <a:r>
              <a:rPr lang="zh-CN" altLang="en-US" sz="2200" b="1" dirty="0">
                <a:solidFill>
                  <a:srgbClr val="FF00FF"/>
                </a:solidFill>
                <a:latin typeface="Consolas" pitchFamily="49" charset="0"/>
                <a:ea typeface="楷体" pitchFamily="49" charset="-122"/>
                <a:cs typeface="Consolas" pitchFamily="49" charset="0"/>
              </a:rPr>
              <a:t>调整完毕</a:t>
            </a:r>
          </a:p>
        </p:txBody>
      </p:sp>
      <p:sp>
        <p:nvSpPr>
          <p:cNvPr id="145457" name="Freeform 49"/>
          <p:cNvSpPr>
            <a:spLocks/>
          </p:cNvSpPr>
          <p:nvPr/>
        </p:nvSpPr>
        <p:spPr bwMode="auto">
          <a:xfrm>
            <a:off x="3500433" y="1344596"/>
            <a:ext cx="869950" cy="1830388"/>
          </a:xfrm>
          <a:custGeom>
            <a:avLst/>
            <a:gdLst>
              <a:gd name="T0" fmla="*/ 33 w 548"/>
              <a:gd name="T1" fmla="*/ 1153 h 1153"/>
              <a:gd name="T2" fmla="*/ 52 w 548"/>
              <a:gd name="T3" fmla="*/ 840 h 1153"/>
              <a:gd name="T4" fmla="*/ 348 w 548"/>
              <a:gd name="T5" fmla="*/ 576 h 1153"/>
              <a:gd name="T6" fmla="*/ 468 w 548"/>
              <a:gd name="T7" fmla="*/ 352 h 1153"/>
              <a:gd name="T8" fmla="*/ 548 w 548"/>
              <a:gd name="T9" fmla="*/ 0 h 1153"/>
              <a:gd name="T10" fmla="*/ 0 60000 65536"/>
              <a:gd name="T11" fmla="*/ 0 60000 65536"/>
              <a:gd name="T12" fmla="*/ 0 60000 65536"/>
              <a:gd name="T13" fmla="*/ 0 60000 65536"/>
              <a:gd name="T14" fmla="*/ 0 60000 65536"/>
              <a:gd name="T15" fmla="*/ 0 w 548"/>
              <a:gd name="T16" fmla="*/ 0 h 1153"/>
              <a:gd name="T17" fmla="*/ 548 w 548"/>
              <a:gd name="T18" fmla="*/ 1153 h 1153"/>
            </a:gdLst>
            <a:ahLst/>
            <a:cxnLst>
              <a:cxn ang="T10">
                <a:pos x="T0" y="T1"/>
              </a:cxn>
              <a:cxn ang="T11">
                <a:pos x="T2" y="T3"/>
              </a:cxn>
              <a:cxn ang="T12">
                <a:pos x="T4" y="T5"/>
              </a:cxn>
              <a:cxn ang="T13">
                <a:pos x="T6" y="T7"/>
              </a:cxn>
              <a:cxn ang="T14">
                <a:pos x="T8" y="T9"/>
              </a:cxn>
            </a:cxnLst>
            <a:rect l="T15" t="T16" r="T17" b="T18"/>
            <a:pathLst>
              <a:path w="548" h="1153">
                <a:moveTo>
                  <a:pt x="33" y="1153"/>
                </a:moveTo>
                <a:cubicBezTo>
                  <a:pt x="36" y="1101"/>
                  <a:pt x="0" y="936"/>
                  <a:pt x="52" y="840"/>
                </a:cubicBezTo>
                <a:cubicBezTo>
                  <a:pt x="94" y="737"/>
                  <a:pt x="279" y="657"/>
                  <a:pt x="348" y="576"/>
                </a:cubicBezTo>
                <a:cubicBezTo>
                  <a:pt x="417" y="495"/>
                  <a:pt x="435" y="448"/>
                  <a:pt x="468" y="352"/>
                </a:cubicBezTo>
                <a:cubicBezTo>
                  <a:pt x="533" y="220"/>
                  <a:pt x="531" y="73"/>
                  <a:pt x="548" y="0"/>
                </a:cubicBezTo>
              </a:path>
            </a:pathLst>
          </a:custGeom>
          <a:noFill/>
          <a:ln w="57150">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6" name="右箭头 45"/>
          <p:cNvSpPr/>
          <p:nvPr/>
        </p:nvSpPr>
        <p:spPr>
          <a:xfrm>
            <a:off x="5595934" y="2500306"/>
            <a:ext cx="857256"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2" name="TextBox 41"/>
          <p:cNvSpPr txBox="1"/>
          <p:nvPr/>
        </p:nvSpPr>
        <p:spPr>
          <a:xfrm>
            <a:off x="5453058" y="2143116"/>
            <a:ext cx="1143008" cy="400110"/>
          </a:xfrm>
          <a:prstGeom prst="rect">
            <a:avLst/>
          </a:prstGeom>
          <a:noFill/>
        </p:spPr>
        <p:txBody>
          <a:bodyPr wrap="square" rtlCol="0">
            <a:spAutoFit/>
          </a:bodyPr>
          <a:lstStyle/>
          <a:p>
            <a:pPr algn="ctr" fontAlgn="base">
              <a:spcBef>
                <a:spcPct val="0"/>
              </a:spcBef>
              <a:spcAft>
                <a:spcPct val="0"/>
              </a:spcAft>
            </a:pPr>
            <a:r>
              <a:rPr kumimoji="1" lang="en-US" altLang="zh-CN" sz="2000" b="1">
                <a:solidFill>
                  <a:srgbClr val="3333FF"/>
                </a:solidFill>
                <a:latin typeface="Consolas" pitchFamily="49" charset="0"/>
                <a:ea typeface="楷体" pitchFamily="49" charset="-122"/>
                <a:cs typeface="Consolas" pitchFamily="49" charset="0"/>
              </a:rPr>
              <a:t>RL</a:t>
            </a:r>
            <a:r>
              <a:rPr kumimoji="1" lang="zh-CN" altLang="en-US" sz="2000" b="1">
                <a:solidFill>
                  <a:srgbClr val="3333FF"/>
                </a:solidFill>
                <a:latin typeface="Consolas" pitchFamily="49" charset="0"/>
                <a:ea typeface="楷体" pitchFamily="49" charset="-122"/>
                <a:cs typeface="Consolas" pitchFamily="49" charset="0"/>
              </a:rPr>
              <a:t>调整</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5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45457"/>
                                        </p:tgtEl>
                                      </p:cBhvr>
                                    </p:animEffect>
                                    <p:animScale>
                                      <p:cBhvr>
                                        <p:cTn id="10" dur="250" autoRev="1" fill="hold"/>
                                        <p:tgtEl>
                                          <p:spTgt spid="14545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5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6" grpId="0"/>
      <p:bldP spid="145457" grpId="0" animBg="1"/>
      <p:bldP spid="145457" grpId="1" animBg="1"/>
      <p:bldP spid="46" grpId="0" animBg="1"/>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7"/>
          <p:cNvSpPr txBox="1">
            <a:spLocks noChangeArrowheads="1"/>
          </p:cNvSpPr>
          <p:nvPr/>
        </p:nvSpPr>
        <p:spPr bwMode="auto">
          <a:xfrm>
            <a:off x="1738282" y="642919"/>
            <a:ext cx="8458200" cy="870879"/>
          </a:xfrm>
          <a:prstGeom prst="rect">
            <a:avLst/>
          </a:prstGeom>
          <a:noFill/>
          <a:ln w="9525">
            <a:noFill/>
            <a:miter lim="800000"/>
            <a:headEnd/>
            <a:tailEnd/>
          </a:ln>
        </p:spPr>
        <p:txBody>
          <a:bodyPr>
            <a:spAutoFit/>
          </a:bodyPr>
          <a:lstStyle/>
          <a:p>
            <a:pPr algn="just" fontAlgn="base">
              <a:lnSpc>
                <a:spcPct val="120000"/>
              </a:lnSpc>
              <a:spcBef>
                <a:spcPct val="50000"/>
              </a:spcBef>
              <a:spcAft>
                <a:spcPct val="0"/>
              </a:spcAft>
            </a:pPr>
            <a:r>
              <a:rPr kumimoji="1" lang="en-US" altLang="zh-CN" sz="2200" b="1" dirty="0">
                <a:solidFill>
                  <a:srgbClr val="FF0000"/>
                </a:solidFill>
                <a:latin typeface="Consolas" pitchFamily="49" charset="0"/>
                <a:ea typeface="楷体" pitchFamily="49" charset="-122"/>
                <a:cs typeface="Consolas" pitchFamily="49" charset="0"/>
              </a:rPr>
              <a:t>【</a:t>
            </a:r>
            <a:r>
              <a:rPr kumimoji="1" lang="zh-CN" altLang="en-US" sz="2200" b="1" dirty="0">
                <a:solidFill>
                  <a:srgbClr val="FF0000"/>
                </a:solidFill>
                <a:latin typeface="Consolas" pitchFamily="49" charset="0"/>
                <a:ea typeface="楷体" pitchFamily="49" charset="-122"/>
                <a:cs typeface="Consolas" pitchFamily="49" charset="0"/>
              </a:rPr>
              <a:t>例</a:t>
            </a:r>
            <a:r>
              <a:rPr kumimoji="1" lang="en-US" altLang="zh-CN" sz="2200" b="1" dirty="0">
                <a:solidFill>
                  <a:srgbClr val="FF0000"/>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 </a:t>
            </a:r>
            <a:r>
              <a:rPr kumimoji="1" lang="zh-CN" altLang="en-US" sz="2200" b="1" dirty="0">
                <a:solidFill>
                  <a:srgbClr val="3333FF"/>
                </a:solidFill>
                <a:latin typeface="Consolas" pitchFamily="49" charset="0"/>
                <a:ea typeface="楷体" pitchFamily="49" charset="-122"/>
                <a:cs typeface="Consolas" pitchFamily="49" charset="0"/>
              </a:rPr>
              <a:t>输入关键字序列</a:t>
            </a:r>
            <a:r>
              <a:rPr kumimoji="1" lang="en-US" altLang="zh-CN" sz="2200" b="1" dirty="0">
                <a:solidFill>
                  <a:srgbClr val="3333FF"/>
                </a:solidFill>
                <a:latin typeface="Consolas" pitchFamily="49" charset="0"/>
                <a:ea typeface="楷体" pitchFamily="49" charset="-122"/>
                <a:cs typeface="Consolas" pitchFamily="49" charset="0"/>
              </a:rPr>
              <a:t>(16</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3</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7</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11</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9</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26</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18</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14</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a:solidFill>
                  <a:srgbClr val="3333FF"/>
                </a:solidFill>
                <a:latin typeface="Consolas" pitchFamily="49" charset="0"/>
                <a:ea typeface="楷体" pitchFamily="49" charset="-122"/>
                <a:cs typeface="Consolas" pitchFamily="49" charset="0"/>
              </a:rPr>
              <a:t>15)</a:t>
            </a:r>
            <a:r>
              <a:rPr kumimoji="1" lang="zh-CN" altLang="en-US" sz="2200" b="1" dirty="0">
                <a:solidFill>
                  <a:srgbClr val="3333FF"/>
                </a:solidFill>
                <a:latin typeface="Consolas" pitchFamily="49" charset="0"/>
                <a:ea typeface="楷体" pitchFamily="49" charset="-122"/>
                <a:cs typeface="Consolas" pitchFamily="49" charset="0"/>
              </a:rPr>
              <a:t>，给出构造一棵</a:t>
            </a:r>
            <a:r>
              <a:rPr kumimoji="1" lang="en-US" altLang="zh-CN" sz="2200" b="1" dirty="0" err="1">
                <a:solidFill>
                  <a:srgbClr val="3333FF"/>
                </a:solidFill>
                <a:latin typeface="Consolas" pitchFamily="49" charset="0"/>
                <a:ea typeface="楷体" pitchFamily="49" charset="-122"/>
                <a:cs typeface="Consolas" pitchFamily="49" charset="0"/>
              </a:rPr>
              <a:t>AVL</a:t>
            </a:r>
            <a:r>
              <a:rPr kumimoji="1" lang="zh-CN" altLang="en-US" sz="2200" b="1" dirty="0">
                <a:solidFill>
                  <a:srgbClr val="3333FF"/>
                </a:solidFill>
                <a:latin typeface="Consolas" pitchFamily="49" charset="0"/>
                <a:ea typeface="楷体" pitchFamily="49" charset="-122"/>
                <a:cs typeface="Consolas" pitchFamily="49" charset="0"/>
              </a:rPr>
              <a:t>树的步骤。</a:t>
            </a:r>
          </a:p>
        </p:txBody>
      </p:sp>
      <p:sp>
        <p:nvSpPr>
          <p:cNvPr id="48131" name="Oval 38"/>
          <p:cNvSpPr>
            <a:spLocks noChangeAspect="1" noChangeArrowheads="1"/>
          </p:cNvSpPr>
          <p:nvPr/>
        </p:nvSpPr>
        <p:spPr bwMode="auto">
          <a:xfrm>
            <a:off x="4152901" y="2779713"/>
            <a:ext cx="468313"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48132" name="Line 39"/>
          <p:cNvSpPr>
            <a:spLocks noChangeShapeType="1"/>
          </p:cNvSpPr>
          <p:nvPr/>
        </p:nvSpPr>
        <p:spPr bwMode="auto">
          <a:xfrm>
            <a:off x="2927350" y="3068638"/>
            <a:ext cx="1081088" cy="0"/>
          </a:xfrm>
          <a:prstGeom prst="line">
            <a:avLst/>
          </a:prstGeom>
          <a:noFill/>
          <a:ln w="38100">
            <a:solidFill>
              <a:schemeClr val="tx1"/>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33" name="Text Box 40"/>
          <p:cNvSpPr txBox="1">
            <a:spLocks noChangeArrowheads="1"/>
          </p:cNvSpPr>
          <p:nvPr/>
        </p:nvSpPr>
        <p:spPr bwMode="auto">
          <a:xfrm>
            <a:off x="2998789" y="2563813"/>
            <a:ext cx="936625" cy="304800"/>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16</a:t>
            </a:r>
          </a:p>
        </p:txBody>
      </p:sp>
      <p:sp>
        <p:nvSpPr>
          <p:cNvPr id="48134" name="Text Box 41"/>
          <p:cNvSpPr txBox="1">
            <a:spLocks noChangeArrowheads="1"/>
          </p:cNvSpPr>
          <p:nvPr/>
        </p:nvSpPr>
        <p:spPr bwMode="auto">
          <a:xfrm>
            <a:off x="4224338" y="2347914"/>
            <a:ext cx="215900"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nvGrpSpPr>
          <p:cNvPr id="2" name="Group 42"/>
          <p:cNvGrpSpPr>
            <a:grpSpLocks/>
          </p:cNvGrpSpPr>
          <p:nvPr/>
        </p:nvGrpSpPr>
        <p:grpSpPr bwMode="auto">
          <a:xfrm>
            <a:off x="5016501" y="2276475"/>
            <a:ext cx="2663825" cy="1404938"/>
            <a:chOff x="2200" y="1253"/>
            <a:chExt cx="1678" cy="885"/>
          </a:xfrm>
        </p:grpSpPr>
        <p:sp>
          <p:nvSpPr>
            <p:cNvPr id="48159" name="Line 43"/>
            <p:cNvSpPr>
              <a:spLocks noChangeShapeType="1"/>
            </p:cNvSpPr>
            <p:nvPr/>
          </p:nvSpPr>
          <p:spPr bwMode="auto">
            <a:xfrm>
              <a:off x="2200" y="1752"/>
              <a:ext cx="681" cy="0"/>
            </a:xfrm>
            <a:prstGeom prst="line">
              <a:avLst/>
            </a:prstGeom>
            <a:noFill/>
            <a:ln w="38100">
              <a:solidFill>
                <a:schemeClr val="tx1"/>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60" name="Text Box 44"/>
            <p:cNvSpPr txBox="1">
              <a:spLocks noChangeArrowheads="1"/>
            </p:cNvSpPr>
            <p:nvPr/>
          </p:nvSpPr>
          <p:spPr bwMode="auto">
            <a:xfrm>
              <a:off x="2245" y="1434"/>
              <a:ext cx="590" cy="192"/>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3</a:t>
              </a:r>
            </a:p>
          </p:txBody>
        </p:sp>
        <p:sp>
          <p:nvSpPr>
            <p:cNvPr id="48161" name="Oval 45"/>
            <p:cNvSpPr>
              <a:spLocks noChangeAspect="1" noChangeArrowheads="1"/>
            </p:cNvSpPr>
            <p:nvPr/>
          </p:nvSpPr>
          <p:spPr bwMode="auto">
            <a:xfrm>
              <a:off x="3382" y="134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16</a:t>
              </a:r>
            </a:p>
          </p:txBody>
        </p:sp>
        <p:sp>
          <p:nvSpPr>
            <p:cNvPr id="48162" name="Oval 46"/>
            <p:cNvSpPr>
              <a:spLocks noChangeAspect="1" noChangeArrowheads="1"/>
            </p:cNvSpPr>
            <p:nvPr/>
          </p:nvSpPr>
          <p:spPr bwMode="auto">
            <a:xfrm>
              <a:off x="3107" y="184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48163" name="Text Box 47"/>
            <p:cNvSpPr txBox="1">
              <a:spLocks noChangeArrowheads="1"/>
            </p:cNvSpPr>
            <p:nvPr/>
          </p:nvSpPr>
          <p:spPr bwMode="auto">
            <a:xfrm>
              <a:off x="3152" y="1650"/>
              <a:ext cx="136"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8164" name="Text Box 48"/>
            <p:cNvSpPr txBox="1">
              <a:spLocks noChangeArrowheads="1"/>
            </p:cNvSpPr>
            <p:nvPr/>
          </p:nvSpPr>
          <p:spPr bwMode="auto">
            <a:xfrm>
              <a:off x="3742" y="1253"/>
              <a:ext cx="136"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48165" name="Freeform 49"/>
            <p:cNvSpPr>
              <a:spLocks/>
            </p:cNvSpPr>
            <p:nvPr/>
          </p:nvSpPr>
          <p:spPr bwMode="auto">
            <a:xfrm>
              <a:off x="3285" y="1608"/>
              <a:ext cx="163" cy="236"/>
            </a:xfrm>
            <a:custGeom>
              <a:avLst/>
              <a:gdLst>
                <a:gd name="T0" fmla="*/ 152 w 152"/>
                <a:gd name="T1" fmla="*/ 0 h 236"/>
                <a:gd name="T2" fmla="*/ 0 w 152"/>
                <a:gd name="T3" fmla="*/ 236 h 236"/>
                <a:gd name="T4" fmla="*/ 0 60000 65536"/>
                <a:gd name="T5" fmla="*/ 0 60000 65536"/>
                <a:gd name="T6" fmla="*/ 0 w 152"/>
                <a:gd name="T7" fmla="*/ 0 h 236"/>
                <a:gd name="T8" fmla="*/ 152 w 152"/>
                <a:gd name="T9" fmla="*/ 236 h 236"/>
              </a:gdLst>
              <a:ahLst/>
              <a:cxnLst>
                <a:cxn ang="T4">
                  <a:pos x="T0" y="T1"/>
                </a:cxn>
                <a:cxn ang="T5">
                  <a:pos x="T2" y="T3"/>
                </a:cxn>
              </a:cxnLst>
              <a:rect l="T6" t="T7" r="T8" b="T9"/>
              <a:pathLst>
                <a:path w="152" h="236">
                  <a:moveTo>
                    <a:pt x="152" y="0"/>
                  </a:moveTo>
                  <a:lnTo>
                    <a:pt x="0" y="236"/>
                  </a:lnTo>
                </a:path>
              </a:pathLst>
            </a:custGeom>
            <a:noFill/>
            <a:ln w="28575">
              <a:solidFill>
                <a:srgbClr val="9900FF"/>
              </a:solidFill>
              <a:round/>
              <a:headEnd/>
              <a:tailEnd/>
            </a:ln>
          </p:spPr>
          <p:txBody>
            <a:bodyPr wrap="square"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grpSp>
        <p:nvGrpSpPr>
          <p:cNvPr id="3" name="Group 50"/>
          <p:cNvGrpSpPr>
            <a:grpSpLocks/>
          </p:cNvGrpSpPr>
          <p:nvPr/>
        </p:nvGrpSpPr>
        <p:grpSpPr bwMode="auto">
          <a:xfrm>
            <a:off x="2855914" y="3963988"/>
            <a:ext cx="2701925" cy="2057400"/>
            <a:chOff x="839" y="2316"/>
            <a:chExt cx="1702" cy="1296"/>
          </a:xfrm>
        </p:grpSpPr>
        <p:sp>
          <p:nvSpPr>
            <p:cNvPr id="48149" name="Line 51"/>
            <p:cNvSpPr>
              <a:spLocks noChangeShapeType="1"/>
            </p:cNvSpPr>
            <p:nvPr/>
          </p:nvSpPr>
          <p:spPr bwMode="auto">
            <a:xfrm>
              <a:off x="839" y="2977"/>
              <a:ext cx="681" cy="0"/>
            </a:xfrm>
            <a:prstGeom prst="line">
              <a:avLst/>
            </a:prstGeom>
            <a:noFill/>
            <a:ln w="38100">
              <a:solidFill>
                <a:schemeClr val="tx1"/>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50" name="Text Box 52"/>
            <p:cNvSpPr txBox="1">
              <a:spLocks noChangeArrowheads="1"/>
            </p:cNvSpPr>
            <p:nvPr/>
          </p:nvSpPr>
          <p:spPr bwMode="auto">
            <a:xfrm>
              <a:off x="884" y="2659"/>
              <a:ext cx="590" cy="192"/>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7</a:t>
              </a:r>
            </a:p>
          </p:txBody>
        </p:sp>
        <p:sp>
          <p:nvSpPr>
            <p:cNvPr id="48151" name="Oval 53"/>
            <p:cNvSpPr>
              <a:spLocks noChangeAspect="1" noChangeArrowheads="1"/>
            </p:cNvSpPr>
            <p:nvPr/>
          </p:nvSpPr>
          <p:spPr bwMode="auto">
            <a:xfrm>
              <a:off x="2126" y="2407"/>
              <a:ext cx="295" cy="2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16</a:t>
              </a:r>
            </a:p>
          </p:txBody>
        </p:sp>
        <p:sp>
          <p:nvSpPr>
            <p:cNvPr id="48152" name="Oval 54"/>
            <p:cNvSpPr>
              <a:spLocks noChangeAspect="1" noChangeArrowheads="1"/>
            </p:cNvSpPr>
            <p:nvPr/>
          </p:nvSpPr>
          <p:spPr bwMode="auto">
            <a:xfrm>
              <a:off x="1746" y="2886"/>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48153" name="Text Box 55"/>
            <p:cNvSpPr txBox="1">
              <a:spLocks noChangeArrowheads="1"/>
            </p:cNvSpPr>
            <p:nvPr/>
          </p:nvSpPr>
          <p:spPr bwMode="auto">
            <a:xfrm>
              <a:off x="1746" y="2693"/>
              <a:ext cx="181"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a:t>
              </a:r>
              <a:r>
                <a:rPr lang="en-US" altLang="zh-CN" sz="1600" b="1">
                  <a:solidFill>
                    <a:srgbClr val="3333FF"/>
                  </a:solidFill>
                  <a:latin typeface="Consolas" pitchFamily="49" charset="0"/>
                  <a:ea typeface="楷体_GB2312" pitchFamily="49" charset="-122"/>
                  <a:cs typeface="Consolas" pitchFamily="49" charset="0"/>
                </a:rPr>
                <a:t>1</a:t>
              </a:r>
            </a:p>
          </p:txBody>
        </p:sp>
        <p:sp>
          <p:nvSpPr>
            <p:cNvPr id="48154" name="Text Box 56"/>
            <p:cNvSpPr txBox="1">
              <a:spLocks noChangeArrowheads="1"/>
            </p:cNvSpPr>
            <p:nvPr/>
          </p:nvSpPr>
          <p:spPr bwMode="auto">
            <a:xfrm>
              <a:off x="2405" y="2316"/>
              <a:ext cx="136"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48155" name="Freeform 57"/>
            <p:cNvSpPr>
              <a:spLocks/>
            </p:cNvSpPr>
            <p:nvPr/>
          </p:nvSpPr>
          <p:spPr bwMode="auto">
            <a:xfrm>
              <a:off x="1935" y="2628"/>
              <a:ext cx="214" cy="29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56" name="Oval 58"/>
            <p:cNvSpPr>
              <a:spLocks noChangeAspect="1" noChangeArrowheads="1"/>
            </p:cNvSpPr>
            <p:nvPr/>
          </p:nvSpPr>
          <p:spPr bwMode="auto">
            <a:xfrm>
              <a:off x="2131" y="3317"/>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48157" name="Line 59"/>
            <p:cNvSpPr>
              <a:spLocks noChangeShapeType="1"/>
            </p:cNvSpPr>
            <p:nvPr/>
          </p:nvSpPr>
          <p:spPr bwMode="auto">
            <a:xfrm>
              <a:off x="1973" y="3158"/>
              <a:ext cx="181" cy="227"/>
            </a:xfrm>
            <a:prstGeom prst="line">
              <a:avLst/>
            </a:prstGeom>
            <a:noFill/>
            <a:ln w="28575">
              <a:solidFill>
                <a:srgbClr val="9900FF"/>
              </a:solidFill>
              <a:round/>
              <a:headEnd/>
              <a:tailEn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58" name="Text Box 60"/>
            <p:cNvSpPr txBox="1">
              <a:spLocks noChangeArrowheads="1"/>
            </p:cNvSpPr>
            <p:nvPr/>
          </p:nvSpPr>
          <p:spPr bwMode="auto">
            <a:xfrm>
              <a:off x="1973" y="3374"/>
              <a:ext cx="136"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grpSp>
        <p:nvGrpSpPr>
          <p:cNvPr id="4" name="Group 61"/>
          <p:cNvGrpSpPr>
            <a:grpSpLocks/>
          </p:cNvGrpSpPr>
          <p:nvPr/>
        </p:nvGrpSpPr>
        <p:grpSpPr bwMode="auto">
          <a:xfrm>
            <a:off x="5915026" y="4292601"/>
            <a:ext cx="3319463" cy="1382713"/>
            <a:chOff x="2766" y="2523"/>
            <a:chExt cx="2091" cy="871"/>
          </a:xfrm>
        </p:grpSpPr>
        <p:sp>
          <p:nvSpPr>
            <p:cNvPr id="48139" name="Line 62"/>
            <p:cNvSpPr>
              <a:spLocks noChangeShapeType="1"/>
            </p:cNvSpPr>
            <p:nvPr/>
          </p:nvSpPr>
          <p:spPr bwMode="auto">
            <a:xfrm>
              <a:off x="2766" y="2977"/>
              <a:ext cx="681" cy="0"/>
            </a:xfrm>
            <a:prstGeom prst="line">
              <a:avLst/>
            </a:prstGeom>
            <a:noFill/>
            <a:ln w="38100">
              <a:solidFill>
                <a:schemeClr val="tx1"/>
              </a:solidFill>
              <a:round/>
              <a:headEnd/>
              <a:tailEnd type="triangle" w="med" len="me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40" name="Text Box 63"/>
            <p:cNvSpPr txBox="1">
              <a:spLocks noChangeArrowheads="1"/>
            </p:cNvSpPr>
            <p:nvPr/>
          </p:nvSpPr>
          <p:spPr bwMode="auto">
            <a:xfrm>
              <a:off x="2811" y="2659"/>
              <a:ext cx="590" cy="192"/>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err="1">
                  <a:solidFill>
                    <a:srgbClr val="3333FF"/>
                  </a:solidFill>
                  <a:latin typeface="Consolas" pitchFamily="49" charset="0"/>
                  <a:ea typeface="楷体" pitchFamily="49" charset="-122"/>
                  <a:cs typeface="Consolas" pitchFamily="49" charset="0"/>
                </a:rPr>
                <a:t>LR</a:t>
              </a:r>
              <a:r>
                <a:rPr lang="zh-CN" altLang="en-US" sz="2000" b="1" dirty="0">
                  <a:solidFill>
                    <a:srgbClr val="3333FF"/>
                  </a:solidFill>
                  <a:latin typeface="Consolas" pitchFamily="49" charset="0"/>
                  <a:ea typeface="楷体" pitchFamily="49" charset="-122"/>
                  <a:cs typeface="Consolas" pitchFamily="49" charset="0"/>
                </a:rPr>
                <a:t>调整</a:t>
              </a:r>
            </a:p>
          </p:txBody>
        </p:sp>
        <p:sp>
          <p:nvSpPr>
            <p:cNvPr id="48141" name="Oval 64"/>
            <p:cNvSpPr>
              <a:spLocks noChangeAspect="1" noChangeArrowheads="1"/>
            </p:cNvSpPr>
            <p:nvPr/>
          </p:nvSpPr>
          <p:spPr bwMode="auto">
            <a:xfrm>
              <a:off x="3986" y="261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7</a:t>
              </a:r>
            </a:p>
          </p:txBody>
        </p:sp>
        <p:sp>
          <p:nvSpPr>
            <p:cNvPr id="48142" name="Oval 65"/>
            <p:cNvSpPr>
              <a:spLocks noChangeAspect="1" noChangeArrowheads="1"/>
            </p:cNvSpPr>
            <p:nvPr/>
          </p:nvSpPr>
          <p:spPr bwMode="auto">
            <a:xfrm>
              <a:off x="3606" y="309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3</a:t>
              </a:r>
            </a:p>
          </p:txBody>
        </p:sp>
        <p:sp>
          <p:nvSpPr>
            <p:cNvPr id="48143" name="Text Box 66"/>
            <p:cNvSpPr txBox="1">
              <a:spLocks noChangeArrowheads="1"/>
            </p:cNvSpPr>
            <p:nvPr/>
          </p:nvSpPr>
          <p:spPr bwMode="auto">
            <a:xfrm>
              <a:off x="3606" y="2900"/>
              <a:ext cx="181"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48144" name="Text Box 67"/>
            <p:cNvSpPr txBox="1">
              <a:spLocks noChangeArrowheads="1"/>
            </p:cNvSpPr>
            <p:nvPr/>
          </p:nvSpPr>
          <p:spPr bwMode="auto">
            <a:xfrm>
              <a:off x="4265" y="2523"/>
              <a:ext cx="136"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8145" name="Freeform 68"/>
            <p:cNvSpPr>
              <a:spLocks/>
            </p:cNvSpPr>
            <p:nvPr/>
          </p:nvSpPr>
          <p:spPr bwMode="auto">
            <a:xfrm>
              <a:off x="3825" y="2835"/>
              <a:ext cx="184" cy="269"/>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46" name="Oval 69"/>
            <p:cNvSpPr>
              <a:spLocks noChangeAspect="1" noChangeArrowheads="1"/>
            </p:cNvSpPr>
            <p:nvPr/>
          </p:nvSpPr>
          <p:spPr bwMode="auto">
            <a:xfrm>
              <a:off x="4377" y="3099"/>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16</a:t>
              </a:r>
            </a:p>
          </p:txBody>
        </p:sp>
        <p:sp>
          <p:nvSpPr>
            <p:cNvPr id="48147" name="Freeform 70"/>
            <p:cNvSpPr>
              <a:spLocks/>
            </p:cNvSpPr>
            <p:nvPr/>
          </p:nvSpPr>
          <p:spPr bwMode="auto">
            <a:xfrm>
              <a:off x="4245" y="2851"/>
              <a:ext cx="210" cy="269"/>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8148" name="Text Box 71"/>
            <p:cNvSpPr txBox="1">
              <a:spLocks noChangeArrowheads="1"/>
            </p:cNvSpPr>
            <p:nvPr/>
          </p:nvSpPr>
          <p:spPr bwMode="auto">
            <a:xfrm>
              <a:off x="4721" y="3093"/>
              <a:ext cx="136" cy="155"/>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1052"/>
          <p:cNvSpPr>
            <a:spLocks noChangeAspect="1" noChangeArrowheads="1"/>
          </p:cNvSpPr>
          <p:nvPr/>
        </p:nvSpPr>
        <p:spPr bwMode="auto">
          <a:xfrm>
            <a:off x="3633788" y="966788"/>
            <a:ext cx="468312"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49155" name="Oval 1053"/>
          <p:cNvSpPr>
            <a:spLocks noChangeAspect="1" noChangeArrowheads="1"/>
          </p:cNvSpPr>
          <p:nvPr/>
        </p:nvSpPr>
        <p:spPr bwMode="auto">
          <a:xfrm>
            <a:off x="3030538" y="1727201"/>
            <a:ext cx="468312"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49156" name="Text Box 1054"/>
          <p:cNvSpPr txBox="1">
            <a:spLocks noChangeArrowheads="1"/>
          </p:cNvSpPr>
          <p:nvPr/>
        </p:nvSpPr>
        <p:spPr bwMode="auto">
          <a:xfrm>
            <a:off x="3030539" y="1420814"/>
            <a:ext cx="287337"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49157" name="Text Box 1055"/>
          <p:cNvSpPr txBox="1">
            <a:spLocks noChangeArrowheads="1"/>
          </p:cNvSpPr>
          <p:nvPr/>
        </p:nvSpPr>
        <p:spPr bwMode="auto">
          <a:xfrm>
            <a:off x="4076700" y="822326"/>
            <a:ext cx="215900"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9158" name="Freeform 1056"/>
          <p:cNvSpPr>
            <a:spLocks/>
          </p:cNvSpPr>
          <p:nvPr/>
        </p:nvSpPr>
        <p:spPr bwMode="auto">
          <a:xfrm>
            <a:off x="3381356" y="1317626"/>
            <a:ext cx="288944" cy="46830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59" name="Oval 1057"/>
          <p:cNvSpPr>
            <a:spLocks noChangeAspect="1" noChangeArrowheads="1"/>
          </p:cNvSpPr>
          <p:nvPr/>
        </p:nvSpPr>
        <p:spPr bwMode="auto">
          <a:xfrm>
            <a:off x="4254501" y="1736726"/>
            <a:ext cx="468313"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49160" name="Freeform 1058"/>
          <p:cNvSpPr>
            <a:spLocks/>
          </p:cNvSpPr>
          <p:nvPr/>
        </p:nvSpPr>
        <p:spPr bwMode="auto">
          <a:xfrm>
            <a:off x="4044950" y="1317626"/>
            <a:ext cx="336538" cy="468301"/>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61" name="Text Box 1059"/>
          <p:cNvSpPr txBox="1">
            <a:spLocks noChangeArrowheads="1"/>
          </p:cNvSpPr>
          <p:nvPr/>
        </p:nvSpPr>
        <p:spPr bwMode="auto">
          <a:xfrm>
            <a:off x="4800600" y="1727201"/>
            <a:ext cx="215900"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nvGrpSpPr>
          <p:cNvPr id="2" name="Group 1109"/>
          <p:cNvGrpSpPr>
            <a:grpSpLocks/>
          </p:cNvGrpSpPr>
          <p:nvPr/>
        </p:nvGrpSpPr>
        <p:grpSpPr bwMode="auto">
          <a:xfrm>
            <a:off x="5045076" y="606426"/>
            <a:ext cx="3211513" cy="2246313"/>
            <a:chOff x="2218" y="382"/>
            <a:chExt cx="2023" cy="1415"/>
          </a:xfrm>
        </p:grpSpPr>
        <p:sp>
          <p:nvSpPr>
            <p:cNvPr id="49197" name="Line 1060"/>
            <p:cNvSpPr>
              <a:spLocks noChangeShapeType="1"/>
            </p:cNvSpPr>
            <p:nvPr/>
          </p:nvSpPr>
          <p:spPr bwMode="auto">
            <a:xfrm>
              <a:off x="2218" y="1072"/>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nvGrpSpPr>
            <p:cNvPr id="49198" name="Group 1106"/>
            <p:cNvGrpSpPr>
              <a:grpSpLocks/>
            </p:cNvGrpSpPr>
            <p:nvPr/>
          </p:nvGrpSpPr>
          <p:grpSpPr bwMode="auto">
            <a:xfrm>
              <a:off x="2263" y="382"/>
              <a:ext cx="1978" cy="1415"/>
              <a:chOff x="2263" y="382"/>
              <a:chExt cx="1978" cy="1415"/>
            </a:xfrm>
          </p:grpSpPr>
          <p:sp>
            <p:nvSpPr>
              <p:cNvPr id="49199" name="Text Box 1061"/>
              <p:cNvSpPr txBox="1">
                <a:spLocks noChangeArrowheads="1"/>
              </p:cNvSpPr>
              <p:nvPr/>
            </p:nvSpPr>
            <p:spPr bwMode="auto">
              <a:xfrm>
                <a:off x="2263" y="754"/>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11</a:t>
                </a:r>
              </a:p>
            </p:txBody>
          </p:sp>
          <p:sp>
            <p:nvSpPr>
              <p:cNvPr id="49200" name="Oval 1062"/>
              <p:cNvSpPr>
                <a:spLocks noChangeAspect="1" noChangeArrowheads="1"/>
              </p:cNvSpPr>
              <p:nvPr/>
            </p:nvSpPr>
            <p:spPr bwMode="auto">
              <a:xfrm>
                <a:off x="3370" y="473"/>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7</a:t>
                </a:r>
              </a:p>
            </p:txBody>
          </p:sp>
          <p:sp>
            <p:nvSpPr>
              <p:cNvPr id="49201" name="Oval 1063"/>
              <p:cNvSpPr>
                <a:spLocks noChangeAspect="1" noChangeArrowheads="1"/>
              </p:cNvSpPr>
              <p:nvPr/>
            </p:nvSpPr>
            <p:spPr bwMode="auto">
              <a:xfrm>
                <a:off x="2990" y="95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49202" name="Text Box 1064"/>
              <p:cNvSpPr txBox="1">
                <a:spLocks noChangeArrowheads="1"/>
              </p:cNvSpPr>
              <p:nvPr/>
            </p:nvSpPr>
            <p:spPr bwMode="auto">
              <a:xfrm>
                <a:off x="2990" y="759"/>
                <a:ext cx="181"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49203" name="Text Box 1065"/>
              <p:cNvSpPr txBox="1">
                <a:spLocks noChangeArrowheads="1"/>
              </p:cNvSpPr>
              <p:nvPr/>
            </p:nvSpPr>
            <p:spPr bwMode="auto">
              <a:xfrm>
                <a:off x="3697" y="382"/>
                <a:ext cx="263"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49204" name="Freeform 1066"/>
              <p:cNvSpPr>
                <a:spLocks/>
              </p:cNvSpPr>
              <p:nvPr/>
            </p:nvSpPr>
            <p:spPr bwMode="auto">
              <a:xfrm>
                <a:off x="3195" y="694"/>
                <a:ext cx="198" cy="29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205" name="Oval 1067"/>
              <p:cNvSpPr>
                <a:spLocks noChangeAspect="1" noChangeArrowheads="1"/>
              </p:cNvSpPr>
              <p:nvPr/>
            </p:nvSpPr>
            <p:spPr bwMode="auto">
              <a:xfrm>
                <a:off x="3761" y="958"/>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49206" name="Freeform 1068"/>
              <p:cNvSpPr>
                <a:spLocks/>
              </p:cNvSpPr>
              <p:nvPr/>
            </p:nvSpPr>
            <p:spPr bwMode="auto">
              <a:xfrm>
                <a:off x="3629" y="694"/>
                <a:ext cx="196" cy="296"/>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207" name="Text Box 1069"/>
              <p:cNvSpPr txBox="1">
                <a:spLocks noChangeArrowheads="1"/>
              </p:cNvSpPr>
              <p:nvPr/>
            </p:nvSpPr>
            <p:spPr bwMode="auto">
              <a:xfrm>
                <a:off x="4105" y="952"/>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49208" name="Oval 1070"/>
              <p:cNvSpPr>
                <a:spLocks noChangeAspect="1" noChangeArrowheads="1"/>
              </p:cNvSpPr>
              <p:nvPr/>
            </p:nvSpPr>
            <p:spPr bwMode="auto">
              <a:xfrm>
                <a:off x="3449" y="150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11</a:t>
                </a:r>
              </a:p>
            </p:txBody>
          </p:sp>
          <p:sp>
            <p:nvSpPr>
              <p:cNvPr id="49209" name="Freeform 1071"/>
              <p:cNvSpPr>
                <a:spLocks/>
              </p:cNvSpPr>
              <p:nvPr/>
            </p:nvSpPr>
            <p:spPr bwMode="auto">
              <a:xfrm>
                <a:off x="3690" y="1244"/>
                <a:ext cx="162" cy="28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210" name="Text Box 1072"/>
              <p:cNvSpPr txBox="1">
                <a:spLocks noChangeArrowheads="1"/>
              </p:cNvSpPr>
              <p:nvPr/>
            </p:nvSpPr>
            <p:spPr bwMode="auto">
              <a:xfrm>
                <a:off x="3807" y="1471"/>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grpSp>
      <p:grpSp>
        <p:nvGrpSpPr>
          <p:cNvPr id="4" name="Group 1107"/>
          <p:cNvGrpSpPr>
            <a:grpSpLocks/>
          </p:cNvGrpSpPr>
          <p:nvPr/>
        </p:nvGrpSpPr>
        <p:grpSpPr bwMode="auto">
          <a:xfrm>
            <a:off x="2135189" y="3068638"/>
            <a:ext cx="3240087" cy="3071812"/>
            <a:chOff x="385" y="1933"/>
            <a:chExt cx="2041" cy="1935"/>
          </a:xfrm>
        </p:grpSpPr>
        <p:sp>
          <p:nvSpPr>
            <p:cNvPr id="49181" name="Line 1074"/>
            <p:cNvSpPr>
              <a:spLocks noChangeShapeType="1"/>
            </p:cNvSpPr>
            <p:nvPr/>
          </p:nvSpPr>
          <p:spPr bwMode="auto">
            <a:xfrm>
              <a:off x="385" y="2886"/>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82" name="Text Box 1075"/>
            <p:cNvSpPr txBox="1">
              <a:spLocks noChangeArrowheads="1"/>
            </p:cNvSpPr>
            <p:nvPr/>
          </p:nvSpPr>
          <p:spPr bwMode="auto">
            <a:xfrm>
              <a:off x="430" y="2568"/>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9</a:t>
              </a:r>
            </a:p>
          </p:txBody>
        </p:sp>
        <p:sp>
          <p:nvSpPr>
            <p:cNvPr id="49183" name="Oval 1076"/>
            <p:cNvSpPr>
              <a:spLocks noChangeAspect="1" noChangeArrowheads="1"/>
            </p:cNvSpPr>
            <p:nvPr/>
          </p:nvSpPr>
          <p:spPr bwMode="auto">
            <a:xfrm>
              <a:off x="1555" y="202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7</a:t>
              </a:r>
            </a:p>
          </p:txBody>
        </p:sp>
        <p:sp>
          <p:nvSpPr>
            <p:cNvPr id="49184" name="Oval 1077"/>
            <p:cNvSpPr>
              <a:spLocks noChangeAspect="1" noChangeArrowheads="1"/>
            </p:cNvSpPr>
            <p:nvPr/>
          </p:nvSpPr>
          <p:spPr bwMode="auto">
            <a:xfrm>
              <a:off x="1175" y="250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49185" name="Text Box 1078"/>
            <p:cNvSpPr txBox="1">
              <a:spLocks noChangeArrowheads="1"/>
            </p:cNvSpPr>
            <p:nvPr/>
          </p:nvSpPr>
          <p:spPr bwMode="auto">
            <a:xfrm>
              <a:off x="1175" y="2310"/>
              <a:ext cx="181"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49186" name="Text Box 1079"/>
            <p:cNvSpPr txBox="1">
              <a:spLocks noChangeArrowheads="1"/>
            </p:cNvSpPr>
            <p:nvPr/>
          </p:nvSpPr>
          <p:spPr bwMode="auto">
            <a:xfrm>
              <a:off x="1882" y="1933"/>
              <a:ext cx="368"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49187" name="Freeform 1080"/>
            <p:cNvSpPr>
              <a:spLocks/>
            </p:cNvSpPr>
            <p:nvPr/>
          </p:nvSpPr>
          <p:spPr bwMode="auto">
            <a:xfrm>
              <a:off x="1395" y="2245"/>
              <a:ext cx="183" cy="27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88" name="Oval 1081"/>
            <p:cNvSpPr>
              <a:spLocks noChangeAspect="1" noChangeArrowheads="1"/>
            </p:cNvSpPr>
            <p:nvPr/>
          </p:nvSpPr>
          <p:spPr bwMode="auto">
            <a:xfrm>
              <a:off x="1946" y="2509"/>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16</a:t>
              </a:r>
            </a:p>
          </p:txBody>
        </p:sp>
        <p:sp>
          <p:nvSpPr>
            <p:cNvPr id="49189" name="Freeform 1082"/>
            <p:cNvSpPr>
              <a:spLocks/>
            </p:cNvSpPr>
            <p:nvPr/>
          </p:nvSpPr>
          <p:spPr bwMode="auto">
            <a:xfrm>
              <a:off x="1814" y="2245"/>
              <a:ext cx="211" cy="275"/>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90" name="Text Box 1083"/>
            <p:cNvSpPr txBox="1">
              <a:spLocks noChangeArrowheads="1"/>
            </p:cNvSpPr>
            <p:nvPr/>
          </p:nvSpPr>
          <p:spPr bwMode="auto">
            <a:xfrm>
              <a:off x="2290" y="2503"/>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49191" name="Oval 1084"/>
            <p:cNvSpPr>
              <a:spLocks noChangeAspect="1" noChangeArrowheads="1"/>
            </p:cNvSpPr>
            <p:nvPr/>
          </p:nvSpPr>
          <p:spPr bwMode="auto">
            <a:xfrm>
              <a:off x="1634" y="3053"/>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11</a:t>
              </a:r>
            </a:p>
          </p:txBody>
        </p:sp>
        <p:sp>
          <p:nvSpPr>
            <p:cNvPr id="49192" name="Freeform 1085"/>
            <p:cNvSpPr>
              <a:spLocks/>
            </p:cNvSpPr>
            <p:nvPr/>
          </p:nvSpPr>
          <p:spPr bwMode="auto">
            <a:xfrm>
              <a:off x="1845" y="2795"/>
              <a:ext cx="192" cy="26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93" name="Text Box 1086"/>
            <p:cNvSpPr txBox="1">
              <a:spLocks noChangeArrowheads="1"/>
            </p:cNvSpPr>
            <p:nvPr/>
          </p:nvSpPr>
          <p:spPr bwMode="auto">
            <a:xfrm>
              <a:off x="1992" y="3022"/>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49194" name="Oval 1087"/>
            <p:cNvSpPr>
              <a:spLocks noChangeAspect="1" noChangeArrowheads="1"/>
            </p:cNvSpPr>
            <p:nvPr/>
          </p:nvSpPr>
          <p:spPr bwMode="auto">
            <a:xfrm>
              <a:off x="1284" y="3573"/>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49195" name="Freeform 1088"/>
            <p:cNvSpPr>
              <a:spLocks/>
            </p:cNvSpPr>
            <p:nvPr/>
          </p:nvSpPr>
          <p:spPr bwMode="auto">
            <a:xfrm>
              <a:off x="1485" y="3315"/>
              <a:ext cx="202" cy="28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96" name="Text Box 1089"/>
            <p:cNvSpPr txBox="1">
              <a:spLocks noChangeArrowheads="1"/>
            </p:cNvSpPr>
            <p:nvPr/>
          </p:nvSpPr>
          <p:spPr bwMode="auto">
            <a:xfrm>
              <a:off x="1642" y="3542"/>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grpSp>
        <p:nvGrpSpPr>
          <p:cNvPr id="5" name="Group 1108"/>
          <p:cNvGrpSpPr>
            <a:grpSpLocks/>
          </p:cNvGrpSpPr>
          <p:nvPr/>
        </p:nvGrpSpPr>
        <p:grpSpPr bwMode="auto">
          <a:xfrm>
            <a:off x="5591176" y="3068638"/>
            <a:ext cx="4079875" cy="2246312"/>
            <a:chOff x="2562" y="1933"/>
            <a:chExt cx="2570" cy="1415"/>
          </a:xfrm>
        </p:grpSpPr>
        <p:sp>
          <p:nvSpPr>
            <p:cNvPr id="49165" name="Line 1090"/>
            <p:cNvSpPr>
              <a:spLocks noChangeShapeType="1"/>
            </p:cNvSpPr>
            <p:nvPr/>
          </p:nvSpPr>
          <p:spPr bwMode="auto">
            <a:xfrm>
              <a:off x="2562" y="2886"/>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66" name="Text Box 1091"/>
            <p:cNvSpPr txBox="1">
              <a:spLocks noChangeArrowheads="1"/>
            </p:cNvSpPr>
            <p:nvPr/>
          </p:nvSpPr>
          <p:spPr bwMode="auto">
            <a:xfrm>
              <a:off x="2607" y="2568"/>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2000" b="1" dirty="0">
                  <a:solidFill>
                    <a:srgbClr val="3333FF"/>
                  </a:solidFill>
                  <a:latin typeface="Consolas" pitchFamily="49" charset="0"/>
                  <a:ea typeface="楷体" pitchFamily="49" charset="-122"/>
                  <a:cs typeface="Consolas" pitchFamily="49" charset="0"/>
                </a:rPr>
                <a:t>LL</a:t>
              </a:r>
              <a:r>
                <a:rPr lang="zh-CN" altLang="en-US" sz="2000" b="1" dirty="0">
                  <a:solidFill>
                    <a:srgbClr val="3333FF"/>
                  </a:solidFill>
                  <a:latin typeface="Consolas" pitchFamily="49" charset="0"/>
                  <a:ea typeface="楷体" pitchFamily="49" charset="-122"/>
                  <a:cs typeface="Consolas" pitchFamily="49" charset="0"/>
                </a:rPr>
                <a:t>调整</a:t>
              </a:r>
            </a:p>
          </p:txBody>
        </p:sp>
        <p:sp>
          <p:nvSpPr>
            <p:cNvPr id="49167" name="Oval 1092"/>
            <p:cNvSpPr>
              <a:spLocks noChangeAspect="1" noChangeArrowheads="1"/>
            </p:cNvSpPr>
            <p:nvPr/>
          </p:nvSpPr>
          <p:spPr bwMode="auto">
            <a:xfrm>
              <a:off x="3850" y="202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7</a:t>
              </a:r>
            </a:p>
          </p:txBody>
        </p:sp>
        <p:sp>
          <p:nvSpPr>
            <p:cNvPr id="49168" name="Oval 1093"/>
            <p:cNvSpPr>
              <a:spLocks noChangeAspect="1" noChangeArrowheads="1"/>
            </p:cNvSpPr>
            <p:nvPr/>
          </p:nvSpPr>
          <p:spPr bwMode="auto">
            <a:xfrm>
              <a:off x="3470" y="250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49169" name="Text Box 1094"/>
            <p:cNvSpPr txBox="1">
              <a:spLocks noChangeArrowheads="1"/>
            </p:cNvSpPr>
            <p:nvPr/>
          </p:nvSpPr>
          <p:spPr bwMode="auto">
            <a:xfrm>
              <a:off x="3470" y="2310"/>
              <a:ext cx="181"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49170" name="Text Box 1095"/>
            <p:cNvSpPr txBox="1">
              <a:spLocks noChangeArrowheads="1"/>
            </p:cNvSpPr>
            <p:nvPr/>
          </p:nvSpPr>
          <p:spPr bwMode="auto">
            <a:xfrm>
              <a:off x="4177" y="1933"/>
              <a:ext cx="278"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49171" name="Freeform 1096"/>
            <p:cNvSpPr>
              <a:spLocks/>
            </p:cNvSpPr>
            <p:nvPr/>
          </p:nvSpPr>
          <p:spPr bwMode="auto">
            <a:xfrm>
              <a:off x="3690" y="2245"/>
              <a:ext cx="183" cy="27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72" name="Oval 1097"/>
            <p:cNvSpPr>
              <a:spLocks noChangeAspect="1" noChangeArrowheads="1"/>
            </p:cNvSpPr>
            <p:nvPr/>
          </p:nvSpPr>
          <p:spPr bwMode="auto">
            <a:xfrm>
              <a:off x="4241" y="2509"/>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11</a:t>
              </a:r>
            </a:p>
          </p:txBody>
        </p:sp>
        <p:sp>
          <p:nvSpPr>
            <p:cNvPr id="49173" name="Freeform 1098"/>
            <p:cNvSpPr>
              <a:spLocks/>
            </p:cNvSpPr>
            <p:nvPr/>
          </p:nvSpPr>
          <p:spPr bwMode="auto">
            <a:xfrm>
              <a:off x="4109" y="2245"/>
              <a:ext cx="211" cy="275"/>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74" name="Text Box 1099"/>
            <p:cNvSpPr txBox="1">
              <a:spLocks noChangeArrowheads="1"/>
            </p:cNvSpPr>
            <p:nvPr/>
          </p:nvSpPr>
          <p:spPr bwMode="auto">
            <a:xfrm>
              <a:off x="4585" y="2503"/>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9175" name="Oval 1100"/>
            <p:cNvSpPr>
              <a:spLocks noChangeAspect="1" noChangeArrowheads="1"/>
            </p:cNvSpPr>
            <p:nvPr/>
          </p:nvSpPr>
          <p:spPr bwMode="auto">
            <a:xfrm>
              <a:off x="3929" y="305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49176" name="Freeform 1101"/>
            <p:cNvSpPr>
              <a:spLocks/>
            </p:cNvSpPr>
            <p:nvPr/>
          </p:nvSpPr>
          <p:spPr bwMode="auto">
            <a:xfrm>
              <a:off x="4140" y="2776"/>
              <a:ext cx="172" cy="284"/>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77" name="Text Box 1102"/>
            <p:cNvSpPr txBox="1">
              <a:spLocks noChangeArrowheads="1"/>
            </p:cNvSpPr>
            <p:nvPr/>
          </p:nvSpPr>
          <p:spPr bwMode="auto">
            <a:xfrm>
              <a:off x="4287" y="3022"/>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49178" name="Oval 1103"/>
            <p:cNvSpPr>
              <a:spLocks noChangeAspect="1" noChangeArrowheads="1"/>
            </p:cNvSpPr>
            <p:nvPr/>
          </p:nvSpPr>
          <p:spPr bwMode="auto">
            <a:xfrm>
              <a:off x="4638" y="305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49179" name="Freeform 1104"/>
            <p:cNvSpPr>
              <a:spLocks/>
            </p:cNvSpPr>
            <p:nvPr/>
          </p:nvSpPr>
          <p:spPr bwMode="auto">
            <a:xfrm>
              <a:off x="4512" y="2752"/>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180" name="Text Box 1105"/>
            <p:cNvSpPr txBox="1">
              <a:spLocks noChangeArrowheads="1"/>
            </p:cNvSpPr>
            <p:nvPr/>
          </p:nvSpPr>
          <p:spPr bwMode="auto">
            <a:xfrm>
              <a:off x="4996" y="3022"/>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5" name="Line 20"/>
          <p:cNvSpPr>
            <a:spLocks noChangeShapeType="1"/>
          </p:cNvSpPr>
          <p:nvPr/>
        </p:nvSpPr>
        <p:spPr bwMode="auto">
          <a:xfrm>
            <a:off x="3238480" y="2786058"/>
            <a:ext cx="419120" cy="566742"/>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18" name="Oval 3"/>
          <p:cNvSpPr>
            <a:spLocks noChangeArrowheads="1"/>
          </p:cNvSpPr>
          <p:nvPr/>
        </p:nvSpPr>
        <p:spPr bwMode="auto">
          <a:xfrm>
            <a:off x="5715000" y="3810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dirty="0">
                <a:solidFill>
                  <a:srgbClr val="FF0000"/>
                </a:solidFill>
                <a:latin typeface="Consolas" pitchFamily="49" charset="0"/>
                <a:ea typeface="宋体" pitchFamily="2" charset="-122"/>
                <a:cs typeface="Consolas" pitchFamily="49" charset="0"/>
              </a:rPr>
              <a:t>50</a:t>
            </a:r>
          </a:p>
        </p:txBody>
      </p:sp>
      <p:sp>
        <p:nvSpPr>
          <p:cNvPr id="9219" name="Oval 4"/>
          <p:cNvSpPr>
            <a:spLocks noChangeArrowheads="1"/>
          </p:cNvSpPr>
          <p:nvPr/>
        </p:nvSpPr>
        <p:spPr bwMode="auto">
          <a:xfrm>
            <a:off x="4114800" y="12954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30</a:t>
            </a:r>
          </a:p>
        </p:txBody>
      </p:sp>
      <p:sp>
        <p:nvSpPr>
          <p:cNvPr id="9220" name="Oval 5"/>
          <p:cNvSpPr>
            <a:spLocks noChangeArrowheads="1"/>
          </p:cNvSpPr>
          <p:nvPr/>
        </p:nvSpPr>
        <p:spPr bwMode="auto">
          <a:xfrm>
            <a:off x="7467600" y="12954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80</a:t>
            </a:r>
          </a:p>
        </p:txBody>
      </p:sp>
      <p:sp>
        <p:nvSpPr>
          <p:cNvPr id="9221" name="Oval 6"/>
          <p:cNvSpPr>
            <a:spLocks noChangeArrowheads="1"/>
          </p:cNvSpPr>
          <p:nvPr/>
        </p:nvSpPr>
        <p:spPr bwMode="auto">
          <a:xfrm>
            <a:off x="2590800" y="2209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20</a:t>
            </a:r>
          </a:p>
        </p:txBody>
      </p:sp>
      <p:sp>
        <p:nvSpPr>
          <p:cNvPr id="9222" name="Oval 7"/>
          <p:cNvSpPr>
            <a:spLocks noChangeArrowheads="1"/>
          </p:cNvSpPr>
          <p:nvPr/>
        </p:nvSpPr>
        <p:spPr bwMode="auto">
          <a:xfrm>
            <a:off x="8991600" y="2209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90</a:t>
            </a:r>
          </a:p>
        </p:txBody>
      </p:sp>
      <p:sp>
        <p:nvSpPr>
          <p:cNvPr id="9223" name="Oval 8"/>
          <p:cNvSpPr>
            <a:spLocks noChangeArrowheads="1"/>
          </p:cNvSpPr>
          <p:nvPr/>
        </p:nvSpPr>
        <p:spPr bwMode="auto">
          <a:xfrm>
            <a:off x="1905000" y="3352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10</a:t>
            </a:r>
          </a:p>
        </p:txBody>
      </p:sp>
      <p:sp>
        <p:nvSpPr>
          <p:cNvPr id="9224" name="Oval 9"/>
          <p:cNvSpPr>
            <a:spLocks noChangeArrowheads="1"/>
          </p:cNvSpPr>
          <p:nvPr/>
        </p:nvSpPr>
        <p:spPr bwMode="auto">
          <a:xfrm>
            <a:off x="8001000" y="3352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85</a:t>
            </a:r>
          </a:p>
        </p:txBody>
      </p:sp>
      <p:sp>
        <p:nvSpPr>
          <p:cNvPr id="9225" name="Oval 10"/>
          <p:cNvSpPr>
            <a:spLocks noChangeArrowheads="1"/>
          </p:cNvSpPr>
          <p:nvPr/>
        </p:nvSpPr>
        <p:spPr bwMode="auto">
          <a:xfrm>
            <a:off x="5715000" y="2209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40</a:t>
            </a:r>
          </a:p>
        </p:txBody>
      </p:sp>
      <p:sp>
        <p:nvSpPr>
          <p:cNvPr id="9226" name="Oval 11"/>
          <p:cNvSpPr>
            <a:spLocks noChangeArrowheads="1"/>
          </p:cNvSpPr>
          <p:nvPr/>
        </p:nvSpPr>
        <p:spPr bwMode="auto">
          <a:xfrm>
            <a:off x="4800600" y="3352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35</a:t>
            </a:r>
          </a:p>
        </p:txBody>
      </p:sp>
      <p:sp>
        <p:nvSpPr>
          <p:cNvPr id="9227" name="Oval 12"/>
          <p:cNvSpPr>
            <a:spLocks noChangeArrowheads="1"/>
          </p:cNvSpPr>
          <p:nvPr/>
        </p:nvSpPr>
        <p:spPr bwMode="auto">
          <a:xfrm>
            <a:off x="3352800" y="33528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25</a:t>
            </a:r>
          </a:p>
        </p:txBody>
      </p:sp>
      <p:sp>
        <p:nvSpPr>
          <p:cNvPr id="9228" name="Oval 13"/>
          <p:cNvSpPr>
            <a:spLocks noChangeArrowheads="1"/>
          </p:cNvSpPr>
          <p:nvPr/>
        </p:nvSpPr>
        <p:spPr bwMode="auto">
          <a:xfrm>
            <a:off x="2743200" y="43434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23</a:t>
            </a:r>
          </a:p>
        </p:txBody>
      </p:sp>
      <p:sp>
        <p:nvSpPr>
          <p:cNvPr id="9229" name="Oval 14"/>
          <p:cNvSpPr>
            <a:spLocks noChangeArrowheads="1"/>
          </p:cNvSpPr>
          <p:nvPr/>
        </p:nvSpPr>
        <p:spPr bwMode="auto">
          <a:xfrm>
            <a:off x="8991600" y="4343400"/>
            <a:ext cx="762000" cy="609600"/>
          </a:xfrm>
          <a:prstGeom prst="ellipse">
            <a:avLst/>
          </a:prstGeom>
          <a:noFill/>
          <a:ln w="38100" cap="sq">
            <a:solidFill>
              <a:srgbClr val="3333FF"/>
            </a:solidFill>
            <a:round/>
            <a:headEnd type="none" w="sm" len="sm"/>
            <a:tailEnd type="none" w="sm" len="sm"/>
          </a:ln>
        </p:spPr>
        <p:txBody>
          <a:bodyPr wrap="none" anchor="ctr"/>
          <a:lstStyle/>
          <a:p>
            <a:pPr algn="ctr" fontAlgn="base">
              <a:spcBef>
                <a:spcPct val="0"/>
              </a:spcBef>
              <a:spcAft>
                <a:spcPct val="0"/>
              </a:spcAft>
            </a:pPr>
            <a:r>
              <a:rPr kumimoji="1" lang="en-US" altLang="zh-CN" sz="2400" b="1">
                <a:solidFill>
                  <a:srgbClr val="FF0000"/>
                </a:solidFill>
                <a:latin typeface="Consolas" pitchFamily="49" charset="0"/>
                <a:ea typeface="宋体" pitchFamily="2" charset="-122"/>
                <a:cs typeface="Consolas" pitchFamily="49" charset="0"/>
              </a:rPr>
              <a:t>88</a:t>
            </a:r>
          </a:p>
        </p:txBody>
      </p:sp>
      <p:sp>
        <p:nvSpPr>
          <p:cNvPr id="9230" name="Line 15"/>
          <p:cNvSpPr>
            <a:spLocks noChangeShapeType="1"/>
          </p:cNvSpPr>
          <p:nvPr/>
        </p:nvSpPr>
        <p:spPr bwMode="auto">
          <a:xfrm flipH="1">
            <a:off x="4800600" y="838200"/>
            <a:ext cx="914400" cy="5334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1" name="Line 16"/>
          <p:cNvSpPr>
            <a:spLocks noChangeShapeType="1"/>
          </p:cNvSpPr>
          <p:nvPr/>
        </p:nvSpPr>
        <p:spPr bwMode="auto">
          <a:xfrm flipH="1">
            <a:off x="3276600" y="1752600"/>
            <a:ext cx="838200" cy="5334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2" name="Line 17"/>
          <p:cNvSpPr>
            <a:spLocks noChangeShapeType="1"/>
          </p:cNvSpPr>
          <p:nvPr/>
        </p:nvSpPr>
        <p:spPr bwMode="auto">
          <a:xfrm>
            <a:off x="6400800" y="838200"/>
            <a:ext cx="1143000" cy="5334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3" name="Line 18"/>
          <p:cNvSpPr>
            <a:spLocks noChangeShapeType="1"/>
          </p:cNvSpPr>
          <p:nvPr/>
        </p:nvSpPr>
        <p:spPr bwMode="auto">
          <a:xfrm>
            <a:off x="4800600" y="1752600"/>
            <a:ext cx="990600" cy="6096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4" name="Line 19"/>
          <p:cNvSpPr>
            <a:spLocks noChangeShapeType="1"/>
          </p:cNvSpPr>
          <p:nvPr/>
        </p:nvSpPr>
        <p:spPr bwMode="auto">
          <a:xfrm flipH="1">
            <a:off x="2286000" y="2714620"/>
            <a:ext cx="452414" cy="63818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6" name="Line 21"/>
          <p:cNvSpPr>
            <a:spLocks noChangeShapeType="1"/>
          </p:cNvSpPr>
          <p:nvPr/>
        </p:nvSpPr>
        <p:spPr bwMode="auto">
          <a:xfrm flipH="1">
            <a:off x="3238480" y="3950525"/>
            <a:ext cx="342920" cy="395294"/>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7" name="Line 22"/>
          <p:cNvSpPr>
            <a:spLocks noChangeShapeType="1"/>
          </p:cNvSpPr>
          <p:nvPr/>
        </p:nvSpPr>
        <p:spPr bwMode="auto">
          <a:xfrm flipH="1">
            <a:off x="5181600" y="2655057"/>
            <a:ext cx="628648" cy="709618"/>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8" name="Line 23"/>
          <p:cNvSpPr>
            <a:spLocks noChangeShapeType="1"/>
          </p:cNvSpPr>
          <p:nvPr/>
        </p:nvSpPr>
        <p:spPr bwMode="auto">
          <a:xfrm>
            <a:off x="8205850" y="1728850"/>
            <a:ext cx="890546" cy="557142"/>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39" name="Freeform 24"/>
          <p:cNvSpPr>
            <a:spLocks/>
          </p:cNvSpPr>
          <p:nvPr/>
        </p:nvSpPr>
        <p:spPr bwMode="auto">
          <a:xfrm>
            <a:off x="8610600" y="2743200"/>
            <a:ext cx="558800" cy="685800"/>
          </a:xfrm>
          <a:custGeom>
            <a:avLst/>
            <a:gdLst>
              <a:gd name="T0" fmla="*/ 352 w 352"/>
              <a:gd name="T1" fmla="*/ 0 h 432"/>
              <a:gd name="T2" fmla="*/ 0 w 352"/>
              <a:gd name="T3" fmla="*/ 432 h 432"/>
              <a:gd name="T4" fmla="*/ 0 60000 65536"/>
              <a:gd name="T5" fmla="*/ 0 60000 65536"/>
              <a:gd name="T6" fmla="*/ 0 w 352"/>
              <a:gd name="T7" fmla="*/ 0 h 432"/>
              <a:gd name="T8" fmla="*/ 352 w 352"/>
              <a:gd name="T9" fmla="*/ 432 h 432"/>
            </a:gdLst>
            <a:ahLst/>
            <a:cxnLst>
              <a:cxn ang="T4">
                <a:pos x="T0" y="T1"/>
              </a:cxn>
              <a:cxn ang="T5">
                <a:pos x="T2" y="T3"/>
              </a:cxn>
            </a:cxnLst>
            <a:rect l="T6" t="T7" r="T8" b="T9"/>
            <a:pathLst>
              <a:path w="352" h="432">
                <a:moveTo>
                  <a:pt x="352" y="0"/>
                </a:moveTo>
                <a:lnTo>
                  <a:pt x="0" y="432"/>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40" name="Freeform 25"/>
          <p:cNvSpPr>
            <a:spLocks/>
          </p:cNvSpPr>
          <p:nvPr/>
        </p:nvSpPr>
        <p:spPr bwMode="auto">
          <a:xfrm>
            <a:off x="8623300" y="3860800"/>
            <a:ext cx="520700" cy="533400"/>
          </a:xfrm>
          <a:custGeom>
            <a:avLst/>
            <a:gdLst>
              <a:gd name="T0" fmla="*/ 0 w 328"/>
              <a:gd name="T1" fmla="*/ 0 h 336"/>
              <a:gd name="T2" fmla="*/ 328 w 328"/>
              <a:gd name="T3" fmla="*/ 336 h 336"/>
              <a:gd name="T4" fmla="*/ 0 60000 65536"/>
              <a:gd name="T5" fmla="*/ 0 60000 65536"/>
              <a:gd name="T6" fmla="*/ 0 w 328"/>
              <a:gd name="T7" fmla="*/ 0 h 336"/>
              <a:gd name="T8" fmla="*/ 328 w 328"/>
              <a:gd name="T9" fmla="*/ 336 h 336"/>
            </a:gdLst>
            <a:ahLst/>
            <a:cxnLst>
              <a:cxn ang="T4">
                <a:pos x="T0" y="T1"/>
              </a:cxn>
              <a:cxn ang="T5">
                <a:pos x="T2" y="T3"/>
              </a:cxn>
            </a:cxnLst>
            <a:rect l="T6" t="T7" r="T8" b="T9"/>
            <a:pathLst>
              <a:path w="328" h="336">
                <a:moveTo>
                  <a:pt x="0" y="0"/>
                </a:moveTo>
                <a:lnTo>
                  <a:pt x="328" y="33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23930" name="Text Box 26"/>
          <p:cNvSpPr txBox="1">
            <a:spLocks noChangeArrowheads="1"/>
          </p:cNvSpPr>
          <p:nvPr/>
        </p:nvSpPr>
        <p:spPr bwMode="auto">
          <a:xfrm>
            <a:off x="1981201" y="325439"/>
            <a:ext cx="973343"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例如</a:t>
            </a:r>
            <a:r>
              <a:rPr kumimoji="1" lang="en-US" altLang="zh-CN" sz="2400" b="1" dirty="0">
                <a:solidFill>
                  <a:srgbClr val="3333FF"/>
                </a:solidFill>
                <a:latin typeface="Consolas" pitchFamily="49" charset="0"/>
                <a:ea typeface="楷体" pitchFamily="49" charset="-122"/>
                <a:cs typeface="Consolas" pitchFamily="49" charset="0"/>
              </a:rPr>
              <a:t>:</a:t>
            </a:r>
          </a:p>
        </p:txBody>
      </p:sp>
      <p:sp>
        <p:nvSpPr>
          <p:cNvPr id="123931" name="Text Box 27"/>
          <p:cNvSpPr txBox="1">
            <a:spLocks noChangeArrowheads="1"/>
          </p:cNvSpPr>
          <p:nvPr/>
        </p:nvSpPr>
        <p:spPr bwMode="auto">
          <a:xfrm>
            <a:off x="4260851" y="5491164"/>
            <a:ext cx="2350323"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是二叉排序树。</a:t>
            </a:r>
          </a:p>
        </p:txBody>
      </p:sp>
      <p:grpSp>
        <p:nvGrpSpPr>
          <p:cNvPr id="2" name="Group 28"/>
          <p:cNvGrpSpPr>
            <a:grpSpLocks/>
          </p:cNvGrpSpPr>
          <p:nvPr/>
        </p:nvGrpSpPr>
        <p:grpSpPr bwMode="auto">
          <a:xfrm>
            <a:off x="6381879" y="2713973"/>
            <a:ext cx="1100012" cy="1261129"/>
            <a:chOff x="3145" y="1766"/>
            <a:chExt cx="743" cy="730"/>
          </a:xfrm>
        </p:grpSpPr>
        <p:sp>
          <p:nvSpPr>
            <p:cNvPr id="9245" name="Line 29"/>
            <p:cNvSpPr>
              <a:spLocks noChangeShapeType="1"/>
            </p:cNvSpPr>
            <p:nvPr/>
          </p:nvSpPr>
          <p:spPr bwMode="auto">
            <a:xfrm>
              <a:off x="3145" y="1766"/>
              <a:ext cx="407" cy="394"/>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9246" name="Oval 30"/>
            <p:cNvSpPr>
              <a:spLocks noChangeArrowheads="1"/>
            </p:cNvSpPr>
            <p:nvPr/>
          </p:nvSpPr>
          <p:spPr bwMode="auto">
            <a:xfrm>
              <a:off x="3408" y="2160"/>
              <a:ext cx="480" cy="336"/>
            </a:xfrm>
            <a:prstGeom prst="ellipse">
              <a:avLst/>
            </a:prstGeom>
            <a:solidFill>
              <a:srgbClr val="CCFFCC"/>
            </a:solidFill>
            <a:ln w="38100">
              <a:solidFill>
                <a:srgbClr val="3333FF"/>
              </a:solidFill>
              <a:round/>
              <a:headEnd/>
              <a:tailEnd/>
            </a:ln>
          </p:spPr>
          <p:txBody>
            <a:bodyPr wrap="none" anchor="ctr"/>
            <a:lstStyle/>
            <a:p>
              <a:pPr algn="ctr" fontAlgn="base">
                <a:spcBef>
                  <a:spcPct val="0"/>
                </a:spcBef>
                <a:spcAft>
                  <a:spcPct val="0"/>
                </a:spcAft>
              </a:pPr>
              <a:r>
                <a:rPr kumimoji="1" lang="en-US" altLang="zh-CN" sz="2800" b="1" dirty="0">
                  <a:solidFill>
                    <a:srgbClr val="FF0000"/>
                  </a:solidFill>
                  <a:latin typeface="Consolas" pitchFamily="49" charset="0"/>
                  <a:ea typeface="宋体" pitchFamily="2" charset="-122"/>
                  <a:cs typeface="Consolas" pitchFamily="49" charset="0"/>
                </a:rPr>
                <a:t>66</a:t>
              </a:r>
              <a:endParaRPr kumimoji="1" lang="en-US" altLang="zh-CN" sz="2800" dirty="0">
                <a:solidFill>
                  <a:srgbClr val="FF0000"/>
                </a:solidFill>
                <a:latin typeface="Consolas" pitchFamily="49" charset="0"/>
                <a:ea typeface="宋体" pitchFamily="2" charset="-122"/>
                <a:cs typeface="Consolas" pitchFamily="49" charset="0"/>
              </a:endParaRPr>
            </a:p>
          </p:txBody>
        </p:sp>
      </p:grpSp>
      <p:sp>
        <p:nvSpPr>
          <p:cNvPr id="123935" name="Text Box 31"/>
          <p:cNvSpPr txBox="1">
            <a:spLocks noChangeArrowheads="1"/>
          </p:cNvSpPr>
          <p:nvPr/>
        </p:nvSpPr>
        <p:spPr bwMode="auto">
          <a:xfrm>
            <a:off x="3429001" y="5105400"/>
            <a:ext cx="955675" cy="1016000"/>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6000" dirty="0">
                <a:solidFill>
                  <a:srgbClr val="FF0000"/>
                </a:solidFill>
                <a:latin typeface="Consolas" pitchFamily="49" charset="0"/>
                <a:ea typeface="隶书" pitchFamily="49" charset="-122"/>
                <a:cs typeface="Consolas" pitchFamily="49" charset="0"/>
              </a:rPr>
              <a:t>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30"/>
                                        </p:tgtEl>
                                        <p:attrNameLst>
                                          <p:attrName>style.visibility</p:attrName>
                                        </p:attrNameLst>
                                      </p:cBhvr>
                                      <p:to>
                                        <p:strVal val="visible"/>
                                      </p:to>
                                    </p:set>
                                    <p:animEffect transition="in" filter="wipe(left)">
                                      <p:cBhvr>
                                        <p:cTn id="7" dur="500"/>
                                        <p:tgtEl>
                                          <p:spTgt spid="123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31"/>
                                        </p:tgtEl>
                                        <p:attrNameLst>
                                          <p:attrName>style.visibility</p:attrName>
                                        </p:attrNameLst>
                                      </p:cBhvr>
                                      <p:to>
                                        <p:strVal val="visible"/>
                                      </p:to>
                                    </p:set>
                                    <p:animEffect transition="in" filter="wipe(left)">
                                      <p:cBhvr>
                                        <p:cTn id="12" dur="500"/>
                                        <p:tgtEl>
                                          <p:spTgt spid="1239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3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0" grpId="0" animBg="1" autoUpdateAnimBg="0"/>
      <p:bldP spid="123931" grpId="0" animBg="1" autoUpdateAnimBg="0"/>
      <p:bldP spid="12393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Oval 3"/>
          <p:cNvSpPr>
            <a:spLocks noChangeAspect="1" noChangeArrowheads="1"/>
          </p:cNvSpPr>
          <p:nvPr/>
        </p:nvSpPr>
        <p:spPr bwMode="auto">
          <a:xfrm>
            <a:off x="2955926" y="388938"/>
            <a:ext cx="468313"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7</a:t>
            </a:r>
          </a:p>
        </p:txBody>
      </p:sp>
      <p:sp>
        <p:nvSpPr>
          <p:cNvPr id="50180" name="Oval 4"/>
          <p:cNvSpPr>
            <a:spLocks noChangeAspect="1" noChangeArrowheads="1"/>
          </p:cNvSpPr>
          <p:nvPr/>
        </p:nvSpPr>
        <p:spPr bwMode="auto">
          <a:xfrm>
            <a:off x="2352676" y="1149351"/>
            <a:ext cx="468313"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0181" name="Text Box 5"/>
          <p:cNvSpPr txBox="1">
            <a:spLocks noChangeArrowheads="1"/>
          </p:cNvSpPr>
          <p:nvPr/>
        </p:nvSpPr>
        <p:spPr bwMode="auto">
          <a:xfrm>
            <a:off x="2352675" y="842964"/>
            <a:ext cx="287338"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0182" name="Text Box 6"/>
          <p:cNvSpPr txBox="1">
            <a:spLocks noChangeArrowheads="1"/>
          </p:cNvSpPr>
          <p:nvPr/>
        </p:nvSpPr>
        <p:spPr bwMode="auto">
          <a:xfrm>
            <a:off x="3475038" y="244476"/>
            <a:ext cx="477822"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0183" name="Freeform 7"/>
          <p:cNvSpPr>
            <a:spLocks/>
          </p:cNvSpPr>
          <p:nvPr/>
        </p:nvSpPr>
        <p:spPr bwMode="auto">
          <a:xfrm>
            <a:off x="2666976" y="739776"/>
            <a:ext cx="325462" cy="474647"/>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wrap="square"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184" name="Oval 8"/>
          <p:cNvSpPr>
            <a:spLocks noChangeAspect="1" noChangeArrowheads="1"/>
          </p:cNvSpPr>
          <p:nvPr/>
        </p:nvSpPr>
        <p:spPr bwMode="auto">
          <a:xfrm>
            <a:off x="3576638" y="1158876"/>
            <a:ext cx="468312"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11</a:t>
            </a:r>
          </a:p>
        </p:txBody>
      </p:sp>
      <p:sp>
        <p:nvSpPr>
          <p:cNvPr id="50185" name="Freeform 9"/>
          <p:cNvSpPr>
            <a:spLocks/>
          </p:cNvSpPr>
          <p:nvPr/>
        </p:nvSpPr>
        <p:spPr bwMode="auto">
          <a:xfrm>
            <a:off x="3367088" y="739775"/>
            <a:ext cx="300020" cy="523220"/>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wrap="square"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186" name="Text Box 10"/>
          <p:cNvSpPr txBox="1">
            <a:spLocks noChangeArrowheads="1"/>
          </p:cNvSpPr>
          <p:nvPr/>
        </p:nvSpPr>
        <p:spPr bwMode="auto">
          <a:xfrm>
            <a:off x="4122738" y="1149351"/>
            <a:ext cx="215900"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0187" name="Oval 11"/>
          <p:cNvSpPr>
            <a:spLocks noChangeAspect="1" noChangeArrowheads="1"/>
          </p:cNvSpPr>
          <p:nvPr/>
        </p:nvSpPr>
        <p:spPr bwMode="auto">
          <a:xfrm>
            <a:off x="3081338" y="2022476"/>
            <a:ext cx="468312"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0188" name="Freeform 12"/>
          <p:cNvSpPr>
            <a:spLocks/>
          </p:cNvSpPr>
          <p:nvPr/>
        </p:nvSpPr>
        <p:spPr bwMode="auto">
          <a:xfrm>
            <a:off x="3424238" y="1582738"/>
            <a:ext cx="265112" cy="52322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189" name="Text Box 13"/>
          <p:cNvSpPr txBox="1">
            <a:spLocks noChangeArrowheads="1"/>
          </p:cNvSpPr>
          <p:nvPr/>
        </p:nvSpPr>
        <p:spPr bwMode="auto">
          <a:xfrm>
            <a:off x="3649663" y="1973264"/>
            <a:ext cx="215900"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0190" name="Oval 14"/>
          <p:cNvSpPr>
            <a:spLocks noChangeAspect="1" noChangeArrowheads="1"/>
          </p:cNvSpPr>
          <p:nvPr/>
        </p:nvSpPr>
        <p:spPr bwMode="auto">
          <a:xfrm>
            <a:off x="4206876" y="2022476"/>
            <a:ext cx="468313"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0191" name="Freeform 15"/>
          <p:cNvSpPr>
            <a:spLocks/>
          </p:cNvSpPr>
          <p:nvPr/>
        </p:nvSpPr>
        <p:spPr bwMode="auto">
          <a:xfrm>
            <a:off x="4006850" y="1544638"/>
            <a:ext cx="342900" cy="52322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192" name="Text Box 16"/>
          <p:cNvSpPr txBox="1">
            <a:spLocks noChangeArrowheads="1"/>
          </p:cNvSpPr>
          <p:nvPr/>
        </p:nvSpPr>
        <p:spPr bwMode="auto">
          <a:xfrm>
            <a:off x="4775200" y="1973264"/>
            <a:ext cx="215900" cy="246221"/>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nvGrpSpPr>
          <p:cNvPr id="2" name="Group 57"/>
          <p:cNvGrpSpPr>
            <a:grpSpLocks/>
          </p:cNvGrpSpPr>
          <p:nvPr/>
        </p:nvGrpSpPr>
        <p:grpSpPr bwMode="auto">
          <a:xfrm>
            <a:off x="4729163" y="388938"/>
            <a:ext cx="4895850" cy="2962275"/>
            <a:chOff x="2019" y="245"/>
            <a:chExt cx="3084" cy="1866"/>
          </a:xfrm>
        </p:grpSpPr>
        <p:sp>
          <p:nvSpPr>
            <p:cNvPr id="50214" name="Line 19"/>
            <p:cNvSpPr>
              <a:spLocks noChangeShapeType="1"/>
            </p:cNvSpPr>
            <p:nvPr/>
          </p:nvSpPr>
          <p:spPr bwMode="auto">
            <a:xfrm>
              <a:off x="2019" y="880"/>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15" name="Text Box 20"/>
            <p:cNvSpPr txBox="1">
              <a:spLocks noChangeArrowheads="1"/>
            </p:cNvSpPr>
            <p:nvPr/>
          </p:nvSpPr>
          <p:spPr bwMode="auto">
            <a:xfrm>
              <a:off x="2064" y="562"/>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26</a:t>
              </a:r>
            </a:p>
          </p:txBody>
        </p:sp>
        <p:sp>
          <p:nvSpPr>
            <p:cNvPr id="50216" name="Oval 21"/>
            <p:cNvSpPr>
              <a:spLocks noChangeAspect="1" noChangeArrowheads="1"/>
            </p:cNvSpPr>
            <p:nvPr/>
          </p:nvSpPr>
          <p:spPr bwMode="auto">
            <a:xfrm>
              <a:off x="3442" y="245"/>
              <a:ext cx="295" cy="2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7</a:t>
              </a:r>
            </a:p>
          </p:txBody>
        </p:sp>
        <p:sp>
          <p:nvSpPr>
            <p:cNvPr id="50217" name="Oval 22"/>
            <p:cNvSpPr>
              <a:spLocks noChangeAspect="1" noChangeArrowheads="1"/>
            </p:cNvSpPr>
            <p:nvPr/>
          </p:nvSpPr>
          <p:spPr bwMode="auto">
            <a:xfrm>
              <a:off x="3062" y="724"/>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3</a:t>
              </a:r>
            </a:p>
          </p:txBody>
        </p:sp>
        <p:sp>
          <p:nvSpPr>
            <p:cNvPr id="50218" name="Text Box 23"/>
            <p:cNvSpPr txBox="1">
              <a:spLocks noChangeArrowheads="1"/>
            </p:cNvSpPr>
            <p:nvPr/>
          </p:nvSpPr>
          <p:spPr bwMode="auto">
            <a:xfrm>
              <a:off x="3062" y="531"/>
              <a:ext cx="181"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0219" name="Text Box 24"/>
            <p:cNvSpPr txBox="1">
              <a:spLocks noChangeArrowheads="1"/>
            </p:cNvSpPr>
            <p:nvPr/>
          </p:nvSpPr>
          <p:spPr bwMode="auto">
            <a:xfrm>
              <a:off x="3769" y="256"/>
              <a:ext cx="281"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50220" name="Freeform 25"/>
            <p:cNvSpPr>
              <a:spLocks/>
            </p:cNvSpPr>
            <p:nvPr/>
          </p:nvSpPr>
          <p:spPr bwMode="auto">
            <a:xfrm>
              <a:off x="3285" y="466"/>
              <a:ext cx="180" cy="299"/>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21" name="Oval 26"/>
            <p:cNvSpPr>
              <a:spLocks noChangeAspect="1" noChangeArrowheads="1"/>
            </p:cNvSpPr>
            <p:nvPr/>
          </p:nvSpPr>
          <p:spPr bwMode="auto">
            <a:xfrm>
              <a:off x="3833" y="730"/>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11</a:t>
              </a:r>
            </a:p>
          </p:txBody>
        </p:sp>
        <p:sp>
          <p:nvSpPr>
            <p:cNvPr id="50222" name="Freeform 27"/>
            <p:cNvSpPr>
              <a:spLocks/>
            </p:cNvSpPr>
            <p:nvPr/>
          </p:nvSpPr>
          <p:spPr bwMode="auto">
            <a:xfrm>
              <a:off x="3701" y="466"/>
              <a:ext cx="214" cy="299"/>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23" name="Text Box 28"/>
            <p:cNvSpPr txBox="1">
              <a:spLocks noChangeArrowheads="1"/>
            </p:cNvSpPr>
            <p:nvPr/>
          </p:nvSpPr>
          <p:spPr bwMode="auto">
            <a:xfrm>
              <a:off x="4177" y="724"/>
              <a:ext cx="278"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0224" name="Oval 29"/>
            <p:cNvSpPr>
              <a:spLocks noChangeAspect="1" noChangeArrowheads="1"/>
            </p:cNvSpPr>
            <p:nvPr/>
          </p:nvSpPr>
          <p:spPr bwMode="auto">
            <a:xfrm>
              <a:off x="3521" y="1274"/>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0225" name="Freeform 30"/>
            <p:cNvSpPr>
              <a:spLocks/>
            </p:cNvSpPr>
            <p:nvPr/>
          </p:nvSpPr>
          <p:spPr bwMode="auto">
            <a:xfrm>
              <a:off x="3737" y="997"/>
              <a:ext cx="167" cy="33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26" name="Text Box 31"/>
            <p:cNvSpPr txBox="1">
              <a:spLocks noChangeArrowheads="1"/>
            </p:cNvSpPr>
            <p:nvPr/>
          </p:nvSpPr>
          <p:spPr bwMode="auto">
            <a:xfrm>
              <a:off x="3879" y="1243"/>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0227" name="Oval 32"/>
            <p:cNvSpPr>
              <a:spLocks noChangeAspect="1" noChangeArrowheads="1"/>
            </p:cNvSpPr>
            <p:nvPr/>
          </p:nvSpPr>
          <p:spPr bwMode="auto">
            <a:xfrm>
              <a:off x="4230" y="1274"/>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0228" name="Freeform 33"/>
            <p:cNvSpPr>
              <a:spLocks/>
            </p:cNvSpPr>
            <p:nvPr/>
          </p:nvSpPr>
          <p:spPr bwMode="auto">
            <a:xfrm>
              <a:off x="4104" y="973"/>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29" name="Text Box 34"/>
            <p:cNvSpPr txBox="1">
              <a:spLocks noChangeArrowheads="1"/>
            </p:cNvSpPr>
            <p:nvPr/>
          </p:nvSpPr>
          <p:spPr bwMode="auto">
            <a:xfrm>
              <a:off x="4588" y="1243"/>
              <a:ext cx="227"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0230" name="Oval 35"/>
            <p:cNvSpPr>
              <a:spLocks noChangeAspect="1" noChangeArrowheads="1"/>
            </p:cNvSpPr>
            <p:nvPr/>
          </p:nvSpPr>
          <p:spPr bwMode="auto">
            <a:xfrm>
              <a:off x="4609" y="1816"/>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0231" name="Freeform 36"/>
            <p:cNvSpPr>
              <a:spLocks/>
            </p:cNvSpPr>
            <p:nvPr/>
          </p:nvSpPr>
          <p:spPr bwMode="auto">
            <a:xfrm>
              <a:off x="4483" y="1515"/>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32" name="Text Box 37"/>
            <p:cNvSpPr txBox="1">
              <a:spLocks noChangeArrowheads="1"/>
            </p:cNvSpPr>
            <p:nvPr/>
          </p:nvSpPr>
          <p:spPr bwMode="auto">
            <a:xfrm>
              <a:off x="4967" y="1785"/>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grpSp>
        <p:nvGrpSpPr>
          <p:cNvPr id="3" name="Group 58"/>
          <p:cNvGrpSpPr>
            <a:grpSpLocks/>
          </p:cNvGrpSpPr>
          <p:nvPr/>
        </p:nvGrpSpPr>
        <p:grpSpPr bwMode="auto">
          <a:xfrm>
            <a:off x="3648076" y="2341563"/>
            <a:ext cx="3135313" cy="3041650"/>
            <a:chOff x="1338" y="1475"/>
            <a:chExt cx="1975" cy="1916"/>
          </a:xfrm>
        </p:grpSpPr>
        <p:sp>
          <p:nvSpPr>
            <p:cNvPr id="50195" name="Text Box 18"/>
            <p:cNvSpPr txBox="1">
              <a:spLocks noChangeArrowheads="1"/>
            </p:cNvSpPr>
            <p:nvPr/>
          </p:nvSpPr>
          <p:spPr bwMode="auto">
            <a:xfrm rot="-2724713">
              <a:off x="2688" y="1674"/>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2000" b="1" dirty="0">
                  <a:solidFill>
                    <a:srgbClr val="3333FF"/>
                  </a:solidFill>
                  <a:latin typeface="Consolas" pitchFamily="49" charset="0"/>
                  <a:ea typeface="楷体" pitchFamily="49" charset="-122"/>
                  <a:cs typeface="Consolas" pitchFamily="49" charset="0"/>
                </a:rPr>
                <a:t>RR</a:t>
              </a:r>
              <a:r>
                <a:rPr lang="zh-CN" altLang="en-US" sz="2000" b="1" dirty="0">
                  <a:solidFill>
                    <a:srgbClr val="3333FF"/>
                  </a:solidFill>
                  <a:latin typeface="Consolas" pitchFamily="49" charset="0"/>
                  <a:ea typeface="楷体" pitchFamily="49" charset="-122"/>
                  <a:cs typeface="Consolas" pitchFamily="49" charset="0"/>
                </a:rPr>
                <a:t>调整</a:t>
              </a:r>
            </a:p>
          </p:txBody>
        </p:sp>
        <p:sp>
          <p:nvSpPr>
            <p:cNvPr id="50196" name="Freeform 38"/>
            <p:cNvSpPr>
              <a:spLocks/>
            </p:cNvSpPr>
            <p:nvPr/>
          </p:nvSpPr>
          <p:spPr bwMode="auto">
            <a:xfrm>
              <a:off x="2835" y="1665"/>
              <a:ext cx="405" cy="450"/>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197" name="Oval 39"/>
            <p:cNvSpPr>
              <a:spLocks noChangeAspect="1" noChangeArrowheads="1"/>
            </p:cNvSpPr>
            <p:nvPr/>
          </p:nvSpPr>
          <p:spPr bwMode="auto">
            <a:xfrm>
              <a:off x="2031" y="2063"/>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11</a:t>
              </a:r>
            </a:p>
          </p:txBody>
        </p:sp>
        <p:sp>
          <p:nvSpPr>
            <p:cNvPr id="50198" name="Oval 40"/>
            <p:cNvSpPr>
              <a:spLocks noChangeAspect="1" noChangeArrowheads="1"/>
            </p:cNvSpPr>
            <p:nvPr/>
          </p:nvSpPr>
          <p:spPr bwMode="auto">
            <a:xfrm>
              <a:off x="1651" y="254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0199" name="Text Box 41"/>
            <p:cNvSpPr txBox="1">
              <a:spLocks noChangeArrowheads="1"/>
            </p:cNvSpPr>
            <p:nvPr/>
          </p:nvSpPr>
          <p:spPr bwMode="auto">
            <a:xfrm>
              <a:off x="1651" y="2349"/>
              <a:ext cx="181"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0200" name="Text Box 42"/>
            <p:cNvSpPr txBox="1">
              <a:spLocks noChangeArrowheads="1"/>
            </p:cNvSpPr>
            <p:nvPr/>
          </p:nvSpPr>
          <p:spPr bwMode="auto">
            <a:xfrm>
              <a:off x="2358" y="1972"/>
              <a:ext cx="158"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0201" name="Freeform 43"/>
            <p:cNvSpPr>
              <a:spLocks/>
            </p:cNvSpPr>
            <p:nvPr/>
          </p:nvSpPr>
          <p:spPr bwMode="auto">
            <a:xfrm>
              <a:off x="1890" y="2284"/>
              <a:ext cx="164" cy="28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02" name="Oval 44"/>
            <p:cNvSpPr>
              <a:spLocks noChangeAspect="1" noChangeArrowheads="1"/>
            </p:cNvSpPr>
            <p:nvPr/>
          </p:nvSpPr>
          <p:spPr bwMode="auto">
            <a:xfrm>
              <a:off x="2422" y="2548"/>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0203" name="Freeform 45"/>
            <p:cNvSpPr>
              <a:spLocks/>
            </p:cNvSpPr>
            <p:nvPr/>
          </p:nvSpPr>
          <p:spPr bwMode="auto">
            <a:xfrm>
              <a:off x="2290" y="2284"/>
              <a:ext cx="185" cy="281"/>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04" name="Text Box 46"/>
            <p:cNvSpPr txBox="1">
              <a:spLocks noChangeArrowheads="1"/>
            </p:cNvSpPr>
            <p:nvPr/>
          </p:nvSpPr>
          <p:spPr bwMode="auto">
            <a:xfrm>
              <a:off x="2766" y="2542"/>
              <a:ext cx="249"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0205" name="Oval 47"/>
            <p:cNvSpPr>
              <a:spLocks noChangeAspect="1" noChangeArrowheads="1"/>
            </p:cNvSpPr>
            <p:nvPr/>
          </p:nvSpPr>
          <p:spPr bwMode="auto">
            <a:xfrm>
              <a:off x="1338" y="309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0206" name="Freeform 48"/>
            <p:cNvSpPr>
              <a:spLocks/>
            </p:cNvSpPr>
            <p:nvPr/>
          </p:nvSpPr>
          <p:spPr bwMode="auto">
            <a:xfrm>
              <a:off x="1554" y="2815"/>
              <a:ext cx="167" cy="33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07" name="Text Box 49"/>
            <p:cNvSpPr txBox="1">
              <a:spLocks noChangeArrowheads="1"/>
            </p:cNvSpPr>
            <p:nvPr/>
          </p:nvSpPr>
          <p:spPr bwMode="auto">
            <a:xfrm>
              <a:off x="1696" y="3061"/>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0208" name="Oval 50"/>
            <p:cNvSpPr>
              <a:spLocks noChangeAspect="1" noChangeArrowheads="1"/>
            </p:cNvSpPr>
            <p:nvPr/>
          </p:nvSpPr>
          <p:spPr bwMode="auto">
            <a:xfrm>
              <a:off x="2819" y="309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0209" name="Freeform 51"/>
            <p:cNvSpPr>
              <a:spLocks/>
            </p:cNvSpPr>
            <p:nvPr/>
          </p:nvSpPr>
          <p:spPr bwMode="auto">
            <a:xfrm>
              <a:off x="2693" y="2791"/>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10" name="Text Box 52"/>
            <p:cNvSpPr txBox="1">
              <a:spLocks noChangeArrowheads="1"/>
            </p:cNvSpPr>
            <p:nvPr/>
          </p:nvSpPr>
          <p:spPr bwMode="auto">
            <a:xfrm>
              <a:off x="3177" y="3061"/>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0211" name="Oval 53"/>
            <p:cNvSpPr>
              <a:spLocks noChangeAspect="1" noChangeArrowheads="1"/>
            </p:cNvSpPr>
            <p:nvPr/>
          </p:nvSpPr>
          <p:spPr bwMode="auto">
            <a:xfrm>
              <a:off x="2004" y="3096"/>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0212" name="Freeform 54"/>
            <p:cNvSpPr>
              <a:spLocks/>
            </p:cNvSpPr>
            <p:nvPr/>
          </p:nvSpPr>
          <p:spPr bwMode="auto">
            <a:xfrm>
              <a:off x="1878" y="2803"/>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0213" name="Text Box 55"/>
            <p:cNvSpPr txBox="1">
              <a:spLocks noChangeArrowheads="1"/>
            </p:cNvSpPr>
            <p:nvPr/>
          </p:nvSpPr>
          <p:spPr bwMode="auto">
            <a:xfrm>
              <a:off x="2362" y="3065"/>
              <a:ext cx="13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Oval 3"/>
          <p:cNvSpPr>
            <a:spLocks noChangeAspect="1" noChangeArrowheads="1"/>
          </p:cNvSpPr>
          <p:nvPr/>
        </p:nvSpPr>
        <p:spPr bwMode="auto">
          <a:xfrm>
            <a:off x="3132138" y="595313"/>
            <a:ext cx="533400"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11</a:t>
            </a:r>
          </a:p>
        </p:txBody>
      </p:sp>
      <p:sp>
        <p:nvSpPr>
          <p:cNvPr id="51204" name="Oval 4"/>
          <p:cNvSpPr>
            <a:spLocks noChangeAspect="1" noChangeArrowheads="1"/>
          </p:cNvSpPr>
          <p:nvPr/>
        </p:nvSpPr>
        <p:spPr bwMode="auto">
          <a:xfrm>
            <a:off x="2528888" y="1381126"/>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1205" name="Text Box 5"/>
          <p:cNvSpPr txBox="1">
            <a:spLocks noChangeArrowheads="1"/>
          </p:cNvSpPr>
          <p:nvPr/>
        </p:nvSpPr>
        <p:spPr bwMode="auto">
          <a:xfrm>
            <a:off x="2554289" y="1074738"/>
            <a:ext cx="327025"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1206" name="Text Box 6"/>
          <p:cNvSpPr txBox="1">
            <a:spLocks noChangeArrowheads="1"/>
          </p:cNvSpPr>
          <p:nvPr/>
        </p:nvSpPr>
        <p:spPr bwMode="auto">
          <a:xfrm>
            <a:off x="3681413" y="476250"/>
            <a:ext cx="285750"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07" name="Freeform 7"/>
          <p:cNvSpPr>
            <a:spLocks/>
          </p:cNvSpPr>
          <p:nvPr/>
        </p:nvSpPr>
        <p:spPr bwMode="auto">
          <a:xfrm>
            <a:off x="2952728" y="971550"/>
            <a:ext cx="281010" cy="45718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08" name="Oval 8"/>
          <p:cNvSpPr>
            <a:spLocks noChangeAspect="1" noChangeArrowheads="1"/>
          </p:cNvSpPr>
          <p:nvPr/>
        </p:nvSpPr>
        <p:spPr bwMode="auto">
          <a:xfrm>
            <a:off x="3752850" y="1390651"/>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1209" name="Freeform 9"/>
          <p:cNvSpPr>
            <a:spLocks/>
          </p:cNvSpPr>
          <p:nvPr/>
        </p:nvSpPr>
        <p:spPr bwMode="auto">
          <a:xfrm>
            <a:off x="3556000" y="971550"/>
            <a:ext cx="325422" cy="457186"/>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10" name="Text Box 10"/>
          <p:cNvSpPr txBox="1">
            <a:spLocks noChangeArrowheads="1"/>
          </p:cNvSpPr>
          <p:nvPr/>
        </p:nvSpPr>
        <p:spPr bwMode="auto">
          <a:xfrm>
            <a:off x="4333876" y="1381126"/>
            <a:ext cx="404803" cy="307777"/>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1211" name="Oval 11"/>
          <p:cNvSpPr>
            <a:spLocks noChangeAspect="1" noChangeArrowheads="1"/>
          </p:cNvSpPr>
          <p:nvPr/>
        </p:nvSpPr>
        <p:spPr bwMode="auto">
          <a:xfrm>
            <a:off x="2032000" y="2254251"/>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1212" name="Freeform 12"/>
          <p:cNvSpPr>
            <a:spLocks/>
          </p:cNvSpPr>
          <p:nvPr/>
        </p:nvSpPr>
        <p:spPr bwMode="auto">
          <a:xfrm>
            <a:off x="2381225" y="1814514"/>
            <a:ext cx="323876" cy="471479"/>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13" name="Text Box 13"/>
          <p:cNvSpPr txBox="1">
            <a:spLocks noChangeArrowheads="1"/>
          </p:cNvSpPr>
          <p:nvPr/>
        </p:nvSpPr>
        <p:spPr bwMode="auto">
          <a:xfrm>
            <a:off x="2635251" y="2205038"/>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14" name="Oval 14"/>
          <p:cNvSpPr>
            <a:spLocks noChangeAspect="1" noChangeArrowheads="1"/>
          </p:cNvSpPr>
          <p:nvPr/>
        </p:nvSpPr>
        <p:spPr bwMode="auto">
          <a:xfrm>
            <a:off x="4383088" y="2254251"/>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1215" name="Freeform 15"/>
          <p:cNvSpPr>
            <a:spLocks/>
          </p:cNvSpPr>
          <p:nvPr/>
        </p:nvSpPr>
        <p:spPr bwMode="auto">
          <a:xfrm>
            <a:off x="4200526" y="1776413"/>
            <a:ext cx="390525" cy="52322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16" name="Text Box 16"/>
          <p:cNvSpPr txBox="1">
            <a:spLocks noChangeArrowheads="1"/>
          </p:cNvSpPr>
          <p:nvPr/>
        </p:nvSpPr>
        <p:spPr bwMode="auto">
          <a:xfrm>
            <a:off x="4986338" y="2205038"/>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17" name="Oval 17"/>
          <p:cNvSpPr>
            <a:spLocks noChangeAspect="1" noChangeArrowheads="1"/>
          </p:cNvSpPr>
          <p:nvPr/>
        </p:nvSpPr>
        <p:spPr bwMode="auto">
          <a:xfrm>
            <a:off x="3089275" y="2260601"/>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1218" name="Freeform 18"/>
          <p:cNvSpPr>
            <a:spLocks/>
          </p:cNvSpPr>
          <p:nvPr/>
        </p:nvSpPr>
        <p:spPr bwMode="auto">
          <a:xfrm>
            <a:off x="2990832" y="1795464"/>
            <a:ext cx="319087" cy="490529"/>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19" name="Text Box 19"/>
          <p:cNvSpPr txBox="1">
            <a:spLocks noChangeArrowheads="1"/>
          </p:cNvSpPr>
          <p:nvPr/>
        </p:nvSpPr>
        <p:spPr bwMode="auto">
          <a:xfrm>
            <a:off x="3692526" y="2211388"/>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nvGrpSpPr>
          <p:cNvPr id="2" name="Group 63"/>
          <p:cNvGrpSpPr>
            <a:grpSpLocks/>
          </p:cNvGrpSpPr>
          <p:nvPr/>
        </p:nvGrpSpPr>
        <p:grpSpPr bwMode="auto">
          <a:xfrm>
            <a:off x="4872038" y="215902"/>
            <a:ext cx="4652962" cy="2981325"/>
            <a:chOff x="2109" y="136"/>
            <a:chExt cx="2931" cy="1878"/>
          </a:xfrm>
        </p:grpSpPr>
        <p:sp>
          <p:nvSpPr>
            <p:cNvPr id="51243" name="Line 20"/>
            <p:cNvSpPr>
              <a:spLocks noChangeShapeType="1"/>
            </p:cNvSpPr>
            <p:nvPr/>
          </p:nvSpPr>
          <p:spPr bwMode="auto">
            <a:xfrm>
              <a:off x="2109" y="1163"/>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44" name="Text Box 21"/>
            <p:cNvSpPr txBox="1">
              <a:spLocks noChangeArrowheads="1"/>
            </p:cNvSpPr>
            <p:nvPr/>
          </p:nvSpPr>
          <p:spPr bwMode="auto">
            <a:xfrm>
              <a:off x="2154" y="845"/>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18</a:t>
              </a:r>
            </a:p>
          </p:txBody>
        </p:sp>
        <p:sp>
          <p:nvSpPr>
            <p:cNvPr id="51245" name="Oval 22"/>
            <p:cNvSpPr>
              <a:spLocks noChangeAspect="1" noChangeArrowheads="1"/>
            </p:cNvSpPr>
            <p:nvPr/>
          </p:nvSpPr>
          <p:spPr bwMode="auto">
            <a:xfrm>
              <a:off x="3661" y="136"/>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11</a:t>
              </a:r>
            </a:p>
          </p:txBody>
        </p:sp>
        <p:sp>
          <p:nvSpPr>
            <p:cNvPr id="51246" name="Oval 23"/>
            <p:cNvSpPr>
              <a:spLocks noChangeAspect="1" noChangeArrowheads="1"/>
            </p:cNvSpPr>
            <p:nvPr/>
          </p:nvSpPr>
          <p:spPr bwMode="auto">
            <a:xfrm>
              <a:off x="3281" y="63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1247" name="Text Box 24"/>
            <p:cNvSpPr txBox="1">
              <a:spLocks noChangeArrowheads="1"/>
            </p:cNvSpPr>
            <p:nvPr/>
          </p:nvSpPr>
          <p:spPr bwMode="auto">
            <a:xfrm>
              <a:off x="3297" y="438"/>
              <a:ext cx="20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1248" name="Text Box 25"/>
            <p:cNvSpPr txBox="1">
              <a:spLocks noChangeArrowheads="1"/>
            </p:cNvSpPr>
            <p:nvPr/>
          </p:nvSpPr>
          <p:spPr bwMode="auto">
            <a:xfrm>
              <a:off x="4007" y="168"/>
              <a:ext cx="18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1249" name="Freeform 26"/>
            <p:cNvSpPr>
              <a:spLocks/>
            </p:cNvSpPr>
            <p:nvPr/>
          </p:nvSpPr>
          <p:spPr bwMode="auto">
            <a:xfrm>
              <a:off x="3510" y="373"/>
              <a:ext cx="215" cy="302"/>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50" name="Oval 27"/>
            <p:cNvSpPr>
              <a:spLocks noChangeAspect="1" noChangeArrowheads="1"/>
            </p:cNvSpPr>
            <p:nvPr/>
          </p:nvSpPr>
          <p:spPr bwMode="auto">
            <a:xfrm>
              <a:off x="4052" y="637"/>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16</a:t>
              </a:r>
            </a:p>
          </p:txBody>
        </p:sp>
        <p:sp>
          <p:nvSpPr>
            <p:cNvPr id="51251" name="Freeform 28"/>
            <p:cNvSpPr>
              <a:spLocks/>
            </p:cNvSpPr>
            <p:nvPr/>
          </p:nvSpPr>
          <p:spPr bwMode="auto">
            <a:xfrm>
              <a:off x="3944" y="389"/>
              <a:ext cx="241" cy="286"/>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52" name="Text Box 29"/>
            <p:cNvSpPr txBox="1">
              <a:spLocks noChangeArrowheads="1"/>
            </p:cNvSpPr>
            <p:nvPr/>
          </p:nvSpPr>
          <p:spPr bwMode="auto">
            <a:xfrm>
              <a:off x="4418" y="631"/>
              <a:ext cx="262"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51253" name="Oval 30"/>
            <p:cNvSpPr>
              <a:spLocks noChangeAspect="1" noChangeArrowheads="1"/>
            </p:cNvSpPr>
            <p:nvPr/>
          </p:nvSpPr>
          <p:spPr bwMode="auto">
            <a:xfrm>
              <a:off x="2968" y="118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1254" name="Freeform 31"/>
            <p:cNvSpPr>
              <a:spLocks/>
            </p:cNvSpPr>
            <p:nvPr/>
          </p:nvSpPr>
          <p:spPr bwMode="auto">
            <a:xfrm>
              <a:off x="3195" y="904"/>
              <a:ext cx="161" cy="311"/>
            </a:xfrm>
            <a:custGeom>
              <a:avLst/>
              <a:gdLst>
                <a:gd name="T0" fmla="*/ 180 w 180"/>
                <a:gd name="T1" fmla="*/ 0 h 276"/>
                <a:gd name="T2" fmla="*/ 0 w 180"/>
                <a:gd name="T3" fmla="*/ 276 h 276"/>
                <a:gd name="T4" fmla="*/ 0 60000 65536"/>
                <a:gd name="T5" fmla="*/ 0 60000 65536"/>
                <a:gd name="T6" fmla="*/ 0 w 180"/>
                <a:gd name="T7" fmla="*/ 0 h 276"/>
                <a:gd name="T8" fmla="*/ 180 w 180"/>
                <a:gd name="T9" fmla="*/ 276 h 276"/>
              </a:gdLst>
              <a:ahLst/>
              <a:cxnLst>
                <a:cxn ang="T4">
                  <a:pos x="T0" y="T1"/>
                </a:cxn>
                <a:cxn ang="T5">
                  <a:pos x="T2" y="T3"/>
                </a:cxn>
              </a:cxnLst>
              <a:rect l="T6" t="T7" r="T8" b="T9"/>
              <a:pathLst>
                <a:path w="180" h="276">
                  <a:moveTo>
                    <a:pt x="180" y="0"/>
                  </a:moveTo>
                  <a:lnTo>
                    <a:pt x="0" y="27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55" name="Text Box 32"/>
            <p:cNvSpPr txBox="1">
              <a:spLocks noChangeArrowheads="1"/>
            </p:cNvSpPr>
            <p:nvPr/>
          </p:nvSpPr>
          <p:spPr bwMode="auto">
            <a:xfrm>
              <a:off x="3348" y="1150"/>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56" name="Oval 33"/>
            <p:cNvSpPr>
              <a:spLocks noChangeAspect="1" noChangeArrowheads="1"/>
            </p:cNvSpPr>
            <p:nvPr/>
          </p:nvSpPr>
          <p:spPr bwMode="auto">
            <a:xfrm>
              <a:off x="4449" y="1181"/>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1257" name="Freeform 34"/>
            <p:cNvSpPr>
              <a:spLocks/>
            </p:cNvSpPr>
            <p:nvPr/>
          </p:nvSpPr>
          <p:spPr bwMode="auto">
            <a:xfrm>
              <a:off x="4334" y="880"/>
              <a:ext cx="24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58" name="Oval 35"/>
            <p:cNvSpPr>
              <a:spLocks noChangeAspect="1" noChangeArrowheads="1"/>
            </p:cNvSpPr>
            <p:nvPr/>
          </p:nvSpPr>
          <p:spPr bwMode="auto">
            <a:xfrm>
              <a:off x="3634" y="1185"/>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1259" name="Freeform 36"/>
            <p:cNvSpPr>
              <a:spLocks/>
            </p:cNvSpPr>
            <p:nvPr/>
          </p:nvSpPr>
          <p:spPr bwMode="auto">
            <a:xfrm>
              <a:off x="3552" y="896"/>
              <a:ext cx="228" cy="319"/>
            </a:xfrm>
            <a:custGeom>
              <a:avLst/>
              <a:gdLst>
                <a:gd name="T0" fmla="*/ 0 w 212"/>
                <a:gd name="T1" fmla="*/ 0 h 300"/>
                <a:gd name="T2" fmla="*/ 212 w 212"/>
                <a:gd name="T3" fmla="*/ 300 h 300"/>
                <a:gd name="T4" fmla="*/ 0 60000 65536"/>
                <a:gd name="T5" fmla="*/ 0 60000 65536"/>
                <a:gd name="T6" fmla="*/ 0 w 212"/>
                <a:gd name="T7" fmla="*/ 0 h 300"/>
                <a:gd name="T8" fmla="*/ 212 w 212"/>
                <a:gd name="T9" fmla="*/ 300 h 300"/>
              </a:gdLst>
              <a:ahLst/>
              <a:cxnLst>
                <a:cxn ang="T4">
                  <a:pos x="T0" y="T1"/>
                </a:cxn>
                <a:cxn ang="T5">
                  <a:pos x="T2" y="T3"/>
                </a:cxn>
              </a:cxnLst>
              <a:rect l="T6" t="T7" r="T8" b="T9"/>
              <a:pathLst>
                <a:path w="212" h="300">
                  <a:moveTo>
                    <a:pt x="0" y="0"/>
                  </a:moveTo>
                  <a:lnTo>
                    <a:pt x="212"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60" name="Text Box 37"/>
            <p:cNvSpPr txBox="1">
              <a:spLocks noChangeArrowheads="1"/>
            </p:cNvSpPr>
            <p:nvPr/>
          </p:nvSpPr>
          <p:spPr bwMode="auto">
            <a:xfrm>
              <a:off x="4014" y="1154"/>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61" name="Oval 38"/>
            <p:cNvSpPr>
              <a:spLocks noChangeAspect="1" noChangeArrowheads="1"/>
            </p:cNvSpPr>
            <p:nvPr/>
          </p:nvSpPr>
          <p:spPr bwMode="auto">
            <a:xfrm>
              <a:off x="4081" y="1719"/>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18</a:t>
              </a:r>
            </a:p>
          </p:txBody>
        </p:sp>
        <p:sp>
          <p:nvSpPr>
            <p:cNvPr id="51262" name="Freeform 39"/>
            <p:cNvSpPr>
              <a:spLocks/>
            </p:cNvSpPr>
            <p:nvPr/>
          </p:nvSpPr>
          <p:spPr bwMode="auto">
            <a:xfrm>
              <a:off x="4320" y="1442"/>
              <a:ext cx="185" cy="313"/>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63" name="Text Box 40"/>
            <p:cNvSpPr txBox="1">
              <a:spLocks noChangeArrowheads="1"/>
            </p:cNvSpPr>
            <p:nvPr/>
          </p:nvSpPr>
          <p:spPr bwMode="auto">
            <a:xfrm>
              <a:off x="4461" y="1688"/>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64" name="Text Box 41"/>
            <p:cNvSpPr txBox="1">
              <a:spLocks noChangeArrowheads="1"/>
            </p:cNvSpPr>
            <p:nvPr/>
          </p:nvSpPr>
          <p:spPr bwMode="auto">
            <a:xfrm>
              <a:off x="4785" y="1071"/>
              <a:ext cx="255"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grpSp>
      <p:grpSp>
        <p:nvGrpSpPr>
          <p:cNvPr id="3" name="Group 64"/>
          <p:cNvGrpSpPr>
            <a:grpSpLocks/>
          </p:cNvGrpSpPr>
          <p:nvPr/>
        </p:nvGrpSpPr>
        <p:grpSpPr bwMode="auto">
          <a:xfrm>
            <a:off x="4079876" y="2468564"/>
            <a:ext cx="3529013" cy="2878137"/>
            <a:chOff x="1610" y="1555"/>
            <a:chExt cx="2223" cy="1813"/>
          </a:xfrm>
        </p:grpSpPr>
        <p:sp>
          <p:nvSpPr>
            <p:cNvPr id="51222" name="Oval 42"/>
            <p:cNvSpPr>
              <a:spLocks noChangeAspect="1" noChangeArrowheads="1"/>
            </p:cNvSpPr>
            <p:nvPr/>
          </p:nvSpPr>
          <p:spPr bwMode="auto">
            <a:xfrm>
              <a:off x="2525" y="2024"/>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11</a:t>
              </a:r>
            </a:p>
          </p:txBody>
        </p:sp>
        <p:sp>
          <p:nvSpPr>
            <p:cNvPr id="51223" name="Oval 43"/>
            <p:cNvSpPr>
              <a:spLocks noChangeAspect="1" noChangeArrowheads="1"/>
            </p:cNvSpPr>
            <p:nvPr/>
          </p:nvSpPr>
          <p:spPr bwMode="auto">
            <a:xfrm>
              <a:off x="1923" y="251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1224" name="Text Box 44"/>
            <p:cNvSpPr txBox="1">
              <a:spLocks noChangeArrowheads="1"/>
            </p:cNvSpPr>
            <p:nvPr/>
          </p:nvSpPr>
          <p:spPr bwMode="auto">
            <a:xfrm>
              <a:off x="1890" y="2418"/>
              <a:ext cx="20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1225" name="Freeform 45"/>
            <p:cNvSpPr>
              <a:spLocks/>
            </p:cNvSpPr>
            <p:nvPr/>
          </p:nvSpPr>
          <p:spPr bwMode="auto">
            <a:xfrm>
              <a:off x="2192" y="2240"/>
              <a:ext cx="364" cy="33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26" name="Oval 46"/>
            <p:cNvSpPr>
              <a:spLocks noChangeAspect="1" noChangeArrowheads="1"/>
            </p:cNvSpPr>
            <p:nvPr/>
          </p:nvSpPr>
          <p:spPr bwMode="auto">
            <a:xfrm>
              <a:off x="3016" y="2525"/>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18</a:t>
              </a:r>
            </a:p>
          </p:txBody>
        </p:sp>
        <p:sp>
          <p:nvSpPr>
            <p:cNvPr id="51227" name="Freeform 47"/>
            <p:cNvSpPr>
              <a:spLocks/>
            </p:cNvSpPr>
            <p:nvPr/>
          </p:nvSpPr>
          <p:spPr bwMode="auto">
            <a:xfrm>
              <a:off x="2816" y="2264"/>
              <a:ext cx="289" cy="301"/>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28" name="Text Box 48"/>
            <p:cNvSpPr txBox="1">
              <a:spLocks noChangeArrowheads="1"/>
            </p:cNvSpPr>
            <p:nvPr/>
          </p:nvSpPr>
          <p:spPr bwMode="auto">
            <a:xfrm>
              <a:off x="3382" y="2519"/>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29" name="Oval 49"/>
            <p:cNvSpPr>
              <a:spLocks noChangeAspect="1" noChangeArrowheads="1"/>
            </p:cNvSpPr>
            <p:nvPr/>
          </p:nvSpPr>
          <p:spPr bwMode="auto">
            <a:xfrm>
              <a:off x="1610" y="306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1230" name="Freeform 50"/>
            <p:cNvSpPr>
              <a:spLocks/>
            </p:cNvSpPr>
            <p:nvPr/>
          </p:nvSpPr>
          <p:spPr bwMode="auto">
            <a:xfrm>
              <a:off x="1845" y="2788"/>
              <a:ext cx="151" cy="317"/>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31" name="Text Box 51"/>
            <p:cNvSpPr txBox="1">
              <a:spLocks noChangeArrowheads="1"/>
            </p:cNvSpPr>
            <p:nvPr/>
          </p:nvSpPr>
          <p:spPr bwMode="auto">
            <a:xfrm>
              <a:off x="1990" y="3038"/>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32" name="Oval 52"/>
            <p:cNvSpPr>
              <a:spLocks noChangeAspect="1" noChangeArrowheads="1"/>
            </p:cNvSpPr>
            <p:nvPr/>
          </p:nvSpPr>
          <p:spPr bwMode="auto">
            <a:xfrm>
              <a:off x="3342" y="306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1233" name="Freeform 53"/>
            <p:cNvSpPr>
              <a:spLocks/>
            </p:cNvSpPr>
            <p:nvPr/>
          </p:nvSpPr>
          <p:spPr bwMode="auto">
            <a:xfrm>
              <a:off x="3304" y="2776"/>
              <a:ext cx="206" cy="329"/>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34" name="Oval 54"/>
            <p:cNvSpPr>
              <a:spLocks noChangeAspect="1" noChangeArrowheads="1"/>
            </p:cNvSpPr>
            <p:nvPr/>
          </p:nvSpPr>
          <p:spPr bwMode="auto">
            <a:xfrm>
              <a:off x="2276" y="3073"/>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1235" name="Freeform 55"/>
            <p:cNvSpPr>
              <a:spLocks/>
            </p:cNvSpPr>
            <p:nvPr/>
          </p:nvSpPr>
          <p:spPr bwMode="auto">
            <a:xfrm>
              <a:off x="2192" y="2788"/>
              <a:ext cx="193" cy="317"/>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36" name="Text Box 56"/>
            <p:cNvSpPr txBox="1">
              <a:spLocks noChangeArrowheads="1"/>
            </p:cNvSpPr>
            <p:nvPr/>
          </p:nvSpPr>
          <p:spPr bwMode="auto">
            <a:xfrm>
              <a:off x="2517" y="2931"/>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37" name="Oval 57"/>
            <p:cNvSpPr>
              <a:spLocks noChangeAspect="1" noChangeArrowheads="1"/>
            </p:cNvSpPr>
            <p:nvPr/>
          </p:nvSpPr>
          <p:spPr bwMode="auto">
            <a:xfrm>
              <a:off x="2699" y="3072"/>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1238" name="Freeform 58"/>
            <p:cNvSpPr>
              <a:spLocks/>
            </p:cNvSpPr>
            <p:nvPr/>
          </p:nvSpPr>
          <p:spPr bwMode="auto">
            <a:xfrm>
              <a:off x="2925" y="2788"/>
              <a:ext cx="151" cy="272"/>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1239" name="Text Box 59"/>
            <p:cNvSpPr txBox="1">
              <a:spLocks noChangeArrowheads="1"/>
            </p:cNvSpPr>
            <p:nvPr/>
          </p:nvSpPr>
          <p:spPr bwMode="auto">
            <a:xfrm>
              <a:off x="3079" y="3041"/>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40" name="Text Box 60"/>
            <p:cNvSpPr txBox="1">
              <a:spLocks noChangeArrowheads="1"/>
            </p:cNvSpPr>
            <p:nvPr/>
          </p:nvSpPr>
          <p:spPr bwMode="auto">
            <a:xfrm>
              <a:off x="3678" y="2959"/>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1241" name="Text Box 61"/>
            <p:cNvSpPr txBox="1">
              <a:spLocks noChangeArrowheads="1"/>
            </p:cNvSpPr>
            <p:nvPr/>
          </p:nvSpPr>
          <p:spPr bwMode="auto">
            <a:xfrm rot="18875287">
              <a:off x="2998" y="1753"/>
              <a:ext cx="590" cy="194"/>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2000" b="1">
                  <a:solidFill>
                    <a:srgbClr val="3333FF"/>
                  </a:solidFill>
                  <a:latin typeface="Consolas" pitchFamily="49" charset="0"/>
                  <a:ea typeface="楷体" pitchFamily="49" charset="-122"/>
                  <a:cs typeface="Consolas" pitchFamily="49" charset="0"/>
                </a:rPr>
                <a:t>RL</a:t>
              </a:r>
              <a:r>
                <a:rPr lang="zh-CN" altLang="en-US" sz="2000" b="1">
                  <a:solidFill>
                    <a:srgbClr val="3333FF"/>
                  </a:solidFill>
                  <a:latin typeface="Consolas" pitchFamily="49" charset="0"/>
                  <a:ea typeface="楷体" pitchFamily="49" charset="-122"/>
                  <a:cs typeface="Consolas" pitchFamily="49" charset="0"/>
                </a:rPr>
                <a:t>调整</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51242" name="Freeform 62"/>
            <p:cNvSpPr>
              <a:spLocks/>
            </p:cNvSpPr>
            <p:nvPr/>
          </p:nvSpPr>
          <p:spPr bwMode="auto">
            <a:xfrm>
              <a:off x="3150" y="1710"/>
              <a:ext cx="450" cy="450"/>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4"/>
          <p:cNvSpPr>
            <a:spLocks noChangeAspect="1" noChangeArrowheads="1"/>
          </p:cNvSpPr>
          <p:nvPr/>
        </p:nvSpPr>
        <p:spPr bwMode="auto">
          <a:xfrm>
            <a:off x="3390883" y="549276"/>
            <a:ext cx="533400" cy="4365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11</a:t>
            </a:r>
          </a:p>
        </p:txBody>
      </p:sp>
      <p:sp>
        <p:nvSpPr>
          <p:cNvPr id="52227" name="Oval 5"/>
          <p:cNvSpPr>
            <a:spLocks noChangeAspect="1" noChangeArrowheads="1"/>
          </p:cNvSpPr>
          <p:nvPr/>
        </p:nvSpPr>
        <p:spPr bwMode="auto">
          <a:xfrm>
            <a:off x="2435208" y="13350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2228" name="Text Box 6"/>
          <p:cNvSpPr txBox="1">
            <a:spLocks noChangeArrowheads="1"/>
          </p:cNvSpPr>
          <p:nvPr/>
        </p:nvSpPr>
        <p:spPr bwMode="auto">
          <a:xfrm>
            <a:off x="2441576" y="1028700"/>
            <a:ext cx="327025"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2229" name="Freeform 7"/>
          <p:cNvSpPr>
            <a:spLocks/>
          </p:cNvSpPr>
          <p:nvPr/>
        </p:nvSpPr>
        <p:spPr bwMode="auto">
          <a:xfrm>
            <a:off x="2843213" y="892175"/>
            <a:ext cx="577850" cy="52322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30" name="Oval 8"/>
          <p:cNvSpPr>
            <a:spLocks noChangeAspect="1" noChangeArrowheads="1"/>
          </p:cNvSpPr>
          <p:nvPr/>
        </p:nvSpPr>
        <p:spPr bwMode="auto">
          <a:xfrm>
            <a:off x="4151313" y="13446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18</a:t>
            </a:r>
          </a:p>
        </p:txBody>
      </p:sp>
      <p:sp>
        <p:nvSpPr>
          <p:cNvPr id="52231" name="Freeform 9"/>
          <p:cNvSpPr>
            <a:spLocks/>
          </p:cNvSpPr>
          <p:nvPr/>
        </p:nvSpPr>
        <p:spPr bwMode="auto">
          <a:xfrm>
            <a:off x="3833813" y="930275"/>
            <a:ext cx="457200" cy="52322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32" name="Text Box 10"/>
          <p:cNvSpPr txBox="1">
            <a:spLocks noChangeArrowheads="1"/>
          </p:cNvSpPr>
          <p:nvPr/>
        </p:nvSpPr>
        <p:spPr bwMode="auto">
          <a:xfrm>
            <a:off x="4732338" y="1335088"/>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33" name="Oval 11"/>
          <p:cNvSpPr>
            <a:spLocks noChangeAspect="1" noChangeArrowheads="1"/>
          </p:cNvSpPr>
          <p:nvPr/>
        </p:nvSpPr>
        <p:spPr bwMode="auto">
          <a:xfrm>
            <a:off x="1938321" y="22082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2234" name="Freeform 12"/>
          <p:cNvSpPr>
            <a:spLocks/>
          </p:cNvSpPr>
          <p:nvPr/>
        </p:nvSpPr>
        <p:spPr bwMode="auto">
          <a:xfrm>
            <a:off x="2239963" y="1762125"/>
            <a:ext cx="292100" cy="523220"/>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35" name="Text Box 13"/>
          <p:cNvSpPr txBox="1">
            <a:spLocks noChangeArrowheads="1"/>
          </p:cNvSpPr>
          <p:nvPr/>
        </p:nvSpPr>
        <p:spPr bwMode="auto">
          <a:xfrm>
            <a:off x="2522538" y="2159000"/>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36" name="Oval 14"/>
          <p:cNvSpPr>
            <a:spLocks noChangeAspect="1" noChangeArrowheads="1"/>
          </p:cNvSpPr>
          <p:nvPr/>
        </p:nvSpPr>
        <p:spPr bwMode="auto">
          <a:xfrm>
            <a:off x="4668838" y="22082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2237" name="Freeform 15"/>
          <p:cNvSpPr>
            <a:spLocks/>
          </p:cNvSpPr>
          <p:nvPr/>
        </p:nvSpPr>
        <p:spPr bwMode="auto">
          <a:xfrm>
            <a:off x="4608513" y="1743075"/>
            <a:ext cx="285750" cy="52322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38" name="Oval 16"/>
          <p:cNvSpPr>
            <a:spLocks noChangeAspect="1" noChangeArrowheads="1"/>
          </p:cNvSpPr>
          <p:nvPr/>
        </p:nvSpPr>
        <p:spPr bwMode="auto">
          <a:xfrm>
            <a:off x="2995596" y="221456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2239" name="Freeform 17"/>
          <p:cNvSpPr>
            <a:spLocks/>
          </p:cNvSpPr>
          <p:nvPr/>
        </p:nvSpPr>
        <p:spPr bwMode="auto">
          <a:xfrm>
            <a:off x="2843213" y="1762125"/>
            <a:ext cx="336550" cy="523220"/>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40" name="Text Box 18"/>
          <p:cNvSpPr txBox="1">
            <a:spLocks noChangeArrowheads="1"/>
          </p:cNvSpPr>
          <p:nvPr/>
        </p:nvSpPr>
        <p:spPr bwMode="auto">
          <a:xfrm>
            <a:off x="3359151" y="1989138"/>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41" name="Oval 19"/>
          <p:cNvSpPr>
            <a:spLocks noChangeAspect="1" noChangeArrowheads="1"/>
          </p:cNvSpPr>
          <p:nvPr/>
        </p:nvSpPr>
        <p:spPr bwMode="auto">
          <a:xfrm>
            <a:off x="3667108" y="2212976"/>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2242" name="Freeform 20"/>
          <p:cNvSpPr>
            <a:spLocks/>
          </p:cNvSpPr>
          <p:nvPr/>
        </p:nvSpPr>
        <p:spPr bwMode="auto">
          <a:xfrm>
            <a:off x="3960813" y="1762125"/>
            <a:ext cx="285750" cy="52322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43" name="Text Box 21"/>
          <p:cNvSpPr txBox="1">
            <a:spLocks noChangeArrowheads="1"/>
          </p:cNvSpPr>
          <p:nvPr/>
        </p:nvSpPr>
        <p:spPr bwMode="auto">
          <a:xfrm>
            <a:off x="4251326" y="2163763"/>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44" name="Text Box 47"/>
          <p:cNvSpPr txBox="1">
            <a:spLocks noChangeArrowheads="1"/>
          </p:cNvSpPr>
          <p:nvPr/>
        </p:nvSpPr>
        <p:spPr bwMode="auto">
          <a:xfrm>
            <a:off x="4008438" y="476250"/>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nvGrpSpPr>
          <p:cNvPr id="2" name="Group 49"/>
          <p:cNvGrpSpPr>
            <a:grpSpLocks/>
          </p:cNvGrpSpPr>
          <p:nvPr/>
        </p:nvGrpSpPr>
        <p:grpSpPr bwMode="auto">
          <a:xfrm>
            <a:off x="5202238" y="404813"/>
            <a:ext cx="4781550" cy="3168650"/>
            <a:chOff x="2317" y="255"/>
            <a:chExt cx="3012" cy="1996"/>
          </a:xfrm>
        </p:grpSpPr>
        <p:sp>
          <p:nvSpPr>
            <p:cNvPr id="52246" name="Text Box 22"/>
            <p:cNvSpPr txBox="1">
              <a:spLocks noChangeArrowheads="1"/>
            </p:cNvSpPr>
            <p:nvPr/>
          </p:nvSpPr>
          <p:spPr bwMode="auto">
            <a:xfrm>
              <a:off x="2317" y="1281"/>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47" name="Line 23"/>
            <p:cNvSpPr>
              <a:spLocks noChangeShapeType="1"/>
            </p:cNvSpPr>
            <p:nvPr/>
          </p:nvSpPr>
          <p:spPr bwMode="auto">
            <a:xfrm>
              <a:off x="2517" y="1163"/>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48" name="Text Box 24"/>
            <p:cNvSpPr txBox="1">
              <a:spLocks noChangeArrowheads="1"/>
            </p:cNvSpPr>
            <p:nvPr/>
          </p:nvSpPr>
          <p:spPr bwMode="auto">
            <a:xfrm>
              <a:off x="2562" y="845"/>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14</a:t>
              </a:r>
            </a:p>
          </p:txBody>
        </p:sp>
        <p:sp>
          <p:nvSpPr>
            <p:cNvPr id="52249" name="Oval 25"/>
            <p:cNvSpPr>
              <a:spLocks noChangeAspect="1" noChangeArrowheads="1"/>
            </p:cNvSpPr>
            <p:nvPr/>
          </p:nvSpPr>
          <p:spPr bwMode="auto">
            <a:xfrm>
              <a:off x="4005" y="346"/>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 pitchFamily="49" charset="-122"/>
                  <a:cs typeface="Consolas" pitchFamily="49" charset="0"/>
                </a:rPr>
                <a:t>11</a:t>
              </a:r>
            </a:p>
          </p:txBody>
        </p:sp>
        <p:sp>
          <p:nvSpPr>
            <p:cNvPr id="52250" name="Oval 26"/>
            <p:cNvSpPr>
              <a:spLocks noChangeAspect="1" noChangeArrowheads="1"/>
            </p:cNvSpPr>
            <p:nvPr/>
          </p:nvSpPr>
          <p:spPr bwMode="auto">
            <a:xfrm>
              <a:off x="3419" y="84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7</a:t>
              </a:r>
            </a:p>
          </p:txBody>
        </p:sp>
        <p:sp>
          <p:nvSpPr>
            <p:cNvPr id="52251" name="Text Box 27"/>
            <p:cNvSpPr txBox="1">
              <a:spLocks noChangeArrowheads="1"/>
            </p:cNvSpPr>
            <p:nvPr/>
          </p:nvSpPr>
          <p:spPr bwMode="auto">
            <a:xfrm>
              <a:off x="3435" y="648"/>
              <a:ext cx="20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2252" name="Freeform 28"/>
            <p:cNvSpPr>
              <a:spLocks/>
            </p:cNvSpPr>
            <p:nvPr/>
          </p:nvSpPr>
          <p:spPr bwMode="auto">
            <a:xfrm>
              <a:off x="3688" y="562"/>
              <a:ext cx="364" cy="33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53" name="Oval 29"/>
            <p:cNvSpPr>
              <a:spLocks noChangeAspect="1" noChangeArrowheads="1"/>
            </p:cNvSpPr>
            <p:nvPr/>
          </p:nvSpPr>
          <p:spPr bwMode="auto">
            <a:xfrm>
              <a:off x="4512" y="847"/>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18</a:t>
              </a:r>
            </a:p>
          </p:txBody>
        </p:sp>
        <p:sp>
          <p:nvSpPr>
            <p:cNvPr id="52254" name="Freeform 30"/>
            <p:cNvSpPr>
              <a:spLocks/>
            </p:cNvSpPr>
            <p:nvPr/>
          </p:nvSpPr>
          <p:spPr bwMode="auto">
            <a:xfrm>
              <a:off x="4312" y="586"/>
              <a:ext cx="278" cy="314"/>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55" name="Text Box 31"/>
            <p:cNvSpPr txBox="1">
              <a:spLocks noChangeArrowheads="1"/>
            </p:cNvSpPr>
            <p:nvPr/>
          </p:nvSpPr>
          <p:spPr bwMode="auto">
            <a:xfrm>
              <a:off x="4878" y="841"/>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2256" name="Oval 32"/>
            <p:cNvSpPr>
              <a:spLocks noChangeAspect="1" noChangeArrowheads="1"/>
            </p:cNvSpPr>
            <p:nvPr/>
          </p:nvSpPr>
          <p:spPr bwMode="auto">
            <a:xfrm>
              <a:off x="3106" y="139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3</a:t>
              </a:r>
            </a:p>
          </p:txBody>
        </p:sp>
        <p:sp>
          <p:nvSpPr>
            <p:cNvPr id="52257" name="Freeform 33"/>
            <p:cNvSpPr>
              <a:spLocks/>
            </p:cNvSpPr>
            <p:nvPr/>
          </p:nvSpPr>
          <p:spPr bwMode="auto">
            <a:xfrm>
              <a:off x="3330" y="1110"/>
              <a:ext cx="162" cy="285"/>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58" name="Text Box 34"/>
            <p:cNvSpPr txBox="1">
              <a:spLocks noChangeArrowheads="1"/>
            </p:cNvSpPr>
            <p:nvPr/>
          </p:nvSpPr>
          <p:spPr bwMode="auto">
            <a:xfrm>
              <a:off x="3486" y="1360"/>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59" name="Oval 35"/>
            <p:cNvSpPr>
              <a:spLocks noChangeAspect="1" noChangeArrowheads="1"/>
            </p:cNvSpPr>
            <p:nvPr/>
          </p:nvSpPr>
          <p:spPr bwMode="auto">
            <a:xfrm>
              <a:off x="4838" y="139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26</a:t>
              </a:r>
            </a:p>
          </p:txBody>
        </p:sp>
        <p:sp>
          <p:nvSpPr>
            <p:cNvPr id="52260" name="Freeform 36"/>
            <p:cNvSpPr>
              <a:spLocks/>
            </p:cNvSpPr>
            <p:nvPr/>
          </p:nvSpPr>
          <p:spPr bwMode="auto">
            <a:xfrm>
              <a:off x="4800" y="1098"/>
              <a:ext cx="150" cy="297"/>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61" name="Oval 37"/>
            <p:cNvSpPr>
              <a:spLocks noChangeAspect="1" noChangeArrowheads="1"/>
            </p:cNvSpPr>
            <p:nvPr/>
          </p:nvSpPr>
          <p:spPr bwMode="auto">
            <a:xfrm>
              <a:off x="3772" y="1395"/>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9</a:t>
              </a:r>
            </a:p>
          </p:txBody>
        </p:sp>
        <p:sp>
          <p:nvSpPr>
            <p:cNvPr id="52262" name="Freeform 38"/>
            <p:cNvSpPr>
              <a:spLocks/>
            </p:cNvSpPr>
            <p:nvPr/>
          </p:nvSpPr>
          <p:spPr bwMode="auto">
            <a:xfrm>
              <a:off x="3688" y="1110"/>
              <a:ext cx="182" cy="330"/>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63" name="Text Box 39"/>
            <p:cNvSpPr txBox="1">
              <a:spLocks noChangeArrowheads="1"/>
            </p:cNvSpPr>
            <p:nvPr/>
          </p:nvSpPr>
          <p:spPr bwMode="auto">
            <a:xfrm>
              <a:off x="4013" y="1253"/>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64" name="Oval 40"/>
            <p:cNvSpPr>
              <a:spLocks noChangeAspect="1" noChangeArrowheads="1"/>
            </p:cNvSpPr>
            <p:nvPr/>
          </p:nvSpPr>
          <p:spPr bwMode="auto">
            <a:xfrm>
              <a:off x="4195" y="1394"/>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16</a:t>
              </a:r>
            </a:p>
          </p:txBody>
        </p:sp>
        <p:sp>
          <p:nvSpPr>
            <p:cNvPr id="52265" name="Freeform 41"/>
            <p:cNvSpPr>
              <a:spLocks/>
            </p:cNvSpPr>
            <p:nvPr/>
          </p:nvSpPr>
          <p:spPr bwMode="auto">
            <a:xfrm>
              <a:off x="4410" y="1110"/>
              <a:ext cx="162" cy="285"/>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66" name="Text Box 42"/>
            <p:cNvSpPr txBox="1">
              <a:spLocks noChangeArrowheads="1"/>
            </p:cNvSpPr>
            <p:nvPr/>
          </p:nvSpPr>
          <p:spPr bwMode="auto">
            <a:xfrm>
              <a:off x="4575" y="1363"/>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2267" name="Text Box 43"/>
            <p:cNvSpPr txBox="1">
              <a:spLocks noChangeArrowheads="1"/>
            </p:cNvSpPr>
            <p:nvPr/>
          </p:nvSpPr>
          <p:spPr bwMode="auto">
            <a:xfrm>
              <a:off x="5174" y="1281"/>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68" name="Oval 44"/>
            <p:cNvSpPr>
              <a:spLocks noChangeAspect="1" noChangeArrowheads="1"/>
            </p:cNvSpPr>
            <p:nvPr/>
          </p:nvSpPr>
          <p:spPr bwMode="auto">
            <a:xfrm>
              <a:off x="3923" y="1956"/>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14</a:t>
              </a:r>
            </a:p>
          </p:txBody>
        </p:sp>
        <p:sp>
          <p:nvSpPr>
            <p:cNvPr id="52269" name="Freeform 45"/>
            <p:cNvSpPr>
              <a:spLocks/>
            </p:cNvSpPr>
            <p:nvPr/>
          </p:nvSpPr>
          <p:spPr bwMode="auto">
            <a:xfrm>
              <a:off x="4140" y="1672"/>
              <a:ext cx="160" cy="30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2270" name="Text Box 46"/>
            <p:cNvSpPr txBox="1">
              <a:spLocks noChangeArrowheads="1"/>
            </p:cNvSpPr>
            <p:nvPr/>
          </p:nvSpPr>
          <p:spPr bwMode="auto">
            <a:xfrm>
              <a:off x="4303" y="1925"/>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2271" name="Text Box 48"/>
            <p:cNvSpPr txBox="1">
              <a:spLocks noChangeArrowheads="1"/>
            </p:cNvSpPr>
            <p:nvPr/>
          </p:nvSpPr>
          <p:spPr bwMode="auto">
            <a:xfrm>
              <a:off x="4320" y="255"/>
              <a:ext cx="303"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4"/>
          <p:cNvSpPr>
            <a:spLocks noChangeAspect="1" noChangeArrowheads="1"/>
          </p:cNvSpPr>
          <p:nvPr/>
        </p:nvSpPr>
        <p:spPr bwMode="auto">
          <a:xfrm>
            <a:off x="3300413" y="260351"/>
            <a:ext cx="533400" cy="4365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11</a:t>
            </a:r>
          </a:p>
        </p:txBody>
      </p:sp>
      <p:sp>
        <p:nvSpPr>
          <p:cNvPr id="53251" name="Oval 5"/>
          <p:cNvSpPr>
            <a:spLocks noChangeAspect="1" noChangeArrowheads="1"/>
          </p:cNvSpPr>
          <p:nvPr/>
        </p:nvSpPr>
        <p:spPr bwMode="auto">
          <a:xfrm>
            <a:off x="2344738" y="104616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3252" name="Text Box 6"/>
          <p:cNvSpPr txBox="1">
            <a:spLocks noChangeArrowheads="1"/>
          </p:cNvSpPr>
          <p:nvPr/>
        </p:nvSpPr>
        <p:spPr bwMode="auto">
          <a:xfrm>
            <a:off x="2370139" y="739775"/>
            <a:ext cx="327025"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3253" name="Freeform 7"/>
          <p:cNvSpPr>
            <a:spLocks/>
          </p:cNvSpPr>
          <p:nvPr/>
        </p:nvSpPr>
        <p:spPr bwMode="auto">
          <a:xfrm>
            <a:off x="2771775" y="603250"/>
            <a:ext cx="577850" cy="52322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54" name="Oval 8"/>
          <p:cNvSpPr>
            <a:spLocks noChangeAspect="1" noChangeArrowheads="1"/>
          </p:cNvSpPr>
          <p:nvPr/>
        </p:nvSpPr>
        <p:spPr bwMode="auto">
          <a:xfrm>
            <a:off x="4079875" y="10556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18</a:t>
            </a:r>
          </a:p>
        </p:txBody>
      </p:sp>
      <p:sp>
        <p:nvSpPr>
          <p:cNvPr id="53255" name="Freeform 9"/>
          <p:cNvSpPr>
            <a:spLocks/>
          </p:cNvSpPr>
          <p:nvPr/>
        </p:nvSpPr>
        <p:spPr bwMode="auto">
          <a:xfrm>
            <a:off x="3762375" y="641350"/>
            <a:ext cx="457200" cy="52322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56" name="Text Box 10"/>
          <p:cNvSpPr txBox="1">
            <a:spLocks noChangeArrowheads="1"/>
          </p:cNvSpPr>
          <p:nvPr/>
        </p:nvSpPr>
        <p:spPr bwMode="auto">
          <a:xfrm>
            <a:off x="4660901" y="1046163"/>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3257" name="Oval 11"/>
          <p:cNvSpPr>
            <a:spLocks noChangeAspect="1" noChangeArrowheads="1"/>
          </p:cNvSpPr>
          <p:nvPr/>
        </p:nvSpPr>
        <p:spPr bwMode="auto">
          <a:xfrm>
            <a:off x="1847850" y="19192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3258" name="Freeform 12"/>
          <p:cNvSpPr>
            <a:spLocks/>
          </p:cNvSpPr>
          <p:nvPr/>
        </p:nvSpPr>
        <p:spPr bwMode="auto">
          <a:xfrm>
            <a:off x="2238348" y="1473200"/>
            <a:ext cx="222277" cy="455602"/>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59" name="Text Box 13"/>
          <p:cNvSpPr txBox="1">
            <a:spLocks noChangeArrowheads="1"/>
          </p:cNvSpPr>
          <p:nvPr/>
        </p:nvSpPr>
        <p:spPr bwMode="auto">
          <a:xfrm>
            <a:off x="2451101" y="1870075"/>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60" name="Oval 14"/>
          <p:cNvSpPr>
            <a:spLocks noChangeAspect="1" noChangeArrowheads="1"/>
          </p:cNvSpPr>
          <p:nvPr/>
        </p:nvSpPr>
        <p:spPr bwMode="auto">
          <a:xfrm>
            <a:off x="4597400" y="19192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3261" name="Freeform 15"/>
          <p:cNvSpPr>
            <a:spLocks/>
          </p:cNvSpPr>
          <p:nvPr/>
        </p:nvSpPr>
        <p:spPr bwMode="auto">
          <a:xfrm>
            <a:off x="4537076" y="1454150"/>
            <a:ext cx="273041" cy="474652"/>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62" name="Oval 16"/>
          <p:cNvSpPr>
            <a:spLocks noChangeAspect="1" noChangeArrowheads="1"/>
          </p:cNvSpPr>
          <p:nvPr/>
        </p:nvSpPr>
        <p:spPr bwMode="auto">
          <a:xfrm>
            <a:off x="2905125" y="192563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3263" name="Freeform 17"/>
          <p:cNvSpPr>
            <a:spLocks/>
          </p:cNvSpPr>
          <p:nvPr/>
        </p:nvSpPr>
        <p:spPr bwMode="auto">
          <a:xfrm>
            <a:off x="2771776" y="1473200"/>
            <a:ext cx="323829" cy="455602"/>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64" name="Text Box 18"/>
          <p:cNvSpPr txBox="1">
            <a:spLocks noChangeArrowheads="1"/>
          </p:cNvSpPr>
          <p:nvPr/>
        </p:nvSpPr>
        <p:spPr bwMode="auto">
          <a:xfrm>
            <a:off x="3287713" y="1700213"/>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65" name="Oval 19"/>
          <p:cNvSpPr>
            <a:spLocks noChangeAspect="1" noChangeArrowheads="1"/>
          </p:cNvSpPr>
          <p:nvPr/>
        </p:nvSpPr>
        <p:spPr bwMode="auto">
          <a:xfrm>
            <a:off x="3576638" y="1924051"/>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3266" name="Freeform 20"/>
          <p:cNvSpPr>
            <a:spLocks/>
          </p:cNvSpPr>
          <p:nvPr/>
        </p:nvSpPr>
        <p:spPr bwMode="auto">
          <a:xfrm>
            <a:off x="3952860" y="1473200"/>
            <a:ext cx="222265" cy="455602"/>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67" name="Text Box 21"/>
          <p:cNvSpPr txBox="1">
            <a:spLocks noChangeArrowheads="1"/>
          </p:cNvSpPr>
          <p:nvPr/>
        </p:nvSpPr>
        <p:spPr bwMode="auto">
          <a:xfrm>
            <a:off x="4179888" y="1874838"/>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3268" name="Text Box 22"/>
          <p:cNvSpPr txBox="1">
            <a:spLocks noChangeArrowheads="1"/>
          </p:cNvSpPr>
          <p:nvPr/>
        </p:nvSpPr>
        <p:spPr bwMode="auto">
          <a:xfrm>
            <a:off x="5130801" y="1744663"/>
            <a:ext cx="246063"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69" name="Oval 23"/>
          <p:cNvSpPr>
            <a:spLocks noChangeAspect="1" noChangeArrowheads="1"/>
          </p:cNvSpPr>
          <p:nvPr/>
        </p:nvSpPr>
        <p:spPr bwMode="auto">
          <a:xfrm>
            <a:off x="3144838" y="2816226"/>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14</a:t>
            </a:r>
          </a:p>
        </p:txBody>
      </p:sp>
      <p:sp>
        <p:nvSpPr>
          <p:cNvPr id="53270" name="Freeform 24"/>
          <p:cNvSpPr>
            <a:spLocks/>
          </p:cNvSpPr>
          <p:nvPr/>
        </p:nvSpPr>
        <p:spPr bwMode="auto">
          <a:xfrm>
            <a:off x="3524232" y="2365376"/>
            <a:ext cx="219093" cy="492121"/>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71" name="Text Box 25"/>
          <p:cNvSpPr txBox="1">
            <a:spLocks noChangeArrowheads="1"/>
          </p:cNvSpPr>
          <p:nvPr/>
        </p:nvSpPr>
        <p:spPr bwMode="auto">
          <a:xfrm>
            <a:off x="3748088" y="2767013"/>
            <a:ext cx="246062" cy="304800"/>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72" name="Text Box 26"/>
          <p:cNvSpPr txBox="1">
            <a:spLocks noChangeArrowheads="1"/>
          </p:cNvSpPr>
          <p:nvPr/>
        </p:nvSpPr>
        <p:spPr bwMode="auto">
          <a:xfrm>
            <a:off x="3937000" y="115889"/>
            <a:ext cx="373050" cy="246221"/>
          </a:xfrm>
          <a:prstGeom prst="rect">
            <a:avLst/>
          </a:prstGeom>
          <a:noFill/>
          <a:ln w="9525">
            <a:noFill/>
            <a:miter lim="800000"/>
            <a:headEnd/>
            <a:tailEnd/>
          </a:ln>
        </p:spPr>
        <p:txBody>
          <a:bodyPr wrap="square" lIns="0" tIns="0" rIns="0" bIns="0">
            <a:sp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grpSp>
        <p:nvGrpSpPr>
          <p:cNvPr id="2" name="Group 85"/>
          <p:cNvGrpSpPr>
            <a:grpSpLocks/>
          </p:cNvGrpSpPr>
          <p:nvPr/>
        </p:nvGrpSpPr>
        <p:grpSpPr bwMode="auto">
          <a:xfrm>
            <a:off x="5375276" y="153989"/>
            <a:ext cx="4570413" cy="3957637"/>
            <a:chOff x="2426" y="97"/>
            <a:chExt cx="2879" cy="2493"/>
          </a:xfrm>
        </p:grpSpPr>
        <p:sp>
          <p:nvSpPr>
            <p:cNvPr id="53303" name="Oval 27"/>
            <p:cNvSpPr>
              <a:spLocks noChangeAspect="1" noChangeArrowheads="1"/>
            </p:cNvSpPr>
            <p:nvPr/>
          </p:nvSpPr>
          <p:spPr bwMode="auto">
            <a:xfrm>
              <a:off x="4021" y="164"/>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11</a:t>
              </a:r>
            </a:p>
          </p:txBody>
        </p:sp>
        <p:sp>
          <p:nvSpPr>
            <p:cNvPr id="53304" name="Oval 28"/>
            <p:cNvSpPr>
              <a:spLocks noChangeAspect="1" noChangeArrowheads="1"/>
            </p:cNvSpPr>
            <p:nvPr/>
          </p:nvSpPr>
          <p:spPr bwMode="auto">
            <a:xfrm>
              <a:off x="3419" y="65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 pitchFamily="49" charset="-122"/>
                  <a:cs typeface="Consolas" pitchFamily="49" charset="0"/>
                </a:rPr>
                <a:t>7</a:t>
              </a:r>
            </a:p>
          </p:txBody>
        </p:sp>
        <p:sp>
          <p:nvSpPr>
            <p:cNvPr id="53305" name="Text Box 29"/>
            <p:cNvSpPr txBox="1">
              <a:spLocks noChangeArrowheads="1"/>
            </p:cNvSpPr>
            <p:nvPr/>
          </p:nvSpPr>
          <p:spPr bwMode="auto">
            <a:xfrm>
              <a:off x="3411" y="490"/>
              <a:ext cx="20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3306" name="Freeform 30"/>
            <p:cNvSpPr>
              <a:spLocks/>
            </p:cNvSpPr>
            <p:nvPr/>
          </p:nvSpPr>
          <p:spPr bwMode="auto">
            <a:xfrm>
              <a:off x="3688" y="380"/>
              <a:ext cx="364" cy="33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07" name="Oval 31"/>
            <p:cNvSpPr>
              <a:spLocks noChangeAspect="1" noChangeArrowheads="1"/>
            </p:cNvSpPr>
            <p:nvPr/>
          </p:nvSpPr>
          <p:spPr bwMode="auto">
            <a:xfrm>
              <a:off x="4512" y="665"/>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18</a:t>
              </a:r>
            </a:p>
          </p:txBody>
        </p:sp>
        <p:sp>
          <p:nvSpPr>
            <p:cNvPr id="53308" name="Freeform 32"/>
            <p:cNvSpPr>
              <a:spLocks/>
            </p:cNvSpPr>
            <p:nvPr/>
          </p:nvSpPr>
          <p:spPr bwMode="auto">
            <a:xfrm>
              <a:off x="4312" y="404"/>
              <a:ext cx="278" cy="316"/>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09" name="Text Box 33"/>
            <p:cNvSpPr txBox="1">
              <a:spLocks noChangeArrowheads="1"/>
            </p:cNvSpPr>
            <p:nvPr/>
          </p:nvSpPr>
          <p:spPr bwMode="auto">
            <a:xfrm>
              <a:off x="4854" y="683"/>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53310" name="Oval 34"/>
            <p:cNvSpPr>
              <a:spLocks noChangeAspect="1" noChangeArrowheads="1"/>
            </p:cNvSpPr>
            <p:nvPr/>
          </p:nvSpPr>
          <p:spPr bwMode="auto">
            <a:xfrm>
              <a:off x="3106" y="120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3</a:t>
              </a:r>
            </a:p>
          </p:txBody>
        </p:sp>
        <p:sp>
          <p:nvSpPr>
            <p:cNvPr id="53311" name="Freeform 35"/>
            <p:cNvSpPr>
              <a:spLocks/>
            </p:cNvSpPr>
            <p:nvPr/>
          </p:nvSpPr>
          <p:spPr bwMode="auto">
            <a:xfrm>
              <a:off x="3330" y="928"/>
              <a:ext cx="162" cy="287"/>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12" name="Text Box 36"/>
            <p:cNvSpPr txBox="1">
              <a:spLocks noChangeArrowheads="1"/>
            </p:cNvSpPr>
            <p:nvPr/>
          </p:nvSpPr>
          <p:spPr bwMode="auto">
            <a:xfrm>
              <a:off x="3462" y="1202"/>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313" name="Oval 37"/>
            <p:cNvSpPr>
              <a:spLocks noChangeAspect="1" noChangeArrowheads="1"/>
            </p:cNvSpPr>
            <p:nvPr/>
          </p:nvSpPr>
          <p:spPr bwMode="auto">
            <a:xfrm>
              <a:off x="4838" y="120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26</a:t>
              </a:r>
            </a:p>
          </p:txBody>
        </p:sp>
        <p:sp>
          <p:nvSpPr>
            <p:cNvPr id="53314" name="Freeform 38"/>
            <p:cNvSpPr>
              <a:spLocks/>
            </p:cNvSpPr>
            <p:nvPr/>
          </p:nvSpPr>
          <p:spPr bwMode="auto">
            <a:xfrm>
              <a:off x="4800" y="916"/>
              <a:ext cx="150" cy="299"/>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15" name="Oval 39"/>
            <p:cNvSpPr>
              <a:spLocks noChangeAspect="1" noChangeArrowheads="1"/>
            </p:cNvSpPr>
            <p:nvPr/>
          </p:nvSpPr>
          <p:spPr bwMode="auto">
            <a:xfrm>
              <a:off x="3772" y="1213"/>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 pitchFamily="49" charset="-122"/>
                  <a:cs typeface="Consolas" pitchFamily="49" charset="0"/>
                </a:rPr>
                <a:t>9</a:t>
              </a:r>
            </a:p>
          </p:txBody>
        </p:sp>
        <p:sp>
          <p:nvSpPr>
            <p:cNvPr id="53316" name="Freeform 40"/>
            <p:cNvSpPr>
              <a:spLocks/>
            </p:cNvSpPr>
            <p:nvPr/>
          </p:nvSpPr>
          <p:spPr bwMode="auto">
            <a:xfrm>
              <a:off x="3688" y="928"/>
              <a:ext cx="182" cy="287"/>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17" name="Text Box 41"/>
            <p:cNvSpPr txBox="1">
              <a:spLocks noChangeArrowheads="1"/>
            </p:cNvSpPr>
            <p:nvPr/>
          </p:nvSpPr>
          <p:spPr bwMode="auto">
            <a:xfrm>
              <a:off x="3989" y="1095"/>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318" name="Oval 42"/>
            <p:cNvSpPr>
              <a:spLocks noChangeAspect="1" noChangeArrowheads="1"/>
            </p:cNvSpPr>
            <p:nvPr/>
          </p:nvSpPr>
          <p:spPr bwMode="auto">
            <a:xfrm>
              <a:off x="4195" y="1212"/>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16</a:t>
              </a:r>
            </a:p>
          </p:txBody>
        </p:sp>
        <p:sp>
          <p:nvSpPr>
            <p:cNvPr id="53319" name="Freeform 43"/>
            <p:cNvSpPr>
              <a:spLocks/>
            </p:cNvSpPr>
            <p:nvPr/>
          </p:nvSpPr>
          <p:spPr bwMode="auto">
            <a:xfrm>
              <a:off x="4410" y="928"/>
              <a:ext cx="162" cy="287"/>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20" name="Text Box 44"/>
            <p:cNvSpPr txBox="1">
              <a:spLocks noChangeArrowheads="1"/>
            </p:cNvSpPr>
            <p:nvPr/>
          </p:nvSpPr>
          <p:spPr bwMode="auto">
            <a:xfrm>
              <a:off x="4551" y="1205"/>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53321" name="Text Box 45"/>
            <p:cNvSpPr txBox="1">
              <a:spLocks noChangeArrowheads="1"/>
            </p:cNvSpPr>
            <p:nvPr/>
          </p:nvSpPr>
          <p:spPr bwMode="auto">
            <a:xfrm>
              <a:off x="5150" y="1123"/>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322" name="Oval 46"/>
            <p:cNvSpPr>
              <a:spLocks noChangeAspect="1" noChangeArrowheads="1"/>
            </p:cNvSpPr>
            <p:nvPr/>
          </p:nvSpPr>
          <p:spPr bwMode="auto">
            <a:xfrm>
              <a:off x="3923" y="1774"/>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14</a:t>
              </a:r>
            </a:p>
          </p:txBody>
        </p:sp>
        <p:sp>
          <p:nvSpPr>
            <p:cNvPr id="53323" name="Freeform 47"/>
            <p:cNvSpPr>
              <a:spLocks/>
            </p:cNvSpPr>
            <p:nvPr/>
          </p:nvSpPr>
          <p:spPr bwMode="auto">
            <a:xfrm>
              <a:off x="4140" y="1490"/>
              <a:ext cx="160" cy="31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24" name="Text Box 48"/>
            <p:cNvSpPr txBox="1">
              <a:spLocks noChangeArrowheads="1"/>
            </p:cNvSpPr>
            <p:nvPr/>
          </p:nvSpPr>
          <p:spPr bwMode="auto">
            <a:xfrm>
              <a:off x="4279" y="1767"/>
              <a:ext cx="287"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3325" name="Text Box 49"/>
            <p:cNvSpPr txBox="1">
              <a:spLocks noChangeArrowheads="1"/>
            </p:cNvSpPr>
            <p:nvPr/>
          </p:nvSpPr>
          <p:spPr bwMode="auto">
            <a:xfrm>
              <a:off x="4398" y="97"/>
              <a:ext cx="258"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-2</a:t>
              </a:r>
            </a:p>
          </p:txBody>
        </p:sp>
        <p:sp>
          <p:nvSpPr>
            <p:cNvPr id="53326" name="Line 50"/>
            <p:cNvSpPr>
              <a:spLocks noChangeShapeType="1"/>
            </p:cNvSpPr>
            <p:nvPr/>
          </p:nvSpPr>
          <p:spPr bwMode="auto">
            <a:xfrm>
              <a:off x="2426" y="1163"/>
              <a:ext cx="681" cy="0"/>
            </a:xfrm>
            <a:prstGeom prst="line">
              <a:avLst/>
            </a:prstGeom>
            <a:noFill/>
            <a:ln w="38100">
              <a:solidFill>
                <a:schemeClr val="tx1"/>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27" name="Text Box 51"/>
            <p:cNvSpPr txBox="1">
              <a:spLocks noChangeArrowheads="1"/>
            </p:cNvSpPr>
            <p:nvPr/>
          </p:nvSpPr>
          <p:spPr bwMode="auto">
            <a:xfrm>
              <a:off x="2471" y="845"/>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插入</a:t>
              </a:r>
              <a:r>
                <a:rPr lang="en-US" altLang="zh-CN" sz="2000" b="1" dirty="0">
                  <a:solidFill>
                    <a:srgbClr val="3333FF"/>
                  </a:solidFill>
                  <a:latin typeface="Consolas" pitchFamily="49" charset="0"/>
                  <a:ea typeface="楷体" pitchFamily="49" charset="-122"/>
                  <a:cs typeface="Consolas" pitchFamily="49" charset="0"/>
                </a:rPr>
                <a:t>15</a:t>
              </a:r>
            </a:p>
          </p:txBody>
        </p:sp>
        <p:sp>
          <p:nvSpPr>
            <p:cNvPr id="53328" name="Oval 52"/>
            <p:cNvSpPr>
              <a:spLocks noChangeAspect="1" noChangeArrowheads="1"/>
            </p:cNvSpPr>
            <p:nvPr/>
          </p:nvSpPr>
          <p:spPr bwMode="auto">
            <a:xfrm>
              <a:off x="4233" y="2295"/>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15</a:t>
              </a:r>
            </a:p>
          </p:txBody>
        </p:sp>
        <p:sp>
          <p:nvSpPr>
            <p:cNvPr id="53329" name="Freeform 53"/>
            <p:cNvSpPr>
              <a:spLocks/>
            </p:cNvSpPr>
            <p:nvPr/>
          </p:nvSpPr>
          <p:spPr bwMode="auto">
            <a:xfrm>
              <a:off x="4195" y="2026"/>
              <a:ext cx="170" cy="269"/>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30" name="Text Box 54"/>
            <p:cNvSpPr txBox="1">
              <a:spLocks noChangeArrowheads="1"/>
            </p:cNvSpPr>
            <p:nvPr/>
          </p:nvSpPr>
          <p:spPr bwMode="auto">
            <a:xfrm>
              <a:off x="4545" y="2233"/>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grpSp>
      <p:grpSp>
        <p:nvGrpSpPr>
          <p:cNvPr id="3" name="Group 86"/>
          <p:cNvGrpSpPr>
            <a:grpSpLocks/>
          </p:cNvGrpSpPr>
          <p:nvPr/>
        </p:nvGrpSpPr>
        <p:grpSpPr bwMode="auto">
          <a:xfrm>
            <a:off x="3600451" y="2468564"/>
            <a:ext cx="3567113" cy="3481387"/>
            <a:chOff x="1308" y="1555"/>
            <a:chExt cx="2247" cy="2193"/>
          </a:xfrm>
        </p:grpSpPr>
        <p:sp>
          <p:nvSpPr>
            <p:cNvPr id="53275" name="Text Box 61"/>
            <p:cNvSpPr txBox="1">
              <a:spLocks noChangeArrowheads="1"/>
            </p:cNvSpPr>
            <p:nvPr/>
          </p:nvSpPr>
          <p:spPr bwMode="auto">
            <a:xfrm>
              <a:off x="3064" y="2338"/>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3276" name="Text Box 73"/>
            <p:cNvSpPr txBox="1">
              <a:spLocks noChangeArrowheads="1"/>
            </p:cNvSpPr>
            <p:nvPr/>
          </p:nvSpPr>
          <p:spPr bwMode="auto">
            <a:xfrm>
              <a:off x="3360" y="2778"/>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77" name="Oval 55"/>
            <p:cNvSpPr>
              <a:spLocks noChangeAspect="1" noChangeArrowheads="1"/>
            </p:cNvSpPr>
            <p:nvPr/>
          </p:nvSpPr>
          <p:spPr bwMode="auto">
            <a:xfrm>
              <a:off x="2207" y="1843"/>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pPr algn="ctr" fontAlgn="base">
                <a:spcBef>
                  <a:spcPct val="0"/>
                </a:spcBef>
                <a:spcAft>
                  <a:spcPct val="0"/>
                </a:spcAft>
              </a:pPr>
              <a:r>
                <a:rPr lang="en-US" altLang="zh-CN" sz="1600" b="1" dirty="0">
                  <a:solidFill>
                    <a:srgbClr val="3333FF"/>
                  </a:solidFill>
                  <a:latin typeface="Consolas" pitchFamily="49" charset="0"/>
                  <a:ea typeface="楷体_GB2312" pitchFamily="49" charset="-122"/>
                  <a:cs typeface="Consolas" pitchFamily="49" charset="0"/>
                </a:rPr>
                <a:t>11</a:t>
              </a:r>
            </a:p>
          </p:txBody>
        </p:sp>
        <p:sp>
          <p:nvSpPr>
            <p:cNvPr id="53278" name="Oval 56"/>
            <p:cNvSpPr>
              <a:spLocks noChangeAspect="1" noChangeArrowheads="1"/>
            </p:cNvSpPr>
            <p:nvPr/>
          </p:nvSpPr>
          <p:spPr bwMode="auto">
            <a:xfrm>
              <a:off x="1605" y="2338"/>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7</a:t>
              </a:r>
            </a:p>
          </p:txBody>
        </p:sp>
        <p:sp>
          <p:nvSpPr>
            <p:cNvPr id="53279" name="Text Box 57"/>
            <p:cNvSpPr txBox="1">
              <a:spLocks noChangeArrowheads="1"/>
            </p:cNvSpPr>
            <p:nvPr/>
          </p:nvSpPr>
          <p:spPr bwMode="auto">
            <a:xfrm>
              <a:off x="1684" y="2193"/>
              <a:ext cx="206"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宋体" pitchFamily="2" charset="-122"/>
                  <a:cs typeface="Consolas" pitchFamily="49" charset="0"/>
                </a:rPr>
                <a:t>0</a:t>
              </a:r>
              <a:endParaRPr lang="en-US" altLang="zh-CN" sz="1600" b="1">
                <a:solidFill>
                  <a:srgbClr val="3333FF"/>
                </a:solidFill>
                <a:latin typeface="Consolas" pitchFamily="49" charset="0"/>
                <a:ea typeface="楷体_GB2312" pitchFamily="49" charset="-122"/>
                <a:cs typeface="Consolas" pitchFamily="49" charset="0"/>
              </a:endParaRPr>
            </a:p>
          </p:txBody>
        </p:sp>
        <p:sp>
          <p:nvSpPr>
            <p:cNvPr id="53280" name="Freeform 58"/>
            <p:cNvSpPr>
              <a:spLocks/>
            </p:cNvSpPr>
            <p:nvPr/>
          </p:nvSpPr>
          <p:spPr bwMode="auto">
            <a:xfrm>
              <a:off x="1874" y="2059"/>
              <a:ext cx="364" cy="33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81" name="Oval 59"/>
            <p:cNvSpPr>
              <a:spLocks noChangeAspect="1" noChangeArrowheads="1"/>
            </p:cNvSpPr>
            <p:nvPr/>
          </p:nvSpPr>
          <p:spPr bwMode="auto">
            <a:xfrm>
              <a:off x="2698" y="2344"/>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18</a:t>
              </a:r>
            </a:p>
          </p:txBody>
        </p:sp>
        <p:sp>
          <p:nvSpPr>
            <p:cNvPr id="53282" name="Freeform 60"/>
            <p:cNvSpPr>
              <a:spLocks/>
            </p:cNvSpPr>
            <p:nvPr/>
          </p:nvSpPr>
          <p:spPr bwMode="auto">
            <a:xfrm>
              <a:off x="2498" y="2083"/>
              <a:ext cx="292" cy="302"/>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83" name="Oval 62"/>
            <p:cNvSpPr>
              <a:spLocks noChangeAspect="1" noChangeArrowheads="1"/>
            </p:cNvSpPr>
            <p:nvPr/>
          </p:nvSpPr>
          <p:spPr bwMode="auto">
            <a:xfrm>
              <a:off x="1308" y="2872"/>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3</a:t>
              </a:r>
            </a:p>
          </p:txBody>
        </p:sp>
        <p:sp>
          <p:nvSpPr>
            <p:cNvPr id="53284" name="Freeform 63"/>
            <p:cNvSpPr>
              <a:spLocks/>
            </p:cNvSpPr>
            <p:nvPr/>
          </p:nvSpPr>
          <p:spPr bwMode="auto">
            <a:xfrm>
              <a:off x="1530" y="2607"/>
              <a:ext cx="148" cy="273"/>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85" name="Text Box 64"/>
            <p:cNvSpPr txBox="1">
              <a:spLocks noChangeArrowheads="1"/>
            </p:cNvSpPr>
            <p:nvPr/>
          </p:nvSpPr>
          <p:spPr bwMode="auto">
            <a:xfrm>
              <a:off x="1672" y="2857"/>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86" name="Oval 65"/>
            <p:cNvSpPr>
              <a:spLocks noChangeAspect="1" noChangeArrowheads="1"/>
            </p:cNvSpPr>
            <p:nvPr/>
          </p:nvSpPr>
          <p:spPr bwMode="auto">
            <a:xfrm>
              <a:off x="3024" y="2888"/>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26</a:t>
              </a:r>
            </a:p>
          </p:txBody>
        </p:sp>
        <p:sp>
          <p:nvSpPr>
            <p:cNvPr id="53287" name="Freeform 66"/>
            <p:cNvSpPr>
              <a:spLocks/>
            </p:cNvSpPr>
            <p:nvPr/>
          </p:nvSpPr>
          <p:spPr bwMode="auto">
            <a:xfrm>
              <a:off x="2954" y="2587"/>
              <a:ext cx="209" cy="33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88" name="Oval 67"/>
            <p:cNvSpPr>
              <a:spLocks noChangeAspect="1" noChangeArrowheads="1"/>
            </p:cNvSpPr>
            <p:nvPr/>
          </p:nvSpPr>
          <p:spPr bwMode="auto">
            <a:xfrm>
              <a:off x="1958" y="2892"/>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9</a:t>
              </a:r>
            </a:p>
          </p:txBody>
        </p:sp>
        <p:sp>
          <p:nvSpPr>
            <p:cNvPr id="53289" name="Freeform 68"/>
            <p:cNvSpPr>
              <a:spLocks/>
            </p:cNvSpPr>
            <p:nvPr/>
          </p:nvSpPr>
          <p:spPr bwMode="auto">
            <a:xfrm>
              <a:off x="1874" y="2607"/>
              <a:ext cx="196" cy="318"/>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90" name="Text Box 69"/>
            <p:cNvSpPr txBox="1">
              <a:spLocks noChangeArrowheads="1"/>
            </p:cNvSpPr>
            <p:nvPr/>
          </p:nvSpPr>
          <p:spPr bwMode="auto">
            <a:xfrm>
              <a:off x="2199" y="2750"/>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91" name="Oval 70"/>
            <p:cNvSpPr>
              <a:spLocks noChangeAspect="1" noChangeArrowheads="1"/>
            </p:cNvSpPr>
            <p:nvPr/>
          </p:nvSpPr>
          <p:spPr bwMode="auto">
            <a:xfrm>
              <a:off x="2381" y="289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15</a:t>
              </a:r>
            </a:p>
          </p:txBody>
        </p:sp>
        <p:sp>
          <p:nvSpPr>
            <p:cNvPr id="53292" name="Freeform 71"/>
            <p:cNvSpPr>
              <a:spLocks/>
            </p:cNvSpPr>
            <p:nvPr/>
          </p:nvSpPr>
          <p:spPr bwMode="auto">
            <a:xfrm>
              <a:off x="2610" y="2607"/>
              <a:ext cx="148" cy="31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93" name="Text Box 72"/>
            <p:cNvSpPr txBox="1">
              <a:spLocks noChangeArrowheads="1"/>
            </p:cNvSpPr>
            <p:nvPr/>
          </p:nvSpPr>
          <p:spPr bwMode="auto">
            <a:xfrm>
              <a:off x="2761" y="2860"/>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94" name="Oval 74"/>
            <p:cNvSpPr>
              <a:spLocks noChangeAspect="1" noChangeArrowheads="1"/>
            </p:cNvSpPr>
            <p:nvPr/>
          </p:nvSpPr>
          <p:spPr bwMode="auto">
            <a:xfrm>
              <a:off x="2109" y="3453"/>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14</a:t>
              </a:r>
            </a:p>
          </p:txBody>
        </p:sp>
        <p:sp>
          <p:nvSpPr>
            <p:cNvPr id="53295" name="Freeform 75"/>
            <p:cNvSpPr>
              <a:spLocks/>
            </p:cNvSpPr>
            <p:nvPr/>
          </p:nvSpPr>
          <p:spPr bwMode="auto">
            <a:xfrm>
              <a:off x="2340" y="3169"/>
              <a:ext cx="146" cy="296"/>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296" name="Text Box 76"/>
            <p:cNvSpPr txBox="1">
              <a:spLocks noChangeArrowheads="1"/>
            </p:cNvSpPr>
            <p:nvPr/>
          </p:nvSpPr>
          <p:spPr bwMode="auto">
            <a:xfrm>
              <a:off x="2489" y="3422"/>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297" name="Text Box 77"/>
            <p:cNvSpPr txBox="1">
              <a:spLocks noChangeArrowheads="1"/>
            </p:cNvSpPr>
            <p:nvPr/>
          </p:nvSpPr>
          <p:spPr bwMode="auto">
            <a:xfrm>
              <a:off x="2475" y="1752"/>
              <a:ext cx="272" cy="194"/>
            </a:xfrm>
            <a:prstGeom prst="rect">
              <a:avLst/>
            </a:prstGeom>
            <a:noFill/>
            <a:ln w="9525">
              <a:noFill/>
              <a:miter lim="800000"/>
              <a:headEnd/>
              <a:tailEnd/>
            </a:ln>
          </p:spPr>
          <p:txBody>
            <a:bodyPr wrap="square"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-1</a:t>
              </a:r>
            </a:p>
          </p:txBody>
        </p:sp>
        <p:sp>
          <p:nvSpPr>
            <p:cNvPr id="53298" name="Oval 78"/>
            <p:cNvSpPr>
              <a:spLocks noChangeAspect="1" noChangeArrowheads="1"/>
            </p:cNvSpPr>
            <p:nvPr/>
          </p:nvSpPr>
          <p:spPr bwMode="auto">
            <a:xfrm>
              <a:off x="2661" y="345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pPr algn="ctr" fontAlgn="base">
                <a:spcBef>
                  <a:spcPct val="0"/>
                </a:spcBef>
                <a:spcAft>
                  <a:spcPct val="0"/>
                </a:spcAft>
              </a:pPr>
              <a:r>
                <a:rPr lang="en-US" altLang="zh-CN" sz="1600" b="1">
                  <a:solidFill>
                    <a:srgbClr val="3333FF"/>
                  </a:solidFill>
                  <a:latin typeface="Consolas" pitchFamily="49" charset="0"/>
                  <a:ea typeface="楷体_GB2312" pitchFamily="49" charset="-122"/>
                  <a:cs typeface="Consolas" pitchFamily="49" charset="0"/>
                </a:rPr>
                <a:t>16</a:t>
              </a:r>
            </a:p>
          </p:txBody>
        </p:sp>
        <p:sp>
          <p:nvSpPr>
            <p:cNvPr id="53299" name="Freeform 79"/>
            <p:cNvSpPr>
              <a:spLocks/>
            </p:cNvSpPr>
            <p:nvPr/>
          </p:nvSpPr>
          <p:spPr bwMode="auto">
            <a:xfrm>
              <a:off x="2623" y="3158"/>
              <a:ext cx="167" cy="307"/>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53300" name="Text Box 80"/>
            <p:cNvSpPr txBox="1">
              <a:spLocks noChangeArrowheads="1"/>
            </p:cNvSpPr>
            <p:nvPr/>
          </p:nvSpPr>
          <p:spPr bwMode="auto">
            <a:xfrm>
              <a:off x="2997" y="3341"/>
              <a:ext cx="155"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1600" b="1">
                  <a:solidFill>
                    <a:srgbClr val="3333FF"/>
                  </a:solidFill>
                  <a:latin typeface="Consolas" pitchFamily="49" charset="0"/>
                  <a:ea typeface="楷体_GB2312" pitchFamily="49" charset="-122"/>
                  <a:cs typeface="Consolas" pitchFamily="49" charset="0"/>
                </a:rPr>
                <a:t>0</a:t>
              </a:r>
            </a:p>
          </p:txBody>
        </p:sp>
        <p:sp>
          <p:nvSpPr>
            <p:cNvPr id="53301" name="Text Box 81"/>
            <p:cNvSpPr txBox="1">
              <a:spLocks noChangeArrowheads="1"/>
            </p:cNvSpPr>
            <p:nvPr/>
          </p:nvSpPr>
          <p:spPr bwMode="auto">
            <a:xfrm rot="-2724713">
              <a:off x="2998" y="1754"/>
              <a:ext cx="590" cy="192"/>
            </a:xfrm>
            <a:prstGeom prst="rect">
              <a:avLst/>
            </a:prstGeom>
            <a:noFill/>
            <a:ln w="9525">
              <a:noFill/>
              <a:miter lim="800000"/>
              <a:headEnd/>
              <a:tailEnd/>
            </a:ln>
          </p:spPr>
          <p:txBody>
            <a:bodyPr lIns="0" tIns="0" rIns="0" bIns="0">
              <a:noAutofit/>
            </a:bodyPr>
            <a:lstStyle/>
            <a:p>
              <a:pPr fontAlgn="base">
                <a:spcBef>
                  <a:spcPct val="50000"/>
                </a:spcBef>
                <a:spcAft>
                  <a:spcPct val="0"/>
                </a:spcAft>
              </a:pPr>
              <a:r>
                <a:rPr lang="en-US" altLang="zh-CN" sz="2000" b="1" dirty="0" err="1">
                  <a:solidFill>
                    <a:srgbClr val="3333FF"/>
                  </a:solidFill>
                  <a:latin typeface="Consolas" pitchFamily="49" charset="0"/>
                  <a:ea typeface="楷体" pitchFamily="49" charset="-122"/>
                  <a:cs typeface="Consolas" pitchFamily="49" charset="0"/>
                </a:rPr>
                <a:t>LR</a:t>
              </a:r>
              <a:r>
                <a:rPr lang="zh-CN" altLang="en-US" sz="2000" b="1" dirty="0">
                  <a:solidFill>
                    <a:srgbClr val="3333FF"/>
                  </a:solidFill>
                  <a:latin typeface="Consolas" pitchFamily="49" charset="0"/>
                  <a:ea typeface="楷体" pitchFamily="49" charset="-122"/>
                  <a:cs typeface="Consolas" pitchFamily="49" charset="0"/>
                </a:rPr>
                <a:t>调整</a:t>
              </a:r>
            </a:p>
          </p:txBody>
        </p:sp>
        <p:sp>
          <p:nvSpPr>
            <p:cNvPr id="53302" name="Freeform 82"/>
            <p:cNvSpPr>
              <a:spLocks/>
            </p:cNvSpPr>
            <p:nvPr/>
          </p:nvSpPr>
          <p:spPr bwMode="auto">
            <a:xfrm>
              <a:off x="3150" y="1755"/>
              <a:ext cx="405" cy="450"/>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headEnd/>
              <a:tailEnd type="triangle" w="med" len="med"/>
            </a:ln>
          </p:spPr>
          <p:txBody>
            <a:bodyPr anchor="ctr">
              <a:no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sp>
        <p:nvSpPr>
          <p:cNvPr id="83" name="TextBox 82"/>
          <p:cNvSpPr txBox="1"/>
          <p:nvPr/>
        </p:nvSpPr>
        <p:spPr>
          <a:xfrm>
            <a:off x="7310446" y="5429265"/>
            <a:ext cx="2643206" cy="430887"/>
          </a:xfrm>
          <a:prstGeom prst="rect">
            <a:avLst/>
          </a:prstGeom>
          <a:noFill/>
        </p:spPr>
        <p:txBody>
          <a:bodyPr wrap="square" rtlCol="0">
            <a:noAutofit/>
          </a:bodyPr>
          <a:lstStyle/>
          <a:p>
            <a:pPr algn="ctr" fontAlgn="base">
              <a:spcBef>
                <a:spcPct val="0"/>
              </a:spcBef>
              <a:spcAft>
                <a:spcPct val="0"/>
              </a:spcAft>
            </a:pPr>
            <a:r>
              <a:rPr kumimoji="1" lang="en-US" altLang="zh-CN" sz="2200" b="1" dirty="0" err="1">
                <a:solidFill>
                  <a:srgbClr val="FF00FF"/>
                </a:solidFill>
                <a:latin typeface="Consolas" pitchFamily="49" charset="0"/>
                <a:ea typeface="楷体" pitchFamily="49" charset="-122"/>
                <a:cs typeface="Consolas" pitchFamily="49" charset="0"/>
              </a:rPr>
              <a:t>AVL</a:t>
            </a:r>
            <a:r>
              <a:rPr kumimoji="1" lang="zh-CN" altLang="en-US" sz="2200" b="1" dirty="0">
                <a:solidFill>
                  <a:srgbClr val="FF00FF"/>
                </a:solidFill>
                <a:latin typeface="Consolas" pitchFamily="49" charset="0"/>
                <a:ea typeface="楷体" pitchFamily="49" charset="-122"/>
                <a:cs typeface="Consolas" pitchFamily="49" charset="0"/>
              </a:rPr>
              <a:t>树构造完毕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7">
            <a:extLst>
              <a:ext uri="{FF2B5EF4-FFF2-40B4-BE49-F238E27FC236}">
                <a16:creationId xmlns:a16="http://schemas.microsoft.com/office/drawing/2014/main" id="{B9629CE4-1F86-4BDD-917A-3B99ECE0C061}"/>
              </a:ext>
            </a:extLst>
          </p:cNvPr>
          <p:cNvSpPr txBox="1">
            <a:spLocks noChangeArrowheads="1"/>
          </p:cNvSpPr>
          <p:nvPr/>
        </p:nvSpPr>
        <p:spPr bwMode="auto">
          <a:xfrm>
            <a:off x="1866900" y="1781603"/>
            <a:ext cx="8458200" cy="2021964"/>
          </a:xfrm>
          <a:prstGeom prst="rect">
            <a:avLst/>
          </a:prstGeom>
          <a:noFill/>
          <a:ln w="9525">
            <a:noFill/>
            <a:miter lim="800000"/>
            <a:headEnd/>
            <a:tailEnd/>
          </a:ln>
        </p:spPr>
        <p:txBody>
          <a:bodyPr>
            <a:spAutoFit/>
          </a:bodyPr>
          <a:lstStyle/>
          <a:p>
            <a:pPr algn="just" fontAlgn="base">
              <a:lnSpc>
                <a:spcPct val="120000"/>
              </a:lnSpc>
              <a:spcBef>
                <a:spcPct val="50000"/>
              </a:spcBef>
              <a:spcAft>
                <a:spcPct val="0"/>
              </a:spcAft>
            </a:pPr>
            <a:r>
              <a:rPr kumimoji="1" lang="en-US" altLang="zh-CN" sz="2200" b="1" dirty="0">
                <a:solidFill>
                  <a:srgbClr val="FF0000"/>
                </a:solidFill>
                <a:latin typeface="Consolas" pitchFamily="49" charset="0"/>
                <a:ea typeface="楷体" pitchFamily="49" charset="-122"/>
                <a:cs typeface="Consolas" pitchFamily="49" charset="0"/>
              </a:rPr>
              <a:t>【</a:t>
            </a:r>
            <a:r>
              <a:rPr kumimoji="1" lang="zh-CN" altLang="en-US" sz="2200" b="1" dirty="0">
                <a:solidFill>
                  <a:srgbClr val="FF0000"/>
                </a:solidFill>
                <a:latin typeface="Consolas" pitchFamily="49" charset="0"/>
                <a:ea typeface="楷体" pitchFamily="49" charset="-122"/>
                <a:cs typeface="Consolas" pitchFamily="49" charset="0"/>
              </a:rPr>
              <a:t>例</a:t>
            </a:r>
            <a:r>
              <a:rPr kumimoji="1" lang="en-US" altLang="zh-CN" sz="2200" b="1" dirty="0">
                <a:solidFill>
                  <a:srgbClr val="FF0000"/>
                </a:solidFill>
                <a:latin typeface="Consolas" pitchFamily="49" charset="0"/>
                <a:ea typeface="楷体" pitchFamily="49" charset="-122"/>
                <a:cs typeface="Consolas" pitchFamily="49" charset="0"/>
              </a:rPr>
              <a:t>】</a:t>
            </a:r>
            <a:r>
              <a:rPr kumimoji="1" lang="zh-CN" altLang="en-US" sz="2200" b="1" dirty="0">
                <a:solidFill>
                  <a:srgbClr val="3333FF"/>
                </a:solidFill>
                <a:latin typeface="Consolas" pitchFamily="49" charset="0"/>
                <a:ea typeface="楷体" pitchFamily="49" charset="-122"/>
                <a:cs typeface="Consolas" pitchFamily="49" charset="0"/>
              </a:rPr>
              <a:t>有一组数列：</a:t>
            </a:r>
            <a:r>
              <a:rPr kumimoji="1" lang="en-US" altLang="zh-CN" sz="2200" b="1" dirty="0">
                <a:solidFill>
                  <a:srgbClr val="3333FF"/>
                </a:solidFill>
                <a:latin typeface="Consolas" pitchFamily="49" charset="0"/>
                <a:ea typeface="楷体" pitchFamily="49" charset="-122"/>
                <a:cs typeface="Consolas" pitchFamily="49" charset="0"/>
              </a:rPr>
              <a:t>16,9,20,6,14,19,22,13,15,12</a:t>
            </a:r>
            <a:r>
              <a:rPr kumimoji="1" lang="zh-CN" altLang="en-US" sz="2200" b="1" dirty="0">
                <a:solidFill>
                  <a:srgbClr val="3333FF"/>
                </a:solidFill>
                <a:latin typeface="Consolas" pitchFamily="49" charset="0"/>
                <a:ea typeface="楷体" pitchFamily="49" charset="-122"/>
                <a:cs typeface="Consolas" pitchFamily="49" charset="0"/>
              </a:rPr>
              <a:t>。若要按照此次序来构造</a:t>
            </a:r>
            <a:r>
              <a:rPr kumimoji="1" lang="en-US" altLang="zh-CN" sz="2200" b="1" dirty="0">
                <a:solidFill>
                  <a:srgbClr val="3333FF"/>
                </a:solidFill>
                <a:latin typeface="Consolas" pitchFamily="49" charset="0"/>
                <a:ea typeface="楷体" pitchFamily="49" charset="-122"/>
                <a:cs typeface="Consolas" pitchFamily="49" charset="0"/>
              </a:rPr>
              <a:t>AVL</a:t>
            </a:r>
            <a:r>
              <a:rPr kumimoji="1" lang="zh-CN" altLang="en-US" sz="2200" b="1" dirty="0">
                <a:solidFill>
                  <a:srgbClr val="3333FF"/>
                </a:solidFill>
                <a:latin typeface="Consolas" pitchFamily="49" charset="0"/>
                <a:ea typeface="楷体" pitchFamily="49" charset="-122"/>
                <a:cs typeface="Consolas" pitchFamily="49" charset="0"/>
              </a:rPr>
              <a:t>树，则在构造过程中，需要</a:t>
            </a:r>
            <a:r>
              <a:rPr kumimoji="1" lang="zh-CN" altLang="en-US" sz="2200" b="1" u="sng" dirty="0">
                <a:solidFill>
                  <a:srgbClr val="3333FF"/>
                </a:solidFill>
                <a:latin typeface="Consolas" pitchFamily="49" charset="0"/>
                <a:ea typeface="楷体" pitchFamily="49" charset="-122"/>
                <a:cs typeface="Consolas" pitchFamily="49" charset="0"/>
              </a:rPr>
              <a:t>           </a:t>
            </a:r>
            <a:r>
              <a:rPr kumimoji="1" lang="zh-CN" altLang="en-US" sz="2200" b="1" dirty="0">
                <a:solidFill>
                  <a:srgbClr val="3333FF"/>
                </a:solidFill>
                <a:latin typeface="Consolas" pitchFamily="49" charset="0"/>
                <a:ea typeface="楷体" pitchFamily="49" charset="-122"/>
                <a:cs typeface="Consolas" pitchFamily="49" charset="0"/>
              </a:rPr>
              <a:t>。</a:t>
            </a:r>
          </a:p>
          <a:p>
            <a:pPr algn="just"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   </a:t>
            </a:r>
            <a:r>
              <a:rPr kumimoji="1" lang="en-US" altLang="zh-CN" sz="2200" b="1" dirty="0">
                <a:solidFill>
                  <a:srgbClr val="3333FF"/>
                </a:solidFill>
                <a:latin typeface="Consolas" pitchFamily="49" charset="0"/>
                <a:ea typeface="楷体" pitchFamily="49" charset="-122"/>
                <a:cs typeface="Consolas" pitchFamily="49" charset="0"/>
              </a:rPr>
              <a:t>(A) </a:t>
            </a:r>
            <a:r>
              <a:rPr kumimoji="1" lang="zh-CN" altLang="en-US" sz="2200" b="1" dirty="0">
                <a:solidFill>
                  <a:srgbClr val="3333FF"/>
                </a:solidFill>
                <a:latin typeface="Consolas" pitchFamily="49" charset="0"/>
                <a:ea typeface="楷体" pitchFamily="49" charset="-122"/>
                <a:cs typeface="Consolas" pitchFamily="49" charset="0"/>
              </a:rPr>
              <a:t>双向旋转（先左后右）      </a:t>
            </a:r>
            <a:r>
              <a:rPr kumimoji="1" lang="en-US" altLang="zh-CN" sz="2200" b="1" dirty="0">
                <a:solidFill>
                  <a:srgbClr val="3333FF"/>
                </a:solidFill>
                <a:latin typeface="Consolas" pitchFamily="49" charset="0"/>
                <a:ea typeface="楷体" pitchFamily="49" charset="-122"/>
                <a:cs typeface="Consolas" pitchFamily="49" charset="0"/>
              </a:rPr>
              <a:t>(B) </a:t>
            </a:r>
            <a:r>
              <a:rPr kumimoji="1" lang="zh-CN" altLang="en-US" sz="2200" b="1" dirty="0">
                <a:solidFill>
                  <a:srgbClr val="3333FF"/>
                </a:solidFill>
                <a:latin typeface="Consolas" pitchFamily="49" charset="0"/>
                <a:ea typeface="楷体" pitchFamily="49" charset="-122"/>
                <a:cs typeface="Consolas" pitchFamily="49" charset="0"/>
              </a:rPr>
              <a:t>双向旋转（先右后左）       </a:t>
            </a:r>
          </a:p>
          <a:p>
            <a:pPr algn="just" fontAlgn="base">
              <a:lnSpc>
                <a:spcPct val="12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   </a:t>
            </a:r>
            <a:r>
              <a:rPr kumimoji="1" lang="en-US" altLang="zh-CN" sz="2200" b="1" dirty="0">
                <a:solidFill>
                  <a:srgbClr val="3333FF"/>
                </a:solidFill>
                <a:latin typeface="Consolas" pitchFamily="49" charset="0"/>
                <a:ea typeface="楷体" pitchFamily="49" charset="-122"/>
                <a:cs typeface="Consolas" pitchFamily="49" charset="0"/>
              </a:rPr>
              <a:t>(C) </a:t>
            </a:r>
            <a:r>
              <a:rPr kumimoji="1" lang="zh-CN" altLang="en-US" sz="2200" b="1" dirty="0">
                <a:solidFill>
                  <a:srgbClr val="3333FF"/>
                </a:solidFill>
                <a:latin typeface="Consolas" pitchFamily="49" charset="0"/>
                <a:ea typeface="楷体" pitchFamily="49" charset="-122"/>
                <a:cs typeface="Consolas" pitchFamily="49" charset="0"/>
              </a:rPr>
              <a:t>单向左旋转               </a:t>
            </a:r>
            <a:r>
              <a:rPr kumimoji="1" lang="en-US" altLang="zh-CN" sz="2200" b="1" dirty="0">
                <a:solidFill>
                  <a:srgbClr val="3333FF"/>
                </a:solidFill>
                <a:latin typeface="Consolas" pitchFamily="49" charset="0"/>
                <a:ea typeface="楷体" pitchFamily="49" charset="-122"/>
                <a:cs typeface="Consolas" pitchFamily="49" charset="0"/>
              </a:rPr>
              <a:t>(D) </a:t>
            </a:r>
            <a:r>
              <a:rPr kumimoji="1" lang="zh-CN" altLang="en-US" sz="2200" b="1" dirty="0">
                <a:solidFill>
                  <a:srgbClr val="3333FF"/>
                </a:solidFill>
                <a:latin typeface="Consolas" pitchFamily="49" charset="0"/>
                <a:ea typeface="楷体" pitchFamily="49" charset="-122"/>
                <a:cs typeface="Consolas" pitchFamily="49" charset="0"/>
              </a:rPr>
              <a:t>单向右旋转 </a:t>
            </a:r>
          </a:p>
        </p:txBody>
      </p:sp>
      <p:sp>
        <p:nvSpPr>
          <p:cNvPr id="4" name="文本框 3">
            <a:extLst>
              <a:ext uri="{FF2B5EF4-FFF2-40B4-BE49-F238E27FC236}">
                <a16:creationId xmlns:a16="http://schemas.microsoft.com/office/drawing/2014/main" id="{FB4C6534-EE9D-4DEA-BC24-E990711F32AC}"/>
              </a:ext>
            </a:extLst>
          </p:cNvPr>
          <p:cNvSpPr txBox="1"/>
          <p:nvPr/>
        </p:nvSpPr>
        <p:spPr>
          <a:xfrm>
            <a:off x="6823494" y="2967335"/>
            <a:ext cx="526211" cy="461665"/>
          </a:xfrm>
          <a:prstGeom prst="rect">
            <a:avLst/>
          </a:prstGeom>
          <a:noFill/>
        </p:spPr>
        <p:txBody>
          <a:bodyPr wrap="square" rtlCol="0">
            <a:spAutoFit/>
          </a:bodyPr>
          <a:lstStyle/>
          <a:p>
            <a:r>
              <a:rPr lang="zh-CN" altLang="en-US" sz="2400" b="1" dirty="0">
                <a:solidFill>
                  <a:srgbClr val="FF0000"/>
                </a:solidFill>
                <a:ea typeface="楷体" pitchFamily="49" charset="-122"/>
                <a:cs typeface="Times New Roman" pitchFamily="18" charset="0"/>
                <a:sym typeface="Symbol" panose="05050102010706020507" pitchFamily="18" charset="2"/>
              </a:rPr>
              <a:t></a:t>
            </a:r>
            <a:endParaRPr lang="zh-CN" altLang="en-US" sz="2400" b="1" dirty="0">
              <a:solidFill>
                <a:srgbClr val="FF0000"/>
              </a:solidFill>
              <a:ea typeface="楷体" pitchFamily="49" charset="-122"/>
              <a:cs typeface="Times New Roman" pitchFamily="18" charset="0"/>
            </a:endParaRPr>
          </a:p>
        </p:txBody>
      </p:sp>
    </p:spTree>
    <p:extLst>
      <p:ext uri="{BB962C8B-B14F-4D97-AF65-F5344CB8AC3E}">
        <p14:creationId xmlns:p14="http://schemas.microsoft.com/office/powerpoint/2010/main" val="37958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7">
            <a:extLst>
              <a:ext uri="{FF2B5EF4-FFF2-40B4-BE49-F238E27FC236}">
                <a16:creationId xmlns:a16="http://schemas.microsoft.com/office/drawing/2014/main" id="{B9629CE4-1F86-4BDD-917A-3B99ECE0C061}"/>
              </a:ext>
            </a:extLst>
          </p:cNvPr>
          <p:cNvSpPr txBox="1">
            <a:spLocks noChangeArrowheads="1"/>
          </p:cNvSpPr>
          <p:nvPr/>
        </p:nvSpPr>
        <p:spPr bwMode="auto">
          <a:xfrm>
            <a:off x="1383819" y="271981"/>
            <a:ext cx="9951289" cy="1277144"/>
          </a:xfrm>
          <a:prstGeom prst="rect">
            <a:avLst/>
          </a:prstGeom>
          <a:noFill/>
          <a:ln w="9525">
            <a:noFill/>
            <a:miter lim="800000"/>
            <a:headEnd/>
            <a:tailEnd/>
          </a:ln>
        </p:spPr>
        <p:txBody>
          <a:bodyPr wrap="square">
            <a:spAutoFit/>
          </a:bodyPr>
          <a:lstStyle/>
          <a:p>
            <a:pPr algn="just" fontAlgn="base">
              <a:lnSpc>
                <a:spcPct val="120000"/>
              </a:lnSpc>
              <a:spcBef>
                <a:spcPct val="50000"/>
              </a:spcBef>
              <a:spcAft>
                <a:spcPct val="0"/>
              </a:spcAft>
            </a:pPr>
            <a:r>
              <a:rPr kumimoji="1" lang="en-US" altLang="zh-CN" sz="2200" b="1" dirty="0">
                <a:solidFill>
                  <a:srgbClr val="FF0000"/>
                </a:solidFill>
                <a:latin typeface="Consolas" pitchFamily="49" charset="0"/>
                <a:ea typeface="楷体" pitchFamily="49" charset="-122"/>
                <a:cs typeface="Consolas" pitchFamily="49" charset="0"/>
              </a:rPr>
              <a:t>【</a:t>
            </a:r>
            <a:r>
              <a:rPr kumimoji="1" lang="zh-CN" altLang="en-US" sz="2200" b="1" dirty="0">
                <a:solidFill>
                  <a:srgbClr val="FF0000"/>
                </a:solidFill>
                <a:latin typeface="Consolas" pitchFamily="49" charset="0"/>
                <a:ea typeface="楷体" pitchFamily="49" charset="-122"/>
                <a:cs typeface="Consolas" pitchFamily="49" charset="0"/>
              </a:rPr>
              <a:t>例</a:t>
            </a:r>
            <a:r>
              <a:rPr kumimoji="1" lang="en-US" altLang="zh-CN" sz="2200" b="1" dirty="0">
                <a:solidFill>
                  <a:srgbClr val="FF0000"/>
                </a:solidFill>
                <a:latin typeface="Consolas" pitchFamily="49" charset="0"/>
                <a:ea typeface="楷体" pitchFamily="49" charset="-122"/>
                <a:cs typeface="Consolas" pitchFamily="49" charset="0"/>
              </a:rPr>
              <a:t>】</a:t>
            </a:r>
            <a:r>
              <a:rPr kumimoji="1" lang="zh-CN" altLang="en-US" sz="2200" b="1" dirty="0">
                <a:solidFill>
                  <a:srgbClr val="3333FF"/>
                </a:solidFill>
                <a:latin typeface="Consolas" pitchFamily="49" charset="0"/>
                <a:ea typeface="楷体" pitchFamily="49" charset="-122"/>
                <a:cs typeface="Consolas" pitchFamily="49" charset="0"/>
              </a:rPr>
              <a:t>已知长度为</a:t>
            </a:r>
            <a:r>
              <a:rPr kumimoji="1" lang="en-US" altLang="zh-CN" sz="2200" b="1" dirty="0">
                <a:solidFill>
                  <a:srgbClr val="3333FF"/>
                </a:solidFill>
                <a:latin typeface="Consolas" pitchFamily="49" charset="0"/>
                <a:ea typeface="楷体" pitchFamily="49" charset="-122"/>
                <a:cs typeface="Consolas" pitchFamily="49" charset="0"/>
              </a:rPr>
              <a:t>7</a:t>
            </a:r>
            <a:r>
              <a:rPr kumimoji="1" lang="zh-CN" altLang="en-US" sz="2200" b="1" dirty="0">
                <a:solidFill>
                  <a:srgbClr val="3333FF"/>
                </a:solidFill>
                <a:latin typeface="Consolas" pitchFamily="49" charset="0"/>
                <a:ea typeface="楷体" pitchFamily="49" charset="-122"/>
                <a:cs typeface="Consolas" pitchFamily="49" charset="0"/>
              </a:rPr>
              <a:t>的表（</a:t>
            </a:r>
            <a:r>
              <a:rPr kumimoji="1" lang="en-US" altLang="zh-CN" sz="2200" b="1" dirty="0" err="1">
                <a:solidFill>
                  <a:srgbClr val="3333FF"/>
                </a:solidFill>
                <a:latin typeface="Consolas" pitchFamily="49" charset="0"/>
                <a:ea typeface="楷体" pitchFamily="49" charset="-122"/>
                <a:cs typeface="Consolas" pitchFamily="49" charset="0"/>
              </a:rPr>
              <a:t>xal</a:t>
            </a:r>
            <a:r>
              <a:rPr kumimoji="1" lang="en-US" altLang="zh-CN" sz="2200" b="1" dirty="0">
                <a:solidFill>
                  <a:srgbClr val="3333FF"/>
                </a:solidFill>
                <a:latin typeface="Consolas" pitchFamily="49" charset="0"/>
                <a:ea typeface="楷体" pitchFamily="49" charset="-122"/>
                <a:cs typeface="Consolas" pitchFamily="49" charset="0"/>
              </a:rPr>
              <a:t>, wan, </a:t>
            </a:r>
            <a:r>
              <a:rPr kumimoji="1" lang="en-US" altLang="zh-CN" sz="2200" b="1" dirty="0" err="1">
                <a:solidFill>
                  <a:srgbClr val="3333FF"/>
                </a:solidFill>
                <a:latin typeface="Consolas" pitchFamily="49" charset="0"/>
                <a:ea typeface="楷体" pitchFamily="49" charset="-122"/>
                <a:cs typeface="Consolas" pitchFamily="49" charset="0"/>
              </a:rPr>
              <a:t>wil</a:t>
            </a:r>
            <a:r>
              <a:rPr kumimoji="1" lang="en-US" altLang="zh-CN" sz="2200" b="1" dirty="0">
                <a:solidFill>
                  <a:srgbClr val="3333FF"/>
                </a:solidFill>
                <a:latin typeface="Consolas" pitchFamily="49" charset="0"/>
                <a:ea typeface="楷体" pitchFamily="49" charset="-122"/>
                <a:cs typeface="Consolas" pitchFamily="49" charset="0"/>
              </a:rPr>
              <a:t>, </a:t>
            </a:r>
            <a:r>
              <a:rPr kumimoji="1" lang="en-US" altLang="zh-CN" sz="2200" b="1" dirty="0" err="1">
                <a:solidFill>
                  <a:srgbClr val="3333FF"/>
                </a:solidFill>
                <a:latin typeface="Consolas" pitchFamily="49" charset="0"/>
                <a:ea typeface="楷体" pitchFamily="49" charset="-122"/>
                <a:cs typeface="Consolas" pitchFamily="49" charset="0"/>
              </a:rPr>
              <a:t>zol</a:t>
            </a:r>
            <a:r>
              <a:rPr kumimoji="1" lang="en-US" altLang="zh-CN" sz="2200" b="1" dirty="0">
                <a:solidFill>
                  <a:srgbClr val="3333FF"/>
                </a:solidFill>
                <a:latin typeface="Consolas" pitchFamily="49" charset="0"/>
                <a:ea typeface="楷体" pitchFamily="49" charset="-122"/>
                <a:cs typeface="Consolas" pitchFamily="49" charset="0"/>
              </a:rPr>
              <a:t>, </a:t>
            </a:r>
            <a:r>
              <a:rPr kumimoji="1" lang="en-US" altLang="zh-CN" sz="2200" b="1" dirty="0" err="1">
                <a:solidFill>
                  <a:srgbClr val="3333FF"/>
                </a:solidFill>
                <a:latin typeface="Consolas" pitchFamily="49" charset="0"/>
                <a:ea typeface="楷体" pitchFamily="49" charset="-122"/>
                <a:cs typeface="Consolas" pitchFamily="49" charset="0"/>
              </a:rPr>
              <a:t>yo</a:t>
            </a:r>
            <a:r>
              <a:rPr kumimoji="1" lang="en-US" altLang="zh-CN" sz="2200" b="1" dirty="0">
                <a:solidFill>
                  <a:srgbClr val="3333FF"/>
                </a:solidFill>
                <a:latin typeface="Consolas" pitchFamily="49" charset="0"/>
                <a:ea typeface="楷体" pitchFamily="49" charset="-122"/>
                <a:cs typeface="Consolas" pitchFamily="49" charset="0"/>
              </a:rPr>
              <a:t>, wen</a:t>
            </a:r>
            <a:r>
              <a:rPr kumimoji="1" lang="zh-CN" altLang="en-US" sz="2200" b="1" dirty="0">
                <a:solidFill>
                  <a:srgbClr val="3333FF"/>
                </a:solidFill>
                <a:latin typeface="Consolas" pitchFamily="49" charset="0"/>
                <a:ea typeface="楷体" pitchFamily="49" charset="-122"/>
                <a:cs typeface="Consolas" pitchFamily="49" charset="0"/>
              </a:rPr>
              <a:t>，</a:t>
            </a:r>
            <a:r>
              <a:rPr kumimoji="1" lang="en-US" altLang="zh-CN" sz="2200" b="1" dirty="0" err="1">
                <a:solidFill>
                  <a:srgbClr val="3333FF"/>
                </a:solidFill>
                <a:latin typeface="Consolas" pitchFamily="49" charset="0"/>
                <a:ea typeface="楷体" pitchFamily="49" charset="-122"/>
                <a:cs typeface="Consolas" pitchFamily="49" charset="0"/>
              </a:rPr>
              <a:t>wim</a:t>
            </a:r>
            <a:r>
              <a:rPr kumimoji="1" lang="zh-CN" altLang="en-US" sz="2200" b="1" dirty="0">
                <a:solidFill>
                  <a:srgbClr val="3333FF"/>
                </a:solidFill>
                <a:latin typeface="Consolas" pitchFamily="49" charset="0"/>
                <a:ea typeface="楷体" pitchFamily="49" charset="-122"/>
                <a:cs typeface="Consolas" pitchFamily="49" charset="0"/>
              </a:rPr>
              <a:t>），按表中元素顺序依次插入一棵初始为空的平衡二叉排序树（依字典顺序），画出插入完成后的平衡二叉排序树，并求其在等概率的情况下查找成功的平均查找长度。</a:t>
            </a:r>
          </a:p>
        </p:txBody>
      </p:sp>
      <p:sp>
        <p:nvSpPr>
          <p:cNvPr id="2" name="Rectangle 2">
            <a:extLst>
              <a:ext uri="{FF2B5EF4-FFF2-40B4-BE49-F238E27FC236}">
                <a16:creationId xmlns:a16="http://schemas.microsoft.com/office/drawing/2014/main" id="{9F05A0EB-3F1D-4905-8F48-4CE70895EEC3}"/>
              </a:ext>
            </a:extLst>
          </p:cNvPr>
          <p:cNvSpPr>
            <a:spLocks noChangeArrowheads="1"/>
          </p:cNvSpPr>
          <p:nvPr/>
        </p:nvSpPr>
        <p:spPr bwMode="auto">
          <a:xfrm>
            <a:off x="3726611" y="1820173"/>
            <a:ext cx="306652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6A3D8F11-A1DA-4617-A05C-4F002C96157A}"/>
              </a:ext>
            </a:extLst>
          </p:cNvPr>
          <p:cNvGraphicFramePr>
            <a:graphicFrameLocks noChangeAspect="1"/>
          </p:cNvGraphicFramePr>
          <p:nvPr>
            <p:extLst>
              <p:ext uri="{D42A27DB-BD31-4B8C-83A1-F6EECF244321}">
                <p14:modId xmlns:p14="http://schemas.microsoft.com/office/powerpoint/2010/main" val="103400390"/>
              </p:ext>
            </p:extLst>
          </p:nvPr>
        </p:nvGraphicFramePr>
        <p:xfrm>
          <a:off x="1853423" y="1687008"/>
          <a:ext cx="4671665" cy="4983109"/>
        </p:xfrm>
        <a:graphic>
          <a:graphicData uri="http://schemas.openxmlformats.org/presentationml/2006/ole">
            <mc:AlternateContent xmlns:mc="http://schemas.openxmlformats.org/markup-compatibility/2006">
              <mc:Choice xmlns:v="urn:schemas-microsoft-com:vml" Requires="v">
                <p:oleObj name="Visio" r:id="rId2" imgW="2734568" imgH="2914732" progId="Visio.Drawing.11">
                  <p:embed/>
                </p:oleObj>
              </mc:Choice>
              <mc:Fallback>
                <p:oleObj name="Visio" r:id="rId2" imgW="2734568" imgH="291473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423" y="1687008"/>
                        <a:ext cx="4671665" cy="4983109"/>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967D8CFD-ED6D-4C0F-B80F-3FD33EB45017}"/>
              </a:ext>
            </a:extLst>
          </p:cNvPr>
          <p:cNvSpPr txBox="1"/>
          <p:nvPr/>
        </p:nvSpPr>
        <p:spPr>
          <a:xfrm>
            <a:off x="7306322" y="3907550"/>
            <a:ext cx="4154750" cy="830997"/>
          </a:xfrm>
          <a:prstGeom prst="rect">
            <a:avLst/>
          </a:prstGeom>
          <a:noFill/>
        </p:spPr>
        <p:txBody>
          <a:bodyPr wrap="square" rtlCol="0">
            <a:spAutoFit/>
          </a:bodyPr>
          <a:lstStyle/>
          <a:p>
            <a:r>
              <a:rPr lang="zh-CN" altLang="en-US" sz="2400" b="1" dirty="0">
                <a:solidFill>
                  <a:srgbClr val="3333FF"/>
                </a:solidFill>
                <a:ea typeface="楷体" pitchFamily="49" charset="-122"/>
                <a:cs typeface="Times New Roman" pitchFamily="18" charset="0"/>
              </a:rPr>
              <a:t>查找成功：</a:t>
            </a:r>
            <a:endParaRPr lang="en-US" altLang="zh-CN" sz="2400" b="1" dirty="0">
              <a:solidFill>
                <a:srgbClr val="3333FF"/>
              </a:solidFill>
              <a:ea typeface="楷体" pitchFamily="49" charset="-122"/>
              <a:cs typeface="Times New Roman" pitchFamily="18" charset="0"/>
            </a:endParaRPr>
          </a:p>
          <a:p>
            <a:r>
              <a:rPr lang="pt-BR" altLang="zh-CN" sz="2400" dirty="0"/>
              <a:t>ASL=(1+2+2+3+3+3+4)/7=18/7</a:t>
            </a:r>
            <a:endParaRPr lang="zh-CN" altLang="en-US" sz="2400" b="1" dirty="0">
              <a:solidFill>
                <a:srgbClr val="3333FF"/>
              </a:solidFill>
              <a:ea typeface="楷体" pitchFamily="49" charset="-122"/>
              <a:cs typeface="Times New Roman" pitchFamily="18" charset="0"/>
            </a:endParaRPr>
          </a:p>
        </p:txBody>
      </p:sp>
    </p:spTree>
    <p:extLst>
      <p:ext uri="{BB962C8B-B14F-4D97-AF65-F5344CB8AC3E}">
        <p14:creationId xmlns:p14="http://schemas.microsoft.com/office/powerpoint/2010/main" val="268745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8072B5CF-2798-4AA4-8A4D-12217C043E5D}"/>
              </a:ext>
            </a:extLst>
          </p:cNvPr>
          <p:cNvSpPr txBox="1">
            <a:spLocks noChangeArrowheads="1"/>
          </p:cNvSpPr>
          <p:nvPr/>
        </p:nvSpPr>
        <p:spPr bwMode="auto">
          <a:xfrm>
            <a:off x="1906479" y="1605653"/>
            <a:ext cx="8379041" cy="195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zh-CN" altLang="en-US" sz="2800" dirty="0">
                <a:solidFill>
                  <a:schemeClr val="accent2"/>
                </a:solidFill>
                <a:ea typeface="楷体_GB2312" pitchFamily="49" charset="-122"/>
              </a:rPr>
              <a:t>在平衡树上进行查找的过程和二叉排序树相同，因此，查找过程中和给定值进行</a:t>
            </a:r>
            <a:r>
              <a:rPr lang="zh-CN" altLang="en-US" sz="2800" dirty="0">
                <a:solidFill>
                  <a:srgbClr val="FF0000"/>
                </a:solidFill>
                <a:ea typeface="楷体_GB2312" pitchFamily="49" charset="-122"/>
              </a:rPr>
              <a:t>比较的关键字的个数不超过平衡树的深度。</a:t>
            </a:r>
            <a:endParaRPr lang="zh-CN" altLang="en-US" sz="1800" dirty="0">
              <a:solidFill>
                <a:srgbClr val="FF0000"/>
              </a:solidFill>
            </a:endParaRPr>
          </a:p>
        </p:txBody>
      </p:sp>
      <p:sp>
        <p:nvSpPr>
          <p:cNvPr id="92164" name="Text Box 4">
            <a:extLst>
              <a:ext uri="{FF2B5EF4-FFF2-40B4-BE49-F238E27FC236}">
                <a16:creationId xmlns:a16="http://schemas.microsoft.com/office/drawing/2014/main" id="{94F75F3A-BB0F-45F9-B4A9-25B6B7A26A6F}"/>
              </a:ext>
            </a:extLst>
          </p:cNvPr>
          <p:cNvSpPr txBox="1">
            <a:spLocks noChangeArrowheads="1"/>
          </p:cNvSpPr>
          <p:nvPr/>
        </p:nvSpPr>
        <p:spPr bwMode="auto">
          <a:xfrm>
            <a:off x="1981200" y="4371514"/>
            <a:ext cx="8379041" cy="68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35000"/>
              </a:lnSpc>
              <a:spcBef>
                <a:spcPct val="50000"/>
              </a:spcBef>
              <a:spcAft>
                <a:spcPct val="0"/>
              </a:spcAft>
            </a:pPr>
            <a:r>
              <a:rPr lang="zh-CN" altLang="en-US" sz="2800" dirty="0">
                <a:solidFill>
                  <a:schemeClr val="accent2"/>
                </a:solidFill>
                <a:ea typeface="楷体_GB2312" pitchFamily="49" charset="-122"/>
              </a:rPr>
              <a:t>含 </a:t>
            </a:r>
            <a:r>
              <a:rPr lang="en-US" altLang="zh-CN" sz="2800" dirty="0">
                <a:solidFill>
                  <a:schemeClr val="accent2"/>
                </a:solidFill>
                <a:ea typeface="楷体_GB2312" pitchFamily="49" charset="-122"/>
              </a:rPr>
              <a:t>n </a:t>
            </a:r>
            <a:r>
              <a:rPr lang="zh-CN" altLang="en-US" sz="2800" dirty="0">
                <a:solidFill>
                  <a:schemeClr val="accent2"/>
                </a:solidFill>
                <a:ea typeface="楷体_GB2312" pitchFamily="49" charset="-122"/>
              </a:rPr>
              <a:t>个关键字的二叉平衡树深度和 </a:t>
            </a:r>
            <a:r>
              <a:rPr lang="en-US" altLang="zh-CN" sz="3200" b="1" i="1" dirty="0">
                <a:solidFill>
                  <a:srgbClr val="A50021"/>
                </a:solidFill>
                <a:ea typeface="楷体_GB2312" pitchFamily="49" charset="-122"/>
              </a:rPr>
              <a:t>log(n)</a:t>
            </a:r>
            <a:r>
              <a:rPr lang="en-US" altLang="zh-CN" sz="3200" dirty="0">
                <a:solidFill>
                  <a:srgbClr val="A50021"/>
                </a:solidFill>
                <a:ea typeface="楷体_GB2312" pitchFamily="49" charset="-122"/>
              </a:rPr>
              <a:t> </a:t>
            </a:r>
            <a:r>
              <a:rPr lang="zh-CN" altLang="en-US" sz="2800" dirty="0">
                <a:solidFill>
                  <a:schemeClr val="accent2"/>
                </a:solidFill>
                <a:ea typeface="楷体_GB2312" pitchFamily="49" charset="-122"/>
              </a:rPr>
              <a:t>相当</a:t>
            </a:r>
          </a:p>
        </p:txBody>
      </p:sp>
      <p:sp>
        <p:nvSpPr>
          <p:cNvPr id="6" name="Text Box 3">
            <a:extLst>
              <a:ext uri="{FF2B5EF4-FFF2-40B4-BE49-F238E27FC236}">
                <a16:creationId xmlns:a16="http://schemas.microsoft.com/office/drawing/2014/main" id="{EB110384-AB70-4962-A11F-4BD2C3C2B308}"/>
              </a:ext>
            </a:extLst>
          </p:cNvPr>
          <p:cNvSpPr txBox="1">
            <a:spLocks noChangeArrowheads="1"/>
          </p:cNvSpPr>
          <p:nvPr/>
        </p:nvSpPr>
        <p:spPr bwMode="auto">
          <a:xfrm>
            <a:off x="3600450" y="323040"/>
            <a:ext cx="4276725" cy="584775"/>
          </a:xfrm>
          <a:prstGeom prst="rect">
            <a:avLst/>
          </a:prstGeom>
          <a:solidFill>
            <a:srgbClr val="9900FF"/>
          </a:solidFill>
          <a:ln w="28575" algn="ctr">
            <a:noFill/>
            <a:miter lim="800000"/>
            <a:headEnd/>
            <a:tailEnd/>
          </a:ln>
        </p:spPr>
        <p:txBody>
          <a:bodyPr wrap="square">
            <a:spAutoFit/>
          </a:bodyPr>
          <a:lstStyle/>
          <a:p>
            <a:pPr fontAlgn="base">
              <a:spcBef>
                <a:spcPct val="50000"/>
              </a:spcBef>
              <a:spcAft>
                <a:spcPct val="0"/>
              </a:spcAft>
            </a:pPr>
            <a:r>
              <a:rPr lang="en-US" altLang="zh-CN" sz="3200" b="1" dirty="0">
                <a:solidFill>
                  <a:prstClr val="white"/>
                </a:solidFill>
                <a:latin typeface="微软雅黑" pitchFamily="34" charset="-122"/>
                <a:ea typeface="微软雅黑" pitchFamily="34" charset="-122"/>
                <a:cs typeface="Times New Roman" pitchFamily="18" charset="0"/>
              </a:rPr>
              <a:t>3</a:t>
            </a:r>
            <a:r>
              <a:rPr lang="zh-CN" altLang="en-US" sz="3200" b="1" dirty="0">
                <a:solidFill>
                  <a:prstClr val="white"/>
                </a:solidFill>
                <a:latin typeface="微软雅黑" pitchFamily="34" charset="-122"/>
                <a:ea typeface="微软雅黑" pitchFamily="34" charset="-122"/>
                <a:cs typeface="Times New Roman" pitchFamily="18" charset="0"/>
              </a:rPr>
              <a:t>、平衡二叉树的查找</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strips(downRight)">
                                      <p:cBhvr>
                                        <p:cTn id="7" dur="500"/>
                                        <p:tgtEl>
                                          <p:spTgt spid="92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strips(downRight)">
                                      <p:cBhvr>
                                        <p:cTn id="12"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71C6618-58A9-40A4-A5E3-761DB184C177}"/>
              </a:ext>
            </a:extLst>
          </p:cNvPr>
          <p:cNvSpPr>
            <a:spLocks noChangeArrowheads="1"/>
          </p:cNvSpPr>
          <p:nvPr/>
        </p:nvSpPr>
        <p:spPr bwMode="auto">
          <a:xfrm>
            <a:off x="3751292" y="2422525"/>
            <a:ext cx="37753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6000" b="1" dirty="0">
                <a:solidFill>
                  <a:schemeClr val="accent6"/>
                </a:solidFill>
                <a:ea typeface="楷体_GB2312" pitchFamily="49" charset="-122"/>
              </a:rPr>
              <a:t>三、   </a:t>
            </a:r>
            <a:r>
              <a:rPr lang="en-US" altLang="zh-CN" sz="6000" b="1" dirty="0">
                <a:solidFill>
                  <a:schemeClr val="accent6"/>
                </a:solidFill>
                <a:ea typeface="楷体_GB2312" pitchFamily="49" charset="-122"/>
              </a:rPr>
              <a:t>B </a:t>
            </a:r>
            <a:r>
              <a:rPr lang="zh-CN" altLang="en-US" sz="6000" b="1" dirty="0">
                <a:solidFill>
                  <a:schemeClr val="accent6"/>
                </a:solidFill>
                <a:ea typeface="楷体_GB2312" pitchFamily="49" charset="-122"/>
              </a:rPr>
              <a:t>树</a:t>
            </a:r>
            <a:endParaRPr lang="zh-CN" altLang="en-US" sz="4800" b="1" dirty="0">
              <a:solidFill>
                <a:schemeClr val="accent6"/>
              </a:solidFill>
              <a:ea typeface="楷体_GB2312" pitchFamily="49" charset="-122"/>
            </a:endParaRPr>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7826" name="Text Box 3">
            <a:extLst>
              <a:ext uri="{FF2B5EF4-FFF2-40B4-BE49-F238E27FC236}">
                <a16:creationId xmlns:a16="http://schemas.microsoft.com/office/drawing/2014/main" id="{BC767BB8-AF72-4681-AD28-D4F5EC1F3A09}"/>
              </a:ext>
            </a:extLst>
          </p:cNvPr>
          <p:cNvSpPr txBox="1">
            <a:spLocks noChangeArrowheads="1"/>
          </p:cNvSpPr>
          <p:nvPr/>
        </p:nvSpPr>
        <p:spPr bwMode="auto">
          <a:xfrm>
            <a:off x="3733800" y="390252"/>
            <a:ext cx="411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chemeClr val="accent6"/>
                </a:solidFill>
                <a:ea typeface="楷体_GB2312" pitchFamily="49" charset="-122"/>
              </a:rPr>
              <a:t>1</a:t>
            </a:r>
            <a:r>
              <a:rPr lang="zh-CN" altLang="en-US" sz="4000" dirty="0">
                <a:solidFill>
                  <a:schemeClr val="accent6"/>
                </a:solidFill>
                <a:ea typeface="楷体_GB2312" pitchFamily="49" charset="-122"/>
              </a:rPr>
              <a:t>．</a:t>
            </a:r>
            <a:r>
              <a:rPr lang="en-US" altLang="zh-CN" sz="4000" dirty="0">
                <a:solidFill>
                  <a:schemeClr val="accent6"/>
                </a:solidFill>
                <a:ea typeface="楷体_GB2312" pitchFamily="49" charset="-122"/>
              </a:rPr>
              <a:t>B</a:t>
            </a:r>
            <a:r>
              <a:rPr lang="zh-CN" altLang="en-US" sz="4000" dirty="0">
                <a:solidFill>
                  <a:schemeClr val="accent6"/>
                </a:solidFill>
                <a:ea typeface="楷体_GB2312" pitchFamily="49" charset="-122"/>
              </a:rPr>
              <a:t>树的概念</a:t>
            </a:r>
            <a:endParaRPr lang="zh-CN" altLang="en-US" sz="2000" dirty="0">
              <a:solidFill>
                <a:schemeClr val="accent6"/>
              </a:solidFill>
            </a:endParaRPr>
          </a:p>
        </p:txBody>
      </p:sp>
      <p:sp>
        <p:nvSpPr>
          <p:cNvPr id="94215" name="Text Box 7">
            <a:extLst>
              <a:ext uri="{FF2B5EF4-FFF2-40B4-BE49-F238E27FC236}">
                <a16:creationId xmlns:a16="http://schemas.microsoft.com/office/drawing/2014/main" id="{D53272A5-8FC1-403C-98E4-63623583C7A1}"/>
              </a:ext>
            </a:extLst>
          </p:cNvPr>
          <p:cNvSpPr txBox="1">
            <a:spLocks noChangeArrowheads="1"/>
          </p:cNvSpPr>
          <p:nvPr/>
        </p:nvSpPr>
        <p:spPr bwMode="auto">
          <a:xfrm>
            <a:off x="2331038" y="3490786"/>
            <a:ext cx="6909264" cy="16877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fontAlgn="base">
              <a:lnSpc>
                <a:spcPct val="150000"/>
              </a:lnSpc>
              <a:spcBef>
                <a:spcPts val="1800"/>
              </a:spcBef>
              <a:spcAft>
                <a:spcPct val="0"/>
              </a:spcAft>
              <a:buFont typeface="Arial" panose="020B0604020202020204" pitchFamily="34" charset="0"/>
              <a:buChar char="•"/>
              <a:defRPr/>
            </a:pPr>
            <a:r>
              <a:rPr lang="zh-CN" altLang="en-US" sz="2400" dirty="0">
                <a:solidFill>
                  <a:srgbClr val="A50021"/>
                </a:solidFill>
                <a:latin typeface="楷体_GB2312" pitchFamily="49" charset="-122"/>
                <a:ea typeface="楷体_GB2312" pitchFamily="49" charset="-122"/>
              </a:rPr>
              <a:t>每个结点至多</a:t>
            </a:r>
            <a:r>
              <a:rPr lang="en-US" altLang="zh-CN" sz="2400" dirty="0">
                <a:solidFill>
                  <a:srgbClr val="A50021"/>
                </a:solidFill>
                <a:latin typeface="楷体_GB2312" pitchFamily="49" charset="-122"/>
                <a:ea typeface="楷体_GB2312" pitchFamily="49" charset="-122"/>
              </a:rPr>
              <a:t>m</a:t>
            </a:r>
            <a:r>
              <a:rPr lang="zh-CN" altLang="en-US" sz="2400" dirty="0">
                <a:solidFill>
                  <a:srgbClr val="A50021"/>
                </a:solidFill>
                <a:latin typeface="楷体_GB2312" pitchFamily="49" charset="-122"/>
                <a:ea typeface="楷体_GB2312" pitchFamily="49" charset="-122"/>
              </a:rPr>
              <a:t>棵子树；</a:t>
            </a:r>
            <a:endParaRPr lang="en-US" altLang="zh-CN" sz="2400" dirty="0">
              <a:solidFill>
                <a:srgbClr val="A50021"/>
              </a:solidFill>
              <a:latin typeface="楷体_GB2312" pitchFamily="49" charset="-122"/>
              <a:ea typeface="楷体_GB2312" pitchFamily="49" charset="-122"/>
            </a:endParaRPr>
          </a:p>
          <a:p>
            <a:pPr marL="342900" indent="-342900" fontAlgn="base">
              <a:lnSpc>
                <a:spcPct val="150000"/>
              </a:lnSpc>
              <a:spcBef>
                <a:spcPct val="0"/>
              </a:spcBef>
              <a:spcAft>
                <a:spcPct val="0"/>
              </a:spcAft>
              <a:buFont typeface="Arial" panose="020B0604020202020204" pitchFamily="34" charset="0"/>
              <a:buChar char="•"/>
              <a:defRPr/>
            </a:pPr>
            <a:r>
              <a:rPr lang="zh-CN" altLang="en-US" sz="2400" dirty="0">
                <a:solidFill>
                  <a:srgbClr val="A50021"/>
                </a:solidFill>
                <a:latin typeface="楷体_GB2312" pitchFamily="49" charset="-122"/>
                <a:ea typeface="楷体_GB2312" pitchFamily="49" charset="-122"/>
              </a:rPr>
              <a:t>根节点如果不是叶子，至少有两颗子树；</a:t>
            </a:r>
            <a:endParaRPr lang="en-US" altLang="zh-CN" sz="2400" dirty="0">
              <a:solidFill>
                <a:srgbClr val="A50021"/>
              </a:solidFill>
              <a:latin typeface="楷体_GB2312" pitchFamily="49" charset="-122"/>
              <a:ea typeface="楷体_GB2312" pitchFamily="49" charset="-122"/>
            </a:endParaRPr>
          </a:p>
          <a:p>
            <a:pPr marL="342900" indent="-342900" fontAlgn="base">
              <a:lnSpc>
                <a:spcPct val="150000"/>
              </a:lnSpc>
              <a:spcBef>
                <a:spcPct val="0"/>
              </a:spcBef>
              <a:spcAft>
                <a:spcPct val="0"/>
              </a:spcAft>
              <a:buFont typeface="Arial" panose="020B0604020202020204" pitchFamily="34" charset="0"/>
              <a:buChar char="•"/>
              <a:defRPr/>
            </a:pPr>
            <a:r>
              <a:rPr lang="zh-CN" altLang="en-US" sz="2400" dirty="0">
                <a:solidFill>
                  <a:srgbClr val="A50021"/>
                </a:solidFill>
                <a:latin typeface="楷体_GB2312" pitchFamily="49" charset="-122"/>
                <a:ea typeface="楷体_GB2312" pitchFamily="49" charset="-122"/>
              </a:rPr>
              <a:t>除根之外的非终端结点，至少有</a:t>
            </a:r>
            <a:r>
              <a:rPr lang="zh-CN" altLang="en-US" sz="2400" dirty="0">
                <a:solidFill>
                  <a:srgbClr val="A50021"/>
                </a:solidFill>
                <a:latin typeface="楷体_GB2312" pitchFamily="49" charset="-122"/>
                <a:ea typeface="楷体_GB2312" pitchFamily="49" charset="-122"/>
                <a:sym typeface="Symbol" panose="05050102010706020507" pitchFamily="18" charset="2"/>
              </a:rPr>
              <a:t></a:t>
            </a:r>
            <a:r>
              <a:rPr lang="en-US" altLang="zh-CN" sz="2400" dirty="0">
                <a:solidFill>
                  <a:srgbClr val="A50021"/>
                </a:solidFill>
                <a:latin typeface="楷体_GB2312" pitchFamily="49" charset="-122"/>
                <a:ea typeface="楷体_GB2312" pitchFamily="49" charset="-122"/>
                <a:sym typeface="Symbol" panose="05050102010706020507" pitchFamily="18" charset="2"/>
              </a:rPr>
              <a:t>m/2</a:t>
            </a:r>
            <a:r>
              <a:rPr lang="zh-CN" altLang="en-US" sz="2400" dirty="0">
                <a:solidFill>
                  <a:srgbClr val="A50021"/>
                </a:solidFill>
                <a:latin typeface="楷体_GB2312" pitchFamily="49" charset="-122"/>
                <a:ea typeface="楷体_GB2312" pitchFamily="49" charset="-122"/>
                <a:sym typeface="Symbol" panose="05050102010706020507" pitchFamily="18" charset="2"/>
              </a:rPr>
              <a:t>棵子树。</a:t>
            </a:r>
            <a:endParaRPr lang="en-US" altLang="zh-CN" sz="2400" dirty="0">
              <a:solidFill>
                <a:srgbClr val="A50021"/>
              </a:solidFill>
              <a:latin typeface="楷体_GB2312" pitchFamily="49" charset="-122"/>
              <a:ea typeface="楷体_GB2312" pitchFamily="49" charset="-122"/>
              <a:sym typeface="Symbol" panose="05050102010706020507" pitchFamily="18" charset="2"/>
            </a:endParaRPr>
          </a:p>
        </p:txBody>
      </p:sp>
      <p:sp>
        <p:nvSpPr>
          <p:cNvPr id="77828" name="Rectangle 12">
            <a:hlinkClick r:id="rId2" action="ppaction://hlinksldjump"/>
            <a:extLst>
              <a:ext uri="{FF2B5EF4-FFF2-40B4-BE49-F238E27FC236}">
                <a16:creationId xmlns:a16="http://schemas.microsoft.com/office/drawing/2014/main" id="{29DA4075-F2C9-4F22-888A-BDC13309BDA5}"/>
              </a:ext>
            </a:extLst>
          </p:cNvPr>
          <p:cNvSpPr>
            <a:spLocks noChangeArrowheads="1"/>
          </p:cNvSpPr>
          <p:nvPr/>
        </p:nvSpPr>
        <p:spPr bwMode="auto">
          <a:xfrm>
            <a:off x="7467600" y="14478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77829" name="Rectangle 13">
            <a:hlinkClick r:id="rId3" action="ppaction://hlinksldjump"/>
            <a:extLst>
              <a:ext uri="{FF2B5EF4-FFF2-40B4-BE49-F238E27FC236}">
                <a16:creationId xmlns:a16="http://schemas.microsoft.com/office/drawing/2014/main" id="{CC928D2B-B75D-4ECE-97C5-B561705AA951}"/>
              </a:ext>
            </a:extLst>
          </p:cNvPr>
          <p:cNvSpPr>
            <a:spLocks noChangeArrowheads="1"/>
          </p:cNvSpPr>
          <p:nvPr/>
        </p:nvSpPr>
        <p:spPr bwMode="auto">
          <a:xfrm>
            <a:off x="4648200" y="14478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77832" name="Line 4">
            <a:extLst>
              <a:ext uri="{FF2B5EF4-FFF2-40B4-BE49-F238E27FC236}">
                <a16:creationId xmlns:a16="http://schemas.microsoft.com/office/drawing/2014/main" id="{93FB02F5-C302-478C-8230-AD3E544D58F6}"/>
              </a:ext>
            </a:extLst>
          </p:cNvPr>
          <p:cNvSpPr>
            <a:spLocks noChangeShapeType="1"/>
          </p:cNvSpPr>
          <p:nvPr/>
        </p:nvSpPr>
        <p:spPr bwMode="auto">
          <a:xfrm>
            <a:off x="5662707" y="6092184"/>
            <a:ext cx="121920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77833" name="Text Box 5">
            <a:hlinkClick r:id="" action="ppaction://hlinkshowjump?jump=previousslide"/>
            <a:extLst>
              <a:ext uri="{FF2B5EF4-FFF2-40B4-BE49-F238E27FC236}">
                <a16:creationId xmlns:a16="http://schemas.microsoft.com/office/drawing/2014/main" id="{18B46B2D-DC48-4E1C-938F-C36A51EF92B1}"/>
              </a:ext>
            </a:extLst>
          </p:cNvPr>
          <p:cNvSpPr txBox="1">
            <a:spLocks noChangeArrowheads="1"/>
          </p:cNvSpPr>
          <p:nvPr/>
        </p:nvSpPr>
        <p:spPr bwMode="auto">
          <a:xfrm>
            <a:off x="6974526" y="573690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dirty="0">
                <a:solidFill>
                  <a:srgbClr val="FF00FF"/>
                </a:solidFill>
              </a:rPr>
              <a:t>多叉树的特性</a:t>
            </a:r>
            <a:endParaRPr lang="zh-CN" altLang="en-US" dirty="0">
              <a:solidFill>
                <a:srgbClr val="000000"/>
              </a:solidFill>
            </a:endParaRPr>
          </a:p>
        </p:txBody>
      </p:sp>
      <p:sp>
        <p:nvSpPr>
          <p:cNvPr id="2" name="Text Box 7">
            <a:extLst>
              <a:ext uri="{FF2B5EF4-FFF2-40B4-BE49-F238E27FC236}">
                <a16:creationId xmlns:a16="http://schemas.microsoft.com/office/drawing/2014/main" id="{15D9BA55-0F8B-9B17-F56D-E95D05B8440A}"/>
              </a:ext>
            </a:extLst>
          </p:cNvPr>
          <p:cNvSpPr txBox="1">
            <a:spLocks noChangeArrowheads="1"/>
          </p:cNvSpPr>
          <p:nvPr/>
        </p:nvSpPr>
        <p:spPr bwMode="auto">
          <a:xfrm>
            <a:off x="2331038" y="1529772"/>
            <a:ext cx="7261810" cy="70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0"/>
              </a:spcBef>
              <a:spcAft>
                <a:spcPct val="0"/>
              </a:spcAft>
              <a:buNone/>
              <a:defRPr/>
            </a:pPr>
            <a:r>
              <a:rPr lang="en-US" altLang="zh-CN" sz="3600" dirty="0">
                <a:solidFill>
                  <a:srgbClr val="A50021"/>
                </a:solidFill>
                <a:ea typeface="楷体_GB2312" pitchFamily="49" charset="-122"/>
              </a:rPr>
              <a:t>B</a:t>
            </a:r>
            <a:r>
              <a:rPr lang="zh-CN" altLang="en-US" sz="3600" dirty="0">
                <a:solidFill>
                  <a:srgbClr val="A50021"/>
                </a:solidFill>
                <a:ea typeface="楷体_GB2312" pitchFamily="49" charset="-122"/>
              </a:rPr>
              <a:t>树是一种 </a:t>
            </a:r>
            <a:r>
              <a:rPr lang="zh-CN" altLang="en-US" sz="4000" b="1" dirty="0">
                <a:solidFill>
                  <a:srgbClr val="FF00FF"/>
                </a:solidFill>
              </a:rPr>
              <a:t>平衡</a:t>
            </a:r>
            <a:r>
              <a:rPr lang="zh-CN" altLang="en-US" sz="3600" b="1" dirty="0">
                <a:solidFill>
                  <a:srgbClr val="FF00FF"/>
                </a:solidFill>
                <a:ea typeface="楷体_GB2312" pitchFamily="49" charset="-122"/>
              </a:rPr>
              <a:t> </a:t>
            </a:r>
            <a:r>
              <a:rPr lang="zh-CN" altLang="en-US" sz="3600" dirty="0">
                <a:solidFill>
                  <a:srgbClr val="A50021"/>
                </a:solidFill>
                <a:ea typeface="楷体_GB2312" pitchFamily="49" charset="-122"/>
              </a:rPr>
              <a:t>的 </a:t>
            </a:r>
            <a:r>
              <a:rPr lang="zh-CN" altLang="en-US" sz="4000" b="1" dirty="0">
                <a:solidFill>
                  <a:srgbClr val="FF00FF"/>
                </a:solidFill>
              </a:rPr>
              <a:t>多路查找</a:t>
            </a:r>
            <a:r>
              <a:rPr lang="zh-CN" altLang="en-US" sz="3600" b="1" dirty="0">
                <a:solidFill>
                  <a:srgbClr val="FF00FF"/>
                </a:solidFill>
                <a:ea typeface="楷体_GB2312" pitchFamily="49" charset="-122"/>
              </a:rPr>
              <a:t> </a:t>
            </a:r>
            <a:r>
              <a:rPr lang="zh-CN" altLang="en-US" sz="3600" dirty="0">
                <a:solidFill>
                  <a:srgbClr val="A50021"/>
                </a:solidFill>
                <a:ea typeface="楷体_GB2312" pitchFamily="49" charset="-122"/>
              </a:rPr>
              <a:t>树。</a:t>
            </a:r>
            <a:endParaRPr lang="en-US" altLang="zh-CN" sz="3600" dirty="0">
              <a:solidFill>
                <a:srgbClr val="A50021"/>
              </a:solidFill>
              <a:ea typeface="楷体_GB2312" pitchFamily="49" charset="-122"/>
            </a:endParaRPr>
          </a:p>
        </p:txBody>
      </p:sp>
      <p:sp>
        <p:nvSpPr>
          <p:cNvPr id="3" name="文本框 2">
            <a:extLst>
              <a:ext uri="{FF2B5EF4-FFF2-40B4-BE49-F238E27FC236}">
                <a16:creationId xmlns:a16="http://schemas.microsoft.com/office/drawing/2014/main" id="{D18E06C6-A353-E1A0-3A52-9C5F0B91BBF7}"/>
              </a:ext>
            </a:extLst>
          </p:cNvPr>
          <p:cNvSpPr txBox="1"/>
          <p:nvPr/>
        </p:nvSpPr>
        <p:spPr>
          <a:xfrm>
            <a:off x="2094779" y="2845745"/>
            <a:ext cx="5106841" cy="523220"/>
          </a:xfrm>
          <a:prstGeom prst="rect">
            <a:avLst/>
          </a:prstGeom>
          <a:noFill/>
        </p:spPr>
        <p:txBody>
          <a:bodyPr wrap="square" rtlCol="0">
            <a:spAutoFit/>
          </a:bodyPr>
          <a:lstStyle/>
          <a:p>
            <a:r>
              <a:rPr lang="en-US" altLang="zh-CN" sz="2800" dirty="0">
                <a:solidFill>
                  <a:srgbClr val="000000"/>
                </a:solidFill>
              </a:rPr>
              <a:t>m</a:t>
            </a:r>
            <a:r>
              <a:rPr lang="zh-CN" altLang="en-US" sz="2800" dirty="0">
                <a:solidFill>
                  <a:srgbClr val="000000"/>
                </a:solidFill>
              </a:rPr>
              <a:t>阶</a:t>
            </a:r>
            <a:r>
              <a:rPr lang="en-US" altLang="zh-CN" sz="2800" dirty="0">
                <a:solidFill>
                  <a:srgbClr val="000000"/>
                </a:solidFill>
              </a:rPr>
              <a:t>B</a:t>
            </a:r>
            <a:r>
              <a:rPr lang="zh-CN" altLang="en-US" sz="2800" dirty="0">
                <a:solidFill>
                  <a:srgbClr val="000000"/>
                </a:solidFill>
              </a:rPr>
              <a:t>树或者为空树，或者：</a:t>
            </a:r>
            <a:endParaRPr lang="zh-CN" altLang="en-US" sz="28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animBg="1"/>
      <p:bldP spid="77832" grpId="0" animBg="1"/>
      <p:bldP spid="77833"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89C65CCC-748E-4CF2-83B5-7B2F72C18EAA}"/>
              </a:ext>
            </a:extLst>
          </p:cNvPr>
          <p:cNvSpPr>
            <a:spLocks noGrp="1" noChangeArrowheads="1"/>
          </p:cNvSpPr>
          <p:nvPr>
            <p:ph type="body" idx="4294967295"/>
          </p:nvPr>
        </p:nvSpPr>
        <p:spPr>
          <a:xfrm>
            <a:off x="1562178" y="3878313"/>
            <a:ext cx="10118785" cy="1938184"/>
          </a:xfrm>
          <a:solidFill>
            <a:srgbClr val="FFFFFF"/>
          </a:solidFill>
          <a:ln>
            <a:solidFill>
              <a:srgbClr val="993300"/>
            </a:solidFill>
            <a:miter lim="800000"/>
            <a:headEnd/>
            <a:tailEnd/>
          </a:ln>
        </p:spPr>
        <p:txBody>
          <a:bodyPr/>
          <a:lstStyle/>
          <a:p>
            <a:pPr eaLnBrk="1" hangingPunct="1">
              <a:lnSpc>
                <a:spcPct val="150000"/>
              </a:lnSpc>
              <a:defRPr/>
            </a:pPr>
            <a:r>
              <a:rPr lang="zh-CN" altLang="en-US" sz="2400" b="1" dirty="0">
                <a:solidFill>
                  <a:srgbClr val="3333FF"/>
                </a:solidFill>
                <a:latin typeface="楷体_GB2312" pitchFamily="49" charset="-122"/>
                <a:ea typeface="楷体_GB2312" pitchFamily="49" charset="-122"/>
              </a:rPr>
              <a:t>关键字</a:t>
            </a:r>
            <a:r>
              <a:rPr lang="zh-CN" altLang="en-US" sz="2400" dirty="0">
                <a:solidFill>
                  <a:srgbClr val="A50021"/>
                </a:solidFill>
                <a:latin typeface="楷体_GB2312" pitchFamily="49" charset="-122"/>
                <a:ea typeface="楷体_GB2312" pitchFamily="49" charset="-122"/>
              </a:rPr>
              <a:t>均</a:t>
            </a:r>
            <a:r>
              <a:rPr lang="zh-CN" altLang="en-US" sz="2400" b="1" dirty="0">
                <a:solidFill>
                  <a:srgbClr val="3333FF"/>
                </a:solidFill>
                <a:latin typeface="楷体_GB2312" pitchFamily="49" charset="-122"/>
                <a:ea typeface="楷体_GB2312" pitchFamily="49" charset="-122"/>
              </a:rPr>
              <a:t>自小至大</a:t>
            </a:r>
            <a:r>
              <a:rPr lang="zh-CN" altLang="en-US" sz="2400" dirty="0">
                <a:solidFill>
                  <a:srgbClr val="A50021"/>
                </a:solidFill>
                <a:latin typeface="楷体_GB2312" pitchFamily="49" charset="-122"/>
                <a:ea typeface="楷体_GB2312" pitchFamily="49" charset="-122"/>
              </a:rPr>
              <a:t>有序排列，即：</a:t>
            </a:r>
            <a:r>
              <a:rPr lang="en-US" altLang="zh-CN" sz="2400" b="1" dirty="0">
                <a:solidFill>
                  <a:srgbClr val="A50021"/>
                </a:solidFill>
                <a:ea typeface="楷体_GB2312" pitchFamily="49" charset="-122"/>
              </a:rPr>
              <a:t>K</a:t>
            </a:r>
            <a:r>
              <a:rPr lang="en-US" altLang="zh-CN" sz="2400" b="1" baseline="-25000" dirty="0">
                <a:solidFill>
                  <a:srgbClr val="A50021"/>
                </a:solidFill>
                <a:ea typeface="楷体_GB2312" pitchFamily="49" charset="-122"/>
              </a:rPr>
              <a:t>1</a:t>
            </a:r>
            <a:r>
              <a:rPr lang="en-US" altLang="zh-CN" sz="2400" b="1" dirty="0">
                <a:solidFill>
                  <a:srgbClr val="A50021"/>
                </a:solidFill>
                <a:ea typeface="楷体_GB2312" pitchFamily="49" charset="-122"/>
              </a:rPr>
              <a:t>&lt; K</a:t>
            </a:r>
            <a:r>
              <a:rPr lang="en-US" altLang="zh-CN" sz="2400" b="1" baseline="-25000" dirty="0">
                <a:solidFill>
                  <a:srgbClr val="A50021"/>
                </a:solidFill>
                <a:ea typeface="楷体_GB2312" pitchFamily="49" charset="-122"/>
              </a:rPr>
              <a:t>2</a:t>
            </a:r>
            <a:r>
              <a:rPr lang="en-US" altLang="zh-CN" sz="2400" b="1" dirty="0">
                <a:solidFill>
                  <a:srgbClr val="A50021"/>
                </a:solidFill>
                <a:ea typeface="楷体_GB2312" pitchFamily="49" charset="-122"/>
              </a:rPr>
              <a:t> &lt; … &lt; </a:t>
            </a:r>
            <a:r>
              <a:rPr lang="en-US" altLang="zh-CN" sz="2400" b="1" dirty="0" err="1">
                <a:solidFill>
                  <a:srgbClr val="A50021"/>
                </a:solidFill>
                <a:ea typeface="楷体_GB2312" pitchFamily="49" charset="-122"/>
              </a:rPr>
              <a:t>K</a:t>
            </a:r>
            <a:r>
              <a:rPr lang="en-US" altLang="zh-CN" sz="2400" b="1" baseline="-25000" dirty="0" err="1">
                <a:solidFill>
                  <a:srgbClr val="A50021"/>
                </a:solidFill>
                <a:ea typeface="楷体_GB2312" pitchFamily="49" charset="-122"/>
              </a:rPr>
              <a:t>n</a:t>
            </a:r>
            <a:r>
              <a:rPr lang="en-US" altLang="zh-CN" sz="2400" dirty="0">
                <a:solidFill>
                  <a:srgbClr val="A50021"/>
                </a:solidFill>
                <a:ea typeface="楷体_GB2312" pitchFamily="49" charset="-122"/>
              </a:rPr>
              <a:t>;</a:t>
            </a:r>
          </a:p>
          <a:p>
            <a:pPr eaLnBrk="1" hangingPunct="1">
              <a:lnSpc>
                <a:spcPct val="150000"/>
              </a:lnSpc>
              <a:defRPr/>
            </a:pPr>
            <a:r>
              <a:rPr lang="zh-CN" altLang="en-US" sz="2400" dirty="0">
                <a:solidFill>
                  <a:srgbClr val="A50021"/>
                </a:solidFill>
                <a:ea typeface="楷体_GB2312" pitchFamily="49" charset="-122"/>
              </a:rPr>
              <a:t>且 </a:t>
            </a:r>
            <a:r>
              <a:rPr lang="en-US" altLang="zh-CN" sz="2400" b="1" dirty="0">
                <a:solidFill>
                  <a:srgbClr val="A50021"/>
                </a:solidFill>
                <a:ea typeface="楷体_GB2312" pitchFamily="49" charset="-122"/>
              </a:rPr>
              <a:t>A</a:t>
            </a:r>
            <a:r>
              <a:rPr lang="en-US" altLang="zh-CN" sz="2400" b="1" baseline="-25000" dirty="0">
                <a:solidFill>
                  <a:srgbClr val="A50021"/>
                </a:solidFill>
                <a:ea typeface="楷体_GB2312" pitchFamily="49" charset="-122"/>
              </a:rPr>
              <a:t>i-1 </a:t>
            </a:r>
            <a:r>
              <a:rPr lang="zh-CN" altLang="en-US" sz="2400" dirty="0">
                <a:solidFill>
                  <a:srgbClr val="A50021"/>
                </a:solidFill>
                <a:latin typeface="楷体_GB2312" pitchFamily="49" charset="-122"/>
                <a:ea typeface="楷体_GB2312" pitchFamily="49" charset="-122"/>
              </a:rPr>
              <a:t>所指子树上所有关键字均</a:t>
            </a:r>
            <a:r>
              <a:rPr lang="zh-CN" altLang="en-US" sz="2400" b="1" dirty="0">
                <a:solidFill>
                  <a:srgbClr val="3333FF"/>
                </a:solidFill>
                <a:latin typeface="楷体_GB2312" pitchFamily="49" charset="-122"/>
                <a:ea typeface="楷体_GB2312" pitchFamily="49" charset="-122"/>
              </a:rPr>
              <a:t>小于</a:t>
            </a:r>
            <a:r>
              <a:rPr lang="en-US" altLang="zh-CN" sz="2400" b="1" dirty="0">
                <a:solidFill>
                  <a:srgbClr val="A50021"/>
                </a:solidFill>
                <a:ea typeface="楷体_GB2312" pitchFamily="49" charset="-122"/>
              </a:rPr>
              <a:t>K</a:t>
            </a:r>
            <a:r>
              <a:rPr lang="en-US" altLang="zh-CN" sz="2400" b="1" baseline="-25000" dirty="0">
                <a:solidFill>
                  <a:srgbClr val="A50021"/>
                </a:solidFill>
                <a:ea typeface="楷体_GB2312" pitchFamily="49" charset="-122"/>
              </a:rPr>
              <a:t>i</a:t>
            </a:r>
            <a:r>
              <a:rPr lang="en-US" altLang="zh-CN" sz="2400" dirty="0">
                <a:solidFill>
                  <a:srgbClr val="A50021"/>
                </a:solidFill>
                <a:ea typeface="楷体_GB2312" pitchFamily="49" charset="-122"/>
              </a:rPr>
              <a:t>;</a:t>
            </a:r>
          </a:p>
          <a:p>
            <a:pPr marL="0" indent="0" eaLnBrk="1" hangingPunct="1">
              <a:lnSpc>
                <a:spcPct val="150000"/>
              </a:lnSpc>
              <a:buNone/>
              <a:defRPr/>
            </a:pPr>
            <a:r>
              <a:rPr lang="en-US" altLang="zh-CN" sz="2400" dirty="0">
                <a:solidFill>
                  <a:srgbClr val="A50021"/>
                </a:solidFill>
                <a:ea typeface="楷体_GB2312" pitchFamily="49" charset="-122"/>
              </a:rPr>
              <a:t>         </a:t>
            </a:r>
            <a:r>
              <a:rPr lang="en-US" altLang="zh-CN" sz="2400" b="1" dirty="0">
                <a:solidFill>
                  <a:srgbClr val="A50021"/>
                </a:solidFill>
                <a:ea typeface="楷体_GB2312" pitchFamily="49" charset="-122"/>
              </a:rPr>
              <a:t>A</a:t>
            </a:r>
            <a:r>
              <a:rPr lang="en-US" altLang="zh-CN" sz="2400" b="1" baseline="-25000" dirty="0">
                <a:solidFill>
                  <a:srgbClr val="A50021"/>
                </a:solidFill>
                <a:ea typeface="楷体_GB2312" pitchFamily="49" charset="-122"/>
              </a:rPr>
              <a:t>i </a:t>
            </a:r>
            <a:r>
              <a:rPr lang="zh-CN" altLang="en-US" sz="2400" dirty="0">
                <a:solidFill>
                  <a:srgbClr val="A50021"/>
                </a:solidFill>
                <a:latin typeface="楷体_GB2312" pitchFamily="49" charset="-122"/>
                <a:ea typeface="楷体_GB2312" pitchFamily="49" charset="-122"/>
              </a:rPr>
              <a:t>所指子树上所有关键字均</a:t>
            </a:r>
            <a:r>
              <a:rPr lang="zh-CN" altLang="en-US" sz="2400" b="1" dirty="0">
                <a:solidFill>
                  <a:srgbClr val="3333FF"/>
                </a:solidFill>
                <a:latin typeface="楷体_GB2312" pitchFamily="49" charset="-122"/>
                <a:ea typeface="楷体_GB2312" pitchFamily="49" charset="-122"/>
              </a:rPr>
              <a:t>大于</a:t>
            </a:r>
            <a:r>
              <a:rPr lang="en-US" altLang="zh-CN" sz="2400" b="1" dirty="0">
                <a:solidFill>
                  <a:srgbClr val="A50021"/>
                </a:solidFill>
                <a:ea typeface="楷体_GB2312" pitchFamily="49" charset="-122"/>
              </a:rPr>
              <a:t>K</a:t>
            </a:r>
            <a:r>
              <a:rPr lang="en-US" altLang="zh-CN" sz="2400" b="1" baseline="-25000" dirty="0">
                <a:solidFill>
                  <a:srgbClr val="A50021"/>
                </a:solidFill>
                <a:ea typeface="楷体_GB2312" pitchFamily="49" charset="-122"/>
              </a:rPr>
              <a:t>i</a:t>
            </a:r>
            <a:r>
              <a:rPr lang="en-US" altLang="zh-CN" sz="2400" dirty="0">
                <a:solidFill>
                  <a:srgbClr val="A50021"/>
                </a:solidFill>
                <a:latin typeface="楷体_GB2312" pitchFamily="49" charset="-122"/>
                <a:ea typeface="楷体_GB2312" pitchFamily="49" charset="-122"/>
              </a:rPr>
              <a:t>;</a:t>
            </a:r>
            <a:endParaRPr lang="en-US" altLang="zh-CN" sz="2400" dirty="0">
              <a:solidFill>
                <a:srgbClr val="A50021"/>
              </a:solidFill>
              <a:ea typeface="楷体_GB2312" pitchFamily="49" charset="-122"/>
            </a:endParaRPr>
          </a:p>
        </p:txBody>
      </p:sp>
      <p:sp>
        <p:nvSpPr>
          <p:cNvPr id="78851" name="Text Box 6">
            <a:hlinkClick r:id="" action="ppaction://hlinkshowjump?jump=lastslideviewed"/>
            <a:extLst>
              <a:ext uri="{FF2B5EF4-FFF2-40B4-BE49-F238E27FC236}">
                <a16:creationId xmlns:a16="http://schemas.microsoft.com/office/drawing/2014/main" id="{64810937-0CAF-4232-A83C-35AE8601FF5C}"/>
              </a:ext>
            </a:extLst>
          </p:cNvPr>
          <p:cNvSpPr txBox="1">
            <a:spLocks noChangeArrowheads="1"/>
          </p:cNvSpPr>
          <p:nvPr/>
        </p:nvSpPr>
        <p:spPr bwMode="auto">
          <a:xfrm>
            <a:off x="7146925" y="6011048"/>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dirty="0">
                <a:solidFill>
                  <a:srgbClr val="FF00FF"/>
                </a:solidFill>
              </a:rPr>
              <a:t>查找树的特性</a:t>
            </a:r>
            <a:endParaRPr lang="zh-CN" altLang="en-US" sz="3600" dirty="0">
              <a:solidFill>
                <a:srgbClr val="000000"/>
              </a:solidFill>
            </a:endParaRPr>
          </a:p>
        </p:txBody>
      </p:sp>
      <p:sp>
        <p:nvSpPr>
          <p:cNvPr id="78852" name="Line 7">
            <a:extLst>
              <a:ext uri="{FF2B5EF4-FFF2-40B4-BE49-F238E27FC236}">
                <a16:creationId xmlns:a16="http://schemas.microsoft.com/office/drawing/2014/main" id="{D6A4E5FA-9CBD-4AED-9494-3E2BBDDDA880}"/>
              </a:ext>
            </a:extLst>
          </p:cNvPr>
          <p:cNvSpPr>
            <a:spLocks noChangeShapeType="1"/>
          </p:cNvSpPr>
          <p:nvPr/>
        </p:nvSpPr>
        <p:spPr bwMode="auto">
          <a:xfrm>
            <a:off x="5943600" y="6347598"/>
            <a:ext cx="114300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aphicFrame>
        <p:nvGraphicFramePr>
          <p:cNvPr id="6" name="Group 29">
            <a:extLst>
              <a:ext uri="{FF2B5EF4-FFF2-40B4-BE49-F238E27FC236}">
                <a16:creationId xmlns:a16="http://schemas.microsoft.com/office/drawing/2014/main" id="{EDCB5770-A65E-4D30-B5BE-02AE35661228}"/>
              </a:ext>
            </a:extLst>
          </p:cNvPr>
          <p:cNvGraphicFramePr>
            <a:graphicFrameLocks noGrp="1"/>
          </p:cNvGraphicFramePr>
          <p:nvPr>
            <p:extLst>
              <p:ext uri="{D42A27DB-BD31-4B8C-83A1-F6EECF244321}">
                <p14:modId xmlns:p14="http://schemas.microsoft.com/office/powerpoint/2010/main" val="6588359"/>
              </p:ext>
            </p:extLst>
          </p:nvPr>
        </p:nvGraphicFramePr>
        <p:xfrm>
          <a:off x="2966059" y="2902260"/>
          <a:ext cx="6172200" cy="519113"/>
        </p:xfrm>
        <a:graphic>
          <a:graphicData uri="http://schemas.openxmlformats.org/drawingml/2006/table">
            <a:tbl>
              <a:tblPr/>
              <a:tblGrid>
                <a:gridCol w="754062">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677863">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725488">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CC00CC"/>
                          </a:solidFill>
                          <a:effectLst/>
                          <a:latin typeface="Consolas" pitchFamily="49" charset="0"/>
                          <a:ea typeface="宋体" pitchFamily="2" charset="-122"/>
                          <a:cs typeface="Consolas" pitchFamily="49" charset="0"/>
                        </a:rPr>
                        <a:t>n</a:t>
                      </a:r>
                    </a:p>
                  </a:txBody>
                  <a:tcP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3333FF"/>
                          </a:solidFill>
                          <a:effectLst/>
                          <a:latin typeface="Consolas" pitchFamily="49" charset="0"/>
                          <a:ea typeface="宋体" pitchFamily="2" charset="-122"/>
                          <a:cs typeface="Consolas" pitchFamily="49" charset="0"/>
                        </a:rPr>
                        <a:t>A</a:t>
                      </a:r>
                      <a:r>
                        <a:rPr kumimoji="0" lang="en-US" altLang="zh-CN" sz="2000" b="1" i="0" u="none" strike="noStrike" cap="none" normalizeH="0" baseline="-25000" dirty="0">
                          <a:ln>
                            <a:noFill/>
                          </a:ln>
                          <a:solidFill>
                            <a:srgbClr val="3333FF"/>
                          </a:solidFill>
                          <a:effectLst/>
                          <a:latin typeface="Consolas" pitchFamily="49" charset="0"/>
                          <a:ea typeface="宋体" pitchFamily="2" charset="-122"/>
                          <a:cs typeface="Consolas" pitchFamily="49" charset="0"/>
                        </a:rPr>
                        <a:t>0</a:t>
                      </a: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CC00CC"/>
                          </a:solidFill>
                          <a:effectLst/>
                          <a:latin typeface="Consolas" pitchFamily="49" charset="0"/>
                          <a:ea typeface="宋体" pitchFamily="2" charset="-122"/>
                          <a:cs typeface="Consolas" pitchFamily="49" charset="0"/>
                        </a:rPr>
                        <a:t>K</a:t>
                      </a:r>
                      <a:r>
                        <a:rPr kumimoji="0" lang="en-US" altLang="zh-CN" sz="2000" b="1" i="0" u="none" strike="noStrike" cap="none" normalizeH="0" baseline="-25000" dirty="0">
                          <a:ln>
                            <a:noFill/>
                          </a:ln>
                          <a:solidFill>
                            <a:srgbClr val="CC00CC"/>
                          </a:solidFill>
                          <a:effectLst/>
                          <a:latin typeface="Consolas" pitchFamily="49" charset="0"/>
                          <a:ea typeface="宋体" pitchFamily="2" charset="-122"/>
                          <a:cs typeface="Consolas" pitchFamily="49" charset="0"/>
                        </a:rPr>
                        <a:t>1</a:t>
                      </a: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3333FF"/>
                          </a:solidFill>
                          <a:effectLst/>
                          <a:latin typeface="Consolas" pitchFamily="49" charset="0"/>
                          <a:ea typeface="宋体" pitchFamily="2" charset="-122"/>
                          <a:cs typeface="Consolas" pitchFamily="49" charset="0"/>
                        </a:rPr>
                        <a:t>A</a:t>
                      </a:r>
                      <a:r>
                        <a:rPr kumimoji="0" lang="en-US" altLang="zh-CN" sz="2000" b="1" i="0" u="none" strike="noStrike" cap="none" normalizeH="0" baseline="-25000" dirty="0">
                          <a:ln>
                            <a:noFill/>
                          </a:ln>
                          <a:solidFill>
                            <a:srgbClr val="3333FF"/>
                          </a:solidFill>
                          <a:effectLst/>
                          <a:latin typeface="Consolas" pitchFamily="49" charset="0"/>
                          <a:ea typeface="宋体" pitchFamily="2" charset="-122"/>
                          <a:cs typeface="Consolas" pitchFamily="49" charset="0"/>
                        </a:rPr>
                        <a:t>1</a:t>
                      </a: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CC00CC"/>
                          </a:solidFill>
                          <a:effectLst/>
                          <a:latin typeface="Consolas" pitchFamily="49" charset="0"/>
                          <a:ea typeface="宋体" pitchFamily="2" charset="-122"/>
                          <a:cs typeface="Consolas" pitchFamily="49" charset="0"/>
                        </a:rPr>
                        <a:t>K</a:t>
                      </a:r>
                      <a:r>
                        <a:rPr kumimoji="0" lang="en-US" altLang="zh-CN" sz="2000" b="1" i="0" u="none" strike="noStrike" cap="none" normalizeH="0" baseline="-25000" dirty="0">
                          <a:ln>
                            <a:noFill/>
                          </a:ln>
                          <a:solidFill>
                            <a:srgbClr val="CC00CC"/>
                          </a:solidFill>
                          <a:effectLst/>
                          <a:latin typeface="Consolas" pitchFamily="49" charset="0"/>
                          <a:ea typeface="宋体" pitchFamily="2" charset="-122"/>
                          <a:cs typeface="Consolas" pitchFamily="49" charset="0"/>
                        </a:rPr>
                        <a:t>2</a:t>
                      </a: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3333FF"/>
                          </a:solidFill>
                          <a:effectLst/>
                          <a:latin typeface="Consolas" pitchFamily="49" charset="0"/>
                          <a:ea typeface="宋体" pitchFamily="2" charset="-122"/>
                          <a:cs typeface="Consolas" pitchFamily="49" charset="0"/>
                        </a:rPr>
                        <a:t>A</a:t>
                      </a:r>
                      <a:r>
                        <a:rPr kumimoji="0" lang="en-US" altLang="zh-CN" sz="2000" b="1" i="0" u="none" strike="noStrike" cap="none" normalizeH="0" baseline="-25000" dirty="0">
                          <a:ln>
                            <a:noFill/>
                          </a:ln>
                          <a:solidFill>
                            <a:srgbClr val="3333FF"/>
                          </a:solidFill>
                          <a:effectLst/>
                          <a:latin typeface="Consolas" pitchFamily="49" charset="0"/>
                          <a:ea typeface="宋体" pitchFamily="2" charset="-122"/>
                          <a:cs typeface="Consolas" pitchFamily="49" charset="0"/>
                        </a:rPr>
                        <a:t>2</a:t>
                      </a: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CC00CC"/>
                          </a:solidFill>
                          <a:effectLst/>
                          <a:latin typeface="Consolas" pitchFamily="49" charset="0"/>
                          <a:ea typeface="宋体" pitchFamily="2" charset="-122"/>
                          <a:cs typeface="Consolas" pitchFamily="49" charset="0"/>
                        </a:rPr>
                        <a:t>…</a:t>
                      </a: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a:ln>
                            <a:noFill/>
                          </a:ln>
                          <a:solidFill>
                            <a:srgbClr val="CC00CC"/>
                          </a:solidFill>
                          <a:effectLst/>
                          <a:latin typeface="Consolas" pitchFamily="49" charset="0"/>
                          <a:ea typeface="宋体" pitchFamily="2" charset="-122"/>
                          <a:cs typeface="Consolas" pitchFamily="49" charset="0"/>
                        </a:rPr>
                        <a:t>K</a:t>
                      </a:r>
                      <a:r>
                        <a:rPr kumimoji="0" lang="en-US" altLang="zh-CN" sz="2000" b="1" i="1" u="none" strike="noStrike" cap="none" normalizeH="0" baseline="-25000" dirty="0" err="1">
                          <a:ln>
                            <a:noFill/>
                          </a:ln>
                          <a:solidFill>
                            <a:srgbClr val="CC00CC"/>
                          </a:solidFill>
                          <a:effectLst/>
                          <a:latin typeface="Consolas" pitchFamily="49" charset="0"/>
                          <a:ea typeface="宋体" pitchFamily="2" charset="-122"/>
                          <a:cs typeface="Consolas" pitchFamily="49" charset="0"/>
                        </a:rPr>
                        <a:t>n</a:t>
                      </a:r>
                      <a:endParaRPr kumimoji="0" lang="en-US" altLang="zh-CN" sz="2000" b="1" i="1" u="none" strike="noStrike" cap="none" normalizeH="0" baseline="-25000" dirty="0">
                        <a:ln>
                          <a:noFill/>
                        </a:ln>
                        <a:solidFill>
                          <a:srgbClr val="CC00CC"/>
                        </a:solidFill>
                        <a:effectLst/>
                        <a:latin typeface="Consolas" pitchFamily="49" charset="0"/>
                        <a:ea typeface="宋体" pitchFamily="2" charset="-122"/>
                        <a:cs typeface="Consolas" pitchFamily="49" charset="0"/>
                      </a:endParaRPr>
                    </a:p>
                  </a:txBody>
                  <a:tcP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3333FF"/>
                          </a:solidFill>
                          <a:effectLst/>
                          <a:latin typeface="Consolas" pitchFamily="49" charset="0"/>
                          <a:ea typeface="宋体" pitchFamily="2" charset="-122"/>
                          <a:cs typeface="Consolas" pitchFamily="49" charset="0"/>
                        </a:rPr>
                        <a:t>A</a:t>
                      </a:r>
                      <a:r>
                        <a:rPr kumimoji="0" lang="en-US" altLang="zh-CN" sz="2000" b="1" i="1" u="none" strike="noStrike" cap="none" normalizeH="0" baseline="-25000" dirty="0">
                          <a:ln>
                            <a:noFill/>
                          </a:ln>
                          <a:solidFill>
                            <a:srgbClr val="3333FF"/>
                          </a:solidFill>
                          <a:effectLst/>
                          <a:latin typeface="Consolas" pitchFamily="49" charset="0"/>
                          <a:ea typeface="宋体" pitchFamily="2" charset="-122"/>
                          <a:cs typeface="Consolas" pitchFamily="49" charset="0"/>
                        </a:rPr>
                        <a:t>n</a:t>
                      </a:r>
                    </a:p>
                  </a:txBody>
                  <a:tcP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Text Box 3">
            <a:hlinkClick r:id="" action="ppaction://hlinkshowjump?jump=nextslide"/>
            <a:extLst>
              <a:ext uri="{FF2B5EF4-FFF2-40B4-BE49-F238E27FC236}">
                <a16:creationId xmlns:a16="http://schemas.microsoft.com/office/drawing/2014/main" id="{37C0AE97-5772-4DDE-AF98-0FB0D8AFECC8}"/>
              </a:ext>
            </a:extLst>
          </p:cNvPr>
          <p:cNvSpPr txBox="1">
            <a:spLocks noChangeArrowheads="1"/>
          </p:cNvSpPr>
          <p:nvPr/>
        </p:nvSpPr>
        <p:spPr bwMode="auto">
          <a:xfrm>
            <a:off x="1511300" y="1122868"/>
            <a:ext cx="7043977" cy="1134862"/>
          </a:xfrm>
          <a:prstGeom prst="rect">
            <a:avLst/>
          </a:prstGeom>
          <a:solidFill>
            <a:srgbClr val="FF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fontAlgn="base">
              <a:lnSpc>
                <a:spcPct val="150000"/>
              </a:lnSpc>
              <a:spcBef>
                <a:spcPct val="0"/>
              </a:spcBef>
              <a:spcAft>
                <a:spcPct val="0"/>
              </a:spcAft>
              <a:buFont typeface="Arial" panose="020B0604020202020204" pitchFamily="34" charset="0"/>
              <a:buChar char="•"/>
            </a:pPr>
            <a:r>
              <a:rPr lang="en-US" altLang="zh-CN" b="1" i="1" dirty="0">
                <a:solidFill>
                  <a:srgbClr val="A50021"/>
                </a:solidFill>
                <a:ea typeface="楷体_GB2312" pitchFamily="49" charset="-122"/>
              </a:rPr>
              <a:t>n</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个</a:t>
            </a:r>
            <a:r>
              <a:rPr lang="zh-CN" altLang="en-US" b="1" dirty="0">
                <a:solidFill>
                  <a:srgbClr val="3333FF"/>
                </a:solidFill>
                <a:ea typeface="楷体_GB2312" pitchFamily="49" charset="-122"/>
              </a:rPr>
              <a:t>关键字 </a:t>
            </a:r>
            <a:r>
              <a:rPr lang="en-US" altLang="zh-CN" b="1" dirty="0">
                <a:solidFill>
                  <a:srgbClr val="A50021"/>
                </a:solidFill>
                <a:ea typeface="楷体_GB2312" pitchFamily="49" charset="-122"/>
              </a:rPr>
              <a:t>K</a:t>
            </a:r>
            <a:r>
              <a:rPr lang="en-US" altLang="zh-CN" b="1" baseline="-25000" dirty="0">
                <a:solidFill>
                  <a:srgbClr val="A50021"/>
                </a:solidFill>
                <a:ea typeface="楷体_GB2312" pitchFamily="49" charset="-122"/>
              </a:rPr>
              <a:t>i</a:t>
            </a:r>
            <a:r>
              <a:rPr lang="zh-CN" altLang="en-US" dirty="0">
                <a:solidFill>
                  <a:srgbClr val="A50021"/>
                </a:solidFill>
                <a:ea typeface="楷体_GB2312" pitchFamily="49" charset="-122"/>
              </a:rPr>
              <a:t>（</a:t>
            </a:r>
            <a:r>
              <a:rPr lang="en-US" altLang="zh-CN" i="1" dirty="0">
                <a:solidFill>
                  <a:srgbClr val="A50021"/>
                </a:solidFill>
                <a:ea typeface="楷体_GB2312" pitchFamily="49" charset="-122"/>
              </a:rPr>
              <a:t>1</a:t>
            </a:r>
            <a:r>
              <a:rPr lang="en-US" altLang="zh-CN" dirty="0">
                <a:solidFill>
                  <a:srgbClr val="A50021"/>
                </a:solidFill>
                <a:ea typeface="楷体_GB2312" pitchFamily="49" charset="-122"/>
              </a:rPr>
              <a:t>≤ </a:t>
            </a:r>
            <a:r>
              <a:rPr lang="en-US" altLang="zh-CN" b="1" i="1" dirty="0" err="1">
                <a:solidFill>
                  <a:srgbClr val="A50021"/>
                </a:solidFill>
                <a:ea typeface="楷体_GB2312" pitchFamily="49" charset="-122"/>
              </a:rPr>
              <a:t>i</a:t>
            </a:r>
            <a:r>
              <a:rPr lang="en-US" altLang="zh-CN" dirty="0" err="1">
                <a:solidFill>
                  <a:srgbClr val="A50021"/>
                </a:solidFill>
                <a:ea typeface="楷体_GB2312" pitchFamily="49" charset="-122"/>
              </a:rPr>
              <a:t>≤</a:t>
            </a:r>
            <a:r>
              <a:rPr lang="en-US" altLang="zh-CN" b="1" i="1" dirty="0" err="1">
                <a:solidFill>
                  <a:srgbClr val="A50021"/>
                </a:solidFill>
                <a:ea typeface="楷体_GB2312" pitchFamily="49" charset="-122"/>
              </a:rPr>
              <a:t>n</a:t>
            </a:r>
            <a:r>
              <a:rPr lang="zh-CN" altLang="en-US" dirty="0">
                <a:solidFill>
                  <a:srgbClr val="A50021"/>
                </a:solidFill>
                <a:latin typeface="楷体_GB2312" pitchFamily="49" charset="-122"/>
                <a:ea typeface="楷体_GB2312" pitchFamily="49" charset="-122"/>
              </a:rPr>
              <a:t>） ，</a:t>
            </a:r>
            <a:r>
              <a:rPr lang="zh-CN" altLang="en-US" i="1" dirty="0">
                <a:solidFill>
                  <a:srgbClr val="A50021"/>
                </a:solidFill>
                <a:ea typeface="楷体_GB2312" pitchFamily="49" charset="-122"/>
                <a:sym typeface="Symbol" panose="05050102010706020507" pitchFamily="18" charset="2"/>
              </a:rPr>
              <a:t></a:t>
            </a:r>
            <a:r>
              <a:rPr lang="en-US" altLang="zh-CN" i="1" dirty="0">
                <a:solidFill>
                  <a:srgbClr val="A50021"/>
                </a:solidFill>
                <a:ea typeface="楷体_GB2312" pitchFamily="49" charset="-122"/>
                <a:sym typeface="Symbol" panose="05050102010706020507" pitchFamily="18" charset="2"/>
              </a:rPr>
              <a:t>m/2</a:t>
            </a:r>
            <a:r>
              <a:rPr lang="zh-CN" altLang="en-US" i="1" dirty="0">
                <a:solidFill>
                  <a:srgbClr val="A50021"/>
                </a:solidFill>
                <a:ea typeface="楷体_GB2312" pitchFamily="49" charset="-122"/>
                <a:sym typeface="Symbol" panose="05050102010706020507" pitchFamily="18" charset="2"/>
              </a:rPr>
              <a:t> </a:t>
            </a:r>
            <a:r>
              <a:rPr lang="en-US" altLang="zh-CN" i="1" dirty="0">
                <a:solidFill>
                  <a:srgbClr val="A50021"/>
                </a:solidFill>
                <a:ea typeface="楷体_GB2312" pitchFamily="49" charset="-122"/>
                <a:sym typeface="Symbol" panose="05050102010706020507" pitchFamily="18" charset="2"/>
              </a:rPr>
              <a:t>-1 </a:t>
            </a:r>
            <a:r>
              <a:rPr lang="en-US" altLang="zh-CN" i="1" dirty="0">
                <a:solidFill>
                  <a:srgbClr val="A50021"/>
                </a:solidFill>
                <a:ea typeface="楷体_GB2312" pitchFamily="49" charset="-122"/>
              </a:rPr>
              <a:t>≤  n ≤ m-1</a:t>
            </a:r>
            <a:endParaRPr lang="en-US" altLang="zh-CN" dirty="0">
              <a:solidFill>
                <a:srgbClr val="A50021"/>
              </a:solidFill>
              <a:ea typeface="楷体_GB2312" pitchFamily="49" charset="-122"/>
            </a:endParaRPr>
          </a:p>
          <a:p>
            <a:pPr marL="342900" indent="-342900" fontAlgn="base">
              <a:lnSpc>
                <a:spcPct val="150000"/>
              </a:lnSpc>
              <a:spcBef>
                <a:spcPct val="0"/>
              </a:spcBef>
              <a:spcAft>
                <a:spcPct val="0"/>
              </a:spcAft>
              <a:buFont typeface="Arial" panose="020B0604020202020204" pitchFamily="34" charset="0"/>
              <a:buChar char="•"/>
            </a:pPr>
            <a:r>
              <a:rPr lang="en-US" altLang="zh-CN" b="1" i="1" dirty="0">
                <a:solidFill>
                  <a:srgbClr val="A50021"/>
                </a:solidFill>
                <a:ea typeface="楷体_GB2312" pitchFamily="49" charset="-122"/>
              </a:rPr>
              <a:t>n+1</a:t>
            </a:r>
            <a:r>
              <a:rPr lang="en-US" altLang="zh-CN" dirty="0">
                <a:solidFill>
                  <a:srgbClr val="A50021"/>
                </a:solidFill>
                <a:ea typeface="楷体_GB2312" pitchFamily="49" charset="-122"/>
              </a:rPr>
              <a:t> </a:t>
            </a:r>
            <a:r>
              <a:rPr lang="zh-CN" altLang="en-US" dirty="0">
                <a:solidFill>
                  <a:srgbClr val="A50021"/>
                </a:solidFill>
                <a:ea typeface="楷体_GB2312" pitchFamily="49" charset="-122"/>
              </a:rPr>
              <a:t>个</a:t>
            </a:r>
            <a:r>
              <a:rPr lang="zh-CN" altLang="en-US" b="1" dirty="0">
                <a:solidFill>
                  <a:srgbClr val="3333FF"/>
                </a:solidFill>
                <a:ea typeface="楷体_GB2312" pitchFamily="49" charset="-122"/>
              </a:rPr>
              <a:t>指向子树的指针 </a:t>
            </a:r>
            <a:r>
              <a:rPr lang="en-US" altLang="zh-CN" b="1" dirty="0">
                <a:solidFill>
                  <a:srgbClr val="A50021"/>
                </a:solidFill>
                <a:ea typeface="楷体_GB2312" pitchFamily="49" charset="-122"/>
              </a:rPr>
              <a:t>A</a:t>
            </a:r>
            <a:r>
              <a:rPr lang="en-US" altLang="zh-CN" b="1" baseline="-25000" dirty="0">
                <a:solidFill>
                  <a:srgbClr val="A50021"/>
                </a:solidFill>
                <a:ea typeface="楷体_GB2312" pitchFamily="49" charset="-122"/>
              </a:rPr>
              <a:t>i</a:t>
            </a:r>
            <a:r>
              <a:rPr lang="zh-CN" altLang="en-US" dirty="0">
                <a:solidFill>
                  <a:srgbClr val="A50021"/>
                </a:solidFill>
                <a:ea typeface="楷体_GB2312" pitchFamily="49" charset="-122"/>
              </a:rPr>
              <a:t>（</a:t>
            </a:r>
            <a:r>
              <a:rPr lang="en-US" altLang="zh-CN" i="1" dirty="0">
                <a:solidFill>
                  <a:srgbClr val="A50021"/>
                </a:solidFill>
                <a:ea typeface="楷体_GB2312" pitchFamily="49" charset="-122"/>
              </a:rPr>
              <a:t>0≤i≤n</a:t>
            </a:r>
            <a:r>
              <a:rPr lang="zh-CN" altLang="en-US" dirty="0">
                <a:solidFill>
                  <a:srgbClr val="A50021"/>
                </a:solidFill>
                <a:ea typeface="楷体_GB2312" pitchFamily="49" charset="-122"/>
              </a:rPr>
              <a:t>）</a:t>
            </a:r>
            <a:endParaRPr lang="en-US" altLang="zh-CN" dirty="0">
              <a:solidFill>
                <a:srgbClr val="000000"/>
              </a:solidFill>
              <a:ea typeface="楷体_GB2312" pitchFamily="49" charset="-122"/>
            </a:endParaRPr>
          </a:p>
        </p:txBody>
      </p:sp>
      <p:sp>
        <p:nvSpPr>
          <p:cNvPr id="3" name="文本框 2">
            <a:extLst>
              <a:ext uri="{FF2B5EF4-FFF2-40B4-BE49-F238E27FC236}">
                <a16:creationId xmlns:a16="http://schemas.microsoft.com/office/drawing/2014/main" id="{998B2103-C556-48D7-AEA2-FC949DF2647C}"/>
              </a:ext>
            </a:extLst>
          </p:cNvPr>
          <p:cNvSpPr txBox="1"/>
          <p:nvPr/>
        </p:nvSpPr>
        <p:spPr>
          <a:xfrm>
            <a:off x="1388850" y="345055"/>
            <a:ext cx="5106841" cy="523220"/>
          </a:xfrm>
          <a:prstGeom prst="rect">
            <a:avLst/>
          </a:prstGeom>
          <a:noFill/>
        </p:spPr>
        <p:txBody>
          <a:bodyPr wrap="square" rtlCol="0">
            <a:spAutoFit/>
          </a:bodyPr>
          <a:lstStyle/>
          <a:p>
            <a:r>
              <a:rPr lang="zh-CN" altLang="en-US" sz="2800" dirty="0">
                <a:solidFill>
                  <a:srgbClr val="000000"/>
                </a:solidFill>
              </a:rPr>
              <a:t>所有非终端结点包含以下信息：</a:t>
            </a:r>
            <a:endParaRPr lang="zh-CN" altLang="en-US" sz="28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209DEC2C-1F4D-45F2-9280-111F41DA3252}"/>
              </a:ext>
            </a:extLst>
          </p:cNvPr>
          <p:cNvSpPr txBox="1">
            <a:spLocks noChangeArrowheads="1"/>
          </p:cNvSpPr>
          <p:nvPr/>
        </p:nvSpPr>
        <p:spPr bwMode="auto">
          <a:xfrm>
            <a:off x="1647646" y="208757"/>
            <a:ext cx="7527669" cy="135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zh-CN" altLang="en-US" sz="3600" dirty="0">
                <a:solidFill>
                  <a:schemeClr val="accent6"/>
                </a:solidFill>
                <a:ea typeface="隶书" panose="02010509060101010101" pitchFamily="49" charset="-122"/>
              </a:rPr>
              <a:t>通常，取二叉链表作为二叉排序树的存储结构</a:t>
            </a:r>
          </a:p>
        </p:txBody>
      </p:sp>
      <p:sp>
        <p:nvSpPr>
          <p:cNvPr id="37891" name="Text Box 4">
            <a:extLst>
              <a:ext uri="{FF2B5EF4-FFF2-40B4-BE49-F238E27FC236}">
                <a16:creationId xmlns:a16="http://schemas.microsoft.com/office/drawing/2014/main" id="{7D700E3D-0753-4D1F-AD3C-E7D0ABC8FDC0}"/>
              </a:ext>
            </a:extLst>
          </p:cNvPr>
          <p:cNvSpPr txBox="1">
            <a:spLocks noChangeArrowheads="1"/>
          </p:cNvSpPr>
          <p:nvPr/>
        </p:nvSpPr>
        <p:spPr bwMode="auto">
          <a:xfrm>
            <a:off x="1828801" y="2192338"/>
            <a:ext cx="8721726" cy="284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0"/>
              </a:spcBef>
              <a:spcAft>
                <a:spcPct val="0"/>
              </a:spcAft>
            </a:pPr>
            <a:r>
              <a:rPr lang="en-US" altLang="zh-CN" sz="3200" b="1" dirty="0">
                <a:solidFill>
                  <a:schemeClr val="accent6"/>
                </a:solidFill>
              </a:rPr>
              <a:t>typedef struct</a:t>
            </a:r>
            <a:r>
              <a:rPr lang="en-US" altLang="zh-CN" sz="3200" dirty="0">
                <a:solidFill>
                  <a:schemeClr val="accent6"/>
                </a:solidFill>
              </a:rPr>
              <a:t> </a:t>
            </a:r>
            <a:r>
              <a:rPr lang="en-US" altLang="zh-CN" sz="3200" dirty="0" err="1">
                <a:solidFill>
                  <a:srgbClr val="FF3300"/>
                </a:solidFill>
              </a:rPr>
              <a:t>BiTNode</a:t>
            </a:r>
            <a:r>
              <a:rPr lang="en-US" altLang="zh-CN" sz="3200" dirty="0">
                <a:solidFill>
                  <a:srgbClr val="800000"/>
                </a:solidFill>
              </a:rPr>
              <a:t> </a:t>
            </a:r>
            <a:r>
              <a:rPr lang="en-US" altLang="zh-CN" sz="3200" b="1" dirty="0">
                <a:solidFill>
                  <a:srgbClr val="800000"/>
                </a:solidFill>
              </a:rPr>
              <a:t>{</a:t>
            </a:r>
            <a:r>
              <a:rPr lang="en-US" altLang="zh-CN" sz="3200" dirty="0">
                <a:solidFill>
                  <a:srgbClr val="800000"/>
                </a:solidFill>
              </a:rPr>
              <a:t> </a:t>
            </a:r>
            <a:r>
              <a:rPr lang="en-US" altLang="zh-CN" sz="2000" dirty="0">
                <a:solidFill>
                  <a:srgbClr val="800000"/>
                </a:solidFill>
              </a:rPr>
              <a:t>// </a:t>
            </a:r>
            <a:r>
              <a:rPr lang="zh-CN" altLang="en-US" sz="1800" dirty="0">
                <a:solidFill>
                  <a:srgbClr val="FF3300"/>
                </a:solidFill>
                <a:ea typeface="楷体_GB2312" pitchFamily="49" charset="-122"/>
              </a:rPr>
              <a:t>结点结构</a:t>
            </a:r>
            <a:endParaRPr lang="zh-CN" altLang="en-US" sz="3200" dirty="0">
              <a:solidFill>
                <a:srgbClr val="800000"/>
              </a:solidFill>
            </a:endParaRPr>
          </a:p>
          <a:p>
            <a:pPr fontAlgn="base">
              <a:lnSpc>
                <a:spcPct val="120000"/>
              </a:lnSpc>
              <a:spcBef>
                <a:spcPct val="0"/>
              </a:spcBef>
              <a:spcAft>
                <a:spcPct val="0"/>
              </a:spcAft>
            </a:pPr>
            <a:r>
              <a:rPr lang="zh-CN" altLang="en-US" sz="3200" dirty="0">
                <a:solidFill>
                  <a:srgbClr val="800000"/>
                </a:solidFill>
              </a:rPr>
              <a:t>    </a:t>
            </a:r>
          </a:p>
          <a:p>
            <a:pPr fontAlgn="base">
              <a:lnSpc>
                <a:spcPct val="120000"/>
              </a:lnSpc>
              <a:spcBef>
                <a:spcPct val="0"/>
              </a:spcBef>
              <a:spcAft>
                <a:spcPct val="0"/>
              </a:spcAft>
            </a:pPr>
            <a:r>
              <a:rPr lang="zh-CN" altLang="en-US" sz="3200" dirty="0">
                <a:solidFill>
                  <a:srgbClr val="800000"/>
                </a:solidFill>
              </a:rPr>
              <a:t>    </a:t>
            </a:r>
            <a:r>
              <a:rPr lang="en-US" altLang="zh-CN" sz="3200" b="1" dirty="0">
                <a:solidFill>
                  <a:schemeClr val="accent6"/>
                </a:solidFill>
              </a:rPr>
              <a:t>struct</a:t>
            </a:r>
            <a:r>
              <a:rPr lang="en-US" altLang="zh-CN" sz="3200" dirty="0">
                <a:solidFill>
                  <a:schemeClr val="accent6"/>
                </a:solidFill>
              </a:rPr>
              <a:t> </a:t>
            </a:r>
            <a:r>
              <a:rPr lang="en-US" altLang="zh-CN" sz="3200" dirty="0" err="1">
                <a:solidFill>
                  <a:schemeClr val="accent6"/>
                </a:solidFill>
              </a:rPr>
              <a:t>BiTNode</a:t>
            </a:r>
            <a:r>
              <a:rPr lang="en-US" altLang="zh-CN" sz="3200" dirty="0">
                <a:solidFill>
                  <a:schemeClr val="accent6"/>
                </a:solidFill>
              </a:rPr>
              <a:t>  </a:t>
            </a:r>
            <a:r>
              <a:rPr lang="en-US" altLang="zh-CN" sz="3200" b="1" dirty="0">
                <a:solidFill>
                  <a:schemeClr val="accent6"/>
                </a:solidFill>
              </a:rPr>
              <a:t>*</a:t>
            </a:r>
            <a:r>
              <a:rPr lang="en-US" altLang="zh-CN" sz="3200" b="1" dirty="0" err="1">
                <a:solidFill>
                  <a:schemeClr val="accent6"/>
                </a:solidFill>
              </a:rPr>
              <a:t>l</a:t>
            </a:r>
            <a:r>
              <a:rPr lang="en-US" altLang="zh-CN" sz="3200" dirty="0" err="1">
                <a:solidFill>
                  <a:schemeClr val="accent6"/>
                </a:solidFill>
              </a:rPr>
              <a:t>child</a:t>
            </a:r>
            <a:r>
              <a:rPr lang="en-US" altLang="zh-CN" sz="3200" dirty="0">
                <a:solidFill>
                  <a:schemeClr val="accent6"/>
                </a:solidFill>
              </a:rPr>
              <a:t>, </a:t>
            </a:r>
            <a:r>
              <a:rPr lang="en-US" altLang="zh-CN" sz="3200" b="1" dirty="0">
                <a:solidFill>
                  <a:schemeClr val="accent6"/>
                </a:solidFill>
              </a:rPr>
              <a:t>*</a:t>
            </a:r>
            <a:r>
              <a:rPr lang="en-US" altLang="zh-CN" sz="3200" b="1" dirty="0" err="1">
                <a:solidFill>
                  <a:schemeClr val="accent6"/>
                </a:solidFill>
              </a:rPr>
              <a:t>r</a:t>
            </a:r>
            <a:r>
              <a:rPr lang="en-US" altLang="zh-CN" sz="3200" dirty="0" err="1">
                <a:solidFill>
                  <a:schemeClr val="accent6"/>
                </a:solidFill>
              </a:rPr>
              <a:t>child</a:t>
            </a:r>
            <a:r>
              <a:rPr lang="en-US" altLang="zh-CN" sz="3200" dirty="0">
                <a:solidFill>
                  <a:schemeClr val="accent6"/>
                </a:solidFill>
              </a:rPr>
              <a:t>; </a:t>
            </a:r>
          </a:p>
          <a:p>
            <a:pPr fontAlgn="base">
              <a:lnSpc>
                <a:spcPct val="120000"/>
              </a:lnSpc>
              <a:spcBef>
                <a:spcPct val="0"/>
              </a:spcBef>
              <a:spcAft>
                <a:spcPct val="0"/>
              </a:spcAft>
            </a:pPr>
            <a:r>
              <a:rPr lang="en-US" altLang="zh-CN" sz="1800" dirty="0">
                <a:solidFill>
                  <a:srgbClr val="FF0000"/>
                </a:solidFill>
              </a:rPr>
              <a:t>                                                                     // </a:t>
            </a:r>
            <a:r>
              <a:rPr lang="zh-CN" altLang="en-US" sz="1800" dirty="0">
                <a:solidFill>
                  <a:srgbClr val="FF0000"/>
                </a:solidFill>
                <a:ea typeface="楷体_GB2312" pitchFamily="49" charset="-122"/>
              </a:rPr>
              <a:t>左右孩子指针</a:t>
            </a:r>
            <a:endParaRPr lang="zh-CN" altLang="en-US" sz="1800" dirty="0">
              <a:solidFill>
                <a:srgbClr val="FF0000"/>
              </a:solidFill>
            </a:endParaRPr>
          </a:p>
          <a:p>
            <a:pPr fontAlgn="base">
              <a:lnSpc>
                <a:spcPct val="120000"/>
              </a:lnSpc>
              <a:spcBef>
                <a:spcPct val="0"/>
              </a:spcBef>
              <a:spcAft>
                <a:spcPct val="0"/>
              </a:spcAft>
            </a:pPr>
            <a:r>
              <a:rPr lang="en-US" altLang="zh-CN" sz="3200" b="1" dirty="0">
                <a:solidFill>
                  <a:schemeClr val="accent6"/>
                </a:solidFill>
              </a:rPr>
              <a:t>}</a:t>
            </a:r>
            <a:r>
              <a:rPr lang="en-US" altLang="zh-CN" sz="3200" dirty="0">
                <a:solidFill>
                  <a:schemeClr val="accent6"/>
                </a:solidFill>
              </a:rPr>
              <a:t> </a:t>
            </a:r>
            <a:r>
              <a:rPr lang="en-US" altLang="zh-CN" sz="3200" dirty="0" err="1">
                <a:solidFill>
                  <a:schemeClr val="accent6"/>
                </a:solidFill>
              </a:rPr>
              <a:t>BiTNode</a:t>
            </a:r>
            <a:r>
              <a:rPr lang="en-US" altLang="zh-CN" sz="3200" dirty="0">
                <a:solidFill>
                  <a:schemeClr val="accent6"/>
                </a:solidFill>
              </a:rPr>
              <a:t>, </a:t>
            </a:r>
            <a:r>
              <a:rPr lang="en-US" altLang="zh-CN" sz="3200" b="1" dirty="0">
                <a:solidFill>
                  <a:schemeClr val="accent6"/>
                </a:solidFill>
              </a:rPr>
              <a:t>*</a:t>
            </a:r>
            <a:r>
              <a:rPr lang="en-US" altLang="zh-CN" sz="3200" dirty="0" err="1">
                <a:solidFill>
                  <a:schemeClr val="accent6"/>
                </a:solidFill>
              </a:rPr>
              <a:t>BSTree</a:t>
            </a:r>
            <a:r>
              <a:rPr lang="en-US" altLang="zh-CN" sz="3200" dirty="0">
                <a:solidFill>
                  <a:schemeClr val="accent6"/>
                </a:solidFill>
              </a:rPr>
              <a:t>;</a:t>
            </a:r>
          </a:p>
        </p:txBody>
      </p:sp>
      <p:sp>
        <p:nvSpPr>
          <p:cNvPr id="37892" name="Rectangle 5">
            <a:hlinkClick r:id="rId2" action="ppaction://hlinksldjump"/>
            <a:extLst>
              <a:ext uri="{FF2B5EF4-FFF2-40B4-BE49-F238E27FC236}">
                <a16:creationId xmlns:a16="http://schemas.microsoft.com/office/drawing/2014/main" id="{588FB734-34E4-4994-A6DD-4A311C5EC42F}"/>
              </a:ext>
            </a:extLst>
          </p:cNvPr>
          <p:cNvSpPr>
            <a:spLocks noChangeArrowheads="1"/>
          </p:cNvSpPr>
          <p:nvPr/>
        </p:nvSpPr>
        <p:spPr bwMode="auto">
          <a:xfrm>
            <a:off x="2241339" y="2875473"/>
            <a:ext cx="3948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dirty="0" err="1">
                <a:solidFill>
                  <a:schemeClr val="accent6"/>
                </a:solidFill>
              </a:rPr>
              <a:t>TElemType</a:t>
            </a:r>
            <a:r>
              <a:rPr lang="en-US" altLang="zh-CN" sz="3600" dirty="0">
                <a:solidFill>
                  <a:schemeClr val="accent6"/>
                </a:solidFill>
              </a:rPr>
              <a:t>      data;</a:t>
            </a: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9874" name="Text Box 3">
            <a:hlinkClick r:id="" action="ppaction://hlinkshowjump?jump=lastslideviewed"/>
            <a:extLst>
              <a:ext uri="{FF2B5EF4-FFF2-40B4-BE49-F238E27FC236}">
                <a16:creationId xmlns:a16="http://schemas.microsoft.com/office/drawing/2014/main" id="{269A5EC7-D95D-4770-B907-96EE758AA6B3}"/>
              </a:ext>
            </a:extLst>
          </p:cNvPr>
          <p:cNvSpPr txBox="1">
            <a:spLocks noChangeArrowheads="1"/>
          </p:cNvSpPr>
          <p:nvPr/>
        </p:nvSpPr>
        <p:spPr bwMode="auto">
          <a:xfrm>
            <a:off x="7146925" y="560705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a:solidFill>
                  <a:srgbClr val="FF00FF"/>
                </a:solidFill>
              </a:rPr>
              <a:t>平衡树的特性</a:t>
            </a:r>
            <a:endParaRPr lang="zh-CN" altLang="en-US" sz="3600">
              <a:solidFill>
                <a:srgbClr val="000000"/>
              </a:solidFill>
            </a:endParaRPr>
          </a:p>
        </p:txBody>
      </p:sp>
      <p:sp>
        <p:nvSpPr>
          <p:cNvPr id="79875" name="Line 4">
            <a:extLst>
              <a:ext uri="{FF2B5EF4-FFF2-40B4-BE49-F238E27FC236}">
                <a16:creationId xmlns:a16="http://schemas.microsoft.com/office/drawing/2014/main" id="{E4D357BD-F317-4CBC-B312-04C7083A776B}"/>
              </a:ext>
            </a:extLst>
          </p:cNvPr>
          <p:cNvSpPr>
            <a:spLocks noChangeShapeType="1"/>
          </p:cNvSpPr>
          <p:nvPr/>
        </p:nvSpPr>
        <p:spPr bwMode="auto">
          <a:xfrm>
            <a:off x="5943600" y="5943600"/>
            <a:ext cx="114300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79876" name="Rectangle 5">
            <a:extLst>
              <a:ext uri="{FF2B5EF4-FFF2-40B4-BE49-F238E27FC236}">
                <a16:creationId xmlns:a16="http://schemas.microsoft.com/office/drawing/2014/main" id="{FF765DCE-D94F-4C6D-AF6C-E9A6ADEDB2D5}"/>
              </a:ext>
            </a:extLst>
          </p:cNvPr>
          <p:cNvSpPr>
            <a:spLocks noChangeArrowheads="1"/>
          </p:cNvSpPr>
          <p:nvPr/>
        </p:nvSpPr>
        <p:spPr bwMode="auto">
          <a:xfrm>
            <a:off x="1866900" y="1354741"/>
            <a:ext cx="8458200" cy="3367572"/>
          </a:xfrm>
          <a:prstGeom prst="rect">
            <a:avLst/>
          </a:prstGeom>
          <a:solidFill>
            <a:srgbClr val="FFFFFF"/>
          </a:solidFill>
          <a:ln w="9525">
            <a:solidFill>
              <a:srgbClr val="993300"/>
            </a:solidFill>
            <a:miter lim="800000"/>
            <a:headEnd/>
            <a:tailEnd/>
          </a:ln>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ts val="1800"/>
              </a:spcBef>
              <a:spcAft>
                <a:spcPct val="0"/>
              </a:spcAft>
              <a:buFontTx/>
              <a:buChar char="•"/>
            </a:pPr>
            <a:r>
              <a:rPr lang="zh-CN" altLang="en-US" dirty="0">
                <a:solidFill>
                  <a:srgbClr val="A50021"/>
                </a:solidFill>
                <a:ea typeface="楷体_GB2312" pitchFamily="49" charset="-122"/>
              </a:rPr>
              <a:t>树中</a:t>
            </a:r>
            <a:r>
              <a:rPr lang="zh-CN" altLang="en-US" b="1" dirty="0">
                <a:solidFill>
                  <a:srgbClr val="3333FF"/>
                </a:solidFill>
                <a:ea typeface="楷体_GB2312" pitchFamily="49" charset="-122"/>
              </a:rPr>
              <a:t>所有叶子结点均不带信息，且在树中的同一层次上</a:t>
            </a:r>
            <a:r>
              <a:rPr lang="en-US" altLang="zh-CN" dirty="0">
                <a:solidFill>
                  <a:srgbClr val="A50021"/>
                </a:solidFill>
                <a:ea typeface="楷体_GB2312" pitchFamily="49" charset="-122"/>
              </a:rPr>
              <a:t>;</a:t>
            </a:r>
            <a:r>
              <a:rPr lang="zh-CN" altLang="en-US" dirty="0">
                <a:solidFill>
                  <a:srgbClr val="A50021"/>
                </a:solidFill>
                <a:ea typeface="楷体_GB2312" pitchFamily="49" charset="-122"/>
              </a:rPr>
              <a:t>（代表查找失败）</a:t>
            </a:r>
            <a:endParaRPr lang="en-US" altLang="zh-CN" dirty="0">
              <a:solidFill>
                <a:srgbClr val="A50021"/>
              </a:solidFill>
              <a:ea typeface="楷体_GB2312" pitchFamily="49" charset="-122"/>
            </a:endParaRPr>
          </a:p>
          <a:p>
            <a:pPr fontAlgn="base">
              <a:lnSpc>
                <a:spcPct val="150000"/>
              </a:lnSpc>
              <a:spcBef>
                <a:spcPts val="1800"/>
              </a:spcBef>
              <a:spcAft>
                <a:spcPct val="0"/>
              </a:spcAft>
              <a:buFontTx/>
              <a:buChar char="•"/>
            </a:pPr>
            <a:r>
              <a:rPr lang="zh-CN" altLang="en-US" dirty="0">
                <a:solidFill>
                  <a:srgbClr val="A50021"/>
                </a:solidFill>
                <a:ea typeface="楷体_GB2312" pitchFamily="49" charset="-122"/>
              </a:rPr>
              <a:t>根结点或为叶子结点，或至少含有两棵子树</a:t>
            </a:r>
            <a:r>
              <a:rPr lang="en-US" altLang="zh-CN" dirty="0">
                <a:solidFill>
                  <a:srgbClr val="A50021"/>
                </a:solidFill>
                <a:ea typeface="楷体_GB2312" pitchFamily="49" charset="-122"/>
              </a:rPr>
              <a:t>;</a:t>
            </a:r>
          </a:p>
          <a:p>
            <a:pPr fontAlgn="base">
              <a:lnSpc>
                <a:spcPct val="150000"/>
              </a:lnSpc>
              <a:spcBef>
                <a:spcPts val="1800"/>
              </a:spcBef>
              <a:spcAft>
                <a:spcPct val="0"/>
              </a:spcAft>
              <a:buFontTx/>
              <a:buChar char="•"/>
            </a:pPr>
            <a:r>
              <a:rPr lang="zh-CN" altLang="en-US" dirty="0">
                <a:solidFill>
                  <a:srgbClr val="A50021"/>
                </a:solidFill>
                <a:ea typeface="楷体_GB2312" pitchFamily="49" charset="-122"/>
              </a:rPr>
              <a:t>其余所有非叶结点均至少含有</a:t>
            </a:r>
            <a:r>
              <a:rPr lang="zh-CN" altLang="en-US" dirty="0">
                <a:solidFill>
                  <a:srgbClr val="A50021"/>
                </a:solidFill>
                <a:ea typeface="楷体_GB2312" pitchFamily="49" charset="-122"/>
                <a:sym typeface="Symbol" panose="05050102010706020507" pitchFamily="18" charset="2"/>
              </a:rPr>
              <a:t></a:t>
            </a:r>
            <a:r>
              <a:rPr lang="en-US" altLang="zh-CN" dirty="0">
                <a:solidFill>
                  <a:srgbClr val="A50021"/>
                </a:solidFill>
                <a:ea typeface="楷体_GB2312" pitchFamily="49" charset="-122"/>
                <a:sym typeface="Symbol" panose="05050102010706020507" pitchFamily="18" charset="2"/>
              </a:rPr>
              <a:t>m/2</a:t>
            </a:r>
            <a:r>
              <a:rPr lang="zh-CN" altLang="en-US" dirty="0">
                <a:solidFill>
                  <a:srgbClr val="A50021"/>
                </a:solidFill>
                <a:ea typeface="楷体_GB2312" pitchFamily="49" charset="-122"/>
                <a:sym typeface="Symbol" panose="05050102010706020507" pitchFamily="18" charset="2"/>
              </a:rPr>
              <a:t>棵</a:t>
            </a:r>
            <a:r>
              <a:rPr lang="zh-CN" altLang="en-US" dirty="0">
                <a:solidFill>
                  <a:srgbClr val="A50021"/>
                </a:solidFill>
                <a:ea typeface="楷体_GB2312" pitchFamily="49" charset="-122"/>
              </a:rPr>
              <a:t>子树，至多含有 </a:t>
            </a:r>
            <a:r>
              <a:rPr lang="en-US" altLang="zh-CN" dirty="0">
                <a:solidFill>
                  <a:srgbClr val="A50021"/>
                </a:solidFill>
                <a:ea typeface="楷体_GB2312" pitchFamily="49" charset="-122"/>
              </a:rPr>
              <a:t>m </a:t>
            </a:r>
            <a:r>
              <a:rPr lang="zh-CN" altLang="en-US" dirty="0">
                <a:solidFill>
                  <a:srgbClr val="A50021"/>
                </a:solidFill>
                <a:ea typeface="楷体_GB2312" pitchFamily="49" charset="-122"/>
              </a:rPr>
              <a:t>棵子树。</a:t>
            </a:r>
            <a:endParaRPr lang="en-US" altLang="zh-CN" dirty="0">
              <a:solidFill>
                <a:srgbClr val="A50021"/>
              </a:solidFill>
              <a:ea typeface="楷体_GB2312" pitchFamily="49" charset="-122"/>
            </a:endParaRPr>
          </a:p>
        </p:txBody>
      </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A8E5DE6B-947A-4E19-A087-79AEC350FCB7}"/>
              </a:ext>
            </a:extLst>
          </p:cNvPr>
          <p:cNvSpPr txBox="1">
            <a:spLocks noChangeArrowheads="1"/>
          </p:cNvSpPr>
          <p:nvPr/>
        </p:nvSpPr>
        <p:spPr bwMode="auto">
          <a:xfrm>
            <a:off x="4798460" y="4239883"/>
            <a:ext cx="2071702"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CC00CC"/>
                </a:solidFill>
                <a:ea typeface="楷体" pitchFamily="49" charset="-122"/>
                <a:cs typeface="Times New Roman" pitchFamily="18" charset="0"/>
              </a:rPr>
              <a:t>一棵</a:t>
            </a:r>
            <a:r>
              <a:rPr lang="en-US" altLang="zh-CN" sz="2000" b="1">
                <a:solidFill>
                  <a:srgbClr val="CC00CC"/>
                </a:solidFill>
                <a:ea typeface="楷体" pitchFamily="49" charset="-122"/>
                <a:cs typeface="Times New Roman" pitchFamily="18" charset="0"/>
              </a:rPr>
              <a:t>3</a:t>
            </a:r>
            <a:r>
              <a:rPr lang="zh-CN" altLang="en-US" sz="2000" b="1">
                <a:solidFill>
                  <a:srgbClr val="CC00CC"/>
                </a:solidFill>
                <a:ea typeface="楷体" pitchFamily="49" charset="-122"/>
                <a:cs typeface="Times New Roman" pitchFamily="18" charset="0"/>
              </a:rPr>
              <a:t>阶</a:t>
            </a:r>
            <a:r>
              <a:rPr lang="en-US" altLang="zh-CN" sz="2000" b="1">
                <a:solidFill>
                  <a:srgbClr val="CC00CC"/>
                </a:solidFill>
                <a:ea typeface="楷体" pitchFamily="49" charset="-122"/>
                <a:cs typeface="Times New Roman" pitchFamily="18" charset="0"/>
              </a:rPr>
              <a:t>B</a:t>
            </a:r>
            <a:r>
              <a:rPr lang="zh-CN" altLang="en-US" sz="2000" b="1">
                <a:solidFill>
                  <a:srgbClr val="CC00CC"/>
                </a:solidFill>
                <a:ea typeface="楷体" pitchFamily="49" charset="-122"/>
                <a:cs typeface="Times New Roman" pitchFamily="18" charset="0"/>
              </a:rPr>
              <a:t>树</a:t>
            </a:r>
            <a:endParaRPr lang="zh-CN" altLang="en-US" sz="2000" b="1" dirty="0">
              <a:solidFill>
                <a:srgbClr val="CC00CC"/>
              </a:solidFill>
              <a:ea typeface="楷体" pitchFamily="49" charset="-122"/>
              <a:cs typeface="Times New Roman" pitchFamily="18" charset="0"/>
            </a:endParaRPr>
          </a:p>
        </p:txBody>
      </p:sp>
      <p:grpSp>
        <p:nvGrpSpPr>
          <p:cNvPr id="3" name="组合 2">
            <a:extLst>
              <a:ext uri="{FF2B5EF4-FFF2-40B4-BE49-F238E27FC236}">
                <a16:creationId xmlns:a16="http://schemas.microsoft.com/office/drawing/2014/main" id="{9BC355F8-7CD8-4E48-BF74-B46512FFD275}"/>
              </a:ext>
            </a:extLst>
          </p:cNvPr>
          <p:cNvGrpSpPr/>
          <p:nvPr/>
        </p:nvGrpSpPr>
        <p:grpSpPr>
          <a:xfrm>
            <a:off x="2726758" y="1025015"/>
            <a:ext cx="2500330" cy="609600"/>
            <a:chOff x="785818" y="214132"/>
            <a:chExt cx="2500330" cy="609600"/>
          </a:xfrm>
        </p:grpSpPr>
        <p:sp>
          <p:nvSpPr>
            <p:cNvPr id="4" name="Text Box 7">
              <a:extLst>
                <a:ext uri="{FF2B5EF4-FFF2-40B4-BE49-F238E27FC236}">
                  <a16:creationId xmlns:a16="http://schemas.microsoft.com/office/drawing/2014/main" id="{5A5C1173-371D-4171-9174-76E59F217452}"/>
                </a:ext>
              </a:extLst>
            </p:cNvPr>
            <p:cNvSpPr txBox="1">
              <a:spLocks noChangeArrowheads="1"/>
            </p:cNvSpPr>
            <p:nvPr/>
          </p:nvSpPr>
          <p:spPr bwMode="auto">
            <a:xfrm>
              <a:off x="785818" y="214132"/>
              <a:ext cx="2159000" cy="609600"/>
            </a:xfrm>
            <a:prstGeom prst="rect">
              <a:avLst/>
            </a:prstGeom>
            <a:noFill/>
            <a:ln w="28575" algn="ctr">
              <a:noFill/>
              <a:miter lim="800000"/>
              <a:headEnd/>
              <a:tailEnd/>
            </a:ln>
          </p:spPr>
          <p:txBody>
            <a:bodyPr lIns="0" tIns="0" rIns="0" bIns="0">
              <a:spAutoFit/>
            </a:bodyPr>
            <a:lstStyle/>
            <a:p>
              <a:pPr algn="l">
                <a:spcBef>
                  <a:spcPct val="50000"/>
                </a:spcBef>
              </a:pPr>
              <a:r>
                <a:rPr kumimoji="0" lang="zh-CN" altLang="en-US" sz="2000" b="1">
                  <a:solidFill>
                    <a:srgbClr val="3333FF"/>
                  </a:solidFill>
                  <a:ea typeface="楷体" pitchFamily="49" charset="-122"/>
                  <a:cs typeface="Times New Roman" pitchFamily="18" charset="0"/>
                </a:rPr>
                <a:t>通过该结点指针</a:t>
              </a:r>
              <a:r>
                <a:rPr kumimoji="0" lang="zh-CN" altLang="en-US" sz="2000" b="1" dirty="0">
                  <a:solidFill>
                    <a:srgbClr val="3333FF"/>
                  </a:solidFill>
                  <a:ea typeface="楷体" pitchFamily="49" charset="-122"/>
                  <a:cs typeface="Times New Roman" pitchFamily="18" charset="0"/>
                </a:rPr>
                <a:t>可以实现随机查找</a:t>
              </a:r>
            </a:p>
          </p:txBody>
        </p:sp>
        <p:cxnSp>
          <p:nvCxnSpPr>
            <p:cNvPr id="5" name="直接箭头连接符 4">
              <a:extLst>
                <a:ext uri="{FF2B5EF4-FFF2-40B4-BE49-F238E27FC236}">
                  <a16:creationId xmlns:a16="http://schemas.microsoft.com/office/drawing/2014/main" id="{227BCCAC-BDD7-4DEB-98E9-77D6354672EE}"/>
                </a:ext>
              </a:extLst>
            </p:cNvPr>
            <p:cNvCxnSpPr>
              <a:stCxn id="4" idx="3"/>
            </p:cNvCxnSpPr>
            <p:nvPr/>
          </p:nvCxnSpPr>
          <p:spPr>
            <a:xfrm>
              <a:off x="2944818" y="518932"/>
              <a:ext cx="341330" cy="12382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6" name="TextBox 10">
            <a:extLst>
              <a:ext uri="{FF2B5EF4-FFF2-40B4-BE49-F238E27FC236}">
                <a16:creationId xmlns:a16="http://schemas.microsoft.com/office/drawing/2014/main" id="{B34D06DA-5E36-4580-9123-27A4CFA6A894}"/>
              </a:ext>
            </a:extLst>
          </p:cNvPr>
          <p:cNvSpPr txBox="1"/>
          <p:nvPr/>
        </p:nvSpPr>
        <p:spPr>
          <a:xfrm>
            <a:off x="6298658" y="1410723"/>
            <a:ext cx="1143008" cy="400110"/>
          </a:xfrm>
          <a:prstGeom prst="rect">
            <a:avLst/>
          </a:prstGeom>
          <a:solidFill>
            <a:schemeClr val="bg1"/>
          </a:solidFill>
        </p:spPr>
        <p:txBody>
          <a:bodyPr wrap="square" rtlCol="0">
            <a:spAutoFit/>
          </a:bodyPr>
          <a:lstStyle/>
          <a:p>
            <a:r>
              <a:rPr lang="zh-CN" altLang="en-US" sz="2000" b="1">
                <a:solidFill>
                  <a:srgbClr val="FF00FF"/>
                </a:solidFill>
                <a:latin typeface="楷体" pitchFamily="49" charset="-122"/>
                <a:ea typeface="楷体" pitchFamily="49" charset="-122"/>
              </a:rPr>
              <a:t>根结点</a:t>
            </a:r>
            <a:endParaRPr lang="zh-CN" altLang="en-US" sz="2000" b="1" dirty="0">
              <a:solidFill>
                <a:srgbClr val="FF00FF"/>
              </a:solidFill>
              <a:latin typeface="楷体" pitchFamily="49" charset="-122"/>
              <a:ea typeface="楷体" pitchFamily="49" charset="-122"/>
            </a:endParaRPr>
          </a:p>
        </p:txBody>
      </p:sp>
      <p:grpSp>
        <p:nvGrpSpPr>
          <p:cNvPr id="7" name="组合 6">
            <a:extLst>
              <a:ext uri="{FF2B5EF4-FFF2-40B4-BE49-F238E27FC236}">
                <a16:creationId xmlns:a16="http://schemas.microsoft.com/office/drawing/2014/main" id="{89065AF0-905D-4313-A864-930233DCF4DD}"/>
              </a:ext>
            </a:extLst>
          </p:cNvPr>
          <p:cNvGrpSpPr>
            <a:grpSpLocks noChangeAspect="1"/>
          </p:cNvGrpSpPr>
          <p:nvPr/>
        </p:nvGrpSpPr>
        <p:grpSpPr>
          <a:xfrm>
            <a:off x="2726758" y="1453643"/>
            <a:ext cx="5786478" cy="2507474"/>
            <a:chOff x="1571604" y="3357562"/>
            <a:chExt cx="6429420" cy="2786082"/>
          </a:xfrm>
        </p:grpSpPr>
        <p:sp>
          <p:nvSpPr>
            <p:cNvPr id="8" name="矩形 7">
              <a:extLst>
                <a:ext uri="{FF2B5EF4-FFF2-40B4-BE49-F238E27FC236}">
                  <a16:creationId xmlns:a16="http://schemas.microsoft.com/office/drawing/2014/main" id="{8D4226FE-F501-4C17-B77E-C8DD3DB4E093}"/>
                </a:ext>
              </a:extLst>
            </p:cNvPr>
            <p:cNvSpPr/>
            <p:nvPr/>
          </p:nvSpPr>
          <p:spPr>
            <a:xfrm>
              <a:off x="4357686" y="3357562"/>
              <a:ext cx="928694"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9" name="矩形 8">
              <a:extLst>
                <a:ext uri="{FF2B5EF4-FFF2-40B4-BE49-F238E27FC236}">
                  <a16:creationId xmlns:a16="http://schemas.microsoft.com/office/drawing/2014/main" id="{97790259-99AC-44D4-9847-B9A00AB7B4DA}"/>
                </a:ext>
              </a:extLst>
            </p:cNvPr>
            <p:cNvSpPr/>
            <p:nvPr/>
          </p:nvSpPr>
          <p:spPr>
            <a:xfrm>
              <a:off x="1571604" y="5000636"/>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1   2</a:t>
              </a:r>
              <a:endParaRPr lang="zh-CN" altLang="en-US" sz="1800" b="1" dirty="0">
                <a:solidFill>
                  <a:srgbClr val="3333FF"/>
                </a:solidFill>
                <a:latin typeface="Consolas" pitchFamily="49" charset="0"/>
                <a:cs typeface="Consolas" pitchFamily="49" charset="0"/>
              </a:endParaRPr>
            </a:p>
          </p:txBody>
        </p:sp>
        <p:cxnSp>
          <p:nvCxnSpPr>
            <p:cNvPr id="10" name="直接连接符 9">
              <a:extLst>
                <a:ext uri="{FF2B5EF4-FFF2-40B4-BE49-F238E27FC236}">
                  <a16:creationId xmlns:a16="http://schemas.microsoft.com/office/drawing/2014/main" id="{2BADE028-FBDB-40C7-BD8F-17368C94DBAF}"/>
                </a:ext>
              </a:extLst>
            </p:cNvPr>
            <p:cNvCxnSpPr/>
            <p:nvPr/>
          </p:nvCxnSpPr>
          <p:spPr>
            <a:xfrm rot="5400000">
              <a:off x="1535885" y="5503793"/>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1BE4E18-187B-49A2-BBD8-ABDEAE1688DE}"/>
                </a:ext>
              </a:extLst>
            </p:cNvPr>
            <p:cNvSpPr/>
            <p:nvPr/>
          </p:nvSpPr>
          <p:spPr>
            <a:xfrm>
              <a:off x="1643042" y="5682388"/>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A74B275-8056-40F6-B34C-CF492FF992E1}"/>
                </a:ext>
              </a:extLst>
            </p:cNvPr>
            <p:cNvCxnSpPr/>
            <p:nvPr/>
          </p:nvCxnSpPr>
          <p:spPr>
            <a:xfrm rot="5400000">
              <a:off x="1821637"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A485777-6AEC-493F-B6E8-BA3E6468EE75}"/>
                </a:ext>
              </a:extLst>
            </p:cNvPr>
            <p:cNvSpPr/>
            <p:nvPr/>
          </p:nvSpPr>
          <p:spPr>
            <a:xfrm>
              <a:off x="1928794"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C1076783-F428-4E73-B2BA-B1767BD45817}"/>
                </a:ext>
              </a:extLst>
            </p:cNvPr>
            <p:cNvCxnSpPr/>
            <p:nvPr/>
          </p:nvCxnSpPr>
          <p:spPr>
            <a:xfrm rot="5400000">
              <a:off x="2107389"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E6FA753-1133-4FB8-914B-9F33E4698CD1}"/>
                </a:ext>
              </a:extLst>
            </p:cNvPr>
            <p:cNvSpPr/>
            <p:nvPr/>
          </p:nvSpPr>
          <p:spPr>
            <a:xfrm>
              <a:off x="2214546"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7FD2629-F7D1-4B39-9FE4-D12DE841B446}"/>
                </a:ext>
              </a:extLst>
            </p:cNvPr>
            <p:cNvSpPr/>
            <p:nvPr/>
          </p:nvSpPr>
          <p:spPr>
            <a:xfrm>
              <a:off x="2714612" y="5000636"/>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cxnSp>
          <p:nvCxnSpPr>
            <p:cNvPr id="17" name="直接连接符 16">
              <a:extLst>
                <a:ext uri="{FF2B5EF4-FFF2-40B4-BE49-F238E27FC236}">
                  <a16:creationId xmlns:a16="http://schemas.microsoft.com/office/drawing/2014/main" id="{D95D60F0-361B-4FF6-B5BF-4CA06602CEB2}"/>
                </a:ext>
              </a:extLst>
            </p:cNvPr>
            <p:cNvCxnSpPr/>
            <p:nvPr/>
          </p:nvCxnSpPr>
          <p:spPr>
            <a:xfrm rot="5400000">
              <a:off x="2678893" y="5503793"/>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5AD80D3-2DB9-44F9-BC82-AC629D9A57F6}"/>
                </a:ext>
              </a:extLst>
            </p:cNvPr>
            <p:cNvSpPr/>
            <p:nvPr/>
          </p:nvSpPr>
          <p:spPr>
            <a:xfrm>
              <a:off x="2786050" y="5682388"/>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DF5AA282-C371-4A6E-AAEF-D1813BFB1E8C}"/>
                </a:ext>
              </a:extLst>
            </p:cNvPr>
            <p:cNvCxnSpPr/>
            <p:nvPr/>
          </p:nvCxnSpPr>
          <p:spPr>
            <a:xfrm rot="5400000">
              <a:off x="2964645"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17955CE-55CE-4CB6-97CE-328EC23D61D3}"/>
                </a:ext>
              </a:extLst>
            </p:cNvPr>
            <p:cNvSpPr/>
            <p:nvPr/>
          </p:nvSpPr>
          <p:spPr>
            <a:xfrm>
              <a:off x="3071802"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761A5A21-D7BE-40FC-B8D2-4C63A3C48266}"/>
                </a:ext>
              </a:extLst>
            </p:cNvPr>
            <p:cNvCxnSpPr/>
            <p:nvPr/>
          </p:nvCxnSpPr>
          <p:spPr>
            <a:xfrm rot="5400000">
              <a:off x="3250397"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EDF1C71B-A788-4525-8AF1-EC03881BF434}"/>
                </a:ext>
              </a:extLst>
            </p:cNvPr>
            <p:cNvSpPr/>
            <p:nvPr/>
          </p:nvSpPr>
          <p:spPr>
            <a:xfrm>
              <a:off x="3357554"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E2AA3C2-4FA1-4448-9FA7-E6704ABBAAB6}"/>
                </a:ext>
              </a:extLst>
            </p:cNvPr>
            <p:cNvSpPr/>
            <p:nvPr/>
          </p:nvSpPr>
          <p:spPr>
            <a:xfrm>
              <a:off x="385762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7   9</a:t>
              </a:r>
              <a:endParaRPr lang="zh-CN" altLang="en-US" sz="1800" b="1" dirty="0">
                <a:solidFill>
                  <a:srgbClr val="3333FF"/>
                </a:solidFill>
                <a:latin typeface="Consolas" pitchFamily="49" charset="0"/>
                <a:cs typeface="Consolas" pitchFamily="49" charset="0"/>
              </a:endParaRPr>
            </a:p>
          </p:txBody>
        </p:sp>
        <p:cxnSp>
          <p:nvCxnSpPr>
            <p:cNvPr id="24" name="直接连接符 23">
              <a:extLst>
                <a:ext uri="{FF2B5EF4-FFF2-40B4-BE49-F238E27FC236}">
                  <a16:creationId xmlns:a16="http://schemas.microsoft.com/office/drawing/2014/main" id="{F8DA7FCF-85B1-4E6C-85D8-2F51E8A08AC3}"/>
                </a:ext>
              </a:extLst>
            </p:cNvPr>
            <p:cNvCxnSpPr/>
            <p:nvPr/>
          </p:nvCxnSpPr>
          <p:spPr>
            <a:xfrm rot="5400000">
              <a:off x="382190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A38D9AB-E437-4C4E-86B6-33683B9F4C15}"/>
                </a:ext>
              </a:extLst>
            </p:cNvPr>
            <p:cNvSpPr/>
            <p:nvPr/>
          </p:nvSpPr>
          <p:spPr>
            <a:xfrm>
              <a:off x="392905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174887CB-6FD9-443E-8A61-2034D8871585}"/>
                </a:ext>
              </a:extLst>
            </p:cNvPr>
            <p:cNvCxnSpPr/>
            <p:nvPr/>
          </p:nvCxnSpPr>
          <p:spPr>
            <a:xfrm rot="5400000">
              <a:off x="410765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AA3A953-A898-4DED-B6A4-B91D49840B3C}"/>
                </a:ext>
              </a:extLst>
            </p:cNvPr>
            <p:cNvSpPr/>
            <p:nvPr/>
          </p:nvSpPr>
          <p:spPr>
            <a:xfrm>
              <a:off x="421481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A4848784-1A34-430F-85BC-EB5084D46B64}"/>
                </a:ext>
              </a:extLst>
            </p:cNvPr>
            <p:cNvCxnSpPr/>
            <p:nvPr/>
          </p:nvCxnSpPr>
          <p:spPr>
            <a:xfrm rot="5400000">
              <a:off x="439340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ADD3588-0B1B-44AB-AFC9-627E61ADC2AC}"/>
                </a:ext>
              </a:extLst>
            </p:cNvPr>
            <p:cNvSpPr/>
            <p:nvPr/>
          </p:nvSpPr>
          <p:spPr>
            <a:xfrm>
              <a:off x="450056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DCBAB39-B00D-44C5-BB87-D0845D4E7268}"/>
                </a:ext>
              </a:extLst>
            </p:cNvPr>
            <p:cNvSpPr/>
            <p:nvPr/>
          </p:nvSpPr>
          <p:spPr>
            <a:xfrm>
              <a:off x="492919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cxnSp>
          <p:nvCxnSpPr>
            <p:cNvPr id="31" name="直接连接符 30">
              <a:extLst>
                <a:ext uri="{FF2B5EF4-FFF2-40B4-BE49-F238E27FC236}">
                  <a16:creationId xmlns:a16="http://schemas.microsoft.com/office/drawing/2014/main" id="{91B2F84D-4828-4C94-B929-1842CD2158B6}"/>
                </a:ext>
              </a:extLst>
            </p:cNvPr>
            <p:cNvCxnSpPr/>
            <p:nvPr/>
          </p:nvCxnSpPr>
          <p:spPr>
            <a:xfrm rot="5400000">
              <a:off x="489347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2E525F9-F6E1-4571-8BB4-E8FFAB38F236}"/>
                </a:ext>
              </a:extLst>
            </p:cNvPr>
            <p:cNvSpPr/>
            <p:nvPr/>
          </p:nvSpPr>
          <p:spPr>
            <a:xfrm>
              <a:off x="500062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4CC57D56-F756-4782-AC11-DF57E31293EE}"/>
                </a:ext>
              </a:extLst>
            </p:cNvPr>
            <p:cNvCxnSpPr/>
            <p:nvPr/>
          </p:nvCxnSpPr>
          <p:spPr>
            <a:xfrm rot="5400000">
              <a:off x="517922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3B50A22E-FA1E-481C-98FC-40A29D97120D}"/>
                </a:ext>
              </a:extLst>
            </p:cNvPr>
            <p:cNvSpPr/>
            <p:nvPr/>
          </p:nvSpPr>
          <p:spPr>
            <a:xfrm>
              <a:off x="528638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E7E8C115-4B3C-4D16-9905-CA73169A4D2E}"/>
                </a:ext>
              </a:extLst>
            </p:cNvPr>
            <p:cNvCxnSpPr/>
            <p:nvPr/>
          </p:nvCxnSpPr>
          <p:spPr>
            <a:xfrm rot="5400000">
              <a:off x="546497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6EFD2458-B968-48D9-A9AC-6A32E4B8FDB1}"/>
                </a:ext>
              </a:extLst>
            </p:cNvPr>
            <p:cNvSpPr/>
            <p:nvPr/>
          </p:nvSpPr>
          <p:spPr>
            <a:xfrm>
              <a:off x="557213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554D62D6-81E0-48B1-8A3B-7BEF4F20A0BD}"/>
                </a:ext>
              </a:extLst>
            </p:cNvPr>
            <p:cNvSpPr/>
            <p:nvPr/>
          </p:nvSpPr>
          <p:spPr>
            <a:xfrm>
              <a:off x="600076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cxnSp>
          <p:nvCxnSpPr>
            <p:cNvPr id="38" name="直接连接符 37">
              <a:extLst>
                <a:ext uri="{FF2B5EF4-FFF2-40B4-BE49-F238E27FC236}">
                  <a16:creationId xmlns:a16="http://schemas.microsoft.com/office/drawing/2014/main" id="{B80BABF1-8DE8-4961-AE44-26EC6040282B}"/>
                </a:ext>
              </a:extLst>
            </p:cNvPr>
            <p:cNvCxnSpPr/>
            <p:nvPr/>
          </p:nvCxnSpPr>
          <p:spPr>
            <a:xfrm rot="5400000">
              <a:off x="596504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5B8BDCA8-1C72-4D6B-AC9D-650BF1A988DB}"/>
                </a:ext>
              </a:extLst>
            </p:cNvPr>
            <p:cNvSpPr/>
            <p:nvPr/>
          </p:nvSpPr>
          <p:spPr>
            <a:xfrm>
              <a:off x="607219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65B7EBE8-4DBB-4144-B7DE-3012AB145C26}"/>
                </a:ext>
              </a:extLst>
            </p:cNvPr>
            <p:cNvCxnSpPr/>
            <p:nvPr/>
          </p:nvCxnSpPr>
          <p:spPr>
            <a:xfrm rot="5400000">
              <a:off x="625079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E406923-6B96-42FD-9C8C-3C18DB85538C}"/>
                </a:ext>
              </a:extLst>
            </p:cNvPr>
            <p:cNvSpPr/>
            <p:nvPr/>
          </p:nvSpPr>
          <p:spPr>
            <a:xfrm>
              <a:off x="635795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4D6B2ADF-D083-4262-91FB-6B73019A0451}"/>
                </a:ext>
              </a:extLst>
            </p:cNvPr>
            <p:cNvCxnSpPr/>
            <p:nvPr/>
          </p:nvCxnSpPr>
          <p:spPr>
            <a:xfrm rot="5400000">
              <a:off x="653654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8FE0B90-67CA-447B-947F-DDBE7B8969E7}"/>
                </a:ext>
              </a:extLst>
            </p:cNvPr>
            <p:cNvSpPr/>
            <p:nvPr/>
          </p:nvSpPr>
          <p:spPr>
            <a:xfrm>
              <a:off x="664370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CAE4D290-BE7C-4392-AED9-45AF4914C0EE}"/>
                </a:ext>
              </a:extLst>
            </p:cNvPr>
            <p:cNvSpPr/>
            <p:nvPr/>
          </p:nvSpPr>
          <p:spPr>
            <a:xfrm>
              <a:off x="707233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cxnSp>
          <p:nvCxnSpPr>
            <p:cNvPr id="45" name="直接连接符 44">
              <a:extLst>
                <a:ext uri="{FF2B5EF4-FFF2-40B4-BE49-F238E27FC236}">
                  <a16:creationId xmlns:a16="http://schemas.microsoft.com/office/drawing/2014/main" id="{147D061E-2B9A-4078-80FA-A42705B18DE3}"/>
                </a:ext>
              </a:extLst>
            </p:cNvPr>
            <p:cNvCxnSpPr/>
            <p:nvPr/>
          </p:nvCxnSpPr>
          <p:spPr>
            <a:xfrm rot="5400000">
              <a:off x="703661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A31ACE88-1F2D-466C-AB26-463F1C70775F}"/>
                </a:ext>
              </a:extLst>
            </p:cNvPr>
            <p:cNvSpPr/>
            <p:nvPr/>
          </p:nvSpPr>
          <p:spPr>
            <a:xfrm>
              <a:off x="714376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37F356FC-8528-456D-ACBD-243E31071924}"/>
                </a:ext>
              </a:extLst>
            </p:cNvPr>
            <p:cNvCxnSpPr/>
            <p:nvPr/>
          </p:nvCxnSpPr>
          <p:spPr>
            <a:xfrm rot="5400000">
              <a:off x="732236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72517B5-0663-4C75-AC84-02ABEB416473}"/>
                </a:ext>
              </a:extLst>
            </p:cNvPr>
            <p:cNvSpPr/>
            <p:nvPr/>
          </p:nvSpPr>
          <p:spPr>
            <a:xfrm>
              <a:off x="742952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id="{933A6C0A-541A-41AA-87C9-AD1635AFA85D}"/>
                </a:ext>
              </a:extLst>
            </p:cNvPr>
            <p:cNvCxnSpPr/>
            <p:nvPr/>
          </p:nvCxnSpPr>
          <p:spPr>
            <a:xfrm rot="5400000">
              <a:off x="760811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7D6B52F4-8EB1-4703-94C0-CCED3E278377}"/>
                </a:ext>
              </a:extLst>
            </p:cNvPr>
            <p:cNvSpPr/>
            <p:nvPr/>
          </p:nvSpPr>
          <p:spPr>
            <a:xfrm>
              <a:off x="771527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D1048C24-4861-485E-BB96-7BD8BE08B159}"/>
                </a:ext>
              </a:extLst>
            </p:cNvPr>
            <p:cNvSpPr/>
            <p:nvPr/>
          </p:nvSpPr>
          <p:spPr>
            <a:xfrm>
              <a:off x="2714612" y="4104570"/>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52" name="矩形 51">
              <a:extLst>
                <a:ext uri="{FF2B5EF4-FFF2-40B4-BE49-F238E27FC236}">
                  <a16:creationId xmlns:a16="http://schemas.microsoft.com/office/drawing/2014/main" id="{7EFC50B3-0DAC-4097-A6B4-18383C3E07BF}"/>
                </a:ext>
              </a:extLst>
            </p:cNvPr>
            <p:cNvSpPr/>
            <p:nvPr/>
          </p:nvSpPr>
          <p:spPr>
            <a:xfrm>
              <a:off x="5857884" y="4104570"/>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a:solidFill>
                    <a:srgbClr val="3333FF"/>
                  </a:solidFill>
                  <a:latin typeface="Consolas" pitchFamily="49" charset="0"/>
                  <a:cs typeface="Consolas" pitchFamily="49" charset="0"/>
                </a:rPr>
                <a:t>13 </a:t>
              </a:r>
              <a:r>
                <a:rPr lang="en-US" altLang="zh-CN" sz="1800" b="1" dirty="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53" name="直接连接符 52">
              <a:extLst>
                <a:ext uri="{FF2B5EF4-FFF2-40B4-BE49-F238E27FC236}">
                  <a16:creationId xmlns:a16="http://schemas.microsoft.com/office/drawing/2014/main" id="{1B1B41A6-4E4E-4554-88D6-9755B44FDDF6}"/>
                </a:ext>
              </a:extLst>
            </p:cNvPr>
            <p:cNvCxnSpPr/>
            <p:nvPr/>
          </p:nvCxnSpPr>
          <p:spPr>
            <a:xfrm rot="10800000" flipV="1">
              <a:off x="3571868" y="3643314"/>
              <a:ext cx="1071570" cy="428628"/>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D20375F-9651-4923-9775-A5B7C41B33FC}"/>
                </a:ext>
              </a:extLst>
            </p:cNvPr>
            <p:cNvCxnSpPr/>
            <p:nvPr/>
          </p:nvCxnSpPr>
          <p:spPr>
            <a:xfrm>
              <a:off x="5072066" y="3643314"/>
              <a:ext cx="928694" cy="42862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2BA71D6-DAE5-4E25-8768-7B361EA05A1C}"/>
                </a:ext>
              </a:extLst>
            </p:cNvPr>
            <p:cNvCxnSpPr>
              <a:endCxn id="9" idx="0"/>
            </p:cNvCxnSpPr>
            <p:nvPr/>
          </p:nvCxnSpPr>
          <p:spPr>
            <a:xfrm rot="10800000" flipV="1">
              <a:off x="2035952" y="4357694"/>
              <a:ext cx="892975" cy="6429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618B9EA-3542-4FB0-A1CC-92DA9732CBF2}"/>
                </a:ext>
              </a:extLst>
            </p:cNvPr>
            <p:cNvCxnSpPr>
              <a:endCxn id="23" idx="0"/>
            </p:cNvCxnSpPr>
            <p:nvPr/>
          </p:nvCxnSpPr>
          <p:spPr>
            <a:xfrm>
              <a:off x="3428992" y="4357694"/>
              <a:ext cx="892975" cy="67557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5C9E155-3C46-4418-A1CF-40D398A27D10}"/>
                </a:ext>
              </a:extLst>
            </p:cNvPr>
            <p:cNvCxnSpPr>
              <a:endCxn id="16" idx="0"/>
            </p:cNvCxnSpPr>
            <p:nvPr/>
          </p:nvCxnSpPr>
          <p:spPr>
            <a:xfrm rot="16200000" flipH="1">
              <a:off x="2839628" y="4661305"/>
              <a:ext cx="642942"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F79633C8-0850-4BAE-9EB2-2662DBB752F7}"/>
                </a:ext>
              </a:extLst>
            </p:cNvPr>
            <p:cNvCxnSpPr>
              <a:endCxn id="30" idx="0"/>
            </p:cNvCxnSpPr>
            <p:nvPr/>
          </p:nvCxnSpPr>
          <p:spPr>
            <a:xfrm rot="5400000">
              <a:off x="5359364" y="4391868"/>
              <a:ext cx="675570" cy="60722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F1764EC6-336D-4C1D-ACC1-4C61A4DC047D}"/>
                </a:ext>
              </a:extLst>
            </p:cNvPr>
            <p:cNvCxnSpPr>
              <a:endCxn id="44" idx="0"/>
            </p:cNvCxnSpPr>
            <p:nvPr/>
          </p:nvCxnSpPr>
          <p:spPr>
            <a:xfrm>
              <a:off x="6715140" y="4357694"/>
              <a:ext cx="821537" cy="67557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FC2B7D8F-86E6-4F33-BBF1-A2943E2B31AB}"/>
                </a:ext>
              </a:extLst>
            </p:cNvPr>
            <p:cNvCxnSpPr>
              <a:endCxn id="37" idx="0"/>
            </p:cNvCxnSpPr>
            <p:nvPr/>
          </p:nvCxnSpPr>
          <p:spPr>
            <a:xfrm rot="16200000" flipH="1">
              <a:off x="6038024" y="4606181"/>
              <a:ext cx="675570" cy="17859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grpSp>
        <p:nvGrpSpPr>
          <p:cNvPr id="64" name="组合 63">
            <a:extLst>
              <a:ext uri="{FF2B5EF4-FFF2-40B4-BE49-F238E27FC236}">
                <a16:creationId xmlns:a16="http://schemas.microsoft.com/office/drawing/2014/main" id="{C74CC357-3F4C-4DA4-8097-1C569F12899A}"/>
              </a:ext>
            </a:extLst>
          </p:cNvPr>
          <p:cNvGrpSpPr/>
          <p:nvPr/>
        </p:nvGrpSpPr>
        <p:grpSpPr>
          <a:xfrm>
            <a:off x="8617981" y="3525503"/>
            <a:ext cx="2893239" cy="571504"/>
            <a:chOff x="6715140" y="2714620"/>
            <a:chExt cx="2440657" cy="571504"/>
          </a:xfrm>
        </p:grpSpPr>
        <p:sp>
          <p:nvSpPr>
            <p:cNvPr id="65" name="TextBox 11">
              <a:extLst>
                <a:ext uri="{FF2B5EF4-FFF2-40B4-BE49-F238E27FC236}">
                  <a16:creationId xmlns:a16="http://schemas.microsoft.com/office/drawing/2014/main" id="{B7814862-B4CD-4FB7-97D2-CEB6A99CD60A}"/>
                </a:ext>
              </a:extLst>
            </p:cNvPr>
            <p:cNvSpPr txBox="1"/>
            <p:nvPr/>
          </p:nvSpPr>
          <p:spPr>
            <a:xfrm>
              <a:off x="6917534" y="2789176"/>
              <a:ext cx="2238263" cy="400110"/>
            </a:xfrm>
            <a:prstGeom prst="rect">
              <a:avLst/>
            </a:prstGeom>
            <a:solidFill>
              <a:schemeClr val="bg1"/>
            </a:solidFill>
          </p:spPr>
          <p:txBody>
            <a:bodyPr wrap="square" rtlCol="0">
              <a:spAutoFit/>
            </a:bodyPr>
            <a:lstStyle/>
            <a:p>
              <a:r>
                <a:rPr lang="zh-CN" altLang="en-US" sz="2000" b="1" dirty="0">
                  <a:solidFill>
                    <a:srgbClr val="FF00FF"/>
                  </a:solidFill>
                  <a:latin typeface="楷体" pitchFamily="49" charset="-122"/>
                  <a:ea typeface="楷体" pitchFamily="49" charset="-122"/>
                </a:rPr>
                <a:t>叶子（外部）结点层</a:t>
              </a:r>
            </a:p>
          </p:txBody>
        </p:sp>
        <p:sp>
          <p:nvSpPr>
            <p:cNvPr id="66" name="右大括号 65">
              <a:extLst>
                <a:ext uri="{FF2B5EF4-FFF2-40B4-BE49-F238E27FC236}">
                  <a16:creationId xmlns:a16="http://schemas.microsoft.com/office/drawing/2014/main" id="{A054D5FE-709D-4BFE-B9E4-D2BDD58C5922}"/>
                </a:ext>
              </a:extLst>
            </p:cNvPr>
            <p:cNvSpPr/>
            <p:nvPr/>
          </p:nvSpPr>
          <p:spPr>
            <a:xfrm>
              <a:off x="6715140" y="2714620"/>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FF"/>
                </a:solidFill>
              </a:endParaRPr>
            </a:p>
          </p:txBody>
        </p:sp>
      </p:grpSp>
    </p:spTree>
    <p:extLst>
      <p:ext uri="{BB962C8B-B14F-4D97-AF65-F5344CB8AC3E}">
        <p14:creationId xmlns:p14="http://schemas.microsoft.com/office/powerpoint/2010/main" val="1187699984"/>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1922" name="Text Box 2">
            <a:hlinkClick r:id="rId2" action="ppaction://hlinksldjump"/>
            <a:extLst>
              <a:ext uri="{FF2B5EF4-FFF2-40B4-BE49-F238E27FC236}">
                <a16:creationId xmlns:a16="http://schemas.microsoft.com/office/drawing/2014/main" id="{FF047C77-E017-4EF3-BAEF-87A6C70AE935}"/>
              </a:ext>
            </a:extLst>
          </p:cNvPr>
          <p:cNvSpPr txBox="1">
            <a:spLocks noChangeArrowheads="1"/>
          </p:cNvSpPr>
          <p:nvPr/>
        </p:nvSpPr>
        <p:spPr bwMode="auto">
          <a:xfrm>
            <a:off x="1752600" y="979488"/>
            <a:ext cx="8340745" cy="453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2800" b="1" dirty="0">
                <a:solidFill>
                  <a:schemeClr val="tx1">
                    <a:lumMod val="95000"/>
                    <a:lumOff val="5000"/>
                  </a:schemeClr>
                </a:solidFill>
                <a:ea typeface="楷体_GB2312" pitchFamily="49" charset="-122"/>
              </a:rPr>
              <a:t>typedef struct </a:t>
            </a:r>
            <a:r>
              <a:rPr lang="en-US" altLang="zh-CN" sz="2800" b="1" dirty="0" err="1">
                <a:solidFill>
                  <a:schemeClr val="tx1">
                    <a:lumMod val="95000"/>
                    <a:lumOff val="5000"/>
                  </a:schemeClr>
                </a:solidFill>
                <a:ea typeface="楷体_GB2312" pitchFamily="49" charset="-122"/>
              </a:rPr>
              <a:t>BTNode</a:t>
            </a:r>
            <a:r>
              <a:rPr lang="en-US" altLang="zh-CN" sz="2800" b="1" dirty="0">
                <a:solidFill>
                  <a:schemeClr val="tx1">
                    <a:lumMod val="95000"/>
                    <a:lumOff val="5000"/>
                  </a:schemeClr>
                </a:solidFill>
                <a:ea typeface="楷体_GB2312" pitchFamily="49" charset="-122"/>
              </a:rPr>
              <a:t> {</a:t>
            </a:r>
          </a:p>
          <a:p>
            <a:pPr fontAlgn="base">
              <a:lnSpc>
                <a:spcPct val="150000"/>
              </a:lnSpc>
              <a:spcBef>
                <a:spcPct val="0"/>
              </a:spcBef>
              <a:spcAft>
                <a:spcPct val="0"/>
              </a:spcAft>
            </a:pPr>
            <a:r>
              <a:rPr lang="en-US" altLang="zh-CN" sz="2800" b="1" dirty="0">
                <a:solidFill>
                  <a:schemeClr val="tx1">
                    <a:lumMod val="95000"/>
                    <a:lumOff val="5000"/>
                  </a:schemeClr>
                </a:solidFill>
                <a:ea typeface="楷体_GB2312" pitchFamily="49" charset="-122"/>
              </a:rPr>
              <a:t>  int </a:t>
            </a:r>
            <a:r>
              <a:rPr lang="en-US" altLang="zh-CN" sz="2800" dirty="0">
                <a:solidFill>
                  <a:schemeClr val="tx1">
                    <a:lumMod val="95000"/>
                    <a:lumOff val="5000"/>
                  </a:schemeClr>
                </a:solidFill>
                <a:ea typeface="楷体_GB2312" pitchFamily="49" charset="-122"/>
              </a:rPr>
              <a:t> </a:t>
            </a:r>
            <a:r>
              <a:rPr lang="en-US" altLang="zh-CN" sz="2800" dirty="0" err="1">
                <a:solidFill>
                  <a:schemeClr val="tx1">
                    <a:lumMod val="95000"/>
                    <a:lumOff val="5000"/>
                  </a:schemeClr>
                </a:solidFill>
                <a:ea typeface="楷体_GB2312" pitchFamily="49" charset="-122"/>
              </a:rPr>
              <a:t>keynum</a:t>
            </a:r>
            <a:r>
              <a:rPr lang="en-US" altLang="zh-CN" sz="2800" dirty="0">
                <a:solidFill>
                  <a:schemeClr val="tx1">
                    <a:lumMod val="95000"/>
                    <a:lumOff val="5000"/>
                  </a:schemeClr>
                </a:solidFill>
                <a:ea typeface="楷体_GB2312" pitchFamily="49" charset="-122"/>
              </a:rPr>
              <a:t>;                           </a:t>
            </a:r>
            <a:r>
              <a:rPr lang="en-US" altLang="zh-CN" sz="2000" dirty="0">
                <a:solidFill>
                  <a:schemeClr val="tx1">
                    <a:lumMod val="95000"/>
                    <a:lumOff val="5000"/>
                  </a:schemeClr>
                </a:solidFill>
                <a:ea typeface="楷体_GB2312" pitchFamily="49" charset="-122"/>
              </a:rPr>
              <a:t>// </a:t>
            </a:r>
            <a:r>
              <a:rPr lang="zh-CN" altLang="en-US" sz="2000" dirty="0">
                <a:solidFill>
                  <a:schemeClr val="tx1">
                    <a:lumMod val="95000"/>
                    <a:lumOff val="5000"/>
                  </a:schemeClr>
                </a:solidFill>
                <a:ea typeface="楷体_GB2312" pitchFamily="49" charset="-122"/>
              </a:rPr>
              <a:t>结点中</a:t>
            </a:r>
            <a:r>
              <a:rPr lang="zh-CN" altLang="en-US" sz="2000" dirty="0">
                <a:solidFill>
                  <a:srgbClr val="FF0000"/>
                </a:solidFill>
                <a:ea typeface="楷体_GB2312" pitchFamily="49" charset="-122"/>
              </a:rPr>
              <a:t>关键字个数</a:t>
            </a:r>
            <a:r>
              <a:rPr lang="zh-CN" altLang="en-US" sz="2000" dirty="0">
                <a:solidFill>
                  <a:schemeClr val="tx1">
                    <a:lumMod val="95000"/>
                    <a:lumOff val="5000"/>
                  </a:schemeClr>
                </a:solidFill>
                <a:ea typeface="楷体_GB2312" pitchFamily="49" charset="-122"/>
              </a:rPr>
              <a:t>，结点大小</a:t>
            </a:r>
          </a:p>
          <a:p>
            <a:pPr fontAlgn="base">
              <a:lnSpc>
                <a:spcPct val="150000"/>
              </a:lnSpc>
              <a:spcBef>
                <a:spcPct val="0"/>
              </a:spcBef>
              <a:spcAft>
                <a:spcPct val="0"/>
              </a:spcAft>
            </a:pPr>
            <a:r>
              <a:rPr lang="zh-CN" altLang="en-US" sz="2800" b="1" dirty="0">
                <a:solidFill>
                  <a:schemeClr val="tx1">
                    <a:lumMod val="95000"/>
                    <a:lumOff val="5000"/>
                  </a:schemeClr>
                </a:solidFill>
                <a:ea typeface="楷体_GB2312" pitchFamily="49" charset="-122"/>
              </a:rPr>
              <a:t>  </a:t>
            </a:r>
            <a:r>
              <a:rPr lang="en-US" altLang="zh-CN" sz="2800" b="1" dirty="0">
                <a:solidFill>
                  <a:schemeClr val="tx1">
                    <a:lumMod val="95000"/>
                    <a:lumOff val="5000"/>
                  </a:schemeClr>
                </a:solidFill>
                <a:ea typeface="楷体_GB2312" pitchFamily="49" charset="-122"/>
              </a:rPr>
              <a:t>struct </a:t>
            </a:r>
            <a:r>
              <a:rPr lang="en-US" altLang="zh-CN" sz="2800" dirty="0" err="1">
                <a:solidFill>
                  <a:schemeClr val="tx1">
                    <a:lumMod val="95000"/>
                    <a:lumOff val="5000"/>
                  </a:schemeClr>
                </a:solidFill>
                <a:ea typeface="楷体_GB2312" pitchFamily="49" charset="-122"/>
              </a:rPr>
              <a:t>BTNode</a:t>
            </a:r>
            <a:r>
              <a:rPr lang="en-US" altLang="zh-CN" sz="2800" dirty="0">
                <a:solidFill>
                  <a:schemeClr val="tx1">
                    <a:lumMod val="95000"/>
                    <a:lumOff val="5000"/>
                  </a:schemeClr>
                </a:solidFill>
                <a:ea typeface="楷体_GB2312" pitchFamily="49" charset="-122"/>
              </a:rPr>
              <a:t>  </a:t>
            </a:r>
            <a:r>
              <a:rPr lang="en-US" altLang="zh-CN" sz="2800" b="1" dirty="0">
                <a:solidFill>
                  <a:schemeClr val="tx1">
                    <a:lumMod val="95000"/>
                    <a:lumOff val="5000"/>
                  </a:schemeClr>
                </a:solidFill>
                <a:ea typeface="楷体_GB2312" pitchFamily="49" charset="-122"/>
              </a:rPr>
              <a:t>*</a:t>
            </a:r>
            <a:r>
              <a:rPr lang="en-US" altLang="zh-CN" sz="2800" dirty="0">
                <a:solidFill>
                  <a:schemeClr val="tx1">
                    <a:lumMod val="95000"/>
                    <a:lumOff val="5000"/>
                  </a:schemeClr>
                </a:solidFill>
                <a:ea typeface="楷体_GB2312" pitchFamily="49" charset="-122"/>
              </a:rPr>
              <a:t>parent;        </a:t>
            </a:r>
            <a:r>
              <a:rPr lang="en-US" altLang="zh-CN" sz="2000" dirty="0">
                <a:solidFill>
                  <a:schemeClr val="tx1">
                    <a:lumMod val="95000"/>
                    <a:lumOff val="5000"/>
                  </a:schemeClr>
                </a:solidFill>
                <a:ea typeface="楷体_GB2312" pitchFamily="49" charset="-122"/>
              </a:rPr>
              <a:t>// </a:t>
            </a:r>
            <a:r>
              <a:rPr lang="zh-CN" altLang="en-US" sz="2000" dirty="0">
                <a:solidFill>
                  <a:schemeClr val="tx1">
                    <a:lumMod val="95000"/>
                    <a:lumOff val="5000"/>
                  </a:schemeClr>
                </a:solidFill>
                <a:ea typeface="楷体_GB2312" pitchFamily="49" charset="-122"/>
              </a:rPr>
              <a:t>指向双亲结点的指针</a:t>
            </a:r>
          </a:p>
          <a:p>
            <a:pPr fontAlgn="base">
              <a:lnSpc>
                <a:spcPct val="150000"/>
              </a:lnSpc>
              <a:spcBef>
                <a:spcPct val="0"/>
              </a:spcBef>
              <a:spcAft>
                <a:spcPct val="0"/>
              </a:spcAft>
            </a:pPr>
            <a:r>
              <a:rPr lang="zh-CN" altLang="en-US" sz="2800" dirty="0">
                <a:solidFill>
                  <a:schemeClr val="tx1">
                    <a:lumMod val="95000"/>
                    <a:lumOff val="5000"/>
                  </a:schemeClr>
                </a:solidFill>
                <a:ea typeface="楷体_GB2312" pitchFamily="49" charset="-122"/>
              </a:rPr>
              <a:t>  </a:t>
            </a:r>
            <a:r>
              <a:rPr lang="en-US" altLang="zh-CN" sz="2800" dirty="0" err="1">
                <a:solidFill>
                  <a:schemeClr val="tx1">
                    <a:lumMod val="95000"/>
                    <a:lumOff val="5000"/>
                  </a:schemeClr>
                </a:solidFill>
                <a:ea typeface="楷体_GB2312" pitchFamily="49" charset="-122"/>
              </a:rPr>
              <a:t>KeyType</a:t>
            </a:r>
            <a:r>
              <a:rPr lang="en-US" altLang="zh-CN" sz="2800" dirty="0">
                <a:solidFill>
                  <a:schemeClr val="tx1">
                    <a:lumMod val="95000"/>
                    <a:lumOff val="5000"/>
                  </a:schemeClr>
                </a:solidFill>
                <a:ea typeface="楷体_GB2312" pitchFamily="49" charset="-122"/>
              </a:rPr>
              <a:t>   key[m+1];             </a:t>
            </a:r>
            <a:r>
              <a:rPr lang="en-US" altLang="zh-CN" sz="2000" dirty="0">
                <a:solidFill>
                  <a:schemeClr val="tx1">
                    <a:lumMod val="95000"/>
                    <a:lumOff val="5000"/>
                  </a:schemeClr>
                </a:solidFill>
                <a:ea typeface="楷体_GB2312" pitchFamily="49" charset="-122"/>
              </a:rPr>
              <a:t>// </a:t>
            </a:r>
            <a:r>
              <a:rPr lang="zh-CN" altLang="en-US" sz="2000" dirty="0">
                <a:solidFill>
                  <a:srgbClr val="FF0000"/>
                </a:solidFill>
                <a:ea typeface="楷体_GB2312" pitchFamily="49" charset="-122"/>
              </a:rPr>
              <a:t>关键字</a:t>
            </a:r>
            <a:r>
              <a:rPr lang="zh-CN" altLang="en-US" sz="2000" dirty="0">
                <a:solidFill>
                  <a:schemeClr val="tx1">
                    <a:lumMod val="95000"/>
                    <a:lumOff val="5000"/>
                  </a:schemeClr>
                </a:solidFill>
                <a:ea typeface="楷体_GB2312" pitchFamily="49" charset="-122"/>
              </a:rPr>
              <a:t>（</a:t>
            </a:r>
            <a:r>
              <a:rPr lang="en-US" altLang="zh-CN" sz="2000" dirty="0">
                <a:solidFill>
                  <a:schemeClr val="tx1">
                    <a:lumMod val="95000"/>
                    <a:lumOff val="5000"/>
                  </a:schemeClr>
                </a:solidFill>
                <a:ea typeface="楷体_GB2312" pitchFamily="49" charset="-122"/>
              </a:rPr>
              <a:t>0</a:t>
            </a:r>
            <a:r>
              <a:rPr lang="zh-CN" altLang="en-US" sz="2000" dirty="0">
                <a:solidFill>
                  <a:schemeClr val="tx1">
                    <a:lumMod val="95000"/>
                    <a:lumOff val="5000"/>
                  </a:schemeClr>
                </a:solidFill>
                <a:ea typeface="楷体_GB2312" pitchFamily="49" charset="-122"/>
              </a:rPr>
              <a:t>号单元不用）</a:t>
            </a:r>
          </a:p>
          <a:p>
            <a:pPr fontAlgn="base">
              <a:lnSpc>
                <a:spcPct val="150000"/>
              </a:lnSpc>
              <a:spcBef>
                <a:spcPct val="0"/>
              </a:spcBef>
              <a:spcAft>
                <a:spcPct val="0"/>
              </a:spcAft>
            </a:pPr>
            <a:r>
              <a:rPr lang="zh-CN" altLang="en-US" sz="2800" dirty="0">
                <a:solidFill>
                  <a:schemeClr val="tx1">
                    <a:lumMod val="95000"/>
                    <a:lumOff val="5000"/>
                  </a:schemeClr>
                </a:solidFill>
                <a:ea typeface="楷体_GB2312" pitchFamily="49" charset="-122"/>
              </a:rPr>
              <a:t>  </a:t>
            </a:r>
            <a:r>
              <a:rPr lang="en-US" altLang="zh-CN" sz="2800" b="1" dirty="0">
                <a:solidFill>
                  <a:schemeClr val="tx1">
                    <a:lumMod val="95000"/>
                    <a:lumOff val="5000"/>
                  </a:schemeClr>
                </a:solidFill>
                <a:ea typeface="楷体_GB2312" pitchFamily="49" charset="-122"/>
              </a:rPr>
              <a:t>struct</a:t>
            </a:r>
            <a:r>
              <a:rPr lang="en-US" altLang="zh-CN" sz="2800" dirty="0">
                <a:solidFill>
                  <a:schemeClr val="tx1">
                    <a:lumMod val="95000"/>
                    <a:lumOff val="5000"/>
                  </a:schemeClr>
                </a:solidFill>
                <a:ea typeface="楷体_GB2312" pitchFamily="49" charset="-122"/>
              </a:rPr>
              <a:t> </a:t>
            </a:r>
            <a:r>
              <a:rPr lang="en-US" altLang="zh-CN" sz="2800" dirty="0" err="1">
                <a:solidFill>
                  <a:schemeClr val="tx1">
                    <a:lumMod val="95000"/>
                    <a:lumOff val="5000"/>
                  </a:schemeClr>
                </a:solidFill>
                <a:ea typeface="楷体_GB2312" pitchFamily="49" charset="-122"/>
              </a:rPr>
              <a:t>BTNode</a:t>
            </a:r>
            <a:r>
              <a:rPr lang="en-US" altLang="zh-CN" sz="2800" dirty="0">
                <a:solidFill>
                  <a:schemeClr val="tx1">
                    <a:lumMod val="95000"/>
                    <a:lumOff val="5000"/>
                  </a:schemeClr>
                </a:solidFill>
                <a:ea typeface="楷体_GB2312" pitchFamily="49" charset="-122"/>
              </a:rPr>
              <a:t>  </a:t>
            </a:r>
            <a:r>
              <a:rPr lang="en-US" altLang="zh-CN" sz="2800" b="1" dirty="0">
                <a:solidFill>
                  <a:schemeClr val="tx1">
                    <a:lumMod val="95000"/>
                    <a:lumOff val="5000"/>
                  </a:schemeClr>
                </a:solidFill>
                <a:ea typeface="楷体_GB2312" pitchFamily="49" charset="-122"/>
              </a:rPr>
              <a:t>*</a:t>
            </a:r>
            <a:r>
              <a:rPr lang="en-US" altLang="zh-CN" sz="2800" dirty="0" err="1">
                <a:solidFill>
                  <a:schemeClr val="tx1">
                    <a:lumMod val="95000"/>
                    <a:lumOff val="5000"/>
                  </a:schemeClr>
                </a:solidFill>
                <a:ea typeface="楷体_GB2312" pitchFamily="49" charset="-122"/>
              </a:rPr>
              <a:t>ptr</a:t>
            </a:r>
            <a:r>
              <a:rPr lang="en-US" altLang="zh-CN" sz="2800" dirty="0">
                <a:solidFill>
                  <a:schemeClr val="tx1">
                    <a:lumMod val="95000"/>
                    <a:lumOff val="5000"/>
                  </a:schemeClr>
                </a:solidFill>
                <a:ea typeface="楷体_GB2312" pitchFamily="49" charset="-122"/>
              </a:rPr>
              <a:t>[m+1];   </a:t>
            </a:r>
            <a:r>
              <a:rPr lang="en-US" altLang="zh-CN" sz="2000" dirty="0">
                <a:solidFill>
                  <a:schemeClr val="tx1">
                    <a:lumMod val="95000"/>
                    <a:lumOff val="5000"/>
                  </a:schemeClr>
                </a:solidFill>
                <a:ea typeface="楷体_GB2312" pitchFamily="49" charset="-122"/>
              </a:rPr>
              <a:t>// </a:t>
            </a:r>
            <a:r>
              <a:rPr lang="zh-CN" altLang="en-US" sz="2000" dirty="0">
                <a:solidFill>
                  <a:srgbClr val="FF0000"/>
                </a:solidFill>
                <a:ea typeface="楷体_GB2312" pitchFamily="49" charset="-122"/>
              </a:rPr>
              <a:t>子树指针向量</a:t>
            </a:r>
          </a:p>
          <a:p>
            <a:pPr fontAlgn="base">
              <a:lnSpc>
                <a:spcPct val="150000"/>
              </a:lnSpc>
              <a:spcBef>
                <a:spcPct val="0"/>
              </a:spcBef>
              <a:spcAft>
                <a:spcPct val="0"/>
              </a:spcAft>
            </a:pPr>
            <a:r>
              <a:rPr lang="zh-CN" altLang="en-US" sz="2800" dirty="0">
                <a:solidFill>
                  <a:schemeClr val="tx1">
                    <a:lumMod val="95000"/>
                    <a:lumOff val="5000"/>
                  </a:schemeClr>
                </a:solidFill>
                <a:ea typeface="楷体_GB2312" pitchFamily="49" charset="-122"/>
              </a:rPr>
              <a:t>  </a:t>
            </a:r>
            <a:r>
              <a:rPr lang="en-US" altLang="zh-CN" sz="2800" dirty="0">
                <a:solidFill>
                  <a:schemeClr val="tx1">
                    <a:lumMod val="95000"/>
                    <a:lumOff val="5000"/>
                  </a:schemeClr>
                </a:solidFill>
                <a:ea typeface="楷体_GB2312" pitchFamily="49" charset="-122"/>
              </a:rPr>
              <a:t>Record        </a:t>
            </a:r>
            <a:r>
              <a:rPr lang="en-US" altLang="zh-CN" sz="2800" b="1" dirty="0">
                <a:solidFill>
                  <a:schemeClr val="tx1">
                    <a:lumMod val="95000"/>
                    <a:lumOff val="5000"/>
                  </a:schemeClr>
                </a:solidFill>
                <a:ea typeface="楷体_GB2312" pitchFamily="49" charset="-122"/>
              </a:rPr>
              <a:t>*</a:t>
            </a:r>
            <a:r>
              <a:rPr lang="en-US" altLang="zh-CN" sz="2800" dirty="0" err="1">
                <a:solidFill>
                  <a:schemeClr val="tx1">
                    <a:lumMod val="95000"/>
                    <a:lumOff val="5000"/>
                  </a:schemeClr>
                </a:solidFill>
                <a:ea typeface="楷体_GB2312" pitchFamily="49" charset="-122"/>
              </a:rPr>
              <a:t>recptr</a:t>
            </a:r>
            <a:r>
              <a:rPr lang="en-US" altLang="zh-CN" sz="2800" dirty="0">
                <a:solidFill>
                  <a:schemeClr val="tx1">
                    <a:lumMod val="95000"/>
                    <a:lumOff val="5000"/>
                  </a:schemeClr>
                </a:solidFill>
                <a:ea typeface="楷体_GB2312" pitchFamily="49" charset="-122"/>
              </a:rPr>
              <a:t>[m+1];     </a:t>
            </a:r>
            <a:r>
              <a:rPr lang="en-US" altLang="zh-CN" sz="2000" dirty="0">
                <a:solidFill>
                  <a:schemeClr val="tx1">
                    <a:lumMod val="95000"/>
                    <a:lumOff val="5000"/>
                  </a:schemeClr>
                </a:solidFill>
                <a:ea typeface="楷体_GB2312" pitchFamily="49" charset="-122"/>
              </a:rPr>
              <a:t>// </a:t>
            </a:r>
            <a:r>
              <a:rPr lang="zh-CN" altLang="en-US" sz="2000" dirty="0">
                <a:solidFill>
                  <a:schemeClr val="tx1">
                    <a:lumMod val="95000"/>
                    <a:lumOff val="5000"/>
                  </a:schemeClr>
                </a:solidFill>
                <a:ea typeface="楷体_GB2312" pitchFamily="49" charset="-122"/>
              </a:rPr>
              <a:t>记录指针向量（</a:t>
            </a:r>
            <a:r>
              <a:rPr lang="en-US" altLang="zh-CN" sz="2000" dirty="0">
                <a:solidFill>
                  <a:schemeClr val="tx1">
                    <a:lumMod val="95000"/>
                    <a:lumOff val="5000"/>
                  </a:schemeClr>
                </a:solidFill>
                <a:ea typeface="楷体_GB2312" pitchFamily="49" charset="-122"/>
              </a:rPr>
              <a:t>0</a:t>
            </a:r>
            <a:r>
              <a:rPr lang="zh-CN" altLang="en-US" sz="2000" dirty="0">
                <a:solidFill>
                  <a:schemeClr val="tx1">
                    <a:lumMod val="95000"/>
                    <a:lumOff val="5000"/>
                  </a:schemeClr>
                </a:solidFill>
                <a:ea typeface="楷体_GB2312" pitchFamily="49" charset="-122"/>
              </a:rPr>
              <a:t>号单元不用）</a:t>
            </a:r>
          </a:p>
          <a:p>
            <a:pPr fontAlgn="base">
              <a:lnSpc>
                <a:spcPct val="150000"/>
              </a:lnSpc>
              <a:spcBef>
                <a:spcPct val="0"/>
              </a:spcBef>
              <a:spcAft>
                <a:spcPct val="0"/>
              </a:spcAft>
            </a:pPr>
            <a:r>
              <a:rPr lang="en-US" altLang="zh-CN" sz="2800" b="1" dirty="0">
                <a:solidFill>
                  <a:schemeClr val="tx1">
                    <a:lumMod val="95000"/>
                    <a:lumOff val="5000"/>
                  </a:schemeClr>
                </a:solidFill>
                <a:ea typeface="楷体_GB2312" pitchFamily="49" charset="-122"/>
              </a:rPr>
              <a:t>}</a:t>
            </a:r>
            <a:r>
              <a:rPr lang="en-US" altLang="zh-CN" sz="2800" dirty="0">
                <a:solidFill>
                  <a:schemeClr val="tx1">
                    <a:lumMod val="95000"/>
                    <a:lumOff val="5000"/>
                  </a:schemeClr>
                </a:solidFill>
                <a:ea typeface="楷体_GB2312" pitchFamily="49" charset="-122"/>
              </a:rPr>
              <a:t> </a:t>
            </a:r>
            <a:r>
              <a:rPr lang="en-US" altLang="zh-CN" sz="2800" dirty="0" err="1">
                <a:solidFill>
                  <a:schemeClr val="tx1">
                    <a:lumMod val="95000"/>
                    <a:lumOff val="5000"/>
                  </a:schemeClr>
                </a:solidFill>
                <a:ea typeface="楷体_GB2312" pitchFamily="49" charset="-122"/>
              </a:rPr>
              <a:t>BTNode</a:t>
            </a:r>
            <a:r>
              <a:rPr lang="en-US" altLang="zh-CN" sz="2800" dirty="0">
                <a:solidFill>
                  <a:schemeClr val="tx1">
                    <a:lumMod val="95000"/>
                    <a:lumOff val="5000"/>
                  </a:schemeClr>
                </a:solidFill>
                <a:ea typeface="楷体_GB2312" pitchFamily="49" charset="-122"/>
              </a:rPr>
              <a:t>, </a:t>
            </a:r>
            <a:r>
              <a:rPr lang="en-US" altLang="zh-CN" sz="2800" b="1" dirty="0">
                <a:solidFill>
                  <a:schemeClr val="tx1">
                    <a:lumMod val="95000"/>
                    <a:lumOff val="5000"/>
                  </a:schemeClr>
                </a:solidFill>
                <a:ea typeface="楷体_GB2312" pitchFamily="49" charset="-122"/>
              </a:rPr>
              <a:t>*</a:t>
            </a:r>
            <a:r>
              <a:rPr lang="en-US" altLang="zh-CN" sz="2800" dirty="0" err="1">
                <a:solidFill>
                  <a:schemeClr val="tx1">
                    <a:lumMod val="95000"/>
                    <a:lumOff val="5000"/>
                  </a:schemeClr>
                </a:solidFill>
                <a:ea typeface="楷体_GB2312" pitchFamily="49" charset="-122"/>
              </a:rPr>
              <a:t>BTree</a:t>
            </a:r>
            <a:r>
              <a:rPr lang="en-US" altLang="zh-CN" sz="2800" dirty="0">
                <a:solidFill>
                  <a:schemeClr val="tx1">
                    <a:lumMod val="95000"/>
                    <a:lumOff val="5000"/>
                  </a:schemeClr>
                </a:solidFill>
                <a:ea typeface="楷体_GB2312" pitchFamily="49" charset="-122"/>
              </a:rPr>
              <a:t>;            </a:t>
            </a:r>
            <a:r>
              <a:rPr lang="en-US" altLang="zh-CN" sz="2000" dirty="0">
                <a:solidFill>
                  <a:schemeClr val="tx1">
                    <a:lumMod val="95000"/>
                    <a:lumOff val="5000"/>
                  </a:schemeClr>
                </a:solidFill>
                <a:ea typeface="楷体_GB2312" pitchFamily="49" charset="-122"/>
              </a:rPr>
              <a:t>// B</a:t>
            </a:r>
            <a:r>
              <a:rPr lang="zh-CN" altLang="en-US" sz="2000" dirty="0">
                <a:solidFill>
                  <a:schemeClr val="tx1">
                    <a:lumMod val="95000"/>
                    <a:lumOff val="5000"/>
                  </a:schemeClr>
                </a:solidFill>
                <a:ea typeface="楷体_GB2312" pitchFamily="49" charset="-122"/>
              </a:rPr>
              <a:t>树结点和</a:t>
            </a:r>
            <a:r>
              <a:rPr lang="en-US" altLang="zh-CN" sz="2000" dirty="0">
                <a:solidFill>
                  <a:schemeClr val="tx1">
                    <a:lumMod val="95000"/>
                    <a:lumOff val="5000"/>
                  </a:schemeClr>
                </a:solidFill>
                <a:ea typeface="楷体_GB2312" pitchFamily="49" charset="-122"/>
              </a:rPr>
              <a:t>B</a:t>
            </a:r>
            <a:r>
              <a:rPr lang="zh-CN" altLang="en-US" sz="2000" dirty="0">
                <a:solidFill>
                  <a:schemeClr val="tx1">
                    <a:lumMod val="95000"/>
                    <a:lumOff val="5000"/>
                  </a:schemeClr>
                </a:solidFill>
                <a:ea typeface="楷体_GB2312" pitchFamily="49" charset="-122"/>
              </a:rPr>
              <a:t>树的类型</a:t>
            </a:r>
            <a:endParaRPr lang="zh-CN" altLang="en-US" sz="2800" dirty="0">
              <a:solidFill>
                <a:schemeClr val="tx1">
                  <a:lumMod val="95000"/>
                  <a:lumOff val="5000"/>
                </a:schemeClr>
              </a:solidFill>
              <a:ea typeface="楷体_GB2312" pitchFamily="49" charset="-122"/>
            </a:endParaRPr>
          </a:p>
        </p:txBody>
      </p:sp>
      <p:sp>
        <p:nvSpPr>
          <p:cNvPr id="81923" name="Text Box 3">
            <a:extLst>
              <a:ext uri="{FF2B5EF4-FFF2-40B4-BE49-F238E27FC236}">
                <a16:creationId xmlns:a16="http://schemas.microsoft.com/office/drawing/2014/main" id="{033F9DCC-FF63-41D2-AF6E-C1B9D45CB832}"/>
              </a:ext>
            </a:extLst>
          </p:cNvPr>
          <p:cNvSpPr txBox="1">
            <a:spLocks noChangeArrowheads="1"/>
          </p:cNvSpPr>
          <p:nvPr/>
        </p:nvSpPr>
        <p:spPr bwMode="auto">
          <a:xfrm>
            <a:off x="1752600" y="113401"/>
            <a:ext cx="615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b="1" dirty="0">
                <a:solidFill>
                  <a:srgbClr val="800080"/>
                </a:solidFill>
                <a:ea typeface="隶书" panose="02010509060101010101" pitchFamily="49" charset="-122"/>
              </a:rPr>
              <a:t>B</a:t>
            </a:r>
            <a:r>
              <a:rPr lang="zh-CN" altLang="en-US" sz="3600" b="1" dirty="0">
                <a:solidFill>
                  <a:srgbClr val="800080"/>
                </a:solidFill>
                <a:latin typeface="隶书" panose="02010509060101010101" pitchFamily="49" charset="-122"/>
                <a:ea typeface="隶书" panose="02010509060101010101" pitchFamily="49" charset="-122"/>
              </a:rPr>
              <a:t>树结构的 </a:t>
            </a:r>
            <a:r>
              <a:rPr lang="en-US" altLang="zh-CN" sz="3600" b="1" dirty="0">
                <a:solidFill>
                  <a:srgbClr val="800080"/>
                </a:solidFill>
                <a:ea typeface="隶书" panose="02010509060101010101" pitchFamily="49" charset="-122"/>
              </a:rPr>
              <a:t>C </a:t>
            </a:r>
            <a:r>
              <a:rPr lang="zh-CN" altLang="en-US" sz="3600" b="1" dirty="0">
                <a:solidFill>
                  <a:srgbClr val="800080"/>
                </a:solidFill>
                <a:latin typeface="隶书" panose="02010509060101010101" pitchFamily="49" charset="-122"/>
                <a:ea typeface="隶书" panose="02010509060101010101" pitchFamily="49" charset="-122"/>
              </a:rPr>
              <a:t>语言描述如下</a:t>
            </a:r>
            <a:r>
              <a:rPr lang="en-US" altLang="zh-CN" sz="3600" b="1" dirty="0">
                <a:solidFill>
                  <a:srgbClr val="800080"/>
                </a:solidFill>
                <a:latin typeface="隶书" panose="02010509060101010101" pitchFamily="49" charset="-122"/>
                <a:ea typeface="隶书" panose="02010509060101010101" pitchFamily="49" charset="-122"/>
              </a:rPr>
              <a:t>:</a:t>
            </a:r>
            <a:endParaRPr lang="en-US" altLang="zh-CN" sz="4000" dirty="0">
              <a:solidFill>
                <a:srgbClr val="000000"/>
              </a:solidFill>
            </a:endParaRPr>
          </a:p>
        </p:txBody>
      </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166910" y="882610"/>
            <a:ext cx="8172480" cy="2278572"/>
          </a:xfrm>
          <a:prstGeom prst="rect">
            <a:avLst/>
          </a:prstGeom>
          <a:noFill/>
          <a:ln w="9525">
            <a:noFill/>
            <a:miter lim="800000"/>
            <a:headEnd/>
            <a:tailEnd/>
          </a:ln>
        </p:spPr>
        <p:txBody>
          <a:bodyPr wrap="square">
            <a:spAutoFit/>
          </a:bodyPr>
          <a:lstStyle/>
          <a:p>
            <a:pPr algn="just" fontAlgn="ctr">
              <a:lnSpc>
                <a:spcPct val="70000"/>
              </a:lnSpc>
              <a:spcBef>
                <a:spcPct val="5000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将</a:t>
            </a:r>
            <a:r>
              <a:rPr kumimoji="1" lang="en-US" altLang="zh-CN" sz="2200" b="1" i="1" dirty="0">
                <a:solidFill>
                  <a:srgbClr val="FF0000"/>
                </a:solidFill>
                <a:latin typeface="Consolas" pitchFamily="49" charset="0"/>
                <a:ea typeface="楷体" pitchFamily="49" charset="-122"/>
                <a:cs typeface="Consolas" pitchFamily="49" charset="0"/>
              </a:rPr>
              <a:t>k</a:t>
            </a:r>
            <a:r>
              <a:rPr kumimoji="1" lang="zh-CN" altLang="en-US" sz="2200" b="1" dirty="0">
                <a:solidFill>
                  <a:srgbClr val="3333FF"/>
                </a:solidFill>
                <a:latin typeface="Consolas" pitchFamily="49" charset="0"/>
                <a:ea typeface="楷体" pitchFamily="49" charset="-122"/>
                <a:cs typeface="Consolas" pitchFamily="49" charset="0"/>
              </a:rPr>
              <a:t>与根结点中的</a:t>
            </a:r>
            <a:r>
              <a:rPr kumimoji="1" lang="en-US" altLang="zh-CN" sz="2200" b="1" dirty="0">
                <a:solidFill>
                  <a:srgbClr val="3333FF"/>
                </a:solidFill>
                <a:latin typeface="Consolas" pitchFamily="49" charset="0"/>
                <a:ea typeface="楷体" pitchFamily="49" charset="-122"/>
                <a:cs typeface="Consolas" pitchFamily="49" charset="0"/>
              </a:rPr>
              <a:t>key[</a:t>
            </a:r>
            <a:r>
              <a:rPr kumimoji="1" lang="en-US" altLang="zh-CN" sz="2200" b="1" i="1" dirty="0" err="1">
                <a:solidFill>
                  <a:srgbClr val="3333FF"/>
                </a:solidFill>
                <a:latin typeface="Consolas" pitchFamily="49" charset="0"/>
                <a:ea typeface="楷体" pitchFamily="49" charset="-122"/>
                <a:cs typeface="Consolas" pitchFamily="49" charset="0"/>
              </a:rPr>
              <a:t>i</a:t>
            </a:r>
            <a:r>
              <a:rPr kumimoji="1" lang="en-US" altLang="zh-CN" sz="2200" b="1" dirty="0">
                <a:solidFill>
                  <a:srgbClr val="3333FF"/>
                </a:solidFill>
                <a:latin typeface="Consolas" pitchFamily="49" charset="0"/>
                <a:ea typeface="楷体" pitchFamily="49" charset="-122"/>
                <a:cs typeface="Consolas" pitchFamily="49" charset="0"/>
              </a:rPr>
              <a:t>]</a:t>
            </a:r>
            <a:r>
              <a:rPr kumimoji="1" lang="zh-CN" altLang="en-US" sz="2200" b="1" dirty="0">
                <a:solidFill>
                  <a:srgbClr val="3333FF"/>
                </a:solidFill>
                <a:latin typeface="Consolas" pitchFamily="49" charset="0"/>
                <a:ea typeface="楷体" pitchFamily="49" charset="-122"/>
                <a:cs typeface="Consolas" pitchFamily="49" charset="0"/>
              </a:rPr>
              <a:t>进行比较：</a:t>
            </a:r>
          </a:p>
          <a:p>
            <a:pPr algn="just" fontAlgn="ctr">
              <a:lnSpc>
                <a:spcPts val="2640"/>
              </a:lnSpc>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sym typeface="Wingdings"/>
              </a:rPr>
              <a:t> </a:t>
            </a:r>
            <a:r>
              <a:rPr kumimoji="1" lang="zh-CN" altLang="en-US" sz="2000" b="1" dirty="0">
                <a:solidFill>
                  <a:srgbClr val="3333FF"/>
                </a:solidFill>
                <a:latin typeface="Consolas" pitchFamily="49" charset="0"/>
                <a:ea typeface="楷体" pitchFamily="49" charset="-122"/>
                <a:cs typeface="Consolas" pitchFamily="49" charset="0"/>
              </a:rPr>
              <a:t>若</a:t>
            </a:r>
            <a:r>
              <a:rPr kumimoji="1" lang="en-US" altLang="zh-CN" sz="2000" b="1" i="1" dirty="0">
                <a:solidFill>
                  <a:srgbClr val="FF0000"/>
                </a:solidFill>
                <a:latin typeface="Consolas" pitchFamily="49" charset="0"/>
                <a:ea typeface="楷体" pitchFamily="49" charset="-122"/>
                <a:cs typeface="Consolas" pitchFamily="49" charset="0"/>
              </a:rPr>
              <a:t>k</a:t>
            </a:r>
            <a:r>
              <a:rPr kumimoji="1" lang="en-US" altLang="zh-CN" sz="2000" b="1" dirty="0">
                <a:solidFill>
                  <a:srgbClr val="3333FF"/>
                </a:solidFill>
                <a:latin typeface="Consolas" pitchFamily="49" charset="0"/>
                <a:ea typeface="楷体" pitchFamily="49" charset="-122"/>
                <a:cs typeface="Consolas" pitchFamily="49" charset="0"/>
              </a:rPr>
              <a:t>=key[</a:t>
            </a:r>
            <a:r>
              <a:rPr kumimoji="1" lang="en-US" altLang="zh-CN" sz="2000" b="1" i="1" dirty="0" err="1">
                <a:solidFill>
                  <a:srgbClr val="3333FF"/>
                </a:solidFill>
                <a:latin typeface="Consolas" pitchFamily="49" charset="0"/>
                <a:ea typeface="楷体" pitchFamily="49" charset="-122"/>
                <a:cs typeface="Consolas" pitchFamily="49" charset="0"/>
              </a:rPr>
              <a:t>i</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，则查找成功；</a:t>
            </a:r>
          </a:p>
          <a:p>
            <a:pPr algn="just" fontAlgn="ctr">
              <a:lnSpc>
                <a:spcPts val="2640"/>
              </a:lnSpc>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sym typeface="Wingdings"/>
              </a:rPr>
              <a:t> </a:t>
            </a:r>
            <a:r>
              <a:rPr kumimoji="1" lang="zh-CN" altLang="en-US" sz="2000" b="1" dirty="0">
                <a:solidFill>
                  <a:srgbClr val="3333FF"/>
                </a:solidFill>
                <a:latin typeface="Consolas" pitchFamily="49" charset="0"/>
                <a:ea typeface="楷体" pitchFamily="49" charset="-122"/>
                <a:cs typeface="Consolas" pitchFamily="49" charset="0"/>
              </a:rPr>
              <a:t>若</a:t>
            </a:r>
            <a:r>
              <a:rPr kumimoji="1" lang="en-US" altLang="zh-CN" sz="2000" b="1" i="1" dirty="0">
                <a:solidFill>
                  <a:srgbClr val="FF0000"/>
                </a:solidFill>
                <a:latin typeface="Consolas" pitchFamily="49" charset="0"/>
                <a:ea typeface="楷体" pitchFamily="49" charset="-122"/>
                <a:cs typeface="Consolas" pitchFamily="49" charset="0"/>
              </a:rPr>
              <a:t>k</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key[1]</a:t>
            </a:r>
            <a:r>
              <a:rPr kumimoji="1" lang="zh-CN" altLang="en-US" sz="2000" b="1" dirty="0">
                <a:solidFill>
                  <a:srgbClr val="3333FF"/>
                </a:solidFill>
                <a:latin typeface="Consolas" pitchFamily="49" charset="0"/>
                <a:ea typeface="楷体" pitchFamily="49" charset="-122"/>
                <a:cs typeface="Consolas" pitchFamily="49" charset="0"/>
              </a:rPr>
              <a:t>，则沿着指针</a:t>
            </a:r>
            <a:r>
              <a:rPr kumimoji="1" lang="en-US" altLang="zh-CN" sz="2000" b="1" dirty="0" err="1">
                <a:solidFill>
                  <a:srgbClr val="3333FF"/>
                </a:solidFill>
                <a:latin typeface="Consolas" pitchFamily="49" charset="0"/>
                <a:ea typeface="楷体" pitchFamily="49" charset="-122"/>
                <a:cs typeface="Consolas" pitchFamily="49" charset="0"/>
              </a:rPr>
              <a:t>ptr</a:t>
            </a:r>
            <a:r>
              <a:rPr kumimoji="1" lang="en-US" altLang="zh-CN" sz="2000" b="1" dirty="0">
                <a:solidFill>
                  <a:srgbClr val="3333FF"/>
                </a:solidFill>
                <a:latin typeface="Consolas" pitchFamily="49" charset="0"/>
                <a:ea typeface="楷体" pitchFamily="49" charset="-122"/>
                <a:cs typeface="Consolas" pitchFamily="49" charset="0"/>
              </a:rPr>
              <a:t>[0]</a:t>
            </a:r>
            <a:r>
              <a:rPr kumimoji="1" lang="zh-CN" altLang="en-US" sz="2000" b="1" dirty="0">
                <a:solidFill>
                  <a:srgbClr val="3333FF"/>
                </a:solidFill>
                <a:latin typeface="Consolas" pitchFamily="49" charset="0"/>
                <a:ea typeface="楷体" pitchFamily="49" charset="-122"/>
                <a:cs typeface="Consolas" pitchFamily="49" charset="0"/>
              </a:rPr>
              <a:t>所指的子树继续查找；</a:t>
            </a:r>
          </a:p>
          <a:p>
            <a:pPr algn="just" fontAlgn="ctr">
              <a:lnSpc>
                <a:spcPts val="2640"/>
              </a:lnSpc>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sym typeface="Wingdings"/>
              </a:rPr>
              <a:t> </a:t>
            </a:r>
            <a:r>
              <a:rPr kumimoji="1" lang="zh-CN" altLang="en-US" sz="2000" b="1" dirty="0">
                <a:solidFill>
                  <a:srgbClr val="3333FF"/>
                </a:solidFill>
                <a:latin typeface="Consolas" pitchFamily="49" charset="0"/>
                <a:ea typeface="楷体" pitchFamily="49" charset="-122"/>
                <a:cs typeface="Consolas" pitchFamily="49" charset="0"/>
              </a:rPr>
              <a:t>若</a:t>
            </a:r>
            <a:r>
              <a:rPr kumimoji="1" lang="en-US" altLang="zh-CN" sz="2000" b="1" dirty="0">
                <a:solidFill>
                  <a:srgbClr val="3333FF"/>
                </a:solidFill>
                <a:latin typeface="Consolas" pitchFamily="49" charset="0"/>
                <a:ea typeface="楷体" pitchFamily="49" charset="-122"/>
                <a:cs typeface="Consolas" pitchFamily="49" charset="0"/>
              </a:rPr>
              <a:t>key[</a:t>
            </a:r>
            <a:r>
              <a:rPr kumimoji="1" lang="en-US" altLang="zh-CN" sz="2000" b="1" i="1" dirty="0" err="1">
                <a:solidFill>
                  <a:srgbClr val="3333FF"/>
                </a:solidFill>
                <a:latin typeface="Consolas" pitchFamily="49" charset="0"/>
                <a:ea typeface="楷体" pitchFamily="49" charset="-122"/>
                <a:cs typeface="Consolas" pitchFamily="49" charset="0"/>
              </a:rPr>
              <a:t>i</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i="1" dirty="0">
                <a:solidFill>
                  <a:srgbClr val="FF0000"/>
                </a:solidFill>
                <a:latin typeface="Consolas" pitchFamily="49" charset="0"/>
                <a:ea typeface="楷体" pitchFamily="49" charset="-122"/>
                <a:cs typeface="Consolas" pitchFamily="49" charset="0"/>
              </a:rPr>
              <a:t>k</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key[</a:t>
            </a:r>
            <a:r>
              <a:rPr kumimoji="1" lang="en-US" altLang="zh-CN" sz="2000" b="1" i="1" dirty="0">
                <a:solidFill>
                  <a:srgbClr val="3333FF"/>
                </a:solidFill>
                <a:latin typeface="Consolas" pitchFamily="49" charset="0"/>
                <a:ea typeface="楷体" pitchFamily="49" charset="-122"/>
                <a:cs typeface="Consolas" pitchFamily="49" charset="0"/>
              </a:rPr>
              <a:t>i</a:t>
            </a:r>
            <a:r>
              <a:rPr kumimoji="1" lang="en-US" altLang="zh-CN" sz="2000" b="1" dirty="0">
                <a:solidFill>
                  <a:srgbClr val="3333FF"/>
                </a:solidFill>
                <a:latin typeface="Consolas" pitchFamily="49" charset="0"/>
                <a:ea typeface="楷体" pitchFamily="49" charset="-122"/>
                <a:cs typeface="Consolas" pitchFamily="49" charset="0"/>
              </a:rPr>
              <a:t>+1]</a:t>
            </a:r>
            <a:r>
              <a:rPr kumimoji="1" lang="zh-CN" altLang="en-US" sz="2000" b="1" dirty="0">
                <a:solidFill>
                  <a:srgbClr val="3333FF"/>
                </a:solidFill>
                <a:latin typeface="Consolas" pitchFamily="49" charset="0"/>
                <a:ea typeface="楷体" pitchFamily="49" charset="-122"/>
                <a:cs typeface="Consolas" pitchFamily="49" charset="0"/>
              </a:rPr>
              <a:t>，则沿着指针</a:t>
            </a:r>
            <a:r>
              <a:rPr kumimoji="1" lang="en-US" altLang="zh-CN" sz="2000" b="1" dirty="0" err="1">
                <a:solidFill>
                  <a:srgbClr val="3333FF"/>
                </a:solidFill>
                <a:latin typeface="Consolas" pitchFamily="49" charset="0"/>
                <a:ea typeface="楷体" pitchFamily="49" charset="-122"/>
                <a:cs typeface="Consolas" pitchFamily="49" charset="0"/>
              </a:rPr>
              <a:t>ptr</a:t>
            </a:r>
            <a:r>
              <a:rPr kumimoji="1" lang="en-US" altLang="zh-CN" sz="2000" b="1" dirty="0">
                <a:solidFill>
                  <a:srgbClr val="3333FF"/>
                </a:solidFill>
                <a:latin typeface="Consolas" pitchFamily="49" charset="0"/>
                <a:ea typeface="楷体" pitchFamily="49" charset="-122"/>
                <a:cs typeface="Consolas" pitchFamily="49" charset="0"/>
              </a:rPr>
              <a:t>[</a:t>
            </a:r>
            <a:r>
              <a:rPr kumimoji="1" lang="en-US" altLang="zh-CN" sz="2000" b="1" i="1" dirty="0" err="1">
                <a:solidFill>
                  <a:srgbClr val="3333FF"/>
                </a:solidFill>
                <a:latin typeface="Consolas" pitchFamily="49" charset="0"/>
                <a:ea typeface="楷体" pitchFamily="49" charset="-122"/>
                <a:cs typeface="Consolas" pitchFamily="49" charset="0"/>
              </a:rPr>
              <a:t>i</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所指的子树继续查找；</a:t>
            </a:r>
          </a:p>
          <a:p>
            <a:pPr algn="just" fontAlgn="ctr">
              <a:lnSpc>
                <a:spcPts val="2640"/>
              </a:lnSpc>
              <a:spcBef>
                <a:spcPct val="50000"/>
              </a:spcBef>
              <a:spcAft>
                <a:spcPct val="0"/>
              </a:spcAft>
            </a:pPr>
            <a:r>
              <a:rPr kumimoji="1" lang="zh-CN" altLang="en-US" sz="2000" b="1" dirty="0">
                <a:solidFill>
                  <a:srgbClr val="3333FF"/>
                </a:solidFill>
                <a:latin typeface="Consolas" pitchFamily="49" charset="0"/>
                <a:ea typeface="楷体" pitchFamily="49" charset="-122"/>
                <a:cs typeface="Consolas" pitchFamily="49" charset="0"/>
                <a:sym typeface="Wingdings"/>
              </a:rPr>
              <a:t> </a:t>
            </a:r>
            <a:r>
              <a:rPr kumimoji="1" lang="zh-CN" altLang="en-US" sz="2000" b="1" dirty="0">
                <a:solidFill>
                  <a:srgbClr val="3333FF"/>
                </a:solidFill>
                <a:latin typeface="Consolas" pitchFamily="49" charset="0"/>
                <a:ea typeface="楷体" pitchFamily="49" charset="-122"/>
                <a:cs typeface="Consolas" pitchFamily="49" charset="0"/>
              </a:rPr>
              <a:t>若</a:t>
            </a:r>
            <a:r>
              <a:rPr kumimoji="1" lang="en-US" altLang="zh-CN" sz="2000" b="1" i="1" dirty="0">
                <a:solidFill>
                  <a:srgbClr val="FF0000"/>
                </a:solidFill>
                <a:latin typeface="Consolas" pitchFamily="49" charset="0"/>
                <a:ea typeface="楷体" pitchFamily="49" charset="-122"/>
                <a:cs typeface="Consolas" pitchFamily="49" charset="0"/>
              </a:rPr>
              <a:t>k</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key[</a:t>
            </a:r>
            <a:r>
              <a:rPr kumimoji="1" lang="en-US" altLang="zh-CN" sz="2000" b="1" i="1" dirty="0">
                <a:solidFill>
                  <a:srgbClr val="3333FF"/>
                </a:solidFill>
                <a:latin typeface="Consolas" pitchFamily="49" charset="0"/>
                <a:ea typeface="楷体" pitchFamily="49" charset="-122"/>
                <a:cs typeface="Consolas" pitchFamily="49" charset="0"/>
              </a:rPr>
              <a:t>n</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，则沿着指针</a:t>
            </a:r>
            <a:r>
              <a:rPr kumimoji="1" lang="en-US" altLang="zh-CN" sz="2000" b="1" dirty="0" err="1">
                <a:solidFill>
                  <a:srgbClr val="3333FF"/>
                </a:solidFill>
                <a:latin typeface="Consolas" pitchFamily="49" charset="0"/>
                <a:ea typeface="楷体" pitchFamily="49" charset="-122"/>
                <a:cs typeface="Consolas" pitchFamily="49" charset="0"/>
              </a:rPr>
              <a:t>ptr</a:t>
            </a:r>
            <a:r>
              <a:rPr kumimoji="1" lang="en-US" altLang="zh-CN" sz="2000" b="1" dirty="0">
                <a:solidFill>
                  <a:srgbClr val="3333FF"/>
                </a:solidFill>
                <a:latin typeface="Consolas" pitchFamily="49" charset="0"/>
                <a:ea typeface="楷体" pitchFamily="49" charset="-122"/>
                <a:cs typeface="Consolas" pitchFamily="49" charset="0"/>
              </a:rPr>
              <a:t>[</a:t>
            </a:r>
            <a:r>
              <a:rPr kumimoji="1" lang="en-US" altLang="zh-CN" sz="2000" b="1" i="1" dirty="0">
                <a:solidFill>
                  <a:srgbClr val="3333FF"/>
                </a:solidFill>
                <a:latin typeface="Consolas" pitchFamily="49" charset="0"/>
                <a:ea typeface="楷体" pitchFamily="49" charset="-122"/>
                <a:cs typeface="Consolas" pitchFamily="49" charset="0"/>
              </a:rPr>
              <a:t>n</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所指的子树继续查找。 </a:t>
            </a:r>
          </a:p>
        </p:txBody>
      </p:sp>
      <p:sp>
        <p:nvSpPr>
          <p:cNvPr id="60419" name="Text Box 3"/>
          <p:cNvSpPr txBox="1">
            <a:spLocks noChangeArrowheads="1"/>
          </p:cNvSpPr>
          <p:nvPr/>
        </p:nvSpPr>
        <p:spPr bwMode="auto">
          <a:xfrm>
            <a:off x="1847851" y="214290"/>
            <a:ext cx="2519363" cy="457200"/>
          </a:xfrm>
          <a:prstGeom prst="rect">
            <a:avLst/>
          </a:prstGeom>
          <a:solidFill>
            <a:srgbClr val="9900FF"/>
          </a:solidFill>
          <a:ln w="28575" algn="ctr">
            <a:noFill/>
            <a:miter lim="800000"/>
            <a:headEnd/>
            <a:tailEnd/>
          </a:ln>
        </p:spPr>
        <p:txBody>
          <a:bodyPr>
            <a:spAutoFit/>
          </a:bodyPr>
          <a:lstStyle/>
          <a:p>
            <a:pPr marL="457200" indent="-457200" algn="ctr" fontAlgn="base">
              <a:spcBef>
                <a:spcPct val="50000"/>
              </a:spcBef>
              <a:spcAft>
                <a:spcPct val="0"/>
              </a:spcAft>
            </a:pPr>
            <a:r>
              <a:rPr lang="en-US" altLang="zh-CN" sz="2400" b="1" dirty="0">
                <a:solidFill>
                  <a:prstClr val="white"/>
                </a:solidFill>
                <a:latin typeface="Consolas" pitchFamily="49" charset="0"/>
                <a:ea typeface="微软雅黑" pitchFamily="34" charset="-122"/>
                <a:cs typeface="Consolas" pitchFamily="49" charset="0"/>
              </a:rPr>
              <a:t>2</a:t>
            </a:r>
            <a:r>
              <a:rPr lang="zh-CN" altLang="en-US" sz="2400" b="1" dirty="0">
                <a:solidFill>
                  <a:prstClr val="white"/>
                </a:solidFill>
                <a:latin typeface="Consolas" pitchFamily="49" charset="0"/>
                <a:ea typeface="微软雅黑" pitchFamily="34" charset="-122"/>
                <a:cs typeface="Consolas" pitchFamily="49" charset="0"/>
              </a:rPr>
              <a:t>、</a:t>
            </a:r>
            <a:r>
              <a:rPr kumimoji="1" lang="en-US" altLang="zh-CN" sz="2400" b="1" dirty="0">
                <a:solidFill>
                  <a:prstClr val="white"/>
                </a:solidFill>
                <a:latin typeface="Consolas" pitchFamily="49" charset="0"/>
                <a:ea typeface="微软雅黑" pitchFamily="34" charset="-122"/>
                <a:cs typeface="Consolas" pitchFamily="49" charset="0"/>
              </a:rPr>
              <a:t>B</a:t>
            </a:r>
            <a:r>
              <a:rPr kumimoji="1" lang="zh-CN" altLang="en-US" sz="2400" b="1" dirty="0">
                <a:solidFill>
                  <a:prstClr val="white"/>
                </a:solidFill>
                <a:latin typeface="Consolas" pitchFamily="49" charset="0"/>
                <a:ea typeface="微软雅黑" pitchFamily="34" charset="-122"/>
                <a:cs typeface="Consolas" pitchFamily="49" charset="0"/>
              </a:rPr>
              <a:t>树的查找</a:t>
            </a:r>
            <a:endParaRPr lang="zh-CN" altLang="en-US" sz="2400" b="1" dirty="0">
              <a:solidFill>
                <a:prstClr val="white"/>
              </a:solidFill>
              <a:latin typeface="Consolas" pitchFamily="49" charset="0"/>
              <a:ea typeface="微软雅黑" pitchFamily="34" charset="-122"/>
              <a:cs typeface="Consolas" pitchFamily="49" charset="0"/>
            </a:endParaRPr>
          </a:p>
        </p:txBody>
      </p:sp>
      <p:sp>
        <p:nvSpPr>
          <p:cNvPr id="60420" name="Rectangle 4"/>
          <p:cNvSpPr>
            <a:spLocks noChangeArrowheads="1"/>
          </p:cNvSpPr>
          <p:nvPr/>
        </p:nvSpPr>
        <p:spPr bwMode="auto">
          <a:xfrm>
            <a:off x="3371840" y="3857628"/>
            <a:ext cx="158273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ea typeface="楷体_GB2312" pitchFamily="49" charset="-122"/>
                <a:cs typeface="Consolas" pitchFamily="49" charset="0"/>
              </a:rPr>
              <a:t>k</a:t>
            </a:r>
            <a:r>
              <a:rPr lang="en-US" altLang="zh-CN" sz="2000" b="1" baseline="-25000">
                <a:solidFill>
                  <a:srgbClr val="3333FF"/>
                </a:solidFill>
                <a:latin typeface="Consolas" pitchFamily="49" charset="0"/>
                <a:ea typeface="楷体_GB2312" pitchFamily="49" charset="-122"/>
                <a:cs typeface="Consolas" pitchFamily="49" charset="0"/>
              </a:rPr>
              <a:t>1</a:t>
            </a:r>
            <a:r>
              <a:rPr lang="en-US" altLang="zh-CN" sz="2000" b="1">
                <a:solidFill>
                  <a:srgbClr val="3333FF"/>
                </a:solidFill>
                <a:latin typeface="Consolas" pitchFamily="49" charset="0"/>
                <a:ea typeface="楷体_GB2312" pitchFamily="49" charset="-122"/>
                <a:cs typeface="Consolas" pitchFamily="49" charset="0"/>
              </a:rPr>
              <a:t> </a:t>
            </a:r>
            <a:r>
              <a:rPr lang="en-US" altLang="zh-CN" sz="2000" b="1" i="1">
                <a:solidFill>
                  <a:srgbClr val="FF00FF"/>
                </a:solidFill>
                <a:latin typeface="Consolas" pitchFamily="49" charset="0"/>
                <a:ea typeface="楷体_GB2312" pitchFamily="49" charset="-122"/>
                <a:cs typeface="Consolas" pitchFamily="49" charset="0"/>
              </a:rPr>
              <a:t>k</a:t>
            </a:r>
            <a:r>
              <a:rPr lang="en-US" altLang="zh-CN" sz="2000" b="1" baseline="-25000">
                <a:solidFill>
                  <a:srgbClr val="FF00FF"/>
                </a:solidFill>
                <a:latin typeface="Consolas" pitchFamily="49" charset="0"/>
                <a:ea typeface="楷体_GB2312" pitchFamily="49" charset="-122"/>
                <a:cs typeface="Consolas" pitchFamily="49" charset="0"/>
              </a:rPr>
              <a:t>2</a:t>
            </a:r>
            <a:r>
              <a:rPr lang="en-US" altLang="zh-CN" sz="2000" b="1">
                <a:solidFill>
                  <a:srgbClr val="3333FF"/>
                </a:solidFill>
                <a:latin typeface="Consolas" pitchFamily="49" charset="0"/>
                <a:ea typeface="楷体_GB2312" pitchFamily="49" charset="-122"/>
                <a:cs typeface="Consolas" pitchFamily="49" charset="0"/>
              </a:rPr>
              <a:t> </a:t>
            </a:r>
            <a:r>
              <a:rPr lang="en-US" altLang="zh-CN" sz="2000" b="1" i="1">
                <a:solidFill>
                  <a:srgbClr val="3333FF"/>
                </a:solidFill>
                <a:latin typeface="Consolas" pitchFamily="49" charset="0"/>
                <a:ea typeface="楷体_GB2312" pitchFamily="49" charset="-122"/>
                <a:cs typeface="Consolas" pitchFamily="49" charset="0"/>
              </a:rPr>
              <a:t>k</a:t>
            </a:r>
            <a:r>
              <a:rPr lang="en-US" altLang="zh-CN" sz="2000" b="1" baseline="-25000">
                <a:solidFill>
                  <a:srgbClr val="3333FF"/>
                </a:solidFill>
                <a:latin typeface="Consolas" pitchFamily="49" charset="0"/>
                <a:ea typeface="楷体_GB2312" pitchFamily="49" charset="-122"/>
                <a:cs typeface="Consolas" pitchFamily="49" charset="0"/>
              </a:rPr>
              <a:t>3</a:t>
            </a:r>
          </a:p>
        </p:txBody>
      </p:sp>
      <p:grpSp>
        <p:nvGrpSpPr>
          <p:cNvPr id="13" name="组合 12"/>
          <p:cNvGrpSpPr/>
          <p:nvPr/>
        </p:nvGrpSpPr>
        <p:grpSpPr>
          <a:xfrm>
            <a:off x="3167042" y="4216403"/>
            <a:ext cx="1511300" cy="1492268"/>
            <a:chOff x="3071802" y="4508500"/>
            <a:chExt cx="1511300" cy="1492268"/>
          </a:xfrm>
        </p:grpSpPr>
        <p:sp>
          <p:nvSpPr>
            <p:cNvPr id="60421" name="Freeform 5"/>
            <p:cNvSpPr>
              <a:spLocks/>
            </p:cNvSpPr>
            <p:nvPr/>
          </p:nvSpPr>
          <p:spPr bwMode="auto">
            <a:xfrm>
              <a:off x="3925875" y="4508500"/>
              <a:ext cx="0" cy="952500"/>
            </a:xfrm>
            <a:custGeom>
              <a:avLst/>
              <a:gdLst>
                <a:gd name="T0" fmla="*/ 552 w 552"/>
                <a:gd name="T1" fmla="*/ 0 h 600"/>
                <a:gd name="T2" fmla="*/ 0 w 552"/>
                <a:gd name="T3" fmla="*/ 600 h 600"/>
                <a:gd name="T4" fmla="*/ 0 60000 65536"/>
                <a:gd name="T5" fmla="*/ 0 60000 65536"/>
                <a:gd name="T6" fmla="*/ 0 w 552"/>
                <a:gd name="T7" fmla="*/ 0 h 600"/>
                <a:gd name="T8" fmla="*/ 552 w 552"/>
                <a:gd name="T9" fmla="*/ 600 h 600"/>
              </a:gdLst>
              <a:ahLst/>
              <a:cxnLst>
                <a:cxn ang="T4">
                  <a:pos x="T0" y="T1"/>
                </a:cxn>
                <a:cxn ang="T5">
                  <a:pos x="T2" y="T3"/>
                </a:cxn>
              </a:cxnLst>
              <a:rect l="T6" t="T7" r="T8" b="T9"/>
              <a:pathLst>
                <a:path w="552" h="600">
                  <a:moveTo>
                    <a:pt x="552" y="0"/>
                  </a:moveTo>
                  <a:lnTo>
                    <a:pt x="0" y="600"/>
                  </a:lnTo>
                </a:path>
              </a:pathLst>
            </a:cu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0422" name="Text Box 6"/>
            <p:cNvSpPr txBox="1">
              <a:spLocks noChangeArrowheads="1"/>
            </p:cNvSpPr>
            <p:nvPr/>
          </p:nvSpPr>
          <p:spPr bwMode="auto">
            <a:xfrm>
              <a:off x="3071802" y="4772025"/>
              <a:ext cx="1511300" cy="400110"/>
            </a:xfrm>
            <a:prstGeom prst="rect">
              <a:avLst/>
            </a:prstGeom>
            <a:noFill/>
            <a:ln w="28575" algn="ctr">
              <a:noFill/>
              <a:miter lim="800000"/>
              <a:headEnd/>
              <a:tailEnd/>
            </a:ln>
          </p:spPr>
          <p:txBody>
            <a:bodyPr>
              <a:spAutoFit/>
            </a:bodyPr>
            <a:lstStyle/>
            <a:p>
              <a:pPr algn="ctr" fontAlgn="base">
                <a:spcBef>
                  <a:spcPct val="50000"/>
                </a:spcBef>
                <a:spcAft>
                  <a:spcPct val="0"/>
                </a:spcAft>
              </a:pPr>
              <a:r>
                <a:rPr lang="en-US" altLang="zh-CN" sz="2000" b="1" i="1" dirty="0" err="1">
                  <a:solidFill>
                    <a:srgbClr val="3333FF"/>
                  </a:solidFill>
                  <a:latin typeface="Consolas" pitchFamily="49" charset="0"/>
                  <a:ea typeface="楷体_GB2312" pitchFamily="49" charset="-122"/>
                  <a:cs typeface="Consolas" pitchFamily="49" charset="0"/>
                </a:rPr>
                <a:t>k</a:t>
              </a:r>
              <a:r>
                <a:rPr lang="en-US" altLang="zh-CN" sz="2000" b="1" baseline="-25000" dirty="0" err="1">
                  <a:solidFill>
                    <a:srgbClr val="3333FF"/>
                  </a:solidFill>
                  <a:latin typeface="Consolas" pitchFamily="49" charset="0"/>
                  <a:ea typeface="楷体_GB2312" pitchFamily="49" charset="-122"/>
                  <a:cs typeface="Consolas" pitchFamily="49" charset="0"/>
                </a:rPr>
                <a:t>1</a:t>
              </a:r>
              <a:r>
                <a:rPr lang="en-US" altLang="zh-CN" sz="2000" b="1" i="1" dirty="0">
                  <a:solidFill>
                    <a:srgbClr val="3333FF"/>
                  </a:solidFill>
                  <a:latin typeface="Consolas" pitchFamily="49" charset="0"/>
                  <a:ea typeface="楷体_GB2312" pitchFamily="49" charset="-122"/>
                  <a:cs typeface="Consolas" pitchFamily="49" charset="0"/>
                </a:rPr>
                <a:t>&lt;</a:t>
              </a:r>
              <a:r>
                <a:rPr lang="en-US" altLang="zh-CN" sz="2000" b="1" i="1" dirty="0">
                  <a:solidFill>
                    <a:srgbClr val="FF0000"/>
                  </a:solidFill>
                  <a:latin typeface="Consolas" pitchFamily="49" charset="0"/>
                  <a:ea typeface="楷体_GB2312" pitchFamily="49" charset="-122"/>
                  <a:cs typeface="Consolas" pitchFamily="49" charset="0"/>
                </a:rPr>
                <a:t>k</a:t>
              </a:r>
              <a:r>
                <a:rPr lang="en-US" altLang="zh-CN" sz="2000" b="1" i="1" dirty="0">
                  <a:solidFill>
                    <a:srgbClr val="3333FF"/>
                  </a:solidFill>
                  <a:latin typeface="Consolas" pitchFamily="49" charset="0"/>
                  <a:ea typeface="楷体_GB2312" pitchFamily="49" charset="-122"/>
                  <a:cs typeface="Consolas" pitchFamily="49" charset="0"/>
                </a:rPr>
                <a:t>&lt;</a:t>
              </a:r>
              <a:r>
                <a:rPr lang="en-US" altLang="zh-CN" sz="2000" b="1" i="1" dirty="0" err="1">
                  <a:solidFill>
                    <a:srgbClr val="3333FF"/>
                  </a:solidFill>
                  <a:latin typeface="Consolas" pitchFamily="49" charset="0"/>
                  <a:ea typeface="楷体_GB2312" pitchFamily="49" charset="-122"/>
                  <a:cs typeface="Consolas" pitchFamily="49" charset="0"/>
                </a:rPr>
                <a:t>k</a:t>
              </a:r>
              <a:r>
                <a:rPr lang="en-US" altLang="zh-CN" sz="2000" b="1" baseline="-25000" dirty="0" err="1">
                  <a:solidFill>
                    <a:srgbClr val="3333FF"/>
                  </a:solidFill>
                  <a:latin typeface="Consolas" pitchFamily="49" charset="0"/>
                  <a:ea typeface="楷体_GB2312" pitchFamily="49" charset="-122"/>
                  <a:cs typeface="Consolas" pitchFamily="49" charset="0"/>
                </a:rPr>
                <a:t>2</a:t>
              </a:r>
              <a:endParaRPr lang="en-US" altLang="zh-CN" sz="2000" b="1" baseline="-25000" dirty="0">
                <a:solidFill>
                  <a:srgbClr val="3333FF"/>
                </a:solidFill>
                <a:latin typeface="Consolas" pitchFamily="49" charset="0"/>
                <a:ea typeface="楷体_GB2312" pitchFamily="49" charset="-122"/>
                <a:cs typeface="Consolas" pitchFamily="49" charset="0"/>
              </a:endParaRPr>
            </a:p>
          </p:txBody>
        </p:sp>
        <p:sp>
          <p:nvSpPr>
            <p:cNvPr id="9" name="等腰三角形 8"/>
            <p:cNvSpPr/>
            <p:nvPr/>
          </p:nvSpPr>
          <p:spPr>
            <a:xfrm>
              <a:off x="3600425" y="5429264"/>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grpSp>
        <p:nvGrpSpPr>
          <p:cNvPr id="18" name="组合 17"/>
          <p:cNvGrpSpPr/>
          <p:nvPr/>
        </p:nvGrpSpPr>
        <p:grpSpPr>
          <a:xfrm>
            <a:off x="4673604" y="4208467"/>
            <a:ext cx="1422396" cy="1520843"/>
            <a:chOff x="4578364" y="4500563"/>
            <a:chExt cx="1422396" cy="1520843"/>
          </a:xfrm>
        </p:grpSpPr>
        <p:sp>
          <p:nvSpPr>
            <p:cNvPr id="60423" name="Freeform 7"/>
            <p:cNvSpPr>
              <a:spLocks/>
            </p:cNvSpPr>
            <p:nvPr/>
          </p:nvSpPr>
          <p:spPr bwMode="auto">
            <a:xfrm>
              <a:off x="4578364" y="4500563"/>
              <a:ext cx="744537" cy="871537"/>
            </a:xfrm>
            <a:custGeom>
              <a:avLst/>
              <a:gdLst>
                <a:gd name="T0" fmla="*/ 0 w 469"/>
                <a:gd name="T1" fmla="*/ 0 h 549"/>
                <a:gd name="T2" fmla="*/ 469 w 469"/>
                <a:gd name="T3" fmla="*/ 549 h 549"/>
                <a:gd name="T4" fmla="*/ 0 60000 65536"/>
                <a:gd name="T5" fmla="*/ 0 60000 65536"/>
                <a:gd name="T6" fmla="*/ 0 w 469"/>
                <a:gd name="T7" fmla="*/ 0 h 549"/>
                <a:gd name="T8" fmla="*/ 469 w 469"/>
                <a:gd name="T9" fmla="*/ 549 h 549"/>
              </a:gdLst>
              <a:ahLst/>
              <a:cxnLst>
                <a:cxn ang="T4">
                  <a:pos x="T0" y="T1"/>
                </a:cxn>
                <a:cxn ang="T5">
                  <a:pos x="T2" y="T3"/>
                </a:cxn>
              </a:cxnLst>
              <a:rect l="T6" t="T7" r="T8" b="T9"/>
              <a:pathLst>
                <a:path w="469" h="549">
                  <a:moveTo>
                    <a:pt x="0" y="0"/>
                  </a:moveTo>
                  <a:lnTo>
                    <a:pt x="469" y="549"/>
                  </a:lnTo>
                </a:path>
              </a:pathLst>
            </a:cu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0424" name="Text Box 8"/>
            <p:cNvSpPr txBox="1">
              <a:spLocks noChangeArrowheads="1"/>
            </p:cNvSpPr>
            <p:nvPr/>
          </p:nvSpPr>
          <p:spPr bwMode="auto">
            <a:xfrm>
              <a:off x="4989526" y="4772025"/>
              <a:ext cx="1011234" cy="400110"/>
            </a:xfrm>
            <a:prstGeom prst="rect">
              <a:avLst/>
            </a:prstGeom>
            <a:noFill/>
            <a:ln w="28575" algn="ctr">
              <a:noFill/>
              <a:miter lim="800000"/>
              <a:headEnd/>
              <a:tailEnd/>
            </a:ln>
          </p:spPr>
          <p:txBody>
            <a:bodyPr wrap="square">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k</a:t>
              </a:r>
              <a:r>
                <a:rPr lang="en-US" altLang="zh-CN" sz="2000" b="1" i="1">
                  <a:solidFill>
                    <a:srgbClr val="3333FF"/>
                  </a:solidFill>
                  <a:latin typeface="Consolas" pitchFamily="49" charset="0"/>
                  <a:ea typeface="楷体_GB2312" pitchFamily="49" charset="-122"/>
                  <a:cs typeface="Consolas" pitchFamily="49" charset="0"/>
                </a:rPr>
                <a:t>&gt;k</a:t>
              </a:r>
              <a:r>
                <a:rPr lang="en-US" altLang="zh-CN" sz="2000" b="1" baseline="-25000">
                  <a:solidFill>
                    <a:srgbClr val="3333FF"/>
                  </a:solidFill>
                  <a:latin typeface="Consolas" pitchFamily="49" charset="0"/>
                  <a:ea typeface="楷体_GB2312" pitchFamily="49" charset="-122"/>
                  <a:cs typeface="Consolas" pitchFamily="49" charset="0"/>
                </a:rPr>
                <a:t>3</a:t>
              </a:r>
            </a:p>
          </p:txBody>
        </p:sp>
        <p:sp>
          <p:nvSpPr>
            <p:cNvPr id="10" name="等腰三角形 9"/>
            <p:cNvSpPr/>
            <p:nvPr/>
          </p:nvSpPr>
          <p:spPr>
            <a:xfrm>
              <a:off x="4987939" y="5449902"/>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grpSp>
        <p:nvGrpSpPr>
          <p:cNvPr id="17" name="组合 16"/>
          <p:cNvGrpSpPr/>
          <p:nvPr/>
        </p:nvGrpSpPr>
        <p:grpSpPr>
          <a:xfrm>
            <a:off x="2281206" y="4208474"/>
            <a:ext cx="1314465" cy="1482743"/>
            <a:chOff x="1357290" y="4572008"/>
            <a:chExt cx="1314465" cy="1482743"/>
          </a:xfrm>
        </p:grpSpPr>
        <p:sp>
          <p:nvSpPr>
            <p:cNvPr id="14" name="Freeform 7"/>
            <p:cNvSpPr>
              <a:spLocks/>
            </p:cNvSpPr>
            <p:nvPr/>
          </p:nvSpPr>
          <p:spPr bwMode="auto">
            <a:xfrm flipH="1">
              <a:off x="2058970" y="4572008"/>
              <a:ext cx="612785" cy="871537"/>
            </a:xfrm>
            <a:custGeom>
              <a:avLst/>
              <a:gdLst>
                <a:gd name="T0" fmla="*/ 0 w 469"/>
                <a:gd name="T1" fmla="*/ 0 h 549"/>
                <a:gd name="T2" fmla="*/ 469 w 469"/>
                <a:gd name="T3" fmla="*/ 549 h 549"/>
                <a:gd name="T4" fmla="*/ 0 60000 65536"/>
                <a:gd name="T5" fmla="*/ 0 60000 65536"/>
                <a:gd name="T6" fmla="*/ 0 w 469"/>
                <a:gd name="T7" fmla="*/ 0 h 549"/>
                <a:gd name="T8" fmla="*/ 469 w 469"/>
                <a:gd name="T9" fmla="*/ 549 h 549"/>
              </a:gdLst>
              <a:ahLst/>
              <a:cxnLst>
                <a:cxn ang="T4">
                  <a:pos x="T0" y="T1"/>
                </a:cxn>
                <a:cxn ang="T5">
                  <a:pos x="T2" y="T3"/>
                </a:cxn>
              </a:cxnLst>
              <a:rect l="T6" t="T7" r="T8" b="T9"/>
              <a:pathLst>
                <a:path w="469" h="549">
                  <a:moveTo>
                    <a:pt x="0" y="0"/>
                  </a:moveTo>
                  <a:lnTo>
                    <a:pt x="469" y="549"/>
                  </a:lnTo>
                </a:path>
              </a:pathLst>
            </a:cu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15" name="Text Box 8"/>
            <p:cNvSpPr txBox="1">
              <a:spLocks noChangeArrowheads="1"/>
            </p:cNvSpPr>
            <p:nvPr/>
          </p:nvSpPr>
          <p:spPr bwMode="auto">
            <a:xfrm>
              <a:off x="1357290" y="4843470"/>
              <a:ext cx="1011234" cy="400110"/>
            </a:xfrm>
            <a:prstGeom prst="rect">
              <a:avLst/>
            </a:prstGeom>
            <a:noFill/>
            <a:ln w="28575" algn="ctr">
              <a:noFill/>
              <a:miter lim="800000"/>
              <a:headEnd/>
              <a:tailEnd/>
            </a:ln>
          </p:spPr>
          <p:txBody>
            <a:bodyPr wrap="square">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k</a:t>
              </a:r>
              <a:r>
                <a:rPr lang="en-US" altLang="zh-CN" sz="2000" b="1" i="1">
                  <a:solidFill>
                    <a:srgbClr val="3333FF"/>
                  </a:solidFill>
                  <a:latin typeface="Consolas" pitchFamily="49" charset="0"/>
                  <a:ea typeface="楷体_GB2312" pitchFamily="49" charset="-122"/>
                  <a:cs typeface="Consolas" pitchFamily="49" charset="0"/>
                </a:rPr>
                <a:t>&lt;k</a:t>
              </a:r>
              <a:r>
                <a:rPr lang="en-US" altLang="zh-CN" sz="2000" b="1" baseline="-25000">
                  <a:solidFill>
                    <a:srgbClr val="3333FF"/>
                  </a:solidFill>
                  <a:latin typeface="Consolas" pitchFamily="49" charset="0"/>
                  <a:ea typeface="楷体_GB2312" pitchFamily="49" charset="-122"/>
                  <a:cs typeface="Consolas" pitchFamily="49" charset="0"/>
                </a:rPr>
                <a:t>1</a:t>
              </a:r>
            </a:p>
          </p:txBody>
        </p:sp>
        <p:sp>
          <p:nvSpPr>
            <p:cNvPr id="16" name="等腰三角形 15"/>
            <p:cNvSpPr/>
            <p:nvPr/>
          </p:nvSpPr>
          <p:spPr>
            <a:xfrm>
              <a:off x="1695427" y="5483247"/>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sp>
        <p:nvSpPr>
          <p:cNvPr id="20" name="TextBox 19"/>
          <p:cNvSpPr txBox="1"/>
          <p:nvPr/>
        </p:nvSpPr>
        <p:spPr>
          <a:xfrm>
            <a:off x="6773861" y="4748049"/>
            <a:ext cx="4384365" cy="1015663"/>
          </a:xfrm>
          <a:prstGeom prst="rect">
            <a:avLst/>
          </a:prstGeom>
          <a:noFill/>
        </p:spPr>
        <p:txBody>
          <a:bodyPr wrap="square" rtlCol="0">
            <a:spAutoFit/>
          </a:bodyPr>
          <a:lstStyle/>
          <a:p>
            <a:pPr fontAlgn="base">
              <a:spcBef>
                <a:spcPct val="0"/>
              </a:spcBef>
              <a:spcAft>
                <a:spcPct val="0"/>
              </a:spcAft>
            </a:pPr>
            <a:r>
              <a:rPr kumimoji="1" lang="zh-CN" altLang="en-US" sz="2000" b="1" dirty="0">
                <a:solidFill>
                  <a:srgbClr val="FF0000"/>
                </a:solidFill>
                <a:latin typeface="Consolas" pitchFamily="49" charset="0"/>
                <a:ea typeface="黑体" pitchFamily="49" charset="-122"/>
                <a:cs typeface="Consolas" pitchFamily="49" charset="0"/>
              </a:rPr>
              <a:t>说明：</a:t>
            </a:r>
            <a:r>
              <a:rPr kumimoji="1" lang="zh-CN" altLang="en-US" sz="2000" b="1" dirty="0">
                <a:solidFill>
                  <a:srgbClr val="3333FF"/>
                </a:solidFill>
                <a:latin typeface="Consolas" pitchFamily="49" charset="0"/>
                <a:ea typeface="楷体" pitchFamily="49" charset="-122"/>
                <a:cs typeface="Consolas" pitchFamily="49" charset="0"/>
              </a:rPr>
              <a:t>当查找到某个叶结点时，若相应的指针为空，落入一个外部结点，表示查找失败。</a:t>
            </a:r>
          </a:p>
        </p:txBody>
      </p:sp>
      <p:sp>
        <p:nvSpPr>
          <p:cNvPr id="21" name="TextBox 20"/>
          <p:cNvSpPr txBox="1"/>
          <p:nvPr/>
        </p:nvSpPr>
        <p:spPr>
          <a:xfrm>
            <a:off x="3667108" y="3429000"/>
            <a:ext cx="1143008" cy="400110"/>
          </a:xfrm>
          <a:prstGeom prst="rect">
            <a:avLst/>
          </a:prstGeom>
          <a:noFill/>
        </p:spPr>
        <p:txBody>
          <a:bodyPr wrap="square" rtlCol="0">
            <a:spAutoFit/>
          </a:bodyPr>
          <a:lstStyle/>
          <a:p>
            <a:pPr fontAlgn="base">
              <a:spcBef>
                <a:spcPct val="0"/>
              </a:spcBef>
              <a:spcAft>
                <a:spcPct val="0"/>
              </a:spcAft>
            </a:pPr>
            <a:r>
              <a:rPr kumimoji="1" lang="en-US" altLang="zh-CN" sz="2000" b="1" i="1">
                <a:solidFill>
                  <a:srgbClr val="3333FF"/>
                </a:solidFill>
                <a:latin typeface="Consolas" pitchFamily="49" charset="0"/>
                <a:ea typeface="楷体" pitchFamily="49" charset="-122"/>
                <a:cs typeface="Consolas" pitchFamily="49" charset="0"/>
              </a:rPr>
              <a:t>k</a:t>
            </a:r>
            <a:r>
              <a:rPr kumimoji="1" lang="en-US" altLang="zh-CN" sz="2000" b="1">
                <a:solidFill>
                  <a:srgbClr val="3333FF"/>
                </a:solidFill>
                <a:latin typeface="Consolas" pitchFamily="49" charset="0"/>
                <a:ea typeface="楷体" pitchFamily="49" charset="-122"/>
                <a:cs typeface="Consolas" pitchFamily="49" charset="0"/>
              </a:rPr>
              <a:t> =</a:t>
            </a:r>
            <a:r>
              <a:rPr kumimoji="1" lang="en-US" altLang="zh-CN" sz="2000" b="1" i="1">
                <a:solidFill>
                  <a:srgbClr val="3333FF"/>
                </a:solidFill>
                <a:latin typeface="Consolas" pitchFamily="49" charset="0"/>
                <a:ea typeface="楷体" pitchFamily="49" charset="-122"/>
                <a:cs typeface="Consolas" pitchFamily="49" charset="0"/>
              </a:rPr>
              <a:t> k</a:t>
            </a:r>
            <a:r>
              <a:rPr kumimoji="1" lang="en-US" altLang="zh-CN" sz="2000" b="1" baseline="-25000">
                <a:solidFill>
                  <a:srgbClr val="3333FF"/>
                </a:solidFill>
                <a:latin typeface="Consolas" pitchFamily="49" charset="0"/>
                <a:ea typeface="楷体" pitchFamily="49" charset="-122"/>
                <a:cs typeface="Consolas" pitchFamily="49" charset="0"/>
              </a:rPr>
              <a:t>2</a:t>
            </a:r>
            <a:endParaRPr kumimoji="1" lang="zh-CN" altLang="en-US" sz="2000" b="1" baseline="-25000" dirty="0">
              <a:solidFill>
                <a:srgbClr val="3333FF"/>
              </a:solidFill>
              <a:latin typeface="Consolas" pitchFamily="49" charset="0"/>
              <a:ea typeface="楷体" pitchFamily="49" charset="-122"/>
              <a:cs typeface="Consolas" pitchFamily="49" charset="0"/>
            </a:endParaRPr>
          </a:p>
        </p:txBody>
      </p:sp>
      <p:sp>
        <p:nvSpPr>
          <p:cNvPr id="2" name="文本框 1">
            <a:extLst>
              <a:ext uri="{FF2B5EF4-FFF2-40B4-BE49-F238E27FC236}">
                <a16:creationId xmlns:a16="http://schemas.microsoft.com/office/drawing/2014/main" id="{9FF17B10-2C96-4203-8F7A-DE0C4A445563}"/>
              </a:ext>
            </a:extLst>
          </p:cNvPr>
          <p:cNvSpPr txBox="1"/>
          <p:nvPr/>
        </p:nvSpPr>
        <p:spPr>
          <a:xfrm>
            <a:off x="7720641" y="308479"/>
            <a:ext cx="4339087" cy="923330"/>
          </a:xfrm>
          <a:prstGeom prst="rect">
            <a:avLst/>
          </a:prstGeom>
          <a:noFill/>
        </p:spPr>
        <p:txBody>
          <a:bodyPr wrap="square" rtlCol="0">
            <a:spAutoFit/>
          </a:bodyPr>
          <a:lstStyle/>
          <a:p>
            <a:r>
              <a:rPr lang="zh-CN" altLang="en-US" b="1" dirty="0">
                <a:solidFill>
                  <a:srgbClr val="FF0000"/>
                </a:solidFill>
                <a:latin typeface="楷体" pitchFamily="49" charset="-122"/>
                <a:ea typeface="楷体" pitchFamily="49" charset="-122"/>
              </a:rPr>
              <a:t>从根结点出发，“沿指针搜索结点” 和“在结点内进行顺序（或折半）查找”两个过程交叉进行。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04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20" grpId="0"/>
      <p:bldP spid="21" grpId="0"/>
      <p:bldP spid="21" grpId="1"/>
    </p:bld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77E68E33-1B42-4939-91F4-DFF943F68CE6}"/>
              </a:ext>
            </a:extLst>
          </p:cNvPr>
          <p:cNvSpPr txBox="1">
            <a:spLocks noChangeArrowheads="1"/>
          </p:cNvSpPr>
          <p:nvPr/>
        </p:nvSpPr>
        <p:spPr bwMode="auto">
          <a:xfrm>
            <a:off x="2209801" y="2084388"/>
            <a:ext cx="6522940" cy="318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200" b="1" dirty="0">
                <a:solidFill>
                  <a:srgbClr val="A50021"/>
                </a:solidFill>
                <a:ea typeface="楷体_GB2312" pitchFamily="49" charset="-122"/>
              </a:rPr>
              <a:t>typedef struct {</a:t>
            </a:r>
            <a:endParaRPr lang="en-US" altLang="zh-CN" sz="3200" dirty="0">
              <a:solidFill>
                <a:srgbClr val="A50021"/>
              </a:solidFill>
              <a:ea typeface="楷体_GB2312" pitchFamily="49" charset="-122"/>
            </a:endParaRPr>
          </a:p>
          <a:p>
            <a:pPr fontAlgn="base">
              <a:lnSpc>
                <a:spcPct val="125000"/>
              </a:lnSpc>
              <a:spcBef>
                <a:spcPct val="0"/>
              </a:spcBef>
              <a:spcAft>
                <a:spcPct val="0"/>
              </a:spcAft>
            </a:pPr>
            <a:r>
              <a:rPr lang="en-US" altLang="zh-CN" sz="3200" dirty="0">
                <a:solidFill>
                  <a:srgbClr val="A50021"/>
                </a:solidFill>
                <a:ea typeface="楷体_GB2312" pitchFamily="49" charset="-122"/>
              </a:rPr>
              <a:t>  </a:t>
            </a:r>
            <a:r>
              <a:rPr lang="en-US" altLang="zh-CN" sz="3200" dirty="0" err="1">
                <a:solidFill>
                  <a:srgbClr val="A50021"/>
                </a:solidFill>
                <a:ea typeface="楷体_GB2312" pitchFamily="49" charset="-122"/>
              </a:rPr>
              <a:t>BTNode</a:t>
            </a:r>
            <a:r>
              <a:rPr lang="en-US" altLang="zh-CN" sz="3200" dirty="0">
                <a:solidFill>
                  <a:srgbClr val="A50021"/>
                </a:solidFill>
                <a:ea typeface="楷体_GB2312" pitchFamily="49" charset="-122"/>
              </a:rPr>
              <a:t>  </a:t>
            </a:r>
            <a:r>
              <a:rPr lang="en-US" altLang="zh-CN" sz="3200" b="1" dirty="0">
                <a:solidFill>
                  <a:srgbClr val="A50021"/>
                </a:solidFill>
                <a:ea typeface="楷体_GB2312" pitchFamily="49" charset="-122"/>
              </a:rPr>
              <a:t>*</a:t>
            </a:r>
            <a:r>
              <a:rPr lang="en-US" altLang="zh-CN" sz="3200" dirty="0">
                <a:solidFill>
                  <a:srgbClr val="A50021"/>
                </a:solidFill>
                <a:ea typeface="楷体_GB2312" pitchFamily="49" charset="-122"/>
              </a:rPr>
              <a:t>pt;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指向找到的结点的</a:t>
            </a:r>
            <a:r>
              <a:rPr lang="zh-CN" altLang="en-US" sz="1800" b="1" dirty="0">
                <a:solidFill>
                  <a:srgbClr val="FF00FF"/>
                </a:solidFill>
                <a:ea typeface="楷体_GB2312" pitchFamily="49" charset="-122"/>
              </a:rPr>
              <a:t>指针</a:t>
            </a:r>
            <a:endParaRPr lang="zh-CN" altLang="en-US" sz="1800" dirty="0">
              <a:solidFill>
                <a:srgbClr val="A50021"/>
              </a:solidFill>
              <a:ea typeface="楷体_GB2312" pitchFamily="49" charset="-122"/>
            </a:endParaRPr>
          </a:p>
          <a:p>
            <a:pPr fontAlgn="base">
              <a:lnSpc>
                <a:spcPct val="125000"/>
              </a:lnSpc>
              <a:spcBef>
                <a:spcPct val="0"/>
              </a:spcBef>
              <a:spcAft>
                <a:spcPct val="0"/>
              </a:spcAft>
            </a:pPr>
            <a:r>
              <a:rPr lang="zh-CN" altLang="en-US" sz="3200" dirty="0">
                <a:solidFill>
                  <a:srgbClr val="A50021"/>
                </a:solidFill>
                <a:ea typeface="楷体_GB2312" pitchFamily="49" charset="-122"/>
              </a:rPr>
              <a:t>  </a:t>
            </a:r>
            <a:r>
              <a:rPr lang="en-US" altLang="zh-CN" sz="3200" b="1" dirty="0">
                <a:solidFill>
                  <a:srgbClr val="A50021"/>
                </a:solidFill>
                <a:ea typeface="楷体_GB2312" pitchFamily="49" charset="-122"/>
              </a:rPr>
              <a:t>int</a:t>
            </a:r>
            <a:r>
              <a:rPr lang="en-US" altLang="zh-CN" sz="3200" dirty="0">
                <a:solidFill>
                  <a:srgbClr val="A50021"/>
                </a:solidFill>
                <a:ea typeface="楷体_GB2312" pitchFamily="49" charset="-122"/>
              </a:rPr>
              <a:t>  </a:t>
            </a:r>
            <a:r>
              <a:rPr lang="en-US" altLang="zh-CN" sz="3200" dirty="0" err="1">
                <a:solidFill>
                  <a:srgbClr val="A50021"/>
                </a:solidFill>
                <a:ea typeface="楷体_GB2312" pitchFamily="49" charset="-122"/>
              </a:rPr>
              <a:t>i</a:t>
            </a:r>
            <a:r>
              <a:rPr lang="en-US" altLang="zh-CN" sz="3200" dirty="0">
                <a:solidFill>
                  <a:srgbClr val="A50021"/>
                </a:solidFill>
                <a:ea typeface="楷体_GB2312" pitchFamily="49" charset="-122"/>
              </a:rPr>
              <a:t>;                  </a:t>
            </a:r>
            <a:r>
              <a:rPr lang="en-US" altLang="zh-CN" sz="1800" dirty="0">
                <a:solidFill>
                  <a:srgbClr val="A50021"/>
                </a:solidFill>
                <a:ea typeface="楷体_GB2312" pitchFamily="49" charset="-122"/>
              </a:rPr>
              <a:t>// 1..m</a:t>
            </a:r>
            <a:r>
              <a:rPr lang="zh-CN" altLang="en-US" sz="1800" dirty="0">
                <a:solidFill>
                  <a:srgbClr val="A50021"/>
                </a:solidFill>
                <a:ea typeface="楷体_GB2312" pitchFamily="49" charset="-122"/>
              </a:rPr>
              <a:t>，在结点中的关键字</a:t>
            </a:r>
            <a:r>
              <a:rPr lang="zh-CN" altLang="en-US" sz="1800" b="1" dirty="0">
                <a:solidFill>
                  <a:srgbClr val="FF00FF"/>
                </a:solidFill>
                <a:ea typeface="楷体_GB2312" pitchFamily="49" charset="-122"/>
              </a:rPr>
              <a:t>序号</a:t>
            </a:r>
            <a:endParaRPr lang="zh-CN" altLang="en-US" sz="1800" dirty="0">
              <a:solidFill>
                <a:srgbClr val="A50021"/>
              </a:solidFill>
              <a:ea typeface="楷体_GB2312" pitchFamily="49" charset="-122"/>
            </a:endParaRPr>
          </a:p>
          <a:p>
            <a:pPr fontAlgn="base">
              <a:lnSpc>
                <a:spcPct val="125000"/>
              </a:lnSpc>
              <a:spcBef>
                <a:spcPct val="0"/>
              </a:spcBef>
              <a:spcAft>
                <a:spcPct val="0"/>
              </a:spcAft>
            </a:pPr>
            <a:r>
              <a:rPr lang="zh-CN" altLang="en-US" sz="3200" dirty="0">
                <a:solidFill>
                  <a:srgbClr val="A50021"/>
                </a:solidFill>
                <a:ea typeface="楷体_GB2312" pitchFamily="49" charset="-122"/>
              </a:rPr>
              <a:t>  </a:t>
            </a:r>
            <a:r>
              <a:rPr lang="en-US" altLang="zh-CN" sz="3200" b="1" dirty="0">
                <a:solidFill>
                  <a:srgbClr val="A50021"/>
                </a:solidFill>
                <a:ea typeface="楷体_GB2312" pitchFamily="49" charset="-122"/>
              </a:rPr>
              <a:t>int</a:t>
            </a:r>
            <a:r>
              <a:rPr lang="en-US" altLang="zh-CN" sz="3200" dirty="0">
                <a:solidFill>
                  <a:srgbClr val="A50021"/>
                </a:solidFill>
                <a:ea typeface="楷体_GB2312" pitchFamily="49" charset="-122"/>
              </a:rPr>
              <a:t>  tag;              </a:t>
            </a:r>
            <a:r>
              <a:rPr lang="en-US" altLang="zh-CN" sz="1800" dirty="0">
                <a:solidFill>
                  <a:srgbClr val="A50021"/>
                </a:solidFill>
                <a:ea typeface="楷体_GB2312" pitchFamily="49" charset="-122"/>
              </a:rPr>
              <a:t>// </a:t>
            </a:r>
            <a:r>
              <a:rPr lang="zh-CN" altLang="en-US" sz="1800" b="1" dirty="0">
                <a:solidFill>
                  <a:srgbClr val="FF00FF"/>
                </a:solidFill>
                <a:ea typeface="楷体_GB2312" pitchFamily="49" charset="-122"/>
              </a:rPr>
              <a:t>标志</a:t>
            </a:r>
            <a:r>
              <a:rPr lang="zh-CN" altLang="en-US" sz="1800" dirty="0">
                <a:solidFill>
                  <a:srgbClr val="A50021"/>
                </a:solidFill>
                <a:ea typeface="楷体_GB2312" pitchFamily="49" charset="-122"/>
              </a:rPr>
              <a:t>查找成功</a:t>
            </a:r>
            <a:r>
              <a:rPr lang="en-US" altLang="zh-CN" sz="1800" dirty="0">
                <a:solidFill>
                  <a:srgbClr val="A50021"/>
                </a:solidFill>
                <a:ea typeface="楷体_GB2312" pitchFamily="49" charset="-122"/>
              </a:rPr>
              <a:t>(=1)</a:t>
            </a:r>
            <a:r>
              <a:rPr lang="zh-CN" altLang="en-US" sz="1800" dirty="0">
                <a:solidFill>
                  <a:srgbClr val="A50021"/>
                </a:solidFill>
                <a:ea typeface="楷体_GB2312" pitchFamily="49" charset="-122"/>
              </a:rPr>
              <a:t>或失败</a:t>
            </a:r>
            <a:r>
              <a:rPr lang="en-US" altLang="zh-CN" sz="1800" dirty="0">
                <a:solidFill>
                  <a:srgbClr val="A50021"/>
                </a:solidFill>
                <a:ea typeface="楷体_GB2312" pitchFamily="49" charset="-122"/>
              </a:rPr>
              <a:t>(=0)</a:t>
            </a:r>
          </a:p>
          <a:p>
            <a:pPr fontAlgn="base">
              <a:lnSpc>
                <a:spcPct val="125000"/>
              </a:lnSpc>
              <a:spcBef>
                <a:spcPct val="0"/>
              </a:spcBef>
              <a:spcAft>
                <a:spcPct val="0"/>
              </a:spcAft>
            </a:pPr>
            <a:r>
              <a:rPr lang="en-US" altLang="zh-CN" sz="3200" b="1" dirty="0">
                <a:solidFill>
                  <a:srgbClr val="A50021"/>
                </a:solidFill>
                <a:ea typeface="楷体_GB2312" pitchFamily="49" charset="-122"/>
              </a:rPr>
              <a:t>}</a:t>
            </a:r>
            <a:r>
              <a:rPr lang="en-US" altLang="zh-CN" sz="3200" dirty="0">
                <a:solidFill>
                  <a:srgbClr val="A50021"/>
                </a:solidFill>
                <a:ea typeface="楷体_GB2312" pitchFamily="49" charset="-122"/>
              </a:rPr>
              <a:t> Result;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在</a:t>
            </a:r>
            <a:r>
              <a:rPr lang="en-US" altLang="zh-CN" sz="1800" dirty="0">
                <a:solidFill>
                  <a:srgbClr val="A50021"/>
                </a:solidFill>
                <a:ea typeface="楷体_GB2312" pitchFamily="49" charset="-122"/>
              </a:rPr>
              <a:t>B</a:t>
            </a:r>
            <a:r>
              <a:rPr lang="zh-CN" altLang="en-US" sz="1800" dirty="0">
                <a:solidFill>
                  <a:srgbClr val="A50021"/>
                </a:solidFill>
                <a:ea typeface="楷体_GB2312" pitchFamily="49" charset="-122"/>
              </a:rPr>
              <a:t>树的查找结果类型</a:t>
            </a:r>
            <a:endParaRPr lang="zh-CN" altLang="en-US" sz="1800" dirty="0">
              <a:solidFill>
                <a:srgbClr val="000000"/>
              </a:solidFill>
            </a:endParaRPr>
          </a:p>
        </p:txBody>
      </p:sp>
      <p:sp>
        <p:nvSpPr>
          <p:cNvPr id="83971" name="Text Box 3">
            <a:extLst>
              <a:ext uri="{FF2B5EF4-FFF2-40B4-BE49-F238E27FC236}">
                <a16:creationId xmlns:a16="http://schemas.microsoft.com/office/drawing/2014/main" id="{57ECD4B9-69F9-4176-B2A9-7CEFBBF2A319}"/>
              </a:ext>
            </a:extLst>
          </p:cNvPr>
          <p:cNvSpPr txBox="1">
            <a:spLocks noChangeArrowheads="1"/>
          </p:cNvSpPr>
          <p:nvPr/>
        </p:nvSpPr>
        <p:spPr bwMode="auto">
          <a:xfrm>
            <a:off x="2057400" y="990601"/>
            <a:ext cx="64540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200" dirty="0">
                <a:solidFill>
                  <a:schemeClr val="accent6"/>
                </a:solidFill>
                <a:ea typeface="楷体_GB2312" pitchFamily="49" charset="-122"/>
              </a:rPr>
              <a:t>假设返回的是如下所述结构的记录</a:t>
            </a:r>
            <a:r>
              <a:rPr lang="en-US" altLang="zh-CN" sz="3200" dirty="0">
                <a:solidFill>
                  <a:schemeClr val="accent6"/>
                </a:solidFill>
                <a:ea typeface="楷体_GB2312" pitchFamily="49" charset="-122"/>
              </a:rPr>
              <a:t>:</a:t>
            </a: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F1D9C339-1BFA-4BCE-B62E-3EB3ECF52EC8}"/>
              </a:ext>
            </a:extLst>
          </p:cNvPr>
          <p:cNvSpPr txBox="1">
            <a:spLocks noChangeArrowheads="1"/>
          </p:cNvSpPr>
          <p:nvPr/>
        </p:nvSpPr>
        <p:spPr bwMode="auto">
          <a:xfrm>
            <a:off x="1828801" y="152401"/>
            <a:ext cx="8414611" cy="418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en-US" altLang="zh-CN" sz="3600" b="1" dirty="0">
                <a:solidFill>
                  <a:srgbClr val="A50021"/>
                </a:solidFill>
                <a:ea typeface="楷体_GB2312" pitchFamily="49" charset="-122"/>
              </a:rPr>
              <a:t>Result</a:t>
            </a:r>
            <a:r>
              <a:rPr lang="en-US" altLang="zh-CN" sz="3600" dirty="0">
                <a:solidFill>
                  <a:srgbClr val="A50021"/>
                </a:solidFill>
                <a:ea typeface="楷体_GB2312" pitchFamily="49" charset="-122"/>
              </a:rPr>
              <a:t> </a:t>
            </a:r>
            <a:r>
              <a:rPr lang="en-US" altLang="zh-CN" sz="3600" dirty="0" err="1">
                <a:solidFill>
                  <a:srgbClr val="A50021"/>
                </a:solidFill>
                <a:ea typeface="楷体_GB2312" pitchFamily="49" charset="-122"/>
              </a:rPr>
              <a:t>SearchBTree</a:t>
            </a:r>
            <a:r>
              <a:rPr lang="en-US" altLang="zh-CN" sz="3600" dirty="0">
                <a:solidFill>
                  <a:srgbClr val="A50021"/>
                </a:solidFill>
                <a:ea typeface="楷体_GB2312" pitchFamily="49" charset="-122"/>
              </a:rPr>
              <a:t>(</a:t>
            </a:r>
            <a:r>
              <a:rPr lang="en-US" altLang="zh-CN" sz="3600" dirty="0" err="1">
                <a:solidFill>
                  <a:srgbClr val="A50021"/>
                </a:solidFill>
                <a:ea typeface="楷体_GB2312" pitchFamily="49" charset="-122"/>
              </a:rPr>
              <a:t>BTree</a:t>
            </a:r>
            <a:r>
              <a:rPr lang="en-US" altLang="zh-CN" sz="3600" dirty="0">
                <a:solidFill>
                  <a:srgbClr val="A50021"/>
                </a:solidFill>
                <a:ea typeface="楷体_GB2312" pitchFamily="49" charset="-122"/>
              </a:rPr>
              <a:t> T, </a:t>
            </a:r>
            <a:r>
              <a:rPr lang="en-US" altLang="zh-CN" sz="3600" dirty="0" err="1">
                <a:solidFill>
                  <a:srgbClr val="A50021"/>
                </a:solidFill>
                <a:ea typeface="楷体_GB2312" pitchFamily="49" charset="-122"/>
              </a:rPr>
              <a:t>KeyType</a:t>
            </a:r>
            <a:r>
              <a:rPr lang="en-US" altLang="zh-CN" sz="3600" dirty="0">
                <a:solidFill>
                  <a:srgbClr val="A50021"/>
                </a:solidFill>
                <a:ea typeface="楷体_GB2312" pitchFamily="49" charset="-122"/>
              </a:rPr>
              <a:t> K) </a:t>
            </a:r>
            <a:r>
              <a:rPr lang="en-US" altLang="zh-CN" sz="3600" b="1" dirty="0">
                <a:solidFill>
                  <a:srgbClr val="A50021"/>
                </a:solidFill>
                <a:ea typeface="楷体_GB2312" pitchFamily="49" charset="-122"/>
              </a:rPr>
              <a:t>{</a:t>
            </a:r>
          </a:p>
          <a:p>
            <a:pPr fontAlgn="base">
              <a:lnSpc>
                <a:spcPct val="125000"/>
              </a:lnSpc>
              <a:spcBef>
                <a:spcPct val="0"/>
              </a:spcBef>
              <a:spcAft>
                <a:spcPct val="0"/>
              </a:spcAft>
            </a:pPr>
            <a:r>
              <a:rPr lang="en-US" altLang="zh-CN" sz="1800" b="1" dirty="0">
                <a:solidFill>
                  <a:srgbClr val="A50021"/>
                </a:solidFill>
                <a:ea typeface="楷体_GB2312" pitchFamily="49" charset="-122"/>
              </a:rPr>
              <a: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在</a:t>
            </a:r>
            <a:r>
              <a:rPr lang="en-US" altLang="zh-CN" sz="1800" dirty="0">
                <a:solidFill>
                  <a:srgbClr val="A50021"/>
                </a:solidFill>
                <a:ea typeface="楷体_GB2312" pitchFamily="49" charset="-122"/>
              </a:rPr>
              <a:t>m </a:t>
            </a:r>
            <a:r>
              <a:rPr lang="zh-CN" altLang="en-US" sz="1800" dirty="0">
                <a:solidFill>
                  <a:srgbClr val="A50021"/>
                </a:solidFill>
                <a:ea typeface="楷体_GB2312" pitchFamily="49" charset="-122"/>
              </a:rPr>
              <a:t>阶的</a:t>
            </a:r>
            <a:r>
              <a:rPr lang="en-US" altLang="zh-CN" sz="1800" dirty="0">
                <a:solidFill>
                  <a:srgbClr val="A50021"/>
                </a:solidFill>
                <a:ea typeface="楷体_GB2312" pitchFamily="49" charset="-122"/>
              </a:rPr>
              <a:t>B-</a:t>
            </a:r>
            <a:r>
              <a:rPr lang="zh-CN" altLang="en-US" sz="1800" dirty="0">
                <a:solidFill>
                  <a:srgbClr val="A50021"/>
                </a:solidFill>
                <a:ea typeface="楷体_GB2312" pitchFamily="49" charset="-122"/>
              </a:rPr>
              <a:t>树 </a:t>
            </a:r>
            <a:r>
              <a:rPr lang="en-US" altLang="zh-CN" sz="1800" dirty="0">
                <a:solidFill>
                  <a:srgbClr val="A50021"/>
                </a:solidFill>
                <a:ea typeface="楷体_GB2312" pitchFamily="49" charset="-122"/>
              </a:rPr>
              <a:t>T </a:t>
            </a:r>
            <a:r>
              <a:rPr lang="zh-CN" altLang="en-US" sz="1800" dirty="0">
                <a:solidFill>
                  <a:srgbClr val="A50021"/>
                </a:solidFill>
                <a:ea typeface="楷体_GB2312" pitchFamily="49" charset="-122"/>
              </a:rPr>
              <a:t>中查找关键字 </a:t>
            </a:r>
            <a:r>
              <a:rPr lang="en-US" altLang="zh-CN" sz="1800" dirty="0">
                <a:solidFill>
                  <a:srgbClr val="A50021"/>
                </a:solidFill>
                <a:ea typeface="楷体_GB2312" pitchFamily="49" charset="-122"/>
              </a:rPr>
              <a:t>K, </a:t>
            </a:r>
            <a:r>
              <a:rPr lang="zh-CN" altLang="en-US" sz="1800" dirty="0">
                <a:solidFill>
                  <a:srgbClr val="A50021"/>
                </a:solidFill>
                <a:ea typeface="楷体_GB2312" pitchFamily="49" charset="-122"/>
              </a:rPr>
              <a:t>返回</a:t>
            </a:r>
          </a:p>
          <a:p>
            <a:pPr fontAlgn="base">
              <a:lnSpc>
                <a:spcPct val="125000"/>
              </a:lnSpc>
              <a:spcBef>
                <a:spcPct val="0"/>
              </a:spcBef>
              <a:spcAft>
                <a:spcPct val="0"/>
              </a:spcAft>
            </a:pPr>
            <a:r>
              <a:rPr lang="zh-CN" altLang="en-US" sz="1800" dirty="0">
                <a:solidFill>
                  <a:srgbClr val="A50021"/>
                </a:solidFill>
                <a:ea typeface="楷体_GB2312" pitchFamily="49" charset="-122"/>
              </a:rPr>
              <a: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查找结果 </a:t>
            </a:r>
            <a:r>
              <a:rPr lang="en-US" altLang="zh-CN" sz="1800" dirty="0">
                <a:solidFill>
                  <a:srgbClr val="FF00FF"/>
                </a:solidFill>
                <a:ea typeface="楷体_GB2312" pitchFamily="49" charset="-122"/>
              </a:rPr>
              <a:t>(</a:t>
            </a:r>
            <a:r>
              <a:rPr lang="en-US" altLang="zh-CN" sz="1800" dirty="0" err="1">
                <a:solidFill>
                  <a:srgbClr val="FF00FF"/>
                </a:solidFill>
                <a:ea typeface="楷体_GB2312" pitchFamily="49" charset="-122"/>
              </a:rPr>
              <a:t>pt</a:t>
            </a:r>
            <a:r>
              <a:rPr lang="en-US" altLang="zh-CN" sz="1800" dirty="0">
                <a:solidFill>
                  <a:srgbClr val="FF00FF"/>
                </a:solidFill>
                <a:ea typeface="楷体_GB2312" pitchFamily="49" charset="-122"/>
              </a:rPr>
              <a:t>, </a:t>
            </a:r>
            <a:r>
              <a:rPr lang="en-US" altLang="zh-CN" sz="1800" dirty="0" err="1">
                <a:solidFill>
                  <a:srgbClr val="FF00FF"/>
                </a:solidFill>
                <a:ea typeface="楷体_GB2312" pitchFamily="49" charset="-122"/>
              </a:rPr>
              <a:t>i</a:t>
            </a:r>
            <a:r>
              <a:rPr lang="en-US" altLang="zh-CN" sz="1800" dirty="0">
                <a:solidFill>
                  <a:srgbClr val="FF00FF"/>
                </a:solidFill>
                <a:ea typeface="楷体_GB2312" pitchFamily="49" charset="-122"/>
              </a:rPr>
              <a:t>, tag)</a:t>
            </a:r>
            <a:r>
              <a:rPr lang="zh-CN" altLang="en-US" sz="1800" dirty="0">
                <a:solidFill>
                  <a:srgbClr val="A50021"/>
                </a:solidFill>
                <a:ea typeface="楷体_GB2312" pitchFamily="49" charset="-122"/>
              </a:rPr>
              <a:t>。若查找成功，则</a:t>
            </a:r>
          </a:p>
          <a:p>
            <a:pPr fontAlgn="base">
              <a:lnSpc>
                <a:spcPct val="125000"/>
              </a:lnSpc>
              <a:spcBef>
                <a:spcPct val="0"/>
              </a:spcBef>
              <a:spcAft>
                <a:spcPct val="0"/>
              </a:spcAft>
            </a:pPr>
            <a:r>
              <a:rPr lang="zh-CN" altLang="en-US" sz="1800" dirty="0">
                <a:solidFill>
                  <a:srgbClr val="A50021"/>
                </a:solidFill>
                <a:ea typeface="楷体_GB2312" pitchFamily="49" charset="-122"/>
              </a:rPr>
              <a: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特征值 </a:t>
            </a:r>
            <a:r>
              <a:rPr lang="en-US" altLang="zh-CN" sz="1800" dirty="0">
                <a:solidFill>
                  <a:srgbClr val="A50021"/>
                </a:solidFill>
                <a:ea typeface="楷体_GB2312" pitchFamily="49" charset="-122"/>
              </a:rPr>
              <a:t>tag=1, </a:t>
            </a:r>
            <a:r>
              <a:rPr lang="zh-CN" altLang="en-US" sz="1800" dirty="0">
                <a:solidFill>
                  <a:srgbClr val="A50021"/>
                </a:solidFill>
                <a:ea typeface="楷体_GB2312" pitchFamily="49" charset="-122"/>
              </a:rPr>
              <a:t>指针 </a:t>
            </a:r>
            <a:r>
              <a:rPr lang="en-US" altLang="zh-CN" sz="1800" dirty="0" err="1">
                <a:solidFill>
                  <a:srgbClr val="A50021"/>
                </a:solidFill>
                <a:ea typeface="楷体_GB2312" pitchFamily="49" charset="-122"/>
              </a:rPr>
              <a:t>pt</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所指结点中第 </a:t>
            </a:r>
            <a:r>
              <a:rPr lang="en-US" altLang="zh-CN" sz="1800" dirty="0" err="1">
                <a:solidFill>
                  <a:srgbClr val="A50021"/>
                </a:solidFill>
                <a:ea typeface="楷体_GB2312" pitchFamily="49" charset="-122"/>
              </a:rPr>
              <a:t>i</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个</a:t>
            </a:r>
          </a:p>
          <a:p>
            <a:pPr fontAlgn="base">
              <a:lnSpc>
                <a:spcPct val="125000"/>
              </a:lnSpc>
              <a:spcBef>
                <a:spcPct val="0"/>
              </a:spcBef>
              <a:spcAft>
                <a:spcPct val="0"/>
              </a:spcAft>
            </a:pPr>
            <a:r>
              <a:rPr lang="zh-CN" altLang="en-US" sz="1800" dirty="0">
                <a:solidFill>
                  <a:srgbClr val="A50021"/>
                </a:solidFill>
                <a:ea typeface="楷体_GB2312" pitchFamily="49" charset="-122"/>
              </a:rPr>
              <a: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关键字等于 </a:t>
            </a:r>
            <a:r>
              <a:rPr lang="en-US" altLang="zh-CN" sz="1800" dirty="0">
                <a:solidFill>
                  <a:srgbClr val="A50021"/>
                </a:solidFill>
                <a:ea typeface="楷体_GB2312" pitchFamily="49" charset="-122"/>
              </a:rPr>
              <a:t>K; </a:t>
            </a:r>
            <a:r>
              <a:rPr lang="zh-CN" altLang="en-US" sz="1800" dirty="0">
                <a:solidFill>
                  <a:srgbClr val="A50021"/>
                </a:solidFill>
                <a:ea typeface="楷体_GB2312" pitchFamily="49" charset="-122"/>
              </a:rPr>
              <a:t>否则特征值 </a:t>
            </a:r>
            <a:r>
              <a:rPr lang="en-US" altLang="zh-CN" sz="1800" dirty="0">
                <a:solidFill>
                  <a:srgbClr val="A50021"/>
                </a:solidFill>
                <a:ea typeface="楷体_GB2312" pitchFamily="49" charset="-122"/>
              </a:rPr>
              <a:t>tag=0, </a:t>
            </a:r>
            <a:r>
              <a:rPr lang="zh-CN" altLang="en-US" sz="1800" dirty="0">
                <a:solidFill>
                  <a:srgbClr val="A50021"/>
                </a:solidFill>
                <a:ea typeface="楷体_GB2312" pitchFamily="49" charset="-122"/>
              </a:rPr>
              <a:t>等于</a:t>
            </a:r>
          </a:p>
          <a:p>
            <a:pPr fontAlgn="base">
              <a:lnSpc>
                <a:spcPct val="125000"/>
              </a:lnSpc>
              <a:spcBef>
                <a:spcPct val="0"/>
              </a:spcBef>
              <a:spcAft>
                <a:spcPct val="0"/>
              </a:spcAft>
            </a:pPr>
            <a:r>
              <a:rPr lang="zh-CN" altLang="en-US" sz="1800" dirty="0">
                <a:solidFill>
                  <a:srgbClr val="A50021"/>
                </a:solidFill>
                <a:ea typeface="楷体_GB2312" pitchFamily="49" charset="-122"/>
              </a:rPr>
              <a:t>  </a:t>
            </a:r>
            <a:r>
              <a:rPr lang="en-US" altLang="zh-CN" sz="1800" dirty="0">
                <a:solidFill>
                  <a:srgbClr val="A50021"/>
                </a:solidFill>
                <a:ea typeface="楷体_GB2312" pitchFamily="49" charset="-122"/>
              </a:rPr>
              <a:t>//  K </a:t>
            </a:r>
            <a:r>
              <a:rPr lang="zh-CN" altLang="en-US" sz="1800" dirty="0">
                <a:solidFill>
                  <a:srgbClr val="A50021"/>
                </a:solidFill>
                <a:ea typeface="楷体_GB2312" pitchFamily="49" charset="-122"/>
              </a:rPr>
              <a:t>的关键字应插入在指针 </a:t>
            </a:r>
            <a:r>
              <a:rPr lang="en-US" altLang="zh-CN" sz="1800" dirty="0" err="1">
                <a:solidFill>
                  <a:srgbClr val="A50021"/>
                </a:solidFill>
                <a:ea typeface="楷体_GB2312" pitchFamily="49" charset="-122"/>
              </a:rPr>
              <a:t>pt</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所指结点</a:t>
            </a:r>
          </a:p>
          <a:p>
            <a:pPr fontAlgn="base">
              <a:lnSpc>
                <a:spcPct val="125000"/>
              </a:lnSpc>
              <a:spcBef>
                <a:spcPct val="0"/>
              </a:spcBef>
              <a:spcAft>
                <a:spcPct val="0"/>
              </a:spcAft>
            </a:pPr>
            <a:r>
              <a:rPr lang="zh-CN" altLang="en-US" sz="1800" dirty="0">
                <a:solidFill>
                  <a:srgbClr val="A50021"/>
                </a:solidFill>
                <a:ea typeface="楷体_GB2312" pitchFamily="49" charset="-122"/>
              </a:rPr>
              <a:t>  </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中第 </a:t>
            </a:r>
            <a:r>
              <a:rPr lang="en-US" altLang="zh-CN" sz="1800" dirty="0" err="1">
                <a:solidFill>
                  <a:srgbClr val="A50021"/>
                </a:solidFill>
                <a:ea typeface="楷体_GB2312" pitchFamily="49" charset="-122"/>
              </a:rPr>
              <a:t>i</a:t>
            </a:r>
            <a:r>
              <a:rPr lang="en-US" altLang="zh-CN" sz="1800" dirty="0">
                <a:solidFill>
                  <a:srgbClr val="A50021"/>
                </a:solidFill>
                <a:ea typeface="楷体_GB2312" pitchFamily="49" charset="-122"/>
              </a:rPr>
              <a:t> </a:t>
            </a:r>
            <a:r>
              <a:rPr lang="zh-CN" altLang="en-US" sz="1800" dirty="0">
                <a:solidFill>
                  <a:srgbClr val="A50021"/>
                </a:solidFill>
                <a:ea typeface="楷体_GB2312" pitchFamily="49" charset="-122"/>
              </a:rPr>
              <a:t>个关键字和第 </a:t>
            </a:r>
            <a:r>
              <a:rPr lang="en-US" altLang="zh-CN" sz="1800" dirty="0">
                <a:solidFill>
                  <a:srgbClr val="A50021"/>
                </a:solidFill>
                <a:ea typeface="楷体_GB2312" pitchFamily="49" charset="-122"/>
              </a:rPr>
              <a:t>i+1</a:t>
            </a:r>
            <a:r>
              <a:rPr lang="zh-CN" altLang="en-US" sz="1800" dirty="0">
                <a:solidFill>
                  <a:srgbClr val="A50021"/>
                </a:solidFill>
                <a:ea typeface="楷体_GB2312" pitchFamily="49" charset="-122"/>
              </a:rPr>
              <a:t>个关键字之间</a:t>
            </a:r>
          </a:p>
          <a:p>
            <a:pPr fontAlgn="base">
              <a:lnSpc>
                <a:spcPct val="125000"/>
              </a:lnSpc>
              <a:spcBef>
                <a:spcPct val="0"/>
              </a:spcBef>
              <a:spcAft>
                <a:spcPct val="0"/>
              </a:spcAft>
            </a:pPr>
            <a:endParaRPr lang="zh-CN" altLang="en-US" sz="3600" b="1" dirty="0">
              <a:solidFill>
                <a:srgbClr val="A50021"/>
              </a:solidFill>
              <a:ea typeface="楷体_GB2312" pitchFamily="49" charset="-122"/>
            </a:endParaRPr>
          </a:p>
          <a:p>
            <a:pPr fontAlgn="base">
              <a:lnSpc>
                <a:spcPct val="125000"/>
              </a:lnSpc>
              <a:spcBef>
                <a:spcPct val="0"/>
              </a:spcBef>
              <a:spcAft>
                <a:spcPct val="0"/>
              </a:spcAft>
            </a:pPr>
            <a:r>
              <a:rPr lang="en-US" altLang="zh-CN" sz="3600" b="1" dirty="0">
                <a:solidFill>
                  <a:srgbClr val="A50021"/>
                </a:solidFill>
                <a:ea typeface="楷体_GB2312" pitchFamily="49" charset="-122"/>
              </a:rPr>
              <a:t>}</a:t>
            </a:r>
            <a:r>
              <a:rPr lang="en-US" altLang="zh-CN" sz="3600" dirty="0">
                <a:solidFill>
                  <a:srgbClr val="A50021"/>
                </a:solidFill>
                <a:ea typeface="楷体_GB2312" pitchFamily="49" charset="-122"/>
              </a:rPr>
              <a:t> // </a:t>
            </a:r>
            <a:r>
              <a:rPr lang="en-US" altLang="zh-CN" sz="3600" dirty="0" err="1">
                <a:solidFill>
                  <a:srgbClr val="A50021"/>
                </a:solidFill>
                <a:ea typeface="楷体_GB2312" pitchFamily="49" charset="-122"/>
              </a:rPr>
              <a:t>SearchBTree</a:t>
            </a:r>
            <a:endParaRPr lang="en-US" altLang="zh-CN" sz="3600" dirty="0">
              <a:solidFill>
                <a:srgbClr val="A50021"/>
              </a:solidFill>
            </a:endParaRPr>
          </a:p>
        </p:txBody>
      </p:sp>
      <p:sp>
        <p:nvSpPr>
          <p:cNvPr id="84996" name="Text Box 4">
            <a:hlinkClick r:id="" action="ppaction://hlinkshowjump?jump=nextslide"/>
            <a:extLst>
              <a:ext uri="{FF2B5EF4-FFF2-40B4-BE49-F238E27FC236}">
                <a16:creationId xmlns:a16="http://schemas.microsoft.com/office/drawing/2014/main" id="{3337854F-0E10-415E-8B15-E14A4F4BC3E0}"/>
              </a:ext>
            </a:extLst>
          </p:cNvPr>
          <p:cNvSpPr txBox="1">
            <a:spLocks noChangeArrowheads="1"/>
          </p:cNvSpPr>
          <p:nvPr/>
        </p:nvSpPr>
        <p:spPr bwMode="auto">
          <a:xfrm>
            <a:off x="2650908" y="2775024"/>
            <a:ext cx="145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b="1" dirty="0">
                <a:solidFill>
                  <a:srgbClr val="FF00FF"/>
                </a:solidFill>
              </a:rPr>
              <a:t>…  …</a:t>
            </a:r>
            <a:endParaRPr lang="en-US" altLang="zh-CN" dirty="0">
              <a:solidFill>
                <a:srgbClr val="000000"/>
              </a:solidFill>
            </a:endParaRPr>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3EB7ED0-90FF-4707-A5B2-13DEF7A8E261}"/>
              </a:ext>
            </a:extLst>
          </p:cNvPr>
          <p:cNvSpPr>
            <a:spLocks noChangeArrowheads="1"/>
          </p:cNvSpPr>
          <p:nvPr/>
        </p:nvSpPr>
        <p:spPr bwMode="auto">
          <a:xfrm>
            <a:off x="1752601" y="103089"/>
            <a:ext cx="7810151" cy="665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en-US" altLang="zh-CN" sz="3200" dirty="0">
                <a:solidFill>
                  <a:srgbClr val="000000"/>
                </a:solidFill>
                <a:ea typeface="楷体_GB2312" pitchFamily="49" charset="-122"/>
              </a:rPr>
              <a:t> p=T;  q=</a:t>
            </a:r>
            <a:r>
              <a:rPr lang="en-US" altLang="zh-CN" sz="3200" b="1" dirty="0">
                <a:solidFill>
                  <a:srgbClr val="000000"/>
                </a:solidFill>
                <a:ea typeface="楷体_GB2312" pitchFamily="49" charset="-122"/>
              </a:rPr>
              <a:t>NULL</a:t>
            </a:r>
            <a:r>
              <a:rPr lang="en-US" altLang="zh-CN" sz="3200" dirty="0">
                <a:solidFill>
                  <a:srgbClr val="000000"/>
                </a:solidFill>
                <a:ea typeface="楷体_GB2312" pitchFamily="49" charset="-122"/>
              </a:rPr>
              <a:t>;  found=</a:t>
            </a:r>
            <a:r>
              <a:rPr lang="en-US" altLang="zh-CN" sz="3200" b="1" dirty="0">
                <a:solidFill>
                  <a:srgbClr val="000000"/>
                </a:solidFill>
                <a:ea typeface="楷体_GB2312" pitchFamily="49" charset="-122"/>
              </a:rPr>
              <a:t>FALSE</a:t>
            </a:r>
            <a:r>
              <a:rPr lang="en-US" altLang="zh-CN" sz="3200" dirty="0">
                <a:solidFill>
                  <a:srgbClr val="000000"/>
                </a:solidFill>
                <a:ea typeface="楷体_GB2312" pitchFamily="49" charset="-122"/>
              </a:rPr>
              <a:t>;  </a:t>
            </a:r>
            <a:r>
              <a:rPr lang="en-US" altLang="zh-CN" sz="3200" dirty="0" err="1">
                <a:solidFill>
                  <a:srgbClr val="000000"/>
                </a:solidFill>
                <a:ea typeface="楷体_GB2312" pitchFamily="49" charset="-122"/>
              </a:rPr>
              <a:t>i</a:t>
            </a:r>
            <a:r>
              <a:rPr lang="en-US" altLang="zh-CN" sz="3200" dirty="0">
                <a:solidFill>
                  <a:srgbClr val="000000"/>
                </a:solidFill>
                <a:ea typeface="楷体_GB2312" pitchFamily="49" charset="-122"/>
              </a:rPr>
              <a:t>=0; </a:t>
            </a:r>
          </a:p>
          <a:p>
            <a:pPr fontAlgn="base">
              <a:lnSpc>
                <a:spcPct val="150000"/>
              </a:lnSpc>
              <a:spcBef>
                <a:spcPct val="0"/>
              </a:spcBef>
              <a:spcAft>
                <a:spcPct val="0"/>
              </a:spcAft>
            </a:pPr>
            <a:r>
              <a:rPr lang="en-US" altLang="zh-CN" sz="3200" dirty="0">
                <a:solidFill>
                  <a:srgbClr val="000000"/>
                </a:solidFill>
                <a:ea typeface="楷体_GB2312" pitchFamily="49" charset="-122"/>
              </a:rPr>
              <a:t> </a:t>
            </a:r>
            <a:r>
              <a:rPr lang="en-US" altLang="zh-CN" sz="3200" b="1" dirty="0">
                <a:solidFill>
                  <a:srgbClr val="0000FF"/>
                </a:solidFill>
                <a:ea typeface="楷体_GB2312" pitchFamily="49" charset="-122"/>
              </a:rPr>
              <a:t>while</a:t>
            </a:r>
            <a:r>
              <a:rPr lang="en-US" altLang="zh-CN" sz="3200" dirty="0">
                <a:solidFill>
                  <a:srgbClr val="0000FF"/>
                </a:solidFill>
                <a:ea typeface="楷体_GB2312" pitchFamily="49" charset="-122"/>
              </a:rPr>
              <a:t> (p </a:t>
            </a:r>
            <a:r>
              <a:rPr lang="en-US" altLang="zh-CN" sz="3200" b="1" dirty="0">
                <a:solidFill>
                  <a:srgbClr val="0000FF"/>
                </a:solidFill>
                <a:ea typeface="楷体_GB2312" pitchFamily="49" charset="-122"/>
              </a:rPr>
              <a:t>&amp;&amp; !</a:t>
            </a:r>
            <a:r>
              <a:rPr lang="en-US" altLang="zh-CN" sz="3200" dirty="0">
                <a:solidFill>
                  <a:srgbClr val="0000FF"/>
                </a:solidFill>
                <a:ea typeface="楷体_GB2312" pitchFamily="49" charset="-122"/>
              </a:rPr>
              <a:t>found) </a:t>
            </a:r>
            <a:r>
              <a:rPr lang="en-US" altLang="zh-CN" sz="3200" b="1" dirty="0">
                <a:solidFill>
                  <a:srgbClr val="000000"/>
                </a:solidFill>
                <a:ea typeface="楷体_GB2312" pitchFamily="49" charset="-122"/>
              </a:rPr>
              <a:t>{</a:t>
            </a:r>
            <a:endParaRPr lang="en-US" altLang="zh-CN" sz="3200" dirty="0">
              <a:solidFill>
                <a:srgbClr val="000000"/>
              </a:solidFill>
              <a:ea typeface="楷体_GB2312" pitchFamily="49" charset="-122"/>
            </a:endParaRPr>
          </a:p>
          <a:p>
            <a:pPr fontAlgn="base">
              <a:lnSpc>
                <a:spcPct val="150000"/>
              </a:lnSpc>
              <a:spcBef>
                <a:spcPct val="0"/>
              </a:spcBef>
              <a:spcAft>
                <a:spcPct val="0"/>
              </a:spcAft>
            </a:pPr>
            <a:r>
              <a:rPr lang="en-US" altLang="zh-CN" sz="3200" dirty="0">
                <a:solidFill>
                  <a:srgbClr val="000000"/>
                </a:solidFill>
                <a:ea typeface="楷体_GB2312" pitchFamily="49" charset="-122"/>
              </a:rPr>
              <a:t>    n=p-&gt;</a:t>
            </a:r>
            <a:r>
              <a:rPr lang="en-US" altLang="zh-CN" sz="3200" dirty="0" err="1">
                <a:solidFill>
                  <a:srgbClr val="000000"/>
                </a:solidFill>
                <a:ea typeface="楷体_GB2312" pitchFamily="49" charset="-122"/>
              </a:rPr>
              <a:t>keynum</a:t>
            </a:r>
            <a:r>
              <a:rPr lang="en-US" altLang="zh-CN" sz="3200" dirty="0">
                <a:solidFill>
                  <a:srgbClr val="000000"/>
                </a:solidFill>
                <a:ea typeface="楷体_GB2312" pitchFamily="49" charset="-122"/>
              </a:rPr>
              <a:t>;  </a:t>
            </a:r>
            <a:r>
              <a:rPr lang="en-US" altLang="zh-CN" sz="3200" dirty="0">
                <a:solidFill>
                  <a:srgbClr val="008080"/>
                </a:solidFill>
                <a:ea typeface="楷体_GB2312" pitchFamily="49" charset="-122"/>
              </a:rPr>
              <a:t> </a:t>
            </a:r>
            <a:r>
              <a:rPr lang="en-US" altLang="zh-CN" sz="3200" b="1" dirty="0" err="1">
                <a:solidFill>
                  <a:srgbClr val="008080"/>
                </a:solidFill>
                <a:ea typeface="楷体_GB2312" pitchFamily="49" charset="-122"/>
              </a:rPr>
              <a:t>i</a:t>
            </a:r>
            <a:r>
              <a:rPr lang="en-US" altLang="zh-CN" sz="3200" b="1" dirty="0">
                <a:solidFill>
                  <a:srgbClr val="008080"/>
                </a:solidFill>
                <a:ea typeface="楷体_GB2312" pitchFamily="49" charset="-122"/>
              </a:rPr>
              <a:t>=Search(p, K);</a:t>
            </a:r>
            <a:r>
              <a:rPr lang="en-US" altLang="zh-CN" sz="3200" b="1" dirty="0">
                <a:solidFill>
                  <a:srgbClr val="000000"/>
                </a:solidFill>
                <a:ea typeface="楷体_GB2312" pitchFamily="49" charset="-122"/>
              </a:rPr>
              <a:t>  </a:t>
            </a:r>
          </a:p>
          <a:p>
            <a:pPr fontAlgn="base">
              <a:lnSpc>
                <a:spcPct val="150000"/>
              </a:lnSpc>
              <a:spcBef>
                <a:spcPct val="0"/>
              </a:spcBef>
              <a:spcAft>
                <a:spcPct val="0"/>
              </a:spcAft>
            </a:pPr>
            <a:r>
              <a:rPr lang="en-US" altLang="zh-CN" sz="3200" dirty="0">
                <a:solidFill>
                  <a:srgbClr val="000000"/>
                </a:solidFill>
                <a:ea typeface="楷体_GB2312" pitchFamily="49" charset="-122"/>
              </a:rPr>
              <a:t>    </a:t>
            </a:r>
            <a:r>
              <a:rPr lang="en-US" altLang="zh-CN" sz="2000" dirty="0">
                <a:solidFill>
                  <a:srgbClr val="000000"/>
                </a:solidFill>
                <a:ea typeface="楷体_GB2312" pitchFamily="49" charset="-122"/>
              </a:rPr>
              <a:t>// </a:t>
            </a:r>
            <a:r>
              <a:rPr lang="zh-CN" altLang="en-US" sz="2000" dirty="0">
                <a:solidFill>
                  <a:srgbClr val="000000"/>
                </a:solidFill>
                <a:ea typeface="楷体_GB2312" pitchFamily="49" charset="-122"/>
              </a:rPr>
              <a:t>在</a:t>
            </a:r>
            <a:r>
              <a:rPr lang="en-US" altLang="zh-CN" sz="2000" dirty="0">
                <a:solidFill>
                  <a:srgbClr val="000000"/>
                </a:solidFill>
                <a:ea typeface="楷体_GB2312" pitchFamily="49" charset="-122"/>
              </a:rPr>
              <a:t>p-&gt;key[1..keynum]</a:t>
            </a:r>
            <a:r>
              <a:rPr lang="zh-CN" altLang="en-US" sz="2000" dirty="0">
                <a:solidFill>
                  <a:srgbClr val="000000"/>
                </a:solidFill>
                <a:ea typeface="楷体_GB2312" pitchFamily="49" charset="-122"/>
              </a:rPr>
              <a:t>中查找 </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 </a:t>
            </a:r>
            <a:r>
              <a:rPr lang="zh-CN" altLang="en-US" sz="2000" dirty="0">
                <a:solidFill>
                  <a:srgbClr val="000000"/>
                </a:solidFill>
                <a:ea typeface="楷体_GB2312" pitchFamily="49" charset="-122"/>
              </a:rPr>
              <a:t>，  </a:t>
            </a:r>
            <a:r>
              <a:rPr lang="en-US" altLang="zh-CN" sz="2000" b="1" dirty="0">
                <a:solidFill>
                  <a:srgbClr val="FF00FF"/>
                </a:solidFill>
                <a:ea typeface="楷体_GB2312" pitchFamily="49" charset="-122"/>
              </a:rPr>
              <a:t>p-&gt;key[</a:t>
            </a:r>
            <a:r>
              <a:rPr lang="en-US" altLang="zh-CN" sz="2000" b="1" dirty="0" err="1">
                <a:solidFill>
                  <a:srgbClr val="FF00FF"/>
                </a:solidFill>
                <a:ea typeface="楷体_GB2312" pitchFamily="49" charset="-122"/>
              </a:rPr>
              <a:t>i</a:t>
            </a:r>
            <a:r>
              <a:rPr lang="en-US" altLang="zh-CN" sz="2000" b="1" dirty="0">
                <a:solidFill>
                  <a:srgbClr val="FF00FF"/>
                </a:solidFill>
                <a:ea typeface="楷体_GB2312" pitchFamily="49" charset="-122"/>
              </a:rPr>
              <a:t>]&lt;=K&lt;p-&gt;key[i+1]</a:t>
            </a:r>
            <a:endParaRPr lang="en-US" altLang="zh-CN" sz="2000" dirty="0">
              <a:solidFill>
                <a:srgbClr val="000000"/>
              </a:solidFill>
              <a:ea typeface="楷体_GB2312" pitchFamily="49" charset="-122"/>
            </a:endParaRPr>
          </a:p>
          <a:p>
            <a:pPr fontAlgn="base">
              <a:lnSpc>
                <a:spcPct val="150000"/>
              </a:lnSpc>
              <a:spcBef>
                <a:spcPct val="0"/>
              </a:spcBef>
              <a:spcAft>
                <a:spcPct val="0"/>
              </a:spcAft>
            </a:pPr>
            <a:r>
              <a:rPr lang="en-US" altLang="zh-CN" sz="3200" dirty="0">
                <a:solidFill>
                  <a:srgbClr val="000000"/>
                </a:solidFill>
                <a:ea typeface="楷体_GB2312" pitchFamily="49" charset="-122"/>
              </a:rPr>
              <a:t>    </a:t>
            </a:r>
            <a:r>
              <a:rPr lang="en-US" altLang="zh-CN" sz="3200" b="1" dirty="0">
                <a:solidFill>
                  <a:srgbClr val="FF0000"/>
                </a:solidFill>
                <a:ea typeface="楷体_GB2312" pitchFamily="49" charset="-122"/>
              </a:rPr>
              <a:t>if</a:t>
            </a:r>
            <a:r>
              <a:rPr lang="en-US" altLang="zh-CN" sz="3200" dirty="0">
                <a:solidFill>
                  <a:srgbClr val="FF0000"/>
                </a:solidFill>
                <a:ea typeface="楷体_GB2312" pitchFamily="49" charset="-122"/>
              </a:rPr>
              <a:t> (</a:t>
            </a:r>
            <a:r>
              <a:rPr lang="en-US" altLang="zh-CN" sz="3200" dirty="0" err="1">
                <a:solidFill>
                  <a:srgbClr val="FF0000"/>
                </a:solidFill>
                <a:ea typeface="楷体_GB2312" pitchFamily="49" charset="-122"/>
              </a:rPr>
              <a:t>i</a:t>
            </a:r>
            <a:r>
              <a:rPr lang="en-US" altLang="zh-CN" sz="3200" dirty="0">
                <a:solidFill>
                  <a:srgbClr val="FF0000"/>
                </a:solidFill>
                <a:ea typeface="楷体_GB2312" pitchFamily="49" charset="-122"/>
              </a:rPr>
              <a:t>&gt;0 </a:t>
            </a:r>
            <a:r>
              <a:rPr lang="en-US" altLang="zh-CN" sz="3200" b="1" dirty="0">
                <a:solidFill>
                  <a:srgbClr val="FF0000"/>
                </a:solidFill>
                <a:ea typeface="楷体_GB2312" pitchFamily="49" charset="-122"/>
              </a:rPr>
              <a:t>&amp;&amp;</a:t>
            </a:r>
            <a:r>
              <a:rPr lang="en-US" altLang="zh-CN" sz="3200" dirty="0">
                <a:solidFill>
                  <a:srgbClr val="FF0000"/>
                </a:solidFill>
                <a:ea typeface="楷体_GB2312" pitchFamily="49" charset="-122"/>
              </a:rPr>
              <a:t> p-&gt;key[</a:t>
            </a:r>
            <a:r>
              <a:rPr lang="en-US" altLang="zh-CN" sz="3200" dirty="0" err="1">
                <a:solidFill>
                  <a:srgbClr val="FF0000"/>
                </a:solidFill>
                <a:ea typeface="楷体_GB2312" pitchFamily="49" charset="-122"/>
              </a:rPr>
              <a:t>i</a:t>
            </a:r>
            <a:r>
              <a:rPr lang="en-US" altLang="zh-CN" sz="3200" dirty="0">
                <a:solidFill>
                  <a:srgbClr val="FF0000"/>
                </a:solidFill>
                <a:ea typeface="楷体_GB2312" pitchFamily="49" charset="-122"/>
              </a:rPr>
              <a:t>]==K)  found=</a:t>
            </a:r>
            <a:r>
              <a:rPr lang="en-US" altLang="zh-CN" sz="3200" b="1" dirty="0">
                <a:solidFill>
                  <a:srgbClr val="FF0000"/>
                </a:solidFill>
                <a:ea typeface="楷体_GB2312" pitchFamily="49" charset="-122"/>
              </a:rPr>
              <a:t>TRUE</a:t>
            </a:r>
            <a:r>
              <a:rPr lang="en-US" altLang="zh-CN" sz="3200" dirty="0">
                <a:solidFill>
                  <a:srgbClr val="FF0000"/>
                </a:solidFill>
                <a:ea typeface="楷体_GB2312" pitchFamily="49" charset="-122"/>
              </a:rPr>
              <a:t>; </a:t>
            </a:r>
          </a:p>
          <a:p>
            <a:pPr fontAlgn="base">
              <a:lnSpc>
                <a:spcPct val="150000"/>
              </a:lnSpc>
              <a:spcBef>
                <a:spcPct val="0"/>
              </a:spcBef>
              <a:spcAft>
                <a:spcPct val="0"/>
              </a:spcAft>
            </a:pPr>
            <a:r>
              <a:rPr lang="en-US" altLang="zh-CN" sz="3200" b="1" dirty="0">
                <a:solidFill>
                  <a:srgbClr val="0000FF"/>
                </a:solidFill>
                <a:ea typeface="楷体_GB2312" pitchFamily="49" charset="-122"/>
              </a:rPr>
              <a:t>    else {</a:t>
            </a:r>
            <a:r>
              <a:rPr lang="en-US" altLang="zh-CN" sz="3200" dirty="0">
                <a:solidFill>
                  <a:srgbClr val="0000FF"/>
                </a:solidFill>
                <a:ea typeface="楷体_GB2312" pitchFamily="49" charset="-122"/>
              </a:rPr>
              <a:t> q=p;   p=p-&gt;</a:t>
            </a:r>
            <a:r>
              <a:rPr lang="en-US" altLang="zh-CN" sz="3200" dirty="0" err="1">
                <a:solidFill>
                  <a:srgbClr val="0000FF"/>
                </a:solidFill>
                <a:ea typeface="楷体_GB2312" pitchFamily="49" charset="-122"/>
              </a:rPr>
              <a:t>ptr</a:t>
            </a:r>
            <a:r>
              <a:rPr lang="en-US" altLang="zh-CN" sz="3200" dirty="0">
                <a:solidFill>
                  <a:srgbClr val="0000FF"/>
                </a:solidFill>
                <a:ea typeface="楷体_GB2312" pitchFamily="49" charset="-122"/>
              </a:rPr>
              <a:t>[</a:t>
            </a:r>
            <a:r>
              <a:rPr lang="en-US" altLang="zh-CN" sz="3200" dirty="0" err="1">
                <a:solidFill>
                  <a:srgbClr val="0000FF"/>
                </a:solidFill>
                <a:ea typeface="楷体_GB2312" pitchFamily="49" charset="-122"/>
              </a:rPr>
              <a:t>i</a:t>
            </a:r>
            <a:r>
              <a:rPr lang="en-US" altLang="zh-CN" sz="3200" dirty="0">
                <a:solidFill>
                  <a:srgbClr val="0000FF"/>
                </a:solidFill>
                <a:ea typeface="楷体_GB2312" pitchFamily="49" charset="-122"/>
              </a:rPr>
              <a:t>]; </a:t>
            </a:r>
            <a:r>
              <a:rPr lang="en-US" altLang="zh-CN" sz="3200" b="1" dirty="0">
                <a:solidFill>
                  <a:srgbClr val="0000FF"/>
                </a:solidFill>
                <a:ea typeface="楷体_GB2312" pitchFamily="49" charset="-122"/>
              </a:rPr>
              <a:t>}  </a:t>
            </a:r>
            <a:r>
              <a:rPr lang="en-US" altLang="zh-CN" sz="2800" dirty="0">
                <a:solidFill>
                  <a:srgbClr val="0000FF"/>
                </a:solidFill>
                <a:ea typeface="楷体_GB2312" pitchFamily="49" charset="-122"/>
              </a:rPr>
              <a:t>// </a:t>
            </a:r>
            <a:r>
              <a:rPr lang="en-US" altLang="zh-CN" sz="2000" dirty="0">
                <a:solidFill>
                  <a:srgbClr val="0000FF"/>
                </a:solidFill>
                <a:ea typeface="楷体_GB2312" pitchFamily="49" charset="-122"/>
              </a:rPr>
              <a:t>q </a:t>
            </a:r>
            <a:r>
              <a:rPr lang="zh-CN" altLang="en-US" sz="2000" dirty="0">
                <a:solidFill>
                  <a:srgbClr val="0000FF"/>
                </a:solidFill>
                <a:ea typeface="楷体_GB2312" pitchFamily="49" charset="-122"/>
              </a:rPr>
              <a:t>指示 </a:t>
            </a:r>
            <a:r>
              <a:rPr lang="en-US" altLang="zh-CN" sz="2000" dirty="0">
                <a:solidFill>
                  <a:srgbClr val="0000FF"/>
                </a:solidFill>
                <a:ea typeface="楷体_GB2312" pitchFamily="49" charset="-122"/>
              </a:rPr>
              <a:t>p </a:t>
            </a:r>
            <a:r>
              <a:rPr lang="zh-CN" altLang="en-US" sz="2000" dirty="0">
                <a:solidFill>
                  <a:srgbClr val="0000FF"/>
                </a:solidFill>
                <a:ea typeface="楷体_GB2312" pitchFamily="49" charset="-122"/>
              </a:rPr>
              <a:t>的双亲</a:t>
            </a:r>
            <a:endParaRPr lang="zh-CN" altLang="en-US" sz="3200" b="1" dirty="0">
              <a:solidFill>
                <a:srgbClr val="0000FF"/>
              </a:solidFill>
              <a:ea typeface="楷体_GB2312" pitchFamily="49" charset="-122"/>
            </a:endParaRPr>
          </a:p>
          <a:p>
            <a:pPr fontAlgn="base">
              <a:lnSpc>
                <a:spcPct val="150000"/>
              </a:lnSpc>
              <a:spcBef>
                <a:spcPct val="0"/>
              </a:spcBef>
              <a:spcAft>
                <a:spcPct val="0"/>
              </a:spcAft>
            </a:pPr>
            <a:r>
              <a:rPr lang="zh-CN" altLang="en-US" sz="3200" b="1" dirty="0">
                <a:solidFill>
                  <a:srgbClr val="000000"/>
                </a:solidFill>
                <a:ea typeface="楷体_GB2312" pitchFamily="49" charset="-122"/>
              </a:rPr>
              <a:t>    </a:t>
            </a:r>
            <a:r>
              <a:rPr lang="en-US" altLang="zh-CN" sz="3200" b="1" dirty="0">
                <a:solidFill>
                  <a:srgbClr val="000000"/>
                </a:solidFill>
                <a:ea typeface="楷体_GB2312" pitchFamily="49" charset="-122"/>
              </a:rPr>
              <a:t>}</a:t>
            </a:r>
            <a:endParaRPr lang="en-US" altLang="zh-CN" sz="3200" dirty="0">
              <a:solidFill>
                <a:srgbClr val="000000"/>
              </a:solidFill>
              <a:ea typeface="楷体_GB2312" pitchFamily="49" charset="-122"/>
            </a:endParaRPr>
          </a:p>
          <a:p>
            <a:pPr fontAlgn="base">
              <a:lnSpc>
                <a:spcPct val="150000"/>
              </a:lnSpc>
              <a:spcBef>
                <a:spcPct val="0"/>
              </a:spcBef>
              <a:spcAft>
                <a:spcPct val="0"/>
              </a:spcAft>
            </a:pPr>
            <a:r>
              <a:rPr lang="en-US" altLang="zh-CN" sz="3200" dirty="0">
                <a:solidFill>
                  <a:srgbClr val="000000"/>
                </a:solidFill>
                <a:ea typeface="楷体_GB2312" pitchFamily="49" charset="-122"/>
              </a:rPr>
              <a:t> </a:t>
            </a:r>
            <a:r>
              <a:rPr lang="en-US" altLang="zh-CN" sz="3200" b="1" dirty="0">
                <a:solidFill>
                  <a:srgbClr val="000000"/>
                </a:solidFill>
                <a:ea typeface="楷体_GB2312" pitchFamily="49" charset="-122"/>
              </a:rPr>
              <a:t>if</a:t>
            </a:r>
            <a:r>
              <a:rPr lang="en-US" altLang="zh-CN" sz="3200" dirty="0">
                <a:solidFill>
                  <a:srgbClr val="000000"/>
                </a:solidFill>
                <a:ea typeface="楷体_GB2312" pitchFamily="49" charset="-122"/>
              </a:rPr>
              <a:t> (</a:t>
            </a:r>
            <a:r>
              <a:rPr lang="en-US" altLang="zh-CN" sz="3200" dirty="0">
                <a:solidFill>
                  <a:srgbClr val="A50021"/>
                </a:solidFill>
                <a:ea typeface="楷体_GB2312" pitchFamily="49" charset="-122"/>
              </a:rPr>
              <a:t>found</a:t>
            </a:r>
            <a:r>
              <a:rPr lang="en-US" altLang="zh-CN" sz="3200" dirty="0">
                <a:solidFill>
                  <a:srgbClr val="000000"/>
                </a:solidFill>
                <a:ea typeface="楷体_GB2312" pitchFamily="49" charset="-122"/>
              </a:rPr>
              <a:t>) </a:t>
            </a:r>
            <a:r>
              <a:rPr lang="en-US" altLang="zh-CN" sz="3200" b="1" dirty="0">
                <a:solidFill>
                  <a:srgbClr val="000000"/>
                </a:solidFill>
                <a:ea typeface="楷体_GB2312" pitchFamily="49" charset="-122"/>
              </a:rPr>
              <a:t> return</a:t>
            </a:r>
            <a:r>
              <a:rPr lang="en-US" altLang="zh-CN" sz="3200" dirty="0">
                <a:solidFill>
                  <a:srgbClr val="000000"/>
                </a:solidFill>
                <a:ea typeface="楷体_GB2312" pitchFamily="49" charset="-122"/>
              </a:rPr>
              <a:t> </a:t>
            </a:r>
            <a:r>
              <a:rPr lang="en-US" altLang="zh-CN" sz="3200" dirty="0">
                <a:solidFill>
                  <a:srgbClr val="A50021"/>
                </a:solidFill>
                <a:ea typeface="楷体_GB2312" pitchFamily="49" charset="-122"/>
              </a:rPr>
              <a:t>(p,i,1);       </a:t>
            </a:r>
            <a:r>
              <a:rPr lang="en-US" altLang="zh-CN" dirty="0">
                <a:solidFill>
                  <a:srgbClr val="A50021"/>
                </a:solidFill>
                <a:ea typeface="楷体_GB2312" pitchFamily="49" charset="-122"/>
              </a:rPr>
              <a:t>// </a:t>
            </a:r>
            <a:r>
              <a:rPr lang="zh-CN" altLang="en-US" sz="2000" dirty="0">
                <a:solidFill>
                  <a:srgbClr val="A50021"/>
                </a:solidFill>
                <a:ea typeface="楷体_GB2312" pitchFamily="49" charset="-122"/>
              </a:rPr>
              <a:t>查找成功</a:t>
            </a:r>
            <a:endParaRPr lang="zh-CN" altLang="en-US" dirty="0">
              <a:solidFill>
                <a:srgbClr val="000000"/>
              </a:solidFill>
              <a:ea typeface="楷体_GB2312" pitchFamily="49" charset="-122"/>
            </a:endParaRPr>
          </a:p>
          <a:p>
            <a:pPr fontAlgn="base">
              <a:lnSpc>
                <a:spcPct val="150000"/>
              </a:lnSpc>
              <a:spcBef>
                <a:spcPct val="0"/>
              </a:spcBef>
              <a:spcAft>
                <a:spcPct val="0"/>
              </a:spcAft>
            </a:pPr>
            <a:r>
              <a:rPr lang="zh-CN" altLang="en-US" sz="3200" dirty="0">
                <a:solidFill>
                  <a:srgbClr val="000000"/>
                </a:solidFill>
                <a:ea typeface="楷体_GB2312" pitchFamily="49" charset="-122"/>
              </a:rPr>
              <a:t> </a:t>
            </a:r>
            <a:r>
              <a:rPr lang="en-US" altLang="zh-CN" sz="3200" b="1" dirty="0">
                <a:solidFill>
                  <a:srgbClr val="000000"/>
                </a:solidFill>
                <a:ea typeface="楷体_GB2312" pitchFamily="49" charset="-122"/>
              </a:rPr>
              <a:t>else return</a:t>
            </a:r>
            <a:r>
              <a:rPr lang="en-US" altLang="zh-CN" sz="3200" dirty="0">
                <a:solidFill>
                  <a:srgbClr val="000000"/>
                </a:solidFill>
                <a:ea typeface="楷体_GB2312" pitchFamily="49" charset="-122"/>
              </a:rPr>
              <a:t> </a:t>
            </a:r>
            <a:r>
              <a:rPr lang="en-US" altLang="zh-CN" sz="3200" dirty="0">
                <a:solidFill>
                  <a:srgbClr val="6600CC"/>
                </a:solidFill>
                <a:ea typeface="楷体_GB2312" pitchFamily="49" charset="-122"/>
              </a:rPr>
              <a:t>(q,i,0);                 </a:t>
            </a:r>
            <a:r>
              <a:rPr lang="en-US" altLang="zh-CN" dirty="0">
                <a:solidFill>
                  <a:srgbClr val="6600CC"/>
                </a:solidFill>
                <a:ea typeface="楷体_GB2312" pitchFamily="49" charset="-122"/>
              </a:rPr>
              <a:t>// </a:t>
            </a:r>
            <a:r>
              <a:rPr lang="zh-CN" altLang="en-US" sz="2000" dirty="0">
                <a:solidFill>
                  <a:srgbClr val="6600CC"/>
                </a:solidFill>
                <a:ea typeface="楷体_GB2312" pitchFamily="49" charset="-122"/>
              </a:rPr>
              <a:t>查找不成功</a:t>
            </a:r>
            <a:endParaRPr lang="zh-CN" altLang="en-US" sz="3200" dirty="0">
              <a:solidFill>
                <a:srgbClr val="6600CC"/>
              </a:solidFill>
              <a:ea typeface="楷体_GB2312" pitchFamily="49" charset="-122"/>
            </a:endParaRP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7042" name="Text Box 3">
            <a:extLst>
              <a:ext uri="{FF2B5EF4-FFF2-40B4-BE49-F238E27FC236}">
                <a16:creationId xmlns:a16="http://schemas.microsoft.com/office/drawing/2014/main" id="{B219435A-A118-44E2-8123-FE07181DBA21}"/>
              </a:ext>
            </a:extLst>
          </p:cNvPr>
          <p:cNvSpPr txBox="1">
            <a:spLocks noChangeArrowheads="1"/>
          </p:cNvSpPr>
          <p:nvPr/>
        </p:nvSpPr>
        <p:spPr bwMode="auto">
          <a:xfrm>
            <a:off x="1905000" y="1600200"/>
            <a:ext cx="8498457" cy="245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ts val="1800"/>
              </a:spcBef>
              <a:spcAft>
                <a:spcPct val="0"/>
              </a:spcAft>
            </a:pPr>
            <a:r>
              <a:rPr lang="zh-CN" altLang="en-US" sz="3200" dirty="0">
                <a:solidFill>
                  <a:srgbClr val="000000"/>
                </a:solidFill>
                <a:ea typeface="楷体_GB2312" pitchFamily="49" charset="-122"/>
              </a:rPr>
              <a:t>在查找不成功之后，需进行插入。</a:t>
            </a:r>
          </a:p>
          <a:p>
            <a:pPr fontAlgn="base">
              <a:lnSpc>
                <a:spcPct val="150000"/>
              </a:lnSpc>
              <a:spcBef>
                <a:spcPts val="1800"/>
              </a:spcBef>
              <a:spcAft>
                <a:spcPct val="0"/>
              </a:spcAft>
            </a:pPr>
            <a:r>
              <a:rPr lang="zh-CN" altLang="en-US" sz="3200" dirty="0">
                <a:solidFill>
                  <a:srgbClr val="000000"/>
                </a:solidFill>
                <a:ea typeface="楷体_GB2312" pitchFamily="49" charset="-122"/>
              </a:rPr>
              <a:t>显然，</a:t>
            </a:r>
            <a:r>
              <a:rPr lang="zh-CN" altLang="en-US" sz="3200" b="1" dirty="0">
                <a:solidFill>
                  <a:srgbClr val="800080"/>
                </a:solidFill>
                <a:ea typeface="楷体_GB2312" pitchFamily="49" charset="-122"/>
              </a:rPr>
              <a:t>插入</a:t>
            </a:r>
            <a:r>
              <a:rPr lang="zh-CN" altLang="en-US" sz="3200" dirty="0">
                <a:solidFill>
                  <a:srgbClr val="800080"/>
                </a:solidFill>
                <a:ea typeface="楷体_GB2312" pitchFamily="49" charset="-122"/>
              </a:rPr>
              <a:t>的</a:t>
            </a:r>
            <a:r>
              <a:rPr lang="zh-CN" altLang="en-US" sz="3200" b="1" dirty="0">
                <a:solidFill>
                  <a:srgbClr val="800080"/>
                </a:solidFill>
                <a:ea typeface="楷体_GB2312" pitchFamily="49" charset="-122"/>
              </a:rPr>
              <a:t>位置</a:t>
            </a:r>
            <a:r>
              <a:rPr lang="zh-CN" altLang="en-US" sz="3200" dirty="0">
                <a:solidFill>
                  <a:srgbClr val="800080"/>
                </a:solidFill>
                <a:ea typeface="楷体_GB2312" pitchFamily="49" charset="-122"/>
              </a:rPr>
              <a:t>必定在</a:t>
            </a:r>
            <a:r>
              <a:rPr lang="zh-CN" altLang="en-US" sz="3200" b="1" dirty="0">
                <a:solidFill>
                  <a:srgbClr val="800080"/>
                </a:solidFill>
                <a:ea typeface="楷体_GB2312" pitchFamily="49" charset="-122"/>
              </a:rPr>
              <a:t>最下层的非叶结点；</a:t>
            </a:r>
            <a:r>
              <a:rPr lang="zh-CN" altLang="en-US" sz="3200" dirty="0">
                <a:solidFill>
                  <a:srgbClr val="000000"/>
                </a:solidFill>
                <a:ea typeface="楷体_GB2312" pitchFamily="49" charset="-122"/>
              </a:rPr>
              <a:t>有两种情况</a:t>
            </a:r>
            <a:endParaRPr lang="zh-CN" altLang="en-US" sz="3200" dirty="0">
              <a:solidFill>
                <a:srgbClr val="000000"/>
              </a:solidFill>
              <a:latin typeface="楷体_GB2312" pitchFamily="49" charset="-122"/>
              <a:ea typeface="楷体_GB2312" pitchFamily="49" charset="-122"/>
            </a:endParaRPr>
          </a:p>
        </p:txBody>
      </p:sp>
      <p:sp>
        <p:nvSpPr>
          <p:cNvPr id="6" name="Text Box 2">
            <a:extLst>
              <a:ext uri="{FF2B5EF4-FFF2-40B4-BE49-F238E27FC236}">
                <a16:creationId xmlns:a16="http://schemas.microsoft.com/office/drawing/2014/main" id="{4BEF4E4C-8989-40AE-B606-13E144F985A2}"/>
              </a:ext>
            </a:extLst>
          </p:cNvPr>
          <p:cNvSpPr txBox="1">
            <a:spLocks noChangeArrowheads="1"/>
          </p:cNvSpPr>
          <p:nvPr/>
        </p:nvSpPr>
        <p:spPr bwMode="auto">
          <a:xfrm>
            <a:off x="1905000" y="4430790"/>
            <a:ext cx="8393113" cy="1200329"/>
          </a:xfrm>
          <a:prstGeom prst="rect">
            <a:avLst/>
          </a:prstGeom>
          <a:noFill/>
          <a:ln w="9525">
            <a:noFill/>
            <a:miter lim="800000"/>
            <a:headEnd/>
            <a:tailEnd/>
          </a:ln>
        </p:spPr>
        <p:txBody>
          <a:bodyPr>
            <a:spAutoFit/>
          </a:bodyPr>
          <a:lstStyle/>
          <a:p>
            <a:pPr algn="just" fontAlgn="t">
              <a:lnSpc>
                <a:spcPct val="150000"/>
              </a:lnSpc>
              <a:spcBef>
                <a:spcPct val="50000"/>
              </a:spcBef>
            </a:pPr>
            <a:r>
              <a:rPr lang="zh-CN" altLang="en-US" sz="2400" b="1" dirty="0">
                <a:solidFill>
                  <a:srgbClr val="3333FF"/>
                </a:solidFill>
                <a:latin typeface="Consolas" pitchFamily="49" charset="0"/>
                <a:ea typeface="楷体" pitchFamily="49" charset="-122"/>
                <a:cs typeface="Consolas" pitchFamily="49" charset="0"/>
              </a:rPr>
              <a:t>　 </a:t>
            </a:r>
            <a:r>
              <a:rPr lang="zh-CN" altLang="en-US" sz="2400" b="1" dirty="0">
                <a:solidFill>
                  <a:srgbClr val="3333FF"/>
                </a:solidFill>
                <a:latin typeface="Consolas" pitchFamily="49" charset="0"/>
                <a:ea typeface="楷体" pitchFamily="49" charset="-122"/>
                <a:cs typeface="Consolas" pitchFamily="49" charset="0"/>
                <a:sym typeface="Wingdings"/>
              </a:rPr>
              <a:t>  </a:t>
            </a:r>
            <a:r>
              <a:rPr lang="zh-CN" altLang="en-US" sz="2400" b="1" dirty="0">
                <a:solidFill>
                  <a:srgbClr val="FF00FF"/>
                </a:solidFill>
                <a:latin typeface="Consolas" pitchFamily="49" charset="0"/>
                <a:ea typeface="楷体" pitchFamily="49" charset="-122"/>
                <a:cs typeface="Consolas" pitchFamily="49" charset="0"/>
                <a:sym typeface="Wingdings"/>
              </a:rPr>
              <a:t>插入</a:t>
            </a:r>
            <a:r>
              <a:rPr lang="zh-CN" altLang="en-US" sz="2400" b="1" dirty="0">
                <a:solidFill>
                  <a:srgbClr val="FF00FF"/>
                </a:solidFill>
                <a:latin typeface="Consolas" pitchFamily="49" charset="0"/>
                <a:ea typeface="楷体" pitchFamily="49" charset="-122"/>
                <a:cs typeface="Consolas" pitchFamily="49" charset="0"/>
              </a:rPr>
              <a:t>结点有空位置</a:t>
            </a:r>
            <a:r>
              <a:rPr lang="zh-CN" altLang="en-US" sz="2400" b="1" dirty="0">
                <a:solidFill>
                  <a:srgbClr val="3333FF"/>
                </a:solidFill>
                <a:latin typeface="Consolas" pitchFamily="49" charset="0"/>
                <a:ea typeface="楷体" pitchFamily="49" charset="-122"/>
                <a:cs typeface="Consolas" pitchFamily="49" charset="0"/>
              </a:rPr>
              <a:t>，即关键字个数</a:t>
            </a:r>
            <a:r>
              <a:rPr lang="en-US" altLang="zh-CN" sz="2400" b="1" i="1" dirty="0">
                <a:solidFill>
                  <a:srgbClr val="3333FF"/>
                </a:solidFill>
                <a:latin typeface="Consolas" pitchFamily="49" charset="0"/>
                <a:ea typeface="楷体" pitchFamily="49" charset="-122"/>
                <a:cs typeface="Consolas" pitchFamily="49" charset="0"/>
              </a:rPr>
              <a:t>n</a:t>
            </a:r>
            <a:r>
              <a:rPr lang="zh-CN" altLang="en-US" sz="2400" b="1" dirty="0">
                <a:solidFill>
                  <a:srgbClr val="3333FF"/>
                </a:solidFill>
                <a:latin typeface="Consolas" pitchFamily="49" charset="0"/>
                <a:ea typeface="楷体" pitchFamily="49" charset="-122"/>
                <a:cs typeface="Consolas" pitchFamily="49" charset="0"/>
              </a:rPr>
              <a:t>＜</a:t>
            </a:r>
            <a:r>
              <a:rPr lang="en-US" altLang="zh-CN" sz="2400" b="1" i="1" dirty="0">
                <a:latin typeface="Consolas" pitchFamily="49" charset="0"/>
                <a:ea typeface="楷体" pitchFamily="49" charset="-122"/>
                <a:cs typeface="Consolas" pitchFamily="49" charset="0"/>
              </a:rPr>
              <a:t>m</a:t>
            </a:r>
            <a:r>
              <a:rPr lang="en-US" altLang="zh-CN" sz="2400" b="1" dirty="0">
                <a:latin typeface="Consolas" pitchFamily="49" charset="0"/>
                <a:ea typeface="+mn-ea"/>
                <a:cs typeface="Consolas" pitchFamily="49" charset="0"/>
              </a:rPr>
              <a:t>-</a:t>
            </a:r>
            <a:r>
              <a:rPr lang="en-US" altLang="zh-CN" sz="2400" b="1" dirty="0">
                <a:latin typeface="Consolas" pitchFamily="49" charset="0"/>
                <a:ea typeface="楷体" pitchFamily="49" charset="-122"/>
                <a:cs typeface="Consolas" pitchFamily="49" charset="0"/>
              </a:rPr>
              <a:t>1</a:t>
            </a:r>
            <a:r>
              <a:rPr lang="zh-CN" altLang="en-US" sz="2400" b="1" dirty="0">
                <a:solidFill>
                  <a:srgbClr val="3333FF"/>
                </a:solidFill>
                <a:latin typeface="Consolas" pitchFamily="49" charset="0"/>
                <a:ea typeface="楷体" pitchFamily="49" charset="-122"/>
                <a:cs typeface="Consolas" pitchFamily="49" charset="0"/>
              </a:rPr>
              <a:t>：直接把关键字</a:t>
            </a:r>
            <a:r>
              <a:rPr lang="en-US" altLang="zh-CN" sz="2400" b="1" i="1" dirty="0">
                <a:solidFill>
                  <a:srgbClr val="3333FF"/>
                </a:solidFill>
                <a:latin typeface="Consolas" pitchFamily="49" charset="0"/>
                <a:ea typeface="楷体" pitchFamily="49" charset="-122"/>
                <a:cs typeface="Consolas" pitchFamily="49" charset="0"/>
              </a:rPr>
              <a:t>k</a:t>
            </a:r>
            <a:r>
              <a:rPr lang="zh-CN" altLang="en-US" sz="2400" b="1" dirty="0">
                <a:solidFill>
                  <a:srgbClr val="3333FF"/>
                </a:solidFill>
                <a:latin typeface="Consolas" pitchFamily="49" charset="0"/>
                <a:ea typeface="楷体" pitchFamily="49" charset="-122"/>
                <a:cs typeface="Consolas" pitchFamily="49" charset="0"/>
              </a:rPr>
              <a:t>有序插入到该结点的合适位置上。</a:t>
            </a:r>
          </a:p>
        </p:txBody>
      </p:sp>
      <p:sp>
        <p:nvSpPr>
          <p:cNvPr id="2" name="Text Box 3">
            <a:extLst>
              <a:ext uri="{FF2B5EF4-FFF2-40B4-BE49-F238E27FC236}">
                <a16:creationId xmlns:a16="http://schemas.microsoft.com/office/drawing/2014/main" id="{C846C1EA-F1F6-3EB4-F54E-1CB57A31F70C}"/>
              </a:ext>
            </a:extLst>
          </p:cNvPr>
          <p:cNvSpPr txBox="1">
            <a:spLocks noChangeArrowheads="1"/>
          </p:cNvSpPr>
          <p:nvPr/>
        </p:nvSpPr>
        <p:spPr bwMode="auto">
          <a:xfrm>
            <a:off x="4038600" y="459756"/>
            <a:ext cx="411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chemeClr val="accent6"/>
                </a:solidFill>
                <a:ea typeface="楷体_GB2312" pitchFamily="49" charset="-122"/>
              </a:rPr>
              <a:t>3</a:t>
            </a:r>
            <a:r>
              <a:rPr lang="zh-CN" altLang="en-US" sz="4000" dirty="0">
                <a:solidFill>
                  <a:schemeClr val="accent6"/>
                </a:solidFill>
                <a:ea typeface="楷体_GB2312" pitchFamily="49" charset="-122"/>
              </a:rPr>
              <a:t>．</a:t>
            </a:r>
            <a:r>
              <a:rPr lang="en-US" altLang="zh-CN" sz="4000" dirty="0">
                <a:solidFill>
                  <a:schemeClr val="accent6"/>
                </a:solidFill>
                <a:ea typeface="楷体_GB2312" pitchFamily="49" charset="-122"/>
              </a:rPr>
              <a:t>B</a:t>
            </a:r>
            <a:r>
              <a:rPr lang="zh-CN" altLang="en-US" sz="4000" dirty="0">
                <a:solidFill>
                  <a:schemeClr val="accent6"/>
                </a:solidFill>
                <a:ea typeface="楷体_GB2312" pitchFamily="49" charset="-122"/>
              </a:rPr>
              <a:t>树的插入</a:t>
            </a: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66909" y="285729"/>
            <a:ext cx="8529845" cy="461665"/>
          </a:xfrm>
          <a:prstGeom prst="rect">
            <a:avLst/>
          </a:prstGeom>
          <a:noFill/>
        </p:spPr>
        <p:txBody>
          <a:bodyPr wrap="square" rtlCol="0">
            <a:spAutoFit/>
          </a:bodyPr>
          <a:lstStyle/>
          <a:p>
            <a:pPr fontAlgn="base">
              <a:spcBef>
                <a:spcPct val="0"/>
              </a:spcBef>
              <a:spcAft>
                <a:spcPct val="0"/>
              </a:spcAft>
            </a:pPr>
            <a:r>
              <a:rPr kumimoji="1" lang="en-US" altLang="zh-CN" sz="2400" b="1" dirty="0">
                <a:solidFill>
                  <a:srgbClr val="3333FF"/>
                </a:solidFill>
                <a:latin typeface="Consolas" pitchFamily="49" charset="0"/>
                <a:ea typeface="楷体" pitchFamily="49" charset="-122"/>
                <a:cs typeface="Consolas" pitchFamily="49" charset="0"/>
                <a:sym typeface="Wingdings"/>
              </a:rPr>
              <a:t></a:t>
            </a:r>
            <a:r>
              <a:rPr kumimoji="1" lang="en-US" altLang="zh-CN" sz="2400" b="1" dirty="0">
                <a:solidFill>
                  <a:srgbClr val="FF0000"/>
                </a:solidFill>
                <a:latin typeface="Consolas" pitchFamily="49" charset="0"/>
                <a:ea typeface="楷体" pitchFamily="49" charset="-122"/>
                <a:cs typeface="Consolas" pitchFamily="49" charset="0"/>
                <a:sym typeface="Wingdings"/>
              </a:rPr>
              <a:t>  </a:t>
            </a:r>
            <a:r>
              <a:rPr kumimoji="1" lang="zh-CN" altLang="en-US" sz="2400" b="1" dirty="0">
                <a:solidFill>
                  <a:srgbClr val="FF00FF"/>
                </a:solidFill>
                <a:latin typeface="Consolas" pitchFamily="49" charset="0"/>
                <a:ea typeface="楷体" pitchFamily="49" charset="-122"/>
                <a:cs typeface="Consolas" pitchFamily="49" charset="0"/>
                <a:sym typeface="Wingdings"/>
              </a:rPr>
              <a:t>插入</a:t>
            </a:r>
            <a:r>
              <a:rPr kumimoji="1" lang="zh-CN" altLang="en-US" sz="2400" b="1" dirty="0">
                <a:solidFill>
                  <a:srgbClr val="FF00FF"/>
                </a:solidFill>
                <a:latin typeface="Consolas" pitchFamily="49" charset="0"/>
                <a:ea typeface="楷体" pitchFamily="49" charset="-122"/>
                <a:cs typeface="Consolas" pitchFamily="49" charset="0"/>
              </a:rPr>
              <a:t>结点没有空位置</a:t>
            </a:r>
            <a:r>
              <a:rPr kumimoji="1" lang="zh-CN" altLang="en-US" sz="2400" b="1" dirty="0">
                <a:solidFill>
                  <a:srgbClr val="3333FF"/>
                </a:solidFill>
                <a:latin typeface="Consolas" pitchFamily="49" charset="0"/>
                <a:ea typeface="楷体" pitchFamily="49" charset="-122"/>
                <a:cs typeface="Consolas" pitchFamily="49" charset="0"/>
              </a:rPr>
              <a:t>，即原关键字个数</a:t>
            </a:r>
            <a:r>
              <a:rPr kumimoji="1" lang="en-US" altLang="zh-CN" sz="2400" b="1" i="1" dirty="0">
                <a:solidFill>
                  <a:srgbClr val="3333FF"/>
                </a:solidFill>
                <a:latin typeface="Consolas" pitchFamily="49" charset="0"/>
                <a:ea typeface="楷体" pitchFamily="49" charset="-122"/>
                <a:cs typeface="Consolas" pitchFamily="49" charset="0"/>
              </a:rPr>
              <a:t>n=</a:t>
            </a:r>
            <a:r>
              <a:rPr kumimoji="1" lang="en-US" altLang="zh-CN" sz="2400" b="1" i="1" dirty="0">
                <a:solidFill>
                  <a:srgbClr val="FF0000"/>
                </a:solidFill>
                <a:latin typeface="Consolas" pitchFamily="49" charset="0"/>
                <a:ea typeface="楷体" pitchFamily="49" charset="-122"/>
                <a:cs typeface="Consolas" pitchFamily="49" charset="0"/>
              </a:rPr>
              <a:t>m</a:t>
            </a:r>
            <a:r>
              <a:rPr kumimoji="1" lang="en-US" altLang="zh-CN" sz="2400" b="1" dirty="0">
                <a:solidFill>
                  <a:srgbClr val="FF0000"/>
                </a:solidFill>
                <a:latin typeface="Consolas" pitchFamily="49" charset="0"/>
                <a:ea typeface="宋体" pitchFamily="2" charset="-122"/>
                <a:cs typeface="Consolas" pitchFamily="49" charset="0"/>
              </a:rPr>
              <a:t>-</a:t>
            </a:r>
            <a:r>
              <a:rPr kumimoji="1" lang="en-US" altLang="zh-CN" sz="2400" b="1" dirty="0">
                <a:solidFill>
                  <a:srgbClr val="FF0000"/>
                </a:solidFill>
                <a:latin typeface="Consolas" pitchFamily="49" charset="0"/>
                <a:ea typeface="楷体" pitchFamily="49" charset="-122"/>
                <a:cs typeface="Consolas" pitchFamily="49" charset="0"/>
              </a:rPr>
              <a:t>1  </a:t>
            </a:r>
            <a:r>
              <a:rPr kumimoji="1" lang="en-US" altLang="zh-CN" sz="2400" b="1" dirty="0">
                <a:solidFill>
                  <a:srgbClr val="FF0000"/>
                </a:solidFill>
                <a:latin typeface="Consolas" pitchFamily="49" charset="0"/>
                <a:ea typeface="楷体" pitchFamily="49" charset="-122"/>
                <a:cs typeface="Consolas" pitchFamily="49" charset="0"/>
                <a:sym typeface="Wingdings"/>
              </a:rPr>
              <a:t> </a:t>
            </a:r>
            <a:r>
              <a:rPr kumimoji="1" lang="zh-CN" altLang="en-US" sz="2400" b="1" dirty="0">
                <a:solidFill>
                  <a:srgbClr val="FF0000"/>
                </a:solidFill>
                <a:latin typeface="Consolas" pitchFamily="49" charset="0"/>
                <a:ea typeface="楷体" pitchFamily="49" charset="-122"/>
                <a:cs typeface="Consolas" pitchFamily="49" charset="0"/>
              </a:rPr>
              <a:t>分裂</a:t>
            </a:r>
            <a:r>
              <a:rPr kumimoji="1" lang="zh-CN" altLang="en-US" sz="2400" b="1" dirty="0">
                <a:solidFill>
                  <a:srgbClr val="3333FF"/>
                </a:solidFill>
                <a:latin typeface="Consolas" pitchFamily="49" charset="0"/>
                <a:ea typeface="楷体" pitchFamily="49" charset="-122"/>
                <a:cs typeface="Consolas" pitchFamily="49" charset="0"/>
              </a:rPr>
              <a:t>。</a:t>
            </a:r>
            <a:endParaRPr kumimoji="1" lang="zh-CN" altLang="en-US" sz="2400" dirty="0">
              <a:solidFill>
                <a:srgbClr val="FF0000"/>
              </a:solidFill>
              <a:latin typeface="Consolas" pitchFamily="49" charset="0"/>
              <a:ea typeface="楷体" pitchFamily="49" charset="-122"/>
              <a:cs typeface="Consolas" pitchFamily="49" charset="0"/>
            </a:endParaRPr>
          </a:p>
        </p:txBody>
      </p:sp>
      <p:grpSp>
        <p:nvGrpSpPr>
          <p:cNvPr id="18" name="组合 17"/>
          <p:cNvGrpSpPr/>
          <p:nvPr/>
        </p:nvGrpSpPr>
        <p:grpSpPr>
          <a:xfrm>
            <a:off x="2309786" y="1142984"/>
            <a:ext cx="7643866" cy="2446148"/>
            <a:chOff x="785786" y="1142984"/>
            <a:chExt cx="7643866" cy="2446148"/>
          </a:xfrm>
        </p:grpSpPr>
        <p:sp>
          <p:nvSpPr>
            <p:cNvPr id="62467" name="Rectangle 3"/>
            <p:cNvSpPr>
              <a:spLocks noChangeArrowheads="1"/>
            </p:cNvSpPr>
            <p:nvPr/>
          </p:nvSpPr>
          <p:spPr bwMode="auto">
            <a:xfrm>
              <a:off x="1835150" y="2022475"/>
              <a:ext cx="1439863" cy="523220"/>
            </a:xfrm>
            <a:prstGeom prst="rect">
              <a:avLst/>
            </a:prstGeom>
            <a:solidFill>
              <a:srgbClr val="FFFFFF"/>
            </a:solidFill>
            <a:ln w="28575" algn="ctr">
              <a:solidFill>
                <a:srgbClr val="9900FF"/>
              </a:solidFill>
              <a:miter lim="800000"/>
              <a:headEnd/>
              <a:tailEn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2468" name="Oval 4"/>
            <p:cNvSpPr>
              <a:spLocks noChangeAspect="1" noChangeArrowheads="1"/>
            </p:cNvSpPr>
            <p:nvPr/>
          </p:nvSpPr>
          <p:spPr bwMode="auto">
            <a:xfrm>
              <a:off x="2278825" y="2000500"/>
              <a:ext cx="503238" cy="5032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ea typeface="楷体_GB2312" pitchFamily="49" charset="-122"/>
                  <a:cs typeface="Consolas" pitchFamily="49" charset="0"/>
                </a:rPr>
                <a:t>k</a:t>
              </a:r>
              <a:r>
                <a:rPr lang="en-US" altLang="zh-CN" sz="2000" b="1" i="1" baseline="-25000">
                  <a:solidFill>
                    <a:srgbClr val="3333FF"/>
                  </a:solidFill>
                  <a:latin typeface="Consolas" pitchFamily="49" charset="0"/>
                  <a:ea typeface="楷体_GB2312" pitchFamily="49" charset="-122"/>
                  <a:cs typeface="Consolas" pitchFamily="49" charset="0"/>
                </a:rPr>
                <a:t>i</a:t>
              </a:r>
            </a:p>
          </p:txBody>
        </p:sp>
        <p:sp>
          <p:nvSpPr>
            <p:cNvPr id="62469" name="Line 5"/>
            <p:cNvSpPr>
              <a:spLocks noChangeShapeType="1"/>
            </p:cNvSpPr>
            <p:nvPr/>
          </p:nvSpPr>
          <p:spPr bwMode="auto">
            <a:xfrm flipV="1">
              <a:off x="2555875" y="2612575"/>
              <a:ext cx="0" cy="288925"/>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2470" name="Text Box 6"/>
            <p:cNvSpPr txBox="1">
              <a:spLocks noChangeArrowheads="1"/>
            </p:cNvSpPr>
            <p:nvPr/>
          </p:nvSpPr>
          <p:spPr bwMode="auto">
            <a:xfrm>
              <a:off x="1518531" y="2881246"/>
              <a:ext cx="2089150" cy="707886"/>
            </a:xfrm>
            <a:prstGeom prst="rect">
              <a:avLst/>
            </a:prstGeom>
            <a:noFill/>
            <a:ln w="28575" algn="ctr">
              <a:noFill/>
              <a:miter lim="800000"/>
              <a:headEnd/>
              <a:tailEnd/>
            </a:ln>
          </p:spPr>
          <p:txBody>
            <a:bodyPr>
              <a:spAutoFit/>
            </a:bodyPr>
            <a:lstStyle/>
            <a:p>
              <a:pPr algn="ctr" fontAlgn="base">
                <a:spcBef>
                  <a:spcPct val="50000"/>
                </a:spcBef>
                <a:spcAft>
                  <a:spcPct val="0"/>
                </a:spcAft>
              </a:pPr>
              <a:r>
                <a:rPr lang="zh-CN" altLang="en-US" sz="2000" b="1">
                  <a:solidFill>
                    <a:srgbClr val="3333FF"/>
                  </a:solidFill>
                  <a:latin typeface="Consolas" pitchFamily="49" charset="0"/>
                  <a:ea typeface="楷体" pitchFamily="49" charset="-122"/>
                  <a:cs typeface="Consolas" pitchFamily="49" charset="0"/>
                </a:rPr>
                <a:t>插入</a:t>
              </a:r>
              <a:r>
                <a:rPr lang="en-US" altLang="zh-CN" sz="2000" b="1" i="1">
                  <a:solidFill>
                    <a:srgbClr val="3333FF"/>
                  </a:solidFill>
                  <a:latin typeface="Consolas" pitchFamily="49" charset="0"/>
                  <a:ea typeface="楷体" pitchFamily="49" charset="-122"/>
                  <a:cs typeface="Consolas" pitchFamily="49" charset="0"/>
                </a:rPr>
                <a:t>k</a:t>
              </a:r>
              <a:r>
                <a:rPr lang="zh-CN" altLang="en-US" sz="2000" b="1">
                  <a:solidFill>
                    <a:srgbClr val="3333FF"/>
                  </a:solidFill>
                  <a:latin typeface="Consolas" pitchFamily="49" charset="0"/>
                  <a:ea typeface="楷体" pitchFamily="49" charset="-122"/>
                  <a:cs typeface="Consolas" pitchFamily="49" charset="0"/>
                </a:rPr>
                <a:t>后的中间</a:t>
              </a:r>
              <a:r>
                <a:rPr lang="zh-CN" altLang="en-US" sz="2000" b="1" dirty="0">
                  <a:solidFill>
                    <a:srgbClr val="3333FF"/>
                  </a:solidFill>
                  <a:latin typeface="Consolas" pitchFamily="49" charset="0"/>
                  <a:ea typeface="楷体" pitchFamily="49" charset="-122"/>
                  <a:cs typeface="Consolas" pitchFamily="49" charset="0"/>
                </a:rPr>
                <a:t>位置关键字</a:t>
              </a:r>
            </a:p>
          </p:txBody>
        </p:sp>
        <p:sp>
          <p:nvSpPr>
            <p:cNvPr id="62471" name="Rectangle 7"/>
            <p:cNvSpPr>
              <a:spLocks noChangeArrowheads="1"/>
            </p:cNvSpPr>
            <p:nvPr/>
          </p:nvSpPr>
          <p:spPr bwMode="auto">
            <a:xfrm>
              <a:off x="5357818" y="1519238"/>
              <a:ext cx="1439862" cy="523220"/>
            </a:xfrm>
            <a:prstGeom prst="rect">
              <a:avLst/>
            </a:prstGeom>
            <a:solidFill>
              <a:srgbClr val="FFFFFF"/>
            </a:solidFill>
            <a:ln w="28575" algn="ctr">
              <a:solidFill>
                <a:srgbClr val="9900FF"/>
              </a:solidFill>
              <a:miter lim="800000"/>
              <a:headEnd/>
              <a:tailEnd/>
            </a:ln>
          </p:spPr>
          <p:txBody>
            <a:bodyPr anchor="ctr">
              <a:spAutoFit/>
            </a:bodyP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2472" name="Oval 8"/>
            <p:cNvSpPr>
              <a:spLocks noChangeAspect="1" noChangeArrowheads="1"/>
            </p:cNvSpPr>
            <p:nvPr/>
          </p:nvSpPr>
          <p:spPr bwMode="auto">
            <a:xfrm>
              <a:off x="5868988" y="1495675"/>
              <a:ext cx="503237" cy="5032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dirty="0" err="1">
                  <a:solidFill>
                    <a:srgbClr val="3333FF"/>
                  </a:solidFill>
                  <a:latin typeface="Consolas" pitchFamily="49" charset="0"/>
                  <a:ea typeface="楷体_GB2312" pitchFamily="49" charset="-122"/>
                  <a:cs typeface="Consolas" pitchFamily="49" charset="0"/>
                </a:rPr>
                <a:t>k</a:t>
              </a:r>
              <a:r>
                <a:rPr lang="en-US" altLang="zh-CN" sz="2000" b="1" i="1" baseline="-25000" dirty="0" err="1">
                  <a:solidFill>
                    <a:srgbClr val="3333FF"/>
                  </a:solidFill>
                  <a:latin typeface="Consolas" pitchFamily="49" charset="0"/>
                  <a:ea typeface="楷体_GB2312" pitchFamily="49" charset="-122"/>
                  <a:cs typeface="Consolas" pitchFamily="49" charset="0"/>
                </a:rPr>
                <a:t>i</a:t>
              </a:r>
              <a:endParaRPr lang="en-US" altLang="zh-CN" sz="2000" b="1" i="1" baseline="-25000" dirty="0">
                <a:solidFill>
                  <a:srgbClr val="3333FF"/>
                </a:solidFill>
                <a:latin typeface="Consolas" pitchFamily="49" charset="0"/>
                <a:ea typeface="楷体_GB2312" pitchFamily="49" charset="-122"/>
                <a:cs typeface="Consolas" pitchFamily="49" charset="0"/>
              </a:endParaRPr>
            </a:p>
          </p:txBody>
        </p:sp>
        <p:sp>
          <p:nvSpPr>
            <p:cNvPr id="62473" name="Rectangle 9"/>
            <p:cNvSpPr>
              <a:spLocks noChangeArrowheads="1"/>
            </p:cNvSpPr>
            <p:nvPr/>
          </p:nvSpPr>
          <p:spPr bwMode="auto">
            <a:xfrm>
              <a:off x="5214942" y="2741613"/>
              <a:ext cx="647700"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spAutoFit/>
            </a:bodyP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62474" name="Rectangle 10"/>
            <p:cNvSpPr>
              <a:spLocks noChangeArrowheads="1"/>
            </p:cNvSpPr>
            <p:nvPr/>
          </p:nvSpPr>
          <p:spPr bwMode="auto">
            <a:xfrm>
              <a:off x="6372225" y="2741613"/>
              <a:ext cx="647700"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spAutoFit/>
            </a:bodyP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62475" name="Line 11"/>
            <p:cNvSpPr>
              <a:spLocks noChangeShapeType="1"/>
            </p:cNvSpPr>
            <p:nvPr/>
          </p:nvSpPr>
          <p:spPr bwMode="auto">
            <a:xfrm flipH="1">
              <a:off x="5653088" y="2095500"/>
              <a:ext cx="287337" cy="647700"/>
            </a:xfrm>
            <a:prstGeom prst="line">
              <a:avLst/>
            </a:prstGeom>
            <a:noFill/>
            <a:ln w="28575">
              <a:solidFill>
                <a:srgbClr val="3333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2476" name="Line 12"/>
            <p:cNvSpPr>
              <a:spLocks noChangeShapeType="1"/>
            </p:cNvSpPr>
            <p:nvPr/>
          </p:nvSpPr>
          <p:spPr bwMode="auto">
            <a:xfrm>
              <a:off x="6300788" y="2095500"/>
              <a:ext cx="287337" cy="647700"/>
            </a:xfrm>
            <a:prstGeom prst="line">
              <a:avLst/>
            </a:prstGeom>
            <a:noFill/>
            <a:ln w="28575">
              <a:solidFill>
                <a:srgbClr val="3333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2477" name="AutoShape 13"/>
            <p:cNvSpPr>
              <a:spLocks noChangeArrowheads="1"/>
            </p:cNvSpPr>
            <p:nvPr/>
          </p:nvSpPr>
          <p:spPr bwMode="auto">
            <a:xfrm>
              <a:off x="3708400" y="2382838"/>
              <a:ext cx="1008063" cy="360362"/>
            </a:xfrm>
            <a:prstGeom prst="rightArrow">
              <a:avLst>
                <a:gd name="adj1" fmla="val 50000"/>
                <a:gd name="adj2" fmla="val 69934"/>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62478" name="Text Box 14"/>
            <p:cNvSpPr txBox="1">
              <a:spLocks noChangeArrowheads="1"/>
            </p:cNvSpPr>
            <p:nvPr/>
          </p:nvSpPr>
          <p:spPr bwMode="auto">
            <a:xfrm>
              <a:off x="3851275" y="2778125"/>
              <a:ext cx="863600" cy="396875"/>
            </a:xfrm>
            <a:prstGeom prst="rect">
              <a:avLst/>
            </a:prstGeom>
            <a:noFill/>
            <a:ln w="28575" algn="ctr">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分裂</a:t>
              </a:r>
            </a:p>
          </p:txBody>
        </p:sp>
        <p:sp>
          <p:nvSpPr>
            <p:cNvPr id="16" name="TextBox 15"/>
            <p:cNvSpPr txBox="1"/>
            <p:nvPr/>
          </p:nvSpPr>
          <p:spPr>
            <a:xfrm>
              <a:off x="785786" y="1142984"/>
              <a:ext cx="2000264" cy="430887"/>
            </a:xfrm>
            <a:prstGeom prst="rect">
              <a:avLst/>
            </a:prstGeom>
            <a:noFill/>
          </p:spPr>
          <p:txBody>
            <a:bodyPr wrap="square" rtlCol="0">
              <a:spAutoFit/>
            </a:bodyPr>
            <a:lstStyle/>
            <a:p>
              <a:pPr fontAlgn="base">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分裂过程：</a:t>
              </a:r>
              <a:endParaRPr kumimoji="1" lang="zh-CN" altLang="en-US" sz="2200" dirty="0">
                <a:solidFill>
                  <a:srgbClr val="3333FF"/>
                </a:solidFill>
                <a:latin typeface="Consolas" pitchFamily="49" charset="0"/>
                <a:ea typeface="宋体" pitchFamily="2" charset="-122"/>
                <a:cs typeface="Consolas" pitchFamily="49" charset="0"/>
              </a:endParaRPr>
            </a:p>
          </p:txBody>
        </p:sp>
        <p:sp>
          <p:nvSpPr>
            <p:cNvPr id="17" name="TextBox 16"/>
            <p:cNvSpPr txBox="1"/>
            <p:nvPr/>
          </p:nvSpPr>
          <p:spPr>
            <a:xfrm>
              <a:off x="6858016" y="1600130"/>
              <a:ext cx="1571636" cy="400110"/>
            </a:xfrm>
            <a:prstGeom prst="rect">
              <a:avLst/>
            </a:prstGeom>
            <a:noFill/>
          </p:spPr>
          <p:txBody>
            <a:bodyPr wrap="square" rtlCol="0">
              <a:spAutoFit/>
            </a:bodyPr>
            <a:lstStyle/>
            <a:p>
              <a:pPr algn="ct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双亲结点</a:t>
              </a:r>
              <a:endParaRPr kumimoji="1" lang="zh-CN" altLang="en-US" sz="2000" b="1" dirty="0">
                <a:solidFill>
                  <a:srgbClr val="3333FF"/>
                </a:solidFill>
                <a:latin typeface="Consolas" pitchFamily="49" charset="0"/>
                <a:ea typeface="楷体" pitchFamily="49" charset="-122"/>
                <a:cs typeface="Consolas" pitchFamily="49" charset="0"/>
              </a:endParaRPr>
            </a:p>
          </p:txBody>
        </p:sp>
      </p:grpSp>
      <p:sp>
        <p:nvSpPr>
          <p:cNvPr id="19" name="TextBox 18"/>
          <p:cNvSpPr txBox="1"/>
          <p:nvPr/>
        </p:nvSpPr>
        <p:spPr>
          <a:xfrm>
            <a:off x="2309786" y="4994639"/>
            <a:ext cx="8215338" cy="961674"/>
          </a:xfrm>
          <a:prstGeom prst="rect">
            <a:avLst/>
          </a:prstGeom>
          <a:noFill/>
        </p:spPr>
        <p:txBody>
          <a:bodyPr wrap="square" rtlCol="0">
            <a:spAutoFit/>
          </a:bodyPr>
          <a:lstStyle/>
          <a:p>
            <a:pPr marL="457200" indent="-457200" fontAlgn="base">
              <a:lnSpc>
                <a:spcPct val="150000"/>
              </a:lnSpc>
              <a:spcBef>
                <a:spcPct val="0"/>
              </a:spcBef>
              <a:spcAft>
                <a:spcPct val="0"/>
              </a:spcAft>
              <a:buBlip>
                <a:blip r:embed="rId2"/>
              </a:buBlip>
            </a:pPr>
            <a:r>
              <a:rPr kumimoji="1" lang="zh-CN" altLang="en-US" sz="2000" b="1" dirty="0">
                <a:solidFill>
                  <a:srgbClr val="3333FF"/>
                </a:solidFill>
                <a:latin typeface="Consolas" pitchFamily="49" charset="0"/>
                <a:ea typeface="楷体" pitchFamily="49" charset="-122"/>
                <a:cs typeface="Consolas" pitchFamily="49" charset="0"/>
              </a:rPr>
              <a:t>如果没有双亲结点，新建一个双亲结点</a:t>
            </a:r>
            <a:r>
              <a:rPr kumimoji="1" lang="en-US" altLang="zh-CN" sz="2000" b="1" dirty="0">
                <a:solidFill>
                  <a:srgbClr val="3333FF"/>
                </a:solidFill>
                <a:latin typeface="Consolas" pitchFamily="49" charset="0"/>
                <a:ea typeface="楷体" pitchFamily="49" charset="-122"/>
                <a:cs typeface="Consolas" pitchFamily="49" charset="0"/>
              </a:rPr>
              <a:t>K</a:t>
            </a:r>
            <a:r>
              <a:rPr kumimoji="1" lang="en-US" altLang="zh-CN" sz="2000" b="1" baseline="-25000" dirty="0">
                <a:solidFill>
                  <a:srgbClr val="3333FF"/>
                </a:solidFill>
                <a:latin typeface="Consolas" pitchFamily="49" charset="0"/>
                <a:ea typeface="楷体" pitchFamily="49" charset="-122"/>
                <a:cs typeface="Consolas" pitchFamily="49" charset="0"/>
              </a:rPr>
              <a:t>i</a:t>
            </a:r>
            <a:r>
              <a:rPr kumimoji="1" lang="zh-CN" altLang="en-US" sz="2000" b="1" dirty="0">
                <a:solidFill>
                  <a:srgbClr val="3333FF"/>
                </a:solidFill>
                <a:latin typeface="Consolas" pitchFamily="49" charset="0"/>
                <a:ea typeface="楷体" pitchFamily="49" charset="-122"/>
                <a:cs typeface="Consolas" pitchFamily="49" charset="0"/>
              </a:rPr>
              <a:t>，树的高度增加一层。</a:t>
            </a:r>
            <a:endParaRPr kumimoji="1" lang="en-US" altLang="zh-CN" sz="2000" b="1" dirty="0">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Blip>
                <a:blip r:embed="rId2"/>
              </a:buBlip>
            </a:pPr>
            <a:r>
              <a:rPr kumimoji="1" lang="zh-CN" altLang="en-US" sz="2000" b="1" dirty="0">
                <a:solidFill>
                  <a:srgbClr val="3333FF"/>
                </a:solidFill>
                <a:latin typeface="Consolas" pitchFamily="49" charset="0"/>
                <a:ea typeface="楷体" pitchFamily="49" charset="-122"/>
                <a:cs typeface="Consolas" pitchFamily="49" charset="0"/>
              </a:rPr>
              <a:t>如果有双亲结点，将</a:t>
            </a:r>
            <a:r>
              <a:rPr kumimoji="1" lang="en-US" altLang="zh-CN" sz="2000" b="1" i="1" dirty="0" err="1">
                <a:solidFill>
                  <a:srgbClr val="FF00FF"/>
                </a:solidFill>
                <a:latin typeface="Consolas" pitchFamily="49" charset="0"/>
                <a:ea typeface="楷体" pitchFamily="49" charset="-122"/>
                <a:cs typeface="Consolas" pitchFamily="49" charset="0"/>
              </a:rPr>
              <a:t>k</a:t>
            </a:r>
            <a:r>
              <a:rPr kumimoji="1" lang="en-US" altLang="zh-CN" sz="2000" b="1" i="1" baseline="-25000" dirty="0" err="1">
                <a:solidFill>
                  <a:srgbClr val="FF00FF"/>
                </a:solidFill>
                <a:latin typeface="Consolas" pitchFamily="49" charset="0"/>
                <a:ea typeface="楷体" pitchFamily="49" charset="-122"/>
                <a:cs typeface="Consolas" pitchFamily="49" charset="0"/>
              </a:rPr>
              <a:t>i</a:t>
            </a:r>
            <a:r>
              <a:rPr kumimoji="1" lang="zh-CN" altLang="en-US" sz="2000" b="1" dirty="0">
                <a:solidFill>
                  <a:srgbClr val="3333FF"/>
                </a:solidFill>
                <a:latin typeface="Consolas" pitchFamily="49" charset="0"/>
                <a:ea typeface="楷体" pitchFamily="49" charset="-122"/>
                <a:cs typeface="Consolas" pitchFamily="49" charset="0"/>
              </a:rPr>
              <a:t>插入到双亲结点中。</a:t>
            </a:r>
          </a:p>
        </p:txBody>
      </p:sp>
      <p:sp>
        <p:nvSpPr>
          <p:cNvPr id="21" name="TextBox 18">
            <a:extLst>
              <a:ext uri="{FF2B5EF4-FFF2-40B4-BE49-F238E27FC236}">
                <a16:creationId xmlns:a16="http://schemas.microsoft.com/office/drawing/2014/main" id="{49C1012C-1716-4243-9252-959D89BF2F14}"/>
              </a:ext>
            </a:extLst>
          </p:cNvPr>
          <p:cNvSpPr txBox="1"/>
          <p:nvPr/>
        </p:nvSpPr>
        <p:spPr>
          <a:xfrm>
            <a:off x="2350426" y="3825310"/>
            <a:ext cx="8215338" cy="961674"/>
          </a:xfrm>
          <a:prstGeom prst="rect">
            <a:avLst/>
          </a:prstGeom>
          <a:noFill/>
        </p:spPr>
        <p:txBody>
          <a:bodyPr wrap="square" rtlCol="0">
            <a:spAutoFit/>
          </a:bodyPr>
          <a:lstStyle/>
          <a:p>
            <a:pPr marL="457200" indent="-457200" fontAlgn="base">
              <a:lnSpc>
                <a:spcPct val="150000"/>
              </a:lnSpc>
              <a:spcBef>
                <a:spcPct val="0"/>
              </a:spcBef>
              <a:spcAft>
                <a:spcPct val="0"/>
              </a:spcAft>
              <a:buBlip>
                <a:blip r:embed="rId2"/>
              </a:buBlip>
            </a:pPr>
            <a:r>
              <a:rPr kumimoji="1" lang="zh-CN" altLang="en-US" sz="2000" b="1" dirty="0">
                <a:solidFill>
                  <a:srgbClr val="3333FF"/>
                </a:solidFill>
                <a:latin typeface="Consolas" pitchFamily="49" charset="0"/>
                <a:ea typeface="楷体" pitchFamily="49" charset="-122"/>
                <a:cs typeface="Consolas" pitchFamily="49" charset="0"/>
              </a:rPr>
              <a:t>令 </a:t>
            </a:r>
            <a:r>
              <a:rPr kumimoji="1" lang="en-US" altLang="zh-CN" sz="2000" b="1" dirty="0" err="1">
                <a:solidFill>
                  <a:srgbClr val="3333FF"/>
                </a:solidFill>
                <a:latin typeface="Consolas" pitchFamily="49" charset="0"/>
                <a:ea typeface="楷体" pitchFamily="49" charset="-122"/>
                <a:cs typeface="Consolas" pitchFamily="49" charset="0"/>
              </a:rPr>
              <a:t>i</a:t>
            </a:r>
            <a:r>
              <a:rPr kumimoji="1" lang="en-US" altLang="zh-CN" sz="2000" b="1" dirty="0">
                <a:solidFill>
                  <a:srgbClr val="3333FF"/>
                </a:solidFill>
                <a:latin typeface="Consolas" pitchFamily="49" charset="0"/>
                <a:ea typeface="楷体" pitchFamily="49" charset="-122"/>
                <a:cs typeface="Consolas" pitchFamily="49" charset="0"/>
              </a:rPr>
              <a:t> = m/2</a:t>
            </a:r>
            <a:r>
              <a:rPr kumimoji="1" lang="zh-CN" altLang="en-US" sz="2000" b="1" dirty="0">
                <a:solidFill>
                  <a:srgbClr val="3333FF"/>
                </a:solidFill>
                <a:latin typeface="Consolas" pitchFamily="49" charset="0"/>
                <a:ea typeface="楷体" pitchFamily="49" charset="-122"/>
                <a:cs typeface="Consolas" pitchFamily="49" charset="0"/>
              </a:rPr>
              <a:t>， 原结点分裂为  （</a:t>
            </a:r>
            <a:r>
              <a:rPr kumimoji="1" lang="en-US" altLang="zh-CN" sz="2000" b="1" dirty="0">
                <a:solidFill>
                  <a:srgbClr val="3333FF"/>
                </a:solidFill>
                <a:latin typeface="Consolas" pitchFamily="49" charset="0"/>
                <a:ea typeface="楷体" pitchFamily="49" charset="-122"/>
                <a:cs typeface="Consolas" pitchFamily="49" charset="0"/>
              </a:rPr>
              <a:t>A</a:t>
            </a:r>
            <a:r>
              <a:rPr kumimoji="1" lang="en-US" altLang="zh-CN" sz="2000" b="1" baseline="-25000" dirty="0">
                <a:solidFill>
                  <a:srgbClr val="3333FF"/>
                </a:solidFill>
                <a:latin typeface="Consolas" pitchFamily="49" charset="0"/>
                <a:ea typeface="楷体" pitchFamily="49" charset="-122"/>
                <a:cs typeface="Consolas" pitchFamily="49" charset="0"/>
              </a:rPr>
              <a:t>0</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K</a:t>
            </a:r>
            <a:r>
              <a:rPr kumimoji="1" lang="en-US" altLang="zh-CN" sz="2000" b="1" baseline="-25000" dirty="0">
                <a:solidFill>
                  <a:srgbClr val="3333FF"/>
                </a:solidFill>
                <a:latin typeface="Consolas" pitchFamily="49" charset="0"/>
                <a:ea typeface="楷体" pitchFamily="49" charset="-122"/>
                <a:cs typeface="Consolas" pitchFamily="49" charset="0"/>
              </a:rPr>
              <a:t>1</a:t>
            </a:r>
            <a:r>
              <a:rPr kumimoji="1" lang="zh-CN" altLang="en-US" sz="2000" b="1" dirty="0">
                <a:solidFill>
                  <a:srgbClr val="3333FF"/>
                </a:solidFill>
                <a:latin typeface="Consolas" pitchFamily="49" charset="0"/>
                <a:ea typeface="楷体" pitchFamily="49" charset="-122"/>
                <a:cs typeface="Consolas" pitchFamily="49" charset="0"/>
              </a:rPr>
              <a:t>，。。。， </a:t>
            </a:r>
            <a:r>
              <a:rPr kumimoji="1" lang="en-US" altLang="zh-CN" sz="2000" b="1" dirty="0">
                <a:solidFill>
                  <a:srgbClr val="3333FF"/>
                </a:solidFill>
                <a:latin typeface="Consolas" pitchFamily="49" charset="0"/>
                <a:ea typeface="楷体" pitchFamily="49" charset="-122"/>
                <a:cs typeface="Consolas" pitchFamily="49" charset="0"/>
              </a:rPr>
              <a:t>K</a:t>
            </a:r>
            <a:r>
              <a:rPr kumimoji="1" lang="en-US" altLang="zh-CN" sz="2000" b="1" baseline="-25000" dirty="0">
                <a:solidFill>
                  <a:srgbClr val="3333FF"/>
                </a:solidFill>
                <a:latin typeface="Consolas" pitchFamily="49" charset="0"/>
                <a:ea typeface="楷体" pitchFamily="49" charset="-122"/>
                <a:cs typeface="Consolas" pitchFamily="49" charset="0"/>
              </a:rPr>
              <a:t>i-1</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A</a:t>
            </a:r>
            <a:r>
              <a:rPr kumimoji="1" lang="en-US" altLang="zh-CN" sz="2000" b="1" baseline="-25000" dirty="0">
                <a:solidFill>
                  <a:srgbClr val="3333FF"/>
                </a:solidFill>
                <a:latin typeface="Consolas" pitchFamily="49" charset="0"/>
                <a:ea typeface="楷体" pitchFamily="49" charset="-122"/>
                <a:cs typeface="Consolas" pitchFamily="49" charset="0"/>
              </a:rPr>
              <a:t>i-1</a:t>
            </a:r>
            <a:r>
              <a:rPr kumimoji="1" lang="zh-CN" altLang="en-US" sz="2000" b="1" dirty="0">
                <a:solidFill>
                  <a:srgbClr val="3333FF"/>
                </a:solidFill>
                <a:latin typeface="Consolas" pitchFamily="49" charset="0"/>
                <a:ea typeface="楷体" pitchFamily="49" charset="-122"/>
                <a:cs typeface="Consolas" pitchFamily="49" charset="0"/>
              </a:rPr>
              <a:t>）和 （</a:t>
            </a:r>
            <a:r>
              <a:rPr kumimoji="1" lang="en-US" altLang="zh-CN" sz="2000" b="1" dirty="0">
                <a:solidFill>
                  <a:srgbClr val="3333FF"/>
                </a:solidFill>
                <a:latin typeface="Consolas" pitchFamily="49" charset="0"/>
                <a:ea typeface="楷体" pitchFamily="49" charset="-122"/>
                <a:cs typeface="Consolas" pitchFamily="49" charset="0"/>
              </a:rPr>
              <a:t>A</a:t>
            </a:r>
            <a:r>
              <a:rPr kumimoji="1" lang="en-US" altLang="zh-CN" sz="2000" b="1" baseline="-25000" dirty="0">
                <a:solidFill>
                  <a:srgbClr val="3333FF"/>
                </a:solidFill>
                <a:latin typeface="Consolas" pitchFamily="49" charset="0"/>
                <a:ea typeface="楷体" pitchFamily="49" charset="-122"/>
                <a:cs typeface="Consolas" pitchFamily="49" charset="0"/>
              </a:rPr>
              <a:t>i</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K</a:t>
            </a:r>
            <a:r>
              <a:rPr kumimoji="1" lang="en-US" altLang="zh-CN" sz="2000" b="1" baseline="-25000" dirty="0">
                <a:solidFill>
                  <a:srgbClr val="3333FF"/>
                </a:solidFill>
                <a:latin typeface="Consolas" pitchFamily="49" charset="0"/>
                <a:ea typeface="楷体" pitchFamily="49" charset="-122"/>
                <a:cs typeface="Consolas" pitchFamily="49" charset="0"/>
              </a:rPr>
              <a:t>i+1</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err="1">
                <a:solidFill>
                  <a:srgbClr val="3333FF"/>
                </a:solidFill>
                <a:latin typeface="Consolas" pitchFamily="49" charset="0"/>
                <a:ea typeface="楷体" pitchFamily="49" charset="-122"/>
                <a:cs typeface="Consolas" pitchFamily="49" charset="0"/>
              </a:rPr>
              <a:t>K</a:t>
            </a:r>
            <a:r>
              <a:rPr kumimoji="1" lang="en-US" altLang="zh-CN" sz="2000" b="1" baseline="-25000" dirty="0" err="1">
                <a:solidFill>
                  <a:srgbClr val="3333FF"/>
                </a:solidFill>
                <a:latin typeface="Consolas" pitchFamily="49" charset="0"/>
                <a:ea typeface="楷体" pitchFamily="49" charset="-122"/>
                <a:cs typeface="Consolas" pitchFamily="49" charset="0"/>
              </a:rPr>
              <a:t>n</a:t>
            </a:r>
            <a:r>
              <a:rPr kumimoji="1" lang="zh-CN" altLang="en-US" sz="2000" b="1" dirty="0">
                <a:solidFill>
                  <a:srgbClr val="3333FF"/>
                </a:solidFill>
                <a:latin typeface="Consolas" pitchFamily="49" charset="0"/>
                <a:ea typeface="楷体" pitchFamily="49"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An</a:t>
            </a:r>
            <a:r>
              <a:rPr kumimoji="1" lang="zh-CN" altLang="en-US" sz="2000" b="1" dirty="0">
                <a:solidFill>
                  <a:srgbClr val="3333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381224" y="571481"/>
            <a:ext cx="7848600" cy="2382191"/>
          </a:xfrm>
          <a:prstGeom prst="rect">
            <a:avLst/>
          </a:prstGeom>
          <a:noFill/>
          <a:ln w="9525">
            <a:noFill/>
            <a:miter lim="800000"/>
            <a:headEnd/>
            <a:tailEnd/>
          </a:ln>
        </p:spPr>
        <p:txBody>
          <a:bodyPr>
            <a:spAutoFit/>
          </a:bodyPr>
          <a:lstStyle/>
          <a:p>
            <a:pPr algn="just" fontAlgn="ctr">
              <a:lnSpc>
                <a:spcPct val="130000"/>
              </a:lnSpc>
              <a:spcBef>
                <a:spcPct val="50000"/>
              </a:spcBef>
              <a:spcAft>
                <a:spcPct val="0"/>
              </a:spcAft>
            </a:pPr>
            <a:r>
              <a:rPr kumimoji="1" lang="en-US" altLang="zh-CN" sz="2400" b="1" dirty="0">
                <a:solidFill>
                  <a:srgbClr val="FF0000"/>
                </a:solidFill>
                <a:latin typeface="Consolas" pitchFamily="49" charset="0"/>
                <a:ea typeface="黑体" pitchFamily="49" charset="-122"/>
                <a:cs typeface="Consolas" pitchFamily="49" charset="0"/>
              </a:rPr>
              <a:t>【</a:t>
            </a:r>
            <a:r>
              <a:rPr kumimoji="1" lang="zh-CN" altLang="en-US" sz="2400" b="1" dirty="0">
                <a:solidFill>
                  <a:srgbClr val="FF0000"/>
                </a:solidFill>
                <a:latin typeface="Consolas" pitchFamily="49" charset="0"/>
                <a:ea typeface="楷体" pitchFamily="49" charset="-122"/>
                <a:cs typeface="Consolas" pitchFamily="49" charset="0"/>
              </a:rPr>
              <a:t>例</a:t>
            </a:r>
            <a:r>
              <a:rPr kumimoji="1" lang="en-US" altLang="zh-CN" sz="2400" b="1" dirty="0">
                <a:solidFill>
                  <a:srgbClr val="FF0000"/>
                </a:solidFill>
                <a:latin typeface="Consolas" pitchFamily="49" charset="0"/>
                <a:ea typeface="黑体" pitchFamily="49" charset="-122"/>
                <a:cs typeface="Consolas" pitchFamily="49" charset="0"/>
              </a:rPr>
              <a:t>】</a:t>
            </a:r>
            <a:r>
              <a:rPr kumimoji="1" lang="en-US" altLang="zh-CN" sz="2400" b="1" dirty="0">
                <a:solidFill>
                  <a:srgbClr val="3333FF"/>
                </a:solidFill>
                <a:latin typeface="Consolas" pitchFamily="49" charset="0"/>
                <a:ea typeface="黑体" pitchFamily="49" charset="-122"/>
                <a:cs typeface="Consolas" pitchFamily="49" charset="0"/>
              </a:rPr>
              <a:t> </a:t>
            </a:r>
            <a:r>
              <a:rPr kumimoji="1" lang="zh-CN" altLang="en-US" sz="2400" b="1" dirty="0">
                <a:solidFill>
                  <a:srgbClr val="3333FF"/>
                </a:solidFill>
                <a:latin typeface="Consolas" pitchFamily="49" charset="0"/>
                <a:ea typeface="楷体" pitchFamily="49" charset="-122"/>
                <a:cs typeface="Consolas" pitchFamily="49" charset="0"/>
              </a:rPr>
              <a:t>关键字序列为：</a:t>
            </a:r>
          </a:p>
          <a:p>
            <a:pPr algn="just" fontAlgn="ctr">
              <a:lnSpc>
                <a:spcPct val="130000"/>
              </a:lnSpc>
              <a:spcBef>
                <a:spcPct val="50000"/>
              </a:spcBef>
              <a:spcAft>
                <a:spcPct val="0"/>
              </a:spcAft>
            </a:pPr>
            <a:r>
              <a:rPr kumimoji="1" lang="en-US" altLang="zh-CN" sz="2400" b="1" dirty="0">
                <a:solidFill>
                  <a:srgbClr val="3333FF"/>
                </a:solidFill>
                <a:latin typeface="Consolas" pitchFamily="49" charset="0"/>
                <a:ea typeface="楷体" pitchFamily="49" charset="-122"/>
                <a:cs typeface="Consolas" pitchFamily="49" charset="0"/>
              </a:rPr>
              <a:t>    (1</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2</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6</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7</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11</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4</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8</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13</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10</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5</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17</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9</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16</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20</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3</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12</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14</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18</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19</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15)</a:t>
            </a:r>
            <a:r>
              <a:rPr kumimoji="1" lang="zh-CN" altLang="en-US" sz="2400" b="1" dirty="0">
                <a:solidFill>
                  <a:srgbClr val="3333FF"/>
                </a:solidFill>
                <a:latin typeface="Consolas" pitchFamily="49" charset="0"/>
                <a:ea typeface="楷体" pitchFamily="49" charset="-122"/>
                <a:cs typeface="Consolas" pitchFamily="49" charset="0"/>
              </a:rPr>
              <a:t>。</a:t>
            </a:r>
          </a:p>
          <a:p>
            <a:pPr algn="just" fontAlgn="ctr">
              <a:lnSpc>
                <a:spcPct val="13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创建一棵</a:t>
            </a:r>
            <a:r>
              <a:rPr kumimoji="1" lang="en-US" altLang="zh-CN" sz="2400" b="1" dirty="0">
                <a:solidFill>
                  <a:srgbClr val="3333FF"/>
                </a:solidFill>
                <a:latin typeface="Consolas" pitchFamily="49" charset="0"/>
                <a:ea typeface="楷体" pitchFamily="49" charset="-122"/>
                <a:cs typeface="Consolas" pitchFamily="49" charset="0"/>
              </a:rPr>
              <a:t>5</a:t>
            </a:r>
            <a:r>
              <a:rPr kumimoji="1" lang="zh-CN" altLang="en-US" sz="2400" b="1" dirty="0">
                <a:solidFill>
                  <a:srgbClr val="3333FF"/>
                </a:solidFill>
                <a:latin typeface="Consolas" pitchFamily="49" charset="0"/>
                <a:ea typeface="楷体" pitchFamily="49" charset="-122"/>
                <a:cs typeface="Consolas" pitchFamily="49" charset="0"/>
              </a:rPr>
              <a:t>阶</a:t>
            </a:r>
            <a:r>
              <a:rPr kumimoji="1" lang="en-US" altLang="zh-CN" sz="2400" b="1" dirty="0">
                <a:solidFill>
                  <a:srgbClr val="3333FF"/>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树。（省略外部节点）</a:t>
            </a:r>
          </a:p>
        </p:txBody>
      </p:sp>
      <p:sp>
        <p:nvSpPr>
          <p:cNvPr id="3" name="TextBox 2"/>
          <p:cNvSpPr txBox="1"/>
          <p:nvPr/>
        </p:nvSpPr>
        <p:spPr>
          <a:xfrm>
            <a:off x="2738414" y="3429001"/>
            <a:ext cx="5857916" cy="430887"/>
          </a:xfrm>
          <a:prstGeom prst="rect">
            <a:avLst/>
          </a:prstGeom>
          <a:noFill/>
        </p:spPr>
        <p:txBody>
          <a:bodyPr wrap="square" rtlCol="0">
            <a:spAutoFit/>
          </a:bodyPr>
          <a:lstStyle/>
          <a:p>
            <a:pPr fontAlgn="base">
              <a:spcBef>
                <a:spcPct val="0"/>
              </a:spcBef>
              <a:spcAft>
                <a:spcPct val="0"/>
              </a:spcAft>
            </a:pPr>
            <a:r>
              <a:rPr kumimoji="1" lang="zh-CN" altLang="en-US" sz="2200" b="1" dirty="0">
                <a:solidFill>
                  <a:srgbClr val="FF0000"/>
                </a:solidFill>
                <a:latin typeface="Consolas" pitchFamily="49" charset="0"/>
                <a:ea typeface="黑体" pitchFamily="49" charset="-122"/>
                <a:cs typeface="Consolas" pitchFamily="49" charset="0"/>
              </a:rPr>
              <a:t>注意：</a:t>
            </a:r>
            <a:r>
              <a:rPr kumimoji="1" lang="zh-CN" altLang="en-US" sz="2200" b="1" dirty="0">
                <a:solidFill>
                  <a:srgbClr val="3333FF"/>
                </a:solidFill>
                <a:latin typeface="Consolas" pitchFamily="49" charset="0"/>
                <a:ea typeface="楷体" pitchFamily="49" charset="-122"/>
                <a:cs typeface="Consolas" pitchFamily="49" charset="0"/>
              </a:rPr>
              <a:t>最多的关键字</a:t>
            </a:r>
            <a:r>
              <a:rPr kumimoji="1" lang="zh-CN" altLang="en-US" sz="2200" b="1">
                <a:solidFill>
                  <a:srgbClr val="3333FF"/>
                </a:solidFill>
                <a:latin typeface="Consolas" pitchFamily="49" charset="0"/>
                <a:ea typeface="楷体" pitchFamily="49" charset="-122"/>
                <a:cs typeface="Consolas" pitchFamily="49" charset="0"/>
              </a:rPr>
              <a:t>个数</a:t>
            </a:r>
            <a:r>
              <a:rPr kumimoji="1" lang="en-US" altLang="zh-CN" sz="2200" b="1">
                <a:solidFill>
                  <a:srgbClr val="FF0000"/>
                </a:solidFill>
                <a:latin typeface="Consolas" pitchFamily="49" charset="0"/>
                <a:ea typeface="楷体" pitchFamily="49" charset="-122"/>
                <a:cs typeface="Consolas" pitchFamily="49" charset="0"/>
              </a:rPr>
              <a:t>Max </a:t>
            </a:r>
            <a:r>
              <a:rPr kumimoji="1" lang="en-US" altLang="zh-CN" sz="2200" b="1">
                <a:solidFill>
                  <a:srgbClr val="3333FF"/>
                </a:solidFill>
                <a:latin typeface="Consolas" pitchFamily="49" charset="0"/>
                <a:ea typeface="楷体" pitchFamily="49" charset="-122"/>
                <a:cs typeface="Consolas" pitchFamily="49" charset="0"/>
              </a:rPr>
              <a:t>= </a:t>
            </a:r>
            <a:r>
              <a:rPr kumimoji="1" lang="en-US" altLang="zh-CN" sz="2200" b="1" i="1">
                <a:solidFill>
                  <a:srgbClr val="3333FF"/>
                </a:solidFill>
                <a:latin typeface="Consolas" pitchFamily="49" charset="0"/>
                <a:ea typeface="楷体" pitchFamily="49" charset="-122"/>
                <a:cs typeface="Consolas" pitchFamily="49" charset="0"/>
              </a:rPr>
              <a:t>m</a:t>
            </a:r>
            <a:r>
              <a:rPr kumimoji="1" lang="en-US" altLang="zh-CN" sz="2200" b="1">
                <a:solidFill>
                  <a:srgbClr val="3333FF"/>
                </a:solidFill>
                <a:latin typeface="Consolas" pitchFamily="49" charset="0"/>
                <a:ea typeface="宋体" panose="02010600030101010101" pitchFamily="2" charset="-122"/>
                <a:cs typeface="Consolas" pitchFamily="49" charset="0"/>
              </a:rPr>
              <a:t>-</a:t>
            </a:r>
            <a:r>
              <a:rPr kumimoji="1" lang="en-US" altLang="zh-CN" sz="2200" b="1">
                <a:solidFill>
                  <a:srgbClr val="3333FF"/>
                </a:solidFill>
                <a:latin typeface="Consolas" pitchFamily="49" charset="0"/>
                <a:ea typeface="楷体" pitchFamily="49" charset="-122"/>
                <a:cs typeface="Consolas" pitchFamily="49" charset="0"/>
              </a:rPr>
              <a:t>1 = 4</a:t>
            </a:r>
            <a:endParaRPr kumimoji="1" lang="zh-CN" altLang="en-US" sz="2200" b="1" dirty="0">
              <a:solidFill>
                <a:srgbClr val="3333FF"/>
              </a:solidFill>
              <a:latin typeface="Consolas" pitchFamily="49" charset="0"/>
              <a:ea typeface="楷体" pitchFamily="49" charset="-122"/>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F87BB55-A6B5-4528-9465-3B614A77315C}"/>
              </a:ext>
            </a:extLst>
          </p:cNvPr>
          <p:cNvSpPr>
            <a:spLocks noGrp="1" noChangeArrowheads="1"/>
          </p:cNvSpPr>
          <p:nvPr>
            <p:ph type="title" idx="4294967295"/>
          </p:nvPr>
        </p:nvSpPr>
        <p:spPr>
          <a:xfrm>
            <a:off x="2238374" y="431728"/>
            <a:ext cx="8001000" cy="892650"/>
          </a:xfrm>
        </p:spPr>
        <p:txBody>
          <a:bodyPr/>
          <a:lstStyle/>
          <a:p>
            <a:pPr eaLnBrk="1" hangingPunct="1"/>
            <a:r>
              <a:rPr lang="en-US" altLang="zh-CN" sz="3600" dirty="0">
                <a:solidFill>
                  <a:schemeClr val="accent6"/>
                </a:solidFill>
                <a:ea typeface="楷体_GB2312" pitchFamily="49" charset="-122"/>
              </a:rPr>
              <a:t>2</a:t>
            </a:r>
            <a:r>
              <a:rPr lang="zh-CN" altLang="en-US" sz="3600" dirty="0">
                <a:solidFill>
                  <a:schemeClr val="accent6"/>
                </a:solidFill>
                <a:ea typeface="楷体_GB2312" pitchFamily="49" charset="-122"/>
              </a:rPr>
              <a:t>．二叉排序树的查找算法</a:t>
            </a:r>
          </a:p>
        </p:txBody>
      </p:sp>
      <p:sp>
        <p:nvSpPr>
          <p:cNvPr id="38915" name="Rectangle 3">
            <a:extLst>
              <a:ext uri="{FF2B5EF4-FFF2-40B4-BE49-F238E27FC236}">
                <a16:creationId xmlns:a16="http://schemas.microsoft.com/office/drawing/2014/main" id="{CDFB852E-D4F2-4ED0-BCA1-62099E15F978}"/>
              </a:ext>
            </a:extLst>
          </p:cNvPr>
          <p:cNvSpPr>
            <a:spLocks noGrp="1" noChangeArrowheads="1"/>
          </p:cNvSpPr>
          <p:nvPr>
            <p:ph type="body" idx="4294967295"/>
          </p:nvPr>
        </p:nvSpPr>
        <p:spPr>
          <a:xfrm>
            <a:off x="2101850" y="3225573"/>
            <a:ext cx="8686801" cy="2108427"/>
          </a:xfrm>
        </p:spPr>
        <p:txBody>
          <a:bodyPr/>
          <a:lstStyle/>
          <a:p>
            <a:pPr marL="534988" indent="-534988" eaLnBrk="1" hangingPunct="1">
              <a:lnSpc>
                <a:spcPct val="150000"/>
              </a:lnSpc>
              <a:spcBef>
                <a:spcPts val="1200"/>
              </a:spcBef>
              <a:buNone/>
            </a:pPr>
            <a:r>
              <a:rPr lang="en-US" altLang="zh-CN" sz="2400" dirty="0">
                <a:solidFill>
                  <a:schemeClr val="accent2"/>
                </a:solidFill>
                <a:ea typeface="楷体_GB2312" pitchFamily="49" charset="-122"/>
              </a:rPr>
              <a:t>1</a:t>
            </a:r>
            <a:r>
              <a:rPr lang="zh-CN" altLang="en-US" sz="2400" dirty="0">
                <a:solidFill>
                  <a:schemeClr val="accent2"/>
                </a:solidFill>
                <a:ea typeface="楷体_GB2312" pitchFamily="49" charset="-122"/>
              </a:rPr>
              <a:t>）若给定值</a:t>
            </a:r>
            <a:r>
              <a:rPr lang="zh-CN" altLang="en-US" sz="2400" dirty="0">
                <a:solidFill>
                  <a:srgbClr val="FF0000"/>
                </a:solidFill>
                <a:ea typeface="楷体_GB2312" pitchFamily="49" charset="-122"/>
              </a:rPr>
              <a:t>等于</a:t>
            </a:r>
            <a:r>
              <a:rPr lang="zh-CN" altLang="en-US" sz="2400" dirty="0">
                <a:solidFill>
                  <a:schemeClr val="accent2"/>
                </a:solidFill>
                <a:ea typeface="楷体_GB2312" pitchFamily="49" charset="-122"/>
              </a:rPr>
              <a:t>根结点的关键字，则查找</a:t>
            </a:r>
            <a:r>
              <a:rPr lang="zh-CN" altLang="en-US" sz="2400" dirty="0">
                <a:solidFill>
                  <a:srgbClr val="FF0000"/>
                </a:solidFill>
                <a:ea typeface="楷体_GB2312" pitchFamily="49" charset="-122"/>
              </a:rPr>
              <a:t>成功</a:t>
            </a:r>
            <a:r>
              <a:rPr lang="zh-CN" altLang="en-US" sz="2400" dirty="0">
                <a:solidFill>
                  <a:schemeClr val="accent2"/>
                </a:solidFill>
                <a:ea typeface="楷体_GB2312" pitchFamily="49" charset="-122"/>
              </a:rPr>
              <a:t>；</a:t>
            </a:r>
          </a:p>
          <a:p>
            <a:pPr marL="534988" indent="-534988" eaLnBrk="1" hangingPunct="1">
              <a:lnSpc>
                <a:spcPct val="150000"/>
              </a:lnSpc>
              <a:spcBef>
                <a:spcPts val="1200"/>
              </a:spcBef>
              <a:buNone/>
            </a:pPr>
            <a:r>
              <a:rPr lang="en-US" altLang="zh-CN" sz="2400" dirty="0">
                <a:solidFill>
                  <a:schemeClr val="accent2"/>
                </a:solidFill>
                <a:ea typeface="楷体_GB2312" pitchFamily="49" charset="-122"/>
              </a:rPr>
              <a:t>2</a:t>
            </a:r>
            <a:r>
              <a:rPr lang="zh-CN" altLang="en-US" sz="2400" dirty="0">
                <a:solidFill>
                  <a:schemeClr val="accent2"/>
                </a:solidFill>
                <a:ea typeface="楷体_GB2312" pitchFamily="49" charset="-122"/>
              </a:rPr>
              <a:t>）若给定值</a:t>
            </a:r>
            <a:r>
              <a:rPr lang="zh-CN" altLang="en-US" sz="2400" dirty="0">
                <a:solidFill>
                  <a:srgbClr val="FF0000"/>
                </a:solidFill>
                <a:ea typeface="楷体_GB2312" pitchFamily="49" charset="-122"/>
              </a:rPr>
              <a:t>小于</a:t>
            </a:r>
            <a:r>
              <a:rPr lang="zh-CN" altLang="en-US" sz="2400" dirty="0">
                <a:solidFill>
                  <a:schemeClr val="accent2"/>
                </a:solidFill>
                <a:ea typeface="楷体_GB2312" pitchFamily="49" charset="-122"/>
              </a:rPr>
              <a:t>根结点的关键字，则继续在</a:t>
            </a:r>
            <a:r>
              <a:rPr lang="zh-CN" altLang="en-US" sz="2400" dirty="0">
                <a:solidFill>
                  <a:srgbClr val="FF0000"/>
                </a:solidFill>
                <a:ea typeface="楷体_GB2312" pitchFamily="49" charset="-122"/>
              </a:rPr>
              <a:t>左子树</a:t>
            </a:r>
            <a:r>
              <a:rPr lang="zh-CN" altLang="en-US" sz="2400" dirty="0">
                <a:solidFill>
                  <a:schemeClr val="accent2"/>
                </a:solidFill>
                <a:ea typeface="楷体_GB2312" pitchFamily="49" charset="-122"/>
              </a:rPr>
              <a:t>上进行查找；</a:t>
            </a:r>
          </a:p>
          <a:p>
            <a:pPr marL="534988" indent="-534988" eaLnBrk="1" hangingPunct="1">
              <a:lnSpc>
                <a:spcPct val="150000"/>
              </a:lnSpc>
              <a:spcBef>
                <a:spcPts val="1200"/>
              </a:spcBef>
              <a:buNone/>
            </a:pPr>
            <a:r>
              <a:rPr lang="en-US" altLang="zh-CN" sz="2400" dirty="0">
                <a:solidFill>
                  <a:schemeClr val="accent2"/>
                </a:solidFill>
                <a:ea typeface="楷体_GB2312" pitchFamily="49" charset="-122"/>
              </a:rPr>
              <a:t>3</a:t>
            </a:r>
            <a:r>
              <a:rPr lang="zh-CN" altLang="en-US" sz="2400" dirty="0">
                <a:solidFill>
                  <a:schemeClr val="accent2"/>
                </a:solidFill>
                <a:ea typeface="楷体_GB2312" pitchFamily="49" charset="-122"/>
              </a:rPr>
              <a:t>）若给定值</a:t>
            </a:r>
            <a:r>
              <a:rPr lang="zh-CN" altLang="en-US" sz="2400" dirty="0">
                <a:solidFill>
                  <a:srgbClr val="FF0000"/>
                </a:solidFill>
                <a:ea typeface="楷体_GB2312" pitchFamily="49" charset="-122"/>
              </a:rPr>
              <a:t>大于</a:t>
            </a:r>
            <a:r>
              <a:rPr lang="zh-CN" altLang="en-US" sz="2400" dirty="0">
                <a:solidFill>
                  <a:schemeClr val="accent2"/>
                </a:solidFill>
                <a:ea typeface="楷体_GB2312" pitchFamily="49" charset="-122"/>
              </a:rPr>
              <a:t>根结点的关键字，则继续在</a:t>
            </a:r>
            <a:r>
              <a:rPr lang="zh-CN" altLang="en-US" sz="2400" dirty="0">
                <a:solidFill>
                  <a:srgbClr val="FF0000"/>
                </a:solidFill>
                <a:ea typeface="楷体_GB2312" pitchFamily="49" charset="-122"/>
              </a:rPr>
              <a:t>右子树</a:t>
            </a:r>
            <a:r>
              <a:rPr lang="zh-CN" altLang="en-US" sz="2400" dirty="0">
                <a:solidFill>
                  <a:schemeClr val="accent2"/>
                </a:solidFill>
                <a:ea typeface="楷体_GB2312" pitchFamily="49" charset="-122"/>
              </a:rPr>
              <a:t>上进行查找。</a:t>
            </a:r>
          </a:p>
        </p:txBody>
      </p:sp>
      <p:sp>
        <p:nvSpPr>
          <p:cNvPr id="38916" name="Text Box 4">
            <a:extLst>
              <a:ext uri="{FF2B5EF4-FFF2-40B4-BE49-F238E27FC236}">
                <a16:creationId xmlns:a16="http://schemas.microsoft.com/office/drawing/2014/main" id="{FC5C6C3D-E425-492C-AD54-20A4CF544F2A}"/>
              </a:ext>
            </a:extLst>
          </p:cNvPr>
          <p:cNvSpPr txBox="1">
            <a:spLocks noChangeArrowheads="1"/>
          </p:cNvSpPr>
          <p:nvPr/>
        </p:nvSpPr>
        <p:spPr bwMode="auto">
          <a:xfrm>
            <a:off x="2133600" y="2349324"/>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dirty="0">
                <a:solidFill>
                  <a:schemeClr val="accent2"/>
                </a:solidFill>
                <a:ea typeface="楷体_GB2312" pitchFamily="49" charset="-122"/>
              </a:rPr>
              <a:t>否则</a:t>
            </a:r>
            <a:endParaRPr lang="zh-CN" altLang="en-US" sz="1600" dirty="0">
              <a:solidFill>
                <a:schemeClr val="accent2"/>
              </a:solidFill>
            </a:endParaRPr>
          </a:p>
        </p:txBody>
      </p:sp>
      <p:sp>
        <p:nvSpPr>
          <p:cNvPr id="38917" name="Rectangle 6">
            <a:extLst>
              <a:ext uri="{FF2B5EF4-FFF2-40B4-BE49-F238E27FC236}">
                <a16:creationId xmlns:a16="http://schemas.microsoft.com/office/drawing/2014/main" id="{CC3C75AD-5C9A-4E17-ABFE-44595EECB43F}"/>
              </a:ext>
            </a:extLst>
          </p:cNvPr>
          <p:cNvSpPr>
            <a:spLocks noChangeArrowheads="1"/>
          </p:cNvSpPr>
          <p:nvPr/>
        </p:nvSpPr>
        <p:spPr bwMode="auto">
          <a:xfrm>
            <a:off x="2101850" y="1714087"/>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dirty="0">
                <a:solidFill>
                  <a:schemeClr val="accent6"/>
                </a:solidFill>
                <a:ea typeface="楷体_GB2312" pitchFamily="49" charset="-122"/>
              </a:rPr>
              <a:t>若二叉排序树</a:t>
            </a:r>
            <a:r>
              <a:rPr lang="zh-CN" altLang="en-US" b="1" dirty="0">
                <a:solidFill>
                  <a:srgbClr val="FF0000"/>
                </a:solidFill>
                <a:ea typeface="楷体_GB2312" pitchFamily="49" charset="-122"/>
              </a:rPr>
              <a:t>为空</a:t>
            </a:r>
            <a:r>
              <a:rPr lang="zh-CN" altLang="en-US" dirty="0">
                <a:solidFill>
                  <a:schemeClr val="accent6"/>
                </a:solidFill>
                <a:ea typeface="楷体_GB2312" pitchFamily="49" charset="-122"/>
              </a:rPr>
              <a:t>，则</a:t>
            </a:r>
            <a:r>
              <a:rPr lang="zh-CN" altLang="en-US" b="1" dirty="0">
                <a:solidFill>
                  <a:srgbClr val="FF0000"/>
                </a:solidFill>
                <a:ea typeface="楷体_GB2312" pitchFamily="49" charset="-122"/>
              </a:rPr>
              <a:t>查找不成功</a:t>
            </a:r>
            <a:r>
              <a:rPr lang="zh-CN" altLang="en-US" dirty="0">
                <a:solidFill>
                  <a:schemeClr val="accent6"/>
                </a:solidFill>
                <a:ea typeface="楷体_GB2312" pitchFamily="49" charset="-122"/>
              </a:rPr>
              <a:t>；</a:t>
            </a:r>
            <a:endParaRPr lang="zh-CN" altLang="en-US" sz="1400" dirty="0">
              <a:solidFill>
                <a:schemeClr val="accent6"/>
              </a:solidFill>
              <a:ea typeface="楷体_GB2312" pitchFamily="49" charset="-122"/>
            </a:endParaRPr>
          </a:p>
        </p:txBody>
      </p:sp>
      <p:sp>
        <p:nvSpPr>
          <p:cNvPr id="2" name="文本框 1">
            <a:extLst>
              <a:ext uri="{FF2B5EF4-FFF2-40B4-BE49-F238E27FC236}">
                <a16:creationId xmlns:a16="http://schemas.microsoft.com/office/drawing/2014/main" id="{C0080BC4-0B70-4AEF-B233-15427D370DE3}"/>
              </a:ext>
            </a:extLst>
          </p:cNvPr>
          <p:cNvSpPr txBox="1"/>
          <p:nvPr/>
        </p:nvSpPr>
        <p:spPr>
          <a:xfrm>
            <a:off x="4364967" y="6113418"/>
            <a:ext cx="4192437" cy="523220"/>
          </a:xfrm>
          <a:prstGeom prst="rect">
            <a:avLst/>
          </a:prstGeom>
          <a:noFill/>
        </p:spPr>
        <p:txBody>
          <a:bodyPr wrap="square" rtlCol="0">
            <a:spAutoFit/>
          </a:bodyPr>
          <a:lstStyle/>
          <a:p>
            <a:r>
              <a:rPr lang="zh-CN" altLang="en-US" sz="2800" dirty="0">
                <a:solidFill>
                  <a:schemeClr val="accent2"/>
                </a:solidFill>
              </a:rPr>
              <a:t>类似于折半查找的过程。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4881554"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2</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68" name="TextBox 67"/>
          <p:cNvSpPr txBox="1"/>
          <p:nvPr/>
        </p:nvSpPr>
        <p:spPr>
          <a:xfrm>
            <a:off x="5453058"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6</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69" name="TextBox 68"/>
          <p:cNvSpPr txBox="1"/>
          <p:nvPr/>
        </p:nvSpPr>
        <p:spPr>
          <a:xfrm>
            <a:off x="6024562"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7</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5" name="矩形 74"/>
          <p:cNvSpPr/>
          <p:nvPr/>
        </p:nvSpPr>
        <p:spPr>
          <a:xfrm>
            <a:off x="5095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FF0000"/>
                </a:solidFill>
                <a:latin typeface="Consolas" pitchFamily="49" charset="0"/>
                <a:ea typeface="宋体" panose="02010600030101010101" pitchFamily="2" charset="-122"/>
                <a:cs typeface="Consolas" pitchFamily="49" charset="0"/>
              </a:rPr>
              <a:t>1</a:t>
            </a:r>
            <a:r>
              <a:rPr kumimoji="1" lang="en-US" altLang="zh-CN" sz="2000" b="1" dirty="0">
                <a:solidFill>
                  <a:srgbClr val="3333FF"/>
                </a:solidFill>
                <a:latin typeface="Consolas" pitchFamily="49" charset="0"/>
                <a:ea typeface="宋体" panose="02010600030101010101" pitchFamily="2" charset="-122"/>
                <a:cs typeface="Consolas" pitchFamily="49" charset="0"/>
              </a:rPr>
              <a:t>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TextBox 75"/>
          <p:cNvSpPr txBox="1"/>
          <p:nvPr/>
        </p:nvSpPr>
        <p:spPr>
          <a:xfrm>
            <a:off x="2024066" y="1071547"/>
            <a:ext cx="2214578" cy="430887"/>
          </a:xfrm>
          <a:prstGeom prst="rect">
            <a:avLst/>
          </a:prstGeom>
          <a:noFill/>
        </p:spPr>
        <p:txBody>
          <a:bodyPr wrap="square" rtlCol="0">
            <a:spAutoFit/>
          </a:bodyPr>
          <a:lstStyle/>
          <a:p>
            <a:pPr algn="ctr" fontAlgn="base">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关键字序列</a:t>
            </a:r>
            <a:endParaRPr kumimoji="1" lang="zh-CN" altLang="en-US" sz="2200" dirty="0">
              <a:solidFill>
                <a:srgbClr val="FF0000"/>
              </a:solidFill>
              <a:latin typeface="Consolas" pitchFamily="49" charset="0"/>
              <a:ea typeface="楷体" pitchFamily="49" charset="-122"/>
              <a:cs typeface="Consolas" pitchFamily="49" charset="0"/>
            </a:endParaRPr>
          </a:p>
        </p:txBody>
      </p:sp>
      <p:sp>
        <p:nvSpPr>
          <p:cNvPr id="66" name="TextBox 65"/>
          <p:cNvSpPr txBox="1"/>
          <p:nvPr/>
        </p:nvSpPr>
        <p:spPr>
          <a:xfrm>
            <a:off x="4238612"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78" name="直接箭头连接符 77"/>
          <p:cNvCxnSpPr/>
          <p:nvPr/>
        </p:nvCxnSpPr>
        <p:spPr>
          <a:xfrm rot="5400000" flipH="1" flipV="1">
            <a:off x="427353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5400000" flipH="1" flipV="1">
            <a:off x="4916479"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rot="5400000" flipH="1" flipV="1">
            <a:off x="5487983"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flipH="1" flipV="1">
            <a:off x="605948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5095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a:t>
            </a:r>
            <a:r>
              <a:rPr kumimoji="1" lang="en-US" altLang="zh-CN" sz="2000" b="1" dirty="0">
                <a:solidFill>
                  <a:srgbClr val="FF0000"/>
                </a:solidFill>
                <a:latin typeface="Consolas" pitchFamily="49" charset="0"/>
                <a:ea typeface="宋体" panose="02010600030101010101" pitchFamily="2" charset="-122"/>
                <a:cs typeface="Consolas" pitchFamily="49" charset="0"/>
              </a:rPr>
              <a:t>2</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90" name="矩形 89"/>
          <p:cNvSpPr/>
          <p:nvPr/>
        </p:nvSpPr>
        <p:spPr>
          <a:xfrm>
            <a:off x="5095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r>
              <a:rPr kumimoji="1" lang="en-US" altLang="zh-CN" sz="2000" b="1" dirty="0">
                <a:solidFill>
                  <a:srgbClr val="FF0000"/>
                </a:solidFill>
                <a:latin typeface="Consolas" pitchFamily="49" charset="0"/>
                <a:ea typeface="宋体" panose="02010600030101010101" pitchFamily="2" charset="-122"/>
                <a:cs typeface="Consolas" pitchFamily="49" charset="0"/>
              </a:rPr>
              <a:t>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91" name="矩形 90"/>
          <p:cNvSpPr/>
          <p:nvPr/>
        </p:nvSpPr>
        <p:spPr>
          <a:xfrm>
            <a:off x="5095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1 2 6 </a:t>
            </a:r>
            <a:r>
              <a:rPr kumimoji="1" lang="en-US" altLang="zh-CN" sz="2000" b="1" dirty="0">
                <a:solidFill>
                  <a:srgbClr val="FF0000"/>
                </a:solidFill>
                <a:latin typeface="Consolas" pitchFamily="49" charset="0"/>
                <a:ea typeface="宋体" panose="02010600030101010101" pitchFamily="2" charset="-122"/>
                <a:cs typeface="Consolas" pitchFamily="49" charset="0"/>
              </a:rPr>
              <a:t>7</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15" name="TextBox 14"/>
          <p:cNvSpPr txBox="1"/>
          <p:nvPr/>
        </p:nvSpPr>
        <p:spPr>
          <a:xfrm>
            <a:off x="2381224" y="500043"/>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78"/>
                                        </p:tgtEl>
                                      </p:cBhvr>
                                    </p:animEffect>
                                    <p:set>
                                      <p:cBhvr>
                                        <p:cTn id="17" dur="1" fill="hold">
                                          <p:stCondLst>
                                            <p:cond delay="499"/>
                                          </p:stCondLst>
                                        </p:cTn>
                                        <p:tgtEl>
                                          <p:spTgt spid="7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80"/>
                                        </p:tgtEl>
                                      </p:cBhvr>
                                    </p:animEffect>
                                    <p:set>
                                      <p:cBhvr>
                                        <p:cTn id="32" dur="1" fill="hold">
                                          <p:stCondLst>
                                            <p:cond delay="499"/>
                                          </p:stCondLst>
                                        </p:cTn>
                                        <p:tgtEl>
                                          <p:spTgt spid="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81"/>
                                        </p:tgtEl>
                                      </p:cBhvr>
                                    </p:animEffect>
                                    <p:set>
                                      <p:cBhvr>
                                        <p:cTn id="47" dur="1" fill="hold">
                                          <p:stCondLst>
                                            <p:cond delay="499"/>
                                          </p:stCondLst>
                                        </p:cTn>
                                        <p:tgtEl>
                                          <p:spTgt spid="8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5" grpId="0" animBg="1"/>
      <p:bldP spid="66" grpId="0"/>
      <p:bldP spid="89" grpId="0" animBg="1"/>
      <p:bldP spid="90" grpId="0" animBg="1"/>
      <p:bldP spid="9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381488"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11</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1" name="TextBox 70"/>
          <p:cNvSpPr txBox="1"/>
          <p:nvPr/>
        </p:nvSpPr>
        <p:spPr>
          <a:xfrm>
            <a:off x="4952992"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4</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2" name="TextBox 71"/>
          <p:cNvSpPr txBox="1"/>
          <p:nvPr/>
        </p:nvSpPr>
        <p:spPr>
          <a:xfrm>
            <a:off x="5524496"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8</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3" name="TextBox 72"/>
          <p:cNvSpPr txBox="1"/>
          <p:nvPr/>
        </p:nvSpPr>
        <p:spPr>
          <a:xfrm>
            <a:off x="6238876" y="114298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13</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6" name="TextBox 75"/>
          <p:cNvSpPr txBox="1"/>
          <p:nvPr/>
        </p:nvSpPr>
        <p:spPr>
          <a:xfrm>
            <a:off x="2024066" y="1071547"/>
            <a:ext cx="2214578" cy="430887"/>
          </a:xfrm>
          <a:prstGeom prst="rect">
            <a:avLst/>
          </a:prstGeom>
          <a:noFill/>
        </p:spPr>
        <p:txBody>
          <a:bodyPr wrap="square" rtlCol="0">
            <a:spAutoFit/>
          </a:bodyPr>
          <a:lstStyle/>
          <a:p>
            <a:pPr algn="ctr" fontAlgn="base">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关键字序列</a:t>
            </a:r>
            <a:endParaRPr kumimoji="1" lang="zh-CN" altLang="en-US" sz="2200" dirty="0">
              <a:solidFill>
                <a:srgbClr val="FF0000"/>
              </a:solidFill>
              <a:latin typeface="Consolas" pitchFamily="49" charset="0"/>
              <a:ea typeface="楷体" pitchFamily="49" charset="-122"/>
              <a:cs typeface="Consolas" pitchFamily="49" charset="0"/>
            </a:endParaRPr>
          </a:p>
        </p:txBody>
      </p:sp>
      <p:cxnSp>
        <p:nvCxnSpPr>
          <p:cNvPr id="83" name="直接箭头连接符 82"/>
          <p:cNvCxnSpPr/>
          <p:nvPr/>
        </p:nvCxnSpPr>
        <p:spPr>
          <a:xfrm rot="5400000" flipH="1" flipV="1">
            <a:off x="4416413"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5400000" flipH="1" flipV="1">
            <a:off x="498791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5400000" flipH="1" flipV="1">
            <a:off x="5559421"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5400000" flipH="1" flipV="1">
            <a:off x="6273801"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095604" y="2714620"/>
            <a:ext cx="185738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r>
              <a:rPr kumimoji="1" lang="en-US" altLang="zh-CN" sz="2000" b="1" dirty="0">
                <a:solidFill>
                  <a:srgbClr val="9900FF"/>
                </a:solidFill>
                <a:latin typeface="Consolas" pitchFamily="49" charset="0"/>
                <a:ea typeface="宋体" panose="02010600030101010101" pitchFamily="2" charset="-122"/>
                <a:cs typeface="Consolas" pitchFamily="49" charset="0"/>
              </a:rPr>
              <a:t>6</a:t>
            </a:r>
            <a:r>
              <a:rPr kumimoji="1" lang="en-US" altLang="zh-CN" sz="2000" b="1" dirty="0">
                <a:solidFill>
                  <a:srgbClr val="3333FF"/>
                </a:solidFill>
                <a:latin typeface="Consolas" pitchFamily="49" charset="0"/>
                <a:ea typeface="宋体" panose="02010600030101010101" pitchFamily="2" charset="-122"/>
                <a:cs typeface="Consolas" pitchFamily="49" charset="0"/>
              </a:rPr>
              <a:t> 7 </a:t>
            </a:r>
            <a:r>
              <a:rPr kumimoji="1" lang="en-US" altLang="zh-CN" sz="2000" b="1" dirty="0">
                <a:solidFill>
                  <a:srgbClr val="FF0000"/>
                </a:solidFill>
                <a:latin typeface="Consolas" pitchFamily="49" charset="0"/>
                <a:ea typeface="宋体" panose="02010600030101010101" pitchFamily="2" charset="-122"/>
                <a:cs typeface="Consolas" pitchFamily="49" charset="0"/>
              </a:rPr>
              <a:t>11</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25" name="右箭头 24"/>
          <p:cNvSpPr/>
          <p:nvPr/>
        </p:nvSpPr>
        <p:spPr>
          <a:xfrm>
            <a:off x="5381620" y="2786058"/>
            <a:ext cx="78581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26" name="矩形 25"/>
          <p:cNvSpPr/>
          <p:nvPr/>
        </p:nvSpPr>
        <p:spPr>
          <a:xfrm>
            <a:off x="673894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7" name="矩形 26"/>
          <p:cNvSpPr/>
          <p:nvPr/>
        </p:nvSpPr>
        <p:spPr>
          <a:xfrm>
            <a:off x="8524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7  11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8" name="矩形 27"/>
          <p:cNvSpPr/>
          <p:nvPr/>
        </p:nvSpPr>
        <p:spPr>
          <a:xfrm>
            <a:off x="7596198"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0" name="直接箭头连接符 29"/>
          <p:cNvCxnSpPr/>
          <p:nvPr/>
        </p:nvCxnSpPr>
        <p:spPr>
          <a:xfrm rot="5400000">
            <a:off x="7596198" y="2571744"/>
            <a:ext cx="642942"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8453454" y="2500306"/>
            <a:ext cx="642942"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73894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r>
              <a:rPr kumimoji="1" lang="en-US" altLang="zh-CN" sz="2000" b="1" dirty="0">
                <a:solidFill>
                  <a:srgbClr val="FF0000"/>
                </a:solidFill>
                <a:latin typeface="Consolas" pitchFamily="49" charset="0"/>
                <a:ea typeface="宋体" panose="02010600030101010101" pitchFamily="2" charset="-122"/>
                <a:cs typeface="Consolas" pitchFamily="49" charset="0"/>
              </a:rPr>
              <a:t>4</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35" name="矩形 34"/>
          <p:cNvSpPr/>
          <p:nvPr/>
        </p:nvSpPr>
        <p:spPr>
          <a:xfrm>
            <a:off x="8524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a:t>
            </a:r>
            <a:r>
              <a:rPr kumimoji="1" lang="en-US" altLang="zh-CN" sz="2000" b="1" dirty="0">
                <a:solidFill>
                  <a:srgbClr val="FF0000"/>
                </a:solidFill>
                <a:latin typeface="Consolas" pitchFamily="49" charset="0"/>
                <a:ea typeface="宋体" panose="02010600030101010101" pitchFamily="2" charset="-122"/>
                <a:cs typeface="Consolas" pitchFamily="49" charset="0"/>
              </a:rPr>
              <a:t>8</a:t>
            </a:r>
            <a:r>
              <a:rPr kumimoji="1" lang="en-US" altLang="zh-CN" sz="2000" b="1" dirty="0">
                <a:solidFill>
                  <a:srgbClr val="3333FF"/>
                </a:solidFill>
                <a:latin typeface="Consolas" pitchFamily="49" charset="0"/>
                <a:ea typeface="宋体" panose="02010600030101010101" pitchFamily="2" charset="-122"/>
                <a:cs typeface="Consolas" pitchFamily="49" charset="0"/>
              </a:rPr>
              <a:t> 11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6" name="矩形 35"/>
          <p:cNvSpPr/>
          <p:nvPr/>
        </p:nvSpPr>
        <p:spPr>
          <a:xfrm>
            <a:off x="8524892" y="3071810"/>
            <a:ext cx="178595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7  8 11 </a:t>
            </a:r>
            <a:r>
              <a:rPr kumimoji="1" lang="en-US" altLang="zh-CN" sz="2000" b="1" dirty="0">
                <a:solidFill>
                  <a:srgbClr val="FF0000"/>
                </a:solidFill>
                <a:latin typeface="Consolas" pitchFamily="49" charset="0"/>
                <a:ea typeface="宋体" panose="02010600030101010101" pitchFamily="2" charset="-122"/>
                <a:cs typeface="Consolas" pitchFamily="49" charset="0"/>
              </a:rPr>
              <a:t>13</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37" name="TextBox 36"/>
          <p:cNvSpPr txBox="1"/>
          <p:nvPr/>
        </p:nvSpPr>
        <p:spPr>
          <a:xfrm>
            <a:off x="3167042" y="3357562"/>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22" name="TextBox 21"/>
          <p:cNvSpPr txBox="1"/>
          <p:nvPr/>
        </p:nvSpPr>
        <p:spPr>
          <a:xfrm>
            <a:off x="2381224" y="500043"/>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23" name="TextBox 22"/>
          <p:cNvSpPr txBox="1"/>
          <p:nvPr/>
        </p:nvSpPr>
        <p:spPr>
          <a:xfrm>
            <a:off x="5381620" y="3000372"/>
            <a:ext cx="785818"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分裂</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84"/>
                                        </p:tgtEl>
                                      </p:cBhvr>
                                    </p:animEffect>
                                    <p:set>
                                      <p:cBhvr>
                                        <p:cTn id="51" dur="1" fill="hold">
                                          <p:stCondLst>
                                            <p:cond delay="499"/>
                                          </p:stCondLst>
                                        </p:cTn>
                                        <p:tgtEl>
                                          <p:spTgt spid="8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85"/>
                                        </p:tgtEl>
                                      </p:cBhvr>
                                    </p:animEffect>
                                    <p:set>
                                      <p:cBhvr>
                                        <p:cTn id="66" dur="1" fill="hold">
                                          <p:stCondLst>
                                            <p:cond delay="499"/>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91" grpId="0" animBg="1"/>
      <p:bldP spid="25" grpId="0" animBg="1"/>
      <p:bldP spid="26" grpId="0" animBg="1"/>
      <p:bldP spid="27" grpId="0" animBg="1"/>
      <p:bldP spid="28" grpId="0" animBg="1"/>
      <p:bldP spid="34" grpId="0" animBg="1"/>
      <p:bldP spid="35" grpId="0" animBg="1"/>
      <p:bldP spid="36" grpId="0" animBg="1"/>
      <p:bldP spid="37" grpId="0"/>
      <p:bldP spid="2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310050" y="107075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10</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6" name="TextBox 75"/>
          <p:cNvSpPr txBox="1"/>
          <p:nvPr/>
        </p:nvSpPr>
        <p:spPr>
          <a:xfrm>
            <a:off x="2166942" y="999315"/>
            <a:ext cx="2214578" cy="461665"/>
          </a:xfrm>
          <a:prstGeom prst="rect">
            <a:avLst/>
          </a:prstGeom>
          <a:noFill/>
        </p:spPr>
        <p:txBody>
          <a:bodyPr wrap="square" rtlCol="0">
            <a:spAutoFit/>
          </a:bodyPr>
          <a:lstStyle/>
          <a:p>
            <a:pPr algn="ct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关键字序列</a:t>
            </a:r>
            <a:endParaRPr kumimoji="1" lang="zh-CN" altLang="en-US" sz="2400" dirty="0">
              <a:solidFill>
                <a:srgbClr val="FF0000"/>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4344975"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5" name="右箭头 24"/>
          <p:cNvSpPr/>
          <p:nvPr/>
        </p:nvSpPr>
        <p:spPr>
          <a:xfrm>
            <a:off x="5167306" y="2571744"/>
            <a:ext cx="78581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28" name="矩形 27"/>
          <p:cNvSpPr/>
          <p:nvPr/>
        </p:nvSpPr>
        <p:spPr>
          <a:xfrm>
            <a:off x="7239008"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6  10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0" name="直接箭头连接符 29"/>
          <p:cNvCxnSpPr/>
          <p:nvPr/>
        </p:nvCxnSpPr>
        <p:spPr>
          <a:xfrm rot="5400000">
            <a:off x="6917537" y="2464587"/>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8274859" y="2464587"/>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88168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1  2  4</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6" name="矩形 35"/>
          <p:cNvSpPr/>
          <p:nvPr/>
        </p:nvSpPr>
        <p:spPr>
          <a:xfrm>
            <a:off x="731044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7" name="TextBox 36"/>
          <p:cNvSpPr txBox="1"/>
          <p:nvPr/>
        </p:nvSpPr>
        <p:spPr>
          <a:xfrm>
            <a:off x="3167042" y="3714752"/>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24" name="矩形 23"/>
          <p:cNvSpPr/>
          <p:nvPr/>
        </p:nvSpPr>
        <p:spPr>
          <a:xfrm>
            <a:off x="2524100"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29" name="直接箭头连接符 28"/>
          <p:cNvCxnSpPr/>
          <p:nvPr/>
        </p:nvCxnSpPr>
        <p:spPr>
          <a:xfrm rot="5400000">
            <a:off x="2524100" y="2571744"/>
            <a:ext cx="642942"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3381356" y="2500306"/>
            <a:ext cx="642942"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666844"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1  2  4</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8" name="矩形 37"/>
          <p:cNvSpPr/>
          <p:nvPr/>
        </p:nvSpPr>
        <p:spPr>
          <a:xfrm>
            <a:off x="3238480" y="3071810"/>
            <a:ext cx="1785950"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7 8 </a:t>
            </a:r>
            <a:r>
              <a:rPr kumimoji="1" lang="en-US" altLang="zh-CN" sz="2000" b="1">
                <a:solidFill>
                  <a:srgbClr val="FF0000"/>
                </a:solidFill>
                <a:latin typeface="Consolas" pitchFamily="49" charset="0"/>
                <a:ea typeface="宋体" panose="02010600030101010101" pitchFamily="2" charset="-122"/>
                <a:cs typeface="Consolas" pitchFamily="49" charset="0"/>
              </a:rPr>
              <a:t>10</a:t>
            </a:r>
            <a:r>
              <a:rPr kumimoji="1" lang="en-US" altLang="zh-CN" sz="2000" b="1">
                <a:solidFill>
                  <a:srgbClr val="3333FF"/>
                </a:solidFill>
                <a:latin typeface="Consolas" pitchFamily="49" charset="0"/>
                <a:ea typeface="宋体" panose="02010600030101010101" pitchFamily="2" charset="-122"/>
                <a:cs typeface="Consolas" pitchFamily="49" charset="0"/>
              </a:rPr>
              <a:t> 11 13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9" name="矩形 38"/>
          <p:cNvSpPr/>
          <p:nvPr/>
        </p:nvSpPr>
        <p:spPr>
          <a:xfrm>
            <a:off x="876460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42" name="直接箭头连接符 41"/>
          <p:cNvCxnSpPr>
            <a:endCxn id="36" idx="0"/>
          </p:cNvCxnSpPr>
          <p:nvPr/>
        </p:nvCxnSpPr>
        <p:spPr>
          <a:xfrm rot="16200000" flipH="1">
            <a:off x="7607727" y="2703091"/>
            <a:ext cx="642942" cy="944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881554" y="107075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5</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45" name="直接箭头连接符 44"/>
          <p:cNvCxnSpPr/>
          <p:nvPr/>
        </p:nvCxnSpPr>
        <p:spPr>
          <a:xfrm rot="5400000" flipH="1" flipV="1">
            <a:off x="4916479"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381620" y="107075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17</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47" name="直接箭头连接符 46"/>
          <p:cNvCxnSpPr/>
          <p:nvPr/>
        </p:nvCxnSpPr>
        <p:spPr>
          <a:xfrm rot="5400000" flipH="1" flipV="1">
            <a:off x="5416545"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881686" y="107075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9</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49" name="直接箭头连接符 48"/>
          <p:cNvCxnSpPr/>
          <p:nvPr/>
        </p:nvCxnSpPr>
        <p:spPr>
          <a:xfrm rot="5400000" flipH="1" flipV="1">
            <a:off x="5916611"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381752" y="107075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16</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51" name="直接箭头连接符 50"/>
          <p:cNvCxnSpPr/>
          <p:nvPr/>
        </p:nvCxnSpPr>
        <p:spPr>
          <a:xfrm rot="5400000" flipH="1" flipV="1">
            <a:off x="6416677"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88168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1 2 4 </a:t>
            </a:r>
            <a:r>
              <a:rPr kumimoji="1" lang="en-US" altLang="zh-CN" sz="2000" b="1">
                <a:solidFill>
                  <a:srgbClr val="FF0000"/>
                </a:solidFill>
                <a:latin typeface="Consolas" pitchFamily="49" charset="0"/>
                <a:ea typeface="宋体" panose="02010600030101010101" pitchFamily="2" charset="-122"/>
                <a:cs typeface="Consolas" pitchFamily="49" charset="0"/>
              </a:rPr>
              <a:t>5</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53" name="矩形 52"/>
          <p:cNvSpPr/>
          <p:nvPr/>
        </p:nvSpPr>
        <p:spPr>
          <a:xfrm>
            <a:off x="731044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  </a:t>
            </a:r>
            <a:r>
              <a:rPr kumimoji="1" lang="en-US" altLang="zh-CN" sz="2000" b="1" dirty="0">
                <a:solidFill>
                  <a:srgbClr val="FF0000"/>
                </a:solidFill>
                <a:latin typeface="Consolas" pitchFamily="49" charset="0"/>
                <a:ea typeface="宋体" panose="02010600030101010101" pitchFamily="2" charset="-122"/>
                <a:cs typeface="Consolas" pitchFamily="49" charset="0"/>
              </a:rPr>
              <a:t>9</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54" name="矩形 53"/>
          <p:cNvSpPr/>
          <p:nvPr/>
        </p:nvSpPr>
        <p:spPr>
          <a:xfrm>
            <a:off x="8764606" y="3071810"/>
            <a:ext cx="147479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11 13 </a:t>
            </a:r>
            <a:r>
              <a:rPr kumimoji="1" lang="en-US" altLang="zh-CN" sz="2000" b="1">
                <a:solidFill>
                  <a:srgbClr val="FF0000"/>
                </a:solidFill>
                <a:latin typeface="Consolas" pitchFamily="49" charset="0"/>
                <a:ea typeface="宋体" panose="02010600030101010101" pitchFamily="2" charset="-122"/>
                <a:cs typeface="Consolas" pitchFamily="49" charset="0"/>
              </a:rPr>
              <a:t>17</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55" name="矩形 54"/>
          <p:cNvSpPr/>
          <p:nvPr/>
        </p:nvSpPr>
        <p:spPr>
          <a:xfrm>
            <a:off x="8764606" y="3071810"/>
            <a:ext cx="176055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11 13 </a:t>
            </a:r>
            <a:r>
              <a:rPr kumimoji="1" lang="en-US" altLang="zh-CN" sz="2000" b="1">
                <a:solidFill>
                  <a:srgbClr val="FF0000"/>
                </a:solidFill>
                <a:latin typeface="Consolas" pitchFamily="49" charset="0"/>
                <a:ea typeface="宋体" panose="02010600030101010101" pitchFamily="2" charset="-122"/>
                <a:cs typeface="Consolas" pitchFamily="49" charset="0"/>
              </a:rPr>
              <a:t>16 </a:t>
            </a:r>
            <a:r>
              <a:rPr kumimoji="1" lang="en-US" altLang="zh-CN" sz="2000" b="1">
                <a:solidFill>
                  <a:srgbClr val="3333FF"/>
                </a:solidFill>
                <a:latin typeface="Consolas" pitchFamily="49" charset="0"/>
                <a:ea typeface="宋体" panose="02010600030101010101" pitchFamily="2" charset="-122"/>
                <a:cs typeface="Consolas" pitchFamily="49" charset="0"/>
              </a:rPr>
              <a:t>17</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5" name="TextBox 34"/>
          <p:cNvSpPr txBox="1"/>
          <p:nvPr/>
        </p:nvSpPr>
        <p:spPr>
          <a:xfrm>
            <a:off x="2381224" y="500043"/>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40" name="TextBox 39"/>
          <p:cNvSpPr txBox="1"/>
          <p:nvPr/>
        </p:nvSpPr>
        <p:spPr>
          <a:xfrm>
            <a:off x="5167306" y="2143116"/>
            <a:ext cx="785818"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分裂</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87"/>
                                        </p:tgtEl>
                                      </p:cBhvr>
                                    </p:animEffect>
                                    <p:set>
                                      <p:cBhvr>
                                        <p:cTn id="50" dur="1" fill="hold">
                                          <p:stCondLst>
                                            <p:cond delay="499"/>
                                          </p:stCondLst>
                                        </p:cTn>
                                        <p:tgtEl>
                                          <p:spTgt spid="8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45"/>
                                        </p:tgtEl>
                                      </p:cBhvr>
                                    </p:animEffect>
                                    <p:set>
                                      <p:cBhvr>
                                        <p:cTn id="65" dur="1" fill="hold">
                                          <p:stCondLst>
                                            <p:cond delay="499"/>
                                          </p:stCondLst>
                                        </p:cTn>
                                        <p:tgtEl>
                                          <p:spTgt spid="4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nodeType="clickEffect">
                                  <p:stCondLst>
                                    <p:cond delay="0"/>
                                  </p:stCondLst>
                                  <p:childTnLst>
                                    <p:animEffect transition="out" filter="wipe(down)">
                                      <p:cBhvr>
                                        <p:cTn id="79" dur="500"/>
                                        <p:tgtEl>
                                          <p:spTgt spid="47"/>
                                        </p:tgtEl>
                                      </p:cBhvr>
                                    </p:animEffect>
                                    <p:set>
                                      <p:cBhvr>
                                        <p:cTn id="80" dur="1" fill="hold">
                                          <p:stCondLst>
                                            <p:cond delay="499"/>
                                          </p:stCondLst>
                                        </p:cTn>
                                        <p:tgtEl>
                                          <p:spTgt spid="4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nodeType="clickEffect">
                                  <p:stCondLst>
                                    <p:cond delay="0"/>
                                  </p:stCondLst>
                                  <p:childTnLst>
                                    <p:animEffect transition="out" filter="wipe(down)">
                                      <p:cBhvr>
                                        <p:cTn id="94" dur="500"/>
                                        <p:tgtEl>
                                          <p:spTgt spid="49"/>
                                        </p:tgtEl>
                                      </p:cBhvr>
                                    </p:animEffect>
                                    <p:set>
                                      <p:cBhvr>
                                        <p:cTn id="95" dur="1" fill="hold">
                                          <p:stCondLst>
                                            <p:cond delay="499"/>
                                          </p:stCondLst>
                                        </p:cTn>
                                        <p:tgtEl>
                                          <p:spTgt spid="4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5" grpId="0" animBg="1"/>
      <p:bldP spid="28" grpId="0" animBg="1"/>
      <p:bldP spid="34" grpId="0" animBg="1"/>
      <p:bldP spid="36" grpId="0" animBg="1"/>
      <p:bldP spid="37" grpId="0"/>
      <p:bldP spid="24" grpId="0" animBg="1"/>
      <p:bldP spid="33" grpId="0" animBg="1"/>
      <p:bldP spid="38" grpId="0" animBg="1"/>
      <p:bldP spid="39" grpId="0" animBg="1"/>
      <p:bldP spid="44" grpId="0"/>
      <p:bldP spid="46" grpId="0"/>
      <p:bldP spid="48" grpId="0"/>
      <p:bldP spid="50" grpId="0"/>
      <p:bldP spid="52" grpId="0" animBg="1"/>
      <p:bldP spid="53" grpId="0" animBg="1"/>
      <p:bldP spid="54" grpId="0" animBg="1"/>
      <p:bldP spid="55" grpId="0" animBg="1"/>
      <p:bldP spid="4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978392" y="1000108"/>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20</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6" name="TextBox 75"/>
          <p:cNvSpPr txBox="1"/>
          <p:nvPr/>
        </p:nvSpPr>
        <p:spPr>
          <a:xfrm>
            <a:off x="2835284" y="928671"/>
            <a:ext cx="2214578" cy="461665"/>
          </a:xfrm>
          <a:prstGeom prst="rect">
            <a:avLst/>
          </a:prstGeom>
          <a:noFill/>
        </p:spPr>
        <p:txBody>
          <a:bodyPr wrap="square" rtlCol="0">
            <a:spAutoFit/>
          </a:bodyPr>
          <a:lstStyle/>
          <a:p>
            <a:pPr algn="ct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关键字序列</a:t>
            </a:r>
            <a:endParaRPr kumimoji="1" lang="zh-CN" altLang="en-US" sz="2400" dirty="0">
              <a:solidFill>
                <a:srgbClr val="FF0000"/>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5013317" y="153589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835384" y="192880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6  10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0" name="直接箭头连接符 29"/>
          <p:cNvCxnSpPr/>
          <p:nvPr/>
        </p:nvCxnSpPr>
        <p:spPr>
          <a:xfrm rot="5400000">
            <a:off x="3513913" y="2250273"/>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4871235" y="2250273"/>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38744" y="3429000"/>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cxnSp>
        <p:nvCxnSpPr>
          <p:cNvPr id="42" name="直接箭头连接符 41"/>
          <p:cNvCxnSpPr/>
          <p:nvPr/>
        </p:nvCxnSpPr>
        <p:spPr>
          <a:xfrm rot="16200000" flipH="1">
            <a:off x="4204103" y="2488777"/>
            <a:ext cx="642942" cy="944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478062" y="285749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1 2 4 5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3" name="矩形 52"/>
          <p:cNvSpPr/>
          <p:nvPr/>
        </p:nvSpPr>
        <p:spPr>
          <a:xfrm>
            <a:off x="3906822" y="285749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5" name="矩形 54"/>
          <p:cNvSpPr/>
          <p:nvPr/>
        </p:nvSpPr>
        <p:spPr>
          <a:xfrm>
            <a:off x="5360982" y="2845433"/>
            <a:ext cx="216377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11 13 </a:t>
            </a:r>
            <a:r>
              <a:rPr kumimoji="1" lang="en-US" altLang="zh-CN" sz="2000" b="1" dirty="0">
                <a:solidFill>
                  <a:srgbClr val="9900FF"/>
                </a:solidFill>
                <a:latin typeface="Consolas" pitchFamily="49" charset="0"/>
                <a:ea typeface="宋体" panose="02010600030101010101" pitchFamily="2" charset="-122"/>
                <a:cs typeface="Consolas" pitchFamily="49" charset="0"/>
              </a:rPr>
              <a:t>16</a:t>
            </a:r>
            <a:r>
              <a:rPr kumimoji="1" lang="en-US" altLang="zh-CN" sz="2000" b="1" dirty="0">
                <a:solidFill>
                  <a:srgbClr val="3333FF"/>
                </a:solidFill>
                <a:latin typeface="Consolas" pitchFamily="49" charset="0"/>
                <a:ea typeface="宋体" panose="02010600030101010101" pitchFamily="2" charset="-122"/>
                <a:cs typeface="Consolas" pitchFamily="49" charset="0"/>
              </a:rPr>
              <a:t> 17 </a:t>
            </a:r>
            <a:r>
              <a:rPr kumimoji="1" lang="en-US" altLang="zh-CN" sz="2000" b="1" dirty="0">
                <a:solidFill>
                  <a:srgbClr val="FF0000"/>
                </a:solidFill>
                <a:latin typeface="Consolas" pitchFamily="49" charset="0"/>
                <a:ea typeface="宋体" panose="02010600030101010101" pitchFamily="2" charset="-122"/>
                <a:cs typeface="Consolas" pitchFamily="49" charset="0"/>
              </a:rPr>
              <a:t>20</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grpSp>
        <p:nvGrpSpPr>
          <p:cNvPr id="69" name="组合 68"/>
          <p:cNvGrpSpPr/>
          <p:nvPr/>
        </p:nvGrpSpPr>
        <p:grpSpPr>
          <a:xfrm>
            <a:off x="4121136" y="4214818"/>
            <a:ext cx="5403888" cy="1643074"/>
            <a:chOff x="1785918" y="3500438"/>
            <a:chExt cx="5403888" cy="1643074"/>
          </a:xfrm>
        </p:grpSpPr>
        <p:sp>
          <p:nvSpPr>
            <p:cNvPr id="35" name="矩形 34"/>
            <p:cNvSpPr/>
            <p:nvPr/>
          </p:nvSpPr>
          <p:spPr>
            <a:xfrm>
              <a:off x="3786182" y="350043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6 10 16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40" name="直接箭头连接符 39"/>
            <p:cNvCxnSpPr/>
            <p:nvPr/>
          </p:nvCxnSpPr>
          <p:spPr>
            <a:xfrm rot="10800000" flipV="1">
              <a:off x="2857488" y="3857628"/>
              <a:ext cx="1143008" cy="8143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4483894" y="3983835"/>
              <a:ext cx="785817" cy="5334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640576" y="4097730"/>
              <a:ext cx="814336" cy="33413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785918" y="464344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1 2 4 5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8" name="矩形 57"/>
            <p:cNvSpPr/>
            <p:nvPr/>
          </p:nvSpPr>
          <p:spPr>
            <a:xfrm>
              <a:off x="3214678" y="464344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9" name="矩形 58"/>
            <p:cNvSpPr/>
            <p:nvPr/>
          </p:nvSpPr>
          <p:spPr>
            <a:xfrm>
              <a:off x="4668838" y="464344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0" name="矩形 59"/>
            <p:cNvSpPr/>
            <p:nvPr/>
          </p:nvSpPr>
          <p:spPr>
            <a:xfrm>
              <a:off x="6000760" y="464344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a:t>
              </a:r>
              <a:r>
                <a:rPr kumimoji="1" lang="en-US" altLang="zh-CN" sz="2000" b="1" dirty="0">
                  <a:solidFill>
                    <a:srgbClr val="FF0000"/>
                  </a:solidFill>
                  <a:latin typeface="Consolas" pitchFamily="49" charset="0"/>
                  <a:ea typeface="宋体" panose="02010600030101010101" pitchFamily="2" charset="-122"/>
                  <a:cs typeface="Consolas" pitchFamily="49" charset="0"/>
                </a:rPr>
                <a:t>20</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65" name="直接箭头连接符 64"/>
            <p:cNvCxnSpPr/>
            <p:nvPr/>
          </p:nvCxnSpPr>
          <p:spPr>
            <a:xfrm>
              <a:off x="5000628" y="3786190"/>
              <a:ext cx="1357322"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66" name="右弧形箭头 65"/>
          <p:cNvSpPr/>
          <p:nvPr/>
        </p:nvSpPr>
        <p:spPr>
          <a:xfrm>
            <a:off x="7621598" y="2928934"/>
            <a:ext cx="357190" cy="1143008"/>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sp>
        <p:nvSpPr>
          <p:cNvPr id="24" name="TextBox 23"/>
          <p:cNvSpPr txBox="1"/>
          <p:nvPr/>
        </p:nvSpPr>
        <p:spPr>
          <a:xfrm>
            <a:off x="2381224" y="500043"/>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25" name="TextBox 24"/>
          <p:cNvSpPr txBox="1"/>
          <p:nvPr/>
        </p:nvSpPr>
        <p:spPr>
          <a:xfrm>
            <a:off x="8096264" y="3286124"/>
            <a:ext cx="785818"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分裂</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8" grpId="0" animBg="1"/>
      <p:bldP spid="37" grpId="0"/>
      <p:bldP spid="52" grpId="0" animBg="1"/>
      <p:bldP spid="53" grpId="0" animBg="1"/>
      <p:bldP spid="55" grpId="0" animBg="1"/>
      <p:bldP spid="66" grpId="0" animBg="1"/>
      <p:bldP spid="2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5335582" y="85723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3</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6" name="TextBox 75"/>
          <p:cNvSpPr txBox="1"/>
          <p:nvPr/>
        </p:nvSpPr>
        <p:spPr>
          <a:xfrm>
            <a:off x="3192474" y="785795"/>
            <a:ext cx="2214578" cy="461665"/>
          </a:xfrm>
          <a:prstGeom prst="rect">
            <a:avLst/>
          </a:prstGeom>
          <a:noFill/>
        </p:spPr>
        <p:txBody>
          <a:bodyPr wrap="square" rtlCol="0">
            <a:spAutoFit/>
          </a:bodyPr>
          <a:lstStyle/>
          <a:p>
            <a:pPr algn="ct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关键字序列</a:t>
            </a:r>
            <a:endParaRPr kumimoji="1" lang="zh-CN" altLang="en-US" sz="2400" dirty="0">
              <a:solidFill>
                <a:srgbClr val="FF0000"/>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5370507"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6" name="右弧形箭头 65"/>
          <p:cNvSpPr/>
          <p:nvPr/>
        </p:nvSpPr>
        <p:spPr>
          <a:xfrm>
            <a:off x="8693168" y="3143248"/>
            <a:ext cx="357190" cy="1143008"/>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black"/>
              </a:solidFill>
              <a:latin typeface="Consolas" pitchFamily="49" charset="0"/>
              <a:ea typeface="宋体" panose="02010600030101010101" pitchFamily="2" charset="-122"/>
              <a:cs typeface="Consolas" pitchFamily="49" charset="0"/>
            </a:endParaRPr>
          </a:p>
        </p:txBody>
      </p:sp>
      <p:grpSp>
        <p:nvGrpSpPr>
          <p:cNvPr id="73" name="组合 72"/>
          <p:cNvGrpSpPr/>
          <p:nvPr/>
        </p:nvGrpSpPr>
        <p:grpSpPr>
          <a:xfrm>
            <a:off x="2524100" y="1857364"/>
            <a:ext cx="5811878" cy="2114622"/>
            <a:chOff x="285720" y="1428736"/>
            <a:chExt cx="5811878" cy="2114622"/>
          </a:xfrm>
        </p:grpSpPr>
        <p:sp>
          <p:nvSpPr>
            <p:cNvPr id="37" name="TextBox 36"/>
            <p:cNvSpPr txBox="1"/>
            <p:nvPr/>
          </p:nvSpPr>
          <p:spPr>
            <a:xfrm>
              <a:off x="285720" y="3143248"/>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33" name="矩形 32"/>
            <p:cNvSpPr/>
            <p:nvPr/>
          </p:nvSpPr>
          <p:spPr>
            <a:xfrm>
              <a:off x="2693974" y="142873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6 10 16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4" name="直接箭头连接符 33"/>
            <p:cNvCxnSpPr/>
            <p:nvPr/>
          </p:nvCxnSpPr>
          <p:spPr>
            <a:xfrm rot="10800000" flipV="1">
              <a:off x="1765280" y="1785926"/>
              <a:ext cx="1143008" cy="8143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6200000" flipH="1">
              <a:off x="3391686" y="1912133"/>
              <a:ext cx="785817" cy="5334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2548368" y="2026028"/>
              <a:ext cx="814336" cy="33413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28596" y="2571744"/>
              <a:ext cx="159711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1 2 </a:t>
              </a:r>
              <a:r>
                <a:rPr kumimoji="1" lang="en-US" altLang="zh-CN" sz="2000" b="1" dirty="0">
                  <a:solidFill>
                    <a:srgbClr val="FF0000"/>
                  </a:solidFill>
                  <a:latin typeface="Consolas" pitchFamily="49" charset="0"/>
                  <a:ea typeface="宋体" panose="02010600030101010101" pitchFamily="2" charset="-122"/>
                  <a:cs typeface="Consolas" pitchFamily="49" charset="0"/>
                </a:rPr>
                <a:t>3</a:t>
              </a:r>
              <a:r>
                <a:rPr kumimoji="1" lang="en-US" altLang="zh-CN" sz="2000" b="1" dirty="0">
                  <a:solidFill>
                    <a:srgbClr val="3333FF"/>
                  </a:solidFill>
                  <a:latin typeface="Consolas" pitchFamily="49" charset="0"/>
                  <a:ea typeface="宋体" panose="02010600030101010101" pitchFamily="2" charset="-122"/>
                  <a:cs typeface="Consolas" pitchFamily="49" charset="0"/>
                </a:rPr>
                <a:t> </a:t>
              </a:r>
              <a:r>
                <a:rPr kumimoji="1" lang="en-US" altLang="zh-CN" sz="2000" b="1">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43" name="矩形 42"/>
            <p:cNvSpPr/>
            <p:nvPr/>
          </p:nvSpPr>
          <p:spPr>
            <a:xfrm>
              <a:off x="2122470" y="2571744"/>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4" name="矩形 53"/>
            <p:cNvSpPr/>
            <p:nvPr/>
          </p:nvSpPr>
          <p:spPr>
            <a:xfrm>
              <a:off x="3576630" y="257174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1" name="矩形 60"/>
            <p:cNvSpPr/>
            <p:nvPr/>
          </p:nvSpPr>
          <p:spPr>
            <a:xfrm>
              <a:off x="4908552" y="257174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62" name="直接箭头连接符 61"/>
            <p:cNvCxnSpPr/>
            <p:nvPr/>
          </p:nvCxnSpPr>
          <p:spPr>
            <a:xfrm>
              <a:off x="3908420" y="1714488"/>
              <a:ext cx="1357322"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3978260" y="4286256"/>
            <a:ext cx="5903954" cy="1643074"/>
            <a:chOff x="1739880" y="3857628"/>
            <a:chExt cx="5903954" cy="1643074"/>
          </a:xfrm>
        </p:grpSpPr>
        <p:sp>
          <p:nvSpPr>
            <p:cNvPr id="35" name="矩形 34"/>
            <p:cNvSpPr/>
            <p:nvPr/>
          </p:nvSpPr>
          <p:spPr>
            <a:xfrm>
              <a:off x="3786182" y="3857628"/>
              <a:ext cx="161767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FF0000"/>
                  </a:solidFill>
                  <a:latin typeface="Consolas" pitchFamily="49" charset="0"/>
                  <a:ea typeface="宋体" panose="02010600030101010101" pitchFamily="2" charset="-122"/>
                  <a:cs typeface="Consolas" pitchFamily="49" charset="0"/>
                </a:rPr>
                <a:t>3</a:t>
              </a:r>
              <a:r>
                <a:rPr kumimoji="1" lang="en-US" altLang="zh-CN" sz="2000" b="1">
                  <a:solidFill>
                    <a:srgbClr val="3333FF"/>
                  </a:solidFill>
                  <a:latin typeface="Consolas" pitchFamily="49" charset="0"/>
                  <a:ea typeface="宋体" panose="02010600030101010101" pitchFamily="2" charset="-122"/>
                  <a:cs typeface="Consolas" pitchFamily="49" charset="0"/>
                </a:rPr>
                <a:t> 6 10 16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40" name="直接箭头连接符 39"/>
            <p:cNvCxnSpPr/>
            <p:nvPr/>
          </p:nvCxnSpPr>
          <p:spPr>
            <a:xfrm rot="10800000" flipV="1">
              <a:off x="2454261" y="4214818"/>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4778376" y="4214818"/>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952860" y="4621986"/>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811450" y="500063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8" name="矩形 57"/>
            <p:cNvSpPr/>
            <p:nvPr/>
          </p:nvSpPr>
          <p:spPr>
            <a:xfrm>
              <a:off x="3883020" y="500063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7 8 9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9" name="矩形 58"/>
            <p:cNvSpPr/>
            <p:nvPr/>
          </p:nvSpPr>
          <p:spPr>
            <a:xfrm>
              <a:off x="5122866" y="500063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0" name="矩形 59"/>
            <p:cNvSpPr/>
            <p:nvPr/>
          </p:nvSpPr>
          <p:spPr>
            <a:xfrm>
              <a:off x="6454788" y="500063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65" name="直接箭头连接符 64"/>
            <p:cNvCxnSpPr/>
            <p:nvPr/>
          </p:nvCxnSpPr>
          <p:spPr>
            <a:xfrm>
              <a:off x="5168904" y="4214818"/>
              <a:ext cx="164307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739880" y="500063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70" name="直接箭头连接符 69"/>
            <p:cNvCxnSpPr>
              <a:endCxn id="57" idx="0"/>
            </p:cNvCxnSpPr>
            <p:nvPr/>
          </p:nvCxnSpPr>
          <p:spPr>
            <a:xfrm rot="10800000" flipV="1">
              <a:off x="3240078" y="4143380"/>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381224" y="500043"/>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30" name="TextBox 29"/>
          <p:cNvSpPr txBox="1"/>
          <p:nvPr/>
        </p:nvSpPr>
        <p:spPr>
          <a:xfrm>
            <a:off x="9167834" y="3457518"/>
            <a:ext cx="785818"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分裂</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66" grpId="0" animBg="1"/>
      <p:bldP spid="3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835516" y="85723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12</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6" name="TextBox 75"/>
          <p:cNvSpPr txBox="1"/>
          <p:nvPr/>
        </p:nvSpPr>
        <p:spPr>
          <a:xfrm>
            <a:off x="2692408" y="785795"/>
            <a:ext cx="2214578" cy="461665"/>
          </a:xfrm>
          <a:prstGeom prst="rect">
            <a:avLst/>
          </a:prstGeom>
          <a:noFill/>
        </p:spPr>
        <p:txBody>
          <a:bodyPr wrap="square" rtlCol="0">
            <a:spAutoFit/>
          </a:bodyPr>
          <a:lstStyle/>
          <a:p>
            <a:pPr algn="ct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关键字序列</a:t>
            </a:r>
            <a:endParaRPr kumimoji="1" lang="zh-CN" altLang="en-US" sz="2400" dirty="0">
              <a:solidFill>
                <a:srgbClr val="FF0000"/>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4870441"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81620" y="85723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14</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28" name="直接箭头连接符 27"/>
          <p:cNvCxnSpPr/>
          <p:nvPr/>
        </p:nvCxnSpPr>
        <p:spPr>
          <a:xfrm rot="5400000" flipH="1" flipV="1">
            <a:off x="5416545"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81686" y="85723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18</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30" name="直接箭头连接符 29"/>
          <p:cNvCxnSpPr/>
          <p:nvPr/>
        </p:nvCxnSpPr>
        <p:spPr>
          <a:xfrm rot="5400000" flipH="1" flipV="1">
            <a:off x="5916611"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81752" y="857232"/>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19</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32" name="直接箭头连接符 31"/>
          <p:cNvCxnSpPr/>
          <p:nvPr/>
        </p:nvCxnSpPr>
        <p:spPr>
          <a:xfrm rot="5400000" flipH="1" flipV="1">
            <a:off x="6416677"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476864" y="2083741"/>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3 6 10 16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44" name="直接箭头连接符 43"/>
          <p:cNvCxnSpPr/>
          <p:nvPr/>
        </p:nvCxnSpPr>
        <p:spPr>
          <a:xfrm rot="10800000" flipV="1">
            <a:off x="3167044" y="2500306"/>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491158" y="2500306"/>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4665642" y="2907474"/>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3524232" y="328612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48" name="矩形 47"/>
          <p:cNvSpPr/>
          <p:nvPr/>
        </p:nvSpPr>
        <p:spPr>
          <a:xfrm>
            <a:off x="4595802" y="328612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7 8 </a:t>
            </a:r>
            <a:r>
              <a:rPr kumimoji="1" lang="en-US" altLang="zh-CN" sz="2000" b="1" dirty="0">
                <a:solidFill>
                  <a:srgbClr val="3333FF"/>
                </a:solidFill>
                <a:latin typeface="Consolas" pitchFamily="49" charset="0"/>
                <a:ea typeface="宋体" panose="02010600030101010101" pitchFamily="2" charset="-122"/>
                <a:cs typeface="Consolas" pitchFamily="49" charset="0"/>
              </a:rPr>
              <a:t>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0" name="矩形 49"/>
          <p:cNvSpPr/>
          <p:nvPr/>
        </p:nvSpPr>
        <p:spPr>
          <a:xfrm>
            <a:off x="7478722" y="328612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1" name="直接箭头连接符 50"/>
          <p:cNvCxnSpPr/>
          <p:nvPr/>
        </p:nvCxnSpPr>
        <p:spPr>
          <a:xfrm>
            <a:off x="5881686" y="2500306"/>
            <a:ext cx="164307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452662" y="328612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箭头连接符 52"/>
          <p:cNvCxnSpPr>
            <a:endCxn id="47" idx="0"/>
          </p:cNvCxnSpPr>
          <p:nvPr/>
        </p:nvCxnSpPr>
        <p:spPr>
          <a:xfrm rot="10800000" flipV="1">
            <a:off x="3952860" y="2428868"/>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738810" y="3286124"/>
            <a:ext cx="135732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a:t>
            </a:r>
            <a:r>
              <a:rPr kumimoji="1" lang="en-US" altLang="zh-CN" sz="2000" b="1" dirty="0">
                <a:solidFill>
                  <a:srgbClr val="FF0000"/>
                </a:solidFill>
                <a:latin typeface="Consolas" pitchFamily="49" charset="0"/>
                <a:ea typeface="宋体" panose="02010600030101010101" pitchFamily="2" charset="-122"/>
                <a:cs typeface="Consolas" pitchFamily="49" charset="0"/>
              </a:rPr>
              <a:t>12</a:t>
            </a:r>
            <a:r>
              <a:rPr kumimoji="1" lang="en-US" altLang="zh-CN" sz="2000" b="1" dirty="0">
                <a:solidFill>
                  <a:srgbClr val="9900FF"/>
                </a:solidFill>
                <a:latin typeface="Consolas" pitchFamily="49" charset="0"/>
                <a:ea typeface="宋体" panose="02010600030101010101" pitchFamily="2" charset="-122"/>
                <a:cs typeface="Consolas" pitchFamily="49" charset="0"/>
              </a:rPr>
              <a:t> </a:t>
            </a:r>
            <a:r>
              <a:rPr kumimoji="1" lang="en-US" altLang="zh-CN" sz="2000" b="1" dirty="0">
                <a:solidFill>
                  <a:srgbClr val="3333FF"/>
                </a:solidFill>
                <a:latin typeface="Consolas" pitchFamily="49" charset="0"/>
                <a:ea typeface="宋体" panose="02010600030101010101" pitchFamily="2" charset="-122"/>
                <a:cs typeface="Consolas" pitchFamily="49" charset="0"/>
              </a:rPr>
              <a:t>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4" name="矩形 63"/>
          <p:cNvSpPr/>
          <p:nvPr/>
        </p:nvSpPr>
        <p:spPr>
          <a:xfrm>
            <a:off x="5738810" y="3286124"/>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tIns="4680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11 12 13 </a:t>
            </a:r>
            <a:r>
              <a:rPr kumimoji="1" lang="en-US" altLang="zh-CN" sz="2000" b="1" dirty="0">
                <a:solidFill>
                  <a:srgbClr val="FF0000"/>
                </a:solidFill>
                <a:latin typeface="Consolas" pitchFamily="49" charset="0"/>
                <a:ea typeface="宋体" panose="02010600030101010101" pitchFamily="2" charset="-122"/>
                <a:cs typeface="Consolas" pitchFamily="49" charset="0"/>
              </a:rPr>
              <a:t>14</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67" name="矩形 66"/>
          <p:cNvSpPr/>
          <p:nvPr/>
        </p:nvSpPr>
        <p:spPr>
          <a:xfrm>
            <a:off x="7453322" y="328612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a:t>
            </a:r>
            <a:r>
              <a:rPr kumimoji="1" lang="en-US" altLang="zh-CN" sz="2000" b="1" dirty="0">
                <a:solidFill>
                  <a:srgbClr val="FF0000"/>
                </a:solidFill>
                <a:latin typeface="Consolas" pitchFamily="49" charset="0"/>
                <a:ea typeface="宋体" panose="02010600030101010101" pitchFamily="2" charset="-122"/>
                <a:cs typeface="Consolas" pitchFamily="49" charset="0"/>
              </a:rPr>
              <a:t>18</a:t>
            </a:r>
            <a:r>
              <a:rPr kumimoji="1" lang="en-US" altLang="zh-CN" sz="2000" b="1" dirty="0">
                <a:solidFill>
                  <a:srgbClr val="3333FF"/>
                </a:solidFill>
                <a:latin typeface="Consolas" pitchFamily="49" charset="0"/>
                <a:ea typeface="宋体" panose="02010600030101010101" pitchFamily="2" charset="-122"/>
                <a:cs typeface="Consolas" pitchFamily="49" charset="0"/>
              </a:rPr>
              <a:t>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8" name="矩形 67"/>
          <p:cNvSpPr/>
          <p:nvPr/>
        </p:nvSpPr>
        <p:spPr>
          <a:xfrm>
            <a:off x="7453322" y="3286124"/>
            <a:ext cx="192882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17 18 </a:t>
            </a:r>
            <a:r>
              <a:rPr kumimoji="1" lang="en-US" altLang="zh-CN" sz="2000" b="1" dirty="0">
                <a:solidFill>
                  <a:srgbClr val="FF0000"/>
                </a:solidFill>
                <a:latin typeface="Consolas" pitchFamily="49" charset="0"/>
                <a:ea typeface="宋体" panose="02010600030101010101" pitchFamily="2" charset="-122"/>
                <a:cs typeface="Consolas" pitchFamily="49" charset="0"/>
              </a:rPr>
              <a:t>19</a:t>
            </a:r>
            <a:r>
              <a:rPr kumimoji="1" lang="en-US" altLang="zh-CN" sz="2000" b="1" dirty="0">
                <a:solidFill>
                  <a:srgbClr val="3333FF"/>
                </a:solidFill>
                <a:latin typeface="Consolas" pitchFamily="49" charset="0"/>
                <a:ea typeface="宋体" panose="02010600030101010101" pitchFamily="2" charset="-122"/>
                <a:cs typeface="Consolas" pitchFamily="49" charset="0"/>
              </a:rPr>
              <a:t>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8" name="TextBox 37"/>
          <p:cNvSpPr txBox="1"/>
          <p:nvPr/>
        </p:nvSpPr>
        <p:spPr>
          <a:xfrm>
            <a:off x="2238348" y="357167"/>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43" name="灯片编号占位符 42"/>
          <p:cNvSpPr>
            <a:spLocks noGrp="1"/>
          </p:cNvSpPr>
          <p:nvPr>
            <p:ph type="sldNum" sz="quarter" idx="12"/>
          </p:nvPr>
        </p:nvSpPr>
        <p:spPr/>
        <p:txBody>
          <a:bodyPr/>
          <a:lstStyle/>
          <a:p>
            <a:pPr fontAlgn="base">
              <a:spcBef>
                <a:spcPct val="0"/>
              </a:spcBef>
              <a:spcAft>
                <a:spcPct val="0"/>
              </a:spcAft>
              <a:defRPr/>
            </a:pPr>
            <a:fld id="{9CC1A509-F345-48E4-886B-3D89EE9034F6}" type="slidenum">
              <a:rPr kumimoji="1" lang="en-US" altLang="zh-CN">
                <a:solidFill>
                  <a:prstClr val="black">
                    <a:tint val="75000"/>
                  </a:prstClr>
                </a:solidFill>
                <a:latin typeface="Consolas" pitchFamily="49" charset="0"/>
                <a:ea typeface="宋体" pitchFamily="2" charset="-122"/>
                <a:cs typeface="Consolas" pitchFamily="49" charset="0"/>
              </a:rPr>
              <a:pPr fontAlgn="base">
                <a:spcBef>
                  <a:spcPct val="0"/>
                </a:spcBef>
                <a:spcAft>
                  <a:spcPct val="0"/>
                </a:spcAft>
                <a:defRPr/>
              </a:pPr>
              <a:t>85</a:t>
            </a:fld>
            <a:endParaRPr kumimoji="1" lang="en-US" altLang="zh-CN">
              <a:solidFill>
                <a:prstClr val="black">
                  <a:tint val="75000"/>
                </a:prstClr>
              </a:solidFill>
              <a:latin typeface="Consolas" pitchFamily="49" charset="0"/>
              <a:ea typeface="宋体"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87"/>
                                        </p:tgtEl>
                                      </p:cBhvr>
                                    </p:animEffect>
                                    <p:set>
                                      <p:cBhvr>
                                        <p:cTn id="37" dur="1" fill="hold">
                                          <p:stCondLst>
                                            <p:cond delay="499"/>
                                          </p:stCondLst>
                                        </p:cTn>
                                        <p:tgtEl>
                                          <p:spTgt spid="8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nodeType="clickEffect">
                                  <p:stCondLst>
                                    <p:cond delay="0"/>
                                  </p:stCondLst>
                                  <p:childTnLst>
                                    <p:animEffect transition="out" filter="wipe(down)">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7" grpId="0"/>
      <p:bldP spid="29" grpId="0"/>
      <p:bldP spid="31" grpId="0"/>
      <p:bldP spid="42" grpId="0" animBg="1"/>
      <p:bldP spid="47" grpId="0" animBg="1"/>
      <p:bldP spid="48" grpId="0" animBg="1"/>
      <p:bldP spid="50" grpId="0" animBg="1"/>
      <p:bldP spid="52" grpId="0" animBg="1"/>
      <p:bldP spid="55" grpId="0" animBg="1"/>
      <p:bldP spid="64" grpId="0" animBg="1"/>
      <p:bldP spid="67" grpId="0" animBg="1"/>
      <p:bldP spid="6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5335582" y="642918"/>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15</a:t>
            </a:r>
            <a:endParaRPr kumimoji="1" lang="zh-CN" altLang="en-US" sz="2400" b="1" dirty="0">
              <a:solidFill>
                <a:srgbClr val="3333FF"/>
              </a:solidFill>
              <a:latin typeface="Consolas" pitchFamily="49" charset="0"/>
              <a:ea typeface="宋体" pitchFamily="2" charset="-122"/>
              <a:cs typeface="Consolas" pitchFamily="49" charset="0"/>
            </a:endParaRPr>
          </a:p>
        </p:txBody>
      </p:sp>
      <p:sp>
        <p:nvSpPr>
          <p:cNvPr id="76" name="TextBox 75"/>
          <p:cNvSpPr txBox="1"/>
          <p:nvPr/>
        </p:nvSpPr>
        <p:spPr>
          <a:xfrm>
            <a:off x="3192474" y="571481"/>
            <a:ext cx="2214578" cy="461665"/>
          </a:xfrm>
          <a:prstGeom prst="rect">
            <a:avLst/>
          </a:prstGeom>
          <a:noFill/>
        </p:spPr>
        <p:txBody>
          <a:bodyPr wrap="square" rtlCol="0">
            <a:spAutoFit/>
          </a:bodyPr>
          <a:lstStyle/>
          <a:p>
            <a:pPr algn="ct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关键字序列</a:t>
            </a:r>
            <a:endParaRPr kumimoji="1" lang="zh-CN" altLang="en-US" sz="2400" dirty="0">
              <a:solidFill>
                <a:srgbClr val="FF0000"/>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5370507" y="117870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393551" y="1476236"/>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3 6 10 </a:t>
            </a:r>
            <a:r>
              <a:rPr kumimoji="1" lang="en-US" altLang="zh-CN" sz="2000" b="1" dirty="0">
                <a:solidFill>
                  <a:srgbClr val="3333FF"/>
                </a:solidFill>
                <a:latin typeface="Consolas" pitchFamily="49" charset="0"/>
                <a:ea typeface="宋体" panose="02010600030101010101" pitchFamily="2" charset="-122"/>
                <a:cs typeface="Consolas" pitchFamily="49" charset="0"/>
              </a:rPr>
              <a:t>16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45" name="直接箭头连接符 44"/>
          <p:cNvCxnSpPr/>
          <p:nvPr/>
        </p:nvCxnSpPr>
        <p:spPr>
          <a:xfrm>
            <a:off x="5419720" y="1857364"/>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4594204" y="2264532"/>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3452794" y="264318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48" name="矩形 47"/>
          <p:cNvSpPr/>
          <p:nvPr/>
        </p:nvSpPr>
        <p:spPr>
          <a:xfrm>
            <a:off x="4381488"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7 8 9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1" name="直接箭头连接符 50"/>
          <p:cNvCxnSpPr>
            <a:endCxn id="68" idx="0"/>
          </p:cNvCxnSpPr>
          <p:nvPr/>
        </p:nvCxnSpPr>
        <p:spPr>
          <a:xfrm>
            <a:off x="5810249" y="1857364"/>
            <a:ext cx="2678925"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381224"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箭头连接符 52"/>
          <p:cNvCxnSpPr>
            <a:endCxn id="47" idx="0"/>
          </p:cNvCxnSpPr>
          <p:nvPr/>
        </p:nvCxnSpPr>
        <p:spPr>
          <a:xfrm rot="10800000" flipV="1">
            <a:off x="3881422" y="1785926"/>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524496" y="2643182"/>
            <a:ext cx="2071702"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r>
              <a:rPr kumimoji="1" lang="en-US" altLang="zh-CN" sz="2000" b="1" dirty="0">
                <a:solidFill>
                  <a:srgbClr val="9900FF"/>
                </a:solidFill>
                <a:latin typeface="Consolas" pitchFamily="49" charset="0"/>
                <a:ea typeface="宋体" panose="02010600030101010101" pitchFamily="2" charset="-122"/>
                <a:cs typeface="Consolas" pitchFamily="49" charset="0"/>
              </a:rPr>
              <a:t>13</a:t>
            </a:r>
            <a:r>
              <a:rPr kumimoji="1" lang="en-US" altLang="zh-CN" sz="2000" b="1" dirty="0">
                <a:solidFill>
                  <a:srgbClr val="3333FF"/>
                </a:solidFill>
                <a:latin typeface="Consolas" pitchFamily="49" charset="0"/>
                <a:ea typeface="宋体" panose="02010600030101010101" pitchFamily="2" charset="-122"/>
                <a:cs typeface="Consolas" pitchFamily="49" charset="0"/>
              </a:rPr>
              <a:t> 14 </a:t>
            </a:r>
            <a:r>
              <a:rPr kumimoji="1" lang="en-US" altLang="zh-CN" sz="2000" b="1" dirty="0">
                <a:solidFill>
                  <a:srgbClr val="FF0000"/>
                </a:solidFill>
                <a:latin typeface="Consolas" pitchFamily="49" charset="0"/>
                <a:ea typeface="宋体" panose="02010600030101010101" pitchFamily="2" charset="-122"/>
                <a:cs typeface="Consolas" pitchFamily="49" charset="0"/>
              </a:rPr>
              <a:t>15</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68" name="矩形 67"/>
          <p:cNvSpPr/>
          <p:nvPr/>
        </p:nvSpPr>
        <p:spPr>
          <a:xfrm>
            <a:off x="7667636" y="2643182"/>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17 18 19 20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8" name="TextBox 37"/>
          <p:cNvSpPr txBox="1"/>
          <p:nvPr/>
        </p:nvSpPr>
        <p:spPr>
          <a:xfrm>
            <a:off x="5381620" y="3171766"/>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grpSp>
        <p:nvGrpSpPr>
          <p:cNvPr id="40" name="组合 39"/>
          <p:cNvGrpSpPr/>
          <p:nvPr/>
        </p:nvGrpSpPr>
        <p:grpSpPr>
          <a:xfrm>
            <a:off x="2666976" y="3786190"/>
            <a:ext cx="7500990" cy="2428892"/>
            <a:chOff x="428596" y="3357562"/>
            <a:chExt cx="7500990" cy="2428892"/>
          </a:xfrm>
        </p:grpSpPr>
        <p:sp>
          <p:nvSpPr>
            <p:cNvPr id="39" name="矩形 38"/>
            <p:cNvSpPr/>
            <p:nvPr/>
          </p:nvSpPr>
          <p:spPr>
            <a:xfrm>
              <a:off x="3023738" y="4119630"/>
              <a:ext cx="1857388"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3 6 10 </a:t>
              </a:r>
              <a:r>
                <a:rPr kumimoji="1" lang="en-US" altLang="zh-CN" sz="2000" b="1">
                  <a:solidFill>
                    <a:srgbClr val="9900FF"/>
                  </a:solidFill>
                  <a:latin typeface="Consolas" pitchFamily="49" charset="0"/>
                  <a:ea typeface="宋体" panose="02010600030101010101" pitchFamily="2" charset="-122"/>
                  <a:cs typeface="Consolas" pitchFamily="49" charset="0"/>
                </a:rPr>
                <a:t>13 </a:t>
              </a:r>
              <a:r>
                <a:rPr kumimoji="1" lang="en-US" altLang="zh-CN" sz="2000" b="1">
                  <a:solidFill>
                    <a:srgbClr val="3333FF"/>
                  </a:solidFill>
                  <a:latin typeface="Consolas" pitchFamily="49" charset="0"/>
                  <a:ea typeface="宋体" panose="02010600030101010101" pitchFamily="2" charset="-122"/>
                  <a:cs typeface="Consolas" pitchFamily="49" charset="0"/>
                </a:rPr>
                <a:t>16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43" name="直接箭头连接符 42"/>
            <p:cNvCxnSpPr>
              <a:endCxn id="71" idx="0"/>
            </p:cNvCxnSpPr>
            <p:nvPr/>
          </p:nvCxnSpPr>
          <p:spPr>
            <a:xfrm rot="10800000" flipV="1">
              <a:off x="892943" y="4479932"/>
              <a:ext cx="2199498" cy="8064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36" idx="0"/>
            </p:cNvCxnSpPr>
            <p:nvPr/>
          </p:nvCxnSpPr>
          <p:spPr>
            <a:xfrm>
              <a:off x="4429124" y="4500570"/>
              <a:ext cx="1178727"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62" idx="0"/>
            </p:cNvCxnSpPr>
            <p:nvPr/>
          </p:nvCxnSpPr>
          <p:spPr>
            <a:xfrm rot="5400000">
              <a:off x="2950756" y="4644636"/>
              <a:ext cx="798517" cy="4849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500166" y="52863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2" name="矩形 61"/>
            <p:cNvSpPr/>
            <p:nvPr/>
          </p:nvSpPr>
          <p:spPr>
            <a:xfrm>
              <a:off x="2571736" y="528638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7  8  9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69" name="直接箭头连接符 68"/>
            <p:cNvCxnSpPr/>
            <p:nvPr/>
          </p:nvCxnSpPr>
          <p:spPr>
            <a:xfrm>
              <a:off x="4786314" y="4429132"/>
              <a:ext cx="2107421"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28596"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72" name="直接箭头连接符 71"/>
            <p:cNvCxnSpPr>
              <a:endCxn id="61" idx="0"/>
            </p:cNvCxnSpPr>
            <p:nvPr/>
          </p:nvCxnSpPr>
          <p:spPr>
            <a:xfrm rot="10800000" flipV="1">
              <a:off x="1928795" y="4475170"/>
              <a:ext cx="1408125"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H="1">
              <a:off x="3824711" y="4676355"/>
              <a:ext cx="785818" cy="4342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2" name="下箭头 91"/>
            <p:cNvSpPr/>
            <p:nvPr/>
          </p:nvSpPr>
          <p:spPr>
            <a:xfrm>
              <a:off x="3714744" y="3357562"/>
              <a:ext cx="357190"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94" name="TextBox 93"/>
            <p:cNvSpPr txBox="1"/>
            <p:nvPr/>
          </p:nvSpPr>
          <p:spPr>
            <a:xfrm>
              <a:off x="4809688" y="4148148"/>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35" name="矩形 34"/>
            <p:cNvSpPr/>
            <p:nvPr/>
          </p:nvSpPr>
          <p:spPr>
            <a:xfrm>
              <a:off x="3929058"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6" name="矩形 35"/>
            <p:cNvSpPr/>
            <p:nvPr/>
          </p:nvSpPr>
          <p:spPr>
            <a:xfrm>
              <a:off x="5143504"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14 15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7" name="矩形 36"/>
            <p:cNvSpPr/>
            <p:nvPr/>
          </p:nvSpPr>
          <p:spPr>
            <a:xfrm>
              <a:off x="6286512" y="5286388"/>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17 18 19 20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grpSp>
      <p:sp>
        <p:nvSpPr>
          <p:cNvPr id="33" name="TextBox 32"/>
          <p:cNvSpPr txBox="1"/>
          <p:nvPr/>
        </p:nvSpPr>
        <p:spPr>
          <a:xfrm>
            <a:off x="2166910" y="285729"/>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34" name="TextBox 33"/>
          <p:cNvSpPr txBox="1"/>
          <p:nvPr/>
        </p:nvSpPr>
        <p:spPr>
          <a:xfrm>
            <a:off x="6453190" y="3786190"/>
            <a:ext cx="785818" cy="400110"/>
          </a:xfrm>
          <a:prstGeom prst="rect">
            <a:avLst/>
          </a:prstGeom>
          <a:noFill/>
        </p:spPr>
        <p:txBody>
          <a:bodyPr wrap="square" rtlCol="0">
            <a:spAutoFit/>
          </a:bodyPr>
          <a:lstStyle/>
          <a:p>
            <a:pP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分裂</a:t>
            </a:r>
            <a:endParaRPr kumimoji="1" lang="zh-CN" altLang="en-US" sz="2000" b="1" dirty="0">
              <a:solidFill>
                <a:srgbClr val="3333FF"/>
              </a:solidFill>
              <a:latin typeface="Consolas" pitchFamily="49" charset="0"/>
              <a:ea typeface="楷体" pitchFamily="49" charset="-122"/>
              <a:cs typeface="Consolas" pitchFamily="49" charset="0"/>
            </a:endParaRPr>
          </a:p>
        </p:txBody>
      </p:sp>
      <p:cxnSp>
        <p:nvCxnSpPr>
          <p:cNvPr id="44" name="直接箭头连接符 43"/>
          <p:cNvCxnSpPr/>
          <p:nvPr/>
        </p:nvCxnSpPr>
        <p:spPr>
          <a:xfrm rot="10800000" flipV="1">
            <a:off x="3095606" y="1857364"/>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2166910" y="3000372"/>
            <a:ext cx="7786742" cy="2571768"/>
            <a:chOff x="642910" y="3000372"/>
            <a:chExt cx="7786742" cy="2571768"/>
          </a:xfrm>
        </p:grpSpPr>
        <p:sp>
          <p:nvSpPr>
            <p:cNvPr id="32" name="矩形 31"/>
            <p:cNvSpPr/>
            <p:nvPr/>
          </p:nvSpPr>
          <p:spPr>
            <a:xfrm>
              <a:off x="2428860" y="3929066"/>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3  6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33" name="直接箭头连接符 32"/>
            <p:cNvCxnSpPr/>
            <p:nvPr/>
          </p:nvCxnSpPr>
          <p:spPr>
            <a:xfrm rot="10800000" flipV="1">
              <a:off x="1119958" y="4273556"/>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7" idx="0"/>
            </p:cNvCxnSpPr>
            <p:nvPr/>
          </p:nvCxnSpPr>
          <p:spPr>
            <a:xfrm rot="16200000" flipH="1">
              <a:off x="2801528" y="4551767"/>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714480" y="507207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7" name="矩形 36"/>
            <p:cNvSpPr/>
            <p:nvPr/>
          </p:nvSpPr>
          <p:spPr>
            <a:xfrm>
              <a:off x="2786050" y="507207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7 8 </a:t>
              </a:r>
              <a:r>
                <a:rPr kumimoji="1" lang="en-US" altLang="zh-CN" sz="2000" b="1" dirty="0">
                  <a:solidFill>
                    <a:srgbClr val="3333FF"/>
                  </a:solidFill>
                  <a:latin typeface="Consolas" pitchFamily="49" charset="0"/>
                  <a:ea typeface="宋体" panose="02010600030101010101" pitchFamily="2" charset="-122"/>
                  <a:cs typeface="Consolas" pitchFamily="49" charset="0"/>
                </a:rPr>
                <a:t>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41" name="矩形 40"/>
            <p:cNvSpPr/>
            <p:nvPr/>
          </p:nvSpPr>
          <p:spPr>
            <a:xfrm>
              <a:off x="642910"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0" name="直接箭头连接符 49"/>
            <p:cNvCxnSpPr>
              <a:endCxn id="36" idx="0"/>
            </p:cNvCxnSpPr>
            <p:nvPr/>
          </p:nvCxnSpPr>
          <p:spPr>
            <a:xfrm rot="5400000">
              <a:off x="2091119" y="4341422"/>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214810"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6" name="矩形 55"/>
            <p:cNvSpPr/>
            <p:nvPr/>
          </p:nvSpPr>
          <p:spPr>
            <a:xfrm>
              <a:off x="5429256"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14 15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8" name="矩形 57"/>
            <p:cNvSpPr/>
            <p:nvPr/>
          </p:nvSpPr>
          <p:spPr>
            <a:xfrm>
              <a:off x="6643702" y="5072074"/>
              <a:ext cx="178595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17 18 19 20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0" name="矩形 59"/>
            <p:cNvSpPr/>
            <p:nvPr/>
          </p:nvSpPr>
          <p:spPr>
            <a:xfrm>
              <a:off x="3857620" y="300037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63" name="矩形 62"/>
            <p:cNvSpPr/>
            <p:nvPr/>
          </p:nvSpPr>
          <p:spPr>
            <a:xfrm>
              <a:off x="5143504" y="392906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13  16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59" name="直接箭头连接符 58"/>
            <p:cNvCxnSpPr/>
            <p:nvPr/>
          </p:nvCxnSpPr>
          <p:spPr>
            <a:xfrm rot="5400000">
              <a:off x="4625610" y="4360504"/>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56" idx="0"/>
            </p:cNvCxnSpPr>
            <p:nvPr/>
          </p:nvCxnSpPr>
          <p:spPr>
            <a:xfrm rot="16200000" flipH="1">
              <a:off x="5385996" y="4564467"/>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58" idx="0"/>
            </p:cNvCxnSpPr>
            <p:nvPr/>
          </p:nvCxnSpPr>
          <p:spPr>
            <a:xfrm>
              <a:off x="6000760" y="4286256"/>
              <a:ext cx="1535917"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32" idx="0"/>
            </p:cNvCxnSpPr>
            <p:nvPr/>
          </p:nvCxnSpPr>
          <p:spPr>
            <a:xfrm rot="10800000" flipV="1">
              <a:off x="2821770" y="3357562"/>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63" idx="0"/>
            </p:cNvCxnSpPr>
            <p:nvPr/>
          </p:nvCxnSpPr>
          <p:spPr>
            <a:xfrm>
              <a:off x="4508500" y="3336924"/>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94" name="Text Box 67"/>
          <p:cNvSpPr txBox="1">
            <a:spLocks noChangeArrowheads="1"/>
          </p:cNvSpPr>
          <p:nvPr/>
        </p:nvSpPr>
        <p:spPr bwMode="auto">
          <a:xfrm>
            <a:off x="4295775" y="5900758"/>
            <a:ext cx="3168650" cy="457200"/>
          </a:xfrm>
          <a:prstGeom prst="rect">
            <a:avLst/>
          </a:prstGeom>
          <a:noFill/>
          <a:ln w="28575" algn="ctr">
            <a:noFill/>
            <a:miter lim="800000"/>
            <a:headEnd/>
            <a:tailEnd/>
          </a:ln>
        </p:spPr>
        <p:txBody>
          <a:bodyPr>
            <a:spAutoFit/>
          </a:bodyPr>
          <a:lstStyle/>
          <a:p>
            <a:pPr algn="ctr" fontAlgn="base">
              <a:spcBef>
                <a:spcPct val="50000"/>
              </a:spcBef>
              <a:spcAft>
                <a:spcPct val="0"/>
              </a:spcAft>
            </a:pPr>
            <a:r>
              <a:rPr lang="en-US" altLang="zh-CN" sz="2400" b="1">
                <a:solidFill>
                  <a:srgbClr val="FF00FF"/>
                </a:solidFill>
                <a:latin typeface="Consolas" pitchFamily="49" charset="0"/>
                <a:ea typeface="楷体" pitchFamily="49" charset="-122"/>
                <a:cs typeface="Consolas" pitchFamily="49" charset="0"/>
              </a:rPr>
              <a:t>B</a:t>
            </a:r>
            <a:r>
              <a:rPr lang="zh-CN" altLang="en-US" sz="2400" b="1">
                <a:solidFill>
                  <a:srgbClr val="FF00FF"/>
                </a:solidFill>
                <a:latin typeface="Consolas" pitchFamily="49" charset="0"/>
                <a:ea typeface="楷体" pitchFamily="49" charset="-122"/>
                <a:cs typeface="Consolas" pitchFamily="49" charset="0"/>
              </a:rPr>
              <a:t>树</a:t>
            </a:r>
            <a:r>
              <a:rPr lang="zh-CN" altLang="en-US" sz="2400" b="1" dirty="0">
                <a:solidFill>
                  <a:srgbClr val="FF00FF"/>
                </a:solidFill>
                <a:latin typeface="Consolas" pitchFamily="49" charset="0"/>
                <a:ea typeface="楷体" pitchFamily="49" charset="-122"/>
                <a:cs typeface="Consolas" pitchFamily="49" charset="0"/>
              </a:rPr>
              <a:t>构建完毕</a:t>
            </a:r>
          </a:p>
        </p:txBody>
      </p:sp>
      <p:sp>
        <p:nvSpPr>
          <p:cNvPr id="45" name="矩形 44"/>
          <p:cNvSpPr/>
          <p:nvPr/>
        </p:nvSpPr>
        <p:spPr>
          <a:xfrm>
            <a:off x="4547926" y="512105"/>
            <a:ext cx="200026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3 6 10 </a:t>
            </a:r>
            <a:r>
              <a:rPr kumimoji="1" lang="en-US" altLang="zh-CN" sz="2000" b="1">
                <a:solidFill>
                  <a:srgbClr val="9900FF"/>
                </a:solidFill>
                <a:latin typeface="Consolas" pitchFamily="49" charset="0"/>
                <a:ea typeface="宋体" panose="02010600030101010101" pitchFamily="2" charset="-122"/>
                <a:cs typeface="Consolas" pitchFamily="49" charset="0"/>
              </a:rPr>
              <a:t>13</a:t>
            </a:r>
            <a:r>
              <a:rPr kumimoji="1" lang="en-US" altLang="zh-CN" sz="2000" b="1">
                <a:solidFill>
                  <a:srgbClr val="3333FF"/>
                </a:solidFill>
                <a:latin typeface="Consolas" pitchFamily="49" charset="0"/>
                <a:ea typeface="宋体" panose="02010600030101010101" pitchFamily="2" charset="-122"/>
                <a:cs typeface="Consolas" pitchFamily="49" charset="0"/>
              </a:rPr>
              <a:t> </a:t>
            </a:r>
            <a:r>
              <a:rPr kumimoji="1" lang="en-US" altLang="zh-CN" sz="2000" b="1" dirty="0">
                <a:solidFill>
                  <a:srgbClr val="3333FF"/>
                </a:solidFill>
                <a:latin typeface="Consolas" pitchFamily="49" charset="0"/>
                <a:ea typeface="宋体" panose="02010600030101010101" pitchFamily="2" charset="-122"/>
                <a:cs typeface="Consolas" pitchFamily="49" charset="0"/>
              </a:rPr>
              <a:t>16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46" name="直接箭头连接符 45"/>
          <p:cNvCxnSpPr>
            <a:endCxn id="57" idx="0"/>
          </p:cNvCxnSpPr>
          <p:nvPr/>
        </p:nvCxnSpPr>
        <p:spPr>
          <a:xfrm rot="10800000" flipV="1">
            <a:off x="2488381" y="908032"/>
            <a:ext cx="2199498" cy="8064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024563" y="857232"/>
            <a:ext cx="1393041"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2" idx="0"/>
          </p:cNvCxnSpPr>
          <p:nvPr/>
        </p:nvCxnSpPr>
        <p:spPr>
          <a:xfrm rot="5400000">
            <a:off x="4546195" y="1072736"/>
            <a:ext cx="798517" cy="4849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095604" y="17144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2" name="矩形 51"/>
          <p:cNvSpPr/>
          <p:nvPr/>
        </p:nvSpPr>
        <p:spPr>
          <a:xfrm>
            <a:off x="4167174" y="171448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7 8 </a:t>
            </a:r>
            <a:r>
              <a:rPr kumimoji="1" lang="en-US" altLang="zh-CN" sz="2000" b="1" dirty="0">
                <a:solidFill>
                  <a:srgbClr val="3333FF"/>
                </a:solidFill>
                <a:latin typeface="Consolas" pitchFamily="49" charset="0"/>
                <a:ea typeface="宋体" panose="02010600030101010101" pitchFamily="2" charset="-122"/>
                <a:cs typeface="Consolas" pitchFamily="49" charset="0"/>
              </a:rPr>
              <a:t>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箭头连接符 52"/>
          <p:cNvCxnSpPr/>
          <p:nvPr/>
        </p:nvCxnSpPr>
        <p:spPr>
          <a:xfrm>
            <a:off x="6453191" y="857232"/>
            <a:ext cx="2035983"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024034"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64" name="直接箭头连接符 63"/>
          <p:cNvCxnSpPr>
            <a:endCxn id="51" idx="0"/>
          </p:cNvCxnSpPr>
          <p:nvPr/>
        </p:nvCxnSpPr>
        <p:spPr>
          <a:xfrm rot="10800000" flipV="1">
            <a:off x="3524234" y="903270"/>
            <a:ext cx="1408125"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5384430" y="1068736"/>
            <a:ext cx="857256" cy="4342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405314" y="540623"/>
            <a:ext cx="2000264"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&gt;4</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68" name="矩形 67"/>
          <p:cNvSpPr/>
          <p:nvPr/>
        </p:nvSpPr>
        <p:spPr>
          <a:xfrm>
            <a:off x="5524496"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0" name="矩形 69"/>
          <p:cNvSpPr/>
          <p:nvPr/>
        </p:nvSpPr>
        <p:spPr>
          <a:xfrm>
            <a:off x="6738942"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14 15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4" name="矩形 73"/>
          <p:cNvSpPr/>
          <p:nvPr/>
        </p:nvSpPr>
        <p:spPr>
          <a:xfrm>
            <a:off x="7953388" y="1714488"/>
            <a:ext cx="185738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17 18 19 20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grpSp>
        <p:nvGrpSpPr>
          <p:cNvPr id="81" name="组合 80"/>
          <p:cNvGrpSpPr/>
          <p:nvPr/>
        </p:nvGrpSpPr>
        <p:grpSpPr>
          <a:xfrm>
            <a:off x="5595934" y="2428868"/>
            <a:ext cx="1785950" cy="500066"/>
            <a:chOff x="4071934" y="2428868"/>
            <a:chExt cx="1785950" cy="500066"/>
          </a:xfrm>
        </p:grpSpPr>
        <p:sp>
          <p:nvSpPr>
            <p:cNvPr id="92" name="下箭头 91"/>
            <p:cNvSpPr/>
            <p:nvPr/>
          </p:nvSpPr>
          <p:spPr>
            <a:xfrm>
              <a:off x="4071934" y="2428868"/>
              <a:ext cx="357190"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79" name="TextBox 78"/>
            <p:cNvSpPr txBox="1"/>
            <p:nvPr/>
          </p:nvSpPr>
          <p:spPr>
            <a:xfrm>
              <a:off x="4500562" y="2428868"/>
              <a:ext cx="1357322" cy="400110"/>
            </a:xfrm>
            <a:prstGeom prst="rect">
              <a:avLst/>
            </a:prstGeom>
            <a:noFill/>
          </p:spPr>
          <p:txBody>
            <a:bodyPr wrap="square" rtlCol="0">
              <a:spAutoFit/>
            </a:bodyPr>
            <a:lstStyle/>
            <a:p>
              <a:pP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继续分裂</a:t>
              </a:r>
            </a:p>
          </p:txBody>
        </p:sp>
      </p:grpSp>
      <p:sp>
        <p:nvSpPr>
          <p:cNvPr id="38" name="TextBox 37"/>
          <p:cNvSpPr txBox="1"/>
          <p:nvPr/>
        </p:nvSpPr>
        <p:spPr>
          <a:xfrm>
            <a:off x="2381224" y="500043"/>
            <a:ext cx="1357322" cy="461665"/>
          </a:xfrm>
          <a:prstGeom prst="rect">
            <a:avLst/>
          </a:prstGeom>
          <a:noFill/>
        </p:spPr>
        <p:txBody>
          <a:bodyPr wrap="square" rtlCol="0">
            <a:spAutoFit/>
          </a:bodyPr>
          <a:lstStyle/>
          <a:p>
            <a:pP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Max</a:t>
            </a:r>
            <a:r>
              <a:rPr kumimoji="1" lang="en-US" altLang="zh-CN" sz="2400" b="1">
                <a:solidFill>
                  <a:srgbClr val="3333FF"/>
                </a:solidFill>
                <a:latin typeface="Consolas" pitchFamily="49" charset="0"/>
                <a:ea typeface="楷体" pitchFamily="49" charset="-122"/>
                <a:cs typeface="Consolas" pitchFamily="49" charset="0"/>
              </a:rPr>
              <a:t>=4</a:t>
            </a:r>
            <a:endParaRPr kumimoji="1" lang="zh-CN" altLang="en-US" sz="24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7"/>
                                        </p:tgtEl>
                                      </p:cBhvr>
                                    </p:animEffect>
                                    <p:animScale>
                                      <p:cBhvr>
                                        <p:cTn id="10" dur="250" autoRev="1" fill="hold"/>
                                        <p:tgtEl>
                                          <p:spTgt spid="6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45" grpId="0" animBg="1"/>
      <p:bldP spid="6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146948" y="1565495"/>
            <a:ext cx="7679720" cy="634020"/>
          </a:xfrm>
          <a:prstGeom prst="rect">
            <a:avLst/>
          </a:prstGeom>
          <a:noFill/>
          <a:ln w="9525">
            <a:noFill/>
            <a:miter lim="800000"/>
            <a:headEnd/>
            <a:tailEnd/>
          </a:ln>
        </p:spPr>
        <p:txBody>
          <a:bodyPr wrap="square">
            <a:spAutoFit/>
          </a:bodyPr>
          <a:lstStyle/>
          <a:p>
            <a:pPr algn="just" fontAlgn="ctr">
              <a:lnSpc>
                <a:spcPct val="110000"/>
              </a:lnSpc>
              <a:spcBef>
                <a:spcPct val="50000"/>
              </a:spcBef>
              <a:spcAft>
                <a:spcPct val="0"/>
              </a:spcAft>
            </a:pPr>
            <a:r>
              <a:rPr kumimoji="1" lang="en-US" altLang="zh-CN" sz="3200" b="1" dirty="0">
                <a:solidFill>
                  <a:srgbClr val="3333FF"/>
                </a:solidFill>
                <a:latin typeface="Consolas" pitchFamily="49" charset="0"/>
                <a:ea typeface="楷体" pitchFamily="49" charset="-122"/>
                <a:cs typeface="Consolas" pitchFamily="49" charset="0"/>
              </a:rPr>
              <a:t>B</a:t>
            </a:r>
            <a:r>
              <a:rPr kumimoji="1" lang="zh-CN" altLang="en-US" sz="3200" b="1" dirty="0">
                <a:solidFill>
                  <a:srgbClr val="3333FF"/>
                </a:solidFill>
                <a:latin typeface="Consolas" pitchFamily="49" charset="0"/>
                <a:ea typeface="楷体" pitchFamily="49" charset="-122"/>
                <a:cs typeface="Consolas" pitchFamily="49" charset="0"/>
              </a:rPr>
              <a:t>树上删除关键字</a:t>
            </a:r>
            <a:r>
              <a:rPr kumimoji="1" lang="en-US" altLang="zh-CN" sz="3200" b="1" i="1" dirty="0">
                <a:solidFill>
                  <a:srgbClr val="3333FF"/>
                </a:solidFill>
                <a:latin typeface="Consolas" pitchFamily="49" charset="0"/>
                <a:ea typeface="楷体" pitchFamily="49" charset="-122"/>
                <a:cs typeface="Consolas" pitchFamily="49" charset="0"/>
              </a:rPr>
              <a:t>k</a:t>
            </a:r>
            <a:r>
              <a:rPr kumimoji="1" lang="zh-CN" altLang="en-US" sz="3200" b="1" dirty="0">
                <a:solidFill>
                  <a:srgbClr val="3333FF"/>
                </a:solidFill>
                <a:latin typeface="Consolas" pitchFamily="49" charset="0"/>
                <a:ea typeface="楷体" pitchFamily="49" charset="-122"/>
                <a:cs typeface="Consolas" pitchFamily="49" charset="0"/>
              </a:rPr>
              <a:t>的过程分两步完成：</a:t>
            </a:r>
          </a:p>
        </p:txBody>
      </p:sp>
      <p:sp>
        <p:nvSpPr>
          <p:cNvPr id="6" name="TextBox 5"/>
          <p:cNvSpPr txBox="1"/>
          <p:nvPr/>
        </p:nvSpPr>
        <p:spPr>
          <a:xfrm>
            <a:off x="2313056" y="2644391"/>
            <a:ext cx="4786346"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fontAlgn="ctr">
              <a:lnSpc>
                <a:spcPct val="15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a:t>
            </a:r>
            <a:r>
              <a:rPr kumimoji="1" lang="zh-CN" altLang="en-US" sz="2400" b="1" dirty="0">
                <a:solidFill>
                  <a:srgbClr val="3333FF"/>
                </a:solidFill>
                <a:latin typeface="Consolas" pitchFamily="49" charset="0"/>
                <a:ea typeface="楷体" pitchFamily="49" charset="-122"/>
                <a:cs typeface="Consolas" pitchFamily="49" charset="0"/>
              </a:rPr>
              <a:t>）查找关键字</a:t>
            </a:r>
            <a:r>
              <a:rPr kumimoji="1" lang="en-US" altLang="zh-CN" sz="2400" b="1" i="1" dirty="0">
                <a:solidFill>
                  <a:srgbClr val="3333FF"/>
                </a:solidFill>
                <a:latin typeface="Consolas" pitchFamily="49" charset="0"/>
                <a:ea typeface="楷体" pitchFamily="49" charset="-122"/>
                <a:cs typeface="Consolas" pitchFamily="49" charset="0"/>
              </a:rPr>
              <a:t>k</a:t>
            </a:r>
            <a:r>
              <a:rPr kumimoji="1" lang="zh-CN" altLang="en-US" sz="2400" b="1" dirty="0">
                <a:solidFill>
                  <a:srgbClr val="3333FF"/>
                </a:solidFill>
                <a:latin typeface="Consolas" pitchFamily="49" charset="0"/>
                <a:ea typeface="楷体" pitchFamily="49" charset="-122"/>
                <a:cs typeface="Consolas" pitchFamily="49" charset="0"/>
              </a:rPr>
              <a:t>所在的结点。</a:t>
            </a:r>
          </a:p>
          <a:p>
            <a:pPr algn="just" fontAlgn="ctr">
              <a:lnSpc>
                <a:spcPct val="15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2</a:t>
            </a:r>
            <a:r>
              <a:rPr kumimoji="1" lang="zh-CN" altLang="en-US" sz="2400" b="1" dirty="0">
                <a:solidFill>
                  <a:srgbClr val="3333FF"/>
                </a:solidFill>
                <a:latin typeface="Consolas" pitchFamily="49" charset="0"/>
                <a:ea typeface="楷体" pitchFamily="49" charset="-122"/>
                <a:cs typeface="Consolas" pitchFamily="49" charset="0"/>
              </a:rPr>
              <a:t>）删除关键字</a:t>
            </a:r>
            <a:r>
              <a:rPr kumimoji="1" lang="en-US" altLang="zh-CN" sz="2400" b="1" i="1" dirty="0">
                <a:solidFill>
                  <a:srgbClr val="3333FF"/>
                </a:solidFill>
                <a:latin typeface="Consolas" pitchFamily="49" charset="0"/>
                <a:ea typeface="楷体" pitchFamily="49" charset="-122"/>
                <a:cs typeface="Consolas" pitchFamily="49" charset="0"/>
              </a:rPr>
              <a:t>k</a:t>
            </a:r>
            <a:r>
              <a:rPr kumimoji="1" lang="zh-CN" altLang="en-US" sz="2400" b="1" dirty="0">
                <a:solidFill>
                  <a:srgbClr val="3333FF"/>
                </a:solidFill>
                <a:latin typeface="Consolas" pitchFamily="49" charset="0"/>
                <a:ea typeface="楷体" pitchFamily="49" charset="-122"/>
                <a:cs typeface="Consolas" pitchFamily="49" charset="0"/>
              </a:rPr>
              <a:t>。</a:t>
            </a:r>
          </a:p>
        </p:txBody>
      </p:sp>
      <p:sp>
        <p:nvSpPr>
          <p:cNvPr id="7" name="TextBox 3">
            <a:extLst>
              <a:ext uri="{FF2B5EF4-FFF2-40B4-BE49-F238E27FC236}">
                <a16:creationId xmlns:a16="http://schemas.microsoft.com/office/drawing/2014/main" id="{43971BB5-0601-4E74-BA42-02A0BE553BB9}"/>
              </a:ext>
            </a:extLst>
          </p:cNvPr>
          <p:cNvSpPr txBox="1"/>
          <p:nvPr/>
        </p:nvSpPr>
        <p:spPr>
          <a:xfrm>
            <a:off x="1382047" y="4607293"/>
            <a:ext cx="9692354"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注意：一定是在非叶结点上删除，因为我们用叶子节点代表查找失败。</a:t>
            </a:r>
          </a:p>
        </p:txBody>
      </p:sp>
      <p:sp>
        <p:nvSpPr>
          <p:cNvPr id="3" name="Text Box 3">
            <a:extLst>
              <a:ext uri="{FF2B5EF4-FFF2-40B4-BE49-F238E27FC236}">
                <a16:creationId xmlns:a16="http://schemas.microsoft.com/office/drawing/2014/main" id="{223F78DD-BF4C-2C93-84E3-7C6F87CCFE98}"/>
              </a:ext>
            </a:extLst>
          </p:cNvPr>
          <p:cNvSpPr txBox="1">
            <a:spLocks noChangeArrowheads="1"/>
          </p:cNvSpPr>
          <p:nvPr/>
        </p:nvSpPr>
        <p:spPr bwMode="auto">
          <a:xfrm>
            <a:off x="4215146" y="307703"/>
            <a:ext cx="4114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4000" dirty="0">
                <a:solidFill>
                  <a:srgbClr val="2D2DB9"/>
                </a:solidFill>
                <a:ea typeface="楷体_GB2312" pitchFamily="49" charset="-122"/>
              </a:rPr>
              <a:t>4</a:t>
            </a:r>
            <a:r>
              <a:rPr lang="zh-CN" altLang="en-US" sz="4000" dirty="0">
                <a:solidFill>
                  <a:srgbClr val="2D2DB9"/>
                </a:solidFill>
                <a:ea typeface="楷体_GB2312" pitchFamily="49" charset="-122"/>
              </a:rPr>
              <a:t>、</a:t>
            </a:r>
            <a:r>
              <a:rPr lang="en-US" altLang="zh-CN" sz="4000" dirty="0">
                <a:solidFill>
                  <a:srgbClr val="2D2DB9"/>
                </a:solidFill>
                <a:ea typeface="楷体_GB2312" pitchFamily="49" charset="-122"/>
              </a:rPr>
              <a:t>B</a:t>
            </a:r>
            <a:r>
              <a:rPr lang="zh-CN" altLang="en-US" sz="4000" dirty="0">
                <a:solidFill>
                  <a:srgbClr val="2D2DB9"/>
                </a:solidFill>
                <a:ea typeface="楷体_GB2312" pitchFamily="49" charset="-122"/>
              </a:rPr>
              <a:t>树的删除</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420942" y="1285860"/>
            <a:ext cx="6032513" cy="1089529"/>
          </a:xfrm>
          <a:prstGeom prst="rect">
            <a:avLst/>
          </a:prstGeom>
          <a:noFill/>
          <a:ln w="9525">
            <a:noFill/>
            <a:miter lim="800000"/>
            <a:headEnd/>
            <a:tailEnd/>
          </a:ln>
        </p:spPr>
        <p:txBody>
          <a:bodyPr wrap="square">
            <a:spAutoFit/>
          </a:bodyPr>
          <a:lstStyle/>
          <a:p>
            <a:pPr marL="457200" indent="-457200" algn="just" fontAlgn="ctr">
              <a:lnSpc>
                <a:spcPct val="110000"/>
              </a:lnSpc>
              <a:spcBef>
                <a:spcPct val="50000"/>
              </a:spcBef>
              <a:spcAft>
                <a:spcPct val="0"/>
              </a:spcAft>
              <a:buBlip>
                <a:blip r:embed="rId2"/>
              </a:buBlip>
            </a:pPr>
            <a:r>
              <a:rPr kumimoji="1" lang="zh-CN" altLang="en-US" sz="2400" b="1" dirty="0">
                <a:solidFill>
                  <a:srgbClr val="3333FF"/>
                </a:solidFill>
                <a:latin typeface="Consolas" pitchFamily="49" charset="0"/>
                <a:ea typeface="楷体" pitchFamily="49" charset="-122"/>
                <a:cs typeface="Consolas" pitchFamily="49" charset="0"/>
              </a:rPr>
              <a:t>在</a:t>
            </a:r>
            <a:r>
              <a:rPr kumimoji="1" lang="zh-CN" altLang="en-US" sz="2400" b="1" u="sng" dirty="0">
                <a:solidFill>
                  <a:srgbClr val="FF00FF"/>
                </a:solidFill>
                <a:latin typeface="Consolas" pitchFamily="49" charset="0"/>
                <a:ea typeface="楷体" pitchFamily="49" charset="-122"/>
              </a:rPr>
              <a:t>最底层</a:t>
            </a:r>
            <a:r>
              <a:rPr kumimoji="1" lang="zh-CN" altLang="en-US" sz="2400" b="1" dirty="0">
                <a:solidFill>
                  <a:srgbClr val="FF0000"/>
                </a:solidFill>
                <a:latin typeface="Consolas" pitchFamily="49" charset="0"/>
                <a:ea typeface="楷体" pitchFamily="49" charset="-122"/>
                <a:cs typeface="Consolas" pitchFamily="49" charset="0"/>
              </a:rPr>
              <a:t>非叶</a:t>
            </a:r>
            <a:r>
              <a:rPr kumimoji="1" lang="zh-CN" altLang="en-US" sz="2400" b="1" dirty="0">
                <a:solidFill>
                  <a:srgbClr val="3333FF"/>
                </a:solidFill>
                <a:latin typeface="Consolas" pitchFamily="49" charset="0"/>
                <a:ea typeface="楷体" pitchFamily="49" charset="-122"/>
                <a:cs typeface="Consolas" pitchFamily="49" charset="0"/>
              </a:rPr>
              <a:t>结点层上删除关键字</a:t>
            </a:r>
            <a:r>
              <a:rPr kumimoji="1" lang="en-US" altLang="zh-CN" sz="2400" b="1" i="1" dirty="0">
                <a:solidFill>
                  <a:srgbClr val="3333FF"/>
                </a:solidFill>
                <a:latin typeface="Consolas" pitchFamily="49" charset="0"/>
                <a:ea typeface="楷体" pitchFamily="49" charset="-122"/>
                <a:cs typeface="Consolas" pitchFamily="49" charset="0"/>
              </a:rPr>
              <a:t>k</a:t>
            </a:r>
            <a:r>
              <a:rPr kumimoji="1" lang="zh-CN" altLang="en-US" sz="2400" b="1" dirty="0">
                <a:solidFill>
                  <a:srgbClr val="3333FF"/>
                </a:solidFill>
                <a:latin typeface="Consolas" pitchFamily="49" charset="0"/>
                <a:ea typeface="楷体" pitchFamily="49" charset="-122"/>
                <a:cs typeface="Consolas" pitchFamily="49" charset="0"/>
              </a:rPr>
              <a:t>。</a:t>
            </a:r>
            <a:endParaRPr kumimoji="1" lang="en-US" altLang="zh-CN" sz="2400" b="1" dirty="0">
              <a:solidFill>
                <a:srgbClr val="3333FF"/>
              </a:solidFill>
              <a:latin typeface="Consolas" pitchFamily="49" charset="0"/>
              <a:ea typeface="楷体" pitchFamily="49" charset="-122"/>
              <a:cs typeface="Consolas" pitchFamily="49" charset="0"/>
            </a:endParaRPr>
          </a:p>
          <a:p>
            <a:pPr marL="457200" indent="-457200" algn="just" fontAlgn="ctr">
              <a:lnSpc>
                <a:spcPct val="110000"/>
              </a:lnSpc>
              <a:spcBef>
                <a:spcPct val="50000"/>
              </a:spcBef>
              <a:spcAft>
                <a:spcPct val="0"/>
              </a:spcAft>
              <a:buBlip>
                <a:blip r:embed="rId2"/>
              </a:buBlip>
            </a:pPr>
            <a:r>
              <a:rPr kumimoji="1" lang="zh-CN" altLang="en-US" sz="2400" b="1" dirty="0">
                <a:solidFill>
                  <a:srgbClr val="3333FF"/>
                </a:solidFill>
                <a:latin typeface="Consolas" pitchFamily="49" charset="0"/>
                <a:ea typeface="楷体" pitchFamily="49" charset="-122"/>
                <a:cs typeface="Consolas" pitchFamily="49" charset="0"/>
              </a:rPr>
              <a:t>在</a:t>
            </a:r>
            <a:r>
              <a:rPr kumimoji="1" lang="zh-CN" altLang="en-US" sz="2400" b="1" u="sng" dirty="0">
                <a:solidFill>
                  <a:srgbClr val="FF00FF"/>
                </a:solidFill>
                <a:latin typeface="Consolas" pitchFamily="49" charset="0"/>
                <a:ea typeface="楷体" pitchFamily="49" charset="-122"/>
                <a:cs typeface="Consolas" pitchFamily="49" charset="0"/>
              </a:rPr>
              <a:t>非最底层</a:t>
            </a:r>
            <a:r>
              <a:rPr kumimoji="1" lang="zh-CN" altLang="en-US" sz="2400" b="1" dirty="0">
                <a:solidFill>
                  <a:srgbClr val="FF00FF"/>
                </a:solidFill>
                <a:latin typeface="Consolas" pitchFamily="49" charset="0"/>
                <a:ea typeface="楷体" pitchFamily="49" charset="-122"/>
                <a:cs typeface="Consolas" pitchFamily="49" charset="0"/>
              </a:rPr>
              <a:t>非叶</a:t>
            </a:r>
            <a:r>
              <a:rPr kumimoji="1" lang="zh-CN" altLang="en-US" sz="2400" b="1" dirty="0">
                <a:solidFill>
                  <a:srgbClr val="3333FF"/>
                </a:solidFill>
                <a:latin typeface="Consolas" pitchFamily="49" charset="0"/>
                <a:ea typeface="楷体" pitchFamily="49" charset="-122"/>
                <a:cs typeface="Consolas" pitchFamily="49" charset="0"/>
              </a:rPr>
              <a:t>结点层上删除关键字</a:t>
            </a:r>
            <a:r>
              <a:rPr kumimoji="1" lang="en-US" altLang="zh-CN" sz="2400" b="1" i="1" dirty="0">
                <a:solidFill>
                  <a:srgbClr val="3333FF"/>
                </a:solidFill>
                <a:latin typeface="Consolas" pitchFamily="49" charset="0"/>
                <a:ea typeface="楷体" pitchFamily="49" charset="-122"/>
                <a:cs typeface="Consolas" pitchFamily="49" charset="0"/>
              </a:rPr>
              <a:t>k</a:t>
            </a:r>
            <a:r>
              <a:rPr kumimoji="1" lang="zh-CN" altLang="en-US" sz="2400" b="1" dirty="0">
                <a:solidFill>
                  <a:srgbClr val="3333FF"/>
                </a:solidFill>
                <a:latin typeface="Consolas" pitchFamily="49" charset="0"/>
                <a:ea typeface="楷体" pitchFamily="49" charset="-122"/>
                <a:cs typeface="Consolas" pitchFamily="49" charset="0"/>
              </a:rPr>
              <a:t>。</a:t>
            </a:r>
          </a:p>
        </p:txBody>
      </p:sp>
      <p:sp>
        <p:nvSpPr>
          <p:cNvPr id="4" name="TextBox 3"/>
          <p:cNvSpPr txBox="1"/>
          <p:nvPr/>
        </p:nvSpPr>
        <p:spPr>
          <a:xfrm>
            <a:off x="2238348" y="571481"/>
            <a:ext cx="4000528"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删除关键字</a:t>
            </a:r>
            <a:r>
              <a:rPr kumimoji="1" lang="en-US" altLang="zh-CN" sz="2400" b="1" i="1" dirty="0">
                <a:solidFill>
                  <a:srgbClr val="FF0000"/>
                </a:solidFill>
                <a:latin typeface="Consolas" pitchFamily="49" charset="0"/>
                <a:ea typeface="楷体" pitchFamily="49" charset="-122"/>
                <a:cs typeface="Consolas" pitchFamily="49" charset="0"/>
              </a:rPr>
              <a:t>k</a:t>
            </a:r>
            <a:r>
              <a:rPr kumimoji="1" lang="zh-CN" altLang="en-US" sz="2400" b="1" dirty="0">
                <a:solidFill>
                  <a:srgbClr val="3333FF"/>
                </a:solidFill>
                <a:latin typeface="Consolas" pitchFamily="49" charset="0"/>
                <a:ea typeface="楷体" pitchFamily="49" charset="-122"/>
                <a:cs typeface="Consolas" pitchFamily="49" charset="0"/>
              </a:rPr>
              <a:t>分两种情况：</a:t>
            </a:r>
          </a:p>
        </p:txBody>
      </p:sp>
      <p:sp>
        <p:nvSpPr>
          <p:cNvPr id="5" name="TextBox 4"/>
          <p:cNvSpPr txBox="1"/>
          <p:nvPr/>
        </p:nvSpPr>
        <p:spPr>
          <a:xfrm>
            <a:off x="2309786" y="2643182"/>
            <a:ext cx="5143536" cy="400110"/>
          </a:xfrm>
          <a:prstGeom prst="rect">
            <a:avLst/>
          </a:prstGeom>
          <a:noFill/>
        </p:spPr>
        <p:txBody>
          <a:bodyPr wrap="square" rtlCol="0">
            <a:spAutoFit/>
          </a:bodyPr>
          <a:lstStyle/>
          <a:p>
            <a:pPr fontAlgn="base">
              <a:spcBef>
                <a:spcPct val="0"/>
              </a:spcBef>
              <a:spcAft>
                <a:spcPct val="0"/>
              </a:spcAft>
            </a:pPr>
            <a:r>
              <a:rPr lang="zh-CN" altLang="en-US" sz="2000" b="1" dirty="0">
                <a:solidFill>
                  <a:srgbClr val="FF0000"/>
                </a:solidFill>
                <a:latin typeface="Consolas" pitchFamily="49" charset="0"/>
                <a:ea typeface="黑体" pitchFamily="49" charset="-122"/>
                <a:cs typeface="Consolas" pitchFamily="49" charset="0"/>
              </a:rPr>
              <a:t>注意：</a:t>
            </a:r>
            <a:r>
              <a:rPr lang="zh-CN" altLang="en-US" sz="2000" b="1" dirty="0">
                <a:solidFill>
                  <a:srgbClr val="3333FF"/>
                </a:solidFill>
                <a:latin typeface="Consolas" pitchFamily="49" charset="0"/>
                <a:ea typeface="楷体" pitchFamily="49" charset="-122"/>
                <a:cs typeface="Consolas" pitchFamily="49" charset="0"/>
              </a:rPr>
              <a:t>最少关键字个数</a:t>
            </a:r>
            <a:r>
              <a:rPr kumimoji="1" lang="en-US" altLang="zh-CN" sz="2000" b="1" dirty="0">
                <a:solidFill>
                  <a:srgbClr val="FF0000"/>
                </a:solidFill>
                <a:latin typeface="Consolas" pitchFamily="49" charset="0"/>
                <a:ea typeface="楷体" pitchFamily="49" charset="-122"/>
                <a:cs typeface="Consolas" pitchFamily="49" charset="0"/>
                <a:sym typeface="Symbol" pitchFamily="18" charset="2"/>
              </a:rPr>
              <a:t>Min</a:t>
            </a:r>
            <a:r>
              <a:rPr kumimoji="1" lang="en-US" altLang="zh-CN" sz="2000" b="1" dirty="0">
                <a:solidFill>
                  <a:srgbClr val="3333FF"/>
                </a:solidFill>
                <a:latin typeface="Consolas" pitchFamily="49" charset="0"/>
                <a:ea typeface="楷体" pitchFamily="49" charset="-122"/>
                <a:cs typeface="Consolas" pitchFamily="49" charset="0"/>
                <a:sym typeface="Symbol" pitchFamily="18" charset="2"/>
              </a:rPr>
              <a:t>=</a:t>
            </a:r>
            <a:r>
              <a:rPr kumimoji="1" lang="zh-CN" altLang="en-US" sz="2000" b="1" dirty="0">
                <a:solidFill>
                  <a:srgbClr val="3333FF"/>
                </a:solidFill>
                <a:latin typeface="Consolas" pitchFamily="49" charset="0"/>
                <a:ea typeface="楷体" pitchFamily="49" charset="-122"/>
                <a:cs typeface="Consolas" pitchFamily="49" charset="0"/>
                <a:sym typeface="Symbol" pitchFamily="18" charset="2"/>
              </a:rPr>
              <a:t></a:t>
            </a:r>
            <a:r>
              <a:rPr kumimoji="1" lang="en-US" altLang="zh-CN" sz="2000" b="1" i="1" dirty="0">
                <a:solidFill>
                  <a:srgbClr val="3333FF"/>
                </a:solidFill>
                <a:latin typeface="Consolas" pitchFamily="49" charset="0"/>
                <a:ea typeface="楷体" pitchFamily="49" charset="-122"/>
                <a:cs typeface="Consolas" pitchFamily="49" charset="0"/>
                <a:sym typeface="Symbol" pitchFamily="18" charset="2"/>
              </a:rPr>
              <a:t>m</a:t>
            </a:r>
            <a:r>
              <a:rPr kumimoji="1" lang="en-US" altLang="zh-CN" sz="2000" b="1" dirty="0">
                <a:solidFill>
                  <a:srgbClr val="3333FF"/>
                </a:solidFill>
                <a:latin typeface="Consolas" pitchFamily="49" charset="0"/>
                <a:ea typeface="楷体" pitchFamily="49" charset="-122"/>
                <a:cs typeface="Consolas" pitchFamily="49" charset="0"/>
                <a:sym typeface="Symbol" pitchFamily="18" charset="2"/>
              </a:rPr>
              <a:t>/2</a:t>
            </a:r>
            <a:r>
              <a:rPr kumimoji="1" lang="en-US" altLang="zh-CN" sz="2000" b="1" dirty="0">
                <a:solidFill>
                  <a:srgbClr val="3333FF"/>
                </a:solidFill>
                <a:latin typeface="Consolas" pitchFamily="49" charset="0"/>
                <a:ea typeface="宋体" pitchFamily="2" charset="-122"/>
                <a:cs typeface="Consolas" pitchFamily="49" charset="0"/>
              </a:rPr>
              <a:t>-</a:t>
            </a:r>
            <a:r>
              <a:rPr kumimoji="1" lang="en-US" altLang="zh-CN" sz="2000" b="1" dirty="0">
                <a:solidFill>
                  <a:srgbClr val="3333FF"/>
                </a:solidFill>
                <a:latin typeface="Consolas" pitchFamily="49" charset="0"/>
                <a:ea typeface="楷体" pitchFamily="49" charset="-122"/>
                <a:cs typeface="Consolas" pitchFamily="49" charset="0"/>
              </a:rPr>
              <a:t>1</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05874" name="Group 50">
            <a:extLst>
              <a:ext uri="{FF2B5EF4-FFF2-40B4-BE49-F238E27FC236}">
                <a16:creationId xmlns:a16="http://schemas.microsoft.com/office/drawing/2014/main" id="{C6E85CCF-EA10-4925-B3C4-329D87A1ABC8}"/>
              </a:ext>
            </a:extLst>
          </p:cNvPr>
          <p:cNvGrpSpPr>
            <a:grpSpLocks/>
          </p:cNvGrpSpPr>
          <p:nvPr/>
        </p:nvGrpSpPr>
        <p:grpSpPr bwMode="auto">
          <a:xfrm>
            <a:off x="3124200" y="1371600"/>
            <a:ext cx="6324600" cy="3429000"/>
            <a:chOff x="1008" y="672"/>
            <a:chExt cx="3984" cy="2160"/>
          </a:xfrm>
        </p:grpSpPr>
        <p:sp>
          <p:nvSpPr>
            <p:cNvPr id="39963" name="Oval 2">
              <a:extLst>
                <a:ext uri="{FF2B5EF4-FFF2-40B4-BE49-F238E27FC236}">
                  <a16:creationId xmlns:a16="http://schemas.microsoft.com/office/drawing/2014/main" id="{A07CAD3F-077A-4FD6-B1AC-612CF5D592F4}"/>
                </a:ext>
              </a:extLst>
            </p:cNvPr>
            <p:cNvSpPr>
              <a:spLocks noChangeArrowheads="1"/>
            </p:cNvSpPr>
            <p:nvPr/>
          </p:nvSpPr>
          <p:spPr bwMode="auto">
            <a:xfrm>
              <a:off x="2640" y="67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50</a:t>
              </a:r>
              <a:endParaRPr lang="en-US" altLang="zh-CN">
                <a:solidFill>
                  <a:srgbClr val="000000"/>
                </a:solidFill>
              </a:endParaRPr>
            </a:p>
          </p:txBody>
        </p:sp>
        <p:sp>
          <p:nvSpPr>
            <p:cNvPr id="39964" name="Oval 3">
              <a:extLst>
                <a:ext uri="{FF2B5EF4-FFF2-40B4-BE49-F238E27FC236}">
                  <a16:creationId xmlns:a16="http://schemas.microsoft.com/office/drawing/2014/main" id="{D9C273A1-6C63-4F3D-B149-64C9168DACAC}"/>
                </a:ext>
              </a:extLst>
            </p:cNvPr>
            <p:cNvSpPr>
              <a:spLocks noChangeArrowheads="1"/>
            </p:cNvSpPr>
            <p:nvPr/>
          </p:nvSpPr>
          <p:spPr bwMode="auto">
            <a:xfrm>
              <a:off x="1728" y="10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30</a:t>
              </a:r>
              <a:endParaRPr lang="en-US" altLang="zh-CN">
                <a:solidFill>
                  <a:srgbClr val="000000"/>
                </a:solidFill>
              </a:endParaRPr>
            </a:p>
          </p:txBody>
        </p:sp>
        <p:sp>
          <p:nvSpPr>
            <p:cNvPr id="39965" name="Oval 4">
              <a:extLst>
                <a:ext uri="{FF2B5EF4-FFF2-40B4-BE49-F238E27FC236}">
                  <a16:creationId xmlns:a16="http://schemas.microsoft.com/office/drawing/2014/main" id="{744129D0-121F-46EE-ADC6-B0A7D69F849F}"/>
                </a:ext>
              </a:extLst>
            </p:cNvPr>
            <p:cNvSpPr>
              <a:spLocks noChangeArrowheads="1"/>
            </p:cNvSpPr>
            <p:nvPr/>
          </p:nvSpPr>
          <p:spPr bwMode="auto">
            <a:xfrm>
              <a:off x="3552" y="10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80</a:t>
              </a:r>
              <a:endParaRPr lang="en-US" altLang="zh-CN">
                <a:solidFill>
                  <a:srgbClr val="000000"/>
                </a:solidFill>
              </a:endParaRPr>
            </a:p>
          </p:txBody>
        </p:sp>
        <p:sp>
          <p:nvSpPr>
            <p:cNvPr id="39966" name="Oval 5">
              <a:extLst>
                <a:ext uri="{FF2B5EF4-FFF2-40B4-BE49-F238E27FC236}">
                  <a16:creationId xmlns:a16="http://schemas.microsoft.com/office/drawing/2014/main" id="{87E9B9CA-3B2F-486F-994D-850FA93BB431}"/>
                </a:ext>
              </a:extLst>
            </p:cNvPr>
            <p:cNvSpPr>
              <a:spLocks noChangeArrowheads="1"/>
            </p:cNvSpPr>
            <p:nvPr/>
          </p:nvSpPr>
          <p:spPr bwMode="auto">
            <a:xfrm>
              <a:off x="1008" y="144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20</a:t>
              </a:r>
              <a:endParaRPr lang="en-US" altLang="zh-CN">
                <a:solidFill>
                  <a:srgbClr val="000000"/>
                </a:solidFill>
              </a:endParaRPr>
            </a:p>
          </p:txBody>
        </p:sp>
        <p:sp>
          <p:nvSpPr>
            <p:cNvPr id="39967" name="Oval 6">
              <a:extLst>
                <a:ext uri="{FF2B5EF4-FFF2-40B4-BE49-F238E27FC236}">
                  <a16:creationId xmlns:a16="http://schemas.microsoft.com/office/drawing/2014/main" id="{51B459E7-D1AD-4EE5-A17D-A7E9640D3128}"/>
                </a:ext>
              </a:extLst>
            </p:cNvPr>
            <p:cNvSpPr>
              <a:spLocks noChangeArrowheads="1"/>
            </p:cNvSpPr>
            <p:nvPr/>
          </p:nvSpPr>
          <p:spPr bwMode="auto">
            <a:xfrm>
              <a:off x="4272" y="144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90</a:t>
              </a:r>
              <a:endParaRPr lang="en-US" altLang="zh-CN">
                <a:solidFill>
                  <a:srgbClr val="000000"/>
                </a:solidFill>
              </a:endParaRPr>
            </a:p>
          </p:txBody>
        </p:sp>
        <p:sp>
          <p:nvSpPr>
            <p:cNvPr id="39968" name="Oval 7">
              <a:extLst>
                <a:ext uri="{FF2B5EF4-FFF2-40B4-BE49-F238E27FC236}">
                  <a16:creationId xmlns:a16="http://schemas.microsoft.com/office/drawing/2014/main" id="{A4C8DEDB-31D8-424A-BF56-A7E4E5A9B37D}"/>
                </a:ext>
              </a:extLst>
            </p:cNvPr>
            <p:cNvSpPr>
              <a:spLocks noChangeArrowheads="1"/>
            </p:cNvSpPr>
            <p:nvPr/>
          </p:nvSpPr>
          <p:spPr bwMode="auto">
            <a:xfrm>
              <a:off x="3744" y="196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85</a:t>
              </a:r>
              <a:endParaRPr lang="en-US" altLang="zh-CN">
                <a:solidFill>
                  <a:srgbClr val="000000"/>
                </a:solidFill>
              </a:endParaRPr>
            </a:p>
          </p:txBody>
        </p:sp>
        <p:sp>
          <p:nvSpPr>
            <p:cNvPr id="39969" name="Oval 8">
              <a:extLst>
                <a:ext uri="{FF2B5EF4-FFF2-40B4-BE49-F238E27FC236}">
                  <a16:creationId xmlns:a16="http://schemas.microsoft.com/office/drawing/2014/main" id="{3182733A-53B9-4B6B-B39B-AFBCE4BD9AC4}"/>
                </a:ext>
              </a:extLst>
            </p:cNvPr>
            <p:cNvSpPr>
              <a:spLocks noChangeArrowheads="1"/>
            </p:cNvSpPr>
            <p:nvPr/>
          </p:nvSpPr>
          <p:spPr bwMode="auto">
            <a:xfrm>
              <a:off x="2448" y="144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40</a:t>
              </a:r>
              <a:endParaRPr lang="en-US" altLang="zh-CN">
                <a:solidFill>
                  <a:srgbClr val="000000"/>
                </a:solidFill>
              </a:endParaRPr>
            </a:p>
          </p:txBody>
        </p:sp>
        <p:sp>
          <p:nvSpPr>
            <p:cNvPr id="39970" name="Oval 9">
              <a:extLst>
                <a:ext uri="{FF2B5EF4-FFF2-40B4-BE49-F238E27FC236}">
                  <a16:creationId xmlns:a16="http://schemas.microsoft.com/office/drawing/2014/main" id="{8FCF089B-A483-427D-9ABB-71BFA289D341}"/>
                </a:ext>
              </a:extLst>
            </p:cNvPr>
            <p:cNvSpPr>
              <a:spLocks noChangeArrowheads="1"/>
            </p:cNvSpPr>
            <p:nvPr/>
          </p:nvSpPr>
          <p:spPr bwMode="auto">
            <a:xfrm>
              <a:off x="1872" y="196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35</a:t>
              </a:r>
              <a:endParaRPr lang="en-US" altLang="zh-CN">
                <a:solidFill>
                  <a:srgbClr val="000000"/>
                </a:solidFill>
              </a:endParaRPr>
            </a:p>
          </p:txBody>
        </p:sp>
        <p:sp>
          <p:nvSpPr>
            <p:cNvPr id="39971" name="Oval 10">
              <a:extLst>
                <a:ext uri="{FF2B5EF4-FFF2-40B4-BE49-F238E27FC236}">
                  <a16:creationId xmlns:a16="http://schemas.microsoft.com/office/drawing/2014/main" id="{849715CD-F99F-44B0-A427-DF80F43D47A2}"/>
                </a:ext>
              </a:extLst>
            </p:cNvPr>
            <p:cNvSpPr>
              <a:spLocks noChangeArrowheads="1"/>
            </p:cNvSpPr>
            <p:nvPr/>
          </p:nvSpPr>
          <p:spPr bwMode="auto">
            <a:xfrm>
              <a:off x="4560" y="249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88</a:t>
              </a:r>
              <a:endParaRPr lang="en-US" altLang="zh-CN">
                <a:solidFill>
                  <a:srgbClr val="000000"/>
                </a:solidFill>
              </a:endParaRPr>
            </a:p>
          </p:txBody>
        </p:sp>
        <p:sp>
          <p:nvSpPr>
            <p:cNvPr id="39972" name="Line 11">
              <a:extLst>
                <a:ext uri="{FF2B5EF4-FFF2-40B4-BE49-F238E27FC236}">
                  <a16:creationId xmlns:a16="http://schemas.microsoft.com/office/drawing/2014/main" id="{C224D862-34BD-4ECB-A95F-24FDE899DA0A}"/>
                </a:ext>
              </a:extLst>
            </p:cNvPr>
            <p:cNvSpPr>
              <a:spLocks noChangeShapeType="1"/>
            </p:cNvSpPr>
            <p:nvPr/>
          </p:nvSpPr>
          <p:spPr bwMode="auto">
            <a:xfrm flipH="1">
              <a:off x="2112" y="864"/>
              <a:ext cx="528"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3" name="Line 12">
              <a:extLst>
                <a:ext uri="{FF2B5EF4-FFF2-40B4-BE49-F238E27FC236}">
                  <a16:creationId xmlns:a16="http://schemas.microsoft.com/office/drawing/2014/main" id="{9DFC1E8F-145C-4B52-80F8-70DEF4314B42}"/>
                </a:ext>
              </a:extLst>
            </p:cNvPr>
            <p:cNvSpPr>
              <a:spLocks noChangeShapeType="1"/>
            </p:cNvSpPr>
            <p:nvPr/>
          </p:nvSpPr>
          <p:spPr bwMode="auto">
            <a:xfrm flipH="1">
              <a:off x="1392" y="1296"/>
              <a:ext cx="336" cy="192"/>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4" name="Line 13">
              <a:extLst>
                <a:ext uri="{FF2B5EF4-FFF2-40B4-BE49-F238E27FC236}">
                  <a16:creationId xmlns:a16="http://schemas.microsoft.com/office/drawing/2014/main" id="{737454E3-3EA5-4EAF-BF94-37D6306C9800}"/>
                </a:ext>
              </a:extLst>
            </p:cNvPr>
            <p:cNvSpPr>
              <a:spLocks noChangeShapeType="1"/>
            </p:cNvSpPr>
            <p:nvPr/>
          </p:nvSpPr>
          <p:spPr bwMode="auto">
            <a:xfrm>
              <a:off x="3072" y="864"/>
              <a:ext cx="480"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5" name="Line 14">
              <a:extLst>
                <a:ext uri="{FF2B5EF4-FFF2-40B4-BE49-F238E27FC236}">
                  <a16:creationId xmlns:a16="http://schemas.microsoft.com/office/drawing/2014/main" id="{337390FB-3F2D-48B4-879B-78B88473EB42}"/>
                </a:ext>
              </a:extLst>
            </p:cNvPr>
            <p:cNvSpPr>
              <a:spLocks noChangeShapeType="1"/>
            </p:cNvSpPr>
            <p:nvPr/>
          </p:nvSpPr>
          <p:spPr bwMode="auto">
            <a:xfrm>
              <a:off x="2112" y="1248"/>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6" name="Line 15">
              <a:extLst>
                <a:ext uri="{FF2B5EF4-FFF2-40B4-BE49-F238E27FC236}">
                  <a16:creationId xmlns:a16="http://schemas.microsoft.com/office/drawing/2014/main" id="{C9B11A96-CED6-477B-A740-98E05ED179EB}"/>
                </a:ext>
              </a:extLst>
            </p:cNvPr>
            <p:cNvSpPr>
              <a:spLocks noChangeShapeType="1"/>
            </p:cNvSpPr>
            <p:nvPr/>
          </p:nvSpPr>
          <p:spPr bwMode="auto">
            <a:xfrm flipH="1">
              <a:off x="2160" y="1728"/>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7" name="Line 16">
              <a:extLst>
                <a:ext uri="{FF2B5EF4-FFF2-40B4-BE49-F238E27FC236}">
                  <a16:creationId xmlns:a16="http://schemas.microsoft.com/office/drawing/2014/main" id="{F8C65A9A-1B05-4AB7-BE79-FDE594E25F4A}"/>
                </a:ext>
              </a:extLst>
            </p:cNvPr>
            <p:cNvSpPr>
              <a:spLocks noChangeShapeType="1"/>
            </p:cNvSpPr>
            <p:nvPr/>
          </p:nvSpPr>
          <p:spPr bwMode="auto">
            <a:xfrm>
              <a:off x="3936" y="1296"/>
              <a:ext cx="384"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8" name="Line 17">
              <a:extLst>
                <a:ext uri="{FF2B5EF4-FFF2-40B4-BE49-F238E27FC236}">
                  <a16:creationId xmlns:a16="http://schemas.microsoft.com/office/drawing/2014/main" id="{34F988D6-BC3B-4705-9112-450BAB0472A7}"/>
                </a:ext>
              </a:extLst>
            </p:cNvPr>
            <p:cNvSpPr>
              <a:spLocks noChangeShapeType="1"/>
            </p:cNvSpPr>
            <p:nvPr/>
          </p:nvSpPr>
          <p:spPr bwMode="auto">
            <a:xfrm flipH="1">
              <a:off x="4032" y="1728"/>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79" name="Line 18">
              <a:extLst>
                <a:ext uri="{FF2B5EF4-FFF2-40B4-BE49-F238E27FC236}">
                  <a16:creationId xmlns:a16="http://schemas.microsoft.com/office/drawing/2014/main" id="{2E6DE836-6DC7-4BA0-A6D7-D3244FDE4FB5}"/>
                </a:ext>
              </a:extLst>
            </p:cNvPr>
            <p:cNvSpPr>
              <a:spLocks noChangeShapeType="1"/>
            </p:cNvSpPr>
            <p:nvPr/>
          </p:nvSpPr>
          <p:spPr bwMode="auto">
            <a:xfrm>
              <a:off x="4128" y="2256"/>
              <a:ext cx="480"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980" name="Oval 19">
              <a:extLst>
                <a:ext uri="{FF2B5EF4-FFF2-40B4-BE49-F238E27FC236}">
                  <a16:creationId xmlns:a16="http://schemas.microsoft.com/office/drawing/2014/main" id="{0D57C327-E787-4A3A-871D-E96659EBA435}"/>
                </a:ext>
              </a:extLst>
            </p:cNvPr>
            <p:cNvSpPr>
              <a:spLocks noChangeArrowheads="1"/>
            </p:cNvSpPr>
            <p:nvPr/>
          </p:nvSpPr>
          <p:spPr bwMode="auto">
            <a:xfrm>
              <a:off x="1248" y="249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32</a:t>
              </a:r>
              <a:endParaRPr lang="en-US" altLang="zh-CN">
                <a:solidFill>
                  <a:srgbClr val="000000"/>
                </a:solidFill>
              </a:endParaRPr>
            </a:p>
          </p:txBody>
        </p:sp>
        <p:sp>
          <p:nvSpPr>
            <p:cNvPr id="39981" name="Line 20">
              <a:extLst>
                <a:ext uri="{FF2B5EF4-FFF2-40B4-BE49-F238E27FC236}">
                  <a16:creationId xmlns:a16="http://schemas.microsoft.com/office/drawing/2014/main" id="{705ED505-7C4B-49F4-A7EF-9A90A60551C2}"/>
                </a:ext>
              </a:extLst>
            </p:cNvPr>
            <p:cNvSpPr>
              <a:spLocks noChangeShapeType="1"/>
            </p:cNvSpPr>
            <p:nvPr/>
          </p:nvSpPr>
          <p:spPr bwMode="auto">
            <a:xfrm flipH="1">
              <a:off x="1536" y="2208"/>
              <a:ext cx="384"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205847" name="Text Box 23">
            <a:extLst>
              <a:ext uri="{FF2B5EF4-FFF2-40B4-BE49-F238E27FC236}">
                <a16:creationId xmlns:a16="http://schemas.microsoft.com/office/drawing/2014/main" id="{BF680A70-20BA-45E2-AC8E-FDAE7BCF1284}"/>
              </a:ext>
            </a:extLst>
          </p:cNvPr>
          <p:cNvSpPr txBox="1">
            <a:spLocks noChangeArrowheads="1"/>
          </p:cNvSpPr>
          <p:nvPr/>
        </p:nvSpPr>
        <p:spPr bwMode="auto">
          <a:xfrm>
            <a:off x="1981201" y="152400"/>
            <a:ext cx="14906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4400" b="1" dirty="0">
                <a:solidFill>
                  <a:schemeClr val="accent6"/>
                </a:solidFill>
                <a:ea typeface="隶书" panose="02010509060101010101" pitchFamily="49" charset="-122"/>
              </a:rPr>
              <a:t>例如</a:t>
            </a:r>
            <a:r>
              <a:rPr lang="en-US" altLang="zh-CN" sz="4400" b="1" dirty="0">
                <a:solidFill>
                  <a:schemeClr val="accent6"/>
                </a:solidFill>
                <a:ea typeface="隶书" panose="02010509060101010101" pitchFamily="49" charset="-122"/>
              </a:rPr>
              <a:t>:</a:t>
            </a:r>
            <a:endParaRPr lang="en-US" altLang="zh-CN" dirty="0">
              <a:solidFill>
                <a:schemeClr val="accent6"/>
              </a:solidFill>
            </a:endParaRPr>
          </a:p>
        </p:txBody>
      </p:sp>
      <p:sp>
        <p:nvSpPr>
          <p:cNvPr id="205848" name="Text Box 24">
            <a:extLst>
              <a:ext uri="{FF2B5EF4-FFF2-40B4-BE49-F238E27FC236}">
                <a16:creationId xmlns:a16="http://schemas.microsoft.com/office/drawing/2014/main" id="{ABE26D98-8B7C-4C62-9ECB-94DBE7FEE3F9}"/>
              </a:ext>
            </a:extLst>
          </p:cNvPr>
          <p:cNvSpPr txBox="1">
            <a:spLocks noChangeArrowheads="1"/>
          </p:cNvSpPr>
          <p:nvPr/>
        </p:nvSpPr>
        <p:spPr bwMode="auto">
          <a:xfrm>
            <a:off x="3532188" y="220663"/>
            <a:ext cx="2716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dirty="0">
                <a:solidFill>
                  <a:schemeClr val="accent6"/>
                </a:solidFill>
                <a:ea typeface="隶书" panose="02010509060101010101" pitchFamily="49" charset="-122"/>
              </a:rPr>
              <a:t>二叉排序树</a:t>
            </a:r>
            <a:endParaRPr lang="zh-CN" altLang="en-US" dirty="0">
              <a:solidFill>
                <a:schemeClr val="accent6"/>
              </a:solidFill>
            </a:endParaRPr>
          </a:p>
        </p:txBody>
      </p:sp>
      <p:sp>
        <p:nvSpPr>
          <p:cNvPr id="205850" name="Freeform 26">
            <a:extLst>
              <a:ext uri="{FF2B5EF4-FFF2-40B4-BE49-F238E27FC236}">
                <a16:creationId xmlns:a16="http://schemas.microsoft.com/office/drawing/2014/main" id="{B9331FB3-8600-47AF-B7FD-5D293079DCAB}"/>
              </a:ext>
            </a:extLst>
          </p:cNvPr>
          <p:cNvSpPr>
            <a:spLocks/>
          </p:cNvSpPr>
          <p:nvPr/>
        </p:nvSpPr>
        <p:spPr bwMode="auto">
          <a:xfrm>
            <a:off x="6019800" y="609600"/>
            <a:ext cx="1066800" cy="762000"/>
          </a:xfrm>
          <a:custGeom>
            <a:avLst/>
            <a:gdLst>
              <a:gd name="T0" fmla="*/ 2147483647 w 672"/>
              <a:gd name="T1" fmla="*/ 0 h 480"/>
              <a:gd name="T2" fmla="*/ 2147483647 w 672"/>
              <a:gd name="T3" fmla="*/ 2147483647 h 480"/>
              <a:gd name="T4" fmla="*/ 2147483647 w 672"/>
              <a:gd name="T5" fmla="*/ 2147483647 h 480"/>
              <a:gd name="T6" fmla="*/ 0 w 672"/>
              <a:gd name="T7" fmla="*/ 2147483647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5851" name="Text Box 27">
            <a:extLst>
              <a:ext uri="{FF2B5EF4-FFF2-40B4-BE49-F238E27FC236}">
                <a16:creationId xmlns:a16="http://schemas.microsoft.com/office/drawing/2014/main" id="{A61A5FE5-46DE-4E7B-A650-0153B34775EC}"/>
              </a:ext>
            </a:extLst>
          </p:cNvPr>
          <p:cNvSpPr txBox="1">
            <a:spLocks noChangeArrowheads="1"/>
          </p:cNvSpPr>
          <p:nvPr/>
        </p:nvSpPr>
        <p:spPr bwMode="auto">
          <a:xfrm>
            <a:off x="2286000" y="5181600"/>
            <a:ext cx="274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3600" dirty="0">
                <a:solidFill>
                  <a:schemeClr val="accent6"/>
                </a:solidFill>
                <a:ea typeface="隶书" panose="02010509060101010101" pitchFamily="49" charset="-122"/>
              </a:rPr>
              <a:t>查找关键字</a:t>
            </a:r>
            <a:endParaRPr lang="zh-CN" altLang="en-US" dirty="0">
              <a:solidFill>
                <a:schemeClr val="accent6"/>
              </a:solidFill>
            </a:endParaRPr>
          </a:p>
        </p:txBody>
      </p:sp>
      <p:sp>
        <p:nvSpPr>
          <p:cNvPr id="205852" name="Text Box 28">
            <a:extLst>
              <a:ext uri="{FF2B5EF4-FFF2-40B4-BE49-F238E27FC236}">
                <a16:creationId xmlns:a16="http://schemas.microsoft.com/office/drawing/2014/main" id="{EDD587E6-F564-4978-9CC6-ED4842E954B3}"/>
              </a:ext>
            </a:extLst>
          </p:cNvPr>
          <p:cNvSpPr txBox="1">
            <a:spLocks noChangeArrowheads="1"/>
          </p:cNvSpPr>
          <p:nvPr/>
        </p:nvSpPr>
        <p:spPr bwMode="auto">
          <a:xfrm>
            <a:off x="2971800" y="59721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b="1">
                <a:solidFill>
                  <a:srgbClr val="CC3300"/>
                </a:solidFill>
                <a:ea typeface="隶书" panose="02010509060101010101" pitchFamily="49" charset="-122"/>
              </a:rPr>
              <a:t>== 50 ,</a:t>
            </a:r>
            <a:endParaRPr lang="en-US" altLang="zh-CN">
              <a:solidFill>
                <a:srgbClr val="000000"/>
              </a:solidFill>
            </a:endParaRPr>
          </a:p>
        </p:txBody>
      </p:sp>
      <p:sp>
        <p:nvSpPr>
          <p:cNvPr id="205853" name="Oval 29">
            <a:extLst>
              <a:ext uri="{FF2B5EF4-FFF2-40B4-BE49-F238E27FC236}">
                <a16:creationId xmlns:a16="http://schemas.microsoft.com/office/drawing/2014/main" id="{B0C892A6-B8EA-4CF6-93C2-02AD9BD98880}"/>
              </a:ext>
            </a:extLst>
          </p:cNvPr>
          <p:cNvSpPr>
            <a:spLocks noChangeArrowheads="1"/>
          </p:cNvSpPr>
          <p:nvPr/>
        </p:nvSpPr>
        <p:spPr bwMode="auto">
          <a:xfrm>
            <a:off x="5715000" y="13716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b="1">
                <a:solidFill>
                  <a:srgbClr val="990033"/>
                </a:solidFill>
              </a:rPr>
              <a:t>50</a:t>
            </a:r>
            <a:endParaRPr lang="en-US" altLang="zh-CN">
              <a:solidFill>
                <a:srgbClr val="000000"/>
              </a:solidFill>
            </a:endParaRPr>
          </a:p>
        </p:txBody>
      </p:sp>
      <p:sp useBgFill="1">
        <p:nvSpPr>
          <p:cNvPr id="205854" name="Oval 30">
            <a:extLst>
              <a:ext uri="{FF2B5EF4-FFF2-40B4-BE49-F238E27FC236}">
                <a16:creationId xmlns:a16="http://schemas.microsoft.com/office/drawing/2014/main" id="{2156AB59-5035-470C-A2D2-B2CEB37D7D82}"/>
              </a:ext>
            </a:extLst>
          </p:cNvPr>
          <p:cNvSpPr>
            <a:spLocks noChangeArrowheads="1"/>
          </p:cNvSpPr>
          <p:nvPr/>
        </p:nvSpPr>
        <p:spPr bwMode="auto">
          <a:xfrm>
            <a:off x="5715000" y="13716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50</a:t>
            </a:r>
            <a:endParaRPr lang="en-US" altLang="zh-CN">
              <a:solidFill>
                <a:srgbClr val="000000"/>
              </a:solidFill>
            </a:endParaRPr>
          </a:p>
        </p:txBody>
      </p:sp>
      <p:sp>
        <p:nvSpPr>
          <p:cNvPr id="205855" name="Text Box 31">
            <a:extLst>
              <a:ext uri="{FF2B5EF4-FFF2-40B4-BE49-F238E27FC236}">
                <a16:creationId xmlns:a16="http://schemas.microsoft.com/office/drawing/2014/main" id="{3873BC4A-9D3C-476D-84F0-0478F266E823}"/>
              </a:ext>
            </a:extLst>
          </p:cNvPr>
          <p:cNvSpPr txBox="1">
            <a:spLocks noChangeArrowheads="1"/>
          </p:cNvSpPr>
          <p:nvPr/>
        </p:nvSpPr>
        <p:spPr bwMode="auto">
          <a:xfrm>
            <a:off x="4479925" y="59880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b="1">
                <a:solidFill>
                  <a:srgbClr val="3333FF"/>
                </a:solidFill>
              </a:rPr>
              <a:t>35 ,</a:t>
            </a:r>
            <a:endParaRPr lang="en-US" altLang="zh-CN" sz="3600">
              <a:solidFill>
                <a:srgbClr val="000000"/>
              </a:solidFill>
            </a:endParaRPr>
          </a:p>
        </p:txBody>
      </p:sp>
      <p:sp>
        <p:nvSpPr>
          <p:cNvPr id="205856" name="Oval 32">
            <a:extLst>
              <a:ext uri="{FF2B5EF4-FFF2-40B4-BE49-F238E27FC236}">
                <a16:creationId xmlns:a16="http://schemas.microsoft.com/office/drawing/2014/main" id="{6941EE40-2F0E-4C43-B5A3-81EED1870978}"/>
              </a:ext>
            </a:extLst>
          </p:cNvPr>
          <p:cNvSpPr>
            <a:spLocks noChangeArrowheads="1"/>
          </p:cNvSpPr>
          <p:nvPr/>
        </p:nvSpPr>
        <p:spPr bwMode="auto">
          <a:xfrm>
            <a:off x="5715000" y="13716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50</a:t>
            </a:r>
            <a:endParaRPr lang="en-US" altLang="zh-CN">
              <a:solidFill>
                <a:srgbClr val="000000"/>
              </a:solidFill>
            </a:endParaRPr>
          </a:p>
        </p:txBody>
      </p:sp>
      <p:sp>
        <p:nvSpPr>
          <p:cNvPr id="205859" name="Line 35">
            <a:extLst>
              <a:ext uri="{FF2B5EF4-FFF2-40B4-BE49-F238E27FC236}">
                <a16:creationId xmlns:a16="http://schemas.microsoft.com/office/drawing/2014/main" id="{0BFD56CA-BF69-41CB-9769-DFA97D21B552}"/>
              </a:ext>
            </a:extLst>
          </p:cNvPr>
          <p:cNvSpPr>
            <a:spLocks noChangeShapeType="1"/>
          </p:cNvSpPr>
          <p:nvPr/>
        </p:nvSpPr>
        <p:spPr bwMode="auto">
          <a:xfrm flipH="1">
            <a:off x="4953000" y="18288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5860" name="Line 36">
            <a:extLst>
              <a:ext uri="{FF2B5EF4-FFF2-40B4-BE49-F238E27FC236}">
                <a16:creationId xmlns:a16="http://schemas.microsoft.com/office/drawing/2014/main" id="{897F4926-FE38-4097-9C50-C71F9870424E}"/>
              </a:ext>
            </a:extLst>
          </p:cNvPr>
          <p:cNvSpPr>
            <a:spLocks noChangeShapeType="1"/>
          </p:cNvSpPr>
          <p:nvPr/>
        </p:nvSpPr>
        <p:spPr bwMode="auto">
          <a:xfrm>
            <a:off x="4800600" y="23622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5861" name="Line 37">
            <a:extLst>
              <a:ext uri="{FF2B5EF4-FFF2-40B4-BE49-F238E27FC236}">
                <a16:creationId xmlns:a16="http://schemas.microsoft.com/office/drawing/2014/main" id="{CA9CCFF2-A2BF-4ACC-A6B9-B6FFEEFAD4B1}"/>
              </a:ext>
            </a:extLst>
          </p:cNvPr>
          <p:cNvSpPr>
            <a:spLocks noChangeShapeType="1"/>
          </p:cNvSpPr>
          <p:nvPr/>
        </p:nvSpPr>
        <p:spPr bwMode="auto">
          <a:xfrm flipH="1">
            <a:off x="5029200" y="31242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5862" name="Oval 38">
            <a:extLst>
              <a:ext uri="{FF2B5EF4-FFF2-40B4-BE49-F238E27FC236}">
                <a16:creationId xmlns:a16="http://schemas.microsoft.com/office/drawing/2014/main" id="{6052E018-09BA-4701-B371-CB9949423C27}"/>
              </a:ext>
            </a:extLst>
          </p:cNvPr>
          <p:cNvSpPr>
            <a:spLocks noChangeArrowheads="1"/>
          </p:cNvSpPr>
          <p:nvPr/>
        </p:nvSpPr>
        <p:spPr bwMode="auto">
          <a:xfrm>
            <a:off x="4267200" y="1905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30</a:t>
            </a:r>
            <a:endParaRPr lang="en-US" altLang="zh-CN">
              <a:solidFill>
                <a:srgbClr val="000000"/>
              </a:solidFill>
            </a:endParaRPr>
          </a:p>
        </p:txBody>
      </p:sp>
      <p:sp>
        <p:nvSpPr>
          <p:cNvPr id="205863" name="Oval 39">
            <a:extLst>
              <a:ext uri="{FF2B5EF4-FFF2-40B4-BE49-F238E27FC236}">
                <a16:creationId xmlns:a16="http://schemas.microsoft.com/office/drawing/2014/main" id="{134686D0-73AA-4396-9822-21590576853D}"/>
              </a:ext>
            </a:extLst>
          </p:cNvPr>
          <p:cNvSpPr>
            <a:spLocks noChangeArrowheads="1"/>
          </p:cNvSpPr>
          <p:nvPr/>
        </p:nvSpPr>
        <p:spPr bwMode="auto">
          <a:xfrm>
            <a:off x="5410200" y="25908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40</a:t>
            </a:r>
            <a:endParaRPr lang="en-US" altLang="zh-CN">
              <a:solidFill>
                <a:srgbClr val="000000"/>
              </a:solidFill>
            </a:endParaRPr>
          </a:p>
        </p:txBody>
      </p:sp>
      <p:sp>
        <p:nvSpPr>
          <p:cNvPr id="205864" name="Oval 40">
            <a:extLst>
              <a:ext uri="{FF2B5EF4-FFF2-40B4-BE49-F238E27FC236}">
                <a16:creationId xmlns:a16="http://schemas.microsoft.com/office/drawing/2014/main" id="{600CD025-FB98-4B3E-9DBD-ABDC69FA56FF}"/>
              </a:ext>
            </a:extLst>
          </p:cNvPr>
          <p:cNvSpPr>
            <a:spLocks noChangeArrowheads="1"/>
          </p:cNvSpPr>
          <p:nvPr/>
        </p:nvSpPr>
        <p:spPr bwMode="auto">
          <a:xfrm>
            <a:off x="4495800" y="3429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b="1">
                <a:solidFill>
                  <a:srgbClr val="3333FF"/>
                </a:solidFill>
              </a:rPr>
              <a:t>35</a:t>
            </a:r>
            <a:endParaRPr lang="en-US" altLang="zh-CN">
              <a:solidFill>
                <a:srgbClr val="000000"/>
              </a:solidFill>
            </a:endParaRPr>
          </a:p>
        </p:txBody>
      </p:sp>
      <p:sp useBgFill="1">
        <p:nvSpPr>
          <p:cNvPr id="205865" name="Oval 41">
            <a:extLst>
              <a:ext uri="{FF2B5EF4-FFF2-40B4-BE49-F238E27FC236}">
                <a16:creationId xmlns:a16="http://schemas.microsoft.com/office/drawing/2014/main" id="{4CB33809-20FD-4EC7-A35B-57FF1278F280}"/>
              </a:ext>
            </a:extLst>
          </p:cNvPr>
          <p:cNvSpPr>
            <a:spLocks noChangeArrowheads="1"/>
          </p:cNvSpPr>
          <p:nvPr/>
        </p:nvSpPr>
        <p:spPr bwMode="auto">
          <a:xfrm>
            <a:off x="5715000" y="13716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990033"/>
                </a:solidFill>
              </a:rPr>
              <a:t>50</a:t>
            </a:r>
            <a:endParaRPr lang="en-US" altLang="zh-CN">
              <a:solidFill>
                <a:srgbClr val="000000"/>
              </a:solidFill>
            </a:endParaRPr>
          </a:p>
        </p:txBody>
      </p:sp>
      <p:sp>
        <p:nvSpPr>
          <p:cNvPr id="205866" name="Text Box 42">
            <a:extLst>
              <a:ext uri="{FF2B5EF4-FFF2-40B4-BE49-F238E27FC236}">
                <a16:creationId xmlns:a16="http://schemas.microsoft.com/office/drawing/2014/main" id="{98339B53-97DC-42A8-B787-BC576E9CC7F1}"/>
              </a:ext>
            </a:extLst>
          </p:cNvPr>
          <p:cNvSpPr txBox="1">
            <a:spLocks noChangeArrowheads="1"/>
          </p:cNvSpPr>
          <p:nvPr/>
        </p:nvSpPr>
        <p:spPr bwMode="auto">
          <a:xfrm>
            <a:off x="5394325" y="59880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b="1">
                <a:solidFill>
                  <a:srgbClr val="006600"/>
                </a:solidFill>
              </a:rPr>
              <a:t>90 ,</a:t>
            </a:r>
            <a:endParaRPr lang="en-US" altLang="zh-CN" sz="3600">
              <a:solidFill>
                <a:srgbClr val="000000"/>
              </a:solidFill>
            </a:endParaRPr>
          </a:p>
        </p:txBody>
      </p:sp>
      <p:sp>
        <p:nvSpPr>
          <p:cNvPr id="205867" name="Line 43">
            <a:extLst>
              <a:ext uri="{FF2B5EF4-FFF2-40B4-BE49-F238E27FC236}">
                <a16:creationId xmlns:a16="http://schemas.microsoft.com/office/drawing/2014/main" id="{556432A7-B2FD-4264-941A-DD67D71511E1}"/>
              </a:ext>
            </a:extLst>
          </p:cNvPr>
          <p:cNvSpPr>
            <a:spLocks noChangeShapeType="1"/>
          </p:cNvSpPr>
          <p:nvPr/>
        </p:nvSpPr>
        <p:spPr bwMode="auto">
          <a:xfrm>
            <a:off x="6400800" y="15240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5868" name="Line 44">
            <a:extLst>
              <a:ext uri="{FF2B5EF4-FFF2-40B4-BE49-F238E27FC236}">
                <a16:creationId xmlns:a16="http://schemas.microsoft.com/office/drawing/2014/main" id="{0CD92F36-1C43-4295-911E-41FEC5BD465C}"/>
              </a:ext>
            </a:extLst>
          </p:cNvPr>
          <p:cNvSpPr>
            <a:spLocks noChangeShapeType="1"/>
          </p:cNvSpPr>
          <p:nvPr/>
        </p:nvSpPr>
        <p:spPr bwMode="auto">
          <a:xfrm>
            <a:off x="7848600" y="22098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205869" name="Oval 45">
            <a:extLst>
              <a:ext uri="{FF2B5EF4-FFF2-40B4-BE49-F238E27FC236}">
                <a16:creationId xmlns:a16="http://schemas.microsoft.com/office/drawing/2014/main" id="{0B8B2A05-E49C-45F1-B6D3-514FAB958636}"/>
              </a:ext>
            </a:extLst>
          </p:cNvPr>
          <p:cNvSpPr>
            <a:spLocks noChangeArrowheads="1"/>
          </p:cNvSpPr>
          <p:nvPr/>
        </p:nvSpPr>
        <p:spPr bwMode="auto">
          <a:xfrm>
            <a:off x="5715000" y="13716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A50021"/>
                </a:solidFill>
              </a:rPr>
              <a:t>50</a:t>
            </a:r>
            <a:endParaRPr lang="en-US" altLang="zh-CN">
              <a:solidFill>
                <a:srgbClr val="000000"/>
              </a:solidFill>
            </a:endParaRPr>
          </a:p>
        </p:txBody>
      </p:sp>
      <p:sp>
        <p:nvSpPr>
          <p:cNvPr id="205870" name="Oval 46">
            <a:extLst>
              <a:ext uri="{FF2B5EF4-FFF2-40B4-BE49-F238E27FC236}">
                <a16:creationId xmlns:a16="http://schemas.microsoft.com/office/drawing/2014/main" id="{8818E0B1-BC24-41D3-8AAF-AB59299CCF1A}"/>
              </a:ext>
            </a:extLst>
          </p:cNvPr>
          <p:cNvSpPr>
            <a:spLocks noChangeArrowheads="1"/>
          </p:cNvSpPr>
          <p:nvPr/>
        </p:nvSpPr>
        <p:spPr bwMode="auto">
          <a:xfrm>
            <a:off x="7162800" y="1905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a:solidFill>
                  <a:srgbClr val="A50021"/>
                </a:solidFill>
              </a:rPr>
              <a:t>80</a:t>
            </a:r>
            <a:endParaRPr lang="en-US" altLang="zh-CN">
              <a:solidFill>
                <a:srgbClr val="000000"/>
              </a:solidFill>
            </a:endParaRPr>
          </a:p>
        </p:txBody>
      </p:sp>
      <p:sp>
        <p:nvSpPr>
          <p:cNvPr id="205871" name="Oval 47">
            <a:extLst>
              <a:ext uri="{FF2B5EF4-FFF2-40B4-BE49-F238E27FC236}">
                <a16:creationId xmlns:a16="http://schemas.microsoft.com/office/drawing/2014/main" id="{6A045BD1-C6B6-4DC8-A018-0C14CD82DAF4}"/>
              </a:ext>
            </a:extLst>
          </p:cNvPr>
          <p:cNvSpPr>
            <a:spLocks noChangeArrowheads="1"/>
          </p:cNvSpPr>
          <p:nvPr/>
        </p:nvSpPr>
        <p:spPr bwMode="auto">
          <a:xfrm>
            <a:off x="8305800" y="2590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en-US" altLang="zh-CN" sz="3600" b="1">
                <a:solidFill>
                  <a:srgbClr val="006600"/>
                </a:solidFill>
              </a:rPr>
              <a:t>90</a:t>
            </a:r>
            <a:endParaRPr lang="en-US" altLang="zh-CN">
              <a:solidFill>
                <a:srgbClr val="000000"/>
              </a:solidFill>
            </a:endParaRPr>
          </a:p>
        </p:txBody>
      </p:sp>
      <p:sp>
        <p:nvSpPr>
          <p:cNvPr id="205872" name="Text Box 48">
            <a:extLst>
              <a:ext uri="{FF2B5EF4-FFF2-40B4-BE49-F238E27FC236}">
                <a16:creationId xmlns:a16="http://schemas.microsoft.com/office/drawing/2014/main" id="{8BA7F5E9-5C44-47ED-A749-E11E18EC8F18}"/>
              </a:ext>
            </a:extLst>
          </p:cNvPr>
          <p:cNvSpPr txBox="1">
            <a:spLocks noChangeArrowheads="1"/>
          </p:cNvSpPr>
          <p:nvPr/>
        </p:nvSpPr>
        <p:spPr bwMode="auto">
          <a:xfrm>
            <a:off x="6292850" y="5988050"/>
            <a:ext cx="7617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b="1" dirty="0">
                <a:solidFill>
                  <a:srgbClr val="FF00FF"/>
                </a:solidFill>
              </a:rPr>
              <a:t>95 </a:t>
            </a:r>
            <a:endParaRPr lang="en-US" altLang="zh-CN" sz="3600" dirty="0">
              <a:solidFill>
                <a:srgbClr val="000000"/>
              </a:solidFill>
            </a:endParaRPr>
          </a:p>
        </p:txBody>
      </p:sp>
      <p:sp>
        <p:nvSpPr>
          <p:cNvPr id="205873" name="Line 49">
            <a:extLst>
              <a:ext uri="{FF2B5EF4-FFF2-40B4-BE49-F238E27FC236}">
                <a16:creationId xmlns:a16="http://schemas.microsoft.com/office/drawing/2014/main" id="{B9824F41-CCE1-4317-9644-7C1439112ED8}"/>
              </a:ext>
            </a:extLst>
          </p:cNvPr>
          <p:cNvSpPr>
            <a:spLocks noChangeShapeType="1"/>
          </p:cNvSpPr>
          <p:nvPr/>
        </p:nvSpPr>
        <p:spPr bwMode="auto">
          <a:xfrm>
            <a:off x="8991600" y="28194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05874"/>
                                        </p:tgtEl>
                                        <p:attrNameLst>
                                          <p:attrName>style.visibility</p:attrName>
                                        </p:attrNameLst>
                                      </p:cBhvr>
                                      <p:to>
                                        <p:strVal val="visible"/>
                                      </p:to>
                                    </p:set>
                                    <p:animEffect transition="in" filter="wipe(up)">
                                      <p:cBhvr>
                                        <p:cTn id="7" dur="500"/>
                                        <p:tgtEl>
                                          <p:spTgt spid="205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51"/>
                                        </p:tgtEl>
                                        <p:attrNameLst>
                                          <p:attrName>style.visibility</p:attrName>
                                        </p:attrNameLst>
                                      </p:cBhvr>
                                      <p:to>
                                        <p:strVal val="visible"/>
                                      </p:to>
                                    </p:set>
                                    <p:animEffect transition="in" filter="wipe(left)">
                                      <p:cBhvr>
                                        <p:cTn id="12" dur="500"/>
                                        <p:tgtEl>
                                          <p:spTgt spid="205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52"/>
                                        </p:tgtEl>
                                        <p:attrNameLst>
                                          <p:attrName>style.visibility</p:attrName>
                                        </p:attrNameLst>
                                      </p:cBhvr>
                                      <p:to>
                                        <p:strVal val="visible"/>
                                      </p:to>
                                    </p:set>
                                    <p:animEffect transition="in" filter="wipe(left)">
                                      <p:cBhvr>
                                        <p:cTn id="17" dur="500"/>
                                        <p:tgtEl>
                                          <p:spTgt spid="2058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853"/>
                                        </p:tgtEl>
                                        <p:attrNameLst>
                                          <p:attrName>style.visibility</p:attrName>
                                        </p:attrNameLst>
                                      </p:cBhvr>
                                      <p:to>
                                        <p:strVal val="visible"/>
                                      </p:to>
                                    </p:set>
                                    <p:animEffect transition="in" filter="wipe(up)">
                                      <p:cBhvr>
                                        <p:cTn id="22" dur="500"/>
                                        <p:tgtEl>
                                          <p:spTgt spid="205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855"/>
                                        </p:tgtEl>
                                        <p:attrNameLst>
                                          <p:attrName>style.visibility</p:attrName>
                                        </p:attrNameLst>
                                      </p:cBhvr>
                                      <p:to>
                                        <p:strVal val="visible"/>
                                      </p:to>
                                    </p:set>
                                    <p:animEffect transition="in" filter="wipe(left)">
                                      <p:cBhvr>
                                        <p:cTn id="27" dur="500"/>
                                        <p:tgtEl>
                                          <p:spTgt spid="205855"/>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05854"/>
                                        </p:tgtEl>
                                        <p:attrNameLst>
                                          <p:attrName>style.visibility</p:attrName>
                                        </p:attrNameLst>
                                      </p:cBhvr>
                                      <p:to>
                                        <p:strVal val="visible"/>
                                      </p:to>
                                    </p:set>
                                    <p:animEffect transition="in" filter="wipe(up)">
                                      <p:cBhvr>
                                        <p:cTn id="31" dur="500"/>
                                        <p:tgtEl>
                                          <p:spTgt spid="2058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05856"/>
                                        </p:tgtEl>
                                        <p:attrNameLst>
                                          <p:attrName>style.visibility</p:attrName>
                                        </p:attrNameLst>
                                      </p:cBhvr>
                                      <p:to>
                                        <p:strVal val="visible"/>
                                      </p:to>
                                    </p:set>
                                    <p:animEffect transition="in" filter="wipe(up)">
                                      <p:cBhvr>
                                        <p:cTn id="36" dur="500"/>
                                        <p:tgtEl>
                                          <p:spTgt spid="2058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05859"/>
                                        </p:tgtEl>
                                        <p:attrNameLst>
                                          <p:attrName>style.visibility</p:attrName>
                                        </p:attrNameLst>
                                      </p:cBhvr>
                                      <p:to>
                                        <p:strVal val="visible"/>
                                      </p:to>
                                    </p:set>
                                    <p:animEffect transition="in" filter="wipe(up)">
                                      <p:cBhvr>
                                        <p:cTn id="41" dur="500"/>
                                        <p:tgtEl>
                                          <p:spTgt spid="205859"/>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05862"/>
                                        </p:tgtEl>
                                        <p:attrNameLst>
                                          <p:attrName>style.visibility</p:attrName>
                                        </p:attrNameLst>
                                      </p:cBhvr>
                                      <p:to>
                                        <p:strVal val="visible"/>
                                      </p:to>
                                    </p:set>
                                    <p:animEffect transition="in" filter="wipe(up)">
                                      <p:cBhvr>
                                        <p:cTn id="45" dur="500"/>
                                        <p:tgtEl>
                                          <p:spTgt spid="20586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05860"/>
                                        </p:tgtEl>
                                        <p:attrNameLst>
                                          <p:attrName>style.visibility</p:attrName>
                                        </p:attrNameLst>
                                      </p:cBhvr>
                                      <p:to>
                                        <p:strVal val="visible"/>
                                      </p:to>
                                    </p:set>
                                    <p:animEffect transition="in" filter="wipe(up)">
                                      <p:cBhvr>
                                        <p:cTn id="50" dur="500"/>
                                        <p:tgtEl>
                                          <p:spTgt spid="205860"/>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205863"/>
                                        </p:tgtEl>
                                        <p:attrNameLst>
                                          <p:attrName>style.visibility</p:attrName>
                                        </p:attrNameLst>
                                      </p:cBhvr>
                                      <p:to>
                                        <p:strVal val="visible"/>
                                      </p:to>
                                    </p:set>
                                    <p:animEffect transition="in" filter="wipe(up)">
                                      <p:cBhvr>
                                        <p:cTn id="54" dur="500"/>
                                        <p:tgtEl>
                                          <p:spTgt spid="2058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205861"/>
                                        </p:tgtEl>
                                        <p:attrNameLst>
                                          <p:attrName>style.visibility</p:attrName>
                                        </p:attrNameLst>
                                      </p:cBhvr>
                                      <p:to>
                                        <p:strVal val="visible"/>
                                      </p:to>
                                    </p:set>
                                    <p:animEffect transition="in" filter="wipe(up)">
                                      <p:cBhvr>
                                        <p:cTn id="59" dur="500"/>
                                        <p:tgtEl>
                                          <p:spTgt spid="205861"/>
                                        </p:tgtEl>
                                      </p:cBhvr>
                                    </p:animEffect>
                                  </p:childTnLst>
                                </p:cTn>
                              </p:par>
                            </p:childTnLst>
                          </p:cTn>
                        </p:par>
                        <p:par>
                          <p:cTn id="60" fill="hold" nodeType="afterGroup">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205864"/>
                                        </p:tgtEl>
                                        <p:attrNameLst>
                                          <p:attrName>style.visibility</p:attrName>
                                        </p:attrNameLst>
                                      </p:cBhvr>
                                      <p:to>
                                        <p:strVal val="visible"/>
                                      </p:to>
                                    </p:set>
                                    <p:animEffect transition="in" filter="wipe(up)">
                                      <p:cBhvr>
                                        <p:cTn id="63" dur="500"/>
                                        <p:tgtEl>
                                          <p:spTgt spid="2058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5866"/>
                                        </p:tgtEl>
                                        <p:attrNameLst>
                                          <p:attrName>style.visibility</p:attrName>
                                        </p:attrNameLst>
                                      </p:cBhvr>
                                      <p:to>
                                        <p:strVal val="visible"/>
                                      </p:to>
                                    </p:set>
                                    <p:animEffect transition="in" filter="wipe(left)">
                                      <p:cBhvr>
                                        <p:cTn id="68" dur="500"/>
                                        <p:tgtEl>
                                          <p:spTgt spid="205866"/>
                                        </p:tgtEl>
                                      </p:cBhvr>
                                    </p:animEffect>
                                  </p:childTnLst>
                                  <p:subTnLst>
                                    <p:cmd type="evt" cmd="onstopaudio">
                                      <p:cBhvr>
                                        <p:cTn display="0" masterRel="sameClick">
                                          <p:stCondLst>
                                            <p:cond evt="begin" delay="0">
                                              <p:tn val="66"/>
                                            </p:cond>
                                          </p:stCondLst>
                                        </p:cTn>
                                        <p:tgtEl>
                                          <p:sldTgt/>
                                        </p:tgtEl>
                                      </p:cBhvr>
                                    </p:cmd>
                                  </p:subTnLst>
                                </p:cTn>
                              </p:par>
                            </p:childTnLst>
                          </p:cTn>
                        </p:par>
                        <p:par>
                          <p:cTn id="69" fill="hold" nodeType="afterGroup">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205865"/>
                                        </p:tgtEl>
                                        <p:attrNameLst>
                                          <p:attrName>style.visibility</p:attrName>
                                        </p:attrNameLst>
                                      </p:cBhvr>
                                      <p:to>
                                        <p:strVal val="visible"/>
                                      </p:to>
                                    </p:set>
                                    <p:animEffect transition="in" filter="wipe(up)">
                                      <p:cBhvr>
                                        <p:cTn id="72" dur="500"/>
                                        <p:tgtEl>
                                          <p:spTgt spid="20586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05869"/>
                                        </p:tgtEl>
                                        <p:attrNameLst>
                                          <p:attrName>style.visibility</p:attrName>
                                        </p:attrNameLst>
                                      </p:cBhvr>
                                      <p:to>
                                        <p:strVal val="visible"/>
                                      </p:to>
                                    </p:set>
                                    <p:animEffect transition="in" filter="wipe(up)">
                                      <p:cBhvr>
                                        <p:cTn id="77" dur="500"/>
                                        <p:tgtEl>
                                          <p:spTgt spid="20586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205867"/>
                                        </p:tgtEl>
                                        <p:attrNameLst>
                                          <p:attrName>style.visibility</p:attrName>
                                        </p:attrNameLst>
                                      </p:cBhvr>
                                      <p:to>
                                        <p:strVal val="visible"/>
                                      </p:to>
                                    </p:set>
                                    <p:animEffect transition="in" filter="wipe(up)">
                                      <p:cBhvr>
                                        <p:cTn id="82" dur="500"/>
                                        <p:tgtEl>
                                          <p:spTgt spid="205867"/>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205870"/>
                                        </p:tgtEl>
                                        <p:attrNameLst>
                                          <p:attrName>style.visibility</p:attrName>
                                        </p:attrNameLst>
                                      </p:cBhvr>
                                      <p:to>
                                        <p:strVal val="visible"/>
                                      </p:to>
                                    </p:set>
                                    <p:animEffect transition="in" filter="wipe(up)">
                                      <p:cBhvr>
                                        <p:cTn id="86" dur="500"/>
                                        <p:tgtEl>
                                          <p:spTgt spid="20587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205868"/>
                                        </p:tgtEl>
                                        <p:attrNameLst>
                                          <p:attrName>style.visibility</p:attrName>
                                        </p:attrNameLst>
                                      </p:cBhvr>
                                      <p:to>
                                        <p:strVal val="visible"/>
                                      </p:to>
                                    </p:set>
                                    <p:animEffect transition="in" filter="wipe(up)">
                                      <p:cBhvr>
                                        <p:cTn id="91" dur="500"/>
                                        <p:tgtEl>
                                          <p:spTgt spid="205868"/>
                                        </p:tgtEl>
                                      </p:cBhvr>
                                    </p:animEffect>
                                  </p:childTnLst>
                                </p:cTn>
                              </p:par>
                            </p:childTnLst>
                          </p:cTn>
                        </p:par>
                        <p:par>
                          <p:cTn id="92" fill="hold" nodeType="afterGroup">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205871"/>
                                        </p:tgtEl>
                                        <p:attrNameLst>
                                          <p:attrName>style.visibility</p:attrName>
                                        </p:attrNameLst>
                                      </p:cBhvr>
                                      <p:to>
                                        <p:strVal val="visible"/>
                                      </p:to>
                                    </p:set>
                                    <p:animEffect transition="in" filter="wipe(up)">
                                      <p:cBhvr>
                                        <p:cTn id="95" dur="500"/>
                                        <p:tgtEl>
                                          <p:spTgt spid="20587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5872"/>
                                        </p:tgtEl>
                                        <p:attrNameLst>
                                          <p:attrName>style.visibility</p:attrName>
                                        </p:attrNameLst>
                                      </p:cBhvr>
                                      <p:to>
                                        <p:strVal val="visible"/>
                                      </p:to>
                                    </p:set>
                                    <p:animEffect transition="in" filter="wipe(left)">
                                      <p:cBhvr>
                                        <p:cTn id="100" dur="500"/>
                                        <p:tgtEl>
                                          <p:spTgt spid="20587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205873"/>
                                        </p:tgtEl>
                                        <p:attrNameLst>
                                          <p:attrName>style.visibility</p:attrName>
                                        </p:attrNameLst>
                                      </p:cBhvr>
                                      <p:to>
                                        <p:strVal val="visible"/>
                                      </p:to>
                                    </p:set>
                                    <p:animEffect transition="in" filter="wipe(up)">
                                      <p:cBhvr>
                                        <p:cTn id="105" dur="500"/>
                                        <p:tgtEl>
                                          <p:spTgt spid="205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1" grpId="0" autoUpdateAnimBg="0"/>
      <p:bldP spid="205852" grpId="0" autoUpdateAnimBg="0"/>
      <p:bldP spid="205853" grpId="0" animBg="1" autoUpdateAnimBg="0"/>
      <p:bldP spid="205854" grpId="0" animBg="1" autoUpdateAnimBg="0"/>
      <p:bldP spid="205855" grpId="0" autoUpdateAnimBg="0"/>
      <p:bldP spid="205856" grpId="0" animBg="1" autoUpdateAnimBg="0"/>
      <p:bldP spid="205862" grpId="0" animBg="1" autoUpdateAnimBg="0"/>
      <p:bldP spid="205863" grpId="0" animBg="1" autoUpdateAnimBg="0"/>
      <p:bldP spid="205864" grpId="0" animBg="1" autoUpdateAnimBg="0"/>
      <p:bldP spid="205865" grpId="0" animBg="1" autoUpdateAnimBg="0"/>
      <p:bldP spid="205866" grpId="0" autoUpdateAnimBg="0"/>
      <p:bldP spid="205869" grpId="0" animBg="1" autoUpdateAnimBg="0"/>
      <p:bldP spid="205870" grpId="0" animBg="1" autoUpdateAnimBg="0"/>
      <p:bldP spid="205871" grpId="0" animBg="1" autoUpdateAnimBg="0"/>
      <p:bldP spid="205872"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9640" y="358048"/>
            <a:ext cx="10707060" cy="1141018"/>
          </a:xfrm>
          <a:prstGeom prst="rect">
            <a:avLst/>
          </a:prstGeom>
          <a:noFill/>
        </p:spPr>
        <p:txBody>
          <a:bodyPr wrap="square" rtlCol="0">
            <a:spAutoFit/>
          </a:bodyPr>
          <a:lstStyle/>
          <a:p>
            <a:pPr fontAlgn="base">
              <a:lnSpc>
                <a:spcPct val="150000"/>
              </a:lnSpc>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在非最底层非叶结点上删除关键字</a:t>
            </a:r>
            <a:r>
              <a:rPr kumimoji="1" lang="en-US" altLang="zh-CN" sz="2400" b="1" i="1" dirty="0">
                <a:solidFill>
                  <a:srgbClr val="3333FF"/>
                </a:solidFill>
                <a:latin typeface="Consolas" pitchFamily="49" charset="0"/>
                <a:ea typeface="楷体" pitchFamily="49" charset="-122"/>
                <a:cs typeface="Consolas" pitchFamily="49" charset="0"/>
              </a:rPr>
              <a:t>k</a:t>
            </a:r>
            <a:r>
              <a:rPr kumimoji="1" lang="zh-CN" altLang="en-US" sz="2400" b="1" i="1" dirty="0">
                <a:solidFill>
                  <a:srgbClr val="3333FF"/>
                </a:solidFill>
                <a:latin typeface="Consolas" pitchFamily="49" charset="0"/>
                <a:ea typeface="楷体" pitchFamily="49" charset="-122"/>
                <a:cs typeface="Consolas" pitchFamily="49" charset="0"/>
              </a:rPr>
              <a:t>  </a:t>
            </a:r>
            <a:r>
              <a:rPr kumimoji="1" lang="zh-CN" altLang="en-US" sz="2400" b="1" dirty="0">
                <a:solidFill>
                  <a:srgbClr val="FF00FF"/>
                </a:solidFill>
                <a:latin typeface="Consolas" pitchFamily="49" charset="0"/>
                <a:ea typeface="楷体" pitchFamily="49" charset="-122"/>
                <a:cs typeface="Consolas" pitchFamily="49" charset="0"/>
                <a:sym typeface="Wingdings"/>
              </a:rPr>
              <a:t> </a:t>
            </a:r>
            <a:r>
              <a:rPr kumimoji="1" lang="zh-CN" altLang="en-US" sz="2400" b="1" dirty="0">
                <a:solidFill>
                  <a:srgbClr val="3333FF"/>
                </a:solidFill>
                <a:latin typeface="Consolas" pitchFamily="49" charset="0"/>
                <a:ea typeface="楷体" pitchFamily="49" charset="-122"/>
                <a:cs typeface="Consolas" pitchFamily="49" charset="0"/>
              </a:rPr>
              <a:t>从孩子结点中选择一个关键字（前驱或者后继）代替</a:t>
            </a:r>
            <a:r>
              <a:rPr kumimoji="1" lang="en-US" altLang="zh-CN" sz="2400" b="1" dirty="0">
                <a:solidFill>
                  <a:srgbClr val="3333FF"/>
                </a:solidFill>
                <a:latin typeface="Consolas" pitchFamily="49" charset="0"/>
                <a:ea typeface="楷体" pitchFamily="49" charset="-122"/>
                <a:cs typeface="Consolas" pitchFamily="49" charset="0"/>
              </a:rPr>
              <a:t>k</a:t>
            </a:r>
            <a:r>
              <a:rPr kumimoji="1" lang="zh-CN" altLang="en-US" sz="2400" b="1" i="1" dirty="0">
                <a:solidFill>
                  <a:srgbClr val="3333FF"/>
                </a:solidFill>
                <a:latin typeface="Consolas" pitchFamily="49" charset="0"/>
                <a:ea typeface="楷体" pitchFamily="49" charset="-122"/>
                <a:cs typeface="Consolas" pitchFamily="49" charset="0"/>
              </a:rPr>
              <a:t> </a:t>
            </a:r>
            <a:endParaRPr kumimoji="1" lang="zh-CN" altLang="en-US" sz="2400" b="1" dirty="0">
              <a:solidFill>
                <a:srgbClr val="3333FF"/>
              </a:solidFill>
              <a:latin typeface="Consolas" pitchFamily="49" charset="0"/>
              <a:ea typeface="楷体" pitchFamily="49" charset="-122"/>
              <a:cs typeface="Consolas" pitchFamily="49" charset="0"/>
            </a:endParaRPr>
          </a:p>
        </p:txBody>
      </p:sp>
      <p:sp>
        <p:nvSpPr>
          <p:cNvPr id="6" name="矩形 5"/>
          <p:cNvSpPr/>
          <p:nvPr/>
        </p:nvSpPr>
        <p:spPr>
          <a:xfrm>
            <a:off x="4095736" y="3012699"/>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3  6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7" name="直接箭头连接符 6"/>
          <p:cNvCxnSpPr/>
          <p:nvPr/>
        </p:nvCxnSpPr>
        <p:spPr>
          <a:xfrm rot="10800000" flipV="1">
            <a:off x="2786835" y="3357189"/>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0" idx="0"/>
          </p:cNvCxnSpPr>
          <p:nvPr/>
        </p:nvCxnSpPr>
        <p:spPr>
          <a:xfrm rot="16200000" flipH="1">
            <a:off x="4414825" y="3688978"/>
            <a:ext cx="790580" cy="14287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381356" y="4155707"/>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10" name="矩形 9"/>
          <p:cNvSpPr/>
          <p:nvPr/>
        </p:nvSpPr>
        <p:spPr>
          <a:xfrm>
            <a:off x="4452926" y="4155707"/>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a:t>
            </a:r>
            <a:r>
              <a:rPr kumimoji="1" lang="en-US" altLang="zh-CN" sz="2000" b="1">
                <a:solidFill>
                  <a:srgbClr val="3333FF"/>
                </a:solidFill>
                <a:latin typeface="Consolas" pitchFamily="49" charset="0"/>
                <a:ea typeface="宋体" panose="02010600030101010101" pitchFamily="2" charset="-122"/>
                <a:cs typeface="Consolas" pitchFamily="49" charset="0"/>
              </a:rPr>
              <a:t>8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11" name="矩形 10"/>
          <p:cNvSpPr/>
          <p:nvPr/>
        </p:nvSpPr>
        <p:spPr>
          <a:xfrm>
            <a:off x="2309786" y="4155707"/>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12" name="直接箭头连接符 11"/>
          <p:cNvCxnSpPr>
            <a:endCxn id="9" idx="0"/>
          </p:cNvCxnSpPr>
          <p:nvPr/>
        </p:nvCxnSpPr>
        <p:spPr>
          <a:xfrm rot="5400000">
            <a:off x="3757996" y="3425055"/>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10446" y="4155707"/>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15 16</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15" name="矩形 14"/>
          <p:cNvSpPr/>
          <p:nvPr/>
        </p:nvSpPr>
        <p:spPr>
          <a:xfrm>
            <a:off x="8310578" y="4155707"/>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16" name="矩形 15"/>
          <p:cNvSpPr/>
          <p:nvPr/>
        </p:nvSpPr>
        <p:spPr>
          <a:xfrm>
            <a:off x="5524496" y="2084005"/>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17" name="矩形 16"/>
          <p:cNvSpPr/>
          <p:nvPr/>
        </p:nvSpPr>
        <p:spPr>
          <a:xfrm>
            <a:off x="6810380" y="3012699"/>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FF0000"/>
                </a:solidFill>
                <a:latin typeface="Consolas" pitchFamily="49" charset="0"/>
                <a:ea typeface="宋体" panose="02010600030101010101" pitchFamily="2" charset="-122"/>
                <a:cs typeface="Consolas" pitchFamily="49" charset="0"/>
              </a:rPr>
              <a:t>13</a:t>
            </a:r>
            <a:r>
              <a:rPr kumimoji="1" lang="en-US" altLang="zh-CN" sz="2000" b="1">
                <a:solidFill>
                  <a:srgbClr val="3333FF"/>
                </a:solidFill>
                <a:latin typeface="Consolas" pitchFamily="49" charset="0"/>
                <a:ea typeface="宋体" panose="02010600030101010101" pitchFamily="2" charset="-122"/>
                <a:cs typeface="Consolas" pitchFamily="49" charset="0"/>
              </a:rPr>
              <a:t>  17</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21" name="直接箭头连接符 20"/>
          <p:cNvCxnSpPr>
            <a:endCxn id="6" idx="0"/>
          </p:cNvCxnSpPr>
          <p:nvPr/>
        </p:nvCxnSpPr>
        <p:spPr>
          <a:xfrm rot="10800000" flipV="1">
            <a:off x="4488647" y="2441195"/>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7" idx="0"/>
          </p:cNvCxnSpPr>
          <p:nvPr/>
        </p:nvCxnSpPr>
        <p:spPr>
          <a:xfrm>
            <a:off x="6175377" y="2420557"/>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24694" y="2084005"/>
            <a:ext cx="2143140"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删除关键字</a:t>
            </a:r>
            <a:r>
              <a:rPr kumimoji="1" lang="en-US" altLang="zh-CN" sz="2000" b="1" dirty="0">
                <a:solidFill>
                  <a:srgbClr val="3333FF"/>
                </a:solidFill>
                <a:latin typeface="Consolas" pitchFamily="49" charset="0"/>
                <a:ea typeface="楷体" pitchFamily="49" charset="-122"/>
                <a:cs typeface="Consolas" pitchFamily="49" charset="0"/>
              </a:rPr>
              <a:t>13</a:t>
            </a:r>
            <a:endParaRPr kumimoji="1" lang="zh-CN" altLang="en-US" sz="2000" b="1" dirty="0">
              <a:solidFill>
                <a:srgbClr val="3333FF"/>
              </a:solidFill>
              <a:latin typeface="Consolas" pitchFamily="49" charset="0"/>
              <a:ea typeface="楷体" pitchFamily="49" charset="-122"/>
              <a:cs typeface="Consolas" pitchFamily="49" charset="0"/>
            </a:endParaRPr>
          </a:p>
        </p:txBody>
      </p:sp>
      <p:cxnSp>
        <p:nvCxnSpPr>
          <p:cNvPr id="25" name="直接箭头连接符 24"/>
          <p:cNvCxnSpPr>
            <a:stCxn id="23" idx="2"/>
          </p:cNvCxnSpPr>
          <p:nvPr/>
        </p:nvCxnSpPr>
        <p:spPr>
          <a:xfrm rot="5400000">
            <a:off x="7331906" y="2391217"/>
            <a:ext cx="671460" cy="8572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810380" y="3012699"/>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FF0000"/>
                </a:solidFill>
                <a:latin typeface="Consolas" pitchFamily="49" charset="0"/>
                <a:ea typeface="宋体" panose="02010600030101010101" pitchFamily="2" charset="-122"/>
                <a:cs typeface="Consolas" pitchFamily="49" charset="0"/>
              </a:rPr>
              <a:t>12</a:t>
            </a:r>
            <a:r>
              <a:rPr kumimoji="1" lang="en-US" altLang="zh-CN" sz="2000" b="1">
                <a:solidFill>
                  <a:srgbClr val="3333FF"/>
                </a:solidFill>
                <a:latin typeface="Consolas" pitchFamily="49" charset="0"/>
                <a:ea typeface="宋体" panose="02010600030101010101" pitchFamily="2" charset="-122"/>
                <a:cs typeface="Consolas" pitchFamily="49" charset="0"/>
              </a:rPr>
              <a:t>  17</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18" name="直接箭头连接符 17"/>
          <p:cNvCxnSpPr/>
          <p:nvPr/>
        </p:nvCxnSpPr>
        <p:spPr>
          <a:xfrm rot="5400000">
            <a:off x="6292486" y="3444137"/>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7098910" y="3602063"/>
            <a:ext cx="785818" cy="32147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7667637" y="3369889"/>
            <a:ext cx="110728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flipH="1" flipV="1">
            <a:off x="6682300" y="3668642"/>
            <a:ext cx="615146" cy="21610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7544" y="4870088"/>
            <a:ext cx="1178727" cy="430887"/>
          </a:xfrm>
          <a:prstGeom prst="rect">
            <a:avLst/>
          </a:prstGeom>
          <a:noFill/>
        </p:spPr>
        <p:txBody>
          <a:bodyPr wrap="square" rtlCol="0">
            <a:spAutoFit/>
          </a:bodyPr>
          <a:lstStyle/>
          <a:p>
            <a:pPr fontAlgn="base">
              <a:spcBef>
                <a:spcPct val="0"/>
              </a:spcBef>
              <a:spcAft>
                <a:spcPct val="0"/>
              </a:spcAft>
            </a:pPr>
            <a:r>
              <a:rPr kumimoji="1" lang="zh-CN" altLang="en-US" sz="2200" b="1" dirty="0">
                <a:solidFill>
                  <a:srgbClr val="3333FF"/>
                </a:solidFill>
                <a:latin typeface="Consolas" pitchFamily="49" charset="0"/>
                <a:ea typeface="楷体" pitchFamily="49" charset="-122"/>
                <a:cs typeface="Consolas" pitchFamily="49" charset="0"/>
              </a:rPr>
              <a:t>删除</a:t>
            </a:r>
            <a:r>
              <a:rPr kumimoji="1" lang="en-US" altLang="zh-CN" sz="2200" b="1" dirty="0">
                <a:solidFill>
                  <a:srgbClr val="3333FF"/>
                </a:solidFill>
                <a:latin typeface="Consolas" pitchFamily="49" charset="0"/>
                <a:ea typeface="楷体" pitchFamily="49" charset="-122"/>
                <a:cs typeface="Consolas" pitchFamily="49" charset="0"/>
              </a:rPr>
              <a:t>12</a:t>
            </a:r>
            <a:endParaRPr kumimoji="1" lang="zh-CN" altLang="en-US" sz="2200" b="1" dirty="0">
              <a:solidFill>
                <a:srgbClr val="3333FF"/>
              </a:solidFill>
              <a:latin typeface="Consolas" pitchFamily="49" charset="0"/>
              <a:ea typeface="楷体" pitchFamily="49" charset="-122"/>
              <a:cs typeface="Consolas" pitchFamily="49" charset="0"/>
            </a:endParaRPr>
          </a:p>
        </p:txBody>
      </p:sp>
      <p:sp>
        <p:nvSpPr>
          <p:cNvPr id="13" name="矩形 12"/>
          <p:cNvSpPr/>
          <p:nvPr/>
        </p:nvSpPr>
        <p:spPr>
          <a:xfrm>
            <a:off x="5667372" y="4179457"/>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10 11 12</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6" name="椭圆 25"/>
          <p:cNvSpPr/>
          <p:nvPr/>
        </p:nvSpPr>
        <p:spPr>
          <a:xfrm>
            <a:off x="6667504" y="4012831"/>
            <a:ext cx="500066" cy="785818"/>
          </a:xfrm>
          <a:prstGeom prst="ellipse">
            <a:avLst/>
          </a:prstGeom>
          <a:solidFill>
            <a:schemeClr val="accent1">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27" name="矩形 26"/>
          <p:cNvSpPr/>
          <p:nvPr/>
        </p:nvSpPr>
        <p:spPr>
          <a:xfrm>
            <a:off x="5667372" y="4155707"/>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10  11</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 name="文本框 1">
            <a:extLst>
              <a:ext uri="{FF2B5EF4-FFF2-40B4-BE49-F238E27FC236}">
                <a16:creationId xmlns:a16="http://schemas.microsoft.com/office/drawing/2014/main" id="{8AB1C095-6C4F-47AA-BF88-F7B17E8BD0C6}"/>
              </a:ext>
            </a:extLst>
          </p:cNvPr>
          <p:cNvSpPr txBox="1"/>
          <p:nvPr/>
        </p:nvSpPr>
        <p:spPr>
          <a:xfrm>
            <a:off x="3889682" y="6000768"/>
            <a:ext cx="3815723" cy="461665"/>
          </a:xfrm>
          <a:prstGeom prst="rect">
            <a:avLst/>
          </a:prstGeom>
          <a:noFill/>
        </p:spPr>
        <p:txBody>
          <a:bodyPr wrap="square" rtlCol="0">
            <a:spAutoFit/>
          </a:bodyPr>
          <a:lstStyle/>
          <a:p>
            <a:r>
              <a:rPr lang="zh-CN" altLang="en-US" sz="2400" b="1" dirty="0">
                <a:solidFill>
                  <a:srgbClr val="3333FF"/>
                </a:solidFill>
                <a:latin typeface="楷体" pitchFamily="49" charset="-122"/>
                <a:ea typeface="楷体" pitchFamily="49" charset="-122"/>
              </a:rPr>
              <a:t>注：图中省略了叶子结点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26"/>
                                        </p:tgtEl>
                                      </p:cBhvr>
                                    </p:animEffect>
                                    <p:animScale>
                                      <p:cBhvr>
                                        <p:cTn id="10" dur="250" autoRev="1" fill="hold"/>
                                        <p:tgtEl>
                                          <p:spTgt spid="2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22" presetClass="exit" presetSubtype="4" fill="hold" grpId="2" nodeType="afterEffect">
                                  <p:stCondLst>
                                    <p:cond delay="0"/>
                                  </p:stCondLst>
                                  <p:childTnLst>
                                    <p:animEffect transition="out" filter="wipe(down)">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26" grpId="0" animBg="1"/>
      <p:bldP spid="26" grpId="1" animBg="1"/>
      <p:bldP spid="26" grpId="2" animBg="1"/>
      <p:bldP spid="27" grpId="0"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738282" y="1071547"/>
            <a:ext cx="8763000" cy="1200329"/>
          </a:xfrm>
          <a:prstGeom prst="rect">
            <a:avLst/>
          </a:prstGeom>
          <a:noFill/>
          <a:ln w="9525">
            <a:noFill/>
            <a:miter lim="800000"/>
            <a:headEnd/>
            <a:tailEnd/>
          </a:ln>
        </p:spPr>
        <p:txBody>
          <a:bodyPr>
            <a:spAutoFit/>
          </a:bodyPr>
          <a:lstStyle/>
          <a:p>
            <a:pPr algn="just" fontAlgn="ctr">
              <a:lnSpc>
                <a:spcPct val="15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2400" b="1" dirty="0">
                <a:solidFill>
                  <a:srgbClr val="3333FF"/>
                </a:solidFill>
                <a:latin typeface="Consolas" pitchFamily="49" charset="0"/>
                <a:ea typeface="楷体" pitchFamily="49" charset="-122"/>
                <a:cs typeface="Consolas" pitchFamily="49" charset="0"/>
                <a:sym typeface="Wingdings"/>
              </a:rPr>
              <a:t></a:t>
            </a:r>
            <a:r>
              <a:rPr kumimoji="1" lang="zh-CN" altLang="en-US" sz="2400" b="1" dirty="0">
                <a:solidFill>
                  <a:srgbClr val="3333FF"/>
                </a:solidFill>
                <a:latin typeface="Consolas" pitchFamily="49" charset="0"/>
                <a:ea typeface="楷体" pitchFamily="49" charset="-122"/>
                <a:cs typeface="Consolas" pitchFamily="49" charset="0"/>
              </a:rPr>
              <a:t> 假如</a:t>
            </a:r>
            <a:r>
              <a:rPr kumimoji="1" lang="en-US" altLang="zh-CN" sz="2400" b="1" i="1" dirty="0">
                <a:solidFill>
                  <a:srgbClr val="FF0000"/>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结点的关键字个数大于</a:t>
            </a:r>
            <a:r>
              <a:rPr kumimoji="1" lang="en-US" altLang="zh-CN" sz="2400" b="1" dirty="0">
                <a:solidFill>
                  <a:srgbClr val="FF00FF"/>
                </a:solidFill>
                <a:latin typeface="Consolas" pitchFamily="49" charset="0"/>
                <a:ea typeface="楷体" pitchFamily="49" charset="-122"/>
                <a:cs typeface="Consolas" pitchFamily="49" charset="0"/>
              </a:rPr>
              <a:t>Min</a:t>
            </a:r>
            <a:r>
              <a:rPr kumimoji="1" lang="zh-CN" altLang="en-US" sz="2400" b="1" dirty="0">
                <a:solidFill>
                  <a:srgbClr val="3333FF"/>
                </a:solidFill>
                <a:latin typeface="Consolas" pitchFamily="49" charset="0"/>
                <a:ea typeface="楷体" pitchFamily="49" charset="-122"/>
                <a:cs typeface="Consolas" pitchFamily="49" charset="0"/>
              </a:rPr>
              <a:t>，说明删去该关键字后该结点仍满足</a:t>
            </a:r>
            <a:r>
              <a:rPr kumimoji="1" lang="en-US" altLang="zh-CN" sz="2400" b="1" dirty="0">
                <a:solidFill>
                  <a:srgbClr val="3333FF"/>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树的定义，则可直接删去该关键字。     </a:t>
            </a:r>
          </a:p>
        </p:txBody>
      </p:sp>
      <p:sp>
        <p:nvSpPr>
          <p:cNvPr id="68611" name="Rectangle 3"/>
          <p:cNvSpPr>
            <a:spLocks noChangeArrowheads="1"/>
          </p:cNvSpPr>
          <p:nvPr/>
        </p:nvSpPr>
        <p:spPr bwMode="auto">
          <a:xfrm>
            <a:off x="3719513" y="3140076"/>
            <a:ext cx="1655762" cy="576263"/>
          </a:xfrm>
          <a:prstGeom prst="rect">
            <a:avLst/>
          </a:prstGeom>
          <a:solidFill>
            <a:srgbClr val="FFFFFF"/>
          </a:solidFill>
          <a:ln w="28575" algn="ctr">
            <a:solidFill>
              <a:srgbClr val="9900FF"/>
            </a:solidFill>
            <a:miter lim="800000"/>
            <a:headEnd/>
            <a:tailEnd/>
          </a:ln>
        </p:spPr>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itchFamily="2" charset="-122"/>
                <a:cs typeface="Consolas" pitchFamily="49" charset="0"/>
              </a:rPr>
              <a:t>1  </a:t>
            </a:r>
            <a:r>
              <a:rPr kumimoji="1" lang="en-US" altLang="zh-CN" sz="2400" b="1">
                <a:solidFill>
                  <a:srgbClr val="FF00FF"/>
                </a:solidFill>
                <a:latin typeface="Consolas" pitchFamily="49" charset="0"/>
                <a:ea typeface="宋体" pitchFamily="2" charset="-122"/>
                <a:cs typeface="Consolas" pitchFamily="49" charset="0"/>
              </a:rPr>
              <a:t>2</a:t>
            </a:r>
            <a:r>
              <a:rPr kumimoji="1" lang="en-US" altLang="zh-CN" sz="2400" b="1">
                <a:solidFill>
                  <a:srgbClr val="3333FF"/>
                </a:solidFill>
                <a:latin typeface="Consolas" pitchFamily="49" charset="0"/>
                <a:ea typeface="宋体" pitchFamily="2" charset="-122"/>
                <a:cs typeface="Consolas" pitchFamily="49" charset="0"/>
              </a:rPr>
              <a:t>  3</a:t>
            </a:r>
            <a:endParaRPr kumimoji="1" lang="zh-CN" altLang="en-US" sz="2400" b="1">
              <a:solidFill>
                <a:srgbClr val="3333FF"/>
              </a:solidFill>
              <a:latin typeface="Consolas" pitchFamily="49" charset="0"/>
              <a:ea typeface="宋体" pitchFamily="2" charset="-122"/>
              <a:cs typeface="Consolas" pitchFamily="49" charset="0"/>
            </a:endParaRPr>
          </a:p>
        </p:txBody>
      </p:sp>
      <p:sp>
        <p:nvSpPr>
          <p:cNvPr id="68613" name="Text Box 5"/>
          <p:cNvSpPr txBox="1">
            <a:spLocks noChangeArrowheads="1"/>
          </p:cNvSpPr>
          <p:nvPr/>
        </p:nvSpPr>
        <p:spPr bwMode="auto">
          <a:xfrm>
            <a:off x="3305160" y="2774950"/>
            <a:ext cx="647700"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en-US" altLang="zh-CN" sz="2400" b="1" i="1" dirty="0">
                <a:solidFill>
                  <a:srgbClr val="FF0000"/>
                </a:solidFill>
                <a:latin typeface="Consolas" pitchFamily="49" charset="0"/>
                <a:ea typeface="楷体_GB2312" pitchFamily="49" charset="-122"/>
                <a:cs typeface="Consolas" pitchFamily="49" charset="0"/>
              </a:rPr>
              <a:t>b</a:t>
            </a:r>
          </a:p>
        </p:txBody>
      </p:sp>
      <p:grpSp>
        <p:nvGrpSpPr>
          <p:cNvPr id="11" name="组合 10"/>
          <p:cNvGrpSpPr/>
          <p:nvPr/>
        </p:nvGrpSpPr>
        <p:grpSpPr>
          <a:xfrm>
            <a:off x="5664201" y="2979739"/>
            <a:ext cx="2663825" cy="738187"/>
            <a:chOff x="4140200" y="2979738"/>
            <a:chExt cx="2663825" cy="738187"/>
          </a:xfrm>
        </p:grpSpPr>
        <p:sp>
          <p:nvSpPr>
            <p:cNvPr id="68614" name="Freeform 6"/>
            <p:cNvSpPr>
              <a:spLocks/>
            </p:cNvSpPr>
            <p:nvPr/>
          </p:nvSpPr>
          <p:spPr bwMode="auto">
            <a:xfrm>
              <a:off x="4140200" y="3479800"/>
              <a:ext cx="1295400" cy="1588"/>
            </a:xfrm>
            <a:custGeom>
              <a:avLst/>
              <a:gdLst>
                <a:gd name="T0" fmla="*/ 0 w 792"/>
                <a:gd name="T1" fmla="*/ 13 h 13"/>
                <a:gd name="T2" fmla="*/ 792 w 792"/>
                <a:gd name="T3" fmla="*/ 0 h 13"/>
                <a:gd name="T4" fmla="*/ 0 60000 65536"/>
                <a:gd name="T5" fmla="*/ 0 60000 65536"/>
                <a:gd name="T6" fmla="*/ 0 w 792"/>
                <a:gd name="T7" fmla="*/ 0 h 13"/>
                <a:gd name="T8" fmla="*/ 792 w 792"/>
                <a:gd name="T9" fmla="*/ 13 h 13"/>
              </a:gdLst>
              <a:ahLst/>
              <a:cxnLst>
                <a:cxn ang="T4">
                  <a:pos x="T0" y="T1"/>
                </a:cxn>
                <a:cxn ang="T5">
                  <a:pos x="T2" y="T3"/>
                </a:cxn>
              </a:cxnLst>
              <a:rect l="T6" t="T7" r="T8" b="T9"/>
              <a:pathLst>
                <a:path w="792" h="13">
                  <a:moveTo>
                    <a:pt x="0" y="13"/>
                  </a:moveTo>
                  <a:lnTo>
                    <a:pt x="792" y="0"/>
                  </a:lnTo>
                </a:path>
              </a:pathLst>
            </a:custGeom>
            <a:noFill/>
            <a:ln w="38100">
              <a:solidFill>
                <a:srgbClr val="3333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8615" name="Text Box 7"/>
            <p:cNvSpPr txBox="1">
              <a:spLocks noChangeArrowheads="1"/>
            </p:cNvSpPr>
            <p:nvPr/>
          </p:nvSpPr>
          <p:spPr bwMode="auto">
            <a:xfrm>
              <a:off x="4140200" y="2979738"/>
              <a:ext cx="12239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直接删除</a:t>
              </a:r>
            </a:p>
          </p:txBody>
        </p:sp>
        <p:sp>
          <p:nvSpPr>
            <p:cNvPr id="68616" name="Rectangle 8"/>
            <p:cNvSpPr>
              <a:spLocks noChangeArrowheads="1"/>
            </p:cNvSpPr>
            <p:nvPr/>
          </p:nvSpPr>
          <p:spPr bwMode="auto">
            <a:xfrm>
              <a:off x="5651500" y="3141663"/>
              <a:ext cx="1152525" cy="576262"/>
            </a:xfrm>
            <a:prstGeom prst="rect">
              <a:avLst/>
            </a:prstGeom>
            <a:solidFill>
              <a:srgbClr val="FFFFFF"/>
            </a:solidFill>
            <a:ln w="28575" algn="ctr">
              <a:solidFill>
                <a:srgbClr val="9900FF"/>
              </a:solidFill>
              <a:miter lim="800000"/>
              <a:headEnd/>
              <a:tailEnd/>
            </a:ln>
          </p:spPr>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宋体" pitchFamily="2" charset="-122"/>
                  <a:cs typeface="Consolas" pitchFamily="49" charset="0"/>
                </a:rPr>
                <a:t>1  3</a:t>
              </a:r>
              <a:endParaRPr kumimoji="1" lang="zh-CN" altLang="en-US" sz="2400" b="1">
                <a:solidFill>
                  <a:srgbClr val="3333FF"/>
                </a:solidFill>
                <a:latin typeface="Consolas" pitchFamily="49" charset="0"/>
                <a:ea typeface="宋体" pitchFamily="2" charset="-122"/>
                <a:cs typeface="Consolas" pitchFamily="49" charset="0"/>
              </a:endParaRPr>
            </a:p>
          </p:txBody>
        </p:sp>
      </p:grpSp>
      <p:sp>
        <p:nvSpPr>
          <p:cNvPr id="9" name="TextBox 8"/>
          <p:cNvSpPr txBox="1"/>
          <p:nvPr/>
        </p:nvSpPr>
        <p:spPr>
          <a:xfrm>
            <a:off x="2024034" y="571481"/>
            <a:ext cx="8215370"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在</a:t>
            </a:r>
            <a:r>
              <a:rPr kumimoji="1" lang="en-US" altLang="zh-CN" sz="2400" b="1" dirty="0">
                <a:solidFill>
                  <a:srgbClr val="3333FF"/>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树的最底层非叶结点</a:t>
            </a:r>
            <a:r>
              <a:rPr kumimoji="1" lang="en-US" altLang="zh-CN" sz="2400" b="1" i="1" dirty="0">
                <a:solidFill>
                  <a:srgbClr val="FF0000"/>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上删除关键字共有以下</a:t>
            </a:r>
            <a:r>
              <a:rPr kumimoji="1" lang="en-US" altLang="zh-CN" sz="2400" b="1" dirty="0">
                <a:solidFill>
                  <a:srgbClr val="3333FF"/>
                </a:solidFill>
                <a:latin typeface="Consolas" pitchFamily="49" charset="0"/>
                <a:ea typeface="楷体" pitchFamily="49" charset="-122"/>
                <a:cs typeface="Consolas" pitchFamily="49" charset="0"/>
              </a:rPr>
              <a:t>3</a:t>
            </a:r>
            <a:r>
              <a:rPr kumimoji="1" lang="zh-CN" altLang="en-US" sz="2400" b="1" dirty="0">
                <a:solidFill>
                  <a:srgbClr val="3333FF"/>
                </a:solidFill>
                <a:latin typeface="Consolas" pitchFamily="49" charset="0"/>
                <a:ea typeface="楷体" pitchFamily="49" charset="-122"/>
                <a:cs typeface="Consolas" pitchFamily="49" charset="0"/>
              </a:rPr>
              <a:t>种情况：</a:t>
            </a:r>
          </a:p>
        </p:txBody>
      </p:sp>
      <p:sp>
        <p:nvSpPr>
          <p:cNvPr id="10" name="TextBox 9"/>
          <p:cNvSpPr txBox="1"/>
          <p:nvPr/>
        </p:nvSpPr>
        <p:spPr>
          <a:xfrm>
            <a:off x="4952992" y="4572009"/>
            <a:ext cx="2000264" cy="461665"/>
          </a:xfrm>
          <a:prstGeom prst="rect">
            <a:avLst/>
          </a:prstGeom>
          <a:noFill/>
        </p:spPr>
        <p:txBody>
          <a:bodyPr wrap="square" rtlCol="0">
            <a:spAutoFit/>
          </a:bodyPr>
          <a:lstStyle/>
          <a:p>
            <a:pPr algn="ctr" fontAlgn="base">
              <a:spcBef>
                <a:spcPct val="0"/>
              </a:spcBef>
              <a:spcAft>
                <a:spcPct val="0"/>
              </a:spcAft>
            </a:pPr>
            <a:r>
              <a:rPr kumimoji="1" lang="zh-CN" altLang="en-US" sz="2400" b="1">
                <a:solidFill>
                  <a:srgbClr val="FF00FF"/>
                </a:solidFill>
                <a:latin typeface="Consolas" pitchFamily="49" charset="0"/>
                <a:ea typeface="楷体" pitchFamily="49" charset="-122"/>
                <a:cs typeface="Consolas" pitchFamily="49" charset="0"/>
              </a:rPr>
              <a:t>删除完成</a:t>
            </a:r>
            <a:endParaRPr kumimoji="1" lang="zh-CN" altLang="en-US" sz="2400" b="1" dirty="0">
              <a:solidFill>
                <a:srgbClr val="FF00FF"/>
              </a:solidFill>
              <a:latin typeface="Consolas" pitchFamily="49" charset="0"/>
              <a:ea typeface="楷体" pitchFamily="49" charset="-122"/>
              <a:cs typeface="Consolas" pitchFamily="49" charset="0"/>
            </a:endParaRPr>
          </a:p>
        </p:txBody>
      </p:sp>
      <p:sp>
        <p:nvSpPr>
          <p:cNvPr id="12" name="Text Box 7"/>
          <p:cNvSpPr txBox="1">
            <a:spLocks noChangeArrowheads="1"/>
          </p:cNvSpPr>
          <p:nvPr/>
        </p:nvSpPr>
        <p:spPr bwMode="auto">
          <a:xfrm>
            <a:off x="3881423" y="4000504"/>
            <a:ext cx="12239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a:solidFill>
                  <a:srgbClr val="3333FF"/>
                </a:solidFill>
                <a:latin typeface="Consolas" pitchFamily="49" charset="0"/>
                <a:ea typeface="楷体" pitchFamily="49" charset="-122"/>
                <a:cs typeface="Consolas" pitchFamily="49" charset="0"/>
              </a:rPr>
              <a:t>删除</a:t>
            </a:r>
            <a:r>
              <a:rPr lang="en-US" altLang="zh-CN" sz="2000" b="1">
                <a:solidFill>
                  <a:srgbClr val="3333FF"/>
                </a:solidFill>
                <a:latin typeface="Consolas" pitchFamily="49" charset="0"/>
                <a:ea typeface="楷体" pitchFamily="49" charset="-122"/>
                <a:cs typeface="Consolas" pitchFamily="49" charset="0"/>
              </a:rPr>
              <a:t>2</a:t>
            </a:r>
            <a:endParaRPr lang="en-US" altLang="zh-CN" sz="2000" b="1" dirty="0">
              <a:solidFill>
                <a:srgbClr val="3333FF"/>
              </a:solidFill>
              <a:latin typeface="Consolas" pitchFamily="49" charset="0"/>
              <a:ea typeface="楷体" pitchFamily="49" charset="-122"/>
              <a:cs typeface="Consolas" pitchFamily="49" charset="0"/>
            </a:endParaRPr>
          </a:p>
        </p:txBody>
      </p:sp>
      <p:cxnSp>
        <p:nvCxnSpPr>
          <p:cNvPr id="13" name="直接箭头连接符 12"/>
          <p:cNvCxnSpPr/>
          <p:nvPr/>
        </p:nvCxnSpPr>
        <p:spPr>
          <a:xfrm rot="16200000" flipV="1">
            <a:off x="4398950" y="3857628"/>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81158" y="3181650"/>
            <a:ext cx="1285884" cy="461665"/>
          </a:xfrm>
          <a:prstGeom prst="rect">
            <a:avLst/>
          </a:prstGeom>
          <a:noFill/>
        </p:spPr>
        <p:txBody>
          <a:bodyPr wrap="square" rtlCol="0">
            <a:spAutoFit/>
          </a:bodyPr>
          <a:lstStyle/>
          <a:p>
            <a:pPr algn="ctr" fontAlgn="base">
              <a:spcBef>
                <a:spcPct val="0"/>
              </a:spcBef>
              <a:spcAft>
                <a:spcPct val="0"/>
              </a:spcAft>
            </a:pPr>
            <a:r>
              <a:rPr kumimoji="1" lang="en-US" altLang="zh-CN" sz="2400" b="1">
                <a:solidFill>
                  <a:srgbClr val="FF00FF"/>
                </a:solidFill>
                <a:latin typeface="Consolas" pitchFamily="49" charset="0"/>
                <a:ea typeface="楷体" pitchFamily="49" charset="-122"/>
                <a:cs typeface="Consolas" pitchFamily="49" charset="0"/>
              </a:rPr>
              <a:t>Min=2</a:t>
            </a:r>
            <a:endParaRPr kumimoji="1" lang="zh-CN" altLang="en-US" sz="2400" b="1" dirty="0">
              <a:solidFill>
                <a:srgbClr val="FF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25612" y="333376"/>
            <a:ext cx="9572307" cy="1384995"/>
          </a:xfrm>
          <a:prstGeom prst="rect">
            <a:avLst/>
          </a:prstGeom>
          <a:noFill/>
          <a:ln w="9525">
            <a:noFill/>
            <a:miter lim="800000"/>
            <a:headEnd/>
            <a:tailEnd/>
          </a:ln>
        </p:spPr>
        <p:txBody>
          <a:bodyPr wrap="square">
            <a:spAutoFit/>
          </a:bodyPr>
          <a:lstStyle/>
          <a:p>
            <a:pPr algn="just" fontAlgn="ctr">
              <a:lnSpc>
                <a:spcPct val="15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3200" b="1" dirty="0">
                <a:solidFill>
                  <a:srgbClr val="3333FF"/>
                </a:solidFill>
                <a:latin typeface="Consolas" pitchFamily="49" charset="0"/>
                <a:ea typeface="楷体" pitchFamily="49" charset="-122"/>
                <a:cs typeface="Consolas" pitchFamily="49" charset="0"/>
                <a:sym typeface="Wingdings"/>
              </a:rPr>
              <a:t></a:t>
            </a:r>
            <a:r>
              <a:rPr kumimoji="1" lang="zh-CN" altLang="en-US" sz="2400" b="1" dirty="0">
                <a:solidFill>
                  <a:srgbClr val="3333FF"/>
                </a:solidFill>
                <a:latin typeface="Consolas" pitchFamily="49" charset="0"/>
                <a:ea typeface="楷体" pitchFamily="49" charset="-122"/>
                <a:cs typeface="Consolas" pitchFamily="49" charset="0"/>
                <a:sym typeface="Wingdings"/>
              </a:rPr>
              <a:t> </a:t>
            </a:r>
            <a:r>
              <a:rPr kumimoji="1" lang="zh-CN" altLang="en-US" sz="2400" b="1" dirty="0">
                <a:solidFill>
                  <a:srgbClr val="3333FF"/>
                </a:solidFill>
                <a:latin typeface="Consolas" pitchFamily="49" charset="0"/>
                <a:ea typeface="楷体" pitchFamily="49" charset="-122"/>
                <a:cs typeface="Consolas" pitchFamily="49" charset="0"/>
              </a:rPr>
              <a:t>假如</a:t>
            </a:r>
            <a:r>
              <a:rPr kumimoji="1" lang="en-US" altLang="zh-CN" sz="2400" b="1" i="1" dirty="0">
                <a:solidFill>
                  <a:srgbClr val="FF0000"/>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结点的关键字个数等于</a:t>
            </a:r>
            <a:r>
              <a:rPr kumimoji="1" lang="en-US" altLang="zh-CN" sz="2400" b="1" dirty="0">
                <a:solidFill>
                  <a:srgbClr val="FF00FF"/>
                </a:solidFill>
                <a:latin typeface="Consolas" pitchFamily="49" charset="0"/>
                <a:ea typeface="楷体" pitchFamily="49" charset="-122"/>
                <a:cs typeface="Consolas" pitchFamily="49" charset="0"/>
              </a:rPr>
              <a:t>Min</a:t>
            </a:r>
            <a:r>
              <a:rPr kumimoji="1" lang="zh-CN" altLang="en-US" sz="2400" b="1" dirty="0">
                <a:solidFill>
                  <a:srgbClr val="3333FF"/>
                </a:solidFill>
                <a:latin typeface="Consolas" pitchFamily="49" charset="0"/>
                <a:ea typeface="楷体" pitchFamily="49" charset="-122"/>
                <a:cs typeface="Consolas" pitchFamily="49" charset="0"/>
              </a:rPr>
              <a:t>，说明删去关键字后该结点将不满足</a:t>
            </a:r>
            <a:r>
              <a:rPr kumimoji="1" lang="en-US" altLang="zh-CN" sz="2400" b="1" dirty="0">
                <a:solidFill>
                  <a:srgbClr val="3333FF"/>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树的定义。若</a:t>
            </a:r>
            <a:r>
              <a:rPr kumimoji="1" lang="zh-CN" altLang="en-US" sz="2400" b="1" dirty="0">
                <a:solidFill>
                  <a:srgbClr val="C00000"/>
                </a:solidFill>
                <a:latin typeface="Consolas" pitchFamily="49" charset="0"/>
                <a:ea typeface="楷体" pitchFamily="49" charset="-122"/>
                <a:cs typeface="Consolas" pitchFamily="49" charset="0"/>
              </a:rPr>
              <a:t>可以从左或右兄弟结点借</a:t>
            </a:r>
            <a:r>
              <a:rPr kumimoji="1" lang="zh-CN" altLang="en-US" sz="2400" b="1" dirty="0">
                <a:solidFill>
                  <a:srgbClr val="3333FF"/>
                </a:solidFill>
                <a:latin typeface="Consolas" pitchFamily="49" charset="0"/>
                <a:ea typeface="楷体" pitchFamily="49" charset="-122"/>
                <a:cs typeface="Consolas" pitchFamily="49" charset="0"/>
              </a:rPr>
              <a:t>。　　</a:t>
            </a:r>
          </a:p>
        </p:txBody>
      </p:sp>
      <p:sp>
        <p:nvSpPr>
          <p:cNvPr id="69635" name="Rectangle 3"/>
          <p:cNvSpPr>
            <a:spLocks noChangeArrowheads="1"/>
          </p:cNvSpPr>
          <p:nvPr/>
        </p:nvSpPr>
        <p:spPr bwMode="auto">
          <a:xfrm>
            <a:off x="2495551" y="343535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14  </a:t>
            </a:r>
            <a:r>
              <a:rPr lang="en-US" altLang="zh-CN" sz="2000" b="1" dirty="0">
                <a:solidFill>
                  <a:srgbClr val="FF0000"/>
                </a:solidFill>
                <a:latin typeface="Consolas" pitchFamily="49" charset="0"/>
                <a:ea typeface="楷体_GB2312" pitchFamily="49" charset="-122"/>
                <a:cs typeface="Consolas" pitchFamily="49" charset="0"/>
              </a:rPr>
              <a:t>15</a:t>
            </a:r>
          </a:p>
        </p:txBody>
      </p:sp>
      <p:sp>
        <p:nvSpPr>
          <p:cNvPr id="69636" name="Text Box 5"/>
          <p:cNvSpPr txBox="1">
            <a:spLocks noChangeArrowheads="1"/>
          </p:cNvSpPr>
          <p:nvPr/>
        </p:nvSpPr>
        <p:spPr bwMode="auto">
          <a:xfrm>
            <a:off x="1919288" y="3492503"/>
            <a:ext cx="647700"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b</a:t>
            </a:r>
          </a:p>
        </p:txBody>
      </p:sp>
      <p:sp>
        <p:nvSpPr>
          <p:cNvPr id="69638" name="Text Box 7"/>
          <p:cNvSpPr txBox="1">
            <a:spLocks noChangeArrowheads="1"/>
          </p:cNvSpPr>
          <p:nvPr/>
        </p:nvSpPr>
        <p:spPr bwMode="auto">
          <a:xfrm>
            <a:off x="2595539" y="4286256"/>
            <a:ext cx="12239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删除</a:t>
            </a:r>
            <a:r>
              <a:rPr lang="en-US" altLang="zh-CN" sz="2000" b="1" dirty="0">
                <a:solidFill>
                  <a:srgbClr val="3333FF"/>
                </a:solidFill>
                <a:latin typeface="Consolas" pitchFamily="49" charset="0"/>
                <a:ea typeface="楷体" pitchFamily="49" charset="-122"/>
                <a:cs typeface="Consolas" pitchFamily="49" charset="0"/>
              </a:rPr>
              <a:t>15</a:t>
            </a:r>
          </a:p>
        </p:txBody>
      </p:sp>
      <p:sp>
        <p:nvSpPr>
          <p:cNvPr id="69639" name="Rectangle 9"/>
          <p:cNvSpPr>
            <a:spLocks noChangeArrowheads="1"/>
          </p:cNvSpPr>
          <p:nvPr/>
        </p:nvSpPr>
        <p:spPr bwMode="auto">
          <a:xfrm>
            <a:off x="3086088" y="248920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  13       </a:t>
            </a:r>
            <a:endParaRPr lang="en-US" altLang="zh-CN" sz="2000" b="1" dirty="0">
              <a:solidFill>
                <a:srgbClr val="3333FF"/>
              </a:solidFill>
              <a:latin typeface="Consolas" pitchFamily="49" charset="0"/>
              <a:ea typeface="楷体_GB2312" pitchFamily="49" charset="-122"/>
              <a:cs typeface="Consolas" pitchFamily="49" charset="0"/>
            </a:endParaRPr>
          </a:p>
        </p:txBody>
      </p:sp>
      <p:sp>
        <p:nvSpPr>
          <p:cNvPr id="69640" name="Rectangle 10"/>
          <p:cNvSpPr>
            <a:spLocks noChangeArrowheads="1"/>
          </p:cNvSpPr>
          <p:nvPr/>
        </p:nvSpPr>
        <p:spPr bwMode="auto">
          <a:xfrm>
            <a:off x="3809984" y="3438528"/>
            <a:ext cx="1643074"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     19 </a:t>
            </a:r>
            <a:r>
              <a:rPr lang="en-US" altLang="zh-CN" sz="2000" b="1" dirty="0">
                <a:solidFill>
                  <a:srgbClr val="3333FF"/>
                </a:solidFill>
                <a:latin typeface="Consolas" pitchFamily="49" charset="0"/>
                <a:ea typeface="楷体_GB2312" pitchFamily="49" charset="-122"/>
                <a:cs typeface="Consolas" pitchFamily="49" charset="0"/>
              </a:rPr>
              <a:t>20</a:t>
            </a:r>
          </a:p>
        </p:txBody>
      </p:sp>
      <p:sp>
        <p:nvSpPr>
          <p:cNvPr id="69641" name="Line 11"/>
          <p:cNvSpPr>
            <a:spLocks noChangeShapeType="1"/>
          </p:cNvSpPr>
          <p:nvPr/>
        </p:nvSpPr>
        <p:spPr bwMode="auto">
          <a:xfrm flipH="1">
            <a:off x="3313113" y="2849566"/>
            <a:ext cx="360362" cy="57626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9651" name="Text Box 23"/>
          <p:cNvSpPr txBox="1">
            <a:spLocks noChangeArrowheads="1"/>
          </p:cNvSpPr>
          <p:nvPr/>
        </p:nvSpPr>
        <p:spPr bwMode="auto">
          <a:xfrm>
            <a:off x="2238349" y="1857364"/>
            <a:ext cx="1152525"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kumimoji="1" lang="en-US" altLang="zh-CN" sz="2400" b="1" dirty="0">
                <a:solidFill>
                  <a:srgbClr val="FF00FF"/>
                </a:solidFill>
                <a:latin typeface="Consolas" pitchFamily="49" charset="0"/>
                <a:ea typeface="楷体_GB2312" pitchFamily="49" charset="-122"/>
                <a:cs typeface="Consolas" pitchFamily="49" charset="0"/>
              </a:rPr>
              <a:t>Min=2</a:t>
            </a:r>
          </a:p>
        </p:txBody>
      </p:sp>
      <p:sp>
        <p:nvSpPr>
          <p:cNvPr id="69652" name="Line 24"/>
          <p:cNvSpPr>
            <a:spLocks noChangeShapeType="1"/>
          </p:cNvSpPr>
          <p:nvPr/>
        </p:nvSpPr>
        <p:spPr bwMode="auto">
          <a:xfrm flipH="1">
            <a:off x="2735242" y="2824167"/>
            <a:ext cx="431800" cy="142875"/>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3" name="TextBox 22"/>
          <p:cNvSpPr txBox="1"/>
          <p:nvPr/>
        </p:nvSpPr>
        <p:spPr>
          <a:xfrm>
            <a:off x="3621070" y="2538406"/>
            <a:ext cx="468000"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fontAlgn="base">
              <a:spcBef>
                <a:spcPct val="0"/>
              </a:spcBef>
              <a:spcAft>
                <a:spcPct val="0"/>
              </a:spcAft>
            </a:pPr>
            <a:r>
              <a:rPr kumimoji="1" lang="en-US" altLang="zh-CN" sz="2000" b="1" dirty="0">
                <a:solidFill>
                  <a:srgbClr val="3333FF"/>
                </a:solidFill>
                <a:latin typeface="Consolas" pitchFamily="49" charset="0"/>
                <a:ea typeface="楷体" pitchFamily="49" charset="-122"/>
                <a:cs typeface="Consolas" pitchFamily="49" charset="0"/>
              </a:rPr>
              <a:t>17</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24" name="TextBox 23"/>
          <p:cNvSpPr txBox="1"/>
          <p:nvPr/>
        </p:nvSpPr>
        <p:spPr>
          <a:xfrm>
            <a:off x="3914760" y="3495618"/>
            <a:ext cx="500066"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fontAlgn="base">
              <a:spcBef>
                <a:spcPct val="0"/>
              </a:spcBef>
              <a:spcAft>
                <a:spcPct val="0"/>
              </a:spcAft>
            </a:pPr>
            <a:r>
              <a:rPr kumimoji="1" lang="en-US" altLang="zh-CN" sz="2000" b="1" dirty="0">
                <a:solidFill>
                  <a:srgbClr val="3333FF"/>
                </a:solidFill>
                <a:latin typeface="Consolas" pitchFamily="49" charset="0"/>
                <a:ea typeface="楷体" pitchFamily="49" charset="-122"/>
                <a:cs typeface="Consolas" pitchFamily="49" charset="0"/>
              </a:rPr>
              <a:t>18</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69642" name="Line 12"/>
          <p:cNvSpPr>
            <a:spLocks noChangeShapeType="1"/>
          </p:cNvSpPr>
          <p:nvPr/>
        </p:nvSpPr>
        <p:spPr bwMode="auto">
          <a:xfrm>
            <a:off x="3952861" y="2857496"/>
            <a:ext cx="342915" cy="56833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cxnSp>
        <p:nvCxnSpPr>
          <p:cNvPr id="26" name="直接箭头连接符 25"/>
          <p:cNvCxnSpPr/>
          <p:nvPr/>
        </p:nvCxnSpPr>
        <p:spPr>
          <a:xfrm rot="16200000" flipV="1">
            <a:off x="3113066" y="4143380"/>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5810248" y="2489204"/>
            <a:ext cx="4286280" cy="1439863"/>
            <a:chOff x="4286248" y="2489203"/>
            <a:chExt cx="4286280" cy="1439863"/>
          </a:xfrm>
        </p:grpSpPr>
        <p:sp>
          <p:nvSpPr>
            <p:cNvPr id="69645" name="Rectangle 15"/>
            <p:cNvSpPr>
              <a:spLocks noChangeArrowheads="1"/>
            </p:cNvSpPr>
            <p:nvPr/>
          </p:nvSpPr>
          <p:spPr bwMode="auto">
            <a:xfrm>
              <a:off x="6011863" y="342265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14 17</a:t>
              </a:r>
            </a:p>
          </p:txBody>
        </p:sp>
        <p:sp>
          <p:nvSpPr>
            <p:cNvPr id="69646" name="Text Box 16"/>
            <p:cNvSpPr txBox="1">
              <a:spLocks noChangeArrowheads="1"/>
            </p:cNvSpPr>
            <p:nvPr/>
          </p:nvSpPr>
          <p:spPr bwMode="auto">
            <a:xfrm>
              <a:off x="5435600" y="3497266"/>
              <a:ext cx="647700"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b</a:t>
              </a:r>
            </a:p>
          </p:txBody>
        </p:sp>
        <p:sp>
          <p:nvSpPr>
            <p:cNvPr id="69647" name="Rectangle 17"/>
            <p:cNvSpPr>
              <a:spLocks noChangeArrowheads="1"/>
            </p:cNvSpPr>
            <p:nvPr/>
          </p:nvSpPr>
          <p:spPr bwMode="auto">
            <a:xfrm>
              <a:off x="6589713" y="248920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13 18</a:t>
              </a:r>
            </a:p>
          </p:txBody>
        </p:sp>
        <p:sp>
          <p:nvSpPr>
            <p:cNvPr id="69648" name="Rectangle 18"/>
            <p:cNvSpPr>
              <a:spLocks noChangeArrowheads="1"/>
            </p:cNvSpPr>
            <p:nvPr/>
          </p:nvSpPr>
          <p:spPr bwMode="auto">
            <a:xfrm>
              <a:off x="7456488" y="3425828"/>
              <a:ext cx="1116040"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19 20</a:t>
              </a:r>
            </a:p>
          </p:txBody>
        </p:sp>
        <p:sp>
          <p:nvSpPr>
            <p:cNvPr id="69649" name="Line 19"/>
            <p:cNvSpPr>
              <a:spLocks noChangeShapeType="1"/>
            </p:cNvSpPr>
            <p:nvPr/>
          </p:nvSpPr>
          <p:spPr bwMode="auto">
            <a:xfrm flipH="1">
              <a:off x="6804025" y="2849566"/>
              <a:ext cx="360363" cy="57626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9650" name="Line 20"/>
            <p:cNvSpPr>
              <a:spLocks noChangeShapeType="1"/>
            </p:cNvSpPr>
            <p:nvPr/>
          </p:nvSpPr>
          <p:spPr bwMode="auto">
            <a:xfrm>
              <a:off x="7491412" y="2849566"/>
              <a:ext cx="328635" cy="579434"/>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69653" name="Line 25"/>
            <p:cNvSpPr>
              <a:spLocks noChangeShapeType="1"/>
            </p:cNvSpPr>
            <p:nvPr/>
          </p:nvSpPr>
          <p:spPr bwMode="auto">
            <a:xfrm flipH="1">
              <a:off x="6376988" y="2836866"/>
              <a:ext cx="431800" cy="142875"/>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7" name="右箭头 26"/>
            <p:cNvSpPr/>
            <p:nvPr/>
          </p:nvSpPr>
          <p:spPr>
            <a:xfrm>
              <a:off x="4286248" y="3000372"/>
              <a:ext cx="928694" cy="35719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grpSp>
      <p:sp>
        <p:nvSpPr>
          <p:cNvPr id="25" name="TextBox 24"/>
          <p:cNvSpPr txBox="1"/>
          <p:nvPr/>
        </p:nvSpPr>
        <p:spPr>
          <a:xfrm>
            <a:off x="5310182" y="4714885"/>
            <a:ext cx="2000264" cy="461665"/>
          </a:xfrm>
          <a:prstGeom prst="rect">
            <a:avLst/>
          </a:prstGeom>
          <a:noFill/>
        </p:spPr>
        <p:txBody>
          <a:bodyPr wrap="square" rtlCol="0">
            <a:spAutoFit/>
          </a:bodyPr>
          <a:lstStyle/>
          <a:p>
            <a:pPr algn="ctr" fontAlgn="base">
              <a:spcBef>
                <a:spcPct val="0"/>
              </a:spcBef>
              <a:spcAft>
                <a:spcPct val="0"/>
              </a:spcAft>
            </a:pPr>
            <a:r>
              <a:rPr kumimoji="1" lang="zh-CN" altLang="en-US" sz="2400" b="1">
                <a:solidFill>
                  <a:srgbClr val="FF00FF"/>
                </a:solidFill>
                <a:latin typeface="Consolas" pitchFamily="49" charset="0"/>
                <a:ea typeface="楷体" pitchFamily="49" charset="-122"/>
                <a:cs typeface="Consolas" pitchFamily="49" charset="0"/>
              </a:rPr>
              <a:t>删除完成</a:t>
            </a:r>
            <a:endParaRPr kumimoji="1" lang="zh-CN" altLang="en-US" sz="2400" b="1" dirty="0">
              <a:solidFill>
                <a:srgbClr val="FF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94 0.00069 C -0.00899 -0.00324 -0.0099 -0.00694 -0.01524 0.00069 C -0.02044 0.00787 -0.0349 0.02315 -0.03971 0.04514 C -0.0444 0.06713 -0.04271 0.11412 -0.04336 0.13241 " pathEditMode="relative" rAng="0" ptsTypes="AAAA">
                                      <p:cBhvr>
                                        <p:cTn id="6" dur="2000" fill="hold"/>
                                        <p:tgtEl>
                                          <p:spTgt spid="23"/>
                                        </p:tgtEl>
                                        <p:attrNameLst>
                                          <p:attrName>ppt_x</p:attrName>
                                          <p:attrName>ppt_y</p:attrName>
                                        </p:attrNameLst>
                                      </p:cBhvr>
                                      <p:rCtr x="-1771" y="636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3.7037E-6 C -0.00139 -0.03935 -0.00278 -0.0787 -0.00834 -0.10185 C -0.01389 -0.125 -0.02362 -0.13194 -0.03334 -0.13889 " pathEditMode="relative" ptsTypes="aaA">
                                      <p:cBhvr>
                                        <p:cTn id="10" dur="2000" fill="hold"/>
                                        <p:tgtEl>
                                          <p:spTgt spid="2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0"/>
          <p:cNvSpPr>
            <a:spLocks noChangeArrowheads="1"/>
          </p:cNvSpPr>
          <p:nvPr/>
        </p:nvSpPr>
        <p:spPr bwMode="auto">
          <a:xfrm>
            <a:off x="2821016" y="3186118"/>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14  </a:t>
            </a:r>
            <a:r>
              <a:rPr lang="en-US" altLang="zh-CN" sz="2000" b="1">
                <a:solidFill>
                  <a:srgbClr val="FF0000"/>
                </a:solidFill>
                <a:latin typeface="Consolas" pitchFamily="49" charset="0"/>
                <a:ea typeface="楷体_GB2312" pitchFamily="49" charset="-122"/>
                <a:cs typeface="Consolas" pitchFamily="49" charset="0"/>
              </a:rPr>
              <a:t>15</a:t>
            </a:r>
            <a:endParaRPr lang="en-US" altLang="zh-CN" sz="2000" b="1" dirty="0">
              <a:solidFill>
                <a:srgbClr val="FF0000"/>
              </a:solidFill>
              <a:latin typeface="Consolas" pitchFamily="49" charset="0"/>
              <a:ea typeface="楷体_GB2312" pitchFamily="49" charset="-122"/>
              <a:cs typeface="Consolas" pitchFamily="49" charset="0"/>
            </a:endParaRPr>
          </a:p>
        </p:txBody>
      </p:sp>
      <p:sp>
        <p:nvSpPr>
          <p:cNvPr id="70660" name="Text Box 21"/>
          <p:cNvSpPr txBox="1">
            <a:spLocks noChangeArrowheads="1"/>
          </p:cNvSpPr>
          <p:nvPr/>
        </p:nvSpPr>
        <p:spPr bwMode="auto">
          <a:xfrm>
            <a:off x="2244753" y="3255968"/>
            <a:ext cx="647700"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b</a:t>
            </a:r>
          </a:p>
        </p:txBody>
      </p:sp>
      <p:sp>
        <p:nvSpPr>
          <p:cNvPr id="70663" name="Rectangle 24"/>
          <p:cNvSpPr>
            <a:spLocks noChangeArrowheads="1"/>
          </p:cNvSpPr>
          <p:nvPr/>
        </p:nvSpPr>
        <p:spPr bwMode="auto">
          <a:xfrm>
            <a:off x="3528990" y="2243129"/>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13 </a:t>
            </a:r>
            <a:r>
              <a:rPr lang="en-US" altLang="zh-CN" sz="2000" b="1" dirty="0">
                <a:solidFill>
                  <a:srgbClr val="3333FF"/>
                </a:solidFill>
                <a:latin typeface="Consolas" pitchFamily="49" charset="0"/>
                <a:ea typeface="楷体_GB2312" pitchFamily="49" charset="-122"/>
                <a:cs typeface="Consolas" pitchFamily="49" charset="0"/>
              </a:rPr>
              <a:t>17</a:t>
            </a:r>
          </a:p>
        </p:txBody>
      </p:sp>
      <p:sp>
        <p:nvSpPr>
          <p:cNvPr id="70664" name="Rectangle 25"/>
          <p:cNvSpPr>
            <a:spLocks noChangeArrowheads="1"/>
          </p:cNvSpPr>
          <p:nvPr/>
        </p:nvSpPr>
        <p:spPr bwMode="auto">
          <a:xfrm>
            <a:off x="4260879" y="318929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18 19</a:t>
            </a:r>
          </a:p>
        </p:txBody>
      </p:sp>
      <p:sp>
        <p:nvSpPr>
          <p:cNvPr id="70665" name="Line 26"/>
          <p:cNvSpPr>
            <a:spLocks noChangeShapeType="1"/>
          </p:cNvSpPr>
          <p:nvPr/>
        </p:nvSpPr>
        <p:spPr bwMode="auto">
          <a:xfrm flipH="1">
            <a:off x="3702078" y="2613031"/>
            <a:ext cx="360362" cy="57626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70666" name="Line 27"/>
          <p:cNvSpPr>
            <a:spLocks noChangeShapeType="1"/>
          </p:cNvSpPr>
          <p:nvPr/>
        </p:nvSpPr>
        <p:spPr bwMode="auto">
          <a:xfrm>
            <a:off x="4405340" y="2613031"/>
            <a:ext cx="215900" cy="57626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70671" name="Text Box 36"/>
          <p:cNvSpPr txBox="1">
            <a:spLocks noChangeArrowheads="1"/>
          </p:cNvSpPr>
          <p:nvPr/>
        </p:nvSpPr>
        <p:spPr bwMode="auto">
          <a:xfrm>
            <a:off x="2244754" y="1892306"/>
            <a:ext cx="1152525"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kumimoji="1" lang="en-US" altLang="zh-CN" sz="2400" b="1">
                <a:solidFill>
                  <a:srgbClr val="FF00FF"/>
                </a:solidFill>
                <a:latin typeface="Consolas" pitchFamily="49" charset="0"/>
                <a:ea typeface="楷体_GB2312" pitchFamily="49" charset="-122"/>
                <a:cs typeface="Consolas" pitchFamily="49" charset="0"/>
              </a:rPr>
              <a:t>Min=2</a:t>
            </a:r>
          </a:p>
        </p:txBody>
      </p:sp>
      <p:sp>
        <p:nvSpPr>
          <p:cNvPr id="70672" name="Line 37"/>
          <p:cNvSpPr>
            <a:spLocks noChangeShapeType="1"/>
          </p:cNvSpPr>
          <p:nvPr/>
        </p:nvSpPr>
        <p:spPr bwMode="auto">
          <a:xfrm flipH="1">
            <a:off x="3181378" y="2571745"/>
            <a:ext cx="557168" cy="18416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grpSp>
        <p:nvGrpSpPr>
          <p:cNvPr id="28" name="组合 27"/>
          <p:cNvGrpSpPr/>
          <p:nvPr/>
        </p:nvGrpSpPr>
        <p:grpSpPr>
          <a:xfrm>
            <a:off x="2738415" y="2252132"/>
            <a:ext cx="3538589" cy="1649412"/>
            <a:chOff x="1214414" y="3136910"/>
            <a:chExt cx="3538589" cy="1649412"/>
          </a:xfrm>
        </p:grpSpPr>
        <p:sp>
          <p:nvSpPr>
            <p:cNvPr id="70674" name="Freeform 40"/>
            <p:cNvSpPr>
              <a:spLocks/>
            </p:cNvSpPr>
            <p:nvPr/>
          </p:nvSpPr>
          <p:spPr bwMode="auto">
            <a:xfrm>
              <a:off x="1214414" y="3136910"/>
              <a:ext cx="3019425" cy="1649412"/>
            </a:xfrm>
            <a:custGeom>
              <a:avLst/>
              <a:gdLst>
                <a:gd name="T0" fmla="*/ 427 w 1902"/>
                <a:gd name="T1" fmla="*/ 1013 h 1039"/>
                <a:gd name="T2" fmla="*/ 1418 w 1902"/>
                <a:gd name="T3" fmla="*/ 1017 h 1039"/>
                <a:gd name="T4" fmla="*/ 1827 w 1902"/>
                <a:gd name="T5" fmla="*/ 880 h 1039"/>
                <a:gd name="T6" fmla="*/ 1871 w 1902"/>
                <a:gd name="T7" fmla="*/ 833 h 1039"/>
                <a:gd name="T8" fmla="*/ 1895 w 1902"/>
                <a:gd name="T9" fmla="*/ 761 h 1039"/>
                <a:gd name="T10" fmla="*/ 1879 w 1902"/>
                <a:gd name="T11" fmla="*/ 681 h 1039"/>
                <a:gd name="T12" fmla="*/ 1771 w 1902"/>
                <a:gd name="T13" fmla="*/ 541 h 1039"/>
                <a:gd name="T14" fmla="*/ 1835 w 1902"/>
                <a:gd name="T15" fmla="*/ 589 h 1039"/>
                <a:gd name="T16" fmla="*/ 1667 w 1902"/>
                <a:gd name="T17" fmla="*/ 453 h 1039"/>
                <a:gd name="T18" fmla="*/ 1831 w 1902"/>
                <a:gd name="T19" fmla="*/ 577 h 1039"/>
                <a:gd name="T20" fmla="*/ 1328 w 1902"/>
                <a:gd name="T21" fmla="*/ 200 h 1039"/>
                <a:gd name="T22" fmla="*/ 1056 w 1902"/>
                <a:gd name="T23" fmla="*/ 19 h 1039"/>
                <a:gd name="T24" fmla="*/ 891 w 1902"/>
                <a:gd name="T25" fmla="*/ 85 h 1039"/>
                <a:gd name="T26" fmla="*/ 691 w 1902"/>
                <a:gd name="T27" fmla="*/ 345 h 1039"/>
                <a:gd name="T28" fmla="*/ 239 w 1902"/>
                <a:gd name="T29" fmla="*/ 472 h 1039"/>
                <a:gd name="T30" fmla="*/ 55 w 1902"/>
                <a:gd name="T31" fmla="*/ 573 h 1039"/>
                <a:gd name="T32" fmla="*/ 3 w 1902"/>
                <a:gd name="T33" fmla="*/ 785 h 1039"/>
                <a:gd name="T34" fmla="*/ 71 w 1902"/>
                <a:gd name="T35" fmla="*/ 969 h 1039"/>
                <a:gd name="T36" fmla="*/ 247 w 1902"/>
                <a:gd name="T37" fmla="*/ 989 h 1039"/>
                <a:gd name="T38" fmla="*/ 427 w 1902"/>
                <a:gd name="T39" fmla="*/ 1013 h 10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02"/>
                <a:gd name="T61" fmla="*/ 0 h 1039"/>
                <a:gd name="T62" fmla="*/ 1902 w 1902"/>
                <a:gd name="T63" fmla="*/ 1039 h 10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02" h="1039">
                  <a:moveTo>
                    <a:pt x="427" y="1013"/>
                  </a:moveTo>
                  <a:cubicBezTo>
                    <a:pt x="622" y="1018"/>
                    <a:pt x="1185" y="1039"/>
                    <a:pt x="1418" y="1017"/>
                  </a:cubicBezTo>
                  <a:cubicBezTo>
                    <a:pt x="1651" y="995"/>
                    <a:pt x="1752" y="911"/>
                    <a:pt x="1827" y="880"/>
                  </a:cubicBezTo>
                  <a:cubicBezTo>
                    <a:pt x="1902" y="849"/>
                    <a:pt x="1860" y="853"/>
                    <a:pt x="1871" y="833"/>
                  </a:cubicBezTo>
                  <a:cubicBezTo>
                    <a:pt x="1882" y="813"/>
                    <a:pt x="1894" y="786"/>
                    <a:pt x="1895" y="761"/>
                  </a:cubicBezTo>
                  <a:cubicBezTo>
                    <a:pt x="1896" y="736"/>
                    <a:pt x="1900" y="718"/>
                    <a:pt x="1879" y="681"/>
                  </a:cubicBezTo>
                  <a:cubicBezTo>
                    <a:pt x="1858" y="644"/>
                    <a:pt x="1859" y="645"/>
                    <a:pt x="1771" y="541"/>
                  </a:cubicBezTo>
                  <a:cubicBezTo>
                    <a:pt x="1683" y="437"/>
                    <a:pt x="1852" y="604"/>
                    <a:pt x="1835" y="589"/>
                  </a:cubicBezTo>
                  <a:cubicBezTo>
                    <a:pt x="1818" y="574"/>
                    <a:pt x="1668" y="455"/>
                    <a:pt x="1667" y="453"/>
                  </a:cubicBezTo>
                  <a:cubicBezTo>
                    <a:pt x="1666" y="451"/>
                    <a:pt x="1888" y="619"/>
                    <a:pt x="1831" y="577"/>
                  </a:cubicBezTo>
                  <a:cubicBezTo>
                    <a:pt x="1774" y="535"/>
                    <a:pt x="1457" y="293"/>
                    <a:pt x="1328" y="200"/>
                  </a:cubicBezTo>
                  <a:cubicBezTo>
                    <a:pt x="1199" y="107"/>
                    <a:pt x="1129" y="38"/>
                    <a:pt x="1056" y="19"/>
                  </a:cubicBezTo>
                  <a:cubicBezTo>
                    <a:pt x="983" y="0"/>
                    <a:pt x="952" y="31"/>
                    <a:pt x="891" y="85"/>
                  </a:cubicBezTo>
                  <a:cubicBezTo>
                    <a:pt x="830" y="139"/>
                    <a:pt x="800" y="281"/>
                    <a:pt x="691" y="345"/>
                  </a:cubicBezTo>
                  <a:cubicBezTo>
                    <a:pt x="582" y="409"/>
                    <a:pt x="345" y="434"/>
                    <a:pt x="239" y="472"/>
                  </a:cubicBezTo>
                  <a:cubicBezTo>
                    <a:pt x="133" y="510"/>
                    <a:pt x="94" y="521"/>
                    <a:pt x="55" y="573"/>
                  </a:cubicBezTo>
                  <a:cubicBezTo>
                    <a:pt x="16" y="625"/>
                    <a:pt x="0" y="719"/>
                    <a:pt x="3" y="785"/>
                  </a:cubicBezTo>
                  <a:cubicBezTo>
                    <a:pt x="6" y="851"/>
                    <a:pt x="30" y="935"/>
                    <a:pt x="71" y="969"/>
                  </a:cubicBezTo>
                  <a:cubicBezTo>
                    <a:pt x="112" y="1003"/>
                    <a:pt x="188" y="982"/>
                    <a:pt x="247" y="989"/>
                  </a:cubicBezTo>
                  <a:cubicBezTo>
                    <a:pt x="306" y="996"/>
                    <a:pt x="232" y="1008"/>
                    <a:pt x="427" y="1013"/>
                  </a:cubicBezTo>
                  <a:close/>
                </a:path>
              </a:pathLst>
            </a:custGeom>
            <a:solidFill>
              <a:srgbClr val="FFFFFF">
                <a:alpha val="0"/>
              </a:srgbClr>
            </a:solidFill>
            <a:ln w="28575">
              <a:solidFill>
                <a:srgbClr val="9900FF"/>
              </a:solidFill>
              <a:prstDash val="sysDot"/>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70675" name="Line 41"/>
            <p:cNvSpPr>
              <a:spLocks noChangeShapeType="1"/>
            </p:cNvSpPr>
            <p:nvPr/>
          </p:nvSpPr>
          <p:spPr bwMode="auto">
            <a:xfrm flipH="1">
              <a:off x="3889402" y="3599398"/>
              <a:ext cx="182531" cy="166158"/>
            </a:xfrm>
            <a:prstGeom prst="line">
              <a:avLst/>
            </a:prstGeom>
            <a:noFill/>
            <a:ln w="28575">
              <a:solidFill>
                <a:schemeClr val="tx2"/>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70676" name="Text Box 42"/>
            <p:cNvSpPr txBox="1">
              <a:spLocks noChangeArrowheads="1"/>
            </p:cNvSpPr>
            <p:nvPr/>
          </p:nvSpPr>
          <p:spPr bwMode="auto">
            <a:xfrm>
              <a:off x="3960840" y="3313646"/>
              <a:ext cx="7921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dirty="0">
                  <a:solidFill>
                    <a:srgbClr val="FF0000"/>
                  </a:solidFill>
                  <a:latin typeface="Consolas" pitchFamily="49" charset="0"/>
                  <a:ea typeface="楷体" pitchFamily="49" charset="-122"/>
                  <a:cs typeface="Consolas" pitchFamily="49" charset="0"/>
                </a:rPr>
                <a:t>合并</a:t>
              </a:r>
            </a:p>
          </p:txBody>
        </p:sp>
      </p:grpSp>
      <p:sp>
        <p:nvSpPr>
          <p:cNvPr id="22" name="Text Box 2"/>
          <p:cNvSpPr txBox="1">
            <a:spLocks noChangeArrowheads="1"/>
          </p:cNvSpPr>
          <p:nvPr/>
        </p:nvSpPr>
        <p:spPr bwMode="auto">
          <a:xfrm>
            <a:off x="1725613" y="333376"/>
            <a:ext cx="8763000" cy="1384995"/>
          </a:xfrm>
          <a:prstGeom prst="rect">
            <a:avLst/>
          </a:prstGeom>
          <a:noFill/>
          <a:ln w="9525">
            <a:noFill/>
            <a:miter lim="800000"/>
            <a:headEnd/>
            <a:tailEnd/>
          </a:ln>
        </p:spPr>
        <p:txBody>
          <a:bodyPr>
            <a:spAutoFit/>
          </a:bodyPr>
          <a:lstStyle/>
          <a:p>
            <a:pPr algn="just" fontAlgn="ctr">
              <a:lnSpc>
                <a:spcPct val="15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　　</a:t>
            </a:r>
            <a:r>
              <a:rPr kumimoji="1" lang="zh-CN" altLang="en-US" sz="3200" b="1" dirty="0">
                <a:solidFill>
                  <a:srgbClr val="3333FF"/>
                </a:solidFill>
                <a:latin typeface="Consolas" pitchFamily="49" charset="0"/>
                <a:ea typeface="楷体" pitchFamily="49" charset="-122"/>
                <a:cs typeface="Consolas" pitchFamily="49" charset="0"/>
                <a:sym typeface="Wingdings"/>
              </a:rPr>
              <a:t></a:t>
            </a:r>
            <a:r>
              <a:rPr kumimoji="1" lang="zh-CN" altLang="en-US" sz="2400" b="1" dirty="0">
                <a:solidFill>
                  <a:srgbClr val="3333FF"/>
                </a:solidFill>
                <a:latin typeface="Consolas" pitchFamily="49" charset="0"/>
                <a:ea typeface="楷体" pitchFamily="49" charset="-122"/>
                <a:cs typeface="Consolas" pitchFamily="49" charset="0"/>
              </a:rPr>
              <a:t> 假如</a:t>
            </a:r>
            <a:r>
              <a:rPr kumimoji="1" lang="en-US" altLang="zh-CN" sz="2400" b="1" i="1" dirty="0">
                <a:solidFill>
                  <a:srgbClr val="FF0000"/>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结点的关键字个数等于</a:t>
            </a:r>
            <a:r>
              <a:rPr kumimoji="1" lang="en-US" altLang="zh-CN" sz="2400" b="1" dirty="0">
                <a:solidFill>
                  <a:srgbClr val="FF00FF"/>
                </a:solidFill>
                <a:latin typeface="Consolas" pitchFamily="49" charset="0"/>
                <a:ea typeface="楷体" pitchFamily="49" charset="-122"/>
                <a:cs typeface="Consolas" pitchFamily="49" charset="0"/>
              </a:rPr>
              <a:t>Min</a:t>
            </a:r>
            <a:r>
              <a:rPr kumimoji="1" lang="zh-CN" altLang="en-US" sz="2400" b="1" dirty="0">
                <a:solidFill>
                  <a:srgbClr val="3333FF"/>
                </a:solidFill>
                <a:latin typeface="Consolas" pitchFamily="49" charset="0"/>
                <a:ea typeface="楷体" pitchFamily="49" charset="-122"/>
                <a:cs typeface="Consolas" pitchFamily="49" charset="0"/>
              </a:rPr>
              <a:t>，说明删去关键字后该结点将不满足</a:t>
            </a:r>
            <a:r>
              <a:rPr kumimoji="1" lang="en-US" altLang="zh-CN" sz="2400" b="1" dirty="0">
                <a:solidFill>
                  <a:srgbClr val="3333FF"/>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树的定义。若</a:t>
            </a:r>
            <a:r>
              <a:rPr kumimoji="1" lang="zh-CN" altLang="en-US" sz="2400" b="1" dirty="0">
                <a:solidFill>
                  <a:srgbClr val="C00000"/>
                </a:solidFill>
                <a:latin typeface="Consolas" pitchFamily="49" charset="0"/>
                <a:ea typeface="楷体" pitchFamily="49" charset="-122"/>
                <a:cs typeface="Consolas" pitchFamily="49" charset="0"/>
              </a:rPr>
              <a:t>不能从兄弟结点借，则合并</a:t>
            </a:r>
            <a:r>
              <a:rPr kumimoji="1" lang="zh-CN" altLang="en-US" sz="2400" b="1" dirty="0">
                <a:solidFill>
                  <a:srgbClr val="3333FF"/>
                </a:solidFill>
                <a:latin typeface="Consolas" pitchFamily="49" charset="0"/>
                <a:ea typeface="楷体" pitchFamily="49" charset="-122"/>
                <a:cs typeface="Consolas" pitchFamily="49" charset="0"/>
              </a:rPr>
              <a:t>。　　</a:t>
            </a:r>
          </a:p>
        </p:txBody>
      </p:sp>
      <p:sp>
        <p:nvSpPr>
          <p:cNvPr id="23" name="Text Box 7"/>
          <p:cNvSpPr txBox="1">
            <a:spLocks noChangeArrowheads="1"/>
          </p:cNvSpPr>
          <p:nvPr/>
        </p:nvSpPr>
        <p:spPr bwMode="auto">
          <a:xfrm>
            <a:off x="3006712" y="4000504"/>
            <a:ext cx="12239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删除</a:t>
            </a:r>
            <a:r>
              <a:rPr lang="en-US" altLang="zh-CN" sz="2000" b="1" dirty="0">
                <a:solidFill>
                  <a:srgbClr val="3333FF"/>
                </a:solidFill>
                <a:latin typeface="Consolas" pitchFamily="49" charset="0"/>
                <a:ea typeface="楷体" pitchFamily="49" charset="-122"/>
                <a:cs typeface="Consolas" pitchFamily="49" charset="0"/>
              </a:rPr>
              <a:t>15</a:t>
            </a:r>
          </a:p>
        </p:txBody>
      </p:sp>
      <p:cxnSp>
        <p:nvCxnSpPr>
          <p:cNvPr id="24" name="直接箭头连接符 23"/>
          <p:cNvCxnSpPr/>
          <p:nvPr/>
        </p:nvCxnSpPr>
        <p:spPr>
          <a:xfrm rot="16200000" flipV="1">
            <a:off x="3524239" y="3857628"/>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7381884" y="2093898"/>
            <a:ext cx="2786082" cy="2049482"/>
            <a:chOff x="5857884" y="2093898"/>
            <a:chExt cx="2786082" cy="2049482"/>
          </a:xfrm>
        </p:grpSpPr>
        <p:sp>
          <p:nvSpPr>
            <p:cNvPr id="70667" name="Text Box 31"/>
            <p:cNvSpPr txBox="1">
              <a:spLocks noChangeArrowheads="1"/>
            </p:cNvSpPr>
            <p:nvPr/>
          </p:nvSpPr>
          <p:spPr bwMode="auto">
            <a:xfrm>
              <a:off x="6289684" y="3711580"/>
              <a:ext cx="647700"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b</a:t>
              </a:r>
            </a:p>
          </p:txBody>
        </p:sp>
        <p:sp>
          <p:nvSpPr>
            <p:cNvPr id="70668" name="Rectangle 32"/>
            <p:cNvSpPr>
              <a:spLocks noChangeArrowheads="1"/>
            </p:cNvSpPr>
            <p:nvPr/>
          </p:nvSpPr>
          <p:spPr bwMode="auto">
            <a:xfrm>
              <a:off x="6146809" y="2703517"/>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a:solidFill>
                    <a:srgbClr val="3333FF"/>
                  </a:solidFill>
                  <a:latin typeface="Consolas" pitchFamily="49" charset="0"/>
                  <a:ea typeface="楷体_GB2312" pitchFamily="49" charset="-122"/>
                  <a:cs typeface="Consolas" pitchFamily="49" charset="0"/>
                </a:rPr>
                <a:t>13  </a:t>
              </a:r>
              <a:endParaRPr lang="en-US" altLang="zh-CN" sz="2000" b="1" dirty="0">
                <a:solidFill>
                  <a:srgbClr val="3333FF"/>
                </a:solidFill>
                <a:latin typeface="Consolas" pitchFamily="49" charset="0"/>
                <a:ea typeface="楷体_GB2312" pitchFamily="49" charset="-122"/>
                <a:cs typeface="Consolas" pitchFamily="49" charset="0"/>
              </a:endParaRPr>
            </a:p>
          </p:txBody>
        </p:sp>
        <p:sp>
          <p:nvSpPr>
            <p:cNvPr id="70669" name="Rectangle 33"/>
            <p:cNvSpPr>
              <a:spLocks noChangeArrowheads="1"/>
            </p:cNvSpPr>
            <p:nvPr/>
          </p:nvSpPr>
          <p:spPr bwMode="auto">
            <a:xfrm>
              <a:off x="6865946" y="3640142"/>
              <a:ext cx="1778020"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14 17 19 20</a:t>
              </a:r>
            </a:p>
          </p:txBody>
        </p:sp>
        <p:sp>
          <p:nvSpPr>
            <p:cNvPr id="70670" name="Line 35"/>
            <p:cNvSpPr>
              <a:spLocks noChangeShapeType="1"/>
            </p:cNvSpPr>
            <p:nvPr/>
          </p:nvSpPr>
          <p:spPr bwMode="auto">
            <a:xfrm>
              <a:off x="6881810" y="3094030"/>
              <a:ext cx="420699" cy="546112"/>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70673" name="Line 38"/>
            <p:cNvSpPr>
              <a:spLocks noChangeShapeType="1"/>
            </p:cNvSpPr>
            <p:nvPr/>
          </p:nvSpPr>
          <p:spPr bwMode="auto">
            <a:xfrm flipH="1">
              <a:off x="5857884" y="3000372"/>
              <a:ext cx="571504" cy="231783"/>
            </a:xfrm>
            <a:prstGeom prst="line">
              <a:avLst/>
            </a:prstGeom>
            <a:noFill/>
            <a:ln w="28575">
              <a:solidFill>
                <a:srgbClr val="9900FF"/>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25" name="TextBox 24"/>
            <p:cNvSpPr txBox="1"/>
            <p:nvPr/>
          </p:nvSpPr>
          <p:spPr>
            <a:xfrm>
              <a:off x="6596058" y="2093898"/>
              <a:ext cx="2000264"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减少</a:t>
              </a:r>
              <a:r>
                <a:rPr kumimoji="1" lang="en-US" altLang="zh-CN" sz="2000" b="1" dirty="0">
                  <a:solidFill>
                    <a:srgbClr val="3333FF"/>
                  </a:solidFill>
                  <a:latin typeface="Consolas" pitchFamily="49" charset="0"/>
                  <a:ea typeface="楷体" pitchFamily="49" charset="-122"/>
                  <a:cs typeface="Consolas" pitchFamily="49" charset="0"/>
                </a:rPr>
                <a:t>1</a:t>
              </a:r>
              <a:r>
                <a:rPr kumimoji="1" lang="zh-CN" altLang="en-US" sz="2000" b="1" dirty="0">
                  <a:solidFill>
                    <a:srgbClr val="3333FF"/>
                  </a:solidFill>
                  <a:latin typeface="Consolas" pitchFamily="49" charset="0"/>
                  <a:ea typeface="楷体" pitchFamily="49" charset="-122"/>
                  <a:cs typeface="Consolas" pitchFamily="49" charset="0"/>
                </a:rPr>
                <a:t>个关键字</a:t>
              </a:r>
            </a:p>
          </p:txBody>
        </p:sp>
        <p:cxnSp>
          <p:nvCxnSpPr>
            <p:cNvPr id="27" name="直接箭头连接符 26"/>
            <p:cNvCxnSpPr>
              <a:stCxn id="25" idx="2"/>
            </p:cNvCxnSpPr>
            <p:nvPr/>
          </p:nvCxnSpPr>
          <p:spPr>
            <a:xfrm rot="5400000">
              <a:off x="7367617" y="2436829"/>
              <a:ext cx="171394" cy="28575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29" name="右箭头 28"/>
          <p:cNvSpPr/>
          <p:nvPr/>
        </p:nvSpPr>
        <p:spPr>
          <a:xfrm>
            <a:off x="6381752" y="3000372"/>
            <a:ext cx="714380" cy="28575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26" name="TextBox 25"/>
          <p:cNvSpPr txBox="1"/>
          <p:nvPr/>
        </p:nvSpPr>
        <p:spPr>
          <a:xfrm>
            <a:off x="5310182" y="4714885"/>
            <a:ext cx="2000264" cy="461665"/>
          </a:xfrm>
          <a:prstGeom prst="rect">
            <a:avLst/>
          </a:prstGeom>
          <a:noFill/>
        </p:spPr>
        <p:txBody>
          <a:bodyPr wrap="square" rtlCol="0">
            <a:spAutoFit/>
          </a:bodyPr>
          <a:lstStyle/>
          <a:p>
            <a:pPr algn="ctr" fontAlgn="base">
              <a:spcBef>
                <a:spcPct val="0"/>
              </a:spcBef>
              <a:spcAft>
                <a:spcPct val="0"/>
              </a:spcAft>
            </a:pPr>
            <a:r>
              <a:rPr kumimoji="1" lang="zh-CN" altLang="en-US" sz="2400" b="1">
                <a:solidFill>
                  <a:srgbClr val="FF00FF"/>
                </a:solidFill>
                <a:latin typeface="Consolas" pitchFamily="49" charset="0"/>
                <a:ea typeface="楷体" pitchFamily="49" charset="-122"/>
                <a:cs typeface="Consolas" pitchFamily="49" charset="0"/>
              </a:rPr>
              <a:t>删除完成</a:t>
            </a:r>
            <a:endParaRPr kumimoji="1" lang="zh-CN" altLang="en-US" sz="2400" b="1" dirty="0">
              <a:solidFill>
                <a:srgbClr val="FF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6" name="Text Box 47"/>
          <p:cNvSpPr txBox="1">
            <a:spLocks noChangeArrowheads="1"/>
          </p:cNvSpPr>
          <p:nvPr/>
        </p:nvSpPr>
        <p:spPr bwMode="auto">
          <a:xfrm>
            <a:off x="1809720" y="142852"/>
            <a:ext cx="8675688" cy="1052596"/>
          </a:xfrm>
          <a:prstGeom prst="rect">
            <a:avLst/>
          </a:prstGeom>
          <a:noFill/>
          <a:ln w="9525">
            <a:noFill/>
            <a:miter lim="800000"/>
            <a:headEnd/>
            <a:tailEnd/>
          </a:ln>
        </p:spPr>
        <p:txBody>
          <a:bodyPr>
            <a:spAutoFit/>
          </a:bodyPr>
          <a:lstStyle/>
          <a:p>
            <a:pPr algn="just" fontAlgn="ctr">
              <a:lnSpc>
                <a:spcPct val="130000"/>
              </a:lnSpc>
              <a:spcBef>
                <a:spcPct val="50000"/>
              </a:spcBef>
              <a:spcAft>
                <a:spcPct val="0"/>
              </a:spcAft>
            </a:pPr>
            <a:r>
              <a:rPr kumimoji="1" lang="en-US" altLang="zh-CN" sz="2400" b="1" dirty="0">
                <a:solidFill>
                  <a:srgbClr val="FF0000"/>
                </a:solidFill>
                <a:latin typeface="Consolas" pitchFamily="49" charset="0"/>
                <a:ea typeface="楷体" pitchFamily="49" charset="-122"/>
                <a:cs typeface="Consolas" pitchFamily="49" charset="0"/>
              </a:rPr>
              <a:t>【</a:t>
            </a:r>
            <a:r>
              <a:rPr kumimoji="1" lang="zh-CN" altLang="en-US" sz="2400" b="1" dirty="0">
                <a:solidFill>
                  <a:srgbClr val="FF0000"/>
                </a:solidFill>
                <a:latin typeface="Consolas" pitchFamily="49" charset="0"/>
                <a:ea typeface="楷体" pitchFamily="49" charset="-122"/>
                <a:cs typeface="Consolas" pitchFamily="49" charset="0"/>
              </a:rPr>
              <a:t>例</a:t>
            </a:r>
            <a:r>
              <a:rPr kumimoji="1" lang="en-US" altLang="zh-CN" sz="2400" b="1" dirty="0">
                <a:solidFill>
                  <a:srgbClr val="FF0000"/>
                </a:solidFill>
                <a:latin typeface="Consolas" pitchFamily="49" charset="0"/>
                <a:ea typeface="楷体" pitchFamily="49" charset="-122"/>
                <a:cs typeface="Consolas" pitchFamily="49" charset="0"/>
              </a:rPr>
              <a:t>】</a:t>
            </a:r>
            <a:r>
              <a:rPr kumimoji="1" lang="zh-CN" altLang="en-US" sz="2400" b="1" dirty="0">
                <a:solidFill>
                  <a:srgbClr val="3333FF"/>
                </a:solidFill>
                <a:latin typeface="Consolas" pitchFamily="49" charset="0"/>
                <a:ea typeface="楷体" pitchFamily="49" charset="-122"/>
                <a:cs typeface="Consolas" pitchFamily="49" charset="0"/>
              </a:rPr>
              <a:t>对于前例生成的</a:t>
            </a:r>
            <a:r>
              <a:rPr kumimoji="1" lang="en-US" altLang="zh-CN" sz="2400" b="1" dirty="0">
                <a:solidFill>
                  <a:srgbClr val="3333FF"/>
                </a:solidFill>
                <a:latin typeface="Consolas" pitchFamily="49" charset="0"/>
                <a:ea typeface="楷体" pitchFamily="49" charset="-122"/>
                <a:cs typeface="Consolas" pitchFamily="49" charset="0"/>
              </a:rPr>
              <a:t>B</a:t>
            </a:r>
            <a:r>
              <a:rPr kumimoji="1" lang="zh-CN" altLang="en-US" sz="2400" b="1" dirty="0">
                <a:solidFill>
                  <a:srgbClr val="3333FF"/>
                </a:solidFill>
                <a:latin typeface="Consolas" pitchFamily="49" charset="0"/>
                <a:ea typeface="楷体" pitchFamily="49" charset="-122"/>
                <a:cs typeface="Consolas" pitchFamily="49" charset="0"/>
              </a:rPr>
              <a:t>树，给出删除</a:t>
            </a:r>
            <a:r>
              <a:rPr kumimoji="1" lang="en-US" altLang="zh-CN" sz="2400" b="1" dirty="0">
                <a:solidFill>
                  <a:srgbClr val="3333FF"/>
                </a:solidFill>
                <a:latin typeface="Consolas" pitchFamily="49" charset="0"/>
                <a:ea typeface="楷体" pitchFamily="49" charset="-122"/>
                <a:cs typeface="Consolas" pitchFamily="49" charset="0"/>
              </a:rPr>
              <a:t>8</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16</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15</a:t>
            </a:r>
            <a:r>
              <a:rPr kumimoji="1" lang="zh-CN" altLang="en-US" sz="2400" b="1" dirty="0">
                <a:solidFill>
                  <a:srgbClr val="3333FF"/>
                </a:solidFill>
                <a:latin typeface="Consolas" pitchFamily="49" charset="0"/>
                <a:ea typeface="楷体" pitchFamily="49" charset="-122"/>
                <a:cs typeface="Consolas" pitchFamily="49" charset="0"/>
              </a:rPr>
              <a:t>，</a:t>
            </a:r>
            <a:r>
              <a:rPr kumimoji="1" lang="en-US" altLang="zh-CN" sz="2400" b="1" dirty="0">
                <a:solidFill>
                  <a:srgbClr val="3333FF"/>
                </a:solidFill>
                <a:latin typeface="Consolas" pitchFamily="49" charset="0"/>
                <a:ea typeface="楷体" pitchFamily="49" charset="-122"/>
                <a:cs typeface="Consolas" pitchFamily="49" charset="0"/>
              </a:rPr>
              <a:t>4</a:t>
            </a:r>
            <a:r>
              <a:rPr kumimoji="1" lang="zh-CN" altLang="en-US" sz="2400" b="1" dirty="0">
                <a:solidFill>
                  <a:srgbClr val="3333FF"/>
                </a:solidFill>
                <a:latin typeface="Consolas" pitchFamily="49" charset="0"/>
                <a:ea typeface="楷体" pitchFamily="49" charset="-122"/>
                <a:cs typeface="Consolas" pitchFamily="49" charset="0"/>
              </a:rPr>
              <a:t>等</a:t>
            </a:r>
            <a:r>
              <a:rPr kumimoji="1" lang="en-US" altLang="zh-CN" sz="2400" b="1" dirty="0">
                <a:solidFill>
                  <a:srgbClr val="3333FF"/>
                </a:solidFill>
                <a:latin typeface="Consolas" pitchFamily="49" charset="0"/>
                <a:ea typeface="楷体" pitchFamily="49" charset="-122"/>
                <a:cs typeface="Consolas" pitchFamily="49" charset="0"/>
              </a:rPr>
              <a:t>4</a:t>
            </a:r>
            <a:r>
              <a:rPr kumimoji="1" lang="zh-CN" altLang="en-US" sz="2400" b="1" dirty="0">
                <a:solidFill>
                  <a:srgbClr val="3333FF"/>
                </a:solidFill>
                <a:latin typeface="Consolas" pitchFamily="49" charset="0"/>
                <a:ea typeface="楷体" pitchFamily="49" charset="-122"/>
                <a:cs typeface="Consolas" pitchFamily="49" charset="0"/>
              </a:rPr>
              <a:t>个关键字的过程。</a:t>
            </a:r>
          </a:p>
        </p:txBody>
      </p:sp>
      <p:sp>
        <p:nvSpPr>
          <p:cNvPr id="71727" name="Text Box 48"/>
          <p:cNvSpPr txBox="1">
            <a:spLocks noChangeArrowheads="1"/>
          </p:cNvSpPr>
          <p:nvPr/>
        </p:nvSpPr>
        <p:spPr bwMode="auto">
          <a:xfrm>
            <a:off x="2309787" y="1500174"/>
            <a:ext cx="1152525"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kumimoji="1" lang="en-US" altLang="zh-CN" sz="24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3952860" y="1428737"/>
            <a:ext cx="1143008"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5024430" y="1499380"/>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8</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70" name="直接箭头连接符 69"/>
          <p:cNvCxnSpPr/>
          <p:nvPr/>
        </p:nvCxnSpPr>
        <p:spPr>
          <a:xfrm rot="5400000" flipH="1" flipV="1">
            <a:off x="5072849" y="2047865"/>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952860" y="3500438"/>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3  6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27" name="直接箭头连接符 26"/>
          <p:cNvCxnSpPr/>
          <p:nvPr/>
        </p:nvCxnSpPr>
        <p:spPr>
          <a:xfrm rot="10800000" flipV="1">
            <a:off x="2643959" y="3844928"/>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0" idx="0"/>
          </p:cNvCxnSpPr>
          <p:nvPr/>
        </p:nvCxnSpPr>
        <p:spPr>
          <a:xfrm rot="16200000" flipH="1">
            <a:off x="4325528" y="4123139"/>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38480" y="464344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0" name="矩形 29"/>
          <p:cNvSpPr/>
          <p:nvPr/>
        </p:nvSpPr>
        <p:spPr>
          <a:xfrm>
            <a:off x="4310050" y="464344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a:t>
            </a:r>
            <a:r>
              <a:rPr kumimoji="1" lang="en-US" altLang="zh-CN" sz="2000" b="1">
                <a:solidFill>
                  <a:srgbClr val="FF0000"/>
                </a:solidFill>
                <a:latin typeface="Consolas" pitchFamily="49" charset="0"/>
                <a:ea typeface="宋体" panose="02010600030101010101" pitchFamily="2" charset="-122"/>
                <a:cs typeface="Consolas" pitchFamily="49" charset="0"/>
              </a:rPr>
              <a:t>8</a:t>
            </a:r>
            <a:r>
              <a:rPr kumimoji="1" lang="en-US" altLang="zh-CN" sz="2000" b="1">
                <a:solidFill>
                  <a:srgbClr val="3333FF"/>
                </a:solidFill>
                <a:latin typeface="Consolas" pitchFamily="49" charset="0"/>
                <a:ea typeface="宋体" panose="02010600030101010101" pitchFamily="2" charset="-122"/>
                <a:cs typeface="Consolas" pitchFamily="49" charset="0"/>
              </a:rPr>
              <a:t> </a:t>
            </a:r>
            <a:r>
              <a:rPr kumimoji="1" lang="en-US" altLang="zh-CN" sz="2000" b="1" dirty="0">
                <a:solidFill>
                  <a:srgbClr val="3333FF"/>
                </a:solidFill>
                <a:latin typeface="Consolas" pitchFamily="49" charset="0"/>
                <a:ea typeface="宋体" panose="02010600030101010101" pitchFamily="2" charset="-122"/>
                <a:cs typeface="Consolas" pitchFamily="49" charset="0"/>
              </a:rPr>
              <a:t>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1" name="矩形 30"/>
          <p:cNvSpPr/>
          <p:nvPr/>
        </p:nvSpPr>
        <p:spPr>
          <a:xfrm>
            <a:off x="2166910"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2" name="直接箭头连接符 31"/>
          <p:cNvCxnSpPr>
            <a:endCxn id="29" idx="0"/>
          </p:cNvCxnSpPr>
          <p:nvPr/>
        </p:nvCxnSpPr>
        <p:spPr>
          <a:xfrm rot="5400000">
            <a:off x="3615120" y="3912794"/>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738810"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4" name="矩形 33"/>
          <p:cNvSpPr/>
          <p:nvPr/>
        </p:nvSpPr>
        <p:spPr>
          <a:xfrm>
            <a:off x="6953256"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14 15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5" name="矩形 34"/>
          <p:cNvSpPr/>
          <p:nvPr/>
        </p:nvSpPr>
        <p:spPr>
          <a:xfrm>
            <a:off x="8167702" y="4643446"/>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17 18 19 20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6" name="矩形 35"/>
          <p:cNvSpPr/>
          <p:nvPr/>
        </p:nvSpPr>
        <p:spPr>
          <a:xfrm>
            <a:off x="5381620" y="257174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7" name="矩形 36"/>
          <p:cNvSpPr/>
          <p:nvPr/>
        </p:nvSpPr>
        <p:spPr>
          <a:xfrm>
            <a:off x="6667504" y="350043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13  16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38" name="直接箭头连接符 37"/>
          <p:cNvCxnSpPr/>
          <p:nvPr/>
        </p:nvCxnSpPr>
        <p:spPr>
          <a:xfrm rot="5400000">
            <a:off x="6149610" y="3931876"/>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0"/>
          </p:cNvCxnSpPr>
          <p:nvPr/>
        </p:nvCxnSpPr>
        <p:spPr>
          <a:xfrm rot="16200000" flipH="1">
            <a:off x="6909996" y="4135839"/>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7524761" y="3857628"/>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6" idx="0"/>
          </p:cNvCxnSpPr>
          <p:nvPr/>
        </p:nvCxnSpPr>
        <p:spPr>
          <a:xfrm rot="10800000" flipV="1">
            <a:off x="4345771" y="2928934"/>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7" idx="0"/>
          </p:cNvCxnSpPr>
          <p:nvPr/>
        </p:nvCxnSpPr>
        <p:spPr>
          <a:xfrm>
            <a:off x="6032501" y="2908296"/>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310050" y="464344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0"/>
                                        </p:tgtEl>
                                      </p:cBhvr>
                                    </p:animEffect>
                                    <p:animScale>
                                      <p:cBhvr>
                                        <p:cTn id="13" dur="250" autoRev="1" fill="hold"/>
                                        <p:tgtEl>
                                          <p:spTgt spid="30"/>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0" grpId="0" animBg="1"/>
      <p:bldP spid="4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2166911" y="785794"/>
            <a:ext cx="1152525"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kumimoji="1" lang="en-US" altLang="zh-CN" sz="24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3809984" y="714357"/>
            <a:ext cx="1143008"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4881554" y="785000"/>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16</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70" name="直接箭头连接符 69"/>
          <p:cNvCxnSpPr/>
          <p:nvPr/>
        </p:nvCxnSpPr>
        <p:spPr>
          <a:xfrm rot="5400000" flipH="1" flipV="1">
            <a:off x="4929973" y="1333485"/>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952860" y="257174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3  6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25" name="直接箭头连接符 24"/>
          <p:cNvCxnSpPr/>
          <p:nvPr/>
        </p:nvCxnSpPr>
        <p:spPr>
          <a:xfrm rot="10800000" flipV="1">
            <a:off x="2643961" y="2928934"/>
            <a:ext cx="1380339" cy="7731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4325528" y="319444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238480" y="371475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9" name="矩形 28"/>
          <p:cNvSpPr/>
          <p:nvPr/>
        </p:nvSpPr>
        <p:spPr>
          <a:xfrm>
            <a:off x="2166910"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0" name="直接箭头连接符 29"/>
          <p:cNvCxnSpPr>
            <a:endCxn id="27" idx="0"/>
          </p:cNvCxnSpPr>
          <p:nvPr/>
        </p:nvCxnSpPr>
        <p:spPr>
          <a:xfrm rot="5400000">
            <a:off x="3615119" y="2984101"/>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738810"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2" name="矩形 31"/>
          <p:cNvSpPr/>
          <p:nvPr/>
        </p:nvSpPr>
        <p:spPr>
          <a:xfrm>
            <a:off x="6953256"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14 15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3" name="矩形 32"/>
          <p:cNvSpPr/>
          <p:nvPr/>
        </p:nvSpPr>
        <p:spPr>
          <a:xfrm>
            <a:off x="8167702" y="3714752"/>
            <a:ext cx="192882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18 </a:t>
            </a:r>
            <a:r>
              <a:rPr kumimoji="1" lang="en-US" altLang="zh-CN" sz="2000" b="1" dirty="0">
                <a:solidFill>
                  <a:srgbClr val="3333FF"/>
                </a:solidFill>
                <a:latin typeface="Consolas" pitchFamily="49" charset="0"/>
                <a:ea typeface="宋体" panose="02010600030101010101" pitchFamily="2" charset="-122"/>
                <a:cs typeface="Consolas" pitchFamily="49" charset="0"/>
              </a:rPr>
              <a:t>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4" name="矩形 33"/>
          <p:cNvSpPr/>
          <p:nvPr/>
        </p:nvSpPr>
        <p:spPr>
          <a:xfrm>
            <a:off x="5381620" y="164305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5" name="矩形 34"/>
          <p:cNvSpPr/>
          <p:nvPr/>
        </p:nvSpPr>
        <p:spPr>
          <a:xfrm>
            <a:off x="6667504" y="257174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13  </a:t>
            </a:r>
            <a:r>
              <a:rPr kumimoji="1" lang="en-US" altLang="zh-CN" sz="2000" b="1" dirty="0">
                <a:solidFill>
                  <a:srgbClr val="FF0000"/>
                </a:solidFill>
                <a:latin typeface="Consolas" pitchFamily="49" charset="0"/>
                <a:ea typeface="宋体" panose="02010600030101010101" pitchFamily="2" charset="-122"/>
                <a:cs typeface="Consolas" pitchFamily="49" charset="0"/>
              </a:rPr>
              <a:t>16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39" name="直接箭头连接符 38"/>
          <p:cNvCxnSpPr>
            <a:endCxn id="24" idx="0"/>
          </p:cNvCxnSpPr>
          <p:nvPr/>
        </p:nvCxnSpPr>
        <p:spPr>
          <a:xfrm rot="10800000" flipV="1">
            <a:off x="4345771" y="200024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6032501" y="197960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310050" y="371475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42" name="TextBox 41"/>
          <p:cNvSpPr txBox="1"/>
          <p:nvPr/>
        </p:nvSpPr>
        <p:spPr>
          <a:xfrm>
            <a:off x="8180402" y="3776608"/>
            <a:ext cx="468000"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fontAlgn="base">
              <a:spcBef>
                <a:spcPct val="0"/>
              </a:spcBef>
              <a:spcAft>
                <a:spcPct val="0"/>
              </a:spcAft>
            </a:pPr>
            <a:r>
              <a:rPr kumimoji="1" lang="en-US" altLang="zh-CN" sz="2000" b="1" dirty="0">
                <a:solidFill>
                  <a:srgbClr val="3333FF"/>
                </a:solidFill>
                <a:latin typeface="Consolas" pitchFamily="49" charset="0"/>
                <a:ea typeface="楷体" pitchFamily="49" charset="-122"/>
                <a:cs typeface="Consolas" pitchFamily="49" charset="0"/>
              </a:rPr>
              <a:t>17</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28" name="矩形 27"/>
          <p:cNvSpPr/>
          <p:nvPr/>
        </p:nvSpPr>
        <p:spPr>
          <a:xfrm>
            <a:off x="6667504" y="257174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13  </a:t>
            </a:r>
            <a:r>
              <a:rPr kumimoji="1" lang="en-US" altLang="zh-CN" sz="2000" b="1">
                <a:solidFill>
                  <a:srgbClr val="FF0000"/>
                </a:solidFill>
                <a:latin typeface="Consolas" pitchFamily="49" charset="0"/>
                <a:ea typeface="宋体" panose="02010600030101010101" pitchFamily="2" charset="-122"/>
                <a:cs typeface="Consolas" pitchFamily="49" charset="0"/>
              </a:rPr>
              <a:t>17</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grpSp>
        <p:nvGrpSpPr>
          <p:cNvPr id="45" name="组合 44"/>
          <p:cNvGrpSpPr/>
          <p:nvPr/>
        </p:nvGrpSpPr>
        <p:grpSpPr>
          <a:xfrm>
            <a:off x="8024826" y="3214686"/>
            <a:ext cx="2214578" cy="2357454"/>
            <a:chOff x="6429388" y="1000108"/>
            <a:chExt cx="2214578" cy="2357454"/>
          </a:xfrm>
        </p:grpSpPr>
        <p:sp>
          <p:nvSpPr>
            <p:cNvPr id="43" name="椭圆 42"/>
            <p:cNvSpPr/>
            <p:nvPr/>
          </p:nvSpPr>
          <p:spPr>
            <a:xfrm>
              <a:off x="6429388" y="1000108"/>
              <a:ext cx="2214578" cy="1571636"/>
            </a:xfrm>
            <a:prstGeom prst="ellipse">
              <a:avLst/>
            </a:prstGeom>
            <a:solidFill>
              <a:schemeClr val="accent1">
                <a:alpha val="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4" name="TextBox 43"/>
            <p:cNvSpPr txBox="1"/>
            <p:nvPr/>
          </p:nvSpPr>
          <p:spPr>
            <a:xfrm>
              <a:off x="6715140" y="2649676"/>
              <a:ext cx="1785950" cy="707886"/>
            </a:xfrm>
            <a:prstGeom prst="rect">
              <a:avLst/>
            </a:prstGeom>
            <a:noFill/>
          </p:spPr>
          <p:txBody>
            <a:bodyPr wrap="square" rtlCol="0">
              <a:spAutoFit/>
            </a:bodyPr>
            <a:lstStyle/>
            <a:p>
              <a:pPr algn="ctr" fontAlgn="base">
                <a:spcBef>
                  <a:spcPct val="0"/>
                </a:spcBef>
                <a:spcAft>
                  <a:spcPct val="0"/>
                </a:spcAft>
              </a:pPr>
              <a:r>
                <a:rPr kumimoji="1" lang="zh-CN" altLang="en-US" sz="2000" b="1">
                  <a:solidFill>
                    <a:srgbClr val="3333FF"/>
                  </a:solidFill>
                  <a:latin typeface="Consolas" pitchFamily="49" charset="0"/>
                  <a:ea typeface="楷体" pitchFamily="49" charset="-122"/>
                  <a:cs typeface="Consolas" pitchFamily="49" charset="0"/>
                </a:rPr>
                <a:t>右边子树找最小关键字</a:t>
              </a:r>
              <a:endParaRPr kumimoji="1" lang="zh-CN" altLang="en-US" sz="2000" b="1" dirty="0">
                <a:solidFill>
                  <a:srgbClr val="3333FF"/>
                </a:solidFill>
                <a:latin typeface="Consolas" pitchFamily="49" charset="0"/>
                <a:ea typeface="楷体" pitchFamily="49" charset="-122"/>
                <a:cs typeface="Consolas" pitchFamily="49" charset="0"/>
              </a:endParaRPr>
            </a:p>
          </p:txBody>
        </p:sp>
      </p:grpSp>
      <p:cxnSp>
        <p:nvCxnSpPr>
          <p:cNvPr id="37" name="直接箭头连接符 36"/>
          <p:cNvCxnSpPr>
            <a:endCxn id="32" idx="0"/>
          </p:cNvCxnSpPr>
          <p:nvPr/>
        </p:nvCxnSpPr>
        <p:spPr>
          <a:xfrm rot="16200000" flipH="1">
            <a:off x="6909996" y="320714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6088491" y="3064301"/>
            <a:ext cx="785818" cy="51508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7596199" y="2928934"/>
            <a:ext cx="1535917"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42"/>
                                        </p:tgtEl>
                                      </p:cBhvr>
                                    </p:animEffect>
                                    <p:animScale>
                                      <p:cBhvr>
                                        <p:cTn id="22" dur="250" autoRev="1" fill="hold"/>
                                        <p:tgtEl>
                                          <p:spTgt spid="42"/>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2"/>
                                        </p:tgtEl>
                                      </p:cBhvr>
                                    </p:animEffect>
                                    <p:set>
                                      <p:cBhvr>
                                        <p:cTn id="27" dur="1" fill="hold">
                                          <p:stCondLst>
                                            <p:cond delay="499"/>
                                          </p:stCondLst>
                                        </p:cTn>
                                        <p:tgtEl>
                                          <p:spTgt spid="4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5" grpId="0" animBg="1"/>
      <p:bldP spid="42" grpId="0" animBg="1"/>
      <p:bldP spid="42" grpId="1" animBg="1"/>
      <p:bldP spid="2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2095473" y="285728"/>
            <a:ext cx="1152525"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kumimoji="1" lang="en-US" altLang="zh-CN" sz="24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3738546" y="214291"/>
            <a:ext cx="1143008"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4810116" y="284934"/>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15</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70" name="直接箭头连接符 69"/>
          <p:cNvCxnSpPr/>
          <p:nvPr/>
        </p:nvCxnSpPr>
        <p:spPr>
          <a:xfrm rot="5400000" flipH="1" flipV="1">
            <a:off x="4858535" y="83341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167174" y="1643050"/>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3  6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25" name="直接箭头连接符 24"/>
          <p:cNvCxnSpPr/>
          <p:nvPr/>
        </p:nvCxnSpPr>
        <p:spPr>
          <a:xfrm rot="10800000" flipV="1">
            <a:off x="2858273" y="1987540"/>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4539842" y="2265751"/>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452794" y="278605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4  5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9" name="矩形 28"/>
          <p:cNvSpPr/>
          <p:nvPr/>
        </p:nvSpPr>
        <p:spPr>
          <a:xfrm>
            <a:off x="2381224"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0" name="直接箭头连接符 29"/>
          <p:cNvCxnSpPr>
            <a:endCxn id="27" idx="0"/>
          </p:cNvCxnSpPr>
          <p:nvPr/>
        </p:nvCxnSpPr>
        <p:spPr>
          <a:xfrm rot="5400000">
            <a:off x="3829433" y="2055407"/>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953124"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2" name="矩形 31"/>
          <p:cNvSpPr/>
          <p:nvPr/>
        </p:nvSpPr>
        <p:spPr>
          <a:xfrm>
            <a:off x="7071080" y="278605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14  </a:t>
            </a:r>
            <a:r>
              <a:rPr kumimoji="1" lang="en-US" altLang="zh-CN" sz="2000" b="1" dirty="0">
                <a:solidFill>
                  <a:srgbClr val="FF0000"/>
                </a:solidFill>
                <a:latin typeface="Consolas" pitchFamily="49" charset="0"/>
                <a:ea typeface="宋体" panose="02010600030101010101" pitchFamily="2" charset="-122"/>
                <a:cs typeface="Consolas" pitchFamily="49" charset="0"/>
              </a:rPr>
              <a:t>15</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sp>
        <p:nvSpPr>
          <p:cNvPr id="33" name="矩形 32"/>
          <p:cNvSpPr/>
          <p:nvPr/>
        </p:nvSpPr>
        <p:spPr>
          <a:xfrm>
            <a:off x="8382016" y="2786058"/>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19 </a:t>
            </a:r>
            <a:r>
              <a:rPr kumimoji="1" lang="en-US" altLang="zh-CN" sz="2000" b="1" dirty="0">
                <a:solidFill>
                  <a:srgbClr val="3333FF"/>
                </a:solidFill>
                <a:latin typeface="Consolas" pitchFamily="49" charset="0"/>
                <a:ea typeface="宋体" panose="02010600030101010101" pitchFamily="2" charset="-122"/>
                <a:cs typeface="Consolas" pitchFamily="49" charset="0"/>
              </a:rPr>
              <a:t>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4" name="矩形 33"/>
          <p:cNvSpPr/>
          <p:nvPr/>
        </p:nvSpPr>
        <p:spPr>
          <a:xfrm>
            <a:off x="5595934" y="71435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5" name="矩形 34"/>
          <p:cNvSpPr/>
          <p:nvPr/>
        </p:nvSpPr>
        <p:spPr>
          <a:xfrm>
            <a:off x="6881818" y="164305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a:t>
            </a:r>
            <a:r>
              <a:rPr kumimoji="1" lang="en-US" altLang="zh-CN" sz="2000" b="1" dirty="0">
                <a:solidFill>
                  <a:srgbClr val="3333FF"/>
                </a:solidFill>
                <a:latin typeface="Consolas" pitchFamily="49" charset="0"/>
                <a:ea typeface="宋体" panose="02010600030101010101" pitchFamily="2" charset="-122"/>
                <a:cs typeface="Consolas" pitchFamily="49" charset="0"/>
              </a:rPr>
              <a:t>13</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6" name="直接箭头连接符 35"/>
          <p:cNvCxnSpPr/>
          <p:nvPr/>
        </p:nvCxnSpPr>
        <p:spPr>
          <a:xfrm rot="5400000">
            <a:off x="6363924" y="2074488"/>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0"/>
          </p:cNvCxnSpPr>
          <p:nvPr/>
        </p:nvCxnSpPr>
        <p:spPr>
          <a:xfrm rot="16200000" flipH="1">
            <a:off x="7099257" y="2278450"/>
            <a:ext cx="785818" cy="22939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7881950" y="2000240"/>
            <a:ext cx="1285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4560085" y="1071546"/>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6246815" y="1050908"/>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524364" y="278605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8" name="TextBox 27"/>
          <p:cNvSpPr txBox="1"/>
          <p:nvPr/>
        </p:nvSpPr>
        <p:spPr>
          <a:xfrm>
            <a:off x="8426782" y="2839976"/>
            <a:ext cx="468000" cy="40011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fontAlgn="base">
              <a:spcBef>
                <a:spcPct val="0"/>
              </a:spcBef>
              <a:spcAft>
                <a:spcPct val="0"/>
              </a:spcAft>
            </a:pPr>
            <a:r>
              <a:rPr kumimoji="1" lang="en-US" altLang="zh-CN" sz="2000" b="1" dirty="0">
                <a:solidFill>
                  <a:srgbClr val="3333FF"/>
                </a:solidFill>
                <a:latin typeface="Consolas" pitchFamily="49" charset="0"/>
                <a:ea typeface="楷体" pitchFamily="49" charset="-122"/>
                <a:cs typeface="Consolas" pitchFamily="49" charset="0"/>
              </a:rPr>
              <a:t>18</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43" name="TextBox 42"/>
          <p:cNvSpPr txBox="1"/>
          <p:nvPr/>
        </p:nvSpPr>
        <p:spPr>
          <a:xfrm>
            <a:off x="7459988" y="1696968"/>
            <a:ext cx="468000"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fontAlgn="base">
              <a:spcBef>
                <a:spcPct val="0"/>
              </a:spcBef>
              <a:spcAft>
                <a:spcPct val="0"/>
              </a:spcAft>
            </a:pPr>
            <a:r>
              <a:rPr kumimoji="1" lang="en-US" altLang="zh-CN" sz="2000" b="1" dirty="0">
                <a:solidFill>
                  <a:srgbClr val="3333FF"/>
                </a:solidFill>
                <a:latin typeface="Consolas" pitchFamily="49" charset="0"/>
                <a:ea typeface="楷体" pitchFamily="49" charset="-122"/>
                <a:cs typeface="Consolas" pitchFamily="49" charset="0"/>
              </a:rPr>
              <a:t>17</a:t>
            </a:r>
            <a:endParaRPr kumimoji="1" lang="zh-CN" altLang="en-US" sz="2000" b="1" dirty="0">
              <a:solidFill>
                <a:srgbClr val="3333FF"/>
              </a:solidFill>
              <a:latin typeface="Consolas" pitchFamily="49" charset="0"/>
              <a:ea typeface="楷体" pitchFamily="49"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2"/>
                                        </p:tgtEl>
                                      </p:cBhvr>
                                    </p:animEffect>
                                    <p:animScale>
                                      <p:cBhvr>
                                        <p:cTn id="13" dur="250" autoRev="1" fill="hold"/>
                                        <p:tgtEl>
                                          <p:spTgt spid="3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00382 -0.00995 C -0.00347 -0.00625 -0.00538 -0.01481 -0.00139 0.01482 C 0.00261 0.04444 0.01545 0.13588 0.01979 0.16782 " pathEditMode="relative" rAng="0" ptsTypes="aaa">
                                      <p:cBhvr>
                                        <p:cTn id="17" dur="2000" fill="hold"/>
                                        <p:tgtEl>
                                          <p:spTgt spid="43"/>
                                        </p:tgtEl>
                                        <p:attrNameLst>
                                          <p:attrName>ppt_x</p:attrName>
                                          <p:attrName>ppt_y</p:attrName>
                                        </p:attrNameLst>
                                      </p:cBhvr>
                                      <p:rCtr x="1100" y="8600"/>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052 -0.0118 C -0.00755 -0.03541 -0.01015 -0.05879 -0.02304 -0.08634 C -0.03593 -0.11365 -0.0707 -0.15787 -0.08307 -0.17662 " pathEditMode="relative" rAng="0" ptsTypes="AAA">
                                      <p:cBhvr>
                                        <p:cTn id="21" dur="2000" fill="hold"/>
                                        <p:tgtEl>
                                          <p:spTgt spid="28"/>
                                        </p:tgtEl>
                                        <p:attrNameLst>
                                          <p:attrName>ppt_x</p:attrName>
                                          <p:attrName>ppt_y</p:attrName>
                                        </p:attrNameLst>
                                      </p:cBhvr>
                                      <p:rCtr x="-3893" y="-8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2" grpId="0" animBg="1"/>
      <p:bldP spid="28" grpId="0"/>
      <p:bldP spid="4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1952597" y="142852"/>
            <a:ext cx="1152525" cy="369332"/>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kumimoji="1" lang="en-US" altLang="zh-CN" sz="24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3595670" y="71415"/>
            <a:ext cx="1143008" cy="461665"/>
          </a:xfrm>
          <a:prstGeom prst="rect">
            <a:avLst/>
          </a:prstGeom>
          <a:noFill/>
        </p:spPr>
        <p:txBody>
          <a:bodyPr wrap="square" rtlCol="0">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4667240" y="142058"/>
            <a:ext cx="428628" cy="369332"/>
          </a:xfrm>
          <a:prstGeom prst="rect">
            <a:avLst/>
          </a:prstGeom>
          <a:noFill/>
        </p:spPr>
        <p:txBody>
          <a:bodyPr wrap="square" lIns="0" tIns="0" rIns="0" bIns="0" rtlCol="0">
            <a:spAutoFit/>
          </a:bodyPr>
          <a:lstStyle/>
          <a:p>
            <a:pPr algn="ctr" fontAlgn="base">
              <a:spcBef>
                <a:spcPct val="0"/>
              </a:spcBef>
              <a:spcAft>
                <a:spcPct val="0"/>
              </a:spcAft>
            </a:pPr>
            <a:r>
              <a:rPr kumimoji="1" lang="en-US" altLang="zh-CN" sz="2400" b="1" dirty="0">
                <a:solidFill>
                  <a:srgbClr val="3333FF"/>
                </a:solidFill>
                <a:latin typeface="Consolas" pitchFamily="49" charset="0"/>
                <a:ea typeface="宋体" pitchFamily="2" charset="-122"/>
                <a:cs typeface="Consolas" pitchFamily="49" charset="0"/>
              </a:rPr>
              <a:t>4</a:t>
            </a:r>
            <a:endParaRPr kumimoji="1" lang="zh-CN" altLang="en-US" sz="2400" b="1" dirty="0">
              <a:solidFill>
                <a:srgbClr val="3333FF"/>
              </a:solidFill>
              <a:latin typeface="Consolas" pitchFamily="49" charset="0"/>
              <a:ea typeface="宋体" pitchFamily="2" charset="-122"/>
              <a:cs typeface="Consolas" pitchFamily="49" charset="0"/>
            </a:endParaRPr>
          </a:p>
        </p:txBody>
      </p:sp>
      <p:cxnSp>
        <p:nvCxnSpPr>
          <p:cNvPr id="70" name="直接箭头连接符 69"/>
          <p:cNvCxnSpPr/>
          <p:nvPr/>
        </p:nvCxnSpPr>
        <p:spPr>
          <a:xfrm rot="5400000" flipH="1" flipV="1">
            <a:off x="4715659" y="69054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024298" y="150017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3  6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25" name="直接箭头连接符 24"/>
          <p:cNvCxnSpPr/>
          <p:nvPr/>
        </p:nvCxnSpPr>
        <p:spPr>
          <a:xfrm rot="10800000" flipV="1">
            <a:off x="2715397" y="1844664"/>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4396966" y="212287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309918" y="264318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FF0000"/>
                </a:solidFill>
                <a:latin typeface="Consolas" pitchFamily="49" charset="0"/>
                <a:ea typeface="宋体" panose="02010600030101010101" pitchFamily="2" charset="-122"/>
                <a:cs typeface="Consolas" pitchFamily="49" charset="0"/>
              </a:rPr>
              <a:t>4</a:t>
            </a:r>
            <a:r>
              <a:rPr kumimoji="1" lang="en-US" altLang="zh-CN" sz="2000" b="1" dirty="0">
                <a:solidFill>
                  <a:srgbClr val="3333FF"/>
                </a:solidFill>
                <a:latin typeface="Consolas" pitchFamily="49" charset="0"/>
                <a:ea typeface="宋体" panose="02010600030101010101" pitchFamily="2" charset="-122"/>
                <a:cs typeface="Consolas" pitchFamily="49" charset="0"/>
              </a:rPr>
              <a:t>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29" name="矩形 28"/>
          <p:cNvSpPr/>
          <p:nvPr/>
        </p:nvSpPr>
        <p:spPr>
          <a:xfrm>
            <a:off x="2238348"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0" name="直接箭头连接符 29"/>
          <p:cNvCxnSpPr>
            <a:endCxn id="27" idx="0"/>
          </p:cNvCxnSpPr>
          <p:nvPr/>
        </p:nvCxnSpPr>
        <p:spPr>
          <a:xfrm rot="5400000">
            <a:off x="3686557" y="1912531"/>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810248"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2" name="矩形 31"/>
          <p:cNvSpPr/>
          <p:nvPr/>
        </p:nvSpPr>
        <p:spPr>
          <a:xfrm>
            <a:off x="7024694"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14 17</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3" name="矩形 32"/>
          <p:cNvSpPr/>
          <p:nvPr/>
        </p:nvSpPr>
        <p:spPr>
          <a:xfrm>
            <a:off x="8310578" y="2643182"/>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4" name="矩形 33"/>
          <p:cNvSpPr/>
          <p:nvPr/>
        </p:nvSpPr>
        <p:spPr>
          <a:xfrm>
            <a:off x="5453058" y="57148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35" name="矩形 34"/>
          <p:cNvSpPr/>
          <p:nvPr/>
        </p:nvSpPr>
        <p:spPr>
          <a:xfrm>
            <a:off x="6738942" y="1500174"/>
            <a:ext cx="1143008"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13 </a:t>
            </a:r>
            <a:r>
              <a:rPr kumimoji="1" lang="en-US" altLang="zh-CN" sz="2000" b="1" dirty="0">
                <a:solidFill>
                  <a:srgbClr val="3333FF"/>
                </a:solidFill>
                <a:latin typeface="Consolas" pitchFamily="49" charset="0"/>
                <a:ea typeface="宋体" panose="02010600030101010101" pitchFamily="2" charset="-122"/>
                <a:cs typeface="Consolas" pitchFamily="49" charset="0"/>
              </a:rPr>
              <a:t>18</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36" name="直接箭头连接符 35"/>
          <p:cNvCxnSpPr/>
          <p:nvPr/>
        </p:nvCxnSpPr>
        <p:spPr>
          <a:xfrm rot="5400000">
            <a:off x="6221048" y="193161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H="1">
            <a:off x="7044064" y="213557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7810513" y="1857364"/>
            <a:ext cx="110728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4417209" y="92867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6103938" y="908032"/>
            <a:ext cx="1206508"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381488"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grpSp>
        <p:nvGrpSpPr>
          <p:cNvPr id="46" name="组合 45"/>
          <p:cNvGrpSpPr/>
          <p:nvPr/>
        </p:nvGrpSpPr>
        <p:grpSpPr>
          <a:xfrm>
            <a:off x="1738282" y="1428736"/>
            <a:ext cx="3435368" cy="2357454"/>
            <a:chOff x="357158" y="1571612"/>
            <a:chExt cx="3435368" cy="2357454"/>
          </a:xfrm>
        </p:grpSpPr>
        <p:sp>
          <p:nvSpPr>
            <p:cNvPr id="42" name="任意多边形 41"/>
            <p:cNvSpPr/>
            <p:nvPr/>
          </p:nvSpPr>
          <p:spPr>
            <a:xfrm>
              <a:off x="357158" y="1571612"/>
              <a:ext cx="2719916" cy="2048934"/>
            </a:xfrm>
            <a:custGeom>
              <a:avLst/>
              <a:gdLst>
                <a:gd name="connsiteX0" fmla="*/ 1693333 w 2719916"/>
                <a:gd name="connsiteY0" fmla="*/ 294217 h 2048934"/>
                <a:gd name="connsiteX1" fmla="*/ 1883833 w 2719916"/>
                <a:gd name="connsiteY1" fmla="*/ 205317 h 2048934"/>
                <a:gd name="connsiteX2" fmla="*/ 2531533 w 2719916"/>
                <a:gd name="connsiteY2" fmla="*/ 40217 h 2048934"/>
                <a:gd name="connsiteX3" fmla="*/ 2633133 w 2719916"/>
                <a:gd name="connsiteY3" fmla="*/ 446617 h 2048934"/>
                <a:gd name="connsiteX4" fmla="*/ 2429933 w 2719916"/>
                <a:gd name="connsiteY4" fmla="*/ 1221317 h 2048934"/>
                <a:gd name="connsiteX5" fmla="*/ 2468033 w 2719916"/>
                <a:gd name="connsiteY5" fmla="*/ 1919817 h 2048934"/>
                <a:gd name="connsiteX6" fmla="*/ 918633 w 2719916"/>
                <a:gd name="connsiteY6" fmla="*/ 1996017 h 2048934"/>
                <a:gd name="connsiteX7" fmla="*/ 105833 w 2719916"/>
                <a:gd name="connsiteY7" fmla="*/ 1869017 h 2048934"/>
                <a:gd name="connsiteX8" fmla="*/ 283633 w 2719916"/>
                <a:gd name="connsiteY8" fmla="*/ 1107017 h 2048934"/>
                <a:gd name="connsiteX9" fmla="*/ 1693333 w 2719916"/>
                <a:gd name="connsiteY9" fmla="*/ 294217 h 204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916" h="2048934">
                  <a:moveTo>
                    <a:pt x="1693333" y="294217"/>
                  </a:moveTo>
                  <a:cubicBezTo>
                    <a:pt x="1960033" y="143934"/>
                    <a:pt x="1744133" y="247650"/>
                    <a:pt x="1883833" y="205317"/>
                  </a:cubicBezTo>
                  <a:cubicBezTo>
                    <a:pt x="2023533" y="162984"/>
                    <a:pt x="2406650" y="0"/>
                    <a:pt x="2531533" y="40217"/>
                  </a:cubicBezTo>
                  <a:cubicBezTo>
                    <a:pt x="2656416" y="80434"/>
                    <a:pt x="2650066" y="249767"/>
                    <a:pt x="2633133" y="446617"/>
                  </a:cubicBezTo>
                  <a:cubicBezTo>
                    <a:pt x="2616200" y="643467"/>
                    <a:pt x="2457450" y="975784"/>
                    <a:pt x="2429933" y="1221317"/>
                  </a:cubicBezTo>
                  <a:cubicBezTo>
                    <a:pt x="2402416" y="1466850"/>
                    <a:pt x="2719916" y="1790700"/>
                    <a:pt x="2468033" y="1919817"/>
                  </a:cubicBezTo>
                  <a:cubicBezTo>
                    <a:pt x="2216150" y="2048934"/>
                    <a:pt x="1312333" y="2004484"/>
                    <a:pt x="918633" y="1996017"/>
                  </a:cubicBezTo>
                  <a:cubicBezTo>
                    <a:pt x="524933" y="1987550"/>
                    <a:pt x="211666" y="2017184"/>
                    <a:pt x="105833" y="1869017"/>
                  </a:cubicBezTo>
                  <a:cubicBezTo>
                    <a:pt x="0" y="1720850"/>
                    <a:pt x="19050" y="1371600"/>
                    <a:pt x="283633" y="1107017"/>
                  </a:cubicBezTo>
                  <a:cubicBezTo>
                    <a:pt x="548216" y="842434"/>
                    <a:pt x="1426633" y="444500"/>
                    <a:pt x="1693333" y="294217"/>
                  </a:cubicBezTo>
                  <a:close/>
                </a:path>
              </a:pathLst>
            </a:cu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4" name="Line 41"/>
            <p:cNvSpPr>
              <a:spLocks noChangeShapeType="1"/>
            </p:cNvSpPr>
            <p:nvPr/>
          </p:nvSpPr>
          <p:spPr bwMode="auto">
            <a:xfrm flipH="1" flipV="1">
              <a:off x="2928926" y="3408366"/>
              <a:ext cx="287337" cy="287337"/>
            </a:xfrm>
            <a:prstGeom prst="line">
              <a:avLst/>
            </a:prstGeom>
            <a:noFill/>
            <a:ln w="28575">
              <a:solidFill>
                <a:schemeClr val="tx2"/>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5" name="Text Box 42"/>
            <p:cNvSpPr txBox="1">
              <a:spLocks noChangeArrowheads="1"/>
            </p:cNvSpPr>
            <p:nvPr/>
          </p:nvSpPr>
          <p:spPr bwMode="auto">
            <a:xfrm>
              <a:off x="3000363" y="3624266"/>
              <a:ext cx="7921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dirty="0">
                  <a:solidFill>
                    <a:srgbClr val="FF0000"/>
                  </a:solidFill>
                  <a:latin typeface="Consolas" pitchFamily="49" charset="0"/>
                  <a:ea typeface="楷体" pitchFamily="49" charset="-122"/>
                  <a:cs typeface="Consolas" pitchFamily="49" charset="0"/>
                </a:rPr>
                <a:t>合并</a:t>
              </a:r>
            </a:p>
          </p:txBody>
        </p:sp>
      </p:grpSp>
      <p:sp>
        <p:nvSpPr>
          <p:cNvPr id="48" name="矩形 47"/>
          <p:cNvSpPr/>
          <p:nvPr/>
        </p:nvSpPr>
        <p:spPr>
          <a:xfrm>
            <a:off x="4381488" y="471488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50" name="直接箭头连接符 49"/>
          <p:cNvCxnSpPr/>
          <p:nvPr/>
        </p:nvCxnSpPr>
        <p:spPr>
          <a:xfrm rot="16200000" flipH="1">
            <a:off x="4754156" y="533758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095604" y="585789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1 2 3  5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箭头连接符 52"/>
          <p:cNvCxnSpPr/>
          <p:nvPr/>
        </p:nvCxnSpPr>
        <p:spPr>
          <a:xfrm rot="5400000">
            <a:off x="3900871" y="5127241"/>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67438" y="585789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5" name="矩形 54"/>
          <p:cNvSpPr/>
          <p:nvPr/>
        </p:nvSpPr>
        <p:spPr>
          <a:xfrm>
            <a:off x="7381884" y="585789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14 </a:t>
            </a:r>
            <a:r>
              <a:rPr kumimoji="1" lang="en-US" altLang="zh-CN" sz="2000" b="1" dirty="0">
                <a:solidFill>
                  <a:srgbClr val="3333FF"/>
                </a:solidFill>
                <a:latin typeface="Consolas" pitchFamily="49" charset="0"/>
                <a:ea typeface="宋体" panose="02010600030101010101" pitchFamily="2" charset="-122"/>
                <a:cs typeface="Consolas" pitchFamily="49" charset="0"/>
              </a:rPr>
              <a:t>17</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6" name="矩形 55"/>
          <p:cNvSpPr/>
          <p:nvPr/>
        </p:nvSpPr>
        <p:spPr>
          <a:xfrm>
            <a:off x="8596330" y="5857892"/>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7" name="矩形 56"/>
          <p:cNvSpPr/>
          <p:nvPr/>
        </p:nvSpPr>
        <p:spPr>
          <a:xfrm>
            <a:off x="5810248"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8" name="矩形 57"/>
          <p:cNvSpPr/>
          <p:nvPr/>
        </p:nvSpPr>
        <p:spPr>
          <a:xfrm>
            <a:off x="7096132" y="471488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13 18</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9" name="直接箭头连接符 58"/>
          <p:cNvCxnSpPr/>
          <p:nvPr/>
        </p:nvCxnSpPr>
        <p:spPr>
          <a:xfrm rot="5400000">
            <a:off x="6578238" y="514632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5" idx="0"/>
          </p:cNvCxnSpPr>
          <p:nvPr/>
        </p:nvCxnSpPr>
        <p:spPr>
          <a:xfrm rot="16200000" flipH="1">
            <a:off x="7338624" y="535028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0"/>
          </p:cNvCxnSpPr>
          <p:nvPr/>
        </p:nvCxnSpPr>
        <p:spPr>
          <a:xfrm>
            <a:off x="7953389" y="5072074"/>
            <a:ext cx="1250165"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8" idx="0"/>
          </p:cNvCxnSpPr>
          <p:nvPr/>
        </p:nvCxnSpPr>
        <p:spPr>
          <a:xfrm rot="10800000" flipV="1">
            <a:off x="4774399" y="414338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58" idx="0"/>
          </p:cNvCxnSpPr>
          <p:nvPr/>
        </p:nvCxnSpPr>
        <p:spPr>
          <a:xfrm>
            <a:off x="6461129" y="412274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738678" y="585789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2" name="TextBox 71"/>
          <p:cNvSpPr txBox="1"/>
          <p:nvPr/>
        </p:nvSpPr>
        <p:spPr>
          <a:xfrm>
            <a:off x="2381224" y="4786322"/>
            <a:ext cx="1928826"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&lt;2</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73" name="下箭头 72"/>
          <p:cNvSpPr/>
          <p:nvPr/>
        </p:nvSpPr>
        <p:spPr>
          <a:xfrm>
            <a:off x="5953124" y="3286124"/>
            <a:ext cx="285752"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27">
                                            <p:txEl>
                                              <p:pRg st="0" end="0"/>
                                            </p:txEl>
                                          </p:spTgt>
                                        </p:tgtEl>
                                      </p:cBhvr>
                                    </p:animEffect>
                                    <p:animScale>
                                      <p:cBhvr>
                                        <p:cTn id="13" dur="250" autoRev="1" fill="hold"/>
                                        <p:tgtEl>
                                          <p:spTgt spid="27">
                                            <p:txEl>
                                              <p:pRg st="0" end="0"/>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46"/>
                                        </p:tgtEl>
                                      </p:cBhvr>
                                    </p:animEffect>
                                    <p:animScale>
                                      <p:cBhvr>
                                        <p:cTn id="21" dur="250" autoRev="1" fill="hold"/>
                                        <p:tgtEl>
                                          <p:spTgt spid="46"/>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1" nodeType="clickEffect">
                                  <p:stCondLst>
                                    <p:cond delay="0"/>
                                  </p:stCondLst>
                                  <p:childTnLst>
                                    <p:animEffect transition="out" filter="fade">
                                      <p:cBhvr>
                                        <p:cTn id="61" dur="500" tmFilter="0, 0; .2, .5; .8, .5; 1, 0"/>
                                        <p:tgtEl>
                                          <p:spTgt spid="72"/>
                                        </p:tgtEl>
                                      </p:cBhvr>
                                    </p:animEffect>
                                    <p:animScale>
                                      <p:cBhvr>
                                        <p:cTn id="62" dur="250" autoRev="1" fill="hold"/>
                                        <p:tgtEl>
                                          <p:spTgt spid="72"/>
                                        </p:tgtEl>
                                      </p:cBhvr>
                                      <p:by x="105000" y="105000"/>
                                    </p:animScale>
                                  </p:childTnLst>
                                </p:cTn>
                              </p:par>
                              <p:par>
                                <p:cTn id="63" presetID="26" presetClass="emph" presetSubtype="0" fill="hold" grpId="1" nodeType="withEffect">
                                  <p:stCondLst>
                                    <p:cond delay="0"/>
                                  </p:stCondLst>
                                  <p:childTnLst>
                                    <p:animEffect transition="out" filter="fade">
                                      <p:cBhvr>
                                        <p:cTn id="64" dur="500" tmFilter="0, 0; .2, .5; .8, .5; 1, 0"/>
                                        <p:tgtEl>
                                          <p:spTgt spid="48"/>
                                        </p:tgtEl>
                                      </p:cBhvr>
                                    </p:animEffect>
                                    <p:animScale>
                                      <p:cBhvr>
                                        <p:cTn id="65"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48" grpId="0" animBg="1"/>
      <p:bldP spid="48" grpId="1" animBg="1"/>
      <p:bldP spid="51" grpId="0" animBg="1"/>
      <p:bldP spid="54" grpId="0" animBg="1"/>
      <p:bldP spid="55" grpId="0" animBg="1"/>
      <p:bldP spid="56" grpId="0" animBg="1"/>
      <p:bldP spid="57" grpId="0" animBg="1"/>
      <p:bldP spid="58" grpId="0" animBg="1"/>
      <p:bldP spid="64" grpId="0" animBg="1"/>
      <p:bldP spid="72" grpId="0"/>
      <p:bldP spid="72" grpId="1"/>
      <p:bldP spid="7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4024298" y="1214422"/>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6</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50" name="直接箭头连接符 49"/>
          <p:cNvCxnSpPr/>
          <p:nvPr/>
        </p:nvCxnSpPr>
        <p:spPr>
          <a:xfrm rot="16200000" flipH="1">
            <a:off x="4396966" y="1837123"/>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881290" y="2357430"/>
            <a:ext cx="135732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a:t>
            </a:r>
            <a:r>
              <a:rPr kumimoji="1" lang="en-US" altLang="zh-CN" sz="2000" b="1">
                <a:solidFill>
                  <a:srgbClr val="3333FF"/>
                </a:solidFill>
                <a:latin typeface="Consolas" pitchFamily="49" charset="0"/>
                <a:ea typeface="宋体" panose="02010600030101010101" pitchFamily="2" charset="-122"/>
                <a:cs typeface="Consolas" pitchFamily="49" charset="0"/>
              </a:rPr>
              <a:t>2 3 </a:t>
            </a:r>
            <a:r>
              <a:rPr kumimoji="1" lang="en-US" altLang="zh-CN" sz="2000" b="1" dirty="0">
                <a:solidFill>
                  <a:srgbClr val="3333FF"/>
                </a:solidFill>
                <a:latin typeface="Consolas" pitchFamily="49" charset="0"/>
                <a:ea typeface="宋体" panose="02010600030101010101" pitchFamily="2" charset="-122"/>
                <a:cs typeface="Consolas" pitchFamily="49" charset="0"/>
              </a:rPr>
              <a:t>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3" name="直接箭头连接符 52"/>
          <p:cNvCxnSpPr/>
          <p:nvPr/>
        </p:nvCxnSpPr>
        <p:spPr>
          <a:xfrm rot="5400000">
            <a:off x="3543681" y="1626779"/>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810248" y="235743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5" name="矩形 54"/>
          <p:cNvSpPr/>
          <p:nvPr/>
        </p:nvSpPr>
        <p:spPr>
          <a:xfrm>
            <a:off x="7024694" y="235743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14 17</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6" name="矩形 55"/>
          <p:cNvSpPr/>
          <p:nvPr/>
        </p:nvSpPr>
        <p:spPr>
          <a:xfrm>
            <a:off x="8239140" y="2357430"/>
            <a:ext cx="128588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19  </a:t>
            </a:r>
            <a:r>
              <a:rPr kumimoji="1" lang="en-US" altLang="zh-CN" sz="2000" b="1" dirty="0">
                <a:solidFill>
                  <a:srgbClr val="3333FF"/>
                </a:solidFill>
                <a:latin typeface="Consolas" pitchFamily="49" charset="0"/>
                <a:ea typeface="宋体" panose="02010600030101010101" pitchFamily="2" charset="-122"/>
                <a:cs typeface="Consolas" pitchFamily="49" charset="0"/>
              </a:rPr>
              <a:t>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7" name="矩形 56"/>
          <p:cNvSpPr/>
          <p:nvPr/>
        </p:nvSpPr>
        <p:spPr>
          <a:xfrm>
            <a:off x="5453058" y="28572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58" name="矩形 57"/>
          <p:cNvSpPr/>
          <p:nvPr/>
        </p:nvSpPr>
        <p:spPr>
          <a:xfrm>
            <a:off x="6738942" y="121442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13 18</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59" name="直接箭头连接符 58"/>
          <p:cNvCxnSpPr/>
          <p:nvPr/>
        </p:nvCxnSpPr>
        <p:spPr>
          <a:xfrm rot="5400000">
            <a:off x="6221048" y="1645860"/>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5" idx="0"/>
          </p:cNvCxnSpPr>
          <p:nvPr/>
        </p:nvCxnSpPr>
        <p:spPr>
          <a:xfrm rot="16200000" flipH="1">
            <a:off x="7017153" y="1814104"/>
            <a:ext cx="785818" cy="3008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0"/>
          </p:cNvCxnSpPr>
          <p:nvPr/>
        </p:nvCxnSpPr>
        <p:spPr>
          <a:xfrm>
            <a:off x="7596198" y="1571612"/>
            <a:ext cx="1285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8" idx="0"/>
          </p:cNvCxnSpPr>
          <p:nvPr/>
        </p:nvCxnSpPr>
        <p:spPr>
          <a:xfrm rot="10800000" flipV="1">
            <a:off x="4417209" y="642918"/>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58" idx="0"/>
          </p:cNvCxnSpPr>
          <p:nvPr/>
        </p:nvCxnSpPr>
        <p:spPr>
          <a:xfrm>
            <a:off x="6103939" y="622280"/>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381488" y="235743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2" name="TextBox 71"/>
          <p:cNvSpPr txBox="1"/>
          <p:nvPr/>
        </p:nvSpPr>
        <p:spPr>
          <a:xfrm>
            <a:off x="2024034" y="1285860"/>
            <a:ext cx="1928826" cy="400110"/>
          </a:xfrm>
          <a:prstGeom prst="rect">
            <a:avLst/>
          </a:prstGeom>
          <a:noFill/>
        </p:spPr>
        <p:txBody>
          <a:bodyPr wrap="square" rtlCol="0">
            <a:spAutoFit/>
          </a:bodyPr>
          <a:lstStyle/>
          <a:p>
            <a:pPr algn="ctr" fontAlgn="base">
              <a:spcBef>
                <a:spcPct val="0"/>
              </a:spcBef>
              <a:spcAft>
                <a:spcPct val="0"/>
              </a:spcAft>
            </a:pPr>
            <a:r>
              <a:rPr kumimoji="1" lang="zh-CN" altLang="en-US" sz="2000" b="1" dirty="0">
                <a:solidFill>
                  <a:srgbClr val="3333FF"/>
                </a:solidFill>
                <a:latin typeface="Consolas" pitchFamily="49" charset="0"/>
                <a:ea typeface="楷体" pitchFamily="49" charset="-122"/>
                <a:cs typeface="Consolas" pitchFamily="49" charset="0"/>
              </a:rPr>
              <a:t>关键字个数</a:t>
            </a:r>
            <a:r>
              <a:rPr kumimoji="1" lang="en-US" altLang="zh-CN" sz="2000" b="1" dirty="0">
                <a:solidFill>
                  <a:srgbClr val="3333FF"/>
                </a:solidFill>
                <a:latin typeface="Consolas" pitchFamily="49" charset="0"/>
                <a:ea typeface="楷体" pitchFamily="49" charset="-122"/>
                <a:cs typeface="Consolas" pitchFamily="49" charset="0"/>
              </a:rPr>
              <a:t>&lt;2</a:t>
            </a:r>
            <a:endParaRPr kumimoji="1" lang="zh-CN" altLang="en-US" sz="2000" b="1" dirty="0">
              <a:solidFill>
                <a:srgbClr val="3333FF"/>
              </a:solidFill>
              <a:latin typeface="Consolas" pitchFamily="49" charset="0"/>
              <a:ea typeface="楷体" pitchFamily="49" charset="-122"/>
              <a:cs typeface="Consolas" pitchFamily="49" charset="0"/>
            </a:endParaRPr>
          </a:p>
        </p:txBody>
      </p:sp>
      <p:grpSp>
        <p:nvGrpSpPr>
          <p:cNvPr id="52" name="组合 51"/>
          <p:cNvGrpSpPr/>
          <p:nvPr/>
        </p:nvGrpSpPr>
        <p:grpSpPr>
          <a:xfrm>
            <a:off x="3809984" y="71414"/>
            <a:ext cx="5054600" cy="2023534"/>
            <a:chOff x="2305050" y="-1214470"/>
            <a:chExt cx="5054600" cy="2023534"/>
          </a:xfrm>
        </p:grpSpPr>
        <p:sp>
          <p:nvSpPr>
            <p:cNvPr id="46" name="任意多边形 45"/>
            <p:cNvSpPr/>
            <p:nvPr/>
          </p:nvSpPr>
          <p:spPr>
            <a:xfrm>
              <a:off x="2305050" y="-1214470"/>
              <a:ext cx="5054600" cy="2023534"/>
            </a:xfrm>
            <a:custGeom>
              <a:avLst/>
              <a:gdLst>
                <a:gd name="connsiteX0" fmla="*/ 1238250 w 5054600"/>
                <a:gd name="connsiteY0" fmla="*/ 249767 h 2023534"/>
                <a:gd name="connsiteX1" fmla="*/ 755650 w 5054600"/>
                <a:gd name="connsiteY1" fmla="*/ 440267 h 2023534"/>
                <a:gd name="connsiteX2" fmla="*/ 184150 w 5054600"/>
                <a:gd name="connsiteY2" fmla="*/ 922867 h 2023534"/>
                <a:gd name="connsiteX3" fmla="*/ 6350 w 5054600"/>
                <a:gd name="connsiteY3" fmla="*/ 1316567 h 2023534"/>
                <a:gd name="connsiteX4" fmla="*/ 222250 w 5054600"/>
                <a:gd name="connsiteY4" fmla="*/ 1799167 h 2023534"/>
                <a:gd name="connsiteX5" fmla="*/ 1098550 w 5054600"/>
                <a:gd name="connsiteY5" fmla="*/ 1875367 h 2023534"/>
                <a:gd name="connsiteX6" fmla="*/ 4578350 w 5054600"/>
                <a:gd name="connsiteY6" fmla="*/ 1837267 h 2023534"/>
                <a:gd name="connsiteX7" fmla="*/ 3956050 w 5054600"/>
                <a:gd name="connsiteY7" fmla="*/ 757767 h 2023534"/>
                <a:gd name="connsiteX8" fmla="*/ 2609850 w 5054600"/>
                <a:gd name="connsiteY8" fmla="*/ 84667 h 2023534"/>
                <a:gd name="connsiteX9" fmla="*/ 1238250 w 5054600"/>
                <a:gd name="connsiteY9" fmla="*/ 249767 h 202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4600" h="2023534">
                  <a:moveTo>
                    <a:pt x="1238250" y="249767"/>
                  </a:moveTo>
                  <a:cubicBezTo>
                    <a:pt x="929217" y="309034"/>
                    <a:pt x="931333" y="328084"/>
                    <a:pt x="755650" y="440267"/>
                  </a:cubicBezTo>
                  <a:cubicBezTo>
                    <a:pt x="579967" y="552450"/>
                    <a:pt x="309033" y="776817"/>
                    <a:pt x="184150" y="922867"/>
                  </a:cubicBezTo>
                  <a:cubicBezTo>
                    <a:pt x="59267" y="1068917"/>
                    <a:pt x="0" y="1170517"/>
                    <a:pt x="6350" y="1316567"/>
                  </a:cubicBezTo>
                  <a:cubicBezTo>
                    <a:pt x="12700" y="1462617"/>
                    <a:pt x="40217" y="1706034"/>
                    <a:pt x="222250" y="1799167"/>
                  </a:cubicBezTo>
                  <a:cubicBezTo>
                    <a:pt x="404283" y="1892300"/>
                    <a:pt x="1098550" y="1875367"/>
                    <a:pt x="1098550" y="1875367"/>
                  </a:cubicBezTo>
                  <a:cubicBezTo>
                    <a:pt x="1824567" y="1881717"/>
                    <a:pt x="4102100" y="2023534"/>
                    <a:pt x="4578350" y="1837267"/>
                  </a:cubicBezTo>
                  <a:cubicBezTo>
                    <a:pt x="5054600" y="1651000"/>
                    <a:pt x="4284133" y="1049867"/>
                    <a:pt x="3956050" y="757767"/>
                  </a:cubicBezTo>
                  <a:cubicBezTo>
                    <a:pt x="3627967" y="465667"/>
                    <a:pt x="3062817" y="169334"/>
                    <a:pt x="2609850" y="84667"/>
                  </a:cubicBezTo>
                  <a:cubicBezTo>
                    <a:pt x="2156883" y="0"/>
                    <a:pt x="1547283" y="190500"/>
                    <a:pt x="1238250" y="249767"/>
                  </a:cubicBezTo>
                  <a:close/>
                </a:path>
              </a:pathLst>
            </a:cu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47" name="Line 41"/>
            <p:cNvSpPr>
              <a:spLocks noChangeShapeType="1"/>
            </p:cNvSpPr>
            <p:nvPr/>
          </p:nvSpPr>
          <p:spPr bwMode="auto">
            <a:xfrm flipH="1">
              <a:off x="6591330" y="-428652"/>
              <a:ext cx="285752" cy="212729"/>
            </a:xfrm>
            <a:prstGeom prst="line">
              <a:avLst/>
            </a:prstGeom>
            <a:noFill/>
            <a:ln w="28575">
              <a:solidFill>
                <a:schemeClr val="tx2"/>
              </a:solidFill>
              <a:round/>
              <a:headEnd/>
              <a:tailEnd type="triangle" w="med" len="me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ea typeface="宋体" pitchFamily="2" charset="-122"/>
                <a:cs typeface="Consolas" pitchFamily="49" charset="0"/>
              </a:endParaRPr>
            </a:p>
          </p:txBody>
        </p:sp>
        <p:sp>
          <p:nvSpPr>
            <p:cNvPr id="49" name="Text Box 42"/>
            <p:cNvSpPr txBox="1">
              <a:spLocks noChangeArrowheads="1"/>
            </p:cNvSpPr>
            <p:nvPr/>
          </p:nvSpPr>
          <p:spPr bwMode="auto">
            <a:xfrm>
              <a:off x="6519892" y="-785842"/>
              <a:ext cx="792163" cy="304800"/>
            </a:xfrm>
            <a:prstGeom prst="rect">
              <a:avLst/>
            </a:prstGeom>
            <a:noFill/>
            <a:ln w="28575" algn="ctr">
              <a:noFill/>
              <a:miter lim="800000"/>
              <a:headEnd/>
              <a:tailEnd/>
            </a:ln>
          </p:spPr>
          <p:txBody>
            <a:bodyPr lIns="0" tIns="0" rIns="0" bIns="0">
              <a:spAutoFit/>
            </a:bodyPr>
            <a:lstStyle/>
            <a:p>
              <a:pPr algn="ctr" fontAlgn="base">
                <a:spcBef>
                  <a:spcPct val="50000"/>
                </a:spcBef>
                <a:spcAft>
                  <a:spcPct val="0"/>
                </a:spcAft>
              </a:pPr>
              <a:r>
                <a:rPr lang="zh-CN" altLang="en-US" sz="2000" b="1" dirty="0">
                  <a:solidFill>
                    <a:srgbClr val="FF0000"/>
                  </a:solidFill>
                  <a:latin typeface="Consolas" pitchFamily="49" charset="0"/>
                  <a:ea typeface="楷体" pitchFamily="49" charset="-122"/>
                  <a:cs typeface="Consolas" pitchFamily="49" charset="0"/>
                </a:rPr>
                <a:t>合并</a:t>
              </a:r>
            </a:p>
          </p:txBody>
        </p:sp>
      </p:grpSp>
      <p:grpSp>
        <p:nvGrpSpPr>
          <p:cNvPr id="92" name="组合 91"/>
          <p:cNvGrpSpPr/>
          <p:nvPr/>
        </p:nvGrpSpPr>
        <p:grpSpPr>
          <a:xfrm>
            <a:off x="2809852" y="3857628"/>
            <a:ext cx="6500858" cy="2000264"/>
            <a:chOff x="1285852" y="3857628"/>
            <a:chExt cx="6500858" cy="2000264"/>
          </a:xfrm>
        </p:grpSpPr>
        <p:sp>
          <p:nvSpPr>
            <p:cNvPr id="65" name="矩形 64"/>
            <p:cNvSpPr/>
            <p:nvPr/>
          </p:nvSpPr>
          <p:spPr>
            <a:xfrm>
              <a:off x="3571868" y="3857628"/>
              <a:ext cx="207170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 6 10 13 18</a:t>
              </a:r>
              <a:endParaRPr kumimoji="1" lang="zh-CN" altLang="en-US" sz="2000" b="1" dirty="0">
                <a:solidFill>
                  <a:srgbClr val="FF0000"/>
                </a:solidFill>
                <a:latin typeface="Consolas" pitchFamily="49" charset="0"/>
                <a:ea typeface="宋体" panose="02010600030101010101" pitchFamily="2" charset="-122"/>
                <a:cs typeface="Consolas" pitchFamily="49" charset="0"/>
              </a:endParaRPr>
            </a:p>
          </p:txBody>
        </p:sp>
        <p:cxnSp>
          <p:nvCxnSpPr>
            <p:cNvPr id="66" name="直接箭头连接符 65"/>
            <p:cNvCxnSpPr/>
            <p:nvPr/>
          </p:nvCxnSpPr>
          <p:spPr>
            <a:xfrm rot="5400000">
              <a:off x="3125381" y="4339835"/>
              <a:ext cx="1143008" cy="89297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285852" y="5357826"/>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 </a:t>
              </a:r>
              <a:r>
                <a:rPr kumimoji="1" lang="en-US" altLang="zh-CN" sz="2000" b="1">
                  <a:solidFill>
                    <a:srgbClr val="3333FF"/>
                  </a:solidFill>
                  <a:latin typeface="Consolas" pitchFamily="49" charset="0"/>
                  <a:ea typeface="宋体" panose="02010600030101010101" pitchFamily="2" charset="-122"/>
                  <a:cs typeface="Consolas" pitchFamily="49" charset="0"/>
                </a:rPr>
                <a:t>2 3 </a:t>
              </a:r>
              <a:r>
                <a:rPr kumimoji="1" lang="en-US" altLang="zh-CN" sz="2000" b="1" dirty="0">
                  <a:solidFill>
                    <a:srgbClr val="3333FF"/>
                  </a:solidFill>
                  <a:latin typeface="Consolas" pitchFamily="49" charset="0"/>
                  <a:ea typeface="宋体" panose="02010600030101010101" pitchFamily="2" charset="-122"/>
                  <a:cs typeface="Consolas" pitchFamily="49" charset="0"/>
                </a:rPr>
                <a:t>5</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71" name="直接箭头连接符 70"/>
            <p:cNvCxnSpPr/>
            <p:nvPr/>
          </p:nvCxnSpPr>
          <p:spPr>
            <a:xfrm rot="10800000" flipV="1">
              <a:off x="1928796" y="4214819"/>
              <a:ext cx="1928825" cy="114300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143372" y="535782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dirty="0">
                  <a:solidFill>
                    <a:srgbClr val="3333FF"/>
                  </a:solidFill>
                  <a:latin typeface="Consolas" pitchFamily="49" charset="0"/>
                  <a:ea typeface="宋体" panose="02010600030101010101" pitchFamily="2" charset="-122"/>
                  <a:cs typeface="Consolas" pitchFamily="49" charset="0"/>
                </a:rPr>
                <a:t>11 12 </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5" name="矩形 74"/>
            <p:cNvSpPr/>
            <p:nvPr/>
          </p:nvSpPr>
          <p:spPr>
            <a:xfrm>
              <a:off x="5357818" y="535782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14 </a:t>
              </a:r>
              <a:r>
                <a:rPr kumimoji="1" lang="en-US" altLang="zh-CN" sz="2000" b="1" dirty="0">
                  <a:solidFill>
                    <a:srgbClr val="3333FF"/>
                  </a:solidFill>
                  <a:latin typeface="Consolas" pitchFamily="49" charset="0"/>
                  <a:ea typeface="宋体" panose="02010600030101010101" pitchFamily="2" charset="-122"/>
                  <a:cs typeface="Consolas" pitchFamily="49" charset="0"/>
                </a:rPr>
                <a:t>17</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sp>
          <p:nvSpPr>
            <p:cNvPr id="76" name="矩形 75"/>
            <p:cNvSpPr/>
            <p:nvPr/>
          </p:nvSpPr>
          <p:spPr>
            <a:xfrm>
              <a:off x="6643702" y="5357826"/>
              <a:ext cx="114300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19 20</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cxnSp>
          <p:nvCxnSpPr>
            <p:cNvPr id="79" name="直接箭头连接符 78"/>
            <p:cNvCxnSpPr/>
            <p:nvPr/>
          </p:nvCxnSpPr>
          <p:spPr>
            <a:xfrm rot="16200000" flipH="1">
              <a:off x="4028707" y="4758114"/>
              <a:ext cx="1143006" cy="5641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H="1">
              <a:off x="4812983" y="4386222"/>
              <a:ext cx="1143006" cy="75009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6" idx="0"/>
            </p:cNvCxnSpPr>
            <p:nvPr/>
          </p:nvCxnSpPr>
          <p:spPr>
            <a:xfrm>
              <a:off x="5357818" y="4214818"/>
              <a:ext cx="1857388" cy="114300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714612" y="535782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en-US" altLang="zh-CN" sz="2000" b="1">
                  <a:solidFill>
                    <a:srgbClr val="3333FF"/>
                  </a:solidFill>
                  <a:latin typeface="Consolas" pitchFamily="49" charset="0"/>
                  <a:ea typeface="宋体" panose="02010600030101010101" pitchFamily="2" charset="-122"/>
                  <a:cs typeface="Consolas" pitchFamily="49" charset="0"/>
                </a:rPr>
                <a:t>7  9</a:t>
              </a:r>
              <a:endParaRPr kumimoji="1" lang="zh-CN" altLang="en-US" sz="2000" b="1" dirty="0">
                <a:solidFill>
                  <a:srgbClr val="3333FF"/>
                </a:solidFill>
                <a:latin typeface="Consolas" pitchFamily="49" charset="0"/>
                <a:ea typeface="宋体" panose="02010600030101010101" pitchFamily="2" charset="-122"/>
                <a:cs typeface="Consolas" pitchFamily="49" charset="0"/>
              </a:endParaRPr>
            </a:p>
          </p:txBody>
        </p:sp>
      </p:grpSp>
      <p:sp>
        <p:nvSpPr>
          <p:cNvPr id="91" name="下箭头 90"/>
          <p:cNvSpPr/>
          <p:nvPr/>
        </p:nvSpPr>
        <p:spPr>
          <a:xfrm>
            <a:off x="5881686" y="3286124"/>
            <a:ext cx="285752" cy="42862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latin typeface="Consolas" pitchFamily="49" charset="0"/>
              <a:ea typeface="宋体" panose="02010600030101010101" pitchFamily="2" charset="-122"/>
              <a:cs typeface="Consolas" pitchFamily="49" charset="0"/>
            </a:endParaRPr>
          </a:p>
        </p:txBody>
      </p:sp>
      <p:sp>
        <p:nvSpPr>
          <p:cNvPr id="93" name="TextBox 92"/>
          <p:cNvSpPr txBox="1"/>
          <p:nvPr/>
        </p:nvSpPr>
        <p:spPr>
          <a:xfrm>
            <a:off x="5167306" y="6143645"/>
            <a:ext cx="2428892" cy="461665"/>
          </a:xfrm>
          <a:prstGeom prst="rect">
            <a:avLst/>
          </a:prstGeom>
          <a:noFill/>
        </p:spPr>
        <p:txBody>
          <a:bodyPr wrap="square" rtlCol="0">
            <a:spAutoFit/>
          </a:bodyPr>
          <a:lstStyle/>
          <a:p>
            <a:pPr algn="ctr" fontAlgn="base">
              <a:spcBef>
                <a:spcPct val="0"/>
              </a:spcBef>
              <a:spcAft>
                <a:spcPct val="0"/>
              </a:spcAft>
            </a:pPr>
            <a:r>
              <a:rPr kumimoji="1" lang="zh-CN" altLang="en-US" sz="2400" b="1" dirty="0">
                <a:solidFill>
                  <a:srgbClr val="FF00FF"/>
                </a:solidFill>
                <a:latin typeface="Consolas" pitchFamily="49" charset="0"/>
                <a:ea typeface="楷体" pitchFamily="49" charset="-122"/>
                <a:cs typeface="Consolas" pitchFamily="49" charset="0"/>
              </a:rPr>
              <a:t>删除完毕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52"/>
                                        </p:tgtEl>
                                      </p:cBhvr>
                                    </p:animEffect>
                                    <p:animScale>
                                      <p:cBhvr>
                                        <p:cTn id="10" dur="250" autoRev="1" fill="hold"/>
                                        <p:tgtEl>
                                          <p:spTgt spid="52"/>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61072136-9EEB-494B-9A89-09A3FFE01F62}"/>
              </a:ext>
            </a:extLst>
          </p:cNvPr>
          <p:cNvSpPr txBox="1">
            <a:spLocks noChangeArrowheads="1"/>
          </p:cNvSpPr>
          <p:nvPr/>
        </p:nvSpPr>
        <p:spPr bwMode="auto">
          <a:xfrm>
            <a:off x="1914394" y="1820449"/>
            <a:ext cx="9077195" cy="148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0"/>
              </a:spcBef>
              <a:spcAft>
                <a:spcPct val="0"/>
              </a:spcAft>
            </a:pPr>
            <a:r>
              <a:rPr lang="zh-CN" altLang="en-US" sz="3200" dirty="0">
                <a:solidFill>
                  <a:srgbClr val="000000"/>
                </a:solidFill>
                <a:ea typeface="楷体_GB2312" pitchFamily="49" charset="-122"/>
              </a:rPr>
              <a:t>在</a:t>
            </a:r>
            <a:r>
              <a:rPr lang="en-US" altLang="zh-CN" sz="3200" dirty="0">
                <a:solidFill>
                  <a:srgbClr val="000000"/>
                </a:solidFill>
                <a:ea typeface="楷体_GB2312" pitchFamily="49" charset="-122"/>
              </a:rPr>
              <a:t>B</a:t>
            </a:r>
            <a:r>
              <a:rPr lang="zh-CN" altLang="en-US" sz="3200" dirty="0">
                <a:solidFill>
                  <a:srgbClr val="000000"/>
                </a:solidFill>
                <a:ea typeface="楷体_GB2312" pitchFamily="49" charset="-122"/>
              </a:rPr>
              <a:t>树中进行查找时，其查找时间主要花费在搜索结点（访问外存）上，即主要取决于</a:t>
            </a:r>
            <a:r>
              <a:rPr lang="en-US" altLang="zh-CN" sz="3200" dirty="0">
                <a:solidFill>
                  <a:srgbClr val="000000"/>
                </a:solidFill>
                <a:ea typeface="楷体_GB2312" pitchFamily="49" charset="-122"/>
              </a:rPr>
              <a:t>B</a:t>
            </a:r>
            <a:r>
              <a:rPr lang="zh-CN" altLang="en-US" sz="3200" dirty="0">
                <a:solidFill>
                  <a:srgbClr val="000000"/>
                </a:solidFill>
                <a:ea typeface="楷体_GB2312" pitchFamily="49" charset="-122"/>
              </a:rPr>
              <a:t>树的深度。</a:t>
            </a:r>
          </a:p>
        </p:txBody>
      </p:sp>
      <p:sp>
        <p:nvSpPr>
          <p:cNvPr id="105475" name="Text Box 3">
            <a:extLst>
              <a:ext uri="{FF2B5EF4-FFF2-40B4-BE49-F238E27FC236}">
                <a16:creationId xmlns:a16="http://schemas.microsoft.com/office/drawing/2014/main" id="{741AD254-FFED-4D0B-BB80-B659DE8C4259}"/>
              </a:ext>
            </a:extLst>
          </p:cNvPr>
          <p:cNvSpPr txBox="1">
            <a:spLocks noChangeArrowheads="1"/>
          </p:cNvSpPr>
          <p:nvPr/>
        </p:nvSpPr>
        <p:spPr bwMode="auto">
          <a:xfrm>
            <a:off x="3749675" y="561974"/>
            <a:ext cx="48782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3600" b="1" dirty="0">
                <a:solidFill>
                  <a:srgbClr val="FF00FF"/>
                </a:solidFill>
                <a:ea typeface="楷体_GB2312" pitchFamily="49" charset="-122"/>
              </a:rPr>
              <a:t>5</a:t>
            </a:r>
            <a:r>
              <a:rPr lang="zh-CN" altLang="en-US" sz="3600" b="1" dirty="0">
                <a:solidFill>
                  <a:srgbClr val="FF00FF"/>
                </a:solidFill>
                <a:ea typeface="楷体_GB2312" pitchFamily="49" charset="-122"/>
              </a:rPr>
              <a:t>．</a:t>
            </a:r>
            <a:r>
              <a:rPr lang="en-US" altLang="zh-CN" sz="3600" b="1" dirty="0">
                <a:solidFill>
                  <a:srgbClr val="FF00FF"/>
                </a:solidFill>
                <a:ea typeface="楷体_GB2312" pitchFamily="49" charset="-122"/>
              </a:rPr>
              <a:t>B</a:t>
            </a:r>
            <a:r>
              <a:rPr lang="zh-CN" altLang="en-US" sz="3600" b="1" dirty="0">
                <a:solidFill>
                  <a:srgbClr val="FF00FF"/>
                </a:solidFill>
                <a:ea typeface="楷体_GB2312" pitchFamily="49" charset="-122"/>
              </a:rPr>
              <a:t>树查找性能的分析</a:t>
            </a:r>
            <a:endParaRPr lang="zh-CN" altLang="en-US" sz="2000" dirty="0">
              <a:solidFill>
                <a:srgbClr val="000000"/>
              </a:solidFill>
            </a:endParaRPr>
          </a:p>
        </p:txBody>
      </p:sp>
      <p:sp>
        <p:nvSpPr>
          <p:cNvPr id="105476" name="Text Box 4">
            <a:extLst>
              <a:ext uri="{FF2B5EF4-FFF2-40B4-BE49-F238E27FC236}">
                <a16:creationId xmlns:a16="http://schemas.microsoft.com/office/drawing/2014/main" id="{DEFF92F9-B876-4791-AA3F-05C7869E92CB}"/>
              </a:ext>
            </a:extLst>
          </p:cNvPr>
          <p:cNvSpPr txBox="1">
            <a:spLocks noChangeArrowheads="1"/>
          </p:cNvSpPr>
          <p:nvPr/>
        </p:nvSpPr>
        <p:spPr bwMode="auto">
          <a:xfrm>
            <a:off x="2057400" y="4572001"/>
            <a:ext cx="8305800" cy="140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pPr>
            <a:r>
              <a:rPr lang="zh-CN" altLang="en-US" sz="3600" dirty="0">
                <a:solidFill>
                  <a:srgbClr val="3333CC"/>
                </a:solidFill>
                <a:latin typeface="隶书" panose="02010509060101010101" pitchFamily="49" charset="-122"/>
                <a:ea typeface="隶书" panose="02010509060101010101" pitchFamily="49" charset="-122"/>
              </a:rPr>
              <a:t>问：</a:t>
            </a:r>
            <a:r>
              <a:rPr lang="zh-CN" altLang="en-US" sz="3600" dirty="0">
                <a:solidFill>
                  <a:srgbClr val="3333FF"/>
                </a:solidFill>
                <a:latin typeface="隶书" panose="02010509060101010101" pitchFamily="49" charset="-122"/>
                <a:ea typeface="隶书" panose="02010509060101010101" pitchFamily="49" charset="-122"/>
              </a:rPr>
              <a:t>含 </a:t>
            </a:r>
            <a:r>
              <a:rPr lang="en-US" altLang="zh-CN" sz="3600" dirty="0">
                <a:solidFill>
                  <a:srgbClr val="3333FF"/>
                </a:solidFill>
                <a:ea typeface="隶书" panose="02010509060101010101" pitchFamily="49" charset="-122"/>
              </a:rPr>
              <a:t>N </a:t>
            </a:r>
            <a:r>
              <a:rPr lang="zh-CN" altLang="en-US" sz="3600" dirty="0">
                <a:solidFill>
                  <a:srgbClr val="3333FF"/>
                </a:solidFill>
                <a:latin typeface="隶书" panose="02010509060101010101" pitchFamily="49" charset="-122"/>
                <a:ea typeface="隶书" panose="02010509060101010101" pitchFamily="49" charset="-122"/>
              </a:rPr>
              <a:t>个关键字的 </a:t>
            </a:r>
            <a:r>
              <a:rPr lang="en-US" altLang="zh-CN" sz="3600" b="1" i="1" dirty="0">
                <a:solidFill>
                  <a:srgbClr val="3333FF"/>
                </a:solidFill>
                <a:ea typeface="隶书" panose="02010509060101010101" pitchFamily="49" charset="-122"/>
              </a:rPr>
              <a:t>m </a:t>
            </a:r>
            <a:r>
              <a:rPr lang="zh-CN" altLang="en-US" sz="3600" dirty="0">
                <a:solidFill>
                  <a:srgbClr val="3333FF"/>
                </a:solidFill>
                <a:latin typeface="隶书" panose="02010509060101010101" pitchFamily="49" charset="-122"/>
                <a:ea typeface="隶书" panose="02010509060101010101" pitchFamily="49" charset="-122"/>
              </a:rPr>
              <a:t>阶 </a:t>
            </a:r>
            <a:r>
              <a:rPr lang="en-US" altLang="zh-CN" sz="3600" dirty="0">
                <a:solidFill>
                  <a:srgbClr val="3333FF"/>
                </a:solidFill>
                <a:ea typeface="隶书" panose="02010509060101010101" pitchFamily="49" charset="-122"/>
              </a:rPr>
              <a:t>B</a:t>
            </a:r>
            <a:r>
              <a:rPr lang="zh-CN" altLang="en-US" sz="3600" dirty="0">
                <a:solidFill>
                  <a:srgbClr val="3333FF"/>
                </a:solidFill>
                <a:latin typeface="隶书" panose="02010509060101010101" pitchFamily="49" charset="-122"/>
                <a:ea typeface="隶书" panose="02010509060101010101" pitchFamily="49" charset="-122"/>
              </a:rPr>
              <a:t>树可能达到的</a:t>
            </a:r>
            <a:r>
              <a:rPr lang="zh-CN" altLang="zh-CN" sz="3600" dirty="0">
                <a:solidFill>
                  <a:srgbClr val="3333FF"/>
                </a:solidFill>
                <a:latin typeface="隶书" panose="02010509060101010101" pitchFamily="49" charset="-122"/>
                <a:ea typeface="隶书" panose="02010509060101010101" pitchFamily="49" charset="-122"/>
              </a:rPr>
              <a:t>最大</a:t>
            </a:r>
            <a:r>
              <a:rPr lang="zh-CN" altLang="en-US" sz="3600" dirty="0">
                <a:solidFill>
                  <a:srgbClr val="3333FF"/>
                </a:solidFill>
                <a:latin typeface="隶书" panose="02010509060101010101" pitchFamily="49" charset="-122"/>
                <a:ea typeface="隶书" panose="02010509060101010101" pitchFamily="49" charset="-122"/>
              </a:rPr>
              <a:t>深度 </a:t>
            </a:r>
            <a:r>
              <a:rPr lang="en-US" altLang="zh-CN" sz="3600" b="1" dirty="0">
                <a:solidFill>
                  <a:srgbClr val="3333FF"/>
                </a:solidFill>
                <a:ea typeface="隶书" panose="02010509060101010101" pitchFamily="49" charset="-122"/>
              </a:rPr>
              <a:t>H</a:t>
            </a:r>
            <a:r>
              <a:rPr lang="en-US" altLang="zh-CN" sz="3600" dirty="0">
                <a:solidFill>
                  <a:srgbClr val="3333FF"/>
                </a:solidFill>
                <a:latin typeface="隶书" panose="02010509060101010101" pitchFamily="49" charset="-122"/>
                <a:ea typeface="隶书" panose="02010509060101010101" pitchFamily="49" charset="-122"/>
              </a:rPr>
              <a:t> </a:t>
            </a:r>
            <a:r>
              <a:rPr lang="zh-CN" altLang="en-US" sz="3600" dirty="0">
                <a:solidFill>
                  <a:srgbClr val="3333FF"/>
                </a:solidFill>
                <a:latin typeface="隶书" panose="02010509060101010101" pitchFamily="49" charset="-122"/>
                <a:ea typeface="隶书" panose="02010509060101010101" pitchFamily="49" charset="-122"/>
              </a:rPr>
              <a:t>为多少？</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dissolve">
                                      <p:cBhvr>
                                        <p:cTn id="7" dur="500"/>
                                        <p:tgtEl>
                                          <p:spTgt spid="105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54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5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105475" grpId="0" autoUpdateAnimBg="0"/>
      <p:bldP spid="105476" grpId="0"/>
    </p:bldLst>
  </p:timing>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9900FF"/>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333FF"/>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333FF"/>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b="1" dirty="0" smtClean="0">
            <a:solidFill>
              <a:srgbClr val="3333FF"/>
            </a:solidFill>
            <a:latin typeface="楷体" pitchFamily="49" charset="-122"/>
            <a:ea typeface="楷体" pitchFamily="49" charset="-122"/>
          </a:defRPr>
        </a:defPPr>
      </a:lstStyle>
    </a:txDef>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6665</Words>
  <Application>Microsoft Office PowerPoint</Application>
  <PresentationFormat>宽屏</PresentationFormat>
  <Paragraphs>1484</Paragraphs>
  <Slides>112</Slides>
  <Notes>0</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3</vt:i4>
      </vt:variant>
      <vt:variant>
        <vt:lpstr>幻灯片标题</vt:lpstr>
      </vt:variant>
      <vt:variant>
        <vt:i4>112</vt:i4>
      </vt:variant>
    </vt:vector>
  </HeadingPairs>
  <TitlesOfParts>
    <vt:vector size="132" baseType="lpstr">
      <vt:lpstr>等线</vt:lpstr>
      <vt:lpstr>楷体</vt:lpstr>
      <vt:lpstr>楷体_GB2312</vt:lpstr>
      <vt:lpstr>隶书</vt:lpstr>
      <vt:lpstr>宋体</vt:lpstr>
      <vt:lpstr>微软雅黑</vt:lpstr>
      <vt:lpstr>Arial</vt:lpstr>
      <vt:lpstr>Calibri</vt:lpstr>
      <vt:lpstr>Consolas</vt:lpstr>
      <vt:lpstr>Ink Free</vt:lpstr>
      <vt:lpstr>Times New Roman</vt:lpstr>
      <vt:lpstr>Wingdings</vt:lpstr>
      <vt:lpstr>1_默认设计模板</vt:lpstr>
      <vt:lpstr>默认设计模板</vt:lpstr>
      <vt:lpstr>Office 主题</vt:lpstr>
      <vt:lpstr>1_Office 主题</vt:lpstr>
      <vt:lpstr>2_Office 主题</vt:lpstr>
      <vt:lpstr>公式</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二、二叉平衡树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dc:creator>
  <cp:lastModifiedBy>Yao Jiayang</cp:lastModifiedBy>
  <cp:revision>65</cp:revision>
  <dcterms:created xsi:type="dcterms:W3CDTF">2019-11-19T13:16:47Z</dcterms:created>
  <dcterms:modified xsi:type="dcterms:W3CDTF">2023-08-18T08:49:16Z</dcterms:modified>
</cp:coreProperties>
</file>