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98" r:id="rId2"/>
    <p:sldId id="272" r:id="rId3"/>
    <p:sldId id="1350" r:id="rId4"/>
    <p:sldId id="284" r:id="rId5"/>
    <p:sldId id="281" r:id="rId6"/>
    <p:sldId id="280" r:id="rId7"/>
    <p:sldId id="286" r:id="rId8"/>
    <p:sldId id="294" r:id="rId9"/>
    <p:sldId id="287" r:id="rId10"/>
    <p:sldId id="1361" r:id="rId11"/>
    <p:sldId id="288" r:id="rId12"/>
    <p:sldId id="289" r:id="rId13"/>
    <p:sldId id="290" r:id="rId14"/>
    <p:sldId id="291" r:id="rId15"/>
    <p:sldId id="292" r:id="rId16"/>
    <p:sldId id="1351" r:id="rId17"/>
    <p:sldId id="303" r:id="rId18"/>
    <p:sldId id="1352" r:id="rId19"/>
    <p:sldId id="1353" r:id="rId20"/>
    <p:sldId id="305" r:id="rId21"/>
    <p:sldId id="1354" r:id="rId22"/>
    <p:sldId id="306" r:id="rId23"/>
    <p:sldId id="1356" r:id="rId24"/>
    <p:sldId id="293" r:id="rId25"/>
    <p:sldId id="283" r:id="rId26"/>
    <p:sldId id="285" r:id="rId27"/>
    <p:sldId id="1357" r:id="rId28"/>
    <p:sldId id="1358" r:id="rId29"/>
    <p:sldId id="135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ianyi" initials="cx" lastIdx="1" clrIdx="0">
    <p:extLst>
      <p:ext uri="{19B8F6BF-5375-455C-9EA6-DF929625EA0E}">
        <p15:presenceInfo xmlns:p15="http://schemas.microsoft.com/office/powerpoint/2012/main" userId="fb828c2f26f02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8" autoAdjust="0"/>
    <p:restoredTop sz="93939" autoAdjust="0"/>
  </p:normalViewPr>
  <p:slideViewPr>
    <p:cSldViewPr>
      <p:cViewPr varScale="1">
        <p:scale>
          <a:sx n="61" d="100"/>
          <a:sy n="61" d="100"/>
        </p:scale>
        <p:origin x="9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3-09T03:09:23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19509 11589 0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64B-C382-4F6B-8F52-DE47C08BDC11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7EE6-FC78-4DDE-84D6-C062D12FF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37EE6-FC78-4DDE-84D6-C062D12FFA1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9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37EE6-FC78-4DDE-84D6-C062D12FFA1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1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 sz="1800"/>
            </a:lvl1pPr>
          </a:lstStyle>
          <a:p>
            <a:fld id="{F6A683C9-3FBA-489B-B6EF-8977972C7511}" type="datetime1">
              <a:rPr lang="zh-CN" altLang="en-US" smtClean="0"/>
              <a:pPr/>
              <a:t>2022/11/7</a:t>
            </a:fld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429388" y="6477001"/>
            <a:ext cx="2562212" cy="166710"/>
          </a:xfrm>
        </p:spPr>
        <p:txBody>
          <a:bodyPr/>
          <a:lstStyle>
            <a:lvl1pPr algn="ctr">
              <a:defRPr sz="1800" b="1">
                <a:solidFill>
                  <a:srgbClr val="FF3300"/>
                </a:solidFill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720" y="3929066"/>
            <a:ext cx="5267332" cy="1143000"/>
          </a:xfrm>
        </p:spPr>
        <p:txBody>
          <a:bodyPr/>
          <a:lstStyle>
            <a:lvl1pPr algn="ctr">
              <a:defRPr sz="430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defRPr>
            </a:lvl1pPr>
          </a:lstStyle>
          <a:p>
            <a:r>
              <a:rPr lang="zh-CN" altLang="en-US" dirty="0"/>
              <a:t>课程名称</a:t>
            </a:r>
            <a:endParaRPr lang="en-US" altLang="zh-CN" dirty="0"/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pic>
        <p:nvPicPr>
          <p:cNvPr id="126" name="Picture 1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4164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8645 -0.00323 C -0.1059 0.00833 -0.125 0.02012 -0.15 0.01897 C -0.17552 0.01781 -0.22361 -0.00555 -0.23802 -0.0101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8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76D78-B93E-4282-9294-C45F9E1B4BA1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0C779-975D-40B0-AD2D-BD324CF79B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A235A-3A36-4149-9825-0D745CFC78F2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F926C-41E5-446B-93D0-C6FD872351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096ACC4-7312-4C0F-8CA3-5EAC902F7E95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DAD3747-D1C9-4B8C-849E-5131FEA01E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D94C5D-36A7-4707-BF74-9927A6819DD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AFD7BC-8CB5-4F04-8F5B-7E37575D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3982E-52C0-4E9C-AE5C-67FA904E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488DA-4CA5-4613-BB97-62103E32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20FAFD-B788-49CE-A35C-838A74316C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50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F7DC-9EAC-4F72-B411-AC68D7B3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06D47-BDFF-43CE-84B3-37095357D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767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3F9EF-5ADA-47D5-AB1C-D609C032AF5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3441E1F-1A7A-4C7A-AD95-CCE81E5C4DA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86300" y="36576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F2D3929-31DD-43B4-9DE1-A3EF915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>
              <a:defRPr/>
            </a:lvl1pPr>
          </a:lstStyle>
          <a:p>
            <a:fld id="{FFC3C480-9362-4DE5-B141-96EF5DACE78A}" type="datetime1">
              <a:rPr lang="zh-CN" altLang="en-US"/>
              <a:pPr/>
              <a:t>2022/11/7</a:t>
            </a:fld>
            <a:r>
              <a:rPr lang="en-US" altLang="zh-CN"/>
              <a:t>www.themegallery.com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3A47D23-926E-4305-BE11-64C7A76E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C5BD02B-097D-4AEF-80E4-2F0142D4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BFB5DDA9-68A4-4534-89B7-BE97E2451E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29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7F043-6158-4F9F-BAD4-A93954A557D7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2A6C6-9C04-4DD4-A6C5-7A4354C822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8CD4D-3311-4377-B8BD-21E928113DC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33FCAC-732A-4D9A-ACDE-0A6B7D27D30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1CD61-12A5-4FEF-91DF-434B55205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6300" y="3657600"/>
            <a:ext cx="40767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0FCA63-6B1F-4FC0-B1EC-437CE53A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554788"/>
            <a:ext cx="2667000" cy="227012"/>
          </a:xfrm>
        </p:spPr>
        <p:txBody>
          <a:bodyPr/>
          <a:lstStyle>
            <a:lvl1pPr>
              <a:defRPr/>
            </a:lvl1pPr>
          </a:lstStyle>
          <a:p>
            <a:fld id="{4D8F5A0E-DB29-4A6A-A1C2-04F59F33E924}" type="datetime1">
              <a:rPr lang="zh-CN" altLang="en-US"/>
              <a:pPr/>
              <a:t>2022/11/7</a:t>
            </a:fld>
            <a:r>
              <a:rPr lang="en-US" altLang="zh-CN"/>
              <a:t>www.themegallery.com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467522-02B6-4A95-AE2B-F6B90C49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55955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3FDED-1728-4E5E-9053-0E800E31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489700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72183EF2-4B25-4C39-8860-2C337CE6F7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7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61950"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361950" indent="-361950">
              <a:defRPr sz="2400">
                <a:latin typeface="华文楷体" pitchFamily="2" charset="-122"/>
                <a:ea typeface="华文楷体" pitchFamily="2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38907E1-4424-42FA-98A5-1ABFD50814AA}" type="datetime1">
              <a:rPr lang="zh-CN" altLang="en-US" smtClean="0"/>
              <a:pPr/>
              <a:t>2022/11/7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4182CE6E-94EE-4D99-A591-09215A0FB12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177F1-5E75-4018-AFC6-5DE06E7AA2BA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DFE63-BC0B-478B-BB64-8F45B86769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A51D-8407-4FBF-90D8-9013B32AA6E5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AFE9-E2C5-4262-977E-640DA726472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计算机与软件学院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2DA86-8235-4060-A524-76D0CCC57990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E6237-7738-4053-8E7D-9E7F9A8999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9650A-34B7-4366-9F8D-8459BDE1CB93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4291-856A-49DB-A251-68DCAD7746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57855-C127-4A50-96D0-0838A3856A09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734-AC47-44B9-B2C4-D37988C493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8FBAB-B3DA-4963-8C40-BDDA3A552D77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1A1CE-FECE-4F69-AFCC-4042AE3F28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B1E3-10EA-4C1B-B902-26A76E6CD5A1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63E0B-EC1D-4B12-8A66-335B749484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Relationship Id="rId27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7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4B1678D-69B6-41C6-A753-03C552E61CE0}" type="datetime1">
              <a:rPr lang="zh-CN" altLang="en-US" smtClean="0"/>
              <a:pPr/>
              <a:t>2022/11/7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计算机科学与技术学院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7EB5137E-D047-4D4F-9093-CBFAA718CE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8201025" y="214290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7858148" y="214290"/>
            <a:ext cx="825500" cy="358775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39823" cy="1239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0">
          <a:solidFill>
            <a:srgbClr val="FF0000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56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49.wmf"/><Relationship Id="rId2" Type="http://schemas.openxmlformats.org/officeDocument/2006/relationships/oleObject" Target="../embeddings/oleObject46.bin"/><Relationship Id="rId16" Type="http://schemas.openxmlformats.org/officeDocument/2006/relationships/oleObject" Target="../embeddings/oleObject53.bin"/><Relationship Id="rId20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6.wmf"/><Relationship Id="rId24" Type="http://schemas.openxmlformats.org/officeDocument/2006/relationships/image" Target="../media/image52.wmf"/><Relationship Id="rId5" Type="http://schemas.openxmlformats.org/officeDocument/2006/relationships/image" Target="../media/image44.wmf"/><Relationship Id="rId15" Type="http://schemas.openxmlformats.org/officeDocument/2006/relationships/image" Target="../media/image48.wmf"/><Relationship Id="rId23" Type="http://schemas.openxmlformats.org/officeDocument/2006/relationships/oleObject" Target="../embeddings/oleObject57.bin"/><Relationship Id="rId10" Type="http://schemas.openxmlformats.org/officeDocument/2006/relationships/oleObject" Target="../embeddings/oleObject50.bin"/><Relationship Id="rId19" Type="http://schemas.openxmlformats.org/officeDocument/2006/relationships/oleObject" Target="../embeddings/oleObject55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2.bin"/><Relationship Id="rId22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24.wmf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4.bin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5.bin"/><Relationship Id="rId26" Type="http://schemas.openxmlformats.org/officeDocument/2006/relationships/image" Target="../media/image63.wmf"/><Relationship Id="rId3" Type="http://schemas.openxmlformats.org/officeDocument/2006/relationships/image" Target="../media/image54.wmf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9.bin"/><Relationship Id="rId2" Type="http://schemas.openxmlformats.org/officeDocument/2006/relationships/oleObject" Target="../embeddings/oleObject65.bin"/><Relationship Id="rId16" Type="http://schemas.openxmlformats.org/officeDocument/2006/relationships/oleObject" Target="../embeddings/oleObject73.bin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62.wmf"/><Relationship Id="rId5" Type="http://schemas.openxmlformats.org/officeDocument/2006/relationships/image" Target="../media/image55.wmf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64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76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59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58.wmf"/><Relationship Id="rId3" Type="http://schemas.openxmlformats.org/officeDocument/2006/relationships/image" Target="../media/image24.wmf"/><Relationship Id="rId21" Type="http://schemas.openxmlformats.org/officeDocument/2006/relationships/oleObject" Target="../embeddings/oleObject93.bin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88.bin"/><Relationship Id="rId17" Type="http://schemas.openxmlformats.org/officeDocument/2006/relationships/oleObject" Target="../embeddings/oleObject91.bin"/><Relationship Id="rId2" Type="http://schemas.openxmlformats.org/officeDocument/2006/relationships/oleObject" Target="../embeddings/oleObject82.bin"/><Relationship Id="rId16" Type="http://schemas.openxmlformats.org/officeDocument/2006/relationships/image" Target="../media/image57.wmf"/><Relationship Id="rId20" Type="http://schemas.openxmlformats.org/officeDocument/2006/relationships/image" Target="../media/image6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66.wmf"/><Relationship Id="rId5" Type="http://schemas.openxmlformats.org/officeDocument/2006/relationships/image" Target="../media/image55.wmf"/><Relationship Id="rId15" Type="http://schemas.openxmlformats.org/officeDocument/2006/relationships/oleObject" Target="../embeddings/oleObject90.bin"/><Relationship Id="rId10" Type="http://schemas.openxmlformats.org/officeDocument/2006/relationships/oleObject" Target="../embeddings/oleObject87.bin"/><Relationship Id="rId19" Type="http://schemas.openxmlformats.org/officeDocument/2006/relationships/oleObject" Target="../embeddings/oleObject92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56.wmf"/><Relationship Id="rId22" Type="http://schemas.openxmlformats.org/officeDocument/2006/relationships/oleObject" Target="../embeddings/oleObject9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8.wmf"/><Relationship Id="rId18" Type="http://schemas.openxmlformats.org/officeDocument/2006/relationships/image" Target="../media/image71.png"/><Relationship Id="rId3" Type="http://schemas.openxmlformats.org/officeDocument/2006/relationships/image" Target="../media/image24.wmf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7.bin"/><Relationship Id="rId17" Type="http://schemas.openxmlformats.org/officeDocument/2006/relationships/oleObject" Target="../embeddings/oleObject99.bin"/><Relationship Id="rId2" Type="http://schemas.openxmlformats.org/officeDocument/2006/relationships/oleObject" Target="../embeddings/oleObject95.bin"/><Relationship Id="rId16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68.wmf"/><Relationship Id="rId10" Type="http://schemas.openxmlformats.org/officeDocument/2006/relationships/image" Target="../media/image55.wmf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9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10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10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emf"/><Relationship Id="rId4" Type="http://schemas.openxmlformats.org/officeDocument/2006/relationships/oleObject" Target="../embeddings/oleObject1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1.emf"/><Relationship Id="rId4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118.bin"/><Relationship Id="rId2" Type="http://schemas.openxmlformats.org/officeDocument/2006/relationships/oleObject" Target="../embeddings/oleObject113.bin"/><Relationship Id="rId16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85.wmf"/><Relationship Id="rId14" Type="http://schemas.openxmlformats.org/officeDocument/2006/relationships/customXml" Target="../ink/ink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8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5" Type="http://schemas.openxmlformats.org/officeDocument/2006/relationships/image" Target="../media/image28.wmf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25.wmf"/><Relationship Id="rId19" Type="http://schemas.openxmlformats.org/officeDocument/2006/relationships/image" Target="../media/image26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6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6.wmf"/><Relationship Id="rId7" Type="http://schemas.openxmlformats.org/officeDocument/2006/relationships/oleObject" Target="../embeddings/oleObject29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4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0.wmf"/><Relationship Id="rId18" Type="http://schemas.openxmlformats.org/officeDocument/2006/relationships/image" Target="../media/image42.wmf"/><Relationship Id="rId3" Type="http://schemas.openxmlformats.org/officeDocument/2006/relationships/image" Target="../media/image24.wmf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1.bin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1.wmf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2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Relationship Id="rId22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5759450" cy="774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经典特宋简" pitchFamily="49" charset="-122"/>
              </a:rPr>
              <a:t>目   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895591" y="2872861"/>
            <a:ext cx="5132793" cy="571517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03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325677" y="256490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10"/>
          <p:cNvSpPr txBox="1">
            <a:spLocks noChangeArrowheads="1"/>
          </p:cNvSpPr>
          <p:nvPr/>
        </p:nvSpPr>
        <p:spPr bwMode="auto">
          <a:xfrm>
            <a:off x="2566216" y="2976222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2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97170" y="3986366"/>
            <a:ext cx="4711134" cy="574698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7" name="内容占位符 2"/>
          <p:cNvSpPr txBox="1">
            <a:spLocks/>
          </p:cNvSpPr>
          <p:nvPr/>
        </p:nvSpPr>
        <p:spPr bwMode="auto">
          <a:xfrm>
            <a:off x="3214678" y="2871863"/>
            <a:ext cx="4618028" cy="5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群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-Group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8" name="内容占位符 2"/>
          <p:cNvSpPr txBox="1">
            <a:spLocks/>
          </p:cNvSpPr>
          <p:nvPr/>
        </p:nvSpPr>
        <p:spPr bwMode="auto">
          <a:xfrm>
            <a:off x="2976016" y="4004135"/>
            <a:ext cx="43322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环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-Ring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109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2039925" y="3630786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TextBox 10"/>
          <p:cNvSpPr txBox="1">
            <a:spLocks noChangeArrowheads="1"/>
          </p:cNvSpPr>
          <p:nvPr/>
        </p:nvSpPr>
        <p:spPr bwMode="auto">
          <a:xfrm>
            <a:off x="2336294" y="4023014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3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1442932" y="5102968"/>
            <a:ext cx="5480052" cy="63026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112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944456" y="4725144"/>
            <a:ext cx="93821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TextBox 5"/>
          <p:cNvSpPr txBox="1">
            <a:spLocks noChangeArrowheads="1"/>
          </p:cNvSpPr>
          <p:nvPr/>
        </p:nvSpPr>
        <p:spPr bwMode="auto">
          <a:xfrm>
            <a:off x="1236972" y="5145832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4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4114" name="内容占位符 2"/>
          <p:cNvSpPr>
            <a:spLocks/>
          </p:cNvSpPr>
          <p:nvPr/>
        </p:nvSpPr>
        <p:spPr bwMode="auto">
          <a:xfrm>
            <a:off x="1858856" y="5096925"/>
            <a:ext cx="5305432" cy="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域</a:t>
            </a:r>
            <a:r>
              <a:rPr lang="en-US" altLang="zh-CN" sz="3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-Domain</a:t>
            </a:r>
            <a:endParaRPr lang="zh-CN" altLang="en-US" sz="3200" b="1" kern="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4220" y="2303477"/>
            <a:ext cx="1812925" cy="2652722"/>
            <a:chOff x="140" y="1419"/>
            <a:chExt cx="1684" cy="168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pic>
          <p:nvPicPr>
            <p:cNvPr id="29" name="Picture 19" descr="mar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30" name="圆角矩形 29"/>
          <p:cNvSpPr/>
          <p:nvPr/>
        </p:nvSpPr>
        <p:spPr>
          <a:xfrm>
            <a:off x="1824021" y="1524464"/>
            <a:ext cx="4130780" cy="640871"/>
          </a:xfrm>
          <a:prstGeom prst="roundRect">
            <a:avLst/>
          </a:prstGeom>
          <a:solidFill>
            <a:srgbClr val="0062AC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31" name="Picture 2" descr="C:\Documents and Settings\鱼不愚\桌面\3dicon1_zcool.com.cn [转换].png"/>
          <p:cNvPicPr>
            <a:picLocks noChangeAspect="1" noChangeArrowheads="1"/>
          </p:cNvPicPr>
          <p:nvPr/>
        </p:nvPicPr>
        <p:blipFill>
          <a:blip r:embed="rId2"/>
          <a:srcRect l="38753" r="35728" b="62553"/>
          <a:stretch>
            <a:fillRect/>
          </a:stretch>
        </p:blipFill>
        <p:spPr bwMode="auto">
          <a:xfrm>
            <a:off x="1325545" y="1285860"/>
            <a:ext cx="93821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638077" y="1706548"/>
            <a:ext cx="70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Arial Black" pitchFamily="34" charset="0"/>
                <a:ea typeface="ClassizismAntiqua" pitchFamily="2" charset="-122"/>
              </a:rPr>
              <a:t>1</a:t>
            </a:r>
            <a:endParaRPr lang="zh-CN" altLang="en-US" sz="2800" b="1" dirty="0">
              <a:solidFill>
                <a:srgbClr val="0070C0"/>
              </a:solidFill>
              <a:latin typeface="Arial Black" pitchFamily="34" charset="0"/>
              <a:ea typeface="ClassizismAntiqua" pitchFamily="2" charset="-122"/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2239945" y="1549409"/>
            <a:ext cx="3613382" cy="56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绪论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7">
            <a:extLst>
              <a:ext uri="{FF2B5EF4-FFF2-40B4-BE49-F238E27FC236}">
                <a16:creationId xmlns:a16="http://schemas.microsoft.com/office/drawing/2014/main" id="{7A9F33E0-AEAC-4F85-A2E4-CB2A382A34BC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246014"/>
            <a:ext cx="8064500" cy="1384300"/>
            <a:chOff x="340" y="1933"/>
            <a:chExt cx="5080" cy="872"/>
          </a:xfrm>
        </p:grpSpPr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5490EC26-8FAD-48F3-8749-A58D42573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933"/>
              <a:ext cx="508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2  </a:t>
              </a:r>
              <a:r>
                <a:rPr lang="zh-CN" altLang="en-US" sz="2800" dirty="0">
                  <a:solidFill>
                    <a:srgbClr val="FF0000"/>
                  </a:solidFill>
                </a:rPr>
                <a:t>　</a:t>
              </a:r>
              <a:r>
                <a:rPr lang="zh-CN" altLang="en-US" sz="2800" dirty="0"/>
                <a:t>一个群   的一个不空子集    作成   的一个子群的</a:t>
              </a:r>
              <a:r>
                <a:rPr lang="zh-CN" altLang="en-US" sz="2800" dirty="0">
                  <a:solidFill>
                    <a:srgbClr val="FF0000"/>
                  </a:solidFill>
                </a:rPr>
                <a:t>充分而且必要</a:t>
              </a:r>
              <a:r>
                <a:rPr lang="zh-CN" altLang="en-US" sz="2800" dirty="0"/>
                <a:t>条件是：</a:t>
              </a:r>
            </a:p>
            <a:p>
              <a:pPr eaLnBrk="1" hangingPunct="1"/>
              <a:r>
                <a:rPr lang="en-US" altLang="zh-CN" sz="2800" dirty="0"/>
                <a:t>(iii)</a:t>
              </a:r>
              <a:endParaRPr lang="zh-CN" altLang="en-US" sz="2800" dirty="0"/>
            </a:p>
          </p:txBody>
        </p:sp>
        <p:graphicFrame>
          <p:nvGraphicFramePr>
            <p:cNvPr id="26" name="Object 20">
              <a:extLst>
                <a:ext uri="{FF2B5EF4-FFF2-40B4-BE49-F238E27FC236}">
                  <a16:creationId xmlns:a16="http://schemas.microsoft.com/office/drawing/2014/main" id="{781A3E1D-32D8-4AAD-A697-E87AA05DF4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1979"/>
            <a:ext cx="2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4814" imgH="177492" progId="Equation.DSMT4">
                    <p:embed/>
                  </p:oleObj>
                </mc:Choice>
                <mc:Fallback>
                  <p:oleObj r:id="rId2" imgW="164814" imgH="177492" progId="Equation.DSMT4">
                    <p:embed/>
                    <p:pic>
                      <p:nvPicPr>
                        <p:cNvPr id="26" name="Object 20">
                          <a:extLst>
                            <a:ext uri="{FF2B5EF4-FFF2-40B4-BE49-F238E27FC236}">
                              <a16:creationId xmlns:a16="http://schemas.microsoft.com/office/drawing/2014/main" id="{781A3E1D-32D8-4AAD-A697-E87AA05DF4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979"/>
                          <a:ext cx="2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9">
              <a:extLst>
                <a:ext uri="{FF2B5EF4-FFF2-40B4-BE49-F238E27FC236}">
                  <a16:creationId xmlns:a16="http://schemas.microsoft.com/office/drawing/2014/main" id="{8E25CE34-BE4E-4103-BA55-2C4BAED1D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1979"/>
            <a:ext cx="2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7492" imgH="164814" progId="Equation.DSMT4">
                    <p:embed/>
                  </p:oleObj>
                </mc:Choice>
                <mc:Fallback>
                  <p:oleObj r:id="rId4" imgW="177492" imgH="164814" progId="Equation.DSMT4">
                    <p:embed/>
                    <p:pic>
                      <p:nvPicPr>
                        <p:cNvPr id="27" name="Object 19">
                          <a:extLst>
                            <a:ext uri="{FF2B5EF4-FFF2-40B4-BE49-F238E27FC236}">
                              <a16:creationId xmlns:a16="http://schemas.microsoft.com/office/drawing/2014/main" id="{8E25CE34-BE4E-4103-BA55-2C4BAED1DF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979"/>
                          <a:ext cx="2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8">
              <a:extLst>
                <a:ext uri="{FF2B5EF4-FFF2-40B4-BE49-F238E27FC236}">
                  <a16:creationId xmlns:a16="http://schemas.microsoft.com/office/drawing/2014/main" id="{95E20A28-F27C-462C-A36A-5A8C53E04D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3" y="1979"/>
            <a:ext cx="2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4814" imgH="177492" progId="Equation.DSMT4">
                    <p:embed/>
                  </p:oleObj>
                </mc:Choice>
                <mc:Fallback>
                  <p:oleObj r:id="rId6" imgW="164814" imgH="177492" progId="Equation.DSMT4">
                    <p:embed/>
                    <p:pic>
                      <p:nvPicPr>
                        <p:cNvPr id="28" name="Object 18">
                          <a:extLst>
                            <a:ext uri="{FF2B5EF4-FFF2-40B4-BE49-F238E27FC236}">
                              <a16:creationId xmlns:a16="http://schemas.microsoft.com/office/drawing/2014/main" id="{95E20A28-F27C-462C-A36A-5A8C53E04D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1979"/>
                          <a:ext cx="2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6">
                <a:extLst>
                  <a:ext uri="{FF2B5EF4-FFF2-40B4-BE49-F238E27FC236}">
                    <a16:creationId xmlns:a16="http://schemas.microsoft.com/office/drawing/2014/main" id="{9224E452-5642-48F8-9726-5ED457E09CA1}"/>
                  </a:ext>
                </a:extLst>
              </p:cNvPr>
              <p:cNvSpPr txBox="1"/>
              <p:nvPr/>
            </p:nvSpPr>
            <p:spPr bwMode="auto">
              <a:xfrm>
                <a:off x="995114" y="2096119"/>
                <a:ext cx="3602038" cy="649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Object 16">
                <a:extLst>
                  <a:ext uri="{FF2B5EF4-FFF2-40B4-BE49-F238E27FC236}">
                    <a16:creationId xmlns:a16="http://schemas.microsoft.com/office/drawing/2014/main" id="{9224E452-5642-48F8-9726-5ED457E0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114" y="2096119"/>
                <a:ext cx="3602038" cy="649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68" name="Group 32">
            <a:extLst>
              <a:ext uri="{FF2B5EF4-FFF2-40B4-BE49-F238E27FC236}">
                <a16:creationId xmlns:a16="http://schemas.microsoft.com/office/drawing/2014/main" id="{4CBAB38E-BE06-474E-A2F8-C7F84AE769A8}"/>
              </a:ext>
            </a:extLst>
          </p:cNvPr>
          <p:cNvGrpSpPr>
            <a:grpSpLocks/>
          </p:cNvGrpSpPr>
          <p:nvPr/>
        </p:nvGrpSpPr>
        <p:grpSpPr bwMode="auto">
          <a:xfrm>
            <a:off x="395287" y="836712"/>
            <a:ext cx="8353425" cy="5865813"/>
            <a:chOff x="249" y="1344"/>
            <a:chExt cx="5262" cy="3695"/>
          </a:xfrm>
        </p:grpSpPr>
        <p:sp>
          <p:nvSpPr>
            <p:cNvPr id="9221" name="Text Box 31">
              <a:extLst>
                <a:ext uri="{FF2B5EF4-FFF2-40B4-BE49-F238E27FC236}">
                  <a16:creationId xmlns:a16="http://schemas.microsoft.com/office/drawing/2014/main" id="{49917E2B-9EB0-4B5B-9A60-C0833A716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344"/>
              <a:ext cx="5262" cy="3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证明</a:t>
              </a:r>
              <a:endPara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I.  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我们先证明，（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ⅰ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）和（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ⅱ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）成立，（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ⅲ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）就也成立．</a:t>
              </a:r>
            </a:p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假定   ，  属于     ，由（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ⅱ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），         ，由（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ⅰ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），</a:t>
              </a:r>
            </a:p>
            <a:p>
              <a:pPr eaLnBrk="1" hangingPunct="1"/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II.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现在我们反过来证明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，由（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ⅲ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）可以得到（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ⅰ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）和（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ⅱ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）．</a:t>
              </a:r>
            </a:p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假定           ．由（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ⅲ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），               ，于是</a:t>
              </a:r>
            </a:p>
            <a:p>
              <a:pPr eaLnBrk="1" hangingPunct="1"/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ⅱ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）成立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假定         ，       ．由刚证明的，          ；由（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ⅲ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），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    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即 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en-US" altLang="zh-CN" sz="28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 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成立</a:t>
              </a:r>
            </a:p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证完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■</a:t>
              </a:r>
            </a:p>
          </p:txBody>
        </p:sp>
        <p:graphicFrame>
          <p:nvGraphicFramePr>
            <p:cNvPr id="9222" name="Object 21">
              <a:extLst>
                <a:ext uri="{FF2B5EF4-FFF2-40B4-BE49-F238E27FC236}">
                  <a16:creationId xmlns:a16="http://schemas.microsoft.com/office/drawing/2014/main" id="{D678650B-E016-4F0F-8DEA-8F8DF16655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2251"/>
            <a:ext cx="19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6835" imgH="139518" progId="Equation.DSMT4">
                    <p:embed/>
                  </p:oleObj>
                </mc:Choice>
                <mc:Fallback>
                  <p:oleObj r:id="rId2" imgW="126835" imgH="139518" progId="Equation.DSMT4">
                    <p:embed/>
                    <p:pic>
                      <p:nvPicPr>
                        <p:cNvPr id="9222" name="Object 21">
                          <a:extLst>
                            <a:ext uri="{FF2B5EF4-FFF2-40B4-BE49-F238E27FC236}">
                              <a16:creationId xmlns:a16="http://schemas.microsoft.com/office/drawing/2014/main" id="{D678650B-E016-4F0F-8DEA-8F8DF16655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51"/>
                          <a:ext cx="19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20">
              <a:extLst>
                <a:ext uri="{FF2B5EF4-FFF2-40B4-BE49-F238E27FC236}">
                  <a16:creationId xmlns:a16="http://schemas.microsoft.com/office/drawing/2014/main" id="{E03EFFE1-2523-4E84-AC65-84522366FD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4855751"/>
                </p:ext>
              </p:extLst>
            </p:nvPr>
          </p:nvGraphicFramePr>
          <p:xfrm>
            <a:off x="1292" y="2205"/>
            <a:ext cx="1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6725" imgH="177415" progId="Equation.DSMT4">
                    <p:embed/>
                  </p:oleObj>
                </mc:Choice>
                <mc:Fallback>
                  <p:oleObj r:id="rId4" imgW="126725" imgH="177415" progId="Equation.DSMT4">
                    <p:embed/>
                    <p:pic>
                      <p:nvPicPr>
                        <p:cNvPr id="9223" name="Object 20">
                          <a:extLst>
                            <a:ext uri="{FF2B5EF4-FFF2-40B4-BE49-F238E27FC236}">
                              <a16:creationId xmlns:a16="http://schemas.microsoft.com/office/drawing/2014/main" id="{E03EFFE1-2523-4E84-AC65-84522366FD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205"/>
                          <a:ext cx="18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19">
              <a:extLst>
                <a:ext uri="{FF2B5EF4-FFF2-40B4-BE49-F238E27FC236}">
                  <a16:creationId xmlns:a16="http://schemas.microsoft.com/office/drawing/2014/main" id="{7F28F0E4-BC98-4139-8A68-FDDC929E9B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205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7492" imgH="164814" progId="Equation.DSMT4">
                    <p:embed/>
                  </p:oleObj>
                </mc:Choice>
                <mc:Fallback>
                  <p:oleObj r:id="rId6" imgW="177492" imgH="164814" progId="Equation.DSMT4">
                    <p:embed/>
                    <p:pic>
                      <p:nvPicPr>
                        <p:cNvPr id="9224" name="Object 19">
                          <a:extLst>
                            <a:ext uri="{FF2B5EF4-FFF2-40B4-BE49-F238E27FC236}">
                              <a16:creationId xmlns:a16="http://schemas.microsoft.com/office/drawing/2014/main" id="{7F28F0E4-BC98-4139-8A68-FDDC929E9B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205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8">
              <a:extLst>
                <a:ext uri="{FF2B5EF4-FFF2-40B4-BE49-F238E27FC236}">
                  <a16:creationId xmlns:a16="http://schemas.microsoft.com/office/drawing/2014/main" id="{9A24349E-D08C-4B76-A415-87FC405706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5416741"/>
                </p:ext>
              </p:extLst>
            </p:nvPr>
          </p:nvGraphicFramePr>
          <p:xfrm>
            <a:off x="3424" y="2160"/>
            <a:ext cx="72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07780" imgH="203112" progId="Equation.DSMT4">
                    <p:embed/>
                  </p:oleObj>
                </mc:Choice>
                <mc:Fallback>
                  <p:oleObj r:id="rId8" imgW="507780" imgH="203112" progId="Equation.DSMT4">
                    <p:embed/>
                    <p:pic>
                      <p:nvPicPr>
                        <p:cNvPr id="9225" name="Object 18">
                          <a:extLst>
                            <a:ext uri="{FF2B5EF4-FFF2-40B4-BE49-F238E27FC236}">
                              <a16:creationId xmlns:a16="http://schemas.microsoft.com/office/drawing/2014/main" id="{9A24349E-D08C-4B76-A415-87FC405706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160"/>
                          <a:ext cx="72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7">
              <a:extLst>
                <a:ext uri="{FF2B5EF4-FFF2-40B4-BE49-F238E27FC236}">
                  <a16:creationId xmlns:a16="http://schemas.microsoft.com/office/drawing/2014/main" id="{DFA79C06-C1FD-4699-91CD-425EEA5DD7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478"/>
            <a:ext cx="81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583947" imgH="203112" progId="Equation.DSMT4">
                    <p:embed/>
                  </p:oleObj>
                </mc:Choice>
                <mc:Fallback>
                  <p:oleObj r:id="rId10" imgW="583947" imgH="203112" progId="Equation.DSMT4">
                    <p:embed/>
                    <p:pic>
                      <p:nvPicPr>
                        <p:cNvPr id="9226" name="Object 17">
                          <a:extLst>
                            <a:ext uri="{FF2B5EF4-FFF2-40B4-BE49-F238E27FC236}">
                              <a16:creationId xmlns:a16="http://schemas.microsoft.com/office/drawing/2014/main" id="{DFA79C06-C1FD-4699-91CD-425EEA5DD7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478"/>
                          <a:ext cx="81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6">
              <a:extLst>
                <a:ext uri="{FF2B5EF4-FFF2-40B4-BE49-F238E27FC236}">
                  <a16:creationId xmlns:a16="http://schemas.microsoft.com/office/drawing/2014/main" id="{FF3E752F-44CE-444C-B79F-990AB7D465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294"/>
            <a:ext cx="58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405872" imgH="177569" progId="Equation.DSMT4">
                    <p:embed/>
                  </p:oleObj>
                </mc:Choice>
                <mc:Fallback>
                  <p:oleObj r:id="rId12" imgW="405872" imgH="177569" progId="Equation.DSMT4">
                    <p:embed/>
                    <p:pic>
                      <p:nvPicPr>
                        <p:cNvPr id="9227" name="Object 16">
                          <a:extLst>
                            <a:ext uri="{FF2B5EF4-FFF2-40B4-BE49-F238E27FC236}">
                              <a16:creationId xmlns:a16="http://schemas.microsoft.com/office/drawing/2014/main" id="{FF3E752F-44CE-444C-B79F-990AB7D465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294"/>
                          <a:ext cx="58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5">
              <a:extLst>
                <a:ext uri="{FF2B5EF4-FFF2-40B4-BE49-F238E27FC236}">
                  <a16:creationId xmlns:a16="http://schemas.microsoft.com/office/drawing/2014/main" id="{4427970A-4503-47C2-8B1D-2F7243F1EB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291599"/>
                </p:ext>
              </p:extLst>
            </p:nvPr>
          </p:nvGraphicFramePr>
          <p:xfrm>
            <a:off x="2789" y="3249"/>
            <a:ext cx="104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812447" imgH="203112" progId="Equation.DSMT4">
                    <p:embed/>
                  </p:oleObj>
                </mc:Choice>
                <mc:Fallback>
                  <p:oleObj r:id="rId14" imgW="812447" imgH="203112" progId="Equation.DSMT4">
                    <p:embed/>
                    <p:pic>
                      <p:nvPicPr>
                        <p:cNvPr id="9228" name="Object 15">
                          <a:extLst>
                            <a:ext uri="{FF2B5EF4-FFF2-40B4-BE49-F238E27FC236}">
                              <a16:creationId xmlns:a16="http://schemas.microsoft.com/office/drawing/2014/main" id="{4427970A-4503-47C2-8B1D-2F7243F1EB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249"/>
                          <a:ext cx="104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14">
              <a:extLst>
                <a:ext uri="{FF2B5EF4-FFF2-40B4-BE49-F238E27FC236}">
                  <a16:creationId xmlns:a16="http://schemas.microsoft.com/office/drawing/2014/main" id="{54A754F2-A455-470E-A6F1-6122C621D4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3521"/>
            <a:ext cx="136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914400" imgH="203200" progId="Equation.DSMT4">
                    <p:embed/>
                  </p:oleObj>
                </mc:Choice>
                <mc:Fallback>
                  <p:oleObj r:id="rId16" imgW="914400" imgH="203200" progId="Equation.DSMT4">
                    <p:embed/>
                    <p:pic>
                      <p:nvPicPr>
                        <p:cNvPr id="9229" name="Object 14">
                          <a:extLst>
                            <a:ext uri="{FF2B5EF4-FFF2-40B4-BE49-F238E27FC236}">
                              <a16:creationId xmlns:a16="http://schemas.microsoft.com/office/drawing/2014/main" id="{54A754F2-A455-470E-A6F1-6122C621D4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521"/>
                          <a:ext cx="136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644345D8-CFD9-496A-BDC9-8E5301AB16DF}"/>
              </a:ext>
            </a:extLst>
          </p:cNvPr>
          <p:cNvGrpSpPr>
            <a:grpSpLocks/>
          </p:cNvGrpSpPr>
          <p:nvPr/>
        </p:nvGrpSpPr>
        <p:grpSpPr bwMode="auto">
          <a:xfrm>
            <a:off x="468312" y="5173898"/>
            <a:ext cx="8496300" cy="1057275"/>
            <a:chOff x="204" y="572"/>
            <a:chExt cx="5352" cy="666"/>
          </a:xfrm>
        </p:grpSpPr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2DCF7EF1-C4FD-4B86-BF0E-DF676DF2D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572"/>
              <a:ext cx="53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1" name="Object 7">
              <a:extLst>
                <a:ext uri="{FF2B5EF4-FFF2-40B4-BE49-F238E27FC236}">
                  <a16:creationId xmlns:a16="http://schemas.microsoft.com/office/drawing/2014/main" id="{0E85BDAC-E66B-4730-A794-396CAE8685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618"/>
            <a:ext cx="54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05872" imgH="177569" progId="Equation.DSMT4">
                    <p:embed/>
                  </p:oleObj>
                </mc:Choice>
                <mc:Fallback>
                  <p:oleObj r:id="rId18" imgW="405872" imgH="177569" progId="Equation.DSMT4">
                    <p:embed/>
                    <p:pic>
                      <p:nvPicPr>
                        <p:cNvPr id="10259" name="Object 7">
                          <a:extLst>
                            <a:ext uri="{FF2B5EF4-FFF2-40B4-BE49-F238E27FC236}">
                              <a16:creationId xmlns:a16="http://schemas.microsoft.com/office/drawing/2014/main" id="{65267CFD-1455-4E4D-93EA-BD4B826D69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618"/>
                          <a:ext cx="54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6">
              <a:extLst>
                <a:ext uri="{FF2B5EF4-FFF2-40B4-BE49-F238E27FC236}">
                  <a16:creationId xmlns:a16="http://schemas.microsoft.com/office/drawing/2014/main" id="{2D835472-2B65-4179-A36B-0EACDFEF8A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618"/>
            <a:ext cx="59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405872" imgH="177569" progId="Equation.DSMT4">
                    <p:embed/>
                  </p:oleObj>
                </mc:Choice>
                <mc:Fallback>
                  <p:oleObj r:id="rId19" imgW="405872" imgH="177569" progId="Equation.DSMT4">
                    <p:embed/>
                    <p:pic>
                      <p:nvPicPr>
                        <p:cNvPr id="10260" name="Object 6">
                          <a:extLst>
                            <a:ext uri="{FF2B5EF4-FFF2-40B4-BE49-F238E27FC236}">
                              <a16:creationId xmlns:a16="http://schemas.microsoft.com/office/drawing/2014/main" id="{7079BDCB-CBF9-4BAA-90C7-C5A63E22C4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618"/>
                          <a:ext cx="59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>
              <a:extLst>
                <a:ext uri="{FF2B5EF4-FFF2-40B4-BE49-F238E27FC236}">
                  <a16:creationId xmlns:a16="http://schemas.microsoft.com/office/drawing/2014/main" id="{34BA584F-451F-4284-A1D6-4AE8401E5D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932535"/>
                </p:ext>
              </p:extLst>
            </p:nvPr>
          </p:nvGraphicFramePr>
          <p:xfrm>
            <a:off x="3288" y="572"/>
            <a:ext cx="72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507780" imgH="203112" progId="Equation.DSMT4">
                    <p:embed/>
                  </p:oleObj>
                </mc:Choice>
                <mc:Fallback>
                  <p:oleObj r:id="rId21" imgW="507780" imgH="203112" progId="Equation.DSMT4">
                    <p:embed/>
                    <p:pic>
                      <p:nvPicPr>
                        <p:cNvPr id="10261" name="Object 5">
                          <a:extLst>
                            <a:ext uri="{FF2B5EF4-FFF2-40B4-BE49-F238E27FC236}">
                              <a16:creationId xmlns:a16="http://schemas.microsoft.com/office/drawing/2014/main" id="{124BA6B7-95E6-424B-B825-4B9B4E8F2D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572"/>
                          <a:ext cx="72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>
              <a:extLst>
                <a:ext uri="{FF2B5EF4-FFF2-40B4-BE49-F238E27FC236}">
                  <a16:creationId xmlns:a16="http://schemas.microsoft.com/office/drawing/2014/main" id="{C43D0388-E829-4156-930B-17C107AF06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25888"/>
                </p:ext>
              </p:extLst>
            </p:nvPr>
          </p:nvGraphicFramePr>
          <p:xfrm>
            <a:off x="212" y="935"/>
            <a:ext cx="143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04840" imgH="228600" progId="Equation.DSMT4">
                    <p:embed/>
                  </p:oleObj>
                </mc:Choice>
                <mc:Fallback>
                  <p:oleObj name="Equation" r:id="rId23" imgW="1104840" imgH="228600" progId="Equation.DSMT4">
                    <p:embed/>
                    <p:pic>
                      <p:nvPicPr>
                        <p:cNvPr id="10262" name="Object 4">
                          <a:extLst>
                            <a:ext uri="{FF2B5EF4-FFF2-40B4-BE49-F238E27FC236}">
                              <a16:creationId xmlns:a16="http://schemas.microsoft.com/office/drawing/2014/main" id="{7A20211D-B98A-4A83-BB79-88760D40A0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" y="935"/>
                          <a:ext cx="143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81" name="Group 21">
            <a:extLst>
              <a:ext uri="{FF2B5EF4-FFF2-40B4-BE49-F238E27FC236}">
                <a16:creationId xmlns:a16="http://schemas.microsoft.com/office/drawing/2014/main" id="{4174FE15-9B39-480E-AFF0-AFCA79BE106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484784"/>
            <a:ext cx="8280400" cy="946150"/>
            <a:chOff x="204" y="1525"/>
            <a:chExt cx="5216" cy="596"/>
          </a:xfrm>
        </p:grpSpPr>
        <p:sp>
          <p:nvSpPr>
            <p:cNvPr id="10255" name="Text Box 20">
              <a:extLst>
                <a:ext uri="{FF2B5EF4-FFF2-40B4-BE49-F238E27FC236}">
                  <a16:creationId xmlns:a16="http://schemas.microsoft.com/office/drawing/2014/main" id="{C9C4A9F5-7013-468F-92FB-EC0277552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525"/>
              <a:ext cx="52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假如所给子集   是一个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有限集合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，那么   作成子群的条件更要简单．</a:t>
              </a:r>
            </a:p>
          </p:txBody>
        </p:sp>
        <p:graphicFrame>
          <p:nvGraphicFramePr>
            <p:cNvPr id="10256" name="Object 16">
              <a:extLst>
                <a:ext uri="{FF2B5EF4-FFF2-40B4-BE49-F238E27FC236}">
                  <a16:creationId xmlns:a16="http://schemas.microsoft.com/office/drawing/2014/main" id="{2DB6FC62-C349-47CD-85BB-6C28F04B96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1570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492" imgH="164814" progId="Equation.DSMT4">
                    <p:embed/>
                  </p:oleObj>
                </mc:Choice>
                <mc:Fallback>
                  <p:oleObj r:id="rId2" imgW="177492" imgH="164814" progId="Equation.DSMT4">
                    <p:embed/>
                    <p:pic>
                      <p:nvPicPr>
                        <p:cNvPr id="10256" name="Object 16">
                          <a:extLst>
                            <a:ext uri="{FF2B5EF4-FFF2-40B4-BE49-F238E27FC236}">
                              <a16:creationId xmlns:a16="http://schemas.microsoft.com/office/drawing/2014/main" id="{2DB6FC62-C349-47CD-85BB-6C28F04B96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570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5">
              <a:extLst>
                <a:ext uri="{FF2B5EF4-FFF2-40B4-BE49-F238E27FC236}">
                  <a16:creationId xmlns:a16="http://schemas.microsoft.com/office/drawing/2014/main" id="{D6FCC649-F5C4-4986-B424-27E7129B12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313804"/>
                </p:ext>
              </p:extLst>
            </p:nvPr>
          </p:nvGraphicFramePr>
          <p:xfrm>
            <a:off x="3969" y="1570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7492" imgH="164814" progId="Equation.DSMT4">
                    <p:embed/>
                  </p:oleObj>
                </mc:Choice>
                <mc:Fallback>
                  <p:oleObj r:id="rId4" imgW="177492" imgH="164814" progId="Equation.DSMT4">
                    <p:embed/>
                    <p:pic>
                      <p:nvPicPr>
                        <p:cNvPr id="10257" name="Object 15">
                          <a:extLst>
                            <a:ext uri="{FF2B5EF4-FFF2-40B4-BE49-F238E27FC236}">
                              <a16:creationId xmlns:a16="http://schemas.microsoft.com/office/drawing/2014/main" id="{D6FCC649-F5C4-4986-B424-27E7129B12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570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993" name="Group 33">
            <a:extLst>
              <a:ext uri="{FF2B5EF4-FFF2-40B4-BE49-F238E27FC236}">
                <a16:creationId xmlns:a16="http://schemas.microsoft.com/office/drawing/2014/main" id="{C7B4CF58-7563-4686-B31B-BE66400DB75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421409"/>
            <a:ext cx="8280400" cy="1587500"/>
            <a:chOff x="295" y="2160"/>
            <a:chExt cx="5216" cy="1000"/>
          </a:xfrm>
        </p:grpSpPr>
        <p:sp>
          <p:nvSpPr>
            <p:cNvPr id="10250" name="Text Box 31">
              <a:extLst>
                <a:ext uri="{FF2B5EF4-FFF2-40B4-BE49-F238E27FC236}">
                  <a16:creationId xmlns:a16="http://schemas.microsoft.com/office/drawing/2014/main" id="{E5D233F0-8D29-4736-8F0F-D8D55F5B5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160"/>
              <a:ext cx="5216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   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　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一个群   的一个不空有限子集   作成   的一个子群的</a:t>
              </a:r>
              <a:r>
                <a:rPr lang="zh-CN" altLang="en-US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充分而且必要条件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是：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0251" name="Object 25">
              <a:extLst>
                <a:ext uri="{FF2B5EF4-FFF2-40B4-BE49-F238E27FC236}">
                  <a16:creationId xmlns:a16="http://schemas.microsoft.com/office/drawing/2014/main" id="{753DD052-5BFE-4667-BBA6-8C26F11146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205"/>
            <a:ext cx="20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64814" imgH="177492" progId="Equation.DSMT4">
                    <p:embed/>
                  </p:oleObj>
                </mc:Choice>
                <mc:Fallback>
                  <p:oleObj r:id="rId5" imgW="164814" imgH="177492" progId="Equation.DSMT4">
                    <p:embed/>
                    <p:pic>
                      <p:nvPicPr>
                        <p:cNvPr id="10251" name="Object 25">
                          <a:extLst>
                            <a:ext uri="{FF2B5EF4-FFF2-40B4-BE49-F238E27FC236}">
                              <a16:creationId xmlns:a16="http://schemas.microsoft.com/office/drawing/2014/main" id="{753DD052-5BFE-4667-BBA6-8C26F11146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205"/>
                          <a:ext cx="20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24">
              <a:extLst>
                <a:ext uri="{FF2B5EF4-FFF2-40B4-BE49-F238E27FC236}">
                  <a16:creationId xmlns:a16="http://schemas.microsoft.com/office/drawing/2014/main" id="{C273640A-BA6F-4524-BFE6-C4E8CCA572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205"/>
            <a:ext cx="27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77492" imgH="164814" progId="Equation.DSMT4">
                    <p:embed/>
                  </p:oleObj>
                </mc:Choice>
                <mc:Fallback>
                  <p:oleObj r:id="rId7" imgW="177492" imgH="164814" progId="Equation.DSMT4">
                    <p:embed/>
                    <p:pic>
                      <p:nvPicPr>
                        <p:cNvPr id="10252" name="Object 24">
                          <a:extLst>
                            <a:ext uri="{FF2B5EF4-FFF2-40B4-BE49-F238E27FC236}">
                              <a16:creationId xmlns:a16="http://schemas.microsoft.com/office/drawing/2014/main" id="{C273640A-BA6F-4524-BFE6-C4E8CCA572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205"/>
                          <a:ext cx="27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23">
              <a:extLst>
                <a:ext uri="{FF2B5EF4-FFF2-40B4-BE49-F238E27FC236}">
                  <a16:creationId xmlns:a16="http://schemas.microsoft.com/office/drawing/2014/main" id="{CB05D751-8FB2-4734-9C72-5C9F7F7F38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0" y="2205"/>
            <a:ext cx="24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4814" imgH="177492" progId="Equation.DSMT4">
                    <p:embed/>
                  </p:oleObj>
                </mc:Choice>
                <mc:Fallback>
                  <p:oleObj r:id="rId8" imgW="164814" imgH="177492" progId="Equation.DSMT4">
                    <p:embed/>
                    <p:pic>
                      <p:nvPicPr>
                        <p:cNvPr id="10253" name="Object 23">
                          <a:extLst>
                            <a:ext uri="{FF2B5EF4-FFF2-40B4-BE49-F238E27FC236}">
                              <a16:creationId xmlns:a16="http://schemas.microsoft.com/office/drawing/2014/main" id="{CB05D751-8FB2-4734-9C72-5C9F7F7F38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205"/>
                          <a:ext cx="24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22">
              <a:extLst>
                <a:ext uri="{FF2B5EF4-FFF2-40B4-BE49-F238E27FC236}">
                  <a16:creationId xmlns:a16="http://schemas.microsoft.com/office/drawing/2014/main" id="{E3530FE7-6ECA-4410-9FEE-11F631A32C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750"/>
            <a:ext cx="158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93800" imgH="203200" progId="Equation.DSMT4">
                    <p:embed/>
                  </p:oleObj>
                </mc:Choice>
                <mc:Fallback>
                  <p:oleObj r:id="rId10" imgW="1193800" imgH="203200" progId="Equation.DSMT4">
                    <p:embed/>
                    <p:pic>
                      <p:nvPicPr>
                        <p:cNvPr id="10254" name="Object 22">
                          <a:extLst>
                            <a:ext uri="{FF2B5EF4-FFF2-40B4-BE49-F238E27FC236}">
                              <a16:creationId xmlns:a16="http://schemas.microsoft.com/office/drawing/2014/main" id="{E3530FE7-6ECA-4410-9FEE-11F631A32C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50"/>
                          <a:ext cx="158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6" name="Rectangle 30">
            <a:extLst>
              <a:ext uri="{FF2B5EF4-FFF2-40B4-BE49-F238E27FC236}">
                <a16:creationId xmlns:a16="http://schemas.microsoft.com/office/drawing/2014/main" id="{2BF68A74-4498-4528-B579-69F26464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90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68998" name="Group 38">
            <a:extLst>
              <a:ext uri="{FF2B5EF4-FFF2-40B4-BE49-F238E27FC236}">
                <a16:creationId xmlns:a16="http://schemas.microsoft.com/office/drawing/2014/main" id="{E4C58A95-F803-435D-B299-0DD53C8E2FC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861271"/>
            <a:ext cx="8208962" cy="2678114"/>
            <a:chOff x="295" y="3022"/>
            <a:chExt cx="5171" cy="1687"/>
          </a:xfrm>
        </p:grpSpPr>
        <p:sp>
          <p:nvSpPr>
            <p:cNvPr id="10249" name="Text Box 37">
              <a:extLst>
                <a:ext uri="{FF2B5EF4-FFF2-40B4-BE49-F238E27FC236}">
                  <a16:creationId xmlns:a16="http://schemas.microsoft.com/office/drawing/2014/main" id="{E29F0A58-A2AA-42F6-B71F-D3EEF3C8F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022"/>
              <a:ext cx="5171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证明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　这个条件是必要的，无须证明．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对于充分性．因为   是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G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的子集，因此在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中消去律和结合律都成立，又由于有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中满足封闭性，从而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是一个满足消去律的有限半群，从而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G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的子群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证毕■</a:t>
              </a:r>
              <a:endPara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0248" name="Object 34">
              <a:extLst>
                <a:ext uri="{FF2B5EF4-FFF2-40B4-BE49-F238E27FC236}">
                  <a16:creationId xmlns:a16="http://schemas.microsoft.com/office/drawing/2014/main" id="{523E1325-BF56-4420-B87F-938A878069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889897"/>
                </p:ext>
              </p:extLst>
            </p:nvPr>
          </p:nvGraphicFramePr>
          <p:xfrm>
            <a:off x="2062" y="3461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492" imgH="164814" progId="Equation.DSMT4">
                    <p:embed/>
                  </p:oleObj>
                </mc:Choice>
                <mc:Fallback>
                  <p:oleObj name="Equation" r:id="rId12" imgW="177492" imgH="164814" progId="Equation.DSMT4">
                    <p:embed/>
                    <p:pic>
                      <p:nvPicPr>
                        <p:cNvPr id="10248" name="Object 34">
                          <a:extLst>
                            <a:ext uri="{FF2B5EF4-FFF2-40B4-BE49-F238E27FC236}">
                              <a16:creationId xmlns:a16="http://schemas.microsoft.com/office/drawing/2014/main" id="{523E1325-BF56-4420-B87F-938A878069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" y="3461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39">
            <a:extLst>
              <a:ext uri="{FF2B5EF4-FFF2-40B4-BE49-F238E27FC236}">
                <a16:creationId xmlns:a16="http://schemas.microsoft.com/office/drawing/2014/main" id="{372076B0-AD03-48B7-95C4-9730C68FA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135937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现在我们要认识一种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找一个子群的一般方法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</a:p>
          <a:p>
            <a:pPr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我们在一个群   里任意取出一个非空子集   来，包含元    ，  ，  ，  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那么   当然不见得是一个子群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但是我们可以把   扩大一点，而得到一个包含 的子群．</a:t>
            </a:r>
          </a:p>
          <a:p>
            <a:pPr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利用   的元以及这些元的逆元我们可以作各种乘积，比方说，</a:t>
            </a:r>
          </a:p>
          <a:p>
            <a:pPr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　　　　，     ，       ，   ，</a:t>
            </a:r>
          </a:p>
          <a:p>
            <a:pPr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等等．设集合    刚好包含所有这样的乘积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可以证明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AFCD3F02-70A5-468A-9C69-080BC030E4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</a:t>
            </a:r>
            <a:fld id="{4F0101FA-8B09-4398-90F5-6A3195F0B7A6}" type="datetime1">
              <a:rPr lang="zh-CN" altLang="en-US" smtClean="0"/>
              <a:pPr/>
              <a:t>2022/11/7</a:t>
            </a:fld>
            <a:endParaRPr lang="en-US" altLang="zh-CN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176C8E89-F5DC-4DDA-8D25-F2DA67084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0" dirty="0"/>
              <a:t>3 </a:t>
            </a:r>
            <a:r>
              <a:rPr lang="zh-CN" altLang="en-US" b="0" dirty="0"/>
              <a:t>生成子群</a:t>
            </a:r>
          </a:p>
        </p:txBody>
      </p:sp>
      <p:graphicFrame>
        <p:nvGraphicFramePr>
          <p:cNvPr id="11270" name="Object 20">
            <a:extLst>
              <a:ext uri="{FF2B5EF4-FFF2-40B4-BE49-F238E27FC236}">
                <a16:creationId xmlns:a16="http://schemas.microsoft.com/office/drawing/2014/main" id="{F945633C-EB5E-4EB2-814E-983E2A9CE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0846"/>
              </p:ext>
            </p:extLst>
          </p:nvPr>
        </p:nvGraphicFramePr>
        <p:xfrm>
          <a:off x="2860749" y="1916832"/>
          <a:ext cx="3889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4814" imgH="177492" progId="Equation.DSMT4">
                  <p:embed/>
                </p:oleObj>
              </mc:Choice>
              <mc:Fallback>
                <p:oleObj r:id="rId2" imgW="164814" imgH="177492" progId="Equation.DSMT4">
                  <p:embed/>
                  <p:pic>
                    <p:nvPicPr>
                      <p:cNvPr id="11270" name="Object 20">
                        <a:extLst>
                          <a:ext uri="{FF2B5EF4-FFF2-40B4-BE49-F238E27FC236}">
                            <a16:creationId xmlns:a16="http://schemas.microsoft.com/office/drawing/2014/main" id="{F945633C-EB5E-4EB2-814E-983E2A9CE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49" y="1916832"/>
                        <a:ext cx="3889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9">
            <a:extLst>
              <a:ext uri="{FF2B5EF4-FFF2-40B4-BE49-F238E27FC236}">
                <a16:creationId xmlns:a16="http://schemas.microsoft.com/office/drawing/2014/main" id="{7883A3A5-4592-4BAD-8BEF-7F5F450DB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68726"/>
              </p:ext>
            </p:extLst>
          </p:nvPr>
        </p:nvGraphicFramePr>
        <p:xfrm>
          <a:off x="7037462" y="1916832"/>
          <a:ext cx="349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579" imgH="177646" progId="Equation.DSMT4">
                  <p:embed/>
                </p:oleObj>
              </mc:Choice>
              <mc:Fallback>
                <p:oleObj r:id="rId4" imgW="139579" imgH="177646" progId="Equation.DSMT4">
                  <p:embed/>
                  <p:pic>
                    <p:nvPicPr>
                      <p:cNvPr id="11271" name="Object 19">
                        <a:extLst>
                          <a:ext uri="{FF2B5EF4-FFF2-40B4-BE49-F238E27FC236}">
                            <a16:creationId xmlns:a16="http://schemas.microsoft.com/office/drawing/2014/main" id="{7883A3A5-4592-4BAD-8BEF-7F5F450DB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462" y="1916832"/>
                        <a:ext cx="349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8">
            <a:extLst>
              <a:ext uri="{FF2B5EF4-FFF2-40B4-BE49-F238E27FC236}">
                <a16:creationId xmlns:a16="http://schemas.microsoft.com/office/drawing/2014/main" id="{A46EB010-9EF4-4DA0-92AF-51D9E89A3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003097"/>
              </p:ext>
            </p:extLst>
          </p:nvPr>
        </p:nvGraphicFramePr>
        <p:xfrm>
          <a:off x="7829624" y="1916832"/>
          <a:ext cx="349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9579" imgH="177646" progId="Equation.DSMT4">
                  <p:embed/>
                </p:oleObj>
              </mc:Choice>
              <mc:Fallback>
                <p:oleObj r:id="rId6" imgW="139579" imgH="177646" progId="Equation.DSMT4">
                  <p:embed/>
                  <p:pic>
                    <p:nvPicPr>
                      <p:cNvPr id="11272" name="Object 18">
                        <a:extLst>
                          <a:ext uri="{FF2B5EF4-FFF2-40B4-BE49-F238E27FC236}">
                            <a16:creationId xmlns:a16="http://schemas.microsoft.com/office/drawing/2014/main" id="{A46EB010-9EF4-4DA0-92AF-51D9E89A3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624" y="1916832"/>
                        <a:ext cx="349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7">
            <a:extLst>
              <a:ext uri="{FF2B5EF4-FFF2-40B4-BE49-F238E27FC236}">
                <a16:creationId xmlns:a16="http://schemas.microsoft.com/office/drawing/2014/main" id="{2913E0F5-4EC2-40EB-9A4B-3D5B144839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75399"/>
              </p:ext>
            </p:extLst>
          </p:nvPr>
        </p:nvGraphicFramePr>
        <p:xfrm>
          <a:off x="1216844" y="2420070"/>
          <a:ext cx="3111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6835" imgH="139518" progId="Equation.DSMT4">
                  <p:embed/>
                </p:oleObj>
              </mc:Choice>
              <mc:Fallback>
                <p:oleObj r:id="rId7" imgW="126835" imgH="139518" progId="Equation.DSMT4">
                  <p:embed/>
                  <p:pic>
                    <p:nvPicPr>
                      <p:cNvPr id="11273" name="Object 17">
                        <a:extLst>
                          <a:ext uri="{FF2B5EF4-FFF2-40B4-BE49-F238E27FC236}">
                            <a16:creationId xmlns:a16="http://schemas.microsoft.com/office/drawing/2014/main" id="{2913E0F5-4EC2-40EB-9A4B-3D5B14483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44" y="2420070"/>
                        <a:ext cx="3111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6">
            <a:extLst>
              <a:ext uri="{FF2B5EF4-FFF2-40B4-BE49-F238E27FC236}">
                <a16:creationId xmlns:a16="http://schemas.microsoft.com/office/drawing/2014/main" id="{3278CCB0-CE38-4D55-8446-8415813C2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081028"/>
              </p:ext>
            </p:extLst>
          </p:nvPr>
        </p:nvGraphicFramePr>
        <p:xfrm>
          <a:off x="1793107" y="2348632"/>
          <a:ext cx="298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6725" imgH="177415" progId="Equation.DSMT4">
                  <p:embed/>
                </p:oleObj>
              </mc:Choice>
              <mc:Fallback>
                <p:oleObj r:id="rId9" imgW="126725" imgH="177415" progId="Equation.DSMT4">
                  <p:embed/>
                  <p:pic>
                    <p:nvPicPr>
                      <p:cNvPr id="11274" name="Object 16">
                        <a:extLst>
                          <a:ext uri="{FF2B5EF4-FFF2-40B4-BE49-F238E27FC236}">
                            <a16:creationId xmlns:a16="http://schemas.microsoft.com/office/drawing/2014/main" id="{3278CCB0-CE38-4D55-8446-8415813C2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107" y="2348632"/>
                        <a:ext cx="298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5">
            <a:extLst>
              <a:ext uri="{FF2B5EF4-FFF2-40B4-BE49-F238E27FC236}">
                <a16:creationId xmlns:a16="http://schemas.microsoft.com/office/drawing/2014/main" id="{458252F9-AC5C-4618-8907-F4EF12247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09270"/>
              </p:ext>
            </p:extLst>
          </p:nvPr>
        </p:nvGraphicFramePr>
        <p:xfrm>
          <a:off x="2367782" y="2420070"/>
          <a:ext cx="2778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4201" imgH="139579" progId="Equation.DSMT4">
                  <p:embed/>
                </p:oleObj>
              </mc:Choice>
              <mc:Fallback>
                <p:oleObj r:id="rId11" imgW="114201" imgH="139579" progId="Equation.DSMT4">
                  <p:embed/>
                  <p:pic>
                    <p:nvPicPr>
                      <p:cNvPr id="11275" name="Object 15">
                        <a:extLst>
                          <a:ext uri="{FF2B5EF4-FFF2-40B4-BE49-F238E27FC236}">
                            <a16:creationId xmlns:a16="http://schemas.microsoft.com/office/drawing/2014/main" id="{458252F9-AC5C-4618-8907-F4EF12247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782" y="2420070"/>
                        <a:ext cx="27781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4">
            <a:extLst>
              <a:ext uri="{FF2B5EF4-FFF2-40B4-BE49-F238E27FC236}">
                <a16:creationId xmlns:a16="http://schemas.microsoft.com/office/drawing/2014/main" id="{17EE5736-99EC-47AD-AD0B-F8DCA5366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29984"/>
              </p:ext>
            </p:extLst>
          </p:nvPr>
        </p:nvGraphicFramePr>
        <p:xfrm>
          <a:off x="2872607" y="2348632"/>
          <a:ext cx="357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39579" imgH="177646" progId="Equation.DSMT4">
                  <p:embed/>
                </p:oleObj>
              </mc:Choice>
              <mc:Fallback>
                <p:oleObj r:id="rId13" imgW="139579" imgH="177646" progId="Equation.DSMT4">
                  <p:embed/>
                  <p:pic>
                    <p:nvPicPr>
                      <p:cNvPr id="11276" name="Object 14">
                        <a:extLst>
                          <a:ext uri="{FF2B5EF4-FFF2-40B4-BE49-F238E27FC236}">
                            <a16:creationId xmlns:a16="http://schemas.microsoft.com/office/drawing/2014/main" id="{17EE5736-99EC-47AD-AD0B-F8DCA5366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607" y="2348632"/>
                        <a:ext cx="3571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id="{27D0F023-A822-4E53-A219-1DC261DED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247198"/>
              </p:ext>
            </p:extLst>
          </p:nvPr>
        </p:nvGraphicFramePr>
        <p:xfrm>
          <a:off x="3491880" y="2780928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39579" imgH="177646" progId="Equation.DSMT4">
                  <p:embed/>
                </p:oleObj>
              </mc:Choice>
              <mc:Fallback>
                <p:oleObj r:id="rId15" imgW="139579" imgH="177646" progId="Equation.DSMT4">
                  <p:embed/>
                  <p:pic>
                    <p:nvPicPr>
                      <p:cNvPr id="11277" name="Object 13">
                        <a:extLst>
                          <a:ext uri="{FF2B5EF4-FFF2-40B4-BE49-F238E27FC236}">
                            <a16:creationId xmlns:a16="http://schemas.microsoft.com/office/drawing/2014/main" id="{27D0F023-A822-4E53-A219-1DC261DED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780928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2">
            <a:extLst>
              <a:ext uri="{FF2B5EF4-FFF2-40B4-BE49-F238E27FC236}">
                <a16:creationId xmlns:a16="http://schemas.microsoft.com/office/drawing/2014/main" id="{3D957F55-6119-4206-AABD-7F6D2CB37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550597"/>
              </p:ext>
            </p:extLst>
          </p:nvPr>
        </p:nvGraphicFramePr>
        <p:xfrm>
          <a:off x="8117532" y="2780928"/>
          <a:ext cx="3429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39579" imgH="177646" progId="Equation.DSMT4">
                  <p:embed/>
                </p:oleObj>
              </mc:Choice>
              <mc:Fallback>
                <p:oleObj r:id="rId16" imgW="139579" imgH="177646" progId="Equation.DSMT4">
                  <p:embed/>
                  <p:pic>
                    <p:nvPicPr>
                      <p:cNvPr id="11278" name="Object 12">
                        <a:extLst>
                          <a:ext uri="{FF2B5EF4-FFF2-40B4-BE49-F238E27FC236}">
                            <a16:creationId xmlns:a16="http://schemas.microsoft.com/office/drawing/2014/main" id="{3D957F55-6119-4206-AABD-7F6D2CB37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7532" y="2780928"/>
                        <a:ext cx="3429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1">
            <a:extLst>
              <a:ext uri="{FF2B5EF4-FFF2-40B4-BE49-F238E27FC236}">
                <a16:creationId xmlns:a16="http://schemas.microsoft.com/office/drawing/2014/main" id="{BD54C734-87A8-4DB7-A1E8-00BE3D641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42165"/>
              </p:ext>
            </p:extLst>
          </p:nvPr>
        </p:nvGraphicFramePr>
        <p:xfrm>
          <a:off x="1492324" y="3715692"/>
          <a:ext cx="350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39579" imgH="177646" progId="Equation.DSMT4">
                  <p:embed/>
                </p:oleObj>
              </mc:Choice>
              <mc:Fallback>
                <p:oleObj r:id="rId17" imgW="139579" imgH="177646" progId="Equation.DSMT4">
                  <p:embed/>
                  <p:pic>
                    <p:nvPicPr>
                      <p:cNvPr id="11279" name="Object 11">
                        <a:extLst>
                          <a:ext uri="{FF2B5EF4-FFF2-40B4-BE49-F238E27FC236}">
                            <a16:creationId xmlns:a16="http://schemas.microsoft.com/office/drawing/2014/main" id="{BD54C734-87A8-4DB7-A1E8-00BE3D641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324" y="3715692"/>
                        <a:ext cx="3508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0">
            <a:extLst>
              <a:ext uri="{FF2B5EF4-FFF2-40B4-BE49-F238E27FC236}">
                <a16:creationId xmlns:a16="http://schemas.microsoft.com/office/drawing/2014/main" id="{2E073D44-9DA1-4C81-A970-6DD9DF044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762051"/>
              </p:ext>
            </p:extLst>
          </p:nvPr>
        </p:nvGraphicFramePr>
        <p:xfrm>
          <a:off x="4744269" y="2348632"/>
          <a:ext cx="331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9579" imgH="177646" progId="Equation.DSMT4">
                  <p:embed/>
                </p:oleObj>
              </mc:Choice>
              <mc:Fallback>
                <p:oleObj r:id="rId18" imgW="139579" imgH="177646" progId="Equation.DSMT4">
                  <p:embed/>
                  <p:pic>
                    <p:nvPicPr>
                      <p:cNvPr id="11280" name="Object 10">
                        <a:extLst>
                          <a:ext uri="{FF2B5EF4-FFF2-40B4-BE49-F238E27FC236}">
                            <a16:creationId xmlns:a16="http://schemas.microsoft.com/office/drawing/2014/main" id="{2E073D44-9DA1-4C81-A970-6DD9DF044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269" y="2348632"/>
                        <a:ext cx="331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9">
            <a:extLst>
              <a:ext uri="{FF2B5EF4-FFF2-40B4-BE49-F238E27FC236}">
                <a16:creationId xmlns:a16="http://schemas.microsoft.com/office/drawing/2014/main" id="{1D27A7DA-DC08-45EC-A4B5-2CE2C9E03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273641"/>
              </p:ext>
            </p:extLst>
          </p:nvPr>
        </p:nvGraphicFramePr>
        <p:xfrm>
          <a:off x="1781249" y="4509220"/>
          <a:ext cx="431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202936" imgH="177569" progId="Equation.DSMT4">
                  <p:embed/>
                </p:oleObj>
              </mc:Choice>
              <mc:Fallback>
                <p:oleObj r:id="rId19" imgW="202936" imgH="177569" progId="Equation.DSMT4">
                  <p:embed/>
                  <p:pic>
                    <p:nvPicPr>
                      <p:cNvPr id="11281" name="Object 9">
                        <a:extLst>
                          <a:ext uri="{FF2B5EF4-FFF2-40B4-BE49-F238E27FC236}">
                            <a16:creationId xmlns:a16="http://schemas.microsoft.com/office/drawing/2014/main" id="{1D27A7DA-DC08-45EC-A4B5-2CE2C9E03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249" y="4509220"/>
                        <a:ext cx="431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8">
            <a:extLst>
              <a:ext uri="{FF2B5EF4-FFF2-40B4-BE49-F238E27FC236}">
                <a16:creationId xmlns:a16="http://schemas.microsoft.com/office/drawing/2014/main" id="{C634C81E-6F4F-42D8-B222-4EA465FE7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702979"/>
              </p:ext>
            </p:extLst>
          </p:nvPr>
        </p:nvGraphicFramePr>
        <p:xfrm>
          <a:off x="2428949" y="4509220"/>
          <a:ext cx="5762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304536" imgH="203024" progId="Equation.DSMT4">
                  <p:embed/>
                </p:oleObj>
              </mc:Choice>
              <mc:Fallback>
                <p:oleObj r:id="rId21" imgW="304536" imgH="203024" progId="Equation.DSMT4">
                  <p:embed/>
                  <p:pic>
                    <p:nvPicPr>
                      <p:cNvPr id="11282" name="Object 8">
                        <a:extLst>
                          <a:ext uri="{FF2B5EF4-FFF2-40B4-BE49-F238E27FC236}">
                            <a16:creationId xmlns:a16="http://schemas.microsoft.com/office/drawing/2014/main" id="{C634C81E-6F4F-42D8-B222-4EA465FE7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949" y="4509220"/>
                        <a:ext cx="5762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7">
            <a:extLst>
              <a:ext uri="{FF2B5EF4-FFF2-40B4-BE49-F238E27FC236}">
                <a16:creationId xmlns:a16="http://schemas.microsoft.com/office/drawing/2014/main" id="{03C57222-870C-4A43-A782-33474A125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88047"/>
              </p:ext>
            </p:extLst>
          </p:nvPr>
        </p:nvGraphicFramePr>
        <p:xfrm>
          <a:off x="3292549" y="4509220"/>
          <a:ext cx="865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406048" imgH="203024" progId="Equation.DSMT4">
                  <p:embed/>
                </p:oleObj>
              </mc:Choice>
              <mc:Fallback>
                <p:oleObj r:id="rId23" imgW="406048" imgH="203024" progId="Equation.DSMT4">
                  <p:embed/>
                  <p:pic>
                    <p:nvPicPr>
                      <p:cNvPr id="11283" name="Object 7">
                        <a:extLst>
                          <a:ext uri="{FF2B5EF4-FFF2-40B4-BE49-F238E27FC236}">
                            <a16:creationId xmlns:a16="http://schemas.microsoft.com/office/drawing/2014/main" id="{03C57222-870C-4A43-A782-33474A125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549" y="4509220"/>
                        <a:ext cx="8651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6">
            <a:extLst>
              <a:ext uri="{FF2B5EF4-FFF2-40B4-BE49-F238E27FC236}">
                <a16:creationId xmlns:a16="http://schemas.microsoft.com/office/drawing/2014/main" id="{3912ACC8-E14D-4BDA-8817-D5BB64A43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796617"/>
              </p:ext>
            </p:extLst>
          </p:nvPr>
        </p:nvGraphicFramePr>
        <p:xfrm>
          <a:off x="4373637" y="4436195"/>
          <a:ext cx="341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39579" imgH="177646" progId="Equation.DSMT4">
                  <p:embed/>
                </p:oleObj>
              </mc:Choice>
              <mc:Fallback>
                <p:oleObj r:id="rId25" imgW="139579" imgH="177646" progId="Equation.DSMT4">
                  <p:embed/>
                  <p:pic>
                    <p:nvPicPr>
                      <p:cNvPr id="11284" name="Object 6">
                        <a:extLst>
                          <a:ext uri="{FF2B5EF4-FFF2-40B4-BE49-F238E27FC236}">
                            <a16:creationId xmlns:a16="http://schemas.microsoft.com/office/drawing/2014/main" id="{3912ACC8-E14D-4BDA-8817-D5BB64A43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637" y="4436195"/>
                        <a:ext cx="341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5">
            <a:extLst>
              <a:ext uri="{FF2B5EF4-FFF2-40B4-BE49-F238E27FC236}">
                <a16:creationId xmlns:a16="http://schemas.microsoft.com/office/drawing/2014/main" id="{9E77E36E-2F7A-4BB1-AE8B-CBBA8B26A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510694"/>
              </p:ext>
            </p:extLst>
          </p:nvPr>
        </p:nvGraphicFramePr>
        <p:xfrm>
          <a:off x="5021337" y="4436195"/>
          <a:ext cx="5032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203024" imgH="203024" progId="Equation.DSMT4">
                  <p:embed/>
                </p:oleObj>
              </mc:Choice>
              <mc:Fallback>
                <p:oleObj r:id="rId27" imgW="203024" imgH="203024" progId="Equation.DSMT4">
                  <p:embed/>
                  <p:pic>
                    <p:nvPicPr>
                      <p:cNvPr id="11285" name="Object 5">
                        <a:extLst>
                          <a:ext uri="{FF2B5EF4-FFF2-40B4-BE49-F238E27FC236}">
                            <a16:creationId xmlns:a16="http://schemas.microsoft.com/office/drawing/2014/main" id="{9E77E36E-2F7A-4BB1-AE8B-CBBA8B26A7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337" y="4436195"/>
                        <a:ext cx="5032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4">
            <a:extLst>
              <a:ext uri="{FF2B5EF4-FFF2-40B4-BE49-F238E27FC236}">
                <a16:creationId xmlns:a16="http://schemas.microsoft.com/office/drawing/2014/main" id="{3689E977-402A-478D-BEDF-1BDC84B5A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92133"/>
              </p:ext>
            </p:extLst>
          </p:nvPr>
        </p:nvGraphicFramePr>
        <p:xfrm>
          <a:off x="2573412" y="4941020"/>
          <a:ext cx="431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177492" imgH="164814" progId="Equation.DSMT4">
                  <p:embed/>
                </p:oleObj>
              </mc:Choice>
              <mc:Fallback>
                <p:oleObj r:id="rId29" imgW="177492" imgH="164814" progId="Equation.DSMT4">
                  <p:embed/>
                  <p:pic>
                    <p:nvPicPr>
                      <p:cNvPr id="11286" name="Object 4">
                        <a:extLst>
                          <a:ext uri="{FF2B5EF4-FFF2-40B4-BE49-F238E27FC236}">
                            <a16:creationId xmlns:a16="http://schemas.microsoft.com/office/drawing/2014/main" id="{3689E977-402A-478D-BEDF-1BDC84B5A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412" y="4941020"/>
                        <a:ext cx="431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42" name="Group 34">
            <a:extLst>
              <a:ext uri="{FF2B5EF4-FFF2-40B4-BE49-F238E27FC236}">
                <a16:creationId xmlns:a16="http://schemas.microsoft.com/office/drawing/2014/main" id="{6917B490-176A-4F2E-A97E-6AA064A88711}"/>
              </a:ext>
            </a:extLst>
          </p:cNvPr>
          <p:cNvGrpSpPr>
            <a:grpSpLocks/>
          </p:cNvGrpSpPr>
          <p:nvPr/>
        </p:nvGrpSpPr>
        <p:grpSpPr bwMode="auto">
          <a:xfrm>
            <a:off x="467047" y="836613"/>
            <a:ext cx="8353425" cy="1885950"/>
            <a:chOff x="204" y="527"/>
            <a:chExt cx="5262" cy="1188"/>
          </a:xfrm>
        </p:grpSpPr>
        <p:sp>
          <p:nvSpPr>
            <p:cNvPr id="12306" name="Rectangle 6">
              <a:extLst>
                <a:ext uri="{FF2B5EF4-FFF2-40B4-BE49-F238E27FC236}">
                  <a16:creationId xmlns:a16="http://schemas.microsoft.com/office/drawing/2014/main" id="{92B125E2-7788-430B-91B1-20B67487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527"/>
              <a:ext cx="5262" cy="1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1143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(1</a:t>
              </a:r>
              <a:r>
                <a:rPr lang="en-US" altLang="zh-CN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).      </a:t>
              </a:r>
              <a:r>
                <a:rPr lang="zh-CN" altLang="en-US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作成一个子群．</a:t>
              </a:r>
              <a:endPara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因为两个这样的乘积乘起来还是一个这样的乘积， 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一个这样的乘积的逆元也是一个这样的乘积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由定理１， </a:t>
              </a:r>
            </a:p>
          </p:txBody>
        </p:sp>
        <p:graphicFrame>
          <p:nvGraphicFramePr>
            <p:cNvPr id="12307" name="Object 4">
              <a:extLst>
                <a:ext uri="{FF2B5EF4-FFF2-40B4-BE49-F238E27FC236}">
                  <a16:creationId xmlns:a16="http://schemas.microsoft.com/office/drawing/2014/main" id="{2D00532B-EE13-4EE3-BB4A-74C1B5ADC3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572"/>
            <a:ext cx="27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492" imgH="164814" progId="Equation.DSMT4">
                    <p:embed/>
                  </p:oleObj>
                </mc:Choice>
                <mc:Fallback>
                  <p:oleObj r:id="rId2" imgW="177492" imgH="164814" progId="Equation.DSMT4">
                    <p:embed/>
                    <p:pic>
                      <p:nvPicPr>
                        <p:cNvPr id="12307" name="Object 4">
                          <a:extLst>
                            <a:ext uri="{FF2B5EF4-FFF2-40B4-BE49-F238E27FC236}">
                              <a16:creationId xmlns:a16="http://schemas.microsoft.com/office/drawing/2014/main" id="{2D00532B-EE13-4EE3-BB4A-74C1B5ADC3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572"/>
                          <a:ext cx="27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3" name="Text Box 33">
            <a:extLst>
              <a:ext uri="{FF2B5EF4-FFF2-40B4-BE49-F238E27FC236}">
                <a16:creationId xmlns:a16="http://schemas.microsoft.com/office/drawing/2014/main" id="{CC5B7261-603E-4D4E-A6AA-D59F13BB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52738"/>
            <a:ext cx="82073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对任何一个包含   的子群   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一定包含   ．</a:t>
            </a:r>
          </a:p>
          <a:p>
            <a:pPr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这一点容易看出：   既是一个子群，它又包含所有   的元    ， ， 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Ⅰ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Ⅱ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，两个条件，因而根据定理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，它必须包含所有的上面所作的那些乘积；这就是说，          ．</a:t>
            </a:r>
          </a:p>
          <a:p>
            <a:pPr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由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  是包含    的最小的子群． </a:t>
            </a:r>
          </a:p>
        </p:txBody>
      </p:sp>
      <p:graphicFrame>
        <p:nvGraphicFramePr>
          <p:cNvPr id="12294" name="Object 19">
            <a:extLst>
              <a:ext uri="{FF2B5EF4-FFF2-40B4-BE49-F238E27FC236}">
                <a16:creationId xmlns:a16="http://schemas.microsoft.com/office/drawing/2014/main" id="{4EBD473C-9E86-4F3F-B3C0-8E16D4108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1212"/>
              </p:ext>
            </p:extLst>
          </p:nvPr>
        </p:nvGraphicFramePr>
        <p:xfrm>
          <a:off x="3717106" y="2924176"/>
          <a:ext cx="3508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579" imgH="177646" progId="Equation.DSMT4">
                  <p:embed/>
                </p:oleObj>
              </mc:Choice>
              <mc:Fallback>
                <p:oleObj r:id="rId4" imgW="139579" imgH="177646" progId="Equation.DSMT4">
                  <p:embed/>
                  <p:pic>
                    <p:nvPicPr>
                      <p:cNvPr id="12294" name="Object 19">
                        <a:extLst>
                          <a:ext uri="{FF2B5EF4-FFF2-40B4-BE49-F238E27FC236}">
                            <a16:creationId xmlns:a16="http://schemas.microsoft.com/office/drawing/2014/main" id="{4EBD473C-9E86-4F3F-B3C0-8E16D4108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106" y="2924176"/>
                        <a:ext cx="3508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8">
            <a:extLst>
              <a:ext uri="{FF2B5EF4-FFF2-40B4-BE49-F238E27FC236}">
                <a16:creationId xmlns:a16="http://schemas.microsoft.com/office/drawing/2014/main" id="{03119705-0ED5-4802-9A9A-2068081BA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439116"/>
              </p:ext>
            </p:extLst>
          </p:nvPr>
        </p:nvGraphicFramePr>
        <p:xfrm>
          <a:off x="5076304" y="2852738"/>
          <a:ext cx="431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3112" imgH="190417" progId="Equation.DSMT4">
                  <p:embed/>
                </p:oleObj>
              </mc:Choice>
              <mc:Fallback>
                <p:oleObj r:id="rId6" imgW="203112" imgH="190417" progId="Equation.DSMT4">
                  <p:embed/>
                  <p:pic>
                    <p:nvPicPr>
                      <p:cNvPr id="12295" name="Object 18">
                        <a:extLst>
                          <a:ext uri="{FF2B5EF4-FFF2-40B4-BE49-F238E27FC236}">
                            <a16:creationId xmlns:a16="http://schemas.microsoft.com/office/drawing/2014/main" id="{03119705-0ED5-4802-9A9A-2068081BA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304" y="2852738"/>
                        <a:ext cx="431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7">
            <a:extLst>
              <a:ext uri="{FF2B5EF4-FFF2-40B4-BE49-F238E27FC236}">
                <a16:creationId xmlns:a16="http://schemas.microsoft.com/office/drawing/2014/main" id="{CA531753-F1D1-40A1-B864-8F4C8D740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602228"/>
              </p:ext>
            </p:extLst>
          </p:nvPr>
        </p:nvGraphicFramePr>
        <p:xfrm>
          <a:off x="5507981" y="2852738"/>
          <a:ext cx="4333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3112" imgH="190417" progId="Equation.DSMT4">
                  <p:embed/>
                </p:oleObj>
              </mc:Choice>
              <mc:Fallback>
                <p:oleObj r:id="rId8" imgW="203112" imgH="190417" progId="Equation.DSMT4">
                  <p:embed/>
                  <p:pic>
                    <p:nvPicPr>
                      <p:cNvPr id="12296" name="Object 17">
                        <a:extLst>
                          <a:ext uri="{FF2B5EF4-FFF2-40B4-BE49-F238E27FC236}">
                            <a16:creationId xmlns:a16="http://schemas.microsoft.com/office/drawing/2014/main" id="{CA531753-F1D1-40A1-B864-8F4C8D740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981" y="2852738"/>
                        <a:ext cx="4333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6">
            <a:extLst>
              <a:ext uri="{FF2B5EF4-FFF2-40B4-BE49-F238E27FC236}">
                <a16:creationId xmlns:a16="http://schemas.microsoft.com/office/drawing/2014/main" id="{389DB591-0CE9-4C71-B779-FC66FD0B1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39367"/>
              </p:ext>
            </p:extLst>
          </p:nvPr>
        </p:nvGraphicFramePr>
        <p:xfrm>
          <a:off x="3418831" y="3357563"/>
          <a:ext cx="431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77492" imgH="164814" progId="Equation.DSMT4">
                  <p:embed/>
                </p:oleObj>
              </mc:Choice>
              <mc:Fallback>
                <p:oleObj r:id="rId9" imgW="177492" imgH="164814" progId="Equation.DSMT4">
                  <p:embed/>
                  <p:pic>
                    <p:nvPicPr>
                      <p:cNvPr id="12297" name="Object 16">
                        <a:extLst>
                          <a:ext uri="{FF2B5EF4-FFF2-40B4-BE49-F238E27FC236}">
                            <a16:creationId xmlns:a16="http://schemas.microsoft.com/office/drawing/2014/main" id="{389DB591-0CE9-4C71-B779-FC66FD0B1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831" y="3357563"/>
                        <a:ext cx="4318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5">
            <a:extLst>
              <a:ext uri="{FF2B5EF4-FFF2-40B4-BE49-F238E27FC236}">
                <a16:creationId xmlns:a16="http://schemas.microsoft.com/office/drawing/2014/main" id="{80110935-C5B3-4522-8E36-8591F15A6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475870"/>
              </p:ext>
            </p:extLst>
          </p:nvPr>
        </p:nvGraphicFramePr>
        <p:xfrm>
          <a:off x="7335193" y="2879726"/>
          <a:ext cx="3778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92" imgH="164814" progId="Equation.DSMT4">
                  <p:embed/>
                </p:oleObj>
              </mc:Choice>
              <mc:Fallback>
                <p:oleObj name="Equation" r:id="rId10" imgW="177492" imgH="164814" progId="Equation.DSMT4">
                  <p:embed/>
                  <p:pic>
                    <p:nvPicPr>
                      <p:cNvPr id="12298" name="Object 15">
                        <a:extLst>
                          <a:ext uri="{FF2B5EF4-FFF2-40B4-BE49-F238E27FC236}">
                            <a16:creationId xmlns:a16="http://schemas.microsoft.com/office/drawing/2014/main" id="{80110935-C5B3-4522-8E36-8591F15A6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193" y="2879726"/>
                        <a:ext cx="3778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4">
            <a:extLst>
              <a:ext uri="{FF2B5EF4-FFF2-40B4-BE49-F238E27FC236}">
                <a16:creationId xmlns:a16="http://schemas.microsoft.com/office/drawing/2014/main" id="{586D9772-435A-4DE8-8F7F-FAD596121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33714"/>
              </p:ext>
            </p:extLst>
          </p:nvPr>
        </p:nvGraphicFramePr>
        <p:xfrm>
          <a:off x="8501062" y="3301796"/>
          <a:ext cx="349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9579" imgH="177646" progId="Equation.DSMT4">
                  <p:embed/>
                </p:oleObj>
              </mc:Choice>
              <mc:Fallback>
                <p:oleObj r:id="rId12" imgW="139579" imgH="177646" progId="Equation.DSMT4">
                  <p:embed/>
                  <p:pic>
                    <p:nvPicPr>
                      <p:cNvPr id="12299" name="Object 14">
                        <a:extLst>
                          <a:ext uri="{FF2B5EF4-FFF2-40B4-BE49-F238E27FC236}">
                            <a16:creationId xmlns:a16="http://schemas.microsoft.com/office/drawing/2014/main" id="{586D9772-435A-4DE8-8F7F-FAD596121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2" y="3301796"/>
                        <a:ext cx="349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3">
            <a:extLst>
              <a:ext uri="{FF2B5EF4-FFF2-40B4-BE49-F238E27FC236}">
                <a16:creationId xmlns:a16="http://schemas.microsoft.com/office/drawing/2014/main" id="{9E44E97C-401F-4E2D-BE3F-56650DB6B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17434"/>
              </p:ext>
            </p:extLst>
          </p:nvPr>
        </p:nvGraphicFramePr>
        <p:xfrm>
          <a:off x="1330226" y="3788470"/>
          <a:ext cx="3127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26835" imgH="139518" progId="Equation.DSMT4">
                  <p:embed/>
                </p:oleObj>
              </mc:Choice>
              <mc:Fallback>
                <p:oleObj r:id="rId13" imgW="126835" imgH="139518" progId="Equation.DSMT4">
                  <p:embed/>
                  <p:pic>
                    <p:nvPicPr>
                      <p:cNvPr id="12300" name="Object 13">
                        <a:extLst>
                          <a:ext uri="{FF2B5EF4-FFF2-40B4-BE49-F238E27FC236}">
                            <a16:creationId xmlns:a16="http://schemas.microsoft.com/office/drawing/2014/main" id="{9E44E97C-401F-4E2D-BE3F-56650DB6B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226" y="3788470"/>
                        <a:ext cx="3127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2">
            <a:extLst>
              <a:ext uri="{FF2B5EF4-FFF2-40B4-BE49-F238E27FC236}">
                <a16:creationId xmlns:a16="http://schemas.microsoft.com/office/drawing/2014/main" id="{61A78C8B-B297-4DEC-8DC7-27A833501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463698"/>
              </p:ext>
            </p:extLst>
          </p:nvPr>
        </p:nvGraphicFramePr>
        <p:xfrm>
          <a:off x="1835051" y="3717032"/>
          <a:ext cx="295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26725" imgH="177415" progId="Equation.DSMT4">
                  <p:embed/>
                </p:oleObj>
              </mc:Choice>
              <mc:Fallback>
                <p:oleObj r:id="rId15" imgW="126725" imgH="177415" progId="Equation.DSMT4">
                  <p:embed/>
                  <p:pic>
                    <p:nvPicPr>
                      <p:cNvPr id="12301" name="Object 12">
                        <a:extLst>
                          <a:ext uri="{FF2B5EF4-FFF2-40B4-BE49-F238E27FC236}">
                            <a16:creationId xmlns:a16="http://schemas.microsoft.com/office/drawing/2014/main" id="{61A78C8B-B297-4DEC-8DC7-27A833501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051" y="3717032"/>
                        <a:ext cx="295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1">
            <a:extLst>
              <a:ext uri="{FF2B5EF4-FFF2-40B4-BE49-F238E27FC236}">
                <a16:creationId xmlns:a16="http://schemas.microsoft.com/office/drawing/2014/main" id="{E353D912-89D7-4DB0-9D32-B660C1F36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021107"/>
              </p:ext>
            </p:extLst>
          </p:nvPr>
        </p:nvGraphicFramePr>
        <p:xfrm>
          <a:off x="2266851" y="3788470"/>
          <a:ext cx="2889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14201" imgH="139579" progId="Equation.DSMT4">
                  <p:embed/>
                </p:oleObj>
              </mc:Choice>
              <mc:Fallback>
                <p:oleObj r:id="rId17" imgW="114201" imgH="139579" progId="Equation.DSMT4">
                  <p:embed/>
                  <p:pic>
                    <p:nvPicPr>
                      <p:cNvPr id="12302" name="Object 11">
                        <a:extLst>
                          <a:ext uri="{FF2B5EF4-FFF2-40B4-BE49-F238E27FC236}">
                            <a16:creationId xmlns:a16="http://schemas.microsoft.com/office/drawing/2014/main" id="{E353D912-89D7-4DB0-9D32-B660C1F36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851" y="3788470"/>
                        <a:ext cx="2889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0">
            <a:extLst>
              <a:ext uri="{FF2B5EF4-FFF2-40B4-BE49-F238E27FC236}">
                <a16:creationId xmlns:a16="http://schemas.microsoft.com/office/drawing/2014/main" id="{E32C6F49-589B-49D6-B4CC-5887AC767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356030"/>
              </p:ext>
            </p:extLst>
          </p:nvPr>
        </p:nvGraphicFramePr>
        <p:xfrm>
          <a:off x="1403251" y="4581526"/>
          <a:ext cx="1152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532937" imgH="215713" progId="Equation.DSMT4">
                  <p:embed/>
                </p:oleObj>
              </mc:Choice>
              <mc:Fallback>
                <p:oleObj r:id="rId19" imgW="532937" imgH="215713" progId="Equation.DSMT4">
                  <p:embed/>
                  <p:pic>
                    <p:nvPicPr>
                      <p:cNvPr id="12303" name="Object 10">
                        <a:extLst>
                          <a:ext uri="{FF2B5EF4-FFF2-40B4-BE49-F238E27FC236}">
                            <a16:creationId xmlns:a16="http://schemas.microsoft.com/office/drawing/2014/main" id="{E32C6F49-589B-49D6-B4CC-5887AC767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251" y="4581526"/>
                        <a:ext cx="1152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9">
            <a:extLst>
              <a:ext uri="{FF2B5EF4-FFF2-40B4-BE49-F238E27FC236}">
                <a16:creationId xmlns:a16="http://schemas.microsoft.com/office/drawing/2014/main" id="{A489F8A9-06F0-43D5-B9C6-DE00F1569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21818"/>
              </p:ext>
            </p:extLst>
          </p:nvPr>
        </p:nvGraphicFramePr>
        <p:xfrm>
          <a:off x="2653729" y="5060951"/>
          <a:ext cx="431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77492" imgH="164814" progId="Equation.DSMT4">
                  <p:embed/>
                </p:oleObj>
              </mc:Choice>
              <mc:Fallback>
                <p:oleObj r:id="rId21" imgW="177492" imgH="164814" progId="Equation.DSMT4">
                  <p:embed/>
                  <p:pic>
                    <p:nvPicPr>
                      <p:cNvPr id="12304" name="Object 9">
                        <a:extLst>
                          <a:ext uri="{FF2B5EF4-FFF2-40B4-BE49-F238E27FC236}">
                            <a16:creationId xmlns:a16="http://schemas.microsoft.com/office/drawing/2014/main" id="{A489F8A9-06F0-43D5-B9C6-DE00F1569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729" y="5060951"/>
                        <a:ext cx="431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8">
            <a:extLst>
              <a:ext uri="{FF2B5EF4-FFF2-40B4-BE49-F238E27FC236}">
                <a16:creationId xmlns:a16="http://schemas.microsoft.com/office/drawing/2014/main" id="{91259D88-03C7-48D7-9173-086207A97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577912"/>
              </p:ext>
            </p:extLst>
          </p:nvPr>
        </p:nvGraphicFramePr>
        <p:xfrm>
          <a:off x="4166617" y="5013326"/>
          <a:ext cx="333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39579" imgH="177646" progId="Equation.DSMT4">
                  <p:embed/>
                </p:oleObj>
              </mc:Choice>
              <mc:Fallback>
                <p:oleObj r:id="rId22" imgW="139579" imgH="177646" progId="Equation.DSMT4">
                  <p:embed/>
                  <p:pic>
                    <p:nvPicPr>
                      <p:cNvPr id="12305" name="Object 8">
                        <a:extLst>
                          <a:ext uri="{FF2B5EF4-FFF2-40B4-BE49-F238E27FC236}">
                            <a16:creationId xmlns:a16="http://schemas.microsoft.com/office/drawing/2014/main" id="{91259D88-03C7-48D7-9173-086207A97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617" y="5013326"/>
                        <a:ext cx="333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53" name="Group 21">
            <a:extLst>
              <a:ext uri="{FF2B5EF4-FFF2-40B4-BE49-F238E27FC236}">
                <a16:creationId xmlns:a16="http://schemas.microsoft.com/office/drawing/2014/main" id="{3EF3FEBD-9765-410D-969B-BC601C45673F}"/>
              </a:ext>
            </a:extLst>
          </p:cNvPr>
          <p:cNvGrpSpPr>
            <a:grpSpLocks/>
          </p:cNvGrpSpPr>
          <p:nvPr/>
        </p:nvGrpSpPr>
        <p:grpSpPr bwMode="auto">
          <a:xfrm>
            <a:off x="385331" y="1203743"/>
            <a:ext cx="8351837" cy="946150"/>
            <a:chOff x="249" y="572"/>
            <a:chExt cx="5261" cy="596"/>
          </a:xfrm>
        </p:grpSpPr>
        <p:sp>
          <p:nvSpPr>
            <p:cNvPr id="13321" name="Text Box 11">
              <a:extLst>
                <a:ext uri="{FF2B5EF4-FFF2-40B4-BE49-F238E27FC236}">
                  <a16:creationId xmlns:a16="http://schemas.microsoft.com/office/drawing/2014/main" id="{266A44BB-8346-4B48-8B54-6DB16908E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572"/>
              <a:ext cx="5261" cy="5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    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定义</a:t>
              </a:r>
              <a:r>
                <a:rPr lang="zh-CN" altLang="en-US" sz="2800" dirty="0"/>
                <a:t>　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如上得到的    叫做  的生成子群，我们用符号          来表示它．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322" name="Object 6">
                  <a:extLst>
                    <a:ext uri="{FF2B5EF4-FFF2-40B4-BE49-F238E27FC236}">
                      <a16:creationId xmlns:a16="http://schemas.microsoft.com/office/drawing/2014/main" id="{0D3EDD51-E3AF-4EE2-8C51-688DB14688F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36" y="618"/>
                <a:ext cx="272" cy="24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2" imgW="177492" imgH="164814" progId="Equation.DSMT4">
                        <p:embed/>
                      </p:oleObj>
                    </mc:Choice>
                    <mc:Fallback>
                      <p:oleObj r:id="rId2" imgW="177492" imgH="164814" progId="Equation.DSMT4">
                        <p:embed/>
                        <p:pic>
                          <p:nvPicPr>
                            <p:cNvPr id="13322" name="Object 6">
                              <a:extLst>
                                <a:ext uri="{FF2B5EF4-FFF2-40B4-BE49-F238E27FC236}">
                                  <a16:creationId xmlns:a16="http://schemas.microsoft.com/office/drawing/2014/main" id="{0D3EDD51-E3AF-4EE2-8C51-688DB14688F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6" y="618"/>
                              <a:ext cx="272" cy="2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322" name="Object 6">
                  <a:extLst>
                    <a:ext uri="{FF2B5EF4-FFF2-40B4-BE49-F238E27FC236}">
                      <a16:creationId xmlns:a16="http://schemas.microsoft.com/office/drawing/2014/main" id="{0D3EDD51-E3AF-4EE2-8C51-688DB14688F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36" y="618"/>
                <a:ext cx="272" cy="24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6639" r:id="rId5" imgW="177492" imgH="164814" progId="Equation.DSMT4">
                        <p:embed/>
                      </p:oleObj>
                    </mc:Choice>
                    <mc:Fallback>
                      <p:oleObj r:id="rId5" imgW="177492" imgH="164814" progId="Equation.DSMT4">
                        <p:embed/>
                        <p:pic>
                          <p:nvPicPr>
                            <p:cNvPr id="13322" name="Object 6">
                              <a:extLst>
                                <a:ext uri="{FF2B5EF4-FFF2-40B4-BE49-F238E27FC236}">
                                  <a16:creationId xmlns:a16="http://schemas.microsoft.com/office/drawing/2014/main" id="{0D3EDD51-E3AF-4EE2-8C51-688DB14688F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6" y="618"/>
                              <a:ext cx="272" cy="2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323" name="Object 5">
                  <a:extLst>
                    <a:ext uri="{FF2B5EF4-FFF2-40B4-BE49-F238E27FC236}">
                      <a16:creationId xmlns:a16="http://schemas.microsoft.com/office/drawing/2014/main" id="{BB5EADB5-62DD-4901-BA37-98BD30A4347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98503457"/>
                    </p:ext>
                  </p:extLst>
                </p:nvPr>
              </p:nvGraphicFramePr>
              <p:xfrm>
                <a:off x="2977" y="618"/>
                <a:ext cx="220" cy="2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7" imgW="139579" imgH="177646" progId="Equation.DSMT4">
                        <p:embed/>
                      </p:oleObj>
                    </mc:Choice>
                    <mc:Fallback>
                      <p:oleObj r:id="rId7" imgW="139579" imgH="177646" progId="Equation.DSMT4">
                        <p:embed/>
                        <p:pic>
                          <p:nvPicPr>
                            <p:cNvPr id="13323" name="Object 5">
                              <a:extLst>
                                <a:ext uri="{FF2B5EF4-FFF2-40B4-BE49-F238E27FC236}">
                                  <a16:creationId xmlns:a16="http://schemas.microsoft.com/office/drawing/2014/main" id="{BB5EADB5-62DD-4901-BA37-98BD30A4347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7" y="618"/>
                              <a:ext cx="220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323" name="Object 5">
                  <a:extLst>
                    <a:ext uri="{FF2B5EF4-FFF2-40B4-BE49-F238E27FC236}">
                      <a16:creationId xmlns:a16="http://schemas.microsoft.com/office/drawing/2014/main" id="{BB5EADB5-62DD-4901-BA37-98BD30A4347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98503457"/>
                    </p:ext>
                  </p:extLst>
                </p:nvPr>
              </p:nvGraphicFramePr>
              <p:xfrm>
                <a:off x="2977" y="618"/>
                <a:ext cx="220" cy="2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6640" r:id="rId9" imgW="139579" imgH="177646" progId="Equation.DSMT4">
                        <p:embed/>
                      </p:oleObj>
                    </mc:Choice>
                    <mc:Fallback>
                      <p:oleObj r:id="rId9" imgW="139579" imgH="177646" progId="Equation.DSMT4">
                        <p:embed/>
                        <p:pic>
                          <p:nvPicPr>
                            <p:cNvPr id="13323" name="Object 5">
                              <a:extLst>
                                <a:ext uri="{FF2B5EF4-FFF2-40B4-BE49-F238E27FC236}">
                                  <a16:creationId xmlns:a16="http://schemas.microsoft.com/office/drawing/2014/main" id="{BB5EADB5-62DD-4901-BA37-98BD30A4347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7" y="618"/>
                              <a:ext cx="220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4" name="Object 4">
                  <a:extLst>
                    <a:ext uri="{FF2B5EF4-FFF2-40B4-BE49-F238E27FC236}">
                      <a16:creationId xmlns:a16="http://schemas.microsoft.com/office/drawing/2014/main" id="{2F6C6E2C-E435-42F8-8BD8-9A494CB68EF5}"/>
                    </a:ext>
                  </a:extLst>
                </p:cNvPr>
                <p:cNvSpPr txBox="1"/>
                <p:nvPr/>
              </p:nvSpPr>
              <p:spPr bwMode="auto">
                <a:xfrm>
                  <a:off x="528" y="885"/>
                  <a:ext cx="725" cy="2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&gt; 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3324" name="Object 4">
                  <a:extLst>
                    <a:ext uri="{FF2B5EF4-FFF2-40B4-BE49-F238E27FC236}">
                      <a16:creationId xmlns:a16="http://schemas.microsoft.com/office/drawing/2014/main" id="{2F6C6E2C-E435-42F8-8BD8-9A494CB68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885"/>
                  <a:ext cx="725" cy="272"/>
                </a:xfrm>
                <a:prstGeom prst="rect">
                  <a:avLst/>
                </a:prstGeom>
                <a:blipFill>
                  <a:blip r:embed="rId11"/>
                  <a:stretch>
                    <a:fillRect l="-529" b="-28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054" name="Group 22">
            <a:extLst>
              <a:ext uri="{FF2B5EF4-FFF2-40B4-BE49-F238E27FC236}">
                <a16:creationId xmlns:a16="http://schemas.microsoft.com/office/drawing/2014/main" id="{D3C16BB7-4F1B-4110-B59F-F7E0A9466FB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492375"/>
            <a:ext cx="8207375" cy="1373188"/>
            <a:chOff x="295" y="1253"/>
            <a:chExt cx="5170" cy="865"/>
          </a:xfrm>
        </p:grpSpPr>
        <p:sp>
          <p:nvSpPr>
            <p:cNvPr id="13317" name="Text Box 20">
              <a:extLst>
                <a:ext uri="{FF2B5EF4-FFF2-40B4-BE49-F238E27FC236}">
                  <a16:creationId xmlns:a16="http://schemas.microsoft.com/office/drawing/2014/main" id="{C3546FDF-AE3C-4C77-93EF-2F579443E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253"/>
              <a:ext cx="517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假如我们取一个只包含一个元   的子集    ，那么</a:t>
              </a:r>
            </a:p>
            <a:p>
              <a:pPr eaLnBrk="1" hangingPunct="1"/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是一个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循环群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．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318" name="Object 15">
                  <a:extLst>
                    <a:ext uri="{FF2B5EF4-FFF2-40B4-BE49-F238E27FC236}">
                      <a16:creationId xmlns:a16="http://schemas.microsoft.com/office/drawing/2014/main" id="{ECC9A1D3-77FE-45D6-A687-70973AFB38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70" y="1298"/>
                <a:ext cx="197" cy="22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12" imgW="126835" imgH="139518" progId="Equation.DSMT4">
                        <p:embed/>
                      </p:oleObj>
                    </mc:Choice>
                    <mc:Fallback>
                      <p:oleObj r:id="rId12" imgW="126835" imgH="139518" progId="Equation.DSMT4">
                        <p:embed/>
                        <p:pic>
                          <p:nvPicPr>
                            <p:cNvPr id="13318" name="Object 15">
                              <a:extLst>
                                <a:ext uri="{FF2B5EF4-FFF2-40B4-BE49-F238E27FC236}">
                                  <a16:creationId xmlns:a16="http://schemas.microsoft.com/office/drawing/2014/main" id="{ECC9A1D3-77FE-45D6-A687-70973AFB386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70" y="1298"/>
                              <a:ext cx="197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318" name="Object 15">
                  <a:extLst>
                    <a:ext uri="{FF2B5EF4-FFF2-40B4-BE49-F238E27FC236}">
                      <a16:creationId xmlns:a16="http://schemas.microsoft.com/office/drawing/2014/main" id="{ECC9A1D3-77FE-45D6-A687-70973AFB386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70" y="1298"/>
                <a:ext cx="197" cy="22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6641" r:id="rId14" imgW="126835" imgH="139518" progId="Equation.DSMT4">
                        <p:embed/>
                      </p:oleObj>
                    </mc:Choice>
                    <mc:Fallback>
                      <p:oleObj r:id="rId14" imgW="126835" imgH="139518" progId="Equation.DSMT4">
                        <p:embed/>
                        <p:pic>
                          <p:nvPicPr>
                            <p:cNvPr id="13318" name="Object 15">
                              <a:extLst>
                                <a:ext uri="{FF2B5EF4-FFF2-40B4-BE49-F238E27FC236}">
                                  <a16:creationId xmlns:a16="http://schemas.microsoft.com/office/drawing/2014/main" id="{ECC9A1D3-77FE-45D6-A687-70973AFB386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70" y="1298"/>
                              <a:ext cx="197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319" name="Object 14">
                  <a:extLst>
                    <a:ext uri="{FF2B5EF4-FFF2-40B4-BE49-F238E27FC236}">
                      <a16:creationId xmlns:a16="http://schemas.microsoft.com/office/drawing/2014/main" id="{8EA50857-DB71-4450-8040-FE620C439A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32" y="1298"/>
                <a:ext cx="215" cy="2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16" imgW="139579" imgH="177646" progId="Equation.DSMT4">
                        <p:embed/>
                      </p:oleObj>
                    </mc:Choice>
                    <mc:Fallback>
                      <p:oleObj r:id="rId16" imgW="139579" imgH="177646" progId="Equation.DSMT4">
                        <p:embed/>
                        <p:pic>
                          <p:nvPicPr>
                            <p:cNvPr id="13319" name="Object 14">
                              <a:extLst>
                                <a:ext uri="{FF2B5EF4-FFF2-40B4-BE49-F238E27FC236}">
                                  <a16:creationId xmlns:a16="http://schemas.microsoft.com/office/drawing/2014/main" id="{8EA50857-DB71-4450-8040-FE620C439A2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2" y="1298"/>
                              <a:ext cx="215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319" name="Object 14">
                  <a:extLst>
                    <a:ext uri="{FF2B5EF4-FFF2-40B4-BE49-F238E27FC236}">
                      <a16:creationId xmlns:a16="http://schemas.microsoft.com/office/drawing/2014/main" id="{8EA50857-DB71-4450-8040-FE620C439A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32" y="1298"/>
                <a:ext cx="215" cy="2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6642" r:id="rId17" imgW="139579" imgH="177646" progId="Equation.DSMT4">
                        <p:embed/>
                      </p:oleObj>
                    </mc:Choice>
                    <mc:Fallback>
                      <p:oleObj r:id="rId17" imgW="139579" imgH="177646" progId="Equation.DSMT4">
                        <p:embed/>
                        <p:pic>
                          <p:nvPicPr>
                            <p:cNvPr id="13319" name="Object 14">
                              <a:extLst>
                                <a:ext uri="{FF2B5EF4-FFF2-40B4-BE49-F238E27FC236}">
                                  <a16:creationId xmlns:a16="http://schemas.microsoft.com/office/drawing/2014/main" id="{8EA50857-DB71-4450-8040-FE620C439A2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2" y="1298"/>
                              <a:ext cx="215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0" name="Object 13">
                  <a:extLst>
                    <a:ext uri="{FF2B5EF4-FFF2-40B4-BE49-F238E27FC236}">
                      <a16:creationId xmlns:a16="http://schemas.microsoft.com/office/drawing/2014/main" id="{7A3A1E23-B4E8-47F3-A508-16D6F0496E99}"/>
                    </a:ext>
                  </a:extLst>
                </p:cNvPr>
                <p:cNvSpPr txBox="1"/>
                <p:nvPr/>
              </p:nvSpPr>
              <p:spPr bwMode="auto">
                <a:xfrm>
                  <a:off x="2245" y="1570"/>
                  <a:ext cx="1315" cy="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&gt;=&lt;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320" name="Object 13">
                  <a:extLst>
                    <a:ext uri="{FF2B5EF4-FFF2-40B4-BE49-F238E27FC236}">
                      <a16:creationId xmlns:a16="http://schemas.microsoft.com/office/drawing/2014/main" id="{7A3A1E23-B4E8-47F3-A508-16D6F04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5" y="1570"/>
                  <a:ext cx="1315" cy="500"/>
                </a:xfrm>
                <a:prstGeom prst="rect">
                  <a:avLst/>
                </a:prstGeom>
                <a:blipFill>
                  <a:blip r:embed="rId18"/>
                  <a:stretch>
                    <a:fillRect l="-2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01" name="Object 5">
            <a:extLst>
              <a:ext uri="{FF2B5EF4-FFF2-40B4-BE49-F238E27FC236}">
                <a16:creationId xmlns:a16="http://schemas.microsoft.com/office/drawing/2014/main" id="{161B0BEE-C71B-4A5A-AC74-0AB102E6F915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31194212"/>
              </p:ext>
            </p:extLst>
          </p:nvPr>
        </p:nvGraphicFramePr>
        <p:xfrm>
          <a:off x="611560" y="960214"/>
          <a:ext cx="7471976" cy="493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74557" imgH="2031908" progId="Word.Document.8">
                  <p:embed/>
                </p:oleObj>
              </mc:Choice>
              <mc:Fallback>
                <p:oleObj name="Document" r:id="rId2" imgW="3074557" imgH="2031908" progId="Word.Document.8">
                  <p:embed/>
                  <p:pic>
                    <p:nvPicPr>
                      <p:cNvPr id="183301" name="Object 5">
                        <a:extLst>
                          <a:ext uri="{FF2B5EF4-FFF2-40B4-BE49-F238E27FC236}">
                            <a16:creationId xmlns:a16="http://schemas.microsoft.com/office/drawing/2014/main" id="{161B0BEE-C71B-4A5A-AC74-0AB102E6F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60214"/>
                        <a:ext cx="7471976" cy="4937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5">
            <a:extLst>
              <a:ext uri="{FF2B5EF4-FFF2-40B4-BE49-F238E27FC236}">
                <a16:creationId xmlns:a16="http://schemas.microsoft.com/office/drawing/2014/main" id="{CB3AE69A-0BF2-43F8-9D74-C3348FDD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7B5B-6FF6-4695-BB2B-E7211D94B5B7}" type="datetime1">
              <a:rPr lang="zh-CN" altLang="en-US"/>
              <a:pPr/>
              <a:t>2022/11/7</a:t>
            </a:fld>
            <a:r>
              <a:rPr lang="en-US" altLang="zh-CN"/>
              <a:t>www.themegallery.com</a:t>
            </a:r>
          </a:p>
        </p:txBody>
      </p:sp>
      <p:sp>
        <p:nvSpPr>
          <p:cNvPr id="6" name="页脚占位符 6">
            <a:extLst>
              <a:ext uri="{FF2B5EF4-FFF2-40B4-BE49-F238E27FC236}">
                <a16:creationId xmlns:a16="http://schemas.microsoft.com/office/drawing/2014/main" id="{3E097148-368E-4393-8A04-1C56843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数学与计算科学学院Company</a:t>
            </a:r>
            <a:r>
              <a:rPr lang="en-US" altLang="zh-CN">
                <a:latin typeface="Arial" panose="020B0604020202020204" pitchFamily="34" charset="0"/>
              </a:rPr>
              <a:t> Logo</a:t>
            </a:r>
          </a:p>
        </p:txBody>
      </p:sp>
      <p:graphicFrame>
        <p:nvGraphicFramePr>
          <p:cNvPr id="194566" name="Object 6">
            <a:extLst>
              <a:ext uri="{FF2B5EF4-FFF2-40B4-BE49-F238E27FC236}">
                <a16:creationId xmlns:a16="http://schemas.microsoft.com/office/drawing/2014/main" id="{A9E9D5D4-4E04-454A-AEE3-C4152CD4FADF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22243115"/>
              </p:ext>
            </p:extLst>
          </p:nvPr>
        </p:nvGraphicFramePr>
        <p:xfrm>
          <a:off x="223838" y="1270000"/>
          <a:ext cx="850265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47134" imgH="561979" progId="Word.Document.8">
                  <p:embed/>
                </p:oleObj>
              </mc:Choice>
              <mc:Fallback>
                <p:oleObj name="Document" r:id="rId2" imgW="2847134" imgH="561979" progId="Word.Document.8">
                  <p:embed/>
                  <p:pic>
                    <p:nvPicPr>
                      <p:cNvPr id="194566" name="Object 6">
                        <a:extLst>
                          <a:ext uri="{FF2B5EF4-FFF2-40B4-BE49-F238E27FC236}">
                            <a16:creationId xmlns:a16="http://schemas.microsoft.com/office/drawing/2014/main" id="{A9E9D5D4-4E04-454A-AEE3-C4152CD4F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1270000"/>
                        <a:ext cx="850265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41" name="Object 5">
            <a:extLst>
              <a:ext uri="{FF2B5EF4-FFF2-40B4-BE49-F238E27FC236}">
                <a16:creationId xmlns:a16="http://schemas.microsoft.com/office/drawing/2014/main" id="{23BDC7E8-539F-4EFC-959D-05E7FE986ED2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35208951"/>
              </p:ext>
            </p:extLst>
          </p:nvPr>
        </p:nvGraphicFramePr>
        <p:xfrm>
          <a:off x="304800" y="920750"/>
          <a:ext cx="839787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96072" imgH="762145" progId="Word.Document.8">
                  <p:embed/>
                </p:oleObj>
              </mc:Choice>
              <mc:Fallback>
                <p:oleObj name="Document" r:id="rId2" imgW="2796072" imgH="762145" progId="Word.Document.8">
                  <p:embed/>
                  <p:pic>
                    <p:nvPicPr>
                      <p:cNvPr id="167941" name="Object 5">
                        <a:extLst>
                          <a:ext uri="{FF2B5EF4-FFF2-40B4-BE49-F238E27FC236}">
                            <a16:creationId xmlns:a16="http://schemas.microsoft.com/office/drawing/2014/main" id="{23BDC7E8-539F-4EFC-959D-05E7FE986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20750"/>
                        <a:ext cx="839787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id="{22C17F14-EE12-4E1D-AD11-7FB94B830FF4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25104321"/>
              </p:ext>
            </p:extLst>
          </p:nvPr>
        </p:nvGraphicFramePr>
        <p:xfrm>
          <a:off x="297755" y="2708920"/>
          <a:ext cx="8594725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772895" imgH="770066" progId="Word.Document.8">
                  <p:embed/>
                </p:oleObj>
              </mc:Choice>
              <mc:Fallback>
                <p:oleObj name="Document" r:id="rId4" imgW="2772895" imgH="770066" progId="Word.Document.8">
                  <p:embed/>
                  <p:pic>
                    <p:nvPicPr>
                      <p:cNvPr id="167943" name="Object 7">
                        <a:extLst>
                          <a:ext uri="{FF2B5EF4-FFF2-40B4-BE49-F238E27FC236}">
                            <a16:creationId xmlns:a16="http://schemas.microsoft.com/office/drawing/2014/main" id="{22C17F14-EE12-4E1D-AD11-7FB94B830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55" y="2708920"/>
                        <a:ext cx="8594725" cy="238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9" name="Object 3">
            <a:extLst>
              <a:ext uri="{FF2B5EF4-FFF2-40B4-BE49-F238E27FC236}">
                <a16:creationId xmlns:a16="http://schemas.microsoft.com/office/drawing/2014/main" id="{51598764-E57B-4950-8055-A1EF72B973A6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93043021"/>
              </p:ext>
            </p:extLst>
          </p:nvPr>
        </p:nvGraphicFramePr>
        <p:xfrm>
          <a:off x="228600" y="548680"/>
          <a:ext cx="8640762" cy="392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97159" imgH="1270122" progId="Word.Document.8">
                  <p:embed/>
                </p:oleObj>
              </mc:Choice>
              <mc:Fallback>
                <p:oleObj name="Document" r:id="rId2" imgW="2797159" imgH="1270122" progId="Word.Document.8">
                  <p:embed/>
                  <p:pic>
                    <p:nvPicPr>
                      <p:cNvPr id="173059" name="Object 3">
                        <a:extLst>
                          <a:ext uri="{FF2B5EF4-FFF2-40B4-BE49-F238E27FC236}">
                            <a16:creationId xmlns:a16="http://schemas.microsoft.com/office/drawing/2014/main" id="{51598764-E57B-4950-8055-A1EF72B97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48680"/>
                        <a:ext cx="8640762" cy="392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AFBE4DE9-0BE8-4995-B6C6-3CACE74C4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5127"/>
              </p:ext>
            </p:extLst>
          </p:nvPr>
        </p:nvGraphicFramePr>
        <p:xfrm>
          <a:off x="334963" y="3789040"/>
          <a:ext cx="8321675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860533" imgH="1270122" progId="Word.Document.8">
                  <p:embed/>
                </p:oleObj>
              </mc:Choice>
              <mc:Fallback>
                <p:oleObj name="Document" r:id="rId4" imgW="2860533" imgH="1270122" progId="Word.Document.8">
                  <p:embed/>
                  <p:pic>
                    <p:nvPicPr>
                      <p:cNvPr id="195587" name="Object 3">
                        <a:extLst>
                          <a:ext uri="{FF2B5EF4-FFF2-40B4-BE49-F238E27FC236}">
                            <a16:creationId xmlns:a16="http://schemas.microsoft.com/office/drawing/2014/main" id="{22A11889-09F8-47F7-8DB8-0948185152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3789040"/>
                        <a:ext cx="8321675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78C3F3-64F1-47AD-958B-071E7294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5430"/>
            <a:ext cx="9144000" cy="156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/>
              <a:t>第二章  群  论（</a:t>
            </a:r>
            <a:r>
              <a:rPr kumimoji="1" lang="en-US" altLang="zh-CN" sz="3200" b="1" dirty="0"/>
              <a:t>2</a:t>
            </a:r>
            <a:r>
              <a:rPr kumimoji="1" lang="zh-CN" altLang="en-US" sz="3200" b="1" dirty="0"/>
              <a:t>）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-§2 </a:t>
            </a:r>
            <a:r>
              <a:rPr lang="zh-CN" altLang="en-US" sz="2800" b="1" dirty="0">
                <a:latin typeface="Arial" panose="020B0604020202020204" pitchFamily="34" charset="0"/>
              </a:rPr>
              <a:t>子群与群的同态</a:t>
            </a: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课时）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9E4AE220-D931-489C-9E73-B76A5126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76993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122AB4A-74D8-4D42-9BF4-6657F24A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271" y="2014270"/>
            <a:ext cx="525658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　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  </a:t>
            </a:r>
            <a:r>
              <a:rPr lang="en-US" altLang="zh-CN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  </a:t>
            </a:r>
            <a:r>
              <a:rPr lang="zh-CN" altLang="en-US" sz="5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讲</a:t>
            </a:r>
            <a:r>
              <a:rPr lang="zh-CN" altLang="en-US" sz="5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2" name="Object 4">
            <a:extLst>
              <a:ext uri="{FF2B5EF4-FFF2-40B4-BE49-F238E27FC236}">
                <a16:creationId xmlns:a16="http://schemas.microsoft.com/office/drawing/2014/main" id="{F8C0F34A-2B99-4CCA-B66A-6B352F9247C2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2027014"/>
              </p:ext>
            </p:extLst>
          </p:nvPr>
        </p:nvGraphicFramePr>
        <p:xfrm>
          <a:off x="269876" y="1340768"/>
          <a:ext cx="84709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68912" imgH="617421" progId="Word.Document.8">
                  <p:embed/>
                </p:oleObj>
              </mc:Choice>
              <mc:Fallback>
                <p:oleObj name="Document" r:id="rId2" imgW="2768912" imgH="617421" progId="Word.Document.8">
                  <p:embed/>
                  <p:pic>
                    <p:nvPicPr>
                      <p:cNvPr id="196612" name="Object 4">
                        <a:extLst>
                          <a:ext uri="{FF2B5EF4-FFF2-40B4-BE49-F238E27FC236}">
                            <a16:creationId xmlns:a16="http://schemas.microsoft.com/office/drawing/2014/main" id="{F8C0F34A-2B99-4CCA-B66A-6B352F924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6" y="1340768"/>
                        <a:ext cx="84709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>
            <a:extLst>
              <a:ext uri="{FF2B5EF4-FFF2-40B4-BE49-F238E27FC236}">
                <a16:creationId xmlns:a16="http://schemas.microsoft.com/office/drawing/2014/main" id="{17E8393F-9B98-4143-A373-C61A7722358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2063630"/>
              </p:ext>
            </p:extLst>
          </p:nvPr>
        </p:nvGraphicFramePr>
        <p:xfrm>
          <a:off x="403224" y="2751571"/>
          <a:ext cx="8321675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885883" imgH="847828" progId="Word.Document.8">
                  <p:embed/>
                </p:oleObj>
              </mc:Choice>
              <mc:Fallback>
                <p:oleObj name="Document" r:id="rId4" imgW="2885883" imgH="847828" progId="Word.Document.8">
                  <p:embed/>
                  <p:pic>
                    <p:nvPicPr>
                      <p:cNvPr id="196614" name="Object 6">
                        <a:extLst>
                          <a:ext uri="{FF2B5EF4-FFF2-40B4-BE49-F238E27FC236}">
                            <a16:creationId xmlns:a16="http://schemas.microsoft.com/office/drawing/2014/main" id="{17E8393F-9B98-4143-A373-C61A77223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4" y="2751571"/>
                        <a:ext cx="8321675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2" name="Object 4">
            <a:extLst>
              <a:ext uri="{FF2B5EF4-FFF2-40B4-BE49-F238E27FC236}">
                <a16:creationId xmlns:a16="http://schemas.microsoft.com/office/drawing/2014/main" id="{00DB5BC3-3DAC-45DE-924C-D1B490F8A5B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3210395"/>
              </p:ext>
            </p:extLst>
          </p:nvPr>
        </p:nvGraphicFramePr>
        <p:xfrm>
          <a:off x="304800" y="1366838"/>
          <a:ext cx="845820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910146" imgH="1523931" progId="Word.Document.8">
                  <p:embed/>
                </p:oleObj>
              </mc:Choice>
              <mc:Fallback>
                <p:oleObj name="Document" r:id="rId2" imgW="2910146" imgH="1523931" progId="Word.Document.8">
                  <p:embed/>
                  <p:pic>
                    <p:nvPicPr>
                      <p:cNvPr id="176132" name="Object 4">
                        <a:extLst>
                          <a:ext uri="{FF2B5EF4-FFF2-40B4-BE49-F238E27FC236}">
                            <a16:creationId xmlns:a16="http://schemas.microsoft.com/office/drawing/2014/main" id="{00DB5BC3-3DAC-45DE-924C-D1B490F8A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66838"/>
                        <a:ext cx="8458200" cy="442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9" name="Object 3">
            <a:extLst>
              <a:ext uri="{FF2B5EF4-FFF2-40B4-BE49-F238E27FC236}">
                <a16:creationId xmlns:a16="http://schemas.microsoft.com/office/drawing/2014/main" id="{7D026CBB-EB97-4DC3-8E6A-1E1D83A88B5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9057991"/>
              </p:ext>
            </p:extLst>
          </p:nvPr>
        </p:nvGraphicFramePr>
        <p:xfrm>
          <a:off x="288925" y="1055688"/>
          <a:ext cx="8504238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946722" imgH="777986" progId="Word.Document.8">
                  <p:embed/>
                </p:oleObj>
              </mc:Choice>
              <mc:Fallback>
                <p:oleObj name="Document" r:id="rId2" imgW="2946722" imgH="777986" progId="Word.Document.8">
                  <p:embed/>
                  <p:pic>
                    <p:nvPicPr>
                      <p:cNvPr id="198659" name="Object 3">
                        <a:extLst>
                          <a:ext uri="{FF2B5EF4-FFF2-40B4-BE49-F238E27FC236}">
                            <a16:creationId xmlns:a16="http://schemas.microsoft.com/office/drawing/2014/main" id="{7D026CBB-EB97-4DC3-8E6A-1E1D83A88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1055688"/>
                        <a:ext cx="8504238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>
            <a:extLst>
              <a:ext uri="{FF2B5EF4-FFF2-40B4-BE49-F238E27FC236}">
                <a16:creationId xmlns:a16="http://schemas.microsoft.com/office/drawing/2014/main" id="{D468E1E1-BD7C-455B-808B-5D645E3341DA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4922396"/>
              </p:ext>
            </p:extLst>
          </p:nvPr>
        </p:nvGraphicFramePr>
        <p:xfrm>
          <a:off x="-396552" y="3384406"/>
          <a:ext cx="848836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970261" imgH="561979" progId="Word.Document.8">
                  <p:embed/>
                </p:oleObj>
              </mc:Choice>
              <mc:Fallback>
                <p:oleObj name="Document" r:id="rId4" imgW="2970261" imgH="561979" progId="Word.Document.8">
                  <p:embed/>
                  <p:pic>
                    <p:nvPicPr>
                      <p:cNvPr id="198660" name="Object 4">
                        <a:extLst>
                          <a:ext uri="{FF2B5EF4-FFF2-40B4-BE49-F238E27FC236}">
                            <a16:creationId xmlns:a16="http://schemas.microsoft.com/office/drawing/2014/main" id="{D468E1E1-BD7C-455B-808B-5D645E334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552" y="3384406"/>
                        <a:ext cx="8488363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6" name="Object 4">
            <a:extLst>
              <a:ext uri="{FF2B5EF4-FFF2-40B4-BE49-F238E27FC236}">
                <a16:creationId xmlns:a16="http://schemas.microsoft.com/office/drawing/2014/main" id="{1FA910F9-D8C1-4EC4-90D4-7C1FAED7F355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50883395"/>
              </p:ext>
            </p:extLst>
          </p:nvPr>
        </p:nvGraphicFramePr>
        <p:xfrm>
          <a:off x="153168" y="1004888"/>
          <a:ext cx="8523288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72384" imgH="568459" progId="Word.Document.8">
                  <p:embed/>
                </p:oleObj>
              </mc:Choice>
              <mc:Fallback>
                <p:oleObj name="Document" r:id="rId2" imgW="3072384" imgH="568459" progId="Word.Document.8">
                  <p:embed/>
                  <p:pic>
                    <p:nvPicPr>
                      <p:cNvPr id="177156" name="Object 4">
                        <a:extLst>
                          <a:ext uri="{FF2B5EF4-FFF2-40B4-BE49-F238E27FC236}">
                            <a16:creationId xmlns:a16="http://schemas.microsoft.com/office/drawing/2014/main" id="{1FA910F9-D8C1-4EC4-90D4-7C1FAED7F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68" y="1004888"/>
                        <a:ext cx="8523288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>
            <a:extLst>
              <a:ext uri="{FF2B5EF4-FFF2-40B4-BE49-F238E27FC236}">
                <a16:creationId xmlns:a16="http://schemas.microsoft.com/office/drawing/2014/main" id="{36A5D21C-115A-4E18-ADD5-E91160C0929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31247384"/>
              </p:ext>
            </p:extLst>
          </p:nvPr>
        </p:nvGraphicFramePr>
        <p:xfrm>
          <a:off x="244475" y="2598738"/>
          <a:ext cx="8610600" cy="357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062968" imgH="1273363" progId="Word.Document.8">
                  <p:embed/>
                </p:oleObj>
              </mc:Choice>
              <mc:Fallback>
                <p:oleObj name="Document" r:id="rId4" imgW="3062968" imgH="1273363" progId="Word.Document.8">
                  <p:embed/>
                  <p:pic>
                    <p:nvPicPr>
                      <p:cNvPr id="177159" name="Object 7">
                        <a:extLst>
                          <a:ext uri="{FF2B5EF4-FFF2-40B4-BE49-F238E27FC236}">
                            <a16:creationId xmlns:a16="http://schemas.microsoft.com/office/drawing/2014/main" id="{36A5D21C-115A-4E18-ADD5-E91160C09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2598738"/>
                        <a:ext cx="8610600" cy="357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694ECCD5-0501-4768-94D4-46C4BF319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0" dirty="0"/>
              <a:t>4 </a:t>
            </a:r>
            <a:r>
              <a:rPr lang="zh-CN" altLang="en-US" b="0" dirty="0"/>
              <a:t>子群的运算</a:t>
            </a:r>
          </a:p>
        </p:txBody>
      </p:sp>
      <p:sp>
        <p:nvSpPr>
          <p:cNvPr id="173070" name="Rectangle 14">
            <a:extLst>
              <a:ext uri="{FF2B5EF4-FFF2-40B4-BE49-F238E27FC236}">
                <a16:creationId xmlns:a16="http://schemas.microsoft.com/office/drawing/2014/main" id="{C9F6384C-244E-4E25-AA3B-B81CAE5FA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4716462" cy="1544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anchor="ctr">
            <a:spAutoFit/>
          </a:bodyPr>
          <a:lstStyle>
            <a:lvl1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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两个子群的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交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仍然是子群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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两个子群的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不一定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是子群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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群的子集的运算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41" name="Rectangle 18">
            <a:extLst>
              <a:ext uri="{FF2B5EF4-FFF2-40B4-BE49-F238E27FC236}">
                <a16:creationId xmlns:a16="http://schemas.microsoft.com/office/drawing/2014/main" id="{EAC3E33D-53AD-434F-AEC3-DC522C2C7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38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42" name="Rectangle 30">
            <a:extLst>
              <a:ext uri="{FF2B5EF4-FFF2-40B4-BE49-F238E27FC236}">
                <a16:creationId xmlns:a16="http://schemas.microsoft.com/office/drawing/2014/main" id="{E9932FC7-1E85-406D-B7FC-8258E433C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27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3091" name="Group 35">
            <a:extLst>
              <a:ext uri="{FF2B5EF4-FFF2-40B4-BE49-F238E27FC236}">
                <a16:creationId xmlns:a16="http://schemas.microsoft.com/office/drawing/2014/main" id="{553EB02A-0CF2-4151-BA1A-F73CADC3709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068638"/>
            <a:ext cx="7993063" cy="2847975"/>
            <a:chOff x="295" y="1933"/>
            <a:chExt cx="5035" cy="1794"/>
          </a:xfrm>
        </p:grpSpPr>
        <p:sp>
          <p:nvSpPr>
            <p:cNvPr id="14344" name="Text Box 34">
              <a:extLst>
                <a:ext uri="{FF2B5EF4-FFF2-40B4-BE49-F238E27FC236}">
                  <a16:creationId xmlns:a16="http://schemas.microsoft.com/office/drawing/2014/main" id="{DF53C2A3-8818-48C0-8863-B6B37A57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750"/>
              <a:ext cx="494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容易证明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</a:p>
            <a:p>
              <a:pPr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        , </a:t>
              </a:r>
            </a:p>
          </p:txBody>
        </p:sp>
        <p:sp>
          <p:nvSpPr>
            <p:cNvPr id="14345" name="Text Box 33">
              <a:extLst>
                <a:ext uri="{FF2B5EF4-FFF2-40B4-BE49-F238E27FC236}">
                  <a16:creationId xmlns:a16="http://schemas.microsoft.com/office/drawing/2014/main" id="{670FD956-757F-417E-9BD4-A5889E7F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96"/>
              <a:ext cx="3947" cy="3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             ,</a:t>
              </a:r>
            </a:p>
          </p:txBody>
        </p:sp>
        <p:graphicFrame>
          <p:nvGraphicFramePr>
            <p:cNvPr id="14346" name="Object 25">
              <a:extLst>
                <a:ext uri="{FF2B5EF4-FFF2-40B4-BE49-F238E27FC236}">
                  <a16:creationId xmlns:a16="http://schemas.microsoft.com/office/drawing/2014/main" id="{37EF9C52-8706-4041-8BC6-8AFC18362A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353211"/>
                </p:ext>
              </p:extLst>
            </p:nvPr>
          </p:nvGraphicFramePr>
          <p:xfrm>
            <a:off x="340" y="2296"/>
            <a:ext cx="190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409088" imgH="253890" progId="Equation.DSMT4">
                    <p:embed/>
                  </p:oleObj>
                </mc:Choice>
                <mc:Fallback>
                  <p:oleObj r:id="rId2" imgW="1409088" imgH="253890" progId="Equation.DSMT4">
                    <p:embed/>
                    <p:pic>
                      <p:nvPicPr>
                        <p:cNvPr id="14346" name="Object 25">
                          <a:extLst>
                            <a:ext uri="{FF2B5EF4-FFF2-40B4-BE49-F238E27FC236}">
                              <a16:creationId xmlns:a16="http://schemas.microsoft.com/office/drawing/2014/main" id="{37EF9C52-8706-4041-8BC6-8AFC18362A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296"/>
                          <a:ext cx="190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24">
              <a:extLst>
                <a:ext uri="{FF2B5EF4-FFF2-40B4-BE49-F238E27FC236}">
                  <a16:creationId xmlns:a16="http://schemas.microsoft.com/office/drawing/2014/main" id="{6787A0BE-EC2D-40F9-B8A3-0794CB4D70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2296"/>
            <a:ext cx="158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079032" imgH="253890" progId="Equation.DSMT4">
                    <p:embed/>
                  </p:oleObj>
                </mc:Choice>
                <mc:Fallback>
                  <p:oleObj r:id="rId4" imgW="1079032" imgH="253890" progId="Equation.DSMT4">
                    <p:embed/>
                    <p:pic>
                      <p:nvPicPr>
                        <p:cNvPr id="14347" name="Object 24">
                          <a:extLst>
                            <a:ext uri="{FF2B5EF4-FFF2-40B4-BE49-F238E27FC236}">
                              <a16:creationId xmlns:a16="http://schemas.microsoft.com/office/drawing/2014/main" id="{6787A0BE-EC2D-40F9-B8A3-0794CB4D70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96"/>
                          <a:ext cx="158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3">
              <a:extLst>
                <a:ext uri="{FF2B5EF4-FFF2-40B4-BE49-F238E27FC236}">
                  <a16:creationId xmlns:a16="http://schemas.microsoft.com/office/drawing/2014/main" id="{049661D9-306C-415A-AE2D-10631F19A0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3067"/>
            <a:ext cx="154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040948" imgH="203112" progId="Equation.DSMT4">
                    <p:embed/>
                  </p:oleObj>
                </mc:Choice>
                <mc:Fallback>
                  <p:oleObj r:id="rId6" imgW="1040948" imgH="203112" progId="Equation.DSMT4">
                    <p:embed/>
                    <p:pic>
                      <p:nvPicPr>
                        <p:cNvPr id="14348" name="Object 23">
                          <a:extLst>
                            <a:ext uri="{FF2B5EF4-FFF2-40B4-BE49-F238E27FC236}">
                              <a16:creationId xmlns:a16="http://schemas.microsoft.com/office/drawing/2014/main" id="{049661D9-306C-415A-AE2D-10631F19A0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154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22">
              <a:extLst>
                <a:ext uri="{FF2B5EF4-FFF2-40B4-BE49-F238E27FC236}">
                  <a16:creationId xmlns:a16="http://schemas.microsoft.com/office/drawing/2014/main" id="{BE4300E4-C5EC-4F03-A661-5A029B559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067"/>
            <a:ext cx="217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536033" imgH="203112" progId="Equation.DSMT4">
                    <p:embed/>
                  </p:oleObj>
                </mc:Choice>
                <mc:Fallback>
                  <p:oleObj r:id="rId8" imgW="1536033" imgH="203112" progId="Equation.DSMT4">
                    <p:embed/>
                    <p:pic>
                      <p:nvPicPr>
                        <p:cNvPr id="14349" name="Object 22">
                          <a:extLst>
                            <a:ext uri="{FF2B5EF4-FFF2-40B4-BE49-F238E27FC236}">
                              <a16:creationId xmlns:a16="http://schemas.microsoft.com/office/drawing/2014/main" id="{BE4300E4-C5EC-4F03-A661-5A029B559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067"/>
                          <a:ext cx="217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21">
              <a:extLst>
                <a:ext uri="{FF2B5EF4-FFF2-40B4-BE49-F238E27FC236}">
                  <a16:creationId xmlns:a16="http://schemas.microsoft.com/office/drawing/2014/main" id="{BFFE0768-E157-419E-B1FE-B783D3F674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3385"/>
            <a:ext cx="158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054100" imgH="228600" progId="Equation.DSMT4">
                    <p:embed/>
                  </p:oleObj>
                </mc:Choice>
                <mc:Fallback>
                  <p:oleObj r:id="rId10" imgW="1054100" imgH="228600" progId="Equation.DSMT4">
                    <p:embed/>
                    <p:pic>
                      <p:nvPicPr>
                        <p:cNvPr id="14350" name="Object 21">
                          <a:extLst>
                            <a:ext uri="{FF2B5EF4-FFF2-40B4-BE49-F238E27FC236}">
                              <a16:creationId xmlns:a16="http://schemas.microsoft.com/office/drawing/2014/main" id="{BFFE0768-E157-419E-B1FE-B783D3F674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385"/>
                          <a:ext cx="158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20">
              <a:extLst>
                <a:ext uri="{FF2B5EF4-FFF2-40B4-BE49-F238E27FC236}">
                  <a16:creationId xmlns:a16="http://schemas.microsoft.com/office/drawing/2014/main" id="{40DD93F7-4B07-4338-BC4B-B6F5CEAB56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385"/>
            <a:ext cx="104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723586" imgH="228501" progId="Equation.DSMT4">
                    <p:embed/>
                  </p:oleObj>
                </mc:Choice>
                <mc:Fallback>
                  <p:oleObj r:id="rId12" imgW="723586" imgH="228501" progId="Equation.DSMT4">
                    <p:embed/>
                    <p:pic>
                      <p:nvPicPr>
                        <p:cNvPr id="14351" name="Object 20">
                          <a:extLst>
                            <a:ext uri="{FF2B5EF4-FFF2-40B4-BE49-F238E27FC236}">
                              <a16:creationId xmlns:a16="http://schemas.microsoft.com/office/drawing/2014/main" id="{40DD93F7-4B07-4338-BC4B-B6F5CEAB56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385"/>
                          <a:ext cx="104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32">
              <a:extLst>
                <a:ext uri="{FF2B5EF4-FFF2-40B4-BE49-F238E27FC236}">
                  <a16:creationId xmlns:a16="http://schemas.microsoft.com/office/drawing/2014/main" id="{1CCBA063-43DC-41D5-83F6-1BEB2E332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933"/>
              <a:ext cx="50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设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是群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G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两个非空子集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规定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F5FCD74-982B-4A74-8338-3980EF1AE7B9}"/>
                  </a:ext>
                </a:extLst>
              </p14:cNvPr>
              <p14:cNvContentPartPr/>
              <p14:nvPr/>
            </p14:nvContentPartPr>
            <p14:xfrm>
              <a:off x="7023240" y="4172040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F5FCD74-982B-4A74-8338-3980EF1AE7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3880" y="4162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800" name="Object 8">
            <a:extLst>
              <a:ext uri="{FF2B5EF4-FFF2-40B4-BE49-F238E27FC236}">
                <a16:creationId xmlns:a16="http://schemas.microsoft.com/office/drawing/2014/main" id="{F8C61C3D-0A56-4878-9EEF-7A64D4582E7E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45825756"/>
              </p:ext>
            </p:extLst>
          </p:nvPr>
        </p:nvGraphicFramePr>
        <p:xfrm>
          <a:off x="176213" y="769938"/>
          <a:ext cx="8310562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181750" imgH="855749" progId="Word.Document.8">
                  <p:embed/>
                </p:oleObj>
              </mc:Choice>
              <mc:Fallback>
                <p:oleObj name="Document" r:id="rId3" imgW="3181750" imgH="855749" progId="Word.Document.8">
                  <p:embed/>
                  <p:pic>
                    <p:nvPicPr>
                      <p:cNvPr id="161800" name="Object 8">
                        <a:extLst>
                          <a:ext uri="{FF2B5EF4-FFF2-40B4-BE49-F238E27FC236}">
                            <a16:creationId xmlns:a16="http://schemas.microsoft.com/office/drawing/2014/main" id="{F8C61C3D-0A56-4878-9EEF-7A64D4582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769938"/>
                        <a:ext cx="8310562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>
            <a:extLst>
              <a:ext uri="{FF2B5EF4-FFF2-40B4-BE49-F238E27FC236}">
                <a16:creationId xmlns:a16="http://schemas.microsoft.com/office/drawing/2014/main" id="{FC3055C9-10B1-4B08-B464-0C842FC1C5F1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087436"/>
              </p:ext>
            </p:extLst>
          </p:nvPr>
        </p:nvGraphicFramePr>
        <p:xfrm>
          <a:off x="345281" y="2996952"/>
          <a:ext cx="8453438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178491" imgH="1271563" progId="Word.Document.8">
                  <p:embed/>
                </p:oleObj>
              </mc:Choice>
              <mc:Fallback>
                <p:oleObj name="Document" r:id="rId5" imgW="3178491" imgH="1271563" progId="Word.Document.8">
                  <p:embed/>
                  <p:pic>
                    <p:nvPicPr>
                      <p:cNvPr id="161801" name="Object 9">
                        <a:extLst>
                          <a:ext uri="{FF2B5EF4-FFF2-40B4-BE49-F238E27FC236}">
                            <a16:creationId xmlns:a16="http://schemas.microsoft.com/office/drawing/2014/main" id="{FC3055C9-10B1-4B08-B464-0C842FC1C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" y="2996952"/>
                        <a:ext cx="8453438" cy="338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9" name="Object 5">
            <a:extLst>
              <a:ext uri="{FF2B5EF4-FFF2-40B4-BE49-F238E27FC236}">
                <a16:creationId xmlns:a16="http://schemas.microsoft.com/office/drawing/2014/main" id="{DBBB0644-3555-4878-9FE3-8AAC607C3569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7072382"/>
              </p:ext>
            </p:extLst>
          </p:nvPr>
        </p:nvGraphicFramePr>
        <p:xfrm>
          <a:off x="826157" y="980728"/>
          <a:ext cx="7491685" cy="395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30376" imgH="1601694" progId="Word.Document.8">
                  <p:embed/>
                </p:oleObj>
              </mc:Choice>
              <mc:Fallback>
                <p:oleObj name="Document" r:id="rId2" imgW="3030376" imgH="1601694" progId="Word.Document.8">
                  <p:embed/>
                  <p:pic>
                    <p:nvPicPr>
                      <p:cNvPr id="164869" name="Object 5">
                        <a:extLst>
                          <a:ext uri="{FF2B5EF4-FFF2-40B4-BE49-F238E27FC236}">
                            <a16:creationId xmlns:a16="http://schemas.microsoft.com/office/drawing/2014/main" id="{DBBB0644-3555-4878-9FE3-8AAC607C3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57" y="980728"/>
                        <a:ext cx="7491685" cy="3959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CFC6A-1F3A-42E0-85D0-95E3C734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群的同态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0594E2-F1BF-4985-8281-0170A657F8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95400"/>
                <a:ext cx="8579296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定理</a:t>
                </a:r>
                <a:r>
                  <a:rPr lang="zh-CN" altLang="en-US" dirty="0"/>
                  <a:t> （同态映射保持群）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为群，则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为一个带有乘法运算的非空集合，若存在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G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𝐺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为满射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同态映射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也是一个</a:t>
                </a:r>
                <a:r>
                  <a:rPr lang="zh-CN" altLang="en-US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群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514350" indent="-514350">
                  <a:buAutoNum type="arabicPeriod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封闭性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∀</m:t>
                    </m:r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b="0" dirty="0">
                  <a:latin typeface="华文楷体" panose="02010600040101010101" pitchFamily="2" charset="-122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结合律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由同态映射可知；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514350" indent="-514350">
                  <a:buAutoNum type="arabicPeriod" startAt="2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单位元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的单位元，下证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单位元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514350" indent="-514350">
                  <a:buAutoNum type="arabicPeriod" startAt="2"/>
                </a:pP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逆元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同上，由同态性证明。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0594E2-F1BF-4985-8281-0170A657F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95400"/>
                <a:ext cx="8579296" cy="5029200"/>
              </a:xfrm>
              <a:blipFill>
                <a:blip r:embed="rId2"/>
                <a:stretch>
                  <a:fillRect l="-1421" t="-1576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6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0594E2-F1BF-4985-8281-0170A657F8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95400"/>
                <a:ext cx="8579296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定理</a:t>
                </a:r>
                <a:r>
                  <a:rPr lang="zh-CN" altLang="en-US" dirty="0"/>
                  <a:t> （同态映射保持象）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为两个群，则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的一个同态满射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之下，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的单位元的象，逆元的象对应着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的单位元和逆元。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证明略。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0594E2-F1BF-4985-8281-0170A657F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95400"/>
                <a:ext cx="8579296" cy="5029200"/>
              </a:xfrm>
              <a:blipFill>
                <a:blip r:embed="rId2"/>
                <a:stretch>
                  <a:fillRect l="-1421" t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00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0594E2-F1BF-4985-8281-0170A657F8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95400"/>
                <a:ext cx="8579296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例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使用同态映射在整数集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上定义运算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Z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关于给定的运算构成群。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证明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：设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为整数加群，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为集合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),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构造映射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为：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从而可以证明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为同态映射，所以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构成一个群。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0594E2-F1BF-4985-8281-0170A657F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95400"/>
                <a:ext cx="8579296" cy="5029200"/>
              </a:xfrm>
              <a:blipFill>
                <a:blip r:embed="rId2"/>
                <a:stretch>
                  <a:fillRect l="-1421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6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6528DF3-6C44-48AB-B1EB-E758A9C2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622703"/>
            <a:ext cx="7272808" cy="395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子群的定义</a:t>
            </a:r>
            <a:b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子群的性质</a:t>
            </a: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生成子群</a:t>
            </a:r>
            <a:b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子群的运算</a:t>
            </a: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群的同态</a:t>
            </a:r>
            <a:endParaRPr lang="en-US" altLang="zh-CN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0285CD-409B-4BFD-8A14-B6BF721B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268760"/>
            <a:ext cx="71292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主要内容</a:t>
            </a:r>
            <a:r>
              <a:rPr lang="zh-CN" altLang="en-US" sz="4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40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7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34" name="Group 18">
            <a:extLst>
              <a:ext uri="{FF2B5EF4-FFF2-40B4-BE49-F238E27FC236}">
                <a16:creationId xmlns:a16="http://schemas.microsoft.com/office/drawing/2014/main" id="{3669C104-A90D-471A-8B87-298A229CB76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12875"/>
            <a:ext cx="7921625" cy="1800225"/>
            <a:chOff x="385" y="890"/>
            <a:chExt cx="4990" cy="1134"/>
          </a:xfrm>
        </p:grpSpPr>
        <p:sp>
          <p:nvSpPr>
            <p:cNvPr id="4115" name="Text Box 17">
              <a:extLst>
                <a:ext uri="{FF2B5EF4-FFF2-40B4-BE49-F238E27FC236}">
                  <a16:creationId xmlns:a16="http://schemas.microsoft.com/office/drawing/2014/main" id="{D66F968A-4092-41A7-B1E1-98FF19735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890"/>
              <a:ext cx="4990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</a:t>
              </a:r>
              <a:r>
                <a:rPr lang="zh-CN" altLang="en-US" sz="2800" b="1" dirty="0">
                  <a:solidFill>
                    <a:srgbClr val="7030A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讨论子对象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是一个常用的代数方法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我们看一个群   ．假如由   里取出一个非空子集   来，那么利用   的乘法可以把   的两个元相乘．对于这个乘法来说，   很可能也作成一个群．</a:t>
              </a:r>
            </a:p>
          </p:txBody>
        </p:sp>
        <p:graphicFrame>
          <p:nvGraphicFramePr>
            <p:cNvPr id="4116" name="Object 9">
              <a:extLst>
                <a:ext uri="{FF2B5EF4-FFF2-40B4-BE49-F238E27FC236}">
                  <a16:creationId xmlns:a16="http://schemas.microsoft.com/office/drawing/2014/main" id="{BAE2BDD7-7E77-4F0F-974B-BB1BD6C7DC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207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64814" imgH="177492" progId="Equation.DSMT4">
                    <p:embed/>
                  </p:oleObj>
                </mc:Choice>
                <mc:Fallback>
                  <p:oleObj r:id="rId3" imgW="164814" imgH="177492" progId="Equation.DSMT4">
                    <p:embed/>
                    <p:pic>
                      <p:nvPicPr>
                        <p:cNvPr id="4116" name="Object 9">
                          <a:extLst>
                            <a:ext uri="{FF2B5EF4-FFF2-40B4-BE49-F238E27FC236}">
                              <a16:creationId xmlns:a16="http://schemas.microsoft.com/office/drawing/2014/main" id="{BAE2BDD7-7E77-4F0F-974B-BB1BD6C7DC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207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8">
              <a:extLst>
                <a:ext uri="{FF2B5EF4-FFF2-40B4-BE49-F238E27FC236}">
                  <a16:creationId xmlns:a16="http://schemas.microsoft.com/office/drawing/2014/main" id="{1DAF0A8E-1A6D-4B81-B355-3E1EDB89D2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207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64814" imgH="177492" progId="Equation.DSMT4">
                    <p:embed/>
                  </p:oleObj>
                </mc:Choice>
                <mc:Fallback>
                  <p:oleObj r:id="rId5" imgW="164814" imgH="177492" progId="Equation.DSMT4">
                    <p:embed/>
                    <p:pic>
                      <p:nvPicPr>
                        <p:cNvPr id="4117" name="Object 8">
                          <a:extLst>
                            <a:ext uri="{FF2B5EF4-FFF2-40B4-BE49-F238E27FC236}">
                              <a16:creationId xmlns:a16="http://schemas.microsoft.com/office/drawing/2014/main" id="{1DAF0A8E-1A6D-4B81-B355-3E1EDB89D2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207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7">
              <a:extLst>
                <a:ext uri="{FF2B5EF4-FFF2-40B4-BE49-F238E27FC236}">
                  <a16:creationId xmlns:a16="http://schemas.microsoft.com/office/drawing/2014/main" id="{9E19B258-5DCB-478C-9A06-7E20A7CA33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698691"/>
                </p:ext>
              </p:extLst>
            </p:nvPr>
          </p:nvGraphicFramePr>
          <p:xfrm>
            <a:off x="3905" y="1198"/>
            <a:ext cx="27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77492" imgH="164814" progId="Equation.DSMT4">
                    <p:embed/>
                  </p:oleObj>
                </mc:Choice>
                <mc:Fallback>
                  <p:oleObj r:id="rId7" imgW="177492" imgH="164814" progId="Equation.DSMT4">
                    <p:embed/>
                    <p:pic>
                      <p:nvPicPr>
                        <p:cNvPr id="4118" name="Object 7">
                          <a:extLst>
                            <a:ext uri="{FF2B5EF4-FFF2-40B4-BE49-F238E27FC236}">
                              <a16:creationId xmlns:a16="http://schemas.microsoft.com/office/drawing/2014/main" id="{9E19B258-5DCB-478C-9A06-7E20A7CA33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1198"/>
                          <a:ext cx="27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9" name="Object 6">
              <a:extLst>
                <a:ext uri="{FF2B5EF4-FFF2-40B4-BE49-F238E27FC236}">
                  <a16:creationId xmlns:a16="http://schemas.microsoft.com/office/drawing/2014/main" id="{3F3F2747-8619-4DD8-AD15-81A7FCBED7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480"/>
            <a:ext cx="20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64814" imgH="177492" progId="Equation.DSMT4">
                    <p:embed/>
                  </p:oleObj>
                </mc:Choice>
                <mc:Fallback>
                  <p:oleObj r:id="rId9" imgW="164814" imgH="177492" progId="Equation.DSMT4">
                    <p:embed/>
                    <p:pic>
                      <p:nvPicPr>
                        <p:cNvPr id="4119" name="Object 6">
                          <a:extLst>
                            <a:ext uri="{FF2B5EF4-FFF2-40B4-BE49-F238E27FC236}">
                              <a16:creationId xmlns:a16="http://schemas.microsoft.com/office/drawing/2014/main" id="{3F3F2747-8619-4DD8-AD15-81A7FCBED7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480"/>
                          <a:ext cx="20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" name="Object 5">
              <a:extLst>
                <a:ext uri="{FF2B5EF4-FFF2-40B4-BE49-F238E27FC236}">
                  <a16:creationId xmlns:a16="http://schemas.microsoft.com/office/drawing/2014/main" id="{8B5BD308-08EE-4D79-A2B2-F189387E5B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0743387"/>
                </p:ext>
              </p:extLst>
            </p:nvPr>
          </p:nvGraphicFramePr>
          <p:xfrm>
            <a:off x="2145" y="1452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77492" imgH="164814" progId="Equation.DSMT4">
                    <p:embed/>
                  </p:oleObj>
                </mc:Choice>
                <mc:Fallback>
                  <p:oleObj r:id="rId11" imgW="177492" imgH="164814" progId="Equation.DSMT4">
                    <p:embed/>
                    <p:pic>
                      <p:nvPicPr>
                        <p:cNvPr id="4120" name="Object 5">
                          <a:extLst>
                            <a:ext uri="{FF2B5EF4-FFF2-40B4-BE49-F238E27FC236}">
                              <a16:creationId xmlns:a16="http://schemas.microsoft.com/office/drawing/2014/main" id="{8B5BD308-08EE-4D79-A2B2-F189387E5B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5" y="1452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1" name="Object 4">
              <a:extLst>
                <a:ext uri="{FF2B5EF4-FFF2-40B4-BE49-F238E27FC236}">
                  <a16:creationId xmlns:a16="http://schemas.microsoft.com/office/drawing/2014/main" id="{B096ED0C-611E-43BE-BD06-72C14A0F4A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7894263"/>
                </p:ext>
              </p:extLst>
            </p:nvPr>
          </p:nvGraphicFramePr>
          <p:xfrm>
            <a:off x="1057" y="1725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77492" imgH="164814" progId="Equation.DSMT4">
                    <p:embed/>
                  </p:oleObj>
                </mc:Choice>
                <mc:Fallback>
                  <p:oleObj r:id="rId12" imgW="177492" imgH="164814" progId="Equation.DSMT4">
                    <p:embed/>
                    <p:pic>
                      <p:nvPicPr>
                        <p:cNvPr id="4121" name="Object 4">
                          <a:extLst>
                            <a:ext uri="{FF2B5EF4-FFF2-40B4-BE49-F238E27FC236}">
                              <a16:creationId xmlns:a16="http://schemas.microsoft.com/office/drawing/2014/main" id="{B096ED0C-611E-43BE-BD06-72C14A0F4A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1725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2849" name="Group 33">
            <a:extLst>
              <a:ext uri="{FF2B5EF4-FFF2-40B4-BE49-F238E27FC236}">
                <a16:creationId xmlns:a16="http://schemas.microsoft.com/office/drawing/2014/main" id="{8B819100-A18D-4607-BA31-E7ABB8AAFB1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357563"/>
            <a:ext cx="7993063" cy="1458912"/>
            <a:chOff x="340" y="2160"/>
            <a:chExt cx="5035" cy="919"/>
          </a:xfrm>
        </p:grpSpPr>
        <p:sp>
          <p:nvSpPr>
            <p:cNvPr id="4108" name="Text Box 32">
              <a:extLst>
                <a:ext uri="{FF2B5EF4-FFF2-40B4-BE49-F238E27FC236}">
                  <a16:creationId xmlns:a16="http://schemas.microsoft.com/office/drawing/2014/main" id="{2D8E21C7-C14F-4DAF-9981-71B79DF6A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160"/>
              <a:ext cx="5035" cy="91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/>
                <a:t>定义</a:t>
              </a:r>
              <a:r>
                <a:rPr lang="zh-CN" altLang="en-US" sz="2800" dirty="0"/>
                <a:t>　一个群   的一个非空子集   叫做   的一个</a:t>
              </a:r>
              <a:r>
                <a:rPr lang="zh-CN" altLang="en-US" sz="2800" b="1" dirty="0"/>
                <a:t>子群</a:t>
              </a:r>
              <a:r>
                <a:rPr lang="zh-CN" altLang="en-US" sz="2800" dirty="0"/>
                <a:t>，假如    对于   的乘法来说作成一个群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用符号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CN" altLang="en-US" sz="2800" dirty="0"/>
                <a:t>          表示．</a:t>
              </a:r>
            </a:p>
          </p:txBody>
        </p:sp>
        <p:graphicFrame>
          <p:nvGraphicFramePr>
            <p:cNvPr id="4109" name="Object 24">
              <a:extLst>
                <a:ext uri="{FF2B5EF4-FFF2-40B4-BE49-F238E27FC236}">
                  <a16:creationId xmlns:a16="http://schemas.microsoft.com/office/drawing/2014/main" id="{28B8470A-F2F7-4F5D-9398-F8B1466714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2205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64814" imgH="177492" progId="Equation.DSMT4">
                    <p:embed/>
                  </p:oleObj>
                </mc:Choice>
                <mc:Fallback>
                  <p:oleObj r:id="rId13" imgW="164814" imgH="177492" progId="Equation.DSMT4">
                    <p:embed/>
                    <p:pic>
                      <p:nvPicPr>
                        <p:cNvPr id="4109" name="Object 24">
                          <a:extLst>
                            <a:ext uri="{FF2B5EF4-FFF2-40B4-BE49-F238E27FC236}">
                              <a16:creationId xmlns:a16="http://schemas.microsoft.com/office/drawing/2014/main" id="{28B8470A-F2F7-4F5D-9398-F8B1466714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205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23">
              <a:extLst>
                <a:ext uri="{FF2B5EF4-FFF2-40B4-BE49-F238E27FC236}">
                  <a16:creationId xmlns:a16="http://schemas.microsoft.com/office/drawing/2014/main" id="{0EA5DFB6-20A8-4464-B936-69C158E913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205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77492" imgH="164814" progId="Equation.DSMT4">
                    <p:embed/>
                  </p:oleObj>
                </mc:Choice>
                <mc:Fallback>
                  <p:oleObj r:id="rId14" imgW="177492" imgH="164814" progId="Equation.DSMT4">
                    <p:embed/>
                    <p:pic>
                      <p:nvPicPr>
                        <p:cNvPr id="4110" name="Object 23">
                          <a:extLst>
                            <a:ext uri="{FF2B5EF4-FFF2-40B4-BE49-F238E27FC236}">
                              <a16:creationId xmlns:a16="http://schemas.microsoft.com/office/drawing/2014/main" id="{0EA5DFB6-20A8-4464-B936-69C158E913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05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22">
              <a:extLst>
                <a:ext uri="{FF2B5EF4-FFF2-40B4-BE49-F238E27FC236}">
                  <a16:creationId xmlns:a16="http://schemas.microsoft.com/office/drawing/2014/main" id="{1988361E-E614-4B87-B0D2-2E4BCA7C8B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205"/>
            <a:ext cx="2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64814" imgH="177492" progId="Equation.DSMT4">
                    <p:embed/>
                  </p:oleObj>
                </mc:Choice>
                <mc:Fallback>
                  <p:oleObj r:id="rId15" imgW="164814" imgH="177492" progId="Equation.DSMT4">
                    <p:embed/>
                    <p:pic>
                      <p:nvPicPr>
                        <p:cNvPr id="4111" name="Object 22">
                          <a:extLst>
                            <a:ext uri="{FF2B5EF4-FFF2-40B4-BE49-F238E27FC236}">
                              <a16:creationId xmlns:a16="http://schemas.microsoft.com/office/drawing/2014/main" id="{1988361E-E614-4B87-B0D2-2E4BCA7C8B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205"/>
                          <a:ext cx="2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21">
              <a:extLst>
                <a:ext uri="{FF2B5EF4-FFF2-40B4-BE49-F238E27FC236}">
                  <a16:creationId xmlns:a16="http://schemas.microsoft.com/office/drawing/2014/main" id="{6FB68F1D-B07A-45D7-9819-C570EF0949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2478"/>
            <a:ext cx="27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77492" imgH="164814" progId="Equation.DSMT4">
                    <p:embed/>
                  </p:oleObj>
                </mc:Choice>
                <mc:Fallback>
                  <p:oleObj r:id="rId16" imgW="177492" imgH="164814" progId="Equation.DSMT4">
                    <p:embed/>
                    <p:pic>
                      <p:nvPicPr>
                        <p:cNvPr id="4112" name="Object 21">
                          <a:extLst>
                            <a:ext uri="{FF2B5EF4-FFF2-40B4-BE49-F238E27FC236}">
                              <a16:creationId xmlns:a16="http://schemas.microsoft.com/office/drawing/2014/main" id="{6FB68F1D-B07A-45D7-9819-C570EF0949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478"/>
                          <a:ext cx="273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20">
              <a:extLst>
                <a:ext uri="{FF2B5EF4-FFF2-40B4-BE49-F238E27FC236}">
                  <a16:creationId xmlns:a16="http://schemas.microsoft.com/office/drawing/2014/main" id="{9831D46D-A903-4FBD-ABCF-35B9200210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478"/>
            <a:ext cx="21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64814" imgH="177492" progId="Equation.DSMT4">
                    <p:embed/>
                  </p:oleObj>
                </mc:Choice>
                <mc:Fallback>
                  <p:oleObj r:id="rId17" imgW="164814" imgH="177492" progId="Equation.DSMT4">
                    <p:embed/>
                    <p:pic>
                      <p:nvPicPr>
                        <p:cNvPr id="4113" name="Object 20">
                          <a:extLst>
                            <a:ext uri="{FF2B5EF4-FFF2-40B4-BE49-F238E27FC236}">
                              <a16:creationId xmlns:a16="http://schemas.microsoft.com/office/drawing/2014/main" id="{9831D46D-A903-4FBD-ABCF-35B9200210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478"/>
                          <a:ext cx="21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9">
              <a:extLst>
                <a:ext uri="{FF2B5EF4-FFF2-40B4-BE49-F238E27FC236}">
                  <a16:creationId xmlns:a16="http://schemas.microsoft.com/office/drawing/2014/main" id="{14E704D6-F1EA-4897-BB32-99A1CC0B5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2795"/>
            <a:ext cx="68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44114" imgH="177646" progId="Equation.DSMT4">
                    <p:embed/>
                  </p:oleObj>
                </mc:Choice>
                <mc:Fallback>
                  <p:oleObj r:id="rId18" imgW="444114" imgH="177646" progId="Equation.DSMT4">
                    <p:embed/>
                    <p:pic>
                      <p:nvPicPr>
                        <p:cNvPr id="4114" name="Object 19">
                          <a:extLst>
                            <a:ext uri="{FF2B5EF4-FFF2-40B4-BE49-F238E27FC236}">
                              <a16:creationId xmlns:a16="http://schemas.microsoft.com/office/drawing/2014/main" id="{14E704D6-F1EA-4897-BB32-99A1CC0B54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795"/>
                          <a:ext cx="68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2862" name="Group 46">
            <a:extLst>
              <a:ext uri="{FF2B5EF4-FFF2-40B4-BE49-F238E27FC236}">
                <a16:creationId xmlns:a16="http://schemas.microsoft.com/office/drawing/2014/main" id="{D66FE06E-A938-4CAA-8202-225CEF2DC9C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941888"/>
            <a:ext cx="7921625" cy="1373187"/>
            <a:chOff x="340" y="3113"/>
            <a:chExt cx="4990" cy="865"/>
          </a:xfrm>
        </p:grpSpPr>
        <p:sp>
          <p:nvSpPr>
            <p:cNvPr id="4103" name="Text Box 45">
              <a:extLst>
                <a:ext uri="{FF2B5EF4-FFF2-40B4-BE49-F238E27FC236}">
                  <a16:creationId xmlns:a16="http://schemas.microsoft.com/office/drawing/2014/main" id="{22FDC4BA-59B4-4453-8C02-B91218AE3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113"/>
              <a:ext cx="499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例１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　给了一个任意群    ，   至少有两个子群：</a:t>
              </a:r>
            </a:p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１．    ；</a:t>
              </a:r>
            </a:p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２．只包含单位元   的子集．</a:t>
              </a:r>
            </a:p>
          </p:txBody>
        </p:sp>
        <p:graphicFrame>
          <p:nvGraphicFramePr>
            <p:cNvPr id="4104" name="Object 37">
              <a:extLst>
                <a:ext uri="{FF2B5EF4-FFF2-40B4-BE49-F238E27FC236}">
                  <a16:creationId xmlns:a16="http://schemas.microsoft.com/office/drawing/2014/main" id="{F16787BD-524D-49D5-88F5-332541A40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3158"/>
            <a:ext cx="2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64814" imgH="177492" progId="Equation.DSMT4">
                    <p:embed/>
                  </p:oleObj>
                </mc:Choice>
                <mc:Fallback>
                  <p:oleObj r:id="rId20" imgW="164814" imgH="177492" progId="Equation.DSMT4">
                    <p:embed/>
                    <p:pic>
                      <p:nvPicPr>
                        <p:cNvPr id="4104" name="Object 37">
                          <a:extLst>
                            <a:ext uri="{FF2B5EF4-FFF2-40B4-BE49-F238E27FC236}">
                              <a16:creationId xmlns:a16="http://schemas.microsoft.com/office/drawing/2014/main" id="{F16787BD-524D-49D5-88F5-332541A405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158"/>
                          <a:ext cx="2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36">
              <a:extLst>
                <a:ext uri="{FF2B5EF4-FFF2-40B4-BE49-F238E27FC236}">
                  <a16:creationId xmlns:a16="http://schemas.microsoft.com/office/drawing/2014/main" id="{DED4E90D-4EE6-4B12-A82A-45F41D1A7C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3158"/>
            <a:ext cx="2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64814" imgH="177492" progId="Equation.DSMT4">
                    <p:embed/>
                  </p:oleObj>
                </mc:Choice>
                <mc:Fallback>
                  <p:oleObj r:id="rId22" imgW="164814" imgH="177492" progId="Equation.DSMT4">
                    <p:embed/>
                    <p:pic>
                      <p:nvPicPr>
                        <p:cNvPr id="4105" name="Object 36">
                          <a:extLst>
                            <a:ext uri="{FF2B5EF4-FFF2-40B4-BE49-F238E27FC236}">
                              <a16:creationId xmlns:a16="http://schemas.microsoft.com/office/drawing/2014/main" id="{DED4E90D-4EE6-4B12-A82A-45F41D1A7C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158"/>
                          <a:ext cx="2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35">
              <a:extLst>
                <a:ext uri="{FF2B5EF4-FFF2-40B4-BE49-F238E27FC236}">
                  <a16:creationId xmlns:a16="http://schemas.microsoft.com/office/drawing/2014/main" id="{6059C350-7F68-401C-A282-FDF4BA710F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3430"/>
            <a:ext cx="24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64814" imgH="177492" progId="Equation.DSMT4">
                    <p:embed/>
                  </p:oleObj>
                </mc:Choice>
                <mc:Fallback>
                  <p:oleObj r:id="rId23" imgW="164814" imgH="177492" progId="Equation.DSMT4">
                    <p:embed/>
                    <p:pic>
                      <p:nvPicPr>
                        <p:cNvPr id="4106" name="Object 35">
                          <a:extLst>
                            <a:ext uri="{FF2B5EF4-FFF2-40B4-BE49-F238E27FC236}">
                              <a16:creationId xmlns:a16="http://schemas.microsoft.com/office/drawing/2014/main" id="{6059C350-7F68-401C-A282-FDF4BA710F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430"/>
                          <a:ext cx="24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34">
              <a:extLst>
                <a:ext uri="{FF2B5EF4-FFF2-40B4-BE49-F238E27FC236}">
                  <a16:creationId xmlns:a16="http://schemas.microsoft.com/office/drawing/2014/main" id="{3EA0F032-AC5F-499A-878A-386522F7ED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748"/>
            <a:ext cx="18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14201" imgH="139579" progId="Equation.DSMT4">
                    <p:embed/>
                  </p:oleObj>
                </mc:Choice>
                <mc:Fallback>
                  <p:oleObj r:id="rId24" imgW="114201" imgH="139579" progId="Equation.DSMT4">
                    <p:embed/>
                    <p:pic>
                      <p:nvPicPr>
                        <p:cNvPr id="4107" name="Object 34">
                          <a:extLst>
                            <a:ext uri="{FF2B5EF4-FFF2-40B4-BE49-F238E27FC236}">
                              <a16:creationId xmlns:a16="http://schemas.microsoft.com/office/drawing/2014/main" id="{3EA0F032-AC5F-499A-878A-386522F7ED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748"/>
                          <a:ext cx="18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E445189-ECF2-4842-AF01-8AC3222D66FF}"/>
              </a:ext>
            </a:extLst>
          </p:cNvPr>
          <p:cNvSpPr txBox="1"/>
          <p:nvPr/>
        </p:nvSpPr>
        <p:spPr>
          <a:xfrm>
            <a:off x="2503386" y="210646"/>
            <a:ext cx="3477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 </a:t>
            </a:r>
            <a:r>
              <a:rPr lang="zh-CN" altLang="en-US" sz="4400" dirty="0">
                <a:solidFill>
                  <a:srgbClr val="FF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子群的定义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>
            <a:extLst>
              <a:ext uri="{FF2B5EF4-FFF2-40B4-BE49-F238E27FC236}">
                <a16:creationId xmlns:a16="http://schemas.microsoft.com/office/drawing/2014/main" id="{2C848B5E-8005-4461-9142-6F6BF1E42E0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2795975"/>
              </p:ext>
            </p:extLst>
          </p:nvPr>
        </p:nvGraphicFramePr>
        <p:xfrm>
          <a:off x="223838" y="996950"/>
          <a:ext cx="856773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87033" imgH="762145" progId="Word.Document.8">
                  <p:embed/>
                </p:oleObj>
              </mc:Choice>
              <mc:Fallback>
                <p:oleObj name="Document" r:id="rId2" imgW="3487033" imgH="762145" progId="Word.Document.8">
                  <p:embed/>
                  <p:pic>
                    <p:nvPicPr>
                      <p:cNvPr id="156675" name="Object 3">
                        <a:extLst>
                          <a:ext uri="{FF2B5EF4-FFF2-40B4-BE49-F238E27FC236}">
                            <a16:creationId xmlns:a16="http://schemas.microsoft.com/office/drawing/2014/main" id="{2C848B5E-8005-4461-9142-6F6BF1E42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996950"/>
                        <a:ext cx="8567737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>
            <a:extLst>
              <a:ext uri="{FF2B5EF4-FFF2-40B4-BE49-F238E27FC236}">
                <a16:creationId xmlns:a16="http://schemas.microsoft.com/office/drawing/2014/main" id="{8C1A09CD-3798-43B3-A8DE-696F2271DF87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5643745"/>
              </p:ext>
            </p:extLst>
          </p:nvPr>
        </p:nvGraphicFramePr>
        <p:xfrm>
          <a:off x="223838" y="2967038"/>
          <a:ext cx="8567737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554028" imgH="1306484" progId="Word.Document.8">
                  <p:embed/>
                </p:oleObj>
              </mc:Choice>
              <mc:Fallback>
                <p:oleObj name="Document" r:id="rId4" imgW="3554028" imgH="1306484" progId="Word.Document.8">
                  <p:embed/>
                  <p:pic>
                    <p:nvPicPr>
                      <p:cNvPr id="156678" name="Object 6">
                        <a:extLst>
                          <a:ext uri="{FF2B5EF4-FFF2-40B4-BE49-F238E27FC236}">
                            <a16:creationId xmlns:a16="http://schemas.microsoft.com/office/drawing/2014/main" id="{8C1A09CD-3798-43B3-A8DE-696F2271D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2967038"/>
                        <a:ext cx="8567737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4" name="Object 6">
            <a:extLst>
              <a:ext uri="{FF2B5EF4-FFF2-40B4-BE49-F238E27FC236}">
                <a16:creationId xmlns:a16="http://schemas.microsoft.com/office/drawing/2014/main" id="{D8A90888-C117-41BC-A670-3B2A7F73AB6B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2822379"/>
              </p:ext>
            </p:extLst>
          </p:nvPr>
        </p:nvGraphicFramePr>
        <p:xfrm>
          <a:off x="304800" y="2973388"/>
          <a:ext cx="850265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27117" imgH="766826" progId="Word.Document.8">
                  <p:embed/>
                </p:oleObj>
              </mc:Choice>
              <mc:Fallback>
                <p:oleObj name="Document" r:id="rId2" imgW="3027117" imgH="766826" progId="Word.Document.8">
                  <p:embed/>
                  <p:pic>
                    <p:nvPicPr>
                      <p:cNvPr id="155654" name="Object 6">
                        <a:extLst>
                          <a:ext uri="{FF2B5EF4-FFF2-40B4-BE49-F238E27FC236}">
                            <a16:creationId xmlns:a16="http://schemas.microsoft.com/office/drawing/2014/main" id="{D8A90888-C117-41BC-A670-3B2A7F73A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3388"/>
                        <a:ext cx="850265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>
            <a:extLst>
              <a:ext uri="{FF2B5EF4-FFF2-40B4-BE49-F238E27FC236}">
                <a16:creationId xmlns:a16="http://schemas.microsoft.com/office/drawing/2014/main" id="{933726FA-1E3B-4E53-B1B2-15689B653FE5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77449878"/>
              </p:ext>
            </p:extLst>
          </p:nvPr>
        </p:nvGraphicFramePr>
        <p:xfrm>
          <a:off x="223838" y="1074738"/>
          <a:ext cx="8534400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933323" imgH="587540" progId="Word.Document.8">
                  <p:embed/>
                </p:oleObj>
              </mc:Choice>
              <mc:Fallback>
                <p:oleObj name="Document" r:id="rId4" imgW="2933323" imgH="587540" progId="Word.Document.8">
                  <p:embed/>
                  <p:pic>
                    <p:nvPicPr>
                      <p:cNvPr id="155651" name="Object 3">
                        <a:extLst>
                          <a:ext uri="{FF2B5EF4-FFF2-40B4-BE49-F238E27FC236}">
                            <a16:creationId xmlns:a16="http://schemas.microsoft.com/office/drawing/2014/main" id="{933726FA-1E3B-4E53-B1B2-15689B653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1074738"/>
                        <a:ext cx="8534400" cy="171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25C9A1D8-5F0C-4284-B850-AFF91187D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等价定义</a:t>
            </a:r>
          </a:p>
        </p:txBody>
      </p:sp>
      <p:grpSp>
        <p:nvGrpSpPr>
          <p:cNvPr id="165903" name="Group 15">
            <a:extLst>
              <a:ext uri="{FF2B5EF4-FFF2-40B4-BE49-F238E27FC236}">
                <a16:creationId xmlns:a16="http://schemas.microsoft.com/office/drawing/2014/main" id="{2104C772-D551-4573-8ACD-421B03E24924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1557338"/>
            <a:ext cx="7848600" cy="1582737"/>
            <a:chOff x="385" y="845"/>
            <a:chExt cx="4944" cy="997"/>
          </a:xfrm>
        </p:grpSpPr>
        <p:sp>
          <p:nvSpPr>
            <p:cNvPr id="6156" name="Text Box 14">
              <a:extLst>
                <a:ext uri="{FF2B5EF4-FFF2-40B4-BE49-F238E27FC236}">
                  <a16:creationId xmlns:a16="http://schemas.microsoft.com/office/drawing/2014/main" id="{5834D3F9-8E7E-4CFC-B20C-36732D02A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845"/>
              <a:ext cx="4944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引理</a:t>
              </a:r>
              <a:r>
                <a:rPr lang="en-US" altLang="zh-CN" sz="2800" b="1" dirty="0"/>
                <a:t>: </a:t>
              </a:r>
              <a:r>
                <a:rPr lang="zh-CN" altLang="en-US" sz="2800" dirty="0"/>
                <a:t>设           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那么对于    中元素    ，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dirty="0"/>
                <a:t>(1)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dirty="0"/>
                <a:t>(2)             , </a:t>
              </a:r>
              <a:endParaRPr lang="zh-CN" altLang="en-US" sz="2800" dirty="0"/>
            </a:p>
          </p:txBody>
        </p:sp>
        <p:graphicFrame>
          <p:nvGraphicFramePr>
            <p:cNvPr id="6157" name="Object 8">
              <a:extLst>
                <a:ext uri="{FF2B5EF4-FFF2-40B4-BE49-F238E27FC236}">
                  <a16:creationId xmlns:a16="http://schemas.microsoft.com/office/drawing/2014/main" id="{258E79EA-CC8E-4FE9-9AFC-BB54A21B04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141879"/>
                </p:ext>
              </p:extLst>
            </p:nvPr>
          </p:nvGraphicFramePr>
          <p:xfrm>
            <a:off x="1293" y="890"/>
            <a:ext cx="68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44114" imgH="177646" progId="Equation.DSMT4">
                    <p:embed/>
                  </p:oleObj>
                </mc:Choice>
                <mc:Fallback>
                  <p:oleObj r:id="rId2" imgW="444114" imgH="177646" progId="Equation.DSMT4">
                    <p:embed/>
                    <p:pic>
                      <p:nvPicPr>
                        <p:cNvPr id="6157" name="Object 8">
                          <a:extLst>
                            <a:ext uri="{FF2B5EF4-FFF2-40B4-BE49-F238E27FC236}">
                              <a16:creationId xmlns:a16="http://schemas.microsoft.com/office/drawing/2014/main" id="{258E79EA-CC8E-4FE9-9AFC-BB54A21B04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890"/>
                          <a:ext cx="68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7">
              <a:extLst>
                <a:ext uri="{FF2B5EF4-FFF2-40B4-BE49-F238E27FC236}">
                  <a16:creationId xmlns:a16="http://schemas.microsoft.com/office/drawing/2014/main" id="{D1E35D7D-3A12-4F93-AD91-3EAD0EE42C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1162"/>
            <a:ext cx="81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82391" imgH="228501" progId="Equation.DSMT4">
                    <p:embed/>
                  </p:oleObj>
                </mc:Choice>
                <mc:Fallback>
                  <p:oleObj r:id="rId4" imgW="482391" imgH="228501" progId="Equation.DSMT4">
                    <p:embed/>
                    <p:pic>
                      <p:nvPicPr>
                        <p:cNvPr id="6158" name="Object 7">
                          <a:extLst>
                            <a:ext uri="{FF2B5EF4-FFF2-40B4-BE49-F238E27FC236}">
                              <a16:creationId xmlns:a16="http://schemas.microsoft.com/office/drawing/2014/main" id="{D1E35D7D-3A12-4F93-AD91-3EAD0EE42C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162"/>
                          <a:ext cx="816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6">
              <a:extLst>
                <a:ext uri="{FF2B5EF4-FFF2-40B4-BE49-F238E27FC236}">
                  <a16:creationId xmlns:a16="http://schemas.microsoft.com/office/drawing/2014/main" id="{96C6D464-823F-44CF-BC90-A74CE303D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1480"/>
            <a:ext cx="86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58558" imgH="241195" progId="Equation.DSMT4">
                    <p:embed/>
                  </p:oleObj>
                </mc:Choice>
                <mc:Fallback>
                  <p:oleObj r:id="rId6" imgW="558558" imgH="241195" progId="Equation.DSMT4">
                    <p:embed/>
                    <p:pic>
                      <p:nvPicPr>
                        <p:cNvPr id="6159" name="Object 6">
                          <a:extLst>
                            <a:ext uri="{FF2B5EF4-FFF2-40B4-BE49-F238E27FC236}">
                              <a16:creationId xmlns:a16="http://schemas.microsoft.com/office/drawing/2014/main" id="{96C6D464-823F-44CF-BC90-A74CE303D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480"/>
                          <a:ext cx="86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5">
              <a:extLst>
                <a:ext uri="{FF2B5EF4-FFF2-40B4-BE49-F238E27FC236}">
                  <a16:creationId xmlns:a16="http://schemas.microsoft.com/office/drawing/2014/main" id="{10F74696-D42D-4945-9CAD-49D7F3961A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3289347"/>
                </p:ext>
              </p:extLst>
            </p:nvPr>
          </p:nvGraphicFramePr>
          <p:xfrm>
            <a:off x="2934" y="890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492" imgH="164814" progId="Equation.DSMT4">
                    <p:embed/>
                  </p:oleObj>
                </mc:Choice>
                <mc:Fallback>
                  <p:oleObj name="Equation" r:id="rId8" imgW="177492" imgH="164814" progId="Equation.DSMT4">
                    <p:embed/>
                    <p:pic>
                      <p:nvPicPr>
                        <p:cNvPr id="6160" name="Object 5">
                          <a:extLst>
                            <a:ext uri="{FF2B5EF4-FFF2-40B4-BE49-F238E27FC236}">
                              <a16:creationId xmlns:a16="http://schemas.microsoft.com/office/drawing/2014/main" id="{10F74696-D42D-4945-9CAD-49D7F3961A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890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4">
              <a:extLst>
                <a:ext uri="{FF2B5EF4-FFF2-40B4-BE49-F238E27FC236}">
                  <a16:creationId xmlns:a16="http://schemas.microsoft.com/office/drawing/2014/main" id="{C5ADC033-7CF3-4336-B03A-A7DF833637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6373051"/>
                </p:ext>
              </p:extLst>
            </p:nvPr>
          </p:nvGraphicFramePr>
          <p:xfrm>
            <a:off x="3907" y="918"/>
            <a:ext cx="21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26835" imgH="139518" progId="Equation.DSMT4">
                    <p:embed/>
                  </p:oleObj>
                </mc:Choice>
                <mc:Fallback>
                  <p:oleObj r:id="rId10" imgW="126835" imgH="139518" progId="Equation.DSMT4">
                    <p:embed/>
                    <p:pic>
                      <p:nvPicPr>
                        <p:cNvPr id="6161" name="Object 4">
                          <a:extLst>
                            <a:ext uri="{FF2B5EF4-FFF2-40B4-BE49-F238E27FC236}">
                              <a16:creationId xmlns:a16="http://schemas.microsoft.com/office/drawing/2014/main" id="{C5ADC033-7CF3-4336-B03A-A7DF833637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918"/>
                          <a:ext cx="21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7">
            <a:extLst>
              <a:ext uri="{FF2B5EF4-FFF2-40B4-BE49-F238E27FC236}">
                <a16:creationId xmlns:a16="http://schemas.microsoft.com/office/drawing/2014/main" id="{7A9F33E0-AEAC-4F85-A2E4-CB2A382A34BC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246014"/>
            <a:ext cx="8064500" cy="1901825"/>
            <a:chOff x="340" y="1933"/>
            <a:chExt cx="5080" cy="1198"/>
          </a:xfrm>
        </p:grpSpPr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5490EC26-8FAD-48F3-8749-A58D42573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933"/>
              <a:ext cx="5080" cy="1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</a:rPr>
                <a:t>定理１</a:t>
              </a:r>
              <a:r>
                <a:rPr lang="zh-CN" altLang="en-US" sz="2800" dirty="0">
                  <a:solidFill>
                    <a:srgbClr val="FF0000"/>
                  </a:solidFill>
                </a:rPr>
                <a:t>　</a:t>
              </a:r>
              <a:r>
                <a:rPr lang="zh-CN" altLang="en-US" sz="2800" dirty="0"/>
                <a:t>一个群   的一个不空子集    作成   的一个子群的</a:t>
              </a:r>
              <a:r>
                <a:rPr lang="zh-CN" altLang="en-US" sz="2800" dirty="0">
                  <a:solidFill>
                    <a:srgbClr val="FF0000"/>
                  </a:solidFill>
                </a:rPr>
                <a:t>充分而且必要</a:t>
              </a:r>
              <a:r>
                <a:rPr lang="zh-CN" altLang="en-US" sz="2800" dirty="0"/>
                <a:t>条件是：</a:t>
              </a:r>
            </a:p>
            <a:p>
              <a:pPr eaLnBrk="1" hangingPunct="1"/>
              <a:r>
                <a:rPr lang="en-US" altLang="zh-CN" sz="2800" dirty="0"/>
                <a:t>(</a:t>
              </a:r>
              <a:r>
                <a:rPr lang="en-US" altLang="zh-CN" sz="2800" dirty="0" err="1"/>
                <a:t>i</a:t>
              </a:r>
              <a:r>
                <a:rPr lang="en-US" altLang="zh-CN" sz="2800" dirty="0"/>
                <a:t>)</a:t>
              </a:r>
              <a:endParaRPr lang="zh-CN" altLang="en-US" sz="2800" dirty="0"/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dirty="0"/>
                <a:t>(ii)</a:t>
              </a:r>
            </a:p>
          </p:txBody>
        </p:sp>
        <p:graphicFrame>
          <p:nvGraphicFramePr>
            <p:cNvPr id="26" name="Object 20">
              <a:extLst>
                <a:ext uri="{FF2B5EF4-FFF2-40B4-BE49-F238E27FC236}">
                  <a16:creationId xmlns:a16="http://schemas.microsoft.com/office/drawing/2014/main" id="{781A3E1D-32D8-4AAD-A697-E87AA05DF4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1979"/>
            <a:ext cx="2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4814" imgH="177492" progId="Equation.DSMT4">
                    <p:embed/>
                  </p:oleObj>
                </mc:Choice>
                <mc:Fallback>
                  <p:oleObj r:id="rId2" imgW="164814" imgH="177492" progId="Equation.DSMT4">
                    <p:embed/>
                    <p:pic>
                      <p:nvPicPr>
                        <p:cNvPr id="6151" name="Object 20">
                          <a:extLst>
                            <a:ext uri="{FF2B5EF4-FFF2-40B4-BE49-F238E27FC236}">
                              <a16:creationId xmlns:a16="http://schemas.microsoft.com/office/drawing/2014/main" id="{AEE5EC27-7E9D-478E-89E3-386AD35A7D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979"/>
                          <a:ext cx="2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9">
              <a:extLst>
                <a:ext uri="{FF2B5EF4-FFF2-40B4-BE49-F238E27FC236}">
                  <a16:creationId xmlns:a16="http://schemas.microsoft.com/office/drawing/2014/main" id="{8E25CE34-BE4E-4103-BA55-2C4BAED1D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1979"/>
            <a:ext cx="2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7492" imgH="164814" progId="Equation.DSMT4">
                    <p:embed/>
                  </p:oleObj>
                </mc:Choice>
                <mc:Fallback>
                  <p:oleObj r:id="rId4" imgW="177492" imgH="164814" progId="Equation.DSMT4">
                    <p:embed/>
                    <p:pic>
                      <p:nvPicPr>
                        <p:cNvPr id="6152" name="Object 19">
                          <a:extLst>
                            <a:ext uri="{FF2B5EF4-FFF2-40B4-BE49-F238E27FC236}">
                              <a16:creationId xmlns:a16="http://schemas.microsoft.com/office/drawing/2014/main" id="{075B4D65-F7C1-4E4D-97A8-8F9D86698C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979"/>
                          <a:ext cx="2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8">
              <a:extLst>
                <a:ext uri="{FF2B5EF4-FFF2-40B4-BE49-F238E27FC236}">
                  <a16:creationId xmlns:a16="http://schemas.microsoft.com/office/drawing/2014/main" id="{95E20A28-F27C-462C-A36A-5A8C53E04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2712482"/>
                </p:ext>
              </p:extLst>
            </p:nvPr>
          </p:nvGraphicFramePr>
          <p:xfrm>
            <a:off x="4383" y="1979"/>
            <a:ext cx="2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4814" imgH="177492" progId="Equation.DSMT4">
                    <p:embed/>
                  </p:oleObj>
                </mc:Choice>
                <mc:Fallback>
                  <p:oleObj r:id="rId6" imgW="164814" imgH="177492" progId="Equation.DSMT4">
                    <p:embed/>
                    <p:pic>
                      <p:nvPicPr>
                        <p:cNvPr id="6153" name="Object 18">
                          <a:extLst>
                            <a:ext uri="{FF2B5EF4-FFF2-40B4-BE49-F238E27FC236}">
                              <a16:creationId xmlns:a16="http://schemas.microsoft.com/office/drawing/2014/main" id="{FA917C52-5F24-4E09-9CAA-6DDA29E245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1979"/>
                          <a:ext cx="2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7">
              <a:extLst>
                <a:ext uri="{FF2B5EF4-FFF2-40B4-BE49-F238E27FC236}">
                  <a16:creationId xmlns:a16="http://schemas.microsoft.com/office/drawing/2014/main" id="{8A85C004-CA79-48DB-A129-4E86A01C02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7462906"/>
                </p:ext>
              </p:extLst>
            </p:nvPr>
          </p:nvGraphicFramePr>
          <p:xfrm>
            <a:off x="770" y="2523"/>
            <a:ext cx="172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93800" imgH="203200" progId="Equation.DSMT4">
                    <p:embed/>
                  </p:oleObj>
                </mc:Choice>
                <mc:Fallback>
                  <p:oleObj name="Equation" r:id="rId7" imgW="1193800" imgH="203200" progId="Equation.DSMT4">
                    <p:embed/>
                    <p:pic>
                      <p:nvPicPr>
                        <p:cNvPr id="6154" name="Object 17">
                          <a:extLst>
                            <a:ext uri="{FF2B5EF4-FFF2-40B4-BE49-F238E27FC236}">
                              <a16:creationId xmlns:a16="http://schemas.microsoft.com/office/drawing/2014/main" id="{2CFC7023-6F31-447F-A67D-3C32BF0DD8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2523"/>
                          <a:ext cx="172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6">
              <a:extLst>
                <a:ext uri="{FF2B5EF4-FFF2-40B4-BE49-F238E27FC236}">
                  <a16:creationId xmlns:a16="http://schemas.microsoft.com/office/drawing/2014/main" id="{8AFE5896-B40A-43C0-B2E2-F96382DCE0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1738444"/>
                </p:ext>
              </p:extLst>
            </p:nvPr>
          </p:nvGraphicFramePr>
          <p:xfrm>
            <a:off x="815" y="2795"/>
            <a:ext cx="158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091726" imgH="203112" progId="Equation.DSMT4">
                    <p:embed/>
                  </p:oleObj>
                </mc:Choice>
                <mc:Fallback>
                  <p:oleObj r:id="rId9" imgW="1091726" imgH="203112" progId="Equation.DSMT4">
                    <p:embed/>
                    <p:pic>
                      <p:nvPicPr>
                        <p:cNvPr id="6155" name="Object 16">
                          <a:extLst>
                            <a:ext uri="{FF2B5EF4-FFF2-40B4-BE49-F238E27FC236}">
                              <a16:creationId xmlns:a16="http://schemas.microsoft.com/office/drawing/2014/main" id="{D4EF74BA-EF93-417D-ABA7-22C478EFD8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2795"/>
                          <a:ext cx="158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48" name="Group 36">
            <a:extLst>
              <a:ext uri="{FF2B5EF4-FFF2-40B4-BE49-F238E27FC236}">
                <a16:creationId xmlns:a16="http://schemas.microsoft.com/office/drawing/2014/main" id="{49B3814A-4BF8-44E4-A77B-EFC3332A8B5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796751"/>
            <a:ext cx="8064500" cy="5262563"/>
            <a:chOff x="385" y="346"/>
            <a:chExt cx="5080" cy="3315"/>
          </a:xfrm>
        </p:grpSpPr>
        <p:sp>
          <p:nvSpPr>
            <p:cNvPr id="8196" name="Text Box 35">
              <a:extLst>
                <a:ext uri="{FF2B5EF4-FFF2-40B4-BE49-F238E27FC236}">
                  <a16:creationId xmlns:a16="http://schemas.microsoft.com/office/drawing/2014/main" id="{C9EA1A5B-4FE9-4F57-851C-18D4864EF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46"/>
              <a:ext cx="5080" cy="3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证明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　若是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en-US" altLang="zh-CN" sz="28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), (ii)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成立，   作成一个群．</a:t>
              </a:r>
            </a:p>
            <a:p>
              <a:pPr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Ⅰ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．由于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en-US" altLang="zh-CN" sz="28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   是闭的；</a:t>
              </a:r>
            </a:p>
            <a:p>
              <a:pPr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Ⅱ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．结合律在   中成立，   在中自然成立；</a:t>
              </a:r>
            </a:p>
            <a:p>
              <a:pPr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Ⅳ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．因为   至少有一个元   ，由（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ⅱ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），   也有</a:t>
              </a:r>
            </a:p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元     ，所以由（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ⅰ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），</a:t>
              </a:r>
            </a:p>
            <a:p>
              <a:pPr eaLnBrk="1" hangingPunct="1"/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Ⅴ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．由（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ⅱ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），对于    的任意元    来说，    有  </a:t>
              </a:r>
            </a:p>
            <a:p>
              <a:pPr eaLnBrk="1" hangingPunct="1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元       ，使得</a:t>
              </a:r>
            </a:p>
            <a:p>
              <a:pPr eaLnBrk="1" hangingPunct="1"/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/>
              <a:r>
                <a:rPr lang="zh-CN" altLang="en-US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反过来看 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，假如    是一个子群 ，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en-US" altLang="zh-CN" sz="28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显然成立．我们证明，这时（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ⅱ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）也一定成立．    </a:t>
              </a:r>
              <a:endPara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en-US" altLang="zh-CN" sz="28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), (ⅱ)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两个条件也可以用一个条件来代替．</a:t>
              </a:r>
            </a:p>
          </p:txBody>
        </p:sp>
        <p:graphicFrame>
          <p:nvGraphicFramePr>
            <p:cNvPr id="8197" name="Object 18">
              <a:extLst>
                <a:ext uri="{FF2B5EF4-FFF2-40B4-BE49-F238E27FC236}">
                  <a16:creationId xmlns:a16="http://schemas.microsoft.com/office/drawing/2014/main" id="{34DDFEE8-3FED-4A06-AACE-B1B94AC7A1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264114"/>
                </p:ext>
              </p:extLst>
            </p:nvPr>
          </p:nvGraphicFramePr>
          <p:xfrm>
            <a:off x="2699" y="391"/>
            <a:ext cx="27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492" imgH="164814" progId="Equation.DSMT4">
                    <p:embed/>
                  </p:oleObj>
                </mc:Choice>
                <mc:Fallback>
                  <p:oleObj r:id="rId2" imgW="177492" imgH="164814" progId="Equation.DSMT4">
                    <p:embed/>
                    <p:pic>
                      <p:nvPicPr>
                        <p:cNvPr id="8197" name="Object 18">
                          <a:extLst>
                            <a:ext uri="{FF2B5EF4-FFF2-40B4-BE49-F238E27FC236}">
                              <a16:creationId xmlns:a16="http://schemas.microsoft.com/office/drawing/2014/main" id="{34DDFEE8-3FED-4A06-AACE-B1B94AC7A1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91"/>
                          <a:ext cx="27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17">
              <a:extLst>
                <a:ext uri="{FF2B5EF4-FFF2-40B4-BE49-F238E27FC236}">
                  <a16:creationId xmlns:a16="http://schemas.microsoft.com/office/drawing/2014/main" id="{1821A6CA-06C5-459A-A1E6-814EE8142F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1654545"/>
                </p:ext>
              </p:extLst>
            </p:nvPr>
          </p:nvGraphicFramePr>
          <p:xfrm>
            <a:off x="1701" y="663"/>
            <a:ext cx="27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7492" imgH="164814" progId="Equation.DSMT4">
                    <p:embed/>
                  </p:oleObj>
                </mc:Choice>
                <mc:Fallback>
                  <p:oleObj r:id="rId4" imgW="177492" imgH="164814" progId="Equation.DSMT4">
                    <p:embed/>
                    <p:pic>
                      <p:nvPicPr>
                        <p:cNvPr id="8198" name="Object 17">
                          <a:extLst>
                            <a:ext uri="{FF2B5EF4-FFF2-40B4-BE49-F238E27FC236}">
                              <a16:creationId xmlns:a16="http://schemas.microsoft.com/office/drawing/2014/main" id="{1821A6CA-06C5-459A-A1E6-814EE8142F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663"/>
                          <a:ext cx="27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16">
              <a:extLst>
                <a:ext uri="{FF2B5EF4-FFF2-40B4-BE49-F238E27FC236}">
                  <a16:creationId xmlns:a16="http://schemas.microsoft.com/office/drawing/2014/main" id="{D76E3748-0FD8-4503-9B7A-BABADAF8A7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367597"/>
                </p:ext>
              </p:extLst>
            </p:nvPr>
          </p:nvGraphicFramePr>
          <p:xfrm>
            <a:off x="1746" y="915"/>
            <a:ext cx="2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64814" imgH="177492" progId="Equation.DSMT4">
                    <p:embed/>
                  </p:oleObj>
                </mc:Choice>
                <mc:Fallback>
                  <p:oleObj r:id="rId5" imgW="164814" imgH="177492" progId="Equation.DSMT4">
                    <p:embed/>
                    <p:pic>
                      <p:nvPicPr>
                        <p:cNvPr id="8199" name="Object 16">
                          <a:extLst>
                            <a:ext uri="{FF2B5EF4-FFF2-40B4-BE49-F238E27FC236}">
                              <a16:creationId xmlns:a16="http://schemas.microsoft.com/office/drawing/2014/main" id="{D76E3748-0FD8-4503-9B7A-BABADAF8A7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915"/>
                          <a:ext cx="2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15">
              <a:extLst>
                <a:ext uri="{FF2B5EF4-FFF2-40B4-BE49-F238E27FC236}">
                  <a16:creationId xmlns:a16="http://schemas.microsoft.com/office/drawing/2014/main" id="{06638471-5742-44EC-ACDD-1BFE2532DE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548096"/>
                </p:ext>
              </p:extLst>
            </p:nvPr>
          </p:nvGraphicFramePr>
          <p:xfrm>
            <a:off x="2789" y="915"/>
            <a:ext cx="27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77492" imgH="164814" progId="Equation.DSMT4">
                    <p:embed/>
                  </p:oleObj>
                </mc:Choice>
                <mc:Fallback>
                  <p:oleObj r:id="rId7" imgW="177492" imgH="164814" progId="Equation.DSMT4">
                    <p:embed/>
                    <p:pic>
                      <p:nvPicPr>
                        <p:cNvPr id="8200" name="Object 15">
                          <a:extLst>
                            <a:ext uri="{FF2B5EF4-FFF2-40B4-BE49-F238E27FC236}">
                              <a16:creationId xmlns:a16="http://schemas.microsoft.com/office/drawing/2014/main" id="{06638471-5742-44EC-ACDD-1BFE2532DE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915"/>
                          <a:ext cx="27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4">
              <a:extLst>
                <a:ext uri="{FF2B5EF4-FFF2-40B4-BE49-F238E27FC236}">
                  <a16:creationId xmlns:a16="http://schemas.microsoft.com/office/drawing/2014/main" id="{3128FE50-2FEB-4612-BBE3-EFB2C8B3C1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9684260"/>
                </p:ext>
              </p:extLst>
            </p:nvPr>
          </p:nvGraphicFramePr>
          <p:xfrm>
            <a:off x="1292" y="1188"/>
            <a:ext cx="27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77492" imgH="164814" progId="Equation.DSMT4">
                    <p:embed/>
                  </p:oleObj>
                </mc:Choice>
                <mc:Fallback>
                  <p:oleObj r:id="rId8" imgW="177492" imgH="164814" progId="Equation.DSMT4">
                    <p:embed/>
                    <p:pic>
                      <p:nvPicPr>
                        <p:cNvPr id="8201" name="Object 14">
                          <a:extLst>
                            <a:ext uri="{FF2B5EF4-FFF2-40B4-BE49-F238E27FC236}">
                              <a16:creationId xmlns:a16="http://schemas.microsoft.com/office/drawing/2014/main" id="{3128FE50-2FEB-4612-BBE3-EFB2C8B3C1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188"/>
                          <a:ext cx="27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3">
              <a:extLst>
                <a:ext uri="{FF2B5EF4-FFF2-40B4-BE49-F238E27FC236}">
                  <a16:creationId xmlns:a16="http://schemas.microsoft.com/office/drawing/2014/main" id="{AFF2A947-3D70-4541-91F2-0620102737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207"/>
            <a:ext cx="19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26835" imgH="139518" progId="Equation.DSMT4">
                    <p:embed/>
                  </p:oleObj>
                </mc:Choice>
                <mc:Fallback>
                  <p:oleObj r:id="rId9" imgW="126835" imgH="139518" progId="Equation.DSMT4">
                    <p:embed/>
                    <p:pic>
                      <p:nvPicPr>
                        <p:cNvPr id="8202" name="Object 13">
                          <a:extLst>
                            <a:ext uri="{FF2B5EF4-FFF2-40B4-BE49-F238E27FC236}">
                              <a16:creationId xmlns:a16="http://schemas.microsoft.com/office/drawing/2014/main" id="{AFF2A947-3D70-4541-91F2-0620102737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07"/>
                          <a:ext cx="19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2">
              <a:extLst>
                <a:ext uri="{FF2B5EF4-FFF2-40B4-BE49-F238E27FC236}">
                  <a16:creationId xmlns:a16="http://schemas.microsoft.com/office/drawing/2014/main" id="{E9D97A39-4E0F-4B19-BC6B-4A0C81FF93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207"/>
            <a:ext cx="25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77492" imgH="164814" progId="Equation.DSMT4">
                    <p:embed/>
                  </p:oleObj>
                </mc:Choice>
                <mc:Fallback>
                  <p:oleObj r:id="rId11" imgW="177492" imgH="164814" progId="Equation.DSMT4">
                    <p:embed/>
                    <p:pic>
                      <p:nvPicPr>
                        <p:cNvPr id="8203" name="Object 12">
                          <a:extLst>
                            <a:ext uri="{FF2B5EF4-FFF2-40B4-BE49-F238E27FC236}">
                              <a16:creationId xmlns:a16="http://schemas.microsoft.com/office/drawing/2014/main" id="{E9D97A39-4E0F-4B19-BC6B-4A0C81FF93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207"/>
                          <a:ext cx="259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1">
              <a:extLst>
                <a:ext uri="{FF2B5EF4-FFF2-40B4-BE49-F238E27FC236}">
                  <a16:creationId xmlns:a16="http://schemas.microsoft.com/office/drawing/2014/main" id="{BA3AA892-0281-4062-A020-DD8A78EFB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1434"/>
            <a:ext cx="2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5713" imgH="203024" progId="Equation.DSMT4">
                    <p:embed/>
                  </p:oleObj>
                </mc:Choice>
                <mc:Fallback>
                  <p:oleObj r:id="rId12" imgW="215713" imgH="203024" progId="Equation.DSMT4">
                    <p:embed/>
                    <p:pic>
                      <p:nvPicPr>
                        <p:cNvPr id="8204" name="Object 11">
                          <a:extLst>
                            <a:ext uri="{FF2B5EF4-FFF2-40B4-BE49-F238E27FC236}">
                              <a16:creationId xmlns:a16="http://schemas.microsoft.com/office/drawing/2014/main" id="{BA3AA892-0281-4062-A020-DD8A78EFB0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434"/>
                          <a:ext cx="2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0">
              <a:extLst>
                <a:ext uri="{FF2B5EF4-FFF2-40B4-BE49-F238E27FC236}">
                  <a16:creationId xmlns:a16="http://schemas.microsoft.com/office/drawing/2014/main" id="{1C11C760-EDD9-49C8-905B-2E80B0DF39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1706"/>
            <a:ext cx="108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799753" imgH="203112" progId="Equation.DSMT4">
                    <p:embed/>
                  </p:oleObj>
                </mc:Choice>
                <mc:Fallback>
                  <p:oleObj r:id="rId14" imgW="799753" imgH="203112" progId="Equation.DSMT4">
                    <p:embed/>
                    <p:pic>
                      <p:nvPicPr>
                        <p:cNvPr id="8205" name="Object 10">
                          <a:extLst>
                            <a:ext uri="{FF2B5EF4-FFF2-40B4-BE49-F238E27FC236}">
                              <a16:creationId xmlns:a16="http://schemas.microsoft.com/office/drawing/2014/main" id="{1C11C760-EDD9-49C8-905B-2E80B0DF39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706"/>
                          <a:ext cx="108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9">
              <a:extLst>
                <a:ext uri="{FF2B5EF4-FFF2-40B4-BE49-F238E27FC236}">
                  <a16:creationId xmlns:a16="http://schemas.microsoft.com/office/drawing/2014/main" id="{9FC5BB32-3DBB-4E61-9F20-BDB4348A99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2024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77492" imgH="164814" progId="Equation.DSMT4">
                    <p:embed/>
                  </p:oleObj>
                </mc:Choice>
                <mc:Fallback>
                  <p:oleObj r:id="rId16" imgW="177492" imgH="164814" progId="Equation.DSMT4">
                    <p:embed/>
                    <p:pic>
                      <p:nvPicPr>
                        <p:cNvPr id="8206" name="Object 9">
                          <a:extLst>
                            <a:ext uri="{FF2B5EF4-FFF2-40B4-BE49-F238E27FC236}">
                              <a16:creationId xmlns:a16="http://schemas.microsoft.com/office/drawing/2014/main" id="{9FC5BB32-3DBB-4E61-9F20-BDB4348A99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024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8">
              <a:extLst>
                <a:ext uri="{FF2B5EF4-FFF2-40B4-BE49-F238E27FC236}">
                  <a16:creationId xmlns:a16="http://schemas.microsoft.com/office/drawing/2014/main" id="{9A1AD962-F6F3-4C6D-BEBC-00B3245A6E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2024"/>
            <a:ext cx="19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26835" imgH="139518" progId="Equation.DSMT4">
                    <p:embed/>
                  </p:oleObj>
                </mc:Choice>
                <mc:Fallback>
                  <p:oleObj r:id="rId17" imgW="126835" imgH="139518" progId="Equation.DSMT4">
                    <p:embed/>
                    <p:pic>
                      <p:nvPicPr>
                        <p:cNvPr id="8207" name="Object 8">
                          <a:extLst>
                            <a:ext uri="{FF2B5EF4-FFF2-40B4-BE49-F238E27FC236}">
                              <a16:creationId xmlns:a16="http://schemas.microsoft.com/office/drawing/2014/main" id="{9A1AD962-F6F3-4C6D-BEBC-00B3245A6E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024"/>
                          <a:ext cx="19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7">
              <a:extLst>
                <a:ext uri="{FF2B5EF4-FFF2-40B4-BE49-F238E27FC236}">
                  <a16:creationId xmlns:a16="http://schemas.microsoft.com/office/drawing/2014/main" id="{81A4E394-8814-4778-83B5-3CFE3651B0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6462957"/>
                </p:ext>
              </p:extLst>
            </p:nvPr>
          </p:nvGraphicFramePr>
          <p:xfrm>
            <a:off x="4468" y="1959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77492" imgH="164814" progId="Equation.DSMT4">
                    <p:embed/>
                  </p:oleObj>
                </mc:Choice>
                <mc:Fallback>
                  <p:oleObj r:id="rId19" imgW="177492" imgH="164814" progId="Equation.DSMT4">
                    <p:embed/>
                    <p:pic>
                      <p:nvPicPr>
                        <p:cNvPr id="8208" name="Object 7">
                          <a:extLst>
                            <a:ext uri="{FF2B5EF4-FFF2-40B4-BE49-F238E27FC236}">
                              <a16:creationId xmlns:a16="http://schemas.microsoft.com/office/drawing/2014/main" id="{81A4E394-8814-4778-83B5-3CFE3651B0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959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6">
              <a:extLst>
                <a:ext uri="{FF2B5EF4-FFF2-40B4-BE49-F238E27FC236}">
                  <a16:creationId xmlns:a16="http://schemas.microsoft.com/office/drawing/2014/main" id="{DA19F68C-F5B8-41C8-B750-8AC75B8929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2251"/>
            <a:ext cx="31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15713" imgH="203024" progId="Equation.DSMT4">
                    <p:embed/>
                  </p:oleObj>
                </mc:Choice>
                <mc:Fallback>
                  <p:oleObj r:id="rId20" imgW="215713" imgH="203024" progId="Equation.DSMT4">
                    <p:embed/>
                    <p:pic>
                      <p:nvPicPr>
                        <p:cNvPr id="8209" name="Object 6">
                          <a:extLst>
                            <a:ext uri="{FF2B5EF4-FFF2-40B4-BE49-F238E27FC236}">
                              <a16:creationId xmlns:a16="http://schemas.microsoft.com/office/drawing/2014/main" id="{DA19F68C-F5B8-41C8-B750-8AC75B8929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251"/>
                          <a:ext cx="31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5">
              <a:extLst>
                <a:ext uri="{FF2B5EF4-FFF2-40B4-BE49-F238E27FC236}">
                  <a16:creationId xmlns:a16="http://schemas.microsoft.com/office/drawing/2014/main" id="{C5A3BFAD-73AB-4635-A1B5-86253422A8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523"/>
            <a:ext cx="77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520474" imgH="203112" progId="Equation.DSMT4">
                    <p:embed/>
                  </p:oleObj>
                </mc:Choice>
                <mc:Fallback>
                  <p:oleObj r:id="rId21" imgW="520474" imgH="203112" progId="Equation.DSMT4">
                    <p:embed/>
                    <p:pic>
                      <p:nvPicPr>
                        <p:cNvPr id="8210" name="Object 5">
                          <a:extLst>
                            <a:ext uri="{FF2B5EF4-FFF2-40B4-BE49-F238E27FC236}">
                              <a16:creationId xmlns:a16="http://schemas.microsoft.com/office/drawing/2014/main" id="{C5A3BFAD-73AB-4635-A1B5-86253422A8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523"/>
                          <a:ext cx="77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4">
              <a:extLst>
                <a:ext uri="{FF2B5EF4-FFF2-40B4-BE49-F238E27FC236}">
                  <a16:creationId xmlns:a16="http://schemas.microsoft.com/office/drawing/2014/main" id="{F6CEFD5B-2814-4EDC-822F-DF8E2046C4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840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77492" imgH="164814" progId="Equation.DSMT4">
                    <p:embed/>
                  </p:oleObj>
                </mc:Choice>
                <mc:Fallback>
                  <p:oleObj r:id="rId23" imgW="177492" imgH="164814" progId="Equation.DSMT4">
                    <p:embed/>
                    <p:pic>
                      <p:nvPicPr>
                        <p:cNvPr id="8211" name="Object 4">
                          <a:extLst>
                            <a:ext uri="{FF2B5EF4-FFF2-40B4-BE49-F238E27FC236}">
                              <a16:creationId xmlns:a16="http://schemas.microsoft.com/office/drawing/2014/main" id="{F6CEFD5B-2814-4EDC-822F-DF8E2046C4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40"/>
                          <a:ext cx="27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33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8990</TotalTime>
  <Words>1172</Words>
  <Application>Microsoft Office PowerPoint</Application>
  <PresentationFormat>全屏显示(4:3)</PresentationFormat>
  <Paragraphs>107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黑体</vt:lpstr>
      <vt:lpstr>华文楷体</vt:lpstr>
      <vt:lpstr>华文隶书</vt:lpstr>
      <vt:lpstr>华文新魏</vt:lpstr>
      <vt:lpstr>华文行楷</vt:lpstr>
      <vt:lpstr>华文中宋</vt:lpstr>
      <vt:lpstr>隶书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Wingdings</vt:lpstr>
      <vt:lpstr>400TGp_globalcity_light_ani</vt:lpstr>
      <vt:lpstr>MathType 6.0 Equation</vt:lpstr>
      <vt:lpstr>Document</vt:lpstr>
      <vt:lpstr>Equation</vt:lpstr>
      <vt:lpstr>目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等价定义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生成子群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 子群的运算</vt:lpstr>
      <vt:lpstr>PowerPoint 演示文稿</vt:lpstr>
      <vt:lpstr>PowerPoint 演示文稿</vt:lpstr>
      <vt:lpstr>5. 群的同态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Ben</dc:creator>
  <cp:lastModifiedBy>Xianyi</cp:lastModifiedBy>
  <cp:revision>305</cp:revision>
  <dcterms:created xsi:type="dcterms:W3CDTF">2010-12-17T07:48:00Z</dcterms:created>
  <dcterms:modified xsi:type="dcterms:W3CDTF">2022-11-07T09:22:46Z</dcterms:modified>
</cp:coreProperties>
</file>