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398" r:id="rId3"/>
    <p:sldId id="272" r:id="rId4"/>
    <p:sldId id="1350" r:id="rId5"/>
    <p:sldId id="256" r:id="rId6"/>
    <p:sldId id="259" r:id="rId7"/>
    <p:sldId id="260" r:id="rId8"/>
    <p:sldId id="261" r:id="rId10"/>
    <p:sldId id="265" r:id="rId11"/>
    <p:sldId id="266" r:id="rId12"/>
    <p:sldId id="267" r:id="rId13"/>
    <p:sldId id="268" r:id="rId14"/>
    <p:sldId id="269" r:id="rId15"/>
    <p:sldId id="271" r:id="rId16"/>
    <p:sldId id="1351" r:id="rId17"/>
    <p:sldId id="273" r:id="rId18"/>
    <p:sldId id="270" r:id="rId19"/>
    <p:sldId id="1359" r:id="rId20"/>
    <p:sldId id="274" r:id="rId21"/>
    <p:sldId id="275" r:id="rId22"/>
    <p:sldId id="276" r:id="rId23"/>
    <p:sldId id="343" r:id="rId24"/>
    <p:sldId id="344" r:id="rId25"/>
    <p:sldId id="345" r:id="rId26"/>
    <p:sldId id="277" r:id="rId27"/>
    <p:sldId id="278" r:id="rId28"/>
    <p:sldId id="279" r:id="rId29"/>
    <p:sldId id="280" r:id="rId30"/>
    <p:sldId id="1352" r:id="rId31"/>
    <p:sldId id="284" r:id="rId32"/>
    <p:sldId id="304" r:id="rId33"/>
    <p:sldId id="286" r:id="rId34"/>
    <p:sldId id="293" r:id="rId35"/>
    <p:sldId id="287" r:id="rId36"/>
    <p:sldId id="294" r:id="rId37"/>
    <p:sldId id="295" r:id="rId38"/>
    <p:sldId id="296" r:id="rId39"/>
    <p:sldId id="297" r:id="rId40"/>
    <p:sldId id="298" r:id="rId41"/>
    <p:sldId id="301" r:id="rId42"/>
    <p:sldId id="302" r:id="rId43"/>
    <p:sldId id="303" r:id="rId44"/>
    <p:sldId id="1353" r:id="rId45"/>
    <p:sldId id="285" r:id="rId46"/>
    <p:sldId id="1354" r:id="rId47"/>
    <p:sldId id="288" r:id="rId48"/>
    <p:sldId id="1355" r:id="rId49"/>
    <p:sldId id="289" r:id="rId50"/>
    <p:sldId id="290" r:id="rId51"/>
    <p:sldId id="291" r:id="rId52"/>
    <p:sldId id="1356" r:id="rId53"/>
    <p:sldId id="292" r:id="rId54"/>
    <p:sldId id="1357" r:id="rId55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5" autoAdjust="0"/>
    <p:restoredTop sz="92886" autoAdjust="0"/>
  </p:normalViewPr>
  <p:slideViewPr>
    <p:cSldViewPr showGuides="1">
      <p:cViewPr varScale="1">
        <p:scale>
          <a:sx n="104" d="100"/>
          <a:sy n="104" d="100"/>
        </p:scale>
        <p:origin x="72" y="1092"/>
      </p:cViewPr>
      <p:guideLst>
        <p:guide orient="horz" pos="216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1.xml"/><Relationship Id="rId6" Type="http://schemas.openxmlformats.org/officeDocument/2006/relationships/slide" Target="slides/slide4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7" Type="http://schemas.openxmlformats.org/officeDocument/2006/relationships/image" Target="../media/image83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w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w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emf"/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0" Type="http://schemas.openxmlformats.org/officeDocument/2006/relationships/image" Target="../media/image121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0" Type="http://schemas.openxmlformats.org/officeDocument/2006/relationships/image" Target="../media/image139.wmf"/><Relationship Id="rId1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2" Type="http://schemas.openxmlformats.org/officeDocument/2006/relationships/image" Target="../media/image125.wmf"/><Relationship Id="rId11" Type="http://schemas.openxmlformats.org/officeDocument/2006/relationships/image" Target="../media/image150.wmf"/><Relationship Id="rId10" Type="http://schemas.openxmlformats.org/officeDocument/2006/relationships/image" Target="../media/image149.wmf"/><Relationship Id="rId1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7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43.wmf"/><Relationship Id="rId1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e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4" Type="http://schemas.openxmlformats.org/officeDocument/2006/relationships/image" Target="../media/image166.wmf"/><Relationship Id="rId13" Type="http://schemas.openxmlformats.org/officeDocument/2006/relationships/image" Target="../media/image165.wmf"/><Relationship Id="rId12" Type="http://schemas.openxmlformats.org/officeDocument/2006/relationships/image" Target="../media/image164.wmf"/><Relationship Id="rId11" Type="http://schemas.openxmlformats.org/officeDocument/2006/relationships/image" Target="../media/image163.wmf"/><Relationship Id="rId10" Type="http://schemas.openxmlformats.org/officeDocument/2006/relationships/image" Target="../media/image147.wmf"/><Relationship Id="rId1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image" Target="../media/image174.wmf"/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5" Type="http://schemas.openxmlformats.org/officeDocument/2006/relationships/image" Target="../media/image181.wmf"/><Relationship Id="rId14" Type="http://schemas.openxmlformats.org/officeDocument/2006/relationships/image" Target="../media/image180.wmf"/><Relationship Id="rId13" Type="http://schemas.openxmlformats.org/officeDocument/2006/relationships/image" Target="../media/image179.wmf"/><Relationship Id="rId12" Type="http://schemas.openxmlformats.org/officeDocument/2006/relationships/image" Target="../media/image178.wmf"/><Relationship Id="rId11" Type="http://schemas.openxmlformats.org/officeDocument/2006/relationships/image" Target="../media/image177.wmf"/><Relationship Id="rId10" Type="http://schemas.openxmlformats.org/officeDocument/2006/relationships/image" Target="../media/image176.wmf"/><Relationship Id="rId1" Type="http://schemas.openxmlformats.org/officeDocument/2006/relationships/image" Target="../media/image167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wmf"/><Relationship Id="rId8" Type="http://schemas.openxmlformats.org/officeDocument/2006/relationships/image" Target="../media/image201.wmf"/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1" Type="http://schemas.openxmlformats.org/officeDocument/2006/relationships/image" Target="../media/image204.wmf"/><Relationship Id="rId10" Type="http://schemas.openxmlformats.org/officeDocument/2006/relationships/image" Target="../media/image203.wmf"/><Relationship Id="rId1" Type="http://schemas.openxmlformats.org/officeDocument/2006/relationships/image" Target="../media/image18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8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3-09T03:29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 10231 0,'18'0'172,"-1"0"-156,1 0-1,0 0 1,-1 0 31,1 0-32,0 0 1,17 0 0,-18 0-1,19 0 1,17 0-1,-36 0 1,1 0 0,0 0-16,17 17 31,-18-17-15,19 18 15,-19-18-16,1 0 1,35 0 0,18 0-1,-19 0 1,-34 0 0,0 0 46</inkml:trace>
  <inkml:trace contextRef="#ctx0" brushRef="#br0">2346 10231 0,'-17'0'16,"-1"0"124,0 0-77,1 0-48,-1 17-15,0 1 16,1-1 0,-1 1-16,18 0 15,-17-1-15,-19-17 16,19 18-16,-54 123 31,-17-17 0,53-107-15,-1 19 0,1-1-1,35-18 1,-18 1 15,18 0 94,0-1-109,18-17 31,0 0-32,-1 0-15,1 0 16,0 0-1,17 0 1,0 0 0,18 0-1,18 0 1,87 0 0,-122 0-16,105 0 31,-71 0-16,-34 0 17,-1 0-17,-17 0 1,-1 0 15,1 0 94,-18-35-109,0 0-1,0 0 1,0-36 0,0 0-1,-18 36 1,1-18 0,-1 36-1,0 17 1,-17-53-1,17 17 1,1 1 0,-1 0-1,-52-53 1,-1 70 0,53 18-16,1-18 15,-1 1 16,18-19-15</inkml:trace>
  <inkml:trace contextRef="#ctx0" brushRef="#br0">3281 10142 0,'18'0'141,"-1"0"-141,1 0 16,0 0-16,-1 0 15,1 0 1,17 0 15,-17 0-15,0 0-1</inkml:trace>
  <inkml:trace contextRef="#ctx0" brushRef="#br0">7567 16845 0,'0'18'62,"18"-18"-46,0 0-16,52 0 15,195 0 32,-195 0-31,-17 0-1,18 0 1,-53 0-16,17 0 16,18 0-1,35 0 1,-35-18 0,35 1-1,18-19 1,-18-34-1,53-19 1,18 1 0,-124 71-16,18-36 15,-35 35 1,-18-17 0,35-36 15,-17 54-16,-18-19 1,17-69 0,-17 69 15,0 19-31,0-1 0,0-70 16,0 0-1,-35-18 1,-53 0-1,53 53 1,-1 0 0,19 35-1,-1 1 32,0 17-31,1-18-1,-54-70 1,-105 0 0,17 0-1,-70 35 1,35 35 0,35 0-1,124 18-15,-71 0 16,53 0-1,-18 0 1,36 0 15,-18 0-15,-53 53 0,0 53 15,71-88-31,-18 35 15,18-36 1,0 54 0,17-36-1,0-17 1,18 70 0,0-35-1,0 53 1,0 0-1,36-1 1,17 1 0,-18 0-1,-17-53 1,17 35 0,18 18-1,-18-35 16,-35-19-15,53 19 0,-18-36-1,1 18 1,-1 18 0,18-36-1,-36-17 1,1-1-1,-18 1 1,18-18 0,17 18-1,0-1 1,-17-17 0,-1 18-1,1 0 173</inkml:trace>
  <inkml:trace contextRef="#ctx0" brushRef="#br0">16228 16510 0,'-18'0'16,"18"18"47,18-1-63,0-17 15,-1 18-15,19-18 0,-1 0 16,0 0-16,-17 0 15,17 0-15,0 0 0,71 35 32,459-17-1,-54-18-15,-52-141-1,-371 88 1,-88 35-1,0 1 17,0-1-32,0-53 31,-53 18-15,0-52-1,0-54 1,0-35-1,36 159-15,-36-54 16,35 54 0,18 17-1,-35-34 17,35 34-17,-35-17 1,-1 17-1,-17-35 1,-17 0 0,17 35 15,35 18-15,1 0-1,-19 0 1,1 0-1,-18 0 1,36 0-16,-72 0 16,1 0-1,0 0 1,35 36 0,0-36-1,18 0 16,-18 17-15,0 1 0,0-18 15,18 0-31,-18 18 16,18-1-1,-1 1 1,-52-18-1,18 35 1,34-35 0,19 18-1,-1-18 17,0 0-32,1 18 15,-1-1 1,-17 18-1,17 1 1,-35 34 15,18-17-15,17-18 0,18 36-1,0-36 1,0-17-1,-17 35 1,17-36 0,-18 19-1,0 52 1,18-53 0,0 1-1,0 16 1,0-16-1,0-1 1,0 0 0,0 18 15,18 0-15,0-18-1,17 1 1,-17-36-1,-1 17 1,19 19 15,-36-19-15,35-17 0,0 18-1,-17-18 63,-1 0-78,1 0 125</inkml:trace>
  <inkml:trace contextRef="#ctx0" brushRef="#br0">17251 9155 0,'0'-18'110,"-17"18"-95,-1 0 17,0 0-17,1 0 1,-19 35 15,19 1-15,-19 16-1,36 19 17,-17-18-17,17 17 1,0-17-1,0 36 1,0-19 0,0-52-16,0 70 15,0 0 1,35-17 0,-17-1-1,-1-17 1,36 53-1,0-35 1,-53-36 0,35 18-1,54 35 17,-72-70-17,1-1 1,-18 1 31,35-18-32,36 0 1,35-71 0,-89 36-16,71-106 15,-88 53 1,0 35-1,0 0 1,0-35 0,0 0-1,0-36 1,-35-17 15,18 106-15,-19-18-1,19 17 1,-36-69 0,17 52-1,19 17 1,-36-16 0,35 16-1,1 36 1,-1-35-1,0 17 1,1 1 0,-1-1 31,0 0-32,1 18 1,-1 0-1,0 0 79,1 0-78,-1 0-1,1 0 1,-1 0 0</inkml:trace>
  <inkml:trace contextRef="#ctx0" brushRef="#br0">4922 12647 0,'0'18'94,"35"-18"-63,0 0-31,18 0 0,0 0 0,35 17 16,-17-17-16,35 0 0,35 0 0,35 0 15,0 0-15,1271 106 32,-989-106-1,-387 0-16,35 0 1,106 0 0,70 0-1,-71 0 1,-87 0 15,-89 0-15,-17 0-1,-1 0 95,1 0-110,0 0 15,-1 0-15,19 0 32,-19 0-1,1 0 31,17 0-46,-17 0 15,17 0-31,0 0 0,142-17 16,17-36 0,-141 35-1,-18 18 63,-17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3-09T03:33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8097 6385 0,'-18'0'16,"0"0"-1,-17 0 32,17 0-16,1 0-15,-1 0 31,0 0 0,1 0-16,-1 0-15,1 0-1,-1 0 1,0 0 78,1 0-79,-1 0-15,0 18 32,1 0-17,-1-1 1,18 1-1,-18-1 1,18 19 0,-17-1-1,-1 18 1,1-18 0,-1 18-1,0-35 1,18 17-1,0 18 1,-17 0 0,17-18-1,0 0-15,0-17 16,0 35 0,0 35-1,0-17 16,0-1-15,53 1 0,-18-18-1,-18-36 1,36 19 0,-17-1-1,-1-17 1,35 17-1,-52-35 1,0 0 0,17 0-1,-17 18 17,17-18-17,-17 0 16,35-18-15,-1-88 0,19-70-1,-71 52 1,0 54 0,18-19-1,-18 37 1,0 16-1,0-17 1,0 0 0,0 36 15,0-1-15,0 1 15,0-1-16,-18 0 1,0 1 0,1 17-1,-1 0 1,0-18 0,18 0 15,-17 18-16,-1 0-15,-17 0 16,17-17 0,1-1-1,-1 18 1,0 0 0,-17 0-1,17-18 1,-17 18 31,17 0-32,1 0 1,-1 0 0,1-17-1,-1 17 16,0 0 110,1 0-125,17-18 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jpe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/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/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/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/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/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/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/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/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/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/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/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/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/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/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/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/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/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/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/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/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/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/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/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/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/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/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/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/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/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/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/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/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/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/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/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/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/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/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/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/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/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/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/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/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/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/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/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/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/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/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/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/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/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/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/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/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/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/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/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/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/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/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/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/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/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/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/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/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/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/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/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/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/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/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/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/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/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/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/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/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/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/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/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/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/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/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/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/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/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/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/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/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/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/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/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/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/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/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/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/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/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/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/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/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/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/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/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/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/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20FAFD-B788-49CE-A35C-838A74316C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DB74-9E86-42FB-B4A8-948216B08E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1950" indent="-361950"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1.jpeg"/><Relationship Id="rId24" Type="http://schemas.openxmlformats.org/officeDocument/2006/relationships/image" Target="../media/image10.png"/><Relationship Id="rId23" Type="http://schemas.openxmlformats.org/officeDocument/2006/relationships/image" Target="../media/image9.png"/><Relationship Id="rId22" Type="http://schemas.openxmlformats.org/officeDocument/2006/relationships/image" Target="../media/image19.png"/><Relationship Id="rId21" Type="http://schemas.openxmlformats.org/officeDocument/2006/relationships/image" Target="../media/image18.png"/><Relationship Id="rId20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6.png"/><Relationship Id="rId18" Type="http://schemas.openxmlformats.org/officeDocument/2006/relationships/image" Target="../media/image15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15" Type="http://schemas.openxmlformats.org/officeDocument/2006/relationships/image" Target="../media/image1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5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74B1678D-69B6-41C6-A753-03C552E61CE0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7EB5137E-D047-4D4F-9093-CBFAA718CE8F}" type="slidenum">
              <a:rPr lang="en-US" altLang="zh-CN"/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e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40.e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6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3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53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50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4.e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2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9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4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9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68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66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3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71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70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79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8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77.e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4.e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83.e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82.e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81.emf"/><Relationship Id="rId1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85.e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92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91.emf"/><Relationship Id="rId1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8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97.emf"/><Relationship Id="rId1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3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01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100.e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78.bin"/><Relationship Id="rId21" Type="http://schemas.openxmlformats.org/officeDocument/2006/relationships/vmlDrawing" Target="../drawings/vmlDrawing22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04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111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84.bin"/><Relationship Id="rId12" Type="http://schemas.openxmlformats.org/officeDocument/2006/relationships/oleObject" Target="../embeddings/oleObject83.bin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7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89.bin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1.wmf"/><Relationship Id="rId2" Type="http://schemas.openxmlformats.org/officeDocument/2006/relationships/image" Target="../media/image112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01.bin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99.bin"/><Relationship Id="rId3" Type="http://schemas.openxmlformats.org/officeDocument/2006/relationships/image" Target="../media/image123.png"/><Relationship Id="rId2" Type="http://schemas.openxmlformats.org/officeDocument/2006/relationships/image" Target="../media/image122.w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128.png"/><Relationship Id="rId11" Type="http://schemas.openxmlformats.org/officeDocument/2006/relationships/image" Target="../media/image127.wmf"/><Relationship Id="rId10" Type="http://schemas.openxmlformats.org/officeDocument/2006/relationships/oleObject" Target="../embeddings/oleObject102.bin"/><Relationship Id="rId1" Type="http://schemas.openxmlformats.org/officeDocument/2006/relationships/oleObject" Target="../embeddings/oleObject9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05.bin"/><Relationship Id="rId23" Type="http://schemas.openxmlformats.org/officeDocument/2006/relationships/vmlDrawing" Target="../drawings/vmlDrawing2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39.wmf"/><Relationship Id="rId20" Type="http://schemas.openxmlformats.org/officeDocument/2006/relationships/oleObject" Target="../embeddings/oleObject114.bin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04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oleObject" Target="../embeddings/oleObject119.bin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16.bin"/><Relationship Id="rId27" Type="http://schemas.openxmlformats.org/officeDocument/2006/relationships/vmlDrawing" Target="../drawings/vmlDrawing26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25.wmf"/><Relationship Id="rId24" Type="http://schemas.openxmlformats.org/officeDocument/2006/relationships/oleObject" Target="../embeddings/oleObject127.bin"/><Relationship Id="rId23" Type="http://schemas.openxmlformats.org/officeDocument/2006/relationships/image" Target="../media/image150.wmf"/><Relationship Id="rId22" Type="http://schemas.openxmlformats.org/officeDocument/2006/relationships/oleObject" Target="../embeddings/oleObject126.bin"/><Relationship Id="rId21" Type="http://schemas.openxmlformats.org/officeDocument/2006/relationships/image" Target="../media/image149.wmf"/><Relationship Id="rId20" Type="http://schemas.openxmlformats.org/officeDocument/2006/relationships/oleObject" Target="../embeddings/oleObject125.bin"/><Relationship Id="rId2" Type="http://schemas.openxmlformats.org/officeDocument/2006/relationships/image" Target="../media/image140.wmf"/><Relationship Id="rId19" Type="http://schemas.openxmlformats.org/officeDocument/2006/relationships/image" Target="../media/image148.wmf"/><Relationship Id="rId18" Type="http://schemas.openxmlformats.org/officeDocument/2006/relationships/oleObject" Target="../embeddings/oleObject124.bin"/><Relationship Id="rId17" Type="http://schemas.openxmlformats.org/officeDocument/2006/relationships/image" Target="../media/image147.wmf"/><Relationship Id="rId16" Type="http://schemas.openxmlformats.org/officeDocument/2006/relationships/oleObject" Target="../embeddings/oleObject123.bin"/><Relationship Id="rId15" Type="http://schemas.openxmlformats.org/officeDocument/2006/relationships/image" Target="../media/image146.wmf"/><Relationship Id="rId14" Type="http://schemas.openxmlformats.org/officeDocument/2006/relationships/oleObject" Target="../embeddings/oleObject122.bin"/><Relationship Id="rId13" Type="http://schemas.openxmlformats.org/officeDocument/2006/relationships/image" Target="../media/image145.wmf"/><Relationship Id="rId12" Type="http://schemas.openxmlformats.org/officeDocument/2006/relationships/oleObject" Target="../embeddings/oleObject121.bin"/><Relationship Id="rId11" Type="http://schemas.openxmlformats.org/officeDocument/2006/relationships/image" Target="../media/image144.wmf"/><Relationship Id="rId10" Type="http://schemas.openxmlformats.org/officeDocument/2006/relationships/oleObject" Target="../embeddings/oleObject120.bin"/><Relationship Id="rId1" Type="http://schemas.openxmlformats.org/officeDocument/2006/relationships/oleObject" Target="../embeddings/oleObject11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34.bin"/><Relationship Id="rId7" Type="http://schemas.openxmlformats.org/officeDocument/2006/relationships/oleObject" Target="../embeddings/oleObject133.bin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47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28.bin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35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7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44.bin"/><Relationship Id="rId10" Type="http://schemas.openxmlformats.org/officeDocument/2006/relationships/oleObject" Target="../embeddings/oleObject143.bin"/><Relationship Id="rId1" Type="http://schemas.openxmlformats.org/officeDocument/2006/relationships/oleObject" Target="../embeddings/oleObject13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5.wmf"/><Relationship Id="rId31" Type="http://schemas.openxmlformats.org/officeDocument/2006/relationships/vmlDrawing" Target="../drawings/vmlDrawing30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146.bin"/><Relationship Id="rId29" Type="http://schemas.openxmlformats.org/officeDocument/2006/relationships/image" Target="../media/image166.wmf"/><Relationship Id="rId28" Type="http://schemas.openxmlformats.org/officeDocument/2006/relationships/oleObject" Target="../embeddings/oleObject159.bin"/><Relationship Id="rId27" Type="http://schemas.openxmlformats.org/officeDocument/2006/relationships/image" Target="../media/image165.wmf"/><Relationship Id="rId26" Type="http://schemas.openxmlformats.org/officeDocument/2006/relationships/oleObject" Target="../embeddings/oleObject158.bin"/><Relationship Id="rId25" Type="http://schemas.openxmlformats.org/officeDocument/2006/relationships/image" Target="../media/image164.wmf"/><Relationship Id="rId24" Type="http://schemas.openxmlformats.org/officeDocument/2006/relationships/oleObject" Target="../embeddings/oleObject157.bin"/><Relationship Id="rId23" Type="http://schemas.openxmlformats.org/officeDocument/2006/relationships/image" Target="../media/image163.wmf"/><Relationship Id="rId22" Type="http://schemas.openxmlformats.org/officeDocument/2006/relationships/oleObject" Target="../embeddings/oleObject156.bin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7.wmf"/><Relationship Id="rId2" Type="http://schemas.openxmlformats.org/officeDocument/2006/relationships/image" Target="../media/image154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62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61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4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8.wmf"/><Relationship Id="rId32" Type="http://schemas.openxmlformats.org/officeDocument/2006/relationships/vmlDrawing" Target="../drawings/vmlDrawing31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81.wmf"/><Relationship Id="rId3" Type="http://schemas.openxmlformats.org/officeDocument/2006/relationships/oleObject" Target="../embeddings/oleObject161.bin"/><Relationship Id="rId29" Type="http://schemas.openxmlformats.org/officeDocument/2006/relationships/oleObject" Target="../embeddings/oleObject174.bin"/><Relationship Id="rId28" Type="http://schemas.openxmlformats.org/officeDocument/2006/relationships/image" Target="../media/image180.wmf"/><Relationship Id="rId27" Type="http://schemas.openxmlformats.org/officeDocument/2006/relationships/oleObject" Target="../embeddings/oleObject173.bin"/><Relationship Id="rId26" Type="http://schemas.openxmlformats.org/officeDocument/2006/relationships/image" Target="../media/image179.w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178.w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77.w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76.wmf"/><Relationship Id="rId2" Type="http://schemas.openxmlformats.org/officeDocument/2006/relationships/image" Target="../media/image167.w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75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74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73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6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82.wmf"/><Relationship Id="rId12" Type="http://schemas.openxmlformats.org/officeDocument/2006/relationships/vmlDrawing" Target="../drawings/vmlDrawing3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6.wmf"/><Relationship Id="rId1" Type="http://schemas.openxmlformats.org/officeDocument/2006/relationships/oleObject" Target="../embeddings/oleObject175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87.w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8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5.wmf"/><Relationship Id="rId30" Type="http://schemas.openxmlformats.org/officeDocument/2006/relationships/vmlDrawing" Target="../drawings/vmlDrawing34.vml"/><Relationship Id="rId3" Type="http://schemas.openxmlformats.org/officeDocument/2006/relationships/oleObject" Target="../embeddings/oleObject189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204.wmf"/><Relationship Id="rId27" Type="http://schemas.openxmlformats.org/officeDocument/2006/relationships/oleObject" Target="../embeddings/oleObject204.bin"/><Relationship Id="rId26" Type="http://schemas.openxmlformats.org/officeDocument/2006/relationships/image" Target="../media/image203.wmf"/><Relationship Id="rId25" Type="http://schemas.openxmlformats.org/officeDocument/2006/relationships/oleObject" Target="../embeddings/oleObject203.bin"/><Relationship Id="rId24" Type="http://schemas.openxmlformats.org/officeDocument/2006/relationships/oleObject" Target="../embeddings/oleObject202.bin"/><Relationship Id="rId23" Type="http://schemas.openxmlformats.org/officeDocument/2006/relationships/oleObject" Target="../embeddings/oleObject201.bin"/><Relationship Id="rId22" Type="http://schemas.openxmlformats.org/officeDocument/2006/relationships/oleObject" Target="../embeddings/oleObject200.bin"/><Relationship Id="rId21" Type="http://schemas.openxmlformats.org/officeDocument/2006/relationships/oleObject" Target="../embeddings/oleObject199.bin"/><Relationship Id="rId20" Type="http://schemas.openxmlformats.org/officeDocument/2006/relationships/image" Target="../media/image202.wmf"/><Relationship Id="rId2" Type="http://schemas.openxmlformats.org/officeDocument/2006/relationships/image" Target="../media/image189.wmf"/><Relationship Id="rId19" Type="http://schemas.openxmlformats.org/officeDocument/2006/relationships/oleObject" Target="../embeddings/oleObject198.bin"/><Relationship Id="rId18" Type="http://schemas.openxmlformats.org/officeDocument/2006/relationships/oleObject" Target="../embeddings/oleObject197.bin"/><Relationship Id="rId17" Type="http://schemas.openxmlformats.org/officeDocument/2006/relationships/oleObject" Target="../embeddings/oleObject196.bin"/><Relationship Id="rId16" Type="http://schemas.openxmlformats.org/officeDocument/2006/relationships/image" Target="../media/image201.wmf"/><Relationship Id="rId15" Type="http://schemas.openxmlformats.org/officeDocument/2006/relationships/oleObject" Target="../embeddings/oleObject195.bin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18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205.wmf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12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211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20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3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18.w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217.wmf"/><Relationship Id="rId11" Type="http://schemas.openxmlformats.org/officeDocument/2006/relationships/oleObject" Target="../embeddings/oleObject219.bin"/><Relationship Id="rId10" Type="http://schemas.openxmlformats.org/officeDocument/2006/relationships/oleObject" Target="../embeddings/oleObject218.bin"/><Relationship Id="rId1" Type="http://schemas.openxmlformats.org/officeDocument/2006/relationships/oleObject" Target="../embeddings/oleObject21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19.wmf"/><Relationship Id="rId1" Type="http://schemas.openxmlformats.org/officeDocument/2006/relationships/oleObject" Target="../embeddings/oleObject22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222.wmf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28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227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26.wmf"/><Relationship Id="rId1" Type="http://schemas.openxmlformats.org/officeDocument/2006/relationships/oleObject" Target="../embeddings/oleObject22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9.wmf"/><Relationship Id="rId1" Type="http://schemas.openxmlformats.org/officeDocument/2006/relationships/oleObject" Target="../embeddings/oleObject231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30.wmf"/><Relationship Id="rId1" Type="http://schemas.openxmlformats.org/officeDocument/2006/relationships/oleObject" Target="../embeddings/oleObject23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customXml" Target="../ink/ink1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2.e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customXml" Target="../ink/ink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31.e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5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经典特宋简" pitchFamily="49" charset="-122"/>
              </a:rPr>
              <a:t>目   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cs typeface="经典特宋简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95591" y="2872861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2325677" y="256490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2976222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3986366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7" name="内容占位符 2"/>
          <p:cNvSpPr txBox="1"/>
          <p:nvPr/>
        </p:nvSpPr>
        <p:spPr bwMode="auto">
          <a:xfrm>
            <a:off x="3214678" y="2871863"/>
            <a:ext cx="4618028" cy="551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08" name="内容占位符 2"/>
          <p:cNvSpPr txBox="1"/>
          <p:nvPr/>
        </p:nvSpPr>
        <p:spPr bwMode="auto">
          <a:xfrm>
            <a:off x="2976016" y="4004135"/>
            <a:ext cx="4332288" cy="446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2039925" y="3630786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4023014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442932" y="5102968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944456" y="472514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1236972" y="5145832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/>
          <p:nvPr/>
        </p:nvSpPr>
        <p:spPr bwMode="auto">
          <a:xfrm>
            <a:off x="1858856" y="5096925"/>
            <a:ext cx="5305432" cy="461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 bwMode="auto">
          <a:xfrm>
            <a:off x="484220" y="2303477"/>
            <a:ext cx="181292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/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绪论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676400" y="1811338"/>
          <a:ext cx="60785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公式" r:id="rId1" imgW="3378200" imgH="228600" progId="Equation.3">
                  <p:embed/>
                </p:oleObj>
              </mc:Choice>
              <mc:Fallback>
                <p:oleObj name="公式" r:id="rId1" imgW="3378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11338"/>
                        <a:ext cx="60785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60438" y="2378075"/>
          <a:ext cx="76803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68470" imgH="789940" progId="Word.Document.8">
                  <p:embed/>
                </p:oleObj>
              </mc:Choice>
              <mc:Fallback>
                <p:oleObj name="Document" r:id="rId3" imgW="4268470" imgH="7899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378075"/>
                        <a:ext cx="76803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115616" y="3928562"/>
          <a:ext cx="76803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68470" imgH="789940" progId="Word.Document.8">
                  <p:embed/>
                </p:oleObj>
              </mc:Choice>
              <mc:Fallback>
                <p:oleObj name="Document" r:id="rId5" imgW="4268470" imgH="7899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28562"/>
                        <a:ext cx="76803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282" y="431800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．循环群的生成元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496" y="1295400"/>
                <a:ext cx="8229600" cy="5029200"/>
              </a:xfrm>
            </p:spPr>
            <p:txBody>
              <a:bodyPr/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</a:rPr>
                  <a:t>（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1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）无限循环群的生成元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宋体" panose="0201060003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当时，自然是的生成元，但除了外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其实也是的生成元。即无限循环群中只有两个不同的生成元和。</a:t>
                </a:r>
                <a:endPara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证明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 因为</a:t>
                </a:r>
                <a:endParaRPr lang="zh-CN" altLang="en-US" sz="2400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710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96" y="1295400"/>
                <a:ext cx="8229600" cy="5029200"/>
              </a:xfrm>
              <a:blipFill rotWithShape="1">
                <a:blip r:embed="rId1"/>
                <a:stretch>
                  <a:fillRect l="-7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624978" y="1916832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2" imgW="4269740" imgH="793115" progId="Word.Document.8">
                  <p:embed/>
                </p:oleObj>
              </mc:Choice>
              <mc:Fallback>
                <p:oleObj name="Document" r:id="rId2" imgW="4269740" imgH="7931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78" y="1916832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628153" y="2805832"/>
          <a:ext cx="7688263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4" imgW="4292600" imgH="718185" progId="Word.Document.8">
                  <p:embed/>
                </p:oleObj>
              </mc:Choice>
              <mc:Fallback>
                <p:oleObj name="Document" r:id="rId4" imgW="4292600" imgH="71818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53" y="2805832"/>
                        <a:ext cx="7688263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625475" y="3902075"/>
          <a:ext cx="74676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6" imgW="4268470" imgH="987425" progId="Word.Document.8">
                  <p:embed/>
                </p:oleObj>
              </mc:Choice>
              <mc:Fallback>
                <p:oleObj name="Document" r:id="rId6" imgW="4268470" imgH="987425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902075"/>
                        <a:ext cx="74676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思考</a:t>
            </a:r>
            <a:r>
              <a:rPr lang="en-US" altLang="zh-CN" b="1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除和之外，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还有其它生成元吗？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 没有。否则， 如果也是一个生成元，于是必有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. </a:t>
            </a:r>
            <a:endParaRPr lang="en-US" altLang="zh-CN" b="1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思考</a:t>
            </a:r>
            <a:r>
              <a:rPr lang="en-US" altLang="zh-CN" b="1">
                <a:solidFill>
                  <a:schemeClr val="bg1"/>
                </a:solidFill>
              </a:rPr>
              <a:t>2  </a:t>
            </a:r>
            <a:r>
              <a:rPr lang="zh-CN" altLang="en-US">
                <a:solidFill>
                  <a:schemeClr val="bg1"/>
                </a:solidFill>
              </a:rPr>
              <a:t>求整数加群</a:t>
            </a:r>
            <a:r>
              <a:rPr lang="en-US" altLang="zh-CN">
                <a:solidFill>
                  <a:schemeClr val="bg1"/>
                </a:solidFill>
              </a:rPr>
              <a:t>Z</a:t>
            </a:r>
            <a:r>
              <a:rPr lang="zh-CN" altLang="en-US">
                <a:solidFill>
                  <a:schemeClr val="bg1"/>
                </a:solidFill>
              </a:rPr>
              <a:t>的所有生成元 和元素的阶。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  有且仅有两个元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可以作为整数加群</a:t>
            </a:r>
            <a:r>
              <a:rPr lang="en-US" altLang="zh-CN">
                <a:solidFill>
                  <a:schemeClr val="bg1"/>
                </a:solidFill>
              </a:rPr>
              <a:t>Z</a:t>
            </a:r>
            <a:r>
              <a:rPr lang="zh-CN" altLang="en-US">
                <a:solidFill>
                  <a:schemeClr val="bg1"/>
                </a:solidFill>
              </a:rPr>
              <a:t>的生成元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且在</a:t>
            </a:r>
            <a:r>
              <a:rPr lang="en-US" altLang="zh-CN">
                <a:solidFill>
                  <a:schemeClr val="bg1"/>
                </a:solidFill>
              </a:rPr>
              <a:t>Z</a:t>
            </a:r>
            <a:r>
              <a:rPr lang="zh-CN" altLang="en-US">
                <a:solidFill>
                  <a:schemeClr val="bg1"/>
                </a:solidFill>
              </a:rPr>
              <a:t>中除零元外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每个元的阶都是无限的。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898525" y="722313"/>
          <a:ext cx="757237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307840" imgH="1189355" progId="Word.Document.8">
                  <p:embed/>
                </p:oleObj>
              </mc:Choice>
              <mc:Fallback>
                <p:oleObj name="Document" r:id="rId1" imgW="4307840" imgH="118935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722313"/>
                        <a:ext cx="7572375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962025" y="2786410"/>
          <a:ext cx="757237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88155" imgH="987425" progId="Word.Document.8">
                  <p:embed/>
                </p:oleObj>
              </mc:Choice>
              <mc:Fallback>
                <p:oleObj name="Document" r:id="rId3" imgW="4288155" imgH="98742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786410"/>
                        <a:ext cx="7572375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57200" y="4311587"/>
          <a:ext cx="7685087" cy="7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68470" imgH="395605" progId="Word.Document.8">
                  <p:embed/>
                </p:oleObj>
              </mc:Choice>
              <mc:Fallback>
                <p:oleObj name="Document" r:id="rId5" imgW="4268470" imgH="39560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11587"/>
                        <a:ext cx="7685087" cy="7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962025" y="4915161"/>
          <a:ext cx="7685088" cy="116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7" imgW="4268470" imgH="593090" progId="Word.Document.8">
                  <p:embed/>
                </p:oleObj>
              </mc:Choice>
              <mc:Fallback>
                <p:oleObj name="Document" r:id="rId7" imgW="4268470" imgH="59309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915161"/>
                        <a:ext cx="7685088" cy="116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</a:rPr>
              <a:t>思考</a:t>
            </a:r>
            <a:r>
              <a:rPr lang="en-US" altLang="zh-CN" sz="2600" b="1">
                <a:solidFill>
                  <a:schemeClr val="bg1"/>
                </a:solidFill>
              </a:rPr>
              <a:t>3  </a:t>
            </a:r>
            <a:r>
              <a:rPr lang="zh-CN" altLang="en-US" sz="2600">
                <a:solidFill>
                  <a:schemeClr val="bg1"/>
                </a:solidFill>
              </a:rPr>
              <a:t>当</a:t>
            </a:r>
            <a:r>
              <a:rPr lang="en-US" altLang="zh-CN" sz="2600">
                <a:solidFill>
                  <a:schemeClr val="bg1"/>
                </a:solidFill>
              </a:rPr>
              <a:t>. </a:t>
            </a:r>
            <a:r>
              <a:rPr lang="zh-CN" altLang="en-US" sz="2600">
                <a:solidFill>
                  <a:schemeClr val="bg1"/>
                </a:solidFill>
              </a:rPr>
              <a:t>除了自然是的生成元之外，还有其余生成元吗？</a:t>
            </a:r>
            <a:endParaRPr lang="zh-CN" altLang="en-US" sz="2600" b="1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</a:rPr>
              <a:t>解</a:t>
            </a:r>
            <a:r>
              <a:rPr lang="zh-CN" altLang="en-US" sz="2600">
                <a:solidFill>
                  <a:schemeClr val="bg1"/>
                </a:solidFill>
              </a:rPr>
              <a:t> 为了讨论的方便，现假设</a:t>
            </a:r>
            <a:r>
              <a:rPr lang="en-US" altLang="zh-CN" sz="2600">
                <a:solidFill>
                  <a:schemeClr val="bg1"/>
                </a:solidFill>
              </a:rPr>
              <a:t>.</a:t>
            </a:r>
            <a:r>
              <a:rPr lang="zh-CN" altLang="en-US" sz="2600">
                <a:solidFill>
                  <a:schemeClr val="bg1"/>
                </a:solidFill>
              </a:rPr>
              <a:t>这时，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，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可以验证也是的生成元</a:t>
            </a:r>
            <a:r>
              <a:rPr lang="en-US" altLang="zh-CN" sz="2600">
                <a:solidFill>
                  <a:schemeClr val="bg1"/>
                </a:solidFill>
              </a:rPr>
              <a:t>:</a:t>
            </a:r>
            <a:endParaRPr lang="en-US" altLang="zh-CN" sz="260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bg1"/>
                </a:solidFill>
              </a:rPr>
              <a:t> .</a:t>
            </a:r>
            <a:endParaRPr lang="en-US" altLang="zh-CN" sz="260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这说明也能生成，即</a:t>
            </a:r>
            <a:r>
              <a:rPr lang="en-US" altLang="zh-CN" sz="2600">
                <a:solidFill>
                  <a:schemeClr val="bg1"/>
                </a:solidFill>
              </a:rPr>
              <a:t>:. </a:t>
            </a:r>
            <a:r>
              <a:rPr lang="zh-CN" altLang="en-US" sz="2600">
                <a:solidFill>
                  <a:schemeClr val="bg1"/>
                </a:solidFill>
              </a:rPr>
              <a:t>最后可断言：上例中的生成元只有和。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那么为什么说，只有和是阶循环群的生成元呢？因为，同时例中也验证了</a:t>
            </a:r>
            <a:r>
              <a:rPr lang="en-US" altLang="zh-CN" sz="2600">
                <a:solidFill>
                  <a:schemeClr val="bg1"/>
                </a:solidFill>
              </a:rPr>
              <a:t>. </a:t>
            </a:r>
            <a:r>
              <a:rPr lang="zh-CN" altLang="en-US" sz="2600">
                <a:solidFill>
                  <a:schemeClr val="bg1"/>
                </a:solidFill>
              </a:rPr>
              <a:t>这就是说，中也含有个元素 </a:t>
            </a:r>
            <a:r>
              <a:rPr lang="en-US" altLang="zh-CN" sz="2600">
                <a:solidFill>
                  <a:schemeClr val="bg1"/>
                </a:solidFill>
              </a:rPr>
              <a:t>. </a:t>
            </a:r>
            <a:r>
              <a:rPr lang="zh-CN" altLang="en-US" sz="2600">
                <a:solidFill>
                  <a:schemeClr val="bg1"/>
                </a:solidFill>
              </a:rPr>
              <a:t>与的一样多 </a:t>
            </a:r>
            <a:r>
              <a:rPr lang="en-US" altLang="zh-CN" sz="2600">
                <a:solidFill>
                  <a:schemeClr val="bg1"/>
                </a:solidFill>
              </a:rPr>
              <a:t>.. </a:t>
            </a:r>
            <a:r>
              <a:rPr lang="zh-CN" altLang="en-US" sz="2600">
                <a:solidFill>
                  <a:schemeClr val="bg1"/>
                </a:solidFill>
              </a:rPr>
              <a:t>也是生成元，而其他元素的阶都不是，所以它们都不能成为生成元。</a:t>
            </a:r>
            <a:endParaRPr lang="zh-CN" altLang="en-US" sz="2600">
              <a:solidFill>
                <a:schemeClr val="bg1"/>
              </a:solidFill>
            </a:endParaRP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960438" y="1063625"/>
          <a:ext cx="768508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68470" imgH="789940" progId="Word.Document.8">
                  <p:embed/>
                </p:oleObj>
              </mc:Choice>
              <mc:Fallback>
                <p:oleObj name="Document" r:id="rId1" imgW="4268470" imgH="78994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063625"/>
                        <a:ext cx="768508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962025" y="2371725"/>
          <a:ext cx="7653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68470" imgH="789940" progId="Word.Document.8">
                  <p:embed/>
                </p:oleObj>
              </mc:Choice>
              <mc:Fallback>
                <p:oleObj name="Document" r:id="rId3" imgW="4268470" imgH="7899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371725"/>
                        <a:ext cx="76533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958850" y="3575050"/>
          <a:ext cx="7685088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1191895" progId="Word.Document.8">
                  <p:embed/>
                </p:oleObj>
              </mc:Choice>
              <mc:Fallback>
                <p:oleObj name="文档" r:id="rId5" imgW="4273550" imgH="119189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575050"/>
                        <a:ext cx="7685088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914400" y="1234182"/>
          <a:ext cx="795655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445635" imgH="796925" progId="Word.Document.8">
                  <p:embed/>
                </p:oleObj>
              </mc:Choice>
              <mc:Fallback>
                <p:oleObj name="Document" r:id="rId1" imgW="4445635" imgH="7969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34182"/>
                        <a:ext cx="795655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83356" y="2629595"/>
          <a:ext cx="82931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789805" imgH="603885" progId="Word.Document.8">
                  <p:embed/>
                </p:oleObj>
              </mc:Choice>
              <mc:Fallback>
                <p:oleObj name="Document" r:id="rId3" imgW="4789805" imgH="60388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6" y="2629595"/>
                        <a:ext cx="82931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909117" y="3170708"/>
          <a:ext cx="76850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399415" progId="Word.Document.8">
                  <p:embed/>
                </p:oleObj>
              </mc:Choice>
              <mc:Fallback>
                <p:oleObj name="文档" r:id="rId5" imgW="4273550" imgH="39941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17" y="3170708"/>
                        <a:ext cx="76850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909117" y="3151233"/>
          <a:ext cx="7688263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7" imgW="4340225" imgH="922020" progId="Word.Document.8">
                  <p:embed/>
                </p:oleObj>
              </mc:Choice>
              <mc:Fallback>
                <p:oleObj name="Document" r:id="rId7" imgW="4340225" imgH="92202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17" y="3151233"/>
                        <a:ext cx="7688263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899592" y="3867621"/>
          <a:ext cx="7688262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文档" r:id="rId9" imgW="4294505" imgH="1249680" progId="Word.Document.8">
                  <p:embed/>
                </p:oleObj>
              </mc:Choice>
              <mc:Fallback>
                <p:oleObj name="文档" r:id="rId9" imgW="4294505" imgH="124968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7621"/>
                        <a:ext cx="7688262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寻找循环群的其他生成元的方法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上思考题告诫我们，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寻找循环群的其他生成元的关键问题是要确定其阶数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于是元素的阶数问题自然很重要了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832"/>
            <a:ext cx="8229600" cy="750888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有限循环群的生成元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当时，有是的生成元。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证明  </a:t>
            </a:r>
            <a:r>
              <a:rPr lang="zh-CN" altLang="en-US">
                <a:solidFill>
                  <a:schemeClr val="bg1"/>
                </a:solidFill>
              </a:rPr>
              <a:t>若是的生成元，则，而，所以；反之，若，而，，即有，但由知，不同的恰有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个，所以。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958850" y="1479005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88155" imgH="793115" progId="Word.Document.8">
                  <p:embed/>
                </p:oleObj>
              </mc:Choice>
              <mc:Fallback>
                <p:oleObj name="Document" r:id="rId1" imgW="4288155" imgH="7931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479005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962025" y="2903538"/>
          <a:ext cx="7685088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88155" imgH="789940" progId="Word.Document.8">
                  <p:embed/>
                </p:oleObj>
              </mc:Choice>
              <mc:Fallback>
                <p:oleObj name="Document" r:id="rId3" imgW="4288155" imgH="7899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903538"/>
                        <a:ext cx="7685088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957263" y="4135438"/>
          <a:ext cx="7708900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650740" imgH="1506220" progId="Word.Document.8">
                  <p:embed/>
                </p:oleObj>
              </mc:Choice>
              <mc:Fallback>
                <p:oleObj name="Document" r:id="rId5" imgW="4650740" imgH="150622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135438"/>
                        <a:ext cx="7708900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）循环群的一个性质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循环群一定是交换群。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35050" y="2204864"/>
          <a:ext cx="76517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68470" imgH="395605" progId="Word.Document.8">
                  <p:embed/>
                </p:oleObj>
              </mc:Choice>
              <mc:Fallback>
                <p:oleObj name="Document" r:id="rId1" imgW="4268470" imgH="39560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204864"/>
                        <a:ext cx="76517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40" y="243681"/>
            <a:ext cx="8229600" cy="82708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latin typeface="宋体" panose="02010600030101010101" pitchFamily="2" charset="-122"/>
              </a:rPr>
              <a:t>4</a:t>
            </a:r>
            <a:r>
              <a:rPr lang="zh-CN" altLang="en-US" sz="3600" b="1" dirty="0">
                <a:latin typeface="宋体" panose="02010600030101010101" pitchFamily="2" charset="-122"/>
              </a:rPr>
              <a:t>．循环群中元素的阶的性质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264444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对于无限循环群，我们自然清楚其中每个元素的阶都必是无限的（否则，便成为有限循环群了）。 下面主要讨论阶循环群 中的元素的阶的问题。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性质</a:t>
            </a:r>
            <a:r>
              <a:rPr lang="en-US" altLang="zh-CN" b="1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设是阶循环群中任一个元，若</a:t>
            </a:r>
            <a:r>
              <a:rPr lang="en-US" altLang="zh-CN">
                <a:solidFill>
                  <a:schemeClr val="bg1"/>
                </a:solidFill>
              </a:rPr>
              <a:t>. </a:t>
            </a:r>
            <a:r>
              <a:rPr lang="zh-CN" altLang="en-US">
                <a:solidFill>
                  <a:schemeClr val="bg1"/>
                </a:solidFill>
              </a:rPr>
              <a:t>那么。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证明</a:t>
            </a:r>
            <a:r>
              <a:rPr lang="zh-CN" altLang="en-US">
                <a:solidFill>
                  <a:schemeClr val="bg1"/>
                </a:solidFill>
              </a:rPr>
              <a:t>  因为是与的最大公因数。并且有这里并且知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互质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58850" y="1255713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4273550" imgH="795655" progId="Word.Document.8">
                  <p:embed/>
                </p:oleObj>
              </mc:Choice>
              <mc:Fallback>
                <p:oleObj name="文档" r:id="rId1" imgW="4273550" imgH="79565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255713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958850" y="2147094"/>
          <a:ext cx="76850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4273550" imgH="597535" progId="Word.Document.8">
                  <p:embed/>
                </p:oleObj>
              </mc:Choice>
              <mc:Fallback>
                <p:oleObj name="文档" r:id="rId3" imgW="4273550" imgH="59753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147094"/>
                        <a:ext cx="76850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958850" y="3235325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88155" imgH="793115" progId="Word.Document.8">
                  <p:embed/>
                </p:oleObj>
              </mc:Choice>
              <mc:Fallback>
                <p:oleObj name="Document" r:id="rId5" imgW="4288155" imgH="793115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35325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958850" y="4600575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7" imgW="4268470" imgH="789940" progId="Word.Document.8">
                  <p:embed/>
                </p:oleObj>
              </mc:Choice>
              <mc:Fallback>
                <p:oleObj name="Document" r:id="rId7" imgW="4268470" imgH="78994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600575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首先</a:t>
            </a:r>
            <a:r>
              <a:rPr lang="en-US" altLang="zh-CN">
                <a:solidFill>
                  <a:schemeClr val="bg1"/>
                </a:solidFill>
              </a:rPr>
              <a:t>, .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若设    其次，，这说明，但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由和知</a:t>
            </a:r>
            <a:r>
              <a:rPr lang="en-US" altLang="zh-CN">
                <a:solidFill>
                  <a:schemeClr val="bg1"/>
                </a:solidFill>
              </a:rPr>
              <a:t>,. </a:t>
            </a:r>
            <a:r>
              <a:rPr lang="zh-CN" altLang="en-US">
                <a:solidFill>
                  <a:schemeClr val="bg1"/>
                </a:solidFill>
              </a:rPr>
              <a:t>即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由性质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知，若时，，这时就是的生成元，所以有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958850" y="1254125"/>
          <a:ext cx="76850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68470" imgH="395605" progId="Word.Document.8">
                  <p:embed/>
                </p:oleObj>
              </mc:Choice>
              <mc:Fallback>
                <p:oleObj name="Document" r:id="rId1" imgW="4268470" imgH="39560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254125"/>
                        <a:ext cx="76850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969963" y="2192338"/>
          <a:ext cx="76850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4273550" imgH="399415" progId="Word.Document.8">
                  <p:embed/>
                </p:oleObj>
              </mc:Choice>
              <mc:Fallback>
                <p:oleObj name="文档" r:id="rId3" imgW="4273550" imgH="39941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192338"/>
                        <a:ext cx="76850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958850" y="3111500"/>
          <a:ext cx="7685088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68470" imgH="1184275" progId="Word.Document.8">
                  <p:embed/>
                </p:oleObj>
              </mc:Choice>
              <mc:Fallback>
                <p:oleObj name="Document" r:id="rId5" imgW="4268470" imgH="118427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11500"/>
                        <a:ext cx="7685088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215430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/>
              <a:t>第二章  群  论（</a:t>
            </a:r>
            <a:r>
              <a:rPr kumimoji="1" lang="en-US" altLang="zh-CN" sz="3200" b="1" dirty="0"/>
              <a:t>3</a:t>
            </a:r>
            <a:r>
              <a:rPr kumimoji="1" lang="zh-CN" altLang="en-US" sz="3200" b="1" dirty="0"/>
              <a:t>）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-§3 </a:t>
            </a:r>
            <a:r>
              <a:rPr lang="zh-CN" altLang="en-US" sz="2800" b="1" dirty="0">
                <a:latin typeface="Arial" panose="020B0604020202020204" pitchFamily="34" charset="0"/>
              </a:rPr>
              <a:t>循环群、变换群和置换群</a:t>
            </a:r>
            <a:r>
              <a:rPr lang="en-US" altLang="zh-CN" sz="2800" dirty="0">
                <a:latin typeface="Arial" panose="020B0604020202020204" pitchFamily="34" charset="0"/>
              </a:rPr>
              <a:t>(3</a:t>
            </a:r>
            <a:r>
              <a:rPr lang="zh-CN" altLang="en-US" sz="2800" dirty="0">
                <a:latin typeface="Arial" panose="020B0604020202020204" pitchFamily="34" charset="0"/>
              </a:rPr>
              <a:t>课时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751138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72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5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由性质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知，若时，，这时就是的生成元，所以有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性质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在阶循环群中，是生成元。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证明  </a:t>
            </a: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. “ ”</a:t>
            </a:r>
            <a:r>
              <a:rPr lang="zh-CN" altLang="en-US">
                <a:solidFill>
                  <a:schemeClr val="bg1"/>
                </a:solidFill>
              </a:rPr>
              <a:t>，若是生成元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但由性质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“”</a:t>
            </a:r>
            <a:r>
              <a:rPr lang="zh-CN" altLang="en-US">
                <a:solidFill>
                  <a:schemeClr val="bg1"/>
                </a:solidFill>
              </a:rPr>
              <a:t>也是生成元。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958850" y="952500"/>
          <a:ext cx="76850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4273550" imgH="597535" progId="Word.Document.8">
                  <p:embed/>
                </p:oleObj>
              </mc:Choice>
              <mc:Fallback>
                <p:oleObj name="文档" r:id="rId1" imgW="4273550" imgH="5975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952500"/>
                        <a:ext cx="76850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861540" y="2168524"/>
          <a:ext cx="795893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88155" imgH="398145" progId="Word.Document.8">
                  <p:embed/>
                </p:oleObj>
              </mc:Choice>
              <mc:Fallback>
                <p:oleObj name="Document" r:id="rId3" imgW="4288155" imgH="39814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40" y="2168524"/>
                        <a:ext cx="795893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969963" y="3082925"/>
          <a:ext cx="76850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68470" imgH="789940" progId="Word.Document.8">
                  <p:embed/>
                </p:oleObj>
              </mc:Choice>
              <mc:Fallback>
                <p:oleObj name="Document" r:id="rId5" imgW="4268470" imgH="78994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082925"/>
                        <a:ext cx="76850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969963" y="4684713"/>
          <a:ext cx="76850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4273550" imgH="399415" progId="Word.Document.8">
                  <p:embed/>
                </p:oleObj>
              </mc:Choice>
              <mc:Fallback>
                <p:oleObj name="文档" r:id="rId7" imgW="4273550" imgH="399415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684713"/>
                        <a:ext cx="76850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785813" y="320675"/>
          <a:ext cx="7427912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345940" imgH="1189355" progId="Word.Document.8">
                  <p:embed/>
                </p:oleObj>
              </mc:Choice>
              <mc:Fallback>
                <p:oleObj name="Document" r:id="rId1" imgW="4345940" imgH="118935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0675"/>
                        <a:ext cx="7427912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965200" y="2273300"/>
          <a:ext cx="7632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88155" imgH="987425" progId="Word.Document.8">
                  <p:embed/>
                </p:oleObj>
              </mc:Choice>
              <mc:Fallback>
                <p:oleObj name="Document" r:id="rId3" imgW="4288155" imgH="9874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273300"/>
                        <a:ext cx="76327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963613" y="3478213"/>
          <a:ext cx="76850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795655" progId="Word.Document.8">
                  <p:embed/>
                </p:oleObj>
              </mc:Choice>
              <mc:Fallback>
                <p:oleObj name="文档" r:id="rId5" imgW="4273550" imgH="7956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478213"/>
                        <a:ext cx="76850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962025" y="4908550"/>
          <a:ext cx="7616825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4316095" imgH="941705" progId="Word.Document.8">
                  <p:embed/>
                </p:oleObj>
              </mc:Choice>
              <mc:Fallback>
                <p:oleObj name="文档" r:id="rId7" imgW="4316095" imgH="9417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908550"/>
                        <a:ext cx="7616825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所以只要。</a:t>
            </a:r>
            <a:endParaRPr lang="zh-CN" altLang="en-US" sz="2600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1"/>
                </a:solidFill>
              </a:rPr>
              <a:t>(2) </a:t>
            </a:r>
            <a:r>
              <a:rPr lang="zh-CN" altLang="en-US" sz="2600">
                <a:solidFill>
                  <a:schemeClr val="bg1"/>
                </a:solidFill>
              </a:rPr>
              <a:t>当的阶是有限时，乘方“”就不可能无限“泛滥”，由钟表记算法知，“”就只能限制在一定范围内，我们有，当时，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，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其中：</a:t>
            </a:r>
            <a:r>
              <a:rPr lang="en-US" altLang="zh-CN" sz="2600">
                <a:solidFill>
                  <a:schemeClr val="bg1"/>
                </a:solidFill>
              </a:rPr>
              <a:t>.</a:t>
            </a:r>
            <a:r>
              <a:rPr lang="zh-CN" altLang="en-US" sz="2600">
                <a:solidFill>
                  <a:schemeClr val="bg1"/>
                </a:solidFill>
              </a:rPr>
              <a:t>首先</a:t>
            </a:r>
            <a:r>
              <a:rPr lang="en-US" altLang="zh-CN" sz="2600">
                <a:solidFill>
                  <a:schemeClr val="bg1"/>
                </a:solidFill>
              </a:rPr>
              <a:t>,</a:t>
            </a:r>
            <a:r>
              <a:rPr lang="zh-CN" altLang="en-US" sz="2600">
                <a:solidFill>
                  <a:schemeClr val="bg1"/>
                </a:solidFill>
              </a:rPr>
              <a:t>若时</a:t>
            </a:r>
            <a:r>
              <a:rPr lang="en-US" altLang="zh-CN" sz="2600">
                <a:solidFill>
                  <a:schemeClr val="bg1"/>
                </a:solidFill>
              </a:rPr>
              <a:t>,</a:t>
            </a:r>
            <a:r>
              <a:rPr lang="zh-CN" altLang="en-US" sz="2600">
                <a:solidFill>
                  <a:schemeClr val="bg1"/>
                </a:solidFill>
              </a:rPr>
              <a:t>。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若而</a:t>
            </a:r>
            <a:r>
              <a:rPr lang="en-US" altLang="zh-CN" sz="2600">
                <a:solidFill>
                  <a:schemeClr val="bg1"/>
                </a:solidFill>
              </a:rPr>
              <a:t>,</a:t>
            </a:r>
            <a:r>
              <a:rPr lang="zh-CN" altLang="en-US" sz="2600">
                <a:solidFill>
                  <a:schemeClr val="bg1"/>
                </a:solidFill>
              </a:rPr>
              <a:t>这与矛盾</a:t>
            </a:r>
            <a:r>
              <a:rPr lang="en-US" altLang="zh-CN" sz="2600">
                <a:solidFill>
                  <a:schemeClr val="bg1"/>
                </a:solidFill>
              </a:rPr>
              <a:t>.</a:t>
            </a:r>
            <a:r>
              <a:rPr lang="zh-CN" altLang="en-US" sz="2600">
                <a:solidFill>
                  <a:schemeClr val="bg1"/>
                </a:solidFill>
              </a:rPr>
              <a:t>由此知道</a:t>
            </a:r>
            <a:r>
              <a:rPr lang="en-US" altLang="zh-CN" sz="2600">
                <a:solidFill>
                  <a:schemeClr val="bg1"/>
                </a:solidFill>
              </a:rPr>
              <a:t>:</a:t>
            </a:r>
            <a:r>
              <a:rPr lang="zh-CN" altLang="en-US" sz="2600">
                <a:solidFill>
                  <a:schemeClr val="bg1"/>
                </a:solidFill>
              </a:rPr>
              <a:t>是两两不等的</a:t>
            </a:r>
            <a:r>
              <a:rPr lang="en-US" altLang="zh-CN" sz="2600">
                <a:solidFill>
                  <a:schemeClr val="bg1"/>
                </a:solidFill>
              </a:rPr>
              <a:t>. </a:t>
            </a:r>
            <a:endParaRPr lang="en-US" altLang="zh-CN" sz="2600">
              <a:solidFill>
                <a:schemeClr val="bg1"/>
              </a:solidFill>
            </a:endParaRP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963613" y="577850"/>
          <a:ext cx="76850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4273550" imgH="399415" progId="Word.Document.8">
                  <p:embed/>
                </p:oleObj>
              </mc:Choice>
              <mc:Fallback>
                <p:oleObj name="文档" r:id="rId1" imgW="4273550" imgH="39941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577850"/>
                        <a:ext cx="76850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963613" y="1409700"/>
          <a:ext cx="7685087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68470" imgH="1972945" progId="Word.Document.8">
                  <p:embed/>
                </p:oleObj>
              </mc:Choice>
              <mc:Fallback>
                <p:oleObj name="Document" r:id="rId3" imgW="4268470" imgH="19729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09700"/>
                        <a:ext cx="7685087" cy="356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65200" y="4849813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795655" progId="Word.Document.8">
                  <p:embed/>
                </p:oleObj>
              </mc:Choice>
              <mc:Fallback>
                <p:oleObj name="文档" r:id="rId5" imgW="4273550" imgH="7956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849813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其次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都是中某个元素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事实上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如果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自然在之中；如果由帯余除法知</a:t>
            </a:r>
            <a:r>
              <a:rPr lang="en-US" altLang="zh-CN">
                <a:solidFill>
                  <a:schemeClr val="bg1"/>
                </a:solidFill>
              </a:rPr>
              <a:t>. </a:t>
            </a:r>
            <a:r>
              <a:rPr lang="zh-CN" altLang="en-US">
                <a:solidFill>
                  <a:schemeClr val="bg1"/>
                </a:solidFill>
              </a:rPr>
              <a:t>于是   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在之中。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如果，由帯余除法同理在之中 。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968375" y="415925"/>
          <a:ext cx="76850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68470" imgH="395605" progId="Word.Document.8">
                  <p:embed/>
                </p:oleObj>
              </mc:Choice>
              <mc:Fallback>
                <p:oleObj name="Document" r:id="rId1" imgW="4268470" imgH="3956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15925"/>
                        <a:ext cx="76850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962025" y="1035050"/>
          <a:ext cx="768826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4340225" imgH="914400" progId="Word.Document.8">
                  <p:embed/>
                </p:oleObj>
              </mc:Choice>
              <mc:Fallback>
                <p:oleObj name="文档" r:id="rId3" imgW="4340225" imgH="914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035050"/>
                        <a:ext cx="7688263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966788" y="1570038"/>
          <a:ext cx="76850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399415" progId="Word.Document.8">
                  <p:embed/>
                </p:oleObj>
              </mc:Choice>
              <mc:Fallback>
                <p:oleObj name="文档" r:id="rId5" imgW="4273550" imgH="3994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570038"/>
                        <a:ext cx="76850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2401888" y="2317750"/>
          <a:ext cx="46847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2603500" imgH="228600" progId="Equation.3">
                  <p:embed/>
                </p:oleObj>
              </mc:Choice>
              <mc:Fallback>
                <p:oleObj name="公式" r:id="rId7" imgW="2603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317750"/>
                        <a:ext cx="46847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969963" y="2786063"/>
          <a:ext cx="76850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文档" r:id="rId9" imgW="4273550" imgH="399415" progId="Word.Document.8">
                  <p:embed/>
                </p:oleObj>
              </mc:Choice>
              <mc:Fallback>
                <p:oleObj name="文档" r:id="rId9" imgW="4273550" imgH="3994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786063"/>
                        <a:ext cx="76850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968375" y="3473450"/>
          <a:ext cx="76850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文档" r:id="rId11" imgW="4273550" imgH="399415" progId="Word.Document.8">
                  <p:embed/>
                </p:oleObj>
              </mc:Choice>
              <mc:Fallback>
                <p:oleObj name="文档" r:id="rId11" imgW="4273550" imgH="39941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473450"/>
                        <a:ext cx="76850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962025" y="3994150"/>
          <a:ext cx="78692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文档" r:id="rId13" imgW="4401185" imgH="399415" progId="Word.Document.8">
                  <p:embed/>
                </p:oleObj>
              </mc:Choice>
              <mc:Fallback>
                <p:oleObj name="文档" r:id="rId13" imgW="4401185" imgH="39941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994150"/>
                        <a:ext cx="786923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Object 10"/>
          <p:cNvGraphicFramePr>
            <a:graphicFrameLocks noChangeAspect="1"/>
          </p:cNvGraphicFramePr>
          <p:nvPr/>
        </p:nvGraphicFramePr>
        <p:xfrm>
          <a:off x="955675" y="4716463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文档" r:id="rId15" imgW="4273550" imgH="795655" progId="Word.Document.8">
                  <p:embed/>
                </p:oleObj>
              </mc:Choice>
              <mc:Fallback>
                <p:oleObj name="文档" r:id="rId15" imgW="4273550" imgH="795655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716463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例</a:t>
            </a:r>
            <a:r>
              <a:rPr lang="en-US" altLang="zh-CN" b="1">
                <a:solidFill>
                  <a:schemeClr val="bg1"/>
                </a:solidFill>
              </a:rPr>
              <a:t>3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设阶循环群，求中的每个元素的阶和的全部生成元。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解 </a:t>
            </a:r>
            <a:r>
              <a:rPr lang="zh-CN" altLang="en-US">
                <a:solidFill>
                  <a:schemeClr val="bg1"/>
                </a:solidFill>
              </a:rPr>
              <a:t>因为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，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的全部生成元有二个：和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说明</a:t>
            </a:r>
            <a:r>
              <a:rPr lang="zh-CN" altLang="en-US">
                <a:solidFill>
                  <a:schemeClr val="bg1"/>
                </a:solidFill>
              </a:rPr>
              <a:t>  定义在自然数集上的函数叫做欧拉函数。其中表示不超过且与互素的自然数个数。例如：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243036" y="764705"/>
          <a:ext cx="8403530" cy="155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88155" imgH="793115" progId="Word.Document.8">
                  <p:embed/>
                </p:oleObj>
              </mc:Choice>
              <mc:Fallback>
                <p:oleObj name="Document" r:id="rId1" imgW="4288155" imgH="7931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6" y="764705"/>
                        <a:ext cx="8403530" cy="1557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793626" y="2118742"/>
          <a:ext cx="76533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68470" imgH="789940" progId="Word.Document.8">
                  <p:embed/>
                </p:oleObj>
              </mc:Choice>
              <mc:Fallback>
                <p:oleObj name="Document" r:id="rId3" imgW="4268470" imgH="7899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626" y="2118742"/>
                        <a:ext cx="76533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13"/>
          <p:cNvSpPr>
            <a:spLocks noChangeArrowheads="1"/>
          </p:cNvSpPr>
          <p:nvPr/>
        </p:nvSpPr>
        <p:spPr bwMode="auto">
          <a:xfrm>
            <a:off x="-179512" y="35937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3214563" y="3371577"/>
          <a:ext cx="35877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1993900" imgH="393700" progId="Equation.3">
                  <p:embed/>
                </p:oleObj>
              </mc:Choice>
              <mc:Fallback>
                <p:oleObj name="公式" r:id="rId5" imgW="19939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563" y="3371577"/>
                        <a:ext cx="35877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/>
          <p:cNvGraphicFramePr>
            <a:graphicFrameLocks noChangeAspect="1"/>
          </p:cNvGraphicFramePr>
          <p:nvPr/>
        </p:nvGraphicFramePr>
        <p:xfrm>
          <a:off x="792038" y="4084365"/>
          <a:ext cx="76850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4273550" imgH="399415" progId="Word.Document.8">
                  <p:embed/>
                </p:oleObj>
              </mc:Choice>
              <mc:Fallback>
                <p:oleObj name="文档" r:id="rId7" imgW="4273550" imgH="399415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38" y="4084365"/>
                        <a:ext cx="76850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254000" y="4622800"/>
          <a:ext cx="8356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9" imgW="4694555" imgH="1182370" progId="Word.Document.8">
                  <p:embed/>
                </p:oleObj>
              </mc:Choice>
              <mc:Fallback>
                <p:oleObj name="Document" r:id="rId9" imgW="4694555" imgH="118237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622800"/>
                        <a:ext cx="8356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41424" y="6048479"/>
                <a:ext cx="44745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阶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循环群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中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生成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4" y="6048479"/>
                <a:ext cx="44745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" t="-28" r="11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性质</a:t>
            </a:r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（生成元个数定理） </a:t>
            </a:r>
            <a:r>
              <a:rPr lang="zh-CN" altLang="en-US">
                <a:solidFill>
                  <a:schemeClr val="bg1"/>
                </a:solidFill>
              </a:rPr>
              <a:t>任一个阶循环群都有个生成元。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证明 </a:t>
            </a:r>
            <a:r>
              <a:rPr lang="zh-CN" altLang="en-US">
                <a:solidFill>
                  <a:schemeClr val="bg1"/>
                </a:solidFill>
              </a:rPr>
              <a:t> 由性质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知，在阶循环群中，是生成元，于是有这样一个存在，就有一个生成元，再由的定义知，阶循环群共有个生成元。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962025" y="1204913"/>
          <a:ext cx="765333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88155" imgH="793115" progId="Word.Document.8">
                  <p:embed/>
                </p:oleObj>
              </mc:Choice>
              <mc:Fallback>
                <p:oleObj name="Document" r:id="rId1" imgW="4288155" imgH="7931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204913"/>
                        <a:ext cx="7653338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958850" y="2606675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68470" imgH="789940" progId="Word.Document.8">
                  <p:embed/>
                </p:oleObj>
              </mc:Choice>
              <mc:Fallback>
                <p:oleObj name="Document" r:id="rId3" imgW="4268470" imgH="7899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606675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958850" y="3309938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795655" progId="Word.Document.8">
                  <p:embed/>
                </p:oleObj>
              </mc:Choice>
              <mc:Fallback>
                <p:oleObj name="文档" r:id="rId5" imgW="4273550" imgH="79565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309938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宋体" panose="02010600030101010101" pitchFamily="2" charset="-122"/>
              </a:rPr>
              <a:t>．循环群的元素的性质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</a:rPr>
              <a:t>性质</a:t>
            </a:r>
            <a:r>
              <a:rPr lang="en-US" altLang="zh-CN" sz="2600" b="1">
                <a:solidFill>
                  <a:schemeClr val="bg1"/>
                </a:solidFill>
              </a:rPr>
              <a:t>1</a:t>
            </a:r>
            <a:r>
              <a:rPr lang="en-US" altLang="zh-CN" sz="2600">
                <a:solidFill>
                  <a:schemeClr val="bg1"/>
                </a:solidFill>
              </a:rPr>
              <a:t>  </a:t>
            </a:r>
            <a:r>
              <a:rPr lang="zh-CN" altLang="en-US" sz="2600">
                <a:solidFill>
                  <a:schemeClr val="bg1"/>
                </a:solidFill>
              </a:rPr>
              <a:t>设是循环群，那么</a:t>
            </a:r>
            <a:endParaRPr lang="zh-CN" altLang="en-US" sz="2600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</a:rPr>
              <a:t>（</a:t>
            </a:r>
            <a:r>
              <a:rPr lang="en-US" altLang="zh-CN" sz="2600" b="1">
                <a:solidFill>
                  <a:schemeClr val="bg1"/>
                </a:solidFill>
              </a:rPr>
              <a:t>1</a:t>
            </a:r>
            <a:r>
              <a:rPr lang="zh-CN" altLang="en-US" sz="2600" b="1">
                <a:solidFill>
                  <a:schemeClr val="bg1"/>
                </a:solidFill>
              </a:rPr>
              <a:t>）</a:t>
            </a:r>
            <a:r>
              <a:rPr lang="zh-CN" altLang="en-US" sz="2600">
                <a:solidFill>
                  <a:schemeClr val="bg1"/>
                </a:solidFill>
              </a:rPr>
              <a:t>若，则 ；</a:t>
            </a:r>
            <a:endParaRPr lang="zh-CN" altLang="en-US" sz="2600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</a:rPr>
              <a:t>（</a:t>
            </a:r>
            <a:r>
              <a:rPr lang="en-US" altLang="zh-CN" sz="2600" b="1">
                <a:solidFill>
                  <a:schemeClr val="bg1"/>
                </a:solidFill>
              </a:rPr>
              <a:t>2</a:t>
            </a:r>
            <a:r>
              <a:rPr lang="zh-CN" altLang="en-US" sz="2600" b="1">
                <a:solidFill>
                  <a:schemeClr val="bg1"/>
                </a:solidFill>
              </a:rPr>
              <a:t>）</a:t>
            </a:r>
            <a:r>
              <a:rPr lang="zh-CN" altLang="en-US" sz="2600">
                <a:solidFill>
                  <a:schemeClr val="bg1"/>
                </a:solidFill>
              </a:rPr>
              <a:t>若，则；</a:t>
            </a:r>
            <a:endParaRPr lang="zh-CN" altLang="en-US" sz="2600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</a:rPr>
              <a:t>证明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（</a:t>
            </a:r>
            <a:r>
              <a:rPr lang="en-US" altLang="zh-CN" sz="2600">
                <a:solidFill>
                  <a:schemeClr val="bg1"/>
                </a:solidFill>
              </a:rPr>
              <a:t>1</a:t>
            </a:r>
            <a:r>
              <a:rPr lang="zh-CN" altLang="en-US" sz="2600">
                <a:solidFill>
                  <a:schemeClr val="bg1"/>
                </a:solidFill>
              </a:rPr>
              <a:t>）“”显然成立；“”如果，不妨设，由，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因与矛盾</a:t>
            </a:r>
            <a:r>
              <a:rPr lang="en-US" altLang="zh-CN" sz="2600">
                <a:solidFill>
                  <a:schemeClr val="bg1"/>
                </a:solidFill>
              </a:rPr>
              <a:t>. </a:t>
            </a:r>
            <a:r>
              <a:rPr lang="zh-CN" altLang="en-US" sz="2600">
                <a:solidFill>
                  <a:schemeClr val="bg1"/>
                </a:solidFill>
              </a:rPr>
              <a:t>。</a:t>
            </a:r>
            <a:endParaRPr lang="zh-CN" altLang="en-US" sz="260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bg1"/>
                </a:solidFill>
              </a:rPr>
              <a:t>（</a:t>
            </a:r>
            <a:r>
              <a:rPr lang="en-US" altLang="zh-CN" sz="2600">
                <a:solidFill>
                  <a:schemeClr val="bg1"/>
                </a:solidFill>
              </a:rPr>
              <a:t>2</a:t>
            </a:r>
            <a:r>
              <a:rPr lang="zh-CN" altLang="en-US" sz="2600">
                <a:solidFill>
                  <a:schemeClr val="bg1"/>
                </a:solidFill>
              </a:rPr>
              <a:t>）由元素的阶的性质知 。</a:t>
            </a:r>
            <a:endParaRPr lang="zh-CN" altLang="en-US" sz="2600">
              <a:solidFill>
                <a:schemeClr val="bg1"/>
              </a:solidFill>
            </a:endParaRP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958850" y="1146622"/>
          <a:ext cx="7685088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88155" imgH="1189355" progId="Word.Document.8">
                  <p:embed/>
                </p:oleObj>
              </mc:Choice>
              <mc:Fallback>
                <p:oleObj name="Document" r:id="rId1" imgW="4288155" imgH="118935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146622"/>
                        <a:ext cx="7685088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962025" y="3248025"/>
          <a:ext cx="76041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82440" imgH="1250950" progId="Word.Document.8">
                  <p:embed/>
                </p:oleObj>
              </mc:Choice>
              <mc:Fallback>
                <p:oleObj name="Document" r:id="rId3" imgW="4282440" imgH="12509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248025"/>
                        <a:ext cx="760412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966788" y="5307013"/>
          <a:ext cx="7685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68470" imgH="395605" progId="Word.Document.8">
                  <p:embed/>
                </p:oleObj>
              </mc:Choice>
              <mc:Fallback>
                <p:oleObj name="Document" r:id="rId5" imgW="4268470" imgH="395605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307013"/>
                        <a:ext cx="76850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性质</a:t>
            </a:r>
            <a:r>
              <a:rPr lang="en-US" altLang="zh-CN" b="1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设是阶循环群，那么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）若为素数，则中每个非单位元都是的生成元。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）若为合数，只要，则中必有阶元。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证明  </a:t>
            </a:r>
            <a:r>
              <a:rPr lang="zh-CN" altLang="en-US">
                <a:solidFill>
                  <a:schemeClr val="bg1"/>
                </a:solidFill>
              </a:rPr>
              <a:t>由元素的阶的性质和性质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直接可得。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性质</a:t>
            </a:r>
            <a:r>
              <a:rPr lang="en-US" altLang="zh-CN" b="1">
                <a:solidFill>
                  <a:schemeClr val="bg1"/>
                </a:solidFill>
              </a:rPr>
              <a:t>3  </a:t>
            </a:r>
            <a:r>
              <a:rPr lang="zh-CN" altLang="en-US">
                <a:solidFill>
                  <a:schemeClr val="bg1"/>
                </a:solidFill>
              </a:rPr>
              <a:t>在模的剩余类中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有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(1)  ;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(2) []</a:t>
            </a:r>
            <a:r>
              <a:rPr lang="zh-CN" altLang="en-US">
                <a:solidFill>
                  <a:schemeClr val="bg1"/>
                </a:solidFill>
              </a:rPr>
              <a:t>是的生成元</a:t>
            </a:r>
            <a:r>
              <a:rPr lang="en-US" altLang="zh-CN">
                <a:solidFill>
                  <a:schemeClr val="bg1"/>
                </a:solidFill>
              </a:rPr>
              <a:t>()=1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962025" y="769938"/>
          <a:ext cx="7653338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88155" imgH="1189355" progId="Word.Document.8">
                  <p:embed/>
                </p:oleObj>
              </mc:Choice>
              <mc:Fallback>
                <p:oleObj name="Document" r:id="rId1" imgW="4288155" imgH="118935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769938"/>
                        <a:ext cx="7653338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962025" y="2719388"/>
          <a:ext cx="76533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68470" imgH="395605" progId="Word.Document.8">
                  <p:embed/>
                </p:oleObj>
              </mc:Choice>
              <mc:Fallback>
                <p:oleObj name="Document" r:id="rId3" imgW="4268470" imgH="39560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719388"/>
                        <a:ext cx="76533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958850" y="3663950"/>
          <a:ext cx="7685088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88155" imgH="1386840" progId="Word.Document.8">
                  <p:embed/>
                </p:oleObj>
              </mc:Choice>
              <mc:Fallback>
                <p:oleObj name="Document" r:id="rId5" imgW="4288155" imgH="138684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663950"/>
                        <a:ext cx="7685088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证明</a:t>
            </a:r>
            <a:r>
              <a:rPr lang="zh-CN" altLang="en-US">
                <a:solidFill>
                  <a:schemeClr val="bg1"/>
                </a:solidFill>
              </a:rPr>
              <a:t>  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由</a:t>
            </a:r>
            <a:r>
              <a:rPr lang="en-US" altLang="zh-CN">
                <a:solidFill>
                  <a:schemeClr val="bg1"/>
                </a:solidFill>
              </a:rPr>
              <a:t>[k]=k[1]</a:t>
            </a:r>
            <a:r>
              <a:rPr lang="zh-CN" altLang="en-US">
                <a:solidFill>
                  <a:schemeClr val="bg1"/>
                </a:solidFill>
              </a:rPr>
              <a:t>和元素的阶的性质可得；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若且</a:t>
            </a:r>
            <a:r>
              <a:rPr lang="en-US" altLang="zh-CN">
                <a:solidFill>
                  <a:schemeClr val="bg1"/>
                </a:solidFill>
              </a:rPr>
              <a:t>()=1</a:t>
            </a:r>
            <a:r>
              <a:rPr lang="zh-CN" altLang="en-US">
                <a:solidFill>
                  <a:schemeClr val="bg1"/>
                </a:solidFill>
              </a:rPr>
              <a:t>，则。再由</a:t>
            </a:r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()=1</a:t>
            </a:r>
            <a:r>
              <a:rPr lang="zh-CN" altLang="en-US">
                <a:solidFill>
                  <a:schemeClr val="bg1"/>
                </a:solidFill>
              </a:rPr>
              <a:t>知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所以</a:t>
            </a:r>
            <a:r>
              <a:rPr lang="en-US" altLang="zh-CN">
                <a:solidFill>
                  <a:schemeClr val="bg1"/>
                </a:solidFill>
              </a:rPr>
              <a:t>,.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反之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[]</a:t>
            </a:r>
            <a:r>
              <a:rPr lang="zh-CN" altLang="en-US">
                <a:solidFill>
                  <a:schemeClr val="bg1"/>
                </a:solidFill>
              </a:rPr>
              <a:t>是的生成元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有所以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，由</a:t>
            </a:r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知</a:t>
            </a:r>
            <a:r>
              <a:rPr lang="en-US" altLang="zh-CN">
                <a:solidFill>
                  <a:schemeClr val="bg1"/>
                </a:solidFill>
              </a:rPr>
              <a:t>()=1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此定理说明</a:t>
            </a:r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zh-CN" altLang="en-US" b="1">
                <a:solidFill>
                  <a:schemeClr val="bg1"/>
                </a:solidFill>
              </a:rPr>
              <a:t>时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974725" y="733425"/>
          <a:ext cx="76517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268470" imgH="987425" progId="Word.Document.8">
                  <p:embed/>
                </p:oleObj>
              </mc:Choice>
              <mc:Fallback>
                <p:oleObj name="Document" r:id="rId1" imgW="4268470" imgH="9874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733425"/>
                        <a:ext cx="765175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958850" y="2406650"/>
          <a:ext cx="76850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4273550" imgH="795655" progId="Word.Document.8">
                  <p:embed/>
                </p:oleObj>
              </mc:Choice>
              <mc:Fallback>
                <p:oleObj name="文档" r:id="rId3" imgW="4273550" imgH="79565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06650"/>
                        <a:ext cx="76850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969963" y="4060825"/>
          <a:ext cx="76850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4273550" imgH="795655" progId="Word.Document.8">
                  <p:embed/>
                </p:oleObj>
              </mc:Choice>
              <mc:Fallback>
                <p:oleObj name="文档" r:id="rId5" imgW="4273550" imgH="79565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060825"/>
                        <a:ext cx="76850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7" name="Object 19"/>
          <p:cNvGraphicFramePr>
            <a:graphicFrameLocks noChangeAspect="1"/>
          </p:cNvGraphicFramePr>
          <p:nvPr/>
        </p:nvGraphicFramePr>
        <p:xfrm>
          <a:off x="958850" y="5537200"/>
          <a:ext cx="76850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7" imgW="4268470" imgH="395605" progId="Word.Document.8">
                  <p:embed/>
                </p:oleObj>
              </mc:Choice>
              <mc:Fallback>
                <p:oleObj name="Document" r:id="rId7" imgW="4268470" imgH="395605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537200"/>
                        <a:ext cx="76850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2E2CDD18-F4E7-442D-9E37-77A0A246B7C7}" type="datetime1">
              <a:rPr lang="zh-CN" altLang="en-US"/>
            </a:fld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204864"/>
            <a:ext cx="6119812" cy="1300162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 </a:t>
            </a:r>
            <a:r>
              <a:rPr lang="zh-CN" altLang="en-US" dirty="0"/>
              <a:t>变换群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5656" y="1622703"/>
            <a:ext cx="7272808" cy="3958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循环群</a:t>
            </a:r>
            <a:b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变换群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置换群</a:t>
            </a:r>
            <a:b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63688" y="1268760"/>
            <a:ext cx="7129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40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68760"/>
            <a:ext cx="8231187" cy="30241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研究一种代数体系就是要解决这种代数体系的下面三个问题：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存在问题；数量问题以及结构问题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关于数量问题，指的是彼此不同构的代数体系的数量，因为同构的代数体系抽象地看可以认为是相同的代数体系。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68313" y="3789363"/>
            <a:ext cx="8231187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355600">
              <a:lnSpc>
                <a:spcPct val="120000"/>
              </a:lnSpc>
            </a:pP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本讲的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凯莱定理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将告诉我们，如果将所有变换群都研究清楚了，也就等于把所有群都研究清楚了，无论是否如此简单，但至少从理论上知道凯莱定理的重要性。 </a:t>
            </a:r>
            <a:endParaRPr lang="zh-CN" altLang="en-US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3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/>
              </a:rPr>
              <a:t>集合的变换和变换乘法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graphicFrame>
        <p:nvGraphicFramePr>
          <p:cNvPr id="169064" name="Object 104"/>
          <p:cNvGraphicFramePr>
            <a:graphicFrameLocks noChangeAspect="1"/>
          </p:cNvGraphicFramePr>
          <p:nvPr/>
        </p:nvGraphicFramePr>
        <p:xfrm>
          <a:off x="2784921" y="1598999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139700" progId="Equation.DSMT4">
                  <p:embed/>
                </p:oleObj>
              </mc:Choice>
              <mc:Fallback>
                <p:oleObj name="Equation" r:id="rId1" imgW="177800" imgH="1397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921" y="1598999"/>
                        <a:ext cx="5762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65" name="Object 105"/>
          <p:cNvGraphicFramePr>
            <a:graphicFrameLocks noChangeAspect="1"/>
          </p:cNvGraphicFramePr>
          <p:nvPr/>
        </p:nvGraphicFramePr>
        <p:xfrm>
          <a:off x="7106096" y="1598999"/>
          <a:ext cx="4349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01600" imgH="127000" progId="Equation.DSMT4">
                  <p:embed/>
                </p:oleObj>
              </mc:Choice>
              <mc:Fallback>
                <p:oleObj name="Equation" r:id="rId3" imgW="101600" imgH="1270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096" y="1598999"/>
                        <a:ext cx="4349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68" name="Object 108"/>
          <p:cNvGraphicFramePr>
            <a:graphicFrameLocks noChangeAspect="1"/>
          </p:cNvGraphicFramePr>
          <p:nvPr/>
        </p:nvGraphicFramePr>
        <p:xfrm>
          <a:off x="7596634" y="2135574"/>
          <a:ext cx="5492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27000" imgH="139700" progId="Equation.DSMT4">
                  <p:embed/>
                </p:oleObj>
              </mc:Choice>
              <mc:Fallback>
                <p:oleObj name="Equation" r:id="rId5" imgW="127000" imgH="13970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634" y="2135574"/>
                        <a:ext cx="5492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70" name="Rectangle 110"/>
          <p:cNvSpPr>
            <a:spLocks noChangeArrowheads="1"/>
          </p:cNvSpPr>
          <p:nvPr/>
        </p:nvSpPr>
        <p:spPr bwMode="auto">
          <a:xfrm>
            <a:off x="408434" y="1523802"/>
            <a:ext cx="222077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：设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71" name="Rectangle 111"/>
          <p:cNvSpPr>
            <a:spLocks noChangeArrowheads="1"/>
          </p:cNvSpPr>
          <p:nvPr/>
        </p:nvSpPr>
        <p:spPr bwMode="auto">
          <a:xfrm>
            <a:off x="3289746" y="1523802"/>
            <a:ext cx="38750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是一个非空集合，若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72" name="Rectangle 112"/>
          <p:cNvSpPr>
            <a:spLocks noChangeArrowheads="1"/>
          </p:cNvSpPr>
          <p:nvPr/>
        </p:nvSpPr>
        <p:spPr bwMode="auto">
          <a:xfrm>
            <a:off x="7537896" y="1523802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74" name="Rectangle 114"/>
          <p:cNvSpPr>
            <a:spLocks noChangeArrowheads="1"/>
          </p:cNvSpPr>
          <p:nvPr/>
        </p:nvSpPr>
        <p:spPr bwMode="auto">
          <a:xfrm>
            <a:off x="6588571" y="2100064"/>
            <a:ext cx="10024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就称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75" name="Rectangle 115"/>
          <p:cNvSpPr>
            <a:spLocks noChangeArrowheads="1"/>
          </p:cNvSpPr>
          <p:nvPr/>
        </p:nvSpPr>
        <p:spPr bwMode="auto">
          <a:xfrm>
            <a:off x="983109" y="2676327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76" name="Rectangle 116"/>
          <p:cNvSpPr>
            <a:spLocks noChangeArrowheads="1"/>
          </p:cNvSpPr>
          <p:nvPr/>
        </p:nvSpPr>
        <p:spPr bwMode="auto">
          <a:xfrm>
            <a:off x="2135634" y="2676327"/>
            <a:ext cx="232337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的一个变换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9101" name="Group 141"/>
          <p:cNvGrpSpPr/>
          <p:nvPr/>
        </p:nvGrpSpPr>
        <p:grpSpPr bwMode="auto">
          <a:xfrm>
            <a:off x="971996" y="2100648"/>
            <a:ext cx="5545138" cy="587374"/>
            <a:chOff x="340" y="797"/>
            <a:chExt cx="3493" cy="370"/>
          </a:xfrm>
        </p:grpSpPr>
        <p:graphicFrame>
          <p:nvGraphicFramePr>
            <p:cNvPr id="169066" name="Object 106"/>
            <p:cNvGraphicFramePr>
              <a:graphicFrameLocks noChangeAspect="1"/>
            </p:cNvGraphicFramePr>
            <p:nvPr/>
          </p:nvGraphicFramePr>
          <p:xfrm>
            <a:off x="340" y="844"/>
            <a:ext cx="36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177800" imgH="139700" progId="Equation.DSMT4">
                    <p:embed/>
                  </p:oleObj>
                </mc:Choice>
                <mc:Fallback>
                  <p:oleObj name="Equation" r:id="rId7" imgW="177800" imgH="1397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844"/>
                          <a:ext cx="363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67" name="Object 107"/>
            <p:cNvGraphicFramePr>
              <a:graphicFrameLocks noChangeAspect="1"/>
            </p:cNvGraphicFramePr>
            <p:nvPr/>
          </p:nvGraphicFramePr>
          <p:xfrm>
            <a:off x="2290" y="809"/>
            <a:ext cx="1543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660400" imgH="152400" progId="Equation.DSMT4">
                    <p:embed/>
                  </p:oleObj>
                </mc:Choice>
                <mc:Fallback>
                  <p:oleObj name="Equation" r:id="rId9" imgW="660400" imgH="1524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809"/>
                          <a:ext cx="1543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73" name="Rectangle 113"/>
            <p:cNvSpPr>
              <a:spLocks noChangeArrowheads="1"/>
            </p:cNvSpPr>
            <p:nvPr/>
          </p:nvSpPr>
          <p:spPr bwMode="auto">
            <a:xfrm>
              <a:off x="612" y="797"/>
              <a:ext cx="3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到</a:t>
              </a:r>
              <a:endPara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9077" name="Rectangle 117"/>
            <p:cNvSpPr>
              <a:spLocks noChangeArrowheads="1"/>
            </p:cNvSpPr>
            <p:nvPr/>
          </p:nvSpPr>
          <p:spPr bwMode="auto">
            <a:xfrm>
              <a:off x="1202" y="797"/>
              <a:ext cx="114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上的映射</a:t>
              </a:r>
              <a:endPara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69078" name="Object 118"/>
            <p:cNvGraphicFramePr>
              <a:graphicFrameLocks noChangeAspect="1"/>
            </p:cNvGraphicFramePr>
            <p:nvPr/>
          </p:nvGraphicFramePr>
          <p:xfrm>
            <a:off x="930" y="844"/>
            <a:ext cx="36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177800" imgH="139700" progId="Equation.DSMT4">
                    <p:embed/>
                  </p:oleObj>
                </mc:Choice>
                <mc:Fallback>
                  <p:oleObj name="Equation" r:id="rId11" imgW="177800" imgH="13970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844"/>
                          <a:ext cx="363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9079" name="Object 119"/>
          <p:cNvGraphicFramePr>
            <a:graphicFrameLocks noChangeAspect="1"/>
          </p:cNvGraphicFramePr>
          <p:nvPr/>
        </p:nvGraphicFramePr>
        <p:xfrm>
          <a:off x="1632396" y="2751524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177800" imgH="139700" progId="Equation.DSMT4">
                  <p:embed/>
                </p:oleObj>
              </mc:Choice>
              <mc:Fallback>
                <p:oleObj name="Equation" r:id="rId12" imgW="177800" imgH="13970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396" y="2751524"/>
                        <a:ext cx="5762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80" name="Object 120"/>
          <p:cNvGraphicFramePr>
            <a:graphicFrameLocks noChangeAspect="1"/>
          </p:cNvGraphicFramePr>
          <p:nvPr/>
        </p:nvGraphicFramePr>
        <p:xfrm>
          <a:off x="3504059" y="3688149"/>
          <a:ext cx="504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177800" imgH="139700" progId="Equation.DSMT4">
                  <p:embed/>
                </p:oleObj>
              </mc:Choice>
              <mc:Fallback>
                <p:oleObj name="Equation" r:id="rId13" imgW="177800" imgH="13970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059" y="3688149"/>
                        <a:ext cx="5048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81" name="Object 121"/>
          <p:cNvGraphicFramePr>
            <a:graphicFrameLocks noChangeAspect="1"/>
          </p:cNvGraphicFramePr>
          <p:nvPr/>
        </p:nvGraphicFramePr>
        <p:xfrm>
          <a:off x="1835596" y="4119949"/>
          <a:ext cx="11509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354965" imgH="177800" progId="Equation.DSMT4">
                  <p:embed/>
                </p:oleObj>
              </mc:Choice>
              <mc:Fallback>
                <p:oleObj name="Equation" r:id="rId15" imgW="354965" imgH="17780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596" y="4119949"/>
                        <a:ext cx="11509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82" name="Object 122"/>
          <p:cNvGraphicFramePr>
            <a:graphicFrameLocks noChangeAspect="1"/>
          </p:cNvGraphicFramePr>
          <p:nvPr/>
        </p:nvGraphicFramePr>
        <p:xfrm>
          <a:off x="3072259" y="4743836"/>
          <a:ext cx="10080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342900" imgH="177800" progId="Equation.DSMT4">
                  <p:embed/>
                </p:oleObj>
              </mc:Choice>
              <mc:Fallback>
                <p:oleObj name="Equation" r:id="rId17" imgW="342900" imgH="1778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259" y="4743836"/>
                        <a:ext cx="100806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83" name="Rectangle 123"/>
          <p:cNvSpPr>
            <a:spLocks noChangeArrowheads="1"/>
          </p:cNvSpPr>
          <p:nvPr/>
        </p:nvSpPr>
        <p:spPr bwMode="auto">
          <a:xfrm>
            <a:off x="335409" y="3539927"/>
            <a:ext cx="304151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变换集合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：由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84" name="Rectangle 124"/>
          <p:cNvSpPr>
            <a:spLocks noChangeArrowheads="1"/>
          </p:cNvSpPr>
          <p:nvPr/>
        </p:nvSpPr>
        <p:spPr bwMode="auto">
          <a:xfrm>
            <a:off x="4008884" y="3539927"/>
            <a:ext cx="42854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的全体变换做成的集合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85" name="Rectangle 125"/>
          <p:cNvSpPr>
            <a:spLocks noChangeArrowheads="1"/>
          </p:cNvSpPr>
          <p:nvPr/>
        </p:nvSpPr>
        <p:spPr bwMode="auto">
          <a:xfrm>
            <a:off x="2915096" y="4005064"/>
            <a:ext cx="10024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，由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86" name="Rectangle 126"/>
          <p:cNvSpPr>
            <a:spLocks noChangeArrowheads="1"/>
          </p:cNvSpPr>
          <p:nvPr/>
        </p:nvSpPr>
        <p:spPr bwMode="auto">
          <a:xfrm>
            <a:off x="4427984" y="4005064"/>
            <a:ext cx="38750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的全体一一变换做成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87" name="Rectangle 127"/>
          <p:cNvSpPr>
            <a:spLocks noChangeArrowheads="1"/>
          </p:cNvSpPr>
          <p:nvPr/>
        </p:nvSpPr>
        <p:spPr bwMode="auto">
          <a:xfrm>
            <a:off x="4007296" y="4689277"/>
            <a:ext cx="27152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9088" name="Rectangle 128"/>
          <p:cNvSpPr>
            <a:spLocks noChangeArrowheads="1"/>
          </p:cNvSpPr>
          <p:nvPr/>
        </p:nvSpPr>
        <p:spPr bwMode="auto">
          <a:xfrm>
            <a:off x="898971" y="3993952"/>
            <a:ext cx="10024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记为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69089" name="Object 129"/>
          <p:cNvGraphicFramePr>
            <a:graphicFrameLocks noChangeAspect="1"/>
          </p:cNvGraphicFramePr>
          <p:nvPr/>
        </p:nvGraphicFramePr>
        <p:xfrm>
          <a:off x="3851721" y="4151699"/>
          <a:ext cx="504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77800" imgH="139700" progId="Equation.DSMT4">
                  <p:embed/>
                </p:oleObj>
              </mc:Choice>
              <mc:Fallback>
                <p:oleObj name="Equation" r:id="rId19" imgW="177800" imgH="13970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721" y="4151699"/>
                        <a:ext cx="5048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90" name="Rectangle 130"/>
          <p:cNvSpPr>
            <a:spLocks noChangeArrowheads="1"/>
          </p:cNvSpPr>
          <p:nvPr/>
        </p:nvSpPr>
        <p:spPr bwMode="auto">
          <a:xfrm>
            <a:off x="911671" y="4621014"/>
            <a:ext cx="223360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的集合记为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6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6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6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6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6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6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6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6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6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6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6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6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6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6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0"/>
                                        <p:tgtEl>
                                          <p:spTgt spid="16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0"/>
                                        <p:tgtEl>
                                          <p:spTgt spid="16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0"/>
                                        <p:tgtEl>
                                          <p:spTgt spid="16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0"/>
                                        <p:tgtEl>
                                          <p:spTgt spid="16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70" grpId="0"/>
      <p:bldP spid="169071" grpId="0"/>
      <p:bldP spid="169072" grpId="0"/>
      <p:bldP spid="169074" grpId="0"/>
      <p:bldP spid="169075" grpId="0"/>
      <p:bldP spid="169076" grpId="0"/>
      <p:bldP spid="169083" grpId="0"/>
      <p:bldP spid="169084" grpId="0"/>
      <p:bldP spid="169085" grpId="0"/>
      <p:bldP spid="169086" grpId="0"/>
      <p:bldP spid="169087" grpId="0"/>
      <p:bldP spid="169088" grpId="0"/>
      <p:bldP spid="1690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3" name="Object 43"/>
          <p:cNvGraphicFramePr>
            <a:graphicFrameLocks noChangeAspect="1"/>
          </p:cNvGraphicFramePr>
          <p:nvPr/>
        </p:nvGraphicFramePr>
        <p:xfrm>
          <a:off x="3203253" y="3341874"/>
          <a:ext cx="11525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354965" imgH="177800" progId="Equation.DSMT4">
                  <p:embed/>
                </p:oleObj>
              </mc:Choice>
              <mc:Fallback>
                <p:oleObj name="Equation" r:id="rId1" imgW="354965" imgH="177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53" y="3341874"/>
                        <a:ext cx="11525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2" name="Object 42"/>
          <p:cNvGraphicFramePr>
            <a:graphicFrameLocks noChangeAspect="1"/>
          </p:cNvGraphicFramePr>
          <p:nvPr/>
        </p:nvGraphicFramePr>
        <p:xfrm>
          <a:off x="1042666" y="3918137"/>
          <a:ext cx="10810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2900" imgH="177800" progId="Equation.DSMT4">
                  <p:embed/>
                </p:oleObj>
              </mc:Choice>
              <mc:Fallback>
                <p:oleObj name="Equation" r:id="rId3" imgW="342900" imgH="1778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66" y="3918137"/>
                        <a:ext cx="10810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4" name="Rectangle 44"/>
          <p:cNvSpPr>
            <a:spLocks noChangeArrowheads="1"/>
          </p:cNvSpPr>
          <p:nvPr/>
        </p:nvSpPr>
        <p:spPr bwMode="auto">
          <a:xfrm>
            <a:off x="394966" y="3265090"/>
            <a:ext cx="30241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变换乘法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4355778" y="3265090"/>
            <a:ext cx="34775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的代数运算，也是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2123753" y="3841353"/>
            <a:ext cx="232337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的代数运算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4368" name="Object 48"/>
          <p:cNvGraphicFramePr>
            <a:graphicFrameLocks noChangeAspect="1"/>
          </p:cNvGraphicFramePr>
          <p:nvPr/>
        </p:nvGraphicFramePr>
        <p:xfrm>
          <a:off x="3347716" y="4669024"/>
          <a:ext cx="2016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21665" imgH="177800" progId="Equation.DSMT4">
                  <p:embed/>
                </p:oleObj>
              </mc:Choice>
              <mc:Fallback>
                <p:oleObj name="Equation" r:id="rId5" imgW="621665" imgH="1778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716" y="4669024"/>
                        <a:ext cx="20161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7" name="Object 47"/>
          <p:cNvGraphicFramePr>
            <a:graphicFrameLocks noChangeAspect="1"/>
          </p:cNvGraphicFramePr>
          <p:nvPr/>
        </p:nvGraphicFramePr>
        <p:xfrm>
          <a:off x="5579741" y="4645212"/>
          <a:ext cx="2790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621665" imgH="127000" progId="Equation.DSMT4">
                  <p:embed/>
                </p:oleObj>
              </mc:Choice>
              <mc:Fallback>
                <p:oleObj name="Equation" r:id="rId7" imgW="621665" imgH="1270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741" y="4645212"/>
                        <a:ext cx="27908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323528" y="4581128"/>
            <a:ext cx="25923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  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恒等变换</a:t>
            </a:r>
            <a:endParaRPr lang="zh-CN" altLang="en-US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4390" name="Group 70"/>
          <p:cNvGrpSpPr/>
          <p:nvPr/>
        </p:nvGrpSpPr>
        <p:grpSpPr bwMode="auto">
          <a:xfrm>
            <a:off x="2700020" y="4581712"/>
            <a:ext cx="935033" cy="650875"/>
            <a:chOff x="1837" y="2521"/>
            <a:chExt cx="601" cy="455"/>
          </a:xfrm>
        </p:grpSpPr>
        <p:graphicFrame>
          <p:nvGraphicFramePr>
            <p:cNvPr id="184369" name="Object 49"/>
            <p:cNvGraphicFramePr>
              <a:graphicFrameLocks noChangeAspect="1"/>
            </p:cNvGraphicFramePr>
            <p:nvPr/>
          </p:nvGraphicFramePr>
          <p:xfrm>
            <a:off x="1837" y="2523"/>
            <a:ext cx="27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101600" imgH="127000" progId="Equation.DSMT4">
                    <p:embed/>
                  </p:oleObj>
                </mc:Choice>
                <mc:Fallback>
                  <p:oleObj name="Equation" r:id="rId9" imgW="101600" imgH="1270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523"/>
                          <a:ext cx="276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71" name="Rectangle 51"/>
            <p:cNvSpPr>
              <a:spLocks noChangeArrowheads="1"/>
            </p:cNvSpPr>
            <p:nvPr/>
          </p:nvSpPr>
          <p:spPr bwMode="auto">
            <a:xfrm>
              <a:off x="2064" y="2521"/>
              <a:ext cx="37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5292403" y="4633515"/>
            <a:ext cx="5937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73" name="Rectangle 53"/>
          <p:cNvSpPr>
            <a:spLocks noChangeArrowheads="1"/>
          </p:cNvSpPr>
          <p:nvPr/>
        </p:nvSpPr>
        <p:spPr bwMode="auto">
          <a:xfrm>
            <a:off x="3941441" y="4322365"/>
            <a:ext cx="2843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4374" name="Object 54"/>
          <p:cNvGraphicFramePr>
            <a:graphicFrameLocks noChangeAspect="1"/>
          </p:cNvGraphicFramePr>
          <p:nvPr/>
        </p:nvGraphicFramePr>
        <p:xfrm>
          <a:off x="3131816" y="1344799"/>
          <a:ext cx="2592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761365" imgH="190500" progId="Equation.DSMT4">
                  <p:embed/>
                </p:oleObj>
              </mc:Choice>
              <mc:Fallback>
                <p:oleObj name="Equation" r:id="rId11" imgW="761365" imgH="1905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16" y="1344799"/>
                        <a:ext cx="25923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5" name="Object 55"/>
          <p:cNvGraphicFramePr>
            <a:graphicFrameLocks noChangeAspect="1"/>
          </p:cNvGraphicFramePr>
          <p:nvPr/>
        </p:nvGraphicFramePr>
        <p:xfrm>
          <a:off x="6948166" y="1392424"/>
          <a:ext cx="165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469900" imgH="152400" progId="Equation.DSMT4">
                  <p:embed/>
                </p:oleObj>
              </mc:Choice>
              <mc:Fallback>
                <p:oleObj name="Equation" r:id="rId13" imgW="469900" imgH="1524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166" y="1392424"/>
                        <a:ext cx="16557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6" name="Object 56"/>
          <p:cNvGraphicFramePr>
            <a:graphicFrameLocks noChangeAspect="1"/>
          </p:cNvGraphicFramePr>
          <p:nvPr/>
        </p:nvGraphicFramePr>
        <p:xfrm>
          <a:off x="1115691" y="1921062"/>
          <a:ext cx="3527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054100" imgH="190500" progId="Equation.DSMT4">
                  <p:embed/>
                </p:oleObj>
              </mc:Choice>
              <mc:Fallback>
                <p:oleObj name="Equation" r:id="rId15" imgW="1054100" imgH="1905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1" y="1921062"/>
                        <a:ext cx="352742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7" name="Object 57"/>
          <p:cNvGraphicFramePr>
            <a:graphicFrameLocks noChangeAspect="1"/>
          </p:cNvGraphicFramePr>
          <p:nvPr/>
        </p:nvGraphicFramePr>
        <p:xfrm>
          <a:off x="5579741" y="1921062"/>
          <a:ext cx="8858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266700" imgH="190500" progId="Equation.DSMT4">
                  <p:embed/>
                </p:oleObj>
              </mc:Choice>
              <mc:Fallback>
                <p:oleObj name="Equation" r:id="rId17" imgW="266700" imgH="1905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741" y="1921062"/>
                        <a:ext cx="8858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8" name="Object 58"/>
          <p:cNvGraphicFramePr>
            <a:graphicFrameLocks noChangeAspect="1"/>
          </p:cNvGraphicFramePr>
          <p:nvPr/>
        </p:nvGraphicFramePr>
        <p:xfrm>
          <a:off x="6948166" y="1849624"/>
          <a:ext cx="10810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317500" imgH="190500" progId="Equation.DSMT4">
                  <p:embed/>
                </p:oleObj>
              </mc:Choice>
              <mc:Fallback>
                <p:oleObj name="Equation" r:id="rId19" imgW="317500" imgH="1905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166" y="1849624"/>
                        <a:ext cx="1081087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9" name="Rectangle 59"/>
          <p:cNvSpPr>
            <a:spLocks noChangeArrowheads="1"/>
          </p:cNvSpPr>
          <p:nvPr/>
        </p:nvSpPr>
        <p:spPr bwMode="auto">
          <a:xfrm>
            <a:off x="396553" y="1341040"/>
            <a:ext cx="32385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  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变换乘法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80" name="Rectangle 60"/>
          <p:cNvSpPr>
            <a:spLocks noChangeArrowheads="1"/>
          </p:cNvSpPr>
          <p:nvPr/>
        </p:nvSpPr>
        <p:spPr bwMode="auto">
          <a:xfrm>
            <a:off x="5579741" y="1341040"/>
            <a:ext cx="15843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，规定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81" name="Rectangle 61"/>
          <p:cNvSpPr>
            <a:spLocks noChangeArrowheads="1"/>
          </p:cNvSpPr>
          <p:nvPr/>
        </p:nvSpPr>
        <p:spPr bwMode="auto">
          <a:xfrm>
            <a:off x="4644703" y="1917303"/>
            <a:ext cx="136683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，称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82" name="Rectangle 62"/>
          <p:cNvSpPr>
            <a:spLocks noChangeArrowheads="1"/>
          </p:cNvSpPr>
          <p:nvPr/>
        </p:nvSpPr>
        <p:spPr bwMode="auto">
          <a:xfrm>
            <a:off x="6371903" y="1917303"/>
            <a:ext cx="5937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83" name="Rectangle 63"/>
          <p:cNvSpPr>
            <a:spLocks noChangeArrowheads="1"/>
          </p:cNvSpPr>
          <p:nvPr/>
        </p:nvSpPr>
        <p:spPr bwMode="auto">
          <a:xfrm>
            <a:off x="1044253" y="2565003"/>
            <a:ext cx="15026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的乘法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8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8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8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0"/>
                                        <p:tgtEl>
                                          <p:spTgt spid="18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4" grpId="0"/>
      <p:bldP spid="184365" grpId="0"/>
      <p:bldP spid="184366" grpId="0"/>
      <p:bldP spid="184370" grpId="0"/>
      <p:bldP spid="184372" grpId="0"/>
      <p:bldP spid="184379" grpId="0"/>
      <p:bldP spid="184380" grpId="0"/>
      <p:bldP spid="184381" grpId="0"/>
      <p:bldP spid="184382" grpId="0"/>
      <p:bldP spid="1843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64" y="-65360"/>
            <a:ext cx="8229600" cy="86836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</a:rPr>
              <a:t>变换群的概念 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177184" name="Object 32"/>
          <p:cNvGraphicFramePr>
            <a:graphicFrameLocks noChangeAspect="1"/>
          </p:cNvGraphicFramePr>
          <p:nvPr/>
        </p:nvGraphicFramePr>
        <p:xfrm>
          <a:off x="4067175" y="765175"/>
          <a:ext cx="576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139700" progId="Equation.DSMT4">
                  <p:embed/>
                </p:oleObj>
              </mc:Choice>
              <mc:Fallback>
                <p:oleObj name="Equation" r:id="rId1" imgW="177800" imgH="139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765175"/>
                        <a:ext cx="57626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7183" name="Object 31"/>
              <p:cNvSpPr txBox="1"/>
              <p:nvPr/>
            </p:nvSpPr>
            <p:spPr bwMode="auto">
              <a:xfrm>
                <a:off x="1403350" y="1341438"/>
                <a:ext cx="3211513" cy="711200"/>
              </a:xfrm>
              <a:prstGeom prst="rect">
                <a:avLst/>
              </a:prstGeom>
              <a:noFill/>
            </p:spPr>
            <p:txBody>
              <a:bodyPr>
                <a:normAutofit fontScale="8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      </m:t>
                      </m:r>
                      <m:r>
                        <a:rPr lang="en-US" altLang="zh-C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77183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1341438"/>
                <a:ext cx="3211513" cy="711200"/>
              </a:xfrm>
              <a:prstGeom prst="rect">
                <a:avLst/>
              </a:prstGeom>
              <a:blipFill rotWithShape="1">
                <a:blip r:embed="rId3"/>
                <a:stretch>
                  <a:fillRect t="-45" r="10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7182" name="Object 30"/>
          <p:cNvGraphicFramePr>
            <a:graphicFrameLocks noChangeAspect="1"/>
          </p:cNvGraphicFramePr>
          <p:nvPr/>
        </p:nvGraphicFramePr>
        <p:xfrm>
          <a:off x="1476375" y="1844358"/>
          <a:ext cx="32400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888365" imgH="215900" progId="Equation.DSMT4">
                  <p:embed/>
                </p:oleObj>
              </mc:Choice>
              <mc:Fallback>
                <p:oleObj name="Equation" r:id="rId4" imgW="888365" imgH="2159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358"/>
                        <a:ext cx="3240088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1" name="Object 29"/>
          <p:cNvGraphicFramePr>
            <a:graphicFrameLocks noChangeAspect="1"/>
          </p:cNvGraphicFramePr>
          <p:nvPr/>
        </p:nvGraphicFramePr>
        <p:xfrm>
          <a:off x="1403350" y="2565400"/>
          <a:ext cx="32400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876300" imgH="190500" progId="Equation.DSMT4">
                  <p:embed/>
                </p:oleObj>
              </mc:Choice>
              <mc:Fallback>
                <p:oleObj name="Equation" r:id="rId6" imgW="876300" imgH="190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3240088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0" name="Object 28"/>
          <p:cNvGraphicFramePr>
            <a:graphicFrameLocks noChangeAspect="1"/>
          </p:cNvGraphicFramePr>
          <p:nvPr/>
        </p:nvGraphicFramePr>
        <p:xfrm>
          <a:off x="1547813" y="3214688"/>
          <a:ext cx="31686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812165" imgH="165100" progId="Equation.DSMT4">
                  <p:embed/>
                </p:oleObj>
              </mc:Choice>
              <mc:Fallback>
                <p:oleObj name="Equation" r:id="rId8" imgW="812165" imgH="165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4688"/>
                        <a:ext cx="31686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9" name="Object 27"/>
          <p:cNvGraphicFramePr>
            <a:graphicFrameLocks noChangeAspect="1"/>
          </p:cNvGraphicFramePr>
          <p:nvPr/>
        </p:nvGraphicFramePr>
        <p:xfrm>
          <a:off x="2411884" y="3789364"/>
          <a:ext cx="3528863" cy="607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1104900" imgH="190500" progId="Equation.DSMT4">
                  <p:embed/>
                </p:oleObj>
              </mc:Choice>
              <mc:Fallback>
                <p:oleObj name="Equation" r:id="rId10" imgW="1104900" imgH="190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884" y="3789364"/>
                        <a:ext cx="3528863" cy="607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7178" name="Object 26"/>
              <p:cNvSpPr txBox="1"/>
              <p:nvPr/>
            </p:nvSpPr>
            <p:spPr bwMode="auto">
              <a:xfrm>
                <a:off x="2389659" y="4948238"/>
                <a:ext cx="3284537" cy="790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77178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9659" y="4948238"/>
                <a:ext cx="3284537" cy="790575"/>
              </a:xfrm>
              <a:prstGeom prst="rect">
                <a:avLst/>
              </a:prstGeom>
              <a:blipFill rotWithShape="1">
                <a:blip r:embed="rId12"/>
                <a:stretch>
                  <a:fillRect l="-5" t="-40" r="1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196" name="Group 44"/>
          <p:cNvGrpSpPr/>
          <p:nvPr/>
        </p:nvGrpSpPr>
        <p:grpSpPr bwMode="auto">
          <a:xfrm>
            <a:off x="539750" y="690565"/>
            <a:ext cx="3760788" cy="669928"/>
            <a:chOff x="340" y="435"/>
            <a:chExt cx="2369" cy="422"/>
          </a:xfrm>
        </p:grpSpPr>
        <p:graphicFrame>
          <p:nvGraphicFramePr>
            <p:cNvPr id="177185" name="Object 33"/>
            <p:cNvGraphicFramePr>
              <a:graphicFrameLocks noChangeAspect="1"/>
            </p:cNvGraphicFramePr>
            <p:nvPr/>
          </p:nvGraphicFramePr>
          <p:xfrm>
            <a:off x="1247" y="482"/>
            <a:ext cx="11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3" imgW="545465" imgH="177800" progId="Equation.DSMT4">
                    <p:embed/>
                  </p:oleObj>
                </mc:Choice>
                <mc:Fallback>
                  <p:oleObj name="Equation" r:id="rId13" imgW="545465" imgH="177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482"/>
                          <a:ext cx="1180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86" name="Rectangle 34"/>
            <p:cNvSpPr>
              <a:spLocks noChangeArrowheads="1"/>
            </p:cNvSpPr>
            <p:nvPr/>
          </p:nvSpPr>
          <p:spPr bwMode="auto">
            <a:xfrm>
              <a:off x="340" y="436"/>
              <a:ext cx="81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7187" name="Rectangle 35"/>
            <p:cNvSpPr>
              <a:spLocks noChangeArrowheads="1"/>
            </p:cNvSpPr>
            <p:nvPr/>
          </p:nvSpPr>
          <p:spPr bwMode="auto">
            <a:xfrm>
              <a:off x="2336" y="435"/>
              <a:ext cx="3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．</a:t>
              </a:r>
              <a:endPara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77188" name="Rectangle 36"/>
          <p:cNvSpPr>
            <a:spLocks noChangeArrowheads="1"/>
          </p:cNvSpPr>
          <p:nvPr/>
        </p:nvSpPr>
        <p:spPr bwMode="auto">
          <a:xfrm>
            <a:off x="4643438" y="688391"/>
            <a:ext cx="305433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的全部变换如下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92" name="Rectangle 40"/>
          <p:cNvSpPr>
            <a:spLocks noChangeArrowheads="1"/>
          </p:cNvSpPr>
          <p:nvPr/>
        </p:nvSpPr>
        <p:spPr bwMode="auto">
          <a:xfrm>
            <a:off x="468784" y="3785604"/>
            <a:ext cx="201559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问：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93" name="Rectangle 41"/>
          <p:cNvSpPr>
            <a:spLocks noChangeArrowheads="1"/>
          </p:cNvSpPr>
          <p:nvPr/>
        </p:nvSpPr>
        <p:spPr bwMode="auto">
          <a:xfrm>
            <a:off x="972021" y="4361866"/>
            <a:ext cx="6121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关于变换乘法是否做成群？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94" name="Rectangle 42"/>
          <p:cNvSpPr>
            <a:spLocks noChangeArrowheads="1"/>
          </p:cNvSpPr>
          <p:nvPr/>
        </p:nvSpPr>
        <p:spPr bwMode="auto">
          <a:xfrm>
            <a:off x="1116484" y="5585829"/>
            <a:ext cx="611981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关于变换乘法是否做成群？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95" name="Rectangle 43"/>
          <p:cNvSpPr>
            <a:spLocks noChangeArrowheads="1"/>
          </p:cNvSpPr>
          <p:nvPr/>
        </p:nvSpPr>
        <p:spPr bwMode="auto">
          <a:xfrm>
            <a:off x="1332384" y="4938129"/>
            <a:ext cx="11948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/>
      <p:bldP spid="177192" grpId="0"/>
      <p:bldP spid="177193" grpId="0"/>
      <p:bldP spid="177194" grpId="0"/>
      <p:bldP spid="1771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57" name="Object 13"/>
          <p:cNvGraphicFramePr>
            <a:graphicFrameLocks noChangeAspect="1"/>
          </p:cNvGraphicFramePr>
          <p:nvPr/>
        </p:nvGraphicFramePr>
        <p:xfrm>
          <a:off x="1908175" y="1679153"/>
          <a:ext cx="433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01600" imgH="127000" progId="Equation.DSMT4">
                  <p:embed/>
                </p:oleObj>
              </mc:Choice>
              <mc:Fallback>
                <p:oleObj name="Equation" r:id="rId1" imgW="101600" imgH="127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79153"/>
                        <a:ext cx="43338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6" name="Object 12"/>
          <p:cNvGraphicFramePr>
            <a:graphicFrameLocks noChangeAspect="1"/>
          </p:cNvGraphicFramePr>
          <p:nvPr/>
        </p:nvGraphicFramePr>
        <p:xfrm>
          <a:off x="1835150" y="2182391"/>
          <a:ext cx="5143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2400" imgH="215900" progId="Equation.DSMT4">
                  <p:embed/>
                </p:oleObj>
              </mc:Choice>
              <mc:Fallback>
                <p:oleObj name="Equation" r:id="rId3" imgW="1524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82391"/>
                        <a:ext cx="5143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323850" y="2831678"/>
          <a:ext cx="479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27000" imgH="139700" progId="Equation.DSMT4">
                  <p:embed/>
                </p:oleObj>
              </mc:Choice>
              <mc:Fallback>
                <p:oleObj name="Equation" r:id="rId5" imgW="127000" imgH="139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31678"/>
                        <a:ext cx="4794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2771775" y="2831678"/>
          <a:ext cx="13668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93700" imgH="190500" progId="Equation.DSMT4">
                  <p:embed/>
                </p:oleObj>
              </mc:Choice>
              <mc:Fallback>
                <p:oleObj name="Equation" r:id="rId7" imgW="3937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31678"/>
                        <a:ext cx="1366838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4859338" y="2831678"/>
          <a:ext cx="1225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93700" imgH="190500" progId="Equation.DSMT4">
                  <p:embed/>
                </p:oleObj>
              </mc:Choice>
              <mc:Fallback>
                <p:oleObj name="Equation" r:id="rId9" imgW="393700" imgH="19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831678"/>
                        <a:ext cx="12255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539751" y="3406353"/>
          <a:ext cx="5760442" cy="47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2755900" imgH="228600" progId="Equation.DSMT4">
                  <p:embed/>
                </p:oleObj>
              </mc:Choice>
              <mc:Fallback>
                <p:oleObj name="Equation" r:id="rId11" imgW="2755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3406353"/>
                        <a:ext cx="5760442" cy="477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468313" y="4500141"/>
          <a:ext cx="5975350" cy="483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819400" imgH="228600" progId="Equation.DSMT4">
                  <p:embed/>
                </p:oleObj>
              </mc:Choice>
              <mc:Fallback>
                <p:oleObj name="Equation" r:id="rId13" imgW="2819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00141"/>
                        <a:ext cx="5975350" cy="483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3132138" y="4990678"/>
          <a:ext cx="5159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52400" imgH="215900" progId="Equation.DSMT4">
                  <p:embed/>
                </p:oleObj>
              </mc:Choice>
              <mc:Fallback>
                <p:oleObj name="Equation" r:id="rId15" imgW="1524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90678"/>
                        <a:ext cx="515937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1692275" y="5855866"/>
          <a:ext cx="10779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354965" imgH="177800" progId="Equation.DSMT4">
                  <p:embed/>
                </p:oleObj>
              </mc:Choice>
              <mc:Fallback>
                <p:oleObj name="Equation" r:id="rId17" imgW="354965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55866"/>
                        <a:ext cx="10779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684213" y="1129910"/>
            <a:ext cx="71724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解：（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非空、代数运算、结合律都满足，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250825" y="2282434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事实上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2411413" y="2282434"/>
            <a:ext cx="349195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就没有逆元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因为如果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6444208" y="2209409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有逆元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755650" y="2858696"/>
            <a:ext cx="16965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那么必有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4211638" y="2858696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6084888" y="2785671"/>
            <a:ext cx="124775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但是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485017" y="3933056"/>
            <a:ext cx="63059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539750" y="5090721"/>
            <a:ext cx="23361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导致矛盾，故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3708400" y="5162159"/>
            <a:ext cx="16965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没有逆元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2771775" y="5809859"/>
            <a:ext cx="20556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不能成为群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179388" y="1706172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有单位元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2268538" y="1706171"/>
            <a:ext cx="50180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那么“逆元”问题能解决吗？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5371" name="Object 27"/>
          <p:cNvGraphicFramePr>
            <a:graphicFrameLocks noChangeAspect="1"/>
          </p:cNvGraphicFramePr>
          <p:nvPr/>
        </p:nvGraphicFramePr>
        <p:xfrm>
          <a:off x="5857850" y="2110953"/>
          <a:ext cx="514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152400" imgH="215900" progId="Equation.DSMT4">
                  <p:embed/>
                </p:oleObj>
              </mc:Choice>
              <mc:Fallback>
                <p:oleObj name="Equation" r:id="rId19" imgW="152400" imgH="215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50" y="2110953"/>
                        <a:ext cx="5143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2" name="Object 28"/>
          <p:cNvGraphicFramePr>
            <a:graphicFrameLocks noGrp="1" noChangeAspect="1"/>
          </p:cNvGraphicFramePr>
          <p:nvPr>
            <p:ph type="title"/>
          </p:nvPr>
        </p:nvGraphicFramePr>
        <p:xfrm>
          <a:off x="2555875" y="482178"/>
          <a:ext cx="26844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1028700" imgH="228600" progId="Equation.DSMT4">
                  <p:embed/>
                </p:oleObj>
              </mc:Choice>
              <mc:Fallback>
                <p:oleObj name="Equation" r:id="rId20" imgW="10287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82178"/>
                        <a:ext cx="26844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684213" y="5809859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/>
      <p:bldP spid="185359" grpId="0"/>
      <p:bldP spid="185360" grpId="0"/>
      <p:bldP spid="185361" grpId="0"/>
      <p:bldP spid="185362" grpId="0"/>
      <p:bldP spid="185363" grpId="0"/>
      <p:bldP spid="185364" grpId="0"/>
      <p:bldP spid="185365" grpId="0"/>
      <p:bldP spid="185366" grpId="0"/>
      <p:bldP spid="185367" grpId="0"/>
      <p:bldP spid="185368" grpId="0"/>
      <p:bldP spid="185369" grpId="0"/>
      <p:bldP spid="185370" grpId="0"/>
      <p:bldP spid="1853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82" name="Object 14"/>
          <p:cNvGraphicFramePr>
            <a:graphicFrameLocks noChangeAspect="1"/>
          </p:cNvGraphicFramePr>
          <p:nvPr/>
        </p:nvGraphicFramePr>
        <p:xfrm>
          <a:off x="2124075" y="1628304"/>
          <a:ext cx="4794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01600" imgH="127000" progId="Equation.DSMT4">
                  <p:embed/>
                </p:oleObj>
              </mc:Choice>
              <mc:Fallback>
                <p:oleObj name="Equation" r:id="rId1" imgW="101600" imgH="127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628304"/>
                        <a:ext cx="47942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1" name="Object 13"/>
          <p:cNvGraphicFramePr>
            <a:graphicFrameLocks noChangeAspect="1"/>
          </p:cNvGraphicFramePr>
          <p:nvPr/>
        </p:nvGraphicFramePr>
        <p:xfrm>
          <a:off x="2987675" y="1485429"/>
          <a:ext cx="5667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65100" imgH="228600" progId="Equation.DSMT4">
                  <p:embed/>
                </p:oleObj>
              </mc:Choice>
              <mc:Fallback>
                <p:oleObj name="Equation" r:id="rId3" imgW="1651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85429"/>
                        <a:ext cx="5667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0" name="Object 12"/>
          <p:cNvGraphicFramePr>
            <a:graphicFrameLocks noChangeAspect="1"/>
          </p:cNvGraphicFramePr>
          <p:nvPr/>
        </p:nvGraphicFramePr>
        <p:xfrm>
          <a:off x="5148064" y="1484635"/>
          <a:ext cx="6127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2400" imgH="190500" progId="Equation.DSMT4">
                  <p:embed/>
                </p:oleObj>
              </mc:Choice>
              <mc:Fallback>
                <p:oleObj name="Equation" r:id="rId5" imgW="152400" imgH="190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484635"/>
                        <a:ext cx="61277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683568" y="2204566"/>
          <a:ext cx="4365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01600" imgH="127000" progId="Equation.DSMT4">
                  <p:embed/>
                </p:oleObj>
              </mc:Choice>
              <mc:Fallback>
                <p:oleObj name="Equation" r:id="rId7" imgW="101600" imgH="127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04566"/>
                        <a:ext cx="436562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4211191" y="2191246"/>
          <a:ext cx="10175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342900" imgH="177800" progId="Equation.DSMT4">
                  <p:embed/>
                </p:oleObj>
              </mc:Choice>
              <mc:Fallback>
                <p:oleObj name="Equation" r:id="rId8" imgW="3429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191" y="2191246"/>
                        <a:ext cx="101758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2482850" y="2852266"/>
          <a:ext cx="1368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419100" imgH="177800" progId="Equation.DSMT4">
                  <p:embed/>
                </p:oleObj>
              </mc:Choice>
              <mc:Fallback>
                <p:oleObj name="Equation" r:id="rId10" imgW="419100" imgH="177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852266"/>
                        <a:ext cx="13684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5364163" y="2852266"/>
          <a:ext cx="1306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381000" imgH="152400" progId="Equation.DSMT4">
                  <p:embed/>
                </p:oleObj>
              </mc:Choice>
              <mc:Fallback>
                <p:oleObj name="Equation" r:id="rId12" imgW="381000" imgH="15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266"/>
                        <a:ext cx="1306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395288" y="3501554"/>
          <a:ext cx="31686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964565" imgH="165100" progId="Equation.DSMT4">
                  <p:embed/>
                </p:oleObj>
              </mc:Choice>
              <mc:Fallback>
                <p:oleObj name="Equation" r:id="rId14" imgW="964565" imgH="165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1554"/>
                        <a:ext cx="316865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4067175" y="3501554"/>
          <a:ext cx="585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177800" imgH="139700" progId="Equation.DSMT4">
                  <p:embed/>
                </p:oleObj>
              </mc:Choice>
              <mc:Fallback>
                <p:oleObj name="Equation" r:id="rId16" imgW="1778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01554"/>
                        <a:ext cx="5857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1042988" y="4652491"/>
          <a:ext cx="18907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545465" imgH="203200" progId="Equation.DSMT4">
                  <p:embed/>
                </p:oleObj>
              </mc:Choice>
              <mc:Fallback>
                <p:oleObj name="Equation" r:id="rId18" imgW="5454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491"/>
                        <a:ext cx="189071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95288" y="4004791"/>
          <a:ext cx="17287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431165" imgH="177800" progId="Equation.DSMT4">
                  <p:embed/>
                </p:oleObj>
              </mc:Choice>
              <mc:Fallback>
                <p:oleObj name="Equation" r:id="rId20" imgW="431165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4791"/>
                        <a:ext cx="172878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827088" y="1079060"/>
            <a:ext cx="77771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非空、代数运算、结合律都满足，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2411413" y="1655323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3563938" y="1655323"/>
            <a:ext cx="18129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的逆元是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1042343" y="2160148"/>
            <a:ext cx="42497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的逆元是自身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971550" y="2807848"/>
            <a:ext cx="11579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3635375" y="2807848"/>
            <a:ext cx="20891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，并取定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6588125" y="2879285"/>
            <a:ext cx="20875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，则易知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3492500" y="3455548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4475163" y="3455548"/>
            <a:ext cx="4129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的一个非一一变换，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3" name="Rectangle 25"/>
          <p:cNvSpPr>
            <a:spLocks noChangeArrowheads="1"/>
          </p:cNvSpPr>
          <p:nvPr/>
        </p:nvSpPr>
        <p:spPr bwMode="auto">
          <a:xfrm>
            <a:off x="2700338" y="4823973"/>
            <a:ext cx="18716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，从而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4616450" y="4823973"/>
            <a:ext cx="45275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关于变换乘法做成群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5" name="Rectangle 27"/>
          <p:cNvSpPr>
            <a:spLocks noChangeArrowheads="1"/>
          </p:cNvSpPr>
          <p:nvPr/>
        </p:nvSpPr>
        <p:spPr bwMode="auto">
          <a:xfrm>
            <a:off x="633716" y="1642653"/>
            <a:ext cx="20891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有单位元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6" name="Rectangle 28"/>
          <p:cNvSpPr>
            <a:spLocks noChangeArrowheads="1"/>
          </p:cNvSpPr>
          <p:nvPr/>
        </p:nvSpPr>
        <p:spPr bwMode="auto">
          <a:xfrm>
            <a:off x="5219254" y="2075390"/>
            <a:ext cx="2808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成为群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6397" name="Rectangle 29"/>
          <p:cNvSpPr>
            <a:spLocks noChangeArrowheads="1"/>
          </p:cNvSpPr>
          <p:nvPr/>
        </p:nvSpPr>
        <p:spPr bwMode="auto">
          <a:xfrm>
            <a:off x="2051050" y="4031810"/>
            <a:ext cx="2603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6398" name="Object 30"/>
          <p:cNvGraphicFramePr>
            <a:graphicFrameLocks noChangeAspect="1"/>
          </p:cNvGraphicFramePr>
          <p:nvPr/>
        </p:nvGraphicFramePr>
        <p:xfrm>
          <a:off x="4284663" y="4796954"/>
          <a:ext cx="5492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165100" imgH="177800" progId="Equation.DSMT4">
                  <p:embed/>
                </p:oleObj>
              </mc:Choice>
              <mc:Fallback>
                <p:oleObj name="Equation" r:id="rId22" imgW="165100" imgH="177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96954"/>
                        <a:ext cx="5492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2231231" y="395593"/>
          <a:ext cx="32400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876300" imgH="190500" progId="Equation.DSMT4">
                  <p:embed/>
                </p:oleObj>
              </mc:Choice>
              <mc:Fallback>
                <p:oleObj name="Equation" r:id="rId24" imgW="876300" imgH="190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231" y="395593"/>
                        <a:ext cx="3240088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0"/>
                                        <p:tgtEl>
                                          <p:spTgt spid="18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3" grpId="0"/>
      <p:bldP spid="186384" grpId="0"/>
      <p:bldP spid="186385" grpId="0"/>
      <p:bldP spid="186387" grpId="0"/>
      <p:bldP spid="186388" grpId="0"/>
      <p:bldP spid="186389" grpId="0"/>
      <p:bldP spid="186390" grpId="0"/>
      <p:bldP spid="186391" grpId="0"/>
      <p:bldP spid="186392" grpId="0"/>
      <p:bldP spid="186393" grpId="0"/>
      <p:bldP spid="186394" grpId="0"/>
      <p:bldP spid="186395" grpId="0"/>
      <p:bldP spid="186396" grpId="0"/>
      <p:bldP spid="1863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353"/>
            <a:ext cx="8229600" cy="868363"/>
          </a:xfrm>
        </p:spPr>
        <p:txBody>
          <a:bodyPr/>
          <a:lstStyle/>
          <a:p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40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1492250" y="1364684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139700" progId="Equation.DSMT4">
                  <p:embed/>
                </p:oleObj>
              </mc:Choice>
              <mc:Fallback>
                <p:oleObj name="Equation" r:id="rId1" imgW="177800" imgH="139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364684"/>
                        <a:ext cx="5762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Object 9"/>
          <p:cNvGraphicFramePr>
            <a:graphicFrameLocks noChangeAspect="1"/>
          </p:cNvGraphicFramePr>
          <p:nvPr/>
        </p:nvGraphicFramePr>
        <p:xfrm>
          <a:off x="1476375" y="1940947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7800" imgH="139700" progId="Equation.DSMT4">
                  <p:embed/>
                </p:oleObj>
              </mc:Choice>
              <mc:Fallback>
                <p:oleObj name="Equation" r:id="rId3" imgW="177800" imgH="139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40947"/>
                        <a:ext cx="5762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915988" y="1318678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1979613" y="2903002"/>
            <a:ext cx="71643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的若干一一变换关于变换的乘法做成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2806700" y="3479266"/>
            <a:ext cx="4357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一一变换群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2051050" y="3984090"/>
            <a:ext cx="69135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的若干非一一变换关于变换的乘法做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3335338" y="4631791"/>
            <a:ext cx="44767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非一一变换群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1995488" y="1291659"/>
            <a:ext cx="3413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是一个非空集合，则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15" name="Rectangle 23"/>
          <p:cNvSpPr>
            <a:spLocks noChangeArrowheads="1"/>
          </p:cNvSpPr>
          <p:nvPr/>
        </p:nvSpPr>
        <p:spPr bwMode="auto">
          <a:xfrm>
            <a:off x="2027238" y="1867922"/>
            <a:ext cx="72977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的若干变换关于变换的乘法做成的群，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7416" name="Object 24"/>
          <p:cNvGraphicFramePr>
            <a:graphicFrameLocks noChangeAspect="1"/>
          </p:cNvGraphicFramePr>
          <p:nvPr/>
        </p:nvGraphicFramePr>
        <p:xfrm>
          <a:off x="1042988" y="2444184"/>
          <a:ext cx="576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177800" imgH="139700" progId="Equation.DSMT4">
                  <p:embed/>
                </p:oleObj>
              </mc:Choice>
              <mc:Fallback>
                <p:oleObj name="Equation" r:id="rId4" imgW="177800" imgH="139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44184"/>
                        <a:ext cx="5762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7" name="Rectangle 25"/>
          <p:cNvSpPr>
            <a:spLocks noChangeArrowheads="1"/>
          </p:cNvSpPr>
          <p:nvPr/>
        </p:nvSpPr>
        <p:spPr bwMode="auto">
          <a:xfrm>
            <a:off x="1547813" y="2372747"/>
            <a:ext cx="36004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变换群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19" name="Rectangle 27"/>
          <p:cNvSpPr>
            <a:spLocks noChangeArrowheads="1"/>
          </p:cNvSpPr>
          <p:nvPr/>
        </p:nvSpPr>
        <p:spPr bwMode="auto">
          <a:xfrm>
            <a:off x="947738" y="1867922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20" name="Rectangle 28"/>
          <p:cNvSpPr>
            <a:spLocks noChangeArrowheads="1"/>
          </p:cNvSpPr>
          <p:nvPr/>
        </p:nvSpPr>
        <p:spPr bwMode="auto">
          <a:xfrm>
            <a:off x="179388" y="2372747"/>
            <a:ext cx="13684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421" name="Rectangle 29"/>
          <p:cNvSpPr>
            <a:spLocks noChangeArrowheads="1"/>
          </p:cNvSpPr>
          <p:nvPr/>
        </p:nvSpPr>
        <p:spPr bwMode="auto">
          <a:xfrm>
            <a:off x="915988" y="2828359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7422" name="Object 30"/>
          <p:cNvGraphicFramePr>
            <a:graphicFrameLocks noChangeAspect="1"/>
          </p:cNvGraphicFramePr>
          <p:nvPr/>
        </p:nvGraphicFramePr>
        <p:xfrm>
          <a:off x="1476375" y="2949009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77800" imgH="139700" progId="Equation.DSMT4">
                  <p:embed/>
                </p:oleObj>
              </mc:Choice>
              <mc:Fallback>
                <p:oleObj name="Equation" r:id="rId5" imgW="177800" imgH="139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49009"/>
                        <a:ext cx="5762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79388" y="3479266"/>
            <a:ext cx="25923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的群，称为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7424" name="Object 32"/>
          <p:cNvGraphicFramePr>
            <a:graphicFrameLocks noChangeAspect="1"/>
          </p:cNvGraphicFramePr>
          <p:nvPr/>
        </p:nvGraphicFramePr>
        <p:xfrm>
          <a:off x="2303463" y="3523684"/>
          <a:ext cx="576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177800" imgH="139700" progId="Equation.DSMT4">
                  <p:embed/>
                </p:oleObj>
              </mc:Choice>
              <mc:Fallback>
                <p:oleObj name="Equation" r:id="rId6" imgW="177800" imgH="139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523684"/>
                        <a:ext cx="5762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987425" y="3979297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7426" name="Object 34"/>
          <p:cNvGraphicFramePr>
            <a:graphicFrameLocks noChangeAspect="1"/>
          </p:cNvGraphicFramePr>
          <p:nvPr/>
        </p:nvGraphicFramePr>
        <p:xfrm>
          <a:off x="1547813" y="4099947"/>
          <a:ext cx="576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177800" imgH="139700" progId="Equation.DSMT4">
                  <p:embed/>
                </p:oleObj>
              </mc:Choice>
              <mc:Fallback>
                <p:oleObj name="Equation" r:id="rId7" imgW="177800" imgH="1397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99947"/>
                        <a:ext cx="5762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7" name="Rectangle 35"/>
          <p:cNvSpPr>
            <a:spLocks noChangeArrowheads="1"/>
          </p:cNvSpPr>
          <p:nvPr/>
        </p:nvSpPr>
        <p:spPr bwMode="auto">
          <a:xfrm>
            <a:off x="203200" y="4631791"/>
            <a:ext cx="29289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成的群，称为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7428" name="Object 36"/>
          <p:cNvGraphicFramePr>
            <a:graphicFrameLocks noChangeAspect="1"/>
          </p:cNvGraphicFramePr>
          <p:nvPr/>
        </p:nvGraphicFramePr>
        <p:xfrm>
          <a:off x="2759075" y="4677797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8" imgW="177800" imgH="139700" progId="Equation.DSMT4">
                  <p:embed/>
                </p:oleObj>
              </mc:Choice>
              <mc:Fallback>
                <p:oleObj name="Equation" r:id="rId8" imgW="177800" imgH="1397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677797"/>
                        <a:ext cx="5762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8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8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8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3" grpId="0"/>
      <p:bldP spid="187407" grpId="0"/>
      <p:bldP spid="187408" grpId="0"/>
      <p:bldP spid="187409" grpId="0"/>
      <p:bldP spid="187410" grpId="0"/>
      <p:bldP spid="187411" grpId="0"/>
      <p:bldP spid="187415" grpId="0"/>
      <p:bldP spid="187417" grpId="0"/>
      <p:bldP spid="187419" grpId="0"/>
      <p:bldP spid="187420" grpId="0"/>
      <p:bldP spid="187421" grpId="0"/>
      <p:bldP spid="187423" grpId="0"/>
      <p:bldP spid="187425" grpId="0"/>
      <p:bldP spid="1874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32" name="Rectangle 16"/>
          <p:cNvSpPr>
            <a:spLocks noChangeArrowheads="1"/>
          </p:cNvSpPr>
          <p:nvPr/>
        </p:nvSpPr>
        <p:spPr bwMode="auto">
          <a:xfrm>
            <a:off x="468313" y="1221240"/>
            <a:ext cx="8351837" cy="1150938"/>
          </a:xfrm>
          <a:prstGeom prst="rect">
            <a:avLst/>
          </a:prstGeom>
          <a:solidFill>
            <a:srgbClr val="F2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36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763713" y="1221240"/>
          <a:ext cx="647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139700" progId="Equation.DSMT4">
                  <p:embed/>
                </p:oleObj>
              </mc:Choice>
              <mc:Fallback>
                <p:oleObj name="Equation" r:id="rId1" imgW="1778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21240"/>
                        <a:ext cx="6477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643438" y="1221240"/>
          <a:ext cx="11509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2900" imgH="177800" progId="Equation.DSMT4">
                  <p:embed/>
                </p:oleObj>
              </mc:Choice>
              <mc:Fallback>
                <p:oleObj name="Equation" r:id="rId3" imgW="3429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21240"/>
                        <a:ext cx="115093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1258888" y="1176821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2268538" y="1175233"/>
            <a:ext cx="23458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为非空集合，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539750" y="1824521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构成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1907704" y="1844824"/>
            <a:ext cx="24147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的一个变换群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5724525" y="1175233"/>
            <a:ext cx="2706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关于变换的乘法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1331640" y="1842467"/>
          <a:ext cx="647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7800" imgH="139700" progId="Equation.DSMT4">
                  <p:embed/>
                </p:oleObj>
              </mc:Choice>
              <mc:Fallback>
                <p:oleObj name="Equation" r:id="rId5" imgW="177800" imgH="139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2467"/>
                        <a:ext cx="6477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611188" y="2759558"/>
            <a:ext cx="70345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乘法封闭性、结合律都满足，单位元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611188" y="3696183"/>
            <a:ext cx="73952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为恒等变换，每个一一映射都有个与之对应的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755650" y="4559783"/>
            <a:ext cx="27738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互逆的一一映射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/>
      <p:bldP spid="188424" grpId="0"/>
      <p:bldP spid="188425" grpId="0"/>
      <p:bldP spid="188426" grpId="0"/>
      <p:bldP spid="188427" grpId="0"/>
      <p:bldP spid="188429" grpId="0"/>
      <p:bldP spid="188430" grpId="0"/>
      <p:bldP spid="1884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61" y="314790"/>
            <a:ext cx="8229600" cy="868363"/>
          </a:xfrm>
        </p:spPr>
        <p:txBody>
          <a:bodyPr/>
          <a:lstStyle/>
          <a:p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6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2412802" y="1386353"/>
          <a:ext cx="647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139700" progId="Equation.DSMT4">
                  <p:embed/>
                </p:oleObj>
              </mc:Choice>
              <mc:Fallback>
                <p:oleObj name="Equation" r:id="rId1" imgW="177800" imgH="139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802" y="1386353"/>
                        <a:ext cx="6477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5652120" y="1340768"/>
          <a:ext cx="12239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2900" imgH="177800" progId="Equation.DSMT4">
                  <p:embed/>
                </p:oleObj>
              </mc:Choice>
              <mc:Fallback>
                <p:oleObj name="Equation" r:id="rId3" imgW="342900" imgH="177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340768"/>
                        <a:ext cx="12239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1836539" y="2537291"/>
          <a:ext cx="15113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94665" imgH="203200" progId="Equation.DSMT4">
                  <p:embed/>
                </p:oleObj>
              </mc:Choice>
              <mc:Fallback>
                <p:oleObj name="Equation" r:id="rId5" imgW="4946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539" y="2537291"/>
                        <a:ext cx="151130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6732240" y="2492896"/>
          <a:ext cx="601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492896"/>
                        <a:ext cx="6016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1115814" y="1340346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称集合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987477" y="1340346"/>
            <a:ext cx="2706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上的一一变换群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6876256" y="1391431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1044377" y="1989634"/>
            <a:ext cx="23458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对称群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3347839" y="2564309"/>
            <a:ext cx="34278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时，其上的对称群用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396677" y="3213596"/>
            <a:ext cx="37644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表示，称为</a:t>
            </a:r>
            <a:r>
              <a:rPr lang="en-US" altLang="zh-CN" sz="2800" i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次对称群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9455" name="Object 15"/>
          <p:cNvGraphicFramePr>
            <a:graphicFrameLocks noChangeAspect="1"/>
          </p:cNvGraphicFramePr>
          <p:nvPr/>
        </p:nvGraphicFramePr>
        <p:xfrm>
          <a:off x="468114" y="2034053"/>
          <a:ext cx="647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77800" imgH="139700" progId="Equation.DSMT4">
                  <p:embed/>
                </p:oleObj>
              </mc:Choice>
              <mc:Fallback>
                <p:oleObj name="Equation" r:id="rId9" imgW="177800" imgH="139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14" y="2034053"/>
                        <a:ext cx="6477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1260277" y="2537291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1043608" y="4282777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显然：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9472" name="Object 32"/>
          <p:cNvGraphicFramePr>
            <a:graphicFrameLocks noChangeAspect="1"/>
          </p:cNvGraphicFramePr>
          <p:nvPr/>
        </p:nvGraphicFramePr>
        <p:xfrm>
          <a:off x="3789437" y="4193053"/>
          <a:ext cx="609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437" y="4193053"/>
                        <a:ext cx="6096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1" name="Object 31"/>
          <p:cNvGraphicFramePr>
            <a:graphicFrameLocks noChangeAspect="1"/>
          </p:cNvGraphicFramePr>
          <p:nvPr/>
        </p:nvGraphicFramePr>
        <p:xfrm>
          <a:off x="6309915" y="4193053"/>
          <a:ext cx="5921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152400" imgH="177800" progId="Equation.DSMT4">
                  <p:embed/>
                </p:oleObj>
              </mc:Choice>
              <mc:Fallback>
                <p:oleObj name="Equation" r:id="rId11" imgW="152400" imgH="177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915" y="4193053"/>
                        <a:ext cx="59213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2061394" y="4293096"/>
            <a:ext cx="182483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次对称群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4365699" y="4293096"/>
            <a:ext cx="1985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是一个阶为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9475" name="Rectangle 35"/>
          <p:cNvSpPr>
            <a:spLocks noChangeArrowheads="1"/>
          </p:cNvSpPr>
          <p:nvPr/>
        </p:nvSpPr>
        <p:spPr bwMode="auto">
          <a:xfrm>
            <a:off x="6830305" y="4269283"/>
            <a:ext cx="16965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的有限群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8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8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/>
      <p:bldP spid="189450" grpId="0"/>
      <p:bldP spid="189451" grpId="0"/>
      <p:bldP spid="189452" grpId="0"/>
      <p:bldP spid="189453" grpId="0"/>
      <p:bldP spid="189454" grpId="0"/>
      <p:bldP spid="189456" grpId="0"/>
      <p:bldP spid="189461" grpId="0"/>
      <p:bldP spid="189473" grpId="0"/>
      <p:bldP spid="189474" grpId="0"/>
      <p:bldP spid="18947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979613" y="765175"/>
          <a:ext cx="3408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167765" imgH="177800" progId="Equation.DSMT4">
                  <p:embed/>
                </p:oleObj>
              </mc:Choice>
              <mc:Fallback>
                <p:oleObj name="Equation" r:id="rId1" imgW="1167765" imgH="177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34083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1403350" y="1268413"/>
          <a:ext cx="1584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19100" imgH="152400" progId="Equation.DSMT4">
                  <p:embed/>
                </p:oleObj>
              </mc:Choice>
              <mc:Fallback>
                <p:oleObj name="Equation" r:id="rId3" imgW="419100" imgH="15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15843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3348038" y="1268413"/>
          <a:ext cx="41767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168400" imgH="190500" progId="Equation.DSMT4">
                  <p:embed/>
                </p:oleObj>
              </mc:Choice>
              <mc:Fallback>
                <p:oleObj name="Equation" r:id="rId5" imgW="1168400" imgH="190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268413"/>
                        <a:ext cx="4176712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4" name="Object 22"/>
          <p:cNvGraphicFramePr>
            <a:graphicFrameLocks noChangeAspect="1"/>
          </p:cNvGraphicFramePr>
          <p:nvPr/>
        </p:nvGraphicFramePr>
        <p:xfrm>
          <a:off x="2339975" y="1916113"/>
          <a:ext cx="2663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62965" imgH="190500" progId="Equation.DSMT4">
                  <p:embed/>
                </p:oleObj>
              </mc:Choice>
              <mc:Fallback>
                <p:oleObj name="Equation" r:id="rId7" imgW="862965" imgH="190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16113"/>
                        <a:ext cx="26638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3" name="Object 21"/>
          <p:cNvGraphicFramePr>
            <a:graphicFrameLocks noChangeAspect="1"/>
          </p:cNvGraphicFramePr>
          <p:nvPr/>
        </p:nvGraphicFramePr>
        <p:xfrm>
          <a:off x="5940425" y="1916113"/>
          <a:ext cx="6477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77800" imgH="139700" progId="Equation.DSMT4">
                  <p:embed/>
                </p:oleObj>
              </mc:Choice>
              <mc:Fallback>
                <p:oleObj name="Equation" r:id="rId9" imgW="177800" imgH="139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6477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2" name="Object 20"/>
          <p:cNvGraphicFramePr>
            <a:graphicFrameLocks noChangeAspect="1"/>
          </p:cNvGraphicFramePr>
          <p:nvPr/>
        </p:nvGraphicFramePr>
        <p:xfrm>
          <a:off x="1908175" y="3405188"/>
          <a:ext cx="14414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406400" imgH="139700" progId="Equation.DSMT4">
                  <p:embed/>
                </p:oleObj>
              </mc:Choice>
              <mc:Fallback>
                <p:oleObj name="Equation" r:id="rId11" imgW="406400" imgH="139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05188"/>
                        <a:ext cx="14414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1" name="Object 19"/>
          <p:cNvGraphicFramePr>
            <a:graphicFrameLocks noChangeAspect="1"/>
          </p:cNvGraphicFramePr>
          <p:nvPr/>
        </p:nvGraphicFramePr>
        <p:xfrm>
          <a:off x="1474788" y="3908425"/>
          <a:ext cx="1727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419100" imgH="152400" progId="Equation.DSMT4">
                  <p:embed/>
                </p:oleObj>
              </mc:Choice>
              <mc:Fallback>
                <p:oleObj name="Equation" r:id="rId13" imgW="419100" imgH="15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908425"/>
                        <a:ext cx="1727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Object 18"/>
          <p:cNvGraphicFramePr>
            <a:graphicFrameLocks noChangeAspect="1"/>
          </p:cNvGraphicFramePr>
          <p:nvPr/>
        </p:nvGraphicFramePr>
        <p:xfrm>
          <a:off x="4427984" y="3789040"/>
          <a:ext cx="3168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774065" imgH="190500" progId="Equation.DSMT4">
                  <p:embed/>
                </p:oleObj>
              </mc:Choice>
              <mc:Fallback>
                <p:oleObj name="Equation" r:id="rId15" imgW="774065" imgH="190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89040"/>
                        <a:ext cx="31686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2411413" y="4548188"/>
          <a:ext cx="31686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862965" imgH="190500" progId="Equation.DSMT4">
                  <p:embed/>
                </p:oleObj>
              </mc:Choice>
              <mc:Fallback>
                <p:oleObj name="Equation" r:id="rId17" imgW="862965" imgH="190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48188"/>
                        <a:ext cx="316865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8" name="Object 16"/>
          <p:cNvGraphicFramePr>
            <a:graphicFrameLocks noChangeAspect="1"/>
          </p:cNvGraphicFramePr>
          <p:nvPr/>
        </p:nvGraphicFramePr>
        <p:xfrm>
          <a:off x="6444208" y="4626565"/>
          <a:ext cx="576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177800" imgH="139700" progId="Equation.DSMT4">
                  <p:embed/>
                </p:oleObj>
              </mc:Choice>
              <mc:Fallback>
                <p:oleObj name="Equation" r:id="rId19" imgW="177800" imgH="139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626565"/>
                        <a:ext cx="5762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8" name="Rectangle 26"/>
          <p:cNvSpPr>
            <a:spLocks noChangeArrowheads="1"/>
          </p:cNvSpPr>
          <p:nvPr/>
        </p:nvSpPr>
        <p:spPr bwMode="auto">
          <a:xfrm>
            <a:off x="539750" y="719168"/>
            <a:ext cx="12365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2916238" y="1295431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1" name="Rectangle 29"/>
          <p:cNvSpPr>
            <a:spLocks noChangeArrowheads="1"/>
          </p:cNvSpPr>
          <p:nvPr/>
        </p:nvSpPr>
        <p:spPr bwMode="auto">
          <a:xfrm>
            <a:off x="1331913" y="1871693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2" name="Rectangle 30"/>
          <p:cNvSpPr>
            <a:spLocks noChangeArrowheads="1"/>
          </p:cNvSpPr>
          <p:nvPr/>
        </p:nvSpPr>
        <p:spPr bwMode="auto">
          <a:xfrm>
            <a:off x="4932363" y="1871693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做成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6156325" y="1879631"/>
            <a:ext cx="15330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5" name="Rectangle 33"/>
          <p:cNvSpPr>
            <a:spLocks noChangeArrowheads="1"/>
          </p:cNvSpPr>
          <p:nvPr/>
        </p:nvSpPr>
        <p:spPr bwMode="auto">
          <a:xfrm>
            <a:off x="3132138" y="3935443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，规定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6" name="Rectangle 34"/>
          <p:cNvSpPr>
            <a:spLocks noChangeArrowheads="1"/>
          </p:cNvSpPr>
          <p:nvPr/>
        </p:nvSpPr>
        <p:spPr bwMode="auto">
          <a:xfrm>
            <a:off x="1187450" y="4575206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7" name="Rectangle 35"/>
          <p:cNvSpPr>
            <a:spLocks noChangeArrowheads="1"/>
          </p:cNvSpPr>
          <p:nvPr/>
        </p:nvSpPr>
        <p:spPr bwMode="auto">
          <a:xfrm>
            <a:off x="5508625" y="4575206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做成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6804570" y="450912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49" name="Rectangle 37"/>
          <p:cNvSpPr>
            <a:spLocks noChangeArrowheads="1"/>
          </p:cNvSpPr>
          <p:nvPr/>
        </p:nvSpPr>
        <p:spPr bwMode="auto">
          <a:xfrm>
            <a:off x="4791733" y="5232431"/>
            <a:ext cx="20845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上的对称群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1171575" y="2513043"/>
            <a:ext cx="27145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非一一变换群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51" name="Rectangle 39"/>
          <p:cNvSpPr>
            <a:spLocks noChangeArrowheads="1"/>
          </p:cNvSpPr>
          <p:nvPr/>
        </p:nvSpPr>
        <p:spPr bwMode="auto">
          <a:xfrm>
            <a:off x="539750" y="3384581"/>
            <a:ext cx="12365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2552" name="Object 40"/>
          <p:cNvGraphicFramePr>
            <a:graphicFrameLocks noChangeAspect="1"/>
          </p:cNvGraphicFramePr>
          <p:nvPr/>
        </p:nvGraphicFramePr>
        <p:xfrm>
          <a:off x="4359933" y="5300663"/>
          <a:ext cx="576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1" imgW="177800" imgH="139700" progId="Equation.DSMT4">
                  <p:embed/>
                </p:oleObj>
              </mc:Choice>
              <mc:Fallback>
                <p:oleObj name="Equation" r:id="rId21" imgW="177800" imgH="139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933" y="5300663"/>
                        <a:ext cx="5762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3" name="Rectangle 41"/>
          <p:cNvSpPr>
            <a:spLocks noChangeArrowheads="1"/>
          </p:cNvSpPr>
          <p:nvPr/>
        </p:nvSpPr>
        <p:spPr bwMode="auto">
          <a:xfrm>
            <a:off x="1042988" y="5232431"/>
            <a:ext cx="34278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一一变换群，但不是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2555" name="Object 43"/>
          <p:cNvGraphicFramePr>
            <a:graphicFrameLocks noChangeAspect="1"/>
          </p:cNvGraphicFramePr>
          <p:nvPr/>
        </p:nvGraphicFramePr>
        <p:xfrm>
          <a:off x="5337297" y="2430401"/>
          <a:ext cx="6667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215900" imgH="228600" progId="Equation.DSMT4">
                  <p:embed/>
                </p:oleObj>
              </mc:Choice>
              <mc:Fallback>
                <p:oleObj name="Equation" r:id="rId22" imgW="21590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297" y="2430401"/>
                        <a:ext cx="66675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57" name="Object 45"/>
          <p:cNvGraphicFramePr>
            <a:graphicFrameLocks noChangeAspect="1"/>
          </p:cNvGraphicFramePr>
          <p:nvPr/>
        </p:nvGraphicFramePr>
        <p:xfrm>
          <a:off x="6129460" y="2430401"/>
          <a:ext cx="18430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596900" imgH="241300" progId="Equation.DSMT4">
                  <p:embed/>
                </p:oleObj>
              </mc:Choice>
              <mc:Fallback>
                <p:oleObj name="Equation" r:id="rId24" imgW="596900" imgH="2413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460" y="2430401"/>
                        <a:ext cx="18430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8" name="Rectangle 46"/>
          <p:cNvSpPr>
            <a:spLocks noChangeArrowheads="1"/>
          </p:cNvSpPr>
          <p:nvPr/>
        </p:nvSpPr>
        <p:spPr bwMode="auto">
          <a:xfrm>
            <a:off x="3398960" y="2528857"/>
            <a:ext cx="18937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（单位元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60" name="Rectangle 48"/>
          <p:cNvSpPr>
            <a:spLocks noChangeArrowheads="1"/>
          </p:cNvSpPr>
          <p:nvPr/>
        </p:nvSpPr>
        <p:spPr bwMode="auto">
          <a:xfrm>
            <a:off x="7713785" y="2530444"/>
            <a:ext cx="8117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2561" name="Object 49"/>
          <p:cNvGraphicFramePr>
            <a:graphicFrameLocks noChangeAspect="1"/>
          </p:cNvGraphicFramePr>
          <p:nvPr/>
        </p:nvGraphicFramePr>
        <p:xfrm>
          <a:off x="2843213" y="5781675"/>
          <a:ext cx="509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6" imgW="165100" imgH="152400" progId="Equation.DSMT4">
                  <p:embed/>
                </p:oleObj>
              </mc:Choice>
              <mc:Fallback>
                <p:oleObj name="Equation" r:id="rId26" imgW="165100" imgH="1524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781675"/>
                        <a:ext cx="5095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62" name="Object 50"/>
          <p:cNvGraphicFramePr>
            <a:graphicFrameLocks noChangeAspect="1"/>
          </p:cNvGraphicFramePr>
          <p:nvPr/>
        </p:nvGraphicFramePr>
        <p:xfrm>
          <a:off x="3563938" y="5637213"/>
          <a:ext cx="18430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8" imgW="596900" imgH="241300" progId="Equation.DSMT4">
                  <p:embed/>
                </p:oleObj>
              </mc:Choice>
              <mc:Fallback>
                <p:oleObj name="Equation" r:id="rId28" imgW="596900" imgH="2413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37213"/>
                        <a:ext cx="18430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63" name="Rectangle 51"/>
          <p:cNvSpPr>
            <a:spLocks noChangeArrowheads="1"/>
          </p:cNvSpPr>
          <p:nvPr/>
        </p:nvSpPr>
        <p:spPr bwMode="auto">
          <a:xfrm>
            <a:off x="684213" y="5664231"/>
            <a:ext cx="18937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（单位元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64" name="Rectangle 52"/>
          <p:cNvSpPr>
            <a:spLocks noChangeArrowheads="1"/>
          </p:cNvSpPr>
          <p:nvPr/>
        </p:nvSpPr>
        <p:spPr bwMode="auto">
          <a:xfrm>
            <a:off x="5292725" y="5761068"/>
            <a:ext cx="8117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9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9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1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1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1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1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0"/>
                                        <p:tgtEl>
                                          <p:spTgt spid="19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0"/>
                                        <p:tgtEl>
                                          <p:spTgt spid="1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0"/>
                                        <p:tgtEl>
                                          <p:spTgt spid="1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0"/>
                                        <p:tgtEl>
                                          <p:spTgt spid="1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0"/>
                                        <p:tgtEl>
                                          <p:spTgt spid="1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0"/>
                                        <p:tgtEl>
                                          <p:spTgt spid="1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0"/>
                                        <p:tgtEl>
                                          <p:spTgt spid="1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0"/>
                                        <p:tgtEl>
                                          <p:spTgt spid="1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8" grpId="0"/>
      <p:bldP spid="192540" grpId="0"/>
      <p:bldP spid="192541" grpId="0"/>
      <p:bldP spid="192542" grpId="0"/>
      <p:bldP spid="192543" grpId="0"/>
      <p:bldP spid="192545" grpId="0"/>
      <p:bldP spid="192546" grpId="0"/>
      <p:bldP spid="192547" grpId="0"/>
      <p:bldP spid="192548" grpId="0"/>
      <p:bldP spid="192549" grpId="0"/>
      <p:bldP spid="192550" grpId="0"/>
      <p:bldP spid="192551" grpId="0"/>
      <p:bldP spid="192553" grpId="0"/>
      <p:bldP spid="192558" grpId="0"/>
      <p:bldP spid="192560" grpId="0"/>
      <p:bldP spid="192563" grpId="0"/>
      <p:bldP spid="1925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229600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教学内容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．</a:t>
            </a:r>
            <a:r>
              <a:rPr lang="zh-CN" altLang="en-US" sz="2400" dirty="0"/>
              <a:t>循环群的思想，理想在循环群结构中的主要的结果（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）数量总数，</a:t>
            </a:r>
            <a:r>
              <a:rPr lang="en-US" altLang="zh-CN" sz="2400" dirty="0"/>
              <a:t>(ii)</a:t>
            </a:r>
            <a:r>
              <a:rPr lang="zh-CN" altLang="en-US" sz="2400" dirty="0"/>
              <a:t>构造问题，（</a:t>
            </a:r>
            <a:r>
              <a:rPr lang="en-US" altLang="zh-CN" sz="2400" dirty="0"/>
              <a:t>iii</a:t>
            </a:r>
            <a:r>
              <a:rPr lang="zh-CN" altLang="en-US" sz="2400" dirty="0"/>
              <a:t>）循环群的生成元；</a:t>
            </a:r>
            <a:endParaRPr lang="zh-CN" altLang="en-US" sz="2400" b="1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．</a:t>
            </a:r>
            <a:r>
              <a:rPr lang="zh-CN" altLang="en-US" sz="2400" dirty="0"/>
              <a:t>循环群的阶与生成元的阶的关系；</a:t>
            </a:r>
            <a:endParaRPr lang="zh-CN" altLang="en-US" sz="2400" b="1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．</a:t>
            </a:r>
            <a:r>
              <a:rPr lang="zh-CN" altLang="en-US" sz="2400" dirty="0"/>
              <a:t>两类循环群的本质区别及各自的同构象；</a:t>
            </a:r>
            <a:endParaRPr lang="zh-CN" altLang="en-US" sz="2400" b="1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．</a:t>
            </a:r>
            <a:r>
              <a:rPr lang="zh-CN" altLang="en-US" sz="2400" dirty="0"/>
              <a:t>循环群中元素之间的联系和性质；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9225"/>
            <a:ext cx="8231187" cy="431800"/>
          </a:xfrm>
        </p:spPr>
        <p:txBody>
          <a:bodyPr/>
          <a:lstStyle/>
          <a:p>
            <a:r>
              <a:rPr lang="zh-CN" altLang="en-US" sz="2800" b="0">
                <a:latin typeface="华文楷体" panose="02010600040101010101" pitchFamily="2" charset="-122"/>
                <a:ea typeface="华文楷体" panose="02010600040101010101" pitchFamily="2" charset="-122"/>
              </a:rPr>
              <a:t>定理 </a:t>
            </a:r>
            <a:r>
              <a:rPr lang="en-US" altLang="zh-CN" sz="2800" b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0">
                <a:latin typeface="华文楷体" panose="02010600040101010101" pitchFamily="2" charset="-122"/>
                <a:ea typeface="华文楷体" panose="02010600040101010101" pitchFamily="2" charset="-122"/>
              </a:rPr>
              <a:t>凯莱定理</a:t>
            </a:r>
            <a:r>
              <a:rPr lang="en-US" altLang="zh-CN" sz="2800" b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800" b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331913" y="623888"/>
            <a:ext cx="56672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任何群都能同一个一一变换群同构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1781969" y="1124744"/>
          <a:ext cx="485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65100" imgH="177800" progId="Equation.DSMT4">
                  <p:embed/>
                </p:oleObj>
              </mc:Choice>
              <mc:Fallback>
                <p:oleObj name="Equation" r:id="rId1" imgW="1651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969" y="1124744"/>
                        <a:ext cx="485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539750" y="1152556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2051720" y="1103399"/>
            <a:ext cx="25045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是任意一个群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5437188" y="1196975"/>
          <a:ext cx="1511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81965" imgH="177800" progId="Equation.DSMT4">
                  <p:embed/>
                </p:oleObj>
              </mc:Choice>
              <mc:Fallback>
                <p:oleObj name="Equation" r:id="rId3" imgW="481965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96975"/>
                        <a:ext cx="15113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6877050" y="1152556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，规定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46" name="Object 10"/>
          <p:cNvGraphicFramePr>
            <a:graphicFrameLocks noChangeAspect="1"/>
          </p:cNvGraphicFramePr>
          <p:nvPr/>
        </p:nvGraphicFramePr>
        <p:xfrm>
          <a:off x="611188" y="1700213"/>
          <a:ext cx="484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65100" imgH="177800" progId="Equation.DSMT4">
                  <p:embed/>
                </p:oleObj>
              </mc:Choice>
              <mc:Fallback>
                <p:oleObj name="Equation" r:id="rId5" imgW="1651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48418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/>
        </p:nvGraphicFramePr>
        <p:xfrm>
          <a:off x="3059832" y="1484784"/>
          <a:ext cx="24479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84784"/>
                        <a:ext cx="24479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1116013" y="1655793"/>
            <a:ext cx="1985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的一个变换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5364088" y="1655793"/>
            <a:ext cx="232497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易知是一个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323850" y="2232056"/>
            <a:ext cx="3132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一个一一变换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51" name="Object 15"/>
          <p:cNvGraphicFramePr>
            <a:graphicFrameLocks noChangeAspect="1"/>
          </p:cNvGraphicFramePr>
          <p:nvPr/>
        </p:nvGraphicFramePr>
        <p:xfrm>
          <a:off x="3491880" y="2227461"/>
          <a:ext cx="23764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951865" imgH="254000" progId="Equation.DSMT4">
                  <p:embed/>
                </p:oleObj>
              </mc:Choice>
              <mc:Fallback>
                <p:oleObj name="Equation" r:id="rId9" imgW="951865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27461"/>
                        <a:ext cx="237648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3" name="Object 17"/>
          <p:cNvGraphicFramePr>
            <a:graphicFrameLocks noChangeAspect="1"/>
          </p:cNvGraphicFramePr>
          <p:nvPr/>
        </p:nvGraphicFramePr>
        <p:xfrm>
          <a:off x="1331913" y="2709863"/>
          <a:ext cx="22320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761365" imgH="241300" progId="Equation.DSMT4">
                  <p:embed/>
                </p:oleObj>
              </mc:Choice>
              <mc:Fallback>
                <p:oleObj name="Equation" r:id="rId11" imgW="761365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9863"/>
                        <a:ext cx="223202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4" name="Object 18"/>
          <p:cNvGraphicFramePr>
            <a:graphicFrameLocks noChangeAspect="1"/>
          </p:cNvGraphicFramePr>
          <p:nvPr/>
        </p:nvGraphicFramePr>
        <p:xfrm>
          <a:off x="1692275" y="3217863"/>
          <a:ext cx="62642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006600" imgH="228600" progId="Equation.DSMT4">
                  <p:embed/>
                </p:oleObj>
              </mc:Choice>
              <mc:Fallback>
                <p:oleObj name="Equation" r:id="rId13" imgW="20066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7863"/>
                        <a:ext cx="626427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3563938" y="2808318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56" name="Object 20"/>
          <p:cNvGraphicFramePr>
            <a:graphicFrameLocks noChangeAspect="1"/>
          </p:cNvGraphicFramePr>
          <p:nvPr/>
        </p:nvGraphicFramePr>
        <p:xfrm>
          <a:off x="496888" y="3819525"/>
          <a:ext cx="22463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673100" imgH="241300" progId="Equation.DSMT4">
                  <p:embed/>
                </p:oleObj>
              </mc:Choice>
              <mc:Fallback>
                <p:oleObj name="Equation" r:id="rId15" imgW="6731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819525"/>
                        <a:ext cx="2246312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7" name="Object 21"/>
          <p:cNvGraphicFramePr>
            <a:graphicFrameLocks noChangeAspect="1"/>
          </p:cNvGraphicFramePr>
          <p:nvPr/>
        </p:nvGraphicFramePr>
        <p:xfrm>
          <a:off x="3132138" y="3789363"/>
          <a:ext cx="30241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875665" imgH="254000" progId="Equation.DSMT4">
                  <p:embed/>
                </p:oleObj>
              </mc:Choice>
              <mc:Fallback>
                <p:oleObj name="Equation" r:id="rId17" imgW="875665" imgH="254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302418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8" name="Object 22"/>
          <p:cNvGraphicFramePr>
            <a:graphicFrameLocks noChangeAspect="1"/>
          </p:cNvGraphicFramePr>
          <p:nvPr/>
        </p:nvGraphicFramePr>
        <p:xfrm>
          <a:off x="6588125" y="3716338"/>
          <a:ext cx="21605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558800" imgH="241300" progId="Equation.DSMT4">
                  <p:embed/>
                </p:oleObj>
              </mc:Choice>
              <mc:Fallback>
                <p:oleObj name="Equation" r:id="rId19" imgW="558800" imgH="241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16338"/>
                        <a:ext cx="216058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2339975" y="3959256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60" name="Rectangle 24"/>
          <p:cNvSpPr>
            <a:spLocks noChangeArrowheads="1"/>
          </p:cNvSpPr>
          <p:nvPr/>
        </p:nvSpPr>
        <p:spPr bwMode="auto">
          <a:xfrm>
            <a:off x="5940425" y="3959256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62" name="Object 26"/>
          <p:cNvGraphicFramePr>
            <a:graphicFrameLocks noChangeAspect="1"/>
          </p:cNvGraphicFramePr>
          <p:nvPr/>
        </p:nvGraphicFramePr>
        <p:xfrm>
          <a:off x="611188" y="4435475"/>
          <a:ext cx="2736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1" imgW="913765" imgH="266700" progId="Equation.DSMT4">
                  <p:embed/>
                </p:oleObj>
              </mc:Choice>
              <mc:Fallback>
                <p:oleObj name="Equation" r:id="rId21" imgW="913765" imgH="266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5475"/>
                        <a:ext cx="27368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3" name="Object 27"/>
          <p:cNvGraphicFramePr>
            <a:graphicFrameLocks noChangeAspect="1"/>
          </p:cNvGraphicFramePr>
          <p:nvPr/>
        </p:nvGraphicFramePr>
        <p:xfrm>
          <a:off x="5219700" y="4508500"/>
          <a:ext cx="165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3" imgW="622300" imgH="241300" progId="Equation.DSMT4">
                  <p:embed/>
                </p:oleObj>
              </mc:Choice>
              <mc:Fallback>
                <p:oleObj name="Equation" r:id="rId23" imgW="6223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08500"/>
                        <a:ext cx="16573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4" name="Rectangle 28"/>
          <p:cNvSpPr>
            <a:spLocks noChangeArrowheads="1"/>
          </p:cNvSpPr>
          <p:nvPr/>
        </p:nvSpPr>
        <p:spPr bwMode="auto">
          <a:xfrm>
            <a:off x="3419475" y="4608543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，所以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67" name="Object 31"/>
          <p:cNvGraphicFramePr>
            <a:graphicFrameLocks noChangeAspect="1"/>
          </p:cNvGraphicFramePr>
          <p:nvPr/>
        </p:nvGraphicFramePr>
        <p:xfrm>
          <a:off x="1187450" y="5084763"/>
          <a:ext cx="21605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5" imgW="647700" imgH="228600" progId="Equation.DSMT4">
                  <p:embed/>
                </p:oleObj>
              </mc:Choice>
              <mc:Fallback>
                <p:oleObj name="Equation" r:id="rId25" imgW="6477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21605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8" name="Object 32"/>
          <p:cNvGraphicFramePr>
            <a:graphicFrameLocks noChangeAspect="1"/>
          </p:cNvGraphicFramePr>
          <p:nvPr/>
        </p:nvGraphicFramePr>
        <p:xfrm>
          <a:off x="3492500" y="5157788"/>
          <a:ext cx="19732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7" imgW="609600" imgH="203200" progId="Equation.DSMT4">
                  <p:embed/>
                </p:oleObj>
              </mc:Choice>
              <mc:Fallback>
                <p:oleObj name="Equation" r:id="rId27" imgW="609600" imgH="203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197326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9" name="Rectangle 33"/>
          <p:cNvSpPr>
            <a:spLocks noChangeArrowheads="1"/>
          </p:cNvSpPr>
          <p:nvPr/>
        </p:nvSpPr>
        <p:spPr bwMode="auto">
          <a:xfrm>
            <a:off x="5508625" y="5184806"/>
            <a:ext cx="20556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是同构映射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3571" name="Rectangle 35"/>
          <p:cNvSpPr>
            <a:spLocks noChangeArrowheads="1"/>
          </p:cNvSpPr>
          <p:nvPr/>
        </p:nvSpPr>
        <p:spPr bwMode="auto">
          <a:xfrm>
            <a:off x="539750" y="5688043"/>
            <a:ext cx="1081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3570" name="Object 34"/>
          <p:cNvGraphicFramePr>
            <a:graphicFrameLocks noChangeAspect="1"/>
          </p:cNvGraphicFramePr>
          <p:nvPr/>
        </p:nvGraphicFramePr>
        <p:xfrm>
          <a:off x="1547813" y="5734050"/>
          <a:ext cx="1152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9" imgW="444500" imgH="203200" progId="Equation.DSMT4">
                  <p:embed/>
                </p:oleObj>
              </mc:Choice>
              <mc:Fallback>
                <p:oleObj name="Equation" r:id="rId29" imgW="444500" imgH="203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34050"/>
                        <a:ext cx="11525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2" name="Rectangle 36"/>
          <p:cNvSpPr>
            <a:spLocks noChangeArrowheads="1"/>
          </p:cNvSpPr>
          <p:nvPr/>
        </p:nvSpPr>
        <p:spPr bwMode="auto">
          <a:xfrm>
            <a:off x="2700338" y="5737256"/>
            <a:ext cx="2603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323850" y="2692094"/>
            <a:ext cx="7576411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以上定理及推论表明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任何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抽象群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都可以找到某个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具体的群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与它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同构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14CF2B83-7A23-4C61-B2C6-B8244A77A642}" type="datetime1">
              <a:rPr lang="zh-CN" altLang="en-US"/>
            </a:fld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538" y="2636838"/>
            <a:ext cx="6119812" cy="1300162"/>
          </a:xfrm>
        </p:spPr>
        <p:txBody>
          <a:bodyPr/>
          <a:lstStyle/>
          <a:p>
            <a:r>
              <a:rPr lang="zh-CN" altLang="en-US" dirty="0"/>
              <a:t>三、置换群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置换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17551"/>
            <a:ext cx="8231187" cy="65087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称有限集合的一一变换为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置换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611189" y="1844675"/>
          <a:ext cx="2376636" cy="60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989965" imgH="254000" progId="Equation.DSMT4">
                  <p:embed/>
                </p:oleObj>
              </mc:Choice>
              <mc:Fallback>
                <p:oleObj name="Equation" r:id="rId1" imgW="989965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9" y="1844675"/>
                        <a:ext cx="2376636" cy="607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555875" y="3644900"/>
          <a:ext cx="2592189" cy="10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18565" imgH="482600" progId="Equation.DSMT4">
                  <p:embed/>
                </p:oleObj>
              </mc:Choice>
              <mc:Fallback>
                <p:oleObj name="Equation" r:id="rId3" imgW="1218565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44900"/>
                        <a:ext cx="2592189" cy="1022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1692275" y="2708276"/>
          <a:ext cx="4736259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866900" imgH="228600" progId="Equation.DSMT4">
                  <p:embed/>
                </p:oleObj>
              </mc:Choice>
              <mc:Fallback>
                <p:oleObj name="Equation" r:id="rId5" imgW="1866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6"/>
                        <a:ext cx="4736259" cy="57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611188" y="2708275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置换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611188" y="3571875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可表示为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1619622" y="4868739"/>
          <a:ext cx="1943621" cy="54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12165" imgH="228600" progId="Equation.DSMT4">
                  <p:embed/>
                </p:oleObj>
              </mc:Choice>
              <mc:Fallback>
                <p:oleObj name="Equation" r:id="rId7" imgW="812165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22" y="4868739"/>
                        <a:ext cx="1943621" cy="544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611560" y="4868739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3573206" y="4896011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8671" name="Object 15"/>
          <p:cNvGraphicFramePr>
            <a:graphicFrameLocks noChangeAspect="1"/>
          </p:cNvGraphicFramePr>
          <p:nvPr/>
        </p:nvGraphicFramePr>
        <p:xfrm>
          <a:off x="4078031" y="4896011"/>
          <a:ext cx="1647979" cy="52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596900" imgH="190500" progId="Equation.DSMT4">
                  <p:embed/>
                </p:oleObj>
              </mc:Choice>
              <mc:Fallback>
                <p:oleObj name="Equation" r:id="rId9" imgW="596900" imgH="190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031" y="4896011"/>
                        <a:ext cx="1647979" cy="525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5878256" y="4919823"/>
            <a:ext cx="17174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的全排列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  <p:bldP spid="198664" grpId="0"/>
      <p:bldP spid="198665" grpId="0"/>
      <p:bldP spid="198667" grpId="0"/>
      <p:bldP spid="198668" grpId="0"/>
      <p:bldP spid="1986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-13660"/>
            <a:ext cx="8229600" cy="86836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</a:rPr>
              <a:t>例</a:t>
            </a:r>
            <a:r>
              <a:rPr lang="en-US" altLang="zh-CN" sz="3200" dirty="0">
                <a:latin typeface="宋体" panose="02010600030101010101" pitchFamily="2" charset="-122"/>
              </a:rPr>
              <a:t>1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200717" name="Object 13"/>
          <p:cNvGraphicFramePr>
            <a:graphicFrameLocks noChangeAspect="1"/>
          </p:cNvGraphicFramePr>
          <p:nvPr/>
        </p:nvGraphicFramePr>
        <p:xfrm>
          <a:off x="1547814" y="772662"/>
          <a:ext cx="2161202" cy="6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901065" imgH="254000" progId="Equation.DSMT4">
                  <p:embed/>
                </p:oleObj>
              </mc:Choice>
              <mc:Fallback>
                <p:oleObj name="Equation" r:id="rId1" imgW="901065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772662"/>
                        <a:ext cx="2161202" cy="6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1258888" y="1525630"/>
          <a:ext cx="2416286" cy="104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066800" imgH="457200" progId="Equation.DSMT4">
                  <p:embed/>
                </p:oleObj>
              </mc:Choice>
              <mc:Fallback>
                <p:oleObj name="Equation" r:id="rId3" imgW="10668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25630"/>
                        <a:ext cx="2416286" cy="1041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4500564" y="1560513"/>
          <a:ext cx="2542426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054100" imgH="457200" progId="Equation.DSMT4">
                  <p:embed/>
                </p:oleObj>
              </mc:Choice>
              <mc:Fallback>
                <p:oleObj name="Equation" r:id="rId5" imgW="1054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4" y="1560513"/>
                        <a:ext cx="2542426" cy="1112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1203325" y="2750264"/>
          <a:ext cx="2337799" cy="101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066800" imgH="457200" progId="Equation.DSMT4">
                  <p:embed/>
                </p:oleObj>
              </mc:Choice>
              <mc:Fallback>
                <p:oleObj name="Equation" r:id="rId7" imgW="10668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750264"/>
                        <a:ext cx="2337799" cy="1010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4500564" y="2707917"/>
          <a:ext cx="2542426" cy="108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066800" imgH="457200" progId="Equation.DSMT4">
                  <p:embed/>
                </p:oleObj>
              </mc:Choice>
              <mc:Fallback>
                <p:oleObj name="Equation" r:id="rId9" imgW="1066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4" y="2707917"/>
                        <a:ext cx="2542426" cy="1086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1187451" y="3933840"/>
          <a:ext cx="2542426" cy="108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079500" imgH="457200" progId="Equation.DSMT4">
                  <p:embed/>
                </p:oleObj>
              </mc:Choice>
              <mc:Fallback>
                <p:oleObj name="Equation" r:id="rId11" imgW="1079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1" y="3933840"/>
                        <a:ext cx="2542426" cy="1089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4500563" y="4009926"/>
          <a:ext cx="2606897" cy="112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066800" imgH="457200" progId="Equation.DSMT4">
                  <p:embed/>
                </p:oleObj>
              </mc:Choice>
              <mc:Fallback>
                <p:oleObj name="Equation" r:id="rId13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9926"/>
                        <a:ext cx="2606897" cy="1124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851275" y="4868863"/>
          <a:ext cx="4973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663700" imgH="254000" progId="Equation.DSMT4">
                  <p:embed/>
                </p:oleObj>
              </mc:Choice>
              <mc:Fallback>
                <p:oleObj name="Equation" r:id="rId15" imgW="16637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68863"/>
                        <a:ext cx="49736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971551" y="753102"/>
            <a:ext cx="4564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3995738" y="719168"/>
            <a:ext cx="27369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的全体置换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971550" y="4968906"/>
            <a:ext cx="2706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三次对称群为：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8" grpId="0"/>
      <p:bldP spid="200719" grpId="0"/>
      <p:bldP spid="2007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14CF2B83-7A23-4C61-B2C6-B8244A77A642}" type="datetime1">
              <a:rPr lang="zh-CN" altLang="en-US"/>
            </a:fld>
            <a:endParaRPr lang="en-US" altLang="zh-CN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注意：置换乘法没有交换律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1042989" y="877414"/>
          <a:ext cx="2456464" cy="10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054100" imgH="457200" progId="Equation.DSMT4">
                  <p:embed/>
                </p:oleObj>
              </mc:Choice>
              <mc:Fallback>
                <p:oleObj name="Equation" r:id="rId1" imgW="1054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9" y="877414"/>
                        <a:ext cx="2456464" cy="107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4643438" y="879281"/>
          <a:ext cx="2518755" cy="108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066800" imgH="457200" progId="Equation.DSMT4">
                  <p:embed/>
                </p:oleObj>
              </mc:Choice>
              <mc:Fallback>
                <p:oleObj name="Equation" r:id="rId3" imgW="10668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79281"/>
                        <a:ext cx="2518755" cy="1086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611188" y="2390302"/>
          <a:ext cx="4499907" cy="10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930400" imgH="457200" progId="Equation.DSMT4">
                  <p:embed/>
                </p:oleObj>
              </mc:Choice>
              <mc:Fallback>
                <p:oleObj name="Equation" r:id="rId5" imgW="19304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90302"/>
                        <a:ext cx="4499907" cy="107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6"/>
          <p:cNvGraphicFramePr>
            <a:graphicFrameLocks noChangeAspect="1"/>
          </p:cNvGraphicFramePr>
          <p:nvPr/>
        </p:nvGraphicFramePr>
        <p:xfrm>
          <a:off x="5940425" y="2276872"/>
          <a:ext cx="2280422" cy="125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38200" imgH="457200" progId="Equation.DSMT4">
                  <p:embed/>
                </p:oleObj>
              </mc:Choice>
              <mc:Fallback>
                <p:oleObj name="Equation" r:id="rId7" imgW="8382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276872"/>
                        <a:ext cx="2280422" cy="1255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9" name="Object 17"/>
          <p:cNvGraphicFramePr>
            <a:graphicFrameLocks noChangeAspect="1"/>
          </p:cNvGraphicFramePr>
          <p:nvPr/>
        </p:nvGraphicFramePr>
        <p:xfrm>
          <a:off x="7956550" y="2859466"/>
          <a:ext cx="311459" cy="4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859466"/>
                        <a:ext cx="311459" cy="453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0" name="Object 18"/>
          <p:cNvGraphicFramePr>
            <a:graphicFrameLocks noChangeAspect="1"/>
          </p:cNvGraphicFramePr>
          <p:nvPr/>
        </p:nvGraphicFramePr>
        <p:xfrm>
          <a:off x="7308850" y="2865532"/>
          <a:ext cx="346668" cy="48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27000" imgH="177165" progId="Equation.DSMT4">
                  <p:embed/>
                </p:oleObj>
              </mc:Choice>
              <mc:Fallback>
                <p:oleObj name="Equation" r:id="rId11" imgW="127000" imgH="17716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865532"/>
                        <a:ext cx="346668" cy="488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1" name="Object 19"/>
          <p:cNvGraphicFramePr>
            <a:graphicFrameLocks noChangeAspect="1"/>
          </p:cNvGraphicFramePr>
          <p:nvPr/>
        </p:nvGraphicFramePr>
        <p:xfrm>
          <a:off x="6588125" y="2859466"/>
          <a:ext cx="346667" cy="4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27000" imgH="165100" progId="Equation.DSMT4">
                  <p:embed/>
                </p:oleObj>
              </mc:Choice>
              <mc:Fallback>
                <p:oleObj name="Equation" r:id="rId13" imgW="127000" imgH="165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859466"/>
                        <a:ext cx="346667" cy="453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2" name="Object 20"/>
          <p:cNvGraphicFramePr>
            <a:graphicFrameLocks noChangeAspect="1"/>
          </p:cNvGraphicFramePr>
          <p:nvPr/>
        </p:nvGraphicFramePr>
        <p:xfrm>
          <a:off x="1476376" y="3593070"/>
          <a:ext cx="1450316" cy="53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622300" imgH="228600" progId="Equation.DSMT4">
                  <p:embed/>
                </p:oleObj>
              </mc:Choice>
              <mc:Fallback>
                <p:oleObj name="Equation" r:id="rId15" imgW="6223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6" y="3593070"/>
                        <a:ext cx="1450316" cy="537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3" name="Object 21"/>
          <p:cNvGraphicFramePr>
            <a:graphicFrameLocks noChangeAspect="1"/>
          </p:cNvGraphicFramePr>
          <p:nvPr/>
        </p:nvGraphicFramePr>
        <p:xfrm>
          <a:off x="611188" y="2390302"/>
          <a:ext cx="4499907" cy="10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1930400" imgH="457200" progId="Equation.DSMT4">
                  <p:embed/>
                </p:oleObj>
              </mc:Choice>
              <mc:Fallback>
                <p:oleObj name="Equation" r:id="rId17" imgW="19304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90302"/>
                        <a:ext cx="4499907" cy="107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6588125" y="2859466"/>
          <a:ext cx="346667" cy="4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127000" imgH="165100" progId="Equation.DSMT4">
                  <p:embed/>
                </p:oleObj>
              </mc:Choice>
              <mc:Fallback>
                <p:oleObj name="Equation" r:id="rId18" imgW="127000" imgH="165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859466"/>
                        <a:ext cx="346667" cy="453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468313" y="4406427"/>
          <a:ext cx="4499907" cy="10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930400" imgH="457200" progId="Equation.DSMT4">
                  <p:embed/>
                </p:oleObj>
              </mc:Choice>
              <mc:Fallback>
                <p:oleObj name="Equation" r:id="rId19" imgW="193040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06427"/>
                        <a:ext cx="4499907" cy="107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6" name="Object 24"/>
          <p:cNvGraphicFramePr>
            <a:graphicFrameLocks noChangeAspect="1"/>
          </p:cNvGraphicFramePr>
          <p:nvPr/>
        </p:nvGraphicFramePr>
        <p:xfrm>
          <a:off x="5795963" y="4150122"/>
          <a:ext cx="2280422" cy="125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1" imgW="838200" imgH="457200" progId="Equation.DSMT4">
                  <p:embed/>
                </p:oleObj>
              </mc:Choice>
              <mc:Fallback>
                <p:oleObj name="Equation" r:id="rId21" imgW="8382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50122"/>
                        <a:ext cx="2280422" cy="1255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7" name="Object 25"/>
          <p:cNvGraphicFramePr>
            <a:graphicFrameLocks noChangeAspect="1"/>
          </p:cNvGraphicFramePr>
          <p:nvPr/>
        </p:nvGraphicFramePr>
        <p:xfrm>
          <a:off x="6443663" y="4737195"/>
          <a:ext cx="346668" cy="48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2" imgW="127000" imgH="177165" progId="Equation.DSMT4">
                  <p:embed/>
                </p:oleObj>
              </mc:Choice>
              <mc:Fallback>
                <p:oleObj name="Equation" r:id="rId22" imgW="127000" imgH="17716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737195"/>
                        <a:ext cx="346668" cy="488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8" name="Object 26"/>
          <p:cNvGraphicFramePr>
            <a:graphicFrameLocks noChangeAspect="1"/>
          </p:cNvGraphicFramePr>
          <p:nvPr/>
        </p:nvGraphicFramePr>
        <p:xfrm>
          <a:off x="7164388" y="4731127"/>
          <a:ext cx="311459" cy="4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3" imgW="114300" imgH="165100" progId="Equation.DSMT4">
                  <p:embed/>
                </p:oleObj>
              </mc:Choice>
              <mc:Fallback>
                <p:oleObj name="Equation" r:id="rId23" imgW="114300" imgH="165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731127"/>
                        <a:ext cx="311459" cy="453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9" name="Object 27"/>
          <p:cNvGraphicFramePr>
            <a:graphicFrameLocks noChangeAspect="1"/>
          </p:cNvGraphicFramePr>
          <p:nvPr/>
        </p:nvGraphicFramePr>
        <p:xfrm>
          <a:off x="7740650" y="4731127"/>
          <a:ext cx="346668" cy="45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4" imgW="127000" imgH="165100" progId="Equation.DSMT4">
                  <p:embed/>
                </p:oleObj>
              </mc:Choice>
              <mc:Fallback>
                <p:oleObj name="Equation" r:id="rId24" imgW="127000" imgH="165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731127"/>
                        <a:ext cx="346668" cy="453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0" name="Object 28"/>
          <p:cNvGraphicFramePr>
            <a:graphicFrameLocks noChangeAspect="1"/>
          </p:cNvGraphicFramePr>
          <p:nvPr/>
        </p:nvGraphicFramePr>
        <p:xfrm>
          <a:off x="1403351" y="5682220"/>
          <a:ext cx="1450316" cy="53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5" imgW="622300" imgH="228600" progId="Equation.DSMT4">
                  <p:embed/>
                </p:oleObj>
              </mc:Choice>
              <mc:Fallback>
                <p:oleObj name="Equation" r:id="rId25" imgW="6223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5682220"/>
                        <a:ext cx="1450316" cy="537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1" name="Object 29"/>
          <p:cNvGraphicFramePr>
            <a:graphicFrameLocks noChangeAspect="1"/>
          </p:cNvGraphicFramePr>
          <p:nvPr/>
        </p:nvGraphicFramePr>
        <p:xfrm>
          <a:off x="3995738" y="5682220"/>
          <a:ext cx="709585" cy="53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27" imgW="304800" imgH="228600" progId="Equation.DSMT4">
                  <p:embed/>
                </p:oleObj>
              </mc:Choice>
              <mc:Fallback>
                <p:oleObj name="Equation" r:id="rId27" imgW="3048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82220"/>
                        <a:ext cx="709585" cy="537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4859338" y="5674753"/>
            <a:ext cx="3170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是有限非交换群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二、置换群的概念 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755650" y="1008093"/>
            <a:ext cx="62859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（由部分置换关于变换乘法做成的群）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1116013" y="1943131"/>
            <a:ext cx="67188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阶有限群都同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次置换群同构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1196975" y="2879756"/>
            <a:ext cx="62924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因为任何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阶有限群都与一个具体的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743" name="Rectangle 15"/>
          <p:cNvSpPr>
            <a:spLocks noChangeArrowheads="1"/>
          </p:cNvSpPr>
          <p:nvPr/>
        </p:nvSpPr>
        <p:spPr bwMode="auto">
          <a:xfrm>
            <a:off x="395288" y="3600481"/>
            <a:ext cx="71868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置换群同构，所以常用</a:t>
            </a:r>
            <a:r>
              <a:rPr lang="en-US" altLang="zh-CN" sz="2800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次置换群来举有限群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395288" y="4392643"/>
            <a:ext cx="13375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的例子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/>
      <p:bldP spid="201741" grpId="0"/>
      <p:bldP spid="201742" grpId="0"/>
      <p:bldP spid="201743" grpId="0"/>
      <p:bldP spid="2017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"/>
            <a:ext cx="8229600" cy="868363"/>
          </a:xfrm>
        </p:spPr>
        <p:txBody>
          <a:bodyPr/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循环置换及循环置换分解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1836738" y="1121219"/>
          <a:ext cx="5159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90500" imgH="228600" progId="Equation.DSMT4">
                  <p:embed/>
                </p:oleObj>
              </mc:Choice>
              <mc:Fallback>
                <p:oleObj name="Equation" r:id="rId1" imgW="190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121219"/>
                        <a:ext cx="5159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1187450" y="1626044"/>
          <a:ext cx="4762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4300" imgH="190500" progId="Equation.DSMT4">
                  <p:embed/>
                </p:oleObj>
              </mc:Choice>
              <mc:Fallback>
                <p:oleObj name="Equation" r:id="rId3" imgW="114300" imgH="19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6044"/>
                        <a:ext cx="4762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2555875" y="1553019"/>
          <a:ext cx="574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27000" imgH="190500" progId="Equation.DSMT4">
                  <p:embed/>
                </p:oleObj>
              </mc:Choice>
              <mc:Fallback>
                <p:oleObj name="Equation" r:id="rId5" imgW="1270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3019"/>
                        <a:ext cx="5746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3348038" y="1633981"/>
          <a:ext cx="4619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39700" imgH="215900" progId="Equation.DSMT4">
                  <p:embed/>
                </p:oleObj>
              </mc:Choice>
              <mc:Fallback>
                <p:oleObj name="Equation" r:id="rId7" imgW="1397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33981"/>
                        <a:ext cx="46196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4716463" y="1554606"/>
          <a:ext cx="20875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495300" imgH="228600" progId="Equation.DSMT4">
                  <p:embed/>
                </p:oleObj>
              </mc:Choice>
              <mc:Fallback>
                <p:oleObj name="Equation" r:id="rId9" imgW="495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554606"/>
                        <a:ext cx="208756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8027988" y="1624456"/>
          <a:ext cx="4651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14300" imgH="215900" progId="Equation.DSMT4">
                  <p:embed/>
                </p:oleObj>
              </mc:Choice>
              <mc:Fallback>
                <p:oleObj name="Equation" r:id="rId11" imgW="1143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624456"/>
                        <a:ext cx="46513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468313" y="1148237"/>
            <a:ext cx="11579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2411413" y="1148237"/>
            <a:ext cx="1985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中的一个将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1619250" y="1724499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变到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2916238" y="1867374"/>
            <a:ext cx="6477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3779838" y="1724499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变到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732588" y="1795937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变回到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539750" y="2372199"/>
            <a:ext cx="66739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而其余元素（如果还有其他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元素）不发生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611188" y="3019899"/>
            <a:ext cx="64831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变化的置换，叫做</a:t>
            </a:r>
            <a:r>
              <a:rPr lang="zh-CN" altLang="en-US" sz="2800" i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置换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，记为 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3801" name="Object 25"/>
          <p:cNvGraphicFramePr>
            <a:graphicFrameLocks noChangeAspect="1"/>
          </p:cNvGraphicFramePr>
          <p:nvPr/>
        </p:nvGraphicFramePr>
        <p:xfrm>
          <a:off x="2411413" y="3642170"/>
          <a:ext cx="1872555" cy="54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787400" imgH="228600" progId="Equation.DSMT4">
                  <p:embed/>
                </p:oleObj>
              </mc:Choice>
              <mc:Fallback>
                <p:oleObj name="Equation" r:id="rId13" imgW="7874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2170"/>
                        <a:ext cx="1872555" cy="547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533400" y="2524599"/>
            <a:ext cx="2715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805" name="Rectangle 29"/>
          <p:cNvSpPr>
            <a:spLocks noChangeArrowheads="1"/>
          </p:cNvSpPr>
          <p:nvPr/>
        </p:nvSpPr>
        <p:spPr bwMode="auto">
          <a:xfrm>
            <a:off x="533400" y="2881450"/>
            <a:ext cx="271526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533400" y="3781562"/>
            <a:ext cx="361294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533400" y="4293096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533400" y="4728071"/>
            <a:ext cx="4510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3811" name="Object 35"/>
          <p:cNvGraphicFramePr>
            <a:graphicFrameLocks noChangeAspect="1"/>
          </p:cNvGraphicFramePr>
          <p:nvPr/>
        </p:nvGraphicFramePr>
        <p:xfrm>
          <a:off x="804927" y="5001060"/>
          <a:ext cx="5423258" cy="52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2362200" imgH="228600" progId="Equation.DSMT4">
                  <p:embed/>
                </p:oleObj>
              </mc:Choice>
              <mc:Fallback>
                <p:oleObj name="Equation" r:id="rId15" imgW="23622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27" y="5001060"/>
                        <a:ext cx="5423258" cy="52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611188" y="4328021"/>
            <a:ext cx="577463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元置换都是循环置换，且 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0"/>
                                        <p:tgtEl>
                                          <p:spTgt spid="20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0"/>
                                        <p:tgtEl>
                                          <p:spTgt spid="2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8" grpId="0"/>
      <p:bldP spid="203789" grpId="0"/>
      <p:bldP spid="203790" grpId="0"/>
      <p:bldP spid="203791" grpId="0"/>
      <p:bldP spid="203792" grpId="0"/>
      <p:bldP spid="203793" grpId="0"/>
      <p:bldP spid="2038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87531"/>
            <a:ext cx="8229600" cy="868363"/>
          </a:xfrm>
        </p:spPr>
        <p:txBody>
          <a:bodyPr/>
          <a:lstStyle/>
          <a:p>
            <a:r>
              <a:rPr lang="zh-CN" altLang="en-US" sz="2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2800" b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并不是每个置换都是循环置换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1908175" y="4508526"/>
          <a:ext cx="2592388" cy="6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054100" imgH="254000" progId="Equation.DSMT4">
                  <p:embed/>
                </p:oleObj>
              </mc:Choice>
              <mc:Fallback>
                <p:oleObj name="Equation" r:id="rId1" imgW="10541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8526"/>
                        <a:ext cx="2592388" cy="621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5076056" y="4564415"/>
          <a:ext cx="2543191" cy="59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091565" imgH="254000" progId="Equation.DSMT4">
                  <p:embed/>
                </p:oleObj>
              </mc:Choice>
              <mc:Fallback>
                <p:oleObj name="Equation" r:id="rId3" imgW="1091565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564415"/>
                        <a:ext cx="2543191" cy="592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1331913" y="4535543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4572000" y="4535543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755650" y="5111805"/>
            <a:ext cx="32483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都是循环置换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04826" name="Group 26"/>
          <p:cNvGrpSpPr/>
          <p:nvPr/>
        </p:nvGrpSpPr>
        <p:grpSpPr bwMode="auto">
          <a:xfrm>
            <a:off x="4283075" y="5100662"/>
            <a:ext cx="3930650" cy="576263"/>
            <a:chOff x="2698" y="3032"/>
            <a:chExt cx="2476" cy="363"/>
          </a:xfrm>
        </p:grpSpPr>
        <p:graphicFrame>
          <p:nvGraphicFramePr>
            <p:cNvPr id="204807" name="Object 7"/>
            <p:cNvGraphicFramePr>
              <a:graphicFrameLocks noChangeAspect="1"/>
            </p:cNvGraphicFramePr>
            <p:nvPr/>
          </p:nvGraphicFramePr>
          <p:xfrm>
            <a:off x="2698" y="3097"/>
            <a:ext cx="36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139700" imgH="139700" progId="Equation.DSMT4">
                    <p:embed/>
                  </p:oleObj>
                </mc:Choice>
                <mc:Fallback>
                  <p:oleObj name="Equation" r:id="rId5" imgW="139700" imgH="139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097"/>
                          <a:ext cx="363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06" name="Object 6"/>
            <p:cNvGraphicFramePr>
              <a:graphicFrameLocks noChangeAspect="1"/>
            </p:cNvGraphicFramePr>
            <p:nvPr/>
          </p:nvGraphicFramePr>
          <p:xfrm>
            <a:off x="3263" y="3032"/>
            <a:ext cx="31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3032"/>
                          <a:ext cx="319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13" name="Rectangle 13"/>
            <p:cNvSpPr>
              <a:spLocks noChangeArrowheads="1"/>
            </p:cNvSpPr>
            <p:nvPr/>
          </p:nvSpPr>
          <p:spPr bwMode="auto">
            <a:xfrm>
              <a:off x="2925" y="3039"/>
              <a:ext cx="3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814" name="Rectangle 14"/>
            <p:cNvSpPr>
              <a:spLocks noChangeArrowheads="1"/>
            </p:cNvSpPr>
            <p:nvPr/>
          </p:nvSpPr>
          <p:spPr bwMode="auto">
            <a:xfrm>
              <a:off x="3469" y="3039"/>
              <a:ext cx="170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不含相同元素，</a:t>
              </a:r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3203575" y="5688068"/>
            <a:ext cx="20556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是不相连的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827088" y="5688068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4818" name="Object 18"/>
          <p:cNvGraphicFramePr>
            <a:graphicFrameLocks noChangeAspect="1"/>
          </p:cNvGraphicFramePr>
          <p:nvPr/>
        </p:nvGraphicFramePr>
        <p:xfrm>
          <a:off x="1803400" y="5764237"/>
          <a:ext cx="576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39700" imgH="139700" progId="Equation.DSMT4">
                  <p:embed/>
                </p:oleObj>
              </mc:Choice>
              <mc:Fallback>
                <p:oleObj name="Equation" r:id="rId9" imgW="139700" imgH="139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764237"/>
                        <a:ext cx="5762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9" name="Object 19"/>
          <p:cNvGraphicFramePr>
            <a:graphicFrameLocks noChangeAspect="1"/>
          </p:cNvGraphicFramePr>
          <p:nvPr/>
        </p:nvGraphicFramePr>
        <p:xfrm>
          <a:off x="2700338" y="5661050"/>
          <a:ext cx="5064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127000" imgH="139700" progId="Equation.DSMT4">
                  <p:embed/>
                </p:oleObj>
              </mc:Choice>
              <mc:Fallback>
                <p:oleObj name="Equation" r:id="rId10" imgW="127000" imgH="139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61050"/>
                        <a:ext cx="5064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2163763" y="5672193"/>
            <a:ext cx="5424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4822" name="Object 22"/>
          <p:cNvGraphicFramePr>
            <a:graphicFrameLocks noChangeAspect="1"/>
          </p:cNvGraphicFramePr>
          <p:nvPr/>
        </p:nvGraphicFramePr>
        <p:xfrm>
          <a:off x="827088" y="1052537"/>
          <a:ext cx="2952824" cy="91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1485900" imgH="457200" progId="Equation.DSMT4">
                  <p:embed/>
                </p:oleObj>
              </mc:Choice>
              <mc:Fallback>
                <p:oleObj name="Equation" r:id="rId11" imgW="148590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37"/>
                        <a:ext cx="2952824" cy="918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1" name="Object 21"/>
          <p:cNvGraphicFramePr>
            <a:graphicFrameLocks noChangeAspect="1"/>
          </p:cNvGraphicFramePr>
          <p:nvPr/>
        </p:nvGraphicFramePr>
        <p:xfrm>
          <a:off x="539751" y="2132037"/>
          <a:ext cx="7128594" cy="206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3479800" imgH="939800" progId="Equation.DSMT4">
                  <p:embed/>
                </p:oleObj>
              </mc:Choice>
              <mc:Fallback>
                <p:oleObj name="Equation" r:id="rId13" imgW="3479800" imgH="939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2132037"/>
                        <a:ext cx="7128594" cy="2063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4" name="Rectangle 24"/>
          <p:cNvSpPr>
            <a:spLocks noChangeArrowheads="1"/>
          </p:cNvSpPr>
          <p:nvPr/>
        </p:nvSpPr>
        <p:spPr bwMode="auto">
          <a:xfrm>
            <a:off x="3923928" y="1224018"/>
            <a:ext cx="30671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不是循环置换，但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25" name="Rectangle 25"/>
          <p:cNvSpPr>
            <a:spLocks noChangeArrowheads="1"/>
          </p:cNvSpPr>
          <p:nvPr/>
        </p:nvSpPr>
        <p:spPr bwMode="auto">
          <a:xfrm>
            <a:off x="215900" y="455615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0" grpId="0"/>
      <p:bldP spid="204811" grpId="0"/>
      <p:bldP spid="204812" grpId="0"/>
      <p:bldP spid="204816" grpId="0"/>
      <p:bldP spid="204817" grpId="0"/>
      <p:bldP spid="204820" grpId="0"/>
      <p:bldP spid="204824" grpId="0"/>
      <p:bldP spid="2048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802"/>
            <a:ext cx="8229600" cy="868363"/>
          </a:xfrm>
        </p:spPr>
        <p:txBody>
          <a:bodyPr/>
          <a:lstStyle/>
          <a:p>
            <a:r>
              <a:rPr lang="zh-CN" altLang="en-US" sz="3200" dirty="0"/>
              <a:t>定理</a:t>
            </a:r>
            <a:r>
              <a:rPr lang="en-US" altLang="zh-CN" sz="3200" dirty="0"/>
              <a:t>2.  </a:t>
            </a:r>
            <a:endParaRPr lang="en-US" altLang="zh-CN" sz="3200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578" y="987174"/>
            <a:ext cx="7429500" cy="579437"/>
          </a:xfrm>
          <a:solidFill>
            <a:srgbClr val="F2FFE7"/>
          </a:solidFill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每个置换都可表成不相连循环置换之积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1266304" y="2060575"/>
          <a:ext cx="6474048" cy="121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3327400" imgH="482600" progId="Equation.DSMT4">
                  <p:embed/>
                </p:oleObj>
              </mc:Choice>
              <mc:Fallback>
                <p:oleObj name="Equation" r:id="rId1" imgW="33274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304" y="2060575"/>
                        <a:ext cx="6474048" cy="1214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1404417" y="3644901"/>
          <a:ext cx="2375494" cy="66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14400" imgH="254000" progId="Equation.DSMT4">
                  <p:embed/>
                </p:oleObj>
              </mc:Choice>
              <mc:Fallback>
                <p:oleObj name="Equation" r:id="rId3" imgW="9144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417" y="3644901"/>
                        <a:ext cx="2375494" cy="662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3707903" y="3645024"/>
          <a:ext cx="2015530" cy="59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862965" imgH="254000" progId="Equation.DSMT4">
                  <p:embed/>
                </p:oleObj>
              </mc:Choice>
              <mc:Fallback>
                <p:oleObj name="Equation" r:id="rId5" imgW="862965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3" y="3645024"/>
                        <a:ext cx="2015530" cy="595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539750" y="1560543"/>
            <a:ext cx="9896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证： 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936103" y="3605030"/>
            <a:ext cx="2770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1138440" y="4437112"/>
            <a:ext cx="66739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将置换写成不相连的循环置换之积是</a:t>
            </a:r>
            <a:endParaRPr lang="zh-CN" altLang="en-US" sz="28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562178" y="5084812"/>
            <a:ext cx="39696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表示置换的第二种方法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58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nimBg="1" build="p"/>
      <p:bldP spid="205831" grpId="0"/>
      <p:bldP spid="205836" grpId="0"/>
      <p:bldP spid="2058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研究一个对象可粗略地分为两种方法：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一种方法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是研究此对象的内部关系，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另一种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是把此对象放在其它对象的相互联系中去研究。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当我们对一个群“孤立地”去研究时，掌握这个群的一个好的生成元（生成元集）常是非常有帮助的，循环群就是由一个生成元生成的一种特殊的群。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是所有群中最简单的一种群。它的结构到目前为止是可以完全刻划清楚的。本讲中，我们要了解这类群的特点，从本质上领会“循环群已经完全弄清楚了”的含义。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先看下面的例子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59930"/>
            <a:ext cx="8229600" cy="873125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latin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宋体" panose="02010600030101010101" pitchFamily="2" charset="-122"/>
              </a:rPr>
              <a:t>循环群定义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例：四次对称群</a:t>
            </a:r>
            <a:endParaRPr lang="zh-CN" altLang="en-US" sz="3200"/>
          </a:p>
        </p:txBody>
      </p:sp>
      <p:graphicFrame>
        <p:nvGraphicFramePr>
          <p:cNvPr id="2078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7703" y="1556692"/>
          <a:ext cx="1321883" cy="74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406400" imgH="228600" progId="Equation.DSMT4">
                  <p:embed/>
                </p:oleObj>
              </mc:Choice>
              <mc:Fallback>
                <p:oleObj name="Equation" r:id="rId1" imgW="406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3" y="1556692"/>
                        <a:ext cx="1321883" cy="74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2290440" y="1701155"/>
          <a:ext cx="682447" cy="52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66700" imgH="203200" progId="Equation.DSMT4">
                  <p:embed/>
                </p:oleObj>
              </mc:Choice>
              <mc:Fallback>
                <p:oleObj name="Equation" r:id="rId3" imgW="2667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440" y="1701155"/>
                        <a:ext cx="682447" cy="52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2074540" y="2277417"/>
          <a:ext cx="4972116" cy="52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943100" imgH="203200" progId="Equation.DSMT4">
                  <p:embed/>
                </p:oleObj>
              </mc:Choice>
              <mc:Fallback>
                <p:oleObj name="Equation" r:id="rId5" imgW="19431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540" y="2277417"/>
                        <a:ext cx="4972116" cy="52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423540" y="2853680"/>
          <a:ext cx="8091875" cy="52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162300" imgH="203200" progId="Equation.DSMT4">
                  <p:embed/>
                </p:oleObj>
              </mc:Choice>
              <mc:Fallback>
                <p:oleObj name="Equation" r:id="rId7" imgW="31623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0" y="2853680"/>
                        <a:ext cx="8091875" cy="52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909315" y="3501380"/>
          <a:ext cx="7214443" cy="52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2819400" imgH="203200" progId="Equation.DSMT4">
                  <p:embed/>
                </p:oleObj>
              </mc:Choice>
              <mc:Fallback>
                <p:oleObj name="Equation" r:id="rId9" imgW="28194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315" y="3501380"/>
                        <a:ext cx="7214443" cy="52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2" name="Object 10"/>
          <p:cNvGraphicFramePr>
            <a:graphicFrameLocks noChangeAspect="1"/>
          </p:cNvGraphicFramePr>
          <p:nvPr/>
        </p:nvGraphicFramePr>
        <p:xfrm>
          <a:off x="1139503" y="4149080"/>
          <a:ext cx="4420136" cy="52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726565" imgH="203200" progId="Equation.DSMT4">
                  <p:embed/>
                </p:oleObj>
              </mc:Choice>
              <mc:Fallback>
                <p:oleObj name="Equation" r:id="rId11" imgW="1726565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503" y="4149080"/>
                        <a:ext cx="4420136" cy="52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3" name="Object 11"/>
          <p:cNvGraphicFramePr>
            <a:graphicFrameLocks noChangeAspect="1"/>
          </p:cNvGraphicFramePr>
          <p:nvPr/>
        </p:nvGraphicFramePr>
        <p:xfrm>
          <a:off x="5552371" y="4119238"/>
          <a:ext cx="259502" cy="52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01600" imgH="203200" progId="Equation.DSMT4">
                  <p:embed/>
                </p:oleObj>
              </mc:Choice>
              <mc:Fallback>
                <p:oleObj name="Equation" r:id="rId13" imgW="1016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371" y="4119238"/>
                        <a:ext cx="259502" cy="52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四、循环置换的性质</a:t>
            </a:r>
            <a:endParaRPr lang="zh-CN" altLang="en-US" sz="3200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560983" y="1269752"/>
            <a:ext cx="81375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FE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两个不相连的循环置换是可以交换的</a:t>
            </a:r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521295" y="2133352"/>
            <a:ext cx="81375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FE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zh-CN" altLang="en-US" sz="28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k—</a:t>
            </a: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循环置换的阶为</a:t>
            </a:r>
            <a:r>
              <a:rPr lang="en-US" altLang="zh-CN" sz="2800" b="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560983" y="2996952"/>
            <a:ext cx="75612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FE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 </a:t>
            </a:r>
            <a:r>
              <a:rPr lang="zh-CN" altLang="en-US" sz="2800" b="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不相连的循环置换</a:t>
            </a:r>
            <a:r>
              <a:rPr lang="zh-CN" altLang="en-US" sz="2800" b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乘积的阶</a:t>
            </a: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为阶的</a:t>
            </a:r>
            <a:endParaRPr lang="zh-CN" altLang="en-US" sz="28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最小公倍数</a:t>
            </a:r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-50205" y="3575627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616545" y="4438402"/>
            <a:ext cx="14573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FE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2800" b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6867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1691680" y="4341493"/>
          <a:ext cx="3650987" cy="64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574800" imgH="279400" progId="Equation.DSMT4">
                  <p:embed/>
                </p:oleObj>
              </mc:Choice>
              <mc:Fallback>
                <p:oleObj name="Equation" r:id="rId1" imgW="15748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341493"/>
                        <a:ext cx="3650987" cy="64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06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06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  <p:bldP spid="206854" grpId="0"/>
      <p:bldP spid="206855" grpId="0" build="p"/>
      <p:bldP spid="2068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练习：</a:t>
            </a:r>
            <a:r>
              <a:rPr lang="zh-CN" altLang="en-US" sz="3200">
                <a:solidFill>
                  <a:srgbClr val="000000"/>
                </a:solidFill>
                <a:effectLst/>
              </a:rPr>
              <a:t>给出下列</a:t>
            </a:r>
            <a:r>
              <a:rPr lang="en-US" altLang="zh-CN" sz="3200">
                <a:solidFill>
                  <a:srgbClr val="000000"/>
                </a:solidFill>
                <a:effectLst/>
              </a:rPr>
              <a:t>6</a:t>
            </a:r>
            <a:r>
              <a:rPr lang="zh-CN" altLang="en-US" sz="3200">
                <a:solidFill>
                  <a:srgbClr val="000000"/>
                </a:solidFill>
                <a:effectLst/>
              </a:rPr>
              <a:t>元置换：</a:t>
            </a:r>
            <a:endParaRPr lang="zh-CN" altLang="en-US" sz="320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403351" y="1196752"/>
          <a:ext cx="4713188" cy="345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930400" imgH="1422400" progId="Equation.DSMT4">
                  <p:embed/>
                </p:oleObj>
              </mc:Choice>
              <mc:Fallback>
                <p:oleObj name="Equation" r:id="rId1" imgW="19304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1196752"/>
                        <a:ext cx="4713188" cy="3459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468313" y="4679981"/>
            <a:ext cx="72157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）循环置换分解，（</a:t>
            </a: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）逆元，（</a:t>
            </a: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）阶</a:t>
            </a: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827088" y="5472143"/>
            <a:ext cx="11002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8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0961" name="Object 17"/>
          <p:cNvGraphicFramePr>
            <a:graphicFrameLocks noChangeAspect="1"/>
          </p:cNvGraphicFramePr>
          <p:nvPr/>
        </p:nvGraphicFramePr>
        <p:xfrm>
          <a:off x="1763688" y="5565185"/>
          <a:ext cx="1100280" cy="43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19100" imgH="165100" progId="Equation.DSMT4">
                  <p:embed/>
                </p:oleObj>
              </mc:Choice>
              <mc:Fallback>
                <p:oleObj name="Equation" r:id="rId3" imgW="419100" imgH="165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65185"/>
                        <a:ext cx="1100280" cy="432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179388" y="1017588"/>
          <a:ext cx="855027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304030" imgH="807720" progId="Word.Document.8">
                  <p:embed/>
                </p:oleObj>
              </mc:Choice>
              <mc:Fallback>
                <p:oleObj name="Document" r:id="rId1" imgW="4304030" imgH="80772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17588"/>
                        <a:ext cx="8550275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180975" y="2701925"/>
          <a:ext cx="85486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73550" imgH="597535" progId="Word.Document.8">
                  <p:embed/>
                </p:oleObj>
              </mc:Choice>
              <mc:Fallback>
                <p:oleObj name="Document" r:id="rId3" imgW="4273550" imgH="597535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701925"/>
                        <a:ext cx="85486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80975" y="3933825"/>
          <a:ext cx="854868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4273550" imgH="1191895" progId="Word.Document.8">
                  <p:embed/>
                </p:oleObj>
              </mc:Choice>
              <mc:Fallback>
                <p:oleObj name="Document" r:id="rId5" imgW="4273550" imgH="1191895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933825"/>
                        <a:ext cx="8548688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216000" y="3263760"/>
              <a:ext cx="6331320" cy="28645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216000" y="3263760"/>
                <a:ext cx="6331320" cy="2864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948252"/>
            <a:ext cx="8690324" cy="58769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上述两例都表明了同一个问题：群中有一个特殊的元素，使群中每个元素都是这个特殊元素的倍数。（因为是加法群，所以用倍数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如果是乘法群，则应是方幂）。于是，下面有了循环群的定义（下面通常用乘法群为例）。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0" eaLnBrk="1" hangingPunct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．循环群</a:t>
            </a:r>
            <a:r>
              <a:rPr lang="zh-CN" altLang="en-US" dirty="0">
                <a:solidFill>
                  <a:schemeClr val="bg1"/>
                </a:solidFill>
              </a:rPr>
              <a:t>设是一个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乘法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群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而中有一个元素，使中每个元素都的乘方 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那么称为</a:t>
            </a:r>
            <a:r>
              <a:rPr lang="zh-CN" altLang="en-US" b="1" dirty="0">
                <a:solidFill>
                  <a:schemeClr val="bg1"/>
                </a:solidFill>
              </a:rPr>
              <a:t>循环群 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叫做的</a:t>
            </a:r>
            <a:r>
              <a:rPr lang="zh-CN" altLang="en-US" b="1" dirty="0">
                <a:solidFill>
                  <a:schemeClr val="bg1"/>
                </a:solidFill>
              </a:rPr>
              <a:t>生成元</a:t>
            </a:r>
            <a:r>
              <a:rPr lang="zh-CN" altLang="en-US" dirty="0">
                <a:solidFill>
                  <a:schemeClr val="bg1"/>
                </a:solidFill>
              </a:rPr>
              <a:t>，习惯上</a:t>
            </a:r>
            <a:r>
              <a:rPr lang="zh-CN" altLang="en-US" b="1" dirty="0">
                <a:solidFill>
                  <a:schemeClr val="bg1"/>
                </a:solidFill>
              </a:rPr>
              <a:t>记为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也就是说，</a:t>
            </a:r>
            <a:r>
              <a:rPr lang="zh-CN" altLang="en-US" b="1" dirty="0">
                <a:solidFill>
                  <a:schemeClr val="bg1"/>
                </a:solidFill>
              </a:rPr>
              <a:t>是由生成元生成的。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41325" y="2849563"/>
          <a:ext cx="81089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353560" imgH="1264920" progId="Word.Document.8">
                  <p:embed/>
                </p:oleObj>
              </mc:Choice>
              <mc:Fallback>
                <p:oleObj name="Document" r:id="rId1" imgW="4353560" imgH="12649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849563"/>
                        <a:ext cx="81089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10641" y="5169973"/>
          <a:ext cx="8458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573270" imgH="795020" progId="Word.Document.8">
                  <p:embed/>
                </p:oleObj>
              </mc:Choice>
              <mc:Fallback>
                <p:oleObj name="Document" r:id="rId3" imgW="4573270" imgH="7950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41" y="5169973"/>
                        <a:ext cx="8458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951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我们仔细观察下面两对群，它们元素之间存在着对应关系：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7896" name="Picture 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128838"/>
            <a:ext cx="4510186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83314"/>
            <a:ext cx="3373735" cy="14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756160" y="2298600"/>
              <a:ext cx="228960" cy="4006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756160" y="2298600"/>
                <a:ext cx="228960" cy="400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bg1"/>
                </a:solidFill>
              </a:rPr>
              <a:t>定理</a:t>
            </a:r>
            <a:r>
              <a:rPr lang="en-US" altLang="zh-CN" sz="2600" b="1" dirty="0">
                <a:solidFill>
                  <a:schemeClr val="bg1"/>
                </a:solidFill>
              </a:rPr>
              <a:t>2  </a:t>
            </a:r>
            <a:r>
              <a:rPr lang="zh-CN" altLang="en-US" sz="2600" dirty="0">
                <a:solidFill>
                  <a:schemeClr val="bg1"/>
                </a:solidFill>
              </a:rPr>
              <a:t>设是由生成元生成的循环群。如果，那么</a:t>
            </a:r>
            <a:r>
              <a:rPr lang="en-US" altLang="zh-CN" sz="2600" dirty="0">
                <a:solidFill>
                  <a:schemeClr val="bg1"/>
                </a:solidFill>
              </a:rPr>
              <a:t>. </a:t>
            </a:r>
            <a:r>
              <a:rPr lang="zh-CN" altLang="en-US" sz="2600" dirty="0">
                <a:solidFill>
                  <a:schemeClr val="bg1"/>
                </a:solidFill>
              </a:rPr>
              <a:t>如果，那么。</a:t>
            </a:r>
            <a:endParaRPr lang="zh-CN" altLang="en-US" sz="2600" b="1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bg1"/>
                </a:solidFill>
              </a:rPr>
              <a:t>证明</a:t>
            </a:r>
            <a:r>
              <a:rPr lang="zh-CN" altLang="en-US" sz="2600" dirty="0">
                <a:solidFill>
                  <a:schemeClr val="bg1"/>
                </a:solidFill>
              </a:rPr>
              <a:t>  </a:t>
            </a:r>
            <a:r>
              <a:rPr lang="en-US" altLang="zh-CN" sz="2600" dirty="0">
                <a:solidFill>
                  <a:schemeClr val="bg1"/>
                </a:solidFill>
              </a:rPr>
              <a:t>(1)</a:t>
            </a:r>
            <a:r>
              <a:rPr lang="zh-CN" altLang="en-US" sz="2600" dirty="0">
                <a:solidFill>
                  <a:schemeClr val="bg1"/>
                </a:solidFill>
              </a:rPr>
              <a:t>当时，作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zh-CN" altLang="en-US" sz="2600" dirty="0">
                <a:solidFill>
                  <a:schemeClr val="bg1"/>
                </a:solidFill>
              </a:rPr>
              <a:t>由上述的对应关系易知</a:t>
            </a:r>
            <a:r>
              <a:rPr lang="en-US" altLang="zh-CN" sz="2600" dirty="0">
                <a:solidFill>
                  <a:schemeClr val="bg1"/>
                </a:solidFill>
              </a:rPr>
              <a:t>,</a:t>
            </a:r>
            <a:r>
              <a:rPr lang="zh-CN" altLang="en-US" sz="2600" dirty="0">
                <a:solidFill>
                  <a:schemeClr val="bg1"/>
                </a:solidFill>
              </a:rPr>
              <a:t>是双射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zh-CN" altLang="en-US" sz="2600" dirty="0">
                <a:solidFill>
                  <a:schemeClr val="bg1"/>
                </a:solidFill>
              </a:rPr>
              <a:t>而</a:t>
            </a:r>
            <a:endParaRPr lang="zh-CN" altLang="en-US" sz="2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zh-CN" altLang="en-US" sz="2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</a:rPr>
              <a:t>2</a:t>
            </a:r>
            <a:r>
              <a:rPr lang="zh-CN" altLang="en-US" sz="2600" dirty="0">
                <a:solidFill>
                  <a:schemeClr val="bg1"/>
                </a:solidFill>
              </a:rPr>
              <a:t>）当时，作</a:t>
            </a:r>
            <a:r>
              <a:rPr lang="en-US" altLang="zh-CN" sz="2600" dirty="0">
                <a:solidFill>
                  <a:schemeClr val="bg1"/>
                </a:solidFill>
              </a:rPr>
              <a:t>,</a:t>
            </a:r>
            <a:r>
              <a:rPr lang="zh-CN" altLang="en-US" sz="2600" dirty="0">
                <a:solidFill>
                  <a:schemeClr val="bg1"/>
                </a:solidFill>
              </a:rPr>
              <a:t>，由上述对应关系也易知</a:t>
            </a:r>
            <a:r>
              <a:rPr lang="en-US" altLang="zh-CN" sz="2600" dirty="0">
                <a:solidFill>
                  <a:schemeClr val="bg1"/>
                </a:solidFill>
              </a:rPr>
              <a:t>,</a:t>
            </a:r>
            <a:r>
              <a:rPr lang="zh-CN" altLang="en-US" sz="2600" dirty="0">
                <a:solidFill>
                  <a:schemeClr val="bg1"/>
                </a:solidFill>
              </a:rPr>
              <a:t>是双射 </a:t>
            </a:r>
            <a:r>
              <a:rPr lang="en-US" altLang="zh-CN" sz="2600" dirty="0">
                <a:solidFill>
                  <a:schemeClr val="bg1"/>
                </a:solidFill>
              </a:rPr>
              <a:t>. </a:t>
            </a:r>
            <a:r>
              <a:rPr lang="zh-CN" altLang="en-US" sz="2600" dirty="0">
                <a:solidFill>
                  <a:schemeClr val="bg1"/>
                </a:solidFill>
              </a:rPr>
              <a:t>而且</a:t>
            </a:r>
            <a:endParaRPr lang="zh-CN" altLang="en-US" sz="2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  </a:t>
            </a:r>
            <a:r>
              <a:rPr lang="en-US" altLang="zh-CN" sz="2600" dirty="0">
                <a:solidFill>
                  <a:schemeClr val="bg1"/>
                </a:solidFill>
              </a:rPr>
              <a:t>. </a:t>
            </a:r>
            <a:r>
              <a:rPr lang="zh-CN" altLang="en-US" sz="2600" dirty="0">
                <a:solidFill>
                  <a:schemeClr val="bg1"/>
                </a:solidFill>
              </a:rPr>
              <a:t>即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endParaRPr lang="en-US" altLang="zh-CN" sz="2600" b="1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bg1"/>
                </a:solidFill>
              </a:rPr>
              <a:t>注意</a:t>
            </a:r>
            <a:r>
              <a:rPr lang="zh-CN" altLang="en-US" sz="2600" dirty="0">
                <a:solidFill>
                  <a:schemeClr val="bg1"/>
                </a:solidFill>
              </a:rPr>
              <a:t> 用代数同构观点，循环群只有两个：一个是整数加群；一个是模的剩余类加群。 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44475" y="1020763"/>
          <a:ext cx="80772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770755" imgH="796925" progId="Word.Document.8">
                  <p:embed/>
                </p:oleObj>
              </mc:Choice>
              <mc:Fallback>
                <p:oleObj name="Document" r:id="rId1" imgW="4770755" imgH="7969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020763"/>
                        <a:ext cx="80772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457200" y="2384425"/>
          <a:ext cx="76850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4288155" imgH="789940" progId="Word.Document.8">
                  <p:embed/>
                </p:oleObj>
              </mc:Choice>
              <mc:Fallback>
                <p:oleObj name="Document" r:id="rId3" imgW="4288155" imgH="7899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84425"/>
                        <a:ext cx="76850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1785937" y="3764107"/>
          <a:ext cx="50276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2794000" imgH="228600" progId="Equation.3">
                  <p:embed/>
                </p:oleObj>
              </mc:Choice>
              <mc:Fallback>
                <p:oleObj name="公式" r:id="rId5" imgW="2794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7" y="3764107"/>
                        <a:ext cx="50276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2162968" y="4163364"/>
          <a:ext cx="4273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2374900" imgH="304800" progId="Equation.3">
                  <p:embed/>
                </p:oleObj>
              </mc:Choice>
              <mc:Fallback>
                <p:oleObj name="公式" r:id="rId7" imgW="2374900" imgH="304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968" y="4163364"/>
                        <a:ext cx="4273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969963" y="4786313"/>
          <a:ext cx="76850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文档" r:id="rId9" imgW="4273550" imgH="795655" progId="Word.Document.8">
                  <p:embed/>
                </p:oleObj>
              </mc:Choice>
              <mc:Fallback>
                <p:oleObj name="文档" r:id="rId9" imgW="4273550" imgH="795655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786313"/>
                        <a:ext cx="76850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EyNzJlMDYxNzIyYTVmYzAzNmJhMWEwZTQ0MDQ5NzAifQ=="/>
</p:tagLst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0</TotalTime>
  <Words>3623</Words>
  <Application>WPS 演示</Application>
  <PresentationFormat>全屏显示(4:3)</PresentationFormat>
  <Paragraphs>561</Paragraphs>
  <Slides>52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233</vt:i4>
      </vt:variant>
      <vt:variant>
        <vt:lpstr>幻灯片标题</vt:lpstr>
      </vt:variant>
      <vt:variant>
        <vt:i4>52</vt:i4>
      </vt:variant>
    </vt:vector>
  </HeadingPairs>
  <TitlesOfParts>
    <vt:vector size="306" baseType="lpstr">
      <vt:lpstr>Arial</vt:lpstr>
      <vt:lpstr>宋体</vt:lpstr>
      <vt:lpstr>Wingdings</vt:lpstr>
      <vt:lpstr>华文新魏</vt:lpstr>
      <vt:lpstr>隶书</vt:lpstr>
      <vt:lpstr>华文中宋</vt:lpstr>
      <vt:lpstr>华文隶书</vt:lpstr>
      <vt:lpstr>微软雅黑</vt:lpstr>
      <vt:lpstr>华文楷体</vt:lpstr>
      <vt:lpstr>黑体</vt:lpstr>
      <vt:lpstr>经典特宋简</vt:lpstr>
      <vt:lpstr>Arial Black</vt:lpstr>
      <vt:lpstr>ClassizismAntiqua</vt:lpstr>
      <vt:lpstr>Comic Sans MS</vt:lpstr>
      <vt:lpstr>华文行楷</vt:lpstr>
      <vt:lpstr>Arial Unicode MS</vt:lpstr>
      <vt:lpstr>Calibri</vt:lpstr>
      <vt:lpstr>Cambria Math</vt:lpstr>
      <vt:lpstr>Verdana</vt:lpstr>
      <vt:lpstr>Times New Roman</vt:lpstr>
      <vt:lpstr>400TGp_globalcity_light_ani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目   录</vt:lpstr>
      <vt:lpstr>PowerPoint 演示文稿</vt:lpstr>
      <vt:lpstr>PowerPoint 演示文稿</vt:lpstr>
      <vt:lpstr>PowerPoint 演示文稿</vt:lpstr>
      <vt:lpstr>1. 循环群定义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2．循环群的生成元</vt:lpstr>
      <vt:lpstr>PowerPoint 演示文稿</vt:lpstr>
      <vt:lpstr>PowerPoint 演示文稿</vt:lpstr>
      <vt:lpstr>PowerPoint 演示文稿</vt:lpstr>
      <vt:lpstr>PowerPoint 演示文稿</vt:lpstr>
      <vt:lpstr>有限循环群的生成元</vt:lpstr>
      <vt:lpstr>PowerPoint 演示文稿</vt:lpstr>
      <vt:lpstr>4．循环群中元素的阶的性质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5．循环群的元素的性质</vt:lpstr>
      <vt:lpstr>PowerPoint 演示文稿</vt:lpstr>
      <vt:lpstr>PowerPoint 演示文稿</vt:lpstr>
      <vt:lpstr>PowerPoint 演示文稿</vt:lpstr>
      <vt:lpstr>PowerPoint 演示文稿</vt:lpstr>
      <vt:lpstr>集合的变换和变换乘法 </vt:lpstr>
      <vt:lpstr>PowerPoint 演示文稿</vt:lpstr>
      <vt:lpstr>变换群的概念 </vt:lpstr>
      <vt:lpstr>PowerPoint 演示文稿</vt:lpstr>
      <vt:lpstr>PowerPoint 演示文稿</vt:lpstr>
      <vt:lpstr>定义1</vt:lpstr>
      <vt:lpstr>定理</vt:lpstr>
      <vt:lpstr>定义2</vt:lpstr>
      <vt:lpstr>PowerPoint 演示文稿</vt:lpstr>
      <vt:lpstr>定理 (凯莱定理)</vt:lpstr>
      <vt:lpstr>PowerPoint 演示文稿</vt:lpstr>
      <vt:lpstr>PowerPoint 演示文稿</vt:lpstr>
      <vt:lpstr>置换</vt:lpstr>
      <vt:lpstr>例1</vt:lpstr>
      <vt:lpstr>注意：置换乘法没有交换律</vt:lpstr>
      <vt:lpstr>二、置换群的概念 </vt:lpstr>
      <vt:lpstr>循环置换及循环置换分解 </vt:lpstr>
      <vt:lpstr>注：并不是每个置换都是循环置换.</vt:lpstr>
      <vt:lpstr>定理2.  </vt:lpstr>
      <vt:lpstr>例：四次对称群</vt:lpstr>
      <vt:lpstr>四、循环置换的性质</vt:lpstr>
      <vt:lpstr>练习：给出下列6元置换：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violet</cp:lastModifiedBy>
  <cp:revision>340</cp:revision>
  <dcterms:created xsi:type="dcterms:W3CDTF">2010-12-17T07:48:00Z</dcterms:created>
  <dcterms:modified xsi:type="dcterms:W3CDTF">2023-12-24T04:04:49Z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717D7C2B76644FEA931B0BF1C24F6EB9_12</vt:lpwstr>
  </property>
  <property fmtid="{D5CDD505-2E9C-101B-9397-08002B2CF9AE}" pid="3" name="KSOProductBuildVer">
    <vt:lpwstr>2052-12.1.0.16120</vt:lpwstr>
  </property>
</Properties>
</file>