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398" r:id="rId2"/>
    <p:sldId id="272" r:id="rId3"/>
    <p:sldId id="135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68" r:id="rId15"/>
    <p:sldId id="295" r:id="rId16"/>
    <p:sldId id="296" r:id="rId17"/>
    <p:sldId id="297" r:id="rId18"/>
    <p:sldId id="274" r:id="rId19"/>
    <p:sldId id="276" r:id="rId20"/>
    <p:sldId id="277" r:id="rId21"/>
    <p:sldId id="282" r:id="rId22"/>
    <p:sldId id="305" r:id="rId23"/>
    <p:sldId id="306" r:id="rId24"/>
    <p:sldId id="285" r:id="rId25"/>
    <p:sldId id="287" r:id="rId26"/>
    <p:sldId id="289" r:id="rId27"/>
    <p:sldId id="308" r:id="rId28"/>
    <p:sldId id="309" r:id="rId29"/>
    <p:sldId id="291" r:id="rId30"/>
    <p:sldId id="1351" r:id="rId31"/>
    <p:sldId id="493" r:id="rId32"/>
    <p:sldId id="494" r:id="rId33"/>
    <p:sldId id="495" r:id="rId34"/>
    <p:sldId id="496" r:id="rId35"/>
    <p:sldId id="497" r:id="rId36"/>
    <p:sldId id="429" r:id="rId37"/>
    <p:sldId id="402" r:id="rId38"/>
    <p:sldId id="409" r:id="rId39"/>
    <p:sldId id="419" r:id="rId40"/>
    <p:sldId id="410" r:id="rId41"/>
    <p:sldId id="411" r:id="rId42"/>
    <p:sldId id="407" r:id="rId43"/>
    <p:sldId id="414" r:id="rId44"/>
    <p:sldId id="415" r:id="rId45"/>
    <p:sldId id="417" r:id="rId46"/>
    <p:sldId id="428" r:id="rId47"/>
    <p:sldId id="424" r:id="rId48"/>
    <p:sldId id="425" r:id="rId49"/>
    <p:sldId id="426" r:id="rId50"/>
    <p:sldId id="421" r:id="rId51"/>
    <p:sldId id="423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>
    <p:extLst>
      <p:ext uri="{19B8F6BF-5375-455C-9EA6-DF929625EA0E}">
        <p15:presenceInfo xmlns:p15="http://schemas.microsoft.com/office/powerpoint/2012/main" userId="fb828c2f26f02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2886" autoAdjust="0"/>
  </p:normalViewPr>
  <p:slideViewPr>
    <p:cSldViewPr>
      <p:cViewPr varScale="1">
        <p:scale>
          <a:sx n="65" d="100"/>
          <a:sy n="65" d="100"/>
        </p:scale>
        <p:origin x="10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B2442C-86BD-499B-A36A-22DD21D9B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45F9E-5036-4883-AAF4-927D7D55D91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2B1FEA48-75EB-40B3-B879-BA488B6B7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6A398C24-178E-4B44-8956-3CF596B94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18BA6D-32BB-4886-B351-83E3BDE23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8B08-9AA1-4CD1-93E1-8B306D3B30C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8E1D6314-B748-4CD1-B254-341523D7A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763624E3-E276-48BB-A6B1-616390A1D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8B7641-A4D0-4449-A35C-631FA0E5E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1D564-D89F-43FE-BFC1-477D1670904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DA095D25-650E-4C34-BD98-E8E1E78DF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23D5418C-8F4D-4795-8AD4-80CE511D7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868E94-94DF-4D61-ABBB-589FBEA8F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7946A-4662-486F-926E-F1C436CA6EC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FB67164C-9CE2-4EC8-B920-1362DE0A5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BEA9B5A8-FE16-4382-8586-4A8AC4805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CD210E-4B47-4510-B396-093B7D634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69774-0806-4957-BDD7-BD5DB1372DB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A677D678-D555-4F7B-A195-4902EF6E1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91BEDD21-6DA6-4A75-A84A-F9C907C22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2022/11/21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94C5D-36A7-4707-BF74-9927A6819DD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D7BC-8CB5-4F04-8F5B-7E37575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3982E-52C0-4E9C-AE5C-67FA904E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488DA-4CA5-4613-BB97-62103E32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20FAFD-B788-49CE-A35C-838A74316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5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2022/11/21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2022/11/21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5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5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2022/11/21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3.wmf"/><Relationship Id="rId7" Type="http://schemas.openxmlformats.org/officeDocument/2006/relationships/oleObject" Target="../embeddings/oleObject34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66.png"/><Relationship Id="rId18" Type="http://schemas.openxmlformats.org/officeDocument/2006/relationships/image" Target="../media/image64.wmf"/><Relationship Id="rId3" Type="http://schemas.openxmlformats.org/officeDocument/2006/relationships/image" Target="../media/image57.wmf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59.wmf"/><Relationship Id="rId17" Type="http://schemas.openxmlformats.org/officeDocument/2006/relationships/oleObject" Target="../embeddings/oleObject43.bin"/><Relationship Id="rId2" Type="http://schemas.openxmlformats.org/officeDocument/2006/relationships/oleObject" Target="../embeddings/oleObject37.bin"/><Relationship Id="rId16" Type="http://schemas.openxmlformats.org/officeDocument/2006/relationships/image" Target="../media/image63.png"/><Relationship Id="rId20" Type="http://schemas.openxmlformats.org/officeDocument/2006/relationships/image" Target="../media/image6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5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98.png"/><Relationship Id="rId7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92.wmf"/><Relationship Id="rId18" Type="http://schemas.openxmlformats.org/officeDocument/2006/relationships/image" Target="../media/image63.png"/><Relationship Id="rId3" Type="http://schemas.openxmlformats.org/officeDocument/2006/relationships/image" Target="../media/image87.wmf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94.wmf"/><Relationship Id="rId25" Type="http://schemas.openxmlformats.org/officeDocument/2006/relationships/oleObject" Target="../embeddings/oleObject77.bin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20" Type="http://schemas.openxmlformats.org/officeDocument/2006/relationships/image" Target="../media/image9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91.wmf"/><Relationship Id="rId24" Type="http://schemas.openxmlformats.org/officeDocument/2006/relationships/image" Target="../media/image97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oleObject" Target="../embeddings/oleObject76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72.bin"/><Relationship Id="rId22" Type="http://schemas.openxmlformats.org/officeDocument/2006/relationships/image" Target="../media/image9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8.wmf"/><Relationship Id="rId7" Type="http://schemas.openxmlformats.org/officeDocument/2006/relationships/oleObject" Target="../embeddings/oleObject80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99.w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经典特宋简" pitchFamily="49" charset="-122"/>
              </a:rPr>
              <a:t>目   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95591" y="2872861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325677" y="256490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297622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3986366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7" name="内容占位符 2"/>
          <p:cNvSpPr txBox="1">
            <a:spLocks/>
          </p:cNvSpPr>
          <p:nvPr/>
        </p:nvSpPr>
        <p:spPr bwMode="auto">
          <a:xfrm>
            <a:off x="3214678" y="2871863"/>
            <a:ext cx="4618028" cy="5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8" name="内容占位符 2"/>
          <p:cNvSpPr txBox="1">
            <a:spLocks/>
          </p:cNvSpPr>
          <p:nvPr/>
        </p:nvSpPr>
        <p:spPr bwMode="auto">
          <a:xfrm>
            <a:off x="2976016" y="4004135"/>
            <a:ext cx="43322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039925" y="3630786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4023014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442932" y="5102968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944456" y="472514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1236972" y="514583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>
            <a:spLocks/>
          </p:cNvSpPr>
          <p:nvPr/>
        </p:nvSpPr>
        <p:spPr bwMode="auto">
          <a:xfrm>
            <a:off x="1858856" y="5096925"/>
            <a:ext cx="5305432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220" y="2303477"/>
            <a:ext cx="181292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172AB88-31A5-4D9A-8BC7-D310C785A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64605"/>
              </p:ext>
            </p:extLst>
          </p:nvPr>
        </p:nvGraphicFramePr>
        <p:xfrm>
          <a:off x="319088" y="254000"/>
          <a:ext cx="8042275" cy="630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82858" imgH="3572929" progId="Word.Document.8">
                  <p:embed/>
                </p:oleObj>
              </mc:Choice>
              <mc:Fallback>
                <p:oleObj name="Document" r:id="rId2" imgW="4582858" imgH="3572929" progId="Word.Document.8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2172AB88-31A5-4D9A-8BC7-D310C785A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54000"/>
                        <a:ext cx="8042275" cy="6300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5E79787E-8102-466F-826D-491979A11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34094"/>
              </p:ext>
            </p:extLst>
          </p:nvPr>
        </p:nvGraphicFramePr>
        <p:xfrm>
          <a:off x="628650" y="1052736"/>
          <a:ext cx="7886700" cy="54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82090" imgH="3203387" progId="Word.Document.8">
                  <p:embed/>
                </p:oleObj>
              </mc:Choice>
              <mc:Fallback>
                <p:oleObj name="Document" r:id="rId2" imgW="4682090" imgH="3203387" progId="Word.Document.8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5E79787E-8102-466F-826D-491979A11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052736"/>
                        <a:ext cx="7886700" cy="543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7C96B030-5B50-4A8E-969A-817566A7E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83697"/>
              </p:ext>
            </p:extLst>
          </p:nvPr>
        </p:nvGraphicFramePr>
        <p:xfrm>
          <a:off x="304800" y="225425"/>
          <a:ext cx="8586788" cy="621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408982" imgH="3181706" progId="Word.Document.8">
                  <p:embed/>
                </p:oleObj>
              </mc:Choice>
              <mc:Fallback>
                <p:oleObj name="Document" r:id="rId2" imgW="4408982" imgH="3181706" progId="Word.Document.8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7C96B030-5B50-4A8E-969A-817566A7E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5425"/>
                        <a:ext cx="8586788" cy="621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27ED1B25-F384-46D5-86F8-EBA8F5200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929743"/>
              </p:ext>
            </p:extLst>
          </p:nvPr>
        </p:nvGraphicFramePr>
        <p:xfrm>
          <a:off x="901700" y="1271588"/>
          <a:ext cx="8294688" cy="634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71837" imgH="3172066" progId="Word.Document.8">
                  <p:embed/>
                </p:oleObj>
              </mc:Choice>
              <mc:Fallback>
                <p:oleObj name="Document" r:id="rId2" imgW="4171837" imgH="3172066" progId="Word.Document.8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27ED1B25-F384-46D5-86F8-EBA8F5200F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271588"/>
                        <a:ext cx="8294688" cy="634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10CA0C1A-EA99-495E-BBCD-B1B84CFB1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595"/>
              </p:ext>
            </p:extLst>
          </p:nvPr>
        </p:nvGraphicFramePr>
        <p:xfrm>
          <a:off x="331788" y="835025"/>
          <a:ext cx="882491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040486" imgH="1828472" progId="Word.Document.8">
                  <p:embed/>
                </p:oleObj>
              </mc:Choice>
              <mc:Fallback>
                <p:oleObj name="Document" r:id="rId4" imgW="9040486" imgH="1828472" progId="Word.Document.8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10CA0C1A-EA99-495E-BBCD-B1B84CFB1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835025"/>
                        <a:ext cx="8824912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1270CA8F-BFCA-4851-90F8-8DBFC913C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27654"/>
              </p:ext>
            </p:extLst>
          </p:nvPr>
        </p:nvGraphicFramePr>
        <p:xfrm>
          <a:off x="304800" y="530225"/>
          <a:ext cx="838835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59203" imgH="1987485" progId="Word.Document.8">
                  <p:embed/>
                </p:oleObj>
              </mc:Choice>
              <mc:Fallback>
                <p:oleObj name="Document" r:id="rId2" imgW="4759203" imgH="1987485" progId="Word.Document.8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1270CA8F-BFCA-4851-90F8-8DBFC913C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0225"/>
                        <a:ext cx="8388350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06E0CB88-3F93-490C-B89C-AE01C0A55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12468"/>
              </p:ext>
            </p:extLst>
          </p:nvPr>
        </p:nvGraphicFramePr>
        <p:xfrm>
          <a:off x="251520" y="4077072"/>
          <a:ext cx="807085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27963" imgH="1190976" progId="Word.Document.8">
                  <p:embed/>
                </p:oleObj>
              </mc:Choice>
              <mc:Fallback>
                <p:oleObj name="Document" r:id="rId4" imgW="4127963" imgH="1190976" progId="Word.Document.8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06E0CB88-3F93-490C-B89C-AE01C0A55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7072"/>
                        <a:ext cx="807085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0" dur="1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F049E4E-F309-4E68-91CB-EE0809D9325A}"/>
              </a:ext>
            </a:extLst>
          </p:cNvPr>
          <p:cNvSpPr/>
          <p:nvPr/>
        </p:nvSpPr>
        <p:spPr>
          <a:xfrm>
            <a:off x="827584" y="1928022"/>
            <a:ext cx="4896544" cy="396868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604002-D766-4BE3-92C5-87AB59F7A34D}"/>
              </a:ext>
            </a:extLst>
          </p:cNvPr>
          <p:cNvSpPr/>
          <p:nvPr/>
        </p:nvSpPr>
        <p:spPr>
          <a:xfrm>
            <a:off x="827584" y="914400"/>
            <a:ext cx="4896544" cy="396868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82C9460A-E95A-41D2-B090-67B9F013E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45004"/>
              </p:ext>
            </p:extLst>
          </p:nvPr>
        </p:nvGraphicFramePr>
        <p:xfrm>
          <a:off x="225425" y="304800"/>
          <a:ext cx="8680450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72065" imgH="2186161" progId="Word.Document.8">
                  <p:embed/>
                </p:oleObj>
              </mc:Choice>
              <mc:Fallback>
                <p:oleObj name="Document" r:id="rId2" imgW="3372065" imgH="2186161" progId="Word.Document.8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82C9460A-E95A-41D2-B090-67B9F013E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304800"/>
                        <a:ext cx="8680450" cy="56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:a16="http://schemas.microsoft.com/office/drawing/2014/main" id="{3BAC5897-0DFA-47E5-8C97-180D3E48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A0C87264-A7AE-4325-B367-96A37F8A3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914400"/>
          <a:ext cx="1066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82181" imgH="177646" progId="Equation.3">
                  <p:embed/>
                </p:oleObj>
              </mc:Choice>
              <mc:Fallback>
                <p:oleObj name="公式" r:id="rId4" imgW="482181" imgH="177646" progId="Equation.3">
                  <p:embed/>
                  <p:pic>
                    <p:nvPicPr>
                      <p:cNvPr id="45061" name="Object 5">
                        <a:extLst>
                          <a:ext uri="{FF2B5EF4-FFF2-40B4-BE49-F238E27FC236}">
                            <a16:creationId xmlns:a16="http://schemas.microsoft.com/office/drawing/2014/main" id="{A0C87264-A7AE-4325-B367-96A37F8A3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10668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" dur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AE92B2-AE10-4773-9E3E-3ED74B602E12}"/>
              </a:ext>
            </a:extLst>
          </p:cNvPr>
          <p:cNvSpPr/>
          <p:nvPr/>
        </p:nvSpPr>
        <p:spPr>
          <a:xfrm>
            <a:off x="827584" y="2888116"/>
            <a:ext cx="5976664" cy="32486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974DA-BDF0-4AFB-AF8A-B59464A88DD1}"/>
              </a:ext>
            </a:extLst>
          </p:cNvPr>
          <p:cNvSpPr/>
          <p:nvPr/>
        </p:nvSpPr>
        <p:spPr>
          <a:xfrm>
            <a:off x="827584" y="548680"/>
            <a:ext cx="4896544" cy="396868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1348649E-3825-4EFF-B0C3-14FDFC29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31049"/>
              </p:ext>
            </p:extLst>
          </p:nvPr>
        </p:nvGraphicFramePr>
        <p:xfrm>
          <a:off x="384175" y="542925"/>
          <a:ext cx="8521700" cy="591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750885" imgH="2579548" progId="Word.Document.8">
                  <p:embed/>
                </p:oleObj>
              </mc:Choice>
              <mc:Fallback>
                <p:oleObj name="Document" r:id="rId2" imgW="3750885" imgH="2579548" progId="Word.Document.8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1348649E-3825-4EFF-B0C3-14FDFC29C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42925"/>
                        <a:ext cx="8521700" cy="591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0EDDA05-9AF3-45C8-9436-3243E7BCFB42}"/>
              </a:ext>
            </a:extLst>
          </p:cNvPr>
          <p:cNvSpPr/>
          <p:nvPr/>
        </p:nvSpPr>
        <p:spPr>
          <a:xfrm>
            <a:off x="739180" y="2312052"/>
            <a:ext cx="7361212" cy="468876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757351-D21D-4AD7-9E97-97B28A217169}"/>
              </a:ext>
            </a:extLst>
          </p:cNvPr>
          <p:cNvSpPr/>
          <p:nvPr/>
        </p:nvSpPr>
        <p:spPr>
          <a:xfrm>
            <a:off x="755576" y="692696"/>
            <a:ext cx="7344816" cy="1296144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B3930A4C-E1AC-4EDF-8927-16CEC4F1A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03860"/>
              </p:ext>
            </p:extLst>
          </p:nvPr>
        </p:nvGraphicFramePr>
        <p:xfrm>
          <a:off x="385763" y="300038"/>
          <a:ext cx="8361362" cy="630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685708" imgH="2775749" progId="Word.Document.8">
                  <p:embed/>
                </p:oleObj>
              </mc:Choice>
              <mc:Fallback>
                <p:oleObj name="文档" r:id="rId2" imgW="3685708" imgH="2775749" progId="Word.Document.8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B3930A4C-E1AC-4EDF-8927-16CEC4F1A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00038"/>
                        <a:ext cx="8361362" cy="630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2B597625-CC20-4790-8812-0064B9EF4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575584"/>
              </p:ext>
            </p:extLst>
          </p:nvPr>
        </p:nvGraphicFramePr>
        <p:xfrm>
          <a:off x="457201" y="908720"/>
          <a:ext cx="5266927" cy="363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77782" imgH="2388083" progId="Word.Document.8">
                  <p:embed/>
                </p:oleObj>
              </mc:Choice>
              <mc:Fallback>
                <p:oleObj name="Document" r:id="rId2" imgW="3477782" imgH="2388083" progId="Word.Document.8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2B597625-CC20-4790-8812-0064B9EF4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908720"/>
                        <a:ext cx="5266927" cy="3637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0FE55A8-DEDF-4D06-B7FB-192CAEDED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11441"/>
              </p:ext>
            </p:extLst>
          </p:nvPr>
        </p:nvGraphicFramePr>
        <p:xfrm>
          <a:off x="319088" y="1057275"/>
          <a:ext cx="8131175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996924" imgH="2423961" progId="Word.Document.8">
                  <p:embed/>
                </p:oleObj>
              </mc:Choice>
              <mc:Fallback>
                <p:oleObj name="Document" r:id="rId2" imgW="3996924" imgH="2423961" progId="Word.Document.8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00FE55A8-DEDF-4D06-B7FB-192CAEDED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057275"/>
                        <a:ext cx="8131175" cy="495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8C3F3-64F1-47AD-958B-071E7294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5430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/>
              <a:t>第二章  群  论（</a:t>
            </a:r>
            <a:r>
              <a:rPr kumimoji="1" lang="en-US" altLang="zh-CN" sz="3200" b="1" dirty="0"/>
              <a:t>4</a:t>
            </a:r>
            <a:r>
              <a:rPr kumimoji="1" lang="zh-CN" altLang="en-US" sz="3200" b="1" dirty="0"/>
              <a:t>）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-§4 </a:t>
            </a:r>
            <a:r>
              <a:rPr lang="zh-CN" altLang="en-US" sz="2800" b="1" dirty="0">
                <a:latin typeface="Arial" panose="020B0604020202020204" pitchFamily="34" charset="0"/>
              </a:rPr>
              <a:t>正规子群与商群</a:t>
            </a:r>
            <a:r>
              <a:rPr lang="en-US" altLang="zh-CN" sz="2800" dirty="0">
                <a:latin typeface="Arial" panose="020B0604020202020204" pitchFamily="34" charset="0"/>
              </a:rPr>
              <a:t>(2</a:t>
            </a:r>
            <a:r>
              <a:rPr lang="zh-CN" altLang="en-US" sz="2800" dirty="0">
                <a:latin typeface="Arial" panose="020B0604020202020204" pitchFamily="34" charset="0"/>
              </a:rPr>
              <a:t>课时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E4AE220-D931-489C-9E73-B76A512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122AB4A-74D8-4D42-9BF4-6657F24A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65E1E97E-AC6B-422D-A5B9-F35066771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67877"/>
              </p:ext>
            </p:extLst>
          </p:nvPr>
        </p:nvGraphicFramePr>
        <p:xfrm>
          <a:off x="285750" y="1200150"/>
          <a:ext cx="8472488" cy="577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80279" imgH="3172066" progId="Word.Document.8">
                  <p:embed/>
                </p:oleObj>
              </mc:Choice>
              <mc:Fallback>
                <p:oleObj name="Document" r:id="rId2" imgW="4680279" imgH="3172066" progId="Word.Document.8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65E1E97E-AC6B-422D-A5B9-F35066771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200150"/>
                        <a:ext cx="8472488" cy="577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00282636-9B24-4B9D-868B-A7E8D4FEA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81178"/>
              </p:ext>
            </p:extLst>
          </p:nvPr>
        </p:nvGraphicFramePr>
        <p:xfrm>
          <a:off x="307975" y="633238"/>
          <a:ext cx="8428038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66764" imgH="2976540" progId="Word.Document.8">
                  <p:embed/>
                </p:oleObj>
              </mc:Choice>
              <mc:Fallback>
                <p:oleObj name="Document" r:id="rId2" imgW="4066764" imgH="2976540" progId="Word.Document.8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00282636-9B24-4B9D-868B-A7E8D4FEA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633238"/>
                        <a:ext cx="8428038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ABD526-A4A4-457D-9D88-EE5914EE8691}"/>
              </a:ext>
            </a:extLst>
          </p:cNvPr>
          <p:cNvSpPr/>
          <p:nvPr/>
        </p:nvSpPr>
        <p:spPr>
          <a:xfrm>
            <a:off x="370012" y="1158706"/>
            <a:ext cx="8162428" cy="830033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36AA9349-A921-4B2E-A05E-86A1EE53F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722000"/>
              </p:ext>
            </p:extLst>
          </p:nvPr>
        </p:nvGraphicFramePr>
        <p:xfrm>
          <a:off x="315913" y="1154113"/>
          <a:ext cx="8774112" cy="618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02317" imgH="6347548" progId="Word.Document.8">
                  <p:embed/>
                </p:oleObj>
              </mc:Choice>
              <mc:Fallback>
                <p:oleObj name="Document" r:id="rId2" imgW="8902317" imgH="6347548" progId="Word.Document.8">
                  <p:embed/>
                  <p:pic>
                    <p:nvPicPr>
                      <p:cNvPr id="55298" name="Object 2">
                        <a:extLst>
                          <a:ext uri="{FF2B5EF4-FFF2-40B4-BE49-F238E27FC236}">
                            <a16:creationId xmlns:a16="http://schemas.microsoft.com/office/drawing/2014/main" id="{36AA9349-A921-4B2E-A05E-86A1EE53F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154113"/>
                        <a:ext cx="8774112" cy="618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>
            <a:extLst>
              <a:ext uri="{FF2B5EF4-FFF2-40B4-BE49-F238E27FC236}">
                <a16:creationId xmlns:a16="http://schemas.microsoft.com/office/drawing/2014/main" id="{8A4E5C8E-3230-49C7-AFAB-0A90CAD9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D5464A-BA47-42F4-84F2-135618A46AA8}"/>
              </a:ext>
            </a:extLst>
          </p:cNvPr>
          <p:cNvSpPr/>
          <p:nvPr/>
        </p:nvSpPr>
        <p:spPr>
          <a:xfrm>
            <a:off x="1524000" y="332656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、右陪集与左陪集的对应关系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" dur="1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2858C7-E2CB-4FB6-A284-6E16D6907930}"/>
              </a:ext>
            </a:extLst>
          </p:cNvPr>
          <p:cNvSpPr/>
          <p:nvPr/>
        </p:nvSpPr>
        <p:spPr>
          <a:xfrm>
            <a:off x="430212" y="1344612"/>
            <a:ext cx="8030220" cy="788243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463C0DA0-D77E-4299-B02D-DD6655121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75831"/>
              </p:ext>
            </p:extLst>
          </p:nvPr>
        </p:nvGraphicFramePr>
        <p:xfrm>
          <a:off x="539750" y="1344613"/>
          <a:ext cx="8174038" cy="762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59312" imgH="7877103" progId="Word.Document.8">
                  <p:embed/>
                </p:oleObj>
              </mc:Choice>
              <mc:Fallback>
                <p:oleObj name="Document" r:id="rId2" imgW="8459312" imgH="7877103" progId="Word.Document.8">
                  <p:embed/>
                  <p:pic>
                    <p:nvPicPr>
                      <p:cNvPr id="56322" name="Object 2">
                        <a:extLst>
                          <a:ext uri="{FF2B5EF4-FFF2-40B4-BE49-F238E27FC236}">
                            <a16:creationId xmlns:a16="http://schemas.microsoft.com/office/drawing/2014/main" id="{463C0DA0-D77E-4299-B02D-DD6655121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4613"/>
                        <a:ext cx="8174038" cy="762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6621CB53-0E85-4539-8D09-A5609365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67CF9102-6EA4-4DFA-BC69-3BF4BB0B21E5}" type="datetime1">
              <a:rPr lang="zh-CN" altLang="en-US"/>
              <a:pPr/>
              <a:t>2022/11/21</a:t>
            </a:fld>
            <a:endParaRPr lang="en-US" altLang="zh-CN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0FB2FAA0-FB70-4FBF-8A76-3909ECEB3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69838"/>
              </p:ext>
            </p:extLst>
          </p:nvPr>
        </p:nvGraphicFramePr>
        <p:xfrm>
          <a:off x="330200" y="1266825"/>
          <a:ext cx="8372475" cy="56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93311" imgH="2801661" progId="Word.Document.8">
                  <p:embed/>
                </p:oleObj>
              </mc:Choice>
              <mc:Fallback>
                <p:oleObj name="Document" r:id="rId2" imgW="4193311" imgH="2801661" progId="Word.Document.8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0FB2FAA0-FB70-4FBF-8A76-3909ECEB3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266825"/>
                        <a:ext cx="8372475" cy="56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3372C58B-2A93-4078-9D44-0BDA40E47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07700"/>
              </p:ext>
            </p:extLst>
          </p:nvPr>
        </p:nvGraphicFramePr>
        <p:xfrm>
          <a:off x="2049463" y="407988"/>
          <a:ext cx="84391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492330" imgH="625341" progId="Word.Document.8">
                  <p:embed/>
                </p:oleObj>
              </mc:Choice>
              <mc:Fallback>
                <p:oleObj name="Document" r:id="rId2" imgW="4492330" imgH="625341" progId="Word.Document.8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3372C58B-2A93-4078-9D44-0BDA40E47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07988"/>
                        <a:ext cx="84391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55FEFE2-DFA3-4BCA-8BD6-E69842FAF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52591"/>
              </p:ext>
            </p:extLst>
          </p:nvPr>
        </p:nvGraphicFramePr>
        <p:xfrm>
          <a:off x="381000" y="1676400"/>
          <a:ext cx="8585200" cy="616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414754" imgH="3179904" progId="Word.Document.8">
                  <p:embed/>
                </p:oleObj>
              </mc:Choice>
              <mc:Fallback>
                <p:oleObj name="Document" r:id="rId4" imgW="4414754" imgH="3179904" progId="Word.Document.8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955FEFE2-DFA3-4BCA-8BD6-E69842FAF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585200" cy="616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6">
            <a:extLst>
              <a:ext uri="{FF2B5EF4-FFF2-40B4-BE49-F238E27FC236}">
                <a16:creationId xmlns:a16="http://schemas.microsoft.com/office/drawing/2014/main" id="{7A23D764-3856-4D07-8A66-23E932D8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831975"/>
            <a:ext cx="2105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9" dur="1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to="" calcmode="lin" valueType="num">
                                      <p:cBhvr>
                                        <p:cTn id="32" dur="1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3632328E-ED41-4FB3-B8ED-42F6D21E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67CF9102-6EA4-4DFA-BC69-3BF4BB0B21E5}" type="datetime1">
              <a:rPr lang="zh-CN" altLang="en-US"/>
              <a:pPr/>
              <a:t>2022/11/21</a:t>
            </a:fld>
            <a:endParaRPr lang="en-US" altLang="zh-CN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1B0597A8-04D2-4E48-AC48-2220BF2E4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40126"/>
              </p:ext>
            </p:extLst>
          </p:nvPr>
        </p:nvGraphicFramePr>
        <p:xfrm>
          <a:off x="107504" y="980728"/>
          <a:ext cx="8172400" cy="527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27194" imgH="2776773" progId="Word.Document.8">
                  <p:embed/>
                </p:oleObj>
              </mc:Choice>
              <mc:Fallback>
                <p:oleObj name="Document" r:id="rId2" imgW="4327194" imgH="2776773" progId="Word.Document.8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1B0597A8-04D2-4E48-AC48-2220BF2E4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80728"/>
                        <a:ext cx="8172400" cy="527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FB076785-4ECB-4B9D-90E6-54F07E25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67CF9102-6EA4-4DFA-BC69-3BF4BB0B21E5}" type="datetime1">
              <a:rPr lang="zh-CN" altLang="en-US"/>
              <a:pPr/>
              <a:t>2022/11/21</a:t>
            </a:fld>
            <a:endParaRPr lang="en-US" altLang="zh-CN"/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B1AA0136-04F4-4757-8FE0-0AF128C95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59621"/>
              </p:ext>
            </p:extLst>
          </p:nvPr>
        </p:nvGraphicFramePr>
        <p:xfrm>
          <a:off x="606425" y="1057275"/>
          <a:ext cx="7788275" cy="537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79349" imgH="4261266" progId="Word.Document.8">
                  <p:embed/>
                </p:oleObj>
              </mc:Choice>
              <mc:Fallback>
                <p:oleObj name="Document" r:id="rId2" imgW="6179349" imgH="4261266" progId="Word.Document.8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B1AA0136-04F4-4757-8FE0-0AF128C95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057275"/>
                        <a:ext cx="7788275" cy="537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1B1ED218-E4D4-4612-80D9-1905A547A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924322"/>
              </p:ext>
            </p:extLst>
          </p:nvPr>
        </p:nvGraphicFramePr>
        <p:xfrm>
          <a:off x="606425" y="693738"/>
          <a:ext cx="7315200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305693" imgH="4064176" progId="Word.Document.8">
                  <p:embed/>
                </p:oleObj>
              </mc:Choice>
              <mc:Fallback>
                <p:oleObj name="Document" r:id="rId2" imgW="5305693" imgH="4064176" progId="Word.Document.8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1B1ED218-E4D4-4612-80D9-1905A547A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693738"/>
                        <a:ext cx="7315200" cy="562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138DB833-737A-4434-9F56-526764836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33650"/>
              </p:ext>
            </p:extLst>
          </p:nvPr>
        </p:nvGraphicFramePr>
        <p:xfrm>
          <a:off x="176213" y="44450"/>
          <a:ext cx="8615362" cy="665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64478" imgH="4362895" progId="Word.Document.8">
                  <p:embed/>
                </p:oleObj>
              </mc:Choice>
              <mc:Fallback>
                <p:oleObj name="Document" r:id="rId2" imgW="5664478" imgH="4362895" progId="Word.Document.8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138DB833-737A-4434-9F56-526764836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4450"/>
                        <a:ext cx="8615362" cy="6653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6528DF3-6C44-48AB-B1EB-E758A9C2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622703"/>
            <a:ext cx="7272808" cy="395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子群的陪集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Lagrange</a:t>
            </a:r>
            <a:r>
              <a:rPr lang="zh-CN" altLang="en-US" dirty="0">
                <a:latin typeface="Times New Roman" panose="02020603050405020304" pitchFamily="18" charset="0"/>
              </a:rPr>
              <a:t>定理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Lagrange</a:t>
            </a:r>
            <a:r>
              <a:rPr lang="zh-CN" altLang="en-US" dirty="0">
                <a:latin typeface="Times New Roman" panose="02020603050405020304" pitchFamily="18" charset="0"/>
              </a:rPr>
              <a:t>定理的应用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正规子群与商群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0285CD-409B-4BFD-8A14-B6BF721B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268760"/>
            <a:ext cx="7129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40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5D2C392-E564-4ADE-B161-4A8786C173BC}"/>
              </a:ext>
            </a:extLst>
          </p:cNvPr>
          <p:cNvSpPr txBox="1"/>
          <p:nvPr/>
        </p:nvSpPr>
        <p:spPr>
          <a:xfrm>
            <a:off x="2771800" y="23488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性质定理总结</a:t>
            </a:r>
          </a:p>
        </p:txBody>
      </p:sp>
    </p:spTree>
    <p:extLst>
      <p:ext uri="{BB962C8B-B14F-4D97-AF65-F5344CB8AC3E}">
        <p14:creationId xmlns:p14="http://schemas.microsoft.com/office/powerpoint/2010/main" val="135017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>
            <a:extLst>
              <a:ext uri="{FF2B5EF4-FFF2-40B4-BE49-F238E27FC236}">
                <a16:creationId xmlns:a16="http://schemas.microsoft.com/office/drawing/2014/main" id="{2CCFF71B-4917-4D91-91CD-0880192D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231775"/>
            <a:ext cx="6121400" cy="417513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FF"/>
                </a:solidFill>
              </a:rPr>
              <a:t>左陪集的基本性质</a:t>
            </a: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4875075D-6D70-4CDC-B2D1-391A408B8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123950"/>
            <a:ext cx="8229600" cy="1439862"/>
          </a:xfrm>
        </p:spPr>
        <p:txBody>
          <a:bodyPr/>
          <a:lstStyle/>
          <a:p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是群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的子群，则 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(1)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eH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(2)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aH</a:t>
            </a:r>
            <a:r>
              <a:rPr lang="en-US" altLang="zh-CN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81668" name="Rectangle 4">
            <a:extLst>
              <a:ext uri="{FF2B5EF4-FFF2-40B4-BE49-F238E27FC236}">
                <a16:creationId xmlns:a16="http://schemas.microsoft.com/office/drawing/2014/main" id="{47FEB982-7CDA-4C01-8CE8-BB24DDD8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896"/>
            <a:ext cx="82184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bH</a:t>
            </a:r>
            <a:r>
              <a:rPr lang="en-US" altLang="zh-CN" i="1" dirty="0">
                <a:latin typeface="Times New Roman" panose="02020603050405020304" pitchFamily="18" charset="0"/>
              </a:rPr>
              <a:t> .</a:t>
            </a:r>
          </a:p>
        </p:txBody>
      </p:sp>
      <p:sp>
        <p:nvSpPr>
          <p:cNvPr id="881669" name="Rectangle 5">
            <a:extLst>
              <a:ext uri="{FF2B5EF4-FFF2-40B4-BE49-F238E27FC236}">
                <a16:creationId xmlns:a16="http://schemas.microsoft.com/office/drawing/2014/main" id="{7B4A50E9-203B-46E3-BD1D-19ADD88C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5107"/>
            <a:ext cx="829151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i="1" dirty="0">
                <a:latin typeface="Times New Roman" panose="02020603050405020304" pitchFamily="18" charset="0"/>
              </a:rPr>
              <a:t>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 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bH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dirty="0" err="1">
                <a:latin typeface="Times New Roman" panose="02020603050405020304" pitchFamily="18" charset="0"/>
              </a:rPr>
              <a:t>∩</a:t>
            </a:r>
            <a:r>
              <a:rPr lang="en-US" altLang="zh-CN" i="1" dirty="0" err="1">
                <a:latin typeface="Times New Roman" panose="02020603050405020304" pitchFamily="18" charset="0"/>
              </a:rPr>
              <a:t>bH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 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∪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</a:p>
        </p:txBody>
      </p:sp>
      <p:sp>
        <p:nvSpPr>
          <p:cNvPr id="881670" name="Rectangle 6">
            <a:extLst>
              <a:ext uri="{FF2B5EF4-FFF2-40B4-BE49-F238E27FC236}">
                <a16:creationId xmlns:a16="http://schemas.microsoft.com/office/drawing/2014/main" id="{E8DE6162-5612-41DC-AFC1-2D84083D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29200"/>
            <a:ext cx="813593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的所有左陪集构成的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集族是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的一个划分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8" grpId="0"/>
      <p:bldP spid="881669" grpId="0" build="p"/>
      <p:bldP spid="8816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6FACD16-1D08-4DB7-9155-8033B1D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1EA5-A82D-4DEE-AE4D-334A061D0309}" type="slidenum">
              <a:rPr lang="en-US" altLang="zh-CN"/>
              <a:pPr/>
              <a:t>32</a:t>
            </a:fld>
            <a:r>
              <a:rPr lang="en-US" altLang="zh-CN"/>
              <a:t>/22</a:t>
            </a:r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747B65CC-EEB1-465F-BBEA-F599180E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36838"/>
            <a:ext cx="8135938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的子群，令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的所有左陪集构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成的集族，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的所有右陪集构成的集族，则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= |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|.</a:t>
            </a: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EF64C1DD-CF07-4D02-87AD-BBC5828B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31775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0000FF"/>
                </a:solidFill>
              </a:rPr>
              <a:t>陪集的基本性质</a:t>
            </a: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46ED14D4-D111-42EB-BB46-55F037E9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813593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aH</a:t>
            </a:r>
            <a:r>
              <a:rPr lang="en-US" altLang="zh-CN" i="1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</a:rPr>
              <a:t>=|</a:t>
            </a:r>
            <a:r>
              <a:rPr lang="en-US" altLang="zh-CN" i="1" dirty="0" err="1">
                <a:latin typeface="Times New Roman" panose="02020603050405020304" pitchFamily="18" charset="0"/>
              </a:rPr>
              <a:t>bH</a:t>
            </a:r>
            <a:r>
              <a:rPr lang="en-US" altLang="zh-CN" i="1" dirty="0">
                <a:latin typeface="Times New Roman" panose="02020603050405020304" pitchFamily="18" charset="0"/>
              </a:rPr>
              <a:t>|=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H|=|Ha|</a:t>
            </a:r>
            <a:r>
              <a:rPr lang="en-US" altLang="zh-CN" dirty="0">
                <a:latin typeface="Times New Roman" panose="02020603050405020304" pitchFamily="18" charset="0"/>
              </a:rPr>
              <a:t>=|</a:t>
            </a:r>
            <a:r>
              <a:rPr lang="en-US" altLang="zh-CN" i="1" dirty="0">
                <a:latin typeface="Times New Roman" panose="02020603050405020304" pitchFamily="18" charset="0"/>
              </a:rPr>
              <a:t>Hb|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4" grpId="0"/>
      <p:bldP spid="8837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3C6A7-6969-40AE-B4BF-8804FFAC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CCE-2E75-42D7-8C54-90BA6797792B}" type="slidenum">
              <a:rPr lang="en-US" altLang="zh-CN" sz="1100"/>
              <a:pPr/>
              <a:t>33</a:t>
            </a:fld>
            <a:r>
              <a:rPr lang="en-US" altLang="zh-CN" sz="1100"/>
              <a:t>/22</a:t>
            </a:r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A156A872-B8AE-4976-BD62-9EFF26E01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4950" y="231775"/>
            <a:ext cx="6121400" cy="417513"/>
          </a:xfrm>
        </p:spPr>
        <p:txBody>
          <a:bodyPr/>
          <a:lstStyle/>
          <a:p>
            <a:pPr algn="ctr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Lagrange</a:t>
            </a:r>
            <a:r>
              <a:rPr lang="zh-CN" altLang="en-US" sz="3600">
                <a:solidFill>
                  <a:srgbClr val="0000FF"/>
                </a:solidFill>
              </a:rPr>
              <a:t>定理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9644DB9B-3195-47A2-BF4F-E73836635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1225550"/>
            <a:ext cx="8497887" cy="2087562"/>
          </a:xfrm>
        </p:spPr>
        <p:txBody>
          <a:bodyPr/>
          <a:lstStyle/>
          <a:p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Lagrange</a:t>
            </a:r>
            <a:r>
              <a:rPr lang="zh-CN" altLang="en-US" sz="2400" dirty="0">
                <a:latin typeface="Times New Roman" panose="02020603050405020304" pitchFamily="18" charset="0"/>
              </a:rPr>
              <a:t>）设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是有限群，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的子群，则</a:t>
            </a: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</a:rPr>
              <a:t>| = | </a:t>
            </a:r>
            <a:r>
              <a:rPr lang="en-US" altLang="zh-CN" sz="2400" i="1" dirty="0">
                <a:latin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</a:rPr>
              <a:t>| · [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中的不同左陪集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或右陪集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个数，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指数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85765" name="Rectangle 5">
            <a:extLst>
              <a:ext uri="{FF2B5EF4-FFF2-40B4-BE49-F238E27FC236}">
                <a16:creationId xmlns:a16="http://schemas.microsoft.com/office/drawing/2014/main" id="{FF66BC83-C3C6-43BB-90FF-6C8C927E8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44888"/>
            <a:ext cx="8362950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阶群，则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的因子，且有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85766" name="Rectangle 6">
            <a:extLst>
              <a:ext uri="{FF2B5EF4-FFF2-40B4-BE49-F238E27FC236}">
                <a16:creationId xmlns:a16="http://schemas.microsoft.com/office/drawing/2014/main" id="{F56E9B68-8628-411B-B707-3024A5D4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941888"/>
            <a:ext cx="84248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对阶为素数的群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，必存在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902E0-EAF0-4206-B99A-976655AD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6BEE-FA17-4BC8-9615-EB7515C7F7E8}" type="slidenum">
              <a:rPr lang="en-US" altLang="zh-CN"/>
              <a:pPr/>
              <a:t>34</a:t>
            </a:fld>
            <a:r>
              <a:rPr lang="en-US" altLang="zh-CN"/>
              <a:t>/22</a:t>
            </a:r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18E337FB-E96C-499E-A97D-20FD2F723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6121400" cy="417513"/>
          </a:xfrm>
        </p:spPr>
        <p:txBody>
          <a:bodyPr/>
          <a:lstStyle/>
          <a:p>
            <a:pPr algn="ctr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Lagrange</a:t>
            </a:r>
            <a:r>
              <a:rPr lang="zh-CN" altLang="en-US" sz="3600">
                <a:solidFill>
                  <a:srgbClr val="0000FF"/>
                </a:solidFill>
              </a:rPr>
              <a:t>定理的应用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E0A379A-DD21-47EA-9492-4FCE6BF1F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849312"/>
          </a:xfrm>
        </p:spPr>
        <p:txBody>
          <a:bodyPr/>
          <a:lstStyle/>
          <a:p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</a:rPr>
              <a:t>：如果群 </a:t>
            </a:r>
            <a:r>
              <a:rPr lang="en-US" altLang="zh-CN" sz="2400" i="1" dirty="0">
                <a:latin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</a:rPr>
              <a:t>只含 </a:t>
            </a:r>
            <a:r>
              <a:rPr lang="en-US" altLang="zh-CN" sz="2400" dirty="0">
                <a:latin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</a:rPr>
              <a:t>阶和 </a:t>
            </a:r>
            <a:r>
              <a:rPr lang="en-US" altLang="zh-CN" sz="2400" dirty="0">
                <a:latin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</a:rPr>
              <a:t>阶元，则 </a:t>
            </a:r>
            <a:r>
              <a:rPr lang="en-US" altLang="zh-CN" sz="2400" i="1" dirty="0">
                <a:latin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</a:rPr>
              <a:t>Abel</a:t>
            </a:r>
            <a:r>
              <a:rPr lang="zh-CN" altLang="en-US" sz="2400" dirty="0">
                <a:latin typeface="Times New Roman" panose="02020603050405020304" pitchFamily="18" charset="0"/>
              </a:rPr>
              <a:t>群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87813" name="Rectangle 5">
            <a:extLst>
              <a:ext uri="{FF2B5EF4-FFF2-40B4-BE49-F238E27FC236}">
                <a16:creationId xmlns:a16="http://schemas.microsoft.com/office/drawing/2014/main" id="{558DC382-C059-4F45-AC65-591A804F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2856"/>
            <a:ext cx="8280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阶群中必含有 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阶元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887814" name="Rectangle 6">
            <a:extLst>
              <a:ext uri="{FF2B5EF4-FFF2-40B4-BE49-F238E27FC236}">
                <a16:creationId xmlns:a16="http://schemas.microsoft.com/office/drawing/2014/main" id="{EFEB6966-A7B2-4CB0-A499-BCC3A002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96952"/>
            <a:ext cx="8280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证明阶小于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的群都是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ECFDA87-EF5B-4A69-A7E3-8F5AE93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CE53-6FF3-45E8-B139-E36222B0CBCD}" type="slidenum">
              <a:rPr lang="en-US" altLang="zh-CN" sz="1100"/>
              <a:pPr/>
              <a:t>35</a:t>
            </a:fld>
            <a:r>
              <a:rPr lang="en-US" altLang="zh-CN" sz="1100"/>
              <a:t>/22</a:t>
            </a:r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D01D2A9B-119F-476E-AFD7-20215F130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81113"/>
            <a:ext cx="8686800" cy="5256212"/>
          </a:xfrm>
        </p:spPr>
        <p:txBody>
          <a:bodyPr/>
          <a:lstStyle/>
          <a:p>
            <a:pPr marL="1252538" indent="-890588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阶有限群，由</a:t>
            </a:r>
            <a:r>
              <a:rPr lang="en-US" altLang="zh-CN" sz="2400" dirty="0">
                <a:latin typeface="Times New Roman" panose="02020603050405020304" pitchFamily="18" charset="0"/>
              </a:rPr>
              <a:t>Lagrange</a:t>
            </a:r>
            <a:r>
              <a:rPr lang="zh-CN" altLang="en-US" sz="2400" dirty="0">
                <a:latin typeface="Times New Roman" panose="02020603050405020304" pitchFamily="18" charset="0"/>
              </a:rPr>
              <a:t>定理可知：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的子群的阶必是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的一个因子</a:t>
            </a:r>
            <a:r>
              <a:rPr lang="en-US" altLang="zh-CN" sz="2400" dirty="0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但反过来，则未必成立，即：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            对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的任一因子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未必有一个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阶子群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</a:rPr>
              <a:t>：变换群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中就没有</a:t>
            </a:r>
            <a:r>
              <a:rPr lang="en-US" altLang="zh-CN" sz="2400" dirty="0"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</a:rPr>
              <a:t>阶子群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但在群论中有以下结论：</a:t>
            </a:r>
          </a:p>
          <a:p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是一个有限交换群，则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Lagrange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定理的逆成立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  <a:p>
            <a:pPr marL="1252538" indent="-890588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例如：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阶循环群，则对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的每个正因子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有且仅有一个</a:t>
            </a:r>
            <a:r>
              <a:rPr lang="en-US" altLang="zh-CN" sz="2400" i="1" dirty="0">
                <a:latin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</a:rPr>
              <a:t>阶子群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E8CB66C0-52ED-40C7-A475-4F8923038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231775"/>
            <a:ext cx="6121400" cy="417513"/>
          </a:xfrm>
          <a:noFill/>
          <a:ln/>
        </p:spPr>
        <p:txBody>
          <a:bodyPr/>
          <a:lstStyle/>
          <a:p>
            <a:pPr algn="ctr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Lagrange</a:t>
            </a:r>
            <a:r>
              <a:rPr lang="zh-CN" altLang="en-US" sz="3600">
                <a:solidFill>
                  <a:srgbClr val="0000FF"/>
                </a:solidFill>
              </a:rPr>
              <a:t>定理的注释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Text Box 3">
            <a:extLst>
              <a:ext uri="{FF2B5EF4-FFF2-40B4-BE49-F238E27FC236}">
                <a16:creationId xmlns:a16="http://schemas.microsoft.com/office/drawing/2014/main" id="{B915174F-963A-4C7A-AADF-EFEF2987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232" y="2001528"/>
            <a:ext cx="385233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通过前面学习我们知道，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C4C415F9-10B9-41D3-B5E5-02F029D56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472BE551-F666-485E-8F15-B384F757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188794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E79A4139-A90B-4DF1-8BDF-5D99BB74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188794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E2FD36B2-A632-4292-9F9E-2A2A7FB1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17926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24" name="Rectangle 8">
            <a:extLst>
              <a:ext uri="{FF2B5EF4-FFF2-40B4-BE49-F238E27FC236}">
                <a16:creationId xmlns:a16="http://schemas.microsoft.com/office/drawing/2014/main" id="{EA6E0A00-CA40-414A-BCB6-E7619A2E6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188794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25" name="Rectangle 9">
            <a:extLst>
              <a:ext uri="{FF2B5EF4-FFF2-40B4-BE49-F238E27FC236}">
                <a16:creationId xmlns:a16="http://schemas.microsoft.com/office/drawing/2014/main" id="{1B418B08-8751-476E-85C0-B1DBA0E55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17926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65226" name="Group 10">
            <a:extLst>
              <a:ext uri="{FF2B5EF4-FFF2-40B4-BE49-F238E27FC236}">
                <a16:creationId xmlns:a16="http://schemas.microsoft.com/office/drawing/2014/main" id="{C7D54C90-660E-49D1-9B69-0BABEB5341C6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2554077"/>
            <a:ext cx="7561262" cy="2092325"/>
            <a:chOff x="476" y="1570"/>
            <a:chExt cx="4763" cy="1318"/>
          </a:xfrm>
        </p:grpSpPr>
        <p:sp>
          <p:nvSpPr>
            <p:cNvPr id="265227" name="Text Box 11">
              <a:extLst>
                <a:ext uri="{FF2B5EF4-FFF2-40B4-BE49-F238E27FC236}">
                  <a16:creationId xmlns:a16="http://schemas.microsoft.com/office/drawing/2014/main" id="{687B0985-B258-4F60-A70E-A7E54B221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70"/>
              <a:ext cx="4763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给了一个群  ，一个子群  ，那么   的一个右陪集    </a:t>
              </a:r>
              <a:r>
                <a:rPr lang="zh-CN" altLang="en-US" sz="26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未必等于   </a:t>
              </a:r>
              <a:r>
                <a: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的左陪集    ，这一点我们在上一节的例２里已经看到．</a:t>
              </a:r>
              <a:endPara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2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</a:t>
              </a:r>
              <a:r>
                <a:rPr lang="zh-CN" altLang="en-US" sz="26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那么二者什么时候相等呢？相等时有何特殊性质呢？</a:t>
              </a:r>
            </a:p>
          </p:txBody>
        </p:sp>
        <p:graphicFrame>
          <p:nvGraphicFramePr>
            <p:cNvPr id="265228" name="Object 12">
              <a:extLst>
                <a:ext uri="{FF2B5EF4-FFF2-40B4-BE49-F238E27FC236}">
                  <a16:creationId xmlns:a16="http://schemas.microsoft.com/office/drawing/2014/main" id="{6606BE09-BCA2-4561-8CED-89123311E1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134057"/>
                </p:ext>
              </p:extLst>
            </p:nvPr>
          </p:nvGraphicFramePr>
          <p:xfrm>
            <a:off x="1968" y="1641"/>
            <a:ext cx="18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4814" imgH="177492" progId="Equation.DSMT4">
                    <p:embed/>
                  </p:oleObj>
                </mc:Choice>
                <mc:Fallback>
                  <p:oleObj r:id="rId2" imgW="164814" imgH="177492" progId="Equation.DSMT4">
                    <p:embed/>
                    <p:pic>
                      <p:nvPicPr>
                        <p:cNvPr id="265228" name="Object 12">
                          <a:extLst>
                            <a:ext uri="{FF2B5EF4-FFF2-40B4-BE49-F238E27FC236}">
                              <a16:creationId xmlns:a16="http://schemas.microsoft.com/office/drawing/2014/main" id="{6606BE09-BCA2-4561-8CED-89123311E1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641"/>
                          <a:ext cx="186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29" name="Object 13">
              <a:extLst>
                <a:ext uri="{FF2B5EF4-FFF2-40B4-BE49-F238E27FC236}">
                  <a16:creationId xmlns:a16="http://schemas.microsoft.com/office/drawing/2014/main" id="{80FA16DC-A174-487B-B7C8-A5254FE88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341950"/>
                </p:ext>
              </p:extLst>
            </p:nvPr>
          </p:nvGraphicFramePr>
          <p:xfrm>
            <a:off x="3832" y="1610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492" imgH="164814" progId="Equation.DSMT4">
                    <p:embed/>
                  </p:oleObj>
                </mc:Choice>
                <mc:Fallback>
                  <p:oleObj r:id="rId4" imgW="177492" imgH="164814" progId="Equation.DSMT4">
                    <p:embed/>
                    <p:pic>
                      <p:nvPicPr>
                        <p:cNvPr id="265229" name="Object 13">
                          <a:extLst>
                            <a:ext uri="{FF2B5EF4-FFF2-40B4-BE49-F238E27FC236}">
                              <a16:creationId xmlns:a16="http://schemas.microsoft.com/office/drawing/2014/main" id="{80FA16DC-A174-487B-B7C8-A5254FE888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1610"/>
                          <a:ext cx="227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30" name="Object 14">
              <a:extLst>
                <a:ext uri="{FF2B5EF4-FFF2-40B4-BE49-F238E27FC236}">
                  <a16:creationId xmlns:a16="http://schemas.microsoft.com/office/drawing/2014/main" id="{13F75D90-7CCC-4DB9-A503-5AE78CB6C9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248951"/>
                </p:ext>
              </p:extLst>
            </p:nvPr>
          </p:nvGraphicFramePr>
          <p:xfrm>
            <a:off x="3107" y="1616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7492" imgH="164814" progId="Equation.DSMT4">
                    <p:embed/>
                  </p:oleObj>
                </mc:Choice>
                <mc:Fallback>
                  <p:oleObj r:id="rId6" imgW="177492" imgH="164814" progId="Equation.DSMT4">
                    <p:embed/>
                    <p:pic>
                      <p:nvPicPr>
                        <p:cNvPr id="265230" name="Object 14">
                          <a:extLst>
                            <a:ext uri="{FF2B5EF4-FFF2-40B4-BE49-F238E27FC236}">
                              <a16:creationId xmlns:a16="http://schemas.microsoft.com/office/drawing/2014/main" id="{13F75D90-7CCC-4DB9-A503-5AE78CB6C9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616"/>
                          <a:ext cx="227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31" name="Object 15">
              <a:extLst>
                <a:ext uri="{FF2B5EF4-FFF2-40B4-BE49-F238E27FC236}">
                  <a16:creationId xmlns:a16="http://schemas.microsoft.com/office/drawing/2014/main" id="{77A73F36-204C-4C24-83DD-7FB2F178E5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1" y="1841"/>
            <a:ext cx="31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41091" imgH="177646" progId="Equation.DSMT4">
                    <p:embed/>
                  </p:oleObj>
                </mc:Choice>
                <mc:Fallback>
                  <p:oleObj r:id="rId7" imgW="241091" imgH="177646" progId="Equation.DSMT4">
                    <p:embed/>
                    <p:pic>
                      <p:nvPicPr>
                        <p:cNvPr id="265231" name="Object 15">
                          <a:extLst>
                            <a:ext uri="{FF2B5EF4-FFF2-40B4-BE49-F238E27FC236}">
                              <a16:creationId xmlns:a16="http://schemas.microsoft.com/office/drawing/2014/main" id="{77A73F36-204C-4C24-83DD-7FB2F178E5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1841"/>
                          <a:ext cx="317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32" name="Object 16">
              <a:extLst>
                <a:ext uri="{FF2B5EF4-FFF2-40B4-BE49-F238E27FC236}">
                  <a16:creationId xmlns:a16="http://schemas.microsoft.com/office/drawing/2014/main" id="{E250AC64-718C-4010-B57E-FFF199BEF1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8204737"/>
                </p:ext>
              </p:extLst>
            </p:nvPr>
          </p:nvGraphicFramePr>
          <p:xfrm>
            <a:off x="1746" y="187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77492" imgH="164814" progId="Equation.DSMT4">
                    <p:embed/>
                  </p:oleObj>
                </mc:Choice>
                <mc:Fallback>
                  <p:oleObj r:id="rId9" imgW="177492" imgH="164814" progId="Equation.DSMT4">
                    <p:embed/>
                    <p:pic>
                      <p:nvPicPr>
                        <p:cNvPr id="265232" name="Object 16">
                          <a:extLst>
                            <a:ext uri="{FF2B5EF4-FFF2-40B4-BE49-F238E27FC236}">
                              <a16:creationId xmlns:a16="http://schemas.microsoft.com/office/drawing/2014/main" id="{E250AC64-718C-4010-B57E-FFF199BEF1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873"/>
                          <a:ext cx="227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33" name="Object 17">
              <a:extLst>
                <a:ext uri="{FF2B5EF4-FFF2-40B4-BE49-F238E27FC236}">
                  <a16:creationId xmlns:a16="http://schemas.microsoft.com/office/drawing/2014/main" id="{DA95DD82-270D-4557-9E28-1ABB6B4872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9226272"/>
                </p:ext>
              </p:extLst>
            </p:nvPr>
          </p:nvGraphicFramePr>
          <p:xfrm>
            <a:off x="2744" y="1858"/>
            <a:ext cx="31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53670" imgH="177569" progId="Equation.DSMT4">
                    <p:embed/>
                  </p:oleObj>
                </mc:Choice>
                <mc:Fallback>
                  <p:oleObj r:id="rId10" imgW="253670" imgH="177569" progId="Equation.DSMT4">
                    <p:embed/>
                    <p:pic>
                      <p:nvPicPr>
                        <p:cNvPr id="265233" name="Object 17">
                          <a:extLst>
                            <a:ext uri="{FF2B5EF4-FFF2-40B4-BE49-F238E27FC236}">
                              <a16:creationId xmlns:a16="http://schemas.microsoft.com/office/drawing/2014/main" id="{DA95DD82-270D-4557-9E28-1ABB6B4872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858"/>
                          <a:ext cx="31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34" name="Rectangle 18">
            <a:extLst>
              <a:ext uri="{FF2B5EF4-FFF2-40B4-BE49-F238E27FC236}">
                <a16:creationId xmlns:a16="http://schemas.microsoft.com/office/drawing/2014/main" id="{62AEBBBF-AA14-4A73-AFC1-F53B418D4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21736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35" name="Rectangle 19">
            <a:extLst>
              <a:ext uri="{FF2B5EF4-FFF2-40B4-BE49-F238E27FC236}">
                <a16:creationId xmlns:a16="http://schemas.microsoft.com/office/drawing/2014/main" id="{0691D244-0F87-4D45-9A6D-F740032E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217926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5237" name="Rectangle 21">
            <a:extLst>
              <a:ext uri="{FF2B5EF4-FFF2-40B4-BE49-F238E27FC236}">
                <a16:creationId xmlns:a16="http://schemas.microsoft.com/office/drawing/2014/main" id="{3D1FE08A-12C3-4AB4-85C9-13A031E0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>
            <a:extLst>
              <a:ext uri="{FF2B5EF4-FFF2-40B4-BE49-F238E27FC236}">
                <a16:creationId xmlns:a16="http://schemas.microsoft.com/office/drawing/2014/main" id="{164FFCC4-ACB9-444F-A6A0-9E54C5F7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8064500" cy="373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伽罗华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年多前发现，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对任意群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的任一子群，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中任一元，则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未必相等，但对于能使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=Ha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成立的子群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则具有特别重要的意义，他把这类子群叫做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正规子群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（也叫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不变子群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由它可以定义一种和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相关的新群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4000" dirty="0"/>
              <a:t>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3" name="Object 3">
            <a:extLst>
              <a:ext uri="{FF2B5EF4-FFF2-40B4-BE49-F238E27FC236}">
                <a16:creationId xmlns:a16="http://schemas.microsoft.com/office/drawing/2014/main" id="{BF12D27C-EA96-4E06-B7E3-404089D60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22076"/>
              </p:ext>
            </p:extLst>
          </p:nvPr>
        </p:nvGraphicFramePr>
        <p:xfrm>
          <a:off x="1759001" y="1024565"/>
          <a:ext cx="928978" cy="38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203040" progId="Equation.DSMT4">
                  <p:embed/>
                </p:oleObj>
              </mc:Choice>
              <mc:Fallback>
                <p:oleObj name="Equation" r:id="rId2" imgW="495000" imgH="203040" progId="Equation.DSMT4">
                  <p:embed/>
                  <p:pic>
                    <p:nvPicPr>
                      <p:cNvPr id="230403" name="Object 3">
                        <a:extLst>
                          <a:ext uri="{FF2B5EF4-FFF2-40B4-BE49-F238E27FC236}">
                            <a16:creationId xmlns:a16="http://schemas.microsoft.com/office/drawing/2014/main" id="{BF12D27C-EA96-4E06-B7E3-404089D60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001" y="1024565"/>
                        <a:ext cx="928978" cy="388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4" name="Object 4">
            <a:extLst>
              <a:ext uri="{FF2B5EF4-FFF2-40B4-BE49-F238E27FC236}">
                <a16:creationId xmlns:a16="http://schemas.microsoft.com/office/drawing/2014/main" id="{8B0D4B30-D72C-43ED-AEB0-570AB23D2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7836"/>
              </p:ext>
            </p:extLst>
          </p:nvPr>
        </p:nvGraphicFramePr>
        <p:xfrm>
          <a:off x="2687449" y="1038301"/>
          <a:ext cx="957597" cy="36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03040" progId="Equation.DSMT4">
                  <p:embed/>
                </p:oleObj>
              </mc:Choice>
              <mc:Fallback>
                <p:oleObj name="Equation" r:id="rId4" imgW="533160" imgH="203040" progId="Equation.DSMT4">
                  <p:embed/>
                  <p:pic>
                    <p:nvPicPr>
                      <p:cNvPr id="230404" name="Object 4">
                        <a:extLst>
                          <a:ext uri="{FF2B5EF4-FFF2-40B4-BE49-F238E27FC236}">
                            <a16:creationId xmlns:a16="http://schemas.microsoft.com/office/drawing/2014/main" id="{8B0D4B30-D72C-43ED-AEB0-570AB23D2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449" y="1038301"/>
                        <a:ext cx="957597" cy="363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>
            <a:extLst>
              <a:ext uri="{FF2B5EF4-FFF2-40B4-BE49-F238E27FC236}">
                <a16:creationId xmlns:a16="http://schemas.microsoft.com/office/drawing/2014/main" id="{3288810C-57BA-4E82-B90A-FACFCEBD2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83078"/>
              </p:ext>
            </p:extLst>
          </p:nvPr>
        </p:nvGraphicFramePr>
        <p:xfrm>
          <a:off x="3683748" y="1005798"/>
          <a:ext cx="1800225" cy="39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03040" progId="Equation.DSMT4">
                  <p:embed/>
                </p:oleObj>
              </mc:Choice>
              <mc:Fallback>
                <p:oleObj name="Equation" r:id="rId6" imgW="939600" imgH="203040" progId="Equation.DSMT4">
                  <p:embed/>
                  <p:pic>
                    <p:nvPicPr>
                      <p:cNvPr id="230405" name="Object 5">
                        <a:extLst>
                          <a:ext uri="{FF2B5EF4-FFF2-40B4-BE49-F238E27FC236}">
                            <a16:creationId xmlns:a16="http://schemas.microsoft.com/office/drawing/2014/main" id="{3288810C-57BA-4E82-B90A-FACFCEBD2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748" y="1005798"/>
                        <a:ext cx="1800225" cy="39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6" name="Object 6">
            <a:extLst>
              <a:ext uri="{FF2B5EF4-FFF2-40B4-BE49-F238E27FC236}">
                <a16:creationId xmlns:a16="http://schemas.microsoft.com/office/drawing/2014/main" id="{B08F1B04-C3C2-4F0E-99D7-99C02AC91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22184"/>
              </p:ext>
            </p:extLst>
          </p:nvPr>
        </p:nvGraphicFramePr>
        <p:xfrm>
          <a:off x="1587191" y="1629111"/>
          <a:ext cx="304627" cy="24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152280" progId="Equation.DSMT4">
                  <p:embed/>
                </p:oleObj>
              </mc:Choice>
              <mc:Fallback>
                <p:oleObj name="Equation" r:id="rId8" imgW="190440" imgH="152280" progId="Equation.DSMT4">
                  <p:embed/>
                  <p:pic>
                    <p:nvPicPr>
                      <p:cNvPr id="230406" name="Object 6">
                        <a:extLst>
                          <a:ext uri="{FF2B5EF4-FFF2-40B4-BE49-F238E27FC236}">
                            <a16:creationId xmlns:a16="http://schemas.microsoft.com/office/drawing/2014/main" id="{B08F1B04-C3C2-4F0E-99D7-99C02AC91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191" y="1629111"/>
                        <a:ext cx="304627" cy="244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7" name="Object 7">
            <a:extLst>
              <a:ext uri="{FF2B5EF4-FFF2-40B4-BE49-F238E27FC236}">
                <a16:creationId xmlns:a16="http://schemas.microsoft.com/office/drawing/2014/main" id="{1165ED7A-C9B9-4864-A7C2-55141C62C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39759"/>
              </p:ext>
            </p:extLst>
          </p:nvPr>
        </p:nvGraphicFramePr>
        <p:xfrm>
          <a:off x="2501900" y="1586583"/>
          <a:ext cx="312738" cy="3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77480" progId="Equation.DSMT4">
                  <p:embed/>
                </p:oleObj>
              </mc:Choice>
              <mc:Fallback>
                <p:oleObj name="Equation" r:id="rId10" imgW="164880" imgH="177480" progId="Equation.DSMT4">
                  <p:embed/>
                  <p:pic>
                    <p:nvPicPr>
                      <p:cNvPr id="230407" name="Object 7">
                        <a:extLst>
                          <a:ext uri="{FF2B5EF4-FFF2-40B4-BE49-F238E27FC236}">
                            <a16:creationId xmlns:a16="http://schemas.microsoft.com/office/drawing/2014/main" id="{1165ED7A-C9B9-4864-A7C2-55141C62C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586583"/>
                        <a:ext cx="312738" cy="32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8" name="Rectangle 8">
            <a:extLst>
              <a:ext uri="{FF2B5EF4-FFF2-40B4-BE49-F238E27FC236}">
                <a16:creationId xmlns:a16="http://schemas.microsoft.com/office/drawing/2014/main" id="{8D287704-2728-417F-AB00-8591F7E5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66182"/>
            <a:ext cx="11724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1  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11" name="Rectangle 11">
            <a:extLst>
              <a:ext uri="{FF2B5EF4-FFF2-40B4-BE49-F238E27FC236}">
                <a16:creationId xmlns:a16="http://schemas.microsoft.com/office/drawing/2014/main" id="{F5F34136-2680-4328-9EB2-A48B77DB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33861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12" name="Rectangle 12">
            <a:extLst>
              <a:ext uri="{FF2B5EF4-FFF2-40B4-BE49-F238E27FC236}">
                <a16:creationId xmlns:a16="http://schemas.microsoft.com/office/drawing/2014/main" id="{5D4F72F0-3479-48DB-A03B-EE4AA478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54244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是群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13" name="Rectangle 13">
            <a:extLst>
              <a:ext uri="{FF2B5EF4-FFF2-40B4-BE49-F238E27FC236}">
                <a16:creationId xmlns:a16="http://schemas.microsoft.com/office/drawing/2014/main" id="{FED41CB9-2800-4411-BE42-AF23F4379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1542445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正规子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群（或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不变子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群）</a:t>
            </a:r>
          </a:p>
        </p:txBody>
      </p:sp>
      <p:sp>
        <p:nvSpPr>
          <p:cNvPr id="230415" name="Rectangle 15">
            <a:extLst>
              <a:ext uri="{FF2B5EF4-FFF2-40B4-BE49-F238E27FC236}">
                <a16:creationId xmlns:a16="http://schemas.microsoft.com/office/drawing/2014/main" id="{CBB1726C-C1DE-490E-BB50-8865E447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42" y="2118708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16" name="Rectangle 16">
            <a:extLst>
              <a:ext uri="{FF2B5EF4-FFF2-40B4-BE49-F238E27FC236}">
                <a16:creationId xmlns:a16="http://schemas.microsoft.com/office/drawing/2014/main" id="{3EA0D13C-73B9-4440-B568-B3B0BA5D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766407"/>
            <a:ext cx="18713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任意群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18" name="Rectangle 18">
            <a:extLst>
              <a:ext uri="{FF2B5EF4-FFF2-40B4-BE49-F238E27FC236}">
                <a16:creationId xmlns:a16="http://schemas.microsoft.com/office/drawing/2014/main" id="{CF95D59D-814B-414B-A3AB-036A8B05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66407"/>
            <a:ext cx="43367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的两个平凡子群都是正规子群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24" name="Rectangle 24">
            <a:extLst>
              <a:ext uri="{FF2B5EF4-FFF2-40B4-BE49-F238E27FC236}">
                <a16:creationId xmlns:a16="http://schemas.microsoft.com/office/drawing/2014/main" id="{E8F88DD3-90F1-4D42-A23B-89AD2152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32" y="4482772"/>
            <a:ext cx="7848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交换群的子群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都是正规子群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26" name="Object 26">
                <a:extLst>
                  <a:ext uri="{FF2B5EF4-FFF2-40B4-BE49-F238E27FC236}">
                    <a16:creationId xmlns:a16="http://schemas.microsoft.com/office/drawing/2014/main" id="{A7C0D9D9-0E30-448E-81EF-3EE85A5F33AC}"/>
                  </a:ext>
                </a:extLst>
              </p:cNvPr>
              <p:cNvSpPr txBox="1"/>
              <p:nvPr/>
            </p:nvSpPr>
            <p:spPr bwMode="auto">
              <a:xfrm>
                <a:off x="1691680" y="2179924"/>
                <a:ext cx="576262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0426" name="Object 26">
                <a:extLst>
                  <a:ext uri="{FF2B5EF4-FFF2-40B4-BE49-F238E27FC236}">
                    <a16:creationId xmlns:a16="http://schemas.microsoft.com/office/drawing/2014/main" id="{A7C0D9D9-0E30-448E-81EF-3EE85A5F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179924"/>
                <a:ext cx="576262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0427" name="Object 27">
            <a:extLst>
              <a:ext uri="{FF2B5EF4-FFF2-40B4-BE49-F238E27FC236}">
                <a16:creationId xmlns:a16="http://schemas.microsoft.com/office/drawing/2014/main" id="{1D6B7326-C2A9-4289-AFD1-30AE969A5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96374"/>
              </p:ext>
            </p:extLst>
          </p:nvPr>
        </p:nvGraphicFramePr>
        <p:xfrm>
          <a:off x="2267744" y="2277084"/>
          <a:ext cx="256520" cy="27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177480" progId="Equation.DSMT4">
                  <p:embed/>
                </p:oleObj>
              </mc:Choice>
              <mc:Fallback>
                <p:oleObj name="Equation" r:id="rId14" imgW="164880" imgH="177480" progId="Equation.DSMT4">
                  <p:embed/>
                  <p:pic>
                    <p:nvPicPr>
                      <p:cNvPr id="230427" name="Object 27">
                        <a:extLst>
                          <a:ext uri="{FF2B5EF4-FFF2-40B4-BE49-F238E27FC236}">
                            <a16:creationId xmlns:a16="http://schemas.microsoft.com/office/drawing/2014/main" id="{1D6B7326-C2A9-4289-AFD1-30AE969A5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7084"/>
                        <a:ext cx="256520" cy="272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0428" name="Picture 28">
            <a:extLst>
              <a:ext uri="{FF2B5EF4-FFF2-40B4-BE49-F238E27FC236}">
                <a16:creationId xmlns:a16="http://schemas.microsoft.com/office/drawing/2014/main" id="{E708AE76-90AE-4724-92D1-15181B06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48" y="2230613"/>
            <a:ext cx="270071" cy="3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0431" name="Object 31">
            <a:extLst>
              <a:ext uri="{FF2B5EF4-FFF2-40B4-BE49-F238E27FC236}">
                <a16:creationId xmlns:a16="http://schemas.microsoft.com/office/drawing/2014/main" id="{640C4F82-7ACC-4963-8C0F-501E6A626AD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93377967"/>
              </p:ext>
            </p:extLst>
          </p:nvPr>
        </p:nvGraphicFramePr>
        <p:xfrm>
          <a:off x="1476375" y="3357899"/>
          <a:ext cx="4679801" cy="95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15840" imgH="431640" progId="Equation.DSMT4">
                  <p:embed/>
                </p:oleObj>
              </mc:Choice>
              <mc:Fallback>
                <p:oleObj name="Equation" r:id="rId17" imgW="1815840" imgH="431640" progId="Equation.DSMT4">
                  <p:embed/>
                  <p:pic>
                    <p:nvPicPr>
                      <p:cNvPr id="230431" name="Object 31">
                        <a:extLst>
                          <a:ext uri="{FF2B5EF4-FFF2-40B4-BE49-F238E27FC236}">
                            <a16:creationId xmlns:a16="http://schemas.microsoft.com/office/drawing/2014/main" id="{640C4F82-7ACC-4963-8C0F-501E6A626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7899"/>
                        <a:ext cx="4679801" cy="95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6" name="Object 36">
            <a:extLst>
              <a:ext uri="{FF2B5EF4-FFF2-40B4-BE49-F238E27FC236}">
                <a16:creationId xmlns:a16="http://schemas.microsoft.com/office/drawing/2014/main" id="{16AA3899-6CC2-49D6-85AD-BC2B20D479D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02908048"/>
              </p:ext>
            </p:extLst>
          </p:nvPr>
        </p:nvGraphicFramePr>
        <p:xfrm>
          <a:off x="1402407" y="5013661"/>
          <a:ext cx="4465737" cy="40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87520" imgH="215640" progId="Equation.DSMT4">
                  <p:embed/>
                </p:oleObj>
              </mc:Choice>
              <mc:Fallback>
                <p:oleObj name="Equation" r:id="rId19" imgW="2387520" imgH="215640" progId="Equation.DSMT4">
                  <p:embed/>
                  <p:pic>
                    <p:nvPicPr>
                      <p:cNvPr id="230436" name="Object 36">
                        <a:extLst>
                          <a:ext uri="{FF2B5EF4-FFF2-40B4-BE49-F238E27FC236}">
                            <a16:creationId xmlns:a16="http://schemas.microsoft.com/office/drawing/2014/main" id="{16AA3899-6CC2-49D6-85AD-BC2B20D47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407" y="5013661"/>
                        <a:ext cx="4465737" cy="404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0" name="Object 40">
            <a:extLst>
              <a:ext uri="{FF2B5EF4-FFF2-40B4-BE49-F238E27FC236}">
                <a16:creationId xmlns:a16="http://schemas.microsoft.com/office/drawing/2014/main" id="{26D71F8A-41F6-4D59-A972-5A30DB61B86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75500056"/>
              </p:ext>
            </p:extLst>
          </p:nvPr>
        </p:nvGraphicFramePr>
        <p:xfrm>
          <a:off x="1402407" y="5532451"/>
          <a:ext cx="4753769" cy="41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323800" imgH="203040" progId="Equation.DSMT4">
                  <p:embed/>
                </p:oleObj>
              </mc:Choice>
              <mc:Fallback>
                <p:oleObj name="Equation" r:id="rId21" imgW="2323800" imgH="203040" progId="Equation.DSMT4">
                  <p:embed/>
                  <p:pic>
                    <p:nvPicPr>
                      <p:cNvPr id="230440" name="Object 40">
                        <a:extLst>
                          <a:ext uri="{FF2B5EF4-FFF2-40B4-BE49-F238E27FC236}">
                            <a16:creationId xmlns:a16="http://schemas.microsoft.com/office/drawing/2014/main" id="{26D71F8A-41F6-4D59-A972-5A30DB61B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407" y="5532451"/>
                        <a:ext cx="4753769" cy="41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8" grpId="0"/>
      <p:bldP spid="230411" grpId="0"/>
      <p:bldP spid="230412" grpId="0"/>
      <p:bldP spid="230413" grpId="0"/>
      <p:bldP spid="230415" grpId="0"/>
      <p:bldP spid="230416" grpId="0"/>
      <p:bldP spid="230418" grpId="0"/>
      <p:bldP spid="230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6" name="Rectangle 16">
            <a:extLst>
              <a:ext uri="{FF2B5EF4-FFF2-40B4-BE49-F238E27FC236}">
                <a16:creationId xmlns:a16="http://schemas.microsoft.com/office/drawing/2014/main" id="{227D59FF-029F-46E9-B311-8B1301E1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45" y="1050851"/>
            <a:ext cx="18713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任意群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40659" name="Object 19">
            <a:extLst>
              <a:ext uri="{FF2B5EF4-FFF2-40B4-BE49-F238E27FC236}">
                <a16:creationId xmlns:a16="http://schemas.microsoft.com/office/drawing/2014/main" id="{5DD4ACD8-5147-48A7-B617-AA9A36F1B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97555"/>
              </p:ext>
            </p:extLst>
          </p:nvPr>
        </p:nvGraphicFramePr>
        <p:xfrm>
          <a:off x="1619672" y="1580123"/>
          <a:ext cx="3456815" cy="33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203040" progId="Equation.DSMT4">
                  <p:embed/>
                </p:oleObj>
              </mc:Choice>
              <mc:Fallback>
                <p:oleObj name="Equation" r:id="rId2" imgW="2031840" imgH="203040" progId="Equation.DSMT4">
                  <p:embed/>
                  <p:pic>
                    <p:nvPicPr>
                      <p:cNvPr id="240659" name="Object 19">
                        <a:extLst>
                          <a:ext uri="{FF2B5EF4-FFF2-40B4-BE49-F238E27FC236}">
                            <a16:creationId xmlns:a16="http://schemas.microsoft.com/office/drawing/2014/main" id="{5DD4ACD8-5147-48A7-B617-AA9A36F1B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80123"/>
                        <a:ext cx="3456815" cy="336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0" name="Rectangle 20">
            <a:extLst>
              <a:ext uri="{FF2B5EF4-FFF2-40B4-BE49-F238E27FC236}">
                <a16:creationId xmlns:a16="http://schemas.microsoft.com/office/drawing/2014/main" id="{47486471-04C4-41D2-B942-219ED35F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912435"/>
            <a:ext cx="58318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中心。中心都是不变子群。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40671" name="Object 31">
            <a:extLst>
              <a:ext uri="{FF2B5EF4-FFF2-40B4-BE49-F238E27FC236}">
                <a16:creationId xmlns:a16="http://schemas.microsoft.com/office/drawing/2014/main" id="{B29469D2-0E1B-44F0-8DFA-909152E1D4E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34518243"/>
              </p:ext>
            </p:extLst>
          </p:nvPr>
        </p:nvGraphicFramePr>
        <p:xfrm>
          <a:off x="1258888" y="2565400"/>
          <a:ext cx="5543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560" imgH="203040" progId="Equation.DSMT4">
                  <p:embed/>
                </p:oleObj>
              </mc:Choice>
              <mc:Fallback>
                <p:oleObj name="Equation" r:id="rId4" imgW="2590560" imgH="203040" progId="Equation.DSMT4">
                  <p:embed/>
                  <p:pic>
                    <p:nvPicPr>
                      <p:cNvPr id="240671" name="Object 31">
                        <a:extLst>
                          <a:ext uri="{FF2B5EF4-FFF2-40B4-BE49-F238E27FC236}">
                            <a16:creationId xmlns:a16="http://schemas.microsoft.com/office/drawing/2014/main" id="{B29469D2-0E1B-44F0-8DFA-909152E1D4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5543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74" name="Object 34">
            <a:extLst>
              <a:ext uri="{FF2B5EF4-FFF2-40B4-BE49-F238E27FC236}">
                <a16:creationId xmlns:a16="http://schemas.microsoft.com/office/drawing/2014/main" id="{5C00D778-C0E8-4A82-9774-23F9ADF7E7C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69260274"/>
              </p:ext>
            </p:extLst>
          </p:nvPr>
        </p:nvGraphicFramePr>
        <p:xfrm>
          <a:off x="395536" y="2996952"/>
          <a:ext cx="8605838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68600" imgH="939600" progId="Equation.DSMT4">
                  <p:embed/>
                </p:oleObj>
              </mc:Choice>
              <mc:Fallback>
                <p:oleObj name="Equation" r:id="rId6" imgW="4368600" imgH="939600" progId="Equation.DSMT4">
                  <p:embed/>
                  <p:pic>
                    <p:nvPicPr>
                      <p:cNvPr id="240674" name="Object 34">
                        <a:extLst>
                          <a:ext uri="{FF2B5EF4-FFF2-40B4-BE49-F238E27FC236}">
                            <a16:creationId xmlns:a16="http://schemas.microsoft.com/office/drawing/2014/main" id="{5C00D778-C0E8-4A82-9774-23F9ADF7E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8605838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70" name="Text Box 30">
            <a:extLst>
              <a:ext uri="{FF2B5EF4-FFF2-40B4-BE49-F238E27FC236}">
                <a16:creationId xmlns:a16="http://schemas.microsoft.com/office/drawing/2014/main" id="{BE45148A-F7F4-4FD6-8BCD-1C2268A0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graphicFrame>
        <p:nvGraphicFramePr>
          <p:cNvPr id="240677" name="Object 37">
            <a:extLst>
              <a:ext uri="{FF2B5EF4-FFF2-40B4-BE49-F238E27FC236}">
                <a16:creationId xmlns:a16="http://schemas.microsoft.com/office/drawing/2014/main" id="{D493785D-D434-4CF3-B556-AC3C1F4914A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51615803"/>
              </p:ext>
            </p:extLst>
          </p:nvPr>
        </p:nvGraphicFramePr>
        <p:xfrm>
          <a:off x="826344" y="4952528"/>
          <a:ext cx="6408638" cy="86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457200" progId="Equation.DSMT4">
                  <p:embed/>
                </p:oleObj>
              </mc:Choice>
              <mc:Fallback>
                <p:oleObj name="Equation" r:id="rId8" imgW="3390840" imgH="457200" progId="Equation.DSMT4">
                  <p:embed/>
                  <p:pic>
                    <p:nvPicPr>
                      <p:cNvPr id="240677" name="Object 37">
                        <a:extLst>
                          <a:ext uri="{FF2B5EF4-FFF2-40B4-BE49-F238E27FC236}">
                            <a16:creationId xmlns:a16="http://schemas.microsoft.com/office/drawing/2014/main" id="{D493785D-D434-4CF3-B556-AC3C1F491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44" y="4952528"/>
                        <a:ext cx="6408638" cy="86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80" name="Text Box 40">
            <a:extLst>
              <a:ext uri="{FF2B5EF4-FFF2-40B4-BE49-F238E27FC236}">
                <a16:creationId xmlns:a16="http://schemas.microsoft.com/office/drawing/2014/main" id="{4B7EC581-6E64-4535-8748-E49B4EDCA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05488"/>
            <a:ext cx="813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注：含于群的中心的子群都是正规子群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40682" name="AutoShape 42">
            <a:extLst>
              <a:ext uri="{FF2B5EF4-FFF2-40B4-BE49-F238E27FC236}">
                <a16:creationId xmlns:a16="http://schemas.microsoft.com/office/drawing/2014/main" id="{8DA2D7AB-F2AE-4CBB-8648-0B87E4C6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24" y="567520"/>
            <a:ext cx="3168228" cy="677566"/>
          </a:xfrm>
          <a:prstGeom prst="wedgeRoundRectCallout">
            <a:avLst>
              <a:gd name="adj1" fmla="val -63828"/>
              <a:gd name="adj2" fmla="val 92003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990033"/>
                </a:solidFill>
              </a:rPr>
              <a:t>中心是正规子群吗？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406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6" grpId="0"/>
      <p:bldP spid="240660" grpId="0"/>
      <p:bldP spid="240670" grpId="0"/>
      <p:bldP spid="240680" grpId="0"/>
      <p:bldP spid="2406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F97DEDCA-31C5-480C-B2B0-599C012F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67CF9102-6EA4-4DFA-BC69-3BF4BB0B21E5}" type="datetime1">
              <a:rPr lang="zh-CN" altLang="en-US"/>
              <a:pPr/>
              <a:t>2022/11/21</a:t>
            </a:fld>
            <a:endParaRPr lang="en-US" altLang="zh-CN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7AE6B758-170D-4EB0-B0CC-B044BA5FF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25343"/>
              </p:ext>
            </p:extLst>
          </p:nvPr>
        </p:nvGraphicFramePr>
        <p:xfrm>
          <a:off x="565683" y="541338"/>
          <a:ext cx="8012633" cy="524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272550" imgH="2783993" progId="Word.Document.8">
                  <p:embed/>
                </p:oleObj>
              </mc:Choice>
              <mc:Fallback>
                <p:oleObj name="Document" r:id="rId2" imgW="4272550" imgH="2783993" progId="Word.Document.8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7AE6B758-170D-4EB0-B0CC-B044BA5FF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83" y="541338"/>
                        <a:ext cx="8012633" cy="5244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7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8C085F0A-06EE-4D2D-A786-6500F22E53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-3284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endParaRPr lang="en-US" altLang="zh-CN" sz="3600" dirty="0"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31427" name="Object 3">
            <a:extLst>
              <a:ext uri="{FF2B5EF4-FFF2-40B4-BE49-F238E27FC236}">
                <a16:creationId xmlns:a16="http://schemas.microsoft.com/office/drawing/2014/main" id="{885907C1-B777-476C-A1F1-7C9DD7425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4746"/>
              </p:ext>
            </p:extLst>
          </p:nvPr>
        </p:nvGraphicFramePr>
        <p:xfrm>
          <a:off x="1571622" y="1305659"/>
          <a:ext cx="4872586" cy="42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228600" progId="Equation.DSMT4">
                  <p:embed/>
                </p:oleObj>
              </mc:Choice>
              <mc:Fallback>
                <p:oleObj name="Equation" r:id="rId2" imgW="2641320" imgH="228600" progId="Equation.DSMT4">
                  <p:embed/>
                  <p:pic>
                    <p:nvPicPr>
                      <p:cNvPr id="231427" name="Object 3">
                        <a:extLst>
                          <a:ext uri="{FF2B5EF4-FFF2-40B4-BE49-F238E27FC236}">
                            <a16:creationId xmlns:a16="http://schemas.microsoft.com/office/drawing/2014/main" id="{885907C1-B777-476C-A1F1-7C9DD7425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2" y="1305659"/>
                        <a:ext cx="4872586" cy="420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>
            <a:extLst>
              <a:ext uri="{FF2B5EF4-FFF2-40B4-BE49-F238E27FC236}">
                <a16:creationId xmlns:a16="http://schemas.microsoft.com/office/drawing/2014/main" id="{2E4A3507-5ECF-4B84-944F-B84372618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370326"/>
              </p:ext>
            </p:extLst>
          </p:nvPr>
        </p:nvGraphicFramePr>
        <p:xfrm>
          <a:off x="3401002" y="1809562"/>
          <a:ext cx="2558523" cy="34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203040" progId="Equation.DSMT4">
                  <p:embed/>
                </p:oleObj>
              </mc:Choice>
              <mc:Fallback>
                <p:oleObj name="Equation" r:id="rId4" imgW="1485720" imgH="203040" progId="Equation.DSMT4">
                  <p:embed/>
                  <p:pic>
                    <p:nvPicPr>
                      <p:cNvPr id="231428" name="Object 4">
                        <a:extLst>
                          <a:ext uri="{FF2B5EF4-FFF2-40B4-BE49-F238E27FC236}">
                            <a16:creationId xmlns:a16="http://schemas.microsoft.com/office/drawing/2014/main" id="{2E4A3507-5ECF-4B84-944F-B84372618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002" y="1809562"/>
                        <a:ext cx="2558523" cy="343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>
            <a:extLst>
              <a:ext uri="{FF2B5EF4-FFF2-40B4-BE49-F238E27FC236}">
                <a16:creationId xmlns:a16="http://schemas.microsoft.com/office/drawing/2014/main" id="{124A21EE-8423-46CD-8C4F-F106D402D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98416"/>
              </p:ext>
            </p:extLst>
          </p:nvPr>
        </p:nvGraphicFramePr>
        <p:xfrm>
          <a:off x="2050087" y="4228494"/>
          <a:ext cx="3561831" cy="325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203040" progId="Equation.DSMT4">
                  <p:embed/>
                </p:oleObj>
              </mc:Choice>
              <mc:Fallback>
                <p:oleObj name="Equation" r:id="rId6" imgW="2184120" imgH="203040" progId="Equation.DSMT4">
                  <p:embed/>
                  <p:pic>
                    <p:nvPicPr>
                      <p:cNvPr id="231429" name="Object 5">
                        <a:extLst>
                          <a:ext uri="{FF2B5EF4-FFF2-40B4-BE49-F238E27FC236}">
                            <a16:creationId xmlns:a16="http://schemas.microsoft.com/office/drawing/2014/main" id="{124A21EE-8423-46CD-8C4F-F106D402D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087" y="4228494"/>
                        <a:ext cx="3561831" cy="325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>
            <a:extLst>
              <a:ext uri="{FF2B5EF4-FFF2-40B4-BE49-F238E27FC236}">
                <a16:creationId xmlns:a16="http://schemas.microsoft.com/office/drawing/2014/main" id="{6A5E32C9-F235-4CD0-B130-151C1013D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011896"/>
              </p:ext>
            </p:extLst>
          </p:nvPr>
        </p:nvGraphicFramePr>
        <p:xfrm>
          <a:off x="1571622" y="1801223"/>
          <a:ext cx="1676792" cy="35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231431" name="Object 7">
                        <a:extLst>
                          <a:ext uri="{FF2B5EF4-FFF2-40B4-BE49-F238E27FC236}">
                            <a16:creationId xmlns:a16="http://schemas.microsoft.com/office/drawing/2014/main" id="{6A5E32C9-F235-4CD0-B130-151C1013D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2" y="1801223"/>
                        <a:ext cx="1676792" cy="35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>
            <a:extLst>
              <a:ext uri="{FF2B5EF4-FFF2-40B4-BE49-F238E27FC236}">
                <a16:creationId xmlns:a16="http://schemas.microsoft.com/office/drawing/2014/main" id="{7FF5AE1C-0562-4944-8F74-4F50E5C1E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277089"/>
              </p:ext>
            </p:extLst>
          </p:nvPr>
        </p:nvGraphicFramePr>
        <p:xfrm>
          <a:off x="2170674" y="2304462"/>
          <a:ext cx="2338263" cy="35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40" imgH="203040" progId="Equation.DSMT4">
                  <p:embed/>
                </p:oleObj>
              </mc:Choice>
              <mc:Fallback>
                <p:oleObj name="Equation" r:id="rId10" imgW="1333440" imgH="203040" progId="Equation.DSMT4">
                  <p:embed/>
                  <p:pic>
                    <p:nvPicPr>
                      <p:cNvPr id="231432" name="Object 8">
                        <a:extLst>
                          <a:ext uri="{FF2B5EF4-FFF2-40B4-BE49-F238E27FC236}">
                            <a16:creationId xmlns:a16="http://schemas.microsoft.com/office/drawing/2014/main" id="{7FF5AE1C-0562-4944-8F74-4F50E5C1E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74" y="2304462"/>
                        <a:ext cx="2338263" cy="350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3" name="Object 9">
            <a:extLst>
              <a:ext uri="{FF2B5EF4-FFF2-40B4-BE49-F238E27FC236}">
                <a16:creationId xmlns:a16="http://schemas.microsoft.com/office/drawing/2014/main" id="{D5C0BEA0-157F-4AEF-9C26-4600E6F0E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7807"/>
              </p:ext>
            </p:extLst>
          </p:nvPr>
        </p:nvGraphicFramePr>
        <p:xfrm>
          <a:off x="2095139" y="2764362"/>
          <a:ext cx="2447229" cy="35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203040" progId="Equation.DSMT4">
                  <p:embed/>
                </p:oleObj>
              </mc:Choice>
              <mc:Fallback>
                <p:oleObj name="Equation" r:id="rId12" imgW="1358640" imgH="203040" progId="Equation.DSMT4">
                  <p:embed/>
                  <p:pic>
                    <p:nvPicPr>
                      <p:cNvPr id="231433" name="Object 9">
                        <a:extLst>
                          <a:ext uri="{FF2B5EF4-FFF2-40B4-BE49-F238E27FC236}">
                            <a16:creationId xmlns:a16="http://schemas.microsoft.com/office/drawing/2014/main" id="{D5C0BEA0-157F-4AEF-9C26-4600E6F0E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139" y="2764362"/>
                        <a:ext cx="2447229" cy="35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5" name="Rectangle 11">
            <a:extLst>
              <a:ext uri="{FF2B5EF4-FFF2-40B4-BE49-F238E27FC236}">
                <a16:creationId xmlns:a16="http://schemas.microsoft.com/office/drawing/2014/main" id="{B2494DF6-D86E-48B5-BE80-9AB93480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89" y="2204717"/>
            <a:ext cx="826165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因为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1436" name="Rectangle 12">
            <a:extLst>
              <a:ext uri="{FF2B5EF4-FFF2-40B4-BE49-F238E27FC236}">
                <a16:creationId xmlns:a16="http://schemas.microsoft.com/office/drawing/2014/main" id="{D37DD118-BADC-4A4E-B05F-1616B309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40" y="3253907"/>
            <a:ext cx="37308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的不变子群。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1438" name="Rectangle 14">
            <a:extLst>
              <a:ext uri="{FF2B5EF4-FFF2-40B4-BE49-F238E27FC236}">
                <a16:creationId xmlns:a16="http://schemas.microsoft.com/office/drawing/2014/main" id="{85AD7DE2-5F45-4292-AE48-D8678169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471" y="3688235"/>
            <a:ext cx="826165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31440" name="Object 16">
            <a:extLst>
              <a:ext uri="{FF2B5EF4-FFF2-40B4-BE49-F238E27FC236}">
                <a16:creationId xmlns:a16="http://schemas.microsoft.com/office/drawing/2014/main" id="{F65D9BAD-C914-4D9A-B937-9E42FC3C7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95021"/>
              </p:ext>
            </p:extLst>
          </p:nvPr>
        </p:nvGraphicFramePr>
        <p:xfrm>
          <a:off x="2050087" y="3771860"/>
          <a:ext cx="3730806" cy="35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82600" imgH="203040" progId="Equation.DSMT4">
                  <p:embed/>
                </p:oleObj>
              </mc:Choice>
              <mc:Fallback>
                <p:oleObj name="Equation" r:id="rId14" imgW="2082600" imgH="203040" progId="Equation.DSMT4">
                  <p:embed/>
                  <p:pic>
                    <p:nvPicPr>
                      <p:cNvPr id="231440" name="Object 16">
                        <a:extLst>
                          <a:ext uri="{FF2B5EF4-FFF2-40B4-BE49-F238E27FC236}">
                            <a16:creationId xmlns:a16="http://schemas.microsoft.com/office/drawing/2014/main" id="{F65D9BAD-C914-4D9A-B937-9E42FC3C7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087" y="3771860"/>
                        <a:ext cx="3730806" cy="357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1" name="Rectangle 17">
            <a:extLst>
              <a:ext uri="{FF2B5EF4-FFF2-40B4-BE49-F238E27FC236}">
                <a16:creationId xmlns:a16="http://schemas.microsoft.com/office/drawing/2014/main" id="{9EE2547A-F376-477A-AD05-7E64E815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910" y="4693346"/>
            <a:ext cx="321784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的不变子群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1446" name="Rectangle 22">
            <a:extLst>
              <a:ext uri="{FF2B5EF4-FFF2-40B4-BE49-F238E27FC236}">
                <a16:creationId xmlns:a16="http://schemas.microsoft.com/office/drawing/2014/main" id="{DC3DC4E1-67C1-4EBB-9E49-1A5CD596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76" y="2161854"/>
            <a:ext cx="826165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  <p:bldP spid="231435" grpId="0"/>
      <p:bldP spid="231436" grpId="0"/>
      <p:bldP spid="231438" grpId="0"/>
      <p:bldP spid="231441" grpId="0"/>
      <p:bldP spid="2314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461" name="Rectangle 13">
                <a:extLst>
                  <a:ext uri="{FF2B5EF4-FFF2-40B4-BE49-F238E27FC236}">
                    <a16:creationId xmlns:a16="http://schemas.microsoft.com/office/drawing/2014/main" id="{E62F74BE-77C4-45A6-94A6-67E63FD32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102146"/>
                <a:ext cx="5273676" cy="3670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 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,则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的正规子群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⟺∀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𝑎𝑁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⟺∀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𝑎𝑁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⟺∀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,有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⟺∀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𝑎𝑁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2461" name="Rectangle 13">
                <a:extLst>
                  <a:ext uri="{FF2B5EF4-FFF2-40B4-BE49-F238E27FC236}">
                    <a16:creationId xmlns:a16="http://schemas.microsoft.com/office/drawing/2014/main" id="{E62F74BE-77C4-45A6-94A6-67E63FD32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02146"/>
                <a:ext cx="5273676" cy="3670429"/>
              </a:xfrm>
              <a:prstGeom prst="rect">
                <a:avLst/>
              </a:prstGeom>
              <a:blipFill>
                <a:blip r:embed="rId2"/>
                <a:stretch>
                  <a:fillRect l="-1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92" name="Text Box 44">
            <a:extLst>
              <a:ext uri="{FF2B5EF4-FFF2-40B4-BE49-F238E27FC236}">
                <a16:creationId xmlns:a16="http://schemas.microsoft.com/office/drawing/2014/main" id="{1A6111A9-8B39-4AEE-8768-8D3A19E2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49080"/>
            <a:ext cx="93964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由前面讨论可知：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由不变子群确定的群的左右陪集分解是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一回事。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1" grpId="0"/>
      <p:bldP spid="2324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Object 3">
                <a:extLst>
                  <a:ext uri="{FF2B5EF4-FFF2-40B4-BE49-F238E27FC236}">
                    <a16:creationId xmlns:a16="http://schemas.microsoft.com/office/drawing/2014/main" id="{D1AE93FF-F3B4-4CB1-BAFE-6700E17026B4}"/>
                  </a:ext>
                </a:extLst>
              </p:cNvPr>
              <p:cNvSpPr txBox="1"/>
              <p:nvPr/>
            </p:nvSpPr>
            <p:spPr bwMode="auto">
              <a:xfrm>
                <a:off x="1238943" y="1340768"/>
                <a:ext cx="1172817" cy="160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55" name="Object 3">
                <a:extLst>
                  <a:ext uri="{FF2B5EF4-FFF2-40B4-BE49-F238E27FC236}">
                    <a16:creationId xmlns:a16="http://schemas.microsoft.com/office/drawing/2014/main" id="{D1AE93FF-F3B4-4CB1-BAFE-6700E170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943" y="1340768"/>
                <a:ext cx="1172817" cy="160362"/>
              </a:xfrm>
              <a:prstGeom prst="rect">
                <a:avLst/>
              </a:prstGeom>
              <a:blipFill>
                <a:blip r:embed="rId2"/>
                <a:stretch>
                  <a:fillRect l="-1036" b="-19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56" name="Object 4">
                <a:extLst>
                  <a:ext uri="{FF2B5EF4-FFF2-40B4-BE49-F238E27FC236}">
                    <a16:creationId xmlns:a16="http://schemas.microsoft.com/office/drawing/2014/main" id="{2722DBEA-9E6D-4C4F-825A-B7C4D6B8976B}"/>
                  </a:ext>
                </a:extLst>
              </p:cNvPr>
              <p:cNvSpPr txBox="1"/>
              <p:nvPr/>
            </p:nvSpPr>
            <p:spPr bwMode="auto">
              <a:xfrm>
                <a:off x="2295179" y="1310055"/>
                <a:ext cx="2665412" cy="544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56" name="Object 4">
                <a:extLst>
                  <a:ext uri="{FF2B5EF4-FFF2-40B4-BE49-F238E27FC236}">
                    <a16:creationId xmlns:a16="http://schemas.microsoft.com/office/drawing/2014/main" id="{2722DBEA-9E6D-4C4F-825A-B7C4D6B8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179" y="1310055"/>
                <a:ext cx="2665412" cy="544512"/>
              </a:xfrm>
              <a:prstGeom prst="rect">
                <a:avLst/>
              </a:prstGeom>
              <a:blipFill>
                <a:blip r:embed="rId3"/>
                <a:stretch>
                  <a:fillRect l="-686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359" name="Rectangle 7">
            <a:extLst>
              <a:ext uri="{FF2B5EF4-FFF2-40B4-BE49-F238E27FC236}">
                <a16:creationId xmlns:a16="http://schemas.microsoft.com/office/drawing/2014/main" id="{375028CB-EAF4-4A9F-9218-8DE6CF075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40768"/>
            <a:ext cx="3887901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5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关于子集乘法做成群吗？</a:t>
            </a:r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28381" name="Text Box 29">
            <a:extLst>
              <a:ext uri="{FF2B5EF4-FFF2-40B4-BE49-F238E27FC236}">
                <a16:creationId xmlns:a16="http://schemas.microsoft.com/office/drawing/2014/main" id="{F999E924-E460-45B9-B6FD-BB846925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75" y="1340768"/>
            <a:ext cx="187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  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83" name="Object 31">
                <a:extLst>
                  <a:ext uri="{FF2B5EF4-FFF2-40B4-BE49-F238E27FC236}">
                    <a16:creationId xmlns:a16="http://schemas.microsoft.com/office/drawing/2014/main" id="{EB9C5495-FD50-4E3C-B236-6CD180C4F129}"/>
                  </a:ext>
                </a:extLst>
              </p:cNvPr>
              <p:cNvSpPr txBox="1"/>
              <p:nvPr/>
            </p:nvSpPr>
            <p:spPr bwMode="auto">
              <a:xfrm>
                <a:off x="2412528" y="2060848"/>
                <a:ext cx="4103688" cy="5667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83" name="Object 31">
                <a:extLst>
                  <a:ext uri="{FF2B5EF4-FFF2-40B4-BE49-F238E27FC236}">
                    <a16:creationId xmlns:a16="http://schemas.microsoft.com/office/drawing/2014/main" id="{EB9C5495-FD50-4E3C-B236-6CD180C4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2528" y="2060848"/>
                <a:ext cx="4103688" cy="566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84" name="Object 32">
                <a:extLst>
                  <a:ext uri="{FF2B5EF4-FFF2-40B4-BE49-F238E27FC236}">
                    <a16:creationId xmlns:a16="http://schemas.microsoft.com/office/drawing/2014/main" id="{C2159FEA-56FE-4711-9CD8-F557F4B6D0DB}"/>
                  </a:ext>
                </a:extLst>
              </p:cNvPr>
              <p:cNvSpPr txBox="1"/>
              <p:nvPr/>
            </p:nvSpPr>
            <p:spPr bwMode="auto">
              <a:xfrm>
                <a:off x="2555776" y="2644259"/>
                <a:ext cx="3662363" cy="663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84" name="Object 32">
                <a:extLst>
                  <a:ext uri="{FF2B5EF4-FFF2-40B4-BE49-F238E27FC236}">
                    <a16:creationId xmlns:a16="http://schemas.microsoft.com/office/drawing/2014/main" id="{C2159FEA-56FE-4711-9CD8-F557F4B6D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2644259"/>
                <a:ext cx="3662363" cy="663575"/>
              </a:xfrm>
              <a:prstGeom prst="rect">
                <a:avLst/>
              </a:prstGeom>
              <a:blipFill>
                <a:blip r:embed="rId5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385" name="Rectangle 33">
            <a:extLst>
              <a:ext uri="{FF2B5EF4-FFF2-40B4-BE49-F238E27FC236}">
                <a16:creationId xmlns:a16="http://schemas.microsoft.com/office/drawing/2014/main" id="{2006C0DA-F514-4B1D-80DA-B63EFED5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71" y="2636912"/>
            <a:ext cx="2555875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关于乘法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86" name="Object 34">
                <a:extLst>
                  <a:ext uri="{FF2B5EF4-FFF2-40B4-BE49-F238E27FC236}">
                    <a16:creationId xmlns:a16="http://schemas.microsoft.com/office/drawing/2014/main" id="{EB4BFC5D-E387-4F58-985D-87C41DA7C015}"/>
                  </a:ext>
                </a:extLst>
              </p:cNvPr>
              <p:cNvSpPr txBox="1"/>
              <p:nvPr/>
            </p:nvSpPr>
            <p:spPr bwMode="auto">
              <a:xfrm>
                <a:off x="1619672" y="2060848"/>
                <a:ext cx="592137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86" name="Object 34">
                <a:extLst>
                  <a:ext uri="{FF2B5EF4-FFF2-40B4-BE49-F238E27FC236}">
                    <a16:creationId xmlns:a16="http://schemas.microsoft.com/office/drawing/2014/main" id="{EB4BFC5D-E387-4F58-985D-87C41DA7C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060848"/>
                <a:ext cx="592137" cy="469900"/>
              </a:xfrm>
              <a:prstGeom prst="rect">
                <a:avLst/>
              </a:prstGeom>
              <a:blipFill>
                <a:blip r:embed="rId6"/>
                <a:stretch>
                  <a:fillRect l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87" name="Object 35">
                <a:extLst>
                  <a:ext uri="{FF2B5EF4-FFF2-40B4-BE49-F238E27FC236}">
                    <a16:creationId xmlns:a16="http://schemas.microsoft.com/office/drawing/2014/main" id="{09941A84-717F-4533-BA2E-2F421AEFFBB1}"/>
                  </a:ext>
                </a:extLst>
              </p:cNvPr>
              <p:cNvSpPr txBox="1"/>
              <p:nvPr/>
            </p:nvSpPr>
            <p:spPr bwMode="auto">
              <a:xfrm>
                <a:off x="2123728" y="2061492"/>
                <a:ext cx="541338" cy="576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87" name="Object 35">
                <a:extLst>
                  <a:ext uri="{FF2B5EF4-FFF2-40B4-BE49-F238E27FC236}">
                    <a16:creationId xmlns:a16="http://schemas.microsoft.com/office/drawing/2014/main" id="{09941A84-717F-4533-BA2E-2F421AEFF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061492"/>
                <a:ext cx="541338" cy="576263"/>
              </a:xfrm>
              <a:prstGeom prst="rect">
                <a:avLst/>
              </a:prstGeom>
              <a:blipFill>
                <a:blip r:embed="rId7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8388" name="Picture 36">
            <a:extLst>
              <a:ext uri="{FF2B5EF4-FFF2-40B4-BE49-F238E27FC236}">
                <a16:creationId xmlns:a16="http://schemas.microsoft.com/office/drawing/2014/main" id="{140A10FF-3070-4FB5-A40A-DD461630C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18" y="2162970"/>
            <a:ext cx="212519" cy="25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89" name="Rectangle 37">
            <a:extLst>
              <a:ext uri="{FF2B5EF4-FFF2-40B4-BE49-F238E27FC236}">
                <a16:creationId xmlns:a16="http://schemas.microsoft.com/office/drawing/2014/main" id="{DA4D3D49-3080-48EF-BB60-4BF10B8E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637903"/>
            <a:ext cx="11724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做成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28390" name="Text Box 38">
            <a:extLst>
              <a:ext uri="{FF2B5EF4-FFF2-40B4-BE49-F238E27FC236}">
                <a16:creationId xmlns:a16="http://schemas.microsoft.com/office/drawing/2014/main" id="{3E820340-4A5A-4A6F-928E-51E33C49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60848"/>
            <a:ext cx="14763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91" name="Object 39">
                <a:extLst>
                  <a:ext uri="{FF2B5EF4-FFF2-40B4-BE49-F238E27FC236}">
                    <a16:creationId xmlns:a16="http://schemas.microsoft.com/office/drawing/2014/main" id="{C2E6D4B0-DD95-4508-AF41-4C6F7C4B2C12}"/>
                  </a:ext>
                </a:extLst>
              </p:cNvPr>
              <p:cNvSpPr txBox="1"/>
              <p:nvPr/>
            </p:nvSpPr>
            <p:spPr bwMode="auto">
              <a:xfrm>
                <a:off x="1935618" y="3212976"/>
                <a:ext cx="3990975" cy="6207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8391" name="Object 39">
                <a:extLst>
                  <a:ext uri="{FF2B5EF4-FFF2-40B4-BE49-F238E27FC236}">
                    <a16:creationId xmlns:a16="http://schemas.microsoft.com/office/drawing/2014/main" id="{C2E6D4B0-DD95-4508-AF41-4C6F7C4B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5618" y="3212976"/>
                <a:ext cx="3990975" cy="620713"/>
              </a:xfrm>
              <a:prstGeom prst="rect">
                <a:avLst/>
              </a:prstGeom>
              <a:blipFill>
                <a:blip r:embed="rId9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395" name="Rectangle 43">
            <a:extLst>
              <a:ext uri="{FF2B5EF4-FFF2-40B4-BE49-F238E27FC236}">
                <a16:creationId xmlns:a16="http://schemas.microsoft.com/office/drawing/2014/main" id="{64111ED7-4640-47EF-B68C-DB180CF8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31274"/>
            <a:ext cx="826165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且称</a:t>
            </a:r>
            <a:endParaRPr lang="zh-CN" altLang="en-US" sz="25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8397" name="Rectangle 45">
            <a:extLst>
              <a:ext uri="{FF2B5EF4-FFF2-40B4-BE49-F238E27FC236}">
                <a16:creationId xmlns:a16="http://schemas.microsoft.com/office/drawing/2014/main" id="{869E82B3-3F84-4808-8743-C8E9D969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99" y="3235312"/>
            <a:ext cx="2919687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商群。</a:t>
            </a:r>
            <a:endParaRPr lang="zh-CN" altLang="en-US" sz="25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2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9" grpId="0"/>
      <p:bldP spid="228381" grpId="0"/>
      <p:bldP spid="228385" grpId="0"/>
      <p:bldP spid="228389" grpId="0"/>
      <p:bldP spid="228390" grpId="0"/>
      <p:bldP spid="228395" grpId="0"/>
      <p:bldP spid="2283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25" name="Object 5">
                <a:extLst>
                  <a:ext uri="{FF2B5EF4-FFF2-40B4-BE49-F238E27FC236}">
                    <a16:creationId xmlns:a16="http://schemas.microsoft.com/office/drawing/2014/main" id="{87668957-6A5B-47FF-843C-194AC3FD8709}"/>
                  </a:ext>
                </a:extLst>
              </p:cNvPr>
              <p:cNvSpPr txBox="1"/>
              <p:nvPr/>
            </p:nvSpPr>
            <p:spPr bwMode="auto">
              <a:xfrm>
                <a:off x="879859" y="1291927"/>
                <a:ext cx="2520950" cy="463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e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525" name="Object 5">
                <a:extLst>
                  <a:ext uri="{FF2B5EF4-FFF2-40B4-BE49-F238E27FC236}">
                    <a16:creationId xmlns:a16="http://schemas.microsoft.com/office/drawing/2014/main" id="{87668957-6A5B-47FF-843C-194AC3FD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859" y="1291927"/>
                <a:ext cx="2520950" cy="463550"/>
              </a:xfrm>
              <a:prstGeom prst="rect">
                <a:avLst/>
              </a:prstGeom>
              <a:blipFill>
                <a:blip r:embed="rId3"/>
                <a:stretch>
                  <a:fillRect l="-48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526" name="Object 6">
            <a:extLst>
              <a:ext uri="{FF2B5EF4-FFF2-40B4-BE49-F238E27FC236}">
                <a16:creationId xmlns:a16="http://schemas.microsoft.com/office/drawing/2014/main" id="{3A2BFFB8-C946-4F70-9514-770ECDE53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43571"/>
              </p:ext>
            </p:extLst>
          </p:nvPr>
        </p:nvGraphicFramePr>
        <p:xfrm>
          <a:off x="856947" y="2405339"/>
          <a:ext cx="7368336" cy="118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240" imgH="634680" progId="Equation.DSMT4">
                  <p:embed/>
                </p:oleObj>
              </mc:Choice>
              <mc:Fallback>
                <p:oleObj name="Equation" r:id="rId4" imgW="4305240" imgH="634680" progId="Equation.DSMT4">
                  <p:embed/>
                  <p:pic>
                    <p:nvPicPr>
                      <p:cNvPr id="235526" name="Object 6">
                        <a:extLst>
                          <a:ext uri="{FF2B5EF4-FFF2-40B4-BE49-F238E27FC236}">
                            <a16:creationId xmlns:a16="http://schemas.microsoft.com/office/drawing/2014/main" id="{3A2BFFB8-C946-4F70-9514-770ECDE53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47" y="2405339"/>
                        <a:ext cx="7368336" cy="1185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5527" name="Object 7">
                <a:extLst>
                  <a:ext uri="{FF2B5EF4-FFF2-40B4-BE49-F238E27FC236}">
                    <a16:creationId xmlns:a16="http://schemas.microsoft.com/office/drawing/2014/main" id="{8F0AA4C3-6211-4571-9295-3B94823095E7}"/>
                  </a:ext>
                </a:extLst>
              </p:cNvPr>
              <p:cNvSpPr txBox="1"/>
              <p:nvPr/>
            </p:nvSpPr>
            <p:spPr bwMode="auto">
              <a:xfrm>
                <a:off x="880467" y="3844554"/>
                <a:ext cx="5256212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𝑎𝑁𝑏𝑁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𝑏𝑁𝑐𝑁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527" name="Object 7">
                <a:extLst>
                  <a:ext uri="{FF2B5EF4-FFF2-40B4-BE49-F238E27FC236}">
                    <a16:creationId xmlns:a16="http://schemas.microsoft.com/office/drawing/2014/main" id="{8F0AA4C3-6211-4571-9295-3B9482309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467" y="3844554"/>
                <a:ext cx="5256212" cy="469900"/>
              </a:xfrm>
              <a:prstGeom prst="rect">
                <a:avLst/>
              </a:prstGeom>
              <a:blipFill>
                <a:blip r:embed="rId6"/>
                <a:stretch>
                  <a:fillRect l="-92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28" name="Object 8">
                <a:extLst>
                  <a:ext uri="{FF2B5EF4-FFF2-40B4-BE49-F238E27FC236}">
                    <a16:creationId xmlns:a16="http://schemas.microsoft.com/office/drawing/2014/main" id="{F6DC606D-61AF-401C-B67C-F14C068D0E4A}"/>
                  </a:ext>
                </a:extLst>
              </p:cNvPr>
              <p:cNvSpPr txBox="1"/>
              <p:nvPr/>
            </p:nvSpPr>
            <p:spPr bwMode="auto">
              <a:xfrm>
                <a:off x="916979" y="4500836"/>
                <a:ext cx="2736850" cy="522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528" name="Object 8">
                <a:extLst>
                  <a:ext uri="{FF2B5EF4-FFF2-40B4-BE49-F238E27FC236}">
                    <a16:creationId xmlns:a16="http://schemas.microsoft.com/office/drawing/2014/main" id="{F6DC606D-61AF-401C-B67C-F14C068D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979" y="4500836"/>
                <a:ext cx="2736850" cy="522288"/>
              </a:xfrm>
              <a:prstGeom prst="rect">
                <a:avLst/>
              </a:prstGeom>
              <a:blipFill>
                <a:blip r:embed="rId7"/>
                <a:stretch>
                  <a:fillRect l="-1782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29" name="Object 9">
                <a:extLst>
                  <a:ext uri="{FF2B5EF4-FFF2-40B4-BE49-F238E27FC236}">
                    <a16:creationId xmlns:a16="http://schemas.microsoft.com/office/drawing/2014/main" id="{E021600D-4E15-4747-997A-F34C5BEF3D2A}"/>
                  </a:ext>
                </a:extLst>
              </p:cNvPr>
              <p:cNvSpPr txBox="1"/>
              <p:nvPr/>
            </p:nvSpPr>
            <p:spPr bwMode="auto">
              <a:xfrm>
                <a:off x="4785393" y="4517455"/>
                <a:ext cx="1223962" cy="3730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529" name="Object 9">
                <a:extLst>
                  <a:ext uri="{FF2B5EF4-FFF2-40B4-BE49-F238E27FC236}">
                    <a16:creationId xmlns:a16="http://schemas.microsoft.com/office/drawing/2014/main" id="{E021600D-4E15-4747-997A-F34C5BEF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5393" y="4517455"/>
                <a:ext cx="1223962" cy="373063"/>
              </a:xfrm>
              <a:prstGeom prst="rect">
                <a:avLst/>
              </a:prstGeom>
              <a:blipFill>
                <a:blip r:embed="rId8"/>
                <a:stretch>
                  <a:fillRect l="-99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30" name="Object 10">
                <a:extLst>
                  <a:ext uri="{FF2B5EF4-FFF2-40B4-BE49-F238E27FC236}">
                    <a16:creationId xmlns:a16="http://schemas.microsoft.com/office/drawing/2014/main" id="{B14E3853-99B7-4D7F-986B-C65E076C6BA1}"/>
                  </a:ext>
                </a:extLst>
              </p:cNvPr>
              <p:cNvSpPr txBox="1"/>
              <p:nvPr/>
            </p:nvSpPr>
            <p:spPr bwMode="auto">
              <a:xfrm>
                <a:off x="916979" y="5178699"/>
                <a:ext cx="3182938" cy="627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530" name="Object 10">
                <a:extLst>
                  <a:ext uri="{FF2B5EF4-FFF2-40B4-BE49-F238E27FC236}">
                    <a16:creationId xmlns:a16="http://schemas.microsoft.com/office/drawing/2014/main" id="{B14E3853-99B7-4D7F-986B-C65E076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979" y="5178699"/>
                <a:ext cx="3182938" cy="627062"/>
              </a:xfrm>
              <a:prstGeom prst="rect">
                <a:avLst/>
              </a:prstGeom>
              <a:blipFill>
                <a:blip r:embed="rId9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32" name="Rectangle 12">
            <a:extLst>
              <a:ext uri="{FF2B5EF4-FFF2-40B4-BE49-F238E27FC236}">
                <a16:creationId xmlns:a16="http://schemas.microsoft.com/office/drawing/2014/main" id="{64DC969D-E7D1-45CD-A856-09587A8F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55" y="4511653"/>
            <a:ext cx="178796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有左单位元</a:t>
            </a:r>
            <a:endParaRPr lang="zh-CN" altLang="en-US" sz="2400" dirty="0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5533" name="Rectangle 13">
            <a:extLst>
              <a:ext uri="{FF2B5EF4-FFF2-40B4-BE49-F238E27FC236}">
                <a16:creationId xmlns:a16="http://schemas.microsoft.com/office/drawing/2014/main" id="{D2F59590-968D-4D9B-80B0-691C871E4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40" y="5236494"/>
            <a:ext cx="5664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⑤ 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5534" name="Rectangle 14">
            <a:extLst>
              <a:ext uri="{FF2B5EF4-FFF2-40B4-BE49-F238E27FC236}">
                <a16:creationId xmlns:a16="http://schemas.microsoft.com/office/drawing/2014/main" id="{7586EA0B-1277-4E2C-9CDB-5AE2B33D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530" y="5175135"/>
            <a:ext cx="41036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每个元有逆元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35538" name="Rectangle 18">
            <a:extLst>
              <a:ext uri="{FF2B5EF4-FFF2-40B4-BE49-F238E27FC236}">
                <a16:creationId xmlns:a16="http://schemas.microsoft.com/office/drawing/2014/main" id="{E13D9669-6F43-496F-8382-8F9223D6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934" y="1286719"/>
            <a:ext cx="15843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800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5540" name="Rectangle 20">
            <a:extLst>
              <a:ext uri="{FF2B5EF4-FFF2-40B4-BE49-F238E27FC236}">
                <a16:creationId xmlns:a16="http://schemas.microsoft.com/office/drawing/2014/main" id="{2C06934A-4207-4953-A840-D7AF4CB2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008" y="1268760"/>
            <a:ext cx="25209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，故非空；</a:t>
            </a:r>
          </a:p>
        </p:txBody>
      </p:sp>
      <p:sp>
        <p:nvSpPr>
          <p:cNvPr id="235541" name="Rectangle 21">
            <a:extLst>
              <a:ext uri="{FF2B5EF4-FFF2-40B4-BE49-F238E27FC236}">
                <a16:creationId xmlns:a16="http://schemas.microsoft.com/office/drawing/2014/main" id="{C2B780B4-F4DE-4167-B214-ECF1834DB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29" y="1793132"/>
            <a:ext cx="8172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乘法运算</a:t>
            </a:r>
            <a:r>
              <a:rPr lang="zh-CN" altLang="en-US" sz="24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是封闭的（该乘法是代数运算）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235543" name="Rectangle 23">
            <a:extLst>
              <a:ext uri="{FF2B5EF4-FFF2-40B4-BE49-F238E27FC236}">
                <a16:creationId xmlns:a16="http://schemas.microsoft.com/office/drawing/2014/main" id="{A6AF2246-0582-4999-886F-A33F2519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40" y="3850608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235544" name="Rectangle 24">
            <a:extLst>
              <a:ext uri="{FF2B5EF4-FFF2-40B4-BE49-F238E27FC236}">
                <a16:creationId xmlns:a16="http://schemas.microsoft.com/office/drawing/2014/main" id="{7127BFAA-FC10-44CF-AF8A-A2235A23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310" y="3839732"/>
            <a:ext cx="3132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zh-CN" altLang="en-US" sz="24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结合律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235545" name="Rectangle 25">
            <a:extLst>
              <a:ext uri="{FF2B5EF4-FFF2-40B4-BE49-F238E27FC236}">
                <a16:creationId xmlns:a16="http://schemas.microsoft.com/office/drawing/2014/main" id="{EBB20B7E-3CAA-40BD-8A89-2CC24EF5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40" y="4480199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</a:p>
        </p:txBody>
      </p:sp>
      <p:sp>
        <p:nvSpPr>
          <p:cNvPr id="235546" name="Rectangle 26">
            <a:extLst>
              <a:ext uri="{FF2B5EF4-FFF2-40B4-BE49-F238E27FC236}">
                <a16:creationId xmlns:a16="http://schemas.microsoft.com/office/drawing/2014/main" id="{FC3B6ABA-8C9C-498B-9D3B-FF7F2A7DF0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85582" y="4477023"/>
            <a:ext cx="15131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235547" name="Rectangle 27">
            <a:extLst>
              <a:ext uri="{FF2B5EF4-FFF2-40B4-BE49-F238E27FC236}">
                <a16:creationId xmlns:a16="http://schemas.microsoft.com/office/drawing/2014/main" id="{AD44734F-CB91-42E4-B067-FD7DC134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275" y="620688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3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3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3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3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3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/>
      <p:bldP spid="235533" grpId="0"/>
      <p:bldP spid="235534" grpId="0"/>
      <p:bldP spid="235538" grpId="0"/>
      <p:bldP spid="235540" grpId="0"/>
      <p:bldP spid="235541" grpId="0"/>
      <p:bldP spid="235543" grpId="0"/>
      <p:bldP spid="235544" grpId="0"/>
      <p:bldP spid="235545" grpId="0"/>
      <p:bldP spid="235546" grpId="0"/>
      <p:bldP spid="2355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70" name="Text Box 26">
            <a:extLst>
              <a:ext uri="{FF2B5EF4-FFF2-40B4-BE49-F238E27FC236}">
                <a16:creationId xmlns:a16="http://schemas.microsoft.com/office/drawing/2014/main" id="{78F2FC3B-E8B3-491D-BCCC-567427C9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93" y="584205"/>
            <a:ext cx="3059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对于商群：</a:t>
            </a:r>
          </a:p>
        </p:txBody>
      </p:sp>
      <p:sp>
        <p:nvSpPr>
          <p:cNvPr id="236576" name="Rectangle 32">
            <a:extLst>
              <a:ext uri="{FF2B5EF4-FFF2-40B4-BE49-F238E27FC236}">
                <a16:creationId xmlns:a16="http://schemas.microsoft.com/office/drawing/2014/main" id="{FBF220DE-2F0E-421A-AA35-66C2EB92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302396"/>
            <a:ext cx="3333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AutoNum type="arabicParenR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商群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=[G: N].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6578" name="Rectangle 34">
            <a:extLst>
              <a:ext uri="{FF2B5EF4-FFF2-40B4-BE49-F238E27FC236}">
                <a16:creationId xmlns:a16="http://schemas.microsoft.com/office/drawing/2014/main" id="{8E743EF5-40D5-4DEE-A7EC-D291939E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023121"/>
            <a:ext cx="3567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是有限群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则商群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6580" name="Rectangle 36">
            <a:extLst>
              <a:ext uri="{FF2B5EF4-FFF2-40B4-BE49-F238E27FC236}">
                <a16:creationId xmlns:a16="http://schemas.microsoft.com/office/drawing/2014/main" id="{BA3F8D6C-8EF3-4CD3-A127-5D98FC58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77122"/>
            <a:ext cx="38654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=[G: N]=|G|/|N|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6584" name="Rectangle 40">
            <a:extLst>
              <a:ext uri="{FF2B5EF4-FFF2-40B4-BE49-F238E27FC236}">
                <a16:creationId xmlns:a16="http://schemas.microsoft.com/office/drawing/2014/main" id="{F0138915-2ACD-4F54-86DE-440BAD8D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05" y="3284984"/>
            <a:ext cx="862958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有限群的商群还是有限群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且其任一商群的阶是群阶数的因数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97" name="Rectangle 53">
                <a:extLst>
                  <a:ext uri="{FF2B5EF4-FFF2-40B4-BE49-F238E27FC236}">
                    <a16:creationId xmlns:a16="http://schemas.microsoft.com/office/drawing/2014/main" id="{7B2F0D14-1C3B-4E77-9712-E5C14F777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822" y="4107990"/>
                <a:ext cx="5993605" cy="833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⊴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𝑒𝑁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为商群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G/N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的单位元，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𝑎𝑁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的逆元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6597" name="Rectangle 53">
                <a:extLst>
                  <a:ext uri="{FF2B5EF4-FFF2-40B4-BE49-F238E27FC236}">
                    <a16:creationId xmlns:a16="http://schemas.microsoft.com/office/drawing/2014/main" id="{7B2F0D14-1C3B-4E77-9712-E5C14F777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822" y="4107990"/>
                <a:ext cx="5993605" cy="833178"/>
              </a:xfrm>
              <a:prstGeom prst="rect">
                <a:avLst/>
              </a:prstGeom>
              <a:blipFill>
                <a:blip r:embed="rId2"/>
                <a:stretch>
                  <a:fillRect l="-1524" t="-5109" r="-711" b="-167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598" name="Rectangle 54">
            <a:extLst>
              <a:ext uri="{FF2B5EF4-FFF2-40B4-BE49-F238E27FC236}">
                <a16:creationId xmlns:a16="http://schemas.microsoft.com/office/drawing/2014/main" id="{F5C9DB00-6D17-41D6-9E1A-F5B207FD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0" y="4074418"/>
            <a:ext cx="4157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3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6" grpId="0"/>
      <p:bldP spid="236578" grpId="0"/>
      <p:bldP spid="236580" grpId="0"/>
      <p:bldP spid="236584" grpId="0"/>
      <p:bldP spid="236597" grpId="0"/>
      <p:bldP spid="2365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8596" name="Object 4">
                <a:extLst>
                  <a:ext uri="{FF2B5EF4-FFF2-40B4-BE49-F238E27FC236}">
                    <a16:creationId xmlns:a16="http://schemas.microsoft.com/office/drawing/2014/main" id="{1F26A6B3-5A37-4834-AB27-70CCA2BB5EA9}"/>
                  </a:ext>
                </a:extLst>
              </p:cNvPr>
              <p:cNvSpPr txBox="1"/>
              <p:nvPr/>
            </p:nvSpPr>
            <p:spPr bwMode="auto">
              <a:xfrm>
                <a:off x="3720770" y="2795413"/>
                <a:ext cx="1426476" cy="51569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8596" name="Object 4">
                <a:extLst>
                  <a:ext uri="{FF2B5EF4-FFF2-40B4-BE49-F238E27FC236}">
                    <a16:creationId xmlns:a16="http://schemas.microsoft.com/office/drawing/2014/main" id="{1F26A6B3-5A37-4834-AB27-70CCA2BB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770" y="2795413"/>
                <a:ext cx="1426476" cy="515690"/>
              </a:xfrm>
              <a:prstGeom prst="rect">
                <a:avLst/>
              </a:prstGeom>
              <a:blipFill>
                <a:blip r:embed="rId3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8597" name="Object 5">
            <a:extLst>
              <a:ext uri="{FF2B5EF4-FFF2-40B4-BE49-F238E27FC236}">
                <a16:creationId xmlns:a16="http://schemas.microsoft.com/office/drawing/2014/main" id="{DA4BC117-4EA3-46C4-805E-29803DB24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79457"/>
              </p:ext>
            </p:extLst>
          </p:nvPr>
        </p:nvGraphicFramePr>
        <p:xfrm>
          <a:off x="970535" y="3989759"/>
          <a:ext cx="4176711" cy="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228600" progId="Equation.DSMT4">
                  <p:embed/>
                </p:oleObj>
              </mc:Choice>
              <mc:Fallback>
                <p:oleObj name="Equation" r:id="rId4" imgW="2552400" imgH="228600" progId="Equation.DSMT4">
                  <p:embed/>
                  <p:pic>
                    <p:nvPicPr>
                      <p:cNvPr id="238597" name="Object 5">
                        <a:extLst>
                          <a:ext uri="{FF2B5EF4-FFF2-40B4-BE49-F238E27FC236}">
                            <a16:creationId xmlns:a16="http://schemas.microsoft.com/office/drawing/2014/main" id="{DA4BC117-4EA3-46C4-805E-29803DB24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535" y="3989759"/>
                        <a:ext cx="4176711" cy="37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>
            <a:extLst>
              <a:ext uri="{FF2B5EF4-FFF2-40B4-BE49-F238E27FC236}">
                <a16:creationId xmlns:a16="http://schemas.microsoft.com/office/drawing/2014/main" id="{6EF85786-05E8-4097-8F71-B3DA2C1C4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86773"/>
              </p:ext>
            </p:extLst>
          </p:nvPr>
        </p:nvGraphicFramePr>
        <p:xfrm>
          <a:off x="1114996" y="4566022"/>
          <a:ext cx="2029785" cy="382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238598" name="Object 6">
                        <a:extLst>
                          <a:ext uri="{FF2B5EF4-FFF2-40B4-BE49-F238E27FC236}">
                            <a16:creationId xmlns:a16="http://schemas.microsoft.com/office/drawing/2014/main" id="{6EF85786-05E8-4097-8F71-B3DA2C1C4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996" y="4566022"/>
                        <a:ext cx="2029785" cy="382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>
            <a:extLst>
              <a:ext uri="{FF2B5EF4-FFF2-40B4-BE49-F238E27FC236}">
                <a16:creationId xmlns:a16="http://schemas.microsoft.com/office/drawing/2014/main" id="{F67B6938-0A5F-45A1-8976-543D5B458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333089"/>
              </p:ext>
            </p:extLst>
          </p:nvPr>
        </p:nvGraphicFramePr>
        <p:xfrm>
          <a:off x="1403922" y="5213721"/>
          <a:ext cx="2820980" cy="34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080" imgH="203040" progId="Equation.DSMT4">
                  <p:embed/>
                </p:oleObj>
              </mc:Choice>
              <mc:Fallback>
                <p:oleObj name="Equation" r:id="rId8" imgW="1765080" imgH="203040" progId="Equation.DSMT4">
                  <p:embed/>
                  <p:pic>
                    <p:nvPicPr>
                      <p:cNvPr id="238599" name="Object 7">
                        <a:extLst>
                          <a:ext uri="{FF2B5EF4-FFF2-40B4-BE49-F238E27FC236}">
                            <a16:creationId xmlns:a16="http://schemas.microsoft.com/office/drawing/2014/main" id="{F67B6938-0A5F-45A1-8976-543D5B458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922" y="5213721"/>
                        <a:ext cx="2820980" cy="340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1" name="Rectangle 9">
            <a:extLst>
              <a:ext uri="{FF2B5EF4-FFF2-40B4-BE49-F238E27FC236}">
                <a16:creationId xmlns:a16="http://schemas.microsoft.com/office/drawing/2014/main" id="{D1BE732B-3864-4E6B-AC0E-06AE93EE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3" y="1916832"/>
            <a:ext cx="7773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1333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6)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的任一子群为不变子群，任一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商群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都是循环群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8602" name="Rectangle 10">
            <a:extLst>
              <a:ext uri="{FF2B5EF4-FFF2-40B4-BE49-F238E27FC236}">
                <a16:creationId xmlns:a16="http://schemas.microsoft.com/office/drawing/2014/main" id="{BBCD35C7-6854-4994-88ED-B459529C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85" y="2823046"/>
            <a:ext cx="15571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循环群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8603" name="Rectangle 11">
            <a:extLst>
              <a:ext uri="{FF2B5EF4-FFF2-40B4-BE49-F238E27FC236}">
                <a16:creationId xmlns:a16="http://schemas.microsoft.com/office/drawing/2014/main" id="{8D2B4ADE-EBDB-4D95-92ED-D895D299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83" y="3371477"/>
            <a:ext cx="713327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且循环群的子群为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循环群，故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的不变子群。</a:t>
            </a:r>
          </a:p>
        </p:txBody>
      </p:sp>
      <p:sp>
        <p:nvSpPr>
          <p:cNvPr id="238604" name="Rectangle 12">
            <a:extLst>
              <a:ext uri="{FF2B5EF4-FFF2-40B4-BE49-F238E27FC236}">
                <a16:creationId xmlns:a16="http://schemas.microsoft.com/office/drawing/2014/main" id="{21546075-1358-48CD-AFD7-54494906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53" y="5152020"/>
            <a:ext cx="1187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8605" name="Rectangle 13">
            <a:extLst>
              <a:ext uri="{FF2B5EF4-FFF2-40B4-BE49-F238E27FC236}">
                <a16:creationId xmlns:a16="http://schemas.microsoft.com/office/drawing/2014/main" id="{CFB35DA5-FAB2-4FBC-A675-6D6505262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893" y="5119547"/>
            <a:ext cx="148019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为循环群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38608" name="Object 16">
            <a:extLst>
              <a:ext uri="{FF2B5EF4-FFF2-40B4-BE49-F238E27FC236}">
                <a16:creationId xmlns:a16="http://schemas.microsoft.com/office/drawing/2014/main" id="{CF59AD77-A9D5-430A-B3AE-808571A92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058239"/>
              </p:ext>
            </p:extLst>
          </p:nvPr>
        </p:nvGraphicFramePr>
        <p:xfrm>
          <a:off x="1560605" y="2808361"/>
          <a:ext cx="751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203040" progId="Equation.DSMT4">
                  <p:embed/>
                </p:oleObj>
              </mc:Choice>
              <mc:Fallback>
                <p:oleObj name="Equation" r:id="rId10" imgW="507960" imgH="203040" progId="Equation.DSMT4">
                  <p:embed/>
                  <p:pic>
                    <p:nvPicPr>
                      <p:cNvPr id="238608" name="Object 16">
                        <a:extLst>
                          <a:ext uri="{FF2B5EF4-FFF2-40B4-BE49-F238E27FC236}">
                            <a16:creationId xmlns:a16="http://schemas.microsoft.com/office/drawing/2014/main" id="{CF59AD77-A9D5-430A-B3AE-808571A92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605" y="2808361"/>
                        <a:ext cx="751775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9" name="Rectangle 17">
            <a:extLst>
              <a:ext uri="{FF2B5EF4-FFF2-40B4-BE49-F238E27FC236}">
                <a16:creationId xmlns:a16="http://schemas.microsoft.com/office/drawing/2014/main" id="{431BB260-595F-4A1B-AE3F-94795BD0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752154"/>
            <a:ext cx="16244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1333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证明：设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8616" name="Rectangle 24">
            <a:extLst>
              <a:ext uri="{FF2B5EF4-FFF2-40B4-BE49-F238E27FC236}">
                <a16:creationId xmlns:a16="http://schemas.microsoft.com/office/drawing/2014/main" id="{A5354913-056A-4EAA-939B-AB8A6D30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77" y="2837804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，因循环群为交换群，</a:t>
            </a:r>
          </a:p>
        </p:txBody>
      </p:sp>
      <p:sp>
        <p:nvSpPr>
          <p:cNvPr id="238617" name="Rectangle 25">
            <a:extLst>
              <a:ext uri="{FF2B5EF4-FFF2-40B4-BE49-F238E27FC236}">
                <a16:creationId xmlns:a16="http://schemas.microsoft.com/office/drawing/2014/main" id="{A084BAB2-BF97-4C5F-80C4-0FE9A7EC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9" y="1194941"/>
            <a:ext cx="76677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5)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的任一子群都是交换群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其商群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也是交换群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1" grpId="0"/>
      <p:bldP spid="238602" grpId="0"/>
      <p:bldP spid="238603" grpId="0"/>
      <p:bldP spid="238604" grpId="0"/>
      <p:bldP spid="238605" grpId="0"/>
      <p:bldP spid="238609" grpId="0"/>
      <p:bldP spid="238616" grpId="0"/>
      <p:bldP spid="2386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427F60BD-A3BA-4636-8F00-17039CB0445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1240" y="1481138"/>
            <a:ext cx="6923088" cy="4525962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从商群的角度重新认识剩余类加群</a:t>
            </a:r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7939DDB2-0482-48CE-A167-C32F93428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82646"/>
              </p:ext>
            </p:extLst>
          </p:nvPr>
        </p:nvGraphicFramePr>
        <p:xfrm>
          <a:off x="5303440" y="1484784"/>
          <a:ext cx="420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28600" progId="Equation.DSMT4">
                  <p:embed/>
                </p:oleObj>
              </mc:Choice>
              <mc:Fallback>
                <p:oleObj name="Equation" r:id="rId2" imgW="190440" imgH="228600" progId="Equation.DSMT4">
                  <p:embed/>
                  <p:pic>
                    <p:nvPicPr>
                      <p:cNvPr id="264195" name="Object 3">
                        <a:extLst>
                          <a:ext uri="{FF2B5EF4-FFF2-40B4-BE49-F238E27FC236}">
                            <a16:creationId xmlns:a16="http://schemas.microsoft.com/office/drawing/2014/main" id="{7939DDB2-0482-48CE-A167-C32F93428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440" y="1484784"/>
                        <a:ext cx="420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6" name="Text Box 4">
            <a:extLst>
              <a:ext uri="{FF2B5EF4-FFF2-40B4-BE49-F238E27FC236}">
                <a16:creationId xmlns:a16="http://schemas.microsoft.com/office/drawing/2014/main" id="{71A40D0A-DF28-4BBA-B669-8C952372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2856"/>
            <a:ext cx="57610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，回忆剩余类加群。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，重新认识    。设</a:t>
            </a:r>
          </a:p>
        </p:txBody>
      </p:sp>
      <p:graphicFrame>
        <p:nvGraphicFramePr>
          <p:cNvPr id="264197" name="Object 5">
            <a:extLst>
              <a:ext uri="{FF2B5EF4-FFF2-40B4-BE49-F238E27FC236}">
                <a16:creationId xmlns:a16="http://schemas.microsoft.com/office/drawing/2014/main" id="{792E0CF4-9BC1-4A21-8814-929A4AD384CA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74514425"/>
              </p:ext>
            </p:extLst>
          </p:nvPr>
        </p:nvGraphicFramePr>
        <p:xfrm>
          <a:off x="2783160" y="2661494"/>
          <a:ext cx="420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264197" name="Object 5">
                        <a:extLst>
                          <a:ext uri="{FF2B5EF4-FFF2-40B4-BE49-F238E27FC236}">
                            <a16:creationId xmlns:a16="http://schemas.microsoft.com/office/drawing/2014/main" id="{792E0CF4-9BC1-4A21-8814-929A4AD38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160" y="2661494"/>
                        <a:ext cx="420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>
            <a:extLst>
              <a:ext uri="{FF2B5EF4-FFF2-40B4-BE49-F238E27FC236}">
                <a16:creationId xmlns:a16="http://schemas.microsoft.com/office/drawing/2014/main" id="{8981112F-38BA-48F9-B5E0-5FB061F5B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787609"/>
              </p:ext>
            </p:extLst>
          </p:nvPr>
        </p:nvGraphicFramePr>
        <p:xfrm>
          <a:off x="1476375" y="3933082"/>
          <a:ext cx="3959721" cy="39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253800" progId="Equation.DSMT4">
                  <p:embed/>
                </p:oleObj>
              </mc:Choice>
              <mc:Fallback>
                <p:oleObj name="Equation" r:id="rId6" imgW="2527200" imgH="253800" progId="Equation.DSMT4">
                  <p:embed/>
                  <p:pic>
                    <p:nvPicPr>
                      <p:cNvPr id="264198" name="Object 6">
                        <a:extLst>
                          <a:ext uri="{FF2B5EF4-FFF2-40B4-BE49-F238E27FC236}">
                            <a16:creationId xmlns:a16="http://schemas.microsoft.com/office/drawing/2014/main" id="{8981112F-38BA-48F9-B5E0-5FB061F5B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082"/>
                        <a:ext cx="3959721" cy="399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9" name="Object 7">
            <a:extLst>
              <a:ext uri="{FF2B5EF4-FFF2-40B4-BE49-F238E27FC236}">
                <a16:creationId xmlns:a16="http://schemas.microsoft.com/office/drawing/2014/main" id="{C905B138-4145-4069-9AAE-313415E6E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11691"/>
              </p:ext>
            </p:extLst>
          </p:nvPr>
        </p:nvGraphicFramePr>
        <p:xfrm>
          <a:off x="1979613" y="3428257"/>
          <a:ext cx="2016323" cy="38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15640" progId="Equation.DSMT4">
                  <p:embed/>
                </p:oleObj>
              </mc:Choice>
              <mc:Fallback>
                <p:oleObj name="Equation" r:id="rId8" imgW="1130040" imgH="215640" progId="Equation.DSMT4">
                  <p:embed/>
                  <p:pic>
                    <p:nvPicPr>
                      <p:cNvPr id="264199" name="Object 7">
                        <a:extLst>
                          <a:ext uri="{FF2B5EF4-FFF2-40B4-BE49-F238E27FC236}">
                            <a16:creationId xmlns:a16="http://schemas.microsoft.com/office/drawing/2014/main" id="{C905B138-4145-4069-9AAE-313415E6E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8257"/>
                        <a:ext cx="2016323" cy="38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9074" name="Object 2">
                <a:extLst>
                  <a:ext uri="{FF2B5EF4-FFF2-40B4-BE49-F238E27FC236}">
                    <a16:creationId xmlns:a16="http://schemas.microsoft.com/office/drawing/2014/main" id="{AE363963-AE72-43FE-9991-F23498856A57}"/>
                  </a:ext>
                </a:extLst>
              </p:cNvPr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115616" y="2924944"/>
                <a:ext cx="6480465" cy="1440160"/>
              </a:xfrm>
              <a:prstGeom prst="rect">
                <a:avLst/>
              </a:prstGeom>
              <a:solidFill>
                <a:srgbClr val="E9F7CD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的不变子群，则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𝑥𝑎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𝑥𝑎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𝑥𝑎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的不变子群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9074" name="Object 2">
                <a:extLst>
                  <a:ext uri="{FF2B5EF4-FFF2-40B4-BE49-F238E27FC236}">
                    <a16:creationId xmlns:a16="http://schemas.microsoft.com/office/drawing/2014/main" id="{AE363963-AE72-43FE-9991-F2349885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115616" y="2924944"/>
                <a:ext cx="6480465" cy="1440160"/>
              </a:xfrm>
              <a:prstGeom prst="rect">
                <a:avLst/>
              </a:prstGeom>
              <a:blipFill>
                <a:blip r:embed="rId2"/>
                <a:stretch>
                  <a:fillRect b="-4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091" name="Rectangle 19">
            <a:extLst>
              <a:ext uri="{FF2B5EF4-FFF2-40B4-BE49-F238E27FC236}">
                <a16:creationId xmlns:a16="http://schemas.microsoft.com/office/drawing/2014/main" id="{DC9C15C6-496C-491D-BC3F-4428FA45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01" y="1380978"/>
            <a:ext cx="7026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的任何两个不变子群的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交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还是的不变子群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9106" name="Text Box 34">
            <a:extLst>
              <a:ext uri="{FF2B5EF4-FFF2-40B4-BE49-F238E27FC236}">
                <a16:creationId xmlns:a16="http://schemas.microsoft.com/office/drawing/2014/main" id="{95F7049B-E38B-44A2-B382-B80461BE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证明：首先由前面可知它是子群；而且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91" grpId="0"/>
      <p:bldP spid="25910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94ED326A-1872-40B4-82D3-E3C75647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094905"/>
            <a:ext cx="77041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不变子群与子群的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是子群；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B2AF378-A5A5-4377-9C8A-3BAB91D2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15630"/>
            <a:ext cx="652644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不变子群与不变子群的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是不变子群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60102" name="Object 6">
            <a:extLst>
              <a:ext uri="{FF2B5EF4-FFF2-40B4-BE49-F238E27FC236}">
                <a16:creationId xmlns:a16="http://schemas.microsoft.com/office/drawing/2014/main" id="{40A8ACD4-3C93-4880-B26F-1B726C5BB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39203"/>
              </p:ext>
            </p:extLst>
          </p:nvPr>
        </p:nvGraphicFramePr>
        <p:xfrm>
          <a:off x="1167166" y="3192465"/>
          <a:ext cx="722580" cy="22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152280" progId="Equation.DSMT4">
                  <p:embed/>
                </p:oleObj>
              </mc:Choice>
              <mc:Fallback>
                <p:oleObj name="Equation" r:id="rId2" imgW="482400" imgH="152280" progId="Equation.DSMT4">
                  <p:embed/>
                  <p:pic>
                    <p:nvPicPr>
                      <p:cNvPr id="260102" name="Object 6">
                        <a:extLst>
                          <a:ext uri="{FF2B5EF4-FFF2-40B4-BE49-F238E27FC236}">
                            <a16:creationId xmlns:a16="http://schemas.microsoft.com/office/drawing/2014/main" id="{40A8ACD4-3C93-4880-B26F-1B726C5BB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166" y="3192465"/>
                        <a:ext cx="722580" cy="22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>
            <a:extLst>
              <a:ext uri="{FF2B5EF4-FFF2-40B4-BE49-F238E27FC236}">
                <a16:creationId xmlns:a16="http://schemas.microsoft.com/office/drawing/2014/main" id="{A2AAE87E-76FC-473A-B166-66F0761DA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77448"/>
              </p:ext>
            </p:extLst>
          </p:nvPr>
        </p:nvGraphicFramePr>
        <p:xfrm>
          <a:off x="2123034" y="3162123"/>
          <a:ext cx="684816" cy="26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260103" name="Object 7">
                        <a:extLst>
                          <a:ext uri="{FF2B5EF4-FFF2-40B4-BE49-F238E27FC236}">
                            <a16:creationId xmlns:a16="http://schemas.microsoft.com/office/drawing/2014/main" id="{A2AAE87E-76FC-473A-B166-66F0761DA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034" y="3162123"/>
                        <a:ext cx="684816" cy="266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4" name="Rectangle 8">
            <a:extLst>
              <a:ext uri="{FF2B5EF4-FFF2-40B4-BE49-F238E27FC236}">
                <a16:creationId xmlns:a16="http://schemas.microsoft.com/office/drawing/2014/main" id="{58CA06AD-AC11-446A-AC16-0D87EA15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36" y="2621955"/>
            <a:ext cx="52873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我们知道“子群”的概念具有传递性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0105" name="Rectangle 9">
            <a:extLst>
              <a:ext uri="{FF2B5EF4-FFF2-40B4-BE49-F238E27FC236}">
                <a16:creationId xmlns:a16="http://schemas.microsoft.com/office/drawing/2014/main" id="{636F2B7C-65E1-496B-91D6-3A68E212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069506"/>
            <a:ext cx="21789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0106" name="Rectangle 10">
            <a:extLst>
              <a:ext uri="{FF2B5EF4-FFF2-40B4-BE49-F238E27FC236}">
                <a16:creationId xmlns:a16="http://schemas.microsoft.com/office/drawing/2014/main" id="{331F334F-5102-4619-BF88-BD2BD5BE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" y="3703043"/>
            <a:ext cx="575059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那么“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正规子群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”是否也具有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传递性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呢？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60107" name="Object 11">
            <a:extLst>
              <a:ext uri="{FF2B5EF4-FFF2-40B4-BE49-F238E27FC236}">
                <a16:creationId xmlns:a16="http://schemas.microsoft.com/office/drawing/2014/main" id="{C733DF37-4BB8-47E9-A2A1-E09E464D7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457320"/>
              </p:ext>
            </p:extLst>
          </p:nvPr>
        </p:nvGraphicFramePr>
        <p:xfrm>
          <a:off x="2987824" y="3121027"/>
          <a:ext cx="1028064" cy="28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177480" progId="Equation.DSMT4">
                  <p:embed/>
                </p:oleObj>
              </mc:Choice>
              <mc:Fallback>
                <p:oleObj name="Equation" r:id="rId6" imgW="634680" imgH="177480" progId="Equation.DSMT4">
                  <p:embed/>
                  <p:pic>
                    <p:nvPicPr>
                      <p:cNvPr id="260107" name="Object 11">
                        <a:extLst>
                          <a:ext uri="{FF2B5EF4-FFF2-40B4-BE49-F238E27FC236}">
                            <a16:creationId xmlns:a16="http://schemas.microsoft.com/office/drawing/2014/main" id="{C733DF37-4BB8-47E9-A2A1-E09E464D7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121027"/>
                        <a:ext cx="1028064" cy="287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9" name="Rectangle 13">
            <a:extLst>
              <a:ext uri="{FF2B5EF4-FFF2-40B4-BE49-F238E27FC236}">
                <a16:creationId xmlns:a16="http://schemas.microsoft.com/office/drawing/2014/main" id="{D301F148-01F5-4944-839A-C9531020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" y="4364385"/>
            <a:ext cx="11525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eaLnBrk="0" hangingPunct="0"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eaLnBrk="0" hangingPunct="0"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eaLnBrk="0" hangingPunct="0"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eaLnBrk="0" hangingPunct="0"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b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60110" name="Object 14">
            <a:extLst>
              <a:ext uri="{FF2B5EF4-FFF2-40B4-BE49-F238E27FC236}">
                <a16:creationId xmlns:a16="http://schemas.microsoft.com/office/drawing/2014/main" id="{49F77628-16FE-4309-B721-1B9C2ACD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533596"/>
              </p:ext>
            </p:extLst>
          </p:nvPr>
        </p:nvGraphicFramePr>
        <p:xfrm>
          <a:off x="1907704" y="4403776"/>
          <a:ext cx="3884348" cy="37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00120" imgH="228600" progId="Equation.DSMT4">
                  <p:embed/>
                </p:oleObj>
              </mc:Choice>
              <mc:Fallback>
                <p:oleObj name="Equation" r:id="rId8" imgW="2400120" imgH="228600" progId="Equation.DSMT4">
                  <p:embed/>
                  <p:pic>
                    <p:nvPicPr>
                      <p:cNvPr id="260110" name="Object 14">
                        <a:extLst>
                          <a:ext uri="{FF2B5EF4-FFF2-40B4-BE49-F238E27FC236}">
                            <a16:creationId xmlns:a16="http://schemas.microsoft.com/office/drawing/2014/main" id="{49F77628-16FE-4309-B721-1B9C2ACD8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03776"/>
                        <a:ext cx="3884348" cy="371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1" name="Object 15">
            <a:extLst>
              <a:ext uri="{FF2B5EF4-FFF2-40B4-BE49-F238E27FC236}">
                <a16:creationId xmlns:a16="http://schemas.microsoft.com/office/drawing/2014/main" id="{31717D9E-DA52-4CA6-BBB7-C8164AA77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696623"/>
              </p:ext>
            </p:extLst>
          </p:nvPr>
        </p:nvGraphicFramePr>
        <p:xfrm>
          <a:off x="1260511" y="4403776"/>
          <a:ext cx="638581" cy="38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260111" name="Object 15">
                        <a:extLst>
                          <a:ext uri="{FF2B5EF4-FFF2-40B4-BE49-F238E27FC236}">
                            <a16:creationId xmlns:a16="http://schemas.microsoft.com/office/drawing/2014/main" id="{31717D9E-DA52-4CA6-BBB7-C8164AA77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511" y="4403776"/>
                        <a:ext cx="638581" cy="383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2" name="Object 16">
            <a:extLst>
              <a:ext uri="{FF2B5EF4-FFF2-40B4-BE49-F238E27FC236}">
                <a16:creationId xmlns:a16="http://schemas.microsoft.com/office/drawing/2014/main" id="{F26A1C08-1ED4-4D85-BF86-C8580F019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08309"/>
              </p:ext>
            </p:extLst>
          </p:nvPr>
        </p:nvGraphicFramePr>
        <p:xfrm>
          <a:off x="1907704" y="4908602"/>
          <a:ext cx="2014067" cy="37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228600" progId="Equation.DSMT4">
                  <p:embed/>
                </p:oleObj>
              </mc:Choice>
              <mc:Fallback>
                <p:oleObj name="Equation" r:id="rId12" imgW="1231560" imgH="228600" progId="Equation.DSMT4">
                  <p:embed/>
                  <p:pic>
                    <p:nvPicPr>
                      <p:cNvPr id="260112" name="Object 16">
                        <a:extLst>
                          <a:ext uri="{FF2B5EF4-FFF2-40B4-BE49-F238E27FC236}">
                            <a16:creationId xmlns:a16="http://schemas.microsoft.com/office/drawing/2014/main" id="{F26A1C08-1ED4-4D85-BF86-C8580F019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908602"/>
                        <a:ext cx="2014067" cy="373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3" name="Object 17">
            <a:extLst>
              <a:ext uri="{FF2B5EF4-FFF2-40B4-BE49-F238E27FC236}">
                <a16:creationId xmlns:a16="http://schemas.microsoft.com/office/drawing/2014/main" id="{2C99F007-BCE8-40AC-8551-3B0B0D24B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30820"/>
              </p:ext>
            </p:extLst>
          </p:nvPr>
        </p:nvGraphicFramePr>
        <p:xfrm>
          <a:off x="2557498" y="5413426"/>
          <a:ext cx="339379" cy="38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260113" name="Object 17">
                        <a:extLst>
                          <a:ext uri="{FF2B5EF4-FFF2-40B4-BE49-F238E27FC236}">
                            <a16:creationId xmlns:a16="http://schemas.microsoft.com/office/drawing/2014/main" id="{2C99F007-BCE8-40AC-8551-3B0B0D24B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98" y="5413426"/>
                        <a:ext cx="339379" cy="383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4" name="Object 18">
            <a:extLst>
              <a:ext uri="{FF2B5EF4-FFF2-40B4-BE49-F238E27FC236}">
                <a16:creationId xmlns:a16="http://schemas.microsoft.com/office/drawing/2014/main" id="{EB9DD60C-D06C-43DE-ADD0-245B10A0D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50364"/>
              </p:ext>
            </p:extLst>
          </p:nvPr>
        </p:nvGraphicFramePr>
        <p:xfrm>
          <a:off x="4940574" y="5484864"/>
          <a:ext cx="260084" cy="33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260114" name="Object 18">
                        <a:extLst>
                          <a:ext uri="{FF2B5EF4-FFF2-40B4-BE49-F238E27FC236}">
                            <a16:creationId xmlns:a16="http://schemas.microsoft.com/office/drawing/2014/main" id="{EB9DD60C-D06C-43DE-ADD0-245B10A0D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574" y="5484864"/>
                        <a:ext cx="260084" cy="336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0115" name="Picture 19">
            <a:extLst>
              <a:ext uri="{FF2B5EF4-FFF2-40B4-BE49-F238E27FC236}">
                <a16:creationId xmlns:a16="http://schemas.microsoft.com/office/drawing/2014/main" id="{058E89C6-B4AA-456D-AC02-A187B620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16" y="5413426"/>
            <a:ext cx="228367" cy="2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0116" name="Object 20">
            <a:extLst>
              <a:ext uri="{FF2B5EF4-FFF2-40B4-BE49-F238E27FC236}">
                <a16:creationId xmlns:a16="http://schemas.microsoft.com/office/drawing/2014/main" id="{56EA9987-9EB1-407F-B8D0-405F574AB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540987"/>
              </p:ext>
            </p:extLst>
          </p:nvPr>
        </p:nvGraphicFramePr>
        <p:xfrm>
          <a:off x="3203848" y="5413426"/>
          <a:ext cx="401756" cy="3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200" imgH="228600" progId="Equation.DSMT4">
                  <p:embed/>
                </p:oleObj>
              </mc:Choice>
              <mc:Fallback>
                <p:oleObj name="Equation" r:id="rId19" imgW="241200" imgH="228600" progId="Equation.DSMT4">
                  <p:embed/>
                  <p:pic>
                    <p:nvPicPr>
                      <p:cNvPr id="260116" name="Object 20">
                        <a:extLst>
                          <a:ext uri="{FF2B5EF4-FFF2-40B4-BE49-F238E27FC236}">
                            <a16:creationId xmlns:a16="http://schemas.microsoft.com/office/drawing/2014/main" id="{56EA9987-9EB1-407F-B8D0-405F574AB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13426"/>
                        <a:ext cx="401756" cy="382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0117" name="Picture 21">
            <a:extLst>
              <a:ext uri="{FF2B5EF4-FFF2-40B4-BE49-F238E27FC236}">
                <a16:creationId xmlns:a16="http://schemas.microsoft.com/office/drawing/2014/main" id="{0FBE7234-86ED-4AE4-A376-6D7FA09E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495606"/>
            <a:ext cx="228367" cy="2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0118" name="Object 22">
            <a:extLst>
              <a:ext uri="{FF2B5EF4-FFF2-40B4-BE49-F238E27FC236}">
                <a16:creationId xmlns:a16="http://schemas.microsoft.com/office/drawing/2014/main" id="{A57DF93E-3689-462D-AE45-D47DCCEF9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35163"/>
              </p:ext>
            </p:extLst>
          </p:nvPr>
        </p:nvGraphicFramePr>
        <p:xfrm>
          <a:off x="1390379" y="5357863"/>
          <a:ext cx="308718" cy="37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260118" name="Object 22">
                        <a:extLst>
                          <a:ext uri="{FF2B5EF4-FFF2-40B4-BE49-F238E27FC236}">
                            <a16:creationId xmlns:a16="http://schemas.microsoft.com/office/drawing/2014/main" id="{A57DF93E-3689-462D-AE45-D47DCCEF9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79" y="5357863"/>
                        <a:ext cx="308718" cy="372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9" name="Object 23">
            <a:extLst>
              <a:ext uri="{FF2B5EF4-FFF2-40B4-BE49-F238E27FC236}">
                <a16:creationId xmlns:a16="http://schemas.microsoft.com/office/drawing/2014/main" id="{B1B051D1-0188-4D7A-BC29-CC4C7396F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88028"/>
              </p:ext>
            </p:extLst>
          </p:nvPr>
        </p:nvGraphicFramePr>
        <p:xfrm>
          <a:off x="2093641" y="5413426"/>
          <a:ext cx="390127" cy="33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28600" progId="Equation.DSMT4">
                  <p:embed/>
                </p:oleObj>
              </mc:Choice>
              <mc:Fallback>
                <p:oleObj name="Equation" r:id="rId23" imgW="266400" imgH="228600" progId="Equation.DSMT4">
                  <p:embed/>
                  <p:pic>
                    <p:nvPicPr>
                      <p:cNvPr id="260119" name="Object 23">
                        <a:extLst>
                          <a:ext uri="{FF2B5EF4-FFF2-40B4-BE49-F238E27FC236}">
                            <a16:creationId xmlns:a16="http://schemas.microsoft.com/office/drawing/2014/main" id="{B1B051D1-0188-4D7A-BC29-CC4C7396F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641" y="5413426"/>
                        <a:ext cx="390127" cy="335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0" name="Object 24">
            <a:extLst>
              <a:ext uri="{FF2B5EF4-FFF2-40B4-BE49-F238E27FC236}">
                <a16:creationId xmlns:a16="http://schemas.microsoft.com/office/drawing/2014/main" id="{3B0AC41F-0F01-4F21-846D-7A8F2D83E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14243"/>
              </p:ext>
            </p:extLst>
          </p:nvPr>
        </p:nvGraphicFramePr>
        <p:xfrm>
          <a:off x="3788048" y="5484863"/>
          <a:ext cx="279115" cy="33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260120" name="Object 24">
                        <a:extLst>
                          <a:ext uri="{FF2B5EF4-FFF2-40B4-BE49-F238E27FC236}">
                            <a16:creationId xmlns:a16="http://schemas.microsoft.com/office/drawing/2014/main" id="{3B0AC41F-0F01-4F21-846D-7A8F2D83E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048" y="5484863"/>
                        <a:ext cx="279115" cy="336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21" name="Text Box 25">
            <a:extLst>
              <a:ext uri="{FF2B5EF4-FFF2-40B4-BE49-F238E27FC236}">
                <a16:creationId xmlns:a16="http://schemas.microsoft.com/office/drawing/2014/main" id="{8B66E76A-F2C0-4335-8080-0118C83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411" y="5413426"/>
            <a:ext cx="94779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</a:p>
        </p:txBody>
      </p:sp>
      <p:sp>
        <p:nvSpPr>
          <p:cNvPr id="260122" name="Text Box 26">
            <a:extLst>
              <a:ext uri="{FF2B5EF4-FFF2-40B4-BE49-F238E27FC236}">
                <a16:creationId xmlns:a16="http://schemas.microsoft.com/office/drawing/2014/main" id="{5E2F43F4-E675-4E67-B445-6361FA3F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912" y="5413426"/>
            <a:ext cx="17264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的不变子群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/>
      <p:bldP spid="260099" grpId="0"/>
      <p:bldP spid="260104" grpId="0"/>
      <p:bldP spid="260105" grpId="0"/>
      <p:bldP spid="260106" grpId="0"/>
      <p:bldP spid="260109" grpId="0"/>
      <p:bldP spid="260121" grpId="0"/>
      <p:bldP spid="2601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0" name="Rectangle 10">
            <a:extLst>
              <a:ext uri="{FF2B5EF4-FFF2-40B4-BE49-F238E27FC236}">
                <a16:creationId xmlns:a16="http://schemas.microsoft.com/office/drawing/2014/main" id="{A0C89CFD-6F9F-400A-8503-51DD7816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679" y="1614588"/>
            <a:ext cx="46809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未必是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的不变子群，</a:t>
            </a:r>
          </a:p>
        </p:txBody>
      </p:sp>
      <p:sp>
        <p:nvSpPr>
          <p:cNvPr id="261132" name="Rectangle 12">
            <a:extLst>
              <a:ext uri="{FF2B5EF4-FFF2-40B4-BE49-F238E27FC236}">
                <a16:creationId xmlns:a16="http://schemas.microsoft.com/office/drawing/2014/main" id="{ACD0213E-D35D-4DC4-9FD0-686B8E86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38" y="2153396"/>
            <a:ext cx="178796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即无传递性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61137" name="Object 17">
            <a:extLst>
              <a:ext uri="{FF2B5EF4-FFF2-40B4-BE49-F238E27FC236}">
                <a16:creationId xmlns:a16="http://schemas.microsoft.com/office/drawing/2014/main" id="{0AF3D5E0-4916-4BF5-815C-B448F01AC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8658"/>
              </p:ext>
            </p:extLst>
          </p:nvPr>
        </p:nvGraphicFramePr>
        <p:xfrm>
          <a:off x="2410892" y="1699667"/>
          <a:ext cx="356981" cy="28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177480" progId="Equation.DSMT4">
                  <p:embed/>
                </p:oleObj>
              </mc:Choice>
              <mc:Fallback>
                <p:oleObj name="Equation" r:id="rId2" imgW="228600" imgH="177480" progId="Equation.DSMT4">
                  <p:embed/>
                  <p:pic>
                    <p:nvPicPr>
                      <p:cNvPr id="261137" name="Object 17">
                        <a:extLst>
                          <a:ext uri="{FF2B5EF4-FFF2-40B4-BE49-F238E27FC236}">
                            <a16:creationId xmlns:a16="http://schemas.microsoft.com/office/drawing/2014/main" id="{0AF3D5E0-4916-4BF5-815C-B448F01ACD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892" y="1699667"/>
                        <a:ext cx="356981" cy="281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8" name="Object 18">
            <a:extLst>
              <a:ext uri="{FF2B5EF4-FFF2-40B4-BE49-F238E27FC236}">
                <a16:creationId xmlns:a16="http://schemas.microsoft.com/office/drawing/2014/main" id="{929C08B9-4B2A-4F9C-BE59-B52847D3C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52580"/>
              </p:ext>
            </p:extLst>
          </p:nvPr>
        </p:nvGraphicFramePr>
        <p:xfrm>
          <a:off x="1559992" y="1691731"/>
          <a:ext cx="296646" cy="2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152280" progId="Equation.DSMT4">
                  <p:embed/>
                </p:oleObj>
              </mc:Choice>
              <mc:Fallback>
                <p:oleObj name="Equation" r:id="rId4" imgW="190440" imgH="152280" progId="Equation.DSMT4">
                  <p:embed/>
                  <p:pic>
                    <p:nvPicPr>
                      <p:cNvPr id="261138" name="Object 18">
                        <a:extLst>
                          <a:ext uri="{FF2B5EF4-FFF2-40B4-BE49-F238E27FC236}">
                            <a16:creationId xmlns:a16="http://schemas.microsoft.com/office/drawing/2014/main" id="{929C08B9-4B2A-4F9C-BE59-B52847D3C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992" y="1691731"/>
                        <a:ext cx="296646" cy="235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1139" name="Picture 19">
            <a:extLst>
              <a:ext uri="{FF2B5EF4-FFF2-40B4-BE49-F238E27FC236}">
                <a16:creationId xmlns:a16="http://schemas.microsoft.com/office/drawing/2014/main" id="{F6455CC6-888C-4C7C-ABE1-DDCE6B70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817" y="1725067"/>
            <a:ext cx="171954" cy="2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1140" name="Object 20">
            <a:extLst>
              <a:ext uri="{FF2B5EF4-FFF2-40B4-BE49-F238E27FC236}">
                <a16:creationId xmlns:a16="http://schemas.microsoft.com/office/drawing/2014/main" id="{5BF8A73E-6AA4-4A93-B8F6-261AA840F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90566"/>
              </p:ext>
            </p:extLst>
          </p:nvPr>
        </p:nvGraphicFramePr>
        <p:xfrm>
          <a:off x="2985567" y="1699668"/>
          <a:ext cx="296646" cy="2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152280" progId="Equation.DSMT4">
                  <p:embed/>
                </p:oleObj>
              </mc:Choice>
              <mc:Fallback>
                <p:oleObj name="Equation" r:id="rId7" imgW="190440" imgH="152280" progId="Equation.DSMT4">
                  <p:embed/>
                  <p:pic>
                    <p:nvPicPr>
                      <p:cNvPr id="261140" name="Object 20">
                        <a:extLst>
                          <a:ext uri="{FF2B5EF4-FFF2-40B4-BE49-F238E27FC236}">
                            <a16:creationId xmlns:a16="http://schemas.microsoft.com/office/drawing/2014/main" id="{5BF8A73E-6AA4-4A93-B8F6-261AA840F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567" y="1699668"/>
                        <a:ext cx="296646" cy="235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1" name="Object 21">
            <a:extLst>
              <a:ext uri="{FF2B5EF4-FFF2-40B4-BE49-F238E27FC236}">
                <a16:creationId xmlns:a16="http://schemas.microsoft.com/office/drawing/2014/main" id="{4ACCAF41-9F36-4DEA-9940-1B1C74391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606206"/>
              </p:ext>
            </p:extLst>
          </p:nvPr>
        </p:nvGraphicFramePr>
        <p:xfrm>
          <a:off x="3850754" y="1628230"/>
          <a:ext cx="271507" cy="28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261141" name="Object 21">
                        <a:extLst>
                          <a:ext uri="{FF2B5EF4-FFF2-40B4-BE49-F238E27FC236}">
                            <a16:creationId xmlns:a16="http://schemas.microsoft.com/office/drawing/2014/main" id="{4ACCAF41-9F36-4DEA-9940-1B1C74391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754" y="1628230"/>
                        <a:ext cx="271507" cy="288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1142" name="Picture 22">
            <a:extLst>
              <a:ext uri="{FF2B5EF4-FFF2-40B4-BE49-F238E27FC236}">
                <a16:creationId xmlns:a16="http://schemas.microsoft.com/office/drawing/2014/main" id="{EF8EE59C-ED47-4C79-8157-6CFE85B6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92" y="1748880"/>
            <a:ext cx="171954" cy="2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45" name="Text Box 25">
            <a:extLst>
              <a:ext uri="{FF2B5EF4-FFF2-40B4-BE49-F238E27FC236}">
                <a16:creationId xmlns:a16="http://schemas.microsoft.com/office/drawing/2014/main" id="{7403866C-44E6-4DF2-A1F6-11D411E4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692" y="1556792"/>
            <a:ext cx="1008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0" grpId="0"/>
      <p:bldP spid="261132" grpId="0"/>
      <p:bldP spid="261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54D89A40-E696-4E74-91C4-A301E1FCE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72616"/>
              </p:ext>
            </p:extLst>
          </p:nvPr>
        </p:nvGraphicFramePr>
        <p:xfrm>
          <a:off x="419100" y="476672"/>
          <a:ext cx="8526463" cy="652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12872" imgH="3581400" progId="Word.Document.8">
                  <p:embed/>
                </p:oleObj>
              </mc:Choice>
              <mc:Fallback>
                <p:oleObj name="Document" r:id="rId2" imgW="4712872" imgH="3581400" progId="Word.Document.8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54D89A40-E696-4E74-91C4-A301E1FCE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76672"/>
                        <a:ext cx="8526463" cy="652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4980" name="Object 4">
                <a:extLst>
                  <a:ext uri="{FF2B5EF4-FFF2-40B4-BE49-F238E27FC236}">
                    <a16:creationId xmlns:a16="http://schemas.microsoft.com/office/drawing/2014/main" id="{3BC41AE9-9057-4F51-8A50-ED201625B13C}"/>
                  </a:ext>
                </a:extLst>
              </p:cNvPr>
              <p:cNvSpPr txBox="1"/>
              <p:nvPr/>
            </p:nvSpPr>
            <p:spPr bwMode="auto">
              <a:xfrm>
                <a:off x="4147021" y="1208416"/>
                <a:ext cx="2828925" cy="71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80" name="Object 4">
                <a:extLst>
                  <a:ext uri="{FF2B5EF4-FFF2-40B4-BE49-F238E27FC236}">
                    <a16:creationId xmlns:a16="http://schemas.microsoft.com/office/drawing/2014/main" id="{3BC41AE9-9057-4F51-8A50-ED201625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7021" y="1208416"/>
                <a:ext cx="2828925" cy="711200"/>
              </a:xfrm>
              <a:prstGeom prst="rect">
                <a:avLst/>
              </a:prstGeom>
              <a:blipFill>
                <a:blip r:embed="rId2"/>
                <a:stretch>
                  <a:fillRect l="-431" t="-85470" b="-90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982" name="Rectangle 6">
            <a:extLst>
              <a:ext uri="{FF2B5EF4-FFF2-40B4-BE49-F238E27FC236}">
                <a16:creationId xmlns:a16="http://schemas.microsoft.com/office/drawing/2014/main" id="{3066A78D-F142-4CF3-A2F6-4D54453B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15" y="1206898"/>
            <a:ext cx="2332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为整数加群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984" name="Rectangle 8">
                <a:extLst>
                  <a:ext uri="{FF2B5EF4-FFF2-40B4-BE49-F238E27FC236}">
                    <a16:creationId xmlns:a16="http://schemas.microsoft.com/office/drawing/2014/main" id="{34168C2A-43F5-4DF8-82B0-D0FAAAC9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328" y="1856185"/>
                <a:ext cx="2468859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）证明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84" name="Rectangle 8">
                <a:extLst>
                  <a:ext uri="{FF2B5EF4-FFF2-40B4-BE49-F238E27FC236}">
                    <a16:creationId xmlns:a16="http://schemas.microsoft.com/office/drawing/2014/main" id="{34168C2A-43F5-4DF8-82B0-D0FAAAC99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328" y="1856185"/>
                <a:ext cx="2468859" cy="463846"/>
              </a:xfrm>
              <a:prstGeom prst="rect">
                <a:avLst/>
              </a:prstGeom>
              <a:blipFill>
                <a:blip r:embed="rId3"/>
                <a:stretch>
                  <a:fillRect l="-3951" t="-9091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985" name="Rectangle 9">
            <a:extLst>
              <a:ext uri="{FF2B5EF4-FFF2-40B4-BE49-F238E27FC236}">
                <a16:creationId xmlns:a16="http://schemas.microsoft.com/office/drawing/2014/main" id="{48298F62-1BB6-437A-B66C-1D2C6B48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092" y="1816499"/>
            <a:ext cx="21855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G/N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989" name="Object 13">
                <a:extLst>
                  <a:ext uri="{FF2B5EF4-FFF2-40B4-BE49-F238E27FC236}">
                    <a16:creationId xmlns:a16="http://schemas.microsoft.com/office/drawing/2014/main" id="{F85A1CE4-DCC8-4847-9C46-8DFB4AE86891}"/>
                  </a:ext>
                </a:extLst>
              </p:cNvPr>
              <p:cNvSpPr txBox="1"/>
              <p:nvPr/>
            </p:nvSpPr>
            <p:spPr bwMode="auto">
              <a:xfrm>
                <a:off x="1620689" y="2445792"/>
                <a:ext cx="2663825" cy="628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∀5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,5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89" name="Object 13">
                <a:extLst>
                  <a:ext uri="{FF2B5EF4-FFF2-40B4-BE49-F238E27FC236}">
                    <a16:creationId xmlns:a16="http://schemas.microsoft.com/office/drawing/2014/main" id="{F85A1CE4-DCC8-4847-9C46-8DFB4AE8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689" y="2445792"/>
                <a:ext cx="2663825" cy="628650"/>
              </a:xfrm>
              <a:prstGeom prst="rect">
                <a:avLst/>
              </a:prstGeom>
              <a:blipFill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990" name="Object 14">
                <a:extLst>
                  <a:ext uri="{FF2B5EF4-FFF2-40B4-BE49-F238E27FC236}">
                    <a16:creationId xmlns:a16="http://schemas.microsoft.com/office/drawing/2014/main" id="{3AC5C76A-0C51-4935-9A7D-DB500FAFA7AD}"/>
                  </a:ext>
                </a:extLst>
              </p:cNvPr>
              <p:cNvSpPr txBox="1"/>
              <p:nvPr/>
            </p:nvSpPr>
            <p:spPr bwMode="auto">
              <a:xfrm>
                <a:off x="1692127" y="3139529"/>
                <a:ext cx="4478337" cy="592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90" name="Object 14">
                <a:extLst>
                  <a:ext uri="{FF2B5EF4-FFF2-40B4-BE49-F238E27FC236}">
                    <a16:creationId xmlns:a16="http://schemas.microsoft.com/office/drawing/2014/main" id="{3AC5C76A-0C51-4935-9A7D-DB500FAFA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127" y="3139529"/>
                <a:ext cx="4478337" cy="592138"/>
              </a:xfrm>
              <a:prstGeom prst="rect">
                <a:avLst/>
              </a:prstGeom>
              <a:blipFill>
                <a:blip r:embed="rId5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991" name="Object 15">
                <a:extLst>
                  <a:ext uri="{FF2B5EF4-FFF2-40B4-BE49-F238E27FC236}">
                    <a16:creationId xmlns:a16="http://schemas.microsoft.com/office/drawing/2014/main" id="{A5E2EB39-DC80-461D-BB07-467DE8461B53}"/>
                  </a:ext>
                </a:extLst>
              </p:cNvPr>
              <p:cNvSpPr txBox="1"/>
              <p:nvPr/>
            </p:nvSpPr>
            <p:spPr bwMode="auto">
              <a:xfrm>
                <a:off x="5580657" y="3139529"/>
                <a:ext cx="1871663" cy="514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91" name="Object 15">
                <a:extLst>
                  <a:ext uri="{FF2B5EF4-FFF2-40B4-BE49-F238E27FC236}">
                    <a16:creationId xmlns:a16="http://schemas.microsoft.com/office/drawing/2014/main" id="{A5E2EB39-DC80-461D-BB07-467DE846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657" y="3139529"/>
                <a:ext cx="1871663" cy="514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992" name="Object 16">
                <a:extLst>
                  <a:ext uri="{FF2B5EF4-FFF2-40B4-BE49-F238E27FC236}">
                    <a16:creationId xmlns:a16="http://schemas.microsoft.com/office/drawing/2014/main" id="{6B2C43C3-84CA-4D38-8CC2-174600AEAFFB}"/>
                  </a:ext>
                </a:extLst>
              </p:cNvPr>
              <p:cNvSpPr txBox="1"/>
              <p:nvPr/>
            </p:nvSpPr>
            <p:spPr bwMode="auto">
              <a:xfrm>
                <a:off x="1547664" y="3931692"/>
                <a:ext cx="3267075" cy="55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∀5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92" name="Object 16">
                <a:extLst>
                  <a:ext uri="{FF2B5EF4-FFF2-40B4-BE49-F238E27FC236}">
                    <a16:creationId xmlns:a16="http://schemas.microsoft.com/office/drawing/2014/main" id="{6B2C43C3-84CA-4D38-8CC2-174600AE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931692"/>
                <a:ext cx="3267075" cy="558800"/>
              </a:xfrm>
              <a:prstGeom prst="rect">
                <a:avLst/>
              </a:prstGeom>
              <a:blipFill>
                <a:blip r:embed="rId7"/>
                <a:stretch>
                  <a:fillRect l="-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993" name="Object 17">
                <a:extLst>
                  <a:ext uri="{FF2B5EF4-FFF2-40B4-BE49-F238E27FC236}">
                    <a16:creationId xmlns:a16="http://schemas.microsoft.com/office/drawing/2014/main" id="{57299E61-C722-4DBE-BB0C-36DDD768CAB9}"/>
                  </a:ext>
                </a:extLst>
              </p:cNvPr>
              <p:cNvSpPr txBox="1"/>
              <p:nvPr/>
            </p:nvSpPr>
            <p:spPr bwMode="auto">
              <a:xfrm>
                <a:off x="1547664" y="4723854"/>
                <a:ext cx="4117975" cy="55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93" name="Object 17">
                <a:extLst>
                  <a:ext uri="{FF2B5EF4-FFF2-40B4-BE49-F238E27FC236}">
                    <a16:creationId xmlns:a16="http://schemas.microsoft.com/office/drawing/2014/main" id="{57299E61-C722-4DBE-BB0C-36DDD768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4723854"/>
                <a:ext cx="4117975" cy="55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994" name="Object 18">
                <a:extLst>
                  <a:ext uri="{FF2B5EF4-FFF2-40B4-BE49-F238E27FC236}">
                    <a16:creationId xmlns:a16="http://schemas.microsoft.com/office/drawing/2014/main" id="{773CA158-66B9-4D86-9DD0-2AAD23236DA4}"/>
                  </a:ext>
                </a:extLst>
              </p:cNvPr>
              <p:cNvSpPr txBox="1"/>
              <p:nvPr/>
            </p:nvSpPr>
            <p:spPr bwMode="auto">
              <a:xfrm>
                <a:off x="5292080" y="4723854"/>
                <a:ext cx="1296466" cy="59213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94" name="Object 18">
                <a:extLst>
                  <a:ext uri="{FF2B5EF4-FFF2-40B4-BE49-F238E27FC236}">
                    <a16:creationId xmlns:a16="http://schemas.microsoft.com/office/drawing/2014/main" id="{773CA158-66B9-4D86-9DD0-2AAD2323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4723854"/>
                <a:ext cx="1296466" cy="5921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997" name="Object 21">
                <a:extLst>
                  <a:ext uri="{FF2B5EF4-FFF2-40B4-BE49-F238E27FC236}">
                    <a16:creationId xmlns:a16="http://schemas.microsoft.com/office/drawing/2014/main" id="{BAA49A54-5D75-4EA3-B49D-5D0F3633E4A2}"/>
                  </a:ext>
                </a:extLst>
              </p:cNvPr>
              <p:cNvSpPr txBox="1"/>
              <p:nvPr/>
            </p:nvSpPr>
            <p:spPr bwMode="auto">
              <a:xfrm>
                <a:off x="1547664" y="5442992"/>
                <a:ext cx="4968875" cy="722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[0],[1],[2],[3],[4]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4997" name="Object 21">
                <a:extLst>
                  <a:ext uri="{FF2B5EF4-FFF2-40B4-BE49-F238E27FC236}">
                    <a16:creationId xmlns:a16="http://schemas.microsoft.com/office/drawing/2014/main" id="{BAA49A54-5D75-4EA3-B49D-5D0F3633E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5442992"/>
                <a:ext cx="4968875" cy="722312"/>
              </a:xfrm>
              <a:prstGeom prst="rect">
                <a:avLst/>
              </a:prstGeom>
              <a:blipFill>
                <a:blip r:embed="rId10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999" name="Text Box 23">
            <a:extLst>
              <a:ext uri="{FF2B5EF4-FFF2-40B4-BE49-F238E27FC236}">
                <a16:creationId xmlns:a16="http://schemas.microsoft.com/office/drawing/2014/main" id="{B635E3C6-7288-4A3E-9A65-922E3FC0B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0" y="1149102"/>
            <a:ext cx="1476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补例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>
            <a:extLst>
              <a:ext uri="{FF2B5EF4-FFF2-40B4-BE49-F238E27FC236}">
                <a16:creationId xmlns:a16="http://schemas.microsoft.com/office/drawing/2014/main" id="{BC8AD51B-3358-4F66-AE82-6BE30F3A14A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9078" y="1028377"/>
            <a:ext cx="8437562" cy="101123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假定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的子群，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的不变子群，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D777F0C6-342F-430C-8D04-33C32DE9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91221"/>
            <a:ext cx="14414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858838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1430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13716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1828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286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2743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2004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 3" panose="05040102010807070707" pitchFamily="18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9" name="Object 5">
                <a:extLst>
                  <a:ext uri="{FF2B5EF4-FFF2-40B4-BE49-F238E27FC236}">
                    <a16:creationId xmlns:a16="http://schemas.microsoft.com/office/drawing/2014/main" id="{5CF86771-B6F4-40F1-BE2E-D9EEFA2836DE}"/>
                  </a:ext>
                </a:extLst>
              </p:cNvPr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755650" y="2694458"/>
                <a:ext cx="8135938" cy="725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7029" name="Object 5">
                <a:extLst>
                  <a:ext uri="{FF2B5EF4-FFF2-40B4-BE49-F238E27FC236}">
                    <a16:creationId xmlns:a16="http://schemas.microsoft.com/office/drawing/2014/main" id="{5CF86771-B6F4-40F1-BE2E-D9EEFA28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755650" y="2694458"/>
                <a:ext cx="8135938" cy="725488"/>
              </a:xfrm>
              <a:prstGeom prst="rect">
                <a:avLst/>
              </a:prstGeom>
              <a:blipFill>
                <a:blip r:embed="rId2"/>
                <a:stretch>
                  <a:fillRect l="-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30" name="Object 6">
                <a:extLst>
                  <a:ext uri="{FF2B5EF4-FFF2-40B4-BE49-F238E27FC236}">
                    <a16:creationId xmlns:a16="http://schemas.microsoft.com/office/drawing/2014/main" id="{663FE1F4-BCAF-4555-A6C2-9F007382E5A0}"/>
                  </a:ext>
                </a:extLst>
              </p:cNvPr>
              <p:cNvSpPr txBox="1"/>
              <p:nvPr/>
            </p:nvSpPr>
            <p:spPr bwMode="auto">
              <a:xfrm>
                <a:off x="827088" y="3270721"/>
                <a:ext cx="5800725" cy="925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7030" name="Object 6">
                <a:extLst>
                  <a:ext uri="{FF2B5EF4-FFF2-40B4-BE49-F238E27FC236}">
                    <a16:creationId xmlns:a16="http://schemas.microsoft.com/office/drawing/2014/main" id="{663FE1F4-BCAF-4555-A6C2-9F007382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270721"/>
                <a:ext cx="5800725" cy="925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31" name="Object 7">
                <a:extLst>
                  <a:ext uri="{FF2B5EF4-FFF2-40B4-BE49-F238E27FC236}">
                    <a16:creationId xmlns:a16="http://schemas.microsoft.com/office/drawing/2014/main" id="{065FCC26-F90E-49BD-A27E-8362F67875F8}"/>
                  </a:ext>
                </a:extLst>
              </p:cNvPr>
              <p:cNvSpPr txBox="1"/>
              <p:nvPr/>
            </p:nvSpPr>
            <p:spPr bwMode="auto">
              <a:xfrm>
                <a:off x="3348038" y="4062883"/>
                <a:ext cx="2014537" cy="76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7031" name="Object 7">
                <a:extLst>
                  <a:ext uri="{FF2B5EF4-FFF2-40B4-BE49-F238E27FC236}">
                    <a16:creationId xmlns:a16="http://schemas.microsoft.com/office/drawing/2014/main" id="{065FCC26-F90E-49BD-A27E-8362F678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4062883"/>
                <a:ext cx="2014537" cy="765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32" name="Object 8">
                <a:extLst>
                  <a:ext uri="{FF2B5EF4-FFF2-40B4-BE49-F238E27FC236}">
                    <a16:creationId xmlns:a16="http://schemas.microsoft.com/office/drawing/2014/main" id="{29C1AA3B-0AA4-425F-8E2D-3BF1DC47A556}"/>
                  </a:ext>
                </a:extLst>
              </p:cNvPr>
              <p:cNvSpPr txBox="1"/>
              <p:nvPr/>
            </p:nvSpPr>
            <p:spPr bwMode="auto">
              <a:xfrm>
                <a:off x="3348038" y="4710583"/>
                <a:ext cx="1733550" cy="725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7032" name="Object 8">
                <a:extLst>
                  <a:ext uri="{FF2B5EF4-FFF2-40B4-BE49-F238E27FC236}">
                    <a16:creationId xmlns:a16="http://schemas.microsoft.com/office/drawing/2014/main" id="{29C1AA3B-0AA4-425F-8E2D-3BF1DC47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4710583"/>
                <a:ext cx="1733550" cy="72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33" name="Object 9">
                <a:extLst>
                  <a:ext uri="{FF2B5EF4-FFF2-40B4-BE49-F238E27FC236}">
                    <a16:creationId xmlns:a16="http://schemas.microsoft.com/office/drawing/2014/main" id="{AB7E06D6-0AC6-4162-A7DF-15BE39FBE6EA}"/>
                  </a:ext>
                </a:extLst>
              </p:cNvPr>
              <p:cNvSpPr txBox="1"/>
              <p:nvPr/>
            </p:nvSpPr>
            <p:spPr bwMode="auto">
              <a:xfrm>
                <a:off x="3276600" y="5286846"/>
                <a:ext cx="3546475" cy="806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𝐻𝑁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7033" name="Object 9">
                <a:extLst>
                  <a:ext uri="{FF2B5EF4-FFF2-40B4-BE49-F238E27FC236}">
                    <a16:creationId xmlns:a16="http://schemas.microsoft.com/office/drawing/2014/main" id="{AB7E06D6-0AC6-4162-A7DF-15BE39FBE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5286846"/>
                <a:ext cx="3546475" cy="8064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EDE17346-921A-472B-BEB8-CE975D9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fld id="{67CF9102-6EA4-4DFA-BC69-3BF4BB0B21E5}" type="datetime1">
              <a:rPr lang="zh-CN" altLang="en-US"/>
              <a:pPr/>
              <a:t>2022/11/21</a:t>
            </a:fld>
            <a:endParaRPr lang="en-US" altLang="zh-CN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162D094A-08F5-4848-AC57-6C256F423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75886"/>
              </p:ext>
            </p:extLst>
          </p:nvPr>
        </p:nvGraphicFramePr>
        <p:xfrm>
          <a:off x="611560" y="1158875"/>
          <a:ext cx="7786637" cy="34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588069" imgH="1589093" progId="Word.Document.8">
                  <p:embed/>
                </p:oleObj>
              </mc:Choice>
              <mc:Fallback>
                <p:oleObj name="Document" r:id="rId2" imgW="3588069" imgH="1589093" progId="Word.Document.8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162D094A-08F5-4848-AC57-6C256F423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58875"/>
                        <a:ext cx="7786637" cy="34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9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AAC59510-F9DF-456A-9232-958FA900D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53824"/>
              </p:ext>
            </p:extLst>
          </p:nvPr>
        </p:nvGraphicFramePr>
        <p:xfrm>
          <a:off x="158750" y="622300"/>
          <a:ext cx="8534400" cy="624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43453" imgH="3577617" progId="Word.Document.8">
                  <p:embed/>
                </p:oleObj>
              </mc:Choice>
              <mc:Fallback>
                <p:oleObj name="Document" r:id="rId2" imgW="4943453" imgH="3577617" progId="Word.Document.8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AAC59510-F9DF-456A-9232-958FA900D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622300"/>
                        <a:ext cx="8534400" cy="624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CE4DE5C0-38E2-40B5-91BA-FCAD38423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23321"/>
              </p:ext>
            </p:extLst>
          </p:nvPr>
        </p:nvGraphicFramePr>
        <p:xfrm>
          <a:off x="457200" y="410650"/>
          <a:ext cx="8016949" cy="612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87284" imgH="3572929" progId="Word.Document.8">
                  <p:embed/>
                </p:oleObj>
              </mc:Choice>
              <mc:Fallback>
                <p:oleObj name="Document" r:id="rId2" imgW="4687284" imgH="3572929" progId="Word.Document.8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CE4DE5C0-38E2-40B5-91BA-FCAD38423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650"/>
                        <a:ext cx="8016949" cy="6126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6E1B760E-4E04-44F9-905C-54DF4B075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96032"/>
              </p:ext>
            </p:extLst>
          </p:nvPr>
        </p:nvGraphicFramePr>
        <p:xfrm>
          <a:off x="384175" y="304800"/>
          <a:ext cx="8482013" cy="583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08329" imgH="3594924" progId="Word.Document.8">
                  <p:embed/>
                </p:oleObj>
              </mc:Choice>
              <mc:Fallback>
                <p:oleObj name="Document" r:id="rId2" imgW="5208329" imgH="3594924" progId="Word.Document.8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6E1B760E-4E04-44F9-905C-54DF4B075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04800"/>
                        <a:ext cx="8482013" cy="583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16831</TotalTime>
  <Words>1562</Words>
  <Application>Microsoft Office PowerPoint</Application>
  <PresentationFormat>全屏显示(4:3)</PresentationFormat>
  <Paragraphs>189</Paragraphs>
  <Slides>51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黑体</vt:lpstr>
      <vt:lpstr>华文楷体</vt:lpstr>
      <vt:lpstr>华文隶书</vt:lpstr>
      <vt:lpstr>华文新魏</vt:lpstr>
      <vt:lpstr>华文行楷</vt:lpstr>
      <vt:lpstr>华文中宋</vt:lpstr>
      <vt:lpstr>隶书</vt:lpstr>
      <vt:lpstr>微软雅黑</vt:lpstr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Wingdings 3</vt:lpstr>
      <vt:lpstr>400TGp_globalcity_light_ani</vt:lpstr>
      <vt:lpstr>Document</vt:lpstr>
      <vt:lpstr>公式</vt:lpstr>
      <vt:lpstr>文档</vt:lpstr>
      <vt:lpstr>MathType 6.0 Equation</vt:lpstr>
      <vt:lpstr>Equation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左陪集的基本性质</vt:lpstr>
      <vt:lpstr>PowerPoint 演示文稿</vt:lpstr>
      <vt:lpstr>Lagrange定理</vt:lpstr>
      <vt:lpstr>Lagrange定理的应用</vt:lpstr>
      <vt:lpstr>Lagrange定理的注释</vt:lpstr>
      <vt:lpstr>PowerPoint 演示文稿</vt:lpstr>
      <vt:lpstr>PowerPoint 演示文稿</vt:lpstr>
      <vt:lpstr>PowerPoint 演示文稿</vt:lpstr>
      <vt:lpstr>PowerPoint 演示文稿</vt:lpstr>
      <vt:lpstr>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Xianyi</cp:lastModifiedBy>
  <cp:revision>381</cp:revision>
  <dcterms:created xsi:type="dcterms:W3CDTF">2010-12-17T07:48:00Z</dcterms:created>
  <dcterms:modified xsi:type="dcterms:W3CDTF">2022-11-21T09:36:31Z</dcterms:modified>
</cp:coreProperties>
</file>