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 id="2147483676" r:id="rId3"/>
  </p:sldMasterIdLst>
  <p:notesMasterIdLst>
    <p:notesMasterId r:id="rId86"/>
  </p:notesMasterIdLst>
  <p:sldIdLst>
    <p:sldId id="398" r:id="rId4"/>
    <p:sldId id="272" r:id="rId5"/>
    <p:sldId id="508" r:id="rId6"/>
    <p:sldId id="512" r:id="rId7"/>
    <p:sldId id="257" r:id="rId8"/>
    <p:sldId id="320" r:id="rId9"/>
    <p:sldId id="321" r:id="rId10"/>
    <p:sldId id="469" r:id="rId11"/>
    <p:sldId id="470" r:id="rId12"/>
    <p:sldId id="471" r:id="rId13"/>
    <p:sldId id="472" r:id="rId14"/>
    <p:sldId id="473" r:id="rId15"/>
    <p:sldId id="474" r:id="rId16"/>
    <p:sldId id="475" r:id="rId17"/>
    <p:sldId id="476" r:id="rId18"/>
    <p:sldId id="477" r:id="rId19"/>
    <p:sldId id="478" r:id="rId20"/>
    <p:sldId id="479" r:id="rId21"/>
    <p:sldId id="480" r:id="rId22"/>
    <p:sldId id="481" r:id="rId23"/>
    <p:sldId id="482" r:id="rId24"/>
    <p:sldId id="483" r:id="rId25"/>
    <p:sldId id="484" r:id="rId26"/>
    <p:sldId id="485" r:id="rId27"/>
    <p:sldId id="486" r:id="rId28"/>
    <p:sldId id="487" r:id="rId29"/>
    <p:sldId id="488" r:id="rId30"/>
    <p:sldId id="489" r:id="rId31"/>
    <p:sldId id="490" r:id="rId32"/>
    <p:sldId id="491" r:id="rId33"/>
    <p:sldId id="492" r:id="rId34"/>
    <p:sldId id="339" r:id="rId35"/>
    <p:sldId id="493" r:id="rId36"/>
    <p:sldId id="494" r:id="rId37"/>
    <p:sldId id="495" r:id="rId38"/>
    <p:sldId id="496" r:id="rId39"/>
    <p:sldId id="497" r:id="rId40"/>
    <p:sldId id="498" r:id="rId41"/>
    <p:sldId id="499" r:id="rId42"/>
    <p:sldId id="500" r:id="rId43"/>
    <p:sldId id="501" r:id="rId44"/>
    <p:sldId id="502" r:id="rId45"/>
    <p:sldId id="503" r:id="rId46"/>
    <p:sldId id="504" r:id="rId47"/>
    <p:sldId id="505" r:id="rId48"/>
    <p:sldId id="506" r:id="rId49"/>
    <p:sldId id="507" r:id="rId50"/>
    <p:sldId id="509" r:id="rId51"/>
    <p:sldId id="285" r:id="rId52"/>
    <p:sldId id="286" r:id="rId53"/>
    <p:sldId id="287" r:id="rId54"/>
    <p:sldId id="288" r:id="rId55"/>
    <p:sldId id="289" r:id="rId56"/>
    <p:sldId id="291" r:id="rId57"/>
    <p:sldId id="292" r:id="rId58"/>
    <p:sldId id="293" r:id="rId59"/>
    <p:sldId id="294" r:id="rId60"/>
    <p:sldId id="295" r:id="rId61"/>
    <p:sldId id="296" r:id="rId62"/>
    <p:sldId id="297" r:id="rId63"/>
    <p:sldId id="298" r:id="rId64"/>
    <p:sldId id="299" r:id="rId65"/>
    <p:sldId id="290" r:id="rId66"/>
    <p:sldId id="317" r:id="rId67"/>
    <p:sldId id="510" r:id="rId68"/>
    <p:sldId id="313" r:id="rId69"/>
    <p:sldId id="315" r:id="rId70"/>
    <p:sldId id="511" r:id="rId71"/>
    <p:sldId id="301" r:id="rId72"/>
    <p:sldId id="302" r:id="rId73"/>
    <p:sldId id="303" r:id="rId74"/>
    <p:sldId id="304" r:id="rId75"/>
    <p:sldId id="305" r:id="rId76"/>
    <p:sldId id="306" r:id="rId77"/>
    <p:sldId id="307" r:id="rId78"/>
    <p:sldId id="308" r:id="rId79"/>
    <p:sldId id="309" r:id="rId80"/>
    <p:sldId id="310" r:id="rId81"/>
    <p:sldId id="311" r:id="rId82"/>
    <p:sldId id="312" r:id="rId83"/>
    <p:sldId id="316" r:id="rId84"/>
    <p:sldId id="318" r:id="rId8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xianyi" initials="cx" lastIdx="1" clrIdx="0">
    <p:extLst>
      <p:ext uri="{19B8F6BF-5375-455C-9EA6-DF929625EA0E}">
        <p15:presenceInfo xmlns:p15="http://schemas.microsoft.com/office/powerpoint/2012/main" userId="fb828c2f26f027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6" autoAdjust="0"/>
    <p:restoredTop sz="92886" autoAdjust="0"/>
  </p:normalViewPr>
  <p:slideViewPr>
    <p:cSldViewPr>
      <p:cViewPr varScale="1">
        <p:scale>
          <a:sx n="56" d="100"/>
          <a:sy n="56" d="100"/>
        </p:scale>
        <p:origin x="11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commentAuthors" Target="commentAuthor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FEA64B-C382-4F6B-8F52-DE47C08BDC11}" type="datetimeFigureOut">
              <a:rPr lang="zh-CN" altLang="en-US" smtClean="0"/>
              <a:pPr/>
              <a:t>2023/2/13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D37EE6-FC78-4DDE-84D6-C062D12FFA12}" type="slidenum">
              <a:rPr lang="zh-CN" altLang="en-US" smtClean="0"/>
              <a:pPr/>
              <a:t>‹#›</a:t>
            </a:fld>
            <a:endParaRPr lang="zh-CN" altLang="en-US"/>
          </a:p>
        </p:txBody>
      </p:sp>
    </p:spTree>
    <p:extLst>
      <p:ext uri="{BB962C8B-B14F-4D97-AF65-F5344CB8AC3E}">
        <p14:creationId xmlns:p14="http://schemas.microsoft.com/office/powerpoint/2010/main" val="733096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10.png"/><Relationship Id="rId5" Type="http://schemas.openxmlformats.org/officeDocument/2006/relationships/image" Target="../media/image15.png"/><Relationship Id="rId10"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1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223" name="Rectangle 127"/>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w="9525">
            <a:noFill/>
            <a:miter lim="800000"/>
            <a:headEnd/>
            <a:tailEnd/>
          </a:ln>
          <a:effectLst/>
        </p:spPr>
        <p:txBody>
          <a:bodyPr wrap="none" anchor="ctr"/>
          <a:lstStyle/>
          <a:p>
            <a:endParaRPr lang="zh-CN" altLang="en-US"/>
          </a:p>
        </p:txBody>
      </p:sp>
      <p:grpSp>
        <p:nvGrpSpPr>
          <p:cNvPr id="4111"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zh-CN" altLang="en-US"/>
            </a:p>
          </p:txBody>
        </p:sp>
      </p:grpSp>
      <p:sp>
        <p:nvSpPr>
          <p:cNvPr id="4100" name="Rectangle 4"/>
          <p:cNvSpPr>
            <a:spLocks noGrp="1" noChangeArrowheads="1"/>
          </p:cNvSpPr>
          <p:nvPr>
            <p:ph type="dt" sz="half" idx="2"/>
          </p:nvPr>
        </p:nvSpPr>
        <p:spPr>
          <a:xfrm>
            <a:off x="304800" y="6477000"/>
            <a:ext cx="2133600" cy="168275"/>
          </a:xfrm>
        </p:spPr>
        <p:txBody>
          <a:bodyPr/>
          <a:lstStyle>
            <a:lvl1pPr>
              <a:defRPr sz="1800"/>
            </a:lvl1pPr>
          </a:lstStyle>
          <a:p>
            <a:fld id="{F6A683C9-3FBA-489B-B6EF-8977972C7511}" type="datetime1">
              <a:rPr lang="zh-CN" altLang="en-US" smtClean="0"/>
              <a:pPr/>
              <a:t>2023/2/13</a:t>
            </a:fld>
            <a:endParaRPr lang="en-US" altLang="zh-CN" dirty="0"/>
          </a:p>
        </p:txBody>
      </p:sp>
      <p:sp>
        <p:nvSpPr>
          <p:cNvPr id="4101" name="Rectangle 5"/>
          <p:cNvSpPr>
            <a:spLocks noGrp="1" noChangeArrowheads="1"/>
          </p:cNvSpPr>
          <p:nvPr>
            <p:ph type="ftr" sz="quarter" idx="3"/>
          </p:nvPr>
        </p:nvSpPr>
        <p:spPr>
          <a:xfrm>
            <a:off x="6429388" y="6477001"/>
            <a:ext cx="2562212" cy="166710"/>
          </a:xfrm>
        </p:spPr>
        <p:txBody>
          <a:bodyPr/>
          <a:lstStyle>
            <a:lvl1pPr algn="ctr">
              <a:defRPr sz="1800" b="1">
                <a:solidFill>
                  <a:srgbClr val="FF3300"/>
                </a:solidFill>
              </a:defRPr>
            </a:lvl1pPr>
          </a:lstStyle>
          <a:p>
            <a:r>
              <a:rPr lang="zh-CN" altLang="en-US" dirty="0"/>
              <a:t>计算机与软件学院</a:t>
            </a:r>
            <a:endParaRPr lang="en-US" altLang="zh-CN" dirty="0"/>
          </a:p>
        </p:txBody>
      </p:sp>
      <p:pic>
        <p:nvPicPr>
          <p:cNvPr id="4103" name="Picture 7" descr="artplus_nature_naturalcity42_a"/>
          <p:cNvPicPr>
            <a:picLocks noChangeAspect="1" noChangeArrowheads="1"/>
          </p:cNvPicPr>
          <p:nvPr/>
        </p:nvPicPr>
        <p:blipFill>
          <a:blip r:embed="rId3"/>
          <a:srcRect/>
          <a:stretch>
            <a:fillRect/>
          </a:stretch>
        </p:blipFill>
        <p:spPr bwMode="auto">
          <a:xfrm>
            <a:off x="4870450" y="3167063"/>
            <a:ext cx="4425950" cy="2989262"/>
          </a:xfrm>
          <a:prstGeom prst="rect">
            <a:avLst/>
          </a:prstGeom>
          <a:noFill/>
        </p:spPr>
      </p:pic>
      <p:pic>
        <p:nvPicPr>
          <p:cNvPr id="4108" name="Picture 12" descr="artplus_nature_naturalcity42_i"/>
          <p:cNvPicPr>
            <a:picLocks noChangeAspect="1" noChangeArrowheads="1"/>
          </p:cNvPicPr>
          <p:nvPr/>
        </p:nvPicPr>
        <p:blipFill>
          <a:blip r:embed="rId4"/>
          <a:srcRect/>
          <a:stretch>
            <a:fillRect/>
          </a:stretch>
        </p:blipFill>
        <p:spPr bwMode="auto">
          <a:xfrm>
            <a:off x="6956425" y="3352800"/>
            <a:ext cx="1654175" cy="877888"/>
          </a:xfrm>
          <a:prstGeom prst="rect">
            <a:avLst/>
          </a:prstGeom>
          <a:noFill/>
        </p:spPr>
      </p:pic>
      <p:pic>
        <p:nvPicPr>
          <p:cNvPr id="4106" name="Picture 10" descr="artplus_nature_naturalcity42_c"/>
          <p:cNvPicPr>
            <a:picLocks noChangeAspect="1" noChangeArrowheads="1"/>
          </p:cNvPicPr>
          <p:nvPr/>
        </p:nvPicPr>
        <p:blipFill>
          <a:blip r:embed="rId5"/>
          <a:srcRect/>
          <a:stretch>
            <a:fillRect/>
          </a:stretch>
        </p:blipFill>
        <p:spPr bwMode="auto">
          <a:xfrm>
            <a:off x="9296400" y="2895600"/>
            <a:ext cx="1112838" cy="866775"/>
          </a:xfrm>
          <a:prstGeom prst="rect">
            <a:avLst/>
          </a:prstGeom>
          <a:noFill/>
        </p:spPr>
      </p:pic>
      <p:pic>
        <p:nvPicPr>
          <p:cNvPr id="4109" name="Picture 13" descr="artplus_nature_naturalcity42_f"/>
          <p:cNvPicPr>
            <a:picLocks noChangeAspect="1" noChangeArrowheads="1"/>
          </p:cNvPicPr>
          <p:nvPr/>
        </p:nvPicPr>
        <p:blipFill>
          <a:blip r:embed="rId6"/>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hasCustomPrompt="1"/>
          </p:nvPr>
        </p:nvSpPr>
        <p:spPr>
          <a:xfrm>
            <a:off x="285720" y="3929066"/>
            <a:ext cx="5267332" cy="1143000"/>
          </a:xfrm>
        </p:spPr>
        <p:txBody>
          <a:bodyPr/>
          <a:lstStyle>
            <a:lvl1pPr algn="ctr">
              <a:defRPr sz="4300">
                <a:solidFill>
                  <a:srgbClr val="FF0000"/>
                </a:solidFill>
                <a:latin typeface="华文隶书" pitchFamily="2" charset="-122"/>
                <a:ea typeface="华文隶书" pitchFamily="2" charset="-122"/>
              </a:defRPr>
            </a:lvl1pPr>
          </a:lstStyle>
          <a:p>
            <a:r>
              <a:rPr lang="zh-CN" altLang="en-US" dirty="0"/>
              <a:t>课程名称</a:t>
            </a:r>
            <a:endParaRPr lang="en-US" altLang="zh-CN" dirty="0"/>
          </a:p>
        </p:txBody>
      </p:sp>
      <p:pic>
        <p:nvPicPr>
          <p:cNvPr id="4105" name="Picture 9" descr="artplus_nature_naturalcity42_b"/>
          <p:cNvPicPr>
            <a:picLocks noChangeAspect="1" noChangeArrowheads="1"/>
          </p:cNvPicPr>
          <p:nvPr/>
        </p:nvPicPr>
        <p:blipFill>
          <a:blip r:embed="rId7"/>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8"/>
          <a:srcRect/>
          <a:stretch>
            <a:fillRect/>
          </a:stretch>
        </p:blipFill>
        <p:spPr bwMode="auto">
          <a:xfrm>
            <a:off x="5943600"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9"/>
          <a:srcRect/>
          <a:stretch>
            <a:fillRect/>
          </a:stretch>
        </p:blipFill>
        <p:spPr bwMode="auto">
          <a:xfrm>
            <a:off x="5626100" y="2862263"/>
            <a:ext cx="623888" cy="579437"/>
          </a:xfrm>
          <a:prstGeom prst="rect">
            <a:avLst/>
          </a:prstGeom>
          <a:noFill/>
        </p:spPr>
      </p:pic>
      <p:pic>
        <p:nvPicPr>
          <p:cNvPr id="4224" name="Picture 128" descr="a1"/>
          <p:cNvPicPr>
            <a:picLocks noChangeAspect="1" noChangeArrowheads="1"/>
          </p:cNvPicPr>
          <p:nvPr userDrawn="1"/>
        </p:nvPicPr>
        <p:blipFill>
          <a:blip r:embed="rId10"/>
          <a:srcRect/>
          <a:stretch>
            <a:fillRect/>
          </a:stretch>
        </p:blipFill>
        <p:spPr bwMode="auto">
          <a:xfrm>
            <a:off x="9359900" y="95250"/>
            <a:ext cx="1803400" cy="2070100"/>
          </a:xfrm>
          <a:prstGeom prst="rect">
            <a:avLst/>
          </a:prstGeom>
          <a:noFill/>
        </p:spPr>
      </p:pic>
      <p:pic>
        <p:nvPicPr>
          <p:cNvPr id="4225" name="Picture 129" descr="b_1"/>
          <p:cNvPicPr>
            <a:picLocks noChangeAspect="1" noChangeArrowheads="1"/>
          </p:cNvPicPr>
          <p:nvPr userDrawn="1"/>
        </p:nvPicPr>
        <p:blipFill>
          <a:blip r:embed="rId11"/>
          <a:srcRect/>
          <a:stretch>
            <a:fillRect/>
          </a:stretch>
        </p:blipFill>
        <p:spPr bwMode="auto">
          <a:xfrm>
            <a:off x="10204450" y="1968500"/>
            <a:ext cx="1079500" cy="469900"/>
          </a:xfrm>
          <a:prstGeom prst="rect">
            <a:avLst/>
          </a:prstGeom>
          <a:noFill/>
        </p:spPr>
      </p:pic>
      <p:pic>
        <p:nvPicPr>
          <p:cNvPr id="126" name="Picture 17"/>
          <p:cNvPicPr>
            <a:picLocks noChangeAspect="1" noChangeArrowheads="1"/>
          </p:cNvPicPr>
          <p:nvPr userDrawn="1"/>
        </p:nvPicPr>
        <p:blipFill>
          <a:blip r:embed="rId12">
            <a:extLst>
              <a:ext uri="{28A0092B-C50C-407E-A947-70E740481C1C}">
                <a14:useLocalDpi xmlns:a14="http://schemas.microsoft.com/office/drawing/2010/main" val="0"/>
              </a:ext>
            </a:extLst>
          </a:blip>
          <a:stretch>
            <a:fillRect/>
          </a:stretch>
        </p:blipFill>
        <p:spPr bwMode="auto">
          <a:xfrm>
            <a:off x="10144164" y="0"/>
            <a:ext cx="1239823" cy="123982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23"/>
                                        </p:tgtEl>
                                        <p:attrNameLst>
                                          <p:attrName>style.visibility</p:attrName>
                                        </p:attrNameLst>
                                      </p:cBhvr>
                                      <p:to>
                                        <p:strVal val="visible"/>
                                      </p:to>
                                    </p:set>
                                    <p:animEffect transition="in" filter="fade">
                                      <p:cBhvr>
                                        <p:cTn id="7" dur="2000"/>
                                        <p:tgtEl>
                                          <p:spTgt spid="4223"/>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2000"/>
                                        <p:tgtEl>
                                          <p:spTgt spid="4103"/>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4105"/>
                                        </p:tgtEl>
                                        <p:attrNameLst>
                                          <p:attrName>style.visibility</p:attrName>
                                        </p:attrNameLst>
                                      </p:cBhvr>
                                      <p:to>
                                        <p:strVal val="visible"/>
                                      </p:to>
                                    </p:set>
                                    <p:animEffect transition="in" filter="fade">
                                      <p:cBhvr>
                                        <p:cTn id="14" dur="1000"/>
                                        <p:tgtEl>
                                          <p:spTgt spid="4105"/>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4107"/>
                                        </p:tgtEl>
                                        <p:attrNameLst>
                                          <p:attrName>style.visibility</p:attrName>
                                        </p:attrNameLst>
                                      </p:cBhvr>
                                      <p:to>
                                        <p:strVal val="visible"/>
                                      </p:to>
                                    </p:set>
                                    <p:animEffect transition="in" filter="wipe(down)">
                                      <p:cBhvr>
                                        <p:cTn id="18" dur="500"/>
                                        <p:tgtEl>
                                          <p:spTgt spid="4107"/>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par>
                          <p:cTn id="23" fill="hold">
                            <p:stCondLst>
                              <p:cond delay="4000"/>
                            </p:stCondLst>
                            <p:childTnLst>
                              <p:par>
                                <p:cTn id="24" presetID="35" presetClass="path" presetSubtype="0" accel="50000" decel="50000" fill="hold" nodeType="afterEffect">
                                  <p:stCondLst>
                                    <p:cond delay="0"/>
                                  </p:stCondLst>
                                  <p:childTnLst>
                                    <p:animMotion origin="layout" path="M -5.55556E-7 2.37743E-6 L -0.21076 0.04787 " pathEditMode="relative" rAng="0" ptsTypes="AA">
                                      <p:cBhvr>
                                        <p:cTn id="25" dur="2000" fill="hold"/>
                                        <p:tgtEl>
                                          <p:spTgt spid="4106"/>
                                        </p:tgtEl>
                                        <p:attrNameLst>
                                          <p:attrName>ppt_x</p:attrName>
                                          <p:attrName>ppt_y</p:attrName>
                                        </p:attrNameLst>
                                      </p:cBhvr>
                                      <p:rCtr x="-10500" y="2400"/>
                                    </p:animMotion>
                                  </p:childTnLst>
                                </p:cTn>
                              </p:par>
                              <p:par>
                                <p:cTn id="26" presetID="10" presetClass="entr" presetSubtype="0" fill="hold" nodeType="withEffect">
                                  <p:stCondLst>
                                    <p:cond delay="0"/>
                                  </p:stCondLst>
                                  <p:childTnLst>
                                    <p:set>
                                      <p:cBhvr>
                                        <p:cTn id="27" dur="1" fill="hold">
                                          <p:stCondLst>
                                            <p:cond delay="0"/>
                                          </p:stCondLst>
                                        </p:cTn>
                                        <p:tgtEl>
                                          <p:spTgt spid="4106"/>
                                        </p:tgtEl>
                                        <p:attrNameLst>
                                          <p:attrName>style.visibility</p:attrName>
                                        </p:attrNameLst>
                                      </p:cBhvr>
                                      <p:to>
                                        <p:strVal val="visible"/>
                                      </p:to>
                                    </p:set>
                                    <p:animEffect transition="in" filter="fade">
                                      <p:cBhvr>
                                        <p:cTn id="28" dur="1000"/>
                                        <p:tgtEl>
                                          <p:spTgt spid="4106"/>
                                        </p:tgtEl>
                                      </p:cBhvr>
                                    </p:animEffect>
                                  </p:childTnLst>
                                </p:cTn>
                              </p:par>
                            </p:childTnLst>
                          </p:cTn>
                        </p:par>
                        <p:par>
                          <p:cTn id="29" fill="hold">
                            <p:stCondLst>
                              <p:cond delay="6000"/>
                            </p:stCondLst>
                            <p:childTnLst>
                              <p:par>
                                <p:cTn id="30" presetID="22" presetClass="entr" presetSubtype="4" fill="hold" nodeType="afterEffect">
                                  <p:stCondLst>
                                    <p:cond delay="0"/>
                                  </p:stCondLst>
                                  <p:childTnLst>
                                    <p:set>
                                      <p:cBhvr>
                                        <p:cTn id="31" dur="1" fill="hold">
                                          <p:stCondLst>
                                            <p:cond delay="0"/>
                                          </p:stCondLst>
                                        </p:cTn>
                                        <p:tgtEl>
                                          <p:spTgt spid="4108"/>
                                        </p:tgtEl>
                                        <p:attrNameLst>
                                          <p:attrName>style.visibility</p:attrName>
                                        </p:attrNameLst>
                                      </p:cBhvr>
                                      <p:to>
                                        <p:strVal val="visible"/>
                                      </p:to>
                                    </p:set>
                                    <p:animEffect transition="in" filter="wipe(down)">
                                      <p:cBhvr>
                                        <p:cTn id="32" dur="500"/>
                                        <p:tgtEl>
                                          <p:spTgt spid="4108"/>
                                        </p:tgtEl>
                                      </p:cBhvr>
                                    </p:animEffect>
                                  </p:childTnLst>
                                </p:cTn>
                              </p:par>
                            </p:childTnLst>
                          </p:cTn>
                        </p:par>
                        <p:par>
                          <p:cTn id="33" fill="hold">
                            <p:stCondLst>
                              <p:cond delay="6500"/>
                            </p:stCondLst>
                            <p:childTnLst>
                              <p:par>
                                <p:cTn id="34" presetID="22" presetClass="entr" presetSubtype="4" fill="hold" nodeType="afterEffect">
                                  <p:stCondLst>
                                    <p:cond delay="0"/>
                                  </p:stCondLst>
                                  <p:childTnLst>
                                    <p:set>
                                      <p:cBhvr>
                                        <p:cTn id="35" dur="1" fill="hold">
                                          <p:stCondLst>
                                            <p:cond delay="0"/>
                                          </p:stCondLst>
                                        </p:cTn>
                                        <p:tgtEl>
                                          <p:spTgt spid="4109"/>
                                        </p:tgtEl>
                                        <p:attrNameLst>
                                          <p:attrName>style.visibility</p:attrName>
                                        </p:attrNameLst>
                                      </p:cBhvr>
                                      <p:to>
                                        <p:strVal val="visible"/>
                                      </p:to>
                                    </p:set>
                                    <p:animEffect transition="in" filter="wipe(down)">
                                      <p:cBhvr>
                                        <p:cTn id="36" dur="1000"/>
                                        <p:tgtEl>
                                          <p:spTgt spid="4109"/>
                                        </p:tgtEl>
                                      </p:cBhvr>
                                    </p:animEffect>
                                  </p:childTnLst>
                                </p:cTn>
                              </p:par>
                              <p:par>
                                <p:cTn id="37" presetID="10" presetClass="entr" presetSubtype="0" fill="hold" nodeType="withEffect">
                                  <p:stCondLst>
                                    <p:cond delay="800"/>
                                  </p:stCondLst>
                                  <p:childTnLst>
                                    <p:set>
                                      <p:cBhvr>
                                        <p:cTn id="38" dur="1" fill="hold">
                                          <p:stCondLst>
                                            <p:cond delay="0"/>
                                          </p:stCondLst>
                                        </p:cTn>
                                        <p:tgtEl>
                                          <p:spTgt spid="4111"/>
                                        </p:tgtEl>
                                        <p:attrNameLst>
                                          <p:attrName>style.visibility</p:attrName>
                                        </p:attrNameLst>
                                      </p:cBhvr>
                                      <p:to>
                                        <p:strVal val="visible"/>
                                      </p:to>
                                    </p:set>
                                    <p:animEffect transition="in" filter="fade">
                                      <p:cBhvr>
                                        <p:cTn id="39" dur="2000"/>
                                        <p:tgtEl>
                                          <p:spTgt spid="4111"/>
                                        </p:tgtEl>
                                      </p:cBhvr>
                                    </p:animEffect>
                                  </p:childTnLst>
                                </p:cTn>
                              </p:par>
                            </p:childTnLst>
                          </p:cTn>
                        </p:par>
                        <p:par>
                          <p:cTn id="40" fill="hold">
                            <p:stCondLst>
                              <p:cond delay="9300"/>
                            </p:stCondLst>
                            <p:childTnLst>
                              <p:par>
                                <p:cTn id="41" presetID="0" presetClass="path" presetSubtype="0" accel="50000" decel="50000" fill="hold" nodeType="afterEffect">
                                  <p:stCondLst>
                                    <p:cond delay="0"/>
                                  </p:stCondLst>
                                  <p:childTnLst>
                                    <p:animMotion origin="layout" path="M -2.22222E-6 -4.81481E-6 C -0.08906 0.01505 -0.38802 0.03033 -0.53472 0.09075 C -0.68142 0.15116 -0.81198 0.322 -0.88055 0.36297 C -0.94913 0.40394 -0.93229 0.34237 -0.94583 0.33704 " pathEditMode="relative" rAng="0" ptsTypes="aaaa">
                                      <p:cBhvr>
                                        <p:cTn id="42" dur="2000" fill="hold"/>
                                        <p:tgtEl>
                                          <p:spTgt spid="4224"/>
                                        </p:tgtEl>
                                        <p:attrNameLst>
                                          <p:attrName>ppt_x</p:attrName>
                                          <p:attrName>ppt_y</p:attrName>
                                        </p:attrNameLst>
                                      </p:cBhvr>
                                      <p:rCtr x="-47500" y="20200"/>
                                    </p:animMotion>
                                  </p:childTnLst>
                                </p:cTn>
                              </p:par>
                              <p:par>
                                <p:cTn id="43" presetID="0" presetClass="path" presetSubtype="0" accel="50000" decel="50000" fill="hold" nodeType="withEffect">
                                  <p:stCondLst>
                                    <p:cond delay="500"/>
                                  </p:stCondLst>
                                  <p:childTnLst>
                                    <p:animMotion origin="layout" path="M 0 0.04629 C -0.07778 0.05393 -0.34948 0.0956 -0.46667 0.09166 C -0.58385 0.08773 -0.63611 -0.0007 -0.70278 0.02314 C -0.76944 0.04699 -0.83247 0.19027 -0.86667 0.23426 " pathEditMode="relative" rAng="0" ptsTypes="aaaa">
                                      <p:cBhvr>
                                        <p:cTn id="44" dur="2000" fill="hold"/>
                                        <p:tgtEl>
                                          <p:spTgt spid="4225"/>
                                        </p:tgtEl>
                                        <p:attrNameLst>
                                          <p:attrName>ppt_x</p:attrName>
                                          <p:attrName>ppt_y</p:attrName>
                                        </p:attrNameLst>
                                      </p:cBhvr>
                                      <p:rCtr x="-43300" y="7000"/>
                                    </p:animMotion>
                                  </p:childTnLst>
                                </p:cTn>
                              </p:par>
                              <p:par>
                                <p:cTn id="45" presetID="0" presetClass="path" presetSubtype="0" accel="50000" decel="50000" fill="hold" nodeType="withEffect">
                                  <p:stCondLst>
                                    <p:cond delay="500"/>
                                  </p:stCondLst>
                                  <p:childTnLst>
                                    <p:animMotion origin="layout" path="M -0.08645 -0.00323 C -0.1059 0.00833 -0.125 0.02012 -0.15 0.01897 C -0.17552 0.01781 -0.22361 -0.00555 -0.23802 -0.01017 " pathEditMode="relative" rAng="0" ptsTypes="aaA">
                                      <p:cBhvr>
                                        <p:cTn id="46" dur="2000" fill="hold"/>
                                        <p:tgtEl>
                                          <p:spTgt spid="126"/>
                                        </p:tgtEl>
                                        <p:attrNameLst>
                                          <p:attrName>ppt_x</p:attrName>
                                          <p:attrName>ppt_y</p:attrName>
                                        </p:attrNameLst>
                                      </p:cBhvr>
                                      <p:rCtr x="-7600" y="800"/>
                                    </p:animMotion>
                                  </p:childTnLst>
                                </p:cTn>
                              </p:par>
                            </p:childTnLst>
                          </p:cTn>
                        </p:par>
                        <p:par>
                          <p:cTn id="47" fill="hold">
                            <p:stCondLst>
                              <p:cond delay="11800"/>
                            </p:stCondLst>
                            <p:childTnLst>
                              <p:par>
                                <p:cTn id="48" presetID="9" presetClass="entr" presetSubtype="0" fill="hold" grpId="0" nodeType="afterEffect">
                                  <p:stCondLst>
                                    <p:cond delay="0"/>
                                  </p:stCondLst>
                                  <p:childTnLst>
                                    <p:set>
                                      <p:cBhvr>
                                        <p:cTn id="49" dur="1" fill="hold">
                                          <p:stCondLst>
                                            <p:cond delay="0"/>
                                          </p:stCondLst>
                                        </p:cTn>
                                        <p:tgtEl>
                                          <p:spTgt spid="4098"/>
                                        </p:tgtEl>
                                        <p:attrNameLst>
                                          <p:attrName>style.visibility</p:attrName>
                                        </p:attrNameLst>
                                      </p:cBhvr>
                                      <p:to>
                                        <p:strVal val="visible"/>
                                      </p:to>
                                    </p:set>
                                    <p:animEffect transition="in" filter="dissolve">
                                      <p:cBhvr>
                                        <p:cTn id="5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3" grpId="0" animBg="1"/>
      <p:bldP spid="409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EA476D78-B93E-4282-9294-C45F9E1B4BA1}" type="datetime1">
              <a:rPr lang="zh-CN" altLang="en-US" smtClean="0"/>
              <a:pPr/>
              <a:t>2023/2/13</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计算机科学与技术学院</a:t>
            </a:r>
            <a:endParaRPr lang="en-US" altLang="zh-CN"/>
          </a:p>
        </p:txBody>
      </p:sp>
      <p:sp>
        <p:nvSpPr>
          <p:cNvPr id="6" name="灯片编号占位符 5"/>
          <p:cNvSpPr>
            <a:spLocks noGrp="1"/>
          </p:cNvSpPr>
          <p:nvPr>
            <p:ph type="sldNum" sz="quarter" idx="12"/>
          </p:nvPr>
        </p:nvSpPr>
        <p:spPr/>
        <p:txBody>
          <a:bodyPr/>
          <a:lstStyle>
            <a:lvl1pPr>
              <a:defRPr/>
            </a:lvl1pPr>
          </a:lstStyle>
          <a:p>
            <a:fld id="{3310C779-975D-40B0-AD2D-BD324CF79BEA}"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EDA235A-3A36-4149-9825-0D745CFC78F2}" type="datetime1">
              <a:rPr lang="zh-CN" altLang="en-US" smtClean="0"/>
              <a:pPr/>
              <a:t>2023/2/13</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计算机科学与技术学院</a:t>
            </a:r>
            <a:endParaRPr lang="en-US" altLang="zh-CN"/>
          </a:p>
        </p:txBody>
      </p:sp>
      <p:sp>
        <p:nvSpPr>
          <p:cNvPr id="6" name="灯片编号占位符 5"/>
          <p:cNvSpPr>
            <a:spLocks noGrp="1"/>
          </p:cNvSpPr>
          <p:nvPr>
            <p:ph type="sldNum" sz="quarter" idx="12"/>
          </p:nvPr>
        </p:nvSpPr>
        <p:spPr/>
        <p:txBody>
          <a:bodyPr/>
          <a:lstStyle>
            <a:lvl1pPr>
              <a:defRPr/>
            </a:lvl1pPr>
          </a:lstStyle>
          <a:p>
            <a:fld id="{49AF926C-41E5-446B-93D0-C6FD872351D5}"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a:t>单击此处编辑母版标题样式</a:t>
            </a:r>
          </a:p>
        </p:txBody>
      </p:sp>
      <p:sp>
        <p:nvSpPr>
          <p:cNvPr id="3" name="表格占位符 2"/>
          <p:cNvSpPr>
            <a:spLocks noGrp="1"/>
          </p:cNvSpPr>
          <p:nvPr>
            <p:ph type="tbl" idx="1"/>
          </p:nvPr>
        </p:nvSpPr>
        <p:spPr>
          <a:xfrm>
            <a:off x="457200" y="1295400"/>
            <a:ext cx="8229600" cy="5029200"/>
          </a:xfrm>
        </p:spPr>
        <p:txBody>
          <a:bodyPr/>
          <a:lstStyle/>
          <a:p>
            <a:r>
              <a:rPr lang="zh-CN" altLang="en-US"/>
              <a:t>单击图标添加表格</a:t>
            </a:r>
          </a:p>
        </p:txBody>
      </p:sp>
      <p:sp>
        <p:nvSpPr>
          <p:cNvPr id="4" name="日期占位符 3"/>
          <p:cNvSpPr>
            <a:spLocks noGrp="1"/>
          </p:cNvSpPr>
          <p:nvPr>
            <p:ph type="dt" sz="half" idx="10"/>
          </p:nvPr>
        </p:nvSpPr>
        <p:spPr>
          <a:xfrm>
            <a:off x="457200" y="6537325"/>
            <a:ext cx="2133600" cy="244475"/>
          </a:xfrm>
        </p:spPr>
        <p:txBody>
          <a:bodyPr/>
          <a:lstStyle>
            <a:lvl1pPr>
              <a:defRPr/>
            </a:lvl1pPr>
          </a:lstStyle>
          <a:p>
            <a:fld id="{9096ACC4-7312-4C0F-8CA3-5EAC902F7E95}" type="datetime1">
              <a:rPr lang="zh-CN" altLang="en-US" smtClean="0"/>
              <a:pPr/>
              <a:t>2023/2/13</a:t>
            </a:fld>
            <a:endParaRPr lang="en-US" altLang="zh-CN"/>
          </a:p>
        </p:txBody>
      </p:sp>
      <p:sp>
        <p:nvSpPr>
          <p:cNvPr id="5" name="页脚占位符 4"/>
          <p:cNvSpPr>
            <a:spLocks noGrp="1"/>
          </p:cNvSpPr>
          <p:nvPr>
            <p:ph type="ftr" sz="quarter" idx="11"/>
          </p:nvPr>
        </p:nvSpPr>
        <p:spPr>
          <a:xfrm>
            <a:off x="3124200" y="6537325"/>
            <a:ext cx="2895600" cy="244475"/>
          </a:xfrm>
        </p:spPr>
        <p:txBody>
          <a:bodyPr/>
          <a:lstStyle>
            <a:lvl1pPr>
              <a:defRPr/>
            </a:lvl1pPr>
          </a:lstStyle>
          <a:p>
            <a:r>
              <a:rPr lang="zh-CN" altLang="en-US"/>
              <a:t>计算机科学与技术学院</a:t>
            </a:r>
            <a:endParaRPr lang="en-US" altLang="zh-CN"/>
          </a:p>
        </p:txBody>
      </p:sp>
      <p:sp>
        <p:nvSpPr>
          <p:cNvPr id="6" name="灯片编号占位符 5"/>
          <p:cNvSpPr>
            <a:spLocks noGrp="1"/>
          </p:cNvSpPr>
          <p:nvPr>
            <p:ph type="sldNum" sz="quarter" idx="12"/>
          </p:nvPr>
        </p:nvSpPr>
        <p:spPr>
          <a:xfrm>
            <a:off x="6553200" y="6537325"/>
            <a:ext cx="2133600" cy="244475"/>
          </a:xfrm>
        </p:spPr>
        <p:txBody>
          <a:bodyPr/>
          <a:lstStyle>
            <a:lvl1pPr>
              <a:defRPr/>
            </a:lvl1pPr>
          </a:lstStyle>
          <a:p>
            <a:fld id="{FDAD3747-D1C9-4B8C-849E-5131FEA01E7A}"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Date Placeholder 29"/>
          <p:cNvSpPr>
            <a:spLocks noGrp="1"/>
          </p:cNvSpPr>
          <p:nvPr>
            <p:ph type="dt" sz="half" idx="10"/>
          </p:nvPr>
        </p:nvSpPr>
        <p:spPr/>
        <p:txBody>
          <a:bodyPr/>
          <a:lstStyle/>
          <a:p>
            <a:fld id="{530820CF-B880-4189-942D-D702A7CBA730}" type="datetimeFigureOut">
              <a:rPr lang="zh-CN" altLang="en-US" smtClean="0"/>
              <a:t>2023/2/13</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65347833"/>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2023/2/13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53701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2023/2/13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9991998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2023/2/13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77493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Date Placeholder 6"/>
          <p:cNvSpPr>
            <a:spLocks noGrp="1"/>
          </p:cNvSpPr>
          <p:nvPr>
            <p:ph type="dt" sz="half" idx="10"/>
          </p:nvPr>
        </p:nvSpPr>
        <p:spPr/>
        <p:txBody>
          <a:bodyPr/>
          <a:lstStyle/>
          <a:p>
            <a:fld id="{530820CF-B880-4189-942D-D702A7CBA730}" type="datetimeFigureOut">
              <a:rPr lang="zh-CN" altLang="en-US" smtClean="0"/>
              <a:t>2023/2/13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78138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2023/2/13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9039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2023/2/13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48272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marL="0" indent="361950">
              <a:buNone/>
              <a:defRPr sz="2800">
                <a:latin typeface="微软雅黑" pitchFamily="34" charset="-122"/>
                <a:ea typeface="微软雅黑" pitchFamily="34" charset="-122"/>
              </a:defRPr>
            </a:lvl1pPr>
            <a:lvl2pPr marL="361950" indent="-361950">
              <a:defRPr sz="2400">
                <a:latin typeface="华文楷体" pitchFamily="2" charset="-122"/>
                <a:ea typeface="华文楷体" pitchFamily="2" charset="-122"/>
              </a:defRPr>
            </a:lvl2pPr>
            <a:lvl3pPr>
              <a:defRPr sz="20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solidFill>
                  <a:srgbClr val="FF0000"/>
                </a:solidFill>
              </a:defRPr>
            </a:lvl1pPr>
          </a:lstStyle>
          <a:p>
            <a:fld id="{438907E1-4424-42FA-98A5-1ABFD50814AA}" type="datetime1">
              <a:rPr lang="zh-CN" altLang="en-US" smtClean="0"/>
              <a:pPr/>
              <a:t>2023/2/13</a:t>
            </a:fld>
            <a:endParaRPr lang="en-US" altLang="zh-CN" dirty="0"/>
          </a:p>
        </p:txBody>
      </p:sp>
      <p:sp>
        <p:nvSpPr>
          <p:cNvPr id="5" name="页脚占位符 4"/>
          <p:cNvSpPr>
            <a:spLocks noGrp="1"/>
          </p:cNvSpPr>
          <p:nvPr>
            <p:ph type="ftr" sz="quarter" idx="11"/>
          </p:nvPr>
        </p:nvSpPr>
        <p:spPr/>
        <p:txBody>
          <a:bodyPr/>
          <a:lstStyle>
            <a:lvl1pPr>
              <a:defRPr>
                <a:solidFill>
                  <a:srgbClr val="FF0000"/>
                </a:solidFill>
                <a:latin typeface="华文新魏" pitchFamily="2" charset="-122"/>
                <a:ea typeface="华文新魏" pitchFamily="2" charset="-122"/>
              </a:defRPr>
            </a:lvl1pPr>
          </a:lstStyle>
          <a:p>
            <a:r>
              <a:rPr lang="zh-CN" altLang="en-US" dirty="0"/>
              <a:t>计算机与软件学院</a:t>
            </a:r>
            <a:endParaRPr lang="en-US" altLang="zh-CN" dirty="0"/>
          </a:p>
        </p:txBody>
      </p:sp>
      <p:sp>
        <p:nvSpPr>
          <p:cNvPr id="6" name="灯片编号占位符 5"/>
          <p:cNvSpPr>
            <a:spLocks noGrp="1"/>
          </p:cNvSpPr>
          <p:nvPr>
            <p:ph type="sldNum" sz="quarter" idx="12"/>
          </p:nvPr>
        </p:nvSpPr>
        <p:spPr/>
        <p:txBody>
          <a:bodyPr/>
          <a:lstStyle>
            <a:lvl1pPr>
              <a:defRPr>
                <a:solidFill>
                  <a:srgbClr val="FF0000"/>
                </a:solidFill>
              </a:defRPr>
            </a:lvl1pPr>
          </a:lstStyle>
          <a:p>
            <a:fld id="{4182CE6E-94EE-4D99-A591-09215A0FB125}" type="slidenum">
              <a:rPr lang="en-US" altLang="zh-CN" smtClean="0"/>
              <a:pPr/>
              <a:t>‹#›</a:t>
            </a:fld>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2023/2/13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05338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2023/2/13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extLst>
      <p:ext uri="{BB962C8B-B14F-4D97-AF65-F5344CB8AC3E}">
        <p14:creationId xmlns:p14="http://schemas.microsoft.com/office/powerpoint/2010/main" val="4059899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2023/2/13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64594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2023/2/13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1742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BB601-C7DD-4E17-9590-CA987BBF67CA}"/>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E99E94A-EFD0-4257-B01D-591ACF7ACE9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073547-0246-45E0-BB86-6736B489961B}"/>
              </a:ext>
            </a:extLst>
          </p:cNvPr>
          <p:cNvSpPr>
            <a:spLocks noGrp="1"/>
          </p:cNvSpPr>
          <p:nvPr>
            <p:ph type="dt" sz="half" idx="10"/>
          </p:nvPr>
        </p:nvSpPr>
        <p:spPr/>
        <p:txBody>
          <a:bodyPr/>
          <a:lstStyle>
            <a:lvl1pPr>
              <a:defRPr/>
            </a:lvl1pPr>
          </a:lstStyle>
          <a:p>
            <a:r>
              <a:rPr lang="en-US" altLang="zh-CN"/>
              <a:t> </a:t>
            </a:r>
            <a:fld id="{031F44FA-E8E8-4D91-A96A-40EF505624B1}" type="datetime1">
              <a:rPr lang="zh-CN" altLang="en-US"/>
              <a:pPr/>
              <a:t>2023/2/13</a:t>
            </a:fld>
            <a:endParaRPr lang="en-US" altLang="zh-CN"/>
          </a:p>
        </p:txBody>
      </p:sp>
    </p:spTree>
    <p:extLst>
      <p:ext uri="{BB962C8B-B14F-4D97-AF65-F5344CB8AC3E}">
        <p14:creationId xmlns:p14="http://schemas.microsoft.com/office/powerpoint/2010/main" val="25253736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3910E-2203-4454-8145-FE425680AF8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C9670C-B526-438C-BE9D-AE557A5B9B6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6CC696-9C55-4DCD-AC48-5F9A6F3D8FBD}"/>
              </a:ext>
            </a:extLst>
          </p:cNvPr>
          <p:cNvSpPr>
            <a:spLocks noGrp="1"/>
          </p:cNvSpPr>
          <p:nvPr>
            <p:ph type="dt" sz="half" idx="10"/>
          </p:nvPr>
        </p:nvSpPr>
        <p:spPr/>
        <p:txBody>
          <a:bodyPr/>
          <a:lstStyle>
            <a:lvl1pPr>
              <a:defRPr/>
            </a:lvl1pPr>
          </a:lstStyle>
          <a:p>
            <a:r>
              <a:rPr lang="en-US" altLang="zh-CN"/>
              <a:t> </a:t>
            </a:r>
            <a:fld id="{031F44FA-E8E8-4D91-A96A-40EF505624B1}" type="datetime1">
              <a:rPr lang="zh-CN" altLang="en-US"/>
              <a:pPr/>
              <a:t>2023/2/13</a:t>
            </a:fld>
            <a:endParaRPr lang="en-US" altLang="zh-CN"/>
          </a:p>
        </p:txBody>
      </p:sp>
    </p:spTree>
    <p:extLst>
      <p:ext uri="{BB962C8B-B14F-4D97-AF65-F5344CB8AC3E}">
        <p14:creationId xmlns:p14="http://schemas.microsoft.com/office/powerpoint/2010/main" val="28135639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23D6B-2AF6-421C-8675-AB25535E8C50}"/>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8AB4E06-6078-4E9D-AF25-33F196BF91F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8DC590C-8D8B-46EC-93CE-C93C5BAFE358}"/>
              </a:ext>
            </a:extLst>
          </p:cNvPr>
          <p:cNvSpPr>
            <a:spLocks noGrp="1"/>
          </p:cNvSpPr>
          <p:nvPr>
            <p:ph type="dt" sz="half" idx="10"/>
          </p:nvPr>
        </p:nvSpPr>
        <p:spPr/>
        <p:txBody>
          <a:bodyPr/>
          <a:lstStyle>
            <a:lvl1pPr>
              <a:defRPr/>
            </a:lvl1pPr>
          </a:lstStyle>
          <a:p>
            <a:r>
              <a:rPr lang="en-US" altLang="zh-CN"/>
              <a:t> </a:t>
            </a:r>
            <a:fld id="{031F44FA-E8E8-4D91-A96A-40EF505624B1}" type="datetime1">
              <a:rPr lang="zh-CN" altLang="en-US"/>
              <a:pPr/>
              <a:t>2023/2/13</a:t>
            </a:fld>
            <a:endParaRPr lang="en-US" altLang="zh-CN"/>
          </a:p>
        </p:txBody>
      </p:sp>
    </p:spTree>
    <p:extLst>
      <p:ext uri="{BB962C8B-B14F-4D97-AF65-F5344CB8AC3E}">
        <p14:creationId xmlns:p14="http://schemas.microsoft.com/office/powerpoint/2010/main" val="20179323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6BD68-B52E-47BE-BD5A-3CC755B8AA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B98260-0658-43F2-AFC2-FC938B8F7AC7}"/>
              </a:ext>
            </a:extLst>
          </p:cNvPr>
          <p:cNvSpPr>
            <a:spLocks noGrp="1"/>
          </p:cNvSpPr>
          <p:nvPr>
            <p:ph sz="half" idx="1"/>
          </p:nvPr>
        </p:nvSpPr>
        <p:spPr>
          <a:xfrm>
            <a:off x="455613" y="833438"/>
            <a:ext cx="4038600" cy="5289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93F4609-4022-42B6-8AAF-52F6B0C2292E}"/>
              </a:ext>
            </a:extLst>
          </p:cNvPr>
          <p:cNvSpPr>
            <a:spLocks noGrp="1"/>
          </p:cNvSpPr>
          <p:nvPr>
            <p:ph sz="half" idx="2"/>
          </p:nvPr>
        </p:nvSpPr>
        <p:spPr>
          <a:xfrm>
            <a:off x="4646613" y="833438"/>
            <a:ext cx="4040187" cy="5289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154182-8292-4291-976D-D7C047491A23}"/>
              </a:ext>
            </a:extLst>
          </p:cNvPr>
          <p:cNvSpPr>
            <a:spLocks noGrp="1"/>
          </p:cNvSpPr>
          <p:nvPr>
            <p:ph type="dt" sz="half" idx="10"/>
          </p:nvPr>
        </p:nvSpPr>
        <p:spPr/>
        <p:txBody>
          <a:bodyPr/>
          <a:lstStyle>
            <a:lvl1pPr>
              <a:defRPr/>
            </a:lvl1pPr>
          </a:lstStyle>
          <a:p>
            <a:r>
              <a:rPr lang="en-US" altLang="zh-CN"/>
              <a:t> </a:t>
            </a:r>
            <a:fld id="{031F44FA-E8E8-4D91-A96A-40EF505624B1}" type="datetime1">
              <a:rPr lang="zh-CN" altLang="en-US"/>
              <a:pPr/>
              <a:t>2023/2/13</a:t>
            </a:fld>
            <a:endParaRPr lang="en-US" altLang="zh-CN"/>
          </a:p>
        </p:txBody>
      </p:sp>
    </p:spTree>
    <p:extLst>
      <p:ext uri="{BB962C8B-B14F-4D97-AF65-F5344CB8AC3E}">
        <p14:creationId xmlns:p14="http://schemas.microsoft.com/office/powerpoint/2010/main" val="15665077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90A8B-B3FB-4BB9-813F-666A31689895}"/>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5BF135-5540-409D-B6A5-1F95151180A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03C8E02-C326-4CAC-8A8A-064A5394C27D}"/>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E341759-06D9-4F58-BBEC-FB50E12EA5F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2452714-E9D8-45B4-927D-0E614628A2FF}"/>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2894B08-78E9-40C6-85A4-6A2800331982}"/>
              </a:ext>
            </a:extLst>
          </p:cNvPr>
          <p:cNvSpPr>
            <a:spLocks noGrp="1"/>
          </p:cNvSpPr>
          <p:nvPr>
            <p:ph type="dt" sz="half" idx="10"/>
          </p:nvPr>
        </p:nvSpPr>
        <p:spPr/>
        <p:txBody>
          <a:bodyPr/>
          <a:lstStyle>
            <a:lvl1pPr>
              <a:defRPr/>
            </a:lvl1pPr>
          </a:lstStyle>
          <a:p>
            <a:r>
              <a:rPr lang="en-US" altLang="zh-CN"/>
              <a:t> </a:t>
            </a:r>
            <a:fld id="{031F44FA-E8E8-4D91-A96A-40EF505624B1}" type="datetime1">
              <a:rPr lang="zh-CN" altLang="en-US"/>
              <a:pPr/>
              <a:t>2023/2/13</a:t>
            </a:fld>
            <a:endParaRPr lang="en-US" altLang="zh-CN"/>
          </a:p>
        </p:txBody>
      </p:sp>
    </p:spTree>
    <p:extLst>
      <p:ext uri="{BB962C8B-B14F-4D97-AF65-F5344CB8AC3E}">
        <p14:creationId xmlns:p14="http://schemas.microsoft.com/office/powerpoint/2010/main" val="4518468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8235F-31F3-48EF-8BFF-1A0173F745F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88022F3-4AF8-4452-A4C7-3C18E04AC978}"/>
              </a:ext>
            </a:extLst>
          </p:cNvPr>
          <p:cNvSpPr>
            <a:spLocks noGrp="1"/>
          </p:cNvSpPr>
          <p:nvPr>
            <p:ph type="dt" sz="half" idx="10"/>
          </p:nvPr>
        </p:nvSpPr>
        <p:spPr/>
        <p:txBody>
          <a:bodyPr/>
          <a:lstStyle>
            <a:lvl1pPr>
              <a:defRPr/>
            </a:lvl1pPr>
          </a:lstStyle>
          <a:p>
            <a:r>
              <a:rPr lang="en-US" altLang="zh-CN"/>
              <a:t> </a:t>
            </a:r>
            <a:fld id="{031F44FA-E8E8-4D91-A96A-40EF505624B1}" type="datetime1">
              <a:rPr lang="zh-CN" altLang="en-US"/>
              <a:pPr/>
              <a:t>2023/2/13</a:t>
            </a:fld>
            <a:endParaRPr lang="en-US" altLang="zh-CN"/>
          </a:p>
        </p:txBody>
      </p:sp>
    </p:spTree>
    <p:extLst>
      <p:ext uri="{BB962C8B-B14F-4D97-AF65-F5344CB8AC3E}">
        <p14:creationId xmlns:p14="http://schemas.microsoft.com/office/powerpoint/2010/main" val="272611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C57177F1-5E75-4018-AFC6-5DE06E7AA2BA}" type="datetime1">
              <a:rPr lang="zh-CN" altLang="en-US" smtClean="0"/>
              <a:pPr/>
              <a:t>2023/2/13</a:t>
            </a:fld>
            <a:endParaRPr lang="en-US" altLang="zh-CN"/>
          </a:p>
        </p:txBody>
      </p:sp>
      <p:sp>
        <p:nvSpPr>
          <p:cNvPr id="6" name="灯片编号占位符 5"/>
          <p:cNvSpPr>
            <a:spLocks noGrp="1"/>
          </p:cNvSpPr>
          <p:nvPr>
            <p:ph type="sldNum" sz="quarter" idx="12"/>
          </p:nvPr>
        </p:nvSpPr>
        <p:spPr/>
        <p:txBody>
          <a:bodyPr/>
          <a:lstStyle>
            <a:lvl1pPr>
              <a:defRPr/>
            </a:lvl1pPr>
          </a:lstStyle>
          <a:p>
            <a:fld id="{912DFE63-BC0B-478B-BB64-8F45B86769E3}" type="slidenum">
              <a:rPr lang="en-US" altLang="zh-CN"/>
              <a:pPr/>
              <a:t>‹#›</a:t>
            </a:fld>
            <a:endParaRPr lang="en-US" altLang="zh-CN"/>
          </a:p>
        </p:txBody>
      </p:sp>
      <p:sp>
        <p:nvSpPr>
          <p:cNvPr id="7" name="页脚占位符 4"/>
          <p:cNvSpPr>
            <a:spLocks noGrp="1"/>
          </p:cNvSpPr>
          <p:nvPr>
            <p:ph type="ftr" sz="quarter" idx="11"/>
          </p:nvPr>
        </p:nvSpPr>
        <p:spPr>
          <a:xfrm>
            <a:off x="3124200" y="6537325"/>
            <a:ext cx="2895600" cy="244475"/>
          </a:xfrm>
        </p:spPr>
        <p:txBody>
          <a:bodyPr/>
          <a:lstStyle>
            <a:lvl1pPr>
              <a:defRPr>
                <a:solidFill>
                  <a:srgbClr val="FF0000"/>
                </a:solidFill>
                <a:latin typeface="华文新魏" pitchFamily="2" charset="-122"/>
                <a:ea typeface="华文新魏" pitchFamily="2" charset="-122"/>
              </a:defRPr>
            </a:lvl1pPr>
          </a:lstStyle>
          <a:p>
            <a:r>
              <a:rPr lang="zh-CN" altLang="en-US" dirty="0"/>
              <a:t>计算机与软件学院</a:t>
            </a:r>
            <a:endParaRPr lang="en-US" altLang="zh-C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2EE7DC7-F7E9-44C1-B2A6-BF276C3FD4DF}"/>
              </a:ext>
            </a:extLst>
          </p:cNvPr>
          <p:cNvSpPr>
            <a:spLocks noGrp="1"/>
          </p:cNvSpPr>
          <p:nvPr>
            <p:ph type="dt" sz="half" idx="10"/>
          </p:nvPr>
        </p:nvSpPr>
        <p:spPr/>
        <p:txBody>
          <a:bodyPr/>
          <a:lstStyle>
            <a:lvl1pPr>
              <a:defRPr/>
            </a:lvl1pPr>
          </a:lstStyle>
          <a:p>
            <a:r>
              <a:rPr lang="en-US" altLang="zh-CN"/>
              <a:t> </a:t>
            </a:r>
            <a:fld id="{031F44FA-E8E8-4D91-A96A-40EF505624B1}" type="datetime1">
              <a:rPr lang="zh-CN" altLang="en-US"/>
              <a:pPr/>
              <a:t>2023/2/13</a:t>
            </a:fld>
            <a:endParaRPr lang="en-US" altLang="zh-CN"/>
          </a:p>
        </p:txBody>
      </p:sp>
    </p:spTree>
    <p:extLst>
      <p:ext uri="{BB962C8B-B14F-4D97-AF65-F5344CB8AC3E}">
        <p14:creationId xmlns:p14="http://schemas.microsoft.com/office/powerpoint/2010/main" val="25201227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02889-B3F6-43C0-A3F7-A6A4B1C11C3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C6AC6B-7AE3-4865-BDB4-28B8ADABD83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DD1641-93B1-4A8B-9110-1DF5882D4FF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028CF8F-2AF1-40DF-A6A2-D0B1F9E055BC}"/>
              </a:ext>
            </a:extLst>
          </p:cNvPr>
          <p:cNvSpPr>
            <a:spLocks noGrp="1"/>
          </p:cNvSpPr>
          <p:nvPr>
            <p:ph type="dt" sz="half" idx="10"/>
          </p:nvPr>
        </p:nvSpPr>
        <p:spPr/>
        <p:txBody>
          <a:bodyPr/>
          <a:lstStyle>
            <a:lvl1pPr>
              <a:defRPr/>
            </a:lvl1pPr>
          </a:lstStyle>
          <a:p>
            <a:r>
              <a:rPr lang="en-US" altLang="zh-CN"/>
              <a:t> </a:t>
            </a:r>
            <a:fld id="{031F44FA-E8E8-4D91-A96A-40EF505624B1}" type="datetime1">
              <a:rPr lang="zh-CN" altLang="en-US"/>
              <a:pPr/>
              <a:t>2023/2/13</a:t>
            </a:fld>
            <a:endParaRPr lang="en-US" altLang="zh-CN"/>
          </a:p>
        </p:txBody>
      </p:sp>
    </p:spTree>
    <p:extLst>
      <p:ext uri="{BB962C8B-B14F-4D97-AF65-F5344CB8AC3E}">
        <p14:creationId xmlns:p14="http://schemas.microsoft.com/office/powerpoint/2010/main" val="11434239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F71E6-02E3-428A-B534-F33E8CA7431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483AE36-6E13-4BE7-B7C6-85EE5A5C30C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254B3F7-861B-45D9-82F5-145FD1BCE4A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998223-06D0-4B42-93CB-6C29F4EEA888}"/>
              </a:ext>
            </a:extLst>
          </p:cNvPr>
          <p:cNvSpPr>
            <a:spLocks noGrp="1"/>
          </p:cNvSpPr>
          <p:nvPr>
            <p:ph type="dt" sz="half" idx="10"/>
          </p:nvPr>
        </p:nvSpPr>
        <p:spPr/>
        <p:txBody>
          <a:bodyPr/>
          <a:lstStyle>
            <a:lvl1pPr>
              <a:defRPr/>
            </a:lvl1pPr>
          </a:lstStyle>
          <a:p>
            <a:r>
              <a:rPr lang="en-US" altLang="zh-CN"/>
              <a:t> </a:t>
            </a:r>
            <a:fld id="{031F44FA-E8E8-4D91-A96A-40EF505624B1}" type="datetime1">
              <a:rPr lang="zh-CN" altLang="en-US"/>
              <a:pPr/>
              <a:t>2023/2/13</a:t>
            </a:fld>
            <a:endParaRPr lang="en-US" altLang="zh-CN"/>
          </a:p>
        </p:txBody>
      </p:sp>
    </p:spTree>
    <p:extLst>
      <p:ext uri="{BB962C8B-B14F-4D97-AF65-F5344CB8AC3E}">
        <p14:creationId xmlns:p14="http://schemas.microsoft.com/office/powerpoint/2010/main" val="2487728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29455-3DD2-452D-8F55-2A21367320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2C0C081-AEB2-4C6C-80AE-8CD56B5E924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7D670C-98BA-4F65-BA0C-E91D42E3F9EF}"/>
              </a:ext>
            </a:extLst>
          </p:cNvPr>
          <p:cNvSpPr>
            <a:spLocks noGrp="1"/>
          </p:cNvSpPr>
          <p:nvPr>
            <p:ph type="dt" sz="half" idx="10"/>
          </p:nvPr>
        </p:nvSpPr>
        <p:spPr/>
        <p:txBody>
          <a:bodyPr/>
          <a:lstStyle>
            <a:lvl1pPr>
              <a:defRPr/>
            </a:lvl1pPr>
          </a:lstStyle>
          <a:p>
            <a:r>
              <a:rPr lang="en-US" altLang="zh-CN"/>
              <a:t> </a:t>
            </a:r>
            <a:fld id="{031F44FA-E8E8-4D91-A96A-40EF505624B1}" type="datetime1">
              <a:rPr lang="zh-CN" altLang="en-US"/>
              <a:pPr/>
              <a:t>2023/2/13</a:t>
            </a:fld>
            <a:endParaRPr lang="en-US" altLang="zh-CN"/>
          </a:p>
        </p:txBody>
      </p:sp>
    </p:spTree>
    <p:extLst>
      <p:ext uri="{BB962C8B-B14F-4D97-AF65-F5344CB8AC3E}">
        <p14:creationId xmlns:p14="http://schemas.microsoft.com/office/powerpoint/2010/main" val="30612869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41FC92D-19E8-4363-B2DE-EA85F3EBFB2B}"/>
              </a:ext>
            </a:extLst>
          </p:cNvPr>
          <p:cNvSpPr>
            <a:spLocks noGrp="1"/>
          </p:cNvSpPr>
          <p:nvPr>
            <p:ph type="title" orient="vert"/>
          </p:nvPr>
        </p:nvSpPr>
        <p:spPr>
          <a:xfrm>
            <a:off x="6637338" y="185738"/>
            <a:ext cx="2060575" cy="593725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8ACEE5E-3B38-4A55-9774-2720C5C2555E}"/>
              </a:ext>
            </a:extLst>
          </p:cNvPr>
          <p:cNvSpPr>
            <a:spLocks noGrp="1"/>
          </p:cNvSpPr>
          <p:nvPr>
            <p:ph type="body" orient="vert" idx="1"/>
          </p:nvPr>
        </p:nvSpPr>
        <p:spPr>
          <a:xfrm>
            <a:off x="455613" y="185738"/>
            <a:ext cx="6029325" cy="59372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8639FA-5DDA-4E06-A71B-08202DBCC742}"/>
              </a:ext>
            </a:extLst>
          </p:cNvPr>
          <p:cNvSpPr>
            <a:spLocks noGrp="1"/>
          </p:cNvSpPr>
          <p:nvPr>
            <p:ph type="dt" sz="half" idx="10"/>
          </p:nvPr>
        </p:nvSpPr>
        <p:spPr/>
        <p:txBody>
          <a:bodyPr/>
          <a:lstStyle>
            <a:lvl1pPr>
              <a:defRPr/>
            </a:lvl1pPr>
          </a:lstStyle>
          <a:p>
            <a:r>
              <a:rPr lang="en-US" altLang="zh-CN"/>
              <a:t> </a:t>
            </a:r>
            <a:fld id="{031F44FA-E8E8-4D91-A96A-40EF505624B1}" type="datetime1">
              <a:rPr lang="zh-CN" altLang="en-US"/>
              <a:pPr/>
              <a:t>2023/2/13</a:t>
            </a:fld>
            <a:endParaRPr lang="en-US" altLang="zh-CN"/>
          </a:p>
        </p:txBody>
      </p:sp>
    </p:spTree>
    <p:extLst>
      <p:ext uri="{BB962C8B-B14F-4D97-AF65-F5344CB8AC3E}">
        <p14:creationId xmlns:p14="http://schemas.microsoft.com/office/powerpoint/2010/main" val="4525682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8F3C46-FFD4-4C68-9943-03870760A033}"/>
              </a:ext>
            </a:extLst>
          </p:cNvPr>
          <p:cNvSpPr>
            <a:spLocks noGrp="1"/>
          </p:cNvSpPr>
          <p:nvPr>
            <p:ph type="title"/>
          </p:nvPr>
        </p:nvSpPr>
        <p:spPr>
          <a:xfrm>
            <a:off x="466725" y="185738"/>
            <a:ext cx="8231188" cy="4318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4FD26F3-2A1C-4ECF-BBC2-D7D0EAD5CBAA}"/>
              </a:ext>
            </a:extLst>
          </p:cNvPr>
          <p:cNvSpPr>
            <a:spLocks noGrp="1"/>
          </p:cNvSpPr>
          <p:nvPr>
            <p:ph type="body" sz="half" idx="1"/>
          </p:nvPr>
        </p:nvSpPr>
        <p:spPr>
          <a:xfrm>
            <a:off x="455613" y="833438"/>
            <a:ext cx="4038600" cy="5289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0B66CDD-3242-47C2-B329-F8380A90743F}"/>
              </a:ext>
            </a:extLst>
          </p:cNvPr>
          <p:cNvSpPr>
            <a:spLocks noGrp="1"/>
          </p:cNvSpPr>
          <p:nvPr>
            <p:ph sz="half" idx="2"/>
          </p:nvPr>
        </p:nvSpPr>
        <p:spPr>
          <a:xfrm>
            <a:off x="4646613" y="833438"/>
            <a:ext cx="4040187" cy="5289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ACD56C-3B38-4B52-B143-E325D6CDE2CF}"/>
              </a:ext>
            </a:extLst>
          </p:cNvPr>
          <p:cNvSpPr>
            <a:spLocks noGrp="1"/>
          </p:cNvSpPr>
          <p:nvPr>
            <p:ph type="dt" sz="half" idx="10"/>
          </p:nvPr>
        </p:nvSpPr>
        <p:spPr>
          <a:xfrm>
            <a:off x="468313" y="6381750"/>
            <a:ext cx="3455987" cy="476250"/>
          </a:xfrm>
        </p:spPr>
        <p:txBody>
          <a:bodyPr/>
          <a:lstStyle>
            <a:lvl1pPr>
              <a:defRPr/>
            </a:lvl1pPr>
          </a:lstStyle>
          <a:p>
            <a:r>
              <a:rPr lang="en-US" altLang="zh-CN"/>
              <a:t> </a:t>
            </a:r>
            <a:fld id="{031F44FA-E8E8-4D91-A96A-40EF505624B1}" type="datetime1">
              <a:rPr lang="zh-CN" altLang="en-US"/>
              <a:pPr/>
              <a:t>2023/2/13</a:t>
            </a:fld>
            <a:endParaRPr lang="en-US" altLang="zh-CN"/>
          </a:p>
        </p:txBody>
      </p:sp>
    </p:spTree>
    <p:extLst>
      <p:ext uri="{BB962C8B-B14F-4D97-AF65-F5344CB8AC3E}">
        <p14:creationId xmlns:p14="http://schemas.microsoft.com/office/powerpoint/2010/main" val="41803262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6560F-18D4-461A-AF7F-1393EEBB0284}"/>
              </a:ext>
            </a:extLst>
          </p:cNvPr>
          <p:cNvSpPr>
            <a:spLocks noGrp="1"/>
          </p:cNvSpPr>
          <p:nvPr>
            <p:ph type="title" sz="quarter"/>
          </p:nvPr>
        </p:nvSpPr>
        <p:spPr>
          <a:xfrm>
            <a:off x="466725" y="185738"/>
            <a:ext cx="8231188" cy="43180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DD43C2-D8F3-461A-B11F-C856882CEF7C}"/>
              </a:ext>
            </a:extLst>
          </p:cNvPr>
          <p:cNvSpPr>
            <a:spLocks noGrp="1"/>
          </p:cNvSpPr>
          <p:nvPr>
            <p:ph sz="quarter" idx="1"/>
          </p:nvPr>
        </p:nvSpPr>
        <p:spPr>
          <a:xfrm>
            <a:off x="455613" y="833438"/>
            <a:ext cx="4038600" cy="2568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3E86B03-A31F-4B61-8E5B-677528BAE410}"/>
              </a:ext>
            </a:extLst>
          </p:cNvPr>
          <p:cNvSpPr>
            <a:spLocks noGrp="1"/>
          </p:cNvSpPr>
          <p:nvPr>
            <p:ph sz="quarter" idx="2"/>
          </p:nvPr>
        </p:nvSpPr>
        <p:spPr>
          <a:xfrm>
            <a:off x="4646613" y="833438"/>
            <a:ext cx="4040187" cy="2568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C9BF33BD-7F93-4A6C-8292-18CD9A3E6A8C}"/>
              </a:ext>
            </a:extLst>
          </p:cNvPr>
          <p:cNvSpPr>
            <a:spLocks noGrp="1"/>
          </p:cNvSpPr>
          <p:nvPr>
            <p:ph sz="quarter" idx="3"/>
          </p:nvPr>
        </p:nvSpPr>
        <p:spPr>
          <a:xfrm>
            <a:off x="455613" y="3554413"/>
            <a:ext cx="4038600" cy="2568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a:extLst>
              <a:ext uri="{FF2B5EF4-FFF2-40B4-BE49-F238E27FC236}">
                <a16:creationId xmlns:a16="http://schemas.microsoft.com/office/drawing/2014/main" id="{060A08BD-DD17-46B1-B0A9-204694EB753A}"/>
              </a:ext>
            </a:extLst>
          </p:cNvPr>
          <p:cNvSpPr>
            <a:spLocks noGrp="1"/>
          </p:cNvSpPr>
          <p:nvPr>
            <p:ph sz="quarter" idx="4"/>
          </p:nvPr>
        </p:nvSpPr>
        <p:spPr>
          <a:xfrm>
            <a:off x="4646613" y="3554413"/>
            <a:ext cx="4040187" cy="2568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CA18345-83EA-4CB2-B2D4-3081FA191BE3}"/>
              </a:ext>
            </a:extLst>
          </p:cNvPr>
          <p:cNvSpPr>
            <a:spLocks noGrp="1"/>
          </p:cNvSpPr>
          <p:nvPr>
            <p:ph type="dt" sz="half" idx="10"/>
          </p:nvPr>
        </p:nvSpPr>
        <p:spPr>
          <a:xfrm>
            <a:off x="468313" y="6381750"/>
            <a:ext cx="3455987" cy="476250"/>
          </a:xfrm>
        </p:spPr>
        <p:txBody>
          <a:bodyPr/>
          <a:lstStyle>
            <a:lvl1pPr>
              <a:defRPr/>
            </a:lvl1pPr>
          </a:lstStyle>
          <a:p>
            <a:r>
              <a:rPr lang="en-US" altLang="zh-CN"/>
              <a:t> </a:t>
            </a:r>
            <a:fld id="{031F44FA-E8E8-4D91-A96A-40EF505624B1}" type="datetime1">
              <a:rPr lang="zh-CN" altLang="en-US"/>
              <a:pPr/>
              <a:t>2023/2/13</a:t>
            </a:fld>
            <a:endParaRPr lang="en-US" altLang="zh-CN"/>
          </a:p>
        </p:txBody>
      </p:sp>
    </p:spTree>
    <p:extLst>
      <p:ext uri="{BB962C8B-B14F-4D97-AF65-F5344CB8AC3E}">
        <p14:creationId xmlns:p14="http://schemas.microsoft.com/office/powerpoint/2010/main" val="254993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52A2A51D-8407-4FBF-90D8-9013B32AA6E5}" type="datetime1">
              <a:rPr lang="zh-CN" altLang="en-US" smtClean="0"/>
              <a:pPr/>
              <a:t>2023/2/13</a:t>
            </a:fld>
            <a:endParaRPr lang="en-US" altLang="zh-CN"/>
          </a:p>
        </p:txBody>
      </p:sp>
      <p:sp>
        <p:nvSpPr>
          <p:cNvPr id="7" name="灯片编号占位符 6"/>
          <p:cNvSpPr>
            <a:spLocks noGrp="1"/>
          </p:cNvSpPr>
          <p:nvPr>
            <p:ph type="sldNum" sz="quarter" idx="12"/>
          </p:nvPr>
        </p:nvSpPr>
        <p:spPr/>
        <p:txBody>
          <a:bodyPr/>
          <a:lstStyle>
            <a:lvl1pPr>
              <a:defRPr/>
            </a:lvl1pPr>
          </a:lstStyle>
          <a:p>
            <a:fld id="{AB83AFE9-E2C5-4262-977E-640DA726472E}" type="slidenum">
              <a:rPr lang="en-US" altLang="zh-CN"/>
              <a:pPr/>
              <a:t>‹#›</a:t>
            </a:fld>
            <a:endParaRPr lang="en-US" altLang="zh-CN"/>
          </a:p>
        </p:txBody>
      </p:sp>
      <p:sp>
        <p:nvSpPr>
          <p:cNvPr id="8" name="页脚占位符 4"/>
          <p:cNvSpPr>
            <a:spLocks noGrp="1"/>
          </p:cNvSpPr>
          <p:nvPr>
            <p:ph type="ftr" sz="quarter" idx="11"/>
          </p:nvPr>
        </p:nvSpPr>
        <p:spPr>
          <a:xfrm>
            <a:off x="3124200" y="6537325"/>
            <a:ext cx="2895600" cy="244475"/>
          </a:xfrm>
        </p:spPr>
        <p:txBody>
          <a:bodyPr/>
          <a:lstStyle>
            <a:lvl1pPr>
              <a:defRPr>
                <a:solidFill>
                  <a:srgbClr val="FF0000"/>
                </a:solidFill>
                <a:latin typeface="华文新魏" pitchFamily="2" charset="-122"/>
                <a:ea typeface="华文新魏" pitchFamily="2" charset="-122"/>
              </a:defRPr>
            </a:lvl1pPr>
          </a:lstStyle>
          <a:p>
            <a:r>
              <a:rPr lang="zh-CN" altLang="en-US" dirty="0"/>
              <a:t>计算机与软件学院</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FFA2DA86-8235-4060-A524-76D0CCC57990}" type="datetime1">
              <a:rPr lang="zh-CN" altLang="en-US" smtClean="0"/>
              <a:pPr/>
              <a:t>2023/2/13</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a:t>计算机科学与技术学院</a:t>
            </a:r>
            <a:endParaRPr lang="en-US" altLang="zh-CN"/>
          </a:p>
        </p:txBody>
      </p:sp>
      <p:sp>
        <p:nvSpPr>
          <p:cNvPr id="9" name="灯片编号占位符 8"/>
          <p:cNvSpPr>
            <a:spLocks noGrp="1"/>
          </p:cNvSpPr>
          <p:nvPr>
            <p:ph type="sldNum" sz="quarter" idx="12"/>
          </p:nvPr>
        </p:nvSpPr>
        <p:spPr/>
        <p:txBody>
          <a:bodyPr/>
          <a:lstStyle>
            <a:lvl1pPr>
              <a:defRPr/>
            </a:lvl1pPr>
          </a:lstStyle>
          <a:p>
            <a:fld id="{DA4E6237-7738-4053-8E7D-9E7F9A89991D}"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2CB9650A-34B7-4366-9F8D-8459BDE1CB93}" type="datetime1">
              <a:rPr lang="zh-CN" altLang="en-US" smtClean="0"/>
              <a:pPr/>
              <a:t>2023/2/13</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a:t>计算机科学与技术学院</a:t>
            </a:r>
            <a:endParaRPr lang="en-US" altLang="zh-CN"/>
          </a:p>
        </p:txBody>
      </p:sp>
      <p:sp>
        <p:nvSpPr>
          <p:cNvPr id="5" name="灯片编号占位符 4"/>
          <p:cNvSpPr>
            <a:spLocks noGrp="1"/>
          </p:cNvSpPr>
          <p:nvPr>
            <p:ph type="sldNum" sz="quarter" idx="12"/>
          </p:nvPr>
        </p:nvSpPr>
        <p:spPr/>
        <p:txBody>
          <a:bodyPr/>
          <a:lstStyle>
            <a:lvl1pPr>
              <a:defRPr/>
            </a:lvl1pPr>
          </a:lstStyle>
          <a:p>
            <a:fld id="{2E8E4291-856A-49DB-A251-68DCAD77464F}"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4357855-C127-4A50-96D0-0838A3856A09}" type="datetime1">
              <a:rPr lang="zh-CN" altLang="en-US" smtClean="0"/>
              <a:pPr/>
              <a:t>2023/2/13</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a:t>计算机科学与技术学院</a:t>
            </a:r>
            <a:endParaRPr lang="en-US" altLang="zh-CN"/>
          </a:p>
        </p:txBody>
      </p:sp>
      <p:sp>
        <p:nvSpPr>
          <p:cNvPr id="4" name="灯片编号占位符 3"/>
          <p:cNvSpPr>
            <a:spLocks noGrp="1"/>
          </p:cNvSpPr>
          <p:nvPr>
            <p:ph type="sldNum" sz="quarter" idx="12"/>
          </p:nvPr>
        </p:nvSpPr>
        <p:spPr/>
        <p:txBody>
          <a:bodyPr/>
          <a:lstStyle>
            <a:lvl1pPr>
              <a:defRPr/>
            </a:lvl1pPr>
          </a:lstStyle>
          <a:p>
            <a:fld id="{18735734-AC47-44B9-B2C4-D37988C493A4}"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27B8FBAB-B3DA-4963-8C40-BDDA3A552D77}" type="datetime1">
              <a:rPr lang="zh-CN" altLang="en-US" smtClean="0"/>
              <a:pPr/>
              <a:t>2023/2/13</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计算机科学与技术学院</a:t>
            </a:r>
            <a:endParaRPr lang="en-US" altLang="zh-CN"/>
          </a:p>
        </p:txBody>
      </p:sp>
      <p:sp>
        <p:nvSpPr>
          <p:cNvPr id="7" name="灯片编号占位符 6"/>
          <p:cNvSpPr>
            <a:spLocks noGrp="1"/>
          </p:cNvSpPr>
          <p:nvPr>
            <p:ph type="sldNum" sz="quarter" idx="12"/>
          </p:nvPr>
        </p:nvSpPr>
        <p:spPr/>
        <p:txBody>
          <a:bodyPr/>
          <a:lstStyle>
            <a:lvl1pPr>
              <a:defRPr/>
            </a:lvl1pPr>
          </a:lstStyle>
          <a:p>
            <a:fld id="{27E1A1CE-FECE-4F69-AFCC-4042AE3F2810}"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3613B1E3-10EA-4C1B-B902-26A76E6CD5A1}" type="datetime1">
              <a:rPr lang="zh-CN" altLang="en-US" smtClean="0"/>
              <a:pPr/>
              <a:t>2023/2/13</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计算机科学与技术学院</a:t>
            </a:r>
            <a:endParaRPr lang="en-US" altLang="zh-CN"/>
          </a:p>
        </p:txBody>
      </p:sp>
      <p:sp>
        <p:nvSpPr>
          <p:cNvPr id="7" name="灯片编号占位符 6"/>
          <p:cNvSpPr>
            <a:spLocks noGrp="1"/>
          </p:cNvSpPr>
          <p:nvPr>
            <p:ph type="sldNum" sz="quarter" idx="12"/>
          </p:nvPr>
        </p:nvSpPr>
        <p:spPr/>
        <p:txBody>
          <a:bodyPr/>
          <a:lstStyle>
            <a:lvl1pPr>
              <a:defRPr/>
            </a:lvl1pPr>
          </a:lstStyle>
          <a:p>
            <a:fld id="{4E263E0B-EC1D-4B12-8A66-335B749484B7}"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1.jpeg"/><Relationship Id="rId5" Type="http://schemas.openxmlformats.org/officeDocument/2006/relationships/slideLayout" Target="../slideLayouts/slideLayout5.xml"/><Relationship Id="rId15" Type="http://schemas.openxmlformats.org/officeDocument/2006/relationships/image" Target="../media/image2.png"/><Relationship Id="rId23" Type="http://schemas.openxmlformats.org/officeDocument/2006/relationships/image" Target="../media/image10.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 Id="rId22"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1"/>
          <p:cNvPicPr>
            <a:picLocks noChangeAspect="1" noChangeArrowheads="1"/>
          </p:cNvPicPr>
          <p:nvPr/>
        </p:nvPicPr>
        <p:blipFill>
          <a:blip r:embed="rId14"/>
          <a:srcRect b="38461"/>
          <a:stretch>
            <a:fillRect/>
          </a:stretch>
        </p:blipFill>
        <p:spPr bwMode="auto">
          <a:xfrm>
            <a:off x="0" y="6324600"/>
            <a:ext cx="9144000" cy="542925"/>
          </a:xfrm>
          <a:prstGeom prst="rect">
            <a:avLst/>
          </a:prstGeom>
          <a:noFill/>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endParaRPr lang="zh-CN" altLang="en-US"/>
          </a:p>
        </p:txBody>
      </p:sp>
      <p:sp>
        <p:nvSpPr>
          <p:cNvPr id="1027" name="Rectangle 3"/>
          <p:cNvSpPr>
            <a:spLocks noGrp="1" noChangeArrowheads="1"/>
          </p:cNvSpPr>
          <p:nvPr>
            <p:ph type="body" idx="1"/>
          </p:nvPr>
        </p:nvSpPr>
        <p:spPr bwMode="auto">
          <a:xfrm>
            <a:off x="457200" y="12954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8" name="Rectangle 4"/>
          <p:cNvSpPr>
            <a:spLocks noGrp="1" noChangeArrowheads="1"/>
          </p:cNvSpPr>
          <p:nvPr>
            <p:ph type="dt" sz="half" idx="2"/>
          </p:nvPr>
        </p:nvSpPr>
        <p:spPr bwMode="auto">
          <a:xfrm>
            <a:off x="457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bg1"/>
                </a:solidFill>
                <a:ea typeface="宋体" charset="-122"/>
              </a:defRPr>
            </a:lvl1pPr>
          </a:lstStyle>
          <a:p>
            <a:fld id="{74B1678D-69B6-41C6-A753-03C552E61CE0}" type="datetime1">
              <a:rPr lang="zh-CN" altLang="en-US" smtClean="0"/>
              <a:pPr/>
              <a:t>2023/2/13</a:t>
            </a:fld>
            <a:endParaRPr lang="en-US" altLang="zh-CN" dirty="0"/>
          </a:p>
        </p:txBody>
      </p:sp>
      <p:sp>
        <p:nvSpPr>
          <p:cNvPr id="1029" name="Rectangle 5"/>
          <p:cNvSpPr>
            <a:spLocks noGrp="1" noChangeArrowheads="1"/>
          </p:cNvSpPr>
          <p:nvPr>
            <p:ph type="ftr" sz="quarter" idx="3"/>
          </p:nvPr>
        </p:nvSpPr>
        <p:spPr bwMode="auto">
          <a:xfrm>
            <a:off x="3124200" y="65373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FF0000"/>
                </a:solidFill>
                <a:latin typeface="华文新魏" pitchFamily="2" charset="-122"/>
                <a:ea typeface="华文新魏" pitchFamily="2" charset="-122"/>
              </a:defRPr>
            </a:lvl1pPr>
          </a:lstStyle>
          <a:p>
            <a:r>
              <a:rPr lang="zh-CN" altLang="en-US" dirty="0"/>
              <a:t>计算机科学与技术学院</a:t>
            </a:r>
            <a:endParaRPr lang="en-US" altLang="zh-CN" dirty="0"/>
          </a:p>
        </p:txBody>
      </p:sp>
      <p:sp>
        <p:nvSpPr>
          <p:cNvPr id="1030" name="Rectangle 6"/>
          <p:cNvSpPr>
            <a:spLocks noGrp="1" noChangeArrowheads="1"/>
          </p:cNvSpPr>
          <p:nvPr>
            <p:ph type="sldNum" sz="quarter" idx="4"/>
          </p:nvPr>
        </p:nvSpPr>
        <p:spPr bwMode="auto">
          <a:xfrm>
            <a:off x="6553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ea typeface="宋体" charset="-122"/>
              </a:defRPr>
            </a:lvl1pPr>
          </a:lstStyle>
          <a:p>
            <a:fld id="{7EB5137E-D047-4D4F-9093-CBFAA718CE8F}" type="slidenum">
              <a:rPr lang="en-US" altLang="zh-CN"/>
              <a:pPr/>
              <a:t>‹#›</a:t>
            </a:fld>
            <a:endParaRPr lang="en-US" altLang="zh-CN"/>
          </a:p>
        </p:txBody>
      </p:sp>
      <p:pic>
        <p:nvPicPr>
          <p:cNvPr id="1033" name="Picture 9" descr="artplus_nature_naturalcity42_a"/>
          <p:cNvPicPr>
            <a:picLocks noChangeAspect="1" noChangeArrowheads="1"/>
          </p:cNvPicPr>
          <p:nvPr/>
        </p:nvPicPr>
        <p:blipFill>
          <a:blip r:embed="rId15" cstate="print"/>
          <a:srcRect/>
          <a:stretch>
            <a:fillRect/>
          </a:stretch>
        </p:blipFill>
        <p:spPr bwMode="auto">
          <a:xfrm>
            <a:off x="7891463" y="5935663"/>
            <a:ext cx="1235075" cy="833437"/>
          </a:xfrm>
          <a:prstGeom prst="rect">
            <a:avLst/>
          </a:prstGeom>
          <a:noFill/>
        </p:spPr>
      </p:pic>
      <p:pic>
        <p:nvPicPr>
          <p:cNvPr id="1034" name="Picture 10" descr="artplus_nature_naturalcity42_b"/>
          <p:cNvPicPr>
            <a:picLocks noChangeAspect="1" noChangeArrowheads="1"/>
          </p:cNvPicPr>
          <p:nvPr/>
        </p:nvPicPr>
        <p:blipFill>
          <a:blip r:embed="rId16" cstate="print"/>
          <a:srcRect/>
          <a:stretch>
            <a:fillRect/>
          </a:stretch>
        </p:blipFill>
        <p:spPr bwMode="auto">
          <a:xfrm>
            <a:off x="7981950" y="5916613"/>
            <a:ext cx="828675" cy="158750"/>
          </a:xfrm>
          <a:prstGeom prst="rect">
            <a:avLst/>
          </a:prstGeom>
          <a:noFill/>
        </p:spPr>
      </p:pic>
      <p:pic>
        <p:nvPicPr>
          <p:cNvPr id="1035" name="Picture 11" descr="artplus_nature_naturalcity42_e"/>
          <p:cNvPicPr>
            <a:picLocks noChangeAspect="1" noChangeArrowheads="1"/>
          </p:cNvPicPr>
          <p:nvPr/>
        </p:nvPicPr>
        <p:blipFill>
          <a:blip r:embed="rId17" cstate="print"/>
          <a:srcRect/>
          <a:stretch>
            <a:fillRect/>
          </a:stretch>
        </p:blipFill>
        <p:spPr bwMode="auto">
          <a:xfrm>
            <a:off x="8161338" y="5608638"/>
            <a:ext cx="430212" cy="463550"/>
          </a:xfrm>
          <a:prstGeom prst="rect">
            <a:avLst/>
          </a:prstGeom>
          <a:noFill/>
        </p:spPr>
      </p:pic>
      <p:pic>
        <p:nvPicPr>
          <p:cNvPr id="1036" name="Picture 12" descr="artplus_nature_naturalcity42_d"/>
          <p:cNvPicPr>
            <a:picLocks noChangeAspect="1" noChangeArrowheads="1"/>
          </p:cNvPicPr>
          <p:nvPr/>
        </p:nvPicPr>
        <p:blipFill>
          <a:blip r:embed="rId18" cstate="print"/>
          <a:srcRect/>
          <a:stretch>
            <a:fillRect/>
          </a:stretch>
        </p:blipFill>
        <p:spPr bwMode="auto">
          <a:xfrm>
            <a:off x="8102600" y="5849938"/>
            <a:ext cx="173038" cy="161925"/>
          </a:xfrm>
          <a:prstGeom prst="rect">
            <a:avLst/>
          </a:prstGeom>
          <a:noFill/>
        </p:spPr>
      </p:pic>
      <p:pic>
        <p:nvPicPr>
          <p:cNvPr id="1037" name="Picture 13" descr="artplus_nature_naturalcity42_i"/>
          <p:cNvPicPr>
            <a:picLocks noChangeAspect="1" noChangeArrowheads="1"/>
          </p:cNvPicPr>
          <p:nvPr/>
        </p:nvPicPr>
        <p:blipFill>
          <a:blip r:embed="rId19" cstate="print"/>
          <a:srcRect/>
          <a:stretch>
            <a:fillRect/>
          </a:stretch>
        </p:blipFill>
        <p:spPr bwMode="auto">
          <a:xfrm>
            <a:off x="8469313" y="5969000"/>
            <a:ext cx="461962" cy="244475"/>
          </a:xfrm>
          <a:prstGeom prst="rect">
            <a:avLst/>
          </a:prstGeom>
          <a:noFill/>
        </p:spPr>
      </p:pic>
      <p:pic>
        <p:nvPicPr>
          <p:cNvPr id="1038" name="Picture 14" descr="artplus_nature_naturalcity42_c"/>
          <p:cNvPicPr>
            <a:picLocks noChangeAspect="1" noChangeArrowheads="1"/>
          </p:cNvPicPr>
          <p:nvPr/>
        </p:nvPicPr>
        <p:blipFill>
          <a:blip r:embed="rId20" cstate="print"/>
          <a:srcRect/>
          <a:stretch>
            <a:fillRect/>
          </a:stretch>
        </p:blipFill>
        <p:spPr bwMode="auto">
          <a:xfrm>
            <a:off x="8562975" y="5943600"/>
            <a:ext cx="309563" cy="241300"/>
          </a:xfrm>
          <a:prstGeom prst="rect">
            <a:avLst/>
          </a:prstGeom>
          <a:noFill/>
        </p:spPr>
      </p:pic>
      <p:pic>
        <p:nvPicPr>
          <p:cNvPr id="1039" name="Picture 15" descr="artplus_nature_naturalcity42_f"/>
          <p:cNvPicPr>
            <a:picLocks noChangeAspect="1" noChangeArrowheads="1"/>
          </p:cNvPicPr>
          <p:nvPr/>
        </p:nvPicPr>
        <p:blipFill>
          <a:blip r:embed="rId21" cstate="print"/>
          <a:srcRect/>
          <a:stretch>
            <a:fillRect/>
          </a:stretch>
        </p:blipFill>
        <p:spPr bwMode="auto">
          <a:xfrm>
            <a:off x="7926388" y="6334125"/>
            <a:ext cx="1370012" cy="523875"/>
          </a:xfrm>
          <a:prstGeom prst="rect">
            <a:avLst/>
          </a:prstGeom>
          <a:noFill/>
        </p:spPr>
      </p:pic>
      <p:sp>
        <p:nvSpPr>
          <p:cNvPr id="1026" name="Rectangle 2"/>
          <p:cNvSpPr>
            <a:spLocks noGrp="1" noChangeArrowheads="1"/>
          </p:cNvSpPr>
          <p:nvPr>
            <p:ph type="title"/>
          </p:nvPr>
        </p:nvSpPr>
        <p:spPr bwMode="auto">
          <a:xfrm>
            <a:off x="457200" y="228600"/>
            <a:ext cx="8229600" cy="868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pic>
        <p:nvPicPr>
          <p:cNvPr id="1044" name="Picture 20" descr="a1"/>
          <p:cNvPicPr>
            <a:picLocks noChangeAspect="1" noChangeArrowheads="1"/>
          </p:cNvPicPr>
          <p:nvPr/>
        </p:nvPicPr>
        <p:blipFill>
          <a:blip r:embed="rId22"/>
          <a:srcRect/>
          <a:stretch>
            <a:fillRect/>
          </a:stretch>
        </p:blipFill>
        <p:spPr bwMode="auto">
          <a:xfrm>
            <a:off x="8201025" y="214290"/>
            <a:ext cx="942975" cy="1082675"/>
          </a:xfrm>
          <a:prstGeom prst="rect">
            <a:avLst/>
          </a:prstGeom>
          <a:noFill/>
        </p:spPr>
      </p:pic>
      <p:pic>
        <p:nvPicPr>
          <p:cNvPr id="1045" name="Picture 21" descr="b_1"/>
          <p:cNvPicPr>
            <a:picLocks noChangeAspect="1" noChangeArrowheads="1"/>
          </p:cNvPicPr>
          <p:nvPr/>
        </p:nvPicPr>
        <p:blipFill>
          <a:blip r:embed="rId23"/>
          <a:srcRect/>
          <a:stretch>
            <a:fillRect/>
          </a:stretch>
        </p:blipFill>
        <p:spPr bwMode="auto">
          <a:xfrm>
            <a:off x="7858148" y="214290"/>
            <a:ext cx="825500" cy="358775"/>
          </a:xfrm>
          <a:prstGeom prst="rect">
            <a:avLst/>
          </a:prstGeom>
          <a:noFill/>
        </p:spPr>
      </p:pic>
      <p:pic>
        <p:nvPicPr>
          <p:cNvPr id="18" name="Picture 17"/>
          <p:cNvPicPr>
            <a:picLocks noChangeAspect="1" noChangeArrowheads="1"/>
          </p:cNvPicPr>
          <p:nvPr userDrawn="1"/>
        </p:nvPicPr>
        <p:blipFill>
          <a:blip r:embed="rId24">
            <a:extLst>
              <a:ext uri="{28A0092B-C50C-407E-A947-70E740481C1C}">
                <a14:useLocalDpi xmlns:a14="http://schemas.microsoft.com/office/drawing/2010/main" val="0"/>
              </a:ext>
            </a:extLst>
          </a:blip>
          <a:stretch>
            <a:fillRect/>
          </a:stretch>
        </p:blipFill>
        <p:spPr bwMode="auto">
          <a:xfrm>
            <a:off x="0" y="0"/>
            <a:ext cx="1239823" cy="1239823"/>
          </a:xfrm>
          <a:prstGeom prst="rect">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1" fontAlgn="base" hangingPunct="1">
        <a:spcBef>
          <a:spcPct val="0"/>
        </a:spcBef>
        <a:spcAft>
          <a:spcPct val="0"/>
        </a:spcAft>
        <a:defRPr sz="4200" b="1" i="0">
          <a:solidFill>
            <a:srgbClr val="FF0000"/>
          </a:solidFill>
          <a:latin typeface="隶书" pitchFamily="49" charset="-122"/>
          <a:ea typeface="隶书" pitchFamily="49" charset="-122"/>
          <a:cs typeface="+mj-cs"/>
        </a:defRPr>
      </a:lvl1pPr>
      <a:lvl2pPr algn="ctr" rtl="0" eaLnBrk="1" fontAlgn="base" hangingPunct="1">
        <a:spcBef>
          <a:spcPct val="0"/>
        </a:spcBef>
        <a:spcAft>
          <a:spcPct val="0"/>
        </a:spcAft>
        <a:defRPr sz="4200" b="1" i="1">
          <a:solidFill>
            <a:schemeClr val="tx1"/>
          </a:solidFill>
          <a:latin typeface="Arial" charset="0"/>
        </a:defRPr>
      </a:lvl2pPr>
      <a:lvl3pPr algn="ctr" rtl="0" eaLnBrk="1" fontAlgn="base" hangingPunct="1">
        <a:spcBef>
          <a:spcPct val="0"/>
        </a:spcBef>
        <a:spcAft>
          <a:spcPct val="0"/>
        </a:spcAft>
        <a:defRPr sz="4200" b="1" i="1">
          <a:solidFill>
            <a:schemeClr val="tx1"/>
          </a:solidFill>
          <a:latin typeface="Arial" charset="0"/>
        </a:defRPr>
      </a:lvl3pPr>
      <a:lvl4pPr algn="ctr" rtl="0" eaLnBrk="1" fontAlgn="base" hangingPunct="1">
        <a:spcBef>
          <a:spcPct val="0"/>
        </a:spcBef>
        <a:spcAft>
          <a:spcPct val="0"/>
        </a:spcAft>
        <a:defRPr sz="4200" b="1" i="1">
          <a:solidFill>
            <a:schemeClr val="tx1"/>
          </a:solidFill>
          <a:latin typeface="Arial" charset="0"/>
        </a:defRPr>
      </a:lvl4pPr>
      <a:lvl5pPr algn="ctr" rtl="0" eaLnBrk="1" fontAlgn="base" hangingPunct="1">
        <a:spcBef>
          <a:spcPct val="0"/>
        </a:spcBef>
        <a:spcAft>
          <a:spcPct val="0"/>
        </a:spcAft>
        <a:defRPr sz="4200" b="1" i="1">
          <a:solidFill>
            <a:schemeClr val="tx1"/>
          </a:solidFill>
          <a:latin typeface="Arial" charset="0"/>
        </a:defRPr>
      </a:lvl5pPr>
      <a:lvl6pPr marL="457200" algn="ctr" rtl="0" eaLnBrk="1" fontAlgn="base" hangingPunct="1">
        <a:spcBef>
          <a:spcPct val="0"/>
        </a:spcBef>
        <a:spcAft>
          <a:spcPct val="0"/>
        </a:spcAft>
        <a:defRPr sz="4200" b="1" i="1">
          <a:solidFill>
            <a:schemeClr val="tx1"/>
          </a:solidFill>
          <a:latin typeface="Arial" charset="0"/>
        </a:defRPr>
      </a:lvl6pPr>
      <a:lvl7pPr marL="914400" algn="ctr" rtl="0" eaLnBrk="1" fontAlgn="base" hangingPunct="1">
        <a:spcBef>
          <a:spcPct val="0"/>
        </a:spcBef>
        <a:spcAft>
          <a:spcPct val="0"/>
        </a:spcAft>
        <a:defRPr sz="4200" b="1" i="1">
          <a:solidFill>
            <a:schemeClr val="tx1"/>
          </a:solidFill>
          <a:latin typeface="Arial" charset="0"/>
        </a:defRPr>
      </a:lvl7pPr>
      <a:lvl8pPr marL="1371600" algn="ctr" rtl="0" eaLnBrk="1" fontAlgn="base" hangingPunct="1">
        <a:spcBef>
          <a:spcPct val="0"/>
        </a:spcBef>
        <a:spcAft>
          <a:spcPct val="0"/>
        </a:spcAft>
        <a:defRPr sz="4200" b="1" i="1">
          <a:solidFill>
            <a:schemeClr val="tx1"/>
          </a:solidFill>
          <a:latin typeface="Arial" charset="0"/>
        </a:defRPr>
      </a:lvl8pPr>
      <a:lvl9pPr marL="1828800" algn="ctr" rtl="0" eaLnBrk="1" fontAlgn="base" hangingPunct="1">
        <a:spcBef>
          <a:spcPct val="0"/>
        </a:spcBef>
        <a:spcAft>
          <a:spcPct val="0"/>
        </a:spcAft>
        <a:defRPr sz="4200" b="1" i="1">
          <a:solidFill>
            <a:schemeClr val="tx1"/>
          </a:solidFill>
          <a:latin typeface="Arial"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华文中宋" pitchFamily="2" charset="-122"/>
          <a:ea typeface="华文中宋" pitchFamily="2" charset="-122"/>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华文中宋" pitchFamily="2" charset="-122"/>
          <a:ea typeface="华文中宋" pitchFamily="2" charset="-122"/>
        </a:defRPr>
      </a:lvl2pPr>
      <a:lvl3pPr marL="1143000" indent="-228600" algn="l" rtl="0" eaLnBrk="1" fontAlgn="base" hangingPunct="1">
        <a:spcBef>
          <a:spcPct val="20000"/>
        </a:spcBef>
        <a:spcAft>
          <a:spcPct val="0"/>
        </a:spcAft>
        <a:buChar char="•"/>
        <a:defRPr sz="2400">
          <a:solidFill>
            <a:schemeClr val="tx1"/>
          </a:solidFill>
          <a:latin typeface="华文中宋" pitchFamily="2" charset="-122"/>
          <a:ea typeface="华文中宋" pitchFamily="2" charset="-122"/>
        </a:defRPr>
      </a:lvl3pPr>
      <a:lvl4pPr marL="1600200" indent="-228600" algn="l" rtl="0" eaLnBrk="1" fontAlgn="base" hangingPunct="1">
        <a:spcBef>
          <a:spcPct val="20000"/>
        </a:spcBef>
        <a:spcAft>
          <a:spcPct val="0"/>
        </a:spcAft>
        <a:buChar char="–"/>
        <a:defRPr sz="2000">
          <a:solidFill>
            <a:schemeClr val="tx1"/>
          </a:solidFill>
          <a:latin typeface="华文中宋" pitchFamily="2" charset="-122"/>
          <a:ea typeface="华文中宋" pitchFamily="2" charset="-122"/>
        </a:defRPr>
      </a:lvl4pPr>
      <a:lvl5pPr marL="2057400" indent="-228600" algn="l" rtl="0" eaLnBrk="1" fontAlgn="base" hangingPunct="1">
        <a:spcBef>
          <a:spcPct val="20000"/>
        </a:spcBef>
        <a:spcAft>
          <a:spcPct val="0"/>
        </a:spcAft>
        <a:buChar char="»"/>
        <a:defRPr sz="2000">
          <a:solidFill>
            <a:schemeClr val="tx1"/>
          </a:solidFill>
          <a:latin typeface="华文中宋" pitchFamily="2" charset="-122"/>
          <a:ea typeface="华文中宋" pitchFamily="2"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t>2023/2/13</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extLst>
      <p:ext uri="{BB962C8B-B14F-4D97-AF65-F5344CB8AC3E}">
        <p14:creationId xmlns:p14="http://schemas.microsoft.com/office/powerpoint/2010/main" val="10195875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pattFill prst="diagBrick">
          <a:fgClr>
            <a:srgbClr val="F3F3F3"/>
          </a:fgClr>
          <a:bgClr>
            <a:schemeClr val="bg1"/>
          </a:bgClr>
        </a:patt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D90B313-79B6-46A1-9377-88F941C240F6}"/>
              </a:ext>
            </a:extLst>
          </p:cNvPr>
          <p:cNvSpPr>
            <a:spLocks noGrp="1" noChangeArrowheads="1"/>
          </p:cNvSpPr>
          <p:nvPr>
            <p:ph type="title"/>
          </p:nvPr>
        </p:nvSpPr>
        <p:spPr bwMode="auto">
          <a:xfrm>
            <a:off x="466725" y="185738"/>
            <a:ext cx="82311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CE5E32D-BD39-48E2-89EC-C20C1201D53D}"/>
              </a:ext>
            </a:extLst>
          </p:cNvPr>
          <p:cNvSpPr>
            <a:spLocks noGrp="1" noChangeArrowheads="1"/>
          </p:cNvSpPr>
          <p:nvPr>
            <p:ph type="body" idx="1"/>
          </p:nvPr>
        </p:nvSpPr>
        <p:spPr bwMode="auto">
          <a:xfrm>
            <a:off x="455613" y="833438"/>
            <a:ext cx="8231187" cy="528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zh-CN" altLang="en-US"/>
              <a:t>单击此处编辑母版文本样式</a:t>
            </a:r>
          </a:p>
        </p:txBody>
      </p:sp>
      <p:sp>
        <p:nvSpPr>
          <p:cNvPr id="1028" name="Rectangle 4">
            <a:extLst>
              <a:ext uri="{FF2B5EF4-FFF2-40B4-BE49-F238E27FC236}">
                <a16:creationId xmlns:a16="http://schemas.microsoft.com/office/drawing/2014/main" id="{CABE8214-41B6-4EA3-BFD0-88872282D29A}"/>
              </a:ext>
            </a:extLst>
          </p:cNvPr>
          <p:cNvSpPr>
            <a:spLocks noGrp="1" noChangeArrowheads="1"/>
          </p:cNvSpPr>
          <p:nvPr>
            <p:ph type="dt" sz="half" idx="2"/>
          </p:nvPr>
        </p:nvSpPr>
        <p:spPr bwMode="auto">
          <a:xfrm>
            <a:off x="468313" y="6381750"/>
            <a:ext cx="345598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2000"/>
            </a:lvl1pPr>
          </a:lstStyle>
          <a:p>
            <a:r>
              <a:rPr lang="en-US" altLang="zh-CN"/>
              <a:t> </a:t>
            </a:r>
            <a:fld id="{031F44FA-E8E8-4D91-A96A-40EF505624B1}" type="datetime1">
              <a:rPr lang="zh-CN" altLang="en-US"/>
              <a:pPr/>
              <a:t>2023/2/13</a:t>
            </a:fld>
            <a:endParaRPr lang="en-US" altLang="zh-CN"/>
          </a:p>
        </p:txBody>
      </p:sp>
      <p:sp>
        <p:nvSpPr>
          <p:cNvPr id="1032" name="Line 8">
            <a:extLst>
              <a:ext uri="{FF2B5EF4-FFF2-40B4-BE49-F238E27FC236}">
                <a16:creationId xmlns:a16="http://schemas.microsoft.com/office/drawing/2014/main" id="{9A61FE68-265D-47C1-A92D-C1CD97601AF4}"/>
              </a:ext>
            </a:extLst>
          </p:cNvPr>
          <p:cNvSpPr>
            <a:spLocks noChangeShapeType="1"/>
          </p:cNvSpPr>
          <p:nvPr userDrawn="1"/>
        </p:nvSpPr>
        <p:spPr bwMode="auto">
          <a:xfrm>
            <a:off x="0" y="692150"/>
            <a:ext cx="738028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Line 9">
            <a:extLst>
              <a:ext uri="{FF2B5EF4-FFF2-40B4-BE49-F238E27FC236}">
                <a16:creationId xmlns:a16="http://schemas.microsoft.com/office/drawing/2014/main" id="{7DAB0242-D50B-4A42-821F-42D92183D9F7}"/>
              </a:ext>
            </a:extLst>
          </p:cNvPr>
          <p:cNvSpPr>
            <a:spLocks noChangeShapeType="1"/>
          </p:cNvSpPr>
          <p:nvPr userDrawn="1"/>
        </p:nvSpPr>
        <p:spPr bwMode="auto">
          <a:xfrm>
            <a:off x="1763713" y="6237288"/>
            <a:ext cx="7380287"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37" name="Group 13">
            <a:extLst>
              <a:ext uri="{FF2B5EF4-FFF2-40B4-BE49-F238E27FC236}">
                <a16:creationId xmlns:a16="http://schemas.microsoft.com/office/drawing/2014/main" id="{4CC1D217-80C0-4285-B381-E893E4C40E85}"/>
              </a:ext>
            </a:extLst>
          </p:cNvPr>
          <p:cNvGrpSpPr>
            <a:grpSpLocks/>
          </p:cNvGrpSpPr>
          <p:nvPr userDrawn="1"/>
        </p:nvGrpSpPr>
        <p:grpSpPr bwMode="auto">
          <a:xfrm>
            <a:off x="7523163" y="6337300"/>
            <a:ext cx="431800" cy="431800"/>
            <a:chOff x="4377" y="3965"/>
            <a:chExt cx="318" cy="318"/>
          </a:xfrm>
        </p:grpSpPr>
        <p:sp>
          <p:nvSpPr>
            <p:cNvPr id="1036" name="Oval 12">
              <a:extLst>
                <a:ext uri="{FF2B5EF4-FFF2-40B4-BE49-F238E27FC236}">
                  <a16:creationId xmlns:a16="http://schemas.microsoft.com/office/drawing/2014/main" id="{B4883618-1C75-45CE-92BA-32300A36CD5C}"/>
                </a:ext>
              </a:extLst>
            </p:cNvPr>
            <p:cNvSpPr>
              <a:spLocks noChangeArrowheads="1"/>
            </p:cNvSpPr>
            <p:nvPr userDrawn="1"/>
          </p:nvSpPr>
          <p:spPr bwMode="auto">
            <a:xfrm>
              <a:off x="4377" y="3965"/>
              <a:ext cx="318" cy="318"/>
            </a:xfrm>
            <a:prstGeom prst="ellipse">
              <a:avLst/>
            </a:prstGeom>
            <a:solidFill>
              <a:schemeClr val="bg1"/>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 name="AutoShape 11">
              <a:hlinkClick r:id="" action="ppaction://hlinkshowjump?jump=previousslide"/>
              <a:extLst>
                <a:ext uri="{FF2B5EF4-FFF2-40B4-BE49-F238E27FC236}">
                  <a16:creationId xmlns:a16="http://schemas.microsoft.com/office/drawing/2014/main" id="{E1CE46F9-87CE-4483-8CBE-1379177CACD0}"/>
                </a:ext>
              </a:extLst>
            </p:cNvPr>
            <p:cNvSpPr>
              <a:spLocks noChangeArrowheads="1"/>
            </p:cNvSpPr>
            <p:nvPr userDrawn="1"/>
          </p:nvSpPr>
          <p:spPr bwMode="auto">
            <a:xfrm rot="10800000">
              <a:off x="4422" y="4037"/>
              <a:ext cx="226" cy="172"/>
            </a:xfrm>
            <a:prstGeom prst="rightArrow">
              <a:avLst>
                <a:gd name="adj1" fmla="val 50000"/>
                <a:gd name="adj2" fmla="val 32849"/>
              </a:avLst>
            </a:prstGeom>
            <a:solidFill>
              <a:srgbClr val="FFABAB"/>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18">
            <a:extLst>
              <a:ext uri="{FF2B5EF4-FFF2-40B4-BE49-F238E27FC236}">
                <a16:creationId xmlns:a16="http://schemas.microsoft.com/office/drawing/2014/main" id="{828543F9-2DA8-4297-A4D6-587B69A7FA4C}"/>
              </a:ext>
            </a:extLst>
          </p:cNvPr>
          <p:cNvGrpSpPr>
            <a:grpSpLocks/>
          </p:cNvGrpSpPr>
          <p:nvPr userDrawn="1"/>
        </p:nvGrpSpPr>
        <p:grpSpPr bwMode="auto">
          <a:xfrm>
            <a:off x="8243888" y="6337300"/>
            <a:ext cx="431800" cy="431800"/>
            <a:chOff x="4831" y="3992"/>
            <a:chExt cx="272" cy="272"/>
          </a:xfrm>
        </p:grpSpPr>
        <p:sp>
          <p:nvSpPr>
            <p:cNvPr id="1039" name="Oval 15">
              <a:extLst>
                <a:ext uri="{FF2B5EF4-FFF2-40B4-BE49-F238E27FC236}">
                  <a16:creationId xmlns:a16="http://schemas.microsoft.com/office/drawing/2014/main" id="{EC0E9E7D-7360-4FEE-ACCF-1EF4CDD7535C}"/>
                </a:ext>
              </a:extLst>
            </p:cNvPr>
            <p:cNvSpPr>
              <a:spLocks noChangeArrowheads="1"/>
            </p:cNvSpPr>
            <p:nvPr userDrawn="1"/>
          </p:nvSpPr>
          <p:spPr bwMode="auto">
            <a:xfrm>
              <a:off x="4831" y="3992"/>
              <a:ext cx="272" cy="272"/>
            </a:xfrm>
            <a:prstGeom prst="ellipse">
              <a:avLst/>
            </a:prstGeom>
            <a:solidFill>
              <a:schemeClr val="bg1"/>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AutoShape 16">
              <a:hlinkClick r:id="" action="ppaction://hlinkshowjump?jump=nextslide"/>
              <a:extLst>
                <a:ext uri="{FF2B5EF4-FFF2-40B4-BE49-F238E27FC236}">
                  <a16:creationId xmlns:a16="http://schemas.microsoft.com/office/drawing/2014/main" id="{E05E132A-72DD-48EC-8D43-6113479B31D3}"/>
                </a:ext>
              </a:extLst>
            </p:cNvPr>
            <p:cNvSpPr>
              <a:spLocks noChangeArrowheads="1"/>
            </p:cNvSpPr>
            <p:nvPr userDrawn="1"/>
          </p:nvSpPr>
          <p:spPr bwMode="auto">
            <a:xfrm>
              <a:off x="4882" y="4063"/>
              <a:ext cx="194" cy="147"/>
            </a:xfrm>
            <a:prstGeom prst="rightArrow">
              <a:avLst>
                <a:gd name="adj1" fmla="val 50000"/>
                <a:gd name="adj2" fmla="val 32993"/>
              </a:avLst>
            </a:prstGeom>
            <a:solidFill>
              <a:srgbClr val="FFABAB"/>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47059050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p:txStyles>
    <p:titleStyle>
      <a:lvl1pPr algn="l" rtl="0" fontAlgn="base">
        <a:spcBef>
          <a:spcPct val="0"/>
        </a:spcBef>
        <a:spcAft>
          <a:spcPct val="0"/>
        </a:spcAft>
        <a:defRPr sz="3600" b="1" kern="1200">
          <a:solidFill>
            <a:srgbClr val="0000FF"/>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l" rtl="0" fontAlgn="base">
        <a:spcBef>
          <a:spcPct val="0"/>
        </a:spcBef>
        <a:spcAft>
          <a:spcPct val="0"/>
        </a:spcAft>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l" rtl="0" fontAlgn="base">
        <a:spcBef>
          <a:spcPct val="0"/>
        </a:spcBef>
        <a:spcAft>
          <a:spcPct val="0"/>
        </a:spcAft>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l" rtl="0" fontAlgn="base">
        <a:spcBef>
          <a:spcPct val="0"/>
        </a:spcBef>
        <a:spcAft>
          <a:spcPct val="0"/>
        </a:spcAft>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l" rtl="0" fontAlgn="base">
        <a:spcBef>
          <a:spcPct val="0"/>
        </a:spcBef>
        <a:spcAft>
          <a:spcPct val="0"/>
        </a:spcAft>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l" rtl="0" fontAlgn="base">
        <a:spcBef>
          <a:spcPct val="0"/>
        </a:spcBef>
        <a:spcAft>
          <a:spcPct val="0"/>
        </a:spcAft>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l" rtl="0" fontAlgn="base">
        <a:spcBef>
          <a:spcPct val="0"/>
        </a:spcBef>
        <a:spcAft>
          <a:spcPct val="0"/>
        </a:spcAft>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l" rtl="0" fontAlgn="base">
        <a:spcBef>
          <a:spcPct val="0"/>
        </a:spcBef>
        <a:spcAft>
          <a:spcPct val="0"/>
        </a:spcAft>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defRPr sz="3200" b="1" kern="1200">
          <a:solidFill>
            <a:schemeClr val="tx1"/>
          </a:solidFill>
          <a:latin typeface="+mn-lt"/>
          <a:ea typeface="+mn-ea"/>
          <a:cs typeface="+mn-cs"/>
        </a:defRPr>
      </a:lvl1pPr>
      <a:lvl2pPr marL="742950" indent="-285750" algn="l" rtl="0" fontAlgn="base">
        <a:spcBef>
          <a:spcPct val="20000"/>
        </a:spcBef>
        <a:spcAft>
          <a:spcPct val="0"/>
        </a:spcAft>
        <a:buChar char="–"/>
        <a:defRPr sz="3200" kern="1200">
          <a:solidFill>
            <a:schemeClr val="tx1"/>
          </a:solidFill>
          <a:latin typeface="+mn-lt"/>
          <a:ea typeface="+mn-ea"/>
          <a:cs typeface="+mn-cs"/>
        </a:defRPr>
      </a:lvl2pPr>
      <a:lvl3pPr marL="1143000" indent="-228600" algn="l" rtl="0" fontAlgn="base">
        <a:spcBef>
          <a:spcPct val="20000"/>
        </a:spcBef>
        <a:spcAft>
          <a:spcPct val="0"/>
        </a:spcAft>
        <a:buChar char="•"/>
        <a:defRPr sz="3200" kern="1200">
          <a:solidFill>
            <a:schemeClr val="tx1"/>
          </a:solidFill>
          <a:latin typeface="+mn-lt"/>
          <a:ea typeface="+mn-ea"/>
          <a:cs typeface="+mn-cs"/>
        </a:defRPr>
      </a:lvl3pPr>
      <a:lvl4pPr marL="1600200" indent="-228600" algn="l" rtl="0" fontAlgn="base">
        <a:spcBef>
          <a:spcPct val="20000"/>
        </a:spcBef>
        <a:spcAft>
          <a:spcPct val="0"/>
        </a:spcAft>
        <a:buChar char="–"/>
        <a:defRPr sz="3200" kern="1200">
          <a:solidFill>
            <a:schemeClr val="tx1"/>
          </a:solidFill>
          <a:latin typeface="+mn-lt"/>
          <a:ea typeface="+mn-ea"/>
          <a:cs typeface="+mn-cs"/>
        </a:defRPr>
      </a:lvl4pPr>
      <a:lvl5pPr marL="2057400" indent="-228600" algn="l" rtl="0" fontAlgn="base">
        <a:spcBef>
          <a:spcPct val="20000"/>
        </a:spcBef>
        <a:spcAft>
          <a:spcPct val="0"/>
        </a:spcAft>
        <a:buChar char="»"/>
        <a:defRPr sz="3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bin"/><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3.bin"/><Relationship Id="rId1" Type="http://schemas.openxmlformats.org/officeDocument/2006/relationships/slideLayout" Target="../slideLayouts/slideLayout14.xml"/><Relationship Id="rId5" Type="http://schemas.openxmlformats.org/officeDocument/2006/relationships/image" Target="../media/image25.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5.bin"/><Relationship Id="rId1" Type="http://schemas.openxmlformats.org/officeDocument/2006/relationships/slideLayout" Target="../slideLayouts/slideLayout14.xml"/><Relationship Id="rId5" Type="http://schemas.openxmlformats.org/officeDocument/2006/relationships/image" Target="../media/image27.w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7.bin"/><Relationship Id="rId1" Type="http://schemas.openxmlformats.org/officeDocument/2006/relationships/slideLayout" Target="../slideLayouts/slideLayout14.xml"/><Relationship Id="rId5" Type="http://schemas.openxmlformats.org/officeDocument/2006/relationships/image" Target="../media/image28.wmf"/><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9.bin"/><Relationship Id="rId1" Type="http://schemas.openxmlformats.org/officeDocument/2006/relationships/slideLayout" Target="../slideLayouts/slideLayout14.x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2.bin"/><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3.bin"/><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4.bin"/><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5.bin"/><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6.bin"/><Relationship Id="rId1" Type="http://schemas.openxmlformats.org/officeDocument/2006/relationships/slideLayout" Target="../slideLayouts/slideLayout14.xml"/><Relationship Id="rId5" Type="http://schemas.openxmlformats.org/officeDocument/2006/relationships/image" Target="../media/image33.wmf"/><Relationship Id="rId4" Type="http://schemas.openxmlformats.org/officeDocument/2006/relationships/oleObject" Target="../embeddings/oleObject17.bin"/></Relationships>
</file>

<file path=ppt/slides/_rels/slide4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8.bin"/><Relationship Id="rId1" Type="http://schemas.openxmlformats.org/officeDocument/2006/relationships/slideLayout" Target="../slideLayouts/slideLayout14.x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4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png"/><Relationship Id="rId1" Type="http://schemas.openxmlformats.org/officeDocument/2006/relationships/slideLayout" Target="../slideLayouts/slideLayout14.xml"/><Relationship Id="rId4" Type="http://schemas.openxmlformats.org/officeDocument/2006/relationships/image" Target="../media/image36.wmf"/></Relationships>
</file>

<file path=ppt/slides/_rels/slide4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1.bin"/><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22.bin"/><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slideLayout" Target="../slideLayouts/slideLayout24.xml"/><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9" Type="http://schemas.openxmlformats.org/officeDocument/2006/relationships/image" Target="../media/image48.wmf"/></Relationships>
</file>

<file path=ppt/slides/_rels/slide5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wmf"/><Relationship Id="rId1" Type="http://schemas.openxmlformats.org/officeDocument/2006/relationships/slideLayout" Target="../slideLayouts/slideLayout36.xml"/><Relationship Id="rId5" Type="http://schemas.openxmlformats.org/officeDocument/2006/relationships/image" Target="../media/image52.wmf"/><Relationship Id="rId4" Type="http://schemas.openxmlformats.org/officeDocument/2006/relationships/image" Target="../media/image51.wmf"/></Relationships>
</file>

<file path=ppt/slides/_rels/slide56.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slideLayout" Target="../slideLayouts/slideLayout36.xml"/><Relationship Id="rId5" Type="http://schemas.openxmlformats.org/officeDocument/2006/relationships/image" Target="../media/image56.wmf"/><Relationship Id="rId4" Type="http://schemas.openxmlformats.org/officeDocument/2006/relationships/image" Target="../media/image55.wmf"/></Relationships>
</file>

<file path=ppt/slides/_rels/slide57.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7.wmf"/><Relationship Id="rId1" Type="http://schemas.openxmlformats.org/officeDocument/2006/relationships/slideLayout" Target="../slideLayouts/slideLayout36.xml"/><Relationship Id="rId5" Type="http://schemas.openxmlformats.org/officeDocument/2006/relationships/image" Target="../media/image58.wmf"/><Relationship Id="rId4" Type="http://schemas.openxmlformats.org/officeDocument/2006/relationships/image" Target="../media/image56.wmf"/></Relationships>
</file>

<file path=ppt/slides/_rels/slide58.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9.wmf"/><Relationship Id="rId1" Type="http://schemas.openxmlformats.org/officeDocument/2006/relationships/slideLayout" Target="../slideLayouts/slideLayout36.xml"/><Relationship Id="rId5" Type="http://schemas.openxmlformats.org/officeDocument/2006/relationships/image" Target="../media/image60.emf"/><Relationship Id="rId4" Type="http://schemas.openxmlformats.org/officeDocument/2006/relationships/image" Target="../media/image56.wmf"/></Relationships>
</file>

<file path=ppt/slides/_rels/slide59.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61.wmf"/><Relationship Id="rId1" Type="http://schemas.openxmlformats.org/officeDocument/2006/relationships/slideLayout" Target="../slideLayouts/slideLayout36.xml"/><Relationship Id="rId5" Type="http://schemas.openxmlformats.org/officeDocument/2006/relationships/image" Target="../media/image63.wmf"/><Relationship Id="rId4" Type="http://schemas.openxmlformats.org/officeDocument/2006/relationships/image" Target="../media/image62.emf"/></Relationships>
</file>

<file path=ppt/slides/_rels/slide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bin"/><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64.wmf"/><Relationship Id="rId1" Type="http://schemas.openxmlformats.org/officeDocument/2006/relationships/slideLayout" Target="../slideLayouts/slideLayout36.xml"/><Relationship Id="rId5" Type="http://schemas.openxmlformats.org/officeDocument/2006/relationships/image" Target="../media/image65.emf"/><Relationship Id="rId4" Type="http://schemas.openxmlformats.org/officeDocument/2006/relationships/image" Target="../media/image63.wmf"/></Relationships>
</file>

<file path=ppt/slides/_rels/slide61.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66.wmf"/><Relationship Id="rId1" Type="http://schemas.openxmlformats.org/officeDocument/2006/relationships/slideLayout" Target="../slideLayouts/slideLayout36.xml"/><Relationship Id="rId5" Type="http://schemas.openxmlformats.org/officeDocument/2006/relationships/image" Target="../media/image67.emf"/><Relationship Id="rId4" Type="http://schemas.openxmlformats.org/officeDocument/2006/relationships/image" Target="../media/image63.wmf"/></Relationships>
</file>

<file path=ppt/slides/_rels/slide62.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68.wmf"/><Relationship Id="rId1" Type="http://schemas.openxmlformats.org/officeDocument/2006/relationships/slideLayout" Target="../slideLayouts/slideLayout36.xml"/><Relationship Id="rId5" Type="http://schemas.openxmlformats.org/officeDocument/2006/relationships/image" Target="../media/image69.emf"/><Relationship Id="rId4" Type="http://schemas.openxmlformats.org/officeDocument/2006/relationships/image" Target="../media/image63.wmf"/></Relationships>
</file>

<file path=ppt/slides/_rels/slide63.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slideLayout" Target="../slideLayouts/slideLayout25.xml"/><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slides/_rels/slide64.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image" Target="../media/image88.wmf"/><Relationship Id="rId3" Type="http://schemas.openxmlformats.org/officeDocument/2006/relationships/image" Target="../media/image78.wmf"/><Relationship Id="rId7" Type="http://schemas.openxmlformats.org/officeDocument/2006/relationships/image" Target="../media/image82.wmf"/><Relationship Id="rId12" Type="http://schemas.openxmlformats.org/officeDocument/2006/relationships/image" Target="../media/image87.wmf"/><Relationship Id="rId2" Type="http://schemas.openxmlformats.org/officeDocument/2006/relationships/image" Target="../media/image77.wmf"/><Relationship Id="rId1" Type="http://schemas.openxmlformats.org/officeDocument/2006/relationships/slideLayout" Target="../slideLayouts/slideLayout25.xml"/><Relationship Id="rId6" Type="http://schemas.openxmlformats.org/officeDocument/2006/relationships/image" Target="../media/image81.wmf"/><Relationship Id="rId11" Type="http://schemas.openxmlformats.org/officeDocument/2006/relationships/image" Target="../media/image86.wmf"/><Relationship Id="rId5" Type="http://schemas.openxmlformats.org/officeDocument/2006/relationships/image" Target="../media/image80.wmf"/><Relationship Id="rId10" Type="http://schemas.openxmlformats.org/officeDocument/2006/relationships/image" Target="../media/image85.wmf"/><Relationship Id="rId4" Type="http://schemas.openxmlformats.org/officeDocument/2006/relationships/image" Target="../media/image79.wmf"/><Relationship Id="rId9" Type="http://schemas.openxmlformats.org/officeDocument/2006/relationships/image" Target="../media/image84.wmf"/><Relationship Id="rId14" Type="http://schemas.openxmlformats.org/officeDocument/2006/relationships/image" Target="../media/image89.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image" Target="../media/image101.wmf"/><Relationship Id="rId3" Type="http://schemas.openxmlformats.org/officeDocument/2006/relationships/image" Target="../media/image91.wmf"/><Relationship Id="rId7" Type="http://schemas.openxmlformats.org/officeDocument/2006/relationships/image" Target="../media/image95.wmf"/><Relationship Id="rId12" Type="http://schemas.openxmlformats.org/officeDocument/2006/relationships/image" Target="../media/image100.wmf"/><Relationship Id="rId2" Type="http://schemas.openxmlformats.org/officeDocument/2006/relationships/image" Target="../media/image90.wmf"/><Relationship Id="rId1" Type="http://schemas.openxmlformats.org/officeDocument/2006/relationships/slideLayout" Target="../slideLayouts/slideLayout35.xml"/><Relationship Id="rId6" Type="http://schemas.openxmlformats.org/officeDocument/2006/relationships/image" Target="../media/image94.wmf"/><Relationship Id="rId11" Type="http://schemas.openxmlformats.org/officeDocument/2006/relationships/image" Target="../media/image99.wmf"/><Relationship Id="rId5" Type="http://schemas.openxmlformats.org/officeDocument/2006/relationships/image" Target="../media/image93.wmf"/><Relationship Id="rId15" Type="http://schemas.openxmlformats.org/officeDocument/2006/relationships/image" Target="../media/image103.wmf"/><Relationship Id="rId10" Type="http://schemas.openxmlformats.org/officeDocument/2006/relationships/image" Target="../media/image98.wmf"/><Relationship Id="rId4" Type="http://schemas.openxmlformats.org/officeDocument/2006/relationships/image" Target="../media/image92.wmf"/><Relationship Id="rId9" Type="http://schemas.openxmlformats.org/officeDocument/2006/relationships/image" Target="../media/image97.wmf"/><Relationship Id="rId14" Type="http://schemas.openxmlformats.org/officeDocument/2006/relationships/image" Target="../media/image102.wmf"/></Relationships>
</file>

<file path=ppt/slides/_rels/slide67.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5.wmf"/><Relationship Id="rId7" Type="http://schemas.openxmlformats.org/officeDocument/2006/relationships/image" Target="../media/image107.wmf"/><Relationship Id="rId12" Type="http://schemas.openxmlformats.org/officeDocument/2006/relationships/image" Target="../media/image112.wmf"/><Relationship Id="rId2" Type="http://schemas.openxmlformats.org/officeDocument/2006/relationships/image" Target="../media/image104.wmf"/><Relationship Id="rId1" Type="http://schemas.openxmlformats.org/officeDocument/2006/relationships/slideLayout" Target="../slideLayouts/slideLayout25.xml"/><Relationship Id="rId6" Type="http://schemas.openxmlformats.org/officeDocument/2006/relationships/image" Target="../media/image106.wmf"/><Relationship Id="rId11" Type="http://schemas.openxmlformats.org/officeDocument/2006/relationships/image" Target="../media/image111.wmf"/><Relationship Id="rId5" Type="http://schemas.openxmlformats.org/officeDocument/2006/relationships/image" Target="../media/image76.wmf"/><Relationship Id="rId10" Type="http://schemas.openxmlformats.org/officeDocument/2006/relationships/image" Target="../media/image110.wmf"/><Relationship Id="rId4" Type="http://schemas.openxmlformats.org/officeDocument/2006/relationships/image" Target="../media/image75.wmf"/><Relationship Id="rId9" Type="http://schemas.openxmlformats.org/officeDocument/2006/relationships/image" Target="../media/image109.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slideLayout" Target="../slideLayouts/slideLayout25.xml"/><Relationship Id="rId5" Type="http://schemas.openxmlformats.org/officeDocument/2006/relationships/image" Target="../media/image116.wmf"/><Relationship Id="rId4" Type="http://schemas.openxmlformats.org/officeDocument/2006/relationships/image" Target="../media/image115.wmf"/></Relationships>
</file>

<file path=ppt/slides/_rels/slide72.x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slideLayout" Target="../slideLayouts/slideLayout25.xml"/><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slides/_rels/slide73.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image" Target="../media/image123.wmf"/><Relationship Id="rId7" Type="http://schemas.openxmlformats.org/officeDocument/2006/relationships/image" Target="../media/image127.wmf"/><Relationship Id="rId2" Type="http://schemas.openxmlformats.org/officeDocument/2006/relationships/image" Target="../media/image122.wmf"/><Relationship Id="rId1" Type="http://schemas.openxmlformats.org/officeDocument/2006/relationships/slideLayout" Target="../slideLayouts/slideLayout25.xml"/><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s>
</file>

<file path=ppt/slides/_rels/slide74.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image" Target="../media/image140.wmf"/><Relationship Id="rId3" Type="http://schemas.openxmlformats.org/officeDocument/2006/relationships/image" Target="../media/image130.wmf"/><Relationship Id="rId7" Type="http://schemas.openxmlformats.org/officeDocument/2006/relationships/image" Target="../media/image134.wmf"/><Relationship Id="rId12" Type="http://schemas.openxmlformats.org/officeDocument/2006/relationships/image" Target="../media/image139.wmf"/><Relationship Id="rId2" Type="http://schemas.openxmlformats.org/officeDocument/2006/relationships/image" Target="../media/image129.wmf"/><Relationship Id="rId1" Type="http://schemas.openxmlformats.org/officeDocument/2006/relationships/slideLayout" Target="../slideLayouts/slideLayout25.xml"/><Relationship Id="rId6" Type="http://schemas.openxmlformats.org/officeDocument/2006/relationships/image" Target="../media/image133.wmf"/><Relationship Id="rId11" Type="http://schemas.openxmlformats.org/officeDocument/2006/relationships/image" Target="../media/image138.wmf"/><Relationship Id="rId5" Type="http://schemas.openxmlformats.org/officeDocument/2006/relationships/image" Target="../media/image132.wmf"/><Relationship Id="rId10" Type="http://schemas.openxmlformats.org/officeDocument/2006/relationships/image" Target="../media/image137.wmf"/><Relationship Id="rId4" Type="http://schemas.openxmlformats.org/officeDocument/2006/relationships/image" Target="../media/image131.wmf"/><Relationship Id="rId9" Type="http://schemas.openxmlformats.org/officeDocument/2006/relationships/image" Target="../media/image136.wmf"/></Relationships>
</file>

<file path=ppt/slides/_rels/slide75.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image" Target="../media/image142.wmf"/><Relationship Id="rId7" Type="http://schemas.openxmlformats.org/officeDocument/2006/relationships/image" Target="../media/image145.wmf"/><Relationship Id="rId2" Type="http://schemas.openxmlformats.org/officeDocument/2006/relationships/image" Target="../media/image141.wmf"/><Relationship Id="rId1" Type="http://schemas.openxmlformats.org/officeDocument/2006/relationships/slideLayout" Target="../slideLayouts/slideLayout25.xml"/><Relationship Id="rId6" Type="http://schemas.openxmlformats.org/officeDocument/2006/relationships/image" Target="../media/image122.wmf"/><Relationship Id="rId5" Type="http://schemas.openxmlformats.org/officeDocument/2006/relationships/image" Target="../media/image144.wmf"/><Relationship Id="rId10" Type="http://schemas.openxmlformats.org/officeDocument/2006/relationships/image" Target="../media/image148.wmf"/><Relationship Id="rId4" Type="http://schemas.openxmlformats.org/officeDocument/2006/relationships/image" Target="../media/image143.wmf"/><Relationship Id="rId9" Type="http://schemas.openxmlformats.org/officeDocument/2006/relationships/image" Target="../media/image147.wmf"/></Relationships>
</file>

<file path=ppt/slides/_rels/slide76.xml.rels><?xml version="1.0" encoding="UTF-8" standalone="yes"?>
<Relationships xmlns="http://schemas.openxmlformats.org/package/2006/relationships"><Relationship Id="rId3" Type="http://schemas.openxmlformats.org/officeDocument/2006/relationships/image" Target="../media/image150.wmf"/><Relationship Id="rId7" Type="http://schemas.openxmlformats.org/officeDocument/2006/relationships/image" Target="../media/image154.wmf"/><Relationship Id="rId2" Type="http://schemas.openxmlformats.org/officeDocument/2006/relationships/image" Target="../media/image149.wmf"/><Relationship Id="rId1" Type="http://schemas.openxmlformats.org/officeDocument/2006/relationships/slideLayout" Target="../slideLayouts/slideLayout25.xml"/><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s>
</file>

<file path=ppt/slides/_rels/slide77.x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image" Target="../media/image156.wmf"/><Relationship Id="rId7" Type="http://schemas.openxmlformats.org/officeDocument/2006/relationships/image" Target="../media/image160.wmf"/><Relationship Id="rId2" Type="http://schemas.openxmlformats.org/officeDocument/2006/relationships/image" Target="../media/image155.wmf"/><Relationship Id="rId1" Type="http://schemas.openxmlformats.org/officeDocument/2006/relationships/slideLayout" Target="../slideLayouts/slideLayout25.xml"/><Relationship Id="rId6" Type="http://schemas.openxmlformats.org/officeDocument/2006/relationships/image" Target="../media/image159.wmf"/><Relationship Id="rId5" Type="http://schemas.openxmlformats.org/officeDocument/2006/relationships/image" Target="../media/image158.wmf"/><Relationship Id="rId4" Type="http://schemas.openxmlformats.org/officeDocument/2006/relationships/image" Target="../media/image157.wmf"/></Relationships>
</file>

<file path=ppt/slides/_rels/slide78.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image" Target="../media/image163.wmf"/><Relationship Id="rId7" Type="http://schemas.openxmlformats.org/officeDocument/2006/relationships/image" Target="../media/image166.wmf"/><Relationship Id="rId2" Type="http://schemas.openxmlformats.org/officeDocument/2006/relationships/image" Target="../media/image162.wmf"/><Relationship Id="rId1" Type="http://schemas.openxmlformats.org/officeDocument/2006/relationships/slideLayout" Target="../slideLayouts/slideLayout25.xml"/><Relationship Id="rId6" Type="http://schemas.openxmlformats.org/officeDocument/2006/relationships/image" Target="../media/image154.wmf"/><Relationship Id="rId5" Type="http://schemas.openxmlformats.org/officeDocument/2006/relationships/image" Target="../media/image165.wmf"/><Relationship Id="rId10" Type="http://schemas.openxmlformats.org/officeDocument/2006/relationships/image" Target="../media/image169.wmf"/><Relationship Id="rId4" Type="http://schemas.openxmlformats.org/officeDocument/2006/relationships/image" Target="../media/image164.wmf"/><Relationship Id="rId9" Type="http://schemas.openxmlformats.org/officeDocument/2006/relationships/image" Target="../media/image168.wmf"/></Relationships>
</file>

<file path=ppt/slides/_rels/slide79.x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slideLayout" Target="../slideLayouts/slideLayout25.xml"/><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image" Target="../media/image88.wmf"/><Relationship Id="rId3" Type="http://schemas.openxmlformats.org/officeDocument/2006/relationships/image" Target="../media/image78.wmf"/><Relationship Id="rId7" Type="http://schemas.openxmlformats.org/officeDocument/2006/relationships/image" Target="../media/image82.wmf"/><Relationship Id="rId12" Type="http://schemas.openxmlformats.org/officeDocument/2006/relationships/image" Target="../media/image87.wmf"/><Relationship Id="rId2" Type="http://schemas.openxmlformats.org/officeDocument/2006/relationships/image" Target="../media/image77.wmf"/><Relationship Id="rId1" Type="http://schemas.openxmlformats.org/officeDocument/2006/relationships/slideLayout" Target="../slideLayouts/slideLayout25.xml"/><Relationship Id="rId6" Type="http://schemas.openxmlformats.org/officeDocument/2006/relationships/image" Target="../media/image81.wmf"/><Relationship Id="rId11" Type="http://schemas.openxmlformats.org/officeDocument/2006/relationships/image" Target="../media/image86.wmf"/><Relationship Id="rId5" Type="http://schemas.openxmlformats.org/officeDocument/2006/relationships/image" Target="../media/image80.wmf"/><Relationship Id="rId10" Type="http://schemas.openxmlformats.org/officeDocument/2006/relationships/image" Target="../media/image85.wmf"/><Relationship Id="rId4" Type="http://schemas.openxmlformats.org/officeDocument/2006/relationships/image" Target="../media/image79.wmf"/><Relationship Id="rId9" Type="http://schemas.openxmlformats.org/officeDocument/2006/relationships/image" Target="../media/image84.wmf"/><Relationship Id="rId14" Type="http://schemas.openxmlformats.org/officeDocument/2006/relationships/image" Target="../media/image89.wmf"/></Relationships>
</file>

<file path=ppt/slides/_rels/slide81.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image" Target="../media/image176.wmf"/><Relationship Id="rId7" Type="http://schemas.openxmlformats.org/officeDocument/2006/relationships/image" Target="../media/image180.wmf"/><Relationship Id="rId12" Type="http://schemas.openxmlformats.org/officeDocument/2006/relationships/image" Target="../media/image185.wmf"/><Relationship Id="rId2" Type="http://schemas.openxmlformats.org/officeDocument/2006/relationships/image" Target="../media/image175.wmf"/><Relationship Id="rId1" Type="http://schemas.openxmlformats.org/officeDocument/2006/relationships/slideLayout" Target="../slideLayouts/slideLayout25.xml"/><Relationship Id="rId6" Type="http://schemas.openxmlformats.org/officeDocument/2006/relationships/image" Target="../media/image179.wmf"/><Relationship Id="rId11" Type="http://schemas.openxmlformats.org/officeDocument/2006/relationships/image" Target="../media/image184.wmf"/><Relationship Id="rId5" Type="http://schemas.openxmlformats.org/officeDocument/2006/relationships/image" Target="../media/image178.wmf"/><Relationship Id="rId10" Type="http://schemas.openxmlformats.org/officeDocument/2006/relationships/image" Target="../media/image183.wmf"/><Relationship Id="rId4" Type="http://schemas.openxmlformats.org/officeDocument/2006/relationships/image" Target="../media/image177.wmf"/><Relationship Id="rId9" Type="http://schemas.openxmlformats.org/officeDocument/2006/relationships/image" Target="../media/image182.wmf"/></Relationships>
</file>

<file path=ppt/slides/_rels/slide82.xml.rels><?xml version="1.0" encoding="UTF-8" standalone="yes"?>
<Relationships xmlns="http://schemas.openxmlformats.org/package/2006/relationships"><Relationship Id="rId2" Type="http://schemas.openxmlformats.org/officeDocument/2006/relationships/image" Target="../media/image186.wmf"/><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63" y="428625"/>
            <a:ext cx="5759450" cy="774700"/>
          </a:xfrm>
          <a:effectLst>
            <a:outerShdw blurRad="50800" dist="38100" dir="2700000" algn="tl" rotWithShape="0">
              <a:prstClr val="black">
                <a:alpha val="40000"/>
              </a:prstClr>
            </a:outerShdw>
          </a:effectLst>
        </p:spPr>
        <p:txBody>
          <a:bodyPr>
            <a:normAutofit/>
          </a:bodyPr>
          <a:lstStyle/>
          <a:p>
            <a:pPr algn="ctr" eaLnBrk="1" hangingPunct="1">
              <a:defRPr/>
            </a:pPr>
            <a:r>
              <a:rPr lang="zh-CN" altLang="en-US" sz="4400" dirty="0">
                <a:solidFill>
                  <a:srgbClr val="0070C0"/>
                </a:solidFill>
                <a:latin typeface="黑体" pitchFamily="2" charset="-122"/>
                <a:ea typeface="黑体" pitchFamily="2" charset="-122"/>
                <a:cs typeface="经典特宋简" pitchFamily="49" charset="-122"/>
              </a:rPr>
              <a:t>目   录</a:t>
            </a:r>
          </a:p>
        </p:txBody>
      </p:sp>
      <p:sp>
        <p:nvSpPr>
          <p:cNvPr id="9" name="圆角矩形 8"/>
          <p:cNvSpPr/>
          <p:nvPr/>
        </p:nvSpPr>
        <p:spPr>
          <a:xfrm>
            <a:off x="2895591" y="2728845"/>
            <a:ext cx="5132793" cy="571517"/>
          </a:xfrm>
          <a:prstGeom prst="roundRect">
            <a:avLst/>
          </a:prstGeom>
          <a:solidFill>
            <a:srgbClr val="0062AC"/>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4103" name="Picture 2" descr="C:\Documents and Settings\鱼不愚\桌面\3dicon1_zcool.com.cn [转换].png"/>
          <p:cNvPicPr>
            <a:picLocks noChangeAspect="1" noChangeArrowheads="1"/>
          </p:cNvPicPr>
          <p:nvPr/>
        </p:nvPicPr>
        <p:blipFill>
          <a:blip r:embed="rId2"/>
          <a:srcRect l="38753" r="35728" b="62553"/>
          <a:stretch>
            <a:fillRect/>
          </a:stretch>
        </p:blipFill>
        <p:spPr bwMode="auto">
          <a:xfrm>
            <a:off x="2325677" y="2420888"/>
            <a:ext cx="938213" cy="1022350"/>
          </a:xfrm>
          <a:prstGeom prst="rect">
            <a:avLst/>
          </a:prstGeom>
          <a:noFill/>
          <a:ln w="9525">
            <a:noFill/>
            <a:miter lim="800000"/>
            <a:headEnd/>
            <a:tailEnd/>
          </a:ln>
        </p:spPr>
      </p:pic>
      <p:sp>
        <p:nvSpPr>
          <p:cNvPr id="4104" name="TextBox 10"/>
          <p:cNvSpPr txBox="1">
            <a:spLocks noChangeArrowheads="1"/>
          </p:cNvSpPr>
          <p:nvPr/>
        </p:nvSpPr>
        <p:spPr bwMode="auto">
          <a:xfrm>
            <a:off x="2566216" y="2832206"/>
            <a:ext cx="701675" cy="523220"/>
          </a:xfrm>
          <a:prstGeom prst="rect">
            <a:avLst/>
          </a:prstGeom>
          <a:noFill/>
          <a:ln w="9525">
            <a:noFill/>
            <a:miter lim="800000"/>
            <a:headEnd/>
            <a:tailEnd/>
          </a:ln>
        </p:spPr>
        <p:txBody>
          <a:bodyPr>
            <a:spAutoFit/>
          </a:bodyPr>
          <a:lstStyle/>
          <a:p>
            <a:r>
              <a:rPr lang="en-US" altLang="zh-CN" sz="2800" b="1" dirty="0">
                <a:solidFill>
                  <a:srgbClr val="0070C0"/>
                </a:solidFill>
                <a:latin typeface="Arial Black" pitchFamily="34" charset="0"/>
                <a:ea typeface="ClassizismAntiqua" pitchFamily="2" charset="-122"/>
              </a:rPr>
              <a:t>2</a:t>
            </a:r>
            <a:endParaRPr lang="zh-CN" altLang="en-US" sz="2800" b="1" dirty="0">
              <a:solidFill>
                <a:srgbClr val="0070C0"/>
              </a:solidFill>
              <a:latin typeface="Arial Black" pitchFamily="34" charset="0"/>
              <a:ea typeface="ClassizismAntiqua" pitchFamily="2" charset="-122"/>
            </a:endParaRPr>
          </a:p>
        </p:txBody>
      </p:sp>
      <p:sp>
        <p:nvSpPr>
          <p:cNvPr id="13" name="圆角矩形 12"/>
          <p:cNvSpPr/>
          <p:nvPr/>
        </p:nvSpPr>
        <p:spPr>
          <a:xfrm>
            <a:off x="2597170" y="3842350"/>
            <a:ext cx="4711134" cy="574698"/>
          </a:xfrm>
          <a:prstGeom prst="roundRect">
            <a:avLst/>
          </a:prstGeom>
          <a:solidFill>
            <a:srgbClr val="0062AC"/>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07" name="内容占位符 2"/>
          <p:cNvSpPr txBox="1">
            <a:spLocks/>
          </p:cNvSpPr>
          <p:nvPr/>
        </p:nvSpPr>
        <p:spPr bwMode="auto">
          <a:xfrm>
            <a:off x="3214678" y="2727847"/>
            <a:ext cx="4618028" cy="551886"/>
          </a:xfrm>
          <a:prstGeom prst="rect">
            <a:avLst/>
          </a:prstGeom>
          <a:noFill/>
          <a:ln w="9525">
            <a:noFill/>
            <a:miter lim="800000"/>
            <a:headEnd/>
            <a:tailEnd/>
          </a:ln>
        </p:spPr>
        <p:txBody>
          <a:bodyPr/>
          <a:lstStyle/>
          <a:p>
            <a:pPr marL="0" indent="0" eaLnBrk="1" hangingPunct="1">
              <a:buFont typeface="Arial" pitchFamily="34" charset="0"/>
              <a:buNone/>
            </a:pPr>
            <a:r>
              <a:rPr lang="zh-CN" altLang="en-US" sz="3200" b="1" kern="0" dirty="0">
                <a:solidFill>
                  <a:schemeClr val="bg1"/>
                </a:solidFill>
                <a:latin typeface="华文楷体" pitchFamily="2" charset="-122"/>
                <a:ea typeface="华文楷体" pitchFamily="2" charset="-122"/>
              </a:rPr>
              <a:t>群</a:t>
            </a:r>
            <a:r>
              <a:rPr lang="en-US" altLang="zh-CN" sz="3200" b="1" kern="0" dirty="0">
                <a:solidFill>
                  <a:schemeClr val="bg1"/>
                </a:solidFill>
                <a:latin typeface="华文楷体" pitchFamily="2" charset="-122"/>
                <a:ea typeface="华文楷体" pitchFamily="2" charset="-122"/>
              </a:rPr>
              <a:t>-Group</a:t>
            </a:r>
            <a:endParaRPr lang="zh-CN" altLang="en-US" sz="3200" b="1" kern="0" dirty="0">
              <a:solidFill>
                <a:schemeClr val="bg1"/>
              </a:solidFill>
              <a:latin typeface="华文楷体" pitchFamily="2" charset="-122"/>
              <a:ea typeface="华文楷体" pitchFamily="2" charset="-122"/>
            </a:endParaRPr>
          </a:p>
        </p:txBody>
      </p:sp>
      <p:sp>
        <p:nvSpPr>
          <p:cNvPr id="4108" name="内容占位符 2"/>
          <p:cNvSpPr txBox="1">
            <a:spLocks/>
          </p:cNvSpPr>
          <p:nvPr/>
        </p:nvSpPr>
        <p:spPr bwMode="auto">
          <a:xfrm>
            <a:off x="2976016" y="3860119"/>
            <a:ext cx="4332288" cy="446087"/>
          </a:xfrm>
          <a:prstGeom prst="rect">
            <a:avLst/>
          </a:prstGeom>
          <a:noFill/>
          <a:ln w="9525">
            <a:noFill/>
            <a:miter lim="800000"/>
            <a:headEnd/>
            <a:tailEnd/>
          </a:ln>
        </p:spPr>
        <p:txBody>
          <a:bodyPr/>
          <a:lstStyle/>
          <a:p>
            <a:pPr>
              <a:spcBef>
                <a:spcPct val="20000"/>
              </a:spcBef>
              <a:buFont typeface="Arial" pitchFamily="34" charset="0"/>
              <a:buNone/>
            </a:pPr>
            <a:r>
              <a:rPr lang="zh-CN" altLang="en-US" sz="3200" b="1" kern="0" dirty="0">
                <a:solidFill>
                  <a:schemeClr val="bg1"/>
                </a:solidFill>
                <a:latin typeface="华文楷体" pitchFamily="2" charset="-122"/>
                <a:ea typeface="华文楷体" pitchFamily="2" charset="-122"/>
              </a:rPr>
              <a:t>环</a:t>
            </a:r>
            <a:r>
              <a:rPr lang="en-US" altLang="zh-CN" sz="3200" b="1" kern="0" dirty="0">
                <a:solidFill>
                  <a:schemeClr val="bg1"/>
                </a:solidFill>
                <a:latin typeface="华文楷体" pitchFamily="2" charset="-122"/>
                <a:ea typeface="华文楷体" pitchFamily="2" charset="-122"/>
              </a:rPr>
              <a:t>-Ring</a:t>
            </a:r>
            <a:endParaRPr lang="zh-CN" altLang="en-US" sz="3200" b="1" kern="0" dirty="0">
              <a:solidFill>
                <a:schemeClr val="bg1"/>
              </a:solidFill>
              <a:latin typeface="华文楷体" pitchFamily="2" charset="-122"/>
              <a:ea typeface="华文楷体" pitchFamily="2" charset="-122"/>
            </a:endParaRPr>
          </a:p>
        </p:txBody>
      </p:sp>
      <p:pic>
        <p:nvPicPr>
          <p:cNvPr id="4109" name="Picture 2" descr="C:\Documents and Settings\鱼不愚\桌面\3dicon1_zcool.com.cn [转换].png"/>
          <p:cNvPicPr>
            <a:picLocks noChangeAspect="1" noChangeArrowheads="1"/>
          </p:cNvPicPr>
          <p:nvPr/>
        </p:nvPicPr>
        <p:blipFill>
          <a:blip r:embed="rId2"/>
          <a:srcRect l="38753" r="35728" b="62553"/>
          <a:stretch>
            <a:fillRect/>
          </a:stretch>
        </p:blipFill>
        <p:spPr bwMode="auto">
          <a:xfrm>
            <a:off x="2039925" y="3486770"/>
            <a:ext cx="938213" cy="1022350"/>
          </a:xfrm>
          <a:prstGeom prst="rect">
            <a:avLst/>
          </a:prstGeom>
          <a:noFill/>
          <a:ln w="9525">
            <a:noFill/>
            <a:miter lim="800000"/>
            <a:headEnd/>
            <a:tailEnd/>
          </a:ln>
        </p:spPr>
      </p:pic>
      <p:sp>
        <p:nvSpPr>
          <p:cNvPr id="4110" name="TextBox 10"/>
          <p:cNvSpPr txBox="1">
            <a:spLocks noChangeArrowheads="1"/>
          </p:cNvSpPr>
          <p:nvPr/>
        </p:nvSpPr>
        <p:spPr bwMode="auto">
          <a:xfrm>
            <a:off x="2336294" y="3878998"/>
            <a:ext cx="701675" cy="523220"/>
          </a:xfrm>
          <a:prstGeom prst="rect">
            <a:avLst/>
          </a:prstGeom>
          <a:noFill/>
          <a:ln w="9525">
            <a:noFill/>
            <a:miter lim="800000"/>
            <a:headEnd/>
            <a:tailEnd/>
          </a:ln>
        </p:spPr>
        <p:txBody>
          <a:bodyPr>
            <a:spAutoFit/>
          </a:bodyPr>
          <a:lstStyle/>
          <a:p>
            <a:r>
              <a:rPr lang="en-US" altLang="zh-CN" sz="2800" b="1" dirty="0">
                <a:solidFill>
                  <a:srgbClr val="0070C0"/>
                </a:solidFill>
                <a:latin typeface="Arial Black" pitchFamily="34" charset="0"/>
                <a:ea typeface="ClassizismAntiqua" pitchFamily="2" charset="-122"/>
              </a:rPr>
              <a:t>3</a:t>
            </a:r>
            <a:endParaRPr lang="zh-CN" altLang="en-US" sz="2800" b="1" dirty="0">
              <a:solidFill>
                <a:srgbClr val="0070C0"/>
              </a:solidFill>
              <a:latin typeface="Arial Black" pitchFamily="34" charset="0"/>
              <a:ea typeface="ClassizismAntiqua" pitchFamily="2" charset="-122"/>
            </a:endParaRPr>
          </a:p>
        </p:txBody>
      </p:sp>
      <p:sp>
        <p:nvSpPr>
          <p:cNvPr id="3" name="圆角矩形 4"/>
          <p:cNvSpPr/>
          <p:nvPr/>
        </p:nvSpPr>
        <p:spPr>
          <a:xfrm>
            <a:off x="1442932" y="4958952"/>
            <a:ext cx="5480052" cy="630261"/>
          </a:xfrm>
          <a:prstGeom prst="roundRect">
            <a:avLst/>
          </a:prstGeom>
          <a:solidFill>
            <a:srgbClr val="0062AC"/>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4112" name="Picture 2" descr="C:\Documents and Settings\鱼不愚\桌面\3dicon1_zcool.com.cn [转换].png"/>
          <p:cNvPicPr>
            <a:picLocks noChangeAspect="1" noChangeArrowheads="1"/>
          </p:cNvPicPr>
          <p:nvPr/>
        </p:nvPicPr>
        <p:blipFill>
          <a:blip r:embed="rId2"/>
          <a:srcRect l="38753" r="35728" b="62553"/>
          <a:stretch>
            <a:fillRect/>
          </a:stretch>
        </p:blipFill>
        <p:spPr bwMode="auto">
          <a:xfrm>
            <a:off x="944456" y="4581128"/>
            <a:ext cx="938213" cy="1022350"/>
          </a:xfrm>
          <a:prstGeom prst="rect">
            <a:avLst/>
          </a:prstGeom>
          <a:noFill/>
          <a:ln w="9525">
            <a:noFill/>
            <a:miter lim="800000"/>
            <a:headEnd/>
            <a:tailEnd/>
          </a:ln>
        </p:spPr>
      </p:pic>
      <p:sp>
        <p:nvSpPr>
          <p:cNvPr id="4113" name="TextBox 5"/>
          <p:cNvSpPr txBox="1">
            <a:spLocks noChangeArrowheads="1"/>
          </p:cNvSpPr>
          <p:nvPr/>
        </p:nvSpPr>
        <p:spPr bwMode="auto">
          <a:xfrm>
            <a:off x="1236972" y="5001816"/>
            <a:ext cx="701675" cy="523220"/>
          </a:xfrm>
          <a:prstGeom prst="rect">
            <a:avLst/>
          </a:prstGeom>
          <a:noFill/>
          <a:ln w="9525">
            <a:noFill/>
            <a:miter lim="800000"/>
            <a:headEnd/>
            <a:tailEnd/>
          </a:ln>
        </p:spPr>
        <p:txBody>
          <a:bodyPr>
            <a:spAutoFit/>
          </a:bodyPr>
          <a:lstStyle/>
          <a:p>
            <a:r>
              <a:rPr lang="en-US" altLang="zh-CN" sz="2800" b="1" dirty="0">
                <a:solidFill>
                  <a:srgbClr val="0070C0"/>
                </a:solidFill>
                <a:latin typeface="Arial Black" pitchFamily="34" charset="0"/>
                <a:ea typeface="ClassizismAntiqua" pitchFamily="2" charset="-122"/>
              </a:rPr>
              <a:t>4</a:t>
            </a:r>
            <a:endParaRPr lang="zh-CN" altLang="en-US" sz="2800" b="1" dirty="0">
              <a:solidFill>
                <a:srgbClr val="0070C0"/>
              </a:solidFill>
              <a:latin typeface="Arial Black" pitchFamily="34" charset="0"/>
              <a:ea typeface="ClassizismAntiqua" pitchFamily="2" charset="-122"/>
            </a:endParaRPr>
          </a:p>
        </p:txBody>
      </p:sp>
      <p:sp>
        <p:nvSpPr>
          <p:cNvPr id="4114" name="内容占位符 2"/>
          <p:cNvSpPr>
            <a:spLocks/>
          </p:cNvSpPr>
          <p:nvPr/>
        </p:nvSpPr>
        <p:spPr bwMode="auto">
          <a:xfrm>
            <a:off x="1858856" y="4952909"/>
            <a:ext cx="5305432" cy="461657"/>
          </a:xfrm>
          <a:prstGeom prst="rect">
            <a:avLst/>
          </a:prstGeom>
          <a:noFill/>
          <a:ln w="9525">
            <a:noFill/>
            <a:miter lim="800000"/>
            <a:headEnd/>
            <a:tailEnd/>
          </a:ln>
        </p:spPr>
        <p:txBody>
          <a:bodyPr/>
          <a:lstStyle/>
          <a:p>
            <a:pPr>
              <a:spcBef>
                <a:spcPct val="20000"/>
              </a:spcBef>
              <a:buFont typeface="Arial" pitchFamily="34" charset="0"/>
              <a:buNone/>
            </a:pPr>
            <a:r>
              <a:rPr lang="zh-CN" altLang="en-US" sz="3200" b="1" kern="0" dirty="0">
                <a:solidFill>
                  <a:schemeClr val="bg1"/>
                </a:solidFill>
                <a:latin typeface="华文楷体" pitchFamily="2" charset="-122"/>
                <a:ea typeface="华文楷体" pitchFamily="2" charset="-122"/>
              </a:rPr>
              <a:t>域</a:t>
            </a:r>
            <a:r>
              <a:rPr lang="en-US" altLang="zh-CN" sz="3200" b="1" kern="0" dirty="0">
                <a:solidFill>
                  <a:schemeClr val="bg1"/>
                </a:solidFill>
                <a:latin typeface="华文楷体" pitchFamily="2" charset="-122"/>
                <a:ea typeface="华文楷体" pitchFamily="2" charset="-122"/>
              </a:rPr>
              <a:t>-Domain</a:t>
            </a:r>
            <a:endParaRPr lang="zh-CN" altLang="en-US" sz="3200" b="1" kern="0" dirty="0">
              <a:solidFill>
                <a:schemeClr val="bg1"/>
              </a:solidFill>
              <a:latin typeface="华文楷体" pitchFamily="2" charset="-122"/>
              <a:ea typeface="华文楷体" pitchFamily="2" charset="-122"/>
            </a:endParaRPr>
          </a:p>
        </p:txBody>
      </p:sp>
      <p:grpSp>
        <p:nvGrpSpPr>
          <p:cNvPr id="4" name="Group 10"/>
          <p:cNvGrpSpPr>
            <a:grpSpLocks/>
          </p:cNvGrpSpPr>
          <p:nvPr/>
        </p:nvGrpSpPr>
        <p:grpSpPr bwMode="auto">
          <a:xfrm>
            <a:off x="484220" y="2303477"/>
            <a:ext cx="1812925" cy="2652722"/>
            <a:chOff x="140" y="1419"/>
            <a:chExt cx="1684" cy="1683"/>
          </a:xfrm>
        </p:grpSpPr>
        <p:sp>
          <p:nvSpPr>
            <p:cNvPr id="21"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22"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23" name="Oval 13"/>
            <p:cNvSpPr>
              <a:spLocks noChangeArrowheads="1"/>
            </p:cNvSpPr>
            <p:nvPr/>
          </p:nvSpPr>
          <p:spPr bwMode="gray">
            <a:xfrm>
              <a:off x="258" y="1536"/>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endParaRPr lang="zh-CN" altLang="en-US"/>
            </a:p>
          </p:txBody>
        </p:sp>
        <p:sp>
          <p:nvSpPr>
            <p:cNvPr id="24" name="Oval 14"/>
            <p:cNvSpPr>
              <a:spLocks noChangeArrowheads="1"/>
            </p:cNvSpPr>
            <p:nvPr/>
          </p:nvSpPr>
          <p:spPr bwMode="gray">
            <a:xfrm>
              <a:off x="323" y="1602"/>
              <a:ext cx="1317" cy="1316"/>
            </a:xfrm>
            <a:prstGeom prst="ellipse">
              <a:avLst/>
            </a:prstGeom>
            <a:solidFill>
              <a:srgbClr val="000000"/>
            </a:solidFill>
            <a:ln w="38100" algn="ctr">
              <a:noFill/>
              <a:round/>
              <a:headEnd/>
              <a:tailEnd/>
            </a:ln>
            <a:effectLst/>
          </p:spPr>
          <p:txBody>
            <a:bodyPr anchor="ctr">
              <a:spAutoFit/>
            </a:bodyPr>
            <a:lstStyle/>
            <a:p>
              <a:endParaRPr lang="zh-CN" altLang="en-US"/>
            </a:p>
          </p:txBody>
        </p:sp>
        <p:sp>
          <p:nvSpPr>
            <p:cNvPr id="25"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26"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27" name="Oval 17"/>
            <p:cNvSpPr>
              <a:spLocks noChangeArrowheads="1"/>
            </p:cNvSpPr>
            <p:nvPr/>
          </p:nvSpPr>
          <p:spPr bwMode="gray">
            <a:xfrm>
              <a:off x="374" y="1642"/>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28" name="Oval 18"/>
            <p:cNvSpPr>
              <a:spLocks noChangeArrowheads="1"/>
            </p:cNvSpPr>
            <p:nvPr/>
          </p:nvSpPr>
          <p:spPr bwMode="gray">
            <a:xfrm>
              <a:off x="443" y="1675"/>
              <a:ext cx="1053" cy="94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pic>
          <p:nvPicPr>
            <p:cNvPr id="29" name="Picture 19" descr="mark"/>
            <p:cNvPicPr>
              <a:picLocks noChangeAspect="1" noChangeArrowheads="1"/>
            </p:cNvPicPr>
            <p:nvPr/>
          </p:nvPicPr>
          <p:blipFill>
            <a:blip r:embed="rId3"/>
            <a:srcRect/>
            <a:stretch>
              <a:fillRect/>
            </a:stretch>
          </p:blipFill>
          <p:spPr bwMode="auto">
            <a:xfrm>
              <a:off x="452" y="1773"/>
              <a:ext cx="1011" cy="1003"/>
            </a:xfrm>
            <a:prstGeom prst="rect">
              <a:avLst/>
            </a:prstGeom>
            <a:noFill/>
          </p:spPr>
        </p:pic>
      </p:grpSp>
      <p:sp>
        <p:nvSpPr>
          <p:cNvPr id="30" name="圆角矩形 29"/>
          <p:cNvSpPr/>
          <p:nvPr/>
        </p:nvSpPr>
        <p:spPr>
          <a:xfrm>
            <a:off x="1824021" y="1524464"/>
            <a:ext cx="4130780" cy="640871"/>
          </a:xfrm>
          <a:prstGeom prst="roundRect">
            <a:avLst/>
          </a:prstGeom>
          <a:solidFill>
            <a:srgbClr val="0062AC"/>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p>
        </p:txBody>
      </p:sp>
      <p:pic>
        <p:nvPicPr>
          <p:cNvPr id="31" name="Picture 2" descr="C:\Documents and Settings\鱼不愚\桌面\3dicon1_zcool.com.cn [转换].png"/>
          <p:cNvPicPr>
            <a:picLocks noChangeAspect="1" noChangeArrowheads="1"/>
          </p:cNvPicPr>
          <p:nvPr/>
        </p:nvPicPr>
        <p:blipFill>
          <a:blip r:embed="rId2"/>
          <a:srcRect l="38753" r="35728" b="62553"/>
          <a:stretch>
            <a:fillRect/>
          </a:stretch>
        </p:blipFill>
        <p:spPr bwMode="auto">
          <a:xfrm>
            <a:off x="1325545" y="1285860"/>
            <a:ext cx="938212" cy="1022350"/>
          </a:xfrm>
          <a:prstGeom prst="rect">
            <a:avLst/>
          </a:prstGeom>
          <a:noFill/>
          <a:ln w="9525">
            <a:noFill/>
            <a:miter lim="800000"/>
            <a:headEnd/>
            <a:tailEnd/>
          </a:ln>
        </p:spPr>
      </p:pic>
      <p:sp>
        <p:nvSpPr>
          <p:cNvPr id="32" name="TextBox 5"/>
          <p:cNvSpPr txBox="1">
            <a:spLocks noChangeArrowheads="1"/>
          </p:cNvSpPr>
          <p:nvPr/>
        </p:nvSpPr>
        <p:spPr bwMode="auto">
          <a:xfrm>
            <a:off x="1638077" y="1706548"/>
            <a:ext cx="701675" cy="523220"/>
          </a:xfrm>
          <a:prstGeom prst="rect">
            <a:avLst/>
          </a:prstGeom>
          <a:noFill/>
          <a:ln w="9525">
            <a:noFill/>
            <a:miter lim="800000"/>
            <a:headEnd/>
            <a:tailEnd/>
          </a:ln>
        </p:spPr>
        <p:txBody>
          <a:bodyPr>
            <a:spAutoFit/>
          </a:bodyPr>
          <a:lstStyle/>
          <a:p>
            <a:r>
              <a:rPr lang="en-US" altLang="zh-CN" sz="2800" b="1" dirty="0">
                <a:solidFill>
                  <a:srgbClr val="0070C0"/>
                </a:solidFill>
                <a:latin typeface="Arial Black" pitchFamily="34" charset="0"/>
                <a:ea typeface="ClassizismAntiqua" pitchFamily="2" charset="-122"/>
              </a:rPr>
              <a:t>1</a:t>
            </a:r>
            <a:endParaRPr lang="zh-CN" altLang="en-US" sz="2800" b="1" dirty="0">
              <a:solidFill>
                <a:srgbClr val="0070C0"/>
              </a:solidFill>
              <a:latin typeface="Arial Black" pitchFamily="34" charset="0"/>
              <a:ea typeface="ClassizismAntiqua" pitchFamily="2" charset="-122"/>
            </a:endParaRPr>
          </a:p>
        </p:txBody>
      </p:sp>
      <p:sp>
        <p:nvSpPr>
          <p:cNvPr id="33" name="内容占位符 2"/>
          <p:cNvSpPr txBox="1">
            <a:spLocks/>
          </p:cNvSpPr>
          <p:nvPr/>
        </p:nvSpPr>
        <p:spPr bwMode="auto">
          <a:xfrm>
            <a:off x="2239945" y="1549409"/>
            <a:ext cx="3613382" cy="56988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folHlink"/>
              </a:buClr>
              <a:buSzTx/>
              <a:buFont typeface="Arial" pitchFamily="34" charset="0"/>
              <a:buNone/>
              <a:tabLst/>
              <a:defRPr/>
            </a:pPr>
            <a:r>
              <a:rPr kumimoji="0" lang="zh-CN" altLang="en-US" sz="3200" b="1" i="0" u="none" strike="noStrike" kern="0" cap="none" spc="0" normalizeH="0" baseline="0" noProof="0" dirty="0">
                <a:ln>
                  <a:noFill/>
                </a:ln>
                <a:solidFill>
                  <a:schemeClr val="bg1"/>
                </a:solidFill>
                <a:effectLst/>
                <a:uLnTx/>
                <a:uFillTx/>
                <a:latin typeface="华文楷体" pitchFamily="2" charset="-122"/>
                <a:ea typeface="华文楷体" pitchFamily="2" charset="-122"/>
                <a:cs typeface="+mn-cs"/>
              </a:rPr>
              <a:t>绪论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grpId="0" nodeType="withEffect">
                                  <p:stCondLst>
                                    <p:cond delay="0"/>
                                  </p:stCondLst>
                                  <p:childTnLst>
                                    <p:animClr clrSpc="rgb" dir="cw">
                                      <p:cBhvr override="childStyle">
                                        <p:cTn id="6" dur="2000" fill="hold"/>
                                        <p:tgtEl>
                                          <p:spTgt spid="33"/>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en-US" altLang="zh-CN" dirty="0"/>
              <a:t>x</a:t>
            </a:r>
            <a:r>
              <a:rPr lang="zh-CN" altLang="en-US" dirty="0"/>
              <a:t>的权 </a:t>
            </a:r>
            <a:r>
              <a:rPr lang="en-US" altLang="zh-CN" dirty="0"/>
              <a:t>weight</a:t>
            </a:r>
            <a:endParaRPr lang="zh-CN" altLang="en-US" dirty="0"/>
          </a:p>
        </p:txBody>
      </p:sp>
      <p:sp>
        <p:nvSpPr>
          <p:cNvPr id="3" name="内容占位符 2"/>
          <p:cNvSpPr>
            <a:spLocks noGrp="1"/>
          </p:cNvSpPr>
          <p:nvPr>
            <p:ph idx="1"/>
          </p:nvPr>
        </p:nvSpPr>
        <p:spPr>
          <a:xfrm>
            <a:off x="457200" y="1844824"/>
            <a:ext cx="8229600" cy="5021912"/>
          </a:xfrm>
        </p:spPr>
        <p:txBody>
          <a:bodyPr>
            <a:normAutofit/>
          </a:bodyPr>
          <a:lstStyle/>
          <a:p>
            <a:endParaRPr lang="en-US" altLang="zh-CN" b="1" dirty="0"/>
          </a:p>
          <a:p>
            <a:endParaRPr lang="en-US" altLang="zh-CN" b="1" dirty="0"/>
          </a:p>
          <a:p>
            <a:endParaRPr lang="en-US" altLang="zh-CN" b="1" dirty="0"/>
          </a:p>
          <a:p>
            <a:r>
              <a:rPr lang="en-US" altLang="zh-CN" dirty="0"/>
              <a:t>x</a:t>
            </a:r>
            <a:r>
              <a:rPr lang="zh-CN" altLang="zh-CN" dirty="0"/>
              <a:t>含有</a:t>
            </a:r>
            <a:r>
              <a:rPr lang="en-US" altLang="zh-CN" dirty="0"/>
              <a:t>1</a:t>
            </a:r>
            <a:r>
              <a:rPr lang="zh-CN" altLang="zh-CN" dirty="0"/>
              <a:t>的个数，记做</a:t>
            </a:r>
            <a:r>
              <a:rPr lang="en-US" altLang="zh-CN" dirty="0"/>
              <a:t>|x|.</a:t>
            </a:r>
            <a:endParaRPr lang="zh-CN" altLang="zh-CN" dirty="0"/>
          </a:p>
        </p:txBody>
      </p:sp>
    </p:spTree>
    <p:extLst>
      <p:ext uri="{BB962C8B-B14F-4D97-AF65-F5344CB8AC3E}">
        <p14:creationId xmlns:p14="http://schemas.microsoft.com/office/powerpoint/2010/main" val="238139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zh-CN" altLang="en-US" dirty="0"/>
              <a:t>奇偶校验码</a:t>
            </a:r>
            <a:r>
              <a:rPr lang="en-US" altLang="zh-CN" dirty="0"/>
              <a:t>parity check code</a:t>
            </a:r>
            <a:endParaRPr lang="zh-CN" altLang="en-US" dirty="0"/>
          </a:p>
        </p:txBody>
      </p:sp>
      <p:sp>
        <p:nvSpPr>
          <p:cNvPr id="3" name="内容占位符 2"/>
          <p:cNvSpPr>
            <a:spLocks noGrp="1"/>
          </p:cNvSpPr>
          <p:nvPr>
            <p:ph idx="1"/>
          </p:nvPr>
        </p:nvSpPr>
        <p:spPr>
          <a:xfrm>
            <a:off x="457200" y="1844824"/>
            <a:ext cx="8229600" cy="4320480"/>
          </a:xfrm>
        </p:spPr>
        <p:txBody>
          <a:bodyPr>
            <a:normAutofit/>
          </a:bodyPr>
          <a:lstStyle/>
          <a:p>
            <a:endParaRPr lang="en-US" altLang="zh-CN" dirty="0"/>
          </a:p>
          <a:p>
            <a:r>
              <a:rPr lang="zh-CN" altLang="zh-CN" dirty="0"/>
              <a:t>如果</a:t>
            </a:r>
            <a:r>
              <a:rPr lang="en-US" altLang="zh-CN" dirty="0"/>
              <a:t>b</a:t>
            </a:r>
            <a:r>
              <a:rPr lang="zh-CN" altLang="zh-CN" dirty="0"/>
              <a:t>＝</a:t>
            </a:r>
            <a:r>
              <a:rPr lang="en-US" altLang="zh-CN" dirty="0"/>
              <a:t>b</a:t>
            </a:r>
            <a:r>
              <a:rPr lang="en-US" altLang="zh-CN" baseline="-25000" dirty="0"/>
              <a:t>1</a:t>
            </a:r>
            <a:r>
              <a:rPr lang="en-US" altLang="zh-CN" dirty="0"/>
              <a:t>b</a:t>
            </a:r>
            <a:r>
              <a:rPr lang="en-US" altLang="zh-CN" baseline="-25000" dirty="0"/>
              <a:t>2</a:t>
            </a:r>
            <a:r>
              <a:rPr lang="zh-CN" altLang="zh-CN" dirty="0"/>
              <a:t>…</a:t>
            </a:r>
            <a:r>
              <a:rPr lang="en-US" altLang="zh-CN" dirty="0" err="1"/>
              <a:t>b</a:t>
            </a:r>
            <a:r>
              <a:rPr lang="en-US" altLang="zh-CN" baseline="-25000" dirty="0" err="1"/>
              <a:t>m</a:t>
            </a:r>
            <a:r>
              <a:rPr lang="zh-CN" altLang="zh-CN" dirty="0"/>
              <a:t>，令</a:t>
            </a:r>
            <a:r>
              <a:rPr lang="en-US" altLang="zh-CN" dirty="0"/>
              <a:t>e(b)</a:t>
            </a:r>
            <a:r>
              <a:rPr lang="zh-CN" altLang="zh-CN" dirty="0"/>
              <a:t>＝</a:t>
            </a:r>
            <a:r>
              <a:rPr lang="en-US" altLang="zh-CN" dirty="0"/>
              <a:t>b</a:t>
            </a:r>
            <a:r>
              <a:rPr lang="en-US" altLang="zh-CN" baseline="-25000" dirty="0"/>
              <a:t>1</a:t>
            </a:r>
            <a:r>
              <a:rPr lang="en-US" altLang="zh-CN" dirty="0"/>
              <a:t>b</a:t>
            </a:r>
            <a:r>
              <a:rPr lang="en-US" altLang="zh-CN" baseline="-25000" dirty="0"/>
              <a:t>2</a:t>
            </a:r>
            <a:r>
              <a:rPr lang="zh-CN" altLang="zh-CN" dirty="0"/>
              <a:t>…</a:t>
            </a:r>
            <a:r>
              <a:rPr lang="en-US" altLang="zh-CN" dirty="0" err="1"/>
              <a:t>b</a:t>
            </a:r>
            <a:r>
              <a:rPr lang="en-US" altLang="zh-CN" baseline="-25000" dirty="0" err="1"/>
              <a:t>m</a:t>
            </a:r>
            <a:r>
              <a:rPr lang="en-US" altLang="zh-CN" dirty="0"/>
              <a:t> b</a:t>
            </a:r>
            <a:r>
              <a:rPr lang="en-US" altLang="zh-CN" baseline="-25000" dirty="0"/>
              <a:t>m+1</a:t>
            </a:r>
            <a:r>
              <a:rPr lang="en-US" altLang="zh-CN" dirty="0"/>
              <a:t>,</a:t>
            </a:r>
          </a:p>
          <a:p>
            <a:endParaRPr lang="zh-CN" altLang="zh-CN" dirty="0"/>
          </a:p>
          <a:p>
            <a:r>
              <a:rPr lang="en-US" altLang="zh-CN" dirty="0"/>
              <a:t>b</a:t>
            </a:r>
            <a:r>
              <a:rPr lang="en-US" altLang="zh-CN" baseline="-25000" dirty="0"/>
              <a:t>m+1</a:t>
            </a:r>
            <a:r>
              <a:rPr lang="en-US" altLang="zh-CN" dirty="0"/>
              <a:t>=0, if |b|</a:t>
            </a:r>
            <a:r>
              <a:rPr lang="zh-CN" altLang="zh-CN" dirty="0"/>
              <a:t>是偶数，</a:t>
            </a:r>
            <a:endParaRPr lang="en-US" altLang="zh-CN" dirty="0"/>
          </a:p>
          <a:p>
            <a:endParaRPr lang="zh-CN" altLang="zh-CN" dirty="0"/>
          </a:p>
          <a:p>
            <a:r>
              <a:rPr lang="en-US" altLang="zh-CN" dirty="0"/>
              <a:t>b</a:t>
            </a:r>
            <a:r>
              <a:rPr lang="en-US" altLang="zh-CN" baseline="-25000" dirty="0"/>
              <a:t>m+1</a:t>
            </a:r>
            <a:r>
              <a:rPr lang="en-US" altLang="zh-CN" dirty="0"/>
              <a:t>=1, if |b|</a:t>
            </a:r>
            <a:r>
              <a:rPr lang="zh-CN" altLang="zh-CN" dirty="0"/>
              <a:t>是奇数。</a:t>
            </a:r>
            <a:endParaRPr lang="en-US" altLang="zh-CN" dirty="0"/>
          </a:p>
          <a:p>
            <a:endParaRPr lang="zh-CN" altLang="zh-CN" dirty="0"/>
          </a:p>
          <a:p>
            <a:r>
              <a:rPr lang="en-US" altLang="zh-CN" dirty="0"/>
              <a:t>b</a:t>
            </a:r>
            <a:r>
              <a:rPr lang="en-US" altLang="zh-CN" baseline="-25000" dirty="0"/>
              <a:t>m+1</a:t>
            </a:r>
            <a:r>
              <a:rPr lang="en-US" altLang="zh-CN" dirty="0"/>
              <a:t>=0</a:t>
            </a:r>
            <a:r>
              <a:rPr lang="zh-CN" altLang="zh-CN" dirty="0"/>
              <a:t>当且仅当</a:t>
            </a:r>
            <a:r>
              <a:rPr lang="en-US" altLang="zh-CN" dirty="0"/>
              <a:t> b</a:t>
            </a:r>
            <a:r>
              <a:rPr lang="zh-CN" altLang="zh-CN" dirty="0"/>
              <a:t>含有偶数个</a:t>
            </a:r>
            <a:r>
              <a:rPr lang="en-US" altLang="zh-CN" dirty="0"/>
              <a:t>1</a:t>
            </a:r>
            <a:r>
              <a:rPr lang="zh-CN" altLang="zh-CN" dirty="0"/>
              <a:t>。</a:t>
            </a:r>
          </a:p>
        </p:txBody>
      </p:sp>
    </p:spTree>
    <p:extLst>
      <p:ext uri="{BB962C8B-B14F-4D97-AF65-F5344CB8AC3E}">
        <p14:creationId xmlns:p14="http://schemas.microsoft.com/office/powerpoint/2010/main" val="4142431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en-US" altLang="zh-CN" dirty="0"/>
              <a:t>Example</a:t>
            </a:r>
            <a:endParaRPr lang="zh-CN" altLang="en-US" dirty="0"/>
          </a:p>
        </p:txBody>
      </p:sp>
      <p:sp>
        <p:nvSpPr>
          <p:cNvPr id="3" name="内容占位符 2"/>
          <p:cNvSpPr>
            <a:spLocks noGrp="1"/>
          </p:cNvSpPr>
          <p:nvPr>
            <p:ph idx="1"/>
          </p:nvPr>
        </p:nvSpPr>
        <p:spPr>
          <a:xfrm>
            <a:off x="457200" y="1844824"/>
            <a:ext cx="8229600" cy="5021912"/>
          </a:xfrm>
        </p:spPr>
        <p:txBody>
          <a:bodyPr>
            <a:normAutofit lnSpcReduction="10000"/>
          </a:bodyPr>
          <a:lstStyle/>
          <a:p>
            <a:pPr marL="0" indent="0">
              <a:buNone/>
            </a:pPr>
            <a:r>
              <a:rPr lang="en-US" altLang="zh-CN" dirty="0"/>
              <a:t>m</a:t>
            </a:r>
            <a:r>
              <a:rPr lang="zh-CN" altLang="zh-CN" dirty="0"/>
              <a:t>＝</a:t>
            </a:r>
            <a:r>
              <a:rPr lang="en-US" altLang="zh-CN" dirty="0"/>
              <a:t>3</a:t>
            </a:r>
            <a:endParaRPr lang="zh-CN" altLang="zh-CN" dirty="0"/>
          </a:p>
          <a:p>
            <a:r>
              <a:rPr lang="en-US" altLang="zh-CN" dirty="0">
                <a:latin typeface="Times New Roman" panose="02020603050405020304" pitchFamily="18" charset="0"/>
                <a:cs typeface="Times New Roman" panose="02020603050405020304" pitchFamily="18" charset="0"/>
              </a:rPr>
              <a:t>e(000)=0000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e(001)=0011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e(010)=0101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e(011)=0110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e(100)=1001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e(101)=1010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e(110)=1100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e(111)=1111</a:t>
            </a:r>
            <a:endParaRPr lang="zh-CN" altLang="zh-CN" dirty="0">
              <a:latin typeface="Times New Roman" panose="02020603050405020304" pitchFamily="18" charset="0"/>
              <a:cs typeface="Times New Roman" panose="02020603050405020304" pitchFamily="18" charset="0"/>
            </a:endParaRPr>
          </a:p>
          <a:p>
            <a:endParaRPr lang="zh-CN" altLang="zh-CN" dirty="0"/>
          </a:p>
          <a:p>
            <a:r>
              <a:rPr lang="zh-CN" altLang="zh-CN" dirty="0"/>
              <a:t>对任意</a:t>
            </a:r>
            <a:r>
              <a:rPr lang="en-US" altLang="zh-CN" dirty="0"/>
              <a:t>b</a:t>
            </a:r>
            <a:r>
              <a:rPr lang="zh-CN" altLang="zh-CN" dirty="0"/>
              <a:t>，</a:t>
            </a:r>
            <a:r>
              <a:rPr lang="en-US" altLang="zh-CN" dirty="0"/>
              <a:t>e(b)</a:t>
            </a:r>
            <a:r>
              <a:rPr lang="zh-CN" altLang="zh-CN" dirty="0"/>
              <a:t>的权总是偶数。</a:t>
            </a:r>
          </a:p>
        </p:txBody>
      </p:sp>
    </p:spTree>
    <p:extLst>
      <p:ext uri="{BB962C8B-B14F-4D97-AF65-F5344CB8AC3E}">
        <p14:creationId xmlns:p14="http://schemas.microsoft.com/office/powerpoint/2010/main" val="289103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en-US" altLang="zh-CN" dirty="0"/>
              <a:t>Example</a:t>
            </a:r>
            <a:endParaRPr lang="zh-CN" altLang="en-US" dirty="0"/>
          </a:p>
        </p:txBody>
      </p:sp>
      <p:sp>
        <p:nvSpPr>
          <p:cNvPr id="3" name="内容占位符 2"/>
          <p:cNvSpPr>
            <a:spLocks noGrp="1"/>
          </p:cNvSpPr>
          <p:nvPr>
            <p:ph idx="1"/>
          </p:nvPr>
        </p:nvSpPr>
        <p:spPr>
          <a:xfrm>
            <a:off x="457200" y="1844824"/>
            <a:ext cx="8229600" cy="3672408"/>
          </a:xfrm>
        </p:spPr>
        <p:txBody>
          <a:bodyPr>
            <a:normAutofit/>
          </a:bodyPr>
          <a:lstStyle/>
          <a:p>
            <a:endParaRPr lang="en-US" altLang="zh-CN" dirty="0"/>
          </a:p>
          <a:p>
            <a:r>
              <a:rPr lang="zh-CN" altLang="zh-CN" dirty="0"/>
              <a:t>设</a:t>
            </a:r>
            <a:r>
              <a:rPr lang="en-US" altLang="zh-CN" dirty="0"/>
              <a:t>b=111</a:t>
            </a:r>
            <a:r>
              <a:rPr lang="zh-CN" altLang="zh-CN" dirty="0"/>
              <a:t>，</a:t>
            </a:r>
            <a:r>
              <a:rPr lang="en-US" altLang="zh-CN" dirty="0"/>
              <a:t>x</a:t>
            </a:r>
            <a:r>
              <a:rPr lang="zh-CN" altLang="zh-CN" dirty="0"/>
              <a:t>＝</a:t>
            </a:r>
            <a:r>
              <a:rPr lang="en-US" altLang="zh-CN" dirty="0"/>
              <a:t>e(b)=1111.</a:t>
            </a:r>
            <a:endParaRPr lang="zh-CN" altLang="zh-CN" dirty="0"/>
          </a:p>
          <a:p>
            <a:pPr marL="0" indent="0">
              <a:buNone/>
            </a:pPr>
            <a:endParaRPr lang="en-US" altLang="zh-CN" dirty="0"/>
          </a:p>
          <a:p>
            <a:pPr marL="0" indent="0">
              <a:buNone/>
            </a:pPr>
            <a:r>
              <a:rPr lang="zh-CN" altLang="zh-CN" dirty="0"/>
              <a:t>如果接收到有一位错</a:t>
            </a:r>
            <a:r>
              <a:rPr lang="en-US" altLang="zh-CN" dirty="0" err="1"/>
              <a:t>x</a:t>
            </a:r>
            <a:r>
              <a:rPr lang="en-US" altLang="zh-CN" baseline="-25000" dirty="0" err="1"/>
              <a:t>t</a:t>
            </a:r>
            <a:r>
              <a:rPr lang="zh-CN" altLang="zh-CN" dirty="0"/>
              <a:t>＝</a:t>
            </a:r>
            <a:r>
              <a:rPr lang="en-US" altLang="zh-CN" dirty="0"/>
              <a:t>1101</a:t>
            </a:r>
            <a:r>
              <a:rPr lang="zh-CN" altLang="zh-CN" dirty="0"/>
              <a:t>，</a:t>
            </a:r>
          </a:p>
          <a:p>
            <a:r>
              <a:rPr lang="en-US" altLang="zh-CN" dirty="0" err="1"/>
              <a:t>x</a:t>
            </a:r>
            <a:r>
              <a:rPr lang="en-US" altLang="zh-CN" baseline="-25000" dirty="0" err="1"/>
              <a:t>t</a:t>
            </a:r>
            <a:r>
              <a:rPr lang="zh-CN" altLang="zh-CN" dirty="0"/>
              <a:t>的权是奇数，发现有错</a:t>
            </a:r>
            <a:r>
              <a:rPr lang="en-US" altLang="zh-CN" dirty="0"/>
              <a:t>(</a:t>
            </a:r>
            <a:r>
              <a:rPr lang="zh-CN" altLang="en-US" dirty="0"/>
              <a:t>且是奇数位个错</a:t>
            </a:r>
            <a:r>
              <a:rPr lang="en-US" altLang="zh-CN" dirty="0"/>
              <a:t>)</a:t>
            </a:r>
            <a:r>
              <a:rPr lang="zh-CN" altLang="zh-CN" dirty="0"/>
              <a:t>。</a:t>
            </a:r>
          </a:p>
          <a:p>
            <a:r>
              <a:rPr lang="en-US" altLang="zh-CN" dirty="0" err="1"/>
              <a:t>x</a:t>
            </a:r>
            <a:r>
              <a:rPr lang="en-US" altLang="zh-CN" baseline="-25000" dirty="0" err="1"/>
              <a:t>t</a:t>
            </a:r>
            <a:r>
              <a:rPr lang="zh-CN" altLang="zh-CN" dirty="0"/>
              <a:t>的权是偶数，无法判断</a:t>
            </a:r>
            <a:r>
              <a:rPr lang="zh-CN" altLang="en-US" dirty="0"/>
              <a:t>有</a:t>
            </a:r>
            <a:r>
              <a:rPr lang="zh-CN" altLang="zh-CN" dirty="0"/>
              <a:t>错</a:t>
            </a:r>
            <a:r>
              <a:rPr lang="zh-CN" altLang="en-US" dirty="0"/>
              <a:t>（因</a:t>
            </a:r>
            <a:r>
              <a:rPr lang="en-US" altLang="zh-CN" dirty="0"/>
              <a:t>e</a:t>
            </a:r>
            <a:r>
              <a:rPr lang="zh-CN" altLang="en-US" dirty="0"/>
              <a:t>不能检测到偶数位个错）</a:t>
            </a:r>
            <a:r>
              <a:rPr lang="zh-CN" altLang="zh-CN" dirty="0"/>
              <a:t>。</a:t>
            </a:r>
          </a:p>
        </p:txBody>
      </p:sp>
    </p:spTree>
    <p:extLst>
      <p:ext uri="{BB962C8B-B14F-4D97-AF65-F5344CB8AC3E}">
        <p14:creationId xmlns:p14="http://schemas.microsoft.com/office/powerpoint/2010/main" val="1258013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en-US" altLang="zh-CN" dirty="0"/>
              <a:t>Example</a:t>
            </a:r>
            <a:endParaRPr lang="zh-CN" altLang="en-US" dirty="0"/>
          </a:p>
        </p:txBody>
      </p:sp>
      <p:sp>
        <p:nvSpPr>
          <p:cNvPr id="3" name="内容占位符 2"/>
          <p:cNvSpPr>
            <a:spLocks noGrp="1"/>
          </p:cNvSpPr>
          <p:nvPr>
            <p:ph idx="1"/>
          </p:nvPr>
        </p:nvSpPr>
        <p:spPr>
          <a:xfrm>
            <a:off x="457200" y="1844824"/>
            <a:ext cx="8229600" cy="5021912"/>
          </a:xfrm>
        </p:spPr>
        <p:txBody>
          <a:bodyPr>
            <a:normAutofit lnSpcReduction="10000"/>
          </a:bodyPr>
          <a:lstStyle/>
          <a:p>
            <a:pPr marL="0" indent="0">
              <a:buNone/>
            </a:pPr>
            <a:r>
              <a:rPr lang="zh-CN" altLang="zh-CN" dirty="0"/>
              <a:t>（</a:t>
            </a:r>
            <a:r>
              <a:rPr lang="en-US" altLang="zh-CN" dirty="0"/>
              <a:t>m</a:t>
            </a:r>
            <a:r>
              <a:rPr lang="zh-CN" altLang="zh-CN" dirty="0"/>
              <a:t>，</a:t>
            </a:r>
            <a:r>
              <a:rPr lang="en-US" altLang="zh-CN" dirty="0"/>
              <a:t>3m</a:t>
            </a:r>
            <a:r>
              <a:rPr lang="zh-CN" altLang="zh-CN" dirty="0"/>
              <a:t>）编码函数：</a:t>
            </a:r>
            <a:r>
              <a:rPr lang="en-US" altLang="zh-CN" dirty="0"/>
              <a:t>e</a:t>
            </a:r>
            <a:r>
              <a:rPr lang="zh-CN" altLang="zh-CN" dirty="0"/>
              <a:t>：</a:t>
            </a:r>
            <a:r>
              <a:rPr lang="en-US" altLang="zh-CN" dirty="0" err="1"/>
              <a:t>B</a:t>
            </a:r>
            <a:r>
              <a:rPr lang="en-US" altLang="zh-CN" baseline="30000" dirty="0" err="1"/>
              <a:t>m</a:t>
            </a:r>
            <a:r>
              <a:rPr lang="zh-CN" altLang="zh-CN" dirty="0"/>
              <a:t>→</a:t>
            </a:r>
            <a:r>
              <a:rPr lang="en-US" altLang="zh-CN" dirty="0"/>
              <a:t>B</a:t>
            </a:r>
            <a:r>
              <a:rPr lang="en-US" altLang="zh-CN" baseline="30000" dirty="0"/>
              <a:t>3m</a:t>
            </a:r>
            <a:r>
              <a:rPr lang="zh-CN" altLang="zh-CN" dirty="0"/>
              <a:t>，</a:t>
            </a:r>
            <a:r>
              <a:rPr lang="en-US" altLang="zh-CN" dirty="0"/>
              <a:t>    </a:t>
            </a:r>
            <a:endParaRPr lang="zh-CN" altLang="zh-CN" dirty="0"/>
          </a:p>
          <a:p>
            <a:pPr marL="0" indent="0">
              <a:buNone/>
            </a:pPr>
            <a:r>
              <a:rPr lang="en-US" altLang="zh-CN" dirty="0"/>
              <a:t>b</a:t>
            </a:r>
            <a:r>
              <a:rPr lang="zh-CN" altLang="zh-CN" dirty="0"/>
              <a:t>＝</a:t>
            </a:r>
            <a:r>
              <a:rPr lang="en-US" altLang="zh-CN" dirty="0"/>
              <a:t>b</a:t>
            </a:r>
            <a:r>
              <a:rPr lang="en-US" altLang="zh-CN" baseline="-25000" dirty="0"/>
              <a:t>1</a:t>
            </a:r>
            <a:r>
              <a:rPr lang="en-US" altLang="zh-CN" dirty="0"/>
              <a:t>b</a:t>
            </a:r>
            <a:r>
              <a:rPr lang="en-US" altLang="zh-CN" baseline="-25000" dirty="0"/>
              <a:t>2</a:t>
            </a:r>
            <a:r>
              <a:rPr lang="zh-CN" altLang="zh-CN" dirty="0"/>
              <a:t>…</a:t>
            </a:r>
            <a:r>
              <a:rPr lang="en-US" altLang="zh-CN" dirty="0" err="1"/>
              <a:t>b</a:t>
            </a:r>
            <a:r>
              <a:rPr lang="en-US" altLang="zh-CN" baseline="-25000" dirty="0" err="1"/>
              <a:t>m</a:t>
            </a:r>
            <a:r>
              <a:rPr lang="zh-CN" altLang="zh-CN" dirty="0"/>
              <a:t>，</a:t>
            </a:r>
            <a:r>
              <a:rPr lang="en-US" altLang="zh-CN" dirty="0"/>
              <a:t>e(b)</a:t>
            </a:r>
            <a:r>
              <a:rPr lang="zh-CN" altLang="zh-CN" dirty="0"/>
              <a:t>＝</a:t>
            </a:r>
            <a:r>
              <a:rPr lang="en-US" altLang="zh-CN" dirty="0"/>
              <a:t>b</a:t>
            </a:r>
            <a:r>
              <a:rPr lang="en-US" altLang="zh-CN" baseline="-25000" dirty="0"/>
              <a:t>1</a:t>
            </a:r>
            <a:r>
              <a:rPr lang="en-US" altLang="zh-CN" dirty="0"/>
              <a:t>b</a:t>
            </a:r>
            <a:r>
              <a:rPr lang="en-US" altLang="zh-CN" baseline="-25000" dirty="0"/>
              <a:t>2</a:t>
            </a:r>
            <a:r>
              <a:rPr lang="zh-CN" altLang="zh-CN" dirty="0"/>
              <a:t>…</a:t>
            </a:r>
            <a:r>
              <a:rPr lang="en-US" altLang="zh-CN" dirty="0"/>
              <a:t>b</a:t>
            </a:r>
            <a:r>
              <a:rPr lang="en-US" altLang="zh-CN" baseline="-25000" dirty="0"/>
              <a:t>m</a:t>
            </a:r>
            <a:r>
              <a:rPr lang="en-US" altLang="zh-CN" dirty="0"/>
              <a:t>b</a:t>
            </a:r>
            <a:r>
              <a:rPr lang="en-US" altLang="zh-CN" baseline="-25000" dirty="0"/>
              <a:t>1</a:t>
            </a:r>
            <a:r>
              <a:rPr lang="en-US" altLang="zh-CN" dirty="0"/>
              <a:t>b</a:t>
            </a:r>
            <a:r>
              <a:rPr lang="en-US" altLang="zh-CN" baseline="-25000" dirty="0"/>
              <a:t>2</a:t>
            </a:r>
            <a:r>
              <a:rPr lang="zh-CN" altLang="zh-CN" dirty="0"/>
              <a:t>…</a:t>
            </a:r>
            <a:r>
              <a:rPr lang="en-US" altLang="zh-CN" dirty="0"/>
              <a:t>b</a:t>
            </a:r>
            <a:r>
              <a:rPr lang="en-US" altLang="zh-CN" baseline="-25000" dirty="0"/>
              <a:t>m</a:t>
            </a:r>
            <a:r>
              <a:rPr lang="en-US" altLang="zh-CN" dirty="0"/>
              <a:t>b</a:t>
            </a:r>
            <a:r>
              <a:rPr lang="en-US" altLang="zh-CN" baseline="-25000" dirty="0"/>
              <a:t>1</a:t>
            </a:r>
            <a:r>
              <a:rPr lang="en-US" altLang="zh-CN" dirty="0"/>
              <a:t>b</a:t>
            </a:r>
            <a:r>
              <a:rPr lang="en-US" altLang="zh-CN" baseline="-25000" dirty="0"/>
              <a:t>2</a:t>
            </a:r>
            <a:r>
              <a:rPr lang="zh-CN" altLang="zh-CN" dirty="0"/>
              <a:t>…</a:t>
            </a:r>
            <a:r>
              <a:rPr lang="en-US" altLang="zh-CN" dirty="0"/>
              <a:t>b</a:t>
            </a:r>
            <a:r>
              <a:rPr lang="en-US" altLang="zh-CN" baseline="-25000" dirty="0"/>
              <a:t>m</a:t>
            </a:r>
            <a:r>
              <a:rPr lang="en-US" altLang="zh-CN" dirty="0"/>
              <a:t>.</a:t>
            </a:r>
            <a:endParaRPr lang="zh-CN" altLang="zh-CN" dirty="0"/>
          </a:p>
          <a:p>
            <a:r>
              <a:rPr lang="en-US" altLang="zh-CN" dirty="0">
                <a:latin typeface="Times New Roman" panose="02020603050405020304" pitchFamily="18" charset="0"/>
                <a:cs typeface="Times New Roman" panose="02020603050405020304" pitchFamily="18" charset="0"/>
              </a:rPr>
              <a:t>e(000)=000000000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e(001)=001001001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e(010)=010010010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e(011)=011011011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e(100)=100100100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e(101)=101101101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e(110)=110110110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e(111)=111111111</a:t>
            </a:r>
            <a:endParaRPr lang="zh-CN" altLang="zh-CN" dirty="0">
              <a:latin typeface="Times New Roman" panose="02020603050405020304" pitchFamily="18" charset="0"/>
              <a:cs typeface="Times New Roman" panose="02020603050405020304" pitchFamily="18" charset="0"/>
            </a:endParaRPr>
          </a:p>
          <a:p>
            <a:r>
              <a:rPr lang="zh-CN" altLang="zh-CN" dirty="0"/>
              <a:t>可以发现一位或两位错误。</a:t>
            </a:r>
          </a:p>
        </p:txBody>
      </p:sp>
    </p:spTree>
    <p:extLst>
      <p:ext uri="{BB962C8B-B14F-4D97-AF65-F5344CB8AC3E}">
        <p14:creationId xmlns:p14="http://schemas.microsoft.com/office/powerpoint/2010/main" val="2545288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fontScale="90000"/>
          </a:bodyPr>
          <a:lstStyle/>
          <a:p>
            <a:r>
              <a:rPr lang="zh-CN" altLang="en-US" dirty="0"/>
              <a:t>汉明距离</a:t>
            </a:r>
            <a:r>
              <a:rPr lang="el-GR" altLang="zh-CN" dirty="0"/>
              <a:t>δ(</a:t>
            </a:r>
            <a:r>
              <a:rPr lang="en-US" altLang="zh-CN" dirty="0" err="1"/>
              <a:t>x,y</a:t>
            </a:r>
            <a:r>
              <a:rPr lang="en-US" altLang="zh-CN" dirty="0"/>
              <a:t>)	Hamming distance</a:t>
            </a:r>
            <a:endParaRPr lang="zh-CN" altLang="en-US" dirty="0"/>
          </a:p>
        </p:txBody>
      </p:sp>
      <p:sp>
        <p:nvSpPr>
          <p:cNvPr id="3" name="内容占位符 2"/>
          <p:cNvSpPr>
            <a:spLocks noGrp="1"/>
          </p:cNvSpPr>
          <p:nvPr>
            <p:ph idx="1"/>
          </p:nvPr>
        </p:nvSpPr>
        <p:spPr>
          <a:xfrm>
            <a:off x="457200" y="1844824"/>
            <a:ext cx="8229600" cy="5021912"/>
          </a:xfrm>
        </p:spPr>
        <p:txBody>
          <a:bodyPr>
            <a:normAutofit/>
          </a:bodyPr>
          <a:lstStyle/>
          <a:p>
            <a:endParaRPr lang="en-US" altLang="zh-CN" dirty="0"/>
          </a:p>
          <a:p>
            <a:endParaRPr lang="en-US" altLang="zh-CN" b="1" dirty="0"/>
          </a:p>
          <a:p>
            <a:endParaRPr lang="en-US" altLang="zh-CN" dirty="0"/>
          </a:p>
          <a:p>
            <a:r>
              <a:rPr lang="zh-CN" altLang="zh-CN" dirty="0"/>
              <a:t>设</a:t>
            </a:r>
            <a:r>
              <a:rPr lang="en-US" altLang="zh-CN" dirty="0"/>
              <a:t>x</a:t>
            </a:r>
            <a:r>
              <a:rPr lang="zh-CN" altLang="zh-CN" dirty="0"/>
              <a:t>，</a:t>
            </a:r>
            <a:r>
              <a:rPr lang="en-US" altLang="zh-CN" dirty="0"/>
              <a:t>y</a:t>
            </a:r>
            <a:r>
              <a:rPr lang="zh-CN" altLang="zh-CN" dirty="0"/>
              <a:t>∈</a:t>
            </a:r>
            <a:r>
              <a:rPr lang="en-US" altLang="zh-CN" dirty="0" err="1"/>
              <a:t>B</a:t>
            </a:r>
            <a:r>
              <a:rPr lang="en-US" altLang="zh-CN" baseline="30000" dirty="0" err="1"/>
              <a:t>m</a:t>
            </a:r>
            <a:r>
              <a:rPr lang="zh-CN" altLang="zh-CN" dirty="0"/>
              <a:t>，δ</a:t>
            </a:r>
            <a:r>
              <a:rPr lang="en-US" altLang="zh-CN" dirty="0"/>
              <a:t>(</a:t>
            </a:r>
            <a:r>
              <a:rPr lang="en-US" altLang="zh-CN" dirty="0" err="1"/>
              <a:t>x,y</a:t>
            </a:r>
            <a:r>
              <a:rPr lang="en-US" altLang="zh-CN" dirty="0"/>
              <a:t>) =|</a:t>
            </a:r>
            <a:r>
              <a:rPr lang="en-US" altLang="zh-CN" dirty="0" err="1"/>
              <a:t>x</a:t>
            </a:r>
            <a:r>
              <a:rPr lang="en-US" altLang="zh-CN" dirty="0" err="1">
                <a:sym typeface="Symbol" panose="05050102010706020507" pitchFamily="18" charset="2"/>
              </a:rPr>
              <a:t></a:t>
            </a:r>
            <a:r>
              <a:rPr lang="en-US" altLang="zh-CN" dirty="0" err="1"/>
              <a:t>y</a:t>
            </a:r>
            <a:r>
              <a:rPr lang="en-US" altLang="zh-CN" dirty="0"/>
              <a:t>|</a:t>
            </a:r>
            <a:endParaRPr lang="zh-CN" altLang="zh-CN" dirty="0"/>
          </a:p>
          <a:p>
            <a:pPr marL="0" indent="0">
              <a:buNone/>
            </a:pPr>
            <a:r>
              <a:rPr lang="zh-CN" altLang="zh-CN" dirty="0"/>
              <a:t>δ</a:t>
            </a:r>
            <a:r>
              <a:rPr lang="en-US" altLang="zh-CN" dirty="0"/>
              <a:t>(</a:t>
            </a:r>
            <a:r>
              <a:rPr lang="en-US" altLang="zh-CN" dirty="0" err="1"/>
              <a:t>x,y</a:t>
            </a:r>
            <a:r>
              <a:rPr lang="en-US" altLang="zh-CN" dirty="0"/>
              <a:t>)</a:t>
            </a:r>
            <a:r>
              <a:rPr lang="zh-CN" altLang="zh-CN" dirty="0"/>
              <a:t>等于</a:t>
            </a:r>
            <a:r>
              <a:rPr lang="en-US" altLang="zh-CN" dirty="0"/>
              <a:t>x</a:t>
            </a:r>
            <a:r>
              <a:rPr lang="zh-CN" altLang="zh-CN" dirty="0"/>
              <a:t>，</a:t>
            </a:r>
            <a:r>
              <a:rPr lang="en-US" altLang="zh-CN" dirty="0"/>
              <a:t>y</a:t>
            </a:r>
            <a:r>
              <a:rPr lang="zh-CN" altLang="zh-CN" dirty="0"/>
              <a:t>中对应不相等的位置的个数。</a:t>
            </a:r>
          </a:p>
        </p:txBody>
      </p:sp>
    </p:spTree>
    <p:extLst>
      <p:ext uri="{BB962C8B-B14F-4D97-AF65-F5344CB8AC3E}">
        <p14:creationId xmlns:p14="http://schemas.microsoft.com/office/powerpoint/2010/main" val="165179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en-US" altLang="zh-CN" dirty="0"/>
              <a:t>Example</a:t>
            </a:r>
            <a:endParaRPr lang="zh-CN" altLang="en-US" dirty="0"/>
          </a:p>
        </p:txBody>
      </p:sp>
      <p:sp>
        <p:nvSpPr>
          <p:cNvPr id="3" name="内容占位符 2"/>
          <p:cNvSpPr>
            <a:spLocks noGrp="1"/>
          </p:cNvSpPr>
          <p:nvPr>
            <p:ph idx="1"/>
          </p:nvPr>
        </p:nvSpPr>
        <p:spPr>
          <a:xfrm>
            <a:off x="457200" y="1844824"/>
            <a:ext cx="8229600" cy="4248472"/>
          </a:xfrm>
        </p:spPr>
        <p:txBody>
          <a:bodyPr>
            <a:normAutofit/>
          </a:bodyPr>
          <a:lstStyle/>
          <a:p>
            <a:pPr>
              <a:buFont typeface="Wingdings" pitchFamily="2" charset="2"/>
              <a:buChar char="l"/>
            </a:pPr>
            <a:r>
              <a:rPr lang="zh-CN" altLang="zh-CN" dirty="0"/>
              <a:t>求</a:t>
            </a:r>
            <a:r>
              <a:rPr lang="zh-CN" altLang="en-US" dirty="0"/>
              <a:t>汉明</a:t>
            </a:r>
            <a:r>
              <a:rPr lang="zh-CN" altLang="zh-CN" dirty="0"/>
              <a:t>距离</a:t>
            </a: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x=110110, y=000101</a:t>
            </a:r>
            <a:endParaRPr lang="zh-CN"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x=001100, y=010110</a:t>
            </a:r>
            <a:endParaRPr lang="zh-CN" altLang="zh-CN" dirty="0">
              <a:latin typeface="Times New Roman" panose="02020603050405020304" pitchFamily="18" charset="0"/>
              <a:cs typeface="Times New Roman" panose="02020603050405020304" pitchFamily="18" charset="0"/>
            </a:endParaRPr>
          </a:p>
          <a:p>
            <a:pPr marL="0" indent="0">
              <a:buNone/>
            </a:pPr>
            <a:endParaRPr lang="en-US" altLang="zh-CN" dirty="0"/>
          </a:p>
          <a:p>
            <a:r>
              <a:rPr lang="zh-CN" altLang="zh-CN" dirty="0"/>
              <a:t>解</a:t>
            </a:r>
            <a:r>
              <a:rPr lang="zh-CN" altLang="en-US" dirty="0"/>
              <a:t>：</a:t>
            </a:r>
            <a:endParaRPr lang="en-US" altLang="zh-CN" dirty="0"/>
          </a:p>
          <a:p>
            <a:pPr marL="0" indent="0">
              <a:buNone/>
            </a:pPr>
            <a:r>
              <a:rPr lang="zh-CN" altLang="en-US" dirty="0"/>
              <a:t>（</a:t>
            </a:r>
            <a:r>
              <a:rPr lang="en-US" altLang="zh-CN" dirty="0"/>
              <a:t>a</a:t>
            </a:r>
            <a:r>
              <a:rPr lang="zh-CN" altLang="en-US" dirty="0"/>
              <a:t>）</a:t>
            </a:r>
            <a:r>
              <a:rPr lang="zh-CN" altLang="zh-CN" dirty="0"/>
              <a:t>δ</a:t>
            </a:r>
            <a:r>
              <a:rPr lang="en-US" altLang="zh-CN" dirty="0"/>
              <a:t>(</a:t>
            </a:r>
            <a:r>
              <a:rPr lang="en-US" altLang="zh-CN" dirty="0" err="1"/>
              <a:t>x,y</a:t>
            </a:r>
            <a:r>
              <a:rPr lang="en-US" altLang="zh-CN" dirty="0"/>
              <a:t>)=4.</a:t>
            </a:r>
            <a:endParaRPr lang="zh-CN" altLang="zh-CN" dirty="0"/>
          </a:p>
          <a:p>
            <a:pPr marL="0" indent="0">
              <a:buNone/>
            </a:pPr>
            <a:r>
              <a:rPr lang="zh-CN" altLang="en-US" dirty="0"/>
              <a:t>（</a:t>
            </a:r>
            <a:r>
              <a:rPr lang="en-US" altLang="zh-CN" dirty="0"/>
              <a:t>b</a:t>
            </a:r>
            <a:r>
              <a:rPr lang="zh-CN" altLang="en-US" dirty="0"/>
              <a:t>）</a:t>
            </a:r>
            <a:r>
              <a:rPr lang="zh-CN" altLang="zh-CN" dirty="0"/>
              <a:t>δ</a:t>
            </a:r>
            <a:r>
              <a:rPr lang="en-US" altLang="zh-CN" dirty="0"/>
              <a:t>(</a:t>
            </a:r>
            <a:r>
              <a:rPr lang="en-US" altLang="zh-CN" dirty="0" err="1"/>
              <a:t>x,y</a:t>
            </a:r>
            <a:r>
              <a:rPr lang="en-US" altLang="zh-CN" dirty="0"/>
              <a:t>)=3.</a:t>
            </a:r>
            <a:endParaRPr lang="zh-CN" altLang="zh-CN" dirty="0"/>
          </a:p>
        </p:txBody>
      </p:sp>
    </p:spTree>
    <p:extLst>
      <p:ext uri="{BB962C8B-B14F-4D97-AF65-F5344CB8AC3E}">
        <p14:creationId xmlns:p14="http://schemas.microsoft.com/office/powerpoint/2010/main" val="2238286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5021912"/>
          </a:xfrm>
        </p:spPr>
        <p:txBody>
          <a:bodyPr>
            <a:normAutofit/>
          </a:bodyPr>
          <a:lstStyle/>
          <a:p>
            <a:pPr marL="0" indent="0">
              <a:buNone/>
            </a:pPr>
            <a:r>
              <a:rPr lang="zh-CN" altLang="zh-CN" b="1" dirty="0">
                <a:solidFill>
                  <a:srgbClr val="FF0000"/>
                </a:solidFill>
              </a:rPr>
              <a:t>定理</a:t>
            </a:r>
            <a:r>
              <a:rPr lang="en-US" altLang="zh-CN" b="1" dirty="0">
                <a:solidFill>
                  <a:srgbClr val="FF0000"/>
                </a:solidFill>
              </a:rPr>
              <a:t>1. </a:t>
            </a:r>
            <a:r>
              <a:rPr lang="zh-CN" altLang="zh-CN" b="1" dirty="0"/>
              <a:t>设</a:t>
            </a:r>
            <a:r>
              <a:rPr lang="en-US" altLang="zh-CN" b="1" dirty="0" err="1"/>
              <a:t>x,y,z</a:t>
            </a:r>
            <a:r>
              <a:rPr lang="zh-CN" altLang="zh-CN" b="1" dirty="0"/>
              <a:t>∈</a:t>
            </a:r>
            <a:r>
              <a:rPr lang="en-US" altLang="zh-CN" b="1" dirty="0" err="1"/>
              <a:t>B</a:t>
            </a:r>
            <a:r>
              <a:rPr lang="en-US" altLang="zh-CN" b="1" baseline="30000" dirty="0" err="1"/>
              <a:t>m</a:t>
            </a:r>
            <a:r>
              <a:rPr lang="zh-CN" altLang="zh-CN" b="1" dirty="0"/>
              <a:t>，则</a:t>
            </a:r>
          </a:p>
          <a:p>
            <a:pPr marL="0" lvl="0" indent="0">
              <a:buNone/>
            </a:pPr>
            <a:r>
              <a:rPr lang="zh-CN" altLang="en-US" dirty="0"/>
              <a:t>（</a:t>
            </a:r>
            <a:r>
              <a:rPr lang="en-US" altLang="zh-CN" dirty="0"/>
              <a:t>a</a:t>
            </a:r>
            <a:r>
              <a:rPr lang="zh-CN" altLang="en-US" dirty="0"/>
              <a:t>）</a:t>
            </a:r>
            <a:r>
              <a:rPr lang="zh-CN" altLang="zh-CN" dirty="0"/>
              <a:t>δ</a:t>
            </a:r>
            <a:r>
              <a:rPr lang="en-US" altLang="zh-CN" dirty="0"/>
              <a:t>(</a:t>
            </a:r>
            <a:r>
              <a:rPr lang="en-US" altLang="zh-CN" dirty="0" err="1"/>
              <a:t>x,y</a:t>
            </a:r>
            <a:r>
              <a:rPr lang="en-US" altLang="zh-CN" dirty="0"/>
              <a:t>) =</a:t>
            </a:r>
            <a:r>
              <a:rPr lang="zh-CN" altLang="zh-CN" dirty="0"/>
              <a:t>δ</a:t>
            </a:r>
            <a:r>
              <a:rPr lang="en-US" altLang="zh-CN" dirty="0"/>
              <a:t>(</a:t>
            </a:r>
            <a:r>
              <a:rPr lang="en-US" altLang="zh-CN" dirty="0" err="1"/>
              <a:t>y,x</a:t>
            </a:r>
            <a:r>
              <a:rPr lang="en-US" altLang="zh-CN" dirty="0"/>
              <a:t>).</a:t>
            </a:r>
            <a:endParaRPr lang="zh-CN" altLang="zh-CN" dirty="0"/>
          </a:p>
          <a:p>
            <a:pPr marL="0" lvl="0" indent="0">
              <a:buNone/>
            </a:pPr>
            <a:r>
              <a:rPr lang="zh-CN" altLang="en-US" dirty="0"/>
              <a:t>（</a:t>
            </a:r>
            <a:r>
              <a:rPr lang="en-US" altLang="zh-CN" dirty="0"/>
              <a:t>b</a:t>
            </a:r>
            <a:r>
              <a:rPr lang="zh-CN" altLang="en-US" dirty="0"/>
              <a:t>）</a:t>
            </a:r>
            <a:r>
              <a:rPr lang="zh-CN" altLang="zh-CN" dirty="0"/>
              <a:t>δ</a:t>
            </a:r>
            <a:r>
              <a:rPr lang="en-US" altLang="zh-CN" dirty="0"/>
              <a:t>(</a:t>
            </a:r>
            <a:r>
              <a:rPr lang="en-US" altLang="zh-CN" dirty="0" err="1"/>
              <a:t>x,y</a:t>
            </a:r>
            <a:r>
              <a:rPr lang="en-US" altLang="zh-CN" dirty="0"/>
              <a:t>)</a:t>
            </a:r>
            <a:r>
              <a:rPr lang="zh-CN" altLang="zh-CN" dirty="0"/>
              <a:t>≥</a:t>
            </a:r>
            <a:r>
              <a:rPr lang="en-US" altLang="zh-CN" dirty="0"/>
              <a:t>0.</a:t>
            </a:r>
            <a:endParaRPr lang="zh-CN" altLang="zh-CN" dirty="0"/>
          </a:p>
          <a:p>
            <a:pPr marL="0" lvl="0" indent="0">
              <a:buNone/>
            </a:pPr>
            <a:r>
              <a:rPr lang="zh-CN" altLang="en-US" dirty="0"/>
              <a:t>（</a:t>
            </a:r>
            <a:r>
              <a:rPr lang="en-US" altLang="zh-CN" dirty="0"/>
              <a:t>c</a:t>
            </a:r>
            <a:r>
              <a:rPr lang="zh-CN" altLang="en-US" dirty="0"/>
              <a:t>）</a:t>
            </a:r>
            <a:r>
              <a:rPr lang="zh-CN" altLang="zh-CN" dirty="0"/>
              <a:t>δ</a:t>
            </a:r>
            <a:r>
              <a:rPr lang="en-US" altLang="zh-CN" dirty="0"/>
              <a:t>(</a:t>
            </a:r>
            <a:r>
              <a:rPr lang="en-US" altLang="zh-CN" dirty="0" err="1"/>
              <a:t>x,y</a:t>
            </a:r>
            <a:r>
              <a:rPr lang="en-US" altLang="zh-CN" dirty="0"/>
              <a:t>)=0 if x=y.</a:t>
            </a:r>
            <a:endParaRPr lang="zh-CN" altLang="zh-CN" dirty="0"/>
          </a:p>
          <a:p>
            <a:pPr marL="0" lvl="0" indent="0">
              <a:buNone/>
            </a:pPr>
            <a:r>
              <a:rPr lang="zh-CN" altLang="en-US" dirty="0"/>
              <a:t>（</a:t>
            </a:r>
            <a:r>
              <a:rPr lang="en-US" altLang="zh-CN" dirty="0"/>
              <a:t>d</a:t>
            </a:r>
            <a:r>
              <a:rPr lang="zh-CN" altLang="en-US" dirty="0"/>
              <a:t>）</a:t>
            </a:r>
            <a:r>
              <a:rPr lang="zh-CN" altLang="zh-CN" dirty="0"/>
              <a:t>δ</a:t>
            </a:r>
            <a:r>
              <a:rPr lang="en-US" altLang="zh-CN" dirty="0"/>
              <a:t>(</a:t>
            </a:r>
            <a:r>
              <a:rPr lang="en-US" altLang="zh-CN" dirty="0" err="1"/>
              <a:t>x,y</a:t>
            </a:r>
            <a:r>
              <a:rPr lang="en-US" altLang="zh-CN" dirty="0"/>
              <a:t>)</a:t>
            </a:r>
            <a:r>
              <a:rPr lang="zh-CN" altLang="zh-CN" dirty="0"/>
              <a:t>≤δ</a:t>
            </a:r>
            <a:r>
              <a:rPr lang="en-US" altLang="zh-CN" dirty="0"/>
              <a:t>(</a:t>
            </a:r>
            <a:r>
              <a:rPr lang="en-US" altLang="zh-CN" dirty="0" err="1"/>
              <a:t>x,z</a:t>
            </a:r>
            <a:r>
              <a:rPr lang="en-US" altLang="zh-CN" dirty="0"/>
              <a:t>)</a:t>
            </a:r>
            <a:r>
              <a:rPr lang="zh-CN" altLang="zh-CN" dirty="0"/>
              <a:t>＋δ</a:t>
            </a:r>
            <a:r>
              <a:rPr lang="en-US" altLang="zh-CN" dirty="0"/>
              <a:t>(</a:t>
            </a:r>
            <a:r>
              <a:rPr lang="en-US" altLang="zh-CN" dirty="0" err="1"/>
              <a:t>z,y</a:t>
            </a:r>
            <a:r>
              <a:rPr lang="en-US" altLang="zh-CN" dirty="0"/>
              <a:t>)</a:t>
            </a:r>
          </a:p>
          <a:p>
            <a:pPr marL="0" lvl="0" indent="0">
              <a:buNone/>
            </a:pPr>
            <a:r>
              <a:rPr lang="zh-CN" altLang="en-US" b="1" dirty="0">
                <a:solidFill>
                  <a:srgbClr val="FF0000"/>
                </a:solidFill>
              </a:rPr>
              <a:t>证明：</a:t>
            </a:r>
            <a:endParaRPr lang="en-US" altLang="zh-CN" b="1" dirty="0">
              <a:solidFill>
                <a:srgbClr val="FF0000"/>
              </a:solidFill>
            </a:endParaRPr>
          </a:p>
          <a:p>
            <a:pPr marL="0" indent="0">
              <a:buNone/>
            </a:pPr>
            <a:r>
              <a:rPr lang="zh-CN" altLang="en-US" dirty="0"/>
              <a:t>（</a:t>
            </a:r>
            <a:r>
              <a:rPr lang="en-US" altLang="zh-CN" dirty="0"/>
              <a:t>d</a:t>
            </a:r>
            <a:r>
              <a:rPr lang="zh-CN" altLang="en-US" dirty="0"/>
              <a:t>）</a:t>
            </a:r>
            <a:r>
              <a:rPr lang="en-US" altLang="zh-CN" dirty="0"/>
              <a:t> |</a:t>
            </a:r>
            <a:r>
              <a:rPr lang="en-US" altLang="zh-CN" dirty="0" err="1"/>
              <a:t>a</a:t>
            </a:r>
            <a:r>
              <a:rPr lang="en-US" altLang="zh-CN" dirty="0" err="1">
                <a:sym typeface="Symbol" panose="05050102010706020507" pitchFamily="18" charset="2"/>
              </a:rPr>
              <a:t></a:t>
            </a:r>
            <a:r>
              <a:rPr lang="en-US" altLang="zh-CN" dirty="0" err="1"/>
              <a:t>b</a:t>
            </a:r>
            <a:r>
              <a:rPr lang="en-US" altLang="zh-CN" dirty="0"/>
              <a:t>|</a:t>
            </a:r>
            <a:r>
              <a:rPr lang="zh-CN" altLang="zh-CN" dirty="0"/>
              <a:t>≤</a:t>
            </a:r>
            <a:r>
              <a:rPr lang="en-US" altLang="zh-CN" dirty="0"/>
              <a:t>|a|+|b|.</a:t>
            </a:r>
          </a:p>
          <a:p>
            <a:pPr marL="0" indent="0">
              <a:buNone/>
            </a:pPr>
            <a:r>
              <a:rPr lang="zh-CN" altLang="zh-CN" dirty="0"/>
              <a:t>δ</a:t>
            </a:r>
            <a:r>
              <a:rPr lang="en-US" altLang="zh-CN" dirty="0"/>
              <a:t>(</a:t>
            </a:r>
            <a:r>
              <a:rPr lang="en-US" altLang="zh-CN" dirty="0" err="1"/>
              <a:t>x,y</a:t>
            </a:r>
            <a:r>
              <a:rPr lang="en-US" altLang="zh-CN" dirty="0"/>
              <a:t>)=|x</a:t>
            </a:r>
            <a:r>
              <a:rPr lang="en-US" altLang="zh-CN" dirty="0">
                <a:sym typeface="Symbol" panose="05050102010706020507" pitchFamily="18" charset="2"/>
              </a:rPr>
              <a:t>	</a:t>
            </a:r>
            <a:r>
              <a:rPr lang="en-US" altLang="zh-CN" dirty="0"/>
              <a:t>y |=|</a:t>
            </a:r>
            <a:r>
              <a:rPr lang="en-US" altLang="zh-CN" dirty="0" err="1"/>
              <a:t>x</a:t>
            </a:r>
            <a:r>
              <a:rPr lang="en-US" altLang="zh-CN" dirty="0" err="1">
                <a:sym typeface="Symbol" panose="05050102010706020507" pitchFamily="18" charset="2"/>
              </a:rPr>
              <a:t></a:t>
            </a:r>
            <a:r>
              <a:rPr lang="en-US" altLang="zh-CN" dirty="0" err="1"/>
              <a:t>z</a:t>
            </a:r>
            <a:r>
              <a:rPr lang="en-US" altLang="zh-CN" dirty="0" err="1">
                <a:sym typeface="Symbol" panose="05050102010706020507" pitchFamily="18" charset="2"/>
              </a:rPr>
              <a:t></a:t>
            </a:r>
            <a:r>
              <a:rPr lang="en-US" altLang="zh-CN" dirty="0" err="1"/>
              <a:t>z</a:t>
            </a:r>
            <a:r>
              <a:rPr lang="en-US" altLang="zh-CN" dirty="0" err="1">
                <a:sym typeface="Symbol" panose="05050102010706020507" pitchFamily="18" charset="2"/>
              </a:rPr>
              <a:t></a:t>
            </a:r>
            <a:r>
              <a:rPr lang="en-US" altLang="zh-CN" dirty="0" err="1"/>
              <a:t>y</a:t>
            </a:r>
            <a:r>
              <a:rPr lang="en-US" altLang="zh-CN" dirty="0"/>
              <a:t>|</a:t>
            </a:r>
            <a:endParaRPr lang="zh-CN" altLang="zh-CN" dirty="0"/>
          </a:p>
          <a:p>
            <a:pPr marL="0" indent="0">
              <a:buNone/>
            </a:pPr>
            <a:r>
              <a:rPr lang="zh-CN" altLang="zh-CN" dirty="0"/>
              <a:t>≤</a:t>
            </a:r>
            <a:r>
              <a:rPr lang="en-US" altLang="zh-CN" dirty="0"/>
              <a:t>|</a:t>
            </a:r>
            <a:r>
              <a:rPr lang="en-US" altLang="zh-CN" dirty="0" err="1"/>
              <a:t>x</a:t>
            </a:r>
            <a:r>
              <a:rPr lang="en-US" altLang="zh-CN" dirty="0" err="1">
                <a:sym typeface="Symbol" panose="05050102010706020507" pitchFamily="18" charset="2"/>
              </a:rPr>
              <a:t></a:t>
            </a:r>
            <a:r>
              <a:rPr lang="en-US" altLang="zh-CN" dirty="0" err="1"/>
              <a:t>z</a:t>
            </a:r>
            <a:r>
              <a:rPr lang="en-US" altLang="zh-CN" dirty="0"/>
              <a:t>|+|</a:t>
            </a:r>
            <a:r>
              <a:rPr lang="en-US" altLang="zh-CN" dirty="0" err="1"/>
              <a:t>z</a:t>
            </a:r>
            <a:r>
              <a:rPr lang="en-US" altLang="zh-CN" dirty="0" err="1">
                <a:sym typeface="Symbol" panose="05050102010706020507" pitchFamily="18" charset="2"/>
              </a:rPr>
              <a:t></a:t>
            </a:r>
            <a:r>
              <a:rPr lang="en-US" altLang="zh-CN" dirty="0" err="1"/>
              <a:t>y</a:t>
            </a:r>
            <a:r>
              <a:rPr lang="en-US" altLang="zh-CN" dirty="0"/>
              <a:t>|=</a:t>
            </a:r>
            <a:r>
              <a:rPr lang="zh-CN" altLang="zh-CN" dirty="0"/>
              <a:t>δ</a:t>
            </a:r>
            <a:r>
              <a:rPr lang="en-US" altLang="zh-CN" dirty="0"/>
              <a:t>(</a:t>
            </a:r>
            <a:r>
              <a:rPr lang="en-US" altLang="zh-CN" dirty="0" err="1"/>
              <a:t>x,z</a:t>
            </a:r>
            <a:r>
              <a:rPr lang="en-US" altLang="zh-CN" dirty="0"/>
              <a:t>)+</a:t>
            </a:r>
            <a:r>
              <a:rPr lang="zh-CN" altLang="zh-CN" dirty="0"/>
              <a:t>δ</a:t>
            </a:r>
            <a:r>
              <a:rPr lang="en-US" altLang="zh-CN" dirty="0"/>
              <a:t>(</a:t>
            </a:r>
            <a:r>
              <a:rPr lang="en-US" altLang="zh-CN" dirty="0" err="1"/>
              <a:t>z,y</a:t>
            </a:r>
            <a:r>
              <a:rPr lang="en-US" altLang="zh-CN" dirty="0"/>
              <a:t>)</a:t>
            </a:r>
            <a:endParaRPr lang="zh-CN" altLang="zh-CN" dirty="0"/>
          </a:p>
          <a:p>
            <a:pPr marL="0" indent="0">
              <a:buNone/>
            </a:pPr>
            <a:endParaRPr lang="zh-CN" altLang="zh-CN" dirty="0"/>
          </a:p>
          <a:p>
            <a:pPr marL="0" lvl="0" indent="0">
              <a:buNone/>
            </a:pPr>
            <a:endParaRPr lang="zh-CN" altLang="zh-CN" b="1" dirty="0"/>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8" name="对象 7"/>
          <p:cNvGraphicFramePr>
            <a:graphicFrameLocks noChangeAspect="1"/>
          </p:cNvGraphicFramePr>
          <p:nvPr/>
        </p:nvGraphicFramePr>
        <p:xfrm>
          <a:off x="2143781" y="4375495"/>
          <a:ext cx="257175" cy="457200"/>
        </p:xfrm>
        <a:graphic>
          <a:graphicData uri="http://schemas.openxmlformats.org/presentationml/2006/ole">
            <mc:AlternateContent xmlns:mc="http://schemas.openxmlformats.org/markup-compatibility/2006">
              <mc:Choice xmlns:v="urn:schemas-microsoft-com:vml" Requires="v">
                <p:oleObj name="Equation" r:id="rId2" imgW="126780" imgH="215526" progId="Equation.DSMT4">
                  <p:embed/>
                </p:oleObj>
              </mc:Choice>
              <mc:Fallback>
                <p:oleObj name="Equation" r:id="rId2" imgW="126780" imgH="215526" progId="Equation.DSMT4">
                  <p:embed/>
                  <p:pic>
                    <p:nvPicPr>
                      <p:cNvPr id="8"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781" y="4375495"/>
                        <a:ext cx="257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94496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zh-CN" altLang="zh-CN" dirty="0"/>
              <a:t>最小距离</a:t>
            </a:r>
            <a:r>
              <a:rPr lang="en-US" altLang="zh-CN" dirty="0"/>
              <a:t>minimum distance</a:t>
            </a:r>
            <a:endParaRPr lang="zh-CN" altLang="en-US" dirty="0"/>
          </a:p>
        </p:txBody>
      </p:sp>
      <p:sp>
        <p:nvSpPr>
          <p:cNvPr id="3" name="内容占位符 2"/>
          <p:cNvSpPr>
            <a:spLocks noGrp="1"/>
          </p:cNvSpPr>
          <p:nvPr>
            <p:ph idx="1"/>
          </p:nvPr>
        </p:nvSpPr>
        <p:spPr>
          <a:xfrm>
            <a:off x="457200" y="2060848"/>
            <a:ext cx="8229600" cy="3384376"/>
          </a:xfrm>
        </p:spPr>
        <p:txBody>
          <a:bodyPr>
            <a:normAutofit/>
          </a:bodyPr>
          <a:lstStyle/>
          <a:p>
            <a:endParaRPr lang="en-US" altLang="zh-CN" dirty="0"/>
          </a:p>
          <a:p>
            <a:pPr marL="0" indent="0">
              <a:buNone/>
            </a:pPr>
            <a:endParaRPr lang="en-US" altLang="zh-CN" dirty="0"/>
          </a:p>
          <a:p>
            <a:pPr marL="0" indent="0">
              <a:buNone/>
            </a:pPr>
            <a:r>
              <a:rPr lang="zh-CN" altLang="zh-CN" dirty="0"/>
              <a:t>一个编码函数</a:t>
            </a:r>
            <a:r>
              <a:rPr lang="en-US" altLang="zh-CN" dirty="0"/>
              <a:t>e</a:t>
            </a:r>
            <a:r>
              <a:rPr lang="zh-CN" altLang="zh-CN" dirty="0"/>
              <a:t>：</a:t>
            </a:r>
            <a:r>
              <a:rPr lang="en-US" altLang="zh-CN" dirty="0" err="1"/>
              <a:t>B</a:t>
            </a:r>
            <a:r>
              <a:rPr lang="en-US" altLang="zh-CN" baseline="30000" dirty="0" err="1"/>
              <a:t>m</a:t>
            </a:r>
            <a:r>
              <a:rPr lang="zh-CN" altLang="zh-CN" dirty="0"/>
              <a:t>→</a:t>
            </a:r>
            <a:r>
              <a:rPr lang="en-US" altLang="zh-CN" dirty="0" err="1"/>
              <a:t>B</a:t>
            </a:r>
            <a:r>
              <a:rPr lang="en-US" altLang="zh-CN" baseline="30000" dirty="0" err="1"/>
              <a:t>n</a:t>
            </a:r>
            <a:r>
              <a:rPr lang="en-US" altLang="zh-CN" baseline="30000" dirty="0"/>
              <a:t> </a:t>
            </a:r>
            <a:r>
              <a:rPr lang="zh-CN" altLang="zh-CN" dirty="0"/>
              <a:t>的</a:t>
            </a:r>
            <a:r>
              <a:rPr lang="zh-CN" altLang="zh-CN" dirty="0">
                <a:solidFill>
                  <a:srgbClr val="FF0000"/>
                </a:solidFill>
              </a:rPr>
              <a:t>最小距离</a:t>
            </a:r>
            <a:r>
              <a:rPr lang="en-US" altLang="zh-CN" dirty="0">
                <a:solidFill>
                  <a:srgbClr val="FF0000"/>
                </a:solidFill>
              </a:rPr>
              <a:t>(minimum distance)</a:t>
            </a:r>
          </a:p>
          <a:p>
            <a:pPr marL="0" indent="0">
              <a:buNone/>
            </a:pPr>
            <a:endParaRPr lang="zh-CN" altLang="zh-CN" dirty="0"/>
          </a:p>
          <a:p>
            <a:r>
              <a:rPr lang="en-US" altLang="zh-CN" dirty="0"/>
              <a:t>   min{</a:t>
            </a:r>
            <a:r>
              <a:rPr lang="zh-CN" altLang="zh-CN" dirty="0"/>
              <a:t>δ</a:t>
            </a:r>
            <a:r>
              <a:rPr lang="en-US" altLang="zh-CN" dirty="0"/>
              <a:t>(e(x),e(y)) | </a:t>
            </a:r>
            <a:r>
              <a:rPr lang="en-US" altLang="zh-CN" dirty="0" err="1"/>
              <a:t>x,y</a:t>
            </a:r>
            <a:r>
              <a:rPr lang="zh-CN" altLang="zh-CN" dirty="0"/>
              <a:t>∈</a:t>
            </a:r>
            <a:r>
              <a:rPr lang="en-US" altLang="zh-CN" dirty="0" err="1"/>
              <a:t>B</a:t>
            </a:r>
            <a:r>
              <a:rPr lang="en-US" altLang="zh-CN" baseline="30000" dirty="0" err="1"/>
              <a:t>m</a:t>
            </a:r>
            <a:r>
              <a:rPr lang="en-US" altLang="zh-CN" dirty="0"/>
              <a:t>}.</a:t>
            </a:r>
            <a:endParaRPr lang="zh-CN" altLang="zh-CN" dirty="0"/>
          </a:p>
        </p:txBody>
      </p:sp>
    </p:spTree>
    <p:extLst>
      <p:ext uri="{BB962C8B-B14F-4D97-AF65-F5344CB8AC3E}">
        <p14:creationId xmlns:p14="http://schemas.microsoft.com/office/powerpoint/2010/main" val="1301528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en-US" altLang="zh-CN" dirty="0"/>
              <a:t>Example</a:t>
            </a:r>
            <a:endParaRPr lang="zh-CN" altLang="en-US" dirty="0"/>
          </a:p>
        </p:txBody>
      </p:sp>
      <p:sp>
        <p:nvSpPr>
          <p:cNvPr id="3" name="内容占位符 2"/>
          <p:cNvSpPr>
            <a:spLocks noGrp="1"/>
          </p:cNvSpPr>
          <p:nvPr>
            <p:ph idx="1"/>
          </p:nvPr>
        </p:nvSpPr>
        <p:spPr>
          <a:xfrm>
            <a:off x="457200" y="1844824"/>
            <a:ext cx="8229600" cy="5021912"/>
          </a:xfrm>
        </p:spPr>
        <p:txBody>
          <a:bodyPr>
            <a:normAutofit/>
          </a:bodyPr>
          <a:lstStyle/>
          <a:p>
            <a:endParaRPr lang="en-US" altLang="zh-CN" dirty="0"/>
          </a:p>
          <a:p>
            <a:r>
              <a:rPr lang="en-US" altLang="zh-CN" dirty="0">
                <a:latin typeface="Times New Roman" panose="02020603050405020304" pitchFamily="18" charset="0"/>
                <a:cs typeface="Times New Roman" panose="02020603050405020304" pitchFamily="18" charset="0"/>
              </a:rPr>
              <a:t>e(00)=00000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e(01)=01110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e(10)=00111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e(11)=11111</a:t>
            </a:r>
            <a:endParaRPr lang="zh-CN" altLang="zh-CN" dirty="0">
              <a:latin typeface="Times New Roman" panose="02020603050405020304" pitchFamily="18" charset="0"/>
              <a:cs typeface="Times New Roman" panose="02020603050405020304" pitchFamily="18" charset="0"/>
            </a:endParaRPr>
          </a:p>
          <a:p>
            <a:r>
              <a:rPr lang="en-US" altLang="zh-CN" dirty="0"/>
              <a:t>min{</a:t>
            </a:r>
            <a:r>
              <a:rPr lang="zh-CN" altLang="zh-CN" dirty="0"/>
              <a:t>δ</a:t>
            </a:r>
            <a:r>
              <a:rPr lang="en-US" altLang="zh-CN" dirty="0"/>
              <a:t>(e(x),e(y))}=2.</a:t>
            </a:r>
            <a:endParaRPr lang="zh-CN" altLang="zh-CN" dirty="0"/>
          </a:p>
        </p:txBody>
      </p:sp>
    </p:spTree>
    <p:extLst>
      <p:ext uri="{BB962C8B-B14F-4D97-AF65-F5344CB8AC3E}">
        <p14:creationId xmlns:p14="http://schemas.microsoft.com/office/powerpoint/2010/main" val="3834540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078C3F3-64F1-47AD-958B-071E7294DFCE}"/>
              </a:ext>
            </a:extLst>
          </p:cNvPr>
          <p:cNvSpPr>
            <a:spLocks noChangeArrowheads="1"/>
          </p:cNvSpPr>
          <p:nvPr/>
        </p:nvSpPr>
        <p:spPr bwMode="auto">
          <a:xfrm>
            <a:off x="0" y="3215430"/>
            <a:ext cx="9144000" cy="1568911"/>
          </a:xfrm>
          <a:prstGeom prst="rect">
            <a:avLst/>
          </a:prstGeom>
          <a:noFill/>
          <a:ln>
            <a:noFill/>
          </a:ln>
          <a:effectLst/>
          <a:extLst>
            <a:ext uri="{909E8E84-426E-40DD-AFC4-6F175D3DCCD1}">
              <a14:hiddenFill xmlns:a14="http://schemas.microsoft.com/office/drawing/2010/main">
                <a:solidFill>
                  <a:srgbClr val="DFD6C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algn="ctr" eaLnBrk="1" hangingPunct="1"/>
            <a:r>
              <a:rPr kumimoji="1" lang="zh-CN" altLang="en-US" sz="3200" b="1" dirty="0"/>
              <a:t>第二章  群  论（</a:t>
            </a:r>
            <a:r>
              <a:rPr kumimoji="1" lang="en-US" altLang="zh-CN" sz="3200" b="1" dirty="0"/>
              <a:t>6</a:t>
            </a:r>
            <a:r>
              <a:rPr kumimoji="1" lang="zh-CN" altLang="en-US" sz="3200" b="1" dirty="0"/>
              <a:t>）</a:t>
            </a:r>
            <a:endParaRPr lang="en-US" altLang="zh-CN" sz="3200" b="1" dirty="0">
              <a:latin typeface="Arial" panose="020B0604020202020204" pitchFamily="34" charset="0"/>
            </a:endParaRPr>
          </a:p>
          <a:p>
            <a:pPr algn="r" eaLnBrk="1" hangingPunct="1">
              <a:lnSpc>
                <a:spcPct val="150000"/>
              </a:lnSpc>
            </a:pPr>
            <a:r>
              <a:rPr lang="en-US" altLang="zh-CN" sz="2800" b="1" dirty="0">
                <a:latin typeface="Arial" panose="020B0604020202020204" pitchFamily="34" charset="0"/>
              </a:rPr>
              <a:t>-§6 </a:t>
            </a:r>
            <a:r>
              <a:rPr lang="zh-CN" altLang="en-US" sz="2800" b="1" dirty="0">
                <a:latin typeface="Arial" panose="020B0604020202020204" pitchFamily="34" charset="0"/>
              </a:rPr>
              <a:t>群理论的应用举例</a:t>
            </a:r>
            <a:r>
              <a:rPr lang="en-US" altLang="zh-CN" sz="2800" dirty="0">
                <a:latin typeface="Arial" panose="020B0604020202020204" pitchFamily="34" charset="0"/>
              </a:rPr>
              <a:t>(2</a:t>
            </a:r>
            <a:r>
              <a:rPr lang="zh-CN" altLang="en-US" sz="2800" dirty="0">
                <a:latin typeface="Arial" panose="020B0604020202020204" pitchFamily="34" charset="0"/>
              </a:rPr>
              <a:t>课时</a:t>
            </a:r>
            <a:r>
              <a:rPr lang="en-US" altLang="zh-CN" sz="2800" dirty="0">
                <a:latin typeface="Arial" panose="020B0604020202020204" pitchFamily="34" charset="0"/>
              </a:rPr>
              <a:t>)</a:t>
            </a:r>
            <a:endParaRPr lang="zh-CN" altLang="en-US" sz="2800" dirty="0">
              <a:latin typeface="Arial" panose="020B0604020202020204" pitchFamily="34" charset="0"/>
            </a:endParaRPr>
          </a:p>
        </p:txBody>
      </p:sp>
      <p:sp>
        <p:nvSpPr>
          <p:cNvPr id="4099" name="Text Box 3">
            <a:extLst>
              <a:ext uri="{FF2B5EF4-FFF2-40B4-BE49-F238E27FC236}">
                <a16:creationId xmlns:a16="http://schemas.microsoft.com/office/drawing/2014/main" id="{9E4AE220-D931-489C-9E73-B76A51268EF9}"/>
              </a:ext>
            </a:extLst>
          </p:cNvPr>
          <p:cNvSpPr txBox="1">
            <a:spLocks noChangeArrowheads="1"/>
          </p:cNvSpPr>
          <p:nvPr/>
        </p:nvSpPr>
        <p:spPr bwMode="auto">
          <a:xfrm>
            <a:off x="2751138" y="769938"/>
            <a:ext cx="1749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endParaRPr lang="zh-CN" altLang="zh-CN">
              <a:latin typeface="Arial" panose="020B0604020202020204" pitchFamily="34" charset="0"/>
            </a:endParaRPr>
          </a:p>
        </p:txBody>
      </p:sp>
      <p:sp>
        <p:nvSpPr>
          <p:cNvPr id="20484" name="Text Box 4">
            <a:extLst>
              <a:ext uri="{FF2B5EF4-FFF2-40B4-BE49-F238E27FC236}">
                <a16:creationId xmlns:a16="http://schemas.microsoft.com/office/drawing/2014/main" id="{0122AB4A-74D8-4D42-9BF4-6657F24A2F20}"/>
              </a:ext>
            </a:extLst>
          </p:cNvPr>
          <p:cNvSpPr txBox="1">
            <a:spLocks noChangeArrowheads="1"/>
          </p:cNvSpPr>
          <p:nvPr/>
        </p:nvSpPr>
        <p:spPr bwMode="auto">
          <a:xfrm>
            <a:off x="1872271" y="2014270"/>
            <a:ext cx="525658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omic Sans MS" panose="030F0702030302020204" pitchFamily="66" charset="0"/>
                <a:ea typeface="宋体" panose="02010600030101010101" pitchFamily="2" charset="-122"/>
              </a:defRPr>
            </a:lvl1pPr>
            <a:lvl2pPr marL="742950" indent="-285750">
              <a:defRPr>
                <a:solidFill>
                  <a:schemeClr val="tx1"/>
                </a:solidFill>
                <a:latin typeface="Comic Sans MS" panose="030F0702030302020204" pitchFamily="66" charset="0"/>
                <a:ea typeface="宋体" panose="02010600030101010101" pitchFamily="2" charset="-122"/>
              </a:defRPr>
            </a:lvl2pPr>
            <a:lvl3pPr marL="1143000" indent="-228600">
              <a:defRPr>
                <a:solidFill>
                  <a:schemeClr val="tx1"/>
                </a:solidFill>
                <a:latin typeface="Comic Sans MS" panose="030F0702030302020204" pitchFamily="66" charset="0"/>
                <a:ea typeface="宋体" panose="02010600030101010101" pitchFamily="2" charset="-122"/>
              </a:defRPr>
            </a:lvl3pPr>
            <a:lvl4pPr marL="1600200" indent="-228600">
              <a:defRPr>
                <a:solidFill>
                  <a:schemeClr val="tx1"/>
                </a:solidFill>
                <a:latin typeface="Comic Sans MS" panose="030F0702030302020204" pitchFamily="66" charset="0"/>
                <a:ea typeface="宋体" panose="02010600030101010101" pitchFamily="2" charset="-122"/>
              </a:defRPr>
            </a:lvl4pPr>
            <a:lvl5pPr marL="2057400" indent="-228600">
              <a:defRPr>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宋体" panose="02010600030101010101" pitchFamily="2" charset="-122"/>
              </a:defRPr>
            </a:lvl9pPr>
          </a:lstStyle>
          <a:p>
            <a:pPr eaLnBrk="1" hangingPunct="1"/>
            <a:r>
              <a:rPr lang="zh-CN" altLang="en-US" sz="6600" b="1" dirty="0">
                <a:solidFill>
                  <a:srgbClr val="FF0000"/>
                </a:solidFill>
                <a:latin typeface="华文行楷" panose="02010800040101010101" pitchFamily="2" charset="-122"/>
                <a:ea typeface="华文行楷" panose="02010800040101010101" pitchFamily="2" charset="-122"/>
              </a:rPr>
              <a:t>　</a:t>
            </a:r>
            <a:r>
              <a:rPr lang="zh-CN" altLang="en-US" sz="5400" b="1" dirty="0">
                <a:solidFill>
                  <a:srgbClr val="FF0000"/>
                </a:solidFill>
                <a:latin typeface="华文行楷" panose="02010800040101010101" pitchFamily="2" charset="-122"/>
                <a:ea typeface="华文行楷" panose="02010800040101010101" pitchFamily="2" charset="-122"/>
              </a:rPr>
              <a:t>第  </a:t>
            </a:r>
            <a:r>
              <a:rPr lang="en-US" altLang="zh-CN" sz="5400" b="1" dirty="0">
                <a:solidFill>
                  <a:srgbClr val="FF0000"/>
                </a:solidFill>
                <a:latin typeface="华文行楷" panose="02010800040101010101" pitchFamily="2" charset="-122"/>
                <a:ea typeface="华文行楷" panose="02010800040101010101" pitchFamily="2" charset="-122"/>
              </a:rPr>
              <a:t>8  </a:t>
            </a:r>
            <a:r>
              <a:rPr lang="zh-CN" altLang="en-US" sz="5400" b="1" dirty="0">
                <a:solidFill>
                  <a:srgbClr val="FF0000"/>
                </a:solidFill>
                <a:latin typeface="华文行楷" panose="02010800040101010101" pitchFamily="2" charset="-122"/>
                <a:ea typeface="华文行楷" panose="02010800040101010101" pitchFamily="2" charset="-122"/>
              </a:rPr>
              <a:t>讲</a:t>
            </a:r>
            <a:r>
              <a:rPr lang="zh-CN" altLang="en-US" sz="5400" dirty="0">
                <a:solidFill>
                  <a:srgbClr val="FF0000"/>
                </a:solidFill>
                <a:latin typeface="华文行楷" panose="02010800040101010101" pitchFamily="2" charset="-122"/>
                <a:ea typeface="华文行楷" panose="0201080004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to="" calcmode="lin" valueType="num">
                                      <p:cBhvr>
                                        <p:cTn id="7" dur="1" fill="hold"/>
                                        <p:tgtEl>
                                          <p:spTgt spid="2048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0482"/>
                                        </p:tgtEl>
                                        <p:attrNameLst>
                                          <p:attrName>style.visibility</p:attrName>
                                        </p:attrNameLst>
                                      </p:cBhvr>
                                      <p:to>
                                        <p:strVal val="visible"/>
                                      </p:to>
                                    </p:set>
                                    <p:animEffect transition="in" filter="diamond(in)">
                                      <p:cBhvr>
                                        <p:cTn id="12" dur="20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5021912"/>
          </a:xfrm>
        </p:spPr>
        <p:txBody>
          <a:bodyPr>
            <a:normAutofit/>
          </a:bodyPr>
          <a:lstStyle/>
          <a:p>
            <a:pPr marL="0" indent="0">
              <a:buNone/>
            </a:pPr>
            <a:endParaRPr lang="en-US" altLang="zh-CN" b="1" dirty="0"/>
          </a:p>
          <a:p>
            <a:pPr marL="0" indent="0">
              <a:buNone/>
            </a:pPr>
            <a:r>
              <a:rPr lang="zh-CN" altLang="zh-CN" b="1" dirty="0">
                <a:solidFill>
                  <a:srgbClr val="FF0000"/>
                </a:solidFill>
              </a:rPr>
              <a:t>定理</a:t>
            </a:r>
            <a:r>
              <a:rPr lang="en-US" altLang="zh-CN" b="1" dirty="0">
                <a:solidFill>
                  <a:srgbClr val="FF0000"/>
                </a:solidFill>
              </a:rPr>
              <a:t>2.</a:t>
            </a:r>
            <a:r>
              <a:rPr lang="en-US" altLang="zh-CN" b="1" dirty="0"/>
              <a:t> </a:t>
            </a:r>
            <a:r>
              <a:rPr lang="zh-CN" altLang="zh-CN" dirty="0"/>
              <a:t>一个（</a:t>
            </a:r>
            <a:r>
              <a:rPr lang="en-US" altLang="zh-CN" dirty="0"/>
              <a:t>m</a:t>
            </a:r>
            <a:r>
              <a:rPr lang="zh-CN" altLang="zh-CN" dirty="0"/>
              <a:t>，</a:t>
            </a:r>
            <a:r>
              <a:rPr lang="en-US" altLang="zh-CN" dirty="0"/>
              <a:t>n</a:t>
            </a:r>
            <a:r>
              <a:rPr lang="zh-CN" altLang="zh-CN" dirty="0"/>
              <a:t>）编码</a:t>
            </a:r>
            <a:r>
              <a:rPr lang="zh-CN" altLang="en-US" dirty="0"/>
              <a:t>函数</a:t>
            </a:r>
            <a:r>
              <a:rPr lang="en-US" altLang="zh-CN" dirty="0"/>
              <a:t>e</a:t>
            </a:r>
            <a:r>
              <a:rPr lang="zh-CN" altLang="zh-CN" dirty="0"/>
              <a:t>：</a:t>
            </a:r>
            <a:r>
              <a:rPr lang="en-US" altLang="zh-CN" dirty="0" err="1"/>
              <a:t>B</a:t>
            </a:r>
            <a:r>
              <a:rPr lang="en-US" altLang="zh-CN" baseline="30000" dirty="0" err="1"/>
              <a:t>m</a:t>
            </a:r>
            <a:r>
              <a:rPr lang="zh-CN" altLang="zh-CN" dirty="0"/>
              <a:t>→</a:t>
            </a:r>
            <a:r>
              <a:rPr lang="en-US" altLang="zh-CN" dirty="0" err="1"/>
              <a:t>B</a:t>
            </a:r>
            <a:r>
              <a:rPr lang="en-US" altLang="zh-CN" baseline="30000" dirty="0" err="1"/>
              <a:t>n</a:t>
            </a:r>
            <a:r>
              <a:rPr lang="zh-CN" altLang="zh-CN" dirty="0"/>
              <a:t>能查出至多</a:t>
            </a:r>
            <a:r>
              <a:rPr lang="en-US" altLang="zh-CN" dirty="0"/>
              <a:t>k</a:t>
            </a:r>
            <a:r>
              <a:rPr lang="zh-CN" altLang="zh-CN" dirty="0"/>
              <a:t>位错误</a:t>
            </a:r>
            <a:r>
              <a:rPr lang="zh-CN" altLang="zh-CN" b="1" dirty="0">
                <a:effectLst>
                  <a:outerShdw blurRad="38100" dist="38100" dir="2700000" algn="tl">
                    <a:srgbClr val="000000">
                      <a:alpha val="43137"/>
                    </a:srgbClr>
                  </a:outerShdw>
                </a:effectLst>
              </a:rPr>
              <a:t>当且仅当</a:t>
            </a:r>
            <a:r>
              <a:rPr lang="zh-CN" altLang="zh-CN" dirty="0"/>
              <a:t>最小</a:t>
            </a:r>
            <a:r>
              <a:rPr lang="zh-CN" altLang="en-US" dirty="0"/>
              <a:t>汉明</a:t>
            </a:r>
            <a:r>
              <a:rPr lang="zh-CN" altLang="zh-CN" dirty="0"/>
              <a:t>距离≥</a:t>
            </a:r>
            <a:r>
              <a:rPr lang="en-US" altLang="zh-CN" dirty="0"/>
              <a:t>k</a:t>
            </a:r>
            <a:r>
              <a:rPr lang="zh-CN" altLang="zh-CN" dirty="0"/>
              <a:t>＋</a:t>
            </a:r>
            <a:r>
              <a:rPr lang="en-US" altLang="zh-CN" dirty="0"/>
              <a:t>1</a:t>
            </a:r>
            <a:r>
              <a:rPr lang="zh-CN" altLang="zh-CN" dirty="0"/>
              <a:t>。</a:t>
            </a:r>
          </a:p>
          <a:p>
            <a:pPr marL="0" lvl="0" indent="0">
              <a:buNone/>
            </a:pPr>
            <a:endParaRPr lang="en-US" altLang="zh-CN" b="1" dirty="0"/>
          </a:p>
          <a:p>
            <a:pPr marL="0" lvl="0" indent="0">
              <a:buNone/>
            </a:pPr>
            <a:r>
              <a:rPr lang="zh-CN" altLang="en-US" b="1" dirty="0">
                <a:solidFill>
                  <a:srgbClr val="FF0000"/>
                </a:solidFill>
              </a:rPr>
              <a:t>证明</a:t>
            </a:r>
            <a:r>
              <a:rPr lang="zh-CN" altLang="en-US" b="1" dirty="0"/>
              <a:t>：</a:t>
            </a:r>
            <a:endParaRPr lang="en-US" altLang="zh-CN" b="1" dirty="0"/>
          </a:p>
          <a:p>
            <a:pPr marL="0" indent="0">
              <a:buNone/>
            </a:pPr>
            <a:r>
              <a:rPr lang="zh-CN" altLang="zh-CN" dirty="0"/>
              <a:t>设最小</a:t>
            </a:r>
            <a:r>
              <a:rPr lang="zh-CN" altLang="en-US" dirty="0"/>
              <a:t>汉明</a:t>
            </a:r>
            <a:r>
              <a:rPr lang="zh-CN" altLang="zh-CN" dirty="0"/>
              <a:t>距离≥</a:t>
            </a:r>
            <a:r>
              <a:rPr lang="en-US" altLang="zh-CN" dirty="0"/>
              <a:t>k</a:t>
            </a:r>
            <a:r>
              <a:rPr lang="zh-CN" altLang="zh-CN" dirty="0"/>
              <a:t>＋</a:t>
            </a:r>
            <a:r>
              <a:rPr lang="en-US" altLang="zh-CN" dirty="0"/>
              <a:t>1</a:t>
            </a:r>
            <a:r>
              <a:rPr lang="zh-CN" altLang="zh-CN" dirty="0"/>
              <a:t>。</a:t>
            </a:r>
            <a:r>
              <a:rPr lang="en-US" altLang="zh-CN" dirty="0"/>
              <a:t> </a:t>
            </a:r>
            <a:r>
              <a:rPr lang="zh-CN" altLang="zh-CN" dirty="0"/>
              <a:t>发出</a:t>
            </a:r>
            <a:r>
              <a:rPr lang="en-US" altLang="zh-CN" dirty="0"/>
              <a:t>x</a:t>
            </a:r>
            <a:r>
              <a:rPr lang="zh-CN" altLang="zh-CN" dirty="0"/>
              <a:t>＝</a:t>
            </a:r>
            <a:r>
              <a:rPr lang="en-US" altLang="zh-CN" dirty="0"/>
              <a:t>e(b), </a:t>
            </a:r>
            <a:r>
              <a:rPr lang="zh-CN" altLang="zh-CN" dirty="0"/>
              <a:t>收到</a:t>
            </a:r>
            <a:r>
              <a:rPr lang="en-US" altLang="zh-CN" dirty="0" err="1"/>
              <a:t>x</a:t>
            </a:r>
            <a:r>
              <a:rPr lang="en-US" altLang="zh-CN" baseline="-25000" dirty="0" err="1"/>
              <a:t>t</a:t>
            </a:r>
            <a:r>
              <a:rPr lang="zh-CN" altLang="zh-CN" dirty="0"/>
              <a:t>，</a:t>
            </a:r>
            <a:r>
              <a:rPr lang="en-US" altLang="zh-CN" dirty="0"/>
              <a:t>x</a:t>
            </a:r>
            <a:r>
              <a:rPr lang="zh-CN" altLang="zh-CN" dirty="0"/>
              <a:t>≠</a:t>
            </a:r>
            <a:r>
              <a:rPr lang="en-US" altLang="zh-CN" dirty="0" err="1"/>
              <a:t>x</a:t>
            </a:r>
            <a:r>
              <a:rPr lang="en-US" altLang="zh-CN" baseline="-25000" dirty="0" err="1"/>
              <a:t>t</a:t>
            </a:r>
            <a:r>
              <a:rPr lang="zh-CN" altLang="zh-CN" dirty="0"/>
              <a:t>，</a:t>
            </a:r>
          </a:p>
          <a:p>
            <a:pPr marL="0" indent="0">
              <a:buNone/>
            </a:pPr>
            <a:r>
              <a:rPr lang="zh-CN" altLang="en-US" dirty="0"/>
              <a:t>如果</a:t>
            </a:r>
            <a:r>
              <a:rPr lang="zh-CN" altLang="zh-CN" dirty="0"/>
              <a:t>δ</a:t>
            </a:r>
            <a:r>
              <a:rPr lang="en-US" altLang="zh-CN" dirty="0"/>
              <a:t>(x, </a:t>
            </a:r>
            <a:r>
              <a:rPr lang="en-US" altLang="zh-CN" dirty="0" err="1"/>
              <a:t>x</a:t>
            </a:r>
            <a:r>
              <a:rPr lang="en-US" altLang="zh-CN" baseline="-25000" dirty="0" err="1"/>
              <a:t>t</a:t>
            </a:r>
            <a:r>
              <a:rPr lang="en-US" altLang="zh-CN" dirty="0"/>
              <a:t>)</a:t>
            </a:r>
            <a:r>
              <a:rPr lang="zh-CN" altLang="zh-CN" dirty="0"/>
              <a:t>≤</a:t>
            </a:r>
            <a:r>
              <a:rPr lang="en-US" altLang="zh-CN" dirty="0"/>
              <a:t>k</a:t>
            </a:r>
            <a:r>
              <a:rPr lang="zh-CN" altLang="en-US" dirty="0"/>
              <a:t>，</a:t>
            </a:r>
            <a:r>
              <a:rPr lang="zh-CN" altLang="zh-CN" dirty="0"/>
              <a:t>则</a:t>
            </a:r>
            <a:r>
              <a:rPr lang="en-US" altLang="zh-CN" dirty="0" err="1"/>
              <a:t>x</a:t>
            </a:r>
            <a:r>
              <a:rPr lang="en-US" altLang="zh-CN" baseline="-25000" dirty="0" err="1"/>
              <a:t>t</a:t>
            </a:r>
            <a:r>
              <a:rPr lang="zh-CN" altLang="zh-CN" dirty="0"/>
              <a:t>不是一个编码，</a:t>
            </a:r>
            <a:r>
              <a:rPr lang="zh-CN" altLang="en-US" dirty="0"/>
              <a:t>故</a:t>
            </a:r>
            <a:r>
              <a:rPr lang="en-US" altLang="zh-CN" dirty="0"/>
              <a:t>e</a:t>
            </a:r>
            <a:r>
              <a:rPr lang="zh-CN" altLang="en-US" dirty="0"/>
              <a:t>能</a:t>
            </a:r>
            <a:r>
              <a:rPr lang="zh-CN" altLang="zh-CN" dirty="0"/>
              <a:t>查出</a:t>
            </a:r>
            <a:r>
              <a:rPr lang="zh-CN" altLang="en-US" dirty="0"/>
              <a:t>至多</a:t>
            </a:r>
            <a:r>
              <a:rPr lang="en-US" altLang="zh-CN" dirty="0"/>
              <a:t>k</a:t>
            </a:r>
          </a:p>
          <a:p>
            <a:pPr marL="0" indent="0">
              <a:buNone/>
            </a:pPr>
            <a:r>
              <a:rPr lang="zh-CN" altLang="en-US" dirty="0"/>
              <a:t>位</a:t>
            </a:r>
            <a:r>
              <a:rPr lang="zh-CN" altLang="zh-CN" dirty="0"/>
              <a:t>错误。</a:t>
            </a:r>
          </a:p>
          <a:p>
            <a:pPr marL="0" indent="0">
              <a:buNone/>
            </a:pPr>
            <a:r>
              <a:rPr lang="en-US" altLang="zh-CN" dirty="0"/>
              <a:t>     </a:t>
            </a:r>
            <a:r>
              <a:rPr lang="zh-CN" altLang="zh-CN" dirty="0">
                <a:solidFill>
                  <a:srgbClr val="FF0000"/>
                </a:solidFill>
              </a:rPr>
              <a:t>反之</a:t>
            </a:r>
            <a:r>
              <a:rPr lang="en-US" altLang="zh-CN" dirty="0"/>
              <a:t>. </a:t>
            </a:r>
            <a:r>
              <a:rPr lang="zh-CN" altLang="zh-CN" dirty="0"/>
              <a:t>设最小</a:t>
            </a:r>
            <a:r>
              <a:rPr lang="zh-CN" altLang="en-US" dirty="0"/>
              <a:t>汉明</a:t>
            </a:r>
            <a:r>
              <a:rPr lang="zh-CN" altLang="zh-CN" dirty="0"/>
              <a:t>距离＝</a:t>
            </a:r>
            <a:r>
              <a:rPr lang="en-US" altLang="zh-CN" dirty="0"/>
              <a:t>r</a:t>
            </a:r>
            <a:r>
              <a:rPr lang="zh-CN" altLang="zh-CN" dirty="0"/>
              <a:t>≤</a:t>
            </a:r>
            <a:r>
              <a:rPr lang="en-US" altLang="zh-CN" dirty="0"/>
              <a:t>k</a:t>
            </a:r>
            <a:r>
              <a:rPr lang="zh-CN" altLang="zh-CN" dirty="0"/>
              <a:t>。</a:t>
            </a:r>
            <a:r>
              <a:rPr lang="zh-CN" altLang="en-US" dirty="0"/>
              <a:t>如果</a:t>
            </a:r>
            <a:r>
              <a:rPr lang="zh-CN" altLang="zh-CN" dirty="0"/>
              <a:t>δ</a:t>
            </a:r>
            <a:r>
              <a:rPr lang="en-US" altLang="zh-CN" dirty="0"/>
              <a:t>(x, </a:t>
            </a:r>
            <a:r>
              <a:rPr lang="en-US" altLang="zh-CN" dirty="0" err="1"/>
              <a:t>x</a:t>
            </a:r>
            <a:r>
              <a:rPr lang="en-US" altLang="zh-CN" baseline="-25000" dirty="0" err="1"/>
              <a:t>t</a:t>
            </a:r>
            <a:r>
              <a:rPr lang="en-US" altLang="zh-CN" dirty="0"/>
              <a:t>)</a:t>
            </a:r>
            <a:r>
              <a:rPr lang="zh-CN" altLang="zh-CN" dirty="0"/>
              <a:t>＝</a:t>
            </a:r>
            <a:r>
              <a:rPr lang="en-US" altLang="zh-CN" dirty="0"/>
              <a:t>r</a:t>
            </a:r>
            <a:r>
              <a:rPr lang="zh-CN" altLang="zh-CN" dirty="0"/>
              <a:t>，</a:t>
            </a:r>
            <a:r>
              <a:rPr lang="zh-CN" altLang="en-US" dirty="0"/>
              <a:t>则</a:t>
            </a:r>
            <a:r>
              <a:rPr lang="en-US" altLang="zh-CN" dirty="0" err="1"/>
              <a:t>x</a:t>
            </a:r>
            <a:r>
              <a:rPr lang="en-US" altLang="zh-CN" baseline="-25000" dirty="0" err="1"/>
              <a:t>t</a:t>
            </a:r>
            <a:r>
              <a:rPr lang="zh-CN" altLang="zh-CN" dirty="0"/>
              <a:t>可能是另一个码</a:t>
            </a:r>
            <a:r>
              <a:rPr lang="zh-CN" altLang="en-US" dirty="0"/>
              <a:t>字，</a:t>
            </a:r>
            <a:r>
              <a:rPr lang="zh-CN" altLang="zh-CN" dirty="0"/>
              <a:t>无法判断错误。</a:t>
            </a:r>
          </a:p>
          <a:p>
            <a:pPr marL="0" lvl="0" indent="0">
              <a:buNone/>
            </a:pPr>
            <a:endParaRPr lang="zh-CN" altLang="zh-CN" b="1" dirty="0"/>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2" name="对象 1"/>
          <p:cNvGraphicFramePr>
            <a:graphicFrameLocks noChangeAspect="1"/>
          </p:cNvGraphicFramePr>
          <p:nvPr/>
        </p:nvGraphicFramePr>
        <p:xfrm>
          <a:off x="1547664" y="2924944"/>
          <a:ext cx="504056" cy="360040"/>
        </p:xfrm>
        <a:graphic>
          <a:graphicData uri="http://schemas.openxmlformats.org/presentationml/2006/ole">
            <mc:AlternateContent xmlns:mc="http://schemas.openxmlformats.org/markup-compatibility/2006">
              <mc:Choice xmlns:v="urn:schemas-microsoft-com:vml" Requires="v">
                <p:oleObj name="公式" r:id="rId2" imgW="190440" imgH="152280" progId="Equation.3">
                  <p:embed/>
                </p:oleObj>
              </mc:Choice>
              <mc:Fallback>
                <p:oleObj name="公式" r:id="rId2" imgW="190440" imgH="152280" progId="Equation.3">
                  <p:embed/>
                  <p:pic>
                    <p:nvPicPr>
                      <p:cNvPr id="2" name="对象 1"/>
                      <p:cNvPicPr/>
                      <p:nvPr/>
                    </p:nvPicPr>
                    <p:blipFill>
                      <a:blip r:embed="rId3"/>
                      <a:stretch>
                        <a:fillRect/>
                      </a:stretch>
                    </p:blipFill>
                    <p:spPr>
                      <a:xfrm>
                        <a:off x="1547664" y="2924944"/>
                        <a:ext cx="504056" cy="36004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264713113"/>
              </p:ext>
            </p:extLst>
          </p:nvPr>
        </p:nvGraphicFramePr>
        <p:xfrm>
          <a:off x="539552" y="4869160"/>
          <a:ext cx="406524" cy="360040"/>
        </p:xfrm>
        <a:graphic>
          <a:graphicData uri="http://schemas.openxmlformats.org/presentationml/2006/ole">
            <mc:AlternateContent xmlns:mc="http://schemas.openxmlformats.org/markup-compatibility/2006">
              <mc:Choice xmlns:v="urn:schemas-microsoft-com:vml" Requires="v">
                <p:oleObj name="公式" r:id="rId4" imgW="190440" imgH="152280" progId="Equation.3">
                  <p:embed/>
                </p:oleObj>
              </mc:Choice>
              <mc:Fallback>
                <p:oleObj name="公式" r:id="rId4" imgW="190440" imgH="152280" progId="Equation.3">
                  <p:embed/>
                  <p:pic>
                    <p:nvPicPr>
                      <p:cNvPr id="4" name="对象 3"/>
                      <p:cNvPicPr/>
                      <p:nvPr/>
                    </p:nvPicPr>
                    <p:blipFill>
                      <a:blip r:embed="rId5"/>
                      <a:stretch>
                        <a:fillRect/>
                      </a:stretch>
                    </p:blipFill>
                    <p:spPr>
                      <a:xfrm>
                        <a:off x="539552" y="4869160"/>
                        <a:ext cx="406524" cy="360040"/>
                      </a:xfrm>
                      <a:prstGeom prst="rect">
                        <a:avLst/>
                      </a:prstGeom>
                    </p:spPr>
                  </p:pic>
                </p:oleObj>
              </mc:Fallback>
            </mc:AlternateContent>
          </a:graphicData>
        </a:graphic>
      </p:graphicFrame>
    </p:spTree>
    <p:extLst>
      <p:ext uri="{BB962C8B-B14F-4D97-AF65-F5344CB8AC3E}">
        <p14:creationId xmlns:p14="http://schemas.microsoft.com/office/powerpoint/2010/main" val="2436398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en-US" altLang="zh-CN" dirty="0"/>
              <a:t>Example</a:t>
            </a:r>
            <a:endParaRPr lang="zh-CN" altLang="en-US" dirty="0"/>
          </a:p>
        </p:txBody>
      </p:sp>
      <p:sp>
        <p:nvSpPr>
          <p:cNvPr id="3" name="内容占位符 2"/>
          <p:cNvSpPr>
            <a:spLocks noGrp="1"/>
          </p:cNvSpPr>
          <p:nvPr>
            <p:ph idx="1"/>
          </p:nvPr>
        </p:nvSpPr>
        <p:spPr>
          <a:xfrm>
            <a:off x="457200" y="1844824"/>
            <a:ext cx="8229600" cy="4464496"/>
          </a:xfrm>
        </p:spPr>
        <p:txBody>
          <a:bodyPr>
            <a:normAutofit/>
          </a:bodyPr>
          <a:lstStyle/>
          <a:p>
            <a:r>
              <a:rPr lang="en-US" altLang="zh-CN" dirty="0">
                <a:latin typeface="Times New Roman" panose="02020603050405020304" pitchFamily="18" charset="0"/>
                <a:cs typeface="Times New Roman" panose="02020603050405020304" pitchFamily="18" charset="0"/>
              </a:rPr>
              <a:t>e(000)=000000000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e(001)=001001001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e(010)=010010010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e(011)=011011011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e(100)=100100100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e(101)=101101101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e(110)=110110110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e(111)=111111111</a:t>
            </a:r>
            <a:endParaRPr lang="zh-CN" altLang="zh-CN" dirty="0">
              <a:latin typeface="Times New Roman" panose="02020603050405020304" pitchFamily="18" charset="0"/>
              <a:cs typeface="Times New Roman" panose="02020603050405020304" pitchFamily="18" charset="0"/>
            </a:endParaRPr>
          </a:p>
          <a:p>
            <a:pPr marL="0" indent="0">
              <a:buNone/>
            </a:pPr>
            <a:r>
              <a:rPr lang="zh-CN" altLang="zh-CN" dirty="0"/>
              <a:t>能查几位错？</a:t>
            </a:r>
            <a:endParaRPr lang="en-US" altLang="zh-CN" dirty="0"/>
          </a:p>
          <a:p>
            <a:pPr marL="0" indent="0">
              <a:buNone/>
            </a:pPr>
            <a:endParaRPr lang="en-US" altLang="zh-CN" dirty="0"/>
          </a:p>
        </p:txBody>
      </p:sp>
    </p:spTree>
    <p:extLst>
      <p:ext uri="{BB962C8B-B14F-4D97-AF65-F5344CB8AC3E}">
        <p14:creationId xmlns:p14="http://schemas.microsoft.com/office/powerpoint/2010/main" val="2682327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688" y="557808"/>
            <a:ext cx="8686800" cy="1143000"/>
          </a:xfrm>
        </p:spPr>
        <p:txBody>
          <a:bodyPr>
            <a:normAutofit/>
          </a:bodyPr>
          <a:lstStyle/>
          <a:p>
            <a:r>
              <a:rPr lang="zh-CN" altLang="en-US" dirty="0"/>
              <a:t>群编码</a:t>
            </a:r>
            <a:r>
              <a:rPr lang="en-US" altLang="zh-CN" dirty="0"/>
              <a:t>Group codes</a:t>
            </a:r>
            <a:endParaRPr lang="zh-CN" altLang="en-US" dirty="0"/>
          </a:p>
        </p:txBody>
      </p:sp>
      <p:sp>
        <p:nvSpPr>
          <p:cNvPr id="3" name="内容占位符 2"/>
          <p:cNvSpPr>
            <a:spLocks noGrp="1"/>
          </p:cNvSpPr>
          <p:nvPr>
            <p:ph idx="1"/>
          </p:nvPr>
        </p:nvSpPr>
        <p:spPr>
          <a:xfrm>
            <a:off x="457200" y="1844824"/>
            <a:ext cx="8229600" cy="3312368"/>
          </a:xfrm>
        </p:spPr>
        <p:txBody>
          <a:bodyPr>
            <a:normAutofit/>
          </a:bodyPr>
          <a:lstStyle/>
          <a:p>
            <a:endParaRPr lang="en-US" altLang="zh-CN" dirty="0"/>
          </a:p>
          <a:p>
            <a:pPr marL="0" indent="0">
              <a:buNone/>
            </a:pPr>
            <a:endParaRPr lang="en-US" altLang="zh-CN" dirty="0"/>
          </a:p>
          <a:p>
            <a:pPr marL="0" indent="0">
              <a:buNone/>
            </a:pPr>
            <a:r>
              <a:rPr lang="zh-CN" altLang="zh-CN" dirty="0"/>
              <a:t>一个编码函数</a:t>
            </a:r>
            <a:r>
              <a:rPr lang="en-US" altLang="zh-CN" dirty="0"/>
              <a:t>e</a:t>
            </a:r>
            <a:r>
              <a:rPr lang="zh-CN" altLang="zh-CN" dirty="0"/>
              <a:t>：</a:t>
            </a:r>
            <a:r>
              <a:rPr lang="en-US" altLang="zh-CN" dirty="0" err="1"/>
              <a:t>B</a:t>
            </a:r>
            <a:r>
              <a:rPr lang="en-US" altLang="zh-CN" baseline="30000" dirty="0" err="1"/>
              <a:t>m</a:t>
            </a:r>
            <a:r>
              <a:rPr lang="zh-CN" altLang="zh-CN" dirty="0"/>
              <a:t>→</a:t>
            </a:r>
            <a:r>
              <a:rPr lang="en-US" altLang="zh-CN" dirty="0" err="1"/>
              <a:t>B</a:t>
            </a:r>
            <a:r>
              <a:rPr lang="en-US" altLang="zh-CN" baseline="30000" dirty="0" err="1"/>
              <a:t>n</a:t>
            </a:r>
            <a:r>
              <a:rPr lang="en-US" altLang="zh-CN" baseline="30000" dirty="0"/>
              <a:t> </a:t>
            </a:r>
            <a:r>
              <a:rPr lang="zh-CN" altLang="zh-CN" dirty="0"/>
              <a:t>叫做</a:t>
            </a:r>
            <a:r>
              <a:rPr lang="zh-CN" altLang="zh-CN" dirty="0">
                <a:solidFill>
                  <a:srgbClr val="FF0000"/>
                </a:solidFill>
              </a:rPr>
              <a:t>群编码</a:t>
            </a:r>
            <a:r>
              <a:rPr lang="zh-CN" altLang="en-US" dirty="0">
                <a:solidFill>
                  <a:srgbClr val="FF0000"/>
                </a:solidFill>
              </a:rPr>
              <a:t>（</a:t>
            </a:r>
            <a:r>
              <a:rPr lang="en-US" altLang="zh-CN" dirty="0">
                <a:solidFill>
                  <a:srgbClr val="FF0000"/>
                </a:solidFill>
              </a:rPr>
              <a:t>group code</a:t>
            </a:r>
            <a:r>
              <a:rPr lang="zh-CN" altLang="en-US" dirty="0">
                <a:solidFill>
                  <a:srgbClr val="FF0000"/>
                </a:solidFill>
              </a:rPr>
              <a:t>）</a:t>
            </a:r>
            <a:r>
              <a:rPr lang="en-US" altLang="zh-CN" dirty="0"/>
              <a:t>,</a:t>
            </a:r>
          </a:p>
          <a:p>
            <a:pPr marL="0" indent="0">
              <a:buNone/>
            </a:pPr>
            <a:r>
              <a:rPr lang="zh-CN" altLang="zh-CN" dirty="0"/>
              <a:t>如果</a:t>
            </a:r>
            <a:r>
              <a:rPr lang="en-US" altLang="zh-CN" dirty="0"/>
              <a:t>Ran(e)=e(</a:t>
            </a:r>
            <a:r>
              <a:rPr lang="en-US" altLang="zh-CN" dirty="0" err="1"/>
              <a:t>B</a:t>
            </a:r>
            <a:r>
              <a:rPr lang="en-US" altLang="zh-CN" baseline="30000" dirty="0" err="1"/>
              <a:t>m</a:t>
            </a:r>
            <a:r>
              <a:rPr lang="en-US" altLang="zh-CN" dirty="0"/>
              <a:t>)={e(b) | b</a:t>
            </a:r>
            <a:r>
              <a:rPr lang="zh-CN" altLang="zh-CN" dirty="0"/>
              <a:t>∈</a:t>
            </a:r>
            <a:r>
              <a:rPr lang="en-US" altLang="zh-CN" dirty="0" err="1"/>
              <a:t>B</a:t>
            </a:r>
            <a:r>
              <a:rPr lang="en-US" altLang="zh-CN" baseline="30000" dirty="0" err="1"/>
              <a:t>m</a:t>
            </a:r>
            <a:r>
              <a:rPr lang="en-US" altLang="zh-CN" dirty="0"/>
              <a:t> }</a:t>
            </a:r>
            <a:r>
              <a:rPr lang="zh-CN" altLang="zh-CN" dirty="0"/>
              <a:t>是</a:t>
            </a:r>
            <a:r>
              <a:rPr lang="en-US" altLang="zh-CN" dirty="0" err="1"/>
              <a:t>B</a:t>
            </a:r>
            <a:r>
              <a:rPr lang="en-US" altLang="zh-CN" baseline="30000" dirty="0" err="1"/>
              <a:t>n</a:t>
            </a:r>
            <a:r>
              <a:rPr lang="en-US" altLang="zh-CN" dirty="0"/>
              <a:t> </a:t>
            </a:r>
            <a:r>
              <a:rPr lang="zh-CN" altLang="zh-CN" dirty="0"/>
              <a:t>的一个子群。</a:t>
            </a:r>
          </a:p>
        </p:txBody>
      </p:sp>
    </p:spTree>
    <p:extLst>
      <p:ext uri="{BB962C8B-B14F-4D97-AF65-F5344CB8AC3E}">
        <p14:creationId xmlns:p14="http://schemas.microsoft.com/office/powerpoint/2010/main" val="1623203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en-US" altLang="zh-CN" dirty="0"/>
              <a:t>Example</a:t>
            </a:r>
            <a:endParaRPr lang="zh-CN" altLang="en-US" dirty="0"/>
          </a:p>
        </p:txBody>
      </p:sp>
      <p:sp>
        <p:nvSpPr>
          <p:cNvPr id="3" name="内容占位符 2"/>
          <p:cNvSpPr>
            <a:spLocks noGrp="1"/>
          </p:cNvSpPr>
          <p:nvPr>
            <p:ph idx="1"/>
          </p:nvPr>
        </p:nvSpPr>
        <p:spPr>
          <a:xfrm>
            <a:off x="457200" y="1844824"/>
            <a:ext cx="8229600" cy="5021912"/>
          </a:xfrm>
        </p:spPr>
        <p:txBody>
          <a:bodyPr>
            <a:normAutofit/>
          </a:bodyPr>
          <a:lstStyle/>
          <a:p>
            <a:r>
              <a:rPr lang="en-US" altLang="zh-CN" dirty="0">
                <a:latin typeface="Times New Roman" panose="02020603050405020304" pitchFamily="18" charset="0"/>
                <a:cs typeface="Times New Roman" panose="02020603050405020304" pitchFamily="18" charset="0"/>
              </a:rPr>
              <a:t>e(000)=000000000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e(001)=001001001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e(010)=010010010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e(011)=011011011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e(100)=100100100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e(101)=101101101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e(110)=110110110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e(111)=111111111</a:t>
            </a:r>
            <a:endParaRPr lang="zh-CN" altLang="zh-CN" dirty="0">
              <a:latin typeface="Times New Roman" panose="02020603050405020304" pitchFamily="18" charset="0"/>
              <a:cs typeface="Times New Roman" panose="02020603050405020304" pitchFamily="18" charset="0"/>
            </a:endParaRPr>
          </a:p>
          <a:p>
            <a:pPr marL="0" indent="0">
              <a:buNone/>
            </a:pPr>
            <a:r>
              <a:rPr lang="zh-CN" altLang="zh-CN" dirty="0"/>
              <a:t>是群编码。</a:t>
            </a:r>
            <a:r>
              <a:rPr lang="en-US" altLang="zh-CN" dirty="0"/>
              <a:t> </a:t>
            </a:r>
            <a:endParaRPr lang="zh-CN" altLang="zh-CN" dirty="0"/>
          </a:p>
        </p:txBody>
      </p:sp>
      <p:sp>
        <p:nvSpPr>
          <p:cNvPr id="4" name="内容占位符 2"/>
          <p:cNvSpPr txBox="1">
            <a:spLocks/>
          </p:cNvSpPr>
          <p:nvPr/>
        </p:nvSpPr>
        <p:spPr>
          <a:xfrm>
            <a:off x="4283968" y="1844824"/>
            <a:ext cx="8229600" cy="502191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e(000)=000000</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e(001)=001100</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e(010)=010011</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e(011)=011111</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e(100)=100101</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e(101)=101001</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e(110)=110110</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e(111)=111010</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0BD0D9"/>
              </a:buClr>
              <a:buSzPct val="95000"/>
              <a:buFont typeface="Wingdings 2"/>
              <a:buNone/>
              <a:tabLst/>
              <a:defRPr/>
            </a:pPr>
            <a:r>
              <a:rPr kumimoji="0" lang="zh-CN" altLang="en-US" sz="26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也</a:t>
            </a:r>
            <a:r>
              <a:rPr kumimoji="0" lang="zh-CN" altLang="zh-CN" sz="26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是群编码。</a:t>
            </a:r>
          </a:p>
          <a:p>
            <a:pPr marL="0" marR="0" lvl="0" indent="0" algn="l" defTabSz="914400" rtl="0" eaLnBrk="1" fontAlgn="auto" latinLnBrk="0" hangingPunct="1">
              <a:lnSpc>
                <a:spcPct val="100000"/>
              </a:lnSpc>
              <a:spcBef>
                <a:spcPct val="20000"/>
              </a:spcBef>
              <a:spcAft>
                <a:spcPts val="0"/>
              </a:spcAft>
              <a:buClr>
                <a:srgbClr val="0BD0D9"/>
              </a:buClr>
              <a:buSzPct val="95000"/>
              <a:buFont typeface="Wingdings 2"/>
              <a:buNone/>
              <a:tabLst/>
              <a:defRPr/>
            </a:pPr>
            <a:r>
              <a:rPr kumimoji="0" lang="en-US" altLang="zh-CN" sz="2600" b="1"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 </a:t>
            </a:r>
            <a:endParaRPr kumimoji="0" lang="zh-CN" altLang="zh-CN" sz="26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571262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4608512"/>
          </a:xfrm>
        </p:spPr>
        <p:txBody>
          <a:bodyPr>
            <a:normAutofit/>
          </a:bodyPr>
          <a:lstStyle/>
          <a:p>
            <a:pPr marL="0" indent="0">
              <a:buNone/>
            </a:pPr>
            <a:endParaRPr lang="en-US" altLang="zh-CN" b="1" dirty="0"/>
          </a:p>
          <a:p>
            <a:pPr marL="0" indent="0">
              <a:buNone/>
            </a:pPr>
            <a:r>
              <a:rPr lang="zh-CN" altLang="zh-CN" b="1" dirty="0">
                <a:solidFill>
                  <a:srgbClr val="FF0000"/>
                </a:solidFill>
              </a:rPr>
              <a:t>定理</a:t>
            </a:r>
            <a:r>
              <a:rPr lang="en-US" altLang="zh-CN" b="1" dirty="0">
                <a:solidFill>
                  <a:srgbClr val="FF0000"/>
                </a:solidFill>
              </a:rPr>
              <a:t>3. </a:t>
            </a:r>
            <a:r>
              <a:rPr lang="zh-CN" altLang="zh-CN" dirty="0"/>
              <a:t>设</a:t>
            </a:r>
            <a:r>
              <a:rPr lang="en-US" altLang="zh-CN" dirty="0"/>
              <a:t>e</a:t>
            </a:r>
            <a:r>
              <a:rPr lang="zh-CN" altLang="zh-CN" dirty="0"/>
              <a:t>：</a:t>
            </a:r>
            <a:r>
              <a:rPr lang="en-US" altLang="zh-CN" dirty="0" err="1"/>
              <a:t>B</a:t>
            </a:r>
            <a:r>
              <a:rPr lang="en-US" altLang="zh-CN" baseline="30000" dirty="0" err="1"/>
              <a:t>m</a:t>
            </a:r>
            <a:r>
              <a:rPr lang="zh-CN" altLang="zh-CN" dirty="0"/>
              <a:t>→</a:t>
            </a:r>
            <a:r>
              <a:rPr lang="en-US" altLang="zh-CN" dirty="0" err="1"/>
              <a:t>B</a:t>
            </a:r>
            <a:r>
              <a:rPr lang="en-US" altLang="zh-CN" baseline="30000" dirty="0" err="1"/>
              <a:t>n</a:t>
            </a:r>
            <a:r>
              <a:rPr lang="zh-CN" altLang="zh-CN" dirty="0"/>
              <a:t>是一个群编码，则</a:t>
            </a:r>
            <a:r>
              <a:rPr lang="en-US" altLang="zh-CN" dirty="0"/>
              <a:t>e</a:t>
            </a:r>
            <a:r>
              <a:rPr lang="zh-CN" altLang="zh-CN" dirty="0"/>
              <a:t>的</a:t>
            </a:r>
            <a:r>
              <a:rPr lang="zh-CN" altLang="zh-CN" b="1" dirty="0"/>
              <a:t>最小</a:t>
            </a:r>
            <a:r>
              <a:rPr lang="zh-CN" altLang="en-US" b="1" dirty="0"/>
              <a:t>汉明</a:t>
            </a:r>
            <a:r>
              <a:rPr lang="zh-CN" altLang="zh-CN" b="1" dirty="0"/>
              <a:t>距离</a:t>
            </a:r>
            <a:r>
              <a:rPr lang="zh-CN" altLang="zh-CN" dirty="0"/>
              <a:t>等于</a:t>
            </a:r>
            <a:r>
              <a:rPr lang="zh-CN" altLang="zh-CN" b="1" dirty="0"/>
              <a:t>非零</a:t>
            </a:r>
            <a:r>
              <a:rPr lang="zh-CN" altLang="en-US" b="1" dirty="0"/>
              <a:t>码字</a:t>
            </a:r>
            <a:r>
              <a:rPr lang="zh-CN" altLang="zh-CN" dirty="0"/>
              <a:t>的最小权。</a:t>
            </a:r>
          </a:p>
          <a:p>
            <a:pPr marL="0" lvl="0" indent="0">
              <a:buNone/>
            </a:pPr>
            <a:endParaRPr lang="en-US" altLang="zh-CN" b="1" dirty="0"/>
          </a:p>
          <a:p>
            <a:pPr marL="0" lvl="0" indent="0">
              <a:buNone/>
            </a:pPr>
            <a:r>
              <a:rPr lang="zh-CN" altLang="en-US" b="1" dirty="0">
                <a:solidFill>
                  <a:srgbClr val="FF0000"/>
                </a:solidFill>
              </a:rPr>
              <a:t>证明：</a:t>
            </a:r>
            <a:endParaRPr lang="en-US" altLang="zh-CN" b="1" dirty="0">
              <a:solidFill>
                <a:srgbClr val="FF0000"/>
              </a:solidFill>
            </a:endParaRPr>
          </a:p>
          <a:p>
            <a:pPr marL="0" indent="0">
              <a:buNone/>
            </a:pPr>
            <a:r>
              <a:rPr lang="zh-CN" altLang="zh-CN" dirty="0"/>
              <a:t>设δ是</a:t>
            </a:r>
            <a:r>
              <a:rPr lang="en-US" altLang="zh-CN" dirty="0"/>
              <a:t>e</a:t>
            </a:r>
            <a:r>
              <a:rPr lang="zh-CN" altLang="zh-CN" dirty="0"/>
              <a:t>的最小</a:t>
            </a:r>
            <a:r>
              <a:rPr lang="zh-CN" altLang="en-US" dirty="0"/>
              <a:t>汉明</a:t>
            </a:r>
            <a:r>
              <a:rPr lang="zh-CN" altLang="zh-CN" dirty="0"/>
              <a:t>距离，η是非零</a:t>
            </a:r>
            <a:r>
              <a:rPr lang="zh-CN" altLang="en-US" dirty="0"/>
              <a:t>码字</a:t>
            </a:r>
            <a:r>
              <a:rPr lang="zh-CN" altLang="zh-CN" dirty="0"/>
              <a:t>的最小权。</a:t>
            </a:r>
          </a:p>
          <a:p>
            <a:pPr marL="0" indent="0">
              <a:buNone/>
            </a:pPr>
            <a:r>
              <a:rPr lang="zh-CN" altLang="zh-CN" dirty="0"/>
              <a:t>δ＝δ</a:t>
            </a:r>
            <a:r>
              <a:rPr lang="en-US" altLang="zh-CN" dirty="0"/>
              <a:t>(x, y), </a:t>
            </a:r>
            <a:r>
              <a:rPr lang="zh-CN" altLang="zh-CN" dirty="0"/>
              <a:t>η＝</a:t>
            </a:r>
            <a:r>
              <a:rPr lang="en-US" altLang="zh-CN" dirty="0"/>
              <a:t>|z|.  </a:t>
            </a:r>
            <a:r>
              <a:rPr lang="zh-CN" altLang="zh-CN" dirty="0"/>
              <a:t>δ</a:t>
            </a:r>
            <a:r>
              <a:rPr lang="en-US" altLang="zh-CN" dirty="0"/>
              <a:t>(x, y) =|</a:t>
            </a:r>
            <a:r>
              <a:rPr lang="en-US" altLang="zh-CN" dirty="0" err="1"/>
              <a:t>x</a:t>
            </a:r>
            <a:r>
              <a:rPr lang="en-US" altLang="zh-CN" dirty="0" err="1">
                <a:sym typeface="Symbol" panose="05050102010706020507" pitchFamily="18" charset="2"/>
              </a:rPr>
              <a:t></a:t>
            </a:r>
            <a:r>
              <a:rPr lang="en-US" altLang="zh-CN" dirty="0" err="1"/>
              <a:t>y</a:t>
            </a:r>
            <a:r>
              <a:rPr lang="en-US" altLang="zh-CN" dirty="0"/>
              <a:t>|</a:t>
            </a:r>
            <a:r>
              <a:rPr lang="zh-CN" altLang="zh-CN" dirty="0"/>
              <a:t>≥η。</a:t>
            </a:r>
          </a:p>
          <a:p>
            <a:pPr marL="0" indent="0">
              <a:buNone/>
            </a:pPr>
            <a:r>
              <a:rPr lang="zh-CN" altLang="zh-CN" dirty="0"/>
              <a:t>η＝</a:t>
            </a:r>
            <a:r>
              <a:rPr lang="en-US" altLang="zh-CN" dirty="0"/>
              <a:t>|z|</a:t>
            </a:r>
            <a:r>
              <a:rPr lang="zh-CN" altLang="zh-CN" dirty="0"/>
              <a:t>＝</a:t>
            </a:r>
            <a:r>
              <a:rPr lang="en-US" altLang="zh-CN" dirty="0"/>
              <a:t>|z</a:t>
            </a:r>
            <a:r>
              <a:rPr lang="en-US" altLang="zh-CN" dirty="0">
                <a:sym typeface="Symbol" panose="05050102010706020507" pitchFamily="18" charset="2"/>
              </a:rPr>
              <a:t></a:t>
            </a:r>
            <a:r>
              <a:rPr lang="en-US" altLang="zh-CN" dirty="0"/>
              <a:t>0|</a:t>
            </a:r>
            <a:r>
              <a:rPr lang="zh-CN" altLang="zh-CN" dirty="0"/>
              <a:t>＝δ</a:t>
            </a:r>
            <a:r>
              <a:rPr lang="en-US" altLang="zh-CN" dirty="0"/>
              <a:t>(z,0)</a:t>
            </a:r>
            <a:r>
              <a:rPr lang="zh-CN" altLang="zh-CN" dirty="0"/>
              <a:t>≥δ。</a:t>
            </a:r>
          </a:p>
          <a:p>
            <a:pPr marL="0" indent="0">
              <a:buNone/>
            </a:pPr>
            <a:r>
              <a:rPr lang="zh-CN" altLang="zh-CN" dirty="0"/>
              <a:t>因此δ＝η。</a:t>
            </a:r>
          </a:p>
          <a:p>
            <a:pPr marL="0" lvl="0" indent="0">
              <a:buNone/>
            </a:pPr>
            <a:endParaRPr lang="zh-CN" altLang="zh-CN" b="1" dirty="0"/>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2575859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en-US" altLang="zh-CN" dirty="0"/>
              <a:t>Example</a:t>
            </a:r>
            <a:endParaRPr lang="zh-CN" altLang="en-US" dirty="0"/>
          </a:p>
        </p:txBody>
      </p:sp>
      <p:sp>
        <p:nvSpPr>
          <p:cNvPr id="3" name="内容占位符 2"/>
          <p:cNvSpPr>
            <a:spLocks noGrp="1"/>
          </p:cNvSpPr>
          <p:nvPr>
            <p:ph idx="1"/>
          </p:nvPr>
        </p:nvSpPr>
        <p:spPr>
          <a:xfrm>
            <a:off x="457200" y="1844824"/>
            <a:ext cx="8229600" cy="5021912"/>
          </a:xfrm>
        </p:spPr>
        <p:txBody>
          <a:bodyPr>
            <a:normAutofit/>
          </a:bodyPr>
          <a:lstStyle/>
          <a:p>
            <a:r>
              <a:rPr lang="en-US" altLang="zh-CN" dirty="0">
                <a:latin typeface="Times New Roman" panose="02020603050405020304" pitchFamily="18" charset="0"/>
                <a:cs typeface="Times New Roman" panose="02020603050405020304" pitchFamily="18" charset="0"/>
              </a:rPr>
              <a:t>e(000)=000000000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e(001)=001001001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e(010)=010010010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e(011)=011011011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e(100)=100100100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e(101)=101101101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e(110)=110110110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e(111)=111111111</a:t>
            </a:r>
            <a:endParaRPr lang="zh-CN" altLang="zh-CN" dirty="0">
              <a:latin typeface="Times New Roman" panose="02020603050405020304" pitchFamily="18" charset="0"/>
              <a:cs typeface="Times New Roman" panose="02020603050405020304" pitchFamily="18" charset="0"/>
            </a:endParaRPr>
          </a:p>
          <a:p>
            <a:pPr marL="0" indent="0">
              <a:buNone/>
            </a:pPr>
            <a:r>
              <a:rPr lang="zh-CN" altLang="zh-CN" dirty="0"/>
              <a:t>δ＝</a:t>
            </a:r>
            <a:r>
              <a:rPr lang="en-US" altLang="zh-CN" dirty="0"/>
              <a:t>3</a:t>
            </a:r>
            <a:endParaRPr lang="zh-CN" altLang="zh-CN" dirty="0"/>
          </a:p>
        </p:txBody>
      </p:sp>
      <p:sp>
        <p:nvSpPr>
          <p:cNvPr id="4" name="内容占位符 2"/>
          <p:cNvSpPr txBox="1">
            <a:spLocks/>
          </p:cNvSpPr>
          <p:nvPr/>
        </p:nvSpPr>
        <p:spPr>
          <a:xfrm>
            <a:off x="4283968" y="1844824"/>
            <a:ext cx="8229600" cy="5021912"/>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e(000)=000000</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e(001)=001100</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e(010)=010011</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e(011)=011111</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e(100)=100101</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e(101)=101001</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e(110)=110110</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e(111)=111010</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0BD0D9"/>
              </a:buClr>
              <a:buSzPct val="95000"/>
              <a:buFont typeface="Wingdings 2"/>
              <a:buNone/>
              <a:tabLst/>
              <a:defRPr/>
            </a:pPr>
            <a:r>
              <a:rPr kumimoji="0" lang="zh-CN" altLang="zh-CN" sz="26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δ＝</a:t>
            </a:r>
            <a:r>
              <a:rPr kumimoji="0" lang="en-US" altLang="zh-CN" sz="26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2</a:t>
            </a:r>
            <a:endParaRPr kumimoji="0" lang="zh-CN" altLang="zh-CN" sz="26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l" defTabSz="914400" rtl="0" eaLnBrk="1" fontAlgn="auto" latinLnBrk="0" hangingPunct="1">
              <a:lnSpc>
                <a:spcPct val="100000"/>
              </a:lnSpc>
              <a:spcBef>
                <a:spcPct val="20000"/>
              </a:spcBef>
              <a:spcAft>
                <a:spcPts val="0"/>
              </a:spcAft>
              <a:buClr>
                <a:srgbClr val="0BD0D9"/>
              </a:buClr>
              <a:buSzPct val="95000"/>
              <a:buFont typeface="Wingdings 2"/>
              <a:buNone/>
              <a:tabLst/>
              <a:defRPr/>
            </a:pPr>
            <a:r>
              <a:rPr kumimoji="0" lang="en-US" altLang="zh-CN" sz="2600" b="1"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 </a:t>
            </a:r>
            <a:endParaRPr kumimoji="0" lang="zh-CN" altLang="zh-CN" sz="26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4238256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en-US" altLang="zh-CN" dirty="0"/>
              <a:t>Example</a:t>
            </a:r>
            <a:endParaRPr lang="zh-CN" altLang="en-US" dirty="0"/>
          </a:p>
        </p:txBody>
      </p:sp>
      <p:sp>
        <p:nvSpPr>
          <p:cNvPr id="3" name="内容占位符 2"/>
          <p:cNvSpPr>
            <a:spLocks noGrp="1"/>
          </p:cNvSpPr>
          <p:nvPr>
            <p:ph idx="1"/>
          </p:nvPr>
        </p:nvSpPr>
        <p:spPr>
          <a:xfrm>
            <a:off x="457200" y="1844824"/>
            <a:ext cx="8229600" cy="5021912"/>
          </a:xfrm>
        </p:spPr>
        <p:txBody>
          <a:bodyPr>
            <a:normAutofit/>
          </a:bodyPr>
          <a:lstStyle/>
          <a:p>
            <a:r>
              <a:rPr lang="zh-CN" altLang="en-US" dirty="0"/>
              <a:t>布尔矩阵的加法和乘法</a:t>
            </a:r>
            <a:endParaRPr lang="zh-CN" altLang="zh-CN" dirty="0"/>
          </a:p>
        </p:txBody>
      </p:sp>
      <p:sp>
        <p:nvSpPr>
          <p:cNvPr id="5" name="Rectangle 2"/>
          <p:cNvSpPr>
            <a:spLocks noChangeArrowheads="1"/>
          </p:cNvSpPr>
          <p:nvPr/>
        </p:nvSpPr>
        <p:spPr bwMode="auto">
          <a:xfrm>
            <a:off x="1619672" y="203569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1619672" y="2492896"/>
          <a:ext cx="6372225" cy="1590675"/>
        </p:xfrm>
        <a:graphic>
          <a:graphicData uri="http://schemas.openxmlformats.org/presentationml/2006/ole">
            <mc:AlternateContent xmlns:mc="http://schemas.openxmlformats.org/markup-compatibility/2006">
              <mc:Choice xmlns:v="urn:schemas-microsoft-com:vml" Requires="v">
                <p:oleObj name="Equation" r:id="rId2" imgW="2870200" imgH="711200" progId="Equation.DSMT4">
                  <p:embed/>
                </p:oleObj>
              </mc:Choice>
              <mc:Fallback>
                <p:oleObj name="Equation" r:id="rId2" imgW="2870200" imgH="711200" progId="Equation.DSMT4">
                  <p:embed/>
                  <p:pic>
                    <p:nvPicPr>
                      <p:cNvPr id="6"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492896"/>
                        <a:ext cx="6372225" cy="159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8" name="对象 7"/>
          <p:cNvGraphicFramePr>
            <a:graphicFrameLocks noChangeAspect="1"/>
          </p:cNvGraphicFramePr>
          <p:nvPr/>
        </p:nvGraphicFramePr>
        <p:xfrm>
          <a:off x="1682017" y="4540771"/>
          <a:ext cx="4000500" cy="1619250"/>
        </p:xfrm>
        <a:graphic>
          <a:graphicData uri="http://schemas.openxmlformats.org/presentationml/2006/ole">
            <mc:AlternateContent xmlns:mc="http://schemas.openxmlformats.org/markup-compatibility/2006">
              <mc:Choice xmlns:v="urn:schemas-microsoft-com:vml" Requires="v">
                <p:oleObj name="Equation" r:id="rId4" imgW="1765300" imgH="711200" progId="Equation.DSMT4">
                  <p:embed/>
                </p:oleObj>
              </mc:Choice>
              <mc:Fallback>
                <p:oleObj name="Equation" r:id="rId4" imgW="1765300" imgH="711200" progId="Equation.DSMT4">
                  <p:embed/>
                  <p:pic>
                    <p:nvPicPr>
                      <p:cNvPr id="8"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2017" y="4540771"/>
                        <a:ext cx="4000500"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05410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5021912"/>
          </a:xfrm>
        </p:spPr>
        <p:txBody>
          <a:bodyPr>
            <a:normAutofit/>
          </a:bodyPr>
          <a:lstStyle/>
          <a:p>
            <a:pPr marL="0" indent="0">
              <a:buNone/>
            </a:pPr>
            <a:r>
              <a:rPr lang="zh-CN" altLang="zh-CN" b="1" dirty="0">
                <a:solidFill>
                  <a:srgbClr val="FF0000"/>
                </a:solidFill>
              </a:rPr>
              <a:t>定理</a:t>
            </a:r>
            <a:r>
              <a:rPr lang="en-US" altLang="zh-CN" b="1" dirty="0">
                <a:solidFill>
                  <a:srgbClr val="FF0000"/>
                </a:solidFill>
              </a:rPr>
              <a:t>4. </a:t>
            </a:r>
            <a:r>
              <a:rPr lang="zh-CN" altLang="en-US" dirty="0"/>
              <a:t>布尔矩阵的乘法对加法满足分配律：</a:t>
            </a:r>
          </a:p>
          <a:p>
            <a:pPr marL="0" indent="0">
              <a:buNone/>
            </a:pPr>
            <a:r>
              <a:rPr lang="zh-CN" altLang="en-US" dirty="0"/>
              <a:t>设</a:t>
            </a:r>
            <a:r>
              <a:rPr lang="en-US" altLang="zh-CN" dirty="0"/>
              <a:t>D</a:t>
            </a:r>
            <a:r>
              <a:rPr lang="zh-CN" altLang="en-US" dirty="0"/>
              <a:t>，</a:t>
            </a:r>
            <a:r>
              <a:rPr lang="en-US" altLang="zh-CN" dirty="0"/>
              <a:t>E</a:t>
            </a:r>
            <a:r>
              <a:rPr lang="zh-CN" altLang="en-US" dirty="0"/>
              <a:t>是</a:t>
            </a:r>
            <a:r>
              <a:rPr lang="en-US" altLang="zh-CN" dirty="0" err="1"/>
              <a:t>m×p</a:t>
            </a:r>
            <a:r>
              <a:rPr lang="zh-CN" altLang="en-US" dirty="0"/>
              <a:t>布尔矩阵，</a:t>
            </a:r>
            <a:r>
              <a:rPr lang="en-US" altLang="zh-CN" dirty="0"/>
              <a:t>F</a:t>
            </a:r>
            <a:r>
              <a:rPr lang="zh-CN" altLang="en-US" dirty="0"/>
              <a:t>是</a:t>
            </a:r>
            <a:r>
              <a:rPr lang="en-US" altLang="zh-CN" dirty="0" err="1"/>
              <a:t>p×n</a:t>
            </a:r>
            <a:r>
              <a:rPr lang="zh-CN" altLang="en-US" dirty="0"/>
              <a:t>布尔矩阵，则</a:t>
            </a:r>
            <a:endParaRPr lang="en-US" altLang="zh-CN" dirty="0"/>
          </a:p>
          <a:p>
            <a:pPr marL="0" indent="0">
              <a:buNone/>
            </a:pPr>
            <a:r>
              <a:rPr lang="en-US" altLang="zh-CN" dirty="0"/>
              <a:t>(D </a:t>
            </a:r>
            <a:r>
              <a:rPr lang="en-US" altLang="zh-CN" dirty="0">
                <a:sym typeface="Symbol" panose="05050102010706020507" pitchFamily="18" charset="2"/>
              </a:rPr>
              <a:t> </a:t>
            </a:r>
            <a:r>
              <a:rPr lang="en-US" altLang="zh-CN" dirty="0"/>
              <a:t>E)*F=(D*F) </a:t>
            </a:r>
            <a:r>
              <a:rPr lang="en-US" altLang="zh-CN" dirty="0">
                <a:sym typeface="Symbol" panose="05050102010706020507" pitchFamily="18" charset="2"/>
              </a:rPr>
              <a:t></a:t>
            </a:r>
            <a:r>
              <a:rPr lang="en-US" altLang="zh-CN" dirty="0"/>
              <a:t>(E*F).</a:t>
            </a:r>
          </a:p>
          <a:p>
            <a:pPr marL="0" indent="0">
              <a:buNone/>
            </a:pPr>
            <a:endParaRPr lang="en-US" altLang="zh-CN" dirty="0"/>
          </a:p>
          <a:p>
            <a:pPr marL="0" indent="0">
              <a:buNone/>
            </a:pPr>
            <a:r>
              <a:rPr lang="zh-CN" altLang="zh-CN" b="1" dirty="0">
                <a:solidFill>
                  <a:srgbClr val="FF0000"/>
                </a:solidFill>
              </a:rPr>
              <a:t>定理</a:t>
            </a:r>
            <a:r>
              <a:rPr lang="en-US" altLang="zh-CN" b="1" dirty="0">
                <a:solidFill>
                  <a:srgbClr val="FF0000"/>
                </a:solidFill>
              </a:rPr>
              <a:t>5. </a:t>
            </a:r>
            <a:r>
              <a:rPr lang="zh-CN" altLang="zh-CN" dirty="0"/>
              <a:t>设非负整数</a:t>
            </a:r>
            <a:r>
              <a:rPr lang="en-US" altLang="zh-CN" dirty="0"/>
              <a:t>m&lt;n, r=n-m, H</a:t>
            </a:r>
            <a:r>
              <a:rPr lang="zh-CN" altLang="zh-CN" dirty="0"/>
              <a:t>是</a:t>
            </a:r>
            <a:r>
              <a:rPr lang="en-US" altLang="zh-CN" dirty="0"/>
              <a:t>n</a:t>
            </a:r>
            <a:r>
              <a:rPr lang="zh-CN" altLang="zh-CN" dirty="0"/>
              <a:t>×</a:t>
            </a:r>
            <a:r>
              <a:rPr lang="en-US" altLang="zh-CN" dirty="0"/>
              <a:t>r</a:t>
            </a:r>
            <a:r>
              <a:rPr lang="zh-CN" altLang="zh-CN" dirty="0"/>
              <a:t>布尔矩阵。</a:t>
            </a:r>
            <a:endParaRPr lang="en-US" altLang="zh-CN" dirty="0"/>
          </a:p>
          <a:p>
            <a:pPr marL="0" indent="0">
              <a:buNone/>
            </a:pPr>
            <a:r>
              <a:rPr lang="en-US" altLang="zh-CN" dirty="0" err="1"/>
              <a:t>f</a:t>
            </a:r>
            <a:r>
              <a:rPr lang="en-US" altLang="zh-CN" baseline="-25000" dirty="0" err="1"/>
              <a:t>H</a:t>
            </a:r>
            <a:r>
              <a:rPr lang="zh-CN" altLang="zh-CN" dirty="0"/>
              <a:t>：</a:t>
            </a:r>
            <a:r>
              <a:rPr lang="en-US" altLang="zh-CN" dirty="0" err="1"/>
              <a:t>B</a:t>
            </a:r>
            <a:r>
              <a:rPr lang="en-US" altLang="zh-CN" baseline="30000" dirty="0" err="1"/>
              <a:t>n</a:t>
            </a:r>
            <a:r>
              <a:rPr lang="zh-CN" altLang="zh-CN" dirty="0"/>
              <a:t>→</a:t>
            </a:r>
            <a:r>
              <a:rPr lang="en-US" altLang="zh-CN" dirty="0"/>
              <a:t>B</a:t>
            </a:r>
            <a:r>
              <a:rPr lang="en-US" altLang="zh-CN" baseline="30000" dirty="0"/>
              <a:t>r</a:t>
            </a:r>
            <a:r>
              <a:rPr lang="en-US" altLang="zh-CN" dirty="0"/>
              <a:t>,  </a:t>
            </a:r>
            <a:r>
              <a:rPr lang="en-US" altLang="zh-CN" dirty="0" err="1"/>
              <a:t>f</a:t>
            </a:r>
            <a:r>
              <a:rPr lang="en-US" altLang="zh-CN" baseline="-25000" dirty="0" err="1"/>
              <a:t>H</a:t>
            </a:r>
            <a:r>
              <a:rPr lang="en-US" altLang="zh-CN" dirty="0"/>
              <a:t>(x)=x*H.</a:t>
            </a:r>
          </a:p>
          <a:p>
            <a:pPr marL="0" indent="0">
              <a:buNone/>
            </a:pPr>
            <a:r>
              <a:rPr lang="zh-CN" altLang="zh-CN" b="1" dirty="0"/>
              <a:t>则</a:t>
            </a:r>
            <a:r>
              <a:rPr lang="en-US" altLang="zh-CN" dirty="0" err="1"/>
              <a:t>f</a:t>
            </a:r>
            <a:r>
              <a:rPr lang="en-US" altLang="zh-CN" baseline="-25000" dirty="0" err="1"/>
              <a:t>H</a:t>
            </a:r>
            <a:r>
              <a:rPr lang="zh-CN" altLang="zh-CN" dirty="0"/>
              <a:t>是群</a:t>
            </a:r>
            <a:r>
              <a:rPr lang="en-US" altLang="zh-CN" dirty="0" err="1"/>
              <a:t>B</a:t>
            </a:r>
            <a:r>
              <a:rPr lang="en-US" altLang="zh-CN" baseline="30000" dirty="0" err="1"/>
              <a:t>n</a:t>
            </a:r>
            <a:r>
              <a:rPr lang="zh-CN" altLang="zh-CN" dirty="0"/>
              <a:t>到</a:t>
            </a:r>
            <a:r>
              <a:rPr lang="en-US" altLang="zh-CN" dirty="0"/>
              <a:t>B</a:t>
            </a:r>
            <a:r>
              <a:rPr lang="en-US" altLang="zh-CN" baseline="30000" dirty="0"/>
              <a:t>r</a:t>
            </a:r>
            <a:r>
              <a:rPr lang="zh-CN" altLang="zh-CN" dirty="0"/>
              <a:t>内的同态映射。</a:t>
            </a:r>
            <a:endParaRPr lang="en-US" altLang="zh-CN" dirty="0"/>
          </a:p>
          <a:p>
            <a:pPr marL="0" lvl="0" indent="0">
              <a:buNone/>
            </a:pPr>
            <a:r>
              <a:rPr lang="zh-CN" altLang="en-US" b="1" dirty="0">
                <a:solidFill>
                  <a:srgbClr val="FF0000"/>
                </a:solidFill>
              </a:rPr>
              <a:t>证明：</a:t>
            </a:r>
            <a:endParaRPr lang="en-US" altLang="zh-CN" b="1" dirty="0">
              <a:solidFill>
                <a:srgbClr val="FF0000"/>
              </a:solidFill>
            </a:endParaRPr>
          </a:p>
          <a:p>
            <a:pPr marL="0" indent="0">
              <a:buNone/>
            </a:pPr>
            <a:r>
              <a:rPr lang="zh-CN" altLang="zh-CN" dirty="0"/>
              <a:t>任意</a:t>
            </a:r>
            <a:r>
              <a:rPr lang="en-US" altLang="zh-CN" dirty="0"/>
              <a:t>x</a:t>
            </a:r>
            <a:r>
              <a:rPr lang="zh-CN" altLang="zh-CN" dirty="0"/>
              <a:t>，</a:t>
            </a:r>
            <a:r>
              <a:rPr lang="en-US" altLang="zh-CN" dirty="0"/>
              <a:t>y</a:t>
            </a:r>
            <a:r>
              <a:rPr lang="zh-CN" altLang="zh-CN" dirty="0"/>
              <a:t>∈</a:t>
            </a:r>
            <a:r>
              <a:rPr lang="en-US" altLang="zh-CN" dirty="0" err="1"/>
              <a:t>B</a:t>
            </a:r>
            <a:r>
              <a:rPr lang="en-US" altLang="zh-CN" baseline="30000" dirty="0" err="1"/>
              <a:t>n</a:t>
            </a:r>
            <a:r>
              <a:rPr lang="en-US" altLang="zh-CN" dirty="0"/>
              <a:t>, </a:t>
            </a:r>
            <a:endParaRPr lang="zh-CN" altLang="zh-CN" dirty="0"/>
          </a:p>
          <a:p>
            <a:pPr marL="0" indent="0">
              <a:buNone/>
            </a:pPr>
            <a:r>
              <a:rPr lang="en-US" altLang="zh-CN" dirty="0" err="1"/>
              <a:t>f</a:t>
            </a:r>
            <a:r>
              <a:rPr lang="en-US" altLang="zh-CN" baseline="-25000" dirty="0" err="1"/>
              <a:t>H</a:t>
            </a:r>
            <a:r>
              <a:rPr lang="en-US" altLang="zh-CN" dirty="0"/>
              <a:t>(</a:t>
            </a:r>
            <a:r>
              <a:rPr lang="en-US" altLang="zh-CN" dirty="0" err="1"/>
              <a:t>x</a:t>
            </a:r>
            <a:r>
              <a:rPr lang="en-US" altLang="zh-CN" dirty="0" err="1">
                <a:sym typeface="Symbol" panose="05050102010706020507" pitchFamily="18" charset="2"/>
              </a:rPr>
              <a:t></a:t>
            </a:r>
            <a:r>
              <a:rPr lang="en-US" altLang="zh-CN" dirty="0" err="1"/>
              <a:t>y</a:t>
            </a:r>
            <a:r>
              <a:rPr lang="en-US" altLang="zh-CN" dirty="0"/>
              <a:t>)</a:t>
            </a:r>
            <a:r>
              <a:rPr lang="zh-CN" altLang="zh-CN" dirty="0"/>
              <a:t>＝</a:t>
            </a:r>
            <a:r>
              <a:rPr lang="en-US" altLang="zh-CN" dirty="0"/>
              <a:t>(</a:t>
            </a:r>
            <a:r>
              <a:rPr lang="en-US" altLang="zh-CN" dirty="0" err="1"/>
              <a:t>x</a:t>
            </a:r>
            <a:r>
              <a:rPr lang="en-US" altLang="zh-CN" dirty="0" err="1">
                <a:sym typeface="Symbol" panose="05050102010706020507" pitchFamily="18" charset="2"/>
              </a:rPr>
              <a:t></a:t>
            </a:r>
            <a:r>
              <a:rPr lang="en-US" altLang="zh-CN" dirty="0" err="1"/>
              <a:t>y</a:t>
            </a:r>
            <a:r>
              <a:rPr lang="en-US" altLang="zh-CN" dirty="0"/>
              <a:t>)*H =(x*H)</a:t>
            </a:r>
            <a:r>
              <a:rPr lang="en-US" altLang="zh-CN" dirty="0">
                <a:sym typeface="Symbol" panose="05050102010706020507" pitchFamily="18" charset="2"/>
              </a:rPr>
              <a:t></a:t>
            </a:r>
            <a:r>
              <a:rPr lang="en-US" altLang="zh-CN" dirty="0"/>
              <a:t>(y*H)= </a:t>
            </a:r>
            <a:r>
              <a:rPr lang="en-US" altLang="zh-CN" dirty="0" err="1"/>
              <a:t>f</a:t>
            </a:r>
            <a:r>
              <a:rPr lang="en-US" altLang="zh-CN" baseline="-25000" dirty="0" err="1"/>
              <a:t>H</a:t>
            </a:r>
            <a:r>
              <a:rPr lang="en-US" altLang="zh-CN" dirty="0"/>
              <a:t>(x)</a:t>
            </a:r>
            <a:r>
              <a:rPr lang="en-US" altLang="zh-CN" dirty="0">
                <a:sym typeface="Symbol" panose="05050102010706020507" pitchFamily="18" charset="2"/>
              </a:rPr>
              <a:t></a:t>
            </a:r>
            <a:r>
              <a:rPr lang="en-US" altLang="zh-CN" dirty="0"/>
              <a:t> </a:t>
            </a:r>
            <a:r>
              <a:rPr lang="en-US" altLang="zh-CN" dirty="0" err="1"/>
              <a:t>f</a:t>
            </a:r>
            <a:r>
              <a:rPr lang="en-US" altLang="zh-CN" baseline="-25000" dirty="0" err="1"/>
              <a:t>H</a:t>
            </a:r>
            <a:r>
              <a:rPr lang="en-US" altLang="zh-CN" dirty="0"/>
              <a:t>(y).</a:t>
            </a:r>
            <a:endParaRPr lang="zh-CN" altLang="zh-CN" dirty="0"/>
          </a:p>
          <a:p>
            <a:pPr marL="0" lvl="0" indent="0">
              <a:buNone/>
            </a:pPr>
            <a:endParaRPr lang="zh-CN" altLang="zh-CN" b="1" dirty="0"/>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378691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5616624"/>
          </a:xfrm>
        </p:spPr>
        <p:txBody>
          <a:bodyPr>
            <a:normAutofit/>
          </a:bodyPr>
          <a:lstStyle/>
          <a:p>
            <a:pPr marL="0" indent="0">
              <a:buNone/>
            </a:pPr>
            <a:r>
              <a:rPr lang="zh-CN" altLang="zh-CN" b="1" dirty="0">
                <a:solidFill>
                  <a:srgbClr val="FF0000"/>
                </a:solidFill>
              </a:rPr>
              <a:t>推论</a:t>
            </a:r>
            <a:r>
              <a:rPr lang="en-US" altLang="zh-CN" b="1" dirty="0">
                <a:solidFill>
                  <a:srgbClr val="FF0000"/>
                </a:solidFill>
              </a:rPr>
              <a:t>1.  </a:t>
            </a:r>
            <a:r>
              <a:rPr lang="en-US" altLang="zh-CN" dirty="0"/>
              <a:t>N={x</a:t>
            </a:r>
            <a:r>
              <a:rPr lang="zh-CN" altLang="zh-CN" dirty="0"/>
              <a:t>∈</a:t>
            </a:r>
            <a:r>
              <a:rPr lang="en-US" altLang="zh-CN" dirty="0" err="1"/>
              <a:t>B</a:t>
            </a:r>
            <a:r>
              <a:rPr lang="en-US" altLang="zh-CN" baseline="30000" dirty="0" err="1"/>
              <a:t>n</a:t>
            </a:r>
            <a:r>
              <a:rPr lang="en-US" altLang="zh-CN" baseline="30000" dirty="0"/>
              <a:t> </a:t>
            </a:r>
            <a:r>
              <a:rPr lang="en-US" altLang="zh-CN" dirty="0"/>
              <a:t>| x*H=	  }</a:t>
            </a:r>
            <a:r>
              <a:rPr lang="zh-CN" altLang="zh-CN" dirty="0"/>
              <a:t>是</a:t>
            </a:r>
            <a:r>
              <a:rPr lang="en-US" altLang="zh-CN" dirty="0" err="1"/>
              <a:t>B</a:t>
            </a:r>
            <a:r>
              <a:rPr lang="en-US" altLang="zh-CN" baseline="30000" dirty="0" err="1"/>
              <a:t>n</a:t>
            </a:r>
            <a:r>
              <a:rPr lang="zh-CN" altLang="zh-CN" dirty="0"/>
              <a:t>的正规子群。</a:t>
            </a:r>
            <a:endParaRPr lang="en-US" altLang="zh-CN" dirty="0"/>
          </a:p>
          <a:p>
            <a:pPr marL="0" indent="0">
              <a:buNone/>
            </a:pPr>
            <a:endParaRPr lang="en-US" altLang="zh-CN" dirty="0"/>
          </a:p>
          <a:p>
            <a:pPr marL="0" indent="0">
              <a:buNone/>
            </a:pPr>
            <a:r>
              <a:rPr lang="zh-CN" altLang="zh-CN" dirty="0"/>
              <a:t>令</a:t>
            </a:r>
            <a:r>
              <a:rPr lang="en-US" altLang="zh-CN" dirty="0"/>
              <a:t>m&lt;n, r=n-m, H</a:t>
            </a:r>
            <a:r>
              <a:rPr lang="zh-CN" altLang="zh-CN" dirty="0"/>
              <a:t>是</a:t>
            </a:r>
            <a:r>
              <a:rPr lang="en-US" altLang="zh-CN" dirty="0"/>
              <a:t>n</a:t>
            </a:r>
            <a:r>
              <a:rPr lang="zh-CN" altLang="zh-CN" dirty="0"/>
              <a:t>×</a:t>
            </a:r>
            <a:r>
              <a:rPr lang="en-US" altLang="zh-CN" dirty="0"/>
              <a:t>r</a:t>
            </a:r>
            <a:r>
              <a:rPr lang="zh-CN" altLang="zh-CN" dirty="0"/>
              <a:t>布尔矩阵</a:t>
            </a:r>
            <a:endParaRPr lang="zh-CN" altLang="zh-CN" b="1" dirty="0"/>
          </a:p>
          <a:p>
            <a:pPr marL="0" indent="0">
              <a:buNone/>
            </a:pPr>
            <a:endParaRPr lang="zh-CN" altLang="zh-CN" dirty="0"/>
          </a:p>
          <a:p>
            <a:pPr marL="0" indent="0">
              <a:buNone/>
            </a:pPr>
            <a:endParaRPr lang="en-US" altLang="zh-CN" dirty="0"/>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Rectangle 2"/>
          <p:cNvSpPr>
            <a:spLocks noChangeArrowheads="1"/>
          </p:cNvSpPr>
          <p:nvPr/>
        </p:nvSpPr>
        <p:spPr bwMode="auto">
          <a:xfrm>
            <a:off x="2905425" y="29761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4026793" y="1052736"/>
          <a:ext cx="257175" cy="447675"/>
        </p:xfrm>
        <a:graphic>
          <a:graphicData uri="http://schemas.openxmlformats.org/presentationml/2006/ole">
            <mc:AlternateContent xmlns:mc="http://schemas.openxmlformats.org/markup-compatibility/2006">
              <mc:Choice xmlns:v="urn:schemas-microsoft-com:vml" Requires="v">
                <p:oleObj name="Equation" r:id="rId2" imgW="126780" imgH="215526" progId="Equation.DSMT4">
                  <p:embed/>
                </p:oleObj>
              </mc:Choice>
              <mc:Fallback>
                <p:oleObj name="Equation" r:id="rId2" imgW="126780" imgH="215526" progId="Equation.DSMT4">
                  <p:embed/>
                  <p:pic>
                    <p:nvPicPr>
                      <p:cNvPr id="4"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793" y="1052736"/>
                        <a:ext cx="2571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9"/>
          <p:cNvSpPr>
            <a:spLocks noChangeArrowheads="1"/>
          </p:cNvSpPr>
          <p:nvPr/>
        </p:nvSpPr>
        <p:spPr bwMode="auto">
          <a:xfrm>
            <a:off x="395536" y="237803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10" name="对象 9"/>
          <p:cNvGraphicFramePr>
            <a:graphicFrameLocks noChangeAspect="1"/>
          </p:cNvGraphicFramePr>
          <p:nvPr/>
        </p:nvGraphicFramePr>
        <p:xfrm>
          <a:off x="395536" y="2835239"/>
          <a:ext cx="3657600" cy="3495675"/>
        </p:xfrm>
        <a:graphic>
          <a:graphicData uri="http://schemas.openxmlformats.org/presentationml/2006/ole">
            <mc:AlternateContent xmlns:mc="http://schemas.openxmlformats.org/markup-compatibility/2006">
              <mc:Choice xmlns:v="urn:schemas-microsoft-com:vml" Requires="v">
                <p:oleObj name="Equation" r:id="rId4" imgW="1206500" imgH="1854200" progId="Equation.DSMT4">
                  <p:embed/>
                </p:oleObj>
              </mc:Choice>
              <mc:Fallback>
                <p:oleObj name="Equation" r:id="rId4" imgW="1206500" imgH="1854200" progId="Equation.DSMT4">
                  <p:embed/>
                  <p:pic>
                    <p:nvPicPr>
                      <p:cNvPr id="1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835239"/>
                        <a:ext cx="3657600" cy="349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4355976" y="2874916"/>
            <a:ext cx="4572000" cy="341632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r</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n</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m</a:t>
            </a:r>
            <a:endPar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令</a:t>
            </a: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e</a:t>
            </a:r>
            <a:r>
              <a:rPr kumimoji="0" lang="en-US" altLang="zh-CN" sz="2400" b="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H</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30000" noProof="0" dirty="0" err="1">
                <a:ln>
                  <a:noFill/>
                </a:ln>
                <a:solidFill>
                  <a:prstClr val="black"/>
                </a:solidFill>
                <a:effectLst/>
                <a:uLnTx/>
                <a:uFillTx/>
                <a:latin typeface="Constantia"/>
                <a:ea typeface="宋体" panose="02010600030101010101" pitchFamily="2" charset="-122"/>
                <a:cs typeface="+mn-cs"/>
              </a:rPr>
              <a:t>m</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30000" noProof="0" dirty="0" err="1">
                <a:ln>
                  <a:noFill/>
                </a:ln>
                <a:solidFill>
                  <a:prstClr val="black"/>
                </a:solidFill>
                <a:effectLst/>
                <a:uLnTx/>
                <a:uFillTx/>
                <a:latin typeface="Constantia"/>
                <a:ea typeface="宋体" panose="02010600030101010101" pitchFamily="2" charset="-122"/>
                <a:cs typeface="+mn-cs"/>
              </a:rPr>
              <a:t>n</a:t>
            </a:r>
            <a:endPar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 </a:t>
            </a:r>
            <a:endPar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e</a:t>
            </a:r>
            <a:r>
              <a:rPr kumimoji="0" lang="en-US" altLang="zh-CN" sz="2400" b="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m</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m</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x</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x</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x</a:t>
            </a:r>
            <a:r>
              <a:rPr kumimoji="0" lang="en-US" altLang="zh-CN" sz="2400" b="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r</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 </a:t>
            </a:r>
            <a:endPar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x</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m</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m1</a:t>
            </a:r>
            <a:endPar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x</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12</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22</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m</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m2</a:t>
            </a:r>
            <a:endPar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 </a:t>
            </a:r>
            <a:endPar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x</a:t>
            </a:r>
            <a:r>
              <a:rPr kumimoji="0" lang="en-US" altLang="zh-CN" sz="2400" b="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r</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1r</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2r</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m</a:t>
            </a: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mr</a:t>
            </a:r>
            <a:endPar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223683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0872" y="809373"/>
            <a:ext cx="8229600" cy="5688632"/>
          </a:xfrm>
        </p:spPr>
        <p:txBody>
          <a:bodyPr>
            <a:normAutofit fontScale="92500" lnSpcReduction="20000"/>
          </a:bodyPr>
          <a:lstStyle/>
          <a:p>
            <a:pPr marL="0" indent="0">
              <a:buNone/>
            </a:pPr>
            <a:r>
              <a:rPr lang="zh-CN" altLang="zh-CN" b="1" dirty="0">
                <a:solidFill>
                  <a:srgbClr val="FF0000"/>
                </a:solidFill>
              </a:rPr>
              <a:t>定理</a:t>
            </a:r>
            <a:r>
              <a:rPr lang="en-US" altLang="zh-CN" b="1" dirty="0">
                <a:solidFill>
                  <a:srgbClr val="FF0000"/>
                </a:solidFill>
              </a:rPr>
              <a:t> </a:t>
            </a:r>
            <a:r>
              <a:rPr lang="zh-CN" altLang="zh-CN" dirty="0"/>
              <a:t>令</a:t>
            </a:r>
            <a:r>
              <a:rPr lang="en-US" altLang="zh-CN" dirty="0"/>
              <a:t>x</a:t>
            </a:r>
            <a:r>
              <a:rPr lang="zh-CN" altLang="zh-CN" dirty="0"/>
              <a:t>＝</a:t>
            </a:r>
            <a:r>
              <a:rPr lang="en-US" altLang="zh-CN" dirty="0"/>
              <a:t>y</a:t>
            </a:r>
            <a:r>
              <a:rPr lang="en-US" altLang="zh-CN" baseline="-25000" dirty="0"/>
              <a:t>1</a:t>
            </a:r>
            <a:r>
              <a:rPr lang="en-US" altLang="zh-CN" dirty="0"/>
              <a:t>y</a:t>
            </a:r>
            <a:r>
              <a:rPr lang="en-US" altLang="zh-CN" baseline="-25000" dirty="0"/>
              <a:t>2</a:t>
            </a:r>
            <a:r>
              <a:rPr lang="zh-CN" altLang="zh-CN" dirty="0"/>
              <a:t>…</a:t>
            </a:r>
            <a:r>
              <a:rPr lang="en-US" altLang="zh-CN" dirty="0"/>
              <a:t>y</a:t>
            </a:r>
            <a:r>
              <a:rPr lang="en-US" altLang="zh-CN" baseline="-25000" dirty="0"/>
              <a:t>m</a:t>
            </a:r>
            <a:r>
              <a:rPr lang="en-US" altLang="zh-CN" dirty="0"/>
              <a:t>x</a:t>
            </a:r>
            <a:r>
              <a:rPr lang="en-US" altLang="zh-CN" baseline="-25000" dirty="0"/>
              <a:t>1</a:t>
            </a:r>
            <a:r>
              <a:rPr lang="zh-CN" altLang="zh-CN" dirty="0"/>
              <a:t>…</a:t>
            </a:r>
            <a:r>
              <a:rPr lang="en-US" altLang="zh-CN" dirty="0" err="1"/>
              <a:t>x</a:t>
            </a:r>
            <a:r>
              <a:rPr lang="en-US" altLang="zh-CN" baseline="-25000" dirty="0" err="1"/>
              <a:t>r</a:t>
            </a:r>
            <a:r>
              <a:rPr lang="zh-CN" altLang="zh-CN" dirty="0"/>
              <a:t>，则</a:t>
            </a:r>
            <a:r>
              <a:rPr lang="en-US" altLang="zh-CN" dirty="0"/>
              <a:t>x*H=      </a:t>
            </a:r>
            <a:r>
              <a:rPr lang="zh-CN" altLang="zh-CN" b="1" dirty="0"/>
              <a:t>当且仅当</a:t>
            </a:r>
            <a:endParaRPr lang="en-US" altLang="zh-CN" b="1" dirty="0"/>
          </a:p>
          <a:p>
            <a:pPr marL="0" indent="0">
              <a:buNone/>
            </a:pPr>
            <a:r>
              <a:rPr lang="en-US" altLang="zh-CN" dirty="0"/>
              <a:t>            </a:t>
            </a:r>
            <a:r>
              <a:rPr lang="zh-CN" altLang="zh-CN" dirty="0"/>
              <a:t>存在</a:t>
            </a:r>
            <a:r>
              <a:rPr lang="en-US" altLang="zh-CN" dirty="0"/>
              <a:t>b</a:t>
            </a:r>
            <a:r>
              <a:rPr lang="zh-CN" altLang="zh-CN" dirty="0"/>
              <a:t>∈</a:t>
            </a:r>
            <a:r>
              <a:rPr lang="en-US" altLang="zh-CN" dirty="0" err="1"/>
              <a:t>B</a:t>
            </a:r>
            <a:r>
              <a:rPr lang="en-US" altLang="zh-CN" baseline="30000" dirty="0" err="1"/>
              <a:t>m</a:t>
            </a:r>
            <a:r>
              <a:rPr lang="en-US" altLang="zh-CN" dirty="0"/>
              <a:t>, x=</a:t>
            </a:r>
            <a:r>
              <a:rPr lang="en-US" altLang="zh-CN" dirty="0" err="1"/>
              <a:t>e</a:t>
            </a:r>
            <a:r>
              <a:rPr lang="en-US" altLang="zh-CN" baseline="-25000" dirty="0" err="1"/>
              <a:t>H</a:t>
            </a:r>
            <a:r>
              <a:rPr lang="en-US" altLang="zh-CN" dirty="0"/>
              <a:t>(b).</a:t>
            </a:r>
            <a:endParaRPr lang="zh-CN" altLang="zh-CN" dirty="0"/>
          </a:p>
          <a:p>
            <a:pPr marL="0" lvl="0" indent="0">
              <a:buNone/>
            </a:pPr>
            <a:endParaRPr lang="en-US" altLang="zh-CN" dirty="0"/>
          </a:p>
          <a:p>
            <a:pPr marL="0" lvl="0" indent="0">
              <a:buNone/>
            </a:pPr>
            <a:r>
              <a:rPr lang="zh-CN" altLang="en-US" b="1" dirty="0">
                <a:solidFill>
                  <a:srgbClr val="FF0000"/>
                </a:solidFill>
              </a:rPr>
              <a:t>证明</a:t>
            </a:r>
            <a:r>
              <a:rPr lang="zh-CN" altLang="en-US" dirty="0">
                <a:solidFill>
                  <a:srgbClr val="FF0000"/>
                </a:solidFill>
              </a:rPr>
              <a:t>：</a:t>
            </a:r>
            <a:r>
              <a:rPr lang="en-US" altLang="zh-CN" dirty="0"/>
              <a:t>x*H=</a:t>
            </a:r>
          </a:p>
          <a:p>
            <a:pPr marL="0" indent="0">
              <a:buNone/>
            </a:pPr>
            <a:r>
              <a:rPr lang="en-US" altLang="zh-CN" dirty="0"/>
              <a:t>y</a:t>
            </a:r>
            <a:r>
              <a:rPr lang="en-US" altLang="zh-CN" baseline="-25000" dirty="0"/>
              <a:t>1</a:t>
            </a:r>
            <a:r>
              <a:rPr lang="en-US" altLang="zh-CN" dirty="0"/>
              <a:t>h</a:t>
            </a:r>
            <a:r>
              <a:rPr lang="en-US" altLang="zh-CN" baseline="-25000" dirty="0"/>
              <a:t>11</a:t>
            </a:r>
            <a:r>
              <a:rPr lang="en-US" altLang="zh-CN" dirty="0"/>
              <a:t>+y</a:t>
            </a:r>
            <a:r>
              <a:rPr lang="en-US" altLang="zh-CN" baseline="-25000" dirty="0"/>
              <a:t>2</a:t>
            </a:r>
            <a:r>
              <a:rPr lang="en-US" altLang="zh-CN" dirty="0"/>
              <a:t>h</a:t>
            </a:r>
            <a:r>
              <a:rPr lang="en-US" altLang="zh-CN" baseline="-25000" dirty="0"/>
              <a:t>21</a:t>
            </a:r>
            <a:r>
              <a:rPr lang="en-US" altLang="zh-CN" dirty="0"/>
              <a:t>+</a:t>
            </a:r>
            <a:r>
              <a:rPr lang="zh-CN" altLang="zh-CN" dirty="0"/>
              <a:t>…</a:t>
            </a:r>
            <a:r>
              <a:rPr lang="en-US" altLang="zh-CN" dirty="0"/>
              <a:t>+y</a:t>
            </a:r>
            <a:r>
              <a:rPr lang="en-US" altLang="zh-CN" baseline="-25000" dirty="0"/>
              <a:t>m</a:t>
            </a:r>
            <a:r>
              <a:rPr lang="en-US" altLang="zh-CN" dirty="0"/>
              <a:t>h</a:t>
            </a:r>
            <a:r>
              <a:rPr lang="en-US" altLang="zh-CN" baseline="-25000" dirty="0"/>
              <a:t>m1</a:t>
            </a:r>
            <a:r>
              <a:rPr lang="en-US" altLang="zh-CN" dirty="0"/>
              <a:t>+x</a:t>
            </a:r>
            <a:r>
              <a:rPr lang="en-US" altLang="zh-CN" baseline="-25000" dirty="0"/>
              <a:t>1</a:t>
            </a:r>
            <a:r>
              <a:rPr lang="en-US" altLang="zh-CN" dirty="0"/>
              <a:t>=0</a:t>
            </a:r>
            <a:endParaRPr lang="zh-CN" altLang="zh-CN" dirty="0"/>
          </a:p>
          <a:p>
            <a:pPr marL="0" indent="0">
              <a:buNone/>
            </a:pPr>
            <a:r>
              <a:rPr lang="en-US" altLang="zh-CN" dirty="0"/>
              <a:t>y</a:t>
            </a:r>
            <a:r>
              <a:rPr lang="en-US" altLang="zh-CN" baseline="-25000" dirty="0"/>
              <a:t>1</a:t>
            </a:r>
            <a:r>
              <a:rPr lang="en-US" altLang="zh-CN" dirty="0"/>
              <a:t>h</a:t>
            </a:r>
            <a:r>
              <a:rPr lang="en-US" altLang="zh-CN" baseline="-25000" dirty="0"/>
              <a:t>12</a:t>
            </a:r>
            <a:r>
              <a:rPr lang="en-US" altLang="zh-CN" dirty="0"/>
              <a:t>+y</a:t>
            </a:r>
            <a:r>
              <a:rPr lang="en-US" altLang="zh-CN" baseline="-25000" dirty="0"/>
              <a:t>2</a:t>
            </a:r>
            <a:r>
              <a:rPr lang="en-US" altLang="zh-CN" dirty="0"/>
              <a:t>h</a:t>
            </a:r>
            <a:r>
              <a:rPr lang="en-US" altLang="zh-CN" baseline="-25000" dirty="0"/>
              <a:t>22</a:t>
            </a:r>
            <a:r>
              <a:rPr lang="en-US" altLang="zh-CN" dirty="0"/>
              <a:t>+</a:t>
            </a:r>
            <a:r>
              <a:rPr lang="zh-CN" altLang="zh-CN" dirty="0"/>
              <a:t>…</a:t>
            </a:r>
            <a:r>
              <a:rPr lang="en-US" altLang="zh-CN" dirty="0"/>
              <a:t>+y</a:t>
            </a:r>
            <a:r>
              <a:rPr lang="en-US" altLang="zh-CN" baseline="-25000" dirty="0"/>
              <a:t>m</a:t>
            </a:r>
            <a:r>
              <a:rPr lang="en-US" altLang="zh-CN" dirty="0"/>
              <a:t>h</a:t>
            </a:r>
            <a:r>
              <a:rPr lang="en-US" altLang="zh-CN" baseline="-25000" dirty="0"/>
              <a:t>m2</a:t>
            </a:r>
            <a:r>
              <a:rPr lang="en-US" altLang="zh-CN" dirty="0"/>
              <a:t>+x</a:t>
            </a:r>
            <a:r>
              <a:rPr lang="en-US" altLang="zh-CN" baseline="-25000" dirty="0"/>
              <a:t>2</a:t>
            </a:r>
            <a:r>
              <a:rPr lang="en-US" altLang="zh-CN" dirty="0"/>
              <a:t>=0</a:t>
            </a:r>
            <a:endParaRPr lang="zh-CN" altLang="zh-CN" dirty="0"/>
          </a:p>
          <a:p>
            <a:pPr marL="0" indent="0">
              <a:buNone/>
            </a:pPr>
            <a:r>
              <a:rPr lang="en-US" altLang="zh-CN" dirty="0"/>
              <a:t> </a:t>
            </a:r>
            <a:endParaRPr lang="zh-CN" altLang="zh-CN" dirty="0"/>
          </a:p>
          <a:p>
            <a:pPr marL="0" indent="0">
              <a:buNone/>
            </a:pPr>
            <a:r>
              <a:rPr lang="en-US" altLang="zh-CN" dirty="0"/>
              <a:t>y</a:t>
            </a:r>
            <a:r>
              <a:rPr lang="en-US" altLang="zh-CN" baseline="-25000" dirty="0"/>
              <a:t>1</a:t>
            </a:r>
            <a:r>
              <a:rPr lang="en-US" altLang="zh-CN" dirty="0"/>
              <a:t>h</a:t>
            </a:r>
            <a:r>
              <a:rPr lang="en-US" altLang="zh-CN" baseline="-25000" dirty="0"/>
              <a:t>1r</a:t>
            </a:r>
            <a:r>
              <a:rPr lang="en-US" altLang="zh-CN" dirty="0"/>
              <a:t>+y</a:t>
            </a:r>
            <a:r>
              <a:rPr lang="en-US" altLang="zh-CN" baseline="-25000" dirty="0"/>
              <a:t>2</a:t>
            </a:r>
            <a:r>
              <a:rPr lang="en-US" altLang="zh-CN" dirty="0"/>
              <a:t>h</a:t>
            </a:r>
            <a:r>
              <a:rPr lang="en-US" altLang="zh-CN" baseline="-25000" dirty="0"/>
              <a:t>2r</a:t>
            </a:r>
            <a:r>
              <a:rPr lang="en-US" altLang="zh-CN" dirty="0"/>
              <a:t>+</a:t>
            </a:r>
            <a:r>
              <a:rPr lang="zh-CN" altLang="zh-CN" dirty="0"/>
              <a:t>…</a:t>
            </a:r>
            <a:r>
              <a:rPr lang="en-US" altLang="zh-CN" dirty="0"/>
              <a:t>+</a:t>
            </a:r>
            <a:r>
              <a:rPr lang="en-US" altLang="zh-CN" dirty="0" err="1"/>
              <a:t>y</a:t>
            </a:r>
            <a:r>
              <a:rPr lang="en-US" altLang="zh-CN" baseline="-25000" dirty="0" err="1"/>
              <a:t>m</a:t>
            </a:r>
            <a:r>
              <a:rPr lang="en-US" altLang="zh-CN" dirty="0" err="1"/>
              <a:t>h</a:t>
            </a:r>
            <a:r>
              <a:rPr lang="en-US" altLang="zh-CN" baseline="-25000" dirty="0" err="1"/>
              <a:t>mr</a:t>
            </a:r>
            <a:r>
              <a:rPr lang="en-US" altLang="zh-CN" dirty="0" err="1"/>
              <a:t>+x</a:t>
            </a:r>
            <a:r>
              <a:rPr lang="en-US" altLang="zh-CN" baseline="-25000" dirty="0" err="1"/>
              <a:t>r</a:t>
            </a:r>
            <a:r>
              <a:rPr lang="en-US" altLang="zh-CN" dirty="0"/>
              <a:t>=0</a:t>
            </a:r>
            <a:endParaRPr lang="zh-CN" altLang="zh-CN" dirty="0"/>
          </a:p>
          <a:p>
            <a:pPr marL="0" indent="0">
              <a:buNone/>
            </a:pPr>
            <a:r>
              <a:rPr lang="zh-CN" altLang="zh-CN" dirty="0"/>
              <a:t>两边同加</a:t>
            </a:r>
            <a:r>
              <a:rPr lang="en-US" altLang="zh-CN" dirty="0"/>
              <a:t>x</a:t>
            </a:r>
            <a:r>
              <a:rPr lang="en-US" altLang="zh-CN" baseline="-25000" dirty="0"/>
              <a:t>i</a:t>
            </a:r>
            <a:r>
              <a:rPr lang="zh-CN" altLang="zh-CN" dirty="0"/>
              <a:t>，</a:t>
            </a:r>
          </a:p>
          <a:p>
            <a:pPr marL="0" indent="0">
              <a:buNone/>
            </a:pPr>
            <a:r>
              <a:rPr lang="en-US" altLang="zh-CN" dirty="0"/>
              <a:t>y</a:t>
            </a:r>
            <a:r>
              <a:rPr lang="en-US" altLang="zh-CN" baseline="-25000" dirty="0"/>
              <a:t>1</a:t>
            </a:r>
            <a:r>
              <a:rPr lang="en-US" altLang="zh-CN" dirty="0"/>
              <a:t>h</a:t>
            </a:r>
            <a:r>
              <a:rPr lang="en-US" altLang="zh-CN" baseline="-25000" dirty="0"/>
              <a:t>11</a:t>
            </a:r>
            <a:r>
              <a:rPr lang="en-US" altLang="zh-CN" dirty="0"/>
              <a:t>+y</a:t>
            </a:r>
            <a:r>
              <a:rPr lang="en-US" altLang="zh-CN" baseline="-25000" dirty="0"/>
              <a:t>2</a:t>
            </a:r>
            <a:r>
              <a:rPr lang="en-US" altLang="zh-CN" dirty="0"/>
              <a:t>h</a:t>
            </a:r>
            <a:r>
              <a:rPr lang="en-US" altLang="zh-CN" baseline="-25000" dirty="0"/>
              <a:t>21</a:t>
            </a:r>
            <a:r>
              <a:rPr lang="en-US" altLang="zh-CN" dirty="0"/>
              <a:t>+</a:t>
            </a:r>
            <a:r>
              <a:rPr lang="zh-CN" altLang="zh-CN" dirty="0"/>
              <a:t>…</a:t>
            </a:r>
            <a:r>
              <a:rPr lang="en-US" altLang="zh-CN" dirty="0"/>
              <a:t>+y</a:t>
            </a:r>
            <a:r>
              <a:rPr lang="en-US" altLang="zh-CN" baseline="-25000" dirty="0"/>
              <a:t>m</a:t>
            </a:r>
            <a:r>
              <a:rPr lang="en-US" altLang="zh-CN" dirty="0"/>
              <a:t>h</a:t>
            </a:r>
            <a:r>
              <a:rPr lang="en-US" altLang="zh-CN" baseline="-25000" dirty="0"/>
              <a:t>m1</a:t>
            </a:r>
            <a:r>
              <a:rPr lang="en-US" altLang="zh-CN" dirty="0"/>
              <a:t>+x</a:t>
            </a:r>
            <a:r>
              <a:rPr lang="en-US" altLang="zh-CN" baseline="-25000" dirty="0"/>
              <a:t>1</a:t>
            </a:r>
            <a:r>
              <a:rPr lang="en-US" altLang="zh-CN" dirty="0"/>
              <a:t>+x</a:t>
            </a:r>
            <a:r>
              <a:rPr lang="en-US" altLang="zh-CN" baseline="-25000" dirty="0"/>
              <a:t>1</a:t>
            </a:r>
            <a:r>
              <a:rPr lang="en-US" altLang="zh-CN" dirty="0"/>
              <a:t> =0+x</a:t>
            </a:r>
            <a:r>
              <a:rPr lang="en-US" altLang="zh-CN" baseline="-25000" dirty="0"/>
              <a:t>1</a:t>
            </a:r>
            <a:endParaRPr lang="zh-CN" altLang="zh-CN" dirty="0"/>
          </a:p>
          <a:p>
            <a:pPr marL="0" indent="0">
              <a:buNone/>
            </a:pPr>
            <a:r>
              <a:rPr lang="en-US" altLang="zh-CN" dirty="0"/>
              <a:t>y</a:t>
            </a:r>
            <a:r>
              <a:rPr lang="en-US" altLang="zh-CN" baseline="-25000" dirty="0"/>
              <a:t>1</a:t>
            </a:r>
            <a:r>
              <a:rPr lang="en-US" altLang="zh-CN" dirty="0"/>
              <a:t>h</a:t>
            </a:r>
            <a:r>
              <a:rPr lang="en-US" altLang="zh-CN" baseline="-25000" dirty="0"/>
              <a:t>11</a:t>
            </a:r>
            <a:r>
              <a:rPr lang="en-US" altLang="zh-CN" dirty="0"/>
              <a:t>+y</a:t>
            </a:r>
            <a:r>
              <a:rPr lang="en-US" altLang="zh-CN" baseline="-25000" dirty="0"/>
              <a:t>2</a:t>
            </a:r>
            <a:r>
              <a:rPr lang="en-US" altLang="zh-CN" dirty="0"/>
              <a:t>h</a:t>
            </a:r>
            <a:r>
              <a:rPr lang="en-US" altLang="zh-CN" baseline="-25000" dirty="0"/>
              <a:t>21</a:t>
            </a:r>
            <a:r>
              <a:rPr lang="en-US" altLang="zh-CN" dirty="0"/>
              <a:t>+</a:t>
            </a:r>
            <a:r>
              <a:rPr lang="zh-CN" altLang="zh-CN" dirty="0"/>
              <a:t>…</a:t>
            </a:r>
            <a:r>
              <a:rPr lang="en-US" altLang="zh-CN" dirty="0"/>
              <a:t>+y</a:t>
            </a:r>
            <a:r>
              <a:rPr lang="en-US" altLang="zh-CN" baseline="-25000" dirty="0"/>
              <a:t>m</a:t>
            </a:r>
            <a:r>
              <a:rPr lang="en-US" altLang="zh-CN" dirty="0"/>
              <a:t>h</a:t>
            </a:r>
            <a:r>
              <a:rPr lang="en-US" altLang="zh-CN" baseline="-25000" dirty="0"/>
              <a:t>m1</a:t>
            </a:r>
            <a:r>
              <a:rPr lang="en-US" altLang="zh-CN" dirty="0"/>
              <a:t> =x</a:t>
            </a:r>
            <a:r>
              <a:rPr lang="en-US" altLang="zh-CN" baseline="-25000" dirty="0"/>
              <a:t>1</a:t>
            </a:r>
            <a:endParaRPr lang="zh-CN" altLang="zh-CN" dirty="0"/>
          </a:p>
          <a:p>
            <a:pPr marL="0" indent="0">
              <a:buNone/>
            </a:pPr>
            <a:r>
              <a:rPr lang="en-US" altLang="zh-CN" dirty="0"/>
              <a:t>y</a:t>
            </a:r>
            <a:r>
              <a:rPr lang="en-US" altLang="zh-CN" baseline="-25000" dirty="0"/>
              <a:t>1</a:t>
            </a:r>
            <a:r>
              <a:rPr lang="en-US" altLang="zh-CN" dirty="0"/>
              <a:t>h</a:t>
            </a:r>
            <a:r>
              <a:rPr lang="en-US" altLang="zh-CN" baseline="-25000" dirty="0"/>
              <a:t>12</a:t>
            </a:r>
            <a:r>
              <a:rPr lang="en-US" altLang="zh-CN" dirty="0"/>
              <a:t>+y</a:t>
            </a:r>
            <a:r>
              <a:rPr lang="en-US" altLang="zh-CN" baseline="-25000" dirty="0"/>
              <a:t>2</a:t>
            </a:r>
            <a:r>
              <a:rPr lang="en-US" altLang="zh-CN" dirty="0"/>
              <a:t>h</a:t>
            </a:r>
            <a:r>
              <a:rPr lang="en-US" altLang="zh-CN" baseline="-25000" dirty="0"/>
              <a:t>22</a:t>
            </a:r>
            <a:r>
              <a:rPr lang="en-US" altLang="zh-CN" dirty="0"/>
              <a:t>+</a:t>
            </a:r>
            <a:r>
              <a:rPr lang="zh-CN" altLang="zh-CN" dirty="0"/>
              <a:t>…</a:t>
            </a:r>
            <a:r>
              <a:rPr lang="en-US" altLang="zh-CN" dirty="0"/>
              <a:t>+y</a:t>
            </a:r>
            <a:r>
              <a:rPr lang="en-US" altLang="zh-CN" baseline="-25000" dirty="0"/>
              <a:t>m</a:t>
            </a:r>
            <a:r>
              <a:rPr lang="en-US" altLang="zh-CN" dirty="0"/>
              <a:t>h</a:t>
            </a:r>
            <a:r>
              <a:rPr lang="en-US" altLang="zh-CN" baseline="-25000" dirty="0"/>
              <a:t>m2</a:t>
            </a:r>
            <a:r>
              <a:rPr lang="en-US" altLang="zh-CN" dirty="0"/>
              <a:t>=x</a:t>
            </a:r>
            <a:r>
              <a:rPr lang="en-US" altLang="zh-CN" baseline="-25000" dirty="0"/>
              <a:t>2</a:t>
            </a:r>
            <a:endParaRPr lang="zh-CN" altLang="zh-CN" dirty="0"/>
          </a:p>
          <a:p>
            <a:pPr marL="0" indent="0">
              <a:buNone/>
            </a:pPr>
            <a:r>
              <a:rPr lang="en-US" altLang="zh-CN" dirty="0"/>
              <a:t> </a:t>
            </a:r>
            <a:endParaRPr lang="zh-CN" altLang="zh-CN" dirty="0"/>
          </a:p>
          <a:p>
            <a:pPr marL="0" indent="0">
              <a:buNone/>
            </a:pPr>
            <a:r>
              <a:rPr lang="en-US" altLang="zh-CN" dirty="0"/>
              <a:t>y</a:t>
            </a:r>
            <a:r>
              <a:rPr lang="en-US" altLang="zh-CN" baseline="-25000" dirty="0"/>
              <a:t>1</a:t>
            </a:r>
            <a:r>
              <a:rPr lang="en-US" altLang="zh-CN" dirty="0"/>
              <a:t>h</a:t>
            </a:r>
            <a:r>
              <a:rPr lang="en-US" altLang="zh-CN" baseline="-25000" dirty="0"/>
              <a:t>1r</a:t>
            </a:r>
            <a:r>
              <a:rPr lang="en-US" altLang="zh-CN" dirty="0"/>
              <a:t>+y</a:t>
            </a:r>
            <a:r>
              <a:rPr lang="en-US" altLang="zh-CN" baseline="-25000" dirty="0"/>
              <a:t>2</a:t>
            </a:r>
            <a:r>
              <a:rPr lang="en-US" altLang="zh-CN" dirty="0"/>
              <a:t>h</a:t>
            </a:r>
            <a:r>
              <a:rPr lang="en-US" altLang="zh-CN" baseline="-25000" dirty="0"/>
              <a:t>2r</a:t>
            </a:r>
            <a:r>
              <a:rPr lang="en-US" altLang="zh-CN" dirty="0"/>
              <a:t>+</a:t>
            </a:r>
            <a:r>
              <a:rPr lang="zh-CN" altLang="zh-CN" dirty="0"/>
              <a:t>…</a:t>
            </a:r>
            <a:r>
              <a:rPr lang="en-US" altLang="zh-CN" dirty="0"/>
              <a:t>+</a:t>
            </a:r>
            <a:r>
              <a:rPr lang="en-US" altLang="zh-CN" dirty="0" err="1"/>
              <a:t>y</a:t>
            </a:r>
            <a:r>
              <a:rPr lang="en-US" altLang="zh-CN" baseline="-25000" dirty="0" err="1"/>
              <a:t>m</a:t>
            </a:r>
            <a:r>
              <a:rPr lang="en-US" altLang="zh-CN" dirty="0" err="1"/>
              <a:t>h</a:t>
            </a:r>
            <a:r>
              <a:rPr lang="en-US" altLang="zh-CN" baseline="-25000" dirty="0" err="1"/>
              <a:t>mr</a:t>
            </a:r>
            <a:r>
              <a:rPr lang="en-US" altLang="zh-CN" dirty="0"/>
              <a:t>=</a:t>
            </a:r>
            <a:r>
              <a:rPr lang="en-US" altLang="zh-CN" dirty="0" err="1"/>
              <a:t>x</a:t>
            </a:r>
            <a:r>
              <a:rPr lang="en-US" altLang="zh-CN" baseline="-25000" dirty="0" err="1"/>
              <a:t>r</a:t>
            </a:r>
            <a:endParaRPr lang="zh-CN" altLang="zh-CN" dirty="0"/>
          </a:p>
          <a:p>
            <a:pPr marL="0" indent="0">
              <a:buNone/>
            </a:pPr>
            <a:r>
              <a:rPr lang="en-US" altLang="zh-CN" dirty="0"/>
              <a:t>x= </a:t>
            </a:r>
            <a:r>
              <a:rPr lang="en-US" altLang="zh-CN" dirty="0" err="1"/>
              <a:t>e</a:t>
            </a:r>
            <a:r>
              <a:rPr lang="en-US" altLang="zh-CN" baseline="-25000" dirty="0" err="1"/>
              <a:t>H</a:t>
            </a:r>
            <a:r>
              <a:rPr lang="en-US" altLang="zh-CN" dirty="0"/>
              <a:t>(y).</a:t>
            </a:r>
            <a:endParaRPr lang="zh-CN" altLang="zh-CN" dirty="0"/>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6" name="Rectangle 5"/>
          <p:cNvSpPr>
            <a:spLocks noChangeArrowheads="1"/>
          </p:cNvSpPr>
          <p:nvPr/>
        </p:nvSpPr>
        <p:spPr bwMode="auto">
          <a:xfrm>
            <a:off x="6084168" y="5955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198634949"/>
              </p:ext>
            </p:extLst>
          </p:nvPr>
        </p:nvGraphicFramePr>
        <p:xfrm>
          <a:off x="5148064" y="749077"/>
          <a:ext cx="257175" cy="447675"/>
        </p:xfrm>
        <a:graphic>
          <a:graphicData uri="http://schemas.openxmlformats.org/presentationml/2006/ole">
            <mc:AlternateContent xmlns:mc="http://schemas.openxmlformats.org/markup-compatibility/2006">
              <mc:Choice xmlns:v="urn:schemas-microsoft-com:vml" Requires="v">
                <p:oleObj name="Equation" r:id="rId2" imgW="126780" imgH="215526" progId="Equation.DSMT4">
                  <p:embed/>
                </p:oleObj>
              </mc:Choice>
              <mc:Fallback>
                <p:oleObj name="Equation" r:id="rId2" imgW="126780" imgH="215526" progId="Equation.DSMT4">
                  <p:embed/>
                  <p:pic>
                    <p:nvPicPr>
                      <p:cNvPr id="8"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749077"/>
                        <a:ext cx="2571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2339752" y="1844824"/>
          <a:ext cx="257175" cy="447675"/>
        </p:xfrm>
        <a:graphic>
          <a:graphicData uri="http://schemas.openxmlformats.org/presentationml/2006/ole">
            <mc:AlternateContent xmlns:mc="http://schemas.openxmlformats.org/markup-compatibility/2006">
              <mc:Choice xmlns:v="urn:schemas-microsoft-com:vml" Requires="v">
                <p:oleObj name="Equation" r:id="rId4" imgW="126780" imgH="215526" progId="Equation.DSMT4">
                  <p:embed/>
                </p:oleObj>
              </mc:Choice>
              <mc:Fallback>
                <p:oleObj name="Equation" r:id="rId4" imgW="126780" imgH="215526" progId="Equation.DSMT4">
                  <p:embed/>
                  <p:pic>
                    <p:nvPicPr>
                      <p:cNvPr id="9" name="对象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844824"/>
                        <a:ext cx="2571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5004048" y="1916832"/>
            <a:ext cx="4032448" cy="41549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设存在</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30000" noProof="0" dirty="0" err="1">
                <a:ln>
                  <a:noFill/>
                </a:ln>
                <a:solidFill>
                  <a:prstClr val="black"/>
                </a:solidFill>
                <a:effectLst/>
                <a:uLnTx/>
                <a:uFillTx/>
                <a:latin typeface="Constantia"/>
                <a:ea typeface="宋体" panose="02010600030101010101" pitchFamily="2" charset="-122"/>
                <a:cs typeface="+mn-cs"/>
              </a:rPr>
              <a:t>m</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 x=</a:t>
            </a: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e</a:t>
            </a:r>
            <a:r>
              <a:rPr kumimoji="0" lang="en-US" altLang="zh-CN" sz="2400" b="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endPar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x</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m</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m1</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x</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12</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22</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m</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m2</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 </a:t>
            </a:r>
            <a:endPar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x</a:t>
            </a:r>
            <a:r>
              <a:rPr kumimoji="0" lang="en-US" altLang="zh-CN" sz="2400" b="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r</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1r</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2r</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m</a:t>
            </a: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mr</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m</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m1</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x</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0</a:t>
            </a:r>
            <a:endPar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12</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22</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m</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m2</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x</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0</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 </a:t>
            </a:r>
            <a:endPar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1r</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a:ln>
                  <a:noFill/>
                </a:ln>
                <a:solidFill>
                  <a:prstClr val="black"/>
                </a:solidFill>
                <a:effectLst/>
                <a:uLnTx/>
                <a:uFillTx/>
                <a:latin typeface="Constantia"/>
                <a:ea typeface="宋体" panose="02010600030101010101" pitchFamily="2" charset="-122"/>
                <a:cs typeface="+mn-cs"/>
              </a:rPr>
              <a:t>2r</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b</a:t>
            </a:r>
            <a:r>
              <a:rPr kumimoji="0" lang="en-US" altLang="zh-CN" sz="2400" b="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m</a:t>
            </a: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h</a:t>
            </a:r>
            <a:r>
              <a:rPr kumimoji="0" lang="en-US" altLang="zh-CN" sz="2400" b="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mr</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x</a:t>
            </a:r>
            <a:r>
              <a:rPr kumimoji="0" lang="en-US" altLang="zh-CN" sz="2400" b="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r</a:t>
            </a: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即</a:t>
            </a:r>
            <a:r>
              <a:rPr kumimoji="0"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x*H=</a:t>
            </a:r>
            <a:endParaRPr kumimoji="0"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p:txBody>
      </p:sp>
      <p:graphicFrame>
        <p:nvGraphicFramePr>
          <p:cNvPr id="14" name="对象 13"/>
          <p:cNvGraphicFramePr>
            <a:graphicFrameLocks noChangeAspect="1"/>
          </p:cNvGraphicFramePr>
          <p:nvPr/>
        </p:nvGraphicFramePr>
        <p:xfrm>
          <a:off x="6084168" y="5573613"/>
          <a:ext cx="257175" cy="447675"/>
        </p:xfrm>
        <a:graphic>
          <a:graphicData uri="http://schemas.openxmlformats.org/presentationml/2006/ole">
            <mc:AlternateContent xmlns:mc="http://schemas.openxmlformats.org/markup-compatibility/2006">
              <mc:Choice xmlns:v="urn:schemas-microsoft-com:vml" Requires="v">
                <p:oleObj name="Equation" r:id="rId5" imgW="126780" imgH="215526" progId="Equation.DSMT4">
                  <p:embed/>
                </p:oleObj>
              </mc:Choice>
              <mc:Fallback>
                <p:oleObj name="Equation" r:id="rId5" imgW="126780" imgH="215526" progId="Equation.DSMT4">
                  <p:embed/>
                  <p:pic>
                    <p:nvPicPr>
                      <p:cNvPr id="14" name="对象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5573613"/>
                        <a:ext cx="2571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72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fade">
                                      <p:cBhvr>
                                        <p:cTn id="51" dur="500"/>
                                        <p:tgtEl>
                                          <p:spTgt spid="3">
                                            <p:txEl>
                                              <p:pRg st="13" end="1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4" end="14"/>
                                            </p:txEl>
                                          </p:spTgt>
                                        </p:tgtEl>
                                        <p:attrNameLst>
                                          <p:attrName>style.visibility</p:attrName>
                                        </p:attrNameLst>
                                      </p:cBhvr>
                                      <p:to>
                                        <p:strVal val="visible"/>
                                      </p:to>
                                    </p:set>
                                    <p:animEffect transition="in" filter="fade">
                                      <p:cBhvr>
                                        <p:cTn id="56" dur="500"/>
                                        <p:tgtEl>
                                          <p:spTgt spid="3">
                                            <p:txEl>
                                              <p:pRg st="14" end="1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56B0A16-A192-481E-A083-3054B0AF5FB3}"/>
              </a:ext>
            </a:extLst>
          </p:cNvPr>
          <p:cNvSpPr>
            <a:spLocks noGrp="1"/>
          </p:cNvSpPr>
          <p:nvPr>
            <p:ph type="dt" sz="half" idx="10"/>
          </p:nvPr>
        </p:nvSpPr>
        <p:spPr/>
        <p:txBody>
          <a:bodyPr/>
          <a:lstStyle/>
          <a:p>
            <a:r>
              <a:rPr lang="en-US" altLang="zh-CN"/>
              <a:t> </a:t>
            </a:r>
            <a:fld id="{DD1FF8DE-19C6-4E4C-A632-78CE570C6087}" type="datetime1">
              <a:rPr lang="zh-CN" altLang="en-US"/>
              <a:pPr/>
              <a:t>2023/2/13</a:t>
            </a:fld>
            <a:endParaRPr lang="en-US" altLang="zh-CN"/>
          </a:p>
        </p:txBody>
      </p:sp>
      <p:sp>
        <p:nvSpPr>
          <p:cNvPr id="36867" name="Rectangle 3">
            <a:extLst>
              <a:ext uri="{FF2B5EF4-FFF2-40B4-BE49-F238E27FC236}">
                <a16:creationId xmlns:a16="http://schemas.microsoft.com/office/drawing/2014/main" id="{FF8F02D9-B5BE-48F2-A1A5-F766A4E4A6E5}"/>
              </a:ext>
            </a:extLst>
          </p:cNvPr>
          <p:cNvSpPr>
            <a:spLocks noGrp="1" noChangeArrowheads="1"/>
          </p:cNvSpPr>
          <p:nvPr>
            <p:ph type="body" idx="1"/>
          </p:nvPr>
        </p:nvSpPr>
        <p:spPr>
          <a:xfrm>
            <a:off x="1043608" y="1772816"/>
            <a:ext cx="7345362" cy="3096344"/>
          </a:xfrm>
        </p:spPr>
        <p:txBody>
          <a:bodyPr/>
          <a:lstStyle/>
          <a:p>
            <a:r>
              <a:rPr lang="zh-CN" altLang="en-US" sz="3600" b="1" dirty="0">
                <a:solidFill>
                  <a:srgbClr val="FF0000"/>
                </a:solidFill>
              </a:rPr>
              <a:t>主要内容</a:t>
            </a:r>
            <a:endParaRPr lang="en-US" altLang="zh-CN" sz="3600" b="1" dirty="0">
              <a:solidFill>
                <a:srgbClr val="FF0000"/>
              </a:solidFill>
            </a:endParaRPr>
          </a:p>
          <a:p>
            <a:r>
              <a:rPr lang="zh-CN" altLang="en-US" dirty="0"/>
              <a:t>应用一：群与编码</a:t>
            </a:r>
            <a:endParaRPr lang="en-US" altLang="zh-CN" dirty="0"/>
          </a:p>
          <a:p>
            <a:r>
              <a:rPr lang="zh-CN" altLang="en-US" dirty="0"/>
              <a:t>应用二：图形的对称变换群应用</a:t>
            </a:r>
            <a:endParaRPr lang="en-US" altLang="zh-CN" dirty="0"/>
          </a:p>
          <a:p>
            <a:r>
              <a:rPr lang="zh-CN" altLang="en-US" dirty="0"/>
              <a:t>应用三：群置换的应用</a:t>
            </a:r>
          </a:p>
          <a:p>
            <a:r>
              <a:rPr lang="zh-CN" altLang="en-US" dirty="0"/>
              <a:t>应用四：项链问题</a:t>
            </a:r>
          </a:p>
          <a:p>
            <a:endParaRPr lang="zh-CN" altLang="en-US" dirty="0"/>
          </a:p>
          <a:p>
            <a:endParaRPr lang="zh-CN" altLang="en-US" dirty="0"/>
          </a:p>
        </p:txBody>
      </p:sp>
    </p:spTree>
    <p:extLst>
      <p:ext uri="{BB962C8B-B14F-4D97-AF65-F5344CB8AC3E}">
        <p14:creationId xmlns:p14="http://schemas.microsoft.com/office/powerpoint/2010/main" val="3469302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09373"/>
            <a:ext cx="8229600" cy="5688632"/>
          </a:xfrm>
        </p:spPr>
        <p:txBody>
          <a:bodyPr>
            <a:normAutofit/>
          </a:bodyPr>
          <a:lstStyle/>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r>
              <a:rPr lang="zh-CN" altLang="zh-CN" b="1" dirty="0">
                <a:solidFill>
                  <a:srgbClr val="FF0000"/>
                </a:solidFill>
              </a:rPr>
              <a:t>推论</a:t>
            </a:r>
            <a:r>
              <a:rPr lang="en-US" altLang="zh-CN" b="1" dirty="0">
                <a:solidFill>
                  <a:srgbClr val="FF0000"/>
                </a:solidFill>
              </a:rPr>
              <a:t>2.   </a:t>
            </a:r>
            <a:r>
              <a:rPr lang="en-US" altLang="zh-CN" dirty="0" err="1"/>
              <a:t>e</a:t>
            </a:r>
            <a:r>
              <a:rPr lang="en-US" altLang="zh-CN" baseline="-25000" dirty="0" err="1"/>
              <a:t>H</a:t>
            </a:r>
            <a:r>
              <a:rPr lang="en-US" altLang="zh-CN" dirty="0"/>
              <a:t>(</a:t>
            </a:r>
            <a:r>
              <a:rPr lang="en-US" altLang="zh-CN" dirty="0" err="1"/>
              <a:t>B</a:t>
            </a:r>
            <a:r>
              <a:rPr lang="en-US" altLang="zh-CN" baseline="30000" dirty="0" err="1"/>
              <a:t>m</a:t>
            </a:r>
            <a:r>
              <a:rPr lang="en-US" altLang="zh-CN" dirty="0"/>
              <a:t>)={ </a:t>
            </a:r>
            <a:r>
              <a:rPr lang="en-US" altLang="zh-CN" dirty="0" err="1"/>
              <a:t>e</a:t>
            </a:r>
            <a:r>
              <a:rPr lang="en-US" altLang="zh-CN" baseline="-25000" dirty="0" err="1"/>
              <a:t>H</a:t>
            </a:r>
            <a:r>
              <a:rPr lang="en-US" altLang="zh-CN" dirty="0"/>
              <a:t>(b) | b</a:t>
            </a:r>
            <a:r>
              <a:rPr lang="zh-CN" altLang="zh-CN" dirty="0"/>
              <a:t>∈</a:t>
            </a:r>
            <a:r>
              <a:rPr lang="en-US" altLang="zh-CN" dirty="0" err="1"/>
              <a:t>B</a:t>
            </a:r>
            <a:r>
              <a:rPr lang="en-US" altLang="zh-CN" baseline="30000" dirty="0" err="1"/>
              <a:t>m</a:t>
            </a:r>
            <a:r>
              <a:rPr lang="en-US" altLang="zh-CN" dirty="0"/>
              <a:t>}</a:t>
            </a:r>
            <a:r>
              <a:rPr lang="zh-CN" altLang="zh-CN" dirty="0"/>
              <a:t>是</a:t>
            </a:r>
            <a:r>
              <a:rPr lang="en-US" altLang="zh-CN" dirty="0" err="1"/>
              <a:t>B</a:t>
            </a:r>
            <a:r>
              <a:rPr lang="en-US" altLang="zh-CN" baseline="30000" dirty="0" err="1"/>
              <a:t>n</a:t>
            </a:r>
            <a:r>
              <a:rPr lang="zh-CN" altLang="zh-CN" dirty="0"/>
              <a:t>的子群</a:t>
            </a:r>
            <a:r>
              <a:rPr lang="zh-CN" altLang="en-US" dirty="0"/>
              <a:t>，即</a:t>
            </a:r>
            <a:r>
              <a:rPr lang="en-US" altLang="zh-CN" dirty="0" err="1"/>
              <a:t>e</a:t>
            </a:r>
            <a:r>
              <a:rPr lang="en-US" altLang="zh-CN" baseline="-25000" dirty="0" err="1"/>
              <a:t>H</a:t>
            </a:r>
            <a:r>
              <a:rPr lang="zh-CN" altLang="zh-CN" dirty="0"/>
              <a:t>是群编码</a:t>
            </a:r>
            <a:r>
              <a:rPr lang="zh-CN" altLang="en-US" dirty="0"/>
              <a:t>，则</a:t>
            </a:r>
            <a:r>
              <a:rPr lang="en-US" altLang="zh-CN" dirty="0" err="1"/>
              <a:t>e</a:t>
            </a:r>
            <a:r>
              <a:rPr lang="en-US" altLang="zh-CN" baseline="-25000" dirty="0" err="1"/>
              <a:t>H</a:t>
            </a:r>
            <a:r>
              <a:rPr lang="en-US" altLang="zh-CN" dirty="0"/>
              <a:t>(</a:t>
            </a:r>
            <a:r>
              <a:rPr lang="en-US" altLang="zh-CN" dirty="0" err="1"/>
              <a:t>B</a:t>
            </a:r>
            <a:r>
              <a:rPr lang="en-US" altLang="zh-CN" baseline="30000" dirty="0" err="1"/>
              <a:t>m</a:t>
            </a:r>
            <a:r>
              <a:rPr lang="en-US" altLang="zh-CN" dirty="0"/>
              <a:t>)=</a:t>
            </a:r>
            <a:r>
              <a:rPr lang="en-US" altLang="zh-CN" dirty="0" err="1"/>
              <a:t>ker</a:t>
            </a:r>
            <a:r>
              <a:rPr lang="en-US" altLang="zh-CN" dirty="0"/>
              <a:t>(</a:t>
            </a:r>
            <a:r>
              <a:rPr lang="en-US" altLang="zh-CN" dirty="0" err="1"/>
              <a:t>f</a:t>
            </a:r>
            <a:r>
              <a:rPr lang="en-US" altLang="zh-CN" baseline="-25000" dirty="0" err="1"/>
              <a:t>H</a:t>
            </a:r>
            <a:r>
              <a:rPr lang="en-US" altLang="zh-CN" dirty="0"/>
              <a:t>).</a:t>
            </a:r>
            <a:endParaRPr lang="zh-CN" altLang="zh-CN" dirty="0"/>
          </a:p>
          <a:p>
            <a:pPr marL="0" lvl="0" indent="0">
              <a:buNone/>
            </a:pPr>
            <a:endParaRPr lang="zh-CN" altLang="zh-CN" dirty="0"/>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6" name="Rectangle 5"/>
          <p:cNvSpPr>
            <a:spLocks noChangeArrowheads="1"/>
          </p:cNvSpPr>
          <p:nvPr/>
        </p:nvSpPr>
        <p:spPr bwMode="auto">
          <a:xfrm>
            <a:off x="6084168" y="5955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903916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en-US" altLang="zh-CN" dirty="0"/>
              <a:t>Example</a:t>
            </a:r>
            <a:endParaRPr lang="zh-CN" altLang="en-US" dirty="0"/>
          </a:p>
        </p:txBody>
      </p:sp>
      <p:sp>
        <p:nvSpPr>
          <p:cNvPr id="3" name="内容占位符 2"/>
          <p:cNvSpPr>
            <a:spLocks noGrp="1"/>
          </p:cNvSpPr>
          <p:nvPr>
            <p:ph idx="1"/>
          </p:nvPr>
        </p:nvSpPr>
        <p:spPr>
          <a:xfrm>
            <a:off x="457200" y="1844824"/>
            <a:ext cx="8229600" cy="5021912"/>
          </a:xfrm>
        </p:spPr>
        <p:txBody>
          <a:bodyPr>
            <a:normAutofit/>
          </a:bodyPr>
          <a:lstStyle/>
          <a:p>
            <a:r>
              <a:rPr lang="en-US" altLang="zh-CN" dirty="0"/>
              <a:t>m</a:t>
            </a:r>
            <a:r>
              <a:rPr lang="zh-CN" altLang="zh-CN" dirty="0"/>
              <a:t>＝</a:t>
            </a:r>
            <a:r>
              <a:rPr lang="en-US" altLang="zh-CN" dirty="0"/>
              <a:t>2</a:t>
            </a:r>
            <a:r>
              <a:rPr lang="zh-CN" altLang="zh-CN" dirty="0"/>
              <a:t>，</a:t>
            </a:r>
            <a:r>
              <a:rPr lang="en-US" altLang="zh-CN" dirty="0"/>
              <a:t>n</a:t>
            </a:r>
            <a:r>
              <a:rPr lang="zh-CN" altLang="zh-CN" dirty="0"/>
              <a:t>＝</a:t>
            </a:r>
            <a:r>
              <a:rPr lang="en-US" altLang="zh-CN" dirty="0"/>
              <a:t>5</a:t>
            </a:r>
            <a:r>
              <a:rPr lang="zh-CN" altLang="zh-CN" dirty="0"/>
              <a:t>， 给出群编码</a:t>
            </a:r>
            <a:r>
              <a:rPr lang="en-US" altLang="zh-CN" dirty="0"/>
              <a:t> </a:t>
            </a:r>
            <a:r>
              <a:rPr lang="en-US" altLang="zh-CN" dirty="0" err="1"/>
              <a:t>e</a:t>
            </a:r>
            <a:r>
              <a:rPr lang="en-US" altLang="zh-CN" baseline="-25000" dirty="0" err="1"/>
              <a:t>H</a:t>
            </a:r>
            <a:r>
              <a:rPr lang="zh-CN" altLang="zh-CN" dirty="0"/>
              <a:t>：</a:t>
            </a:r>
            <a:r>
              <a:rPr lang="en-US" altLang="zh-CN" dirty="0"/>
              <a:t>B</a:t>
            </a:r>
            <a:r>
              <a:rPr lang="en-US" altLang="zh-CN" baseline="30000" dirty="0"/>
              <a:t>2</a:t>
            </a:r>
            <a:r>
              <a:rPr lang="zh-CN" altLang="zh-CN" dirty="0"/>
              <a:t>→</a:t>
            </a:r>
            <a:r>
              <a:rPr lang="en-US" altLang="zh-CN" dirty="0"/>
              <a:t>B</a:t>
            </a:r>
            <a:r>
              <a:rPr lang="en-US" altLang="zh-CN" baseline="30000" dirty="0"/>
              <a:t>5</a:t>
            </a:r>
            <a:r>
              <a:rPr lang="en-US" altLang="zh-CN" dirty="0"/>
              <a:t>,</a:t>
            </a:r>
            <a:endParaRPr lang="zh-CN" altLang="zh-CN" dirty="0"/>
          </a:p>
        </p:txBody>
      </p:sp>
      <p:sp>
        <p:nvSpPr>
          <p:cNvPr id="5" name="Rectangle 2"/>
          <p:cNvSpPr>
            <a:spLocks noChangeArrowheads="1"/>
          </p:cNvSpPr>
          <p:nvPr/>
        </p:nvSpPr>
        <p:spPr bwMode="auto">
          <a:xfrm>
            <a:off x="395535" y="2179711"/>
            <a:ext cx="10716133" cy="535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395536" y="2636912"/>
          <a:ext cx="2098576" cy="2533919"/>
        </p:xfrm>
        <a:graphic>
          <a:graphicData uri="http://schemas.openxmlformats.org/presentationml/2006/ole">
            <mc:AlternateContent xmlns:mc="http://schemas.openxmlformats.org/markup-compatibility/2006">
              <mc:Choice xmlns:v="urn:schemas-microsoft-com:vml" Requires="v">
                <p:oleObj name="Equation" r:id="rId2" imgW="952500" imgH="1143000" progId="Equation.DSMT4">
                  <p:embed/>
                </p:oleObj>
              </mc:Choice>
              <mc:Fallback>
                <p:oleObj name="Equation" r:id="rId2" imgW="952500" imgH="1143000" progId="Equation.DSMT4">
                  <p:embed/>
                  <p:pic>
                    <p:nvPicPr>
                      <p:cNvPr id="6"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636912"/>
                        <a:ext cx="2098576" cy="2533919"/>
                      </a:xfrm>
                      <a:prstGeom prst="rect">
                        <a:avLst/>
                      </a:prstGeom>
                      <a:noFill/>
                    </p:spPr>
                  </p:pic>
                </p:oleObj>
              </mc:Fallback>
            </mc:AlternateContent>
          </a:graphicData>
        </a:graphic>
      </p:graphicFrame>
      <p:sp>
        <p:nvSpPr>
          <p:cNvPr id="7" name="矩形 6"/>
          <p:cNvSpPr/>
          <p:nvPr/>
        </p:nvSpPr>
        <p:spPr>
          <a:xfrm>
            <a:off x="3179569" y="2460921"/>
            <a:ext cx="5568895" cy="4246419"/>
          </a:xfrm>
          <a:prstGeom prst="rect">
            <a:avLst/>
          </a:prstGeom>
        </p:spPr>
        <p:txBody>
          <a:bodyPr wrap="square">
            <a:spAutoFit/>
          </a:bodyPr>
          <a:lstStyle/>
          <a:p>
            <a:pPr marL="0" marR="0" lvl="0" indent="0" algn="just" defTabSz="914400" rtl="0" eaLnBrk="1" fontAlgn="auto" latinLnBrk="0" hangingPunct="1">
              <a:lnSpc>
                <a:spcPct val="156000"/>
              </a:lnSpc>
              <a:spcBef>
                <a:spcPts val="1400"/>
              </a:spcBef>
              <a:spcAft>
                <a:spcPts val="1450"/>
              </a:spcAft>
              <a:buClrTx/>
              <a:buSzTx/>
              <a:buFontTx/>
              <a:buNone/>
              <a:tabLst/>
              <a:defRPr/>
            </a:pPr>
            <a:r>
              <a:rPr kumimoji="0" lang="zh-CN" altLang="zh-CN" sz="2400" b="1" i="0" u="none" strike="noStrike" kern="1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Times New Roman" panose="02020603050405020304" pitchFamily="18" charset="0"/>
              </a:rPr>
              <a:t>解</a:t>
            </a:r>
            <a:r>
              <a:rPr kumimoji="0" lang="en-US" altLang="zh-CN" sz="24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en-US" altLang="zh-CN" sz="240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i="0" u="none" strike="noStrike" kern="1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(00)=00 x</a:t>
            </a:r>
            <a:r>
              <a:rPr kumimoji="0" lang="en-US" altLang="zh-CN" sz="2400" i="0" u="none" strike="noStrike" kern="1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i="0" u="none" strike="noStrike" kern="1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i="0" u="none" strike="noStrike" kern="1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635"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r>
              <a:rPr kumimoji="0" lang="en-US" altLang="zh-CN" sz="2400" i="0" u="none" strike="noStrike" kern="1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r>
              <a:rPr kumimoji="0" lang="en-US" altLang="zh-CN" sz="2400" i="0" u="none" strike="noStrike" kern="1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r>
              <a:rPr kumimoji="0" lang="en-US" altLang="zh-CN" sz="2400" i="0" u="none" strike="noStrike" kern="1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 </a:t>
            </a:r>
            <a:r>
              <a:rPr kumimoji="0" lang="en-US" altLang="zh-CN" sz="240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i="0" u="none" strike="noStrike" kern="1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(00)=00000.</a:t>
            </a:r>
            <a:endParaRPr kumimoji="0" lang="zh-CN" altLang="zh-CN" sz="105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635"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i="0" u="none" strike="noStrike" kern="1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(01)=01x</a:t>
            </a:r>
            <a:r>
              <a:rPr kumimoji="0" lang="en-US" altLang="zh-CN" sz="2400" i="0" u="none" strike="noStrike" kern="1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i="0" u="none" strike="noStrike" kern="1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i="0" u="none" strike="noStrike" kern="1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05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635"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r>
              <a:rPr kumimoji="0" lang="en-US" altLang="zh-CN" sz="2400" i="0" u="none" strike="noStrike" kern="1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  x</a:t>
            </a:r>
            <a:r>
              <a:rPr kumimoji="0" lang="en-US" altLang="zh-CN" sz="2400" i="0" u="none" strike="noStrike" kern="1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  x</a:t>
            </a:r>
            <a:r>
              <a:rPr kumimoji="0" lang="en-US" altLang="zh-CN" sz="2400" i="0" u="none" strike="noStrike" kern="1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05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635"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i="0" u="none" strike="noStrike" kern="1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(00)=00000</a:t>
            </a:r>
            <a:endParaRPr kumimoji="0" lang="zh-CN" altLang="zh-CN" sz="105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635"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i="0" u="none" strike="noStrike" kern="1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(01)=01011</a:t>
            </a:r>
            <a:endParaRPr kumimoji="0" lang="zh-CN" altLang="zh-CN" sz="105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635"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i="0" u="none" strike="noStrike" kern="1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(10)=10110,</a:t>
            </a:r>
            <a:endParaRPr kumimoji="0" lang="zh-CN" altLang="zh-CN" sz="105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635"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400" i="0" u="none" strike="noStrike" kern="1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40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(11)=11101.</a:t>
            </a:r>
            <a:endParaRPr kumimoji="0" lang="zh-CN" altLang="zh-CN" sz="105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635"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endParaRPr kumimoji="0" lang="zh-CN" altLang="zh-CN" sz="105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635" marR="0" lvl="0" indent="0" algn="just"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δ＝</a:t>
            </a:r>
            <a:r>
              <a:rPr kumimoji="0" lang="en-US" altLang="zh-CN" sz="24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3. </a:t>
            </a:r>
            <a:r>
              <a:rPr kumimoji="0" lang="zh-CN" altLang="zh-CN" sz="24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可查</a:t>
            </a:r>
            <a:r>
              <a:rPr kumimoji="0" lang="en-US" altLang="zh-CN" sz="24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a:t>
            </a:r>
            <a:r>
              <a:rPr kumimoji="0" lang="zh-CN" altLang="zh-CN" sz="2400" b="1"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位。</a:t>
            </a:r>
            <a:endParaRPr kumimoji="0" lang="zh-CN" altLang="zh-CN" sz="1050" b="0" i="0" u="none" strike="noStrike" kern="1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166780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845840"/>
            <a:ext cx="8686800" cy="1143000"/>
          </a:xfrm>
        </p:spPr>
        <p:txBody>
          <a:bodyPr>
            <a:normAutofit fontScale="90000"/>
          </a:bodyPr>
          <a:lstStyle/>
          <a:p>
            <a:r>
              <a:rPr lang="en-US" altLang="zh-CN" dirty="0"/>
              <a:t>§2   </a:t>
            </a:r>
            <a:r>
              <a:rPr lang="zh-CN" altLang="en-US" dirty="0"/>
              <a:t>解码和纠错</a:t>
            </a:r>
            <a:br>
              <a:rPr lang="en-US" altLang="zh-CN" dirty="0"/>
            </a:br>
            <a:r>
              <a:rPr lang="en-US" altLang="zh-CN" dirty="0"/>
              <a:t>Decoding and Error Correction</a:t>
            </a:r>
            <a:endParaRPr lang="zh-CN" altLang="zh-CN" dirty="0"/>
          </a:p>
        </p:txBody>
      </p:sp>
      <p:sp>
        <p:nvSpPr>
          <p:cNvPr id="3" name="内容占位符 2"/>
          <p:cNvSpPr>
            <a:spLocks noGrp="1"/>
          </p:cNvSpPr>
          <p:nvPr>
            <p:ph idx="1"/>
          </p:nvPr>
        </p:nvSpPr>
        <p:spPr>
          <a:xfrm>
            <a:off x="457200" y="2060848"/>
            <a:ext cx="8229600" cy="3744416"/>
          </a:xfrm>
        </p:spPr>
        <p:txBody>
          <a:bodyPr>
            <a:normAutofit/>
          </a:bodyPr>
          <a:lstStyle/>
          <a:p>
            <a:endParaRPr lang="en-US" altLang="zh-CN" dirty="0"/>
          </a:p>
          <a:p>
            <a:r>
              <a:rPr lang="zh-CN" altLang="zh-CN" dirty="0"/>
              <a:t>设奇偶</a:t>
            </a:r>
            <a:r>
              <a:rPr lang="zh-CN" altLang="en-US" dirty="0"/>
              <a:t>校验</a:t>
            </a:r>
            <a:r>
              <a:rPr lang="zh-CN" altLang="zh-CN" dirty="0"/>
              <a:t>码</a:t>
            </a:r>
            <a:r>
              <a:rPr lang="en-US" altLang="zh-CN" dirty="0"/>
              <a:t>e</a:t>
            </a:r>
            <a:r>
              <a:rPr lang="zh-CN" altLang="zh-CN" dirty="0"/>
              <a:t>：</a:t>
            </a:r>
            <a:r>
              <a:rPr lang="en-US" altLang="zh-CN" dirty="0" err="1"/>
              <a:t>B</a:t>
            </a:r>
            <a:r>
              <a:rPr lang="en-US" altLang="zh-CN" baseline="30000" dirty="0" err="1"/>
              <a:t>m</a:t>
            </a:r>
            <a:r>
              <a:rPr lang="zh-CN" altLang="zh-CN" dirty="0"/>
              <a:t>→</a:t>
            </a:r>
            <a:r>
              <a:rPr lang="en-US" altLang="zh-CN" dirty="0"/>
              <a:t>B</a:t>
            </a:r>
            <a:r>
              <a:rPr lang="en-US" altLang="zh-CN" baseline="30000" dirty="0"/>
              <a:t>m+1</a:t>
            </a:r>
            <a:r>
              <a:rPr lang="en-US" altLang="zh-CN" dirty="0"/>
              <a:t>, </a:t>
            </a:r>
            <a:r>
              <a:rPr lang="zh-CN" altLang="zh-CN" dirty="0"/>
              <a:t>令</a:t>
            </a:r>
            <a:r>
              <a:rPr lang="en-US" altLang="zh-CN" dirty="0"/>
              <a:t>d</a:t>
            </a:r>
            <a:r>
              <a:rPr lang="zh-CN" altLang="zh-CN" dirty="0"/>
              <a:t>：</a:t>
            </a:r>
            <a:r>
              <a:rPr lang="en-US" altLang="zh-CN" dirty="0"/>
              <a:t>B</a:t>
            </a:r>
            <a:r>
              <a:rPr lang="en-US" altLang="zh-CN" baseline="30000" dirty="0"/>
              <a:t>m+1</a:t>
            </a:r>
            <a:r>
              <a:rPr lang="zh-CN" altLang="zh-CN" dirty="0"/>
              <a:t>→</a:t>
            </a:r>
            <a:r>
              <a:rPr lang="en-US" altLang="zh-CN" dirty="0" err="1"/>
              <a:t>B</a:t>
            </a:r>
            <a:r>
              <a:rPr lang="en-US" altLang="zh-CN" baseline="30000" dirty="0" err="1"/>
              <a:t>m</a:t>
            </a:r>
            <a:r>
              <a:rPr lang="zh-CN" altLang="zh-CN" dirty="0"/>
              <a:t>是解码函数，</a:t>
            </a:r>
          </a:p>
          <a:p>
            <a:pPr marL="0" indent="0">
              <a:buNone/>
            </a:pPr>
            <a:r>
              <a:rPr lang="zh-CN" altLang="zh-CN" dirty="0"/>
              <a:t>任意</a:t>
            </a:r>
            <a:r>
              <a:rPr lang="en-US" altLang="zh-CN" dirty="0"/>
              <a:t>y</a:t>
            </a:r>
            <a:r>
              <a:rPr lang="zh-CN" altLang="zh-CN" dirty="0"/>
              <a:t>＝</a:t>
            </a:r>
            <a:r>
              <a:rPr lang="en-US" altLang="zh-CN" dirty="0"/>
              <a:t>y</a:t>
            </a:r>
            <a:r>
              <a:rPr lang="en-US" altLang="zh-CN" baseline="-25000" dirty="0"/>
              <a:t>1</a:t>
            </a:r>
            <a:r>
              <a:rPr lang="en-US" altLang="zh-CN" dirty="0"/>
              <a:t>y</a:t>
            </a:r>
            <a:r>
              <a:rPr lang="en-US" altLang="zh-CN" baseline="-25000" dirty="0"/>
              <a:t>2</a:t>
            </a:r>
            <a:r>
              <a:rPr lang="zh-CN" altLang="zh-CN" dirty="0"/>
              <a:t>…</a:t>
            </a:r>
            <a:r>
              <a:rPr lang="en-US" altLang="zh-CN" dirty="0"/>
              <a:t>y</a:t>
            </a:r>
            <a:r>
              <a:rPr lang="en-US" altLang="zh-CN" baseline="-25000" dirty="0"/>
              <a:t>m</a:t>
            </a:r>
            <a:r>
              <a:rPr lang="en-US" altLang="zh-CN" dirty="0"/>
              <a:t>y</a:t>
            </a:r>
            <a:r>
              <a:rPr lang="en-US" altLang="zh-CN" baseline="-25000" dirty="0"/>
              <a:t>m+1</a:t>
            </a:r>
            <a:r>
              <a:rPr lang="en-US" altLang="zh-CN" dirty="0"/>
              <a:t>, d(y)= y</a:t>
            </a:r>
            <a:r>
              <a:rPr lang="en-US" altLang="zh-CN" baseline="-25000" dirty="0"/>
              <a:t>1</a:t>
            </a:r>
            <a:r>
              <a:rPr lang="en-US" altLang="zh-CN" dirty="0"/>
              <a:t>y</a:t>
            </a:r>
            <a:r>
              <a:rPr lang="en-US" altLang="zh-CN" baseline="-25000" dirty="0"/>
              <a:t>2</a:t>
            </a:r>
            <a:r>
              <a:rPr lang="zh-CN" altLang="zh-CN" dirty="0"/>
              <a:t>…</a:t>
            </a:r>
            <a:r>
              <a:rPr lang="en-US" altLang="zh-CN" dirty="0" err="1"/>
              <a:t>y</a:t>
            </a:r>
            <a:r>
              <a:rPr lang="en-US" altLang="zh-CN" baseline="-25000" dirty="0" err="1"/>
              <a:t>m</a:t>
            </a:r>
            <a:r>
              <a:rPr lang="en-US" altLang="zh-CN" dirty="0"/>
              <a:t> . </a:t>
            </a:r>
            <a:endParaRPr lang="zh-CN" altLang="zh-CN" dirty="0"/>
          </a:p>
          <a:p>
            <a:pPr marL="0" indent="0">
              <a:buNone/>
            </a:pPr>
            <a:r>
              <a:rPr lang="en-US" altLang="zh-CN" dirty="0"/>
              <a:t>d(e(b))=b.</a:t>
            </a:r>
            <a:endParaRPr lang="zh-CN" altLang="zh-CN" dirty="0"/>
          </a:p>
          <a:p>
            <a:pPr marL="0" indent="0">
              <a:buNone/>
            </a:pPr>
            <a:r>
              <a:rPr lang="en-US" altLang="zh-CN" dirty="0" err="1"/>
              <a:t>d◦e</a:t>
            </a:r>
            <a:r>
              <a:rPr lang="en-US" altLang="zh-CN" dirty="0"/>
              <a:t>=1</a:t>
            </a:r>
            <a:r>
              <a:rPr lang="en-US" altLang="zh-CN" baseline="-25000" dirty="0"/>
              <a:t>Bm. </a:t>
            </a:r>
          </a:p>
          <a:p>
            <a:pPr marL="0" indent="0">
              <a:buNone/>
            </a:pPr>
            <a:endParaRPr lang="zh-CN" altLang="zh-CN" dirty="0"/>
          </a:p>
          <a:p>
            <a:r>
              <a:rPr lang="en-US" altLang="zh-CN" dirty="0"/>
              <a:t>d</a:t>
            </a:r>
            <a:r>
              <a:rPr lang="zh-CN" altLang="zh-CN" dirty="0"/>
              <a:t>可以解码，不能纠错。</a:t>
            </a:r>
          </a:p>
          <a:p>
            <a:endParaRPr lang="zh-CN" altLang="zh-CN" dirty="0"/>
          </a:p>
        </p:txBody>
      </p:sp>
    </p:spTree>
    <p:extLst>
      <p:ext uri="{BB962C8B-B14F-4D97-AF65-F5344CB8AC3E}">
        <p14:creationId xmlns:p14="http://schemas.microsoft.com/office/powerpoint/2010/main" val="4146747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44824"/>
            <a:ext cx="8229600" cy="3168352"/>
          </a:xfrm>
        </p:spPr>
        <p:txBody>
          <a:bodyPr>
            <a:normAutofit/>
          </a:bodyPr>
          <a:lstStyle/>
          <a:p>
            <a:endParaRPr lang="en-US" altLang="zh-CN" dirty="0"/>
          </a:p>
          <a:p>
            <a:r>
              <a:rPr lang="zh-CN" altLang="zh-CN" dirty="0"/>
              <a:t>设</a:t>
            </a:r>
            <a:r>
              <a:rPr lang="zh-CN" altLang="zh-CN" b="1" dirty="0"/>
              <a:t>编码</a:t>
            </a:r>
            <a:r>
              <a:rPr lang="zh-CN" altLang="en-US" b="1" dirty="0"/>
              <a:t>函数</a:t>
            </a:r>
            <a:r>
              <a:rPr lang="en-US" altLang="zh-CN" dirty="0"/>
              <a:t>e</a:t>
            </a:r>
            <a:r>
              <a:rPr lang="zh-CN" altLang="zh-CN" dirty="0"/>
              <a:t>：</a:t>
            </a:r>
            <a:r>
              <a:rPr lang="en-US" altLang="zh-CN" dirty="0" err="1"/>
              <a:t>B</a:t>
            </a:r>
            <a:r>
              <a:rPr lang="en-US" altLang="zh-CN" baseline="30000" dirty="0" err="1"/>
              <a:t>m</a:t>
            </a:r>
            <a:r>
              <a:rPr lang="zh-CN" altLang="zh-CN" dirty="0"/>
              <a:t>→</a:t>
            </a:r>
            <a:r>
              <a:rPr lang="en-US" altLang="zh-CN" dirty="0"/>
              <a:t>B</a:t>
            </a:r>
            <a:r>
              <a:rPr lang="en-US" altLang="zh-CN" baseline="30000" dirty="0"/>
              <a:t>n</a:t>
            </a:r>
            <a:r>
              <a:rPr lang="en-US" altLang="zh-CN" dirty="0"/>
              <a:t>, </a:t>
            </a:r>
            <a:r>
              <a:rPr lang="zh-CN" altLang="zh-CN" dirty="0"/>
              <a:t>令</a:t>
            </a:r>
            <a:r>
              <a:rPr lang="en-US" altLang="zh-CN" dirty="0"/>
              <a:t>d</a:t>
            </a:r>
            <a:r>
              <a:rPr lang="zh-CN" altLang="zh-CN" dirty="0"/>
              <a:t>：</a:t>
            </a:r>
            <a:r>
              <a:rPr lang="en-US" altLang="zh-CN" dirty="0" err="1"/>
              <a:t>B</a:t>
            </a:r>
            <a:r>
              <a:rPr lang="en-US" altLang="zh-CN" baseline="30000" dirty="0" err="1"/>
              <a:t>n</a:t>
            </a:r>
            <a:r>
              <a:rPr lang="zh-CN" altLang="zh-CN" dirty="0"/>
              <a:t>→</a:t>
            </a:r>
            <a:r>
              <a:rPr lang="en-US" altLang="zh-CN" dirty="0" err="1"/>
              <a:t>B</a:t>
            </a:r>
            <a:r>
              <a:rPr lang="en-US" altLang="zh-CN" baseline="30000" dirty="0" err="1"/>
              <a:t>m</a:t>
            </a:r>
            <a:r>
              <a:rPr lang="zh-CN" altLang="zh-CN" dirty="0"/>
              <a:t>是</a:t>
            </a:r>
            <a:r>
              <a:rPr lang="en-US" altLang="zh-CN" dirty="0"/>
              <a:t>e</a:t>
            </a:r>
            <a:r>
              <a:rPr lang="zh-CN" altLang="zh-CN" dirty="0"/>
              <a:t>的解码函数，</a:t>
            </a:r>
          </a:p>
          <a:p>
            <a:pPr marL="0" indent="0">
              <a:buNone/>
            </a:pPr>
            <a:r>
              <a:rPr lang="zh-CN" altLang="zh-CN" dirty="0"/>
              <a:t>如果传送</a:t>
            </a:r>
            <a:r>
              <a:rPr lang="en-US" altLang="zh-CN" dirty="0"/>
              <a:t>x</a:t>
            </a:r>
            <a:r>
              <a:rPr lang="zh-CN" altLang="zh-CN" dirty="0"/>
              <a:t>＝</a:t>
            </a:r>
            <a:r>
              <a:rPr lang="en-US" altLang="zh-CN" dirty="0"/>
              <a:t>e(b), </a:t>
            </a:r>
            <a:r>
              <a:rPr lang="zh-CN" altLang="zh-CN" dirty="0"/>
              <a:t>接收</a:t>
            </a:r>
            <a:r>
              <a:rPr lang="en-US" altLang="zh-CN" dirty="0" err="1"/>
              <a:t>x</a:t>
            </a:r>
            <a:r>
              <a:rPr lang="en-US" altLang="zh-CN" baseline="-25000" dirty="0" err="1"/>
              <a:t>t</a:t>
            </a:r>
            <a:r>
              <a:rPr lang="zh-CN" altLang="zh-CN" dirty="0"/>
              <a:t>，至多</a:t>
            </a:r>
            <a:r>
              <a:rPr lang="en-US" altLang="zh-CN" dirty="0"/>
              <a:t>k</a:t>
            </a:r>
            <a:r>
              <a:rPr lang="zh-CN" altLang="zh-CN" dirty="0"/>
              <a:t>位错，</a:t>
            </a:r>
            <a:r>
              <a:rPr lang="en-US" altLang="zh-CN" dirty="0"/>
              <a:t>d(</a:t>
            </a:r>
            <a:r>
              <a:rPr lang="en-US" altLang="zh-CN" dirty="0" err="1"/>
              <a:t>x</a:t>
            </a:r>
            <a:r>
              <a:rPr lang="en-US" altLang="zh-CN" baseline="-25000" dirty="0" err="1"/>
              <a:t>t</a:t>
            </a:r>
            <a:r>
              <a:rPr lang="en-US" altLang="zh-CN" dirty="0"/>
              <a:t>)=b,</a:t>
            </a:r>
          </a:p>
          <a:p>
            <a:endParaRPr lang="en-US" altLang="zh-CN" dirty="0"/>
          </a:p>
          <a:p>
            <a:r>
              <a:rPr lang="zh-CN" altLang="zh-CN" dirty="0"/>
              <a:t>就称</a:t>
            </a:r>
            <a:r>
              <a:rPr lang="en-US" altLang="zh-CN" dirty="0"/>
              <a:t>d</a:t>
            </a:r>
            <a:r>
              <a:rPr lang="zh-CN" altLang="zh-CN" dirty="0"/>
              <a:t>为</a:t>
            </a:r>
            <a:r>
              <a:rPr lang="en-US" altLang="zh-CN" dirty="0"/>
              <a:t>e</a:t>
            </a:r>
            <a:r>
              <a:rPr lang="zh-CN" altLang="zh-CN" dirty="0"/>
              <a:t>的</a:t>
            </a:r>
            <a:r>
              <a:rPr lang="en-US" altLang="zh-CN" dirty="0">
                <a:solidFill>
                  <a:srgbClr val="FF0000"/>
                </a:solidFill>
              </a:rPr>
              <a:t>k</a:t>
            </a:r>
            <a:r>
              <a:rPr lang="zh-CN" altLang="zh-CN" dirty="0">
                <a:solidFill>
                  <a:srgbClr val="FF0000"/>
                </a:solidFill>
              </a:rPr>
              <a:t>位纠错解码</a:t>
            </a:r>
            <a:r>
              <a:rPr lang="zh-CN" altLang="zh-CN" dirty="0"/>
              <a:t>，也称（</a:t>
            </a:r>
            <a:r>
              <a:rPr lang="en-US" altLang="zh-CN" dirty="0"/>
              <a:t>e</a:t>
            </a:r>
            <a:r>
              <a:rPr lang="zh-CN" altLang="zh-CN" dirty="0"/>
              <a:t>，</a:t>
            </a:r>
            <a:r>
              <a:rPr lang="en-US" altLang="zh-CN" dirty="0"/>
              <a:t>d</a:t>
            </a:r>
            <a:r>
              <a:rPr lang="zh-CN" altLang="zh-CN" dirty="0"/>
              <a:t>）</a:t>
            </a:r>
            <a:r>
              <a:rPr lang="en-US" altLang="zh-CN" dirty="0">
                <a:solidFill>
                  <a:srgbClr val="FF0000"/>
                </a:solidFill>
              </a:rPr>
              <a:t>k</a:t>
            </a:r>
            <a:r>
              <a:rPr lang="zh-CN" altLang="zh-CN" dirty="0">
                <a:solidFill>
                  <a:srgbClr val="FF0000"/>
                </a:solidFill>
              </a:rPr>
              <a:t>位纠错</a:t>
            </a:r>
            <a:r>
              <a:rPr lang="zh-CN" altLang="zh-CN" dirty="0"/>
              <a:t>。</a:t>
            </a:r>
          </a:p>
          <a:p>
            <a:endParaRPr lang="zh-CN" altLang="zh-CN" dirty="0"/>
          </a:p>
        </p:txBody>
      </p:sp>
    </p:spTree>
    <p:extLst>
      <p:ext uri="{BB962C8B-B14F-4D97-AF65-F5344CB8AC3E}">
        <p14:creationId xmlns:p14="http://schemas.microsoft.com/office/powerpoint/2010/main" val="2486884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en-US" altLang="zh-CN" dirty="0"/>
              <a:t>Example</a:t>
            </a:r>
            <a:endParaRPr lang="zh-CN" altLang="en-US" dirty="0"/>
          </a:p>
        </p:txBody>
      </p:sp>
      <p:sp>
        <p:nvSpPr>
          <p:cNvPr id="5" name="Rectangle 2"/>
          <p:cNvSpPr>
            <a:spLocks noChangeArrowheads="1"/>
          </p:cNvSpPr>
          <p:nvPr/>
        </p:nvSpPr>
        <p:spPr bwMode="auto">
          <a:xfrm>
            <a:off x="395535" y="2179711"/>
            <a:ext cx="10716133" cy="535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14" name="内容占位符 2"/>
          <p:cNvSpPr>
            <a:spLocks noGrp="1"/>
          </p:cNvSpPr>
          <p:nvPr>
            <p:ph idx="1"/>
          </p:nvPr>
        </p:nvSpPr>
        <p:spPr>
          <a:xfrm>
            <a:off x="539552" y="1870233"/>
            <a:ext cx="8229600" cy="4007039"/>
          </a:xfrm>
        </p:spPr>
        <p:txBody>
          <a:bodyPr>
            <a:normAutofit lnSpcReduction="10000"/>
          </a:bodyPr>
          <a:lstStyle/>
          <a:p>
            <a:endParaRPr lang="en-US" altLang="zh-CN" dirty="0"/>
          </a:p>
          <a:p>
            <a:r>
              <a:rPr lang="zh-CN" altLang="en-US" dirty="0"/>
              <a:t>（</a:t>
            </a:r>
            <a:r>
              <a:rPr lang="en-US" altLang="zh-CN" dirty="0"/>
              <a:t>m, 3m</a:t>
            </a:r>
            <a:r>
              <a:rPr lang="zh-CN" altLang="en-US" dirty="0"/>
              <a:t>）编码，定义解码函数</a:t>
            </a:r>
            <a:r>
              <a:rPr lang="en-US" altLang="zh-CN" dirty="0"/>
              <a:t>d</a:t>
            </a:r>
            <a:r>
              <a:rPr lang="zh-CN" altLang="en-US" dirty="0"/>
              <a:t>：</a:t>
            </a:r>
            <a:r>
              <a:rPr lang="en-US" altLang="zh-CN" dirty="0"/>
              <a:t>B</a:t>
            </a:r>
            <a:r>
              <a:rPr lang="en-US" altLang="zh-CN" baseline="30000" dirty="0"/>
              <a:t>3m</a:t>
            </a:r>
            <a:r>
              <a:rPr lang="en-US" altLang="zh-CN" dirty="0"/>
              <a:t>→B</a:t>
            </a:r>
            <a:r>
              <a:rPr lang="en-US" altLang="zh-CN" baseline="30000" dirty="0"/>
              <a:t>m</a:t>
            </a:r>
            <a:r>
              <a:rPr lang="zh-CN" altLang="en-US" dirty="0"/>
              <a:t>，对</a:t>
            </a:r>
          </a:p>
          <a:p>
            <a:pPr marL="0" indent="0">
              <a:buNone/>
            </a:pPr>
            <a:r>
              <a:rPr lang="en-US" altLang="zh-CN" dirty="0"/>
              <a:t>     y</a:t>
            </a:r>
            <a:r>
              <a:rPr lang="zh-CN" altLang="en-US" dirty="0"/>
              <a:t>＝</a:t>
            </a:r>
            <a:r>
              <a:rPr lang="en-US" altLang="zh-CN" dirty="0"/>
              <a:t>y</a:t>
            </a:r>
            <a:r>
              <a:rPr lang="en-US" altLang="zh-CN" baseline="-25000" dirty="0"/>
              <a:t>1</a:t>
            </a:r>
            <a:r>
              <a:rPr lang="en-US" altLang="zh-CN" dirty="0"/>
              <a:t>y</a:t>
            </a:r>
            <a:r>
              <a:rPr lang="en-US" altLang="zh-CN" baseline="-25000" dirty="0"/>
              <a:t>2</a:t>
            </a:r>
            <a:r>
              <a:rPr lang="en-US" altLang="zh-CN" dirty="0"/>
              <a:t>…y</a:t>
            </a:r>
            <a:r>
              <a:rPr lang="en-US" altLang="zh-CN" baseline="-25000" dirty="0"/>
              <a:t>m</a:t>
            </a:r>
            <a:r>
              <a:rPr lang="en-US" altLang="zh-CN" dirty="0"/>
              <a:t>y</a:t>
            </a:r>
            <a:r>
              <a:rPr lang="en-US" altLang="zh-CN" baseline="-25000" dirty="0"/>
              <a:t>m+1</a:t>
            </a:r>
            <a:r>
              <a:rPr lang="en-US" altLang="zh-CN" dirty="0"/>
              <a:t>…y</a:t>
            </a:r>
            <a:r>
              <a:rPr lang="en-US" altLang="zh-CN" baseline="-25000" dirty="0"/>
              <a:t>2m</a:t>
            </a:r>
            <a:r>
              <a:rPr lang="en-US" altLang="zh-CN" dirty="0"/>
              <a:t> y</a:t>
            </a:r>
            <a:r>
              <a:rPr lang="en-US" altLang="zh-CN" baseline="-25000" dirty="0"/>
              <a:t>2m+1</a:t>
            </a:r>
            <a:r>
              <a:rPr lang="en-US" altLang="zh-CN" dirty="0"/>
              <a:t>…y</a:t>
            </a:r>
            <a:r>
              <a:rPr lang="en-US" altLang="zh-CN" baseline="-25000" dirty="0"/>
              <a:t>3m</a:t>
            </a:r>
            <a:r>
              <a:rPr lang="en-US" altLang="zh-CN" dirty="0"/>
              <a:t>,</a:t>
            </a:r>
          </a:p>
          <a:p>
            <a:pPr marL="0" indent="0">
              <a:buNone/>
            </a:pPr>
            <a:r>
              <a:rPr lang="en-US" altLang="zh-CN" dirty="0"/>
              <a:t>     d(y)= z</a:t>
            </a:r>
            <a:r>
              <a:rPr lang="en-US" altLang="zh-CN" baseline="-25000" dirty="0"/>
              <a:t>1</a:t>
            </a:r>
            <a:r>
              <a:rPr lang="en-US" altLang="zh-CN" dirty="0"/>
              <a:t>z</a:t>
            </a:r>
            <a:r>
              <a:rPr lang="en-US" altLang="zh-CN" baseline="-25000" dirty="0"/>
              <a:t>2</a:t>
            </a:r>
            <a:r>
              <a:rPr lang="en-US" altLang="zh-CN" dirty="0"/>
              <a:t>…</a:t>
            </a:r>
            <a:r>
              <a:rPr lang="en-US" altLang="zh-CN" dirty="0" err="1"/>
              <a:t>z</a:t>
            </a:r>
            <a:r>
              <a:rPr lang="en-US" altLang="zh-CN" baseline="-25000" dirty="0" err="1"/>
              <a:t>m</a:t>
            </a:r>
            <a:r>
              <a:rPr lang="en-US" altLang="zh-CN" dirty="0"/>
              <a:t>,  </a:t>
            </a:r>
          </a:p>
          <a:p>
            <a:endParaRPr lang="en-US" altLang="zh-CN" dirty="0"/>
          </a:p>
          <a:p>
            <a:r>
              <a:rPr lang="en-US" altLang="zh-CN" dirty="0" err="1"/>
              <a:t>zi</a:t>
            </a:r>
            <a:r>
              <a:rPr lang="en-US" altLang="zh-CN" dirty="0"/>
              <a:t> =1 if {y</a:t>
            </a:r>
            <a:r>
              <a:rPr lang="en-US" altLang="zh-CN" baseline="-25000" dirty="0"/>
              <a:t>i</a:t>
            </a:r>
            <a:r>
              <a:rPr lang="en-US" altLang="zh-CN" dirty="0"/>
              <a:t>,y</a:t>
            </a:r>
            <a:r>
              <a:rPr lang="en-US" altLang="zh-CN" baseline="-25000" dirty="0"/>
              <a:t>i+m</a:t>
            </a:r>
            <a:r>
              <a:rPr lang="en-US" altLang="zh-CN" dirty="0"/>
              <a:t>,y</a:t>
            </a:r>
            <a:r>
              <a:rPr lang="en-US" altLang="zh-CN" baseline="-25000" dirty="0"/>
              <a:t>i+2m</a:t>
            </a:r>
            <a:r>
              <a:rPr lang="en-US" altLang="zh-CN" dirty="0"/>
              <a:t>}</a:t>
            </a:r>
            <a:r>
              <a:rPr lang="zh-CN" altLang="en-US" dirty="0"/>
              <a:t>含有至少</a:t>
            </a:r>
            <a:r>
              <a:rPr lang="en-US" altLang="zh-CN" dirty="0"/>
              <a:t>2</a:t>
            </a:r>
            <a:r>
              <a:rPr lang="zh-CN" altLang="en-US" dirty="0"/>
              <a:t>个</a:t>
            </a:r>
            <a:r>
              <a:rPr lang="en-US" altLang="zh-CN" dirty="0"/>
              <a:t>1,</a:t>
            </a:r>
          </a:p>
          <a:p>
            <a:r>
              <a:rPr lang="en-US" altLang="zh-CN" dirty="0" err="1"/>
              <a:t>zi</a:t>
            </a:r>
            <a:r>
              <a:rPr lang="en-US" altLang="zh-CN" dirty="0"/>
              <a:t> =0 </a:t>
            </a:r>
            <a:r>
              <a:rPr lang="en-US" altLang="zh-CN"/>
              <a:t>if {y</a:t>
            </a:r>
            <a:r>
              <a:rPr lang="en-US" altLang="zh-CN" baseline="-25000"/>
              <a:t>i</a:t>
            </a:r>
            <a:r>
              <a:rPr lang="en-US" altLang="zh-CN"/>
              <a:t>,y</a:t>
            </a:r>
            <a:r>
              <a:rPr lang="en-US" altLang="zh-CN" baseline="-25000"/>
              <a:t>i+m</a:t>
            </a:r>
            <a:r>
              <a:rPr lang="en-US" altLang="zh-CN"/>
              <a:t>,y</a:t>
            </a:r>
            <a:r>
              <a:rPr lang="en-US" altLang="zh-CN" baseline="-25000"/>
              <a:t>i+2m</a:t>
            </a:r>
            <a:r>
              <a:rPr lang="en-US" altLang="zh-CN" dirty="0"/>
              <a:t>}</a:t>
            </a:r>
            <a:r>
              <a:rPr lang="zh-CN" altLang="en-US" dirty="0"/>
              <a:t>含有少于</a:t>
            </a:r>
            <a:r>
              <a:rPr lang="en-US" altLang="zh-CN" dirty="0"/>
              <a:t>2</a:t>
            </a:r>
            <a:r>
              <a:rPr lang="zh-CN" altLang="en-US" dirty="0"/>
              <a:t>个</a:t>
            </a:r>
            <a:r>
              <a:rPr lang="en-US" altLang="zh-CN" dirty="0"/>
              <a:t>1.</a:t>
            </a:r>
          </a:p>
          <a:p>
            <a:endParaRPr lang="en-US" altLang="zh-CN" dirty="0"/>
          </a:p>
          <a:p>
            <a:r>
              <a:rPr lang="en-US" altLang="zh-CN" dirty="0"/>
              <a:t>d</a:t>
            </a:r>
            <a:r>
              <a:rPr lang="zh-CN" altLang="en-US" dirty="0"/>
              <a:t>是</a:t>
            </a:r>
            <a:r>
              <a:rPr lang="en-US" altLang="zh-CN" dirty="0"/>
              <a:t>1</a:t>
            </a:r>
            <a:r>
              <a:rPr lang="zh-CN" altLang="en-US" dirty="0"/>
              <a:t>位纠错解码</a:t>
            </a:r>
          </a:p>
        </p:txBody>
      </p:sp>
    </p:spTree>
    <p:extLst>
      <p:ext uri="{BB962C8B-B14F-4D97-AF65-F5344CB8AC3E}">
        <p14:creationId xmlns:p14="http://schemas.microsoft.com/office/powerpoint/2010/main" val="4107877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32" y="476672"/>
            <a:ext cx="9217024" cy="1143000"/>
          </a:xfrm>
        </p:spPr>
        <p:txBody>
          <a:bodyPr>
            <a:normAutofit fontScale="90000"/>
          </a:bodyPr>
          <a:lstStyle/>
          <a:p>
            <a:r>
              <a:rPr lang="zh-CN" altLang="en-US" dirty="0"/>
              <a:t>最大似然解码函数</a:t>
            </a:r>
            <a:br>
              <a:rPr lang="en-US" altLang="zh-CN" dirty="0"/>
            </a:br>
            <a:r>
              <a:rPr lang="en-US" altLang="zh-CN" dirty="0"/>
              <a:t>maximum likelihood decoding function</a:t>
            </a:r>
            <a:endParaRPr lang="zh-CN" altLang="zh-CN" dirty="0"/>
          </a:p>
        </p:txBody>
      </p:sp>
      <p:sp>
        <p:nvSpPr>
          <p:cNvPr id="3" name="内容占位符 2"/>
          <p:cNvSpPr>
            <a:spLocks noGrp="1"/>
          </p:cNvSpPr>
          <p:nvPr>
            <p:ph idx="1"/>
          </p:nvPr>
        </p:nvSpPr>
        <p:spPr>
          <a:xfrm>
            <a:off x="457200" y="1844824"/>
            <a:ext cx="8229600" cy="4680520"/>
          </a:xfrm>
        </p:spPr>
        <p:txBody>
          <a:bodyPr>
            <a:normAutofit fontScale="92500" lnSpcReduction="10000"/>
          </a:bodyPr>
          <a:lstStyle/>
          <a:p>
            <a:r>
              <a:rPr lang="zh-CN" altLang="zh-CN" dirty="0"/>
              <a:t>设编码</a:t>
            </a:r>
            <a:r>
              <a:rPr lang="en-US" altLang="zh-CN" dirty="0"/>
              <a:t>e</a:t>
            </a:r>
            <a:r>
              <a:rPr lang="zh-CN" altLang="zh-CN" dirty="0"/>
              <a:t>：</a:t>
            </a:r>
            <a:r>
              <a:rPr lang="en-US" altLang="zh-CN" dirty="0" err="1"/>
              <a:t>B</a:t>
            </a:r>
            <a:r>
              <a:rPr lang="en-US" altLang="zh-CN" baseline="30000" dirty="0" err="1"/>
              <a:t>m</a:t>
            </a:r>
            <a:r>
              <a:rPr lang="zh-CN" altLang="zh-CN" dirty="0"/>
              <a:t>→</a:t>
            </a:r>
            <a:r>
              <a:rPr lang="en-US" altLang="zh-CN" dirty="0" err="1"/>
              <a:t>B</a:t>
            </a:r>
            <a:r>
              <a:rPr lang="en-US" altLang="zh-CN" baseline="30000" dirty="0" err="1"/>
              <a:t>n</a:t>
            </a:r>
            <a:r>
              <a:rPr lang="en-US" altLang="zh-CN" dirty="0"/>
              <a:t>, </a:t>
            </a:r>
            <a:r>
              <a:rPr lang="zh-CN" altLang="zh-CN" dirty="0"/>
              <a:t>令</a:t>
            </a:r>
            <a:r>
              <a:rPr lang="en-US" altLang="zh-CN" dirty="0"/>
              <a:t>d</a:t>
            </a:r>
            <a:r>
              <a:rPr lang="zh-CN" altLang="zh-CN" dirty="0"/>
              <a:t>：</a:t>
            </a:r>
            <a:r>
              <a:rPr lang="en-US" altLang="zh-CN" dirty="0" err="1"/>
              <a:t>B</a:t>
            </a:r>
            <a:r>
              <a:rPr lang="en-US" altLang="zh-CN" baseline="30000" dirty="0" err="1"/>
              <a:t>n</a:t>
            </a:r>
            <a:r>
              <a:rPr lang="zh-CN" altLang="zh-CN" dirty="0"/>
              <a:t>→</a:t>
            </a:r>
            <a:r>
              <a:rPr lang="en-US" altLang="zh-CN" dirty="0" err="1"/>
              <a:t>B</a:t>
            </a:r>
            <a:r>
              <a:rPr lang="en-US" altLang="zh-CN" baseline="30000" dirty="0" err="1"/>
              <a:t>m</a:t>
            </a:r>
            <a:r>
              <a:rPr lang="zh-CN" altLang="zh-CN" dirty="0"/>
              <a:t>是</a:t>
            </a:r>
            <a:r>
              <a:rPr lang="en-US" altLang="zh-CN" dirty="0"/>
              <a:t>e</a:t>
            </a:r>
            <a:r>
              <a:rPr lang="zh-CN" altLang="zh-CN" dirty="0"/>
              <a:t>的解码函数，</a:t>
            </a:r>
          </a:p>
          <a:p>
            <a:r>
              <a:rPr lang="zh-CN" altLang="zh-CN" dirty="0"/>
              <a:t>列出</a:t>
            </a:r>
            <a:r>
              <a:rPr lang="en-US" altLang="zh-CN" dirty="0" err="1"/>
              <a:t>B</a:t>
            </a:r>
            <a:r>
              <a:rPr lang="en-US" altLang="zh-CN" baseline="30000" dirty="0" err="1"/>
              <a:t>n</a:t>
            </a:r>
            <a:r>
              <a:rPr lang="zh-CN" altLang="zh-CN" dirty="0"/>
              <a:t>中所有</a:t>
            </a:r>
            <a:r>
              <a:rPr lang="en-US" altLang="zh-CN" dirty="0"/>
              <a:t>2</a:t>
            </a:r>
            <a:r>
              <a:rPr lang="en-US" altLang="zh-CN" baseline="30000" dirty="0"/>
              <a:t>m</a:t>
            </a:r>
            <a:r>
              <a:rPr lang="zh-CN" altLang="zh-CN" dirty="0"/>
              <a:t>个</a:t>
            </a:r>
            <a:r>
              <a:rPr lang="en-US" altLang="zh-CN" dirty="0"/>
              <a:t>code words</a:t>
            </a:r>
            <a:r>
              <a:rPr lang="zh-CN" altLang="zh-CN" dirty="0"/>
              <a:t>：</a:t>
            </a:r>
          </a:p>
          <a:p>
            <a:pPr marL="0" indent="0">
              <a:buNone/>
            </a:pPr>
            <a:r>
              <a:rPr lang="en-US" altLang="zh-CN" dirty="0"/>
              <a:t>     x</a:t>
            </a:r>
            <a:r>
              <a:rPr lang="en-US" altLang="zh-CN" baseline="30000" dirty="0"/>
              <a:t>(1)</a:t>
            </a:r>
            <a:r>
              <a:rPr lang="en-US" altLang="zh-CN" dirty="0"/>
              <a:t>, x</a:t>
            </a:r>
            <a:r>
              <a:rPr lang="en-US" altLang="zh-CN" baseline="30000" dirty="0"/>
              <a:t>(2)</a:t>
            </a:r>
            <a:r>
              <a:rPr lang="en-US" altLang="zh-CN" dirty="0"/>
              <a:t>, </a:t>
            </a:r>
            <a:r>
              <a:rPr lang="zh-CN" altLang="zh-CN" dirty="0"/>
              <a:t>……，</a:t>
            </a:r>
            <a:endParaRPr lang="en-US" altLang="zh-CN" dirty="0"/>
          </a:p>
          <a:p>
            <a:endParaRPr lang="en-US" altLang="zh-CN" dirty="0"/>
          </a:p>
          <a:p>
            <a:r>
              <a:rPr lang="zh-CN" altLang="zh-CN" dirty="0"/>
              <a:t>如果接收的是</a:t>
            </a:r>
            <a:r>
              <a:rPr lang="en-US" altLang="zh-CN" dirty="0" err="1"/>
              <a:t>x</a:t>
            </a:r>
            <a:r>
              <a:rPr lang="en-US" altLang="zh-CN" baseline="-25000" dirty="0" err="1"/>
              <a:t>t</a:t>
            </a:r>
            <a:r>
              <a:rPr lang="zh-CN" altLang="zh-CN" dirty="0"/>
              <a:t>，找出第一个</a:t>
            </a:r>
            <a:r>
              <a:rPr lang="en-US" altLang="zh-CN" dirty="0"/>
              <a:t>x</a:t>
            </a:r>
            <a:r>
              <a:rPr lang="en-US" altLang="zh-CN" baseline="30000" dirty="0"/>
              <a:t>(s)</a:t>
            </a:r>
            <a:r>
              <a:rPr lang="en-US" altLang="zh-CN" dirty="0"/>
              <a:t>,</a:t>
            </a:r>
            <a:r>
              <a:rPr lang="zh-CN" altLang="zh-CN" dirty="0"/>
              <a:t>使</a:t>
            </a:r>
            <a:r>
              <a:rPr lang="zh-CN" altLang="en-US" dirty="0"/>
              <a:t>得</a:t>
            </a:r>
            <a:endParaRPr lang="zh-CN" altLang="zh-CN" dirty="0"/>
          </a:p>
          <a:p>
            <a:pPr marL="0" indent="0">
              <a:buNone/>
            </a:pPr>
            <a:r>
              <a:rPr lang="en-US" altLang="zh-CN" dirty="0"/>
              <a:t>                </a:t>
            </a:r>
            <a:r>
              <a:rPr lang="zh-CN" altLang="zh-CN" dirty="0"/>
              <a:t>δ</a:t>
            </a:r>
            <a:r>
              <a:rPr lang="en-US" altLang="zh-CN" dirty="0"/>
              <a:t>(x</a:t>
            </a:r>
            <a:r>
              <a:rPr lang="en-US" altLang="zh-CN" baseline="30000" dirty="0"/>
              <a:t>(s)</a:t>
            </a:r>
            <a:r>
              <a:rPr lang="en-US" altLang="zh-CN" dirty="0"/>
              <a:t>, </a:t>
            </a:r>
            <a:r>
              <a:rPr lang="en-US" altLang="zh-CN" dirty="0" err="1"/>
              <a:t>x</a:t>
            </a:r>
            <a:r>
              <a:rPr lang="en-US" altLang="zh-CN" baseline="-25000" dirty="0" err="1"/>
              <a:t>t</a:t>
            </a:r>
            <a:r>
              <a:rPr lang="en-US" altLang="zh-CN" dirty="0"/>
              <a:t>)=min</a:t>
            </a:r>
            <a:r>
              <a:rPr lang="en-US" altLang="zh-CN" baseline="-25000" dirty="0"/>
              <a:t>1</a:t>
            </a:r>
            <a:r>
              <a:rPr lang="zh-CN" altLang="zh-CN" baseline="-25000" dirty="0"/>
              <a:t>≤</a:t>
            </a:r>
            <a:r>
              <a:rPr lang="en-US" altLang="zh-CN" baseline="-25000" dirty="0" err="1"/>
              <a:t>i</a:t>
            </a:r>
            <a:r>
              <a:rPr lang="zh-CN" altLang="zh-CN" baseline="-25000" dirty="0"/>
              <a:t>≤</a:t>
            </a:r>
            <a:r>
              <a:rPr lang="en-US" altLang="zh-CN" baseline="-25000" dirty="0"/>
              <a:t>2</a:t>
            </a:r>
            <a:r>
              <a:rPr lang="en-US" altLang="zh-CN" sz="1200" baseline="30000" dirty="0"/>
              <a:t>m</a:t>
            </a:r>
            <a:r>
              <a:rPr lang="en-US" altLang="zh-CN" baseline="30000" dirty="0"/>
              <a:t> </a:t>
            </a:r>
            <a:r>
              <a:rPr lang="en-US" altLang="zh-CN" dirty="0"/>
              <a:t>{</a:t>
            </a:r>
            <a:r>
              <a:rPr lang="zh-CN" altLang="zh-CN" dirty="0"/>
              <a:t>δ</a:t>
            </a:r>
            <a:r>
              <a:rPr lang="en-US" altLang="zh-CN" dirty="0"/>
              <a:t>(x</a:t>
            </a:r>
            <a:r>
              <a:rPr lang="en-US" altLang="zh-CN" baseline="30000" dirty="0"/>
              <a:t>(i)</a:t>
            </a:r>
            <a:r>
              <a:rPr lang="en-US" altLang="zh-CN" dirty="0"/>
              <a:t>, </a:t>
            </a:r>
            <a:r>
              <a:rPr lang="en-US" altLang="zh-CN" dirty="0" err="1"/>
              <a:t>x</a:t>
            </a:r>
            <a:r>
              <a:rPr lang="en-US" altLang="zh-CN" baseline="-25000" dirty="0" err="1"/>
              <a:t>t</a:t>
            </a:r>
            <a:r>
              <a:rPr lang="en-US" altLang="zh-CN" dirty="0"/>
              <a:t>)}.</a:t>
            </a:r>
          </a:p>
          <a:p>
            <a:pPr marL="0" indent="0">
              <a:buNone/>
            </a:pPr>
            <a:endParaRPr lang="zh-CN" altLang="zh-CN" dirty="0"/>
          </a:p>
          <a:p>
            <a:r>
              <a:rPr lang="zh-CN" altLang="zh-CN" dirty="0"/>
              <a:t>取</a:t>
            </a:r>
            <a:r>
              <a:rPr lang="en-US" altLang="zh-CN" dirty="0"/>
              <a:t>d(</a:t>
            </a:r>
            <a:r>
              <a:rPr lang="en-US" altLang="zh-CN" dirty="0" err="1"/>
              <a:t>x</a:t>
            </a:r>
            <a:r>
              <a:rPr lang="en-US" altLang="zh-CN" baseline="-25000" dirty="0" err="1"/>
              <a:t>t</a:t>
            </a:r>
            <a:r>
              <a:rPr lang="en-US" altLang="zh-CN" dirty="0"/>
              <a:t>)=e</a:t>
            </a:r>
            <a:r>
              <a:rPr lang="en-US" altLang="zh-CN" baseline="30000" dirty="0"/>
              <a:t>-1</a:t>
            </a:r>
            <a:r>
              <a:rPr lang="en-US" altLang="zh-CN" dirty="0"/>
              <a:t>(x</a:t>
            </a:r>
            <a:r>
              <a:rPr lang="en-US" altLang="zh-CN" baseline="30000" dirty="0"/>
              <a:t>(s)</a:t>
            </a:r>
            <a:r>
              <a:rPr lang="en-US" altLang="zh-CN" dirty="0"/>
              <a:t>)=b.</a:t>
            </a:r>
            <a:endParaRPr lang="zh-CN" altLang="zh-CN" dirty="0"/>
          </a:p>
          <a:p>
            <a:r>
              <a:rPr lang="zh-CN" altLang="zh-CN" dirty="0"/>
              <a:t>称</a:t>
            </a:r>
            <a:r>
              <a:rPr lang="en-US" altLang="zh-CN" dirty="0"/>
              <a:t>d</a:t>
            </a:r>
            <a:r>
              <a:rPr lang="zh-CN" altLang="zh-CN" dirty="0"/>
              <a:t>为</a:t>
            </a:r>
            <a:r>
              <a:rPr lang="en-US" altLang="zh-CN" dirty="0"/>
              <a:t>e</a:t>
            </a:r>
            <a:r>
              <a:rPr lang="zh-CN" altLang="zh-CN" dirty="0"/>
              <a:t>的</a:t>
            </a:r>
            <a:r>
              <a:rPr lang="zh-CN" altLang="zh-CN" dirty="0">
                <a:solidFill>
                  <a:srgbClr val="FF0000"/>
                </a:solidFill>
              </a:rPr>
              <a:t>最大似然解码函数</a:t>
            </a:r>
            <a:r>
              <a:rPr lang="zh-CN" altLang="zh-CN" dirty="0"/>
              <a:t>。</a:t>
            </a:r>
          </a:p>
          <a:p>
            <a:endParaRPr lang="zh-CN" altLang="zh-CN" dirty="0"/>
          </a:p>
          <a:p>
            <a:r>
              <a:rPr lang="en-US" altLang="zh-CN" dirty="0"/>
              <a:t>d</a:t>
            </a:r>
            <a:r>
              <a:rPr lang="zh-CN" altLang="zh-CN" dirty="0"/>
              <a:t>与列出</a:t>
            </a:r>
            <a:r>
              <a:rPr lang="en-US" altLang="zh-CN" dirty="0" err="1"/>
              <a:t>B</a:t>
            </a:r>
            <a:r>
              <a:rPr lang="en-US" altLang="zh-CN" baseline="30000" dirty="0" err="1"/>
              <a:t>n</a:t>
            </a:r>
            <a:r>
              <a:rPr lang="zh-CN" altLang="zh-CN" dirty="0"/>
              <a:t>中</a:t>
            </a:r>
            <a:r>
              <a:rPr lang="en-US" altLang="zh-CN" dirty="0"/>
              <a:t>2</a:t>
            </a:r>
            <a:r>
              <a:rPr lang="en-US" altLang="zh-CN" baseline="30000" dirty="0"/>
              <a:t>m</a:t>
            </a:r>
            <a:r>
              <a:rPr lang="zh-CN" altLang="zh-CN" dirty="0"/>
              <a:t>个</a:t>
            </a:r>
            <a:r>
              <a:rPr lang="en-US" altLang="zh-CN" dirty="0"/>
              <a:t>code words</a:t>
            </a:r>
            <a:r>
              <a:rPr lang="zh-CN" altLang="zh-CN" dirty="0"/>
              <a:t>的次序有关。</a:t>
            </a:r>
          </a:p>
          <a:p>
            <a:endParaRPr lang="zh-CN" altLang="zh-CN" dirty="0"/>
          </a:p>
        </p:txBody>
      </p:sp>
      <p:sp>
        <p:nvSpPr>
          <p:cNvPr id="7" name="Rectangle 5"/>
          <p:cNvSpPr>
            <a:spLocks noChangeArrowheads="1"/>
          </p:cNvSpPr>
          <p:nvPr/>
        </p:nvSpPr>
        <p:spPr bwMode="auto">
          <a:xfrm>
            <a:off x="4139952" y="34758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8" name="对象 7"/>
          <p:cNvGraphicFramePr>
            <a:graphicFrameLocks noChangeAspect="1"/>
          </p:cNvGraphicFramePr>
          <p:nvPr/>
        </p:nvGraphicFramePr>
        <p:xfrm>
          <a:off x="2699792" y="2636912"/>
          <a:ext cx="628650" cy="438150"/>
        </p:xfrm>
        <a:graphic>
          <a:graphicData uri="http://schemas.openxmlformats.org/presentationml/2006/ole">
            <mc:AlternateContent xmlns:mc="http://schemas.openxmlformats.org/markup-compatibility/2006">
              <mc:Choice xmlns:v="urn:schemas-microsoft-com:vml" Requires="v">
                <p:oleObj name="Equation" r:id="rId2" imgW="317087" imgH="215619" progId="Equation.DSMT4">
                  <p:embed/>
                </p:oleObj>
              </mc:Choice>
              <mc:Fallback>
                <p:oleObj name="Equation" r:id="rId2" imgW="317087" imgH="215619" progId="Equation.DSMT4">
                  <p:embed/>
                  <p:pic>
                    <p:nvPicPr>
                      <p:cNvPr id="8"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636912"/>
                        <a:ext cx="628650" cy="438150"/>
                      </a:xfrm>
                      <a:prstGeom prst="rect">
                        <a:avLst/>
                      </a:prstGeom>
                      <a:noFill/>
                    </p:spPr>
                  </p:pic>
                </p:oleObj>
              </mc:Fallback>
            </mc:AlternateContent>
          </a:graphicData>
        </a:graphic>
      </p:graphicFrame>
    </p:spTree>
    <p:extLst>
      <p:ext uri="{BB962C8B-B14F-4D97-AF65-F5344CB8AC3E}">
        <p14:creationId xmlns:p14="http://schemas.microsoft.com/office/powerpoint/2010/main" val="4056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4704"/>
            <a:ext cx="8424936" cy="5832648"/>
          </a:xfrm>
        </p:spPr>
        <p:txBody>
          <a:bodyPr>
            <a:normAutofit lnSpcReduction="10000"/>
          </a:bodyPr>
          <a:lstStyle/>
          <a:p>
            <a:pPr marL="0" indent="0">
              <a:buNone/>
            </a:pPr>
            <a:r>
              <a:rPr lang="zh-CN" altLang="zh-CN" b="1" dirty="0">
                <a:solidFill>
                  <a:srgbClr val="FF0000"/>
                </a:solidFill>
              </a:rPr>
              <a:t>定理</a:t>
            </a:r>
            <a:r>
              <a:rPr lang="en-US" altLang="zh-CN" b="1" dirty="0">
                <a:solidFill>
                  <a:srgbClr val="FF0000"/>
                </a:solidFill>
              </a:rPr>
              <a:t>1</a:t>
            </a:r>
            <a:r>
              <a:rPr lang="en-US" altLang="zh-CN" b="1" dirty="0"/>
              <a:t>. </a:t>
            </a:r>
            <a:r>
              <a:rPr lang="zh-CN" altLang="zh-CN" dirty="0"/>
              <a:t>设</a:t>
            </a:r>
            <a:r>
              <a:rPr lang="en-US" altLang="zh-CN" dirty="0"/>
              <a:t>e</a:t>
            </a:r>
            <a:r>
              <a:rPr lang="zh-CN" altLang="zh-CN" dirty="0"/>
              <a:t>：</a:t>
            </a:r>
            <a:r>
              <a:rPr lang="en-US" altLang="zh-CN" dirty="0" err="1"/>
              <a:t>B</a:t>
            </a:r>
            <a:r>
              <a:rPr lang="en-US" altLang="zh-CN" baseline="30000" dirty="0" err="1"/>
              <a:t>m</a:t>
            </a:r>
            <a:r>
              <a:rPr lang="zh-CN" altLang="zh-CN" dirty="0"/>
              <a:t>→</a:t>
            </a:r>
            <a:r>
              <a:rPr lang="en-US" altLang="zh-CN" dirty="0" err="1"/>
              <a:t>B</a:t>
            </a:r>
            <a:r>
              <a:rPr lang="en-US" altLang="zh-CN" baseline="30000" dirty="0" err="1"/>
              <a:t>n</a:t>
            </a:r>
            <a:r>
              <a:rPr lang="zh-CN" altLang="zh-CN" dirty="0"/>
              <a:t>是编码</a:t>
            </a:r>
            <a:r>
              <a:rPr lang="zh-CN" altLang="en-US" dirty="0"/>
              <a:t>函数</a:t>
            </a:r>
            <a:r>
              <a:rPr lang="zh-CN" altLang="zh-CN" dirty="0"/>
              <a:t>，</a:t>
            </a:r>
            <a:r>
              <a:rPr lang="en-US" altLang="zh-CN" dirty="0"/>
              <a:t>d</a:t>
            </a:r>
            <a:r>
              <a:rPr lang="zh-CN" altLang="zh-CN" dirty="0"/>
              <a:t>：</a:t>
            </a:r>
            <a:r>
              <a:rPr lang="en-US" altLang="zh-CN" dirty="0" err="1"/>
              <a:t>B</a:t>
            </a:r>
            <a:r>
              <a:rPr lang="en-US" altLang="zh-CN" baseline="30000" dirty="0" err="1"/>
              <a:t>n</a:t>
            </a:r>
            <a:r>
              <a:rPr lang="zh-CN" altLang="zh-CN" dirty="0"/>
              <a:t>→</a:t>
            </a:r>
            <a:r>
              <a:rPr lang="en-US" altLang="zh-CN" dirty="0" err="1"/>
              <a:t>B</a:t>
            </a:r>
            <a:r>
              <a:rPr lang="en-US" altLang="zh-CN" baseline="30000" dirty="0" err="1"/>
              <a:t>m</a:t>
            </a:r>
            <a:r>
              <a:rPr lang="zh-CN" altLang="zh-CN" dirty="0"/>
              <a:t>是</a:t>
            </a:r>
            <a:r>
              <a:rPr lang="en-US" altLang="zh-CN" dirty="0"/>
              <a:t>e</a:t>
            </a:r>
            <a:r>
              <a:rPr lang="zh-CN" altLang="zh-CN" dirty="0"/>
              <a:t>的最大似然解码函数。则（</a:t>
            </a:r>
            <a:r>
              <a:rPr lang="en-US" altLang="zh-CN" dirty="0"/>
              <a:t>e</a:t>
            </a:r>
            <a:r>
              <a:rPr lang="zh-CN" altLang="zh-CN" dirty="0"/>
              <a:t>，</a:t>
            </a:r>
            <a:r>
              <a:rPr lang="en-US" altLang="zh-CN" dirty="0"/>
              <a:t>d</a:t>
            </a:r>
            <a:r>
              <a:rPr lang="zh-CN" altLang="zh-CN" dirty="0"/>
              <a:t>）能纠至多</a:t>
            </a:r>
            <a:r>
              <a:rPr lang="en-US" altLang="zh-CN" dirty="0"/>
              <a:t>k</a:t>
            </a:r>
            <a:r>
              <a:rPr lang="zh-CN" altLang="zh-CN" dirty="0"/>
              <a:t>位错</a:t>
            </a:r>
            <a:r>
              <a:rPr lang="zh-CN" altLang="zh-CN" b="1" dirty="0">
                <a:effectLst>
                  <a:outerShdw blurRad="38100" dist="38100" dir="2700000" algn="tl">
                    <a:srgbClr val="000000">
                      <a:alpha val="43137"/>
                    </a:srgbClr>
                  </a:outerShdw>
                </a:effectLst>
              </a:rPr>
              <a:t>当且仅当</a:t>
            </a:r>
            <a:r>
              <a:rPr lang="en-US" altLang="zh-CN" dirty="0"/>
              <a:t>e</a:t>
            </a:r>
            <a:r>
              <a:rPr lang="zh-CN" altLang="zh-CN" dirty="0"/>
              <a:t>的最小距离至少</a:t>
            </a:r>
            <a:r>
              <a:rPr lang="en-US" altLang="zh-CN" dirty="0"/>
              <a:t>2k</a:t>
            </a:r>
            <a:r>
              <a:rPr lang="zh-CN" altLang="zh-CN" dirty="0"/>
              <a:t>＋</a:t>
            </a:r>
            <a:r>
              <a:rPr lang="en-US" altLang="zh-CN" dirty="0"/>
              <a:t>1</a:t>
            </a:r>
            <a:r>
              <a:rPr lang="zh-CN" altLang="zh-CN" dirty="0"/>
              <a:t>。</a:t>
            </a:r>
            <a:endParaRPr lang="en-US" altLang="zh-CN" dirty="0"/>
          </a:p>
          <a:p>
            <a:pPr marL="0" indent="0">
              <a:buNone/>
            </a:pPr>
            <a:endParaRPr lang="zh-CN" altLang="zh-CN" dirty="0"/>
          </a:p>
          <a:p>
            <a:pPr marL="0" lvl="0" indent="0">
              <a:buNone/>
            </a:pPr>
            <a:r>
              <a:rPr lang="zh-CN" altLang="en-US" b="1" dirty="0">
                <a:solidFill>
                  <a:srgbClr val="FF0000"/>
                </a:solidFill>
              </a:rPr>
              <a:t>证明</a:t>
            </a:r>
            <a:r>
              <a:rPr lang="zh-CN" altLang="en-US" b="1" dirty="0"/>
              <a:t>：</a:t>
            </a:r>
            <a:endParaRPr lang="en-US" altLang="zh-CN" b="1" dirty="0"/>
          </a:p>
          <a:p>
            <a:r>
              <a:rPr lang="zh-CN" altLang="zh-CN" dirty="0"/>
              <a:t>设</a:t>
            </a:r>
            <a:r>
              <a:rPr lang="en-US" altLang="zh-CN" dirty="0"/>
              <a:t>e</a:t>
            </a:r>
            <a:r>
              <a:rPr lang="zh-CN" altLang="zh-CN" dirty="0"/>
              <a:t>的最小距离至少</a:t>
            </a:r>
            <a:r>
              <a:rPr lang="en-US" altLang="zh-CN" dirty="0"/>
              <a:t>2k</a:t>
            </a:r>
            <a:r>
              <a:rPr lang="zh-CN" altLang="zh-CN" dirty="0"/>
              <a:t>＋</a:t>
            </a:r>
            <a:r>
              <a:rPr lang="en-US" altLang="zh-CN" dirty="0"/>
              <a:t>1</a:t>
            </a:r>
            <a:r>
              <a:rPr lang="zh-CN" altLang="zh-CN" dirty="0"/>
              <a:t>。令</a:t>
            </a:r>
            <a:r>
              <a:rPr lang="en-US" altLang="zh-CN" dirty="0"/>
              <a:t>b</a:t>
            </a:r>
            <a:r>
              <a:rPr lang="zh-CN" altLang="zh-CN" dirty="0"/>
              <a:t>∈</a:t>
            </a:r>
            <a:r>
              <a:rPr lang="en-US" altLang="zh-CN" dirty="0" err="1"/>
              <a:t>B</a:t>
            </a:r>
            <a:r>
              <a:rPr lang="en-US" altLang="zh-CN" baseline="30000" dirty="0" err="1"/>
              <a:t>m</a:t>
            </a:r>
            <a:r>
              <a:rPr lang="zh-CN" altLang="zh-CN" dirty="0"/>
              <a:t>，</a:t>
            </a:r>
            <a:r>
              <a:rPr lang="en-US" altLang="zh-CN" dirty="0"/>
              <a:t>x</a:t>
            </a:r>
            <a:r>
              <a:rPr lang="zh-CN" altLang="zh-CN" dirty="0"/>
              <a:t>＝</a:t>
            </a:r>
            <a:r>
              <a:rPr lang="en-US" altLang="zh-CN" dirty="0"/>
              <a:t>e(b)</a:t>
            </a:r>
            <a:r>
              <a:rPr lang="zh-CN" altLang="zh-CN" dirty="0"/>
              <a:t>∈</a:t>
            </a:r>
            <a:r>
              <a:rPr lang="en-US" altLang="zh-CN" dirty="0" err="1"/>
              <a:t>B</a:t>
            </a:r>
            <a:r>
              <a:rPr lang="en-US" altLang="zh-CN" baseline="30000" dirty="0" err="1"/>
              <a:t>n</a:t>
            </a:r>
            <a:r>
              <a:rPr lang="zh-CN" altLang="zh-CN" dirty="0"/>
              <a:t>，如果发送</a:t>
            </a:r>
            <a:r>
              <a:rPr lang="en-US" altLang="zh-CN" dirty="0"/>
              <a:t>x</a:t>
            </a:r>
            <a:r>
              <a:rPr lang="zh-CN" altLang="zh-CN" dirty="0"/>
              <a:t>，接收</a:t>
            </a:r>
            <a:r>
              <a:rPr lang="en-US" altLang="zh-CN" dirty="0" err="1"/>
              <a:t>x</a:t>
            </a:r>
            <a:r>
              <a:rPr lang="en-US" altLang="zh-CN" baseline="-25000" dirty="0" err="1"/>
              <a:t>t</a:t>
            </a:r>
            <a:r>
              <a:rPr lang="zh-CN" altLang="zh-CN" dirty="0"/>
              <a:t>，至多</a:t>
            </a:r>
            <a:r>
              <a:rPr lang="en-US" altLang="zh-CN" dirty="0"/>
              <a:t>k</a:t>
            </a:r>
            <a:r>
              <a:rPr lang="zh-CN" altLang="zh-CN" dirty="0"/>
              <a:t>位错。</a:t>
            </a:r>
          </a:p>
          <a:p>
            <a:r>
              <a:rPr lang="zh-CN" altLang="zh-CN" dirty="0"/>
              <a:t>δ</a:t>
            </a:r>
            <a:r>
              <a:rPr lang="en-US" altLang="zh-CN" dirty="0"/>
              <a:t>(x, </a:t>
            </a:r>
            <a:r>
              <a:rPr lang="en-US" altLang="zh-CN" dirty="0" err="1"/>
              <a:t>x</a:t>
            </a:r>
            <a:r>
              <a:rPr lang="en-US" altLang="zh-CN" baseline="-25000" dirty="0" err="1"/>
              <a:t>t</a:t>
            </a:r>
            <a:r>
              <a:rPr lang="en-US" altLang="zh-CN" dirty="0"/>
              <a:t>)</a:t>
            </a:r>
            <a:r>
              <a:rPr lang="zh-CN" altLang="zh-CN" dirty="0"/>
              <a:t>≤</a:t>
            </a:r>
            <a:r>
              <a:rPr lang="en-US" altLang="zh-CN" dirty="0"/>
              <a:t>k.  </a:t>
            </a:r>
            <a:r>
              <a:rPr lang="zh-CN" altLang="zh-CN" dirty="0"/>
              <a:t>设</a:t>
            </a:r>
            <a:r>
              <a:rPr lang="en-US" altLang="zh-CN" dirty="0"/>
              <a:t>z</a:t>
            </a:r>
            <a:r>
              <a:rPr lang="zh-CN" altLang="zh-CN" dirty="0"/>
              <a:t>是</a:t>
            </a:r>
            <a:r>
              <a:rPr lang="zh-CN" altLang="en-US" dirty="0"/>
              <a:t>任意</a:t>
            </a:r>
            <a:r>
              <a:rPr lang="zh-CN" altLang="zh-CN" dirty="0"/>
              <a:t>一个</a:t>
            </a:r>
            <a:r>
              <a:rPr lang="zh-CN" altLang="en-US" dirty="0"/>
              <a:t>其他的</a:t>
            </a:r>
            <a:r>
              <a:rPr lang="en-US" altLang="zh-CN" dirty="0"/>
              <a:t>code word</a:t>
            </a:r>
            <a:r>
              <a:rPr lang="zh-CN" altLang="zh-CN" dirty="0"/>
              <a:t>，</a:t>
            </a:r>
            <a:r>
              <a:rPr lang="zh-CN" altLang="en-US" dirty="0"/>
              <a:t>则</a:t>
            </a:r>
            <a:endParaRPr lang="zh-CN" altLang="zh-CN" dirty="0"/>
          </a:p>
          <a:p>
            <a:pPr marL="0" indent="0">
              <a:buNone/>
            </a:pPr>
            <a:r>
              <a:rPr lang="en-US" altLang="zh-CN" dirty="0"/>
              <a:t>   2k</a:t>
            </a:r>
            <a:r>
              <a:rPr lang="zh-CN" altLang="zh-CN" dirty="0"/>
              <a:t>＋</a:t>
            </a:r>
            <a:r>
              <a:rPr lang="en-US" altLang="zh-CN" dirty="0"/>
              <a:t>1</a:t>
            </a:r>
            <a:r>
              <a:rPr lang="zh-CN" altLang="zh-CN" dirty="0"/>
              <a:t>≤δ</a:t>
            </a:r>
            <a:r>
              <a:rPr lang="en-US" altLang="zh-CN" dirty="0"/>
              <a:t>(</a:t>
            </a:r>
            <a:r>
              <a:rPr lang="en-US" altLang="zh-CN" dirty="0" err="1"/>
              <a:t>x,z</a:t>
            </a:r>
            <a:r>
              <a:rPr lang="en-US" altLang="zh-CN" dirty="0"/>
              <a:t>)</a:t>
            </a:r>
            <a:r>
              <a:rPr lang="zh-CN" altLang="zh-CN" dirty="0"/>
              <a:t>≤δ</a:t>
            </a:r>
            <a:r>
              <a:rPr lang="en-US" altLang="zh-CN" dirty="0"/>
              <a:t>(x, </a:t>
            </a:r>
            <a:r>
              <a:rPr lang="en-US" altLang="zh-CN" dirty="0" err="1"/>
              <a:t>x</a:t>
            </a:r>
            <a:r>
              <a:rPr lang="en-US" altLang="zh-CN" baseline="-25000" dirty="0" err="1"/>
              <a:t>t</a:t>
            </a:r>
            <a:r>
              <a:rPr lang="en-US" altLang="zh-CN" dirty="0"/>
              <a:t>)+</a:t>
            </a:r>
            <a:r>
              <a:rPr lang="zh-CN" altLang="zh-CN" dirty="0"/>
              <a:t>δ</a:t>
            </a:r>
            <a:r>
              <a:rPr lang="en-US" altLang="zh-CN" dirty="0"/>
              <a:t>(</a:t>
            </a:r>
            <a:r>
              <a:rPr lang="en-US" altLang="zh-CN" dirty="0" err="1"/>
              <a:t>x</a:t>
            </a:r>
            <a:r>
              <a:rPr lang="en-US" altLang="zh-CN" baseline="-25000" dirty="0" err="1"/>
              <a:t>t</a:t>
            </a:r>
            <a:r>
              <a:rPr lang="en-US" altLang="zh-CN" dirty="0"/>
              <a:t> ,z)</a:t>
            </a:r>
            <a:r>
              <a:rPr lang="zh-CN" altLang="zh-CN" dirty="0"/>
              <a:t>≤</a:t>
            </a:r>
            <a:r>
              <a:rPr lang="en-US" altLang="zh-CN" dirty="0"/>
              <a:t>k</a:t>
            </a:r>
            <a:r>
              <a:rPr lang="zh-CN" altLang="zh-CN" dirty="0"/>
              <a:t>＋δ</a:t>
            </a:r>
            <a:r>
              <a:rPr lang="en-US" altLang="zh-CN" dirty="0"/>
              <a:t>(</a:t>
            </a:r>
            <a:r>
              <a:rPr lang="en-US" altLang="zh-CN" dirty="0" err="1"/>
              <a:t>x</a:t>
            </a:r>
            <a:r>
              <a:rPr lang="en-US" altLang="zh-CN" baseline="-25000" dirty="0" err="1"/>
              <a:t>t</a:t>
            </a:r>
            <a:r>
              <a:rPr lang="en-US" altLang="zh-CN" dirty="0" err="1"/>
              <a:t>,z</a:t>
            </a:r>
            <a:r>
              <a:rPr lang="en-US" altLang="zh-CN" dirty="0"/>
              <a:t>).</a:t>
            </a:r>
            <a:endParaRPr lang="zh-CN" altLang="zh-CN" dirty="0"/>
          </a:p>
          <a:p>
            <a:r>
              <a:rPr lang="zh-CN" altLang="zh-CN" dirty="0"/>
              <a:t>δ</a:t>
            </a:r>
            <a:r>
              <a:rPr lang="en-US" altLang="zh-CN" dirty="0"/>
              <a:t>(</a:t>
            </a:r>
            <a:r>
              <a:rPr lang="en-US" altLang="zh-CN" dirty="0" err="1"/>
              <a:t>x</a:t>
            </a:r>
            <a:r>
              <a:rPr lang="en-US" altLang="zh-CN" baseline="-25000" dirty="0" err="1"/>
              <a:t>t</a:t>
            </a:r>
            <a:r>
              <a:rPr lang="en-US" altLang="zh-CN" dirty="0" err="1"/>
              <a:t>,z</a:t>
            </a:r>
            <a:r>
              <a:rPr lang="en-US" altLang="zh-CN" dirty="0"/>
              <a:t>)</a:t>
            </a:r>
            <a:r>
              <a:rPr lang="zh-CN" altLang="zh-CN" dirty="0"/>
              <a:t>≥</a:t>
            </a:r>
            <a:r>
              <a:rPr lang="en-US" altLang="zh-CN" dirty="0"/>
              <a:t>k</a:t>
            </a:r>
            <a:r>
              <a:rPr lang="zh-CN" altLang="zh-CN" dirty="0"/>
              <a:t>＋</a:t>
            </a:r>
            <a:r>
              <a:rPr lang="en-US" altLang="zh-CN" dirty="0"/>
              <a:t>1.</a:t>
            </a:r>
          </a:p>
          <a:p>
            <a:endParaRPr lang="zh-CN" altLang="zh-CN" dirty="0"/>
          </a:p>
          <a:p>
            <a:r>
              <a:rPr lang="zh-CN" altLang="zh-CN" dirty="0"/>
              <a:t>于是</a:t>
            </a:r>
            <a:r>
              <a:rPr lang="en-US" altLang="zh-CN" dirty="0"/>
              <a:t>z</a:t>
            </a:r>
            <a:r>
              <a:rPr lang="zh-CN" altLang="zh-CN" dirty="0"/>
              <a:t>不可能是</a:t>
            </a:r>
            <a:r>
              <a:rPr lang="en-US" altLang="zh-CN" dirty="0" err="1"/>
              <a:t>x</a:t>
            </a:r>
            <a:r>
              <a:rPr lang="en-US" altLang="zh-CN" baseline="-25000" dirty="0" err="1"/>
              <a:t>t</a:t>
            </a:r>
            <a:r>
              <a:rPr lang="en-US" altLang="zh-CN" dirty="0"/>
              <a:t> </a:t>
            </a:r>
            <a:r>
              <a:rPr lang="zh-CN" altLang="zh-CN" dirty="0"/>
              <a:t>的源码，</a:t>
            </a:r>
            <a:r>
              <a:rPr lang="en-US" altLang="zh-CN" dirty="0"/>
              <a:t>x</a:t>
            </a:r>
            <a:r>
              <a:rPr lang="zh-CN" altLang="zh-CN" dirty="0"/>
              <a:t>是唯一的与</a:t>
            </a:r>
            <a:r>
              <a:rPr lang="en-US" altLang="zh-CN" dirty="0" err="1"/>
              <a:t>x</a:t>
            </a:r>
            <a:r>
              <a:rPr lang="en-US" altLang="zh-CN" baseline="-25000" dirty="0" err="1"/>
              <a:t>t</a:t>
            </a:r>
            <a:r>
              <a:rPr lang="en-US" altLang="zh-CN" dirty="0"/>
              <a:t> </a:t>
            </a:r>
            <a:r>
              <a:rPr lang="zh-CN" altLang="zh-CN" dirty="0"/>
              <a:t>最接近的</a:t>
            </a:r>
            <a:r>
              <a:rPr lang="en-US" altLang="zh-CN" dirty="0"/>
              <a:t>code word</a:t>
            </a:r>
            <a:r>
              <a:rPr lang="zh-CN" altLang="zh-CN" dirty="0"/>
              <a:t>，</a:t>
            </a:r>
            <a:r>
              <a:rPr lang="zh-CN" altLang="en-US" dirty="0"/>
              <a:t>所以</a:t>
            </a:r>
            <a:r>
              <a:rPr lang="en-US" altLang="zh-CN" dirty="0"/>
              <a:t>d(</a:t>
            </a:r>
            <a:r>
              <a:rPr lang="en-US" altLang="zh-CN" dirty="0" err="1"/>
              <a:t>x</a:t>
            </a:r>
            <a:r>
              <a:rPr lang="en-US" altLang="zh-CN" baseline="-25000" dirty="0" err="1"/>
              <a:t>t</a:t>
            </a:r>
            <a:r>
              <a:rPr lang="en-US" altLang="zh-CN" dirty="0"/>
              <a:t> )=b.</a:t>
            </a:r>
            <a:endParaRPr lang="zh-CN" altLang="zh-CN" dirty="0"/>
          </a:p>
          <a:p>
            <a:r>
              <a:rPr lang="zh-CN" altLang="zh-CN" dirty="0"/>
              <a:t>因此（</a:t>
            </a:r>
            <a:r>
              <a:rPr lang="en-US" altLang="zh-CN" dirty="0"/>
              <a:t>e</a:t>
            </a:r>
            <a:r>
              <a:rPr lang="zh-CN" altLang="zh-CN" dirty="0"/>
              <a:t>，</a:t>
            </a:r>
            <a:r>
              <a:rPr lang="en-US" altLang="zh-CN" dirty="0"/>
              <a:t>d</a:t>
            </a:r>
            <a:r>
              <a:rPr lang="zh-CN" altLang="zh-CN" dirty="0"/>
              <a:t>）</a:t>
            </a:r>
            <a:r>
              <a:rPr lang="en-US" altLang="zh-CN" dirty="0"/>
              <a:t>k</a:t>
            </a:r>
            <a:r>
              <a:rPr lang="zh-CN" altLang="zh-CN" dirty="0"/>
              <a:t>位纠错。</a:t>
            </a:r>
          </a:p>
          <a:p>
            <a:pPr marL="0" indent="0">
              <a:buNone/>
            </a:pPr>
            <a:endParaRPr lang="zh-CN" altLang="zh-CN" dirty="0"/>
          </a:p>
          <a:p>
            <a:pPr marL="0" lvl="0" indent="0">
              <a:buNone/>
            </a:pPr>
            <a:endParaRPr lang="zh-CN" altLang="zh-CN" b="1" dirty="0"/>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2" name="对象 1"/>
          <p:cNvGraphicFramePr>
            <a:graphicFrameLocks noChangeAspect="1"/>
          </p:cNvGraphicFramePr>
          <p:nvPr/>
        </p:nvGraphicFramePr>
        <p:xfrm>
          <a:off x="1619672" y="2348880"/>
          <a:ext cx="503237" cy="360363"/>
        </p:xfrm>
        <a:graphic>
          <a:graphicData uri="http://schemas.openxmlformats.org/presentationml/2006/ole">
            <mc:AlternateContent xmlns:mc="http://schemas.openxmlformats.org/markup-compatibility/2006">
              <mc:Choice xmlns:v="urn:schemas-microsoft-com:vml" Requires="v">
                <p:oleObj name="公式" r:id="rId2" imgW="190440" imgH="152280" progId="Equation.3">
                  <p:embed/>
                </p:oleObj>
              </mc:Choice>
              <mc:Fallback>
                <p:oleObj name="公式" r:id="rId2" imgW="190440" imgH="152280" progId="Equation.3">
                  <p:embed/>
                  <p:pic>
                    <p:nvPicPr>
                      <p:cNvPr id="2"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348880"/>
                        <a:ext cx="50323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5543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5328592"/>
          </a:xfrm>
        </p:spPr>
        <p:txBody>
          <a:bodyPr>
            <a:normAutofit/>
          </a:bodyPr>
          <a:lstStyle/>
          <a:p>
            <a:pPr marL="0" indent="0">
              <a:buNone/>
            </a:pPr>
            <a:r>
              <a:rPr lang="en-US" altLang="zh-CN" b="1" dirty="0"/>
              <a:t>         </a:t>
            </a:r>
            <a:r>
              <a:rPr lang="zh-CN" altLang="en-US" b="1" dirty="0">
                <a:solidFill>
                  <a:srgbClr val="FF0000"/>
                </a:solidFill>
              </a:rPr>
              <a:t>反证</a:t>
            </a:r>
            <a:r>
              <a:rPr lang="zh-CN" altLang="en-US" b="1" dirty="0"/>
              <a:t>：</a:t>
            </a:r>
            <a:r>
              <a:rPr lang="zh-CN" altLang="zh-CN" dirty="0"/>
              <a:t>假设</a:t>
            </a:r>
            <a:r>
              <a:rPr lang="en-US" altLang="zh-CN" dirty="0"/>
              <a:t>e</a:t>
            </a:r>
            <a:r>
              <a:rPr lang="zh-CN" altLang="zh-CN" dirty="0"/>
              <a:t>的最小距离</a:t>
            </a:r>
            <a:r>
              <a:rPr lang="en-US" altLang="zh-CN" dirty="0"/>
              <a:t>r</a:t>
            </a:r>
            <a:r>
              <a:rPr lang="zh-CN" altLang="zh-CN" dirty="0"/>
              <a:t>≤</a:t>
            </a:r>
            <a:r>
              <a:rPr lang="en-US" altLang="zh-CN" dirty="0"/>
              <a:t>2k</a:t>
            </a:r>
            <a:r>
              <a:rPr lang="zh-CN" altLang="zh-CN" dirty="0"/>
              <a:t>。</a:t>
            </a:r>
          </a:p>
          <a:p>
            <a:pPr marL="0" indent="0">
              <a:buNone/>
            </a:pPr>
            <a:r>
              <a:rPr lang="zh-CN" altLang="zh-CN" dirty="0"/>
              <a:t>令</a:t>
            </a:r>
            <a:r>
              <a:rPr lang="en-US" altLang="zh-CN" dirty="0"/>
              <a:t>x</a:t>
            </a:r>
            <a:r>
              <a:rPr lang="zh-CN" altLang="zh-CN" dirty="0"/>
              <a:t>＝</a:t>
            </a:r>
            <a:r>
              <a:rPr lang="en-US" altLang="zh-CN" dirty="0"/>
              <a:t>e(b), x’</a:t>
            </a:r>
            <a:r>
              <a:rPr lang="zh-CN" altLang="zh-CN" dirty="0"/>
              <a:t>＝</a:t>
            </a:r>
            <a:r>
              <a:rPr lang="en-US" altLang="zh-CN" dirty="0"/>
              <a:t>e(b’),  </a:t>
            </a:r>
            <a:r>
              <a:rPr lang="zh-CN" altLang="en-US" dirty="0"/>
              <a:t>使得</a:t>
            </a:r>
            <a:r>
              <a:rPr lang="zh-CN" altLang="zh-CN" dirty="0"/>
              <a:t>δ</a:t>
            </a:r>
            <a:r>
              <a:rPr lang="en-US" altLang="zh-CN" dirty="0"/>
              <a:t>(x, x’)=r. </a:t>
            </a:r>
            <a:r>
              <a:rPr lang="zh-CN" altLang="en-US" dirty="0"/>
              <a:t>假设在定义</a:t>
            </a:r>
            <a:r>
              <a:rPr lang="en-US" altLang="zh-CN" dirty="0"/>
              <a:t>d</a:t>
            </a:r>
            <a:r>
              <a:rPr lang="zh-CN" altLang="en-US" dirty="0"/>
              <a:t>时</a:t>
            </a:r>
            <a:r>
              <a:rPr lang="en-US" altLang="zh-CN" dirty="0"/>
              <a:t>x’</a:t>
            </a:r>
            <a:r>
              <a:rPr lang="zh-CN" altLang="en-US" dirty="0"/>
              <a:t>排在</a:t>
            </a:r>
            <a:r>
              <a:rPr lang="en-US" altLang="zh-CN" dirty="0"/>
              <a:t>x</a:t>
            </a:r>
            <a:r>
              <a:rPr lang="zh-CN" altLang="en-US" dirty="0"/>
              <a:t>前面</a:t>
            </a:r>
            <a:endParaRPr lang="zh-CN" altLang="zh-CN" dirty="0"/>
          </a:p>
          <a:p>
            <a:pPr marL="0" indent="0">
              <a:buNone/>
            </a:pPr>
            <a:r>
              <a:rPr lang="en-US" altLang="zh-CN" dirty="0"/>
              <a:t>x= b</a:t>
            </a:r>
            <a:r>
              <a:rPr lang="en-US" altLang="zh-CN" baseline="-25000" dirty="0"/>
              <a:t>1</a:t>
            </a:r>
            <a:r>
              <a:rPr lang="en-US" altLang="zh-CN" dirty="0"/>
              <a:t> b</a:t>
            </a:r>
            <a:r>
              <a:rPr lang="en-US" altLang="zh-CN" baseline="-25000" dirty="0"/>
              <a:t>2</a:t>
            </a:r>
            <a:r>
              <a:rPr lang="zh-CN" altLang="zh-CN" dirty="0"/>
              <a:t>…</a:t>
            </a:r>
            <a:r>
              <a:rPr lang="en-US" altLang="zh-CN" dirty="0" err="1"/>
              <a:t>b</a:t>
            </a:r>
            <a:r>
              <a:rPr lang="en-US" altLang="zh-CN" baseline="-25000" dirty="0" err="1"/>
              <a:t>n</a:t>
            </a:r>
            <a:r>
              <a:rPr lang="en-US" altLang="zh-CN" dirty="0"/>
              <a:t> , x’= b</a:t>
            </a:r>
            <a:r>
              <a:rPr lang="en-US" altLang="zh-CN" baseline="-25000" dirty="0"/>
              <a:t>1</a:t>
            </a:r>
            <a:r>
              <a:rPr lang="en-US" altLang="zh-CN" dirty="0"/>
              <a:t>’b’</a:t>
            </a:r>
            <a:r>
              <a:rPr lang="en-US" altLang="zh-CN" baseline="-25000" dirty="0"/>
              <a:t>2</a:t>
            </a:r>
            <a:r>
              <a:rPr lang="zh-CN" altLang="zh-CN" dirty="0"/>
              <a:t>…</a:t>
            </a:r>
            <a:r>
              <a:rPr lang="en-US" altLang="zh-CN" dirty="0" err="1"/>
              <a:t>b’</a:t>
            </a:r>
            <a:r>
              <a:rPr lang="en-US" altLang="zh-CN" baseline="-25000" dirty="0" err="1"/>
              <a:t>n</a:t>
            </a:r>
            <a:r>
              <a:rPr lang="en-US" altLang="zh-CN" dirty="0"/>
              <a:t>,</a:t>
            </a:r>
            <a:endParaRPr lang="zh-CN" altLang="zh-CN" dirty="0"/>
          </a:p>
          <a:p>
            <a:pPr marL="0" indent="0">
              <a:buNone/>
            </a:pPr>
            <a:r>
              <a:rPr lang="zh-CN" altLang="zh-CN" dirty="0"/>
              <a:t>不妨设</a:t>
            </a:r>
            <a:r>
              <a:rPr lang="en-US" altLang="zh-CN" dirty="0"/>
              <a:t>b</a:t>
            </a:r>
            <a:r>
              <a:rPr lang="en-US" altLang="zh-CN" baseline="-25000" dirty="0"/>
              <a:t>1</a:t>
            </a:r>
            <a:r>
              <a:rPr lang="zh-CN" altLang="zh-CN" dirty="0"/>
              <a:t>≠</a:t>
            </a:r>
            <a:r>
              <a:rPr lang="en-US" altLang="zh-CN" dirty="0"/>
              <a:t>b’</a:t>
            </a:r>
            <a:r>
              <a:rPr lang="en-US" altLang="zh-CN" baseline="-25000" dirty="0"/>
              <a:t>1</a:t>
            </a:r>
            <a:r>
              <a:rPr lang="zh-CN" altLang="zh-CN" dirty="0"/>
              <a:t>，</a:t>
            </a:r>
            <a:r>
              <a:rPr lang="en-US" altLang="zh-CN" dirty="0"/>
              <a:t>b</a:t>
            </a:r>
            <a:r>
              <a:rPr lang="en-US" altLang="zh-CN" baseline="-25000" dirty="0"/>
              <a:t>2</a:t>
            </a:r>
            <a:r>
              <a:rPr lang="zh-CN" altLang="zh-CN" dirty="0"/>
              <a:t>≠</a:t>
            </a:r>
            <a:r>
              <a:rPr lang="en-US" altLang="zh-CN" dirty="0"/>
              <a:t>b’</a:t>
            </a:r>
            <a:r>
              <a:rPr lang="en-US" altLang="zh-CN" baseline="-25000" dirty="0"/>
              <a:t>2</a:t>
            </a:r>
            <a:r>
              <a:rPr lang="zh-CN" altLang="zh-CN" dirty="0"/>
              <a:t>…，</a:t>
            </a:r>
            <a:r>
              <a:rPr lang="en-US" altLang="zh-CN" dirty="0" err="1"/>
              <a:t>b</a:t>
            </a:r>
            <a:r>
              <a:rPr lang="en-US" altLang="zh-CN" baseline="-25000" dirty="0" err="1"/>
              <a:t>r</a:t>
            </a:r>
            <a:r>
              <a:rPr lang="zh-CN" altLang="zh-CN" dirty="0"/>
              <a:t>≠</a:t>
            </a:r>
            <a:r>
              <a:rPr lang="en-US" altLang="zh-CN" dirty="0" err="1"/>
              <a:t>b’</a:t>
            </a:r>
            <a:r>
              <a:rPr lang="en-US" altLang="zh-CN" baseline="-25000" dirty="0" err="1"/>
              <a:t>r</a:t>
            </a:r>
            <a:r>
              <a:rPr lang="en-US" altLang="zh-CN" dirty="0"/>
              <a:t> </a:t>
            </a:r>
          </a:p>
          <a:p>
            <a:pPr marL="0" indent="0">
              <a:buNone/>
            </a:pPr>
            <a:r>
              <a:rPr lang="en-US" altLang="zh-CN" dirty="0"/>
              <a:t>b</a:t>
            </a:r>
            <a:r>
              <a:rPr lang="en-US" altLang="zh-CN" baseline="-25000" dirty="0"/>
              <a:t>i</a:t>
            </a:r>
            <a:r>
              <a:rPr lang="zh-CN" altLang="zh-CN" dirty="0"/>
              <a:t>＝</a:t>
            </a:r>
            <a:r>
              <a:rPr lang="en-US" altLang="zh-CN" dirty="0" err="1"/>
              <a:t>b’</a:t>
            </a:r>
            <a:r>
              <a:rPr lang="en-US" altLang="zh-CN" baseline="-25000" dirty="0" err="1"/>
              <a:t>i</a:t>
            </a:r>
            <a:r>
              <a:rPr lang="en-US" altLang="zh-CN" baseline="-25000" dirty="0"/>
              <a:t> </a:t>
            </a:r>
            <a:r>
              <a:rPr lang="zh-CN" altLang="zh-CN" dirty="0"/>
              <a:t>，</a:t>
            </a:r>
            <a:r>
              <a:rPr lang="en-US" altLang="zh-CN" dirty="0" err="1"/>
              <a:t>i</a:t>
            </a:r>
            <a:r>
              <a:rPr lang="en-US" altLang="zh-CN" dirty="0"/>
              <a:t>&gt;r.</a:t>
            </a:r>
            <a:endParaRPr lang="zh-CN" altLang="zh-CN" dirty="0"/>
          </a:p>
          <a:p>
            <a:pPr lvl="0"/>
            <a:r>
              <a:rPr lang="zh-CN" altLang="zh-CN" dirty="0"/>
              <a:t>设</a:t>
            </a:r>
            <a:r>
              <a:rPr lang="en-US" altLang="zh-CN" dirty="0"/>
              <a:t>r</a:t>
            </a:r>
            <a:r>
              <a:rPr lang="zh-CN" altLang="zh-CN" dirty="0"/>
              <a:t>≤</a:t>
            </a:r>
            <a:r>
              <a:rPr lang="en-US" altLang="zh-CN" dirty="0"/>
              <a:t>k, </a:t>
            </a:r>
            <a:r>
              <a:rPr lang="zh-CN" altLang="zh-CN" dirty="0"/>
              <a:t>如果传送</a:t>
            </a:r>
            <a:r>
              <a:rPr lang="en-US" altLang="zh-CN" dirty="0"/>
              <a:t>x</a:t>
            </a:r>
            <a:r>
              <a:rPr lang="zh-CN" altLang="zh-CN" dirty="0"/>
              <a:t>，接收</a:t>
            </a:r>
            <a:r>
              <a:rPr lang="en-US" altLang="zh-CN" dirty="0" err="1"/>
              <a:t>x</a:t>
            </a:r>
            <a:r>
              <a:rPr lang="en-US" altLang="zh-CN" baseline="-25000" dirty="0" err="1"/>
              <a:t>t</a:t>
            </a:r>
            <a:r>
              <a:rPr lang="zh-CN" altLang="zh-CN" dirty="0"/>
              <a:t>＝</a:t>
            </a:r>
            <a:r>
              <a:rPr lang="en-US" altLang="zh-CN" dirty="0"/>
              <a:t>x’, d(</a:t>
            </a:r>
            <a:r>
              <a:rPr lang="en-US" altLang="zh-CN" dirty="0" err="1"/>
              <a:t>x</a:t>
            </a:r>
            <a:r>
              <a:rPr lang="en-US" altLang="zh-CN" baseline="-25000" dirty="0" err="1"/>
              <a:t>t</a:t>
            </a:r>
            <a:r>
              <a:rPr lang="en-US" altLang="zh-CN" dirty="0"/>
              <a:t> )=b’, </a:t>
            </a:r>
            <a:r>
              <a:rPr lang="zh-CN" altLang="en-US" dirty="0"/>
              <a:t>则</a:t>
            </a:r>
            <a:r>
              <a:rPr lang="zh-CN" altLang="zh-CN" dirty="0"/>
              <a:t>（</a:t>
            </a:r>
            <a:r>
              <a:rPr lang="en-US" altLang="zh-CN" dirty="0"/>
              <a:t>e</a:t>
            </a:r>
            <a:r>
              <a:rPr lang="zh-CN" altLang="zh-CN" dirty="0"/>
              <a:t>，</a:t>
            </a:r>
            <a:r>
              <a:rPr lang="en-US" altLang="zh-CN" dirty="0"/>
              <a:t>d</a:t>
            </a:r>
            <a:r>
              <a:rPr lang="zh-CN" altLang="zh-CN" dirty="0"/>
              <a:t>）无法纠正这</a:t>
            </a:r>
            <a:r>
              <a:rPr lang="en-US" altLang="zh-CN" dirty="0"/>
              <a:t>r</a:t>
            </a:r>
            <a:r>
              <a:rPr lang="zh-CN" altLang="zh-CN" dirty="0"/>
              <a:t>个错</a:t>
            </a:r>
            <a:r>
              <a:rPr lang="zh-CN" altLang="en-US" dirty="0"/>
              <a:t>。</a:t>
            </a:r>
            <a:endParaRPr lang="zh-CN" altLang="zh-CN" dirty="0"/>
          </a:p>
          <a:p>
            <a:r>
              <a:rPr lang="zh-CN" altLang="zh-CN" dirty="0"/>
              <a:t>设</a:t>
            </a:r>
            <a:r>
              <a:rPr lang="en-US" altLang="zh-CN" dirty="0"/>
              <a:t>k</a:t>
            </a:r>
            <a:r>
              <a:rPr lang="zh-CN" altLang="zh-CN" dirty="0"/>
              <a:t>＋</a:t>
            </a:r>
            <a:r>
              <a:rPr lang="en-US" altLang="zh-CN" dirty="0"/>
              <a:t>1</a:t>
            </a:r>
            <a:r>
              <a:rPr lang="zh-CN" altLang="zh-CN" dirty="0"/>
              <a:t>≤</a:t>
            </a:r>
            <a:r>
              <a:rPr lang="en-US" altLang="zh-CN" dirty="0"/>
              <a:t>r</a:t>
            </a:r>
            <a:r>
              <a:rPr lang="zh-CN" altLang="zh-CN" dirty="0"/>
              <a:t>≤</a:t>
            </a:r>
            <a:r>
              <a:rPr lang="en-US" altLang="zh-CN" dirty="0"/>
              <a:t>2k</a:t>
            </a:r>
            <a:r>
              <a:rPr lang="zh-CN" altLang="zh-CN" dirty="0"/>
              <a:t>，</a:t>
            </a:r>
          </a:p>
          <a:p>
            <a:pPr marL="0" indent="0">
              <a:buNone/>
            </a:pPr>
            <a:r>
              <a:rPr lang="zh-CN" altLang="zh-CN" dirty="0"/>
              <a:t>令</a:t>
            </a:r>
            <a:r>
              <a:rPr lang="en-US" altLang="zh-CN" dirty="0" err="1"/>
              <a:t>x</a:t>
            </a:r>
            <a:r>
              <a:rPr lang="en-US" altLang="zh-CN" baseline="-25000" dirty="0" err="1"/>
              <a:t>t</a:t>
            </a:r>
            <a:r>
              <a:rPr lang="en-US" altLang="zh-CN" dirty="0"/>
              <a:t>= b</a:t>
            </a:r>
            <a:r>
              <a:rPr lang="en-US" altLang="zh-CN" baseline="-25000" dirty="0"/>
              <a:t>1</a:t>
            </a:r>
            <a:r>
              <a:rPr lang="en-US" altLang="zh-CN" dirty="0"/>
              <a:t>’b’</a:t>
            </a:r>
            <a:r>
              <a:rPr lang="en-US" altLang="zh-CN" baseline="-25000" dirty="0"/>
              <a:t>2</a:t>
            </a:r>
            <a:r>
              <a:rPr lang="zh-CN" altLang="zh-CN" dirty="0"/>
              <a:t>…</a:t>
            </a:r>
            <a:r>
              <a:rPr lang="en-US" altLang="zh-CN" dirty="0" err="1"/>
              <a:t>b’</a:t>
            </a:r>
            <a:r>
              <a:rPr lang="en-US" altLang="zh-CN" baseline="-25000" dirty="0" err="1"/>
              <a:t>k</a:t>
            </a:r>
            <a:r>
              <a:rPr lang="en-US" altLang="zh-CN" dirty="0"/>
              <a:t> </a:t>
            </a:r>
            <a:r>
              <a:rPr lang="en-US" altLang="zh-CN" dirty="0" err="1"/>
              <a:t>b</a:t>
            </a:r>
            <a:r>
              <a:rPr lang="en-US" altLang="zh-CN" baseline="-25000" dirty="0" err="1"/>
              <a:t>k</a:t>
            </a:r>
            <a:r>
              <a:rPr lang="zh-CN" altLang="zh-CN" baseline="-25000" dirty="0"/>
              <a:t>＋</a:t>
            </a:r>
            <a:r>
              <a:rPr lang="en-US" altLang="zh-CN" baseline="-25000" dirty="0"/>
              <a:t>1</a:t>
            </a:r>
            <a:r>
              <a:rPr lang="zh-CN" altLang="zh-CN" dirty="0"/>
              <a:t>…</a:t>
            </a:r>
            <a:r>
              <a:rPr lang="en-US" altLang="zh-CN" dirty="0" err="1"/>
              <a:t>b</a:t>
            </a:r>
            <a:r>
              <a:rPr lang="en-US" altLang="zh-CN" baseline="-25000" dirty="0" err="1"/>
              <a:t>n</a:t>
            </a:r>
            <a:r>
              <a:rPr lang="en-US" altLang="zh-CN" dirty="0"/>
              <a:t> , </a:t>
            </a:r>
            <a:r>
              <a:rPr lang="zh-CN" altLang="zh-CN" dirty="0"/>
              <a:t>δ</a:t>
            </a:r>
            <a:r>
              <a:rPr lang="en-US" altLang="zh-CN" dirty="0"/>
              <a:t>(</a:t>
            </a:r>
            <a:r>
              <a:rPr lang="en-US" altLang="zh-CN" dirty="0" err="1"/>
              <a:t>x</a:t>
            </a:r>
            <a:r>
              <a:rPr lang="en-US" altLang="zh-CN" baseline="-25000" dirty="0" err="1"/>
              <a:t>t</a:t>
            </a:r>
            <a:r>
              <a:rPr lang="en-US" altLang="zh-CN" dirty="0" err="1"/>
              <a:t>,x</a:t>
            </a:r>
            <a:r>
              <a:rPr lang="en-US" altLang="zh-CN" dirty="0"/>
              <a:t>’)</a:t>
            </a:r>
            <a:r>
              <a:rPr lang="zh-CN" altLang="zh-CN" dirty="0"/>
              <a:t>≤</a:t>
            </a:r>
            <a:r>
              <a:rPr lang="en-US" altLang="zh-CN" dirty="0"/>
              <a:t>r</a:t>
            </a:r>
            <a:r>
              <a:rPr lang="zh-CN" altLang="zh-CN" dirty="0"/>
              <a:t>－</a:t>
            </a:r>
            <a:r>
              <a:rPr lang="en-US" altLang="zh-CN" dirty="0"/>
              <a:t>k</a:t>
            </a:r>
            <a:r>
              <a:rPr lang="zh-CN" altLang="zh-CN" dirty="0"/>
              <a:t>≤</a:t>
            </a:r>
            <a:r>
              <a:rPr lang="en-US" altLang="zh-CN" dirty="0"/>
              <a:t>k</a:t>
            </a:r>
            <a:r>
              <a:rPr lang="zh-CN" altLang="zh-CN" dirty="0"/>
              <a:t>，</a:t>
            </a:r>
          </a:p>
          <a:p>
            <a:pPr marL="0" indent="0">
              <a:buNone/>
            </a:pPr>
            <a:r>
              <a:rPr lang="zh-CN" altLang="zh-CN" dirty="0"/>
              <a:t>δ</a:t>
            </a:r>
            <a:r>
              <a:rPr lang="en-US" altLang="zh-CN" dirty="0"/>
              <a:t>(</a:t>
            </a:r>
            <a:r>
              <a:rPr lang="en-US" altLang="zh-CN" dirty="0" err="1"/>
              <a:t>x</a:t>
            </a:r>
            <a:r>
              <a:rPr lang="en-US" altLang="zh-CN" baseline="-25000" dirty="0" err="1"/>
              <a:t>t</a:t>
            </a:r>
            <a:r>
              <a:rPr lang="en-US" altLang="zh-CN" dirty="0" err="1"/>
              <a:t>,x</a:t>
            </a:r>
            <a:r>
              <a:rPr lang="en-US" altLang="zh-CN" dirty="0"/>
              <a:t>)</a:t>
            </a:r>
            <a:r>
              <a:rPr lang="zh-CN" altLang="zh-CN" dirty="0"/>
              <a:t>≥</a:t>
            </a:r>
            <a:r>
              <a:rPr lang="en-US" altLang="zh-CN" dirty="0"/>
              <a:t>k</a:t>
            </a:r>
            <a:r>
              <a:rPr lang="zh-CN" altLang="zh-CN" dirty="0"/>
              <a:t>，</a:t>
            </a:r>
            <a:r>
              <a:rPr lang="en-US" altLang="zh-CN" dirty="0"/>
              <a:t>x’</a:t>
            </a:r>
            <a:r>
              <a:rPr lang="zh-CN" altLang="zh-CN" dirty="0"/>
              <a:t>比</a:t>
            </a:r>
            <a:r>
              <a:rPr lang="en-US" altLang="zh-CN" dirty="0"/>
              <a:t>x</a:t>
            </a:r>
            <a:r>
              <a:rPr lang="zh-CN" altLang="zh-CN" dirty="0"/>
              <a:t>更接近</a:t>
            </a:r>
            <a:r>
              <a:rPr lang="en-US" altLang="zh-CN" dirty="0" err="1"/>
              <a:t>x</a:t>
            </a:r>
            <a:r>
              <a:rPr lang="en-US" altLang="zh-CN" baseline="-25000" dirty="0" err="1"/>
              <a:t>t</a:t>
            </a:r>
            <a:r>
              <a:rPr lang="zh-CN" altLang="zh-CN" dirty="0"/>
              <a:t>，无法纠错。</a:t>
            </a:r>
          </a:p>
          <a:p>
            <a:pPr marL="0" indent="0">
              <a:buNone/>
            </a:pPr>
            <a:endParaRPr lang="zh-CN" altLang="zh-CN" dirty="0"/>
          </a:p>
          <a:p>
            <a:pPr marL="0" lvl="0" indent="0">
              <a:buNone/>
            </a:pPr>
            <a:endParaRPr lang="zh-CN" altLang="zh-CN" b="1" dirty="0"/>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2" name="对象 1"/>
          <p:cNvGraphicFramePr>
            <a:graphicFrameLocks noChangeAspect="1"/>
          </p:cNvGraphicFramePr>
          <p:nvPr/>
        </p:nvGraphicFramePr>
        <p:xfrm>
          <a:off x="611560" y="1052414"/>
          <a:ext cx="406400" cy="360362"/>
        </p:xfrm>
        <a:graphic>
          <a:graphicData uri="http://schemas.openxmlformats.org/presentationml/2006/ole">
            <mc:AlternateContent xmlns:mc="http://schemas.openxmlformats.org/markup-compatibility/2006">
              <mc:Choice xmlns:v="urn:schemas-microsoft-com:vml" Requires="v">
                <p:oleObj name="公式" r:id="rId2" imgW="190440" imgH="152280" progId="Equation.3">
                  <p:embed/>
                </p:oleObj>
              </mc:Choice>
              <mc:Fallback>
                <p:oleObj name="公式" r:id="rId2" imgW="190440" imgH="152280" progId="Equation.3">
                  <p:embed/>
                  <p:pic>
                    <p:nvPicPr>
                      <p:cNvPr id="2"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052414"/>
                        <a:ext cx="406400" cy="3603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16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8686800" cy="1143000"/>
          </a:xfrm>
        </p:spPr>
        <p:txBody>
          <a:bodyPr>
            <a:normAutofit/>
          </a:bodyPr>
          <a:lstStyle/>
          <a:p>
            <a:r>
              <a:rPr lang="en-US" altLang="zh-CN" dirty="0"/>
              <a:t>Example</a:t>
            </a:r>
            <a:endParaRPr lang="zh-CN" altLang="en-US" dirty="0"/>
          </a:p>
        </p:txBody>
      </p:sp>
      <p:sp>
        <p:nvSpPr>
          <p:cNvPr id="5" name="Rectangle 2"/>
          <p:cNvSpPr>
            <a:spLocks noChangeArrowheads="1"/>
          </p:cNvSpPr>
          <p:nvPr/>
        </p:nvSpPr>
        <p:spPr bwMode="auto">
          <a:xfrm>
            <a:off x="395535" y="2179711"/>
            <a:ext cx="10716133" cy="535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14" name="内容占位符 2"/>
          <p:cNvSpPr>
            <a:spLocks noGrp="1"/>
          </p:cNvSpPr>
          <p:nvPr>
            <p:ph idx="1"/>
          </p:nvPr>
        </p:nvSpPr>
        <p:spPr>
          <a:xfrm>
            <a:off x="467544" y="1700808"/>
            <a:ext cx="8229600" cy="5021912"/>
          </a:xfrm>
        </p:spPr>
        <p:txBody>
          <a:bodyPr>
            <a:normAutofit/>
          </a:bodyPr>
          <a:lstStyle/>
          <a:p>
            <a:pPr marL="0" indent="0">
              <a:buNone/>
            </a:pPr>
            <a:r>
              <a:rPr lang="en-US" altLang="zh-CN" dirty="0"/>
              <a:t>e</a:t>
            </a:r>
            <a:r>
              <a:rPr lang="zh-CN" altLang="zh-CN" dirty="0"/>
              <a:t>是如下（</a:t>
            </a:r>
            <a:r>
              <a:rPr lang="en-US" altLang="zh-CN" dirty="0"/>
              <a:t>3</a:t>
            </a:r>
            <a:r>
              <a:rPr lang="zh-CN" altLang="zh-CN" dirty="0"/>
              <a:t>，</a:t>
            </a:r>
            <a:r>
              <a:rPr lang="en-US" altLang="zh-CN" dirty="0"/>
              <a:t>9</a:t>
            </a:r>
            <a:r>
              <a:rPr lang="zh-CN" altLang="zh-CN" dirty="0"/>
              <a:t>）编码</a:t>
            </a:r>
            <a:r>
              <a:rPr lang="zh-CN" altLang="en-US" dirty="0"/>
              <a:t>函数</a:t>
            </a:r>
            <a:r>
              <a:rPr lang="zh-CN" altLang="zh-CN" dirty="0"/>
              <a:t>，</a:t>
            </a:r>
            <a:r>
              <a:rPr lang="en-US" altLang="zh-CN" dirty="0"/>
              <a:t>d</a:t>
            </a:r>
            <a:r>
              <a:rPr lang="zh-CN" altLang="zh-CN" dirty="0"/>
              <a:t>是最大似然解码函数。</a:t>
            </a:r>
          </a:p>
          <a:p>
            <a:r>
              <a:rPr lang="en-US" altLang="zh-CN" dirty="0">
                <a:latin typeface="Times New Roman" panose="02020603050405020304" pitchFamily="18" charset="0"/>
                <a:cs typeface="Times New Roman" panose="02020603050405020304" pitchFamily="18" charset="0"/>
              </a:rPr>
              <a:t>e(000)=000000000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e(001)=001001001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e(010)=010010010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e(011)=011011011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e(100)=100100100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e(101)=101101101</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e(110)=110110110</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e(111)=111111111</a:t>
            </a:r>
            <a:endParaRPr lang="zh-CN" altLang="zh-CN" dirty="0">
              <a:latin typeface="Times New Roman" panose="02020603050405020304" pitchFamily="18" charset="0"/>
              <a:cs typeface="Times New Roman" panose="02020603050405020304" pitchFamily="18" charset="0"/>
            </a:endParaRPr>
          </a:p>
          <a:p>
            <a:pPr marL="0" indent="0">
              <a:buNone/>
            </a:pPr>
            <a:r>
              <a:rPr lang="zh-CN" altLang="zh-CN" dirty="0"/>
              <a:t>问（</a:t>
            </a:r>
            <a:r>
              <a:rPr lang="en-US" altLang="zh-CN" dirty="0"/>
              <a:t>e</a:t>
            </a:r>
            <a:r>
              <a:rPr lang="zh-CN" altLang="zh-CN" dirty="0"/>
              <a:t>，</a:t>
            </a:r>
            <a:r>
              <a:rPr lang="en-US" altLang="zh-CN" dirty="0"/>
              <a:t>d</a:t>
            </a:r>
            <a:r>
              <a:rPr lang="zh-CN" altLang="zh-CN" dirty="0"/>
              <a:t>）能纠几位错？</a:t>
            </a:r>
          </a:p>
        </p:txBody>
      </p:sp>
      <p:sp>
        <p:nvSpPr>
          <p:cNvPr id="3" name="矩形 2"/>
          <p:cNvSpPr/>
          <p:nvPr/>
        </p:nvSpPr>
        <p:spPr>
          <a:xfrm>
            <a:off x="4499992" y="3275557"/>
            <a:ext cx="4572000" cy="1709058"/>
          </a:xfrm>
          <a:prstGeom prst="rect">
            <a:avLst/>
          </a:prstGeom>
        </p:spPr>
        <p:txBody>
          <a:bodyPr>
            <a:spAutoFit/>
          </a:bodyPr>
          <a:lstStyle/>
          <a:p>
            <a:pPr marL="0" marR="0" lvl="0" indent="0" algn="just" defTabSz="914400" rtl="0" eaLnBrk="1" fontAlgn="auto" latinLnBrk="0" hangingPunct="1">
              <a:lnSpc>
                <a:spcPct val="156000"/>
              </a:lnSpc>
              <a:spcBef>
                <a:spcPts val="1400"/>
              </a:spcBef>
              <a:spcAft>
                <a:spcPts val="1450"/>
              </a:spcAft>
              <a:buClrTx/>
              <a:buSzTx/>
              <a:buFontTx/>
              <a:buNone/>
              <a:tabLst/>
              <a:defRPr/>
            </a:pPr>
            <a:r>
              <a:rPr kumimoji="0" lang="zh-CN" altLang="zh-CN" sz="2600" b="1" i="0" u="none" strike="noStrike" kern="1200" cap="none" spc="0" normalizeH="0" baseline="0" noProof="0" dirty="0">
                <a:ln>
                  <a:noFill/>
                </a:ln>
                <a:solidFill>
                  <a:srgbClr val="FF0000"/>
                </a:solidFill>
                <a:effectLst/>
                <a:uLnTx/>
                <a:uFillTx/>
                <a:latin typeface="Constantia"/>
                <a:ea typeface="宋体" panose="02010600030101010101" pitchFamily="2" charset="-122"/>
                <a:cs typeface="+mn-cs"/>
              </a:rPr>
              <a:t>解</a:t>
            </a:r>
            <a:r>
              <a:rPr kumimoji="0" lang="en-US" altLang="zh-CN" sz="2600" b="1"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 </a:t>
            </a:r>
            <a:r>
              <a:rPr kumimoji="0" lang="en-US"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e</a:t>
            </a:r>
            <a:r>
              <a:rPr kumimoji="0" lang="zh-CN"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的最小</a:t>
            </a:r>
            <a:r>
              <a:rPr kumimoji="0" lang="zh-CN" altLang="en-US"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汉明</a:t>
            </a:r>
            <a:r>
              <a:rPr kumimoji="0" lang="zh-CN"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距离＝</a:t>
            </a:r>
            <a:r>
              <a:rPr kumimoji="0" lang="en-US"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3</a:t>
            </a:r>
            <a:r>
              <a:rPr kumimoji="0" lang="zh-CN"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3</a:t>
            </a:r>
            <a:r>
              <a:rPr kumimoji="0" lang="zh-CN"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2k</a:t>
            </a:r>
            <a:r>
              <a:rPr kumimoji="0" lang="zh-CN"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1</a:t>
            </a:r>
            <a:r>
              <a:rPr kumimoji="0" lang="zh-CN"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k</a:t>
            </a:r>
            <a:r>
              <a:rPr kumimoji="0" lang="zh-CN"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1</a:t>
            </a:r>
            <a:r>
              <a:rPr kumimoji="0" lang="zh-CN"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能纠</a:t>
            </a:r>
            <a:r>
              <a:rPr kumimoji="0" lang="en-US"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1</a:t>
            </a:r>
            <a:r>
              <a:rPr kumimoji="0" lang="zh-CN" altLang="zh-CN" sz="26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位错。</a:t>
            </a:r>
          </a:p>
        </p:txBody>
      </p:sp>
    </p:spTree>
    <p:extLst>
      <p:ext uri="{BB962C8B-B14F-4D97-AF65-F5344CB8AC3E}">
        <p14:creationId xmlns:p14="http://schemas.microsoft.com/office/powerpoint/2010/main" val="86598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32" y="476672"/>
            <a:ext cx="9217024" cy="1143000"/>
          </a:xfrm>
        </p:spPr>
        <p:txBody>
          <a:bodyPr>
            <a:normAutofit/>
          </a:bodyPr>
          <a:lstStyle/>
          <a:p>
            <a:r>
              <a:rPr lang="zh-CN" altLang="en-US" dirty="0"/>
              <a:t>群编码的最大似然解码</a:t>
            </a:r>
            <a:endParaRPr lang="zh-CN" altLang="zh-CN" dirty="0"/>
          </a:p>
        </p:txBody>
      </p:sp>
      <p:sp>
        <p:nvSpPr>
          <p:cNvPr id="3" name="内容占位符 2"/>
          <p:cNvSpPr>
            <a:spLocks noGrp="1"/>
          </p:cNvSpPr>
          <p:nvPr>
            <p:ph idx="1"/>
          </p:nvPr>
        </p:nvSpPr>
        <p:spPr>
          <a:xfrm>
            <a:off x="446856" y="1628800"/>
            <a:ext cx="8229600" cy="2952328"/>
          </a:xfrm>
        </p:spPr>
        <p:txBody>
          <a:bodyPr>
            <a:normAutofit/>
          </a:bodyPr>
          <a:lstStyle/>
          <a:p>
            <a:endParaRPr lang="en-US" altLang="zh-CN" b="1" dirty="0"/>
          </a:p>
          <a:p>
            <a:endParaRPr lang="en-US" altLang="zh-CN" b="1" dirty="0"/>
          </a:p>
          <a:p>
            <a:r>
              <a:rPr lang="zh-CN" altLang="zh-CN" b="1" dirty="0">
                <a:solidFill>
                  <a:srgbClr val="FF0000"/>
                </a:solidFill>
              </a:rPr>
              <a:t>定理</a:t>
            </a:r>
            <a:r>
              <a:rPr lang="en-US" altLang="zh-CN" b="1" dirty="0">
                <a:solidFill>
                  <a:srgbClr val="FF0000"/>
                </a:solidFill>
              </a:rPr>
              <a:t>2. </a:t>
            </a:r>
            <a:r>
              <a:rPr lang="zh-CN" altLang="zh-CN" dirty="0"/>
              <a:t>设</a:t>
            </a:r>
            <a:r>
              <a:rPr lang="en-US" altLang="zh-CN" dirty="0"/>
              <a:t>H</a:t>
            </a:r>
            <a:r>
              <a:rPr lang="zh-CN" altLang="zh-CN" dirty="0"/>
              <a:t>是</a:t>
            </a:r>
            <a:r>
              <a:rPr lang="en-US" altLang="zh-CN" dirty="0"/>
              <a:t>G</a:t>
            </a:r>
            <a:r>
              <a:rPr lang="zh-CN" altLang="zh-CN" dirty="0"/>
              <a:t>的子群，</a:t>
            </a:r>
            <a:r>
              <a:rPr lang="en-US" altLang="zh-CN" dirty="0"/>
              <a:t>a</a:t>
            </a:r>
            <a:r>
              <a:rPr lang="zh-CN" altLang="zh-CN" dirty="0"/>
              <a:t>∈</a:t>
            </a:r>
            <a:r>
              <a:rPr lang="en-US" altLang="zh-CN" dirty="0"/>
              <a:t>G</a:t>
            </a:r>
            <a:r>
              <a:rPr lang="zh-CN" altLang="zh-CN" dirty="0"/>
              <a:t>，则</a:t>
            </a:r>
            <a:r>
              <a:rPr lang="en-US" altLang="zh-CN" dirty="0"/>
              <a:t>f:H</a:t>
            </a:r>
            <a:r>
              <a:rPr lang="zh-CN" altLang="zh-CN" dirty="0"/>
              <a:t>→</a:t>
            </a:r>
            <a:r>
              <a:rPr lang="en-US" altLang="zh-CN" dirty="0" err="1"/>
              <a:t>aH</a:t>
            </a:r>
            <a:r>
              <a:rPr lang="zh-CN" altLang="zh-CN" dirty="0"/>
              <a:t>，</a:t>
            </a:r>
            <a:r>
              <a:rPr lang="en-US" altLang="zh-CN" dirty="0"/>
              <a:t>f(h)=ah</a:t>
            </a:r>
            <a:r>
              <a:rPr lang="zh-CN" altLang="zh-CN" dirty="0"/>
              <a:t>是一一对应。</a:t>
            </a:r>
          </a:p>
          <a:p>
            <a:endParaRPr lang="zh-CN" altLang="zh-CN" dirty="0"/>
          </a:p>
        </p:txBody>
      </p:sp>
      <p:sp>
        <p:nvSpPr>
          <p:cNvPr id="7" name="Rectangle 5"/>
          <p:cNvSpPr>
            <a:spLocks noChangeArrowheads="1"/>
          </p:cNvSpPr>
          <p:nvPr/>
        </p:nvSpPr>
        <p:spPr bwMode="auto">
          <a:xfrm>
            <a:off x="4139952" y="34758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82719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56B0A16-A192-481E-A083-3054B0AF5FB3}"/>
              </a:ext>
            </a:extLst>
          </p:cNvPr>
          <p:cNvSpPr>
            <a:spLocks noGrp="1"/>
          </p:cNvSpPr>
          <p:nvPr>
            <p:ph type="dt" sz="half" idx="10"/>
          </p:nvPr>
        </p:nvSpPr>
        <p:spPr/>
        <p:txBody>
          <a:bodyPr/>
          <a:lstStyle/>
          <a:p>
            <a:r>
              <a:rPr lang="en-US" altLang="zh-CN"/>
              <a:t> </a:t>
            </a:r>
            <a:fld id="{DD1FF8DE-19C6-4E4C-A632-78CE570C6087}" type="datetime1">
              <a:rPr lang="zh-CN" altLang="en-US"/>
              <a:pPr/>
              <a:t>2023/2/13</a:t>
            </a:fld>
            <a:endParaRPr lang="en-US" altLang="zh-CN"/>
          </a:p>
        </p:txBody>
      </p:sp>
      <p:sp>
        <p:nvSpPr>
          <p:cNvPr id="36867" name="Rectangle 3">
            <a:extLst>
              <a:ext uri="{FF2B5EF4-FFF2-40B4-BE49-F238E27FC236}">
                <a16:creationId xmlns:a16="http://schemas.microsoft.com/office/drawing/2014/main" id="{FF8F02D9-B5BE-48F2-A1A5-F766A4E4A6E5}"/>
              </a:ext>
            </a:extLst>
          </p:cNvPr>
          <p:cNvSpPr>
            <a:spLocks noGrp="1" noChangeArrowheads="1"/>
          </p:cNvSpPr>
          <p:nvPr>
            <p:ph type="body" idx="1"/>
          </p:nvPr>
        </p:nvSpPr>
        <p:spPr>
          <a:xfrm>
            <a:off x="1043608" y="1772816"/>
            <a:ext cx="7345362" cy="3096344"/>
          </a:xfrm>
        </p:spPr>
        <p:txBody>
          <a:bodyPr/>
          <a:lstStyle/>
          <a:p>
            <a:r>
              <a:rPr lang="zh-CN" altLang="en-US" sz="3600" b="1" dirty="0">
                <a:solidFill>
                  <a:srgbClr val="FF0000"/>
                </a:solidFill>
              </a:rPr>
              <a:t>应用一：</a:t>
            </a:r>
            <a:r>
              <a:rPr lang="zh-CN" altLang="en-US" dirty="0"/>
              <a:t>群与编码</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1400449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32" y="116632"/>
            <a:ext cx="9217024" cy="1143000"/>
          </a:xfrm>
        </p:spPr>
        <p:txBody>
          <a:bodyPr>
            <a:normAutofit/>
          </a:bodyPr>
          <a:lstStyle/>
          <a:p>
            <a:r>
              <a:rPr lang="zh-CN" altLang="en-US" dirty="0"/>
              <a:t>群编码的最大似然解码</a:t>
            </a:r>
            <a:endParaRPr lang="zh-CN" altLang="zh-CN" dirty="0"/>
          </a:p>
        </p:txBody>
      </p:sp>
      <p:sp>
        <p:nvSpPr>
          <p:cNvPr id="3" name="内容占位符 2"/>
          <p:cNvSpPr>
            <a:spLocks noGrp="1"/>
          </p:cNvSpPr>
          <p:nvPr>
            <p:ph idx="1"/>
          </p:nvPr>
        </p:nvSpPr>
        <p:spPr>
          <a:xfrm>
            <a:off x="179512" y="1484784"/>
            <a:ext cx="8784976" cy="5021912"/>
          </a:xfrm>
        </p:spPr>
        <p:txBody>
          <a:bodyPr>
            <a:normAutofit fontScale="92500" lnSpcReduction="10000"/>
          </a:bodyPr>
          <a:lstStyle/>
          <a:p>
            <a:r>
              <a:rPr lang="zh-CN" altLang="zh-CN" b="1" dirty="0">
                <a:solidFill>
                  <a:srgbClr val="FF0000"/>
                </a:solidFill>
              </a:rPr>
              <a:t>命题</a:t>
            </a:r>
            <a:r>
              <a:rPr lang="en-US" altLang="zh-CN" b="1" dirty="0">
                <a:solidFill>
                  <a:srgbClr val="FF0000"/>
                </a:solidFill>
              </a:rPr>
              <a:t>3</a:t>
            </a:r>
            <a:r>
              <a:rPr lang="en-US" altLang="zh-CN" b="1" dirty="0"/>
              <a:t>.</a:t>
            </a:r>
            <a:r>
              <a:rPr lang="en-US" altLang="zh-CN" dirty="0"/>
              <a:t> </a:t>
            </a:r>
            <a:r>
              <a:rPr lang="zh-CN" altLang="zh-CN" dirty="0"/>
              <a:t>设</a:t>
            </a:r>
            <a:r>
              <a:rPr lang="en-US" altLang="zh-CN" dirty="0"/>
              <a:t>e</a:t>
            </a:r>
            <a:r>
              <a:rPr lang="zh-CN" altLang="zh-CN" dirty="0"/>
              <a:t>：</a:t>
            </a:r>
            <a:r>
              <a:rPr lang="en-US" altLang="zh-CN" dirty="0" err="1"/>
              <a:t>B</a:t>
            </a:r>
            <a:r>
              <a:rPr lang="en-US" altLang="zh-CN" baseline="30000" dirty="0" err="1"/>
              <a:t>m</a:t>
            </a:r>
            <a:r>
              <a:rPr lang="zh-CN" altLang="zh-CN" dirty="0"/>
              <a:t>→</a:t>
            </a:r>
            <a:r>
              <a:rPr lang="en-US" altLang="zh-CN" dirty="0" err="1"/>
              <a:t>B</a:t>
            </a:r>
            <a:r>
              <a:rPr lang="en-US" altLang="zh-CN" baseline="30000" dirty="0" err="1"/>
              <a:t>n</a:t>
            </a:r>
            <a:r>
              <a:rPr lang="zh-CN" altLang="zh-CN" dirty="0"/>
              <a:t>是群编码，即</a:t>
            </a:r>
            <a:r>
              <a:rPr lang="en-US" altLang="zh-CN" dirty="0"/>
              <a:t>N</a:t>
            </a:r>
            <a:r>
              <a:rPr lang="zh-CN" altLang="zh-CN" dirty="0"/>
              <a:t>＝</a:t>
            </a:r>
            <a:r>
              <a:rPr lang="en-US" altLang="zh-CN" dirty="0"/>
              <a:t>e(</a:t>
            </a:r>
            <a:r>
              <a:rPr lang="en-US" altLang="zh-CN" dirty="0" err="1"/>
              <a:t>B</a:t>
            </a:r>
            <a:r>
              <a:rPr lang="en-US" altLang="zh-CN" baseline="30000" dirty="0" err="1"/>
              <a:t>m</a:t>
            </a:r>
            <a:r>
              <a:rPr lang="en-US" altLang="zh-CN" dirty="0"/>
              <a:t>)</a:t>
            </a:r>
            <a:r>
              <a:rPr lang="zh-CN" altLang="zh-CN" dirty="0"/>
              <a:t>＝</a:t>
            </a:r>
            <a:r>
              <a:rPr lang="en-US" altLang="zh-CN" dirty="0"/>
              <a:t>{ x</a:t>
            </a:r>
            <a:r>
              <a:rPr lang="en-US" altLang="zh-CN" baseline="30000" dirty="0"/>
              <a:t>(1)</a:t>
            </a:r>
            <a:r>
              <a:rPr lang="en-US" altLang="zh-CN" dirty="0"/>
              <a:t>, x</a:t>
            </a:r>
            <a:r>
              <a:rPr lang="en-US" altLang="zh-CN" baseline="30000" dirty="0"/>
              <a:t>(2)</a:t>
            </a:r>
            <a:r>
              <a:rPr lang="en-US" altLang="zh-CN" dirty="0"/>
              <a:t>, </a:t>
            </a:r>
            <a:r>
              <a:rPr lang="zh-CN" altLang="zh-CN" dirty="0"/>
              <a:t>…，</a:t>
            </a:r>
            <a:r>
              <a:rPr lang="en-US" altLang="zh-CN" dirty="0"/>
              <a:t>       }  </a:t>
            </a:r>
            <a:r>
              <a:rPr lang="zh-CN" altLang="zh-CN" dirty="0"/>
              <a:t>组成</a:t>
            </a:r>
            <a:r>
              <a:rPr lang="en-US" altLang="zh-CN" dirty="0" err="1"/>
              <a:t>B</a:t>
            </a:r>
            <a:r>
              <a:rPr lang="en-US" altLang="zh-CN" baseline="30000" dirty="0" err="1"/>
              <a:t>n</a:t>
            </a:r>
            <a:r>
              <a:rPr lang="zh-CN" altLang="zh-CN" dirty="0"/>
              <a:t>的子群。</a:t>
            </a:r>
          </a:p>
          <a:p>
            <a:pPr marL="0" indent="0">
              <a:buNone/>
            </a:pPr>
            <a:endParaRPr lang="zh-CN" altLang="zh-CN" dirty="0"/>
          </a:p>
          <a:p>
            <a:pPr marL="0" indent="0">
              <a:buNone/>
            </a:pPr>
            <a:r>
              <a:rPr lang="en-US" altLang="zh-CN" dirty="0"/>
              <a:t>    </a:t>
            </a:r>
            <a:r>
              <a:rPr lang="zh-CN" altLang="zh-CN" dirty="0"/>
              <a:t>设</a:t>
            </a:r>
            <a:r>
              <a:rPr lang="en-US" altLang="zh-CN" dirty="0"/>
              <a:t>b</a:t>
            </a:r>
            <a:r>
              <a:rPr lang="zh-CN" altLang="zh-CN" dirty="0"/>
              <a:t>∈</a:t>
            </a:r>
            <a:r>
              <a:rPr lang="en-US" altLang="zh-CN" dirty="0" err="1"/>
              <a:t>B</a:t>
            </a:r>
            <a:r>
              <a:rPr lang="en-US" altLang="zh-CN" baseline="30000" dirty="0" err="1"/>
              <a:t>m</a:t>
            </a:r>
            <a:r>
              <a:rPr lang="en-US" altLang="zh-CN" dirty="0"/>
              <a:t>, x=e(b)</a:t>
            </a:r>
            <a:r>
              <a:rPr lang="zh-CN" altLang="zh-CN" dirty="0"/>
              <a:t>∈</a:t>
            </a:r>
            <a:r>
              <a:rPr lang="en-US" altLang="zh-CN" dirty="0" err="1"/>
              <a:t>B</a:t>
            </a:r>
            <a:r>
              <a:rPr lang="en-US" altLang="zh-CN" baseline="30000" dirty="0" err="1"/>
              <a:t>n</a:t>
            </a:r>
            <a:r>
              <a:rPr lang="zh-CN" altLang="zh-CN" dirty="0"/>
              <a:t>是</a:t>
            </a:r>
            <a:r>
              <a:rPr lang="en-US" altLang="zh-CN" dirty="0"/>
              <a:t>b</a:t>
            </a:r>
            <a:r>
              <a:rPr lang="zh-CN" altLang="zh-CN" dirty="0"/>
              <a:t>的编码，传送</a:t>
            </a:r>
            <a:r>
              <a:rPr lang="en-US" altLang="zh-CN" dirty="0"/>
              <a:t>x</a:t>
            </a:r>
            <a:r>
              <a:rPr lang="zh-CN" altLang="zh-CN" dirty="0"/>
              <a:t>，接收到</a:t>
            </a:r>
            <a:r>
              <a:rPr lang="en-US" altLang="zh-CN" dirty="0" err="1"/>
              <a:t>x</a:t>
            </a:r>
            <a:r>
              <a:rPr lang="en-US" altLang="zh-CN" baseline="-25000" dirty="0" err="1"/>
              <a:t>t</a:t>
            </a:r>
            <a:r>
              <a:rPr lang="zh-CN" altLang="zh-CN" dirty="0"/>
              <a:t>，</a:t>
            </a:r>
          </a:p>
          <a:p>
            <a:endParaRPr lang="zh-CN" altLang="zh-CN" dirty="0"/>
          </a:p>
          <a:p>
            <a:pPr marL="0" indent="0">
              <a:buNone/>
            </a:pPr>
            <a:r>
              <a:rPr lang="en-US" altLang="zh-CN" dirty="0"/>
              <a:t>    </a:t>
            </a:r>
            <a:r>
              <a:rPr lang="zh-CN" altLang="zh-CN" dirty="0"/>
              <a:t>令</a:t>
            </a:r>
            <a:r>
              <a:rPr lang="en-US" altLang="zh-CN" dirty="0" err="1"/>
              <a:t>x</a:t>
            </a:r>
            <a:r>
              <a:rPr lang="en-US" altLang="zh-CN" baseline="-25000" dirty="0" err="1"/>
              <a:t>t</a:t>
            </a:r>
            <a:r>
              <a:rPr lang="en-US" altLang="zh-CN" dirty="0" err="1">
                <a:sym typeface="Symbol" panose="05050102010706020507" pitchFamily="18" charset="2"/>
              </a:rPr>
              <a:t></a:t>
            </a:r>
            <a:r>
              <a:rPr lang="en-US" altLang="zh-CN" dirty="0" err="1"/>
              <a:t>N</a:t>
            </a:r>
            <a:r>
              <a:rPr lang="zh-CN" altLang="zh-CN" dirty="0"/>
              <a:t>＝</a:t>
            </a:r>
            <a:r>
              <a:rPr lang="en-US" altLang="zh-CN" dirty="0"/>
              <a:t>{</a:t>
            </a:r>
            <a:r>
              <a:rPr lang="zh-CN" altLang="zh-CN" dirty="0"/>
              <a:t>ε</a:t>
            </a:r>
            <a:r>
              <a:rPr lang="en-US" altLang="zh-CN" baseline="-25000" dirty="0"/>
              <a:t>1</a:t>
            </a:r>
            <a:r>
              <a:rPr lang="zh-CN" altLang="zh-CN" dirty="0"/>
              <a:t>，ε</a:t>
            </a:r>
            <a:r>
              <a:rPr lang="en-US" altLang="zh-CN" baseline="-25000" dirty="0"/>
              <a:t>2</a:t>
            </a:r>
            <a:r>
              <a:rPr lang="zh-CN" altLang="zh-CN" dirty="0"/>
              <a:t>，……， </a:t>
            </a:r>
            <a:r>
              <a:rPr lang="en-US" altLang="zh-CN" dirty="0"/>
              <a:t>  }</a:t>
            </a:r>
            <a:r>
              <a:rPr lang="zh-CN" altLang="zh-CN" dirty="0"/>
              <a:t>是</a:t>
            </a:r>
            <a:r>
              <a:rPr lang="en-US" altLang="zh-CN" dirty="0" err="1"/>
              <a:t>x</a:t>
            </a:r>
            <a:r>
              <a:rPr lang="en-US" altLang="zh-CN" baseline="-25000" dirty="0" err="1"/>
              <a:t>t</a:t>
            </a:r>
            <a:r>
              <a:rPr lang="zh-CN" altLang="en-US" dirty="0"/>
              <a:t>确定</a:t>
            </a:r>
            <a:r>
              <a:rPr lang="zh-CN" altLang="zh-CN" dirty="0"/>
              <a:t>的</a:t>
            </a:r>
            <a:r>
              <a:rPr lang="en-US" altLang="zh-CN" dirty="0"/>
              <a:t>N</a:t>
            </a:r>
            <a:r>
              <a:rPr lang="zh-CN" altLang="en-US" dirty="0"/>
              <a:t>的</a:t>
            </a:r>
            <a:r>
              <a:rPr lang="zh-CN" altLang="zh-CN" dirty="0"/>
              <a:t>左陪集，ε</a:t>
            </a:r>
            <a:r>
              <a:rPr lang="en-US" altLang="zh-CN" baseline="-25000" dirty="0" err="1"/>
              <a:t>i</a:t>
            </a:r>
            <a:r>
              <a:rPr lang="zh-CN" altLang="zh-CN" dirty="0"/>
              <a:t>＝</a:t>
            </a:r>
            <a:r>
              <a:rPr lang="en-US" altLang="zh-CN" dirty="0"/>
              <a:t> </a:t>
            </a:r>
            <a:r>
              <a:rPr lang="en-US" altLang="zh-CN" dirty="0" err="1"/>
              <a:t>x</a:t>
            </a:r>
            <a:r>
              <a:rPr lang="en-US" altLang="zh-CN" baseline="-25000" dirty="0" err="1"/>
              <a:t>t</a:t>
            </a:r>
            <a:r>
              <a:rPr lang="en-US" altLang="zh-CN" dirty="0" err="1">
                <a:sym typeface="Symbol" panose="05050102010706020507" pitchFamily="18" charset="2"/>
              </a:rPr>
              <a:t></a:t>
            </a:r>
            <a:r>
              <a:rPr lang="en-US" altLang="zh-CN" dirty="0" err="1"/>
              <a:t>x</a:t>
            </a:r>
            <a:r>
              <a:rPr lang="en-US" altLang="zh-CN" baseline="30000" dirty="0"/>
              <a:t>(</a:t>
            </a:r>
            <a:r>
              <a:rPr lang="en-US" altLang="zh-CN" baseline="30000" dirty="0" err="1"/>
              <a:t>i</a:t>
            </a:r>
            <a:r>
              <a:rPr lang="en-US" altLang="zh-CN" baseline="30000" dirty="0"/>
              <a:t>)</a:t>
            </a:r>
            <a:r>
              <a:rPr lang="en-US" altLang="zh-CN" dirty="0"/>
              <a:t>,</a:t>
            </a:r>
            <a:endParaRPr lang="zh-CN" altLang="zh-CN" dirty="0"/>
          </a:p>
          <a:p>
            <a:endParaRPr lang="zh-CN" altLang="zh-CN" dirty="0"/>
          </a:p>
          <a:p>
            <a:pPr marL="0" indent="0">
              <a:buNone/>
            </a:pPr>
            <a:r>
              <a:rPr lang="en-US" altLang="zh-CN" dirty="0"/>
              <a:t>    </a:t>
            </a:r>
            <a:r>
              <a:rPr lang="zh-CN" altLang="zh-CN" dirty="0"/>
              <a:t>δ</a:t>
            </a:r>
            <a:r>
              <a:rPr lang="en-US" altLang="zh-CN" dirty="0"/>
              <a:t>(</a:t>
            </a:r>
            <a:r>
              <a:rPr lang="en-US" altLang="zh-CN" dirty="0" err="1"/>
              <a:t>x</a:t>
            </a:r>
            <a:r>
              <a:rPr lang="en-US" altLang="zh-CN" baseline="-25000" dirty="0" err="1"/>
              <a:t>t</a:t>
            </a:r>
            <a:r>
              <a:rPr lang="en-US" altLang="zh-CN" dirty="0"/>
              <a:t>, x</a:t>
            </a:r>
            <a:r>
              <a:rPr lang="en-US" altLang="zh-CN" baseline="30000" dirty="0"/>
              <a:t>(</a:t>
            </a:r>
            <a:r>
              <a:rPr lang="en-US" altLang="zh-CN" baseline="30000" dirty="0" err="1"/>
              <a:t>i</a:t>
            </a:r>
            <a:r>
              <a:rPr lang="en-US" altLang="zh-CN" baseline="30000" dirty="0"/>
              <a:t>)</a:t>
            </a:r>
            <a:r>
              <a:rPr lang="en-US" altLang="zh-CN" dirty="0"/>
              <a:t>)=| </a:t>
            </a:r>
            <a:r>
              <a:rPr lang="en-US" altLang="zh-CN" dirty="0" err="1"/>
              <a:t>x</a:t>
            </a:r>
            <a:r>
              <a:rPr lang="en-US" altLang="zh-CN" baseline="-25000" dirty="0" err="1"/>
              <a:t>t</a:t>
            </a:r>
            <a:r>
              <a:rPr lang="en-US" altLang="zh-CN" dirty="0" err="1">
                <a:sym typeface="Symbol" panose="05050102010706020507" pitchFamily="18" charset="2"/>
              </a:rPr>
              <a:t></a:t>
            </a:r>
            <a:r>
              <a:rPr lang="en-US" altLang="zh-CN" dirty="0" err="1"/>
              <a:t>x</a:t>
            </a:r>
            <a:r>
              <a:rPr lang="en-US" altLang="zh-CN" baseline="30000" dirty="0"/>
              <a:t>(</a:t>
            </a:r>
            <a:r>
              <a:rPr lang="en-US" altLang="zh-CN" baseline="30000" dirty="0" err="1"/>
              <a:t>i</a:t>
            </a:r>
            <a:r>
              <a:rPr lang="en-US" altLang="zh-CN" baseline="30000" dirty="0"/>
              <a:t>)</a:t>
            </a:r>
            <a:r>
              <a:rPr lang="en-US" altLang="zh-CN" dirty="0"/>
              <a:t>|= |</a:t>
            </a:r>
            <a:r>
              <a:rPr lang="zh-CN" altLang="zh-CN" dirty="0"/>
              <a:t>ε</a:t>
            </a:r>
            <a:r>
              <a:rPr lang="en-US" altLang="zh-CN" baseline="-25000" dirty="0" err="1"/>
              <a:t>i</a:t>
            </a:r>
            <a:r>
              <a:rPr lang="en-US" altLang="zh-CN" dirty="0"/>
              <a:t>|</a:t>
            </a:r>
            <a:endParaRPr lang="zh-CN" altLang="zh-CN" dirty="0"/>
          </a:p>
          <a:p>
            <a:endParaRPr lang="zh-CN" altLang="zh-CN" dirty="0"/>
          </a:p>
          <a:p>
            <a:pPr marL="0" indent="0">
              <a:buNone/>
            </a:pPr>
            <a:r>
              <a:rPr lang="en-US" altLang="zh-CN" dirty="0"/>
              <a:t>    </a:t>
            </a:r>
            <a:r>
              <a:rPr lang="en-US" altLang="zh-CN" dirty="0" err="1"/>
              <a:t>x</a:t>
            </a:r>
            <a:r>
              <a:rPr lang="en-US" altLang="zh-CN" baseline="-25000" dirty="0" err="1"/>
              <a:t>t</a:t>
            </a:r>
            <a:r>
              <a:rPr lang="en-US" altLang="zh-CN" dirty="0" err="1">
                <a:sym typeface="Symbol" panose="05050102010706020507" pitchFamily="18" charset="2"/>
              </a:rPr>
              <a:t></a:t>
            </a:r>
            <a:r>
              <a:rPr lang="en-US" altLang="zh-CN" dirty="0" err="1"/>
              <a:t>N</a:t>
            </a:r>
            <a:r>
              <a:rPr lang="zh-CN" altLang="zh-CN" dirty="0"/>
              <a:t>中最小权是</a:t>
            </a:r>
            <a:r>
              <a:rPr lang="en-US" altLang="zh-CN" dirty="0"/>
              <a:t>|</a:t>
            </a:r>
            <a:r>
              <a:rPr lang="zh-CN" altLang="zh-CN" dirty="0"/>
              <a:t>ε</a:t>
            </a:r>
            <a:r>
              <a:rPr lang="en-US" altLang="zh-CN" baseline="-25000" dirty="0"/>
              <a:t>j</a:t>
            </a:r>
            <a:r>
              <a:rPr lang="en-US" altLang="zh-CN" dirty="0"/>
              <a:t>|</a:t>
            </a:r>
            <a:r>
              <a:rPr lang="zh-CN" altLang="zh-CN" dirty="0"/>
              <a:t>，称ε</a:t>
            </a:r>
            <a:r>
              <a:rPr lang="en-US" altLang="zh-CN" baseline="-25000" dirty="0"/>
              <a:t>j</a:t>
            </a:r>
            <a:r>
              <a:rPr lang="zh-CN" altLang="zh-CN" dirty="0"/>
              <a:t>为</a:t>
            </a:r>
            <a:r>
              <a:rPr lang="zh-CN" altLang="zh-CN" dirty="0">
                <a:solidFill>
                  <a:srgbClr val="FF0000"/>
                </a:solidFill>
              </a:rPr>
              <a:t>陪集</a:t>
            </a:r>
            <a:r>
              <a:rPr lang="zh-CN" altLang="en-US" dirty="0">
                <a:solidFill>
                  <a:srgbClr val="FF0000"/>
                </a:solidFill>
              </a:rPr>
              <a:t>首（</a:t>
            </a:r>
            <a:r>
              <a:rPr lang="en-US" altLang="zh-CN" dirty="0" err="1">
                <a:solidFill>
                  <a:srgbClr val="FF0000"/>
                </a:solidFill>
              </a:rPr>
              <a:t>coset</a:t>
            </a:r>
            <a:r>
              <a:rPr lang="en-US" altLang="zh-CN" dirty="0">
                <a:solidFill>
                  <a:srgbClr val="FF0000"/>
                </a:solidFill>
              </a:rPr>
              <a:t> leader</a:t>
            </a:r>
            <a:r>
              <a:rPr lang="zh-CN" altLang="en-US" dirty="0">
                <a:solidFill>
                  <a:srgbClr val="FF0000"/>
                </a:solidFill>
              </a:rPr>
              <a:t>）</a:t>
            </a:r>
            <a:r>
              <a:rPr lang="zh-CN" altLang="zh-CN" dirty="0"/>
              <a:t>。</a:t>
            </a:r>
          </a:p>
          <a:p>
            <a:endParaRPr lang="zh-CN" altLang="zh-CN" dirty="0"/>
          </a:p>
          <a:p>
            <a:pPr marL="0" indent="0">
              <a:buNone/>
            </a:pPr>
            <a:r>
              <a:rPr lang="en-US" altLang="zh-CN" dirty="0"/>
              <a:t>    x</a:t>
            </a:r>
            <a:r>
              <a:rPr lang="en-US" altLang="zh-CN" baseline="30000" dirty="0"/>
              <a:t>(j)</a:t>
            </a:r>
            <a:r>
              <a:rPr lang="zh-CN" altLang="zh-CN" dirty="0"/>
              <a:t>＝</a:t>
            </a:r>
            <a:r>
              <a:rPr lang="en-US" altLang="zh-CN" dirty="0" err="1"/>
              <a:t>x</a:t>
            </a:r>
            <a:r>
              <a:rPr lang="en-US" altLang="zh-CN" baseline="-25000" dirty="0" err="1"/>
              <a:t>t</a:t>
            </a:r>
            <a:r>
              <a:rPr lang="en-US" altLang="zh-CN" dirty="0" err="1">
                <a:sym typeface="Symbol" panose="05050102010706020507" pitchFamily="18" charset="2"/>
              </a:rPr>
              <a:t></a:t>
            </a:r>
            <a:r>
              <a:rPr lang="en-US" altLang="zh-CN" dirty="0" err="1"/>
              <a:t>x</a:t>
            </a:r>
            <a:r>
              <a:rPr lang="en-US" altLang="zh-CN" baseline="-25000" dirty="0" err="1"/>
              <a:t>t</a:t>
            </a:r>
            <a:r>
              <a:rPr lang="en-US" altLang="zh-CN" dirty="0" err="1">
                <a:sym typeface="Symbol" panose="05050102010706020507" pitchFamily="18" charset="2"/>
              </a:rPr>
              <a:t></a:t>
            </a:r>
            <a:r>
              <a:rPr lang="en-US" altLang="zh-CN" dirty="0" err="1"/>
              <a:t>x</a:t>
            </a:r>
            <a:r>
              <a:rPr lang="en-US" altLang="zh-CN" baseline="30000" dirty="0"/>
              <a:t>(j)</a:t>
            </a:r>
            <a:r>
              <a:rPr lang="zh-CN" altLang="zh-CN" dirty="0"/>
              <a:t>＝</a:t>
            </a:r>
            <a:r>
              <a:rPr lang="en-US" altLang="zh-CN" dirty="0" err="1"/>
              <a:t>x</a:t>
            </a:r>
            <a:r>
              <a:rPr lang="en-US" altLang="zh-CN" baseline="-25000" dirty="0" err="1"/>
              <a:t>t</a:t>
            </a:r>
            <a:r>
              <a:rPr lang="en-US" altLang="zh-CN" dirty="0">
                <a:sym typeface="Symbol" panose="05050102010706020507" pitchFamily="18" charset="2"/>
              </a:rPr>
              <a:t></a:t>
            </a:r>
            <a:r>
              <a:rPr lang="zh-CN" altLang="zh-CN" dirty="0"/>
              <a:t>ε</a:t>
            </a:r>
            <a:r>
              <a:rPr lang="en-US" altLang="zh-CN" baseline="-25000" dirty="0"/>
              <a:t>j</a:t>
            </a:r>
            <a:r>
              <a:rPr lang="en-US" altLang="zh-CN" dirty="0"/>
              <a:t>,</a:t>
            </a:r>
            <a:endParaRPr lang="zh-CN" altLang="zh-CN" dirty="0"/>
          </a:p>
          <a:p>
            <a:endParaRPr lang="zh-CN" altLang="zh-CN" dirty="0"/>
          </a:p>
        </p:txBody>
      </p:sp>
      <p:sp>
        <p:nvSpPr>
          <p:cNvPr id="10" name="Rectangle 7"/>
          <p:cNvSpPr>
            <a:spLocks noChangeArrowheads="1"/>
          </p:cNvSpPr>
          <p:nvPr/>
        </p:nvSpPr>
        <p:spPr bwMode="auto">
          <a:xfrm>
            <a:off x="1763688" y="157795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11" name="对象 10"/>
          <p:cNvGraphicFramePr>
            <a:graphicFrameLocks noChangeAspect="1"/>
          </p:cNvGraphicFramePr>
          <p:nvPr/>
        </p:nvGraphicFramePr>
        <p:xfrm>
          <a:off x="8172400" y="1412776"/>
          <a:ext cx="628650" cy="438150"/>
        </p:xfrm>
        <a:graphic>
          <a:graphicData uri="http://schemas.openxmlformats.org/presentationml/2006/ole">
            <mc:AlternateContent xmlns:mc="http://schemas.openxmlformats.org/markup-compatibility/2006">
              <mc:Choice xmlns:v="urn:schemas-microsoft-com:vml" Requires="v">
                <p:oleObj name="Equation" r:id="rId2" imgW="317087" imgH="215619" progId="Equation.DSMT4">
                  <p:embed/>
                </p:oleObj>
              </mc:Choice>
              <mc:Fallback>
                <p:oleObj name="Equation" r:id="rId2" imgW="317087" imgH="215619" progId="Equation.DSMT4">
                  <p:embed/>
                  <p:pic>
                    <p:nvPicPr>
                      <p:cNvPr id="11" name="对象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2400" y="1412776"/>
                        <a:ext cx="6286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13" name="对象 12"/>
          <p:cNvGraphicFramePr>
            <a:graphicFrameLocks noChangeAspect="1"/>
          </p:cNvGraphicFramePr>
          <p:nvPr/>
        </p:nvGraphicFramePr>
        <p:xfrm>
          <a:off x="3563888" y="3480048"/>
          <a:ext cx="361950" cy="381000"/>
        </p:xfrm>
        <a:graphic>
          <a:graphicData uri="http://schemas.openxmlformats.org/presentationml/2006/ole">
            <mc:AlternateContent xmlns:mc="http://schemas.openxmlformats.org/markup-compatibility/2006">
              <mc:Choice xmlns:v="urn:schemas-microsoft-com:vml" Requires="v">
                <p:oleObj name="Equation" r:id="rId4" imgW="228600" imgH="241300" progId="Equation.DSMT4">
                  <p:embed/>
                </p:oleObj>
              </mc:Choice>
              <mc:Fallback>
                <p:oleObj name="Equation" r:id="rId4" imgW="228600" imgH="241300" progId="Equation.DSMT4">
                  <p:embed/>
                  <p:pic>
                    <p:nvPicPr>
                      <p:cNvPr id="13" name="对象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3480048"/>
                        <a:ext cx="3619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5740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32" y="44624"/>
            <a:ext cx="8723340" cy="1143000"/>
          </a:xfrm>
        </p:spPr>
        <p:txBody>
          <a:bodyPr>
            <a:normAutofit/>
          </a:bodyPr>
          <a:lstStyle/>
          <a:p>
            <a:r>
              <a:rPr lang="zh-CN" altLang="en-US" dirty="0"/>
              <a:t>求最大似然解码函数的步骤</a:t>
            </a:r>
            <a:endParaRPr lang="zh-CN" altLang="zh-CN" dirty="0"/>
          </a:p>
        </p:txBody>
      </p:sp>
      <p:sp>
        <p:nvSpPr>
          <p:cNvPr id="3" name="内容占位符 2"/>
          <p:cNvSpPr>
            <a:spLocks noGrp="1"/>
          </p:cNvSpPr>
          <p:nvPr>
            <p:ph idx="1"/>
          </p:nvPr>
        </p:nvSpPr>
        <p:spPr>
          <a:xfrm>
            <a:off x="251520" y="1340768"/>
            <a:ext cx="8712968" cy="5445224"/>
          </a:xfrm>
        </p:spPr>
        <p:txBody>
          <a:bodyPr>
            <a:normAutofit lnSpcReduction="10000"/>
          </a:bodyPr>
          <a:lstStyle/>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e</a:t>
            </a:r>
            <a:r>
              <a:rPr lang="zh-CN"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a:t>
            </a:r>
            <a:r>
              <a:rPr lang="en-US" altLang="zh-CN" baseline="30000" dirty="0" err="1">
                <a:latin typeface="Times New Roman" panose="02020603050405020304" pitchFamily="18" charset="0"/>
                <a:cs typeface="Times New Roman" panose="02020603050405020304" pitchFamily="18" charset="0"/>
              </a:rPr>
              <a:t>m</a:t>
            </a:r>
            <a:r>
              <a:rPr lang="zh-CN"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a:t>
            </a:r>
            <a:r>
              <a:rPr lang="en-US" altLang="zh-CN" baseline="30000" dirty="0" err="1">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是群编码，</a:t>
            </a:r>
          </a:p>
          <a:p>
            <a:r>
              <a:rPr lang="en-US" altLang="zh-CN" dirty="0">
                <a:latin typeface="Times New Roman" panose="02020603050405020304" pitchFamily="18" charset="0"/>
                <a:cs typeface="Times New Roman" panose="02020603050405020304" pitchFamily="18" charset="0"/>
              </a:rPr>
              <a:t>Step1  </a:t>
            </a:r>
            <a:r>
              <a:rPr lang="zh-CN" altLang="zh-CN" dirty="0">
                <a:latin typeface="Times New Roman" panose="02020603050405020304" pitchFamily="18" charset="0"/>
                <a:cs typeface="Times New Roman" panose="02020603050405020304" pitchFamily="18" charset="0"/>
              </a:rPr>
              <a:t>给出</a:t>
            </a:r>
            <a:r>
              <a:rPr lang="en-US" altLang="zh-CN"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在</a:t>
            </a:r>
            <a:r>
              <a:rPr lang="en-US" altLang="zh-CN" dirty="0" err="1">
                <a:latin typeface="Times New Roman" panose="02020603050405020304" pitchFamily="18" charset="0"/>
                <a:cs typeface="Times New Roman" panose="02020603050405020304" pitchFamily="18" charset="0"/>
              </a:rPr>
              <a:t>B</a:t>
            </a:r>
            <a:r>
              <a:rPr lang="en-US" altLang="zh-CN" baseline="30000" dirty="0" err="1">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中所有左陪集。</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Step2  </a:t>
            </a:r>
            <a:r>
              <a:rPr lang="zh-CN" altLang="zh-CN" dirty="0">
                <a:latin typeface="Times New Roman" panose="02020603050405020304" pitchFamily="18" charset="0"/>
                <a:cs typeface="Times New Roman" panose="02020603050405020304" pitchFamily="18" charset="0"/>
              </a:rPr>
              <a:t>找出每个陪集的</a:t>
            </a:r>
            <a:r>
              <a:rPr lang="en-US" altLang="zh-CN" dirty="0" err="1">
                <a:latin typeface="Times New Roman" panose="02020603050405020304" pitchFamily="18" charset="0"/>
                <a:cs typeface="Times New Roman" panose="02020603050405020304" pitchFamily="18" charset="0"/>
              </a:rPr>
              <a:t>coset</a:t>
            </a:r>
            <a:r>
              <a:rPr lang="en-US" altLang="zh-CN" dirty="0">
                <a:latin typeface="Times New Roman" panose="02020603050405020304" pitchFamily="18" charset="0"/>
                <a:cs typeface="Times New Roman" panose="02020603050405020304" pitchFamily="18" charset="0"/>
              </a:rPr>
              <a:t> leader</a:t>
            </a:r>
            <a:r>
              <a:rPr lang="zh-CN"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Step3  </a:t>
            </a:r>
            <a:r>
              <a:rPr lang="zh-CN" altLang="zh-CN" dirty="0">
                <a:latin typeface="Times New Roman" panose="02020603050405020304" pitchFamily="18" charset="0"/>
                <a:cs typeface="Times New Roman" panose="02020603050405020304" pitchFamily="18" charset="0"/>
              </a:rPr>
              <a:t>接收</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t</a:t>
            </a:r>
            <a:r>
              <a:rPr lang="zh-CN" altLang="zh-CN" dirty="0">
                <a:latin typeface="Times New Roman" panose="02020603050405020304" pitchFamily="18" charset="0"/>
                <a:cs typeface="Times New Roman" panose="02020603050405020304" pitchFamily="18" charset="0"/>
              </a:rPr>
              <a:t>后，找出</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t</a:t>
            </a:r>
            <a:r>
              <a:rPr lang="zh-CN" altLang="zh-CN" dirty="0">
                <a:latin typeface="Times New Roman" panose="02020603050405020304" pitchFamily="18" charset="0"/>
                <a:cs typeface="Times New Roman" panose="02020603050405020304" pitchFamily="18" charset="0"/>
              </a:rPr>
              <a:t>所在陪集</a:t>
            </a:r>
            <a:r>
              <a:rPr lang="zh-CN" altLang="en-US" dirty="0">
                <a:latin typeface="Times New Roman" panose="02020603050405020304" pitchFamily="18" charset="0"/>
                <a:cs typeface="Times New Roman" panose="02020603050405020304" pitchFamily="18" charset="0"/>
              </a:rPr>
              <a:t>及其</a:t>
            </a:r>
            <a:r>
              <a:rPr lang="en-US" altLang="zh-CN" dirty="0" err="1">
                <a:latin typeface="Times New Roman" panose="02020603050405020304" pitchFamily="18" charset="0"/>
                <a:cs typeface="Times New Roman" panose="02020603050405020304" pitchFamily="18" charset="0"/>
              </a:rPr>
              <a:t>coset</a:t>
            </a:r>
            <a:r>
              <a:rPr lang="en-US" altLang="zh-CN" dirty="0">
                <a:latin typeface="Times New Roman" panose="02020603050405020304" pitchFamily="18" charset="0"/>
                <a:cs typeface="Times New Roman" panose="02020603050405020304" pitchFamily="18" charset="0"/>
              </a:rPr>
              <a:t> leader </a:t>
            </a:r>
            <a:r>
              <a:rPr lang="el-GR" altLang="zh-CN" dirty="0">
                <a:latin typeface="Times New Roman" panose="02020603050405020304" pitchFamily="18" charset="0"/>
                <a:cs typeface="Times New Roman" panose="02020603050405020304" pitchFamily="18" charset="0"/>
              </a:rPr>
              <a:t>ε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Step4  </a:t>
            </a:r>
            <a:r>
              <a:rPr lang="zh-CN" altLang="en-US"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zh-CN" dirty="0">
                <a:latin typeface="Times New Roman" panose="02020603050405020304" pitchFamily="18" charset="0"/>
                <a:cs typeface="Times New Roman" panose="02020603050405020304" pitchFamily="18" charset="0"/>
              </a:rPr>
              <a:t>ε</a:t>
            </a:r>
            <a:r>
              <a:rPr lang="zh-CN" altLang="zh-CN" baseline="-25000" dirty="0">
                <a:latin typeface="Times New Roman" panose="02020603050405020304" pitchFamily="18" charset="0"/>
                <a:cs typeface="Times New Roman" panose="02020603050405020304" pitchFamily="18" charset="0"/>
              </a:rPr>
              <a:t> </a:t>
            </a:r>
            <a:r>
              <a:rPr lang="zh-CN" altLang="en-US" baseline="-25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如果</a:t>
            </a:r>
            <a:r>
              <a:rPr lang="en-US" altLang="zh-CN" dirty="0">
                <a:latin typeface="Times New Roman" panose="02020603050405020304" pitchFamily="18" charset="0"/>
                <a:cs typeface="Times New Roman" panose="02020603050405020304" pitchFamily="18" charset="0"/>
              </a:rPr>
              <a:t>x=e(b), </a:t>
            </a:r>
            <a:r>
              <a:rPr lang="zh-CN" altLang="en-US" dirty="0">
                <a:latin typeface="Times New Roman" panose="02020603050405020304" pitchFamily="18" charset="0"/>
                <a:cs typeface="Times New Roman" panose="02020603050405020304" pitchFamily="18" charset="0"/>
              </a:rPr>
              <a:t>则令</a:t>
            </a:r>
            <a:r>
              <a:rPr lang="en-US" altLang="zh-CN" dirty="0">
                <a:latin typeface="Times New Roman" panose="02020603050405020304" pitchFamily="18" charset="0"/>
                <a:cs typeface="Times New Roman" panose="02020603050405020304" pitchFamily="18" charset="0"/>
              </a:rPr>
              <a:t>d(</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)=b. </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共有</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m</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r</a:t>
            </a:r>
            <a:r>
              <a:rPr lang="zh-CN" altLang="zh-CN" dirty="0">
                <a:latin typeface="Times New Roman" panose="02020603050405020304" pitchFamily="18" charset="0"/>
                <a:cs typeface="Times New Roman" panose="02020603050405020304" pitchFamily="18" charset="0"/>
              </a:rPr>
              <a:t>个</a:t>
            </a:r>
            <a:r>
              <a:rPr lang="zh-CN" altLang="en-US" dirty="0">
                <a:latin typeface="Times New Roman" panose="02020603050405020304" pitchFamily="18" charset="0"/>
                <a:cs typeface="Times New Roman" panose="02020603050405020304" pitchFamily="18" charset="0"/>
              </a:rPr>
              <a:t>左</a:t>
            </a:r>
            <a:r>
              <a:rPr lang="zh-CN" altLang="zh-CN" dirty="0">
                <a:latin typeface="Times New Roman" panose="02020603050405020304" pitchFamily="18" charset="0"/>
                <a:cs typeface="Times New Roman" panose="02020603050405020304" pitchFamily="18" charset="0"/>
              </a:rPr>
              <a:t>陪集，列表如下：</a:t>
            </a:r>
          </a:p>
          <a:p>
            <a:r>
              <a:rPr lang="zh-CN" altLang="zh-CN" dirty="0">
                <a:latin typeface="Times New Roman" panose="02020603050405020304" pitchFamily="18" charset="0"/>
                <a:cs typeface="Times New Roman" panose="02020603050405020304" pitchFamily="18" charset="0"/>
              </a:rPr>
              <a:t>先列出</a:t>
            </a:r>
            <a:r>
              <a:rPr lang="en-US" altLang="zh-CN"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t>
            </a:r>
            <a:r>
              <a:rPr lang="zh-CN" altLang="zh-CN" dirty="0">
                <a:latin typeface="Times New Roman" panose="02020603050405020304" pitchFamily="18" charset="0"/>
                <a:cs typeface="Times New Roman" panose="02020603050405020304" pitchFamily="18" charset="0"/>
              </a:rPr>
              <a:t>作</a:t>
            </a:r>
            <a:r>
              <a:rPr lang="en-US" altLang="zh-CN" dirty="0" err="1">
                <a:latin typeface="Times New Roman" panose="02020603050405020304" pitchFamily="18" charset="0"/>
                <a:cs typeface="Times New Roman" panose="02020603050405020304" pitchFamily="18" charset="0"/>
              </a:rPr>
              <a:t>coset</a:t>
            </a:r>
            <a:r>
              <a:rPr lang="en-US" altLang="zh-CN" dirty="0">
                <a:latin typeface="Times New Roman" panose="02020603050405020304" pitchFamily="18" charset="0"/>
                <a:cs typeface="Times New Roman" panose="02020603050405020304" pitchFamily="18" charset="0"/>
              </a:rPr>
              <a:t> leader</a:t>
            </a:r>
            <a:r>
              <a:rPr lang="zh-CN"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               0, 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 </a:t>
            </a:r>
          </a:p>
          <a:p>
            <a:r>
              <a:rPr lang="zh-CN" altLang="zh-CN" dirty="0">
                <a:latin typeface="Times New Roman" panose="02020603050405020304" pitchFamily="18" charset="0"/>
                <a:cs typeface="Times New Roman" panose="02020603050405020304" pitchFamily="18" charset="0"/>
              </a:rPr>
              <a:t>找出</a:t>
            </a:r>
            <a:r>
              <a:rPr lang="en-US" altLang="zh-CN" dirty="0" err="1">
                <a:latin typeface="Times New Roman" panose="02020603050405020304" pitchFamily="18" charset="0"/>
                <a:cs typeface="Times New Roman" panose="02020603050405020304" pitchFamily="18" charset="0"/>
              </a:rPr>
              <a:t>B</a:t>
            </a:r>
            <a:r>
              <a:rPr lang="en-US" altLang="zh-CN" baseline="30000" dirty="0" err="1">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中第一个未列出的元素</a:t>
            </a:r>
            <a:r>
              <a:rPr lang="en-US" altLang="zh-CN" dirty="0">
                <a:latin typeface="Times New Roman" panose="02020603050405020304" pitchFamily="18" charset="0"/>
                <a:cs typeface="Times New Roman" panose="02020603050405020304" pitchFamily="18" charset="0"/>
              </a:rPr>
              <a:t>y</a:t>
            </a:r>
            <a:r>
              <a:rPr lang="zh-CN" altLang="zh-CN" dirty="0">
                <a:latin typeface="Times New Roman" panose="02020603050405020304" pitchFamily="18" charset="0"/>
                <a:cs typeface="Times New Roman" panose="02020603050405020304" pitchFamily="18" charset="0"/>
              </a:rPr>
              <a:t>，求出第二行</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y</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0</a:t>
            </a:r>
            <a:r>
              <a:rPr lang="zh-CN"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a:t>
            </a:r>
          </a:p>
          <a:p>
            <a:r>
              <a:rPr lang="zh-CN" altLang="zh-CN" dirty="0">
                <a:latin typeface="Times New Roman" panose="02020603050405020304" pitchFamily="18" charset="0"/>
                <a:cs typeface="Times New Roman" panose="02020603050405020304" pitchFamily="18" charset="0"/>
              </a:rPr>
              <a:t>求出最小权元ε</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用ε</a:t>
            </a:r>
            <a:r>
              <a:rPr lang="en-US" altLang="zh-CN" baseline="30000"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改写这一行</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ε</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0</a:t>
            </a:r>
            <a:r>
              <a:rPr lang="zh-CN" altLang="zh-CN" dirty="0">
                <a:latin typeface="Times New Roman" panose="02020603050405020304" pitchFamily="18" charset="0"/>
                <a:cs typeface="Times New Roman" panose="02020603050405020304" pitchFamily="18" charset="0"/>
              </a:rPr>
              <a:t>，ε</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…，ε</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a:t>
            </a:r>
          </a:p>
          <a:p>
            <a:endParaRPr lang="zh-CN" altLang="zh-CN" dirty="0"/>
          </a:p>
        </p:txBody>
      </p:sp>
      <p:sp>
        <p:nvSpPr>
          <p:cNvPr id="7" name="Rectangle 5"/>
          <p:cNvSpPr>
            <a:spLocks noChangeArrowheads="1"/>
          </p:cNvSpPr>
          <p:nvPr/>
        </p:nvSpPr>
        <p:spPr bwMode="auto">
          <a:xfrm>
            <a:off x="4139952" y="34758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12"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13" name="对象 12"/>
          <p:cNvGraphicFramePr>
            <a:graphicFrameLocks noChangeAspect="1"/>
          </p:cNvGraphicFramePr>
          <p:nvPr/>
        </p:nvGraphicFramePr>
        <p:xfrm>
          <a:off x="4355976" y="6093296"/>
          <a:ext cx="628650" cy="438150"/>
        </p:xfrm>
        <a:graphic>
          <a:graphicData uri="http://schemas.openxmlformats.org/presentationml/2006/ole">
            <mc:AlternateContent xmlns:mc="http://schemas.openxmlformats.org/markup-compatibility/2006">
              <mc:Choice xmlns:v="urn:schemas-microsoft-com:vml" Requires="v">
                <p:oleObj name="Equation" r:id="rId2" imgW="317087" imgH="215619" progId="Equation.DSMT4">
                  <p:embed/>
                </p:oleObj>
              </mc:Choice>
              <mc:Fallback>
                <p:oleObj name="Equation" r:id="rId2" imgW="317087" imgH="215619" progId="Equation.DSMT4">
                  <p:embed/>
                  <p:pic>
                    <p:nvPicPr>
                      <p:cNvPr id="13" name="对象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6093296"/>
                        <a:ext cx="6286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nvGraphicFramePr>
        <p:xfrm>
          <a:off x="3583310" y="5229200"/>
          <a:ext cx="628650" cy="438150"/>
        </p:xfrm>
        <a:graphic>
          <a:graphicData uri="http://schemas.openxmlformats.org/presentationml/2006/ole">
            <mc:AlternateContent xmlns:mc="http://schemas.openxmlformats.org/markup-compatibility/2006">
              <mc:Choice xmlns:v="urn:schemas-microsoft-com:vml" Requires="v">
                <p:oleObj name="Equation" r:id="rId4" imgW="317087" imgH="215619" progId="Equation.DSMT4">
                  <p:embed/>
                </p:oleObj>
              </mc:Choice>
              <mc:Fallback>
                <p:oleObj name="Equation" r:id="rId4" imgW="317087" imgH="215619" progId="Equation.DSMT4">
                  <p:embed/>
                  <p:pic>
                    <p:nvPicPr>
                      <p:cNvPr id="14" name="对象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310" y="5229200"/>
                        <a:ext cx="6286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nvGraphicFramePr>
        <p:xfrm>
          <a:off x="2987824" y="4365104"/>
          <a:ext cx="628650" cy="438150"/>
        </p:xfrm>
        <a:graphic>
          <a:graphicData uri="http://schemas.openxmlformats.org/presentationml/2006/ole">
            <mc:AlternateContent xmlns:mc="http://schemas.openxmlformats.org/markup-compatibility/2006">
              <mc:Choice xmlns:v="urn:schemas-microsoft-com:vml" Requires="v">
                <p:oleObj name="Equation" r:id="rId5" imgW="317087" imgH="215619" progId="Equation.DSMT4">
                  <p:embed/>
                </p:oleObj>
              </mc:Choice>
              <mc:Fallback>
                <p:oleObj name="Equation" r:id="rId5" imgW="317087" imgH="215619" progId="Equation.DSMT4">
                  <p:embed/>
                  <p:pic>
                    <p:nvPicPr>
                      <p:cNvPr id="15" name="对象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4365104"/>
                        <a:ext cx="6286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4247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75" y="302121"/>
            <a:ext cx="9217024" cy="1143000"/>
          </a:xfrm>
        </p:spPr>
        <p:txBody>
          <a:bodyPr>
            <a:normAutofit/>
          </a:bodyPr>
          <a:lstStyle/>
          <a:p>
            <a:r>
              <a:rPr lang="zh-CN" altLang="en-US" dirty="0"/>
              <a:t>求最大似然解码函数的步骤</a:t>
            </a:r>
            <a:endParaRPr lang="zh-CN" altLang="zh-CN" dirty="0"/>
          </a:p>
        </p:txBody>
      </p:sp>
      <p:sp>
        <p:nvSpPr>
          <p:cNvPr id="3" name="内容占位符 2"/>
          <p:cNvSpPr>
            <a:spLocks noGrp="1"/>
          </p:cNvSpPr>
          <p:nvPr>
            <p:ph idx="1"/>
          </p:nvPr>
        </p:nvSpPr>
        <p:spPr>
          <a:xfrm>
            <a:off x="457200" y="1445121"/>
            <a:ext cx="8229600" cy="5421615"/>
          </a:xfrm>
        </p:spPr>
        <p:txBody>
          <a:bodyPr>
            <a:normAutofit lnSpcReduction="10000"/>
          </a:bodyPr>
          <a:lstStyle/>
          <a:p>
            <a:pPr marL="0" indent="0">
              <a:buNone/>
            </a:pPr>
            <a:r>
              <a:rPr lang="zh-CN" altLang="en-US" dirty="0"/>
              <a:t>（接上）</a:t>
            </a:r>
            <a:endParaRPr lang="en-US" altLang="zh-CN" dirty="0"/>
          </a:p>
          <a:p>
            <a:r>
              <a:rPr lang="zh-CN" altLang="zh-CN" dirty="0"/>
              <a:t>重复直到列出</a:t>
            </a:r>
            <a:r>
              <a:rPr lang="en-US" altLang="zh-CN" dirty="0" err="1"/>
              <a:t>B</a:t>
            </a:r>
            <a:r>
              <a:rPr lang="en-US" altLang="zh-CN" baseline="30000" dirty="0" err="1"/>
              <a:t>n</a:t>
            </a:r>
            <a:r>
              <a:rPr lang="zh-CN" altLang="zh-CN" dirty="0"/>
              <a:t>中所有元素，得到一张</a:t>
            </a:r>
            <a:r>
              <a:rPr lang="en-US" altLang="zh-CN" dirty="0"/>
              <a:t>2</a:t>
            </a:r>
            <a:r>
              <a:rPr lang="en-US" altLang="zh-CN" baseline="30000" dirty="0"/>
              <a:t>r</a:t>
            </a:r>
            <a:r>
              <a:rPr lang="zh-CN" altLang="zh-CN" dirty="0"/>
              <a:t>行</a:t>
            </a:r>
            <a:r>
              <a:rPr lang="en-US" altLang="zh-CN" dirty="0"/>
              <a:t>2</a:t>
            </a:r>
            <a:r>
              <a:rPr lang="en-US" altLang="zh-CN" baseline="30000" dirty="0"/>
              <a:t>m</a:t>
            </a:r>
            <a:r>
              <a:rPr lang="zh-CN" altLang="zh-CN" dirty="0"/>
              <a:t>列的表，称为解码表。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zh-CN" dirty="0"/>
              <a:t>收到信号</a:t>
            </a:r>
            <a:r>
              <a:rPr lang="en-US" altLang="zh-CN" dirty="0" err="1"/>
              <a:t>x</a:t>
            </a:r>
            <a:r>
              <a:rPr lang="en-US" altLang="zh-CN" baseline="-25000" dirty="0" err="1"/>
              <a:t>t</a:t>
            </a:r>
            <a:r>
              <a:rPr lang="zh-CN" altLang="zh-CN" dirty="0"/>
              <a:t>后，找到</a:t>
            </a:r>
            <a:r>
              <a:rPr lang="en-US" altLang="zh-CN" dirty="0" err="1"/>
              <a:t>x</a:t>
            </a:r>
            <a:r>
              <a:rPr lang="en-US" altLang="zh-CN" baseline="-25000" dirty="0" err="1"/>
              <a:t>t</a:t>
            </a:r>
            <a:r>
              <a:rPr lang="zh-CN" altLang="zh-CN" dirty="0"/>
              <a:t>所在一列，这一列第一个元素就是发出的编码</a:t>
            </a:r>
            <a:r>
              <a:rPr lang="en-US" altLang="zh-CN" dirty="0"/>
              <a:t>x</a:t>
            </a:r>
            <a:r>
              <a:rPr lang="zh-CN" altLang="zh-CN" dirty="0"/>
              <a:t>，令</a:t>
            </a:r>
            <a:r>
              <a:rPr lang="en-US" altLang="zh-CN" dirty="0"/>
              <a:t>d(</a:t>
            </a:r>
            <a:r>
              <a:rPr lang="en-US" altLang="zh-CN" dirty="0" err="1"/>
              <a:t>x</a:t>
            </a:r>
            <a:r>
              <a:rPr lang="en-US" altLang="zh-CN" baseline="-25000" dirty="0" err="1"/>
              <a:t>t</a:t>
            </a:r>
            <a:r>
              <a:rPr lang="en-US" altLang="zh-CN" dirty="0"/>
              <a:t>)=e</a:t>
            </a:r>
            <a:r>
              <a:rPr lang="en-US" altLang="zh-CN" baseline="30000" dirty="0"/>
              <a:t>-1</a:t>
            </a:r>
            <a:r>
              <a:rPr lang="en-US" altLang="zh-CN" dirty="0"/>
              <a:t>(x)=b.</a:t>
            </a:r>
          </a:p>
          <a:p>
            <a:r>
              <a:rPr lang="en-US" altLang="zh-CN" dirty="0"/>
              <a:t>d</a:t>
            </a:r>
            <a:r>
              <a:rPr lang="zh-CN" altLang="zh-CN" dirty="0"/>
              <a:t>是</a:t>
            </a:r>
            <a:r>
              <a:rPr lang="en-US" altLang="zh-CN" dirty="0"/>
              <a:t>e</a:t>
            </a:r>
            <a:r>
              <a:rPr lang="zh-CN" altLang="zh-CN" dirty="0"/>
              <a:t>的最大似然解码函数。</a:t>
            </a:r>
          </a:p>
          <a:p>
            <a:endParaRPr lang="zh-CN" altLang="zh-CN" dirty="0"/>
          </a:p>
          <a:p>
            <a:endParaRPr lang="zh-CN" altLang="zh-CN" dirty="0"/>
          </a:p>
          <a:p>
            <a:endParaRPr lang="zh-CN" altLang="zh-CN" dirty="0"/>
          </a:p>
        </p:txBody>
      </p:sp>
      <p:sp>
        <p:nvSpPr>
          <p:cNvPr id="7" name="Rectangle 5"/>
          <p:cNvSpPr>
            <a:spLocks noChangeArrowheads="1"/>
          </p:cNvSpPr>
          <p:nvPr/>
        </p:nvSpPr>
        <p:spPr bwMode="auto">
          <a:xfrm>
            <a:off x="4139952" y="34758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762514"/>
            <a:ext cx="5896061" cy="2341083"/>
          </a:xfrm>
          <a:prstGeom prst="rect">
            <a:avLst/>
          </a:prstGeom>
        </p:spPr>
      </p:pic>
      <p:pic>
        <p:nvPicPr>
          <p:cNvPr id="86027"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28650" cy="438150"/>
          </a:xfrm>
          <a:prstGeom prst="rect">
            <a:avLst/>
          </a:prstGeom>
          <a:noFill/>
          <a:extLst>
            <a:ext uri="{909E8E84-426E-40DD-AFC4-6F175D3DCCD1}">
              <a14:hiddenFill xmlns:a14="http://schemas.microsoft.com/office/drawing/2010/main">
                <a:solidFill>
                  <a:srgbClr val="FFFFFF"/>
                </a:solidFill>
              </a14:hiddenFill>
            </a:ext>
          </a:extLst>
        </p:spPr>
      </p:pic>
      <p:pic>
        <p:nvPicPr>
          <p:cNvPr id="86025"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428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86024"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428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8602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428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8602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428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86036"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428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86035"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42875"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86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332656"/>
            <a:ext cx="8686800" cy="1143000"/>
          </a:xfrm>
        </p:spPr>
        <p:txBody>
          <a:bodyPr>
            <a:normAutofit/>
          </a:bodyPr>
          <a:lstStyle/>
          <a:p>
            <a:r>
              <a:rPr lang="en-US" altLang="zh-CN" dirty="0"/>
              <a:t>Example</a:t>
            </a:r>
            <a:endParaRPr lang="zh-CN" altLang="en-US" dirty="0"/>
          </a:p>
        </p:txBody>
      </p:sp>
      <p:sp>
        <p:nvSpPr>
          <p:cNvPr id="5" name="Rectangle 2"/>
          <p:cNvSpPr>
            <a:spLocks noChangeArrowheads="1"/>
          </p:cNvSpPr>
          <p:nvPr/>
        </p:nvSpPr>
        <p:spPr bwMode="auto">
          <a:xfrm>
            <a:off x="395535" y="2179711"/>
            <a:ext cx="10716133" cy="535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14" name="内容占位符 2"/>
          <p:cNvSpPr>
            <a:spLocks noGrp="1"/>
          </p:cNvSpPr>
          <p:nvPr>
            <p:ph idx="1"/>
          </p:nvPr>
        </p:nvSpPr>
        <p:spPr>
          <a:xfrm>
            <a:off x="395536" y="1700808"/>
            <a:ext cx="8424936" cy="5021912"/>
          </a:xfrm>
        </p:spPr>
        <p:txBody>
          <a:bodyPr>
            <a:normAutofit/>
          </a:bodyPr>
          <a:lstStyle/>
          <a:p>
            <a:r>
              <a:rPr lang="zh-CN" altLang="en-US" dirty="0"/>
              <a:t>每</a:t>
            </a:r>
            <a:r>
              <a:rPr lang="zh-CN" altLang="zh-CN" dirty="0"/>
              <a:t>行</a:t>
            </a:r>
            <a:r>
              <a:rPr lang="zh-CN" altLang="en-US" dirty="0"/>
              <a:t>的</a:t>
            </a:r>
            <a:r>
              <a:rPr lang="en-US" altLang="zh-CN" dirty="0" err="1"/>
              <a:t>coset</a:t>
            </a:r>
            <a:r>
              <a:rPr lang="en-US" altLang="zh-CN" dirty="0"/>
              <a:t> leader</a:t>
            </a:r>
            <a:r>
              <a:rPr lang="zh-CN" altLang="en-US" dirty="0"/>
              <a:t>可能不唯一</a:t>
            </a:r>
            <a:r>
              <a:rPr lang="zh-CN" altLang="zh-CN" dirty="0"/>
              <a:t>，解码函数也不唯一。</a:t>
            </a:r>
          </a:p>
          <a:p>
            <a:r>
              <a:rPr lang="zh-CN" altLang="zh-CN" dirty="0"/>
              <a:t>设（</a:t>
            </a:r>
            <a:r>
              <a:rPr lang="en-US" altLang="zh-CN" dirty="0"/>
              <a:t>m</a:t>
            </a:r>
            <a:r>
              <a:rPr lang="zh-CN" altLang="zh-CN" dirty="0"/>
              <a:t>，</a:t>
            </a:r>
            <a:r>
              <a:rPr lang="en-US" altLang="zh-CN" dirty="0"/>
              <a:t>n</a:t>
            </a:r>
            <a:r>
              <a:rPr lang="zh-CN" altLang="zh-CN" dirty="0"/>
              <a:t>）群编码</a:t>
            </a:r>
            <a:r>
              <a:rPr lang="en-US" altLang="zh-CN" dirty="0" err="1"/>
              <a:t>e</a:t>
            </a:r>
            <a:r>
              <a:rPr lang="en-US" altLang="zh-CN" baseline="-25000" dirty="0" err="1"/>
              <a:t>H</a:t>
            </a:r>
            <a:r>
              <a:rPr lang="zh-CN" altLang="zh-CN" dirty="0"/>
              <a:t>：</a:t>
            </a:r>
            <a:r>
              <a:rPr lang="en-US" altLang="zh-CN" dirty="0" err="1"/>
              <a:t>B</a:t>
            </a:r>
            <a:r>
              <a:rPr lang="en-US" altLang="zh-CN" baseline="30000" dirty="0" err="1"/>
              <a:t>m</a:t>
            </a:r>
            <a:r>
              <a:rPr lang="zh-CN" altLang="zh-CN" dirty="0"/>
              <a:t>→</a:t>
            </a:r>
            <a:r>
              <a:rPr lang="en-US" altLang="zh-CN" dirty="0"/>
              <a:t> </a:t>
            </a:r>
            <a:r>
              <a:rPr lang="en-US" altLang="zh-CN" dirty="0" err="1"/>
              <a:t>B</a:t>
            </a:r>
            <a:r>
              <a:rPr lang="en-US" altLang="zh-CN" baseline="30000" dirty="0" err="1"/>
              <a:t>n</a:t>
            </a:r>
            <a:endParaRPr lang="zh-CN" altLang="zh-CN" dirty="0"/>
          </a:p>
        </p:txBody>
      </p:sp>
      <p:sp>
        <p:nvSpPr>
          <p:cNvPr id="3" name="矩形 2"/>
          <p:cNvSpPr/>
          <p:nvPr/>
        </p:nvSpPr>
        <p:spPr>
          <a:xfrm>
            <a:off x="4552079" y="3544116"/>
            <a:ext cx="4484417" cy="12618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r</a:t>
            </a:r>
            <a:r>
              <a:rPr kumimoji="0" lang="zh-CN" altLang="zh-CN" sz="24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n</a:t>
            </a:r>
            <a:r>
              <a:rPr kumimoji="0" lang="zh-CN" altLang="zh-CN" sz="24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m</a:t>
            </a:r>
            <a:endParaRPr kumimoji="0" lang="zh-CN" altLang="zh-CN" sz="24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f</a:t>
            </a:r>
            <a:r>
              <a:rPr kumimoji="0" lang="en-US" altLang="zh-CN" sz="240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H</a:t>
            </a:r>
            <a:r>
              <a:rPr kumimoji="0" lang="zh-CN" altLang="zh-CN" sz="24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B</a:t>
            </a:r>
            <a:r>
              <a:rPr kumimoji="0" lang="en-US" altLang="zh-CN" sz="2400" i="0" u="none" strike="noStrike" kern="1200" cap="none" spc="0" normalizeH="0" baseline="30000" noProof="0" dirty="0" err="1">
                <a:ln>
                  <a:noFill/>
                </a:ln>
                <a:solidFill>
                  <a:prstClr val="black"/>
                </a:solidFill>
                <a:effectLst/>
                <a:uLnTx/>
                <a:uFillTx/>
                <a:latin typeface="Constantia"/>
                <a:ea typeface="宋体" panose="02010600030101010101" pitchFamily="2" charset="-122"/>
                <a:cs typeface="+mn-cs"/>
              </a:rPr>
              <a:t>n</a:t>
            </a:r>
            <a:r>
              <a:rPr kumimoji="0" lang="zh-CN" altLang="zh-CN" sz="24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4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i="0" u="none" strike="noStrike" kern="1200" cap="none" spc="0" normalizeH="0" baseline="30000" noProof="0" dirty="0">
                <a:ln>
                  <a:noFill/>
                </a:ln>
                <a:solidFill>
                  <a:prstClr val="black"/>
                </a:solidFill>
                <a:effectLst/>
                <a:uLnTx/>
                <a:uFillTx/>
                <a:latin typeface="Constantia"/>
                <a:ea typeface="宋体" panose="02010600030101010101" pitchFamily="2" charset="-122"/>
                <a:cs typeface="+mn-cs"/>
              </a:rPr>
              <a:t>r</a:t>
            </a:r>
            <a:r>
              <a:rPr kumimoji="0" lang="en-US" altLang="zh-CN" sz="24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f</a:t>
            </a:r>
            <a:r>
              <a:rPr kumimoji="0" lang="en-US" altLang="zh-CN" sz="240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H</a:t>
            </a:r>
            <a:r>
              <a:rPr kumimoji="0" lang="en-US" altLang="zh-CN" sz="24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(x)=x*H</a:t>
            </a:r>
            <a:r>
              <a:rPr kumimoji="0" lang="zh-CN" altLang="zh-CN" sz="24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是</a:t>
            </a:r>
            <a:r>
              <a:rPr kumimoji="0" lang="en-US" altLang="zh-CN" sz="240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B</a:t>
            </a:r>
            <a:r>
              <a:rPr kumimoji="0" lang="en-US" altLang="zh-CN" sz="2400" i="0" u="none" strike="noStrike" kern="1200" cap="none" spc="0" normalizeH="0" baseline="30000" noProof="0" dirty="0" err="1">
                <a:ln>
                  <a:noFill/>
                </a:ln>
                <a:solidFill>
                  <a:prstClr val="black"/>
                </a:solidFill>
                <a:effectLst/>
                <a:uLnTx/>
                <a:uFillTx/>
                <a:latin typeface="Constantia"/>
                <a:ea typeface="宋体" panose="02010600030101010101" pitchFamily="2" charset="-122"/>
                <a:cs typeface="+mn-cs"/>
              </a:rPr>
              <a:t>n</a:t>
            </a:r>
            <a:r>
              <a:rPr kumimoji="0" lang="zh-CN" altLang="zh-CN" sz="24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到</a:t>
            </a:r>
            <a:r>
              <a:rPr kumimoji="0" lang="en-US" altLang="zh-CN" sz="24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400" i="0" u="none" strike="noStrike" kern="1200" cap="none" spc="0" normalizeH="0" baseline="30000" noProof="0" dirty="0">
                <a:ln>
                  <a:noFill/>
                </a:ln>
                <a:solidFill>
                  <a:prstClr val="black"/>
                </a:solidFill>
                <a:effectLst/>
                <a:uLnTx/>
                <a:uFillTx/>
                <a:latin typeface="Constantia"/>
                <a:ea typeface="宋体" panose="02010600030101010101" pitchFamily="2" charset="-122"/>
                <a:cs typeface="+mn-cs"/>
              </a:rPr>
              <a:t>r</a:t>
            </a:r>
            <a:r>
              <a:rPr kumimoji="0" lang="zh-CN" altLang="zh-CN" sz="240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的同态</a:t>
            </a:r>
            <a:r>
              <a:rPr kumimoji="0" lang="zh-CN" altLang="zh-CN"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p>
        </p:txBody>
      </p:sp>
      <p:sp>
        <p:nvSpPr>
          <p:cNvPr id="4" name="Rectangle 2"/>
          <p:cNvSpPr>
            <a:spLocks noChangeArrowheads="1"/>
          </p:cNvSpPr>
          <p:nvPr/>
        </p:nvSpPr>
        <p:spPr bwMode="auto">
          <a:xfrm>
            <a:off x="323528" y="250887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323528" y="2966079"/>
          <a:ext cx="3657600" cy="3495675"/>
        </p:xfrm>
        <a:graphic>
          <a:graphicData uri="http://schemas.openxmlformats.org/presentationml/2006/ole">
            <mc:AlternateContent xmlns:mc="http://schemas.openxmlformats.org/markup-compatibility/2006">
              <mc:Choice xmlns:v="urn:schemas-microsoft-com:vml" Requires="v">
                <p:oleObj name="Equation" r:id="rId2" imgW="1206500" imgH="1854200" progId="Equation.DSMT4">
                  <p:embed/>
                </p:oleObj>
              </mc:Choice>
              <mc:Fallback>
                <p:oleObj name="Equation" r:id="rId2" imgW="1206500" imgH="1854200" progId="Equation.DSMT4">
                  <p:embed/>
                  <p:pic>
                    <p:nvPicPr>
                      <p:cNvPr id="6"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966079"/>
                        <a:ext cx="3657600" cy="349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3525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5021912"/>
          </a:xfrm>
        </p:spPr>
        <p:txBody>
          <a:bodyPr>
            <a:normAutofit/>
          </a:bodyPr>
          <a:lstStyle/>
          <a:p>
            <a:r>
              <a:rPr lang="zh-CN" altLang="zh-CN" b="1" dirty="0">
                <a:solidFill>
                  <a:srgbClr val="FF0000"/>
                </a:solidFill>
              </a:rPr>
              <a:t>定理</a:t>
            </a:r>
            <a:r>
              <a:rPr lang="en-US" altLang="zh-CN" b="1" dirty="0">
                <a:solidFill>
                  <a:srgbClr val="FF0000"/>
                </a:solidFill>
              </a:rPr>
              <a:t>3</a:t>
            </a:r>
            <a:r>
              <a:rPr lang="en-US" altLang="zh-CN" dirty="0"/>
              <a:t>. </a:t>
            </a:r>
            <a:r>
              <a:rPr lang="en-US" altLang="zh-CN" dirty="0" err="1"/>
              <a:t>f</a:t>
            </a:r>
            <a:r>
              <a:rPr lang="en-US" altLang="zh-CN" baseline="-25000" dirty="0" err="1"/>
              <a:t>H</a:t>
            </a:r>
            <a:r>
              <a:rPr lang="zh-CN" altLang="zh-CN" dirty="0"/>
              <a:t>是满射</a:t>
            </a:r>
            <a:r>
              <a:rPr lang="zh-CN" altLang="en-US" dirty="0"/>
              <a:t>（</a:t>
            </a:r>
            <a:r>
              <a:rPr lang="en-US" altLang="zh-CN" dirty="0"/>
              <a:t>onto</a:t>
            </a:r>
            <a:r>
              <a:rPr lang="zh-CN" altLang="en-US" dirty="0"/>
              <a:t>）。</a:t>
            </a:r>
            <a:r>
              <a:rPr lang="zh-CN" altLang="zh-CN" dirty="0">
                <a:latin typeface="Times New Roman" panose="02020603050405020304" pitchFamily="18" charset="0"/>
                <a:cs typeface="Times New Roman" panose="02020603050405020304" pitchFamily="18" charset="0"/>
              </a:rPr>
              <a:t>任取</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b= 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r</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zh-CN" altLang="zh-CN" dirty="0">
                <a:latin typeface="Times New Roman" panose="02020603050405020304" pitchFamily="18" charset="0"/>
                <a:cs typeface="Times New Roman" panose="02020603050405020304" pitchFamily="18" charset="0"/>
              </a:rPr>
              <a:t>令</a:t>
            </a:r>
            <a:r>
              <a:rPr lang="en-US" altLang="zh-CN"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00</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r</a:t>
            </a:r>
            <a:r>
              <a:rPr lang="zh-CN"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f</a:t>
            </a:r>
            <a:r>
              <a:rPr lang="en-US" altLang="zh-CN" baseline="-25000" dirty="0" err="1">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(x)= x*H</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zh-CN"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ker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f</a:t>
            </a:r>
            <a:r>
              <a:rPr lang="en-US" altLang="zh-CN" baseline="-25000" dirty="0" err="1">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e</a:t>
            </a:r>
            <a:r>
              <a:rPr lang="en-US" altLang="zh-CN" baseline="-25000" dirty="0" err="1">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a:t>
            </a:r>
            <a:r>
              <a:rPr lang="en-US" altLang="zh-CN" baseline="30000" dirty="0" err="1">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  g: </a:t>
            </a:r>
            <a:r>
              <a:rPr lang="en-US" altLang="zh-CN" dirty="0" err="1">
                <a:latin typeface="Times New Roman" panose="02020603050405020304" pitchFamily="18" charset="0"/>
                <a:cs typeface="Times New Roman" panose="02020603050405020304" pitchFamily="18" charset="0"/>
              </a:rPr>
              <a:t>B</a:t>
            </a:r>
            <a:r>
              <a:rPr lang="en-US" altLang="zh-CN" baseline="30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r</a:t>
            </a:r>
            <a:r>
              <a:rPr lang="zh-CN"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   g(</a:t>
            </a:r>
            <a:r>
              <a:rPr lang="en-US" altLang="zh-CN" dirty="0" err="1">
                <a:latin typeface="Times New Roman" panose="02020603050405020304" pitchFamily="18" charset="0"/>
                <a:cs typeface="Times New Roman" panose="02020603050405020304" pitchFamily="18" charset="0"/>
              </a:rPr>
              <a:t>xN</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f</a:t>
            </a:r>
            <a:r>
              <a:rPr lang="en-US" altLang="zh-CN" baseline="-25000" dirty="0" err="1">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(x)=x*H</a:t>
            </a:r>
            <a:r>
              <a:rPr lang="zh-CN" altLang="zh-CN" dirty="0">
                <a:latin typeface="Times New Roman" panose="02020603050405020304" pitchFamily="18" charset="0"/>
                <a:cs typeface="Times New Roman" panose="02020603050405020304" pitchFamily="18" charset="0"/>
              </a:rPr>
              <a:t>是同构映射。</a:t>
            </a:r>
          </a:p>
          <a:p>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称</a:t>
            </a:r>
            <a:r>
              <a:rPr lang="en-US" altLang="zh-CN" dirty="0">
                <a:latin typeface="Times New Roman" panose="02020603050405020304" pitchFamily="18" charset="0"/>
                <a:cs typeface="Times New Roman" panose="02020603050405020304" pitchFamily="18" charset="0"/>
              </a:rPr>
              <a:t>x*H</a:t>
            </a:r>
            <a:r>
              <a:rPr lang="zh-CN" altLang="zh-CN"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的</a:t>
            </a:r>
            <a:r>
              <a:rPr lang="zh-CN" altLang="en-US" dirty="0">
                <a:solidFill>
                  <a:srgbClr val="FF0000"/>
                </a:solidFill>
                <a:latin typeface="Times New Roman" panose="02020603050405020304" pitchFamily="18" charset="0"/>
                <a:cs typeface="Times New Roman" panose="02020603050405020304" pitchFamily="18" charset="0"/>
              </a:rPr>
              <a:t>伴随（</a:t>
            </a:r>
            <a:r>
              <a:rPr lang="en-US" altLang="zh-CN" dirty="0">
                <a:solidFill>
                  <a:srgbClr val="FF0000"/>
                </a:solidFill>
                <a:latin typeface="Times New Roman" panose="02020603050405020304" pitchFamily="18" charset="0"/>
                <a:cs typeface="Times New Roman" panose="02020603050405020304" pitchFamily="18" charset="0"/>
              </a:rPr>
              <a:t>syndrome</a:t>
            </a:r>
            <a:r>
              <a:rPr lang="zh-CN" altLang="en-US" dirty="0">
                <a:solidFill>
                  <a:srgbClr val="FF0000"/>
                </a:solidFill>
                <a:latin typeface="Times New Roman" panose="02020603050405020304" pitchFamily="18" charset="0"/>
                <a:cs typeface="Times New Roman" panose="02020603050405020304" pitchFamily="18" charset="0"/>
              </a:rPr>
              <a:t>）</a:t>
            </a:r>
            <a:r>
              <a:rPr lang="zh-CN" altLang="en-US" dirty="0"/>
              <a:t>。</a:t>
            </a:r>
            <a:endParaRPr lang="zh-CN" altLang="zh-CN" dirty="0"/>
          </a:p>
          <a:p>
            <a:endParaRPr lang="zh-CN" altLang="zh-CN" dirty="0"/>
          </a:p>
          <a:p>
            <a:pPr marL="0" indent="0">
              <a:buNone/>
            </a:pPr>
            <a:endParaRPr lang="zh-CN" altLang="zh-CN" dirty="0"/>
          </a:p>
          <a:p>
            <a:pPr marL="0" lvl="0" indent="0">
              <a:buNone/>
            </a:pPr>
            <a:endParaRPr lang="zh-CN" altLang="zh-CN" b="1" dirty="0"/>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379369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29600" cy="5021912"/>
          </a:xfrm>
        </p:spPr>
        <p:txBody>
          <a:bodyPr>
            <a:normAutofit/>
          </a:bodyPr>
          <a:lstStyle/>
          <a:p>
            <a:pPr marL="0" indent="0">
              <a:buNone/>
            </a:pPr>
            <a:r>
              <a:rPr lang="zh-CN" altLang="zh-CN" b="1" dirty="0">
                <a:solidFill>
                  <a:srgbClr val="FF0000"/>
                </a:solidFill>
              </a:rPr>
              <a:t>定理</a:t>
            </a:r>
            <a:r>
              <a:rPr lang="en-US" altLang="zh-CN" b="1" dirty="0">
                <a:solidFill>
                  <a:srgbClr val="FF0000"/>
                </a:solidFill>
              </a:rPr>
              <a:t>4. </a:t>
            </a:r>
            <a:r>
              <a:rPr lang="zh-CN" altLang="zh-CN" dirty="0"/>
              <a:t>设</a:t>
            </a:r>
            <a:r>
              <a:rPr lang="en-US" altLang="zh-CN" dirty="0"/>
              <a:t>x</a:t>
            </a:r>
            <a:r>
              <a:rPr lang="zh-CN" altLang="zh-CN" dirty="0"/>
              <a:t>，</a:t>
            </a:r>
            <a:r>
              <a:rPr lang="en-US" altLang="zh-CN" dirty="0"/>
              <a:t>y</a:t>
            </a:r>
            <a:r>
              <a:rPr lang="zh-CN" altLang="zh-CN" dirty="0"/>
              <a:t>∈</a:t>
            </a:r>
            <a:r>
              <a:rPr lang="en-US" altLang="zh-CN" dirty="0" err="1"/>
              <a:t>B</a:t>
            </a:r>
            <a:r>
              <a:rPr lang="en-US" altLang="zh-CN" baseline="30000" dirty="0" err="1"/>
              <a:t>n</a:t>
            </a:r>
            <a:r>
              <a:rPr lang="zh-CN" altLang="zh-CN" dirty="0"/>
              <a:t>，</a:t>
            </a:r>
            <a:r>
              <a:rPr lang="en-US" altLang="zh-CN" dirty="0"/>
              <a:t>x</a:t>
            </a:r>
            <a:r>
              <a:rPr lang="zh-CN" altLang="zh-CN" dirty="0"/>
              <a:t>，</a:t>
            </a:r>
            <a:r>
              <a:rPr lang="en-US" altLang="zh-CN" dirty="0"/>
              <a:t>y</a:t>
            </a:r>
            <a:r>
              <a:rPr lang="zh-CN" altLang="zh-CN" dirty="0"/>
              <a:t>属于</a:t>
            </a:r>
            <a:r>
              <a:rPr lang="en-US" altLang="zh-CN" dirty="0"/>
              <a:t>N</a:t>
            </a:r>
            <a:r>
              <a:rPr lang="zh-CN" altLang="zh-CN" dirty="0"/>
              <a:t>的同一个陪集</a:t>
            </a:r>
            <a:r>
              <a:rPr lang="zh-CN" altLang="zh-CN" b="1" dirty="0"/>
              <a:t>当且仅当</a:t>
            </a:r>
            <a:r>
              <a:rPr lang="zh-CN" altLang="zh-CN" dirty="0"/>
              <a:t> </a:t>
            </a:r>
            <a:r>
              <a:rPr lang="en-US" altLang="zh-CN" dirty="0" err="1"/>
              <a:t>f</a:t>
            </a:r>
            <a:r>
              <a:rPr lang="en-US" altLang="zh-CN" baseline="-25000" dirty="0" err="1"/>
              <a:t>H</a:t>
            </a:r>
            <a:r>
              <a:rPr lang="en-US" altLang="zh-CN" dirty="0"/>
              <a:t>(x)= </a:t>
            </a:r>
            <a:r>
              <a:rPr lang="en-US" altLang="zh-CN" dirty="0" err="1"/>
              <a:t>f</a:t>
            </a:r>
            <a:r>
              <a:rPr lang="en-US" altLang="zh-CN" baseline="-25000" dirty="0" err="1"/>
              <a:t>H</a:t>
            </a:r>
            <a:r>
              <a:rPr lang="en-US" altLang="zh-CN" dirty="0"/>
              <a:t>(y) </a:t>
            </a:r>
            <a:r>
              <a:rPr lang="zh-CN" altLang="zh-CN" dirty="0"/>
              <a:t>当且仅当</a:t>
            </a:r>
            <a:r>
              <a:rPr lang="en-US" altLang="zh-CN" dirty="0"/>
              <a:t>x</a:t>
            </a:r>
            <a:r>
              <a:rPr lang="zh-CN" altLang="zh-CN" dirty="0"/>
              <a:t>，</a:t>
            </a:r>
            <a:r>
              <a:rPr lang="en-US" altLang="zh-CN" dirty="0"/>
              <a:t>y</a:t>
            </a:r>
            <a:r>
              <a:rPr lang="zh-CN" altLang="en-US" dirty="0"/>
              <a:t>有相同的伴随</a:t>
            </a:r>
            <a:r>
              <a:rPr lang="zh-CN" altLang="zh-CN" dirty="0"/>
              <a:t>。</a:t>
            </a:r>
            <a:endParaRPr lang="en-US" altLang="zh-CN" dirty="0"/>
          </a:p>
          <a:p>
            <a:pPr marL="0" indent="0">
              <a:buNone/>
            </a:pPr>
            <a:endParaRPr lang="zh-CN" altLang="zh-CN" dirty="0"/>
          </a:p>
          <a:p>
            <a:pPr marL="0" indent="0">
              <a:buNone/>
            </a:pPr>
            <a:r>
              <a:rPr lang="zh-CN" altLang="en-US" b="1" dirty="0">
                <a:solidFill>
                  <a:srgbClr val="FF0000"/>
                </a:solidFill>
              </a:rPr>
              <a:t>证明</a:t>
            </a:r>
            <a:r>
              <a:rPr lang="zh-CN" altLang="en-US" b="1" dirty="0"/>
              <a:t>：</a:t>
            </a:r>
            <a:r>
              <a:rPr lang="zh-CN" altLang="zh-CN" dirty="0"/>
              <a:t>设</a:t>
            </a:r>
            <a:r>
              <a:rPr lang="en-US" altLang="zh-CN" dirty="0"/>
              <a:t>x</a:t>
            </a:r>
            <a:r>
              <a:rPr lang="zh-CN" altLang="zh-CN" dirty="0"/>
              <a:t>，</a:t>
            </a:r>
            <a:r>
              <a:rPr lang="en-US" altLang="zh-CN" dirty="0"/>
              <a:t>y</a:t>
            </a:r>
            <a:r>
              <a:rPr lang="zh-CN" altLang="zh-CN" dirty="0"/>
              <a:t>∈</a:t>
            </a:r>
            <a:r>
              <a:rPr lang="en-US" altLang="zh-CN" dirty="0" err="1"/>
              <a:t>B</a:t>
            </a:r>
            <a:r>
              <a:rPr lang="en-US" altLang="zh-CN" baseline="30000" dirty="0" err="1"/>
              <a:t>n</a:t>
            </a:r>
            <a:r>
              <a:rPr lang="zh-CN" altLang="zh-CN" dirty="0"/>
              <a:t>，</a:t>
            </a:r>
            <a:endParaRPr lang="en-US" altLang="zh-CN" dirty="0"/>
          </a:p>
          <a:p>
            <a:r>
              <a:rPr lang="en-US" altLang="zh-CN" dirty="0"/>
              <a:t>x</a:t>
            </a:r>
            <a:r>
              <a:rPr lang="zh-CN" altLang="zh-CN" dirty="0"/>
              <a:t>，</a:t>
            </a:r>
            <a:r>
              <a:rPr lang="en-US" altLang="zh-CN" dirty="0"/>
              <a:t>y</a:t>
            </a:r>
            <a:r>
              <a:rPr lang="zh-CN" altLang="zh-CN" dirty="0"/>
              <a:t>属于</a:t>
            </a:r>
            <a:r>
              <a:rPr lang="en-US" altLang="zh-CN" dirty="0"/>
              <a:t>N</a:t>
            </a:r>
            <a:r>
              <a:rPr lang="zh-CN" altLang="zh-CN" dirty="0"/>
              <a:t>的同一个陪集，</a:t>
            </a:r>
            <a:r>
              <a:rPr lang="en-US" altLang="zh-CN" dirty="0" err="1"/>
              <a:t>xN</a:t>
            </a:r>
            <a:r>
              <a:rPr lang="zh-CN" altLang="zh-CN" dirty="0"/>
              <a:t>＝</a:t>
            </a:r>
            <a:r>
              <a:rPr lang="en-US" altLang="zh-CN" dirty="0" err="1"/>
              <a:t>yN</a:t>
            </a:r>
            <a:r>
              <a:rPr lang="zh-CN" altLang="zh-CN" dirty="0"/>
              <a:t>，即</a:t>
            </a:r>
            <a:r>
              <a:rPr lang="en-US" altLang="zh-CN" dirty="0"/>
              <a:t>y</a:t>
            </a:r>
            <a:r>
              <a:rPr lang="zh-CN" altLang="zh-CN" dirty="0"/>
              <a:t>∈</a:t>
            </a:r>
            <a:r>
              <a:rPr lang="en-US" altLang="zh-CN" dirty="0" err="1"/>
              <a:t>xN</a:t>
            </a:r>
            <a:r>
              <a:rPr lang="zh-CN" altLang="zh-CN" dirty="0"/>
              <a:t>，</a:t>
            </a:r>
          </a:p>
          <a:p>
            <a:r>
              <a:rPr lang="zh-CN" altLang="zh-CN" dirty="0"/>
              <a:t>当且仅当</a:t>
            </a:r>
            <a:r>
              <a:rPr lang="en-US" altLang="zh-CN" dirty="0" err="1"/>
              <a:t>x</a:t>
            </a:r>
            <a:r>
              <a:rPr lang="en-US" altLang="zh-CN" dirty="0" err="1">
                <a:sym typeface="Symbol" panose="05050102010706020507" pitchFamily="18" charset="2"/>
              </a:rPr>
              <a:t></a:t>
            </a:r>
            <a:r>
              <a:rPr lang="en-US" altLang="zh-CN" dirty="0" err="1"/>
              <a:t>y</a:t>
            </a:r>
            <a:r>
              <a:rPr lang="zh-CN" altLang="zh-CN" dirty="0"/>
              <a:t>＝－</a:t>
            </a:r>
            <a:r>
              <a:rPr lang="en-US" altLang="zh-CN" dirty="0" err="1"/>
              <a:t>x</a:t>
            </a:r>
            <a:r>
              <a:rPr lang="en-US" altLang="zh-CN" dirty="0" err="1">
                <a:sym typeface="Symbol" panose="05050102010706020507" pitchFamily="18" charset="2"/>
              </a:rPr>
              <a:t></a:t>
            </a:r>
            <a:r>
              <a:rPr lang="en-US" altLang="zh-CN" dirty="0" err="1"/>
              <a:t>y</a:t>
            </a:r>
            <a:r>
              <a:rPr lang="zh-CN" altLang="zh-CN" dirty="0"/>
              <a:t>∈</a:t>
            </a:r>
            <a:r>
              <a:rPr lang="en-US" altLang="zh-CN" dirty="0"/>
              <a:t>N</a:t>
            </a:r>
            <a:r>
              <a:rPr lang="zh-CN" altLang="zh-CN" dirty="0"/>
              <a:t>，</a:t>
            </a:r>
          </a:p>
          <a:p>
            <a:r>
              <a:rPr lang="zh-CN" altLang="zh-CN" dirty="0"/>
              <a:t>当且仅当</a:t>
            </a:r>
            <a:r>
              <a:rPr lang="en-US" altLang="zh-CN" dirty="0" err="1"/>
              <a:t>f</a:t>
            </a:r>
            <a:r>
              <a:rPr lang="en-US" altLang="zh-CN" baseline="-25000" dirty="0" err="1"/>
              <a:t>H</a:t>
            </a:r>
            <a:r>
              <a:rPr lang="en-US" altLang="zh-CN" dirty="0"/>
              <a:t>(</a:t>
            </a:r>
            <a:r>
              <a:rPr lang="en-US" altLang="zh-CN" dirty="0" err="1"/>
              <a:t>x</a:t>
            </a:r>
            <a:r>
              <a:rPr lang="en-US" altLang="zh-CN" dirty="0" err="1">
                <a:sym typeface="Symbol" panose="05050102010706020507" pitchFamily="18" charset="2"/>
              </a:rPr>
              <a:t></a:t>
            </a:r>
            <a:r>
              <a:rPr lang="en-US" altLang="zh-CN" dirty="0" err="1"/>
              <a:t>y</a:t>
            </a:r>
            <a:r>
              <a:rPr lang="en-US" altLang="zh-CN" dirty="0"/>
              <a:t>)=0</a:t>
            </a:r>
            <a:r>
              <a:rPr lang="zh-CN" altLang="zh-CN" dirty="0"/>
              <a:t>，</a:t>
            </a:r>
            <a:r>
              <a:rPr lang="en-US" altLang="zh-CN" dirty="0" err="1"/>
              <a:t>f</a:t>
            </a:r>
            <a:r>
              <a:rPr lang="en-US" altLang="zh-CN" baseline="-25000" dirty="0" err="1"/>
              <a:t>H</a:t>
            </a:r>
            <a:r>
              <a:rPr lang="en-US" altLang="zh-CN" dirty="0"/>
              <a:t>(x)</a:t>
            </a:r>
            <a:r>
              <a:rPr lang="en-US" altLang="zh-CN" dirty="0">
                <a:sym typeface="Symbol" panose="05050102010706020507" pitchFamily="18" charset="2"/>
              </a:rPr>
              <a:t></a:t>
            </a:r>
            <a:r>
              <a:rPr lang="en-US" altLang="zh-CN" dirty="0"/>
              <a:t> </a:t>
            </a:r>
            <a:r>
              <a:rPr lang="en-US" altLang="zh-CN" dirty="0" err="1"/>
              <a:t>f</a:t>
            </a:r>
            <a:r>
              <a:rPr lang="en-US" altLang="zh-CN" baseline="-25000" dirty="0" err="1"/>
              <a:t>H</a:t>
            </a:r>
            <a:r>
              <a:rPr lang="en-US" altLang="zh-CN" dirty="0"/>
              <a:t>(y)</a:t>
            </a:r>
            <a:r>
              <a:rPr lang="zh-CN" altLang="zh-CN" dirty="0"/>
              <a:t>＝</a:t>
            </a:r>
            <a:r>
              <a:rPr lang="en-US" altLang="zh-CN" dirty="0"/>
              <a:t>0</a:t>
            </a:r>
            <a:r>
              <a:rPr lang="zh-CN" altLang="zh-CN" dirty="0"/>
              <a:t>，</a:t>
            </a:r>
          </a:p>
          <a:p>
            <a:r>
              <a:rPr lang="en-US" altLang="zh-CN" dirty="0" err="1"/>
              <a:t>f</a:t>
            </a:r>
            <a:r>
              <a:rPr lang="en-US" altLang="zh-CN" baseline="-25000" dirty="0" err="1"/>
              <a:t>H</a:t>
            </a:r>
            <a:r>
              <a:rPr lang="en-US" altLang="zh-CN" dirty="0"/>
              <a:t>(x)</a:t>
            </a:r>
            <a:r>
              <a:rPr lang="zh-CN" altLang="zh-CN" dirty="0"/>
              <a:t>＝</a:t>
            </a:r>
            <a:r>
              <a:rPr lang="en-US" altLang="zh-CN" dirty="0" err="1"/>
              <a:t>f</a:t>
            </a:r>
            <a:r>
              <a:rPr lang="en-US" altLang="zh-CN" baseline="-25000" dirty="0" err="1"/>
              <a:t>H</a:t>
            </a:r>
            <a:r>
              <a:rPr lang="en-US" altLang="zh-CN" dirty="0"/>
              <a:t>(y)</a:t>
            </a:r>
            <a:r>
              <a:rPr lang="zh-CN" altLang="zh-CN" dirty="0"/>
              <a:t>当且仅当</a:t>
            </a:r>
            <a:r>
              <a:rPr lang="en-US" altLang="zh-CN" dirty="0"/>
              <a:t>x*H </a:t>
            </a:r>
            <a:r>
              <a:rPr lang="zh-CN" altLang="zh-CN" dirty="0"/>
              <a:t>＝</a:t>
            </a:r>
            <a:r>
              <a:rPr lang="en-US" altLang="zh-CN" dirty="0"/>
              <a:t> y*H </a:t>
            </a:r>
            <a:r>
              <a:rPr lang="zh-CN" altLang="zh-CN" dirty="0"/>
              <a:t>。</a:t>
            </a:r>
          </a:p>
          <a:p>
            <a:pPr marL="0" lvl="0" indent="0">
              <a:buNone/>
            </a:pPr>
            <a:endParaRPr lang="zh-CN" altLang="zh-CN" b="1" dirty="0"/>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204915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en-US" altLang="zh-CN" dirty="0"/>
              <a:t>Example</a:t>
            </a:r>
            <a:endParaRPr lang="zh-CN" altLang="en-US" dirty="0"/>
          </a:p>
        </p:txBody>
      </p:sp>
      <p:sp>
        <p:nvSpPr>
          <p:cNvPr id="5" name="Rectangle 2"/>
          <p:cNvSpPr>
            <a:spLocks noChangeArrowheads="1"/>
          </p:cNvSpPr>
          <p:nvPr/>
        </p:nvSpPr>
        <p:spPr bwMode="auto">
          <a:xfrm>
            <a:off x="395535" y="2179711"/>
            <a:ext cx="10716133" cy="535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14" name="内容占位符 2"/>
          <p:cNvSpPr>
            <a:spLocks noGrp="1"/>
          </p:cNvSpPr>
          <p:nvPr>
            <p:ph idx="1"/>
          </p:nvPr>
        </p:nvSpPr>
        <p:spPr>
          <a:xfrm>
            <a:off x="892696" y="1870233"/>
            <a:ext cx="2743200" cy="4295071"/>
          </a:xfrm>
        </p:spPr>
        <p:txBody>
          <a:bodyPr>
            <a:normAutofit/>
          </a:bodyPr>
          <a:lstStyle/>
          <a:p>
            <a:r>
              <a:rPr lang="zh-CN" altLang="zh-CN" dirty="0"/>
              <a:t>奇偶校验矩阵</a:t>
            </a:r>
          </a:p>
        </p:txBody>
      </p:sp>
      <p:sp>
        <p:nvSpPr>
          <p:cNvPr id="3" name="矩形 2"/>
          <p:cNvSpPr/>
          <p:nvPr/>
        </p:nvSpPr>
        <p:spPr>
          <a:xfrm>
            <a:off x="3998458" y="1081116"/>
            <a:ext cx="4572000" cy="565693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3</a:t>
            </a:r>
            <a:r>
              <a:rPr kumimoji="0" lang="zh-CN" altLang="zh-CN"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6</a:t>
            </a:r>
            <a:r>
              <a:rPr kumimoji="0" lang="zh-CN" altLang="zh-CN"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）群编码</a:t>
            </a:r>
            <a:r>
              <a:rPr kumimoji="0" lang="en-US" altLang="zh-CN" sz="2800" b="0" i="0" u="none" strike="noStrike" kern="1200" cap="none" spc="0" normalizeH="0" baseline="0" noProof="0" dirty="0" err="1">
                <a:ln>
                  <a:noFill/>
                </a:ln>
                <a:solidFill>
                  <a:prstClr val="black"/>
                </a:solidFill>
                <a:effectLst/>
                <a:uLnTx/>
                <a:uFillTx/>
                <a:latin typeface="Constantia"/>
                <a:ea typeface="宋体" panose="02010600030101010101" pitchFamily="2" charset="-122"/>
                <a:cs typeface="+mn-cs"/>
              </a:rPr>
              <a:t>e</a:t>
            </a:r>
            <a:r>
              <a:rPr kumimoji="0" lang="en-US" altLang="zh-CN" sz="2800" b="0" i="0" u="none" strike="noStrike" kern="1200" cap="none" spc="0" normalizeH="0" baseline="-25000" noProof="0" dirty="0" err="1">
                <a:ln>
                  <a:noFill/>
                </a:ln>
                <a:solidFill>
                  <a:prstClr val="black"/>
                </a:solidFill>
                <a:effectLst/>
                <a:uLnTx/>
                <a:uFillTx/>
                <a:latin typeface="Constantia"/>
                <a:ea typeface="宋体" panose="02010600030101010101" pitchFamily="2" charset="-122"/>
                <a:cs typeface="+mn-cs"/>
              </a:rPr>
              <a:t>H</a:t>
            </a:r>
            <a:r>
              <a:rPr kumimoji="0" lang="zh-CN" altLang="zh-CN"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800" b="0" i="0" u="none" strike="noStrike" kern="1200" cap="none" spc="0" normalizeH="0" baseline="30000" noProof="0" dirty="0">
                <a:ln>
                  <a:noFill/>
                </a:ln>
                <a:solidFill>
                  <a:prstClr val="black"/>
                </a:solidFill>
                <a:effectLst/>
                <a:uLnTx/>
                <a:uFillTx/>
                <a:latin typeface="Constantia"/>
                <a:ea typeface="宋体" panose="02010600030101010101" pitchFamily="2" charset="-122"/>
                <a:cs typeface="+mn-cs"/>
              </a:rPr>
              <a:t>3</a:t>
            </a:r>
            <a:r>
              <a:rPr kumimoji="0" lang="zh-CN" altLang="zh-CN"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B</a:t>
            </a:r>
            <a:r>
              <a:rPr kumimoji="0" lang="en-US" altLang="zh-CN" sz="2800" b="0" i="0" u="none" strike="noStrike" kern="1200" cap="none" spc="0" normalizeH="0" baseline="30000" noProof="0" dirty="0">
                <a:ln>
                  <a:noFill/>
                </a:ln>
                <a:solidFill>
                  <a:prstClr val="black"/>
                </a:solidFill>
                <a:effectLst/>
                <a:uLnTx/>
                <a:uFillTx/>
                <a:latin typeface="Constantia"/>
                <a:ea typeface="宋体" panose="02010600030101010101" pitchFamily="2" charset="-122"/>
                <a:cs typeface="+mn-cs"/>
              </a:rPr>
              <a:t>6</a:t>
            </a:r>
            <a:r>
              <a:rPr kumimoji="0" lang="zh-CN" altLang="zh-CN"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6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(000)</a:t>
            </a: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000000</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6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(001)</a:t>
            </a: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001011</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6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(010)</a:t>
            </a: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010101</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6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(011)</a:t>
            </a: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011110</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6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(100)</a:t>
            </a: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100110</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6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(101)</a:t>
            </a: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101101</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6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(110)</a:t>
            </a: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110011</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altLang="zh-CN" sz="26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6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(111)</a:t>
            </a: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111000</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000000, 001011,010101, 011110, 100110, 101101, 110011, 111000}</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2"/>
          <p:cNvSpPr>
            <a:spLocks noChangeArrowheads="1"/>
          </p:cNvSpPr>
          <p:nvPr/>
        </p:nvSpPr>
        <p:spPr bwMode="auto">
          <a:xfrm>
            <a:off x="323528" y="250887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Rectangle 2"/>
          <p:cNvSpPr>
            <a:spLocks noChangeArrowheads="1"/>
          </p:cNvSpPr>
          <p:nvPr/>
        </p:nvSpPr>
        <p:spPr bwMode="auto">
          <a:xfrm>
            <a:off x="-1202592" y="3151033"/>
            <a:ext cx="1114698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8" name="对象 7"/>
          <p:cNvGraphicFramePr>
            <a:graphicFrameLocks noChangeAspect="1"/>
          </p:cNvGraphicFramePr>
          <p:nvPr/>
        </p:nvGraphicFramePr>
        <p:xfrm>
          <a:off x="179512" y="2561650"/>
          <a:ext cx="3249778" cy="3084934"/>
        </p:xfrm>
        <a:graphic>
          <a:graphicData uri="http://schemas.openxmlformats.org/presentationml/2006/ole">
            <mc:AlternateContent xmlns:mc="http://schemas.openxmlformats.org/markup-compatibility/2006">
              <mc:Choice xmlns:v="urn:schemas-microsoft-com:vml" Requires="v">
                <p:oleObj name="Equation" r:id="rId2" imgW="977900" imgH="1371600" progId="Equation.DSMT4">
                  <p:embed/>
                </p:oleObj>
              </mc:Choice>
              <mc:Fallback>
                <p:oleObj name="Equation" r:id="rId2" imgW="977900" imgH="1371600" progId="Equation.DSMT4">
                  <p:embed/>
                  <p:pic>
                    <p:nvPicPr>
                      <p:cNvPr id="8"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561650"/>
                        <a:ext cx="3249778" cy="3084934"/>
                      </a:xfrm>
                      <a:prstGeom prst="rect">
                        <a:avLst/>
                      </a:prstGeom>
                      <a:noFill/>
                    </p:spPr>
                  </p:pic>
                </p:oleObj>
              </mc:Fallback>
            </mc:AlternateContent>
          </a:graphicData>
        </a:graphic>
      </p:graphicFrame>
    </p:spTree>
    <p:extLst>
      <p:ext uri="{BB962C8B-B14F-4D97-AF65-F5344CB8AC3E}">
        <p14:creationId xmlns:p14="http://schemas.microsoft.com/office/powerpoint/2010/main" val="85581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en-US" altLang="zh-CN" dirty="0"/>
              <a:t>Example</a:t>
            </a:r>
            <a:endParaRPr lang="zh-CN" altLang="en-US" dirty="0"/>
          </a:p>
        </p:txBody>
      </p:sp>
      <p:sp>
        <p:nvSpPr>
          <p:cNvPr id="5" name="Rectangle 2"/>
          <p:cNvSpPr>
            <a:spLocks noChangeArrowheads="1"/>
          </p:cNvSpPr>
          <p:nvPr/>
        </p:nvSpPr>
        <p:spPr bwMode="auto">
          <a:xfrm>
            <a:off x="395535" y="2179711"/>
            <a:ext cx="10716133" cy="535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14" name="内容占位符 2"/>
          <p:cNvSpPr>
            <a:spLocks noGrp="1"/>
          </p:cNvSpPr>
          <p:nvPr>
            <p:ph idx="1"/>
          </p:nvPr>
        </p:nvSpPr>
        <p:spPr>
          <a:xfrm>
            <a:off x="892696" y="1870233"/>
            <a:ext cx="8229600" cy="5021912"/>
          </a:xfrm>
        </p:spPr>
        <p:txBody>
          <a:bodyPr>
            <a:normAutofit/>
          </a:bodyPr>
          <a:lstStyle/>
          <a:p>
            <a:pPr marL="0" indent="0">
              <a:buNone/>
            </a:pPr>
            <a:r>
              <a:rPr lang="zh-CN" altLang="en-US" dirty="0"/>
              <a:t>（接上）</a:t>
            </a:r>
            <a:endParaRPr lang="en-US" altLang="zh-CN" dirty="0"/>
          </a:p>
          <a:p>
            <a:endParaRPr lang="zh-CN" altLang="zh-CN" dirty="0"/>
          </a:p>
        </p:txBody>
      </p:sp>
      <p:sp>
        <p:nvSpPr>
          <p:cNvPr id="4" name="Rectangle 2"/>
          <p:cNvSpPr>
            <a:spLocks noChangeArrowheads="1"/>
          </p:cNvSpPr>
          <p:nvPr/>
        </p:nvSpPr>
        <p:spPr bwMode="auto">
          <a:xfrm>
            <a:off x="323528" y="250887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7" name="Rectangle 2"/>
          <p:cNvSpPr>
            <a:spLocks noChangeArrowheads="1"/>
          </p:cNvSpPr>
          <p:nvPr/>
        </p:nvSpPr>
        <p:spPr bwMode="auto">
          <a:xfrm>
            <a:off x="-1202592" y="3151033"/>
            <a:ext cx="1114698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6" name="表格 5"/>
          <p:cNvGraphicFramePr>
            <a:graphicFrameLocks noGrp="1"/>
          </p:cNvGraphicFramePr>
          <p:nvPr>
            <p:extLst>
              <p:ext uri="{D42A27DB-BD31-4B8C-83A1-F6EECF244321}">
                <p14:modId xmlns:p14="http://schemas.microsoft.com/office/powerpoint/2010/main" val="1505311070"/>
              </p:ext>
            </p:extLst>
          </p:nvPr>
        </p:nvGraphicFramePr>
        <p:xfrm>
          <a:off x="467544" y="2527282"/>
          <a:ext cx="3513210" cy="3638025"/>
        </p:xfrm>
        <a:graphic>
          <a:graphicData uri="http://schemas.openxmlformats.org/drawingml/2006/table">
            <a:tbl>
              <a:tblPr firstRow="1" firstCol="1" lastRow="1" lastCol="1" bandRow="1" bandCol="1">
                <a:tableStyleId>{5940675A-B579-460E-94D1-54222C63F5DA}</a:tableStyleId>
              </a:tblPr>
              <a:tblGrid>
                <a:gridCol w="1872208">
                  <a:extLst>
                    <a:ext uri="{9D8B030D-6E8A-4147-A177-3AD203B41FA5}">
                      <a16:colId xmlns:a16="http://schemas.microsoft.com/office/drawing/2014/main" val="20000"/>
                    </a:ext>
                  </a:extLst>
                </a:gridCol>
                <a:gridCol w="1641002">
                  <a:extLst>
                    <a:ext uri="{9D8B030D-6E8A-4147-A177-3AD203B41FA5}">
                      <a16:colId xmlns:a16="http://schemas.microsoft.com/office/drawing/2014/main" val="20001"/>
                    </a:ext>
                  </a:extLst>
                </a:gridCol>
              </a:tblGrid>
              <a:tr h="404225">
                <a:tc>
                  <a:txBody>
                    <a:bodyPr/>
                    <a:lstStyle/>
                    <a:p>
                      <a:pPr algn="just">
                        <a:spcAft>
                          <a:spcPts val="0"/>
                        </a:spcAft>
                      </a:pPr>
                      <a:r>
                        <a:rPr lang="zh-CN" altLang="en-US" sz="2200" kern="100" dirty="0">
                          <a:effectLst/>
                          <a:latin typeface="+mn-lt"/>
                          <a:ea typeface="+mn-ea"/>
                        </a:rPr>
                        <a:t>陪集首的伴随</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200" kern="100" dirty="0">
                          <a:effectLst/>
                        </a:rPr>
                        <a:t>陪集</a:t>
                      </a:r>
                      <a:r>
                        <a:rPr lang="zh-CN" altLang="en-US" sz="2200" kern="100" dirty="0">
                          <a:effectLst/>
                        </a:rPr>
                        <a:t>首</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404225">
                <a:tc>
                  <a:txBody>
                    <a:bodyPr/>
                    <a:lstStyle/>
                    <a:p>
                      <a:pPr algn="just">
                        <a:spcAft>
                          <a:spcPts val="0"/>
                        </a:spcAft>
                      </a:pPr>
                      <a:r>
                        <a:rPr lang="en-US" sz="2200" kern="100" dirty="0">
                          <a:effectLst/>
                          <a:latin typeface="Times New Roman" panose="02020603050405020304" pitchFamily="18" charset="0"/>
                          <a:cs typeface="Times New Roman" panose="02020603050405020304" pitchFamily="18" charset="0"/>
                        </a:rPr>
                        <a:t>000</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200" kern="100">
                          <a:effectLst/>
                          <a:latin typeface="Times New Roman" panose="02020603050405020304" pitchFamily="18" charset="0"/>
                          <a:cs typeface="Times New Roman" panose="02020603050405020304" pitchFamily="18" charset="0"/>
                        </a:rPr>
                        <a:t>000000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04225">
                <a:tc>
                  <a:txBody>
                    <a:bodyPr/>
                    <a:lstStyle/>
                    <a:p>
                      <a:pPr algn="just">
                        <a:spcAft>
                          <a:spcPts val="0"/>
                        </a:spcAft>
                      </a:pPr>
                      <a:r>
                        <a:rPr lang="en-US" sz="2200" kern="100" dirty="0">
                          <a:effectLst/>
                          <a:latin typeface="Times New Roman" panose="02020603050405020304" pitchFamily="18" charset="0"/>
                          <a:cs typeface="Times New Roman" panose="02020603050405020304" pitchFamily="18" charset="0"/>
                        </a:rPr>
                        <a:t>001</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200" kern="100" dirty="0">
                          <a:effectLst/>
                          <a:latin typeface="Times New Roman" panose="02020603050405020304" pitchFamily="18" charset="0"/>
                          <a:cs typeface="Times New Roman" panose="02020603050405020304" pitchFamily="18" charset="0"/>
                        </a:rPr>
                        <a:t>000001</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04225">
                <a:tc>
                  <a:txBody>
                    <a:bodyPr/>
                    <a:lstStyle/>
                    <a:p>
                      <a:pPr algn="just">
                        <a:spcAft>
                          <a:spcPts val="0"/>
                        </a:spcAft>
                      </a:pPr>
                      <a:r>
                        <a:rPr lang="en-US" sz="2200" kern="100">
                          <a:effectLst/>
                          <a:latin typeface="Times New Roman" panose="02020603050405020304" pitchFamily="18" charset="0"/>
                          <a:cs typeface="Times New Roman" panose="02020603050405020304" pitchFamily="18" charset="0"/>
                        </a:rPr>
                        <a:t>010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200" kern="100" dirty="0">
                          <a:effectLst/>
                          <a:latin typeface="Times New Roman" panose="02020603050405020304" pitchFamily="18" charset="0"/>
                          <a:cs typeface="Times New Roman" panose="02020603050405020304" pitchFamily="18" charset="0"/>
                        </a:rPr>
                        <a:t>000010</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04225">
                <a:tc>
                  <a:txBody>
                    <a:bodyPr/>
                    <a:lstStyle/>
                    <a:p>
                      <a:pPr algn="just">
                        <a:spcAft>
                          <a:spcPts val="0"/>
                        </a:spcAft>
                      </a:pPr>
                      <a:r>
                        <a:rPr lang="en-US" sz="2200" kern="100">
                          <a:effectLst/>
                          <a:latin typeface="Times New Roman" panose="02020603050405020304" pitchFamily="18" charset="0"/>
                          <a:cs typeface="Times New Roman" panose="02020603050405020304" pitchFamily="18" charset="0"/>
                        </a:rPr>
                        <a:t>011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200" kern="100" dirty="0">
                          <a:effectLst/>
                          <a:latin typeface="Times New Roman" panose="02020603050405020304" pitchFamily="18" charset="0"/>
                          <a:cs typeface="Times New Roman" panose="02020603050405020304" pitchFamily="18" charset="0"/>
                        </a:rPr>
                        <a:t>001000</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04225">
                <a:tc>
                  <a:txBody>
                    <a:bodyPr/>
                    <a:lstStyle/>
                    <a:p>
                      <a:pPr algn="just">
                        <a:spcAft>
                          <a:spcPts val="0"/>
                        </a:spcAft>
                      </a:pPr>
                      <a:r>
                        <a:rPr lang="en-US" sz="2200" kern="100">
                          <a:effectLst/>
                          <a:latin typeface="Times New Roman" panose="02020603050405020304" pitchFamily="18" charset="0"/>
                          <a:cs typeface="Times New Roman" panose="02020603050405020304" pitchFamily="18" charset="0"/>
                        </a:rPr>
                        <a:t>100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200" kern="100" dirty="0">
                          <a:effectLst/>
                          <a:latin typeface="Times New Roman" panose="02020603050405020304" pitchFamily="18" charset="0"/>
                          <a:cs typeface="Times New Roman" panose="02020603050405020304" pitchFamily="18" charset="0"/>
                        </a:rPr>
                        <a:t>000100</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04225">
                <a:tc>
                  <a:txBody>
                    <a:bodyPr/>
                    <a:lstStyle/>
                    <a:p>
                      <a:pPr algn="just">
                        <a:spcAft>
                          <a:spcPts val="0"/>
                        </a:spcAft>
                      </a:pPr>
                      <a:r>
                        <a:rPr lang="en-US" sz="2200" kern="100">
                          <a:effectLst/>
                          <a:latin typeface="Times New Roman" panose="02020603050405020304" pitchFamily="18" charset="0"/>
                          <a:cs typeface="Times New Roman" panose="02020603050405020304" pitchFamily="18" charset="0"/>
                        </a:rPr>
                        <a:t>101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200" kern="100" dirty="0">
                          <a:effectLst/>
                          <a:latin typeface="Times New Roman" panose="02020603050405020304" pitchFamily="18" charset="0"/>
                          <a:cs typeface="Times New Roman" panose="02020603050405020304" pitchFamily="18" charset="0"/>
                        </a:rPr>
                        <a:t>010000</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404225">
                <a:tc>
                  <a:txBody>
                    <a:bodyPr/>
                    <a:lstStyle/>
                    <a:p>
                      <a:pPr algn="just">
                        <a:spcAft>
                          <a:spcPts val="0"/>
                        </a:spcAft>
                      </a:pPr>
                      <a:r>
                        <a:rPr lang="en-US" sz="2200" kern="100">
                          <a:effectLst/>
                          <a:latin typeface="Times New Roman" panose="02020603050405020304" pitchFamily="18" charset="0"/>
                          <a:cs typeface="Times New Roman" panose="02020603050405020304" pitchFamily="18" charset="0"/>
                        </a:rPr>
                        <a:t>110</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200" kern="100" dirty="0">
                          <a:effectLst/>
                          <a:latin typeface="Times New Roman" panose="02020603050405020304" pitchFamily="18" charset="0"/>
                          <a:cs typeface="Times New Roman" panose="02020603050405020304" pitchFamily="18" charset="0"/>
                        </a:rPr>
                        <a:t>100000</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404225">
                <a:tc>
                  <a:txBody>
                    <a:bodyPr/>
                    <a:lstStyle/>
                    <a:p>
                      <a:pPr algn="just">
                        <a:spcAft>
                          <a:spcPts val="0"/>
                        </a:spcAft>
                      </a:pPr>
                      <a:r>
                        <a:rPr lang="en-US" sz="2200" kern="100">
                          <a:effectLst/>
                          <a:latin typeface="Times New Roman" panose="02020603050405020304" pitchFamily="18" charset="0"/>
                          <a:cs typeface="Times New Roman" panose="02020603050405020304" pitchFamily="18" charset="0"/>
                        </a:rPr>
                        <a:t>111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200" kern="100" dirty="0">
                          <a:effectLst/>
                          <a:latin typeface="Times New Roman" panose="02020603050405020304" pitchFamily="18" charset="0"/>
                          <a:cs typeface="Times New Roman" panose="02020603050405020304" pitchFamily="18" charset="0"/>
                        </a:rPr>
                        <a:t>001100</a:t>
                      </a: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
        <p:nvSpPr>
          <p:cNvPr id="10" name="内容占位符 2"/>
          <p:cNvSpPr txBox="1">
            <a:spLocks/>
          </p:cNvSpPr>
          <p:nvPr/>
        </p:nvSpPr>
        <p:spPr>
          <a:xfrm>
            <a:off x="4376199" y="2508879"/>
            <a:ext cx="4588289" cy="3656425"/>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0BD0D9"/>
              </a:buClr>
              <a:buSzPct val="95000"/>
              <a:buFont typeface="Wingdings 2"/>
              <a:buNone/>
              <a:tabLst/>
              <a:defRPr/>
            </a:pPr>
            <a:r>
              <a:rPr kumimoji="0" lang="zh-CN" altLang="zh-CN" sz="26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不必列出陪集，只要</a:t>
            </a:r>
            <a:r>
              <a:rPr kumimoji="0" lang="zh-CN" altLang="en-US" sz="26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陪集首</a:t>
            </a:r>
            <a:endParaRPr kumimoji="0" lang="zh-CN" altLang="zh-CN" sz="26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l" defTabSz="914400" rtl="0" eaLnBrk="1" fontAlgn="auto" latinLnBrk="0" hangingPunct="1">
              <a:lnSpc>
                <a:spcPct val="100000"/>
              </a:lnSpc>
              <a:spcBef>
                <a:spcPct val="20000"/>
              </a:spcBef>
              <a:spcAft>
                <a:spcPts val="0"/>
              </a:spcAft>
              <a:buClr>
                <a:srgbClr val="0BD0D9"/>
              </a:buClr>
              <a:buSzPct val="95000"/>
              <a:buFont typeface="Wingdings 2"/>
              <a:buNone/>
              <a:tabLst/>
              <a:defRPr/>
            </a:pP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接收</a:t>
            </a:r>
            <a:r>
              <a:rPr kumimoji="0" lang="en-US" altLang="zh-CN" sz="26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6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001110</a:t>
            </a: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，其</a:t>
            </a:r>
            <a:r>
              <a:rPr kumimoji="0" lang="zh-CN" altLang="en-US"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伴随</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0BD0D9"/>
              </a:buClr>
              <a:buSzPct val="95000"/>
              <a:buFont typeface="Wingdings 2"/>
              <a:buNone/>
              <a:tabLst/>
              <a:defRPr/>
            </a:pPr>
            <a:r>
              <a:rPr kumimoji="0" lang="en-US" altLang="zh-CN" sz="26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26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6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6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6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 =101</a:t>
            </a: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0BD0D9"/>
              </a:buClr>
              <a:buSzPct val="95000"/>
              <a:buFont typeface="Wingdings 2"/>
              <a:buNone/>
              <a:tabLst/>
              <a:defRPr/>
            </a:pP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第六</a:t>
            </a:r>
            <a:r>
              <a:rPr kumimoji="0" lang="zh-CN" altLang="en-US"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行陪集首</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0BD0D9"/>
              </a:buClr>
              <a:buSzPct val="95000"/>
              <a:buFont typeface="Wingdings 2"/>
              <a:buNone/>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ε＝</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010000</a:t>
            </a: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0BD0D9"/>
              </a:buClr>
              <a:buSzPct val="95000"/>
              <a:buFont typeface="Wingdings 2"/>
              <a:buNone/>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600" b="0" i="0"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ε＝</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011110</a:t>
            </a:r>
            <a:endParaRPr kumimoji="0" lang="zh-CN"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
                <a:srgbClr val="0BD0D9"/>
              </a:buClr>
              <a:buSzPct val="95000"/>
              <a:buFont typeface="Wingdings 2"/>
              <a:buNone/>
              <a:tabLst/>
              <a:defRPr/>
            </a:pPr>
            <a:r>
              <a:rPr kumimoji="0" lang="zh-CN" altLang="zh-CN" sz="26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解码得到</a:t>
            </a:r>
            <a:r>
              <a:rPr kumimoji="0" lang="en-US" altLang="zh-CN" sz="26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011</a:t>
            </a:r>
            <a:r>
              <a:rPr kumimoji="0" lang="zh-CN" altLang="zh-CN" sz="26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p>
        </p:txBody>
      </p:sp>
    </p:spTree>
    <p:extLst>
      <p:ext uri="{BB962C8B-B14F-4D97-AF65-F5344CB8AC3E}">
        <p14:creationId xmlns:p14="http://schemas.microsoft.com/office/powerpoint/2010/main" val="2224685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26B94A-D271-49E9-B924-EEF3EFB72BE7}"/>
              </a:ext>
            </a:extLst>
          </p:cNvPr>
          <p:cNvSpPr txBox="1">
            <a:spLocks noChangeArrowheads="1"/>
          </p:cNvSpPr>
          <p:nvPr/>
        </p:nvSpPr>
        <p:spPr>
          <a:xfrm>
            <a:off x="1043608" y="1844824"/>
            <a:ext cx="7345362" cy="1439862"/>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fontAlgn="auto">
              <a:spcAft>
                <a:spcPts val="0"/>
              </a:spcAft>
            </a:pPr>
            <a:r>
              <a:rPr lang="zh-CN" altLang="en-US" sz="3600" b="1" dirty="0">
                <a:solidFill>
                  <a:srgbClr val="FF0000"/>
                </a:solidFill>
              </a:rPr>
              <a:t>应用二</a:t>
            </a:r>
            <a:endParaRPr lang="en-US" altLang="zh-CN" sz="3600" b="1" dirty="0">
              <a:solidFill>
                <a:srgbClr val="FF0000"/>
              </a:solidFill>
            </a:endParaRPr>
          </a:p>
          <a:p>
            <a:pPr fontAlgn="auto">
              <a:spcAft>
                <a:spcPts val="0"/>
              </a:spcAft>
            </a:pPr>
            <a:endParaRPr lang="en-US" altLang="zh-CN" sz="3600" b="1" dirty="0">
              <a:solidFill>
                <a:srgbClr val="FF0000"/>
              </a:solidFill>
            </a:endParaRPr>
          </a:p>
          <a:p>
            <a:pPr fontAlgn="auto">
              <a:spcAft>
                <a:spcPts val="0"/>
              </a:spcAft>
            </a:pPr>
            <a:r>
              <a:rPr lang="zh-CN" altLang="en-US" dirty="0"/>
              <a:t>图形的对称变换群</a:t>
            </a:r>
          </a:p>
        </p:txBody>
      </p:sp>
    </p:spTree>
    <p:extLst>
      <p:ext uri="{BB962C8B-B14F-4D97-AF65-F5344CB8AC3E}">
        <p14:creationId xmlns:p14="http://schemas.microsoft.com/office/powerpoint/2010/main" val="398376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4278B352-AC18-4D98-8F76-CD1549F5D13D}"/>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746" name="Rectangle 2">
            <a:extLst>
              <a:ext uri="{FF2B5EF4-FFF2-40B4-BE49-F238E27FC236}">
                <a16:creationId xmlns:a16="http://schemas.microsoft.com/office/drawing/2014/main" id="{B3308BD1-331D-49CF-A8FE-F22527FC831A}"/>
              </a:ext>
            </a:extLst>
          </p:cNvPr>
          <p:cNvSpPr>
            <a:spLocks noGrp="1" noChangeArrowheads="1"/>
          </p:cNvSpPr>
          <p:nvPr>
            <p:ph type="title"/>
          </p:nvPr>
        </p:nvSpPr>
        <p:spPr/>
        <p:txBody>
          <a:bodyPr/>
          <a:lstStyle/>
          <a:p>
            <a:r>
              <a:rPr lang="zh-CN" altLang="en-US" sz="3200" dirty="0"/>
              <a:t>二、图形的对称变换群 </a:t>
            </a:r>
          </a:p>
        </p:txBody>
      </p:sp>
      <p:sp>
        <p:nvSpPr>
          <p:cNvPr id="287747" name="Rectangle 3">
            <a:extLst>
              <a:ext uri="{FF2B5EF4-FFF2-40B4-BE49-F238E27FC236}">
                <a16:creationId xmlns:a16="http://schemas.microsoft.com/office/drawing/2014/main" id="{1C18F989-F099-4E1D-8F91-F499A14897FC}"/>
              </a:ext>
            </a:extLst>
          </p:cNvPr>
          <p:cNvSpPr>
            <a:spLocks noGrp="1" noChangeArrowheads="1"/>
          </p:cNvSpPr>
          <p:nvPr>
            <p:ph type="body" idx="1"/>
          </p:nvPr>
        </p:nvSpPr>
        <p:spPr>
          <a:xfrm>
            <a:off x="455613" y="833438"/>
            <a:ext cx="8231187" cy="1227137"/>
          </a:xfrm>
        </p:spPr>
        <p:txBody>
          <a:bodyPr/>
          <a:lstStyle/>
          <a:p>
            <a:r>
              <a:rPr lang="zh-CN" altLang="en-US">
                <a:solidFill>
                  <a:srgbClr val="0000FF"/>
                </a:solidFill>
              </a:rPr>
              <a:t>定义</a:t>
            </a:r>
            <a:r>
              <a:rPr lang="en-US" altLang="zh-CN">
                <a:solidFill>
                  <a:srgbClr val="0000FF"/>
                </a:solidFill>
              </a:rPr>
              <a:t>1:</a:t>
            </a:r>
            <a:r>
              <a:rPr lang="en-US" altLang="zh-CN"/>
              <a:t>  </a:t>
            </a:r>
            <a:r>
              <a:rPr lang="zh-CN" altLang="en-US"/>
              <a:t>使图形不变形地变到与它重合的变</a:t>
            </a:r>
          </a:p>
          <a:p>
            <a:r>
              <a:rPr lang="zh-CN" altLang="en-US"/>
              <a:t>换称为这个图形的对称变换</a:t>
            </a:r>
            <a:r>
              <a:rPr lang="en-US" altLang="zh-CN"/>
              <a:t>. </a:t>
            </a:r>
          </a:p>
        </p:txBody>
      </p:sp>
      <p:sp>
        <p:nvSpPr>
          <p:cNvPr id="287748" name="Rectangle 4">
            <a:extLst>
              <a:ext uri="{FF2B5EF4-FFF2-40B4-BE49-F238E27FC236}">
                <a16:creationId xmlns:a16="http://schemas.microsoft.com/office/drawing/2014/main" id="{320BFB5A-405E-4090-BDAD-02CB3B126BF2}"/>
              </a:ext>
            </a:extLst>
          </p:cNvPr>
          <p:cNvSpPr>
            <a:spLocks noChangeArrowheads="1"/>
          </p:cNvSpPr>
          <p:nvPr/>
        </p:nvSpPr>
        <p:spPr bwMode="auto">
          <a:xfrm>
            <a:off x="611188" y="2708275"/>
            <a:ext cx="784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定义</a:t>
            </a:r>
            <a:r>
              <a:rPr kumimoji="0" lang="en-US" altLang="zh-CN" sz="32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2</a:t>
            </a:r>
            <a:r>
              <a:rPr kumimoji="0" lang="zh-CN" altLang="en-US" sz="3200" b="1" i="0" u="none" strike="noStrike" kern="1200" cap="none" spc="0" normalizeH="0" baseline="0" noProof="0">
                <a:ln>
                  <a:noFill/>
                </a:ln>
                <a:solidFill>
                  <a:srgbClr val="0000FF"/>
                </a:solidFill>
                <a:effectLst/>
                <a:uLnTx/>
                <a:uFillTx/>
                <a:latin typeface="Arial" panose="020B0604020202020204" pitchFamily="34" charset="0"/>
                <a:ea typeface="宋体" panose="02010600030101010101" pitchFamily="2" charset="-122"/>
                <a:cs typeface="+mn-cs"/>
              </a:rPr>
              <a:t>：</a:t>
            </a: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图形的一切对称变换关于变换的乘</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法构成群，称为这个图形的</a:t>
            </a:r>
            <a:r>
              <a:rPr kumimoji="0" lang="zh-CN" altLang="en-US" sz="32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对称变换群</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Effect transition="in" filter="wipe(left)">
                                      <p:cBhvr>
                                        <p:cTn id="7" dur="5000"/>
                                        <p:tgtEl>
                                          <p:spTgt spid="287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7747">
                                            <p:txEl>
                                              <p:pRg st="1" end="1"/>
                                            </p:txEl>
                                          </p:spTgt>
                                        </p:tgtEl>
                                        <p:attrNameLst>
                                          <p:attrName>style.visibility</p:attrName>
                                        </p:attrNameLst>
                                      </p:cBhvr>
                                      <p:to>
                                        <p:strVal val="visible"/>
                                      </p:to>
                                    </p:set>
                                    <p:animEffect transition="in" filter="wipe(left)">
                                      <p:cBhvr>
                                        <p:cTn id="12" dur="5000"/>
                                        <p:tgtEl>
                                          <p:spTgt spid="287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7748">
                                            <p:txEl>
                                              <p:pRg st="0" end="0"/>
                                            </p:txEl>
                                          </p:spTgt>
                                        </p:tgtEl>
                                        <p:attrNameLst>
                                          <p:attrName>style.visibility</p:attrName>
                                        </p:attrNameLst>
                                      </p:cBhvr>
                                      <p:to>
                                        <p:strVal val="visible"/>
                                      </p:to>
                                    </p:set>
                                    <p:animEffect transition="in" filter="wipe(left)">
                                      <p:cBhvr>
                                        <p:cTn id="17" dur="5000"/>
                                        <p:tgtEl>
                                          <p:spTgt spid="28774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7748">
                                            <p:txEl>
                                              <p:pRg st="1" end="1"/>
                                            </p:txEl>
                                          </p:spTgt>
                                        </p:tgtEl>
                                        <p:attrNameLst>
                                          <p:attrName>style.visibility</p:attrName>
                                        </p:attrNameLst>
                                      </p:cBhvr>
                                      <p:to>
                                        <p:strVal val="visible"/>
                                      </p:to>
                                    </p:set>
                                    <p:animEffect transition="in" filter="wipe(left)">
                                      <p:cBhvr>
                                        <p:cTn id="22" dur="5000"/>
                                        <p:tgtEl>
                                          <p:spTgt spid="2877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P spid="28774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01824"/>
            <a:ext cx="8686800" cy="1143000"/>
          </a:xfrm>
        </p:spPr>
        <p:txBody>
          <a:bodyPr>
            <a:normAutofit fontScale="90000"/>
          </a:bodyPr>
          <a:lstStyle/>
          <a:p>
            <a:r>
              <a:rPr lang="en-US" altLang="zh-CN" sz="4500" dirty="0"/>
              <a:t>§1   </a:t>
            </a:r>
            <a:r>
              <a:rPr lang="zh-CN" altLang="en-US" sz="4500" dirty="0"/>
              <a:t>二进编码和查错</a:t>
            </a:r>
            <a:br>
              <a:rPr lang="en-US" altLang="zh-CN" sz="4500" dirty="0"/>
            </a:br>
            <a:r>
              <a:rPr lang="en-US" altLang="zh-CN" sz="3600" dirty="0"/>
              <a:t>coding of binary information and error detection</a:t>
            </a:r>
            <a:endParaRPr lang="zh-CN" altLang="zh-CN" sz="3600" dirty="0"/>
          </a:p>
        </p:txBody>
      </p:sp>
      <p:sp>
        <p:nvSpPr>
          <p:cNvPr id="3" name="内容占位符 2"/>
          <p:cNvSpPr>
            <a:spLocks noGrp="1"/>
          </p:cNvSpPr>
          <p:nvPr>
            <p:ph idx="1"/>
          </p:nvPr>
        </p:nvSpPr>
        <p:spPr>
          <a:xfrm>
            <a:off x="467544" y="2348880"/>
            <a:ext cx="8229600" cy="3672408"/>
          </a:xfrm>
        </p:spPr>
        <p:txBody>
          <a:bodyPr>
            <a:normAutofit/>
          </a:bodyPr>
          <a:lstStyle/>
          <a:p>
            <a:endParaRPr lang="en-US" altLang="zh-CN" dirty="0"/>
          </a:p>
          <a:p>
            <a:r>
              <a:rPr lang="en-US" altLang="zh-CN" dirty="0"/>
              <a:t>Alphabet  </a:t>
            </a:r>
            <a:r>
              <a:rPr lang="zh-CN" altLang="en-US" dirty="0"/>
              <a:t>字母集</a:t>
            </a:r>
            <a:r>
              <a:rPr lang="en-US" altLang="zh-CN" dirty="0"/>
              <a:t>,   B</a:t>
            </a:r>
            <a:r>
              <a:rPr lang="zh-CN" altLang="en-US" dirty="0"/>
              <a:t>＝</a:t>
            </a:r>
            <a:r>
              <a:rPr lang="en-US" altLang="zh-CN" dirty="0"/>
              <a:t>{0,1}.</a:t>
            </a:r>
          </a:p>
          <a:p>
            <a:endParaRPr lang="en-US" altLang="zh-CN" dirty="0"/>
          </a:p>
          <a:p>
            <a:r>
              <a:rPr lang="en-US" altLang="zh-CN" dirty="0"/>
              <a:t>message    </a:t>
            </a:r>
            <a:r>
              <a:rPr lang="zh-CN" altLang="en-US" dirty="0"/>
              <a:t>从有限</a:t>
            </a:r>
            <a:r>
              <a:rPr lang="en-US" altLang="zh-CN" dirty="0"/>
              <a:t>alphabet</a:t>
            </a:r>
            <a:r>
              <a:rPr lang="zh-CN" altLang="en-US" dirty="0"/>
              <a:t>中选取有限多个符号组成的一个序列。</a:t>
            </a:r>
            <a:endParaRPr lang="en-US" altLang="zh-CN" dirty="0"/>
          </a:p>
          <a:p>
            <a:endParaRPr lang="zh-CN" altLang="en-US" dirty="0"/>
          </a:p>
          <a:p>
            <a:r>
              <a:rPr lang="en-US" altLang="zh-CN" dirty="0"/>
              <a:t>word      m</a:t>
            </a:r>
            <a:r>
              <a:rPr lang="zh-CN" altLang="en-US" dirty="0"/>
              <a:t>个</a:t>
            </a:r>
            <a:r>
              <a:rPr lang="en-US" altLang="zh-CN" dirty="0"/>
              <a:t>0</a:t>
            </a:r>
            <a:r>
              <a:rPr lang="zh-CN" altLang="en-US" dirty="0"/>
              <a:t>和</a:t>
            </a:r>
            <a:r>
              <a:rPr lang="en-US" altLang="zh-CN" dirty="0"/>
              <a:t>1</a:t>
            </a:r>
            <a:r>
              <a:rPr lang="zh-CN" altLang="en-US" dirty="0"/>
              <a:t>组成的一个序列。</a:t>
            </a:r>
          </a:p>
          <a:p>
            <a:endParaRPr lang="zh-CN" altLang="zh-CN" dirty="0"/>
          </a:p>
        </p:txBody>
      </p:sp>
    </p:spTree>
    <p:extLst>
      <p:ext uri="{BB962C8B-B14F-4D97-AF65-F5344CB8AC3E}">
        <p14:creationId xmlns:p14="http://schemas.microsoft.com/office/powerpoint/2010/main" val="139931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a:extLst>
              <a:ext uri="{FF2B5EF4-FFF2-40B4-BE49-F238E27FC236}">
                <a16:creationId xmlns:a16="http://schemas.microsoft.com/office/drawing/2014/main" id="{33B30000-4AF0-4B87-B5AB-DE1010F759F7}"/>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8770" name="Rectangle 2">
            <a:extLst>
              <a:ext uri="{FF2B5EF4-FFF2-40B4-BE49-F238E27FC236}">
                <a16:creationId xmlns:a16="http://schemas.microsoft.com/office/drawing/2014/main" id="{23AAB489-7AEF-4AFF-8CC6-2DF922AB822B}"/>
              </a:ext>
            </a:extLst>
          </p:cNvPr>
          <p:cNvSpPr>
            <a:spLocks noGrp="1" noChangeArrowheads="1"/>
          </p:cNvSpPr>
          <p:nvPr>
            <p:ph type="title"/>
          </p:nvPr>
        </p:nvSpPr>
        <p:spPr/>
        <p:txBody>
          <a:bodyPr/>
          <a:lstStyle/>
          <a:p>
            <a:r>
              <a:rPr lang="zh-CN" altLang="en-US" sz="3200"/>
              <a:t>例 </a:t>
            </a:r>
            <a:r>
              <a:rPr lang="en-US" altLang="zh-CN" sz="3200"/>
              <a:t>1 </a:t>
            </a:r>
            <a:r>
              <a:rPr lang="zh-CN" altLang="en-US" sz="3200"/>
              <a:t>正三角形的对称变换群</a:t>
            </a:r>
            <a:r>
              <a:rPr lang="en-US" altLang="zh-CN" sz="3200"/>
              <a:t>.</a:t>
            </a:r>
          </a:p>
        </p:txBody>
      </p:sp>
      <p:sp>
        <p:nvSpPr>
          <p:cNvPr id="288771" name="Rectangle 3">
            <a:extLst>
              <a:ext uri="{FF2B5EF4-FFF2-40B4-BE49-F238E27FC236}">
                <a16:creationId xmlns:a16="http://schemas.microsoft.com/office/drawing/2014/main" id="{CB6A9E09-9331-426A-BD7E-FB4581269D97}"/>
              </a:ext>
            </a:extLst>
          </p:cNvPr>
          <p:cNvSpPr>
            <a:spLocks noGrp="1" noChangeArrowheads="1"/>
          </p:cNvSpPr>
          <p:nvPr>
            <p:ph type="body" sz="half" idx="1"/>
          </p:nvPr>
        </p:nvSpPr>
        <p:spPr>
          <a:xfrm>
            <a:off x="455613" y="833438"/>
            <a:ext cx="8293100" cy="2595562"/>
          </a:xfrm>
        </p:spPr>
        <p:txBody>
          <a:bodyPr/>
          <a:lstStyle/>
          <a:p>
            <a:pPr marL="0" indent="0"/>
            <a:r>
              <a:rPr lang="en-US" altLang="zh-CN"/>
              <a:t>     </a:t>
            </a:r>
            <a:r>
              <a:rPr lang="zh-CN" altLang="en-US"/>
              <a:t>设正三角形的三个顶点分别为</a:t>
            </a:r>
            <a:r>
              <a:rPr lang="en-US" altLang="zh-CN"/>
              <a:t>1</a:t>
            </a:r>
            <a:r>
              <a:rPr lang="zh-CN" altLang="en-US"/>
              <a:t>、 </a:t>
            </a:r>
            <a:r>
              <a:rPr lang="en-US" altLang="zh-CN"/>
              <a:t>2</a:t>
            </a:r>
            <a:r>
              <a:rPr lang="zh-CN" altLang="en-US"/>
              <a:t>、 </a:t>
            </a:r>
            <a:r>
              <a:rPr lang="en-US" altLang="zh-CN"/>
              <a:t>3. </a:t>
            </a:r>
            <a:r>
              <a:rPr lang="zh-CN" altLang="en-US"/>
              <a:t>显然，正三角形的每一对称变换都导致正三角形的三个顶点的唯一一个置换</a:t>
            </a:r>
            <a:r>
              <a:rPr lang="en-US" altLang="zh-CN"/>
              <a:t>.  </a:t>
            </a:r>
            <a:r>
              <a:rPr lang="zh-CN" altLang="en-US"/>
              <a:t>反之， 由正三角形的三个顶点的任一置换都可得到正三角形的唯一一个对称变换，从而可用</a:t>
            </a:r>
          </a:p>
        </p:txBody>
      </p:sp>
      <p:pic>
        <p:nvPicPr>
          <p:cNvPr id="288773" name="Picture 5">
            <a:extLst>
              <a:ext uri="{FF2B5EF4-FFF2-40B4-BE49-F238E27FC236}">
                <a16:creationId xmlns:a16="http://schemas.microsoft.com/office/drawing/2014/main" id="{D10FD8B7-2445-4C38-8C44-3FF67E66F3A2}"/>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1258888" y="3500438"/>
            <a:ext cx="6624637" cy="639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8775" name="Rectangle 7">
            <a:extLst>
              <a:ext uri="{FF2B5EF4-FFF2-40B4-BE49-F238E27FC236}">
                <a16:creationId xmlns:a16="http://schemas.microsoft.com/office/drawing/2014/main" id="{1793FE8A-AF53-4E7C-A5F5-DC187A8C843D}"/>
              </a:ext>
            </a:extLst>
          </p:cNvPr>
          <p:cNvSpPr>
            <a:spLocks noChangeArrowheads="1"/>
          </p:cNvSpPr>
          <p:nvPr/>
        </p:nvSpPr>
        <p:spPr bwMode="auto">
          <a:xfrm>
            <a:off x="684213" y="4221163"/>
            <a:ext cx="5302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表示正三角形的对称变换群</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06933151-8889-4D01-AE63-8155CC6C4FCE}"/>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0819" name="Rectangle 3">
            <a:extLst>
              <a:ext uri="{FF2B5EF4-FFF2-40B4-BE49-F238E27FC236}">
                <a16:creationId xmlns:a16="http://schemas.microsoft.com/office/drawing/2014/main" id="{954FBAD6-7AED-4A16-9AF4-841951C1F3B4}"/>
              </a:ext>
            </a:extLst>
          </p:cNvPr>
          <p:cNvSpPr>
            <a:spLocks noGrp="1" noChangeArrowheads="1"/>
          </p:cNvSpPr>
          <p:nvPr>
            <p:ph type="body" idx="1"/>
          </p:nvPr>
        </p:nvSpPr>
        <p:spPr>
          <a:xfrm>
            <a:off x="455613" y="642938"/>
            <a:ext cx="8231187" cy="2273300"/>
          </a:xfrm>
        </p:spPr>
        <p:txBody>
          <a:bodyPr/>
          <a:lstStyle/>
          <a:p>
            <a:r>
              <a:rPr lang="zh-CN" altLang="en-US" sz="3000" dirty="0"/>
              <a:t>其中</a:t>
            </a:r>
            <a:r>
              <a:rPr lang="en-US" altLang="zh-CN" sz="3000" dirty="0">
                <a:solidFill>
                  <a:srgbClr val="FF0000"/>
                </a:solidFill>
              </a:rPr>
              <a:t>(1)</a:t>
            </a:r>
            <a:r>
              <a:rPr lang="zh-CN" altLang="en-US" sz="3000" dirty="0"/>
              <a:t>为恒等变换</a:t>
            </a:r>
            <a:r>
              <a:rPr lang="en-US" altLang="zh-CN" sz="3000" dirty="0"/>
              <a:t>, </a:t>
            </a:r>
            <a:r>
              <a:rPr lang="en-US" altLang="zh-CN" sz="3000" dirty="0">
                <a:solidFill>
                  <a:srgbClr val="FF0000"/>
                </a:solidFill>
              </a:rPr>
              <a:t>(1 2), (1 3), (2 3)</a:t>
            </a:r>
            <a:r>
              <a:rPr lang="en-US" altLang="zh-CN" sz="3000" dirty="0"/>
              <a:t> </a:t>
            </a:r>
            <a:r>
              <a:rPr lang="zh-CN" altLang="en-US" sz="3000" dirty="0"/>
              <a:t>分</a:t>
            </a:r>
          </a:p>
          <a:p>
            <a:r>
              <a:rPr lang="zh-CN" altLang="en-US" sz="3000" dirty="0"/>
              <a:t>别表示关于正三角形的三个对称轴的反射变换</a:t>
            </a:r>
            <a:r>
              <a:rPr lang="en-US" altLang="zh-CN" sz="3000" dirty="0"/>
              <a:t>, </a:t>
            </a:r>
          </a:p>
          <a:p>
            <a:r>
              <a:rPr lang="en-US" altLang="zh-CN" sz="3000" dirty="0">
                <a:solidFill>
                  <a:srgbClr val="FF0000"/>
                </a:solidFill>
              </a:rPr>
              <a:t>(1 2 3), (1 3 2)</a:t>
            </a:r>
            <a:r>
              <a:rPr lang="zh-CN" altLang="en-US" sz="3000" dirty="0"/>
              <a:t>分别表示关于正三角形的中</a:t>
            </a:r>
          </a:p>
          <a:p>
            <a:r>
              <a:rPr lang="zh-CN" altLang="en-US" sz="3000" dirty="0"/>
              <a:t>心按逆时针方向旋转</a:t>
            </a:r>
            <a:r>
              <a:rPr lang="en-US" altLang="zh-CN" sz="3000" dirty="0"/>
              <a:t>120</a:t>
            </a:r>
            <a:r>
              <a:rPr lang="zh-CN" altLang="en-US" sz="3000" dirty="0"/>
              <a:t>度、</a:t>
            </a:r>
            <a:r>
              <a:rPr lang="en-US" altLang="zh-CN" sz="3000" dirty="0"/>
              <a:t>240</a:t>
            </a:r>
            <a:r>
              <a:rPr lang="zh-CN" altLang="en-US" sz="3000" dirty="0"/>
              <a:t>度的旋转变</a:t>
            </a:r>
          </a:p>
          <a:p>
            <a:r>
              <a:rPr lang="zh-CN" altLang="en-US" sz="3000" dirty="0"/>
              <a:t>换</a:t>
            </a:r>
            <a:r>
              <a:rPr lang="en-US" altLang="zh-CN" sz="3000" dirty="0"/>
              <a:t>.</a:t>
            </a:r>
          </a:p>
        </p:txBody>
      </p:sp>
      <p:pic>
        <p:nvPicPr>
          <p:cNvPr id="290820" name="Picture 4">
            <a:extLst>
              <a:ext uri="{FF2B5EF4-FFF2-40B4-BE49-F238E27FC236}">
                <a16:creationId xmlns:a16="http://schemas.microsoft.com/office/drawing/2014/main" id="{F2844CAF-1E7A-4B81-BDE8-55F2AF53D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420938"/>
            <a:ext cx="4102100"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0821" name="Picture 5">
            <a:extLst>
              <a:ext uri="{FF2B5EF4-FFF2-40B4-BE49-F238E27FC236}">
                <a16:creationId xmlns:a16="http://schemas.microsoft.com/office/drawing/2014/main" id="{70E83A09-B79E-4BE5-A4E3-F329FEEDD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2486025"/>
            <a:ext cx="4248150" cy="387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0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B0626A6-A483-4D41-B953-5AFC668DF9DE}"/>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1842" name="Rectangle 2">
            <a:extLst>
              <a:ext uri="{FF2B5EF4-FFF2-40B4-BE49-F238E27FC236}">
                <a16:creationId xmlns:a16="http://schemas.microsoft.com/office/drawing/2014/main" id="{80232D8C-6692-40BB-B82A-9D34D30E0BBE}"/>
              </a:ext>
            </a:extLst>
          </p:cNvPr>
          <p:cNvSpPr>
            <a:spLocks noGrp="1" noChangeArrowheads="1"/>
          </p:cNvSpPr>
          <p:nvPr>
            <p:ph type="title"/>
          </p:nvPr>
        </p:nvSpPr>
        <p:spPr/>
        <p:txBody>
          <a:bodyPr/>
          <a:lstStyle/>
          <a:p>
            <a:r>
              <a:rPr lang="zh-CN" altLang="en-US" sz="3200"/>
              <a:t>例 </a:t>
            </a:r>
            <a:r>
              <a:rPr lang="en-US" altLang="zh-CN" sz="3200"/>
              <a:t>2 </a:t>
            </a:r>
            <a:r>
              <a:rPr lang="zh-CN" altLang="en-US" sz="3200"/>
              <a:t>正方形的对称变换群</a:t>
            </a:r>
            <a:r>
              <a:rPr lang="en-US" altLang="zh-CN" sz="3200"/>
              <a:t>. </a:t>
            </a:r>
          </a:p>
        </p:txBody>
      </p:sp>
      <p:sp>
        <p:nvSpPr>
          <p:cNvPr id="291843" name="Rectangle 3">
            <a:extLst>
              <a:ext uri="{FF2B5EF4-FFF2-40B4-BE49-F238E27FC236}">
                <a16:creationId xmlns:a16="http://schemas.microsoft.com/office/drawing/2014/main" id="{B1E2E31E-0CFB-4435-8BD7-9D15EFC0BD2A}"/>
              </a:ext>
            </a:extLst>
          </p:cNvPr>
          <p:cNvSpPr>
            <a:spLocks noGrp="1" noChangeArrowheads="1"/>
          </p:cNvSpPr>
          <p:nvPr>
            <p:ph type="body" idx="1"/>
          </p:nvPr>
        </p:nvSpPr>
        <p:spPr>
          <a:xfrm>
            <a:off x="455613" y="833438"/>
            <a:ext cx="8231187" cy="3603625"/>
          </a:xfrm>
        </p:spPr>
        <p:txBody>
          <a:bodyPr/>
          <a:lstStyle/>
          <a:p>
            <a:r>
              <a:rPr lang="en-US" altLang="zh-CN" dirty="0"/>
              <a:t>     </a:t>
            </a:r>
            <a:r>
              <a:rPr lang="zh-CN" altLang="en-US" dirty="0"/>
              <a:t>正方形的四个顶点分别可用</a:t>
            </a:r>
            <a:r>
              <a:rPr lang="en-US" altLang="zh-CN" dirty="0"/>
              <a:t>1</a:t>
            </a:r>
            <a:r>
              <a:rPr lang="zh-CN" altLang="en-US" dirty="0"/>
              <a:t>、 </a:t>
            </a:r>
            <a:r>
              <a:rPr lang="en-US" altLang="zh-CN" dirty="0"/>
              <a:t>2</a:t>
            </a:r>
            <a:r>
              <a:rPr lang="zh-CN" altLang="en-US" dirty="0"/>
              <a:t>、 </a:t>
            </a:r>
            <a:r>
              <a:rPr lang="en-US" altLang="zh-CN" dirty="0"/>
              <a:t>3</a:t>
            </a:r>
            <a:r>
              <a:rPr lang="zh-CN" altLang="en-US" dirty="0"/>
              <a:t>、 </a:t>
            </a:r>
          </a:p>
          <a:p>
            <a:r>
              <a:rPr lang="en-US" altLang="zh-CN" dirty="0"/>
              <a:t>4</a:t>
            </a:r>
            <a:r>
              <a:rPr lang="zh-CN" altLang="en-US" dirty="0"/>
              <a:t>来表示</a:t>
            </a:r>
            <a:r>
              <a:rPr lang="en-US" altLang="zh-CN" dirty="0"/>
              <a:t>. </a:t>
            </a:r>
            <a:r>
              <a:rPr lang="zh-CN" altLang="en-US" dirty="0"/>
              <a:t>于是正方形的每一对称变换可用一</a:t>
            </a:r>
          </a:p>
          <a:p>
            <a:r>
              <a:rPr lang="zh-CN" altLang="en-US" dirty="0"/>
              <a:t>个</a:t>
            </a:r>
            <a:r>
              <a:rPr lang="en-US" altLang="zh-CN" dirty="0"/>
              <a:t>4</a:t>
            </a:r>
            <a:r>
              <a:rPr lang="zh-CN" altLang="en-US" dirty="0"/>
              <a:t>次置换来表示</a:t>
            </a:r>
            <a:r>
              <a:rPr lang="en-US" altLang="zh-CN" dirty="0"/>
              <a:t>. </a:t>
            </a:r>
          </a:p>
          <a:p>
            <a:pPr marL="0" indent="0"/>
            <a:r>
              <a:rPr lang="en-US" altLang="zh-CN" dirty="0"/>
              <a:t>     </a:t>
            </a:r>
            <a:r>
              <a:rPr lang="zh-CN" altLang="en-US" dirty="0"/>
              <a:t>显然，不同的对称变换所对应的置换也不同，而对称变换的乘积对应了置换的乘积</a:t>
            </a:r>
            <a:r>
              <a:rPr lang="en-US" altLang="zh-CN" dirty="0"/>
              <a:t>. </a:t>
            </a:r>
          </a:p>
          <a:p>
            <a:pPr marL="0" indent="0"/>
            <a:r>
              <a:rPr lang="en-US" altLang="zh-CN" dirty="0"/>
              <a:t>     </a:t>
            </a:r>
            <a:r>
              <a:rPr lang="zh-CN" altLang="en-US" dirty="0"/>
              <a:t>这说明，正方形的对称变换群可用一置换群来表示</a:t>
            </a:r>
            <a:r>
              <a:rPr lang="en-US" altLang="zh-CN"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a:extLst>
              <a:ext uri="{FF2B5EF4-FFF2-40B4-BE49-F238E27FC236}">
                <a16:creationId xmlns:a16="http://schemas.microsoft.com/office/drawing/2014/main" id="{E2886EE2-2CC2-4AD4-BF52-68EEF34D8FFA}"/>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2866" name="Rectangle 2">
            <a:extLst>
              <a:ext uri="{FF2B5EF4-FFF2-40B4-BE49-F238E27FC236}">
                <a16:creationId xmlns:a16="http://schemas.microsoft.com/office/drawing/2014/main" id="{F98A1C35-2F35-4098-8433-2F56C19B6AAA}"/>
              </a:ext>
            </a:extLst>
          </p:cNvPr>
          <p:cNvSpPr>
            <a:spLocks noGrp="1" noChangeArrowheads="1"/>
          </p:cNvSpPr>
          <p:nvPr>
            <p:ph type="title"/>
          </p:nvPr>
        </p:nvSpPr>
        <p:spPr/>
        <p:txBody>
          <a:bodyPr/>
          <a:lstStyle/>
          <a:p>
            <a:r>
              <a:rPr lang="zh-CN" altLang="en-US" sz="3200"/>
              <a:t>容易看出</a:t>
            </a:r>
            <a:r>
              <a:rPr lang="en-US" altLang="zh-CN" sz="3200"/>
              <a:t>, </a:t>
            </a:r>
            <a:r>
              <a:rPr lang="zh-CN" altLang="en-US" sz="3200"/>
              <a:t>正方形的对称变换有两类</a:t>
            </a:r>
            <a:r>
              <a:rPr lang="en-US" altLang="zh-CN" sz="3200"/>
              <a:t>:</a:t>
            </a:r>
          </a:p>
        </p:txBody>
      </p:sp>
      <p:sp>
        <p:nvSpPr>
          <p:cNvPr id="292867" name="Rectangle 3">
            <a:extLst>
              <a:ext uri="{FF2B5EF4-FFF2-40B4-BE49-F238E27FC236}">
                <a16:creationId xmlns:a16="http://schemas.microsoft.com/office/drawing/2014/main" id="{2B8045B6-0663-42D9-A7E9-3CECE73238EE}"/>
              </a:ext>
            </a:extLst>
          </p:cNvPr>
          <p:cNvSpPr>
            <a:spLocks noGrp="1" noChangeArrowheads="1"/>
          </p:cNvSpPr>
          <p:nvPr>
            <p:ph type="body" idx="1"/>
          </p:nvPr>
        </p:nvSpPr>
        <p:spPr>
          <a:xfrm>
            <a:off x="455613" y="833438"/>
            <a:ext cx="8231187" cy="1011237"/>
          </a:xfrm>
        </p:spPr>
        <p:txBody>
          <a:bodyPr/>
          <a:lstStyle/>
          <a:p>
            <a:pPr>
              <a:lnSpc>
                <a:spcPct val="90000"/>
              </a:lnSpc>
            </a:pPr>
            <a:r>
              <a:rPr lang="en-US" altLang="zh-CN"/>
              <a:t>    </a:t>
            </a:r>
            <a:r>
              <a:rPr lang="zh-CN" altLang="en-US"/>
              <a:t>第一类</a:t>
            </a:r>
            <a:r>
              <a:rPr lang="en-US" altLang="zh-CN"/>
              <a:t>: </a:t>
            </a:r>
            <a:r>
              <a:rPr lang="zh-CN" altLang="en-US"/>
              <a:t>绕中心的分别旋转</a:t>
            </a:r>
            <a:r>
              <a:rPr lang="en-US" altLang="zh-CN"/>
              <a:t>90</a:t>
            </a:r>
            <a:r>
              <a:rPr lang="zh-CN" altLang="en-US"/>
              <a:t>度，</a:t>
            </a:r>
            <a:r>
              <a:rPr lang="en-US" altLang="zh-CN"/>
              <a:t>180</a:t>
            </a:r>
          </a:p>
          <a:p>
            <a:pPr>
              <a:lnSpc>
                <a:spcPct val="90000"/>
              </a:lnSpc>
            </a:pPr>
            <a:r>
              <a:rPr lang="zh-CN" altLang="en-US"/>
              <a:t>度，</a:t>
            </a:r>
            <a:r>
              <a:rPr lang="en-US" altLang="zh-CN"/>
              <a:t>270</a:t>
            </a:r>
            <a:r>
              <a:rPr lang="zh-CN" altLang="en-US"/>
              <a:t>度，</a:t>
            </a:r>
            <a:r>
              <a:rPr lang="en-US" altLang="zh-CN"/>
              <a:t>360</a:t>
            </a:r>
            <a:r>
              <a:rPr lang="zh-CN" altLang="en-US"/>
              <a:t>度的旋转，</a:t>
            </a:r>
          </a:p>
        </p:txBody>
      </p:sp>
      <p:sp>
        <p:nvSpPr>
          <p:cNvPr id="292868" name="Rectangle 4">
            <a:extLst>
              <a:ext uri="{FF2B5EF4-FFF2-40B4-BE49-F238E27FC236}">
                <a16:creationId xmlns:a16="http://schemas.microsoft.com/office/drawing/2014/main" id="{F2C8EA47-9C1A-4F7C-8D0F-84504188CD64}"/>
              </a:ext>
            </a:extLst>
          </p:cNvPr>
          <p:cNvSpPr>
            <a:spLocks noChangeArrowheads="1"/>
          </p:cNvSpPr>
          <p:nvPr/>
        </p:nvSpPr>
        <p:spPr bwMode="auto">
          <a:xfrm>
            <a:off x="1042988" y="1844675"/>
            <a:ext cx="295275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342900" indent="-342900">
              <a:spcBef>
                <a:spcPct val="20000"/>
              </a:spcBef>
              <a:defRPr sz="3200" b="1">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32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32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32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32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sz="32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sz="32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sz="32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sz="3200">
                <a:solidFill>
                  <a:schemeClr val="tx1"/>
                </a:solidFill>
                <a:latin typeface="Verdan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这对应于置换</a:t>
            </a:r>
          </a:p>
        </p:txBody>
      </p:sp>
      <p:sp>
        <p:nvSpPr>
          <p:cNvPr id="292869" name="Rectangle 5">
            <a:extLst>
              <a:ext uri="{FF2B5EF4-FFF2-40B4-BE49-F238E27FC236}">
                <a16:creationId xmlns:a16="http://schemas.microsoft.com/office/drawing/2014/main" id="{827CA508-B7A9-4CB4-8299-F491B3A02149}"/>
              </a:ext>
            </a:extLst>
          </p:cNvPr>
          <p:cNvSpPr>
            <a:spLocks noChangeArrowheads="1"/>
          </p:cNvSpPr>
          <p:nvPr/>
        </p:nvSpPr>
        <p:spPr bwMode="auto">
          <a:xfrm>
            <a:off x="468313" y="2492375"/>
            <a:ext cx="84963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342900" indent="-342900">
              <a:spcBef>
                <a:spcPct val="20000"/>
              </a:spcBef>
              <a:defRPr sz="3200" b="1">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32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32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32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32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sz="32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sz="32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sz="32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sz="3200">
                <a:solidFill>
                  <a:schemeClr val="tx1"/>
                </a:solidFill>
                <a:latin typeface="Verdan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a:ln>
                  <a:noFill/>
                </a:ln>
                <a:solidFill>
                  <a:srgbClr val="FF0000"/>
                </a:solidFill>
                <a:effectLst/>
                <a:uLnTx/>
                <a:uFillTx/>
                <a:latin typeface="Verdana" panose="020B0604030504040204" pitchFamily="34" charset="0"/>
                <a:ea typeface="宋体" panose="02010600030101010101" pitchFamily="2" charset="-122"/>
                <a:cs typeface="+mn-cs"/>
              </a:rPr>
              <a:t>  (1234)</a:t>
            </a:r>
            <a:r>
              <a:rPr kumimoji="0" lang="zh-CN" altLang="en-US" sz="3200" b="1" i="0" u="none" strike="noStrike" kern="1200" cap="none" spc="0" normalizeH="0" baseline="0" noProof="0">
                <a:ln>
                  <a:noFill/>
                </a:ln>
                <a:solidFill>
                  <a:srgbClr val="FF0000"/>
                </a:solidFill>
                <a:effectLst/>
                <a:uLnTx/>
                <a:uFillTx/>
                <a:latin typeface="Verdana" panose="020B0604030504040204" pitchFamily="34" charset="0"/>
                <a:ea typeface="宋体" panose="02010600030101010101" pitchFamily="2" charset="-122"/>
                <a:cs typeface="+mn-cs"/>
              </a:rPr>
              <a:t>， </a:t>
            </a:r>
            <a:r>
              <a:rPr kumimoji="0" lang="en-US" altLang="zh-CN" sz="3200" b="1" i="0" u="none" strike="noStrike" kern="1200" cap="none" spc="0" normalizeH="0" baseline="0" noProof="0">
                <a:ln>
                  <a:noFill/>
                </a:ln>
                <a:solidFill>
                  <a:srgbClr val="FF0000"/>
                </a:solidFill>
                <a:effectLst/>
                <a:uLnTx/>
                <a:uFillTx/>
                <a:latin typeface="Verdana" panose="020B0604030504040204" pitchFamily="34" charset="0"/>
                <a:ea typeface="宋体" panose="02010600030101010101" pitchFamily="2" charset="-122"/>
                <a:cs typeface="+mn-cs"/>
              </a:rPr>
              <a:t>(13)(24)</a:t>
            </a:r>
            <a:r>
              <a:rPr kumimoji="0" lang="zh-CN" altLang="en-US" sz="3200" b="1" i="0" u="none" strike="noStrike" kern="1200" cap="none" spc="0" normalizeH="0" baseline="0" noProof="0">
                <a:ln>
                  <a:noFill/>
                </a:ln>
                <a:solidFill>
                  <a:srgbClr val="FF0000"/>
                </a:solidFill>
                <a:effectLst/>
                <a:uLnTx/>
                <a:uFillTx/>
                <a:latin typeface="Verdana" panose="020B0604030504040204" pitchFamily="34" charset="0"/>
                <a:ea typeface="宋体" panose="02010600030101010101" pitchFamily="2" charset="-122"/>
                <a:cs typeface="+mn-cs"/>
              </a:rPr>
              <a:t>， </a:t>
            </a:r>
            <a:r>
              <a:rPr kumimoji="0" lang="en-US" altLang="zh-CN" sz="3200" b="1" i="0" u="none" strike="noStrike" kern="1200" cap="none" spc="0" normalizeH="0" baseline="0" noProof="0">
                <a:ln>
                  <a:noFill/>
                </a:ln>
                <a:solidFill>
                  <a:srgbClr val="FF0000"/>
                </a:solidFill>
                <a:effectLst/>
                <a:uLnTx/>
                <a:uFillTx/>
                <a:latin typeface="Verdana" panose="020B0604030504040204" pitchFamily="34" charset="0"/>
                <a:ea typeface="宋体" panose="02010600030101010101" pitchFamily="2" charset="-122"/>
                <a:cs typeface="+mn-cs"/>
              </a:rPr>
              <a:t>(1432)</a:t>
            </a:r>
            <a:r>
              <a:rPr kumimoji="0" lang="zh-CN" altLang="en-US" sz="3200" b="1" i="0" u="none" strike="noStrike" kern="1200" cap="none" spc="0" normalizeH="0" baseline="0" noProof="0">
                <a:ln>
                  <a:noFill/>
                </a:ln>
                <a:solidFill>
                  <a:srgbClr val="FF0000"/>
                </a:solidFill>
                <a:effectLst/>
                <a:uLnTx/>
                <a:uFillTx/>
                <a:latin typeface="Verdana" panose="020B0604030504040204" pitchFamily="34" charset="0"/>
                <a:ea typeface="宋体" panose="02010600030101010101" pitchFamily="2" charset="-122"/>
                <a:cs typeface="+mn-cs"/>
              </a:rPr>
              <a:t>，</a:t>
            </a:r>
            <a:r>
              <a:rPr kumimoji="0" lang="en-US" altLang="zh-CN" sz="3200" b="1" i="0" u="none" strike="noStrike" kern="1200" cap="none" spc="0" normalizeH="0" baseline="0" noProof="0">
                <a:ln>
                  <a:noFill/>
                </a:ln>
                <a:solidFill>
                  <a:srgbClr val="FF0000"/>
                </a:solidFill>
                <a:effectLst/>
                <a:uLnTx/>
                <a:uFillTx/>
                <a:latin typeface="Verdana" panose="020B0604030504040204" pitchFamily="34" charset="0"/>
                <a:ea typeface="宋体" panose="02010600030101010101" pitchFamily="2" charset="-122"/>
                <a:cs typeface="+mn-cs"/>
              </a:rPr>
              <a:t>(1).</a:t>
            </a:r>
          </a:p>
        </p:txBody>
      </p:sp>
      <p:sp>
        <p:nvSpPr>
          <p:cNvPr id="292871" name="Rectangle 7">
            <a:extLst>
              <a:ext uri="{FF2B5EF4-FFF2-40B4-BE49-F238E27FC236}">
                <a16:creationId xmlns:a16="http://schemas.microsoft.com/office/drawing/2014/main" id="{736E0C80-AC61-41D4-967A-C554FAD7FAAF}"/>
              </a:ext>
            </a:extLst>
          </p:cNvPr>
          <p:cNvSpPr>
            <a:spLocks noChangeArrowheads="1"/>
          </p:cNvSpPr>
          <p:nvPr/>
        </p:nvSpPr>
        <p:spPr bwMode="auto">
          <a:xfrm>
            <a:off x="1116013" y="3068638"/>
            <a:ext cx="7407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第二类</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关于正方形的</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a:t>
            </a: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条对称轴的反射</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p>
        </p:txBody>
      </p:sp>
      <p:sp>
        <p:nvSpPr>
          <p:cNvPr id="292873" name="Rectangle 9">
            <a:extLst>
              <a:ext uri="{FF2B5EF4-FFF2-40B4-BE49-F238E27FC236}">
                <a16:creationId xmlns:a16="http://schemas.microsoft.com/office/drawing/2014/main" id="{E0F0D7B5-B70B-42F9-BA5A-A39E00B6A8D6}"/>
              </a:ext>
            </a:extLst>
          </p:cNvPr>
          <p:cNvSpPr>
            <a:spLocks noChangeArrowheads="1"/>
          </p:cNvSpPr>
          <p:nvPr/>
        </p:nvSpPr>
        <p:spPr bwMode="auto">
          <a:xfrm>
            <a:off x="539750" y="4221163"/>
            <a:ext cx="821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(1 2)(3 4)</a:t>
            </a:r>
            <a:r>
              <a:rPr kumimoji="0" lang="zh-CN" altLang="en-US" sz="32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(2 4)</a:t>
            </a:r>
            <a:r>
              <a:rPr kumimoji="0" lang="zh-CN" altLang="en-US" sz="32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(1 4)(2 3)</a:t>
            </a:r>
            <a:r>
              <a:rPr kumimoji="0" lang="zh-CN" altLang="en-US" sz="32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(2 4)</a:t>
            </a:r>
            <a:r>
              <a:rPr kumimoji="0" lang="zh-CN" altLang="en-US" sz="32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(1 3).</a:t>
            </a:r>
          </a:p>
        </p:txBody>
      </p:sp>
      <p:sp>
        <p:nvSpPr>
          <p:cNvPr id="292874" name="Rectangle 10">
            <a:extLst>
              <a:ext uri="{FF2B5EF4-FFF2-40B4-BE49-F238E27FC236}">
                <a16:creationId xmlns:a16="http://schemas.microsoft.com/office/drawing/2014/main" id="{150C8078-5A4E-4957-A472-B2ABCFF2396E}"/>
              </a:ext>
            </a:extLst>
          </p:cNvPr>
          <p:cNvSpPr>
            <a:spLocks noChangeArrowheads="1"/>
          </p:cNvSpPr>
          <p:nvPr/>
        </p:nvSpPr>
        <p:spPr bwMode="auto">
          <a:xfrm>
            <a:off x="1116013" y="3644900"/>
            <a:ext cx="295275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342900" indent="-342900">
              <a:spcBef>
                <a:spcPct val="20000"/>
              </a:spcBef>
              <a:defRPr sz="3200" b="1">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32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32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32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32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sz="32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sz="32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sz="32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sz="3200">
                <a:solidFill>
                  <a:schemeClr val="tx1"/>
                </a:solidFill>
                <a:latin typeface="Verdan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这对应于置换</a:t>
            </a:r>
          </a:p>
        </p:txBody>
      </p:sp>
      <p:sp>
        <p:nvSpPr>
          <p:cNvPr id="292876" name="Rectangle 12">
            <a:extLst>
              <a:ext uri="{FF2B5EF4-FFF2-40B4-BE49-F238E27FC236}">
                <a16:creationId xmlns:a16="http://schemas.microsoft.com/office/drawing/2014/main" id="{5E00DAFF-EA99-4D35-978C-9A69744F0D75}"/>
              </a:ext>
            </a:extLst>
          </p:cNvPr>
          <p:cNvSpPr>
            <a:spLocks noChangeArrowheads="1"/>
          </p:cNvSpPr>
          <p:nvPr/>
        </p:nvSpPr>
        <p:spPr bwMode="auto">
          <a:xfrm>
            <a:off x="1187450" y="4868863"/>
            <a:ext cx="7827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所以</a:t>
            </a: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正方形的对称变换群有上述 </a:t>
            </a: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8</a:t>
            </a: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个元素</a:t>
            </a: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2877" name="Rectangle 13">
            <a:extLst>
              <a:ext uri="{FF2B5EF4-FFF2-40B4-BE49-F238E27FC236}">
                <a16:creationId xmlns:a16="http://schemas.microsoft.com/office/drawing/2014/main" id="{4F2345AD-9590-4E68-8A77-7B7EB4FEE9C9}"/>
              </a:ext>
            </a:extLst>
          </p:cNvPr>
          <p:cNvSpPr>
            <a:spLocks noChangeArrowheads="1"/>
          </p:cNvSpPr>
          <p:nvPr/>
        </p:nvSpPr>
        <p:spPr bwMode="auto">
          <a:xfrm>
            <a:off x="684213" y="5437188"/>
            <a:ext cx="5178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这是四次对称群的一个子群</a:t>
            </a: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wipe(left)">
                                      <p:cBhvr>
                                        <p:cTn id="7" dur="5000"/>
                                        <p:tgtEl>
                                          <p:spTgt spid="292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2867">
                                            <p:txEl>
                                              <p:pRg st="1" end="1"/>
                                            </p:txEl>
                                          </p:spTgt>
                                        </p:tgtEl>
                                        <p:attrNameLst>
                                          <p:attrName>style.visibility</p:attrName>
                                        </p:attrNameLst>
                                      </p:cBhvr>
                                      <p:to>
                                        <p:strVal val="visible"/>
                                      </p:to>
                                    </p:set>
                                    <p:animEffect transition="in" filter="wipe(left)">
                                      <p:cBhvr>
                                        <p:cTn id="12" dur="5000"/>
                                        <p:tgtEl>
                                          <p:spTgt spid="292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2868"/>
                                        </p:tgtEl>
                                        <p:attrNameLst>
                                          <p:attrName>style.visibility</p:attrName>
                                        </p:attrNameLst>
                                      </p:cBhvr>
                                      <p:to>
                                        <p:strVal val="visible"/>
                                      </p:to>
                                    </p:set>
                                    <p:animEffect transition="in" filter="wipe(left)">
                                      <p:cBhvr>
                                        <p:cTn id="17" dur="5000"/>
                                        <p:tgtEl>
                                          <p:spTgt spid="2928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2869"/>
                                        </p:tgtEl>
                                        <p:attrNameLst>
                                          <p:attrName>style.visibility</p:attrName>
                                        </p:attrNameLst>
                                      </p:cBhvr>
                                      <p:to>
                                        <p:strVal val="visible"/>
                                      </p:to>
                                    </p:set>
                                    <p:animEffect transition="in" filter="wipe(left)">
                                      <p:cBhvr>
                                        <p:cTn id="22" dur="5000"/>
                                        <p:tgtEl>
                                          <p:spTgt spid="2928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2871"/>
                                        </p:tgtEl>
                                        <p:attrNameLst>
                                          <p:attrName>style.visibility</p:attrName>
                                        </p:attrNameLst>
                                      </p:cBhvr>
                                      <p:to>
                                        <p:strVal val="visible"/>
                                      </p:to>
                                    </p:set>
                                    <p:animEffect transition="in" filter="wipe(left)">
                                      <p:cBhvr>
                                        <p:cTn id="27" dur="5000"/>
                                        <p:tgtEl>
                                          <p:spTgt spid="2928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2874"/>
                                        </p:tgtEl>
                                        <p:attrNameLst>
                                          <p:attrName>style.visibility</p:attrName>
                                        </p:attrNameLst>
                                      </p:cBhvr>
                                      <p:to>
                                        <p:strVal val="visible"/>
                                      </p:to>
                                    </p:set>
                                    <p:animEffect transition="in" filter="wipe(left)">
                                      <p:cBhvr>
                                        <p:cTn id="32" dur="5000"/>
                                        <p:tgtEl>
                                          <p:spTgt spid="29287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2873"/>
                                        </p:tgtEl>
                                        <p:attrNameLst>
                                          <p:attrName>style.visibility</p:attrName>
                                        </p:attrNameLst>
                                      </p:cBhvr>
                                      <p:to>
                                        <p:strVal val="visible"/>
                                      </p:to>
                                    </p:set>
                                    <p:animEffect transition="in" filter="wipe(left)">
                                      <p:cBhvr>
                                        <p:cTn id="37" dur="5000"/>
                                        <p:tgtEl>
                                          <p:spTgt spid="29287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2876"/>
                                        </p:tgtEl>
                                        <p:attrNameLst>
                                          <p:attrName>style.visibility</p:attrName>
                                        </p:attrNameLst>
                                      </p:cBhvr>
                                      <p:to>
                                        <p:strVal val="visible"/>
                                      </p:to>
                                    </p:set>
                                    <p:animEffect transition="in" filter="wipe(left)">
                                      <p:cBhvr>
                                        <p:cTn id="42" dur="5000"/>
                                        <p:tgtEl>
                                          <p:spTgt spid="2928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2877"/>
                                        </p:tgtEl>
                                        <p:attrNameLst>
                                          <p:attrName>style.visibility</p:attrName>
                                        </p:attrNameLst>
                                      </p:cBhvr>
                                      <p:to>
                                        <p:strVal val="visible"/>
                                      </p:to>
                                    </p:set>
                                    <p:animEffect transition="in" filter="wipe(left)">
                                      <p:cBhvr>
                                        <p:cTn id="47" dur="5000"/>
                                        <p:tgtEl>
                                          <p:spTgt spid="292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P spid="292868" grpId="0"/>
      <p:bldP spid="292869" grpId="0"/>
      <p:bldP spid="292871" grpId="0"/>
      <p:bldP spid="292873" grpId="0"/>
      <p:bldP spid="292874" grpId="0"/>
      <p:bldP spid="292876" grpId="0"/>
      <p:bldP spid="29287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a:extLst>
              <a:ext uri="{FF2B5EF4-FFF2-40B4-BE49-F238E27FC236}">
                <a16:creationId xmlns:a16="http://schemas.microsoft.com/office/drawing/2014/main" id="{4BD10FD2-664F-43AB-8017-A158ED20EA8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4915" name="Rectangle 3">
            <a:extLst>
              <a:ext uri="{FF2B5EF4-FFF2-40B4-BE49-F238E27FC236}">
                <a16:creationId xmlns:a16="http://schemas.microsoft.com/office/drawing/2014/main" id="{0EF5B613-4E2D-4E6F-BB06-9107A09B91DD}"/>
              </a:ext>
            </a:extLst>
          </p:cNvPr>
          <p:cNvSpPr>
            <a:spLocks noChangeArrowheads="1"/>
          </p:cNvSpPr>
          <p:nvPr/>
        </p:nvSpPr>
        <p:spPr bwMode="auto">
          <a:xfrm>
            <a:off x="468313" y="1052513"/>
            <a:ext cx="8229600"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1pPr>
            <a:lvl2pPr>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fontAlgn="base">
              <a:spcBef>
                <a:spcPct val="0"/>
              </a:spcBef>
              <a:spcAft>
                <a:spcPct val="0"/>
              </a:spcAft>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fontAlgn="base">
              <a:spcBef>
                <a:spcPct val="0"/>
              </a:spcBef>
              <a:spcAft>
                <a:spcPct val="0"/>
              </a:spcAft>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fontAlgn="base">
              <a:spcBef>
                <a:spcPct val="0"/>
              </a:spcBef>
              <a:spcAft>
                <a:spcPct val="0"/>
              </a:spcAft>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fontAlgn="base">
              <a:spcBef>
                <a:spcPct val="0"/>
              </a:spcBef>
              <a:spcAft>
                <a:spcPct val="0"/>
              </a:spcAft>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S(K)={</a:t>
            </a:r>
            <a:r>
              <a:rPr kumimoji="0" lang="en-US" alt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a:t>
            </a:r>
            <a:r>
              <a:rPr kumimoji="0"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0" lang="en-US" alt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(1234),(13)(24), (1432), </a:t>
            </a:r>
            <a:br>
              <a:rPr kumimoji="0" lang="en-US" alt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br>
            <a:r>
              <a:rPr kumimoji="0" lang="en-US" alt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(14)(23), (12)(34), (24), (13)</a:t>
            </a:r>
            <a:r>
              <a:rPr kumimoji="0"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p>
        </p:txBody>
      </p:sp>
      <p:pic>
        <p:nvPicPr>
          <p:cNvPr id="294918" name="Picture 6">
            <a:extLst>
              <a:ext uri="{FF2B5EF4-FFF2-40B4-BE49-F238E27FC236}">
                <a16:creationId xmlns:a16="http://schemas.microsoft.com/office/drawing/2014/main" id="{03DAB827-FDBE-4F83-B091-49C11A28FE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2828925"/>
            <a:ext cx="9969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4919" name="Picture 7">
            <a:extLst>
              <a:ext uri="{FF2B5EF4-FFF2-40B4-BE49-F238E27FC236}">
                <a16:creationId xmlns:a16="http://schemas.microsoft.com/office/drawing/2014/main" id="{731227C0-8DAA-4436-A0A8-5421525928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13" y="2828925"/>
            <a:ext cx="5762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4920" name="Picture 8">
            <a:extLst>
              <a:ext uri="{FF2B5EF4-FFF2-40B4-BE49-F238E27FC236}">
                <a16:creationId xmlns:a16="http://schemas.microsoft.com/office/drawing/2014/main" id="{4A39C513-9F82-4EAB-B1AE-1AA967022B4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0900" y="2828925"/>
            <a:ext cx="596900"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4921" name="Picture 9">
            <a:extLst>
              <a:ext uri="{FF2B5EF4-FFF2-40B4-BE49-F238E27FC236}">
                <a16:creationId xmlns:a16="http://schemas.microsoft.com/office/drawing/2014/main" id="{BDCAFF49-E058-45B1-8BB9-186B2625BA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27313" y="2828925"/>
            <a:ext cx="5746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4922" name="Picture 10">
            <a:extLst>
              <a:ext uri="{FF2B5EF4-FFF2-40B4-BE49-F238E27FC236}">
                <a16:creationId xmlns:a16="http://schemas.microsoft.com/office/drawing/2014/main" id="{5DA5AEE6-6CD2-47A8-9C58-5B30AFC18D9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06750" y="2828925"/>
            <a:ext cx="547688"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4923" name="Picture 11">
            <a:extLst>
              <a:ext uri="{FF2B5EF4-FFF2-40B4-BE49-F238E27FC236}">
                <a16:creationId xmlns:a16="http://schemas.microsoft.com/office/drawing/2014/main" id="{1EAD8B95-9BDB-4F58-BAD4-8C63A80B786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79838" y="2828925"/>
            <a:ext cx="576262"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4924" name="Picture 12">
            <a:extLst>
              <a:ext uri="{FF2B5EF4-FFF2-40B4-BE49-F238E27FC236}">
                <a16:creationId xmlns:a16="http://schemas.microsoft.com/office/drawing/2014/main" id="{0D732365-C7E1-41A9-BFD4-4C6F8C6BAB9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83075" y="2828925"/>
            <a:ext cx="5746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4925" name="Picture 13">
            <a:extLst>
              <a:ext uri="{FF2B5EF4-FFF2-40B4-BE49-F238E27FC236}">
                <a16:creationId xmlns:a16="http://schemas.microsoft.com/office/drawing/2014/main" id="{BEE73F40-A56E-40A5-AF38-AB69AD67CA1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51400" y="2828925"/>
            <a:ext cx="60801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4927" name="Rectangle 15">
            <a:extLst>
              <a:ext uri="{FF2B5EF4-FFF2-40B4-BE49-F238E27FC236}">
                <a16:creationId xmlns:a16="http://schemas.microsoft.com/office/drawing/2014/main" id="{302BC7BD-3918-42A3-AE1D-CE67FEA18C54}"/>
              </a:ext>
            </a:extLst>
          </p:cNvPr>
          <p:cNvSpPr>
            <a:spLocks noChangeArrowheads="1"/>
          </p:cNvSpPr>
          <p:nvPr/>
        </p:nvSpPr>
        <p:spPr bwMode="auto">
          <a:xfrm>
            <a:off x="395288" y="79375"/>
            <a:ext cx="6251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平面上正方形</a:t>
            </a:r>
            <a:r>
              <a:rPr kumimoji="0"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ABCD</a:t>
            </a:r>
            <a:r>
              <a:rPr kumimoji="0" lang="zh-CN" altLang="en-US"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的对称变换群</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6">
            <a:extLst>
              <a:ext uri="{FF2B5EF4-FFF2-40B4-BE49-F238E27FC236}">
                <a16:creationId xmlns:a16="http://schemas.microsoft.com/office/drawing/2014/main" id="{0393255E-7C45-4416-8D4C-31A675C03994}"/>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295947" name="Picture 11">
            <a:extLst>
              <a:ext uri="{FF2B5EF4-FFF2-40B4-BE49-F238E27FC236}">
                <a16:creationId xmlns:a16="http://schemas.microsoft.com/office/drawing/2014/main" id="{5589A81F-2C99-48D1-A576-F18C1CB992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2781300"/>
            <a:ext cx="862012"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5948" name="Text Box 12">
            <a:extLst>
              <a:ext uri="{FF2B5EF4-FFF2-40B4-BE49-F238E27FC236}">
                <a16:creationId xmlns:a16="http://schemas.microsoft.com/office/drawing/2014/main" id="{03F3C59F-FB4D-4DA1-95B7-631CB0333614}"/>
              </a:ext>
            </a:extLst>
          </p:cNvPr>
          <p:cNvSpPr txBox="1">
            <a:spLocks noChangeArrowheads="1"/>
          </p:cNvSpPr>
          <p:nvPr/>
        </p:nvSpPr>
        <p:spPr bwMode="auto">
          <a:xfrm>
            <a:off x="1116013" y="3068638"/>
            <a:ext cx="43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4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p:txBody>
      </p:sp>
      <p:pic>
        <p:nvPicPr>
          <p:cNvPr id="295949" name="Picture 13">
            <a:extLst>
              <a:ext uri="{FF2B5EF4-FFF2-40B4-BE49-F238E27FC236}">
                <a16:creationId xmlns:a16="http://schemas.microsoft.com/office/drawing/2014/main" id="{8D60B6A0-76F1-4D4C-9740-9258624A3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754" t="19710" r="19754" b="19710"/>
          <a:stretch>
            <a:fillRect/>
          </a:stretch>
        </p:blipFill>
        <p:spPr bwMode="auto">
          <a:xfrm>
            <a:off x="1619250" y="1916113"/>
            <a:ext cx="2628900" cy="263842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5950" name="Picture 14">
            <a:extLst>
              <a:ext uri="{FF2B5EF4-FFF2-40B4-BE49-F238E27FC236}">
                <a16:creationId xmlns:a16="http://schemas.microsoft.com/office/drawing/2014/main" id="{62625FB6-9CD3-4FD7-8359-D464534C02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4663" y="3141663"/>
            <a:ext cx="139065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5951" name="Picture 15">
            <a:extLst>
              <a:ext uri="{FF2B5EF4-FFF2-40B4-BE49-F238E27FC236}">
                <a16:creationId xmlns:a16="http://schemas.microsoft.com/office/drawing/2014/main" id="{AAA20C34-DDCD-4498-A9D4-625BDE1F82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9754" t="19710" r="19754" b="19710"/>
          <a:stretch>
            <a:fillRect/>
          </a:stretch>
        </p:blipFill>
        <p:spPr bwMode="auto">
          <a:xfrm>
            <a:off x="5507038" y="1916113"/>
            <a:ext cx="2630487"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5952" name="Rectangle 16">
            <a:extLst>
              <a:ext uri="{FF2B5EF4-FFF2-40B4-BE49-F238E27FC236}">
                <a16:creationId xmlns:a16="http://schemas.microsoft.com/office/drawing/2014/main" id="{C9B5AE27-9911-4A9E-93AB-5228A564405E}"/>
              </a:ext>
            </a:extLst>
          </p:cNvPr>
          <p:cNvSpPr>
            <a:spLocks noGrp="1" noChangeArrowheads="1"/>
          </p:cNvSpPr>
          <p:nvPr>
            <p:ph type="title" sz="quarter"/>
          </p:nvPr>
        </p:nvSpPr>
        <p:spPr/>
        <p:txBody>
          <a:bodyPr/>
          <a:lstStyle/>
          <a:p>
            <a:endParaRPr lang="zh-CN" altLang="zh-CN"/>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6">
            <a:extLst>
              <a:ext uri="{FF2B5EF4-FFF2-40B4-BE49-F238E27FC236}">
                <a16:creationId xmlns:a16="http://schemas.microsoft.com/office/drawing/2014/main" id="{D543F5A8-AC9D-4B81-B820-597D8DF56747}"/>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6962" name="Rectangle 2">
            <a:extLst>
              <a:ext uri="{FF2B5EF4-FFF2-40B4-BE49-F238E27FC236}">
                <a16:creationId xmlns:a16="http://schemas.microsoft.com/office/drawing/2014/main" id="{CBC3E713-9346-4B97-A707-93F111B8F69A}"/>
              </a:ext>
            </a:extLst>
          </p:cNvPr>
          <p:cNvSpPr>
            <a:spLocks noGrp="1" noChangeArrowheads="1"/>
          </p:cNvSpPr>
          <p:nvPr>
            <p:ph type="title" sz="quarter"/>
          </p:nvPr>
        </p:nvSpPr>
        <p:spPr>
          <a:xfrm>
            <a:off x="684213" y="2997200"/>
            <a:ext cx="946150" cy="509588"/>
          </a:xfrm>
        </p:spPr>
        <p:txBody>
          <a:bodyPr/>
          <a:lstStyle/>
          <a:p>
            <a:r>
              <a:rPr lang="zh-CN" altLang="en-US" sz="3200"/>
              <a:t>：</a:t>
            </a:r>
          </a:p>
        </p:txBody>
      </p:sp>
      <p:pic>
        <p:nvPicPr>
          <p:cNvPr id="296965" name="Picture 5">
            <a:extLst>
              <a:ext uri="{FF2B5EF4-FFF2-40B4-BE49-F238E27FC236}">
                <a16:creationId xmlns:a16="http://schemas.microsoft.com/office/drawing/2014/main" id="{A8A1CCC1-5C39-4A82-B79E-0A248028269F}"/>
              </a:ext>
            </a:extLst>
          </p:cNvPr>
          <p:cNvPicPr>
            <a:picLocks noGrp="1" noChangeAspect="1" noChangeArrowheads="1"/>
          </p:cNvPicPr>
          <p:nvPr>
            <p:ph sz="quarter" idx="3"/>
          </p:nvPr>
        </p:nvPicPr>
        <p:blipFill>
          <a:blip r:embed="rId2" cstate="print">
            <a:extLst>
              <a:ext uri="{28A0092B-C50C-407E-A947-70E740481C1C}">
                <a14:useLocalDpi xmlns:a14="http://schemas.microsoft.com/office/drawing/2010/main" val="0"/>
              </a:ext>
            </a:extLst>
          </a:blip>
          <a:srcRect/>
          <a:stretch>
            <a:fillRect/>
          </a:stretch>
        </p:blipFill>
        <p:spPr>
          <a:xfrm>
            <a:off x="250825" y="2708275"/>
            <a:ext cx="727075" cy="935038"/>
          </a:xfrm>
          <a:noFill/>
          <a:ln/>
        </p:spPr>
      </p:pic>
      <p:sp>
        <p:nvSpPr>
          <p:cNvPr id="296966" name="Rectangle 6">
            <a:extLst>
              <a:ext uri="{FF2B5EF4-FFF2-40B4-BE49-F238E27FC236}">
                <a16:creationId xmlns:a16="http://schemas.microsoft.com/office/drawing/2014/main" id="{A88CEC8C-0730-4BF5-92AF-7A846CF0A42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6967" name="Rectangle 7">
            <a:extLst>
              <a:ext uri="{FF2B5EF4-FFF2-40B4-BE49-F238E27FC236}">
                <a16:creationId xmlns:a16="http://schemas.microsoft.com/office/drawing/2014/main" id="{C5F0FB86-41E5-434D-A2B3-82104DD3A24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6968" name="Rectangle 8">
            <a:extLst>
              <a:ext uri="{FF2B5EF4-FFF2-40B4-BE49-F238E27FC236}">
                <a16:creationId xmlns:a16="http://schemas.microsoft.com/office/drawing/2014/main" id="{DE0EE8A4-36BE-4A9B-A8C4-48E32690747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6969" name="Rectangle 9">
            <a:extLst>
              <a:ext uri="{FF2B5EF4-FFF2-40B4-BE49-F238E27FC236}">
                <a16:creationId xmlns:a16="http://schemas.microsoft.com/office/drawing/2014/main" id="{23BF7462-4192-4BAB-8992-574CA1D780C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6970" name="Rectangle 10">
            <a:extLst>
              <a:ext uri="{FF2B5EF4-FFF2-40B4-BE49-F238E27FC236}">
                <a16:creationId xmlns:a16="http://schemas.microsoft.com/office/drawing/2014/main" id="{3ABEA90E-1960-429F-BAA6-098EFDB06A1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6971" name="Rectangle 11">
            <a:extLst>
              <a:ext uri="{FF2B5EF4-FFF2-40B4-BE49-F238E27FC236}">
                <a16:creationId xmlns:a16="http://schemas.microsoft.com/office/drawing/2014/main" id="{483269A6-5D30-4116-BF4C-A0C2CD81B66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6972" name="Rectangle 12">
            <a:extLst>
              <a:ext uri="{FF2B5EF4-FFF2-40B4-BE49-F238E27FC236}">
                <a16:creationId xmlns:a16="http://schemas.microsoft.com/office/drawing/2014/main" id="{5CE29D1C-E3D1-4DC5-BA4B-3CBDD90F822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296973" name="Picture 13">
            <a:extLst>
              <a:ext uri="{FF2B5EF4-FFF2-40B4-BE49-F238E27FC236}">
                <a16:creationId xmlns:a16="http://schemas.microsoft.com/office/drawing/2014/main" id="{115D1E5A-96DF-4FA6-80CD-1E073C1AF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754" t="19710" r="19754" b="19710"/>
          <a:stretch>
            <a:fillRect/>
          </a:stretch>
        </p:blipFill>
        <p:spPr bwMode="auto">
          <a:xfrm>
            <a:off x="1262063" y="1628775"/>
            <a:ext cx="26289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74" name="Picture 14">
            <a:extLst>
              <a:ext uri="{FF2B5EF4-FFF2-40B4-BE49-F238E27FC236}">
                <a16:creationId xmlns:a16="http://schemas.microsoft.com/office/drawing/2014/main" id="{07539649-C9B1-45C9-B840-5EEF86934A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9754" t="19710" r="19754" b="19710"/>
          <a:stretch>
            <a:fillRect/>
          </a:stretch>
        </p:blipFill>
        <p:spPr bwMode="auto">
          <a:xfrm>
            <a:off x="5653088" y="1557338"/>
            <a:ext cx="2692400" cy="270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75" name="Picture 15">
            <a:extLst>
              <a:ext uri="{FF2B5EF4-FFF2-40B4-BE49-F238E27FC236}">
                <a16:creationId xmlns:a16="http://schemas.microsoft.com/office/drawing/2014/main" id="{5E0A3447-79D5-4252-BF15-F743A3804400}"/>
              </a:ext>
            </a:extLst>
          </p:cNvPr>
          <p:cNvPicPr>
            <a:picLocks noGrp="1" noChangeAspect="1" noChangeArrowheads="1"/>
          </p:cNvPicPr>
          <p:nvPr>
            <p:ph sz="quarter" idx="4"/>
          </p:nvPr>
        </p:nvPicPr>
        <p:blipFill>
          <a:blip r:embed="rId5" cstate="print">
            <a:extLst>
              <a:ext uri="{28A0092B-C50C-407E-A947-70E740481C1C}">
                <a14:useLocalDpi xmlns:a14="http://schemas.microsoft.com/office/drawing/2010/main" val="0"/>
              </a:ext>
            </a:extLst>
          </a:blip>
          <a:srcRect/>
          <a:stretch>
            <a:fillRect/>
          </a:stretch>
        </p:blipFill>
        <p:spPr>
          <a:xfrm>
            <a:off x="3994150" y="2214563"/>
            <a:ext cx="1530350" cy="1312862"/>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5400000">
                                      <p:cBhvr>
                                        <p:cTn id="6" dur="2000" fill="hold"/>
                                        <p:tgtEl>
                                          <p:spTgt spid="29697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6">
            <a:extLst>
              <a:ext uri="{FF2B5EF4-FFF2-40B4-BE49-F238E27FC236}">
                <a16:creationId xmlns:a16="http://schemas.microsoft.com/office/drawing/2014/main" id="{51E68440-62D8-48D2-AAEB-1448D3D98D3C}"/>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986" name="Rectangle 2">
            <a:extLst>
              <a:ext uri="{FF2B5EF4-FFF2-40B4-BE49-F238E27FC236}">
                <a16:creationId xmlns:a16="http://schemas.microsoft.com/office/drawing/2014/main" id="{A3E001A3-19E1-42DA-98BB-E92220E0FB83}"/>
              </a:ext>
            </a:extLst>
          </p:cNvPr>
          <p:cNvSpPr>
            <a:spLocks noGrp="1" noChangeArrowheads="1"/>
          </p:cNvSpPr>
          <p:nvPr>
            <p:ph type="title" sz="quarter"/>
          </p:nvPr>
        </p:nvSpPr>
        <p:spPr>
          <a:xfrm>
            <a:off x="684213" y="2997200"/>
            <a:ext cx="946150" cy="509588"/>
          </a:xfrm>
        </p:spPr>
        <p:txBody>
          <a:bodyPr/>
          <a:lstStyle/>
          <a:p>
            <a:r>
              <a:rPr lang="zh-CN" altLang="en-US" sz="3200"/>
              <a:t>：</a:t>
            </a:r>
          </a:p>
        </p:txBody>
      </p:sp>
      <p:pic>
        <p:nvPicPr>
          <p:cNvPr id="297988" name="Picture 4">
            <a:extLst>
              <a:ext uri="{FF2B5EF4-FFF2-40B4-BE49-F238E27FC236}">
                <a16:creationId xmlns:a16="http://schemas.microsoft.com/office/drawing/2014/main" id="{02FCA3A0-C9C2-492B-9874-0BA6B3D22C3F}"/>
              </a:ext>
            </a:extLst>
          </p:cNvPr>
          <p:cNvPicPr>
            <a:picLocks noGrp="1" noChangeAspect="1" noChangeArrowheads="1"/>
          </p:cNvPicPr>
          <p:nvPr>
            <p:ph sz="quarter" idx="3"/>
          </p:nvPr>
        </p:nvPicPr>
        <p:blipFill>
          <a:blip r:embed="rId2" cstate="print">
            <a:extLst>
              <a:ext uri="{28A0092B-C50C-407E-A947-70E740481C1C}">
                <a14:useLocalDpi xmlns:a14="http://schemas.microsoft.com/office/drawing/2010/main" val="0"/>
              </a:ext>
            </a:extLst>
          </a:blip>
          <a:srcRect/>
          <a:stretch>
            <a:fillRect/>
          </a:stretch>
        </p:blipFill>
        <p:spPr>
          <a:xfrm>
            <a:off x="250825" y="2708275"/>
            <a:ext cx="727075" cy="935038"/>
          </a:xfrm>
          <a:noFill/>
          <a:ln/>
        </p:spPr>
      </p:pic>
      <p:sp>
        <p:nvSpPr>
          <p:cNvPr id="297989" name="Rectangle 5">
            <a:extLst>
              <a:ext uri="{FF2B5EF4-FFF2-40B4-BE49-F238E27FC236}">
                <a16:creationId xmlns:a16="http://schemas.microsoft.com/office/drawing/2014/main" id="{EAEF689E-45A2-45A1-970E-25A747B20C2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990" name="Rectangle 6">
            <a:extLst>
              <a:ext uri="{FF2B5EF4-FFF2-40B4-BE49-F238E27FC236}">
                <a16:creationId xmlns:a16="http://schemas.microsoft.com/office/drawing/2014/main" id="{60A4A4EE-1C27-485D-86F8-E25C9277FCB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991" name="Rectangle 7">
            <a:extLst>
              <a:ext uri="{FF2B5EF4-FFF2-40B4-BE49-F238E27FC236}">
                <a16:creationId xmlns:a16="http://schemas.microsoft.com/office/drawing/2014/main" id="{7E418A1A-1268-4EB0-AE16-F8FF22A4908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992" name="Rectangle 8">
            <a:extLst>
              <a:ext uri="{FF2B5EF4-FFF2-40B4-BE49-F238E27FC236}">
                <a16:creationId xmlns:a16="http://schemas.microsoft.com/office/drawing/2014/main" id="{7D93790E-F2D9-4952-AEB9-C7E04A57119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993" name="Rectangle 9">
            <a:extLst>
              <a:ext uri="{FF2B5EF4-FFF2-40B4-BE49-F238E27FC236}">
                <a16:creationId xmlns:a16="http://schemas.microsoft.com/office/drawing/2014/main" id="{758A47AE-3667-4360-9E57-0B57F7D15EF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994" name="Rectangle 10">
            <a:extLst>
              <a:ext uri="{FF2B5EF4-FFF2-40B4-BE49-F238E27FC236}">
                <a16:creationId xmlns:a16="http://schemas.microsoft.com/office/drawing/2014/main" id="{96E02946-90B9-450D-91C8-9BA7AFC032B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995" name="Rectangle 11">
            <a:extLst>
              <a:ext uri="{FF2B5EF4-FFF2-40B4-BE49-F238E27FC236}">
                <a16:creationId xmlns:a16="http://schemas.microsoft.com/office/drawing/2014/main" id="{88C638DD-9F7A-4F19-92D0-EF4457B6F3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297996" name="Picture 12">
            <a:extLst>
              <a:ext uri="{FF2B5EF4-FFF2-40B4-BE49-F238E27FC236}">
                <a16:creationId xmlns:a16="http://schemas.microsoft.com/office/drawing/2014/main" id="{1DDADFFF-A1BD-4605-8B29-FB69FD8F0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754" t="19710" r="19754" b="19710"/>
          <a:stretch>
            <a:fillRect/>
          </a:stretch>
        </p:blipFill>
        <p:spPr bwMode="auto">
          <a:xfrm>
            <a:off x="1331913" y="1700213"/>
            <a:ext cx="2728912" cy="27368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997" name="Picture 13">
            <a:extLst>
              <a:ext uri="{FF2B5EF4-FFF2-40B4-BE49-F238E27FC236}">
                <a16:creationId xmlns:a16="http://schemas.microsoft.com/office/drawing/2014/main" id="{1E99FB67-A387-47BA-ABB2-3DE8ADC8B9AE}"/>
              </a:ext>
            </a:extLst>
          </p:cNvPr>
          <p:cNvPicPr>
            <a:picLocks noGrp="1" noChangeAspect="1" noChangeArrowheads="1"/>
          </p:cNvPicPr>
          <p:nvPr>
            <p:ph sz="quarter" idx="4"/>
          </p:nvPr>
        </p:nvPicPr>
        <p:blipFill>
          <a:blip r:embed="rId4" cstate="print">
            <a:extLst>
              <a:ext uri="{28A0092B-C50C-407E-A947-70E740481C1C}">
                <a14:useLocalDpi xmlns:a14="http://schemas.microsoft.com/office/drawing/2010/main" val="0"/>
              </a:ext>
            </a:extLst>
          </a:blip>
          <a:srcRect/>
          <a:stretch>
            <a:fillRect/>
          </a:stretch>
        </p:blipFill>
        <p:spPr>
          <a:xfrm>
            <a:off x="3994150" y="2214563"/>
            <a:ext cx="1530350" cy="1312862"/>
          </a:xfrm>
          <a:noFill/>
          <a:ln/>
        </p:spPr>
      </p:pic>
      <p:pic>
        <p:nvPicPr>
          <p:cNvPr id="297998" name="Picture 14">
            <a:extLst>
              <a:ext uri="{FF2B5EF4-FFF2-40B4-BE49-F238E27FC236}">
                <a16:creationId xmlns:a16="http://schemas.microsoft.com/office/drawing/2014/main" id="{58EA2065-A7BF-4A78-83EB-CEFF93551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9754" t="19710" r="19754" b="19710"/>
          <a:stretch>
            <a:fillRect/>
          </a:stretch>
        </p:blipFill>
        <p:spPr bwMode="auto">
          <a:xfrm>
            <a:off x="5654675" y="1700213"/>
            <a:ext cx="29432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10800000">
                                      <p:cBhvr>
                                        <p:cTn id="6" dur="2000" fill="hold"/>
                                        <p:tgtEl>
                                          <p:spTgt spid="2979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6">
            <a:extLst>
              <a:ext uri="{FF2B5EF4-FFF2-40B4-BE49-F238E27FC236}">
                <a16:creationId xmlns:a16="http://schemas.microsoft.com/office/drawing/2014/main" id="{B1271FD6-25E4-4123-9F8C-AE3AE46E4797}"/>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9010" name="Rectangle 2">
            <a:extLst>
              <a:ext uri="{FF2B5EF4-FFF2-40B4-BE49-F238E27FC236}">
                <a16:creationId xmlns:a16="http://schemas.microsoft.com/office/drawing/2014/main" id="{30E7BC0F-6FF3-4E26-929B-E66691F3A3AD}"/>
              </a:ext>
            </a:extLst>
          </p:cNvPr>
          <p:cNvSpPr>
            <a:spLocks noGrp="1" noChangeArrowheads="1"/>
          </p:cNvSpPr>
          <p:nvPr>
            <p:ph type="title" sz="quarter"/>
          </p:nvPr>
        </p:nvSpPr>
        <p:spPr>
          <a:xfrm>
            <a:off x="684213" y="2997200"/>
            <a:ext cx="946150" cy="509588"/>
          </a:xfrm>
        </p:spPr>
        <p:txBody>
          <a:bodyPr/>
          <a:lstStyle/>
          <a:p>
            <a:r>
              <a:rPr lang="zh-CN" altLang="en-US" sz="3200"/>
              <a:t>：</a:t>
            </a:r>
          </a:p>
        </p:txBody>
      </p:sp>
      <p:pic>
        <p:nvPicPr>
          <p:cNvPr id="299012" name="Picture 4">
            <a:extLst>
              <a:ext uri="{FF2B5EF4-FFF2-40B4-BE49-F238E27FC236}">
                <a16:creationId xmlns:a16="http://schemas.microsoft.com/office/drawing/2014/main" id="{532B5CC4-2D99-4B11-8616-BEDD21CEBE67}"/>
              </a:ext>
            </a:extLst>
          </p:cNvPr>
          <p:cNvPicPr>
            <a:picLocks noGrp="1" noChangeAspect="1" noChangeArrowheads="1"/>
          </p:cNvPicPr>
          <p:nvPr>
            <p:ph sz="quarter" idx="3"/>
          </p:nvPr>
        </p:nvPicPr>
        <p:blipFill>
          <a:blip r:embed="rId2" cstate="print">
            <a:extLst>
              <a:ext uri="{28A0092B-C50C-407E-A947-70E740481C1C}">
                <a14:useLocalDpi xmlns:a14="http://schemas.microsoft.com/office/drawing/2010/main" val="0"/>
              </a:ext>
            </a:extLst>
          </a:blip>
          <a:srcRect/>
          <a:stretch>
            <a:fillRect/>
          </a:stretch>
        </p:blipFill>
        <p:spPr>
          <a:xfrm>
            <a:off x="250825" y="2708275"/>
            <a:ext cx="727075" cy="935038"/>
          </a:xfrm>
          <a:noFill/>
          <a:ln/>
        </p:spPr>
      </p:pic>
      <p:sp>
        <p:nvSpPr>
          <p:cNvPr id="299013" name="Rectangle 5">
            <a:extLst>
              <a:ext uri="{FF2B5EF4-FFF2-40B4-BE49-F238E27FC236}">
                <a16:creationId xmlns:a16="http://schemas.microsoft.com/office/drawing/2014/main" id="{9D2902C8-2F52-4B33-BF76-2280B1A9329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9014" name="Rectangle 6">
            <a:extLst>
              <a:ext uri="{FF2B5EF4-FFF2-40B4-BE49-F238E27FC236}">
                <a16:creationId xmlns:a16="http://schemas.microsoft.com/office/drawing/2014/main" id="{009E7DCE-A066-4A39-BFAC-3C052E7217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9015" name="Rectangle 7">
            <a:extLst>
              <a:ext uri="{FF2B5EF4-FFF2-40B4-BE49-F238E27FC236}">
                <a16:creationId xmlns:a16="http://schemas.microsoft.com/office/drawing/2014/main" id="{81657E49-5784-420C-BD1F-507E900BCE7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9016" name="Rectangle 8">
            <a:extLst>
              <a:ext uri="{FF2B5EF4-FFF2-40B4-BE49-F238E27FC236}">
                <a16:creationId xmlns:a16="http://schemas.microsoft.com/office/drawing/2014/main" id="{E1EFFAE4-4F0B-4C27-8CD8-6167B45C3B0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9017" name="Rectangle 9">
            <a:extLst>
              <a:ext uri="{FF2B5EF4-FFF2-40B4-BE49-F238E27FC236}">
                <a16:creationId xmlns:a16="http://schemas.microsoft.com/office/drawing/2014/main" id="{03A07B4B-408F-4EEE-BBD3-D81E19BDAC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9018" name="Rectangle 10">
            <a:extLst>
              <a:ext uri="{FF2B5EF4-FFF2-40B4-BE49-F238E27FC236}">
                <a16:creationId xmlns:a16="http://schemas.microsoft.com/office/drawing/2014/main" id="{B0976019-BAD8-40AC-BF39-BBCF9BD299A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9019" name="Rectangle 11">
            <a:extLst>
              <a:ext uri="{FF2B5EF4-FFF2-40B4-BE49-F238E27FC236}">
                <a16:creationId xmlns:a16="http://schemas.microsoft.com/office/drawing/2014/main" id="{1E1ADEF6-13E6-434E-95E9-5F34350D576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299020" name="Picture 12">
            <a:extLst>
              <a:ext uri="{FF2B5EF4-FFF2-40B4-BE49-F238E27FC236}">
                <a16:creationId xmlns:a16="http://schemas.microsoft.com/office/drawing/2014/main" id="{E6ABE3A1-E515-44AF-ACC9-3558F5356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754" t="19710" r="19754" b="19710"/>
          <a:stretch>
            <a:fillRect/>
          </a:stretch>
        </p:blipFill>
        <p:spPr bwMode="auto">
          <a:xfrm>
            <a:off x="1403350" y="1844675"/>
            <a:ext cx="2700338"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9021" name="Picture 13">
            <a:extLst>
              <a:ext uri="{FF2B5EF4-FFF2-40B4-BE49-F238E27FC236}">
                <a16:creationId xmlns:a16="http://schemas.microsoft.com/office/drawing/2014/main" id="{9A33A758-CCD5-43E7-A82E-9BE21BAE975D}"/>
              </a:ext>
            </a:extLst>
          </p:cNvPr>
          <p:cNvPicPr>
            <a:picLocks noGrp="1" noChangeAspect="1" noChangeArrowheads="1"/>
          </p:cNvPicPr>
          <p:nvPr>
            <p:ph sz="quarter" idx="4"/>
          </p:nvPr>
        </p:nvPicPr>
        <p:blipFill>
          <a:blip r:embed="rId4" cstate="print">
            <a:extLst>
              <a:ext uri="{28A0092B-C50C-407E-A947-70E740481C1C}">
                <a14:useLocalDpi xmlns:a14="http://schemas.microsoft.com/office/drawing/2010/main" val="0"/>
              </a:ext>
            </a:extLst>
          </a:blip>
          <a:srcRect/>
          <a:stretch>
            <a:fillRect/>
          </a:stretch>
        </p:blipFill>
        <p:spPr>
          <a:xfrm>
            <a:off x="3994150" y="2214563"/>
            <a:ext cx="1530350" cy="1312862"/>
          </a:xfrm>
          <a:noFill/>
          <a:ln/>
        </p:spPr>
      </p:pic>
      <p:pic>
        <p:nvPicPr>
          <p:cNvPr id="299022" name="Picture 14">
            <a:extLst>
              <a:ext uri="{FF2B5EF4-FFF2-40B4-BE49-F238E27FC236}">
                <a16:creationId xmlns:a16="http://schemas.microsoft.com/office/drawing/2014/main" id="{75AAD777-8C82-4E54-B724-481B7879A9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9754" t="19710" r="19754" b="19710"/>
          <a:stretch>
            <a:fillRect/>
          </a:stretch>
        </p:blipFill>
        <p:spPr bwMode="auto">
          <a:xfrm>
            <a:off x="6011863" y="1844675"/>
            <a:ext cx="2798762"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16200000">
                                      <p:cBhvr>
                                        <p:cTn id="6" dur="2000" fill="hold"/>
                                        <p:tgtEl>
                                          <p:spTgt spid="2990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6">
            <a:extLst>
              <a:ext uri="{FF2B5EF4-FFF2-40B4-BE49-F238E27FC236}">
                <a16:creationId xmlns:a16="http://schemas.microsoft.com/office/drawing/2014/main" id="{7B5C1E18-1E8E-4483-92AA-63841A4D570B}"/>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0034" name="Rectangle 2">
            <a:extLst>
              <a:ext uri="{FF2B5EF4-FFF2-40B4-BE49-F238E27FC236}">
                <a16:creationId xmlns:a16="http://schemas.microsoft.com/office/drawing/2014/main" id="{59AB6BB2-A9FD-4AD4-81C1-ECCAA4F2B6B2}"/>
              </a:ext>
            </a:extLst>
          </p:cNvPr>
          <p:cNvSpPr>
            <a:spLocks noGrp="1" noChangeArrowheads="1"/>
          </p:cNvSpPr>
          <p:nvPr>
            <p:ph type="title" sz="quarter"/>
          </p:nvPr>
        </p:nvSpPr>
        <p:spPr>
          <a:xfrm>
            <a:off x="684213" y="2997200"/>
            <a:ext cx="946150" cy="509588"/>
          </a:xfrm>
        </p:spPr>
        <p:txBody>
          <a:bodyPr/>
          <a:lstStyle/>
          <a:p>
            <a:r>
              <a:rPr lang="zh-CN" altLang="en-US" sz="3200"/>
              <a:t>：</a:t>
            </a:r>
          </a:p>
        </p:txBody>
      </p:sp>
      <p:pic>
        <p:nvPicPr>
          <p:cNvPr id="300035" name="Picture 3">
            <a:extLst>
              <a:ext uri="{FF2B5EF4-FFF2-40B4-BE49-F238E27FC236}">
                <a16:creationId xmlns:a16="http://schemas.microsoft.com/office/drawing/2014/main" id="{5D5A44E0-6AAC-435D-AF1F-A1187CABF579}"/>
              </a:ext>
            </a:extLst>
          </p:cNvPr>
          <p:cNvPicPr>
            <a:picLocks noGrp="1" noChangeAspect="1" noChangeArrowheads="1"/>
          </p:cNvPicPr>
          <p:nvPr>
            <p:ph sz="quarter" idx="3"/>
          </p:nvPr>
        </p:nvPicPr>
        <p:blipFill>
          <a:blip r:embed="rId2" cstate="print">
            <a:extLst>
              <a:ext uri="{28A0092B-C50C-407E-A947-70E740481C1C}">
                <a14:useLocalDpi xmlns:a14="http://schemas.microsoft.com/office/drawing/2010/main" val="0"/>
              </a:ext>
            </a:extLst>
          </a:blip>
          <a:srcRect/>
          <a:stretch>
            <a:fillRect/>
          </a:stretch>
        </p:blipFill>
        <p:spPr>
          <a:xfrm>
            <a:off x="250825" y="2708275"/>
            <a:ext cx="727075" cy="935038"/>
          </a:xfrm>
          <a:noFill/>
          <a:ln/>
        </p:spPr>
      </p:pic>
      <p:sp>
        <p:nvSpPr>
          <p:cNvPr id="300036" name="Rectangle 4">
            <a:extLst>
              <a:ext uri="{FF2B5EF4-FFF2-40B4-BE49-F238E27FC236}">
                <a16:creationId xmlns:a16="http://schemas.microsoft.com/office/drawing/2014/main" id="{461A39C6-FBF7-4EF3-8729-E2C281F886F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0037" name="Rectangle 5">
            <a:extLst>
              <a:ext uri="{FF2B5EF4-FFF2-40B4-BE49-F238E27FC236}">
                <a16:creationId xmlns:a16="http://schemas.microsoft.com/office/drawing/2014/main" id="{47EAF34C-160B-40B9-A33B-EE06AF3CFB5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0038" name="Rectangle 6">
            <a:extLst>
              <a:ext uri="{FF2B5EF4-FFF2-40B4-BE49-F238E27FC236}">
                <a16:creationId xmlns:a16="http://schemas.microsoft.com/office/drawing/2014/main" id="{A89DF985-ABD8-4621-AB00-FC00C6E6F3A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0039" name="Rectangle 7">
            <a:extLst>
              <a:ext uri="{FF2B5EF4-FFF2-40B4-BE49-F238E27FC236}">
                <a16:creationId xmlns:a16="http://schemas.microsoft.com/office/drawing/2014/main" id="{241999B7-3D3B-40FA-A7B9-50D95005715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0040" name="Rectangle 8">
            <a:extLst>
              <a:ext uri="{FF2B5EF4-FFF2-40B4-BE49-F238E27FC236}">
                <a16:creationId xmlns:a16="http://schemas.microsoft.com/office/drawing/2014/main" id="{20B0F3F8-7E57-449A-AF9E-DECF83F88CA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0041" name="Rectangle 9">
            <a:extLst>
              <a:ext uri="{FF2B5EF4-FFF2-40B4-BE49-F238E27FC236}">
                <a16:creationId xmlns:a16="http://schemas.microsoft.com/office/drawing/2014/main" id="{F90A43D6-B08A-4B7F-9713-67C1D74F5BD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0042" name="Rectangle 10">
            <a:extLst>
              <a:ext uri="{FF2B5EF4-FFF2-40B4-BE49-F238E27FC236}">
                <a16:creationId xmlns:a16="http://schemas.microsoft.com/office/drawing/2014/main" id="{80C7C276-D254-4E78-AB9D-F007BB33BB0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00043" name="Picture 11">
            <a:extLst>
              <a:ext uri="{FF2B5EF4-FFF2-40B4-BE49-F238E27FC236}">
                <a16:creationId xmlns:a16="http://schemas.microsoft.com/office/drawing/2014/main" id="{60CC61EE-C66B-48C8-ADB9-5AF55349A4A8}"/>
              </a:ext>
            </a:extLst>
          </p:cNvPr>
          <p:cNvPicPr>
            <a:picLocks noGrp="1" noChangeAspect="1" noChangeArrowheads="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a:xfrm>
            <a:off x="3994150" y="2214563"/>
            <a:ext cx="1530350" cy="1312862"/>
          </a:xfrm>
          <a:noFill/>
          <a:ln/>
        </p:spPr>
      </p:pic>
      <p:pic>
        <p:nvPicPr>
          <p:cNvPr id="300044" name="Picture 12">
            <a:extLst>
              <a:ext uri="{FF2B5EF4-FFF2-40B4-BE49-F238E27FC236}">
                <a16:creationId xmlns:a16="http://schemas.microsoft.com/office/drawing/2014/main" id="{EA0769C4-F475-4A93-B663-7B79E5D6FB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9754" t="19710" r="19754" b="19710"/>
          <a:stretch>
            <a:fillRect/>
          </a:stretch>
        </p:blipFill>
        <p:spPr bwMode="auto">
          <a:xfrm>
            <a:off x="5973763" y="1628775"/>
            <a:ext cx="2630487"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0045" name="Picture 13">
            <a:extLst>
              <a:ext uri="{FF2B5EF4-FFF2-40B4-BE49-F238E27FC236}">
                <a16:creationId xmlns:a16="http://schemas.microsoft.com/office/drawing/2014/main" id="{EAA81557-F582-4E8A-8899-12E3034F38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9754" t="19710" r="19754" b="19710"/>
          <a:stretch>
            <a:fillRect/>
          </a:stretch>
        </p:blipFill>
        <p:spPr bwMode="auto">
          <a:xfrm>
            <a:off x="1331913" y="1628775"/>
            <a:ext cx="2701925"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0046" name="Line 14">
            <a:extLst>
              <a:ext uri="{FF2B5EF4-FFF2-40B4-BE49-F238E27FC236}">
                <a16:creationId xmlns:a16="http://schemas.microsoft.com/office/drawing/2014/main" id="{58E2B721-E438-43F6-A2CD-A639F53FA605}"/>
              </a:ext>
            </a:extLst>
          </p:cNvPr>
          <p:cNvSpPr>
            <a:spLocks noChangeShapeType="1"/>
          </p:cNvSpPr>
          <p:nvPr/>
        </p:nvSpPr>
        <p:spPr bwMode="auto">
          <a:xfrm>
            <a:off x="1116013" y="2997200"/>
            <a:ext cx="3095625" cy="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229600" cy="5760640"/>
          </a:xfrm>
        </p:spPr>
        <p:txBody>
          <a:bodyPr>
            <a:normAutofit/>
          </a:bodyPr>
          <a:lstStyle/>
          <a:p>
            <a:r>
              <a:rPr lang="en-US" altLang="zh-CN" dirty="0"/>
              <a:t>B</a:t>
            </a:r>
            <a:r>
              <a:rPr lang="zh-CN" altLang="en-US" dirty="0"/>
              <a:t>＝</a:t>
            </a:r>
            <a:r>
              <a:rPr lang="en-US" altLang="zh-CN" dirty="0"/>
              <a:t>Z2</a:t>
            </a:r>
            <a:r>
              <a:rPr lang="zh-CN" altLang="en-US" dirty="0"/>
              <a:t>，群</a:t>
            </a:r>
            <a:r>
              <a:rPr lang="en-US" altLang="zh-CN" dirty="0"/>
              <a:t>B</a:t>
            </a:r>
            <a:r>
              <a:rPr lang="zh-CN" altLang="en-US" dirty="0"/>
              <a:t>的乘法表如下</a:t>
            </a:r>
            <a:endParaRPr lang="en-US" altLang="zh-CN" dirty="0"/>
          </a:p>
          <a:p>
            <a:endParaRPr lang="en-US" altLang="zh-CN" b="1" dirty="0"/>
          </a:p>
          <a:p>
            <a:endParaRPr lang="en-US" altLang="zh-CN" b="1" dirty="0"/>
          </a:p>
          <a:p>
            <a:endParaRPr lang="en-US" altLang="zh-CN" b="1" dirty="0"/>
          </a:p>
          <a:p>
            <a:r>
              <a:rPr lang="en-US" altLang="zh-CN" dirty="0" err="1"/>
              <a:t>B</a:t>
            </a:r>
            <a:r>
              <a:rPr lang="en-US" altLang="zh-CN" baseline="30000" dirty="0" err="1"/>
              <a:t>m</a:t>
            </a:r>
            <a:r>
              <a:rPr lang="zh-CN" altLang="en-US" dirty="0"/>
              <a:t>＝</a:t>
            </a:r>
            <a:r>
              <a:rPr lang="en-US" altLang="zh-CN" dirty="0"/>
              <a:t>B×B×……×B</a:t>
            </a:r>
            <a:r>
              <a:rPr lang="zh-CN" altLang="en-US" dirty="0"/>
              <a:t>（</a:t>
            </a:r>
            <a:r>
              <a:rPr lang="en-US" altLang="zh-CN" dirty="0"/>
              <a:t>m</a:t>
            </a:r>
            <a:r>
              <a:rPr lang="zh-CN" altLang="en-US" dirty="0"/>
              <a:t>个）</a:t>
            </a:r>
          </a:p>
          <a:p>
            <a:r>
              <a:rPr lang="en-US" altLang="zh-CN" dirty="0" err="1"/>
              <a:t>B</a:t>
            </a:r>
            <a:r>
              <a:rPr lang="en-US" altLang="zh-CN" baseline="30000" dirty="0" err="1"/>
              <a:t>m</a:t>
            </a:r>
            <a:r>
              <a:rPr lang="zh-CN" altLang="en-US" dirty="0"/>
              <a:t>的加法</a:t>
            </a:r>
            <a:r>
              <a:rPr lang="en-US" altLang="zh-CN" b="1" dirty="0">
                <a:sym typeface="Symbol" panose="05050102010706020507" pitchFamily="18" charset="2"/>
              </a:rPr>
              <a:t></a:t>
            </a:r>
            <a:r>
              <a:rPr lang="zh-CN" altLang="en-US" dirty="0"/>
              <a:t>：</a:t>
            </a:r>
          </a:p>
          <a:p>
            <a:pPr marL="0" indent="0">
              <a:buNone/>
            </a:pPr>
            <a:r>
              <a:rPr lang="en-US" altLang="zh-CN" dirty="0"/>
              <a:t>(x</a:t>
            </a:r>
            <a:r>
              <a:rPr lang="en-US" altLang="zh-CN" baseline="-25000" dirty="0"/>
              <a:t>1</a:t>
            </a:r>
            <a:r>
              <a:rPr lang="en-US" altLang="zh-CN" dirty="0"/>
              <a:t>,x</a:t>
            </a:r>
            <a:r>
              <a:rPr lang="en-US" altLang="zh-CN" baseline="-25000" dirty="0"/>
              <a:t>2</a:t>
            </a:r>
            <a:r>
              <a:rPr lang="en-US" altLang="zh-CN" dirty="0"/>
              <a:t>,…,</a:t>
            </a:r>
            <a:r>
              <a:rPr lang="en-US" altLang="zh-CN" dirty="0" err="1"/>
              <a:t>x</a:t>
            </a:r>
            <a:r>
              <a:rPr lang="en-US" altLang="zh-CN" baseline="-25000" dirty="0" err="1"/>
              <a:t>m</a:t>
            </a:r>
            <a:r>
              <a:rPr lang="en-US" altLang="zh-CN" dirty="0"/>
              <a:t>)</a:t>
            </a:r>
            <a:r>
              <a:rPr lang="en-US" altLang="zh-CN" b="1" dirty="0">
                <a:sym typeface="Symbol" panose="05050102010706020507" pitchFamily="18" charset="2"/>
              </a:rPr>
              <a:t></a:t>
            </a:r>
            <a:r>
              <a:rPr lang="en-US" altLang="zh-CN" dirty="0"/>
              <a:t>(y</a:t>
            </a:r>
            <a:r>
              <a:rPr lang="en-US" altLang="zh-CN" baseline="-25000" dirty="0"/>
              <a:t>1</a:t>
            </a:r>
            <a:r>
              <a:rPr lang="en-US" altLang="zh-CN" dirty="0"/>
              <a:t>,y</a:t>
            </a:r>
            <a:r>
              <a:rPr lang="en-US" altLang="zh-CN" baseline="-25000" dirty="0"/>
              <a:t>2</a:t>
            </a:r>
            <a:r>
              <a:rPr lang="en-US" altLang="zh-CN" dirty="0"/>
              <a:t>,…,</a:t>
            </a:r>
            <a:r>
              <a:rPr lang="en-US" altLang="zh-CN" dirty="0" err="1"/>
              <a:t>y</a:t>
            </a:r>
            <a:r>
              <a:rPr lang="en-US" altLang="zh-CN" baseline="-25000" dirty="0" err="1"/>
              <a:t>m</a:t>
            </a:r>
            <a:r>
              <a:rPr lang="en-US" altLang="zh-CN" dirty="0"/>
              <a:t>)=(x</a:t>
            </a:r>
            <a:r>
              <a:rPr lang="en-US" altLang="zh-CN" baseline="-25000" dirty="0"/>
              <a:t>1</a:t>
            </a:r>
            <a:r>
              <a:rPr lang="en-US" altLang="zh-CN" dirty="0"/>
              <a:t>+y</a:t>
            </a:r>
            <a:r>
              <a:rPr lang="en-US" altLang="zh-CN" baseline="-25000" dirty="0"/>
              <a:t>1</a:t>
            </a:r>
            <a:r>
              <a:rPr lang="en-US" altLang="zh-CN" dirty="0"/>
              <a:t> ,x</a:t>
            </a:r>
            <a:r>
              <a:rPr lang="en-US" altLang="zh-CN" baseline="-25000" dirty="0"/>
              <a:t>2</a:t>
            </a:r>
            <a:r>
              <a:rPr lang="en-US" altLang="zh-CN" dirty="0"/>
              <a:t>+y</a:t>
            </a:r>
            <a:r>
              <a:rPr lang="en-US" altLang="zh-CN" baseline="-25000" dirty="0"/>
              <a:t>2</a:t>
            </a:r>
            <a:r>
              <a:rPr lang="en-US" altLang="zh-CN" dirty="0"/>
              <a:t>,…,</a:t>
            </a:r>
            <a:r>
              <a:rPr lang="en-US" altLang="zh-CN" dirty="0" err="1"/>
              <a:t>x</a:t>
            </a:r>
            <a:r>
              <a:rPr lang="en-US" altLang="zh-CN" baseline="-25000" dirty="0" err="1"/>
              <a:t>m</a:t>
            </a:r>
            <a:r>
              <a:rPr lang="en-US" altLang="zh-CN" dirty="0" err="1"/>
              <a:t>+y</a:t>
            </a:r>
            <a:r>
              <a:rPr lang="en-US" altLang="zh-CN" baseline="-25000" dirty="0" err="1"/>
              <a:t>m</a:t>
            </a:r>
            <a:r>
              <a:rPr lang="en-US" altLang="zh-CN" dirty="0"/>
              <a:t>)</a:t>
            </a:r>
          </a:p>
          <a:p>
            <a:pPr marL="0" indent="0">
              <a:buNone/>
            </a:pPr>
            <a:endParaRPr lang="en-US" altLang="zh-CN" dirty="0"/>
          </a:p>
          <a:p>
            <a:r>
              <a:rPr lang="en-US" altLang="zh-CN" dirty="0" err="1"/>
              <a:t>B</a:t>
            </a:r>
            <a:r>
              <a:rPr lang="en-US" altLang="zh-CN" baseline="30000" dirty="0" err="1"/>
              <a:t>m</a:t>
            </a:r>
            <a:r>
              <a:rPr lang="zh-CN" altLang="zh-CN" dirty="0"/>
              <a:t>中共有</a:t>
            </a:r>
            <a:r>
              <a:rPr lang="en-US" altLang="zh-CN" dirty="0"/>
              <a:t>2</a:t>
            </a:r>
            <a:r>
              <a:rPr lang="en-US" altLang="zh-CN" baseline="30000" dirty="0"/>
              <a:t>m</a:t>
            </a:r>
            <a:r>
              <a:rPr lang="zh-CN" altLang="zh-CN" dirty="0"/>
              <a:t>个元素</a:t>
            </a:r>
            <a:r>
              <a:rPr lang="en-US" altLang="zh-CN" dirty="0"/>
              <a:t>, </a:t>
            </a:r>
            <a:r>
              <a:rPr lang="zh-CN" altLang="en-US" dirty="0"/>
              <a:t>故</a:t>
            </a:r>
            <a:r>
              <a:rPr lang="en-US" altLang="zh-CN" dirty="0" err="1"/>
              <a:t>B</a:t>
            </a:r>
            <a:r>
              <a:rPr lang="en-US" altLang="zh-CN" baseline="30000" dirty="0" err="1"/>
              <a:t>m</a:t>
            </a:r>
            <a:r>
              <a:rPr lang="zh-CN" altLang="zh-CN" dirty="0"/>
              <a:t>的阶是</a:t>
            </a:r>
            <a:r>
              <a:rPr lang="en-US" altLang="zh-CN" dirty="0"/>
              <a:t>2</a:t>
            </a:r>
            <a:r>
              <a:rPr lang="en-US" altLang="zh-CN" baseline="30000" dirty="0"/>
              <a:t>m</a:t>
            </a:r>
            <a:r>
              <a:rPr lang="zh-CN" altLang="zh-CN" dirty="0"/>
              <a:t>。</a:t>
            </a:r>
            <a:endParaRPr lang="en-US" altLang="zh-CN" dirty="0"/>
          </a:p>
          <a:p>
            <a:endParaRPr lang="en-US" altLang="zh-CN" b="1" dirty="0"/>
          </a:p>
          <a:p>
            <a:r>
              <a:rPr lang="en-US" altLang="zh-CN" b="1" dirty="0"/>
              <a:t>   </a:t>
            </a:r>
            <a:r>
              <a:rPr lang="zh-CN" altLang="zh-CN" dirty="0"/>
              <a:t>＝</a:t>
            </a:r>
            <a:r>
              <a:rPr lang="en-US" altLang="zh-CN" dirty="0"/>
              <a:t>(0,0,</a:t>
            </a:r>
            <a:r>
              <a:rPr lang="zh-CN" altLang="zh-CN" dirty="0"/>
              <a:t>……</a:t>
            </a:r>
            <a:r>
              <a:rPr lang="en-US" altLang="zh-CN" dirty="0"/>
              <a:t>,0).</a:t>
            </a:r>
            <a:endParaRPr lang="zh-CN" altLang="zh-CN" dirty="0"/>
          </a:p>
          <a:p>
            <a:endParaRPr lang="en-US" altLang="zh-CN" dirty="0"/>
          </a:p>
          <a:p>
            <a:pPr marL="0" indent="0">
              <a:buNone/>
            </a:pPr>
            <a:endParaRPr lang="zh-CN" altLang="zh-CN" dirty="0"/>
          </a:p>
          <a:p>
            <a:pPr marL="0" indent="0">
              <a:buNone/>
            </a:pPr>
            <a:endParaRPr lang="en-US" altLang="zh-CN" dirty="0"/>
          </a:p>
          <a:p>
            <a:endParaRPr lang="zh-CN" altLang="zh-CN" dirty="0"/>
          </a:p>
          <a:p>
            <a:endParaRPr lang="zh-CN" altLang="zh-CN" dirty="0"/>
          </a:p>
        </p:txBody>
      </p:sp>
      <p:graphicFrame>
        <p:nvGraphicFramePr>
          <p:cNvPr id="6" name="表格 5"/>
          <p:cNvGraphicFramePr>
            <a:graphicFrameLocks noGrp="1"/>
          </p:cNvGraphicFramePr>
          <p:nvPr/>
        </p:nvGraphicFramePr>
        <p:xfrm>
          <a:off x="3275856" y="1402472"/>
          <a:ext cx="2028819" cy="1234440"/>
        </p:xfrm>
        <a:graphic>
          <a:graphicData uri="http://schemas.openxmlformats.org/drawingml/2006/table">
            <a:tbl>
              <a:tblPr firstRow="1" firstCol="1" lastRow="1" lastCol="1" bandRow="1" bandCol="1">
                <a:tableStyleId>{5940675A-B579-460E-94D1-54222C63F5DA}</a:tableStyleId>
              </a:tblPr>
              <a:tblGrid>
                <a:gridCol w="639217">
                  <a:extLst>
                    <a:ext uri="{9D8B030D-6E8A-4147-A177-3AD203B41FA5}">
                      <a16:colId xmlns:a16="http://schemas.microsoft.com/office/drawing/2014/main" val="20000"/>
                    </a:ext>
                  </a:extLst>
                </a:gridCol>
                <a:gridCol w="694801">
                  <a:extLst>
                    <a:ext uri="{9D8B030D-6E8A-4147-A177-3AD203B41FA5}">
                      <a16:colId xmlns:a16="http://schemas.microsoft.com/office/drawing/2014/main" val="20001"/>
                    </a:ext>
                  </a:extLst>
                </a:gridCol>
                <a:gridCol w="694801">
                  <a:extLst>
                    <a:ext uri="{9D8B030D-6E8A-4147-A177-3AD203B41FA5}">
                      <a16:colId xmlns:a16="http://schemas.microsoft.com/office/drawing/2014/main" val="20002"/>
                    </a:ext>
                  </a:extLst>
                </a:gridCol>
              </a:tblGrid>
              <a:tr h="407617">
                <a:tc>
                  <a:txBody>
                    <a:bodyPr/>
                    <a:lstStyle/>
                    <a:p>
                      <a:pPr algn="just">
                        <a:spcAft>
                          <a:spcPts val="0"/>
                        </a:spcAft>
                      </a:pPr>
                      <a:r>
                        <a:rPr lang="zh-CN" sz="2700" kern="100" dirty="0">
                          <a:effectLst/>
                        </a:rPr>
                        <a:t>＋</a:t>
                      </a:r>
                      <a:endParaRPr lang="zh-CN" sz="1300" kern="100" dirty="0">
                        <a:effectLst/>
                        <a:latin typeface="Times New Roman" panose="02020603050405020304" pitchFamily="18" charset="0"/>
                        <a:ea typeface="宋体" panose="02010600030101010101" pitchFamily="2" charset="-122"/>
                      </a:endParaRPr>
                    </a:p>
                  </a:txBody>
                  <a:tcPr marL="83376" marR="83376" marT="0" marB="0"/>
                </a:tc>
                <a:tc>
                  <a:txBody>
                    <a:bodyPr/>
                    <a:lstStyle/>
                    <a:p>
                      <a:pPr algn="just">
                        <a:spcAft>
                          <a:spcPts val="0"/>
                        </a:spcAft>
                      </a:pPr>
                      <a:r>
                        <a:rPr lang="en-US" sz="2700" kern="100" dirty="0">
                          <a:effectLst/>
                        </a:rPr>
                        <a:t>0</a:t>
                      </a:r>
                      <a:endParaRPr lang="zh-CN" sz="1300" kern="100" dirty="0">
                        <a:effectLst/>
                        <a:latin typeface="Times New Roman" panose="02020603050405020304" pitchFamily="18" charset="0"/>
                        <a:ea typeface="宋体" panose="02010600030101010101" pitchFamily="2" charset="-122"/>
                      </a:endParaRPr>
                    </a:p>
                  </a:txBody>
                  <a:tcPr marL="83376" marR="83376" marT="0" marB="0"/>
                </a:tc>
                <a:tc>
                  <a:txBody>
                    <a:bodyPr/>
                    <a:lstStyle/>
                    <a:p>
                      <a:pPr algn="just">
                        <a:spcAft>
                          <a:spcPts val="0"/>
                        </a:spcAft>
                      </a:pPr>
                      <a:r>
                        <a:rPr lang="en-US" sz="2700" kern="100">
                          <a:effectLst/>
                        </a:rPr>
                        <a:t>1</a:t>
                      </a:r>
                      <a:endParaRPr lang="zh-CN" sz="1300" kern="100">
                        <a:effectLst/>
                        <a:latin typeface="Times New Roman" panose="02020603050405020304" pitchFamily="18" charset="0"/>
                        <a:ea typeface="宋体" panose="02010600030101010101" pitchFamily="2" charset="-122"/>
                      </a:endParaRPr>
                    </a:p>
                  </a:txBody>
                  <a:tcPr marL="83376" marR="83376" marT="0" marB="0"/>
                </a:tc>
                <a:extLst>
                  <a:ext uri="{0D108BD9-81ED-4DB2-BD59-A6C34878D82A}">
                    <a16:rowId xmlns:a16="http://schemas.microsoft.com/office/drawing/2014/main" val="10000"/>
                  </a:ext>
                </a:extLst>
              </a:tr>
              <a:tr h="407617">
                <a:tc>
                  <a:txBody>
                    <a:bodyPr/>
                    <a:lstStyle/>
                    <a:p>
                      <a:pPr algn="just">
                        <a:spcAft>
                          <a:spcPts val="0"/>
                        </a:spcAft>
                      </a:pPr>
                      <a:r>
                        <a:rPr lang="en-US" sz="2700" kern="100">
                          <a:effectLst/>
                        </a:rPr>
                        <a:t>0</a:t>
                      </a:r>
                      <a:endParaRPr lang="zh-CN" sz="1300" kern="100">
                        <a:effectLst/>
                        <a:latin typeface="Times New Roman" panose="02020603050405020304" pitchFamily="18" charset="0"/>
                        <a:ea typeface="宋体" panose="02010600030101010101" pitchFamily="2" charset="-122"/>
                      </a:endParaRPr>
                    </a:p>
                  </a:txBody>
                  <a:tcPr marL="83376" marR="83376" marT="0" marB="0"/>
                </a:tc>
                <a:tc>
                  <a:txBody>
                    <a:bodyPr/>
                    <a:lstStyle/>
                    <a:p>
                      <a:pPr algn="just">
                        <a:spcAft>
                          <a:spcPts val="0"/>
                        </a:spcAft>
                      </a:pPr>
                      <a:r>
                        <a:rPr lang="en-US" sz="2700" kern="100">
                          <a:effectLst/>
                        </a:rPr>
                        <a:t>0</a:t>
                      </a:r>
                      <a:endParaRPr lang="zh-CN" sz="1300" kern="100">
                        <a:effectLst/>
                        <a:latin typeface="Times New Roman" panose="02020603050405020304" pitchFamily="18" charset="0"/>
                        <a:ea typeface="宋体" panose="02010600030101010101" pitchFamily="2" charset="-122"/>
                      </a:endParaRPr>
                    </a:p>
                  </a:txBody>
                  <a:tcPr marL="83376" marR="83376" marT="0" marB="0"/>
                </a:tc>
                <a:tc>
                  <a:txBody>
                    <a:bodyPr/>
                    <a:lstStyle/>
                    <a:p>
                      <a:pPr algn="just">
                        <a:spcAft>
                          <a:spcPts val="0"/>
                        </a:spcAft>
                      </a:pPr>
                      <a:r>
                        <a:rPr lang="en-US" sz="2700" kern="100" dirty="0">
                          <a:effectLst/>
                        </a:rPr>
                        <a:t>1</a:t>
                      </a:r>
                      <a:endParaRPr lang="zh-CN" sz="1300" kern="100" dirty="0">
                        <a:effectLst/>
                        <a:latin typeface="Times New Roman" panose="02020603050405020304" pitchFamily="18" charset="0"/>
                        <a:ea typeface="宋体" panose="02010600030101010101" pitchFamily="2" charset="-122"/>
                      </a:endParaRPr>
                    </a:p>
                  </a:txBody>
                  <a:tcPr marL="83376" marR="83376" marT="0" marB="0"/>
                </a:tc>
                <a:extLst>
                  <a:ext uri="{0D108BD9-81ED-4DB2-BD59-A6C34878D82A}">
                    <a16:rowId xmlns:a16="http://schemas.microsoft.com/office/drawing/2014/main" val="10001"/>
                  </a:ext>
                </a:extLst>
              </a:tr>
              <a:tr h="407617">
                <a:tc>
                  <a:txBody>
                    <a:bodyPr/>
                    <a:lstStyle/>
                    <a:p>
                      <a:pPr algn="just">
                        <a:spcAft>
                          <a:spcPts val="0"/>
                        </a:spcAft>
                      </a:pPr>
                      <a:r>
                        <a:rPr lang="en-US" sz="2700" kern="100">
                          <a:effectLst/>
                        </a:rPr>
                        <a:t>1</a:t>
                      </a:r>
                      <a:endParaRPr lang="zh-CN" sz="1300" kern="100">
                        <a:effectLst/>
                        <a:latin typeface="Times New Roman" panose="02020603050405020304" pitchFamily="18" charset="0"/>
                        <a:ea typeface="宋体" panose="02010600030101010101" pitchFamily="2" charset="-122"/>
                      </a:endParaRPr>
                    </a:p>
                  </a:txBody>
                  <a:tcPr marL="83376" marR="83376" marT="0" marB="0"/>
                </a:tc>
                <a:tc>
                  <a:txBody>
                    <a:bodyPr/>
                    <a:lstStyle/>
                    <a:p>
                      <a:pPr algn="just">
                        <a:spcAft>
                          <a:spcPts val="0"/>
                        </a:spcAft>
                      </a:pPr>
                      <a:r>
                        <a:rPr lang="en-US" sz="2700" kern="100">
                          <a:effectLst/>
                        </a:rPr>
                        <a:t>1</a:t>
                      </a:r>
                      <a:endParaRPr lang="zh-CN" sz="1300" kern="100">
                        <a:effectLst/>
                        <a:latin typeface="Times New Roman" panose="02020603050405020304" pitchFamily="18" charset="0"/>
                        <a:ea typeface="宋体" panose="02010600030101010101" pitchFamily="2" charset="-122"/>
                      </a:endParaRPr>
                    </a:p>
                  </a:txBody>
                  <a:tcPr marL="83376" marR="83376" marT="0" marB="0"/>
                </a:tc>
                <a:tc>
                  <a:txBody>
                    <a:bodyPr/>
                    <a:lstStyle/>
                    <a:p>
                      <a:pPr algn="just">
                        <a:spcAft>
                          <a:spcPts val="0"/>
                        </a:spcAft>
                      </a:pPr>
                      <a:r>
                        <a:rPr lang="en-US" sz="2700" kern="100" dirty="0">
                          <a:effectLst/>
                        </a:rPr>
                        <a:t>0</a:t>
                      </a:r>
                      <a:endParaRPr lang="zh-CN" sz="1300" kern="100" dirty="0">
                        <a:effectLst/>
                        <a:latin typeface="Times New Roman" panose="02020603050405020304" pitchFamily="18" charset="0"/>
                        <a:ea typeface="宋体" panose="02010600030101010101" pitchFamily="2" charset="-122"/>
                      </a:endParaRPr>
                    </a:p>
                  </a:txBody>
                  <a:tcPr marL="83376" marR="83376" marT="0" marB="0"/>
                </a:tc>
                <a:extLst>
                  <a:ext uri="{0D108BD9-81ED-4DB2-BD59-A6C34878D82A}">
                    <a16:rowId xmlns:a16="http://schemas.microsoft.com/office/drawing/2014/main" val="10002"/>
                  </a:ext>
                </a:extLst>
              </a:tr>
            </a:tbl>
          </a:graphicData>
        </a:graphic>
      </p:graphicFrame>
      <p:sp>
        <p:nvSpPr>
          <p:cNvPr id="10"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aphicFrame>
        <p:nvGraphicFramePr>
          <p:cNvPr id="11" name="对象 10"/>
          <p:cNvGraphicFramePr>
            <a:graphicFrameLocks noChangeAspect="1"/>
          </p:cNvGraphicFramePr>
          <p:nvPr/>
        </p:nvGraphicFramePr>
        <p:xfrm>
          <a:off x="827584" y="5636096"/>
          <a:ext cx="257175" cy="457200"/>
        </p:xfrm>
        <a:graphic>
          <a:graphicData uri="http://schemas.openxmlformats.org/presentationml/2006/ole">
            <mc:AlternateContent xmlns:mc="http://schemas.openxmlformats.org/markup-compatibility/2006">
              <mc:Choice xmlns:v="urn:schemas-microsoft-com:vml" Requires="v">
                <p:oleObj name="Equation" r:id="rId2" imgW="126780" imgH="215526" progId="Equation.DSMT4">
                  <p:embed/>
                </p:oleObj>
              </mc:Choice>
              <mc:Fallback>
                <p:oleObj name="Equation" r:id="rId2" imgW="126780" imgH="215526" progId="Equation.DSMT4">
                  <p:embed/>
                  <p:pic>
                    <p:nvPicPr>
                      <p:cNvPr id="11" name="对象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5636096"/>
                        <a:ext cx="257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773390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6">
            <a:extLst>
              <a:ext uri="{FF2B5EF4-FFF2-40B4-BE49-F238E27FC236}">
                <a16:creationId xmlns:a16="http://schemas.microsoft.com/office/drawing/2014/main" id="{9AC2325F-75E7-475C-A9BD-B61EE19C849E}"/>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1058" name="Rectangle 2">
            <a:extLst>
              <a:ext uri="{FF2B5EF4-FFF2-40B4-BE49-F238E27FC236}">
                <a16:creationId xmlns:a16="http://schemas.microsoft.com/office/drawing/2014/main" id="{DC4F501E-7198-47BB-BA77-EF1CA3FF2346}"/>
              </a:ext>
            </a:extLst>
          </p:cNvPr>
          <p:cNvSpPr>
            <a:spLocks noGrp="1" noChangeArrowheads="1"/>
          </p:cNvSpPr>
          <p:nvPr>
            <p:ph type="title" sz="quarter"/>
          </p:nvPr>
        </p:nvSpPr>
        <p:spPr>
          <a:xfrm>
            <a:off x="684213" y="2997200"/>
            <a:ext cx="946150" cy="509588"/>
          </a:xfrm>
        </p:spPr>
        <p:txBody>
          <a:bodyPr/>
          <a:lstStyle/>
          <a:p>
            <a:r>
              <a:rPr lang="zh-CN" altLang="en-US" sz="3200"/>
              <a:t>：</a:t>
            </a:r>
          </a:p>
        </p:txBody>
      </p:sp>
      <p:pic>
        <p:nvPicPr>
          <p:cNvPr id="301059" name="Picture 3">
            <a:extLst>
              <a:ext uri="{FF2B5EF4-FFF2-40B4-BE49-F238E27FC236}">
                <a16:creationId xmlns:a16="http://schemas.microsoft.com/office/drawing/2014/main" id="{AE2758EE-8C7F-46A9-AEE6-621EF414B3A5}"/>
              </a:ext>
            </a:extLst>
          </p:cNvPr>
          <p:cNvPicPr>
            <a:picLocks noGrp="1" noChangeAspect="1" noChangeArrowheads="1"/>
          </p:cNvPicPr>
          <p:nvPr>
            <p:ph sz="quarter" idx="3"/>
          </p:nvPr>
        </p:nvPicPr>
        <p:blipFill>
          <a:blip r:embed="rId2" cstate="print">
            <a:extLst>
              <a:ext uri="{28A0092B-C50C-407E-A947-70E740481C1C}">
                <a14:useLocalDpi xmlns:a14="http://schemas.microsoft.com/office/drawing/2010/main" val="0"/>
              </a:ext>
            </a:extLst>
          </a:blip>
          <a:srcRect/>
          <a:stretch>
            <a:fillRect/>
          </a:stretch>
        </p:blipFill>
        <p:spPr>
          <a:xfrm>
            <a:off x="250825" y="2708275"/>
            <a:ext cx="727075" cy="935038"/>
          </a:xfrm>
          <a:noFill/>
          <a:ln/>
        </p:spPr>
      </p:pic>
      <p:sp>
        <p:nvSpPr>
          <p:cNvPr id="301060" name="Rectangle 4">
            <a:extLst>
              <a:ext uri="{FF2B5EF4-FFF2-40B4-BE49-F238E27FC236}">
                <a16:creationId xmlns:a16="http://schemas.microsoft.com/office/drawing/2014/main" id="{B8964413-9B44-4E6C-91A4-E3910DA31E9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1061" name="Rectangle 5">
            <a:extLst>
              <a:ext uri="{FF2B5EF4-FFF2-40B4-BE49-F238E27FC236}">
                <a16:creationId xmlns:a16="http://schemas.microsoft.com/office/drawing/2014/main" id="{D29DCFEA-E732-4F30-B7CD-425E74258A6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1062" name="Rectangle 6">
            <a:extLst>
              <a:ext uri="{FF2B5EF4-FFF2-40B4-BE49-F238E27FC236}">
                <a16:creationId xmlns:a16="http://schemas.microsoft.com/office/drawing/2014/main" id="{38D34D17-D407-405F-826A-9F2456C3191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1063" name="Rectangle 7">
            <a:extLst>
              <a:ext uri="{FF2B5EF4-FFF2-40B4-BE49-F238E27FC236}">
                <a16:creationId xmlns:a16="http://schemas.microsoft.com/office/drawing/2014/main" id="{2D7454B7-3319-438F-B794-FF3CA1A17AF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1064" name="Rectangle 8">
            <a:extLst>
              <a:ext uri="{FF2B5EF4-FFF2-40B4-BE49-F238E27FC236}">
                <a16:creationId xmlns:a16="http://schemas.microsoft.com/office/drawing/2014/main" id="{BF809DF1-853F-4F89-AFA6-D517F549BD1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1065" name="Rectangle 9">
            <a:extLst>
              <a:ext uri="{FF2B5EF4-FFF2-40B4-BE49-F238E27FC236}">
                <a16:creationId xmlns:a16="http://schemas.microsoft.com/office/drawing/2014/main" id="{439F2374-A03A-4C0C-A924-4231E5A9B70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1066" name="Rectangle 10">
            <a:extLst>
              <a:ext uri="{FF2B5EF4-FFF2-40B4-BE49-F238E27FC236}">
                <a16:creationId xmlns:a16="http://schemas.microsoft.com/office/drawing/2014/main" id="{6000CC43-303A-40A7-8DD2-0EFCC69EF01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01067" name="Picture 11">
            <a:extLst>
              <a:ext uri="{FF2B5EF4-FFF2-40B4-BE49-F238E27FC236}">
                <a16:creationId xmlns:a16="http://schemas.microsoft.com/office/drawing/2014/main" id="{A85658B1-4B88-4F3A-85CE-33B4AF60CE7E}"/>
              </a:ext>
            </a:extLst>
          </p:cNvPr>
          <p:cNvPicPr>
            <a:picLocks noGrp="1" noChangeAspect="1" noChangeArrowheads="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a:xfrm>
            <a:off x="3994150" y="2214563"/>
            <a:ext cx="1530350" cy="1312862"/>
          </a:xfrm>
          <a:noFill/>
          <a:ln/>
        </p:spPr>
      </p:pic>
      <p:pic>
        <p:nvPicPr>
          <p:cNvPr id="301068" name="Picture 12">
            <a:extLst>
              <a:ext uri="{FF2B5EF4-FFF2-40B4-BE49-F238E27FC236}">
                <a16:creationId xmlns:a16="http://schemas.microsoft.com/office/drawing/2014/main" id="{CFAC4B8D-D245-4CAC-A64E-4828F703A4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9754" t="19710" r="19754" b="19710"/>
          <a:stretch>
            <a:fillRect/>
          </a:stretch>
        </p:blipFill>
        <p:spPr bwMode="auto">
          <a:xfrm>
            <a:off x="971550" y="1628775"/>
            <a:ext cx="26289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1069" name="Picture 13">
            <a:extLst>
              <a:ext uri="{FF2B5EF4-FFF2-40B4-BE49-F238E27FC236}">
                <a16:creationId xmlns:a16="http://schemas.microsoft.com/office/drawing/2014/main" id="{00FF1393-A40D-46ED-9A81-4070A0768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9754" t="19710" r="19754" b="19710"/>
          <a:stretch>
            <a:fillRect/>
          </a:stretch>
        </p:blipFill>
        <p:spPr bwMode="auto">
          <a:xfrm>
            <a:off x="5973763" y="1700213"/>
            <a:ext cx="2559050" cy="25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1070" name="Line 14">
            <a:extLst>
              <a:ext uri="{FF2B5EF4-FFF2-40B4-BE49-F238E27FC236}">
                <a16:creationId xmlns:a16="http://schemas.microsoft.com/office/drawing/2014/main" id="{D8C665FA-82EC-4F75-A59F-3F9AE42D5B0B}"/>
              </a:ext>
            </a:extLst>
          </p:cNvPr>
          <p:cNvSpPr>
            <a:spLocks noChangeShapeType="1"/>
          </p:cNvSpPr>
          <p:nvPr/>
        </p:nvSpPr>
        <p:spPr bwMode="auto">
          <a:xfrm>
            <a:off x="2268538" y="1341438"/>
            <a:ext cx="0" cy="3240087"/>
          </a:xfrm>
          <a:prstGeom prst="line">
            <a:avLst/>
          </a:prstGeom>
          <a:noFill/>
          <a:ln w="952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6">
            <a:extLst>
              <a:ext uri="{FF2B5EF4-FFF2-40B4-BE49-F238E27FC236}">
                <a16:creationId xmlns:a16="http://schemas.microsoft.com/office/drawing/2014/main" id="{B412CC69-F615-4420-9F66-161CDEAABFED}"/>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2082" name="Rectangle 2">
            <a:extLst>
              <a:ext uri="{FF2B5EF4-FFF2-40B4-BE49-F238E27FC236}">
                <a16:creationId xmlns:a16="http://schemas.microsoft.com/office/drawing/2014/main" id="{8A870943-7BCE-4F75-9303-5B6BD7DAE341}"/>
              </a:ext>
            </a:extLst>
          </p:cNvPr>
          <p:cNvSpPr>
            <a:spLocks noGrp="1" noChangeArrowheads="1"/>
          </p:cNvSpPr>
          <p:nvPr>
            <p:ph type="title" sz="quarter"/>
          </p:nvPr>
        </p:nvSpPr>
        <p:spPr>
          <a:xfrm>
            <a:off x="684213" y="2997200"/>
            <a:ext cx="946150" cy="509588"/>
          </a:xfrm>
        </p:spPr>
        <p:txBody>
          <a:bodyPr/>
          <a:lstStyle/>
          <a:p>
            <a:r>
              <a:rPr lang="zh-CN" altLang="en-US" sz="3200"/>
              <a:t>：</a:t>
            </a:r>
          </a:p>
        </p:txBody>
      </p:sp>
      <p:pic>
        <p:nvPicPr>
          <p:cNvPr id="302083" name="Picture 3">
            <a:extLst>
              <a:ext uri="{FF2B5EF4-FFF2-40B4-BE49-F238E27FC236}">
                <a16:creationId xmlns:a16="http://schemas.microsoft.com/office/drawing/2014/main" id="{B693AC96-B821-415F-AAC1-80D5F242A1A7}"/>
              </a:ext>
            </a:extLst>
          </p:cNvPr>
          <p:cNvPicPr>
            <a:picLocks noGrp="1" noChangeAspect="1" noChangeArrowheads="1"/>
          </p:cNvPicPr>
          <p:nvPr>
            <p:ph sz="quarter" idx="3"/>
          </p:nvPr>
        </p:nvPicPr>
        <p:blipFill>
          <a:blip r:embed="rId2" cstate="print">
            <a:extLst>
              <a:ext uri="{28A0092B-C50C-407E-A947-70E740481C1C}">
                <a14:useLocalDpi xmlns:a14="http://schemas.microsoft.com/office/drawing/2010/main" val="0"/>
              </a:ext>
            </a:extLst>
          </a:blip>
          <a:srcRect/>
          <a:stretch>
            <a:fillRect/>
          </a:stretch>
        </p:blipFill>
        <p:spPr>
          <a:xfrm>
            <a:off x="250825" y="2708275"/>
            <a:ext cx="727075" cy="935038"/>
          </a:xfrm>
          <a:noFill/>
          <a:ln/>
        </p:spPr>
      </p:pic>
      <p:sp>
        <p:nvSpPr>
          <p:cNvPr id="302084" name="Rectangle 4">
            <a:extLst>
              <a:ext uri="{FF2B5EF4-FFF2-40B4-BE49-F238E27FC236}">
                <a16:creationId xmlns:a16="http://schemas.microsoft.com/office/drawing/2014/main" id="{C6A5AE9C-37B9-49FD-A85B-396DC8D595F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2085" name="Rectangle 5">
            <a:extLst>
              <a:ext uri="{FF2B5EF4-FFF2-40B4-BE49-F238E27FC236}">
                <a16:creationId xmlns:a16="http://schemas.microsoft.com/office/drawing/2014/main" id="{8B36F6D3-D158-4D1D-AEA4-19A7214E729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2086" name="Rectangle 6">
            <a:extLst>
              <a:ext uri="{FF2B5EF4-FFF2-40B4-BE49-F238E27FC236}">
                <a16:creationId xmlns:a16="http://schemas.microsoft.com/office/drawing/2014/main" id="{8891AEDA-A6B3-40D4-9A82-6F0F3BD2583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2087" name="Rectangle 7">
            <a:extLst>
              <a:ext uri="{FF2B5EF4-FFF2-40B4-BE49-F238E27FC236}">
                <a16:creationId xmlns:a16="http://schemas.microsoft.com/office/drawing/2014/main" id="{5A6067B0-DAD2-41A9-B6A6-C8FC4D323E7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2088" name="Rectangle 8">
            <a:extLst>
              <a:ext uri="{FF2B5EF4-FFF2-40B4-BE49-F238E27FC236}">
                <a16:creationId xmlns:a16="http://schemas.microsoft.com/office/drawing/2014/main" id="{4A3E6E3D-69F7-4CBF-A9CC-1DAA1B41F49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2089" name="Rectangle 9">
            <a:extLst>
              <a:ext uri="{FF2B5EF4-FFF2-40B4-BE49-F238E27FC236}">
                <a16:creationId xmlns:a16="http://schemas.microsoft.com/office/drawing/2014/main" id="{5DF6CC70-2DFE-49F5-A967-1960042470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2090" name="Rectangle 10">
            <a:extLst>
              <a:ext uri="{FF2B5EF4-FFF2-40B4-BE49-F238E27FC236}">
                <a16:creationId xmlns:a16="http://schemas.microsoft.com/office/drawing/2014/main" id="{E1BE04A1-D762-4796-A97E-687A6A0A9B8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02091" name="Picture 11">
            <a:extLst>
              <a:ext uri="{FF2B5EF4-FFF2-40B4-BE49-F238E27FC236}">
                <a16:creationId xmlns:a16="http://schemas.microsoft.com/office/drawing/2014/main" id="{E3207201-3865-4C30-826E-FE4092AD5146}"/>
              </a:ext>
            </a:extLst>
          </p:cNvPr>
          <p:cNvPicPr>
            <a:picLocks noGrp="1" noChangeAspect="1" noChangeArrowheads="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a:xfrm>
            <a:off x="3994150" y="2214563"/>
            <a:ext cx="1530350" cy="1312862"/>
          </a:xfrm>
          <a:noFill/>
          <a:ln/>
        </p:spPr>
      </p:pic>
      <p:pic>
        <p:nvPicPr>
          <p:cNvPr id="302092" name="Picture 12">
            <a:extLst>
              <a:ext uri="{FF2B5EF4-FFF2-40B4-BE49-F238E27FC236}">
                <a16:creationId xmlns:a16="http://schemas.microsoft.com/office/drawing/2014/main" id="{476A1BC4-CD45-4C35-99BE-1C357EB2C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9754" t="19710" r="19754" b="19710"/>
          <a:stretch>
            <a:fillRect/>
          </a:stretch>
        </p:blipFill>
        <p:spPr bwMode="auto">
          <a:xfrm>
            <a:off x="1331913" y="1844675"/>
            <a:ext cx="2844800"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2093" name="Picture 13">
            <a:extLst>
              <a:ext uri="{FF2B5EF4-FFF2-40B4-BE49-F238E27FC236}">
                <a16:creationId xmlns:a16="http://schemas.microsoft.com/office/drawing/2014/main" id="{530090BF-EFDC-4B04-9344-D89554368C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7430" t="17392" r="17430" b="17392"/>
          <a:stretch>
            <a:fillRect/>
          </a:stretch>
        </p:blipFill>
        <p:spPr bwMode="auto">
          <a:xfrm>
            <a:off x="5435600" y="1700213"/>
            <a:ext cx="3159125"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2094" name="Line 14">
            <a:extLst>
              <a:ext uri="{FF2B5EF4-FFF2-40B4-BE49-F238E27FC236}">
                <a16:creationId xmlns:a16="http://schemas.microsoft.com/office/drawing/2014/main" id="{47567226-9D5E-4ECC-8DC1-6787823D37AE}"/>
              </a:ext>
            </a:extLst>
          </p:cNvPr>
          <p:cNvSpPr>
            <a:spLocks noChangeShapeType="1"/>
          </p:cNvSpPr>
          <p:nvPr/>
        </p:nvSpPr>
        <p:spPr bwMode="auto">
          <a:xfrm flipH="1">
            <a:off x="1276350" y="1589088"/>
            <a:ext cx="3159125" cy="3167062"/>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6">
            <a:extLst>
              <a:ext uri="{FF2B5EF4-FFF2-40B4-BE49-F238E27FC236}">
                <a16:creationId xmlns:a16="http://schemas.microsoft.com/office/drawing/2014/main" id="{AB84D45C-7F7C-4EBB-9099-7CD0E5778432}"/>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3106" name="Rectangle 2">
            <a:extLst>
              <a:ext uri="{FF2B5EF4-FFF2-40B4-BE49-F238E27FC236}">
                <a16:creationId xmlns:a16="http://schemas.microsoft.com/office/drawing/2014/main" id="{803691ED-B5E4-4211-9D7E-1C1289DD0FF4}"/>
              </a:ext>
            </a:extLst>
          </p:cNvPr>
          <p:cNvSpPr>
            <a:spLocks noGrp="1" noChangeArrowheads="1"/>
          </p:cNvSpPr>
          <p:nvPr>
            <p:ph type="title" sz="quarter"/>
          </p:nvPr>
        </p:nvSpPr>
        <p:spPr>
          <a:xfrm>
            <a:off x="684213" y="2997200"/>
            <a:ext cx="946150" cy="509588"/>
          </a:xfrm>
        </p:spPr>
        <p:txBody>
          <a:bodyPr/>
          <a:lstStyle/>
          <a:p>
            <a:r>
              <a:rPr lang="zh-CN" altLang="en-US" sz="3200"/>
              <a:t>：</a:t>
            </a:r>
          </a:p>
        </p:txBody>
      </p:sp>
      <p:pic>
        <p:nvPicPr>
          <p:cNvPr id="303107" name="Picture 3">
            <a:extLst>
              <a:ext uri="{FF2B5EF4-FFF2-40B4-BE49-F238E27FC236}">
                <a16:creationId xmlns:a16="http://schemas.microsoft.com/office/drawing/2014/main" id="{193B998F-682E-4FBE-B4C5-CE34210573CD}"/>
              </a:ext>
            </a:extLst>
          </p:cNvPr>
          <p:cNvPicPr>
            <a:picLocks noGrp="1" noChangeAspect="1" noChangeArrowheads="1"/>
          </p:cNvPicPr>
          <p:nvPr>
            <p:ph sz="quarter" idx="3"/>
          </p:nvPr>
        </p:nvPicPr>
        <p:blipFill>
          <a:blip r:embed="rId2" cstate="print">
            <a:extLst>
              <a:ext uri="{28A0092B-C50C-407E-A947-70E740481C1C}">
                <a14:useLocalDpi xmlns:a14="http://schemas.microsoft.com/office/drawing/2010/main" val="0"/>
              </a:ext>
            </a:extLst>
          </a:blip>
          <a:srcRect/>
          <a:stretch>
            <a:fillRect/>
          </a:stretch>
        </p:blipFill>
        <p:spPr>
          <a:xfrm>
            <a:off x="250825" y="2708275"/>
            <a:ext cx="727075" cy="935038"/>
          </a:xfrm>
          <a:noFill/>
          <a:ln/>
        </p:spPr>
      </p:pic>
      <p:sp>
        <p:nvSpPr>
          <p:cNvPr id="303108" name="Rectangle 4">
            <a:extLst>
              <a:ext uri="{FF2B5EF4-FFF2-40B4-BE49-F238E27FC236}">
                <a16:creationId xmlns:a16="http://schemas.microsoft.com/office/drawing/2014/main" id="{DEF7F9E1-837C-4AAA-B193-10ABD170E85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3109" name="Rectangle 5">
            <a:extLst>
              <a:ext uri="{FF2B5EF4-FFF2-40B4-BE49-F238E27FC236}">
                <a16:creationId xmlns:a16="http://schemas.microsoft.com/office/drawing/2014/main" id="{89536E5F-587F-4716-826F-2996828183D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3110" name="Rectangle 6">
            <a:extLst>
              <a:ext uri="{FF2B5EF4-FFF2-40B4-BE49-F238E27FC236}">
                <a16:creationId xmlns:a16="http://schemas.microsoft.com/office/drawing/2014/main" id="{F3BA9FE0-FFDA-4510-8B01-C3EE01F3E83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3111" name="Rectangle 7">
            <a:extLst>
              <a:ext uri="{FF2B5EF4-FFF2-40B4-BE49-F238E27FC236}">
                <a16:creationId xmlns:a16="http://schemas.microsoft.com/office/drawing/2014/main" id="{28964605-3CAC-49D3-94BB-159C4C9437C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3112" name="Rectangle 8">
            <a:extLst>
              <a:ext uri="{FF2B5EF4-FFF2-40B4-BE49-F238E27FC236}">
                <a16:creationId xmlns:a16="http://schemas.microsoft.com/office/drawing/2014/main" id="{B8DB2129-DF59-4454-878F-883244E8323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3113" name="Rectangle 9">
            <a:extLst>
              <a:ext uri="{FF2B5EF4-FFF2-40B4-BE49-F238E27FC236}">
                <a16:creationId xmlns:a16="http://schemas.microsoft.com/office/drawing/2014/main" id="{CDDB38E7-5C3D-4184-AE0D-248298A453C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3114" name="Rectangle 10">
            <a:extLst>
              <a:ext uri="{FF2B5EF4-FFF2-40B4-BE49-F238E27FC236}">
                <a16:creationId xmlns:a16="http://schemas.microsoft.com/office/drawing/2014/main" id="{E5931BBF-D3C5-4CBD-8C0B-0D194100F29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03115" name="Picture 11">
            <a:extLst>
              <a:ext uri="{FF2B5EF4-FFF2-40B4-BE49-F238E27FC236}">
                <a16:creationId xmlns:a16="http://schemas.microsoft.com/office/drawing/2014/main" id="{44CC761F-2006-4B90-BE2A-73D54C3FC145}"/>
              </a:ext>
            </a:extLst>
          </p:cNvPr>
          <p:cNvPicPr>
            <a:picLocks noGrp="1" noChangeAspect="1" noChangeArrowheads="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a:xfrm>
            <a:off x="3994150" y="2214563"/>
            <a:ext cx="1530350" cy="1312862"/>
          </a:xfrm>
          <a:noFill/>
          <a:ln/>
        </p:spPr>
      </p:pic>
      <p:pic>
        <p:nvPicPr>
          <p:cNvPr id="303116" name="Picture 12">
            <a:extLst>
              <a:ext uri="{FF2B5EF4-FFF2-40B4-BE49-F238E27FC236}">
                <a16:creationId xmlns:a16="http://schemas.microsoft.com/office/drawing/2014/main" id="{D4A18BB3-A155-471C-9986-BF41A0201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9754" t="19710" r="19754" b="19710"/>
          <a:stretch>
            <a:fillRect/>
          </a:stretch>
        </p:blipFill>
        <p:spPr bwMode="auto">
          <a:xfrm>
            <a:off x="1331913" y="2022475"/>
            <a:ext cx="2773362" cy="278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3117" name="Picture 13">
            <a:extLst>
              <a:ext uri="{FF2B5EF4-FFF2-40B4-BE49-F238E27FC236}">
                <a16:creationId xmlns:a16="http://schemas.microsoft.com/office/drawing/2014/main" id="{A63870C2-39D2-4987-8EA6-E9D0BEB825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7430" t="17392" r="17430" b="17392"/>
          <a:stretch>
            <a:fillRect/>
          </a:stretch>
        </p:blipFill>
        <p:spPr bwMode="auto">
          <a:xfrm>
            <a:off x="5724525" y="1773238"/>
            <a:ext cx="3051175"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3118" name="Line 14">
            <a:extLst>
              <a:ext uri="{FF2B5EF4-FFF2-40B4-BE49-F238E27FC236}">
                <a16:creationId xmlns:a16="http://schemas.microsoft.com/office/drawing/2014/main" id="{299BE777-9B3B-4739-B54B-CBCA415C3C67}"/>
              </a:ext>
            </a:extLst>
          </p:cNvPr>
          <p:cNvSpPr>
            <a:spLocks noChangeShapeType="1"/>
          </p:cNvSpPr>
          <p:nvPr/>
        </p:nvSpPr>
        <p:spPr bwMode="auto">
          <a:xfrm>
            <a:off x="1258888" y="1925638"/>
            <a:ext cx="2881312" cy="2879725"/>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a:extLst>
              <a:ext uri="{FF2B5EF4-FFF2-40B4-BE49-F238E27FC236}">
                <a16:creationId xmlns:a16="http://schemas.microsoft.com/office/drawing/2014/main" id="{ED4EC5B3-9AF6-42F5-8CE2-D6D6455F58C3}"/>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3890" name="Rectangle 2">
            <a:extLst>
              <a:ext uri="{FF2B5EF4-FFF2-40B4-BE49-F238E27FC236}">
                <a16:creationId xmlns:a16="http://schemas.microsoft.com/office/drawing/2014/main" id="{033E80E8-A0A9-431D-9CD5-6AA7EFA58620}"/>
              </a:ext>
            </a:extLst>
          </p:cNvPr>
          <p:cNvSpPr>
            <a:spLocks noGrp="1" noChangeArrowheads="1"/>
          </p:cNvSpPr>
          <p:nvPr>
            <p:ph type="title"/>
          </p:nvPr>
        </p:nvSpPr>
        <p:spPr/>
        <p:txBody>
          <a:bodyPr/>
          <a:lstStyle/>
          <a:p>
            <a:r>
              <a:rPr lang="zh-CN" altLang="en-US" sz="3200"/>
              <a:t>定理</a:t>
            </a:r>
            <a:r>
              <a:rPr lang="en-US" altLang="zh-CN" sz="3200"/>
              <a:t>1</a:t>
            </a:r>
          </a:p>
        </p:txBody>
      </p:sp>
      <p:sp>
        <p:nvSpPr>
          <p:cNvPr id="293891" name="Rectangle 3">
            <a:extLst>
              <a:ext uri="{FF2B5EF4-FFF2-40B4-BE49-F238E27FC236}">
                <a16:creationId xmlns:a16="http://schemas.microsoft.com/office/drawing/2014/main" id="{1BFB8DB8-2B24-4C51-A773-45990EC212A5}"/>
              </a:ext>
            </a:extLst>
          </p:cNvPr>
          <p:cNvSpPr>
            <a:spLocks noGrp="1" noChangeArrowheads="1"/>
          </p:cNvSpPr>
          <p:nvPr>
            <p:ph type="body" idx="1"/>
          </p:nvPr>
        </p:nvSpPr>
        <p:spPr>
          <a:xfrm>
            <a:off x="395288" y="620713"/>
            <a:ext cx="8231187" cy="1081087"/>
          </a:xfrm>
        </p:spPr>
        <p:txBody>
          <a:bodyPr/>
          <a:lstStyle/>
          <a:p>
            <a:r>
              <a:rPr lang="en-US" altLang="zh-CN" dirty="0">
                <a:latin typeface="宋体" panose="02010600030101010101" pitchFamily="2" charset="-122"/>
              </a:rPr>
              <a:t>   </a:t>
            </a:r>
            <a:r>
              <a:rPr lang="zh-CN" altLang="en-US" dirty="0">
                <a:latin typeface="宋体" panose="02010600030101010101" pitchFamily="2" charset="-122"/>
              </a:rPr>
              <a:t>正</a:t>
            </a:r>
            <a:r>
              <a:rPr lang="en-US" altLang="zh-CN" i="1" dirty="0">
                <a:latin typeface="Times New Roman" panose="02020603050405020304" pitchFamily="18" charset="0"/>
              </a:rPr>
              <a:t>n</a:t>
            </a:r>
            <a:r>
              <a:rPr lang="zh-CN" altLang="en-US" dirty="0">
                <a:latin typeface="宋体" panose="02010600030101010101" pitchFamily="2" charset="-122"/>
              </a:rPr>
              <a:t>边形的对称变换群阶为</a:t>
            </a:r>
            <a:r>
              <a:rPr lang="en-US" altLang="zh-CN" dirty="0">
                <a:latin typeface="Times New Roman" panose="02020603050405020304" pitchFamily="18" charset="0"/>
              </a:rPr>
              <a:t>2</a:t>
            </a:r>
            <a:r>
              <a:rPr lang="en-US" altLang="zh-CN" i="1" dirty="0">
                <a:latin typeface="Times New Roman" panose="02020603050405020304" pitchFamily="18" charset="0"/>
              </a:rPr>
              <a:t>n</a:t>
            </a:r>
            <a:r>
              <a:rPr lang="en-US" altLang="zh-CN" dirty="0">
                <a:latin typeface="宋体" panose="02010600030101010101" pitchFamily="2" charset="-122"/>
              </a:rPr>
              <a:t>. </a:t>
            </a:r>
            <a:r>
              <a:rPr lang="zh-CN" altLang="en-US" dirty="0">
                <a:latin typeface="宋体" panose="02010600030101010101" pitchFamily="2" charset="-122"/>
              </a:rPr>
              <a:t>这种群称</a:t>
            </a:r>
          </a:p>
          <a:p>
            <a:r>
              <a:rPr lang="zh-CN" altLang="en-US" dirty="0">
                <a:latin typeface="宋体" panose="02010600030101010101" pitchFamily="2" charset="-122"/>
              </a:rPr>
              <a:t>为</a:t>
            </a:r>
            <a:r>
              <a:rPr lang="en-US" altLang="zh-CN" dirty="0">
                <a:latin typeface="Times New Roman" panose="02020603050405020304" pitchFamily="18" charset="0"/>
              </a:rPr>
              <a:t>2</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zh-CN" altLang="en-US" dirty="0">
                <a:latin typeface="宋体" panose="02010600030101010101" pitchFamily="2" charset="-122"/>
              </a:rPr>
              <a:t>元二面体群</a:t>
            </a:r>
            <a:r>
              <a:rPr lang="en-US" altLang="zh-CN" dirty="0">
                <a:latin typeface="宋体" panose="02010600030101010101" pitchFamily="2" charset="-122"/>
              </a:rPr>
              <a:t>. </a:t>
            </a:r>
            <a:r>
              <a:rPr lang="zh-CN" altLang="en-US" dirty="0">
                <a:latin typeface="宋体" panose="02010600030101010101" pitchFamily="2" charset="-122"/>
              </a:rPr>
              <a:t>记为</a:t>
            </a:r>
            <a:r>
              <a:rPr lang="en-US" altLang="zh-CN" i="1" dirty="0" err="1">
                <a:latin typeface="Times New Roman" panose="02020603050405020304" pitchFamily="18" charset="0"/>
              </a:rPr>
              <a:t>D</a:t>
            </a:r>
            <a:r>
              <a:rPr lang="en-US" altLang="zh-CN" i="1" baseline="-25000" dirty="0" err="1">
                <a:latin typeface="Times New Roman" panose="02020603050405020304" pitchFamily="18" charset="0"/>
              </a:rPr>
              <a:t>n</a:t>
            </a:r>
            <a:endParaRPr lang="en-US" altLang="zh-CN" i="1" dirty="0">
              <a:latin typeface="Times New Roman" panose="02020603050405020304" pitchFamily="18" charset="0"/>
            </a:endParaRPr>
          </a:p>
        </p:txBody>
      </p:sp>
      <p:grpSp>
        <p:nvGrpSpPr>
          <p:cNvPr id="293908" name="Group 20">
            <a:extLst>
              <a:ext uri="{FF2B5EF4-FFF2-40B4-BE49-F238E27FC236}">
                <a16:creationId xmlns:a16="http://schemas.microsoft.com/office/drawing/2014/main" id="{F0CF04D6-840A-45B9-9EBF-7DEEB8802760}"/>
              </a:ext>
            </a:extLst>
          </p:cNvPr>
          <p:cNvGrpSpPr>
            <a:grpSpLocks/>
          </p:cNvGrpSpPr>
          <p:nvPr/>
        </p:nvGrpSpPr>
        <p:grpSpPr bwMode="auto">
          <a:xfrm>
            <a:off x="5795963" y="2997200"/>
            <a:ext cx="2941637" cy="3090863"/>
            <a:chOff x="1565" y="1538"/>
            <a:chExt cx="2443" cy="2247"/>
          </a:xfrm>
        </p:grpSpPr>
        <p:sp>
          <p:nvSpPr>
            <p:cNvPr id="293892" name="AutoShape 4">
              <a:extLst>
                <a:ext uri="{FF2B5EF4-FFF2-40B4-BE49-F238E27FC236}">
                  <a16:creationId xmlns:a16="http://schemas.microsoft.com/office/drawing/2014/main" id="{1B3F7729-9A8D-4A5C-88AA-98273133D092}"/>
                </a:ext>
              </a:extLst>
            </p:cNvPr>
            <p:cNvSpPr>
              <a:spLocks noChangeArrowheads="1"/>
            </p:cNvSpPr>
            <p:nvPr/>
          </p:nvSpPr>
          <p:spPr bwMode="auto">
            <a:xfrm>
              <a:off x="2064" y="2069"/>
              <a:ext cx="1584" cy="1372"/>
            </a:xfrm>
            <a:prstGeom prst="pentagon">
              <a:avLst/>
            </a:prstGeom>
            <a:solidFill>
              <a:srgbClr val="FFFFFF"/>
            </a:solidFill>
            <a:ln w="9525">
              <a:solidFill>
                <a:srgbClr val="000000"/>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3893" name="Line 5">
              <a:extLst>
                <a:ext uri="{FF2B5EF4-FFF2-40B4-BE49-F238E27FC236}">
                  <a16:creationId xmlns:a16="http://schemas.microsoft.com/office/drawing/2014/main" id="{A1004B05-B877-43EC-9F85-1C3DB92AF4C2}"/>
                </a:ext>
              </a:extLst>
            </p:cNvPr>
            <p:cNvSpPr>
              <a:spLocks noChangeShapeType="1"/>
            </p:cNvSpPr>
            <p:nvPr/>
          </p:nvSpPr>
          <p:spPr bwMode="auto">
            <a:xfrm>
              <a:off x="2856" y="1538"/>
              <a:ext cx="0" cy="22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3894" name="Line 6">
              <a:extLst>
                <a:ext uri="{FF2B5EF4-FFF2-40B4-BE49-F238E27FC236}">
                  <a16:creationId xmlns:a16="http://schemas.microsoft.com/office/drawing/2014/main" id="{3F0D9262-6225-4D5D-9896-11804DD5C301}"/>
                </a:ext>
              </a:extLst>
            </p:cNvPr>
            <p:cNvSpPr>
              <a:spLocks noChangeShapeType="1"/>
            </p:cNvSpPr>
            <p:nvPr/>
          </p:nvSpPr>
          <p:spPr bwMode="auto">
            <a:xfrm>
              <a:off x="1565" y="2432"/>
              <a:ext cx="2402" cy="7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3895" name="Line 7">
              <a:extLst>
                <a:ext uri="{FF2B5EF4-FFF2-40B4-BE49-F238E27FC236}">
                  <a16:creationId xmlns:a16="http://schemas.microsoft.com/office/drawing/2014/main" id="{1A90B3B3-E479-4953-8975-F382D8240109}"/>
                </a:ext>
              </a:extLst>
            </p:cNvPr>
            <p:cNvSpPr>
              <a:spLocks noChangeShapeType="1"/>
            </p:cNvSpPr>
            <p:nvPr/>
          </p:nvSpPr>
          <p:spPr bwMode="auto">
            <a:xfrm flipH="1">
              <a:off x="1704" y="2474"/>
              <a:ext cx="2304" cy="7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3896" name="Line 8">
              <a:extLst>
                <a:ext uri="{FF2B5EF4-FFF2-40B4-BE49-F238E27FC236}">
                  <a16:creationId xmlns:a16="http://schemas.microsoft.com/office/drawing/2014/main" id="{6B19EFFC-20CD-488B-99B8-BFD721EE8DA5}"/>
                </a:ext>
              </a:extLst>
            </p:cNvPr>
            <p:cNvSpPr>
              <a:spLocks noChangeShapeType="1"/>
            </p:cNvSpPr>
            <p:nvPr/>
          </p:nvSpPr>
          <p:spPr bwMode="auto">
            <a:xfrm>
              <a:off x="2064" y="1788"/>
              <a:ext cx="1512" cy="19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3897" name="Line 9">
              <a:extLst>
                <a:ext uri="{FF2B5EF4-FFF2-40B4-BE49-F238E27FC236}">
                  <a16:creationId xmlns:a16="http://schemas.microsoft.com/office/drawing/2014/main" id="{121266BD-43F3-4CF2-B8AC-D3BFC3BA9E99}"/>
                </a:ext>
              </a:extLst>
            </p:cNvPr>
            <p:cNvSpPr>
              <a:spLocks noChangeShapeType="1"/>
            </p:cNvSpPr>
            <p:nvPr/>
          </p:nvSpPr>
          <p:spPr bwMode="auto">
            <a:xfrm flipH="1">
              <a:off x="2160" y="1788"/>
              <a:ext cx="1530" cy="19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pic>
        <p:nvPicPr>
          <p:cNvPr id="293901" name="Picture 13">
            <a:extLst>
              <a:ext uri="{FF2B5EF4-FFF2-40B4-BE49-F238E27FC236}">
                <a16:creationId xmlns:a16="http://schemas.microsoft.com/office/drawing/2014/main" id="{3C5314A9-AB0F-4AF8-832D-8C1192C67E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675" y="1700213"/>
            <a:ext cx="3157538"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3902" name="Picture 14">
            <a:extLst>
              <a:ext uri="{FF2B5EF4-FFF2-40B4-BE49-F238E27FC236}">
                <a16:creationId xmlns:a16="http://schemas.microsoft.com/office/drawing/2014/main" id="{22922900-32EE-4CAF-A873-F7A7922ACC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650" y="2276475"/>
            <a:ext cx="3397250"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3903" name="Picture 15">
            <a:extLst>
              <a:ext uri="{FF2B5EF4-FFF2-40B4-BE49-F238E27FC236}">
                <a16:creationId xmlns:a16="http://schemas.microsoft.com/office/drawing/2014/main" id="{A52BE150-83CB-46F1-BE6E-893C81E635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7900" y="2205038"/>
            <a:ext cx="3997325"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3904" name="Picture 16">
            <a:extLst>
              <a:ext uri="{FF2B5EF4-FFF2-40B4-BE49-F238E27FC236}">
                <a16:creationId xmlns:a16="http://schemas.microsoft.com/office/drawing/2014/main" id="{2303CB52-AE81-4B6F-9CCB-E62EB797100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1638" y="2565400"/>
            <a:ext cx="75882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3905" name="Picture 17">
            <a:extLst>
              <a:ext uri="{FF2B5EF4-FFF2-40B4-BE49-F238E27FC236}">
                <a16:creationId xmlns:a16="http://schemas.microsoft.com/office/drawing/2014/main" id="{002DD6C4-4C9C-46FC-9618-85C995374A4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6013" y="1773238"/>
            <a:ext cx="1919287"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3906" name="Picture 18">
            <a:extLst>
              <a:ext uri="{FF2B5EF4-FFF2-40B4-BE49-F238E27FC236}">
                <a16:creationId xmlns:a16="http://schemas.microsoft.com/office/drawing/2014/main" id="{E3F7960B-DC66-47B4-A014-83EFC2BCF2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7088" y="3068638"/>
            <a:ext cx="4437062"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3907" name="Picture 19">
            <a:extLst>
              <a:ext uri="{FF2B5EF4-FFF2-40B4-BE49-F238E27FC236}">
                <a16:creationId xmlns:a16="http://schemas.microsoft.com/office/drawing/2014/main" id="{79462B45-6F3E-4ACA-A735-87E94DC68CD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64163" y="3284538"/>
            <a:ext cx="560387"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wipe(left)">
                                      <p:cBhvr>
                                        <p:cTn id="7" dur="5000"/>
                                        <p:tgtEl>
                                          <p:spTgt spid="293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wipe(left)">
                                      <p:cBhvr>
                                        <p:cTn id="12" dur="5000"/>
                                        <p:tgtEl>
                                          <p:spTgt spid="293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9390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93905"/>
                                        </p:tgtEl>
                                        <p:attrNameLst>
                                          <p:attrName>style.visibility</p:attrName>
                                        </p:attrNameLst>
                                      </p:cBhvr>
                                      <p:to>
                                        <p:strVal val="visible"/>
                                      </p:to>
                                    </p:set>
                                    <p:animEffect transition="in" filter="wipe(left)">
                                      <p:cBhvr>
                                        <p:cTn id="21" dur="5000"/>
                                        <p:tgtEl>
                                          <p:spTgt spid="29390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93901"/>
                                        </p:tgtEl>
                                        <p:attrNameLst>
                                          <p:attrName>style.visibility</p:attrName>
                                        </p:attrNameLst>
                                      </p:cBhvr>
                                      <p:to>
                                        <p:strVal val="visible"/>
                                      </p:to>
                                    </p:set>
                                    <p:animEffect transition="in" filter="wipe(left)">
                                      <p:cBhvr>
                                        <p:cTn id="26" dur="5000"/>
                                        <p:tgtEl>
                                          <p:spTgt spid="2939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93902"/>
                                        </p:tgtEl>
                                        <p:attrNameLst>
                                          <p:attrName>style.visibility</p:attrName>
                                        </p:attrNameLst>
                                      </p:cBhvr>
                                      <p:to>
                                        <p:strVal val="visible"/>
                                      </p:to>
                                    </p:set>
                                    <p:animEffect transition="in" filter="wipe(left)">
                                      <p:cBhvr>
                                        <p:cTn id="31" dur="5000"/>
                                        <p:tgtEl>
                                          <p:spTgt spid="29390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93904"/>
                                        </p:tgtEl>
                                        <p:attrNameLst>
                                          <p:attrName>style.visibility</p:attrName>
                                        </p:attrNameLst>
                                      </p:cBhvr>
                                      <p:to>
                                        <p:strVal val="visible"/>
                                      </p:to>
                                    </p:set>
                                    <p:animEffect transition="in" filter="wipe(left)">
                                      <p:cBhvr>
                                        <p:cTn id="36" dur="5000"/>
                                        <p:tgtEl>
                                          <p:spTgt spid="29390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93903"/>
                                        </p:tgtEl>
                                        <p:attrNameLst>
                                          <p:attrName>style.visibility</p:attrName>
                                        </p:attrNameLst>
                                      </p:cBhvr>
                                      <p:to>
                                        <p:strVal val="visible"/>
                                      </p:to>
                                    </p:set>
                                    <p:animEffect transition="in" filter="wipe(left)">
                                      <p:cBhvr>
                                        <p:cTn id="41" dur="5000"/>
                                        <p:tgtEl>
                                          <p:spTgt spid="29390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93906"/>
                                        </p:tgtEl>
                                        <p:attrNameLst>
                                          <p:attrName>style.visibility</p:attrName>
                                        </p:attrNameLst>
                                      </p:cBhvr>
                                      <p:to>
                                        <p:strVal val="visible"/>
                                      </p:to>
                                    </p:set>
                                    <p:animEffect transition="in" filter="wipe(left)">
                                      <p:cBhvr>
                                        <p:cTn id="46" dur="5000"/>
                                        <p:tgtEl>
                                          <p:spTgt spid="29390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93907"/>
                                        </p:tgtEl>
                                        <p:attrNameLst>
                                          <p:attrName>style.visibility</p:attrName>
                                        </p:attrNameLst>
                                      </p:cBhvr>
                                      <p:to>
                                        <p:strVal val="visible"/>
                                      </p:to>
                                    </p:set>
                                    <p:animEffect transition="in" filter="wipe(left)">
                                      <p:cBhvr>
                                        <p:cTn id="51" dur="5000"/>
                                        <p:tgtEl>
                                          <p:spTgt spid="29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日期占位符 3">
            <a:extLst>
              <a:ext uri="{FF2B5EF4-FFF2-40B4-BE49-F238E27FC236}">
                <a16:creationId xmlns:a16="http://schemas.microsoft.com/office/drawing/2014/main" id="{A52669D2-E9E2-4057-BDDC-92B8D00838E3}"/>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1778" name="Rectangle 2">
            <a:extLst>
              <a:ext uri="{FF2B5EF4-FFF2-40B4-BE49-F238E27FC236}">
                <a16:creationId xmlns:a16="http://schemas.microsoft.com/office/drawing/2014/main" id="{A3F9258F-DD83-4700-8F22-02AD0D1E3722}"/>
              </a:ext>
            </a:extLst>
          </p:cNvPr>
          <p:cNvSpPr>
            <a:spLocks noGrp="1" noChangeArrowheads="1"/>
          </p:cNvSpPr>
          <p:nvPr>
            <p:ph type="title"/>
          </p:nvPr>
        </p:nvSpPr>
        <p:spPr/>
        <p:txBody>
          <a:bodyPr/>
          <a:lstStyle/>
          <a:p>
            <a:r>
              <a:rPr lang="en-US" altLang="zh-CN" sz="3200" i="1">
                <a:latin typeface="Times New Roman" panose="02020603050405020304" pitchFamily="18" charset="0"/>
              </a:rPr>
              <a:t>D</a:t>
            </a:r>
            <a:r>
              <a:rPr lang="en-US" altLang="zh-CN" sz="3200" baseline="-25000"/>
              <a:t>6</a:t>
            </a:r>
            <a:endParaRPr lang="en-US" altLang="zh-CN" sz="3200"/>
          </a:p>
        </p:txBody>
      </p:sp>
      <p:sp>
        <p:nvSpPr>
          <p:cNvPr id="331779" name="Rectangle 3">
            <a:extLst>
              <a:ext uri="{FF2B5EF4-FFF2-40B4-BE49-F238E27FC236}">
                <a16:creationId xmlns:a16="http://schemas.microsoft.com/office/drawing/2014/main" id="{0C2BD53B-CA41-4913-9C00-243DBACDEEAE}"/>
              </a:ext>
            </a:extLst>
          </p:cNvPr>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31780" name="Picture 4">
            <a:extLst>
              <a:ext uri="{FF2B5EF4-FFF2-40B4-BE49-F238E27FC236}">
                <a16:creationId xmlns:a16="http://schemas.microsoft.com/office/drawing/2014/main" id="{EF7D626C-C155-44E0-956F-4D065CD6C76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468313" y="836613"/>
            <a:ext cx="1441450" cy="76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31781" name="Group 5">
            <a:extLst>
              <a:ext uri="{FF2B5EF4-FFF2-40B4-BE49-F238E27FC236}">
                <a16:creationId xmlns:a16="http://schemas.microsoft.com/office/drawing/2014/main" id="{4FA495E7-4D6A-4DB6-89DA-4E3A62DA967E}"/>
              </a:ext>
            </a:extLst>
          </p:cNvPr>
          <p:cNvGrpSpPr>
            <a:grpSpLocks/>
          </p:cNvGrpSpPr>
          <p:nvPr/>
        </p:nvGrpSpPr>
        <p:grpSpPr bwMode="auto">
          <a:xfrm>
            <a:off x="4500563" y="1052513"/>
            <a:ext cx="3887787" cy="3603625"/>
            <a:chOff x="2699" y="845"/>
            <a:chExt cx="2449" cy="2270"/>
          </a:xfrm>
        </p:grpSpPr>
        <p:sp>
          <p:nvSpPr>
            <p:cNvPr id="331782" name="Line 6">
              <a:extLst>
                <a:ext uri="{FF2B5EF4-FFF2-40B4-BE49-F238E27FC236}">
                  <a16:creationId xmlns:a16="http://schemas.microsoft.com/office/drawing/2014/main" id="{6FADD022-A217-4F29-95F3-EB77BEFCF33D}"/>
                </a:ext>
              </a:extLst>
            </p:cNvPr>
            <p:cNvSpPr>
              <a:spLocks noChangeShapeType="1"/>
            </p:cNvSpPr>
            <p:nvPr/>
          </p:nvSpPr>
          <p:spPr bwMode="auto">
            <a:xfrm>
              <a:off x="3470" y="1162"/>
              <a:ext cx="95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1783" name="Line 7">
              <a:extLst>
                <a:ext uri="{FF2B5EF4-FFF2-40B4-BE49-F238E27FC236}">
                  <a16:creationId xmlns:a16="http://schemas.microsoft.com/office/drawing/2014/main" id="{E2D2F158-AB9B-40F4-9B0A-5F222ABF4245}"/>
                </a:ext>
              </a:extLst>
            </p:cNvPr>
            <p:cNvSpPr>
              <a:spLocks noChangeShapeType="1"/>
            </p:cNvSpPr>
            <p:nvPr/>
          </p:nvSpPr>
          <p:spPr bwMode="auto">
            <a:xfrm rot="7200000">
              <a:off x="2767" y="1567"/>
              <a:ext cx="95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1784" name="Line 8">
              <a:extLst>
                <a:ext uri="{FF2B5EF4-FFF2-40B4-BE49-F238E27FC236}">
                  <a16:creationId xmlns:a16="http://schemas.microsoft.com/office/drawing/2014/main" id="{4A649165-F450-4907-9F42-79A2834A46AC}"/>
                </a:ext>
              </a:extLst>
            </p:cNvPr>
            <p:cNvSpPr>
              <a:spLocks noChangeShapeType="1"/>
            </p:cNvSpPr>
            <p:nvPr/>
          </p:nvSpPr>
          <p:spPr bwMode="auto">
            <a:xfrm>
              <a:off x="3470" y="2795"/>
              <a:ext cx="95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1785" name="Line 9">
              <a:extLst>
                <a:ext uri="{FF2B5EF4-FFF2-40B4-BE49-F238E27FC236}">
                  <a16:creationId xmlns:a16="http://schemas.microsoft.com/office/drawing/2014/main" id="{4F908408-925B-4494-A758-430BBCFBF989}"/>
                </a:ext>
              </a:extLst>
            </p:cNvPr>
            <p:cNvSpPr>
              <a:spLocks noChangeShapeType="1"/>
            </p:cNvSpPr>
            <p:nvPr/>
          </p:nvSpPr>
          <p:spPr bwMode="auto">
            <a:xfrm rot="14400000">
              <a:off x="4178" y="1577"/>
              <a:ext cx="95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1786" name="Line 10">
              <a:extLst>
                <a:ext uri="{FF2B5EF4-FFF2-40B4-BE49-F238E27FC236}">
                  <a16:creationId xmlns:a16="http://schemas.microsoft.com/office/drawing/2014/main" id="{F1ACE3E0-F226-4AD2-A667-34DF8943DD88}"/>
                </a:ext>
              </a:extLst>
            </p:cNvPr>
            <p:cNvSpPr>
              <a:spLocks noChangeShapeType="1"/>
            </p:cNvSpPr>
            <p:nvPr/>
          </p:nvSpPr>
          <p:spPr bwMode="auto">
            <a:xfrm rot="14400000">
              <a:off x="2757" y="2374"/>
              <a:ext cx="95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1787" name="Line 11">
              <a:extLst>
                <a:ext uri="{FF2B5EF4-FFF2-40B4-BE49-F238E27FC236}">
                  <a16:creationId xmlns:a16="http://schemas.microsoft.com/office/drawing/2014/main" id="{C19C2FEF-A160-47FE-922A-AF63E7E0D86E}"/>
                </a:ext>
              </a:extLst>
            </p:cNvPr>
            <p:cNvSpPr>
              <a:spLocks noChangeShapeType="1"/>
            </p:cNvSpPr>
            <p:nvPr/>
          </p:nvSpPr>
          <p:spPr bwMode="auto">
            <a:xfrm rot="7200000">
              <a:off x="4173" y="2399"/>
              <a:ext cx="95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1788" name="Text Box 12">
              <a:extLst>
                <a:ext uri="{FF2B5EF4-FFF2-40B4-BE49-F238E27FC236}">
                  <a16:creationId xmlns:a16="http://schemas.microsoft.com/office/drawing/2014/main" id="{D126615F-CE68-457A-8F55-DF8996D42775}"/>
                </a:ext>
              </a:extLst>
            </p:cNvPr>
            <p:cNvSpPr txBox="1">
              <a:spLocks noChangeArrowheads="1"/>
            </p:cNvSpPr>
            <p:nvPr/>
          </p:nvSpPr>
          <p:spPr bwMode="auto">
            <a:xfrm>
              <a:off x="4513" y="890"/>
              <a:ext cx="2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331789" name="Text Box 13">
              <a:extLst>
                <a:ext uri="{FF2B5EF4-FFF2-40B4-BE49-F238E27FC236}">
                  <a16:creationId xmlns:a16="http://schemas.microsoft.com/office/drawing/2014/main" id="{C970E2DC-DA9E-4BD4-B2A9-089112FC4D43}"/>
                </a:ext>
              </a:extLst>
            </p:cNvPr>
            <p:cNvSpPr txBox="1">
              <a:spLocks noChangeArrowheads="1"/>
            </p:cNvSpPr>
            <p:nvPr/>
          </p:nvSpPr>
          <p:spPr bwMode="auto">
            <a:xfrm>
              <a:off x="3198" y="845"/>
              <a:ext cx="2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331790" name="Text Box 14">
              <a:extLst>
                <a:ext uri="{FF2B5EF4-FFF2-40B4-BE49-F238E27FC236}">
                  <a16:creationId xmlns:a16="http://schemas.microsoft.com/office/drawing/2014/main" id="{89DD214E-DD9F-44D8-84A0-0B5D8C0B3A11}"/>
                </a:ext>
              </a:extLst>
            </p:cNvPr>
            <p:cNvSpPr txBox="1">
              <a:spLocks noChangeArrowheads="1"/>
            </p:cNvSpPr>
            <p:nvPr/>
          </p:nvSpPr>
          <p:spPr bwMode="auto">
            <a:xfrm>
              <a:off x="2699" y="1752"/>
              <a:ext cx="2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331791" name="Text Box 15">
              <a:extLst>
                <a:ext uri="{FF2B5EF4-FFF2-40B4-BE49-F238E27FC236}">
                  <a16:creationId xmlns:a16="http://schemas.microsoft.com/office/drawing/2014/main" id="{E2526C27-0DA8-4646-B7B3-7D66734EA715}"/>
                </a:ext>
              </a:extLst>
            </p:cNvPr>
            <p:cNvSpPr txBox="1">
              <a:spLocks noChangeArrowheads="1"/>
            </p:cNvSpPr>
            <p:nvPr/>
          </p:nvSpPr>
          <p:spPr bwMode="auto">
            <a:xfrm>
              <a:off x="3107" y="2704"/>
              <a:ext cx="2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331792" name="Text Box 16">
              <a:extLst>
                <a:ext uri="{FF2B5EF4-FFF2-40B4-BE49-F238E27FC236}">
                  <a16:creationId xmlns:a16="http://schemas.microsoft.com/office/drawing/2014/main" id="{CEBCF93D-5393-4FD1-B95F-043D1751D1FB}"/>
                </a:ext>
              </a:extLst>
            </p:cNvPr>
            <p:cNvSpPr txBox="1">
              <a:spLocks noChangeArrowheads="1"/>
            </p:cNvSpPr>
            <p:nvPr/>
          </p:nvSpPr>
          <p:spPr bwMode="auto">
            <a:xfrm>
              <a:off x="4468" y="2750"/>
              <a:ext cx="2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a:t>
              </a:r>
            </a:p>
          </p:txBody>
        </p:sp>
        <p:sp>
          <p:nvSpPr>
            <p:cNvPr id="331793" name="Text Box 17">
              <a:extLst>
                <a:ext uri="{FF2B5EF4-FFF2-40B4-BE49-F238E27FC236}">
                  <a16:creationId xmlns:a16="http://schemas.microsoft.com/office/drawing/2014/main" id="{36359F73-C5BF-4381-A480-504300D92208}"/>
                </a:ext>
              </a:extLst>
            </p:cNvPr>
            <p:cNvSpPr txBox="1">
              <a:spLocks noChangeArrowheads="1"/>
            </p:cNvSpPr>
            <p:nvPr/>
          </p:nvSpPr>
          <p:spPr bwMode="auto">
            <a:xfrm>
              <a:off x="4921" y="1797"/>
              <a:ext cx="2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grpSp>
      <p:pic>
        <p:nvPicPr>
          <p:cNvPr id="331794" name="Picture 18">
            <a:extLst>
              <a:ext uri="{FF2B5EF4-FFF2-40B4-BE49-F238E27FC236}">
                <a16:creationId xmlns:a16="http://schemas.microsoft.com/office/drawing/2014/main" id="{159A271D-EF9D-43B5-BFE8-FCCAF4A553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1628775"/>
            <a:ext cx="792162"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1795" name="Picture 19">
            <a:extLst>
              <a:ext uri="{FF2B5EF4-FFF2-40B4-BE49-F238E27FC236}">
                <a16:creationId xmlns:a16="http://schemas.microsoft.com/office/drawing/2014/main" id="{34589FBC-DDC8-4937-981F-A78E9B0711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250" y="1628775"/>
            <a:ext cx="2016125"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1796" name="Picture 20">
            <a:extLst>
              <a:ext uri="{FF2B5EF4-FFF2-40B4-BE49-F238E27FC236}">
                <a16:creationId xmlns:a16="http://schemas.microsoft.com/office/drawing/2014/main" id="{6B16240C-0125-4A58-8A67-1C8AD991C9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188" y="2276475"/>
            <a:ext cx="2376487"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1797" name="Picture 21">
            <a:extLst>
              <a:ext uri="{FF2B5EF4-FFF2-40B4-BE49-F238E27FC236}">
                <a16:creationId xmlns:a16="http://schemas.microsoft.com/office/drawing/2014/main" id="{0418E30D-DB38-4B37-97FD-C596F7DFDF2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9750" y="2924175"/>
            <a:ext cx="2735263"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1798" name="Picture 22">
            <a:extLst>
              <a:ext uri="{FF2B5EF4-FFF2-40B4-BE49-F238E27FC236}">
                <a16:creationId xmlns:a16="http://schemas.microsoft.com/office/drawing/2014/main" id="{64A4CF82-2181-475F-97DF-74B4534A5C9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9750" y="3500438"/>
            <a:ext cx="2447925"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1799" name="Picture 23">
            <a:extLst>
              <a:ext uri="{FF2B5EF4-FFF2-40B4-BE49-F238E27FC236}">
                <a16:creationId xmlns:a16="http://schemas.microsoft.com/office/drawing/2014/main" id="{04144324-66A9-44EF-BC00-96E9DE885C3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88" y="4076700"/>
            <a:ext cx="208915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1800" name="Picture 24">
            <a:extLst>
              <a:ext uri="{FF2B5EF4-FFF2-40B4-BE49-F238E27FC236}">
                <a16:creationId xmlns:a16="http://schemas.microsoft.com/office/drawing/2014/main" id="{AFA6A6F6-E5D8-42E8-BC3C-7FE56D8CB2F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4213" y="4652963"/>
            <a:ext cx="19431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1801" name="Picture 25">
            <a:extLst>
              <a:ext uri="{FF2B5EF4-FFF2-40B4-BE49-F238E27FC236}">
                <a16:creationId xmlns:a16="http://schemas.microsoft.com/office/drawing/2014/main" id="{D2AEB46E-A207-4EB0-9327-2F260115123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00338" y="4652963"/>
            <a:ext cx="19431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1802" name="Picture 26">
            <a:extLst>
              <a:ext uri="{FF2B5EF4-FFF2-40B4-BE49-F238E27FC236}">
                <a16:creationId xmlns:a16="http://schemas.microsoft.com/office/drawing/2014/main" id="{C3F49BD3-326B-4FD2-A326-C79256166F7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859338" y="4652963"/>
            <a:ext cx="1800225"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1803" name="Picture 27">
            <a:extLst>
              <a:ext uri="{FF2B5EF4-FFF2-40B4-BE49-F238E27FC236}">
                <a16:creationId xmlns:a16="http://schemas.microsoft.com/office/drawing/2014/main" id="{CEC0F9E9-95D8-4EEC-BEDD-CBFBB4FF489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11188" y="5300663"/>
            <a:ext cx="2592387"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1804" name="Picture 28">
            <a:extLst>
              <a:ext uri="{FF2B5EF4-FFF2-40B4-BE49-F238E27FC236}">
                <a16:creationId xmlns:a16="http://schemas.microsoft.com/office/drawing/2014/main" id="{74FBCC2A-D6C3-4958-BFD0-5EC27FC28F9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276600" y="5300663"/>
            <a:ext cx="2663825"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1805" name="Picture 29">
            <a:extLst>
              <a:ext uri="{FF2B5EF4-FFF2-40B4-BE49-F238E27FC236}">
                <a16:creationId xmlns:a16="http://schemas.microsoft.com/office/drawing/2014/main" id="{DD006C8E-3B17-4713-BAEF-3526778E38EF}"/>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992813" y="5300663"/>
            <a:ext cx="2630487"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1780"/>
                                        </p:tgtEl>
                                        <p:attrNameLst>
                                          <p:attrName>style.visibility</p:attrName>
                                        </p:attrNameLst>
                                      </p:cBhvr>
                                      <p:to>
                                        <p:strVal val="visible"/>
                                      </p:to>
                                    </p:set>
                                    <p:animEffect transition="in" filter="wipe(left)">
                                      <p:cBhvr>
                                        <p:cTn id="7" dur="5000"/>
                                        <p:tgtEl>
                                          <p:spTgt spid="331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1794"/>
                                        </p:tgtEl>
                                        <p:attrNameLst>
                                          <p:attrName>style.visibility</p:attrName>
                                        </p:attrNameLst>
                                      </p:cBhvr>
                                      <p:to>
                                        <p:strVal val="visible"/>
                                      </p:to>
                                    </p:set>
                                    <p:animEffect transition="in" filter="wipe(left)">
                                      <p:cBhvr>
                                        <p:cTn id="12" dur="5000"/>
                                        <p:tgtEl>
                                          <p:spTgt spid="3317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1795"/>
                                        </p:tgtEl>
                                        <p:attrNameLst>
                                          <p:attrName>style.visibility</p:attrName>
                                        </p:attrNameLst>
                                      </p:cBhvr>
                                      <p:to>
                                        <p:strVal val="visible"/>
                                      </p:to>
                                    </p:set>
                                    <p:animEffect transition="in" filter="wipe(left)">
                                      <p:cBhvr>
                                        <p:cTn id="17" dur="5000"/>
                                        <p:tgtEl>
                                          <p:spTgt spid="3317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31796"/>
                                        </p:tgtEl>
                                        <p:attrNameLst>
                                          <p:attrName>style.visibility</p:attrName>
                                        </p:attrNameLst>
                                      </p:cBhvr>
                                      <p:to>
                                        <p:strVal val="visible"/>
                                      </p:to>
                                    </p:set>
                                    <p:animEffect transition="in" filter="wipe(left)">
                                      <p:cBhvr>
                                        <p:cTn id="22" dur="5000"/>
                                        <p:tgtEl>
                                          <p:spTgt spid="3317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1797"/>
                                        </p:tgtEl>
                                        <p:attrNameLst>
                                          <p:attrName>style.visibility</p:attrName>
                                        </p:attrNameLst>
                                      </p:cBhvr>
                                      <p:to>
                                        <p:strVal val="visible"/>
                                      </p:to>
                                    </p:set>
                                    <p:animEffect transition="in" filter="wipe(left)">
                                      <p:cBhvr>
                                        <p:cTn id="27" dur="5000"/>
                                        <p:tgtEl>
                                          <p:spTgt spid="3317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31798"/>
                                        </p:tgtEl>
                                        <p:attrNameLst>
                                          <p:attrName>style.visibility</p:attrName>
                                        </p:attrNameLst>
                                      </p:cBhvr>
                                      <p:to>
                                        <p:strVal val="visible"/>
                                      </p:to>
                                    </p:set>
                                    <p:animEffect transition="in" filter="wipe(left)">
                                      <p:cBhvr>
                                        <p:cTn id="32" dur="5000"/>
                                        <p:tgtEl>
                                          <p:spTgt spid="3317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31799"/>
                                        </p:tgtEl>
                                        <p:attrNameLst>
                                          <p:attrName>style.visibility</p:attrName>
                                        </p:attrNameLst>
                                      </p:cBhvr>
                                      <p:to>
                                        <p:strVal val="visible"/>
                                      </p:to>
                                    </p:set>
                                    <p:animEffect transition="in" filter="wipe(left)">
                                      <p:cBhvr>
                                        <p:cTn id="37" dur="5000"/>
                                        <p:tgtEl>
                                          <p:spTgt spid="3317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31800"/>
                                        </p:tgtEl>
                                        <p:attrNameLst>
                                          <p:attrName>style.visibility</p:attrName>
                                        </p:attrNameLst>
                                      </p:cBhvr>
                                      <p:to>
                                        <p:strVal val="visible"/>
                                      </p:to>
                                    </p:set>
                                    <p:animEffect transition="in" filter="wipe(left)">
                                      <p:cBhvr>
                                        <p:cTn id="42" dur="5000"/>
                                        <p:tgtEl>
                                          <p:spTgt spid="3318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31801"/>
                                        </p:tgtEl>
                                        <p:attrNameLst>
                                          <p:attrName>style.visibility</p:attrName>
                                        </p:attrNameLst>
                                      </p:cBhvr>
                                      <p:to>
                                        <p:strVal val="visible"/>
                                      </p:to>
                                    </p:set>
                                    <p:animEffect transition="in" filter="wipe(left)">
                                      <p:cBhvr>
                                        <p:cTn id="47" dur="5000"/>
                                        <p:tgtEl>
                                          <p:spTgt spid="3318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31802"/>
                                        </p:tgtEl>
                                        <p:attrNameLst>
                                          <p:attrName>style.visibility</p:attrName>
                                        </p:attrNameLst>
                                      </p:cBhvr>
                                      <p:to>
                                        <p:strVal val="visible"/>
                                      </p:to>
                                    </p:set>
                                    <p:animEffect transition="in" filter="wipe(left)">
                                      <p:cBhvr>
                                        <p:cTn id="52" dur="5000"/>
                                        <p:tgtEl>
                                          <p:spTgt spid="33180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31803"/>
                                        </p:tgtEl>
                                        <p:attrNameLst>
                                          <p:attrName>style.visibility</p:attrName>
                                        </p:attrNameLst>
                                      </p:cBhvr>
                                      <p:to>
                                        <p:strVal val="visible"/>
                                      </p:to>
                                    </p:set>
                                    <p:animEffect transition="in" filter="wipe(left)">
                                      <p:cBhvr>
                                        <p:cTn id="57" dur="5000"/>
                                        <p:tgtEl>
                                          <p:spTgt spid="33180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31804"/>
                                        </p:tgtEl>
                                        <p:attrNameLst>
                                          <p:attrName>style.visibility</p:attrName>
                                        </p:attrNameLst>
                                      </p:cBhvr>
                                      <p:to>
                                        <p:strVal val="visible"/>
                                      </p:to>
                                    </p:set>
                                    <p:animEffect transition="in" filter="wipe(left)">
                                      <p:cBhvr>
                                        <p:cTn id="62" dur="5000"/>
                                        <p:tgtEl>
                                          <p:spTgt spid="33180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31805"/>
                                        </p:tgtEl>
                                        <p:attrNameLst>
                                          <p:attrName>style.visibility</p:attrName>
                                        </p:attrNameLst>
                                      </p:cBhvr>
                                      <p:to>
                                        <p:strVal val="visible"/>
                                      </p:to>
                                    </p:set>
                                    <p:animEffect transition="in" filter="wipe(left)">
                                      <p:cBhvr>
                                        <p:cTn id="67" dur="5000"/>
                                        <p:tgtEl>
                                          <p:spTgt spid="331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26B94A-D271-49E9-B924-EEF3EFB72BE7}"/>
              </a:ext>
            </a:extLst>
          </p:cNvPr>
          <p:cNvSpPr txBox="1">
            <a:spLocks noChangeArrowheads="1"/>
          </p:cNvSpPr>
          <p:nvPr/>
        </p:nvSpPr>
        <p:spPr>
          <a:xfrm>
            <a:off x="1043608" y="1844824"/>
            <a:ext cx="7345362" cy="1439862"/>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fontAlgn="auto">
              <a:spcAft>
                <a:spcPts val="0"/>
              </a:spcAft>
            </a:pPr>
            <a:r>
              <a:rPr lang="zh-CN" altLang="en-US" sz="3600" b="1" dirty="0">
                <a:solidFill>
                  <a:srgbClr val="FF0000"/>
                </a:solidFill>
              </a:rPr>
              <a:t>应用三</a:t>
            </a:r>
            <a:endParaRPr lang="en-US" altLang="zh-CN" sz="3600" b="1" dirty="0">
              <a:solidFill>
                <a:srgbClr val="FF0000"/>
              </a:solidFill>
            </a:endParaRPr>
          </a:p>
          <a:p>
            <a:pPr fontAlgn="auto">
              <a:spcAft>
                <a:spcPts val="0"/>
              </a:spcAft>
            </a:pPr>
            <a:endParaRPr lang="en-US" altLang="zh-CN" sz="3600" b="1" dirty="0">
              <a:solidFill>
                <a:srgbClr val="FF0000"/>
              </a:solidFill>
            </a:endParaRPr>
          </a:p>
          <a:p>
            <a:pPr fontAlgn="auto">
              <a:spcAft>
                <a:spcPts val="0"/>
              </a:spcAft>
            </a:pPr>
            <a:r>
              <a:rPr lang="zh-CN" altLang="en-US" dirty="0"/>
              <a:t>群置换的应用</a:t>
            </a:r>
          </a:p>
        </p:txBody>
      </p:sp>
    </p:spTree>
    <p:extLst>
      <p:ext uri="{BB962C8B-B14F-4D97-AF65-F5344CB8AC3E}">
        <p14:creationId xmlns:p14="http://schemas.microsoft.com/office/powerpoint/2010/main" val="7270987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4">
            <a:extLst>
              <a:ext uri="{FF2B5EF4-FFF2-40B4-BE49-F238E27FC236}">
                <a16:creationId xmlns:a16="http://schemas.microsoft.com/office/drawing/2014/main" id="{DB4FA4ED-0924-4A2C-85DE-9F71A52B263A}"/>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3586" name="Rectangle 2">
            <a:extLst>
              <a:ext uri="{FF2B5EF4-FFF2-40B4-BE49-F238E27FC236}">
                <a16:creationId xmlns:a16="http://schemas.microsoft.com/office/drawing/2014/main" id="{76527E37-8C62-4836-B372-A81F4D8B5830}"/>
              </a:ext>
            </a:extLst>
          </p:cNvPr>
          <p:cNvSpPr>
            <a:spLocks noGrp="1" noChangeArrowheads="1"/>
          </p:cNvSpPr>
          <p:nvPr>
            <p:ph type="title"/>
          </p:nvPr>
        </p:nvSpPr>
        <p:spPr/>
        <p:txBody>
          <a:bodyPr/>
          <a:lstStyle/>
          <a:p>
            <a:r>
              <a:rPr lang="zh-CN" altLang="en-US" sz="3200" dirty="0"/>
              <a:t>三、置换类型</a:t>
            </a:r>
          </a:p>
        </p:txBody>
      </p:sp>
      <p:pic>
        <p:nvPicPr>
          <p:cNvPr id="323595" name="Picture 11">
            <a:extLst>
              <a:ext uri="{FF2B5EF4-FFF2-40B4-BE49-F238E27FC236}">
                <a16:creationId xmlns:a16="http://schemas.microsoft.com/office/drawing/2014/main" id="{5DBC6EB3-A3E3-4113-B0D1-099A3FB988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475" y="1196975"/>
            <a:ext cx="560388"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3596" name="Rectangle 12">
            <a:extLst>
              <a:ext uri="{FF2B5EF4-FFF2-40B4-BE49-F238E27FC236}">
                <a16:creationId xmlns:a16="http://schemas.microsoft.com/office/drawing/2014/main" id="{6D9AB3BD-10D9-4571-9723-A869476505FF}"/>
              </a:ext>
            </a:extLst>
          </p:cNvPr>
          <p:cNvSpPr>
            <a:spLocks noChangeArrowheads="1"/>
          </p:cNvSpPr>
          <p:nvPr/>
        </p:nvSpPr>
        <p:spPr bwMode="auto">
          <a:xfrm>
            <a:off x="3851275" y="1268413"/>
            <a:ext cx="23764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个</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循环，</a:t>
            </a:r>
          </a:p>
        </p:txBody>
      </p:sp>
      <p:pic>
        <p:nvPicPr>
          <p:cNvPr id="323597" name="Picture 13">
            <a:extLst>
              <a:ext uri="{FF2B5EF4-FFF2-40B4-BE49-F238E27FC236}">
                <a16:creationId xmlns:a16="http://schemas.microsoft.com/office/drawing/2014/main" id="{84E04850-8BEF-485B-8A93-BACBCEAEED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8275" y="1196975"/>
            <a:ext cx="558800"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3598" name="Rectangle 14">
            <a:extLst>
              <a:ext uri="{FF2B5EF4-FFF2-40B4-BE49-F238E27FC236}">
                <a16:creationId xmlns:a16="http://schemas.microsoft.com/office/drawing/2014/main" id="{A90BBC44-61A5-436D-8DAB-66C8426D30BD}"/>
              </a:ext>
            </a:extLst>
          </p:cNvPr>
          <p:cNvSpPr>
            <a:spLocks noChangeArrowheads="1"/>
          </p:cNvSpPr>
          <p:nvPr/>
        </p:nvSpPr>
        <p:spPr bwMode="auto">
          <a:xfrm>
            <a:off x="6983413" y="1271588"/>
            <a:ext cx="21605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个</a:t>
            </a:r>
            <a:r>
              <a:rPr kumimoji="0" lang="en-US" altLang="zh-CN" sz="3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循环</a:t>
            </a:r>
          </a:p>
        </p:txBody>
      </p:sp>
      <p:pic>
        <p:nvPicPr>
          <p:cNvPr id="323599" name="Picture 15">
            <a:extLst>
              <a:ext uri="{FF2B5EF4-FFF2-40B4-BE49-F238E27FC236}">
                <a16:creationId xmlns:a16="http://schemas.microsoft.com/office/drawing/2014/main" id="{CF81C4FE-97E2-477A-A411-47E31BE33D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5963" y="1412875"/>
            <a:ext cx="76041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3605" name="Rectangle 21">
            <a:extLst>
              <a:ext uri="{FF2B5EF4-FFF2-40B4-BE49-F238E27FC236}">
                <a16:creationId xmlns:a16="http://schemas.microsoft.com/office/drawing/2014/main" id="{18BC1A45-0FC8-410A-A296-F07E08581BB9}"/>
              </a:ext>
            </a:extLst>
          </p:cNvPr>
          <p:cNvSpPr>
            <a:spLocks noChangeArrowheads="1"/>
          </p:cNvSpPr>
          <p:nvPr/>
        </p:nvSpPr>
        <p:spPr bwMode="auto">
          <a:xfrm>
            <a:off x="250825" y="1773238"/>
            <a:ext cx="23764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组成，则称</a:t>
            </a:r>
          </a:p>
        </p:txBody>
      </p:sp>
      <p:pic>
        <p:nvPicPr>
          <p:cNvPr id="323606" name="Picture 22">
            <a:extLst>
              <a:ext uri="{FF2B5EF4-FFF2-40B4-BE49-F238E27FC236}">
                <a16:creationId xmlns:a16="http://schemas.microsoft.com/office/drawing/2014/main" id="{C83E5116-310B-4224-8712-4364EA41E9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11413" y="1771650"/>
            <a:ext cx="54610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3608" name="Picture 24">
            <a:extLst>
              <a:ext uri="{FF2B5EF4-FFF2-40B4-BE49-F238E27FC236}">
                <a16:creationId xmlns:a16="http://schemas.microsoft.com/office/drawing/2014/main" id="{DD0C63D9-004E-4172-8A05-C86938229E7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84663" y="1700213"/>
            <a:ext cx="2322512" cy="67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3609" name="Rectangle 25">
            <a:extLst>
              <a:ext uri="{FF2B5EF4-FFF2-40B4-BE49-F238E27FC236}">
                <a16:creationId xmlns:a16="http://schemas.microsoft.com/office/drawing/2014/main" id="{BFE28616-9AA5-4FF6-86D9-4FFDCA8CE5EB}"/>
              </a:ext>
            </a:extLst>
          </p:cNvPr>
          <p:cNvSpPr>
            <a:spLocks noChangeArrowheads="1"/>
          </p:cNvSpPr>
          <p:nvPr/>
        </p:nvSpPr>
        <p:spPr bwMode="auto">
          <a:xfrm>
            <a:off x="6516688" y="1771650"/>
            <a:ext cx="20875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型置换，</a:t>
            </a:r>
          </a:p>
        </p:txBody>
      </p:sp>
      <p:sp>
        <p:nvSpPr>
          <p:cNvPr id="323610" name="Rectangle 26">
            <a:extLst>
              <a:ext uri="{FF2B5EF4-FFF2-40B4-BE49-F238E27FC236}">
                <a16:creationId xmlns:a16="http://schemas.microsoft.com/office/drawing/2014/main" id="{79AB75E4-C698-4DD7-8BAB-BE7E90631CE8}"/>
              </a:ext>
            </a:extLst>
          </p:cNvPr>
          <p:cNvSpPr>
            <a:spLocks noChangeArrowheads="1"/>
          </p:cNvSpPr>
          <p:nvPr/>
        </p:nvSpPr>
        <p:spPr bwMode="auto">
          <a:xfrm>
            <a:off x="250825" y="2420938"/>
            <a:ext cx="1152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其中</a:t>
            </a:r>
          </a:p>
        </p:txBody>
      </p:sp>
      <p:pic>
        <p:nvPicPr>
          <p:cNvPr id="323611" name="Picture 27">
            <a:extLst>
              <a:ext uri="{FF2B5EF4-FFF2-40B4-BE49-F238E27FC236}">
                <a16:creationId xmlns:a16="http://schemas.microsoft.com/office/drawing/2014/main" id="{03C8998A-DD8E-406F-87C0-E47846EC34D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76375" y="2420938"/>
            <a:ext cx="5565775"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3612" name="Rectangle 28">
            <a:extLst>
              <a:ext uri="{FF2B5EF4-FFF2-40B4-BE49-F238E27FC236}">
                <a16:creationId xmlns:a16="http://schemas.microsoft.com/office/drawing/2014/main" id="{362C7432-02AF-4F22-9FC9-CA95532DB428}"/>
              </a:ext>
            </a:extLst>
          </p:cNvPr>
          <p:cNvSpPr>
            <a:spLocks noChangeArrowheads="1"/>
          </p:cNvSpPr>
          <p:nvPr/>
        </p:nvSpPr>
        <p:spPr bwMode="auto">
          <a:xfrm>
            <a:off x="468313" y="3284538"/>
            <a:ext cx="996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例：</a:t>
            </a:r>
          </a:p>
        </p:txBody>
      </p:sp>
      <p:pic>
        <p:nvPicPr>
          <p:cNvPr id="323613" name="Picture 29">
            <a:extLst>
              <a:ext uri="{FF2B5EF4-FFF2-40B4-BE49-F238E27FC236}">
                <a16:creationId xmlns:a16="http://schemas.microsoft.com/office/drawing/2014/main" id="{D25FDB19-F107-4707-8107-68B2ED08E62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76375" y="3284538"/>
            <a:ext cx="560388"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3614" name="Rectangle 30">
            <a:extLst>
              <a:ext uri="{FF2B5EF4-FFF2-40B4-BE49-F238E27FC236}">
                <a16:creationId xmlns:a16="http://schemas.microsoft.com/office/drawing/2014/main" id="{0A3B936A-CC44-42BC-84F1-2749879ACBEA}"/>
              </a:ext>
            </a:extLst>
          </p:cNvPr>
          <p:cNvSpPr>
            <a:spLocks noChangeArrowheads="1"/>
          </p:cNvSpPr>
          <p:nvPr/>
        </p:nvSpPr>
        <p:spPr bwMode="auto">
          <a:xfrm>
            <a:off x="2051050" y="3284538"/>
            <a:ext cx="588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中</a:t>
            </a:r>
          </a:p>
        </p:txBody>
      </p:sp>
      <p:pic>
        <p:nvPicPr>
          <p:cNvPr id="323615" name="Picture 31">
            <a:extLst>
              <a:ext uri="{FF2B5EF4-FFF2-40B4-BE49-F238E27FC236}">
                <a16:creationId xmlns:a16="http://schemas.microsoft.com/office/drawing/2014/main" id="{F341BA43-CC0E-43ED-A725-4C7C5517483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27088" y="3933825"/>
            <a:ext cx="3922712"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3616" name="Rectangle 32">
            <a:extLst>
              <a:ext uri="{FF2B5EF4-FFF2-40B4-BE49-F238E27FC236}">
                <a16:creationId xmlns:a16="http://schemas.microsoft.com/office/drawing/2014/main" id="{2515BF23-654E-493A-AC5A-F43F200D6526}"/>
              </a:ext>
            </a:extLst>
          </p:cNvPr>
          <p:cNvSpPr>
            <a:spLocks noChangeArrowheads="1"/>
          </p:cNvSpPr>
          <p:nvPr/>
        </p:nvSpPr>
        <p:spPr bwMode="auto">
          <a:xfrm>
            <a:off x="4643438" y="3933825"/>
            <a:ext cx="165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是一个</a:t>
            </a:r>
          </a:p>
        </p:txBody>
      </p:sp>
      <p:pic>
        <p:nvPicPr>
          <p:cNvPr id="323617" name="Picture 33">
            <a:extLst>
              <a:ext uri="{FF2B5EF4-FFF2-40B4-BE49-F238E27FC236}">
                <a16:creationId xmlns:a16="http://schemas.microsoft.com/office/drawing/2014/main" id="{3C32FE3F-9FEC-405C-B1BF-12013C8BFC6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40425" y="3860800"/>
            <a:ext cx="879475"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3618" name="Rectangle 34">
            <a:extLst>
              <a:ext uri="{FF2B5EF4-FFF2-40B4-BE49-F238E27FC236}">
                <a16:creationId xmlns:a16="http://schemas.microsoft.com/office/drawing/2014/main" id="{95D35537-47C1-4188-894E-8F652C8808C7}"/>
              </a:ext>
            </a:extLst>
          </p:cNvPr>
          <p:cNvSpPr>
            <a:spLocks noChangeArrowheads="1"/>
          </p:cNvSpPr>
          <p:nvPr/>
        </p:nvSpPr>
        <p:spPr bwMode="auto">
          <a:xfrm>
            <a:off x="6804025" y="3886200"/>
            <a:ext cx="1655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型置换</a:t>
            </a:r>
          </a:p>
        </p:txBody>
      </p:sp>
      <p:pic>
        <p:nvPicPr>
          <p:cNvPr id="323619" name="Picture 35">
            <a:extLst>
              <a:ext uri="{FF2B5EF4-FFF2-40B4-BE49-F238E27FC236}">
                <a16:creationId xmlns:a16="http://schemas.microsoft.com/office/drawing/2014/main" id="{119EBB89-A200-4012-924E-17608799862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7088" y="4652963"/>
            <a:ext cx="1681162"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3620" name="Rectangle 36">
            <a:extLst>
              <a:ext uri="{FF2B5EF4-FFF2-40B4-BE49-F238E27FC236}">
                <a16:creationId xmlns:a16="http://schemas.microsoft.com/office/drawing/2014/main" id="{B958C42D-DE47-44D6-8039-3588040DF302}"/>
              </a:ext>
            </a:extLst>
          </p:cNvPr>
          <p:cNvSpPr>
            <a:spLocks noChangeArrowheads="1"/>
          </p:cNvSpPr>
          <p:nvPr/>
        </p:nvSpPr>
        <p:spPr bwMode="auto">
          <a:xfrm>
            <a:off x="2843213" y="4629150"/>
            <a:ext cx="15128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是一个</a:t>
            </a:r>
          </a:p>
        </p:txBody>
      </p:sp>
      <p:pic>
        <p:nvPicPr>
          <p:cNvPr id="323621" name="Picture 37">
            <a:extLst>
              <a:ext uri="{FF2B5EF4-FFF2-40B4-BE49-F238E27FC236}">
                <a16:creationId xmlns:a16="http://schemas.microsoft.com/office/drawing/2014/main" id="{C9AB847D-33C4-4BC2-9904-A43C8538CDE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56100" y="4581525"/>
            <a:ext cx="519113"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3622" name="Rectangle 38">
            <a:extLst>
              <a:ext uri="{FF2B5EF4-FFF2-40B4-BE49-F238E27FC236}">
                <a16:creationId xmlns:a16="http://schemas.microsoft.com/office/drawing/2014/main" id="{F6D2060E-D4DE-4804-9B50-03469EAD7BE8}"/>
              </a:ext>
            </a:extLst>
          </p:cNvPr>
          <p:cNvSpPr>
            <a:spLocks noChangeArrowheads="1"/>
          </p:cNvSpPr>
          <p:nvPr/>
        </p:nvSpPr>
        <p:spPr bwMode="auto">
          <a:xfrm>
            <a:off x="5003800" y="4581525"/>
            <a:ext cx="1873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型置换</a:t>
            </a:r>
          </a:p>
        </p:txBody>
      </p:sp>
      <p:pic>
        <p:nvPicPr>
          <p:cNvPr id="323623" name="Picture 39">
            <a:extLst>
              <a:ext uri="{FF2B5EF4-FFF2-40B4-BE49-F238E27FC236}">
                <a16:creationId xmlns:a16="http://schemas.microsoft.com/office/drawing/2014/main" id="{37562A47-E7B1-4A3B-8A9C-7E2B5D46290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0113" y="5300663"/>
            <a:ext cx="4519612"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3624" name="Rectangle 40">
            <a:extLst>
              <a:ext uri="{FF2B5EF4-FFF2-40B4-BE49-F238E27FC236}">
                <a16:creationId xmlns:a16="http://schemas.microsoft.com/office/drawing/2014/main" id="{5035C643-9481-4932-8A0C-BAAD61C7C552}"/>
              </a:ext>
            </a:extLst>
          </p:cNvPr>
          <p:cNvSpPr>
            <a:spLocks noChangeArrowheads="1"/>
          </p:cNvSpPr>
          <p:nvPr/>
        </p:nvSpPr>
        <p:spPr bwMode="auto">
          <a:xfrm>
            <a:off x="5292725" y="5229225"/>
            <a:ext cx="1511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是一个</a:t>
            </a:r>
          </a:p>
        </p:txBody>
      </p:sp>
      <p:pic>
        <p:nvPicPr>
          <p:cNvPr id="323625" name="Picture 41">
            <a:extLst>
              <a:ext uri="{FF2B5EF4-FFF2-40B4-BE49-F238E27FC236}">
                <a16:creationId xmlns:a16="http://schemas.microsoft.com/office/drawing/2014/main" id="{E7E4F4DC-6190-4F11-84A2-46794D0E625F}"/>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88125" y="5229225"/>
            <a:ext cx="8794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3626" name="Rectangle 42">
            <a:extLst>
              <a:ext uri="{FF2B5EF4-FFF2-40B4-BE49-F238E27FC236}">
                <a16:creationId xmlns:a16="http://schemas.microsoft.com/office/drawing/2014/main" id="{99535EC0-F998-4289-A6A9-C8B72EBBA872}"/>
              </a:ext>
            </a:extLst>
          </p:cNvPr>
          <p:cNvSpPr>
            <a:spLocks noChangeArrowheads="1"/>
          </p:cNvSpPr>
          <p:nvPr/>
        </p:nvSpPr>
        <p:spPr bwMode="auto">
          <a:xfrm>
            <a:off x="7451725" y="5229225"/>
            <a:ext cx="1692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型置换</a:t>
            </a:r>
          </a:p>
        </p:txBody>
      </p:sp>
      <p:sp>
        <p:nvSpPr>
          <p:cNvPr id="323633" name="Rectangle 49">
            <a:extLst>
              <a:ext uri="{FF2B5EF4-FFF2-40B4-BE49-F238E27FC236}">
                <a16:creationId xmlns:a16="http://schemas.microsoft.com/office/drawing/2014/main" id="{B3CD4CF4-8D3C-4FCF-A658-A255160F4780}"/>
              </a:ext>
            </a:extLst>
          </p:cNvPr>
          <p:cNvSpPr>
            <a:spLocks noChangeArrowheads="1"/>
          </p:cNvSpPr>
          <p:nvPr/>
        </p:nvSpPr>
        <p:spPr bwMode="auto">
          <a:xfrm>
            <a:off x="2843213" y="1844675"/>
            <a:ext cx="1584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是一个</a:t>
            </a:r>
          </a:p>
        </p:txBody>
      </p:sp>
      <p:sp>
        <p:nvSpPr>
          <p:cNvPr id="323634" name="Rectangle 50">
            <a:extLst>
              <a:ext uri="{FF2B5EF4-FFF2-40B4-BE49-F238E27FC236}">
                <a16:creationId xmlns:a16="http://schemas.microsoft.com/office/drawing/2014/main" id="{3BFC91B0-23A7-425B-8959-96E75764790F}"/>
              </a:ext>
            </a:extLst>
          </p:cNvPr>
          <p:cNvSpPr>
            <a:spLocks noChangeArrowheads="1"/>
          </p:cNvSpPr>
          <p:nvPr/>
        </p:nvSpPr>
        <p:spPr bwMode="auto">
          <a:xfrm>
            <a:off x="395288" y="692150"/>
            <a:ext cx="30368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defRPr sz="2800" b="1">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8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8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8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sz="28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sz="28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sz="28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sz="28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    </a:t>
            </a:r>
            <a:r>
              <a:rPr kumimoji="0" lang="zh-CN" altLang="en-US" sz="32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一个</a:t>
            </a:r>
            <a:r>
              <a:rPr kumimoji="0" lang="en-US" altLang="zh-CN" sz="3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zh-CN" altLang="en-US" sz="32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次置换</a:t>
            </a:r>
          </a:p>
        </p:txBody>
      </p:sp>
      <p:pic>
        <p:nvPicPr>
          <p:cNvPr id="323635" name="Picture 51">
            <a:extLst>
              <a:ext uri="{FF2B5EF4-FFF2-40B4-BE49-F238E27FC236}">
                <a16:creationId xmlns:a16="http://schemas.microsoft.com/office/drawing/2014/main" id="{E9BE8E5E-A5A8-4E77-BE5A-F82EBD3CF3C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9475" y="692150"/>
            <a:ext cx="546100"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3636" name="Rectangle 52">
            <a:extLst>
              <a:ext uri="{FF2B5EF4-FFF2-40B4-BE49-F238E27FC236}">
                <a16:creationId xmlns:a16="http://schemas.microsoft.com/office/drawing/2014/main" id="{AE29D03D-F6A6-4818-B6D5-3666C3CC08F2}"/>
              </a:ext>
            </a:extLst>
          </p:cNvPr>
          <p:cNvSpPr>
            <a:spLocks noChangeArrowheads="1"/>
          </p:cNvSpPr>
          <p:nvPr/>
        </p:nvSpPr>
        <p:spPr bwMode="auto">
          <a:xfrm>
            <a:off x="3851275" y="620713"/>
            <a:ext cx="4968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，如果其循环置换分解式</a:t>
            </a:r>
          </a:p>
        </p:txBody>
      </p:sp>
      <p:sp>
        <p:nvSpPr>
          <p:cNvPr id="323637" name="Rectangle 53">
            <a:extLst>
              <a:ext uri="{FF2B5EF4-FFF2-40B4-BE49-F238E27FC236}">
                <a16:creationId xmlns:a16="http://schemas.microsoft.com/office/drawing/2014/main" id="{4D9AD075-8349-4FC5-9058-69E3D526CC58}"/>
              </a:ext>
            </a:extLst>
          </p:cNvPr>
          <p:cNvSpPr>
            <a:spLocks noChangeArrowheads="1"/>
          </p:cNvSpPr>
          <p:nvPr/>
        </p:nvSpPr>
        <p:spPr bwMode="auto">
          <a:xfrm>
            <a:off x="250825" y="1196975"/>
            <a:ext cx="1225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是由</a:t>
            </a:r>
          </a:p>
        </p:txBody>
      </p:sp>
      <p:pic>
        <p:nvPicPr>
          <p:cNvPr id="323638" name="Picture 54">
            <a:extLst>
              <a:ext uri="{FF2B5EF4-FFF2-40B4-BE49-F238E27FC236}">
                <a16:creationId xmlns:a16="http://schemas.microsoft.com/office/drawing/2014/main" id="{00BACAC1-691F-4320-BBD3-1E708DF7FEC4}"/>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16013" y="1196975"/>
            <a:ext cx="520700"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3639" name="Rectangle 55">
            <a:extLst>
              <a:ext uri="{FF2B5EF4-FFF2-40B4-BE49-F238E27FC236}">
                <a16:creationId xmlns:a16="http://schemas.microsoft.com/office/drawing/2014/main" id="{7E03C8E9-0652-4C0F-9114-96AF1FDB5065}"/>
              </a:ext>
            </a:extLst>
          </p:cNvPr>
          <p:cNvSpPr>
            <a:spLocks noChangeArrowheads="1"/>
          </p:cNvSpPr>
          <p:nvPr/>
        </p:nvSpPr>
        <p:spPr bwMode="auto">
          <a:xfrm>
            <a:off x="1692275" y="1268413"/>
            <a:ext cx="23764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个</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循环，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634"/>
                                        </p:tgtEl>
                                        <p:attrNameLst>
                                          <p:attrName>style.visibility</p:attrName>
                                        </p:attrNameLst>
                                      </p:cBhvr>
                                      <p:to>
                                        <p:strVal val="visible"/>
                                      </p:to>
                                    </p:set>
                                    <p:animEffect transition="in" filter="wipe(left)">
                                      <p:cBhvr>
                                        <p:cTn id="7" dur="5000"/>
                                        <p:tgtEl>
                                          <p:spTgt spid="323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3635"/>
                                        </p:tgtEl>
                                        <p:attrNameLst>
                                          <p:attrName>style.visibility</p:attrName>
                                        </p:attrNameLst>
                                      </p:cBhvr>
                                      <p:to>
                                        <p:strVal val="visible"/>
                                      </p:to>
                                    </p:set>
                                    <p:animEffect transition="in" filter="wipe(left)">
                                      <p:cBhvr>
                                        <p:cTn id="12" dur="5000"/>
                                        <p:tgtEl>
                                          <p:spTgt spid="3236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3636"/>
                                        </p:tgtEl>
                                        <p:attrNameLst>
                                          <p:attrName>style.visibility</p:attrName>
                                        </p:attrNameLst>
                                      </p:cBhvr>
                                      <p:to>
                                        <p:strVal val="visible"/>
                                      </p:to>
                                    </p:set>
                                    <p:animEffect transition="in" filter="wipe(left)">
                                      <p:cBhvr>
                                        <p:cTn id="17" dur="5000"/>
                                        <p:tgtEl>
                                          <p:spTgt spid="3236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3637"/>
                                        </p:tgtEl>
                                        <p:attrNameLst>
                                          <p:attrName>style.visibility</p:attrName>
                                        </p:attrNameLst>
                                      </p:cBhvr>
                                      <p:to>
                                        <p:strVal val="visible"/>
                                      </p:to>
                                    </p:set>
                                    <p:animEffect transition="in" filter="wipe(left)">
                                      <p:cBhvr>
                                        <p:cTn id="22" dur="5000"/>
                                        <p:tgtEl>
                                          <p:spTgt spid="3236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23638"/>
                                        </p:tgtEl>
                                        <p:attrNameLst>
                                          <p:attrName>style.visibility</p:attrName>
                                        </p:attrNameLst>
                                      </p:cBhvr>
                                      <p:to>
                                        <p:strVal val="visible"/>
                                      </p:to>
                                    </p:set>
                                    <p:animEffect transition="in" filter="wipe(left)">
                                      <p:cBhvr>
                                        <p:cTn id="27" dur="5000"/>
                                        <p:tgtEl>
                                          <p:spTgt spid="3236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3639"/>
                                        </p:tgtEl>
                                        <p:attrNameLst>
                                          <p:attrName>style.visibility</p:attrName>
                                        </p:attrNameLst>
                                      </p:cBhvr>
                                      <p:to>
                                        <p:strVal val="visible"/>
                                      </p:to>
                                    </p:set>
                                    <p:animEffect transition="in" filter="wipe(left)">
                                      <p:cBhvr>
                                        <p:cTn id="32" dur="5000"/>
                                        <p:tgtEl>
                                          <p:spTgt spid="3236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23595"/>
                                        </p:tgtEl>
                                        <p:attrNameLst>
                                          <p:attrName>style.visibility</p:attrName>
                                        </p:attrNameLst>
                                      </p:cBhvr>
                                      <p:to>
                                        <p:strVal val="visible"/>
                                      </p:to>
                                    </p:set>
                                    <p:animEffect transition="in" filter="wipe(left)">
                                      <p:cBhvr>
                                        <p:cTn id="37" dur="5000"/>
                                        <p:tgtEl>
                                          <p:spTgt spid="3235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3596"/>
                                        </p:tgtEl>
                                        <p:attrNameLst>
                                          <p:attrName>style.visibility</p:attrName>
                                        </p:attrNameLst>
                                      </p:cBhvr>
                                      <p:to>
                                        <p:strVal val="visible"/>
                                      </p:to>
                                    </p:set>
                                    <p:animEffect transition="in" filter="wipe(left)">
                                      <p:cBhvr>
                                        <p:cTn id="42" dur="5000"/>
                                        <p:tgtEl>
                                          <p:spTgt spid="32359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23599"/>
                                        </p:tgtEl>
                                        <p:attrNameLst>
                                          <p:attrName>style.visibility</p:attrName>
                                        </p:attrNameLst>
                                      </p:cBhvr>
                                      <p:to>
                                        <p:strVal val="visible"/>
                                      </p:to>
                                    </p:set>
                                    <p:animEffect transition="in" filter="wipe(left)">
                                      <p:cBhvr>
                                        <p:cTn id="47" dur="5000"/>
                                        <p:tgtEl>
                                          <p:spTgt spid="3235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23597"/>
                                        </p:tgtEl>
                                        <p:attrNameLst>
                                          <p:attrName>style.visibility</p:attrName>
                                        </p:attrNameLst>
                                      </p:cBhvr>
                                      <p:to>
                                        <p:strVal val="visible"/>
                                      </p:to>
                                    </p:set>
                                    <p:animEffect transition="in" filter="wipe(left)">
                                      <p:cBhvr>
                                        <p:cTn id="52" dur="5000"/>
                                        <p:tgtEl>
                                          <p:spTgt spid="32359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3598"/>
                                        </p:tgtEl>
                                        <p:attrNameLst>
                                          <p:attrName>style.visibility</p:attrName>
                                        </p:attrNameLst>
                                      </p:cBhvr>
                                      <p:to>
                                        <p:strVal val="visible"/>
                                      </p:to>
                                    </p:set>
                                    <p:animEffect transition="in" filter="wipe(left)">
                                      <p:cBhvr>
                                        <p:cTn id="57" dur="5000"/>
                                        <p:tgtEl>
                                          <p:spTgt spid="32359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23605"/>
                                        </p:tgtEl>
                                        <p:attrNameLst>
                                          <p:attrName>style.visibility</p:attrName>
                                        </p:attrNameLst>
                                      </p:cBhvr>
                                      <p:to>
                                        <p:strVal val="visible"/>
                                      </p:to>
                                    </p:set>
                                    <p:animEffect transition="in" filter="wipe(left)">
                                      <p:cBhvr>
                                        <p:cTn id="62" dur="5000"/>
                                        <p:tgtEl>
                                          <p:spTgt spid="32360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23606"/>
                                        </p:tgtEl>
                                        <p:attrNameLst>
                                          <p:attrName>style.visibility</p:attrName>
                                        </p:attrNameLst>
                                      </p:cBhvr>
                                      <p:to>
                                        <p:strVal val="visible"/>
                                      </p:to>
                                    </p:set>
                                    <p:animEffect transition="in" filter="wipe(left)">
                                      <p:cBhvr>
                                        <p:cTn id="67" dur="5000"/>
                                        <p:tgtEl>
                                          <p:spTgt spid="32360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23633"/>
                                        </p:tgtEl>
                                        <p:attrNameLst>
                                          <p:attrName>style.visibility</p:attrName>
                                        </p:attrNameLst>
                                      </p:cBhvr>
                                      <p:to>
                                        <p:strVal val="visible"/>
                                      </p:to>
                                    </p:set>
                                    <p:animEffect transition="in" filter="wipe(left)">
                                      <p:cBhvr>
                                        <p:cTn id="72" dur="5000"/>
                                        <p:tgtEl>
                                          <p:spTgt spid="32363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323608"/>
                                        </p:tgtEl>
                                        <p:attrNameLst>
                                          <p:attrName>style.visibility</p:attrName>
                                        </p:attrNameLst>
                                      </p:cBhvr>
                                      <p:to>
                                        <p:strVal val="visible"/>
                                      </p:to>
                                    </p:set>
                                    <p:animEffect transition="in" filter="wipe(left)">
                                      <p:cBhvr>
                                        <p:cTn id="77" dur="5000"/>
                                        <p:tgtEl>
                                          <p:spTgt spid="32360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23609"/>
                                        </p:tgtEl>
                                        <p:attrNameLst>
                                          <p:attrName>style.visibility</p:attrName>
                                        </p:attrNameLst>
                                      </p:cBhvr>
                                      <p:to>
                                        <p:strVal val="visible"/>
                                      </p:to>
                                    </p:set>
                                    <p:animEffect transition="in" filter="wipe(left)">
                                      <p:cBhvr>
                                        <p:cTn id="82" dur="5000"/>
                                        <p:tgtEl>
                                          <p:spTgt spid="32360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23610"/>
                                        </p:tgtEl>
                                        <p:attrNameLst>
                                          <p:attrName>style.visibility</p:attrName>
                                        </p:attrNameLst>
                                      </p:cBhvr>
                                      <p:to>
                                        <p:strVal val="visible"/>
                                      </p:to>
                                    </p:set>
                                    <p:animEffect transition="in" filter="wipe(left)">
                                      <p:cBhvr>
                                        <p:cTn id="87" dur="5000"/>
                                        <p:tgtEl>
                                          <p:spTgt spid="32361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323611"/>
                                        </p:tgtEl>
                                        <p:attrNameLst>
                                          <p:attrName>style.visibility</p:attrName>
                                        </p:attrNameLst>
                                      </p:cBhvr>
                                      <p:to>
                                        <p:strVal val="visible"/>
                                      </p:to>
                                    </p:set>
                                    <p:animEffect transition="in" filter="wipe(left)">
                                      <p:cBhvr>
                                        <p:cTn id="92" dur="5000"/>
                                        <p:tgtEl>
                                          <p:spTgt spid="32361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23612"/>
                                        </p:tgtEl>
                                        <p:attrNameLst>
                                          <p:attrName>style.visibility</p:attrName>
                                        </p:attrNameLst>
                                      </p:cBhvr>
                                      <p:to>
                                        <p:strVal val="visible"/>
                                      </p:to>
                                    </p:set>
                                    <p:animEffect transition="in" filter="wipe(left)">
                                      <p:cBhvr>
                                        <p:cTn id="97" dur="5000"/>
                                        <p:tgtEl>
                                          <p:spTgt spid="32361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323613"/>
                                        </p:tgtEl>
                                        <p:attrNameLst>
                                          <p:attrName>style.visibility</p:attrName>
                                        </p:attrNameLst>
                                      </p:cBhvr>
                                      <p:to>
                                        <p:strVal val="visible"/>
                                      </p:to>
                                    </p:set>
                                    <p:animEffect transition="in" filter="wipe(left)">
                                      <p:cBhvr>
                                        <p:cTn id="102" dur="5000"/>
                                        <p:tgtEl>
                                          <p:spTgt spid="32361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323614"/>
                                        </p:tgtEl>
                                        <p:attrNameLst>
                                          <p:attrName>style.visibility</p:attrName>
                                        </p:attrNameLst>
                                      </p:cBhvr>
                                      <p:to>
                                        <p:strVal val="visible"/>
                                      </p:to>
                                    </p:set>
                                    <p:animEffect transition="in" filter="wipe(left)">
                                      <p:cBhvr>
                                        <p:cTn id="107" dur="5000"/>
                                        <p:tgtEl>
                                          <p:spTgt spid="32361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323615"/>
                                        </p:tgtEl>
                                        <p:attrNameLst>
                                          <p:attrName>style.visibility</p:attrName>
                                        </p:attrNameLst>
                                      </p:cBhvr>
                                      <p:to>
                                        <p:strVal val="visible"/>
                                      </p:to>
                                    </p:set>
                                    <p:animEffect transition="in" filter="wipe(left)">
                                      <p:cBhvr>
                                        <p:cTn id="112" dur="5000"/>
                                        <p:tgtEl>
                                          <p:spTgt spid="32361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323616"/>
                                        </p:tgtEl>
                                        <p:attrNameLst>
                                          <p:attrName>style.visibility</p:attrName>
                                        </p:attrNameLst>
                                      </p:cBhvr>
                                      <p:to>
                                        <p:strVal val="visible"/>
                                      </p:to>
                                    </p:set>
                                    <p:animEffect transition="in" filter="wipe(left)">
                                      <p:cBhvr>
                                        <p:cTn id="117" dur="5000"/>
                                        <p:tgtEl>
                                          <p:spTgt spid="323616"/>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323617"/>
                                        </p:tgtEl>
                                        <p:attrNameLst>
                                          <p:attrName>style.visibility</p:attrName>
                                        </p:attrNameLst>
                                      </p:cBhvr>
                                      <p:to>
                                        <p:strVal val="visible"/>
                                      </p:to>
                                    </p:set>
                                    <p:animEffect transition="in" filter="wipe(left)">
                                      <p:cBhvr>
                                        <p:cTn id="122" dur="5000"/>
                                        <p:tgtEl>
                                          <p:spTgt spid="32361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323618"/>
                                        </p:tgtEl>
                                        <p:attrNameLst>
                                          <p:attrName>style.visibility</p:attrName>
                                        </p:attrNameLst>
                                      </p:cBhvr>
                                      <p:to>
                                        <p:strVal val="visible"/>
                                      </p:to>
                                    </p:set>
                                    <p:animEffect transition="in" filter="wipe(left)">
                                      <p:cBhvr>
                                        <p:cTn id="127" dur="5000"/>
                                        <p:tgtEl>
                                          <p:spTgt spid="323618"/>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nodeType="clickEffect">
                                  <p:stCondLst>
                                    <p:cond delay="0"/>
                                  </p:stCondLst>
                                  <p:childTnLst>
                                    <p:set>
                                      <p:cBhvr>
                                        <p:cTn id="131" dur="1" fill="hold">
                                          <p:stCondLst>
                                            <p:cond delay="0"/>
                                          </p:stCondLst>
                                        </p:cTn>
                                        <p:tgtEl>
                                          <p:spTgt spid="323619"/>
                                        </p:tgtEl>
                                        <p:attrNameLst>
                                          <p:attrName>style.visibility</p:attrName>
                                        </p:attrNameLst>
                                      </p:cBhvr>
                                      <p:to>
                                        <p:strVal val="visible"/>
                                      </p:to>
                                    </p:set>
                                    <p:animEffect transition="in" filter="wipe(left)">
                                      <p:cBhvr>
                                        <p:cTn id="132" dur="5000"/>
                                        <p:tgtEl>
                                          <p:spTgt spid="32361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323620"/>
                                        </p:tgtEl>
                                        <p:attrNameLst>
                                          <p:attrName>style.visibility</p:attrName>
                                        </p:attrNameLst>
                                      </p:cBhvr>
                                      <p:to>
                                        <p:strVal val="visible"/>
                                      </p:to>
                                    </p:set>
                                    <p:animEffect transition="in" filter="wipe(left)">
                                      <p:cBhvr>
                                        <p:cTn id="137" dur="5000"/>
                                        <p:tgtEl>
                                          <p:spTgt spid="323620"/>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nodeType="clickEffect">
                                  <p:stCondLst>
                                    <p:cond delay="0"/>
                                  </p:stCondLst>
                                  <p:childTnLst>
                                    <p:set>
                                      <p:cBhvr>
                                        <p:cTn id="141" dur="1" fill="hold">
                                          <p:stCondLst>
                                            <p:cond delay="0"/>
                                          </p:stCondLst>
                                        </p:cTn>
                                        <p:tgtEl>
                                          <p:spTgt spid="323621"/>
                                        </p:tgtEl>
                                        <p:attrNameLst>
                                          <p:attrName>style.visibility</p:attrName>
                                        </p:attrNameLst>
                                      </p:cBhvr>
                                      <p:to>
                                        <p:strVal val="visible"/>
                                      </p:to>
                                    </p:set>
                                    <p:animEffect transition="in" filter="wipe(left)">
                                      <p:cBhvr>
                                        <p:cTn id="142" dur="5000"/>
                                        <p:tgtEl>
                                          <p:spTgt spid="323621"/>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323622"/>
                                        </p:tgtEl>
                                        <p:attrNameLst>
                                          <p:attrName>style.visibility</p:attrName>
                                        </p:attrNameLst>
                                      </p:cBhvr>
                                      <p:to>
                                        <p:strVal val="visible"/>
                                      </p:to>
                                    </p:set>
                                    <p:animEffect transition="in" filter="wipe(left)">
                                      <p:cBhvr>
                                        <p:cTn id="147" dur="5000"/>
                                        <p:tgtEl>
                                          <p:spTgt spid="323622"/>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nodeType="clickEffect">
                                  <p:stCondLst>
                                    <p:cond delay="0"/>
                                  </p:stCondLst>
                                  <p:childTnLst>
                                    <p:set>
                                      <p:cBhvr>
                                        <p:cTn id="151" dur="1" fill="hold">
                                          <p:stCondLst>
                                            <p:cond delay="0"/>
                                          </p:stCondLst>
                                        </p:cTn>
                                        <p:tgtEl>
                                          <p:spTgt spid="323623"/>
                                        </p:tgtEl>
                                        <p:attrNameLst>
                                          <p:attrName>style.visibility</p:attrName>
                                        </p:attrNameLst>
                                      </p:cBhvr>
                                      <p:to>
                                        <p:strVal val="visible"/>
                                      </p:to>
                                    </p:set>
                                    <p:animEffect transition="in" filter="wipe(left)">
                                      <p:cBhvr>
                                        <p:cTn id="152" dur="5000"/>
                                        <p:tgtEl>
                                          <p:spTgt spid="323623"/>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323624"/>
                                        </p:tgtEl>
                                        <p:attrNameLst>
                                          <p:attrName>style.visibility</p:attrName>
                                        </p:attrNameLst>
                                      </p:cBhvr>
                                      <p:to>
                                        <p:strVal val="visible"/>
                                      </p:to>
                                    </p:set>
                                    <p:animEffect transition="in" filter="wipe(left)">
                                      <p:cBhvr>
                                        <p:cTn id="157" dur="5000"/>
                                        <p:tgtEl>
                                          <p:spTgt spid="323624"/>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nodeType="clickEffect">
                                  <p:stCondLst>
                                    <p:cond delay="0"/>
                                  </p:stCondLst>
                                  <p:childTnLst>
                                    <p:set>
                                      <p:cBhvr>
                                        <p:cTn id="161" dur="1" fill="hold">
                                          <p:stCondLst>
                                            <p:cond delay="0"/>
                                          </p:stCondLst>
                                        </p:cTn>
                                        <p:tgtEl>
                                          <p:spTgt spid="323625"/>
                                        </p:tgtEl>
                                        <p:attrNameLst>
                                          <p:attrName>style.visibility</p:attrName>
                                        </p:attrNameLst>
                                      </p:cBhvr>
                                      <p:to>
                                        <p:strVal val="visible"/>
                                      </p:to>
                                    </p:set>
                                    <p:animEffect transition="in" filter="wipe(left)">
                                      <p:cBhvr>
                                        <p:cTn id="162" dur="5000"/>
                                        <p:tgtEl>
                                          <p:spTgt spid="323625"/>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323626"/>
                                        </p:tgtEl>
                                        <p:attrNameLst>
                                          <p:attrName>style.visibility</p:attrName>
                                        </p:attrNameLst>
                                      </p:cBhvr>
                                      <p:to>
                                        <p:strVal val="visible"/>
                                      </p:to>
                                    </p:set>
                                    <p:animEffect transition="in" filter="wipe(left)">
                                      <p:cBhvr>
                                        <p:cTn id="167" dur="5000"/>
                                        <p:tgtEl>
                                          <p:spTgt spid="323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6" grpId="0"/>
      <p:bldP spid="323598" grpId="0"/>
      <p:bldP spid="323605" grpId="0"/>
      <p:bldP spid="323609" grpId="0"/>
      <p:bldP spid="323610" grpId="0"/>
      <p:bldP spid="323612" grpId="0"/>
      <p:bldP spid="323614" grpId="0"/>
      <p:bldP spid="323616" grpId="0"/>
      <p:bldP spid="323618" grpId="0"/>
      <p:bldP spid="323620" grpId="0"/>
      <p:bldP spid="323622" grpId="0"/>
      <p:bldP spid="323624" grpId="0"/>
      <p:bldP spid="323626" grpId="0"/>
      <p:bldP spid="323633" grpId="0"/>
      <p:bldP spid="323634" grpId="0"/>
      <p:bldP spid="323636" grpId="0"/>
      <p:bldP spid="323637" grpId="0"/>
      <p:bldP spid="32363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3">
            <a:extLst>
              <a:ext uri="{FF2B5EF4-FFF2-40B4-BE49-F238E27FC236}">
                <a16:creationId xmlns:a16="http://schemas.microsoft.com/office/drawing/2014/main" id="{104E2D47-DDB8-40D5-B063-31E02325769D}"/>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6658" name="Rectangle 2">
            <a:extLst>
              <a:ext uri="{FF2B5EF4-FFF2-40B4-BE49-F238E27FC236}">
                <a16:creationId xmlns:a16="http://schemas.microsoft.com/office/drawing/2014/main" id="{7C53B615-116E-4B79-AEDD-0483C2832DEC}"/>
              </a:ext>
            </a:extLst>
          </p:cNvPr>
          <p:cNvSpPr>
            <a:spLocks noGrp="1" noChangeArrowheads="1"/>
          </p:cNvSpPr>
          <p:nvPr>
            <p:ph type="title"/>
          </p:nvPr>
        </p:nvSpPr>
        <p:spPr/>
        <p:txBody>
          <a:bodyPr/>
          <a:lstStyle/>
          <a:p>
            <a:r>
              <a:rPr lang="zh-CN" altLang="en-US" sz="3200"/>
              <a:t>二面体群中的置换类型</a:t>
            </a:r>
          </a:p>
        </p:txBody>
      </p:sp>
      <p:sp>
        <p:nvSpPr>
          <p:cNvPr id="326660" name="Text Box 4">
            <a:extLst>
              <a:ext uri="{FF2B5EF4-FFF2-40B4-BE49-F238E27FC236}">
                <a16:creationId xmlns:a16="http://schemas.microsoft.com/office/drawing/2014/main" id="{E3A43887-55A4-492B-A8D7-0DFB32F2C295}"/>
              </a:ext>
            </a:extLst>
          </p:cNvPr>
          <p:cNvSpPr txBox="1">
            <a:spLocks noChangeArrowheads="1"/>
          </p:cNvSpPr>
          <p:nvPr/>
        </p:nvSpPr>
        <p:spPr bwMode="auto">
          <a:xfrm>
            <a:off x="682625" y="765175"/>
            <a:ext cx="1943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二面体群</a:t>
            </a:r>
          </a:p>
        </p:txBody>
      </p:sp>
      <p:pic>
        <p:nvPicPr>
          <p:cNvPr id="326661" name="Picture 5">
            <a:extLst>
              <a:ext uri="{FF2B5EF4-FFF2-40B4-BE49-F238E27FC236}">
                <a16:creationId xmlns:a16="http://schemas.microsoft.com/office/drawing/2014/main" id="{16A5798C-8D2B-4E3E-A3FC-4F9D2FA6903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411413" y="765175"/>
            <a:ext cx="679450" cy="719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6663" name="Text Box 7">
            <a:extLst>
              <a:ext uri="{FF2B5EF4-FFF2-40B4-BE49-F238E27FC236}">
                <a16:creationId xmlns:a16="http://schemas.microsoft.com/office/drawing/2014/main" id="{FDBC692A-1C3F-4E5A-851F-AFD76670A921}"/>
              </a:ext>
            </a:extLst>
          </p:cNvPr>
          <p:cNvSpPr txBox="1">
            <a:spLocks noChangeArrowheads="1"/>
          </p:cNvSpPr>
          <p:nvPr/>
        </p:nvSpPr>
        <p:spPr bwMode="auto">
          <a:xfrm>
            <a:off x="3059113" y="765175"/>
            <a:ext cx="525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是一个</a:t>
            </a:r>
            <a:r>
              <a:rPr kumimoji="0" lang="en-US" altLang="zh-CN" sz="3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次置换群</a:t>
            </a:r>
          </a:p>
        </p:txBody>
      </p:sp>
      <p:pic>
        <p:nvPicPr>
          <p:cNvPr id="326666" name="Picture 10">
            <a:extLst>
              <a:ext uri="{FF2B5EF4-FFF2-40B4-BE49-F238E27FC236}">
                <a16:creationId xmlns:a16="http://schemas.microsoft.com/office/drawing/2014/main" id="{982F45CE-333A-4300-9151-B92205DFCE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1412875"/>
            <a:ext cx="7915275"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6669" name="Picture 13">
            <a:extLst>
              <a:ext uri="{FF2B5EF4-FFF2-40B4-BE49-F238E27FC236}">
                <a16:creationId xmlns:a16="http://schemas.microsoft.com/office/drawing/2014/main" id="{77B2F0CA-88ED-4734-823C-86D8298E57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1550" y="2205038"/>
            <a:ext cx="4437063"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6670" name="Picture 14">
            <a:extLst>
              <a:ext uri="{FF2B5EF4-FFF2-40B4-BE49-F238E27FC236}">
                <a16:creationId xmlns:a16="http://schemas.microsoft.com/office/drawing/2014/main" id="{13FC0D2E-0858-4918-8258-F80D0DAC67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0788" y="2492375"/>
            <a:ext cx="560387"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6671" name="Picture 15">
            <a:extLst>
              <a:ext uri="{FF2B5EF4-FFF2-40B4-BE49-F238E27FC236}">
                <a16:creationId xmlns:a16="http://schemas.microsoft.com/office/drawing/2014/main" id="{AE0E79AE-32C3-45B3-8375-BE0822D0EB1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0113" y="3141663"/>
            <a:ext cx="598487"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6672" name="Text Box 16">
            <a:extLst>
              <a:ext uri="{FF2B5EF4-FFF2-40B4-BE49-F238E27FC236}">
                <a16:creationId xmlns:a16="http://schemas.microsoft.com/office/drawing/2014/main" id="{F7C73C8A-5F0A-4942-91E9-2B680B77FE38}"/>
              </a:ext>
            </a:extLst>
          </p:cNvPr>
          <p:cNvSpPr txBox="1">
            <a:spLocks noChangeArrowheads="1"/>
          </p:cNvSpPr>
          <p:nvPr/>
        </p:nvSpPr>
        <p:spPr bwMode="auto">
          <a:xfrm>
            <a:off x="1547813" y="3213100"/>
            <a:ext cx="1873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的类型是</a:t>
            </a:r>
          </a:p>
        </p:txBody>
      </p:sp>
      <p:pic>
        <p:nvPicPr>
          <p:cNvPr id="326673" name="Picture 17">
            <a:extLst>
              <a:ext uri="{FF2B5EF4-FFF2-40B4-BE49-F238E27FC236}">
                <a16:creationId xmlns:a16="http://schemas.microsoft.com/office/drawing/2014/main" id="{7917389F-4768-4F24-9C77-2FC1E0DC621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76600" y="2781300"/>
            <a:ext cx="1157288" cy="1477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6674" name="Text Box 18">
            <a:extLst>
              <a:ext uri="{FF2B5EF4-FFF2-40B4-BE49-F238E27FC236}">
                <a16:creationId xmlns:a16="http://schemas.microsoft.com/office/drawing/2014/main" id="{17B108CD-260E-4EA4-AA03-48FEF682323B}"/>
              </a:ext>
            </a:extLst>
          </p:cNvPr>
          <p:cNvSpPr txBox="1">
            <a:spLocks noChangeArrowheads="1"/>
          </p:cNvSpPr>
          <p:nvPr/>
        </p:nvSpPr>
        <p:spPr bwMode="auto">
          <a:xfrm>
            <a:off x="4356100" y="3213100"/>
            <a:ext cx="2016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型，其中</a:t>
            </a:r>
          </a:p>
        </p:txBody>
      </p:sp>
      <p:pic>
        <p:nvPicPr>
          <p:cNvPr id="326675" name="Picture 19">
            <a:extLst>
              <a:ext uri="{FF2B5EF4-FFF2-40B4-BE49-F238E27FC236}">
                <a16:creationId xmlns:a16="http://schemas.microsoft.com/office/drawing/2014/main" id="{197EB5CE-734E-47AE-BCD4-AC10FCA6B71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56325" y="3213100"/>
            <a:ext cx="1995488"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6676" name="Picture 20">
            <a:extLst>
              <a:ext uri="{FF2B5EF4-FFF2-40B4-BE49-F238E27FC236}">
                <a16:creationId xmlns:a16="http://schemas.microsoft.com/office/drawing/2014/main" id="{C7901026-B6B0-4144-A19C-2E81EA839C9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0113" y="4149725"/>
            <a:ext cx="598487"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6677" name="Text Box 21">
            <a:extLst>
              <a:ext uri="{FF2B5EF4-FFF2-40B4-BE49-F238E27FC236}">
                <a16:creationId xmlns:a16="http://schemas.microsoft.com/office/drawing/2014/main" id="{4ED8BFD7-42F0-40F6-BA86-19AA8DE251FD}"/>
              </a:ext>
            </a:extLst>
          </p:cNvPr>
          <p:cNvSpPr txBox="1">
            <a:spLocks noChangeArrowheads="1"/>
          </p:cNvSpPr>
          <p:nvPr/>
        </p:nvSpPr>
        <p:spPr bwMode="auto">
          <a:xfrm>
            <a:off x="1619250" y="4221163"/>
            <a:ext cx="3889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当</a:t>
            </a:r>
            <a:r>
              <a:rPr kumimoji="0" lang="en-US" altLang="zh-CN" sz="3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n</a:t>
            </a:r>
            <a:r>
              <a:rPr kumimoji="0" lang="zh-CN" altLang="en-US" sz="3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是奇数时，都是</a:t>
            </a:r>
          </a:p>
        </p:txBody>
      </p:sp>
      <p:pic>
        <p:nvPicPr>
          <p:cNvPr id="326678" name="Picture 22">
            <a:extLst>
              <a:ext uri="{FF2B5EF4-FFF2-40B4-BE49-F238E27FC236}">
                <a16:creationId xmlns:a16="http://schemas.microsoft.com/office/drawing/2014/main" id="{CD8C4C45-376A-4609-A959-9C14FF62671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64163" y="4030710"/>
            <a:ext cx="1008062" cy="749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6679" name="Text Box 23">
            <a:extLst>
              <a:ext uri="{FF2B5EF4-FFF2-40B4-BE49-F238E27FC236}">
                <a16:creationId xmlns:a16="http://schemas.microsoft.com/office/drawing/2014/main" id="{16FC708C-C7CE-4A00-A09E-8C0FB4B309C5}"/>
              </a:ext>
            </a:extLst>
          </p:cNvPr>
          <p:cNvSpPr txBox="1">
            <a:spLocks noChangeArrowheads="1"/>
          </p:cNvSpPr>
          <p:nvPr/>
        </p:nvSpPr>
        <p:spPr bwMode="auto">
          <a:xfrm>
            <a:off x="6372225" y="4125424"/>
            <a:ext cx="1008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型的</a:t>
            </a:r>
          </a:p>
        </p:txBody>
      </p:sp>
      <p:sp>
        <p:nvSpPr>
          <p:cNvPr id="326680" name="Text Box 24">
            <a:extLst>
              <a:ext uri="{FF2B5EF4-FFF2-40B4-BE49-F238E27FC236}">
                <a16:creationId xmlns:a16="http://schemas.microsoft.com/office/drawing/2014/main" id="{5DD0D68B-BE22-4697-B7C5-D48128ECDD19}"/>
              </a:ext>
            </a:extLst>
          </p:cNvPr>
          <p:cNvSpPr txBox="1">
            <a:spLocks noChangeArrowheads="1"/>
          </p:cNvSpPr>
          <p:nvPr/>
        </p:nvSpPr>
        <p:spPr bwMode="auto">
          <a:xfrm>
            <a:off x="1619250" y="4868863"/>
            <a:ext cx="53292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当</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a:t>
            </a: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是偶数时，有两种类型：</a:t>
            </a:r>
          </a:p>
        </p:txBody>
      </p:sp>
      <p:pic>
        <p:nvPicPr>
          <p:cNvPr id="326682" name="Picture 26">
            <a:extLst>
              <a:ext uri="{FF2B5EF4-FFF2-40B4-BE49-F238E27FC236}">
                <a16:creationId xmlns:a16="http://schemas.microsoft.com/office/drawing/2014/main" id="{A5C9CCCF-7C94-449B-8BEB-19B40207C0B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11413" y="5300663"/>
            <a:ext cx="1276350"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6683" name="Text Box 27">
            <a:extLst>
              <a:ext uri="{FF2B5EF4-FFF2-40B4-BE49-F238E27FC236}">
                <a16:creationId xmlns:a16="http://schemas.microsoft.com/office/drawing/2014/main" id="{4A339014-8BE5-45DF-B571-CACA742FCC90}"/>
              </a:ext>
            </a:extLst>
          </p:cNvPr>
          <p:cNvSpPr txBox="1">
            <a:spLocks noChangeArrowheads="1"/>
          </p:cNvSpPr>
          <p:nvPr/>
        </p:nvSpPr>
        <p:spPr bwMode="auto">
          <a:xfrm>
            <a:off x="3779838" y="5589588"/>
            <a:ext cx="1008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型和</a:t>
            </a:r>
          </a:p>
        </p:txBody>
      </p:sp>
      <p:pic>
        <p:nvPicPr>
          <p:cNvPr id="326684" name="Picture 28">
            <a:extLst>
              <a:ext uri="{FF2B5EF4-FFF2-40B4-BE49-F238E27FC236}">
                <a16:creationId xmlns:a16="http://schemas.microsoft.com/office/drawing/2014/main" id="{0D0AD691-57C5-4D81-8059-ADCFAEEB573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787900" y="5300663"/>
            <a:ext cx="598488"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6685" name="Text Box 29">
            <a:extLst>
              <a:ext uri="{FF2B5EF4-FFF2-40B4-BE49-F238E27FC236}">
                <a16:creationId xmlns:a16="http://schemas.microsoft.com/office/drawing/2014/main" id="{E5A29D66-5425-4DE8-9E81-4D509DBFCA12}"/>
              </a:ext>
            </a:extLst>
          </p:cNvPr>
          <p:cNvSpPr txBox="1">
            <a:spLocks noChangeArrowheads="1"/>
          </p:cNvSpPr>
          <p:nvPr/>
        </p:nvSpPr>
        <p:spPr bwMode="auto">
          <a:xfrm>
            <a:off x="5364163" y="5589588"/>
            <a:ext cx="64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型</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26B94A-D271-49E9-B924-EEF3EFB72BE7}"/>
              </a:ext>
            </a:extLst>
          </p:cNvPr>
          <p:cNvSpPr txBox="1">
            <a:spLocks noChangeArrowheads="1"/>
          </p:cNvSpPr>
          <p:nvPr/>
        </p:nvSpPr>
        <p:spPr>
          <a:xfrm>
            <a:off x="1043608" y="1844824"/>
            <a:ext cx="7345362" cy="1439862"/>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fontAlgn="auto">
              <a:spcAft>
                <a:spcPts val="0"/>
              </a:spcAft>
            </a:pPr>
            <a:r>
              <a:rPr lang="zh-CN" altLang="en-US" sz="3600" b="1" dirty="0">
                <a:solidFill>
                  <a:srgbClr val="FF0000"/>
                </a:solidFill>
              </a:rPr>
              <a:t>应用四</a:t>
            </a:r>
            <a:endParaRPr lang="en-US" altLang="zh-CN" sz="3600" b="1" dirty="0">
              <a:solidFill>
                <a:srgbClr val="FF0000"/>
              </a:solidFill>
            </a:endParaRPr>
          </a:p>
          <a:p>
            <a:pPr fontAlgn="auto">
              <a:spcAft>
                <a:spcPts val="0"/>
              </a:spcAft>
            </a:pPr>
            <a:endParaRPr lang="en-US" altLang="zh-CN" sz="3600" b="1" dirty="0">
              <a:solidFill>
                <a:srgbClr val="FF0000"/>
              </a:solidFill>
            </a:endParaRPr>
          </a:p>
          <a:p>
            <a:pPr fontAlgn="auto">
              <a:spcAft>
                <a:spcPts val="0"/>
              </a:spcAft>
            </a:pPr>
            <a:r>
              <a:rPr lang="zh-CN" altLang="en-US" dirty="0"/>
              <a:t>项链问题</a:t>
            </a:r>
          </a:p>
        </p:txBody>
      </p:sp>
    </p:spTree>
    <p:extLst>
      <p:ext uri="{BB962C8B-B14F-4D97-AF65-F5344CB8AC3E}">
        <p14:creationId xmlns:p14="http://schemas.microsoft.com/office/powerpoint/2010/main" val="25771341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96BB7F11-2D90-4213-A6F4-0AAE81751526}"/>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0274" name="Rectangle 2">
            <a:extLst>
              <a:ext uri="{FF2B5EF4-FFF2-40B4-BE49-F238E27FC236}">
                <a16:creationId xmlns:a16="http://schemas.microsoft.com/office/drawing/2014/main" id="{84543B76-5862-4618-AA49-159E09553335}"/>
              </a:ext>
            </a:extLst>
          </p:cNvPr>
          <p:cNvSpPr>
            <a:spLocks noGrp="1" noChangeArrowheads="1"/>
          </p:cNvSpPr>
          <p:nvPr>
            <p:ph type="title"/>
          </p:nvPr>
        </p:nvSpPr>
        <p:spPr/>
        <p:txBody>
          <a:bodyPr/>
          <a:lstStyle/>
          <a:p>
            <a:r>
              <a:rPr lang="zh-CN" altLang="en-US" sz="3200" dirty="0"/>
              <a:t>四、项链问题</a:t>
            </a:r>
          </a:p>
        </p:txBody>
      </p:sp>
      <p:sp>
        <p:nvSpPr>
          <p:cNvPr id="310275" name="Rectangle 3">
            <a:extLst>
              <a:ext uri="{FF2B5EF4-FFF2-40B4-BE49-F238E27FC236}">
                <a16:creationId xmlns:a16="http://schemas.microsoft.com/office/drawing/2014/main" id="{1D37DB70-1155-4578-A9E6-EC1CE743C930}"/>
              </a:ext>
            </a:extLst>
          </p:cNvPr>
          <p:cNvSpPr>
            <a:spLocks noGrp="1" noChangeArrowheads="1"/>
          </p:cNvSpPr>
          <p:nvPr>
            <p:ph type="body" idx="1"/>
          </p:nvPr>
        </p:nvSpPr>
        <p:spPr>
          <a:xfrm>
            <a:off x="455613" y="833438"/>
            <a:ext cx="8231187" cy="2811462"/>
          </a:xfrm>
        </p:spPr>
        <p:txBody>
          <a:bodyPr/>
          <a:lstStyle/>
          <a:p>
            <a:endParaRPr lang="en-US" altLang="zh-CN"/>
          </a:p>
          <a:p>
            <a:r>
              <a:rPr lang="zh-CN" altLang="en-US"/>
              <a:t>问题的提法：</a:t>
            </a:r>
          </a:p>
          <a:p>
            <a:r>
              <a:rPr lang="zh-CN" altLang="en-US"/>
              <a:t>用</a:t>
            </a:r>
            <a:r>
              <a:rPr lang="en-US" altLang="zh-CN" i="1">
                <a:latin typeface="Times New Roman" panose="02020603050405020304" pitchFamily="18" charset="0"/>
              </a:rPr>
              <a:t>n</a:t>
            </a:r>
            <a:r>
              <a:rPr lang="zh-CN" altLang="en-US"/>
              <a:t>种颜色的珠子做成有</a:t>
            </a:r>
            <a:r>
              <a:rPr lang="en-US" altLang="zh-CN" i="1">
                <a:latin typeface="Times New Roman" panose="02020603050405020304" pitchFamily="18" charset="0"/>
              </a:rPr>
              <a:t>m</a:t>
            </a:r>
            <a:r>
              <a:rPr lang="zh-CN" altLang="en-US"/>
              <a:t>颗珠子的项链，</a:t>
            </a:r>
          </a:p>
          <a:p>
            <a:r>
              <a:rPr lang="zh-CN" altLang="en-US"/>
              <a:t>问可做成多少种不同类型的项链？</a:t>
            </a:r>
          </a:p>
        </p:txBody>
      </p:sp>
      <p:sp>
        <p:nvSpPr>
          <p:cNvPr id="310276" name="Rectangle 4">
            <a:extLst>
              <a:ext uri="{FF2B5EF4-FFF2-40B4-BE49-F238E27FC236}">
                <a16:creationId xmlns:a16="http://schemas.microsoft.com/office/drawing/2014/main" id="{68BAF493-BF59-4B5B-81F5-6639DD84EBF8}"/>
              </a:ext>
            </a:extLst>
          </p:cNvPr>
          <p:cNvSpPr>
            <a:spLocks noChangeArrowheads="1"/>
          </p:cNvSpPr>
          <p:nvPr/>
        </p:nvSpPr>
        <p:spPr bwMode="auto">
          <a:xfrm>
            <a:off x="539750" y="3789363"/>
            <a:ext cx="7704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3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这里所说的不同类型的项链，指两个</a:t>
            </a:r>
          </a:p>
        </p:txBody>
      </p:sp>
      <p:sp>
        <p:nvSpPr>
          <p:cNvPr id="310277" name="Rectangle 5">
            <a:extLst>
              <a:ext uri="{FF2B5EF4-FFF2-40B4-BE49-F238E27FC236}">
                <a16:creationId xmlns:a16="http://schemas.microsoft.com/office/drawing/2014/main" id="{E8D3093B-DCE5-4742-B56D-6A69C9431276}"/>
              </a:ext>
            </a:extLst>
          </p:cNvPr>
          <p:cNvSpPr>
            <a:spLocks noChangeArrowheads="1"/>
          </p:cNvSpPr>
          <p:nvPr/>
        </p:nvSpPr>
        <p:spPr bwMode="auto">
          <a:xfrm>
            <a:off x="684213" y="4384675"/>
            <a:ext cx="71167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项链无论怎样旋转与翻转都不能重合。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0275">
                                            <p:txEl>
                                              <p:pRg st="1" end="1"/>
                                            </p:txEl>
                                          </p:spTgt>
                                        </p:tgtEl>
                                        <p:attrNameLst>
                                          <p:attrName>style.visibility</p:attrName>
                                        </p:attrNameLst>
                                      </p:cBhvr>
                                      <p:to>
                                        <p:strVal val="visible"/>
                                      </p:to>
                                    </p:set>
                                    <p:animEffect transition="in" filter="wipe(left)">
                                      <p:cBhvr>
                                        <p:cTn id="7" dur="3000"/>
                                        <p:tgtEl>
                                          <p:spTgt spid="3102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0275">
                                            <p:txEl>
                                              <p:pRg st="2" end="2"/>
                                            </p:txEl>
                                          </p:spTgt>
                                        </p:tgtEl>
                                        <p:attrNameLst>
                                          <p:attrName>style.visibility</p:attrName>
                                        </p:attrNameLst>
                                      </p:cBhvr>
                                      <p:to>
                                        <p:strVal val="visible"/>
                                      </p:to>
                                    </p:set>
                                    <p:animEffect transition="in" filter="wipe(left)">
                                      <p:cBhvr>
                                        <p:cTn id="12" dur="3000"/>
                                        <p:tgtEl>
                                          <p:spTgt spid="3102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0275">
                                            <p:txEl>
                                              <p:pRg st="3" end="3"/>
                                            </p:txEl>
                                          </p:spTgt>
                                        </p:tgtEl>
                                        <p:attrNameLst>
                                          <p:attrName>style.visibility</p:attrName>
                                        </p:attrNameLst>
                                      </p:cBhvr>
                                      <p:to>
                                        <p:strVal val="visible"/>
                                      </p:to>
                                    </p:set>
                                    <p:animEffect transition="in" filter="wipe(left)">
                                      <p:cBhvr>
                                        <p:cTn id="17" dur="3000"/>
                                        <p:tgtEl>
                                          <p:spTgt spid="31027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0276"/>
                                        </p:tgtEl>
                                        <p:attrNameLst>
                                          <p:attrName>style.visibility</p:attrName>
                                        </p:attrNameLst>
                                      </p:cBhvr>
                                      <p:to>
                                        <p:strVal val="visible"/>
                                      </p:to>
                                    </p:set>
                                    <p:animEffect transition="in" filter="wipe(left)">
                                      <p:cBhvr>
                                        <p:cTn id="22" dur="3000"/>
                                        <p:tgtEl>
                                          <p:spTgt spid="3102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0277"/>
                                        </p:tgtEl>
                                        <p:attrNameLst>
                                          <p:attrName>style.visibility</p:attrName>
                                        </p:attrNameLst>
                                      </p:cBhvr>
                                      <p:to>
                                        <p:strVal val="visible"/>
                                      </p:to>
                                    </p:set>
                                    <p:animEffect transition="in" filter="wipe(left)">
                                      <p:cBhvr>
                                        <p:cTn id="27" dur="3000"/>
                                        <p:tgtEl>
                                          <p:spTgt spid="310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p:bldP spid="310276" grpId="0"/>
      <p:bldP spid="3102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44824"/>
            <a:ext cx="8229600" cy="5021912"/>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zh-CN" dirty="0"/>
              <a:t>由于</a:t>
            </a:r>
            <a:r>
              <a:rPr lang="en-US" altLang="zh-CN" dirty="0"/>
              <a:t>disturbance</a:t>
            </a:r>
            <a:r>
              <a:rPr lang="zh-CN" altLang="zh-CN" dirty="0"/>
              <a:t>（</a:t>
            </a:r>
            <a:r>
              <a:rPr lang="en-US" altLang="zh-CN" dirty="0"/>
              <a:t>noise</a:t>
            </a:r>
            <a:r>
              <a:rPr lang="zh-CN" altLang="zh-CN" dirty="0"/>
              <a:t>）</a:t>
            </a:r>
            <a:r>
              <a:rPr lang="en-US" altLang="zh-CN" dirty="0"/>
              <a:t>x</a:t>
            </a:r>
            <a:r>
              <a:rPr lang="zh-CN" altLang="zh-CN" dirty="0"/>
              <a:t>≠</a:t>
            </a:r>
            <a:r>
              <a:rPr lang="en-US" altLang="zh-CN" dirty="0" err="1"/>
              <a:t>x</a:t>
            </a:r>
            <a:r>
              <a:rPr lang="en-US" altLang="zh-CN" baseline="-25000" dirty="0" err="1"/>
              <a:t>t</a:t>
            </a:r>
            <a:r>
              <a:rPr lang="zh-CN" altLang="zh-CN" dirty="0"/>
              <a:t>。</a:t>
            </a:r>
          </a:p>
          <a:p>
            <a:endParaRPr lang="zh-CN" altLang="zh-CN" dirty="0"/>
          </a:p>
        </p:txBody>
      </p:sp>
      <p:sp>
        <p:nvSpPr>
          <p:cNvPr id="5" name="Rectangle 7"/>
          <p:cNvSpPr>
            <a:spLocks noChangeArrowheads="1"/>
          </p:cNvSpPr>
          <p:nvPr/>
        </p:nvSpPr>
        <p:spPr bwMode="auto">
          <a:xfrm>
            <a:off x="470980" y="1109995"/>
            <a:ext cx="14696580" cy="734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pSp>
        <p:nvGrpSpPr>
          <p:cNvPr id="6" name="Group 1"/>
          <p:cNvGrpSpPr>
            <a:grpSpLocks noChangeAspect="1"/>
          </p:cNvGrpSpPr>
          <p:nvPr/>
        </p:nvGrpSpPr>
        <p:grpSpPr bwMode="auto">
          <a:xfrm>
            <a:off x="267497" y="1535963"/>
            <a:ext cx="8450536" cy="2388195"/>
            <a:chOff x="1800" y="3000"/>
            <a:chExt cx="8280" cy="2340"/>
          </a:xfrm>
        </p:grpSpPr>
        <p:sp>
          <p:nvSpPr>
            <p:cNvPr id="7" name="AutoShape 6"/>
            <p:cNvSpPr>
              <a:spLocks noChangeAspect="1" noChangeArrowheads="1" noTextEdit="1"/>
            </p:cNvSpPr>
            <p:nvPr/>
          </p:nvSpPr>
          <p:spPr bwMode="auto">
            <a:xfrm>
              <a:off x="1800" y="3000"/>
              <a:ext cx="8280" cy="23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8" name="Line 5"/>
            <p:cNvSpPr>
              <a:spLocks noChangeShapeType="1"/>
            </p:cNvSpPr>
            <p:nvPr/>
          </p:nvSpPr>
          <p:spPr bwMode="auto">
            <a:xfrm>
              <a:off x="4140" y="4170"/>
              <a:ext cx="28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9" name="Text Box 4"/>
            <p:cNvSpPr txBox="1">
              <a:spLocks noChangeArrowheads="1"/>
            </p:cNvSpPr>
            <p:nvPr/>
          </p:nvSpPr>
          <p:spPr bwMode="auto">
            <a:xfrm>
              <a:off x="2160" y="3078"/>
              <a:ext cx="1980" cy="202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Word</a:t>
              </a:r>
              <a:endParaRPr kumimoji="0" lang="en-US" altLang="zh-CN" sz="11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8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800" b="0" i="0" u="none" strike="noStrike" kern="1200" cap="none" spc="0" normalizeH="0" baseline="30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1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发送</a:t>
              </a:r>
              <a:endParaRPr kumimoji="0" lang="zh-CN" altLang="en-US" sz="3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 name="Text Box 3"/>
            <p:cNvSpPr txBox="1">
              <a:spLocks noChangeArrowheads="1"/>
            </p:cNvSpPr>
            <p:nvPr/>
          </p:nvSpPr>
          <p:spPr bwMode="auto">
            <a:xfrm>
              <a:off x="7020" y="3078"/>
              <a:ext cx="1980" cy="202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Word</a:t>
              </a:r>
              <a:endParaRPr kumimoji="0" lang="en-US" altLang="zh-CN" sz="11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4000" b="0" i="0" u="none" strike="noStrike" kern="1200" cap="none" spc="0" normalizeH="0" baseline="-30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8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800" b="0" i="0" u="none" strike="noStrike" kern="1200" cap="none" spc="0" normalizeH="0" baseline="30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1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接收</a:t>
              </a:r>
              <a:endParaRPr kumimoji="0" lang="zh-CN" altLang="en-US" sz="3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 name="Text Box 2"/>
            <p:cNvSpPr txBox="1">
              <a:spLocks noChangeArrowheads="1"/>
            </p:cNvSpPr>
            <p:nvPr/>
          </p:nvSpPr>
          <p:spPr bwMode="auto">
            <a:xfrm>
              <a:off x="5183" y="3688"/>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传输</a:t>
              </a:r>
              <a:endParaRPr kumimoji="0" lang="zh-CN" altLang="zh-CN" sz="4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Tree>
    <p:extLst>
      <p:ext uri="{BB962C8B-B14F-4D97-AF65-F5344CB8AC3E}">
        <p14:creationId xmlns:p14="http://schemas.microsoft.com/office/powerpoint/2010/main" val="21490846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a:extLst>
              <a:ext uri="{FF2B5EF4-FFF2-40B4-BE49-F238E27FC236}">
                <a16:creationId xmlns:a16="http://schemas.microsoft.com/office/drawing/2014/main" id="{54F571E8-75D4-42A6-99F2-E871EE91CA68}"/>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1298" name="Rectangle 2">
            <a:extLst>
              <a:ext uri="{FF2B5EF4-FFF2-40B4-BE49-F238E27FC236}">
                <a16:creationId xmlns:a16="http://schemas.microsoft.com/office/drawing/2014/main" id="{BCA51928-680F-46F0-9CD0-078A7DADB897}"/>
              </a:ext>
            </a:extLst>
          </p:cNvPr>
          <p:cNvSpPr>
            <a:spLocks noGrp="1" noChangeArrowheads="1"/>
          </p:cNvSpPr>
          <p:nvPr>
            <p:ph type="title"/>
          </p:nvPr>
        </p:nvSpPr>
        <p:spPr/>
        <p:txBody>
          <a:bodyPr/>
          <a:lstStyle/>
          <a:p>
            <a:r>
              <a:rPr lang="zh-CN" altLang="en-US" sz="3200"/>
              <a:t>数学上的确切描述</a:t>
            </a:r>
          </a:p>
        </p:txBody>
      </p:sp>
      <p:sp>
        <p:nvSpPr>
          <p:cNvPr id="311299" name="Rectangle 3">
            <a:extLst>
              <a:ext uri="{FF2B5EF4-FFF2-40B4-BE49-F238E27FC236}">
                <a16:creationId xmlns:a16="http://schemas.microsoft.com/office/drawing/2014/main" id="{55F4D593-844E-4AF7-AE6D-8A59C0541F64}"/>
              </a:ext>
            </a:extLst>
          </p:cNvPr>
          <p:cNvSpPr>
            <a:spLocks noGrp="1" noChangeArrowheads="1"/>
          </p:cNvSpPr>
          <p:nvPr>
            <p:ph type="body" idx="1"/>
          </p:nvPr>
        </p:nvSpPr>
        <p:spPr>
          <a:xfrm>
            <a:off x="468313" y="765175"/>
            <a:ext cx="8231187" cy="936625"/>
          </a:xfrm>
        </p:spPr>
        <p:txBody>
          <a:bodyPr/>
          <a:lstStyle/>
          <a:p>
            <a:r>
              <a:rPr lang="en-US" altLang="zh-CN" sz="2800"/>
              <a:t>    </a:t>
            </a:r>
            <a:r>
              <a:rPr lang="zh-CN" altLang="en-US" sz="2800"/>
              <a:t>设由</a:t>
            </a:r>
            <a:r>
              <a:rPr lang="en-US" altLang="zh-CN" sz="2800" i="1">
                <a:latin typeface="Times New Roman" panose="02020603050405020304" pitchFamily="18" charset="0"/>
              </a:rPr>
              <a:t>m</a:t>
            </a:r>
            <a:r>
              <a:rPr lang="zh-CN" altLang="en-US" sz="2800"/>
              <a:t>颗珠子做成一个项链，可用一个正</a:t>
            </a:r>
            <a:r>
              <a:rPr lang="en-US" altLang="zh-CN" sz="2800" i="1">
                <a:latin typeface="Times New Roman" panose="02020603050405020304" pitchFamily="18" charset="0"/>
              </a:rPr>
              <a:t>m</a:t>
            </a:r>
            <a:r>
              <a:rPr lang="zh-CN" altLang="en-US" sz="2800"/>
              <a:t>边形</a:t>
            </a:r>
          </a:p>
          <a:p>
            <a:r>
              <a:rPr lang="zh-CN" altLang="en-US" sz="2800"/>
              <a:t>来代表它，它的每个顶点代表一颗珠子。</a:t>
            </a:r>
          </a:p>
        </p:txBody>
      </p:sp>
      <p:grpSp>
        <p:nvGrpSpPr>
          <p:cNvPr id="311300" name="Group 4">
            <a:extLst>
              <a:ext uri="{FF2B5EF4-FFF2-40B4-BE49-F238E27FC236}">
                <a16:creationId xmlns:a16="http://schemas.microsoft.com/office/drawing/2014/main" id="{6B473C83-64A2-4F8E-9213-BC21D5059410}"/>
              </a:ext>
            </a:extLst>
          </p:cNvPr>
          <p:cNvGrpSpPr>
            <a:grpSpLocks/>
          </p:cNvGrpSpPr>
          <p:nvPr/>
        </p:nvGrpSpPr>
        <p:grpSpPr bwMode="auto">
          <a:xfrm>
            <a:off x="5867400" y="2060575"/>
            <a:ext cx="3024188" cy="2887663"/>
            <a:chOff x="3696" y="1298"/>
            <a:chExt cx="1905" cy="1819"/>
          </a:xfrm>
        </p:grpSpPr>
        <p:sp>
          <p:nvSpPr>
            <p:cNvPr id="311301" name="AutoShape 5">
              <a:extLst>
                <a:ext uri="{FF2B5EF4-FFF2-40B4-BE49-F238E27FC236}">
                  <a16:creationId xmlns:a16="http://schemas.microsoft.com/office/drawing/2014/main" id="{C8AA8368-D140-4369-8A9C-10B846670255}"/>
                </a:ext>
              </a:extLst>
            </p:cNvPr>
            <p:cNvSpPr>
              <a:spLocks noChangeArrowheads="1"/>
            </p:cNvSpPr>
            <p:nvPr/>
          </p:nvSpPr>
          <p:spPr bwMode="auto">
            <a:xfrm>
              <a:off x="3969" y="1434"/>
              <a:ext cx="1406" cy="1406"/>
            </a:xfrm>
            <a:prstGeom prst="octagon">
              <a:avLst>
                <a:gd name="adj" fmla="val 29287"/>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1302" name="Oval 6">
              <a:extLst>
                <a:ext uri="{FF2B5EF4-FFF2-40B4-BE49-F238E27FC236}">
                  <a16:creationId xmlns:a16="http://schemas.microsoft.com/office/drawing/2014/main" id="{E659C0AC-7833-4AE2-B197-792EC9A42B1A}"/>
                </a:ext>
              </a:extLst>
            </p:cNvPr>
            <p:cNvSpPr>
              <a:spLocks noChangeArrowheads="1"/>
            </p:cNvSpPr>
            <p:nvPr/>
          </p:nvSpPr>
          <p:spPr bwMode="auto">
            <a:xfrm>
              <a:off x="4286" y="1344"/>
              <a:ext cx="181" cy="181"/>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1303" name="Oval 7">
              <a:extLst>
                <a:ext uri="{FF2B5EF4-FFF2-40B4-BE49-F238E27FC236}">
                  <a16:creationId xmlns:a16="http://schemas.microsoft.com/office/drawing/2014/main" id="{4D71BF27-1848-4448-873D-64E5E08B63DF}"/>
                </a:ext>
              </a:extLst>
            </p:cNvPr>
            <p:cNvSpPr>
              <a:spLocks noChangeArrowheads="1"/>
            </p:cNvSpPr>
            <p:nvPr/>
          </p:nvSpPr>
          <p:spPr bwMode="auto">
            <a:xfrm>
              <a:off x="3878" y="1752"/>
              <a:ext cx="181" cy="181"/>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1304" name="Oval 8">
              <a:extLst>
                <a:ext uri="{FF2B5EF4-FFF2-40B4-BE49-F238E27FC236}">
                  <a16:creationId xmlns:a16="http://schemas.microsoft.com/office/drawing/2014/main" id="{26D3ED4B-6F60-426D-BD95-7C0566D64E3A}"/>
                </a:ext>
              </a:extLst>
            </p:cNvPr>
            <p:cNvSpPr>
              <a:spLocks noChangeArrowheads="1"/>
            </p:cNvSpPr>
            <p:nvPr/>
          </p:nvSpPr>
          <p:spPr bwMode="auto">
            <a:xfrm>
              <a:off x="4876" y="1344"/>
              <a:ext cx="181" cy="181"/>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1305" name="Oval 9">
              <a:extLst>
                <a:ext uri="{FF2B5EF4-FFF2-40B4-BE49-F238E27FC236}">
                  <a16:creationId xmlns:a16="http://schemas.microsoft.com/office/drawing/2014/main" id="{DB765354-298E-4FD9-847F-6E3C2E5ECB49}"/>
                </a:ext>
              </a:extLst>
            </p:cNvPr>
            <p:cNvSpPr>
              <a:spLocks noChangeArrowheads="1"/>
            </p:cNvSpPr>
            <p:nvPr/>
          </p:nvSpPr>
          <p:spPr bwMode="auto">
            <a:xfrm>
              <a:off x="3878" y="2341"/>
              <a:ext cx="181" cy="181"/>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1306" name="Oval 10">
              <a:extLst>
                <a:ext uri="{FF2B5EF4-FFF2-40B4-BE49-F238E27FC236}">
                  <a16:creationId xmlns:a16="http://schemas.microsoft.com/office/drawing/2014/main" id="{7B6E426B-BD7B-4894-B40D-F814B08A8A0F}"/>
                </a:ext>
              </a:extLst>
            </p:cNvPr>
            <p:cNvSpPr>
              <a:spLocks noChangeArrowheads="1"/>
            </p:cNvSpPr>
            <p:nvPr/>
          </p:nvSpPr>
          <p:spPr bwMode="auto">
            <a:xfrm>
              <a:off x="4286" y="2741"/>
              <a:ext cx="181" cy="181"/>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1307" name="Oval 11">
              <a:extLst>
                <a:ext uri="{FF2B5EF4-FFF2-40B4-BE49-F238E27FC236}">
                  <a16:creationId xmlns:a16="http://schemas.microsoft.com/office/drawing/2014/main" id="{2186EE1E-D484-4CC3-AC0B-8855E033B97A}"/>
                </a:ext>
              </a:extLst>
            </p:cNvPr>
            <p:cNvSpPr>
              <a:spLocks noChangeArrowheads="1"/>
            </p:cNvSpPr>
            <p:nvPr/>
          </p:nvSpPr>
          <p:spPr bwMode="auto">
            <a:xfrm>
              <a:off x="4866" y="2740"/>
              <a:ext cx="181" cy="181"/>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1308" name="Oval 12">
              <a:extLst>
                <a:ext uri="{FF2B5EF4-FFF2-40B4-BE49-F238E27FC236}">
                  <a16:creationId xmlns:a16="http://schemas.microsoft.com/office/drawing/2014/main" id="{2C7159BA-7894-40BE-B36F-6A37787FF924}"/>
                </a:ext>
              </a:extLst>
            </p:cNvPr>
            <p:cNvSpPr>
              <a:spLocks noChangeArrowheads="1"/>
            </p:cNvSpPr>
            <p:nvPr/>
          </p:nvSpPr>
          <p:spPr bwMode="auto">
            <a:xfrm>
              <a:off x="5284" y="1752"/>
              <a:ext cx="181" cy="181"/>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1309" name="Oval 13">
              <a:extLst>
                <a:ext uri="{FF2B5EF4-FFF2-40B4-BE49-F238E27FC236}">
                  <a16:creationId xmlns:a16="http://schemas.microsoft.com/office/drawing/2014/main" id="{A98F8561-ED59-4177-AFDD-08F930B97057}"/>
                </a:ext>
              </a:extLst>
            </p:cNvPr>
            <p:cNvSpPr>
              <a:spLocks noChangeArrowheads="1"/>
            </p:cNvSpPr>
            <p:nvPr/>
          </p:nvSpPr>
          <p:spPr bwMode="auto">
            <a:xfrm>
              <a:off x="5275" y="2323"/>
              <a:ext cx="181" cy="181"/>
            </a:xfrm>
            <a:prstGeom prst="ellipse">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1310" name="Text Box 14">
              <a:extLst>
                <a:ext uri="{FF2B5EF4-FFF2-40B4-BE49-F238E27FC236}">
                  <a16:creationId xmlns:a16="http://schemas.microsoft.com/office/drawing/2014/main" id="{67ABB7EB-DF8A-46FA-8FE9-BF2D86213C2A}"/>
                </a:ext>
              </a:extLst>
            </p:cNvPr>
            <p:cNvSpPr txBox="1">
              <a:spLocks noChangeArrowheads="1"/>
            </p:cNvSpPr>
            <p:nvPr/>
          </p:nvSpPr>
          <p:spPr bwMode="auto">
            <a:xfrm>
              <a:off x="5103" y="1298"/>
              <a:ext cx="1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1</a:t>
              </a:r>
            </a:p>
          </p:txBody>
        </p:sp>
        <p:sp>
          <p:nvSpPr>
            <p:cNvPr id="311311" name="Text Box 15">
              <a:extLst>
                <a:ext uri="{FF2B5EF4-FFF2-40B4-BE49-F238E27FC236}">
                  <a16:creationId xmlns:a16="http://schemas.microsoft.com/office/drawing/2014/main" id="{0C96EF24-5824-4A7F-BF9F-85280EFF53BF}"/>
                </a:ext>
              </a:extLst>
            </p:cNvPr>
            <p:cNvSpPr txBox="1">
              <a:spLocks noChangeArrowheads="1"/>
            </p:cNvSpPr>
            <p:nvPr/>
          </p:nvSpPr>
          <p:spPr bwMode="auto">
            <a:xfrm>
              <a:off x="4059" y="1298"/>
              <a:ext cx="1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2</a:t>
              </a:r>
            </a:p>
          </p:txBody>
        </p:sp>
        <p:sp>
          <p:nvSpPr>
            <p:cNvPr id="311312" name="Text Box 16">
              <a:extLst>
                <a:ext uri="{FF2B5EF4-FFF2-40B4-BE49-F238E27FC236}">
                  <a16:creationId xmlns:a16="http://schemas.microsoft.com/office/drawing/2014/main" id="{95C3B80F-2558-4803-9A8D-A7FAC9524C29}"/>
                </a:ext>
              </a:extLst>
            </p:cNvPr>
            <p:cNvSpPr txBox="1">
              <a:spLocks noChangeArrowheads="1"/>
            </p:cNvSpPr>
            <p:nvPr/>
          </p:nvSpPr>
          <p:spPr bwMode="auto">
            <a:xfrm>
              <a:off x="3696" y="1706"/>
              <a:ext cx="1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3</a:t>
              </a:r>
            </a:p>
          </p:txBody>
        </p:sp>
        <p:sp>
          <p:nvSpPr>
            <p:cNvPr id="311313" name="Text Box 17">
              <a:extLst>
                <a:ext uri="{FF2B5EF4-FFF2-40B4-BE49-F238E27FC236}">
                  <a16:creationId xmlns:a16="http://schemas.microsoft.com/office/drawing/2014/main" id="{306ECC1D-C794-422F-96F9-70685D197F10}"/>
                </a:ext>
              </a:extLst>
            </p:cNvPr>
            <p:cNvSpPr txBox="1">
              <a:spLocks noChangeArrowheads="1"/>
            </p:cNvSpPr>
            <p:nvPr/>
          </p:nvSpPr>
          <p:spPr bwMode="auto">
            <a:xfrm>
              <a:off x="4105" y="2840"/>
              <a:ext cx="1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5</a:t>
              </a:r>
            </a:p>
          </p:txBody>
        </p:sp>
        <p:sp>
          <p:nvSpPr>
            <p:cNvPr id="311314" name="Text Box 18">
              <a:extLst>
                <a:ext uri="{FF2B5EF4-FFF2-40B4-BE49-F238E27FC236}">
                  <a16:creationId xmlns:a16="http://schemas.microsoft.com/office/drawing/2014/main" id="{E65DE6D7-1947-4427-B157-4AAB985C09FA}"/>
                </a:ext>
              </a:extLst>
            </p:cNvPr>
            <p:cNvSpPr txBox="1">
              <a:spLocks noChangeArrowheads="1"/>
            </p:cNvSpPr>
            <p:nvPr/>
          </p:nvSpPr>
          <p:spPr bwMode="auto">
            <a:xfrm>
              <a:off x="3696" y="2341"/>
              <a:ext cx="1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4</a:t>
              </a:r>
            </a:p>
          </p:txBody>
        </p:sp>
        <p:sp>
          <p:nvSpPr>
            <p:cNvPr id="311315" name="Text Box 19">
              <a:extLst>
                <a:ext uri="{FF2B5EF4-FFF2-40B4-BE49-F238E27FC236}">
                  <a16:creationId xmlns:a16="http://schemas.microsoft.com/office/drawing/2014/main" id="{876A126D-8B8F-40A4-8F32-92EA29F3733B}"/>
                </a:ext>
              </a:extLst>
            </p:cNvPr>
            <p:cNvSpPr txBox="1">
              <a:spLocks noChangeArrowheads="1"/>
            </p:cNvSpPr>
            <p:nvPr/>
          </p:nvSpPr>
          <p:spPr bwMode="auto">
            <a:xfrm>
              <a:off x="4830" y="2886"/>
              <a:ext cx="1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6</a:t>
              </a:r>
            </a:p>
          </p:txBody>
        </p:sp>
        <p:sp>
          <p:nvSpPr>
            <p:cNvPr id="311316" name="Text Box 20">
              <a:extLst>
                <a:ext uri="{FF2B5EF4-FFF2-40B4-BE49-F238E27FC236}">
                  <a16:creationId xmlns:a16="http://schemas.microsoft.com/office/drawing/2014/main" id="{51B67058-3EA7-4AF5-B8B2-1664C1773AB5}"/>
                </a:ext>
              </a:extLst>
            </p:cNvPr>
            <p:cNvSpPr txBox="1">
              <a:spLocks noChangeArrowheads="1"/>
            </p:cNvSpPr>
            <p:nvPr/>
          </p:nvSpPr>
          <p:spPr bwMode="auto">
            <a:xfrm>
              <a:off x="5329" y="2478"/>
              <a:ext cx="1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7</a:t>
              </a:r>
            </a:p>
          </p:txBody>
        </p:sp>
        <p:sp>
          <p:nvSpPr>
            <p:cNvPr id="311317" name="Text Box 21">
              <a:extLst>
                <a:ext uri="{FF2B5EF4-FFF2-40B4-BE49-F238E27FC236}">
                  <a16:creationId xmlns:a16="http://schemas.microsoft.com/office/drawing/2014/main" id="{7443DC46-9ED7-4EA5-9196-F809DD00F63E}"/>
                </a:ext>
              </a:extLst>
            </p:cNvPr>
            <p:cNvSpPr txBox="1">
              <a:spLocks noChangeArrowheads="1"/>
            </p:cNvSpPr>
            <p:nvPr/>
          </p:nvSpPr>
          <p:spPr bwMode="auto">
            <a:xfrm>
              <a:off x="5465" y="1752"/>
              <a:ext cx="1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8</a:t>
              </a:r>
            </a:p>
          </p:txBody>
        </p:sp>
      </p:grpSp>
      <p:sp>
        <p:nvSpPr>
          <p:cNvPr id="311318" name="Rectangle 22">
            <a:extLst>
              <a:ext uri="{FF2B5EF4-FFF2-40B4-BE49-F238E27FC236}">
                <a16:creationId xmlns:a16="http://schemas.microsoft.com/office/drawing/2014/main" id="{766E3148-1ADF-41D4-B592-30AA097D0F6F}"/>
              </a:ext>
            </a:extLst>
          </p:cNvPr>
          <p:cNvSpPr>
            <a:spLocks noChangeArrowheads="1"/>
          </p:cNvSpPr>
          <p:nvPr/>
        </p:nvSpPr>
        <p:spPr bwMode="auto">
          <a:xfrm>
            <a:off x="468313" y="1916113"/>
            <a:ext cx="5256212"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342900" indent="-342900">
              <a:spcBef>
                <a:spcPct val="20000"/>
              </a:spcBef>
              <a:defRPr sz="3200" b="1">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32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32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32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3200">
                <a:solidFill>
                  <a:schemeClr val="tx1"/>
                </a:solidFill>
                <a:latin typeface="Verdana" panose="020B0604030504040204" pitchFamily="34" charset="0"/>
                <a:ea typeface="宋体" panose="02010600030101010101" pitchFamily="2" charset="-122"/>
              </a:defRPr>
            </a:lvl5pPr>
            <a:lvl6pPr marL="2514600" indent="-228600" fontAlgn="base">
              <a:spcBef>
                <a:spcPct val="20000"/>
              </a:spcBef>
              <a:spcAft>
                <a:spcPct val="0"/>
              </a:spcAft>
              <a:buChar char="»"/>
              <a:defRPr sz="3200">
                <a:solidFill>
                  <a:schemeClr val="tx1"/>
                </a:solidFill>
                <a:latin typeface="Verdana" panose="020B0604030504040204" pitchFamily="34" charset="0"/>
                <a:ea typeface="宋体" panose="02010600030101010101" pitchFamily="2" charset="-122"/>
              </a:defRPr>
            </a:lvl6pPr>
            <a:lvl7pPr marL="2971800" indent="-228600" fontAlgn="base">
              <a:spcBef>
                <a:spcPct val="20000"/>
              </a:spcBef>
              <a:spcAft>
                <a:spcPct val="0"/>
              </a:spcAft>
              <a:buChar char="»"/>
              <a:defRPr sz="3200">
                <a:solidFill>
                  <a:schemeClr val="tx1"/>
                </a:solidFill>
                <a:latin typeface="Verdana" panose="020B0604030504040204" pitchFamily="34" charset="0"/>
                <a:ea typeface="宋体" panose="02010600030101010101" pitchFamily="2" charset="-122"/>
              </a:defRPr>
            </a:lvl7pPr>
            <a:lvl8pPr marL="3429000" indent="-228600" fontAlgn="base">
              <a:spcBef>
                <a:spcPct val="20000"/>
              </a:spcBef>
              <a:spcAft>
                <a:spcPct val="0"/>
              </a:spcAft>
              <a:buChar char="»"/>
              <a:defRPr sz="3200">
                <a:solidFill>
                  <a:schemeClr val="tx1"/>
                </a:solidFill>
                <a:latin typeface="Verdana" panose="020B0604030504040204" pitchFamily="34" charset="0"/>
                <a:ea typeface="宋体" panose="02010600030101010101" pitchFamily="2" charset="-122"/>
              </a:defRPr>
            </a:lvl8pPr>
            <a:lvl9pPr marL="3886200" indent="-228600" fontAlgn="base">
              <a:spcBef>
                <a:spcPct val="20000"/>
              </a:spcBef>
              <a:spcAft>
                <a:spcPct val="0"/>
              </a:spcAft>
              <a:buChar char="»"/>
              <a:defRPr sz="3200">
                <a:solidFill>
                  <a:schemeClr val="tx1"/>
                </a:solidFill>
                <a:latin typeface="Verdan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    </a:t>
            </a:r>
            <a:r>
              <a:rPr kumimoji="0" lang="zh-CN" altLang="en-US" sz="2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沿逆时针方向给珠子标号，</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由于每一颗珠子的颜色有</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zh-CN" altLang="en-US" sz="2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种选</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择，因而用乘法原理，这些有标</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号的项链共有</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en-US" altLang="zh-CN" sz="2800" b="1" i="1"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zh-CN" altLang="en-US" sz="28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种。</a:t>
            </a:r>
          </a:p>
        </p:txBody>
      </p:sp>
      <p:sp>
        <p:nvSpPr>
          <p:cNvPr id="311319" name="Text Box 23">
            <a:extLst>
              <a:ext uri="{FF2B5EF4-FFF2-40B4-BE49-F238E27FC236}">
                <a16:creationId xmlns:a16="http://schemas.microsoft.com/office/drawing/2014/main" id="{DF9DD27E-A7D7-41EE-AAEF-7584A009D87A}"/>
              </a:ext>
            </a:extLst>
          </p:cNvPr>
          <p:cNvSpPr txBox="1">
            <a:spLocks noChangeArrowheads="1"/>
          </p:cNvSpPr>
          <p:nvPr/>
        </p:nvSpPr>
        <p:spPr bwMode="auto">
          <a:xfrm>
            <a:off x="468313" y="3933825"/>
            <a:ext cx="5688012"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但其中有一些可以通过旋转一个角度或翻转</a:t>
            </a:r>
            <a:r>
              <a:rPr kumimoji="0" lang="en-US" altLang="zh-CN"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180</a:t>
            </a:r>
            <a:r>
              <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度使它们完全重合，我们称为是本质相同的，我们要考虑的是无论怎么旋转、翻转都不能使它们重合的项链类型数。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Effect transition="in" filter="wipe(left)">
                                      <p:cBhvr>
                                        <p:cTn id="7" dur="5000"/>
                                        <p:tgtEl>
                                          <p:spTgt spid="311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1299">
                                            <p:txEl>
                                              <p:pRg st="1" end="1"/>
                                            </p:txEl>
                                          </p:spTgt>
                                        </p:tgtEl>
                                        <p:attrNameLst>
                                          <p:attrName>style.visibility</p:attrName>
                                        </p:attrNameLst>
                                      </p:cBhvr>
                                      <p:to>
                                        <p:strVal val="visible"/>
                                      </p:to>
                                    </p:set>
                                    <p:animEffect transition="in" filter="wipe(left)">
                                      <p:cBhvr>
                                        <p:cTn id="12" dur="5000"/>
                                        <p:tgtEl>
                                          <p:spTgt spid="311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113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1318">
                                            <p:txEl>
                                              <p:pRg st="0" end="0"/>
                                            </p:txEl>
                                          </p:spTgt>
                                        </p:tgtEl>
                                        <p:attrNameLst>
                                          <p:attrName>style.visibility</p:attrName>
                                        </p:attrNameLst>
                                      </p:cBhvr>
                                      <p:to>
                                        <p:strVal val="visible"/>
                                      </p:to>
                                    </p:set>
                                    <p:animEffect transition="in" filter="wipe(left)">
                                      <p:cBhvr>
                                        <p:cTn id="21" dur="5000"/>
                                        <p:tgtEl>
                                          <p:spTgt spid="311318">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1318">
                                            <p:txEl>
                                              <p:pRg st="1" end="1"/>
                                            </p:txEl>
                                          </p:spTgt>
                                        </p:tgtEl>
                                        <p:attrNameLst>
                                          <p:attrName>style.visibility</p:attrName>
                                        </p:attrNameLst>
                                      </p:cBhvr>
                                      <p:to>
                                        <p:strVal val="visible"/>
                                      </p:to>
                                    </p:set>
                                    <p:animEffect transition="in" filter="wipe(left)">
                                      <p:cBhvr>
                                        <p:cTn id="26" dur="5000"/>
                                        <p:tgtEl>
                                          <p:spTgt spid="311318">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1318">
                                            <p:txEl>
                                              <p:pRg st="2" end="2"/>
                                            </p:txEl>
                                          </p:spTgt>
                                        </p:tgtEl>
                                        <p:attrNameLst>
                                          <p:attrName>style.visibility</p:attrName>
                                        </p:attrNameLst>
                                      </p:cBhvr>
                                      <p:to>
                                        <p:strVal val="visible"/>
                                      </p:to>
                                    </p:set>
                                    <p:animEffect transition="in" filter="wipe(left)">
                                      <p:cBhvr>
                                        <p:cTn id="31" dur="5000"/>
                                        <p:tgtEl>
                                          <p:spTgt spid="311318">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11318">
                                            <p:txEl>
                                              <p:pRg st="3" end="3"/>
                                            </p:txEl>
                                          </p:spTgt>
                                        </p:tgtEl>
                                        <p:attrNameLst>
                                          <p:attrName>style.visibility</p:attrName>
                                        </p:attrNameLst>
                                      </p:cBhvr>
                                      <p:to>
                                        <p:strVal val="visible"/>
                                      </p:to>
                                    </p:set>
                                    <p:animEffect transition="in" filter="wipe(left)">
                                      <p:cBhvr>
                                        <p:cTn id="36" dur="5000"/>
                                        <p:tgtEl>
                                          <p:spTgt spid="311318">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11319">
                                            <p:txEl>
                                              <p:pRg st="0" end="0"/>
                                            </p:txEl>
                                          </p:spTgt>
                                        </p:tgtEl>
                                        <p:attrNameLst>
                                          <p:attrName>style.visibility</p:attrName>
                                        </p:attrNameLst>
                                      </p:cBhvr>
                                      <p:to>
                                        <p:strVal val="visible"/>
                                      </p:to>
                                    </p:set>
                                    <p:animEffect transition="in" filter="blinds(horizontal)">
                                      <p:cBhvr>
                                        <p:cTn id="41" dur="500"/>
                                        <p:tgtEl>
                                          <p:spTgt spid="3113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bldLvl="2"/>
      <p:bldP spid="311318" grpId="0" build="p"/>
      <p:bldP spid="31131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a:extLst>
              <a:ext uri="{FF2B5EF4-FFF2-40B4-BE49-F238E27FC236}">
                <a16:creationId xmlns:a16="http://schemas.microsoft.com/office/drawing/2014/main" id="{843C2BCE-F33E-45F4-978B-C502B3603A2F}"/>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2322" name="Rectangle 2">
            <a:extLst>
              <a:ext uri="{FF2B5EF4-FFF2-40B4-BE49-F238E27FC236}">
                <a16:creationId xmlns:a16="http://schemas.microsoft.com/office/drawing/2014/main" id="{ED0E7923-43F3-47BD-AAB7-96CA1DC2D104}"/>
              </a:ext>
            </a:extLst>
          </p:cNvPr>
          <p:cNvSpPr>
            <a:spLocks noGrp="1" noChangeArrowheads="1"/>
          </p:cNvSpPr>
          <p:nvPr>
            <p:ph type="title"/>
          </p:nvPr>
        </p:nvSpPr>
        <p:spPr/>
        <p:txBody>
          <a:bodyPr/>
          <a:lstStyle/>
          <a:p>
            <a:endParaRPr lang="zh-CN" altLang="zh-CN"/>
          </a:p>
        </p:txBody>
      </p:sp>
      <p:sp>
        <p:nvSpPr>
          <p:cNvPr id="312324" name="Rectangle 4">
            <a:extLst>
              <a:ext uri="{FF2B5EF4-FFF2-40B4-BE49-F238E27FC236}">
                <a16:creationId xmlns:a16="http://schemas.microsoft.com/office/drawing/2014/main" id="{D8FE376F-9CC9-405B-94E0-4403F70D4505}"/>
              </a:ext>
            </a:extLst>
          </p:cNvPr>
          <p:cNvSpPr>
            <a:spLocks noChangeArrowheads="1"/>
          </p:cNvSpPr>
          <p:nvPr/>
        </p:nvSpPr>
        <p:spPr bwMode="auto">
          <a:xfrm>
            <a:off x="323850" y="692150"/>
            <a:ext cx="87503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a:t>
            </a: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设</a:t>
            </a:r>
            <a:r>
              <a:rPr kumimoji="0" lang="en-US" altLang="zh-CN" sz="3200" b="1" i="1"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0" lang="zh-CN" altLang="en-US" sz="32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en-US" altLang="zh-CN" sz="32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2</a:t>
            </a:r>
            <a:r>
              <a:rPr kumimoji="0" lang="zh-CN" altLang="en-US" sz="32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en-US" altLang="zh-CN" sz="32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…m}</a:t>
            </a: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代表</a:t>
            </a:r>
            <a:r>
              <a:rPr kumimoji="0" lang="en-US" altLang="zh-CN" sz="3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颗珠子的集合，</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它们逆时针排列组成一个项链，由于每颗珠子</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标有标号，我们称这样的项链为有标号的项链</a:t>
            </a:r>
            <a:r>
              <a:rPr kumimoji="0" lang="en-US" altLang="zh-CN"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a:t>
            </a:r>
          </a:p>
        </p:txBody>
      </p:sp>
      <p:pic>
        <p:nvPicPr>
          <p:cNvPr id="312326" name="Picture 6">
            <a:extLst>
              <a:ext uri="{FF2B5EF4-FFF2-40B4-BE49-F238E27FC236}">
                <a16:creationId xmlns:a16="http://schemas.microsoft.com/office/drawing/2014/main" id="{98823982-6691-40C0-B0EC-BE52DD6F30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575" y="2276475"/>
            <a:ext cx="3386138" cy="739775"/>
          </a:xfrm>
          <a:prstGeom prst="rect">
            <a:avLst/>
          </a:prstGeom>
          <a:noFill/>
          <a:extLst>
            <a:ext uri="{909E8E84-426E-40DD-AFC4-6F175D3DCCD1}">
              <a14:hiddenFill xmlns:a14="http://schemas.microsoft.com/office/drawing/2010/main">
                <a:solidFill>
                  <a:srgbClr val="FFFFFF"/>
                </a:solidFill>
              </a14:hiddenFill>
            </a:ext>
          </a:extLst>
        </p:spPr>
      </p:pic>
      <p:sp>
        <p:nvSpPr>
          <p:cNvPr id="312328" name="Rectangle 8">
            <a:extLst>
              <a:ext uri="{FF2B5EF4-FFF2-40B4-BE49-F238E27FC236}">
                <a16:creationId xmlns:a16="http://schemas.microsoft.com/office/drawing/2014/main" id="{A0CEFA44-75ED-4E69-A8DA-7E0F6241D756}"/>
              </a:ext>
            </a:extLst>
          </p:cNvPr>
          <p:cNvSpPr>
            <a:spLocks noChangeArrowheads="1"/>
          </p:cNvSpPr>
          <p:nvPr/>
        </p:nvSpPr>
        <p:spPr bwMode="auto">
          <a:xfrm>
            <a:off x="4500563" y="2276475"/>
            <a:ext cx="3476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为</a:t>
            </a:r>
            <a:r>
              <a:rPr kumimoji="0" lang="en-US" altLang="zh-CN" sz="3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种颜色的集合</a:t>
            </a: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p>
        </p:txBody>
      </p:sp>
      <p:sp>
        <p:nvSpPr>
          <p:cNvPr id="312330" name="Rectangle 10">
            <a:extLst>
              <a:ext uri="{FF2B5EF4-FFF2-40B4-BE49-F238E27FC236}">
                <a16:creationId xmlns:a16="http://schemas.microsoft.com/office/drawing/2014/main" id="{C100F168-3F78-4452-914A-B3CA73DD5794}"/>
              </a:ext>
            </a:extLst>
          </p:cNvPr>
          <p:cNvSpPr>
            <a:spLocks noChangeArrowheads="1"/>
          </p:cNvSpPr>
          <p:nvPr/>
        </p:nvSpPr>
        <p:spPr bwMode="auto">
          <a:xfrm>
            <a:off x="0" y="2924175"/>
            <a:ext cx="2933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11430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14300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则每一个映射</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pic>
        <p:nvPicPr>
          <p:cNvPr id="312329" name="Picture 9">
            <a:extLst>
              <a:ext uri="{FF2B5EF4-FFF2-40B4-BE49-F238E27FC236}">
                <a16:creationId xmlns:a16="http://schemas.microsoft.com/office/drawing/2014/main" id="{0364D39E-8611-49A9-9950-3625203068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0938" y="3032125"/>
            <a:ext cx="2052637" cy="514350"/>
          </a:xfrm>
          <a:prstGeom prst="rect">
            <a:avLst/>
          </a:prstGeom>
          <a:noFill/>
          <a:extLst>
            <a:ext uri="{909E8E84-426E-40DD-AFC4-6F175D3DCCD1}">
              <a14:hiddenFill xmlns:a14="http://schemas.microsoft.com/office/drawing/2010/main">
                <a:solidFill>
                  <a:srgbClr val="FFFFFF"/>
                </a:solidFill>
              </a14:hiddenFill>
            </a:ext>
          </a:extLst>
        </p:spPr>
      </p:pic>
      <p:sp>
        <p:nvSpPr>
          <p:cNvPr id="312332" name="Rectangle 12">
            <a:extLst>
              <a:ext uri="{FF2B5EF4-FFF2-40B4-BE49-F238E27FC236}">
                <a16:creationId xmlns:a16="http://schemas.microsoft.com/office/drawing/2014/main" id="{A8BBB3CD-274D-49A4-88FA-D370142BD619}"/>
              </a:ext>
            </a:extLst>
          </p:cNvPr>
          <p:cNvSpPr>
            <a:spLocks noChangeArrowheads="1"/>
          </p:cNvSpPr>
          <p:nvPr/>
        </p:nvSpPr>
        <p:spPr bwMode="auto">
          <a:xfrm>
            <a:off x="5795963" y="2971800"/>
            <a:ext cx="33131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代表一个有标号</a:t>
            </a:r>
          </a:p>
        </p:txBody>
      </p:sp>
      <p:sp>
        <p:nvSpPr>
          <p:cNvPr id="312333" name="Rectangle 13">
            <a:extLst>
              <a:ext uri="{FF2B5EF4-FFF2-40B4-BE49-F238E27FC236}">
                <a16:creationId xmlns:a16="http://schemas.microsoft.com/office/drawing/2014/main" id="{D421D3F2-F2FB-4733-918C-2CAC2BE5FEDD}"/>
              </a:ext>
            </a:extLst>
          </p:cNvPr>
          <p:cNvSpPr>
            <a:spLocks noChangeArrowheads="1"/>
          </p:cNvSpPr>
          <p:nvPr/>
        </p:nvSpPr>
        <p:spPr bwMode="auto">
          <a:xfrm>
            <a:off x="323850" y="3571875"/>
            <a:ext cx="1517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的项链</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p:txBody>
      </p:sp>
      <p:pic>
        <p:nvPicPr>
          <p:cNvPr id="312335" name="Picture 15">
            <a:extLst>
              <a:ext uri="{FF2B5EF4-FFF2-40B4-BE49-F238E27FC236}">
                <a16:creationId xmlns:a16="http://schemas.microsoft.com/office/drawing/2014/main" id="{C3FEFAD9-A342-4FB0-96D7-B31D6CAA07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2825" y="4149725"/>
            <a:ext cx="3268663" cy="620713"/>
          </a:xfrm>
          <a:prstGeom prst="rect">
            <a:avLst/>
          </a:prstGeom>
          <a:noFill/>
          <a:extLst>
            <a:ext uri="{909E8E84-426E-40DD-AFC4-6F175D3DCCD1}">
              <a14:hiddenFill xmlns:a14="http://schemas.microsoft.com/office/drawing/2010/main">
                <a:solidFill>
                  <a:srgbClr val="FFFFFF"/>
                </a:solidFill>
              </a14:hiddenFill>
            </a:ext>
          </a:extLst>
        </p:spPr>
      </p:pic>
      <p:pic>
        <p:nvPicPr>
          <p:cNvPr id="312334" name="Picture 14">
            <a:extLst>
              <a:ext uri="{FF2B5EF4-FFF2-40B4-BE49-F238E27FC236}">
                <a16:creationId xmlns:a16="http://schemas.microsoft.com/office/drawing/2014/main" id="{1D537F55-D321-4DD0-BE06-B3BD9CA6DDD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5963" y="4797425"/>
            <a:ext cx="1301750" cy="612775"/>
          </a:xfrm>
          <a:prstGeom prst="rect">
            <a:avLst/>
          </a:prstGeom>
          <a:noFill/>
          <a:extLst>
            <a:ext uri="{909E8E84-426E-40DD-AFC4-6F175D3DCCD1}">
              <a14:hiddenFill xmlns:a14="http://schemas.microsoft.com/office/drawing/2010/main">
                <a:solidFill>
                  <a:srgbClr val="FFFFFF"/>
                </a:solidFill>
              </a14:hiddenFill>
            </a:ext>
          </a:extLst>
        </p:spPr>
      </p:pic>
      <p:sp>
        <p:nvSpPr>
          <p:cNvPr id="312337" name="Rectangle 17">
            <a:extLst>
              <a:ext uri="{FF2B5EF4-FFF2-40B4-BE49-F238E27FC236}">
                <a16:creationId xmlns:a16="http://schemas.microsoft.com/office/drawing/2014/main" id="{1EA21DEE-1A79-40DE-BD5B-6CACB364D6C9}"/>
              </a:ext>
            </a:extLst>
          </p:cNvPr>
          <p:cNvSpPr>
            <a:spLocks noChangeArrowheads="1"/>
          </p:cNvSpPr>
          <p:nvPr/>
        </p:nvSpPr>
        <p:spPr bwMode="auto">
          <a:xfrm>
            <a:off x="5432425" y="4149725"/>
            <a:ext cx="3316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，它是全部有</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2339" name="Rectangle 19">
            <a:extLst>
              <a:ext uri="{FF2B5EF4-FFF2-40B4-BE49-F238E27FC236}">
                <a16:creationId xmlns:a16="http://schemas.microsoft.com/office/drawing/2014/main" id="{A17AC7FB-3EEE-4772-8691-FDF900DA5E1B}"/>
              </a:ext>
            </a:extLst>
          </p:cNvPr>
          <p:cNvSpPr>
            <a:spLocks noChangeArrowheads="1"/>
          </p:cNvSpPr>
          <p:nvPr/>
        </p:nvSpPr>
        <p:spPr bwMode="auto">
          <a:xfrm>
            <a:off x="1219200" y="4124325"/>
            <a:ext cx="587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令</a:t>
            </a:r>
          </a:p>
        </p:txBody>
      </p:sp>
      <p:sp>
        <p:nvSpPr>
          <p:cNvPr id="312340" name="Rectangle 20">
            <a:extLst>
              <a:ext uri="{FF2B5EF4-FFF2-40B4-BE49-F238E27FC236}">
                <a16:creationId xmlns:a16="http://schemas.microsoft.com/office/drawing/2014/main" id="{847B57B6-573A-4798-98DB-982F5604194C}"/>
              </a:ext>
            </a:extLst>
          </p:cNvPr>
          <p:cNvSpPr>
            <a:spLocks noChangeArrowheads="1"/>
          </p:cNvSpPr>
          <p:nvPr/>
        </p:nvSpPr>
        <p:spPr bwMode="auto">
          <a:xfrm>
            <a:off x="0" y="4797425"/>
            <a:ext cx="49736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标号项链的集合，显然有</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2341" name="Rectangle 21">
            <a:extLst>
              <a:ext uri="{FF2B5EF4-FFF2-40B4-BE49-F238E27FC236}">
                <a16:creationId xmlns:a16="http://schemas.microsoft.com/office/drawing/2014/main" id="{E23BE993-57DD-4CC0-B044-4D52F86FDA2D}"/>
              </a:ext>
            </a:extLst>
          </p:cNvPr>
          <p:cNvSpPr>
            <a:spLocks noChangeArrowheads="1"/>
          </p:cNvSpPr>
          <p:nvPr/>
        </p:nvSpPr>
        <p:spPr bwMode="auto">
          <a:xfrm>
            <a:off x="395288" y="5516563"/>
            <a:ext cx="5483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298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9845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，是全部有标号项链的数目</a:t>
            </a: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2324">
                                            <p:txEl>
                                              <p:pRg st="0" end="0"/>
                                            </p:txEl>
                                          </p:spTgt>
                                        </p:tgtEl>
                                        <p:attrNameLst>
                                          <p:attrName>style.visibility</p:attrName>
                                        </p:attrNameLst>
                                      </p:cBhvr>
                                      <p:to>
                                        <p:strVal val="visible"/>
                                      </p:to>
                                    </p:set>
                                    <p:animEffect transition="in" filter="wipe(left)">
                                      <p:cBhvr>
                                        <p:cTn id="7" dur="5000"/>
                                        <p:tgtEl>
                                          <p:spTgt spid="3123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2324">
                                            <p:txEl>
                                              <p:pRg st="1" end="1"/>
                                            </p:txEl>
                                          </p:spTgt>
                                        </p:tgtEl>
                                        <p:attrNameLst>
                                          <p:attrName>style.visibility</p:attrName>
                                        </p:attrNameLst>
                                      </p:cBhvr>
                                      <p:to>
                                        <p:strVal val="visible"/>
                                      </p:to>
                                    </p:set>
                                    <p:animEffect transition="in" filter="wipe(left)">
                                      <p:cBhvr>
                                        <p:cTn id="12" dur="5000"/>
                                        <p:tgtEl>
                                          <p:spTgt spid="3123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2324">
                                            <p:txEl>
                                              <p:pRg st="2" end="2"/>
                                            </p:txEl>
                                          </p:spTgt>
                                        </p:tgtEl>
                                        <p:attrNameLst>
                                          <p:attrName>style.visibility</p:attrName>
                                        </p:attrNameLst>
                                      </p:cBhvr>
                                      <p:to>
                                        <p:strVal val="visible"/>
                                      </p:to>
                                    </p:set>
                                    <p:animEffect transition="in" filter="wipe(left)">
                                      <p:cBhvr>
                                        <p:cTn id="17" dur="5000"/>
                                        <p:tgtEl>
                                          <p:spTgt spid="31232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2326"/>
                                        </p:tgtEl>
                                        <p:attrNameLst>
                                          <p:attrName>style.visibility</p:attrName>
                                        </p:attrNameLst>
                                      </p:cBhvr>
                                      <p:to>
                                        <p:strVal val="visible"/>
                                      </p:to>
                                    </p:set>
                                    <p:animEffect transition="in" filter="wipe(left)">
                                      <p:cBhvr>
                                        <p:cTn id="22" dur="5000"/>
                                        <p:tgtEl>
                                          <p:spTgt spid="3123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2328"/>
                                        </p:tgtEl>
                                        <p:attrNameLst>
                                          <p:attrName>style.visibility</p:attrName>
                                        </p:attrNameLst>
                                      </p:cBhvr>
                                      <p:to>
                                        <p:strVal val="visible"/>
                                      </p:to>
                                    </p:set>
                                    <p:animEffect transition="in" filter="wipe(left)">
                                      <p:cBhvr>
                                        <p:cTn id="27" dur="5000"/>
                                        <p:tgtEl>
                                          <p:spTgt spid="3123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2330"/>
                                        </p:tgtEl>
                                        <p:attrNameLst>
                                          <p:attrName>style.visibility</p:attrName>
                                        </p:attrNameLst>
                                      </p:cBhvr>
                                      <p:to>
                                        <p:strVal val="visible"/>
                                      </p:to>
                                    </p:set>
                                    <p:animEffect transition="in" filter="wipe(left)">
                                      <p:cBhvr>
                                        <p:cTn id="32" dur="5000"/>
                                        <p:tgtEl>
                                          <p:spTgt spid="3123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12329"/>
                                        </p:tgtEl>
                                        <p:attrNameLst>
                                          <p:attrName>style.visibility</p:attrName>
                                        </p:attrNameLst>
                                      </p:cBhvr>
                                      <p:to>
                                        <p:strVal val="visible"/>
                                      </p:to>
                                    </p:set>
                                    <p:animEffect transition="in" filter="wipe(left)">
                                      <p:cBhvr>
                                        <p:cTn id="37" dur="5000"/>
                                        <p:tgtEl>
                                          <p:spTgt spid="3123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2332"/>
                                        </p:tgtEl>
                                        <p:attrNameLst>
                                          <p:attrName>style.visibility</p:attrName>
                                        </p:attrNameLst>
                                      </p:cBhvr>
                                      <p:to>
                                        <p:strVal val="visible"/>
                                      </p:to>
                                    </p:set>
                                    <p:animEffect transition="in" filter="wipe(left)">
                                      <p:cBhvr>
                                        <p:cTn id="42" dur="5000"/>
                                        <p:tgtEl>
                                          <p:spTgt spid="3123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2333"/>
                                        </p:tgtEl>
                                        <p:attrNameLst>
                                          <p:attrName>style.visibility</p:attrName>
                                        </p:attrNameLst>
                                      </p:cBhvr>
                                      <p:to>
                                        <p:strVal val="visible"/>
                                      </p:to>
                                    </p:set>
                                    <p:animEffect transition="in" filter="wipe(left)">
                                      <p:cBhvr>
                                        <p:cTn id="47" dur="5000"/>
                                        <p:tgtEl>
                                          <p:spTgt spid="3123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2339"/>
                                        </p:tgtEl>
                                        <p:attrNameLst>
                                          <p:attrName>style.visibility</p:attrName>
                                        </p:attrNameLst>
                                      </p:cBhvr>
                                      <p:to>
                                        <p:strVal val="visible"/>
                                      </p:to>
                                    </p:set>
                                    <p:animEffect transition="in" filter="wipe(left)">
                                      <p:cBhvr>
                                        <p:cTn id="52" dur="5000"/>
                                        <p:tgtEl>
                                          <p:spTgt spid="31233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12335"/>
                                        </p:tgtEl>
                                        <p:attrNameLst>
                                          <p:attrName>style.visibility</p:attrName>
                                        </p:attrNameLst>
                                      </p:cBhvr>
                                      <p:to>
                                        <p:strVal val="visible"/>
                                      </p:to>
                                    </p:set>
                                    <p:animEffect transition="in" filter="wipe(left)">
                                      <p:cBhvr>
                                        <p:cTn id="57" dur="5000"/>
                                        <p:tgtEl>
                                          <p:spTgt spid="31233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12337"/>
                                        </p:tgtEl>
                                        <p:attrNameLst>
                                          <p:attrName>style.visibility</p:attrName>
                                        </p:attrNameLst>
                                      </p:cBhvr>
                                      <p:to>
                                        <p:strVal val="visible"/>
                                      </p:to>
                                    </p:set>
                                    <p:animEffect transition="in" filter="wipe(left)">
                                      <p:cBhvr>
                                        <p:cTn id="62" dur="5000"/>
                                        <p:tgtEl>
                                          <p:spTgt spid="31233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12340"/>
                                        </p:tgtEl>
                                        <p:attrNameLst>
                                          <p:attrName>style.visibility</p:attrName>
                                        </p:attrNameLst>
                                      </p:cBhvr>
                                      <p:to>
                                        <p:strVal val="visible"/>
                                      </p:to>
                                    </p:set>
                                    <p:animEffect transition="in" filter="wipe(left)">
                                      <p:cBhvr>
                                        <p:cTn id="67" dur="5000"/>
                                        <p:tgtEl>
                                          <p:spTgt spid="31234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312334"/>
                                        </p:tgtEl>
                                        <p:attrNameLst>
                                          <p:attrName>style.visibility</p:attrName>
                                        </p:attrNameLst>
                                      </p:cBhvr>
                                      <p:to>
                                        <p:strVal val="visible"/>
                                      </p:to>
                                    </p:set>
                                    <p:animEffect transition="in" filter="wipe(left)">
                                      <p:cBhvr>
                                        <p:cTn id="72" dur="5000"/>
                                        <p:tgtEl>
                                          <p:spTgt spid="31233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12341"/>
                                        </p:tgtEl>
                                        <p:attrNameLst>
                                          <p:attrName>style.visibility</p:attrName>
                                        </p:attrNameLst>
                                      </p:cBhvr>
                                      <p:to>
                                        <p:strVal val="visible"/>
                                      </p:to>
                                    </p:set>
                                    <p:animEffect transition="in" filter="wipe(left)">
                                      <p:cBhvr>
                                        <p:cTn id="77" dur="5000"/>
                                        <p:tgtEl>
                                          <p:spTgt spid="31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4" grpId="0" build="p"/>
      <p:bldP spid="312328" grpId="0"/>
      <p:bldP spid="312330" grpId="0"/>
      <p:bldP spid="312332" grpId="0"/>
      <p:bldP spid="312333" grpId="0"/>
      <p:bldP spid="312337" grpId="0"/>
      <p:bldP spid="312339" grpId="0"/>
      <p:bldP spid="312340" grpId="0"/>
      <p:bldP spid="31234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a:extLst>
              <a:ext uri="{FF2B5EF4-FFF2-40B4-BE49-F238E27FC236}">
                <a16:creationId xmlns:a16="http://schemas.microsoft.com/office/drawing/2014/main" id="{A8F30756-BBE4-4842-9C7D-6A7420F1C3AA}"/>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3346" name="Rectangle 2">
            <a:extLst>
              <a:ext uri="{FF2B5EF4-FFF2-40B4-BE49-F238E27FC236}">
                <a16:creationId xmlns:a16="http://schemas.microsoft.com/office/drawing/2014/main" id="{4D5A82E5-6446-41AE-987D-E3E5FB19E726}"/>
              </a:ext>
            </a:extLst>
          </p:cNvPr>
          <p:cNvSpPr>
            <a:spLocks noGrp="1" noChangeArrowheads="1"/>
          </p:cNvSpPr>
          <p:nvPr>
            <p:ph type="title"/>
          </p:nvPr>
        </p:nvSpPr>
        <p:spPr/>
        <p:txBody>
          <a:bodyPr/>
          <a:lstStyle/>
          <a:p>
            <a:endParaRPr lang="zh-CN" altLang="zh-CN" sz="3200"/>
          </a:p>
        </p:txBody>
      </p:sp>
      <p:pic>
        <p:nvPicPr>
          <p:cNvPr id="313350" name="Picture 6">
            <a:extLst>
              <a:ext uri="{FF2B5EF4-FFF2-40B4-BE49-F238E27FC236}">
                <a16:creationId xmlns:a16="http://schemas.microsoft.com/office/drawing/2014/main" id="{2AE1BF92-B9AB-4DE0-88BE-00581347BE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5700" y="1557338"/>
            <a:ext cx="6472238" cy="1484312"/>
          </a:xfrm>
          <a:prstGeom prst="rect">
            <a:avLst/>
          </a:prstGeom>
          <a:noFill/>
          <a:extLst>
            <a:ext uri="{909E8E84-426E-40DD-AFC4-6F175D3DCCD1}">
              <a14:hiddenFill xmlns:a14="http://schemas.microsoft.com/office/drawing/2010/main">
                <a:solidFill>
                  <a:srgbClr val="FFFFFF"/>
                </a:solidFill>
              </a14:hiddenFill>
            </a:ext>
          </a:extLst>
        </p:spPr>
      </p:pic>
      <p:pic>
        <p:nvPicPr>
          <p:cNvPr id="313349" name="Picture 5">
            <a:extLst>
              <a:ext uri="{FF2B5EF4-FFF2-40B4-BE49-F238E27FC236}">
                <a16:creationId xmlns:a16="http://schemas.microsoft.com/office/drawing/2014/main" id="{2F6BE864-41FA-4BDF-9AB0-C0E5EBC857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8050" y="3170238"/>
            <a:ext cx="6824663" cy="1612900"/>
          </a:xfrm>
          <a:prstGeom prst="rect">
            <a:avLst/>
          </a:prstGeom>
          <a:noFill/>
          <a:extLst>
            <a:ext uri="{909E8E84-426E-40DD-AFC4-6F175D3DCCD1}">
              <a14:hiddenFill xmlns:a14="http://schemas.microsoft.com/office/drawing/2010/main">
                <a:solidFill>
                  <a:srgbClr val="FFFFFF"/>
                </a:solidFill>
              </a14:hiddenFill>
            </a:ext>
          </a:extLst>
        </p:spPr>
      </p:pic>
      <p:pic>
        <p:nvPicPr>
          <p:cNvPr id="313348" name="Picture 4">
            <a:extLst>
              <a:ext uri="{FF2B5EF4-FFF2-40B4-BE49-F238E27FC236}">
                <a16:creationId xmlns:a16="http://schemas.microsoft.com/office/drawing/2014/main" id="{2DB45B64-20B5-4109-9EC4-F77807E463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7413" y="4868863"/>
            <a:ext cx="1189037" cy="604837"/>
          </a:xfrm>
          <a:prstGeom prst="rect">
            <a:avLst/>
          </a:prstGeom>
          <a:noFill/>
          <a:extLst>
            <a:ext uri="{909E8E84-426E-40DD-AFC4-6F175D3DCCD1}">
              <a14:hiddenFill xmlns:a14="http://schemas.microsoft.com/office/drawing/2010/main">
                <a:solidFill>
                  <a:srgbClr val="FFFFFF"/>
                </a:solidFill>
              </a14:hiddenFill>
            </a:ext>
          </a:extLst>
        </p:spPr>
      </p:pic>
      <p:sp>
        <p:nvSpPr>
          <p:cNvPr id="313351" name="Rectangle 7">
            <a:extLst>
              <a:ext uri="{FF2B5EF4-FFF2-40B4-BE49-F238E27FC236}">
                <a16:creationId xmlns:a16="http://schemas.microsoft.com/office/drawing/2014/main" id="{92F27148-3831-417E-A929-EA49EE21DF5B}"/>
              </a:ext>
            </a:extLst>
          </p:cNvPr>
          <p:cNvSpPr>
            <a:spLocks noChangeArrowheads="1"/>
          </p:cNvSpPr>
          <p:nvPr/>
        </p:nvSpPr>
        <p:spPr bwMode="auto">
          <a:xfrm>
            <a:off x="468313" y="1268413"/>
            <a:ext cx="885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设</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3353" name="Rectangle 9">
            <a:extLst>
              <a:ext uri="{FF2B5EF4-FFF2-40B4-BE49-F238E27FC236}">
                <a16:creationId xmlns:a16="http://schemas.microsoft.com/office/drawing/2014/main" id="{EEF53FCF-54DB-4D8F-A26D-463697390177}"/>
              </a:ext>
            </a:extLst>
          </p:cNvPr>
          <p:cNvSpPr>
            <a:spLocks noChangeArrowheads="1"/>
          </p:cNvSpPr>
          <p:nvPr/>
        </p:nvSpPr>
        <p:spPr bwMode="auto">
          <a:xfrm>
            <a:off x="323850" y="4724400"/>
            <a:ext cx="2016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3355" name="Rectangle 11">
            <a:extLst>
              <a:ext uri="{FF2B5EF4-FFF2-40B4-BE49-F238E27FC236}">
                <a16:creationId xmlns:a16="http://schemas.microsoft.com/office/drawing/2014/main" id="{B2949A59-52D1-4323-8AC6-DDC27355EB69}"/>
              </a:ext>
            </a:extLst>
          </p:cNvPr>
          <p:cNvSpPr>
            <a:spLocks noChangeArrowheads="1"/>
          </p:cNvSpPr>
          <p:nvPr/>
        </p:nvSpPr>
        <p:spPr bwMode="auto">
          <a:xfrm>
            <a:off x="468313" y="188913"/>
            <a:ext cx="823118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1pPr>
            <a:lvl2pPr>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fontAlgn="base">
              <a:spcBef>
                <a:spcPct val="0"/>
              </a:spcBef>
              <a:spcAft>
                <a:spcPct val="0"/>
              </a:spcAft>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fontAlgn="base">
              <a:spcBef>
                <a:spcPct val="0"/>
              </a:spcBef>
              <a:spcAft>
                <a:spcPct val="0"/>
              </a:spcAft>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fontAlgn="base">
              <a:spcBef>
                <a:spcPct val="0"/>
              </a:spcBef>
              <a:spcAft>
                <a:spcPct val="0"/>
              </a:spcAft>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fontAlgn="base">
              <a:spcBef>
                <a:spcPct val="0"/>
              </a:spcBef>
              <a:spcAft>
                <a:spcPct val="0"/>
              </a:spcAft>
              <a:defRPr sz="3600" b="1">
                <a:solidFill>
                  <a:srgbClr val="0000FF"/>
                </a:solidFill>
                <a:effectLst>
                  <a:outerShdw blurRad="38100" dist="38100" dir="2700000" algn="tl">
                    <a:srgbClr val="C0C0C0"/>
                  </a:outerShdw>
                </a:effectLst>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endParaRPr>
          </a:p>
        </p:txBody>
      </p:sp>
      <p:sp>
        <p:nvSpPr>
          <p:cNvPr id="313356" name="Rectangle 12">
            <a:extLst>
              <a:ext uri="{FF2B5EF4-FFF2-40B4-BE49-F238E27FC236}">
                <a16:creationId xmlns:a16="http://schemas.microsoft.com/office/drawing/2014/main" id="{591525B3-E5B4-4757-AE37-393D650AED1A}"/>
              </a:ext>
            </a:extLst>
          </p:cNvPr>
          <p:cNvSpPr>
            <a:spLocks noChangeArrowheads="1"/>
          </p:cNvSpPr>
          <p:nvPr/>
        </p:nvSpPr>
        <p:spPr bwMode="auto">
          <a:xfrm>
            <a:off x="755650" y="657225"/>
            <a:ext cx="3671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现在考虑二面体群</a:t>
            </a:r>
          </a:p>
        </p:txBody>
      </p:sp>
      <p:sp>
        <p:nvSpPr>
          <p:cNvPr id="313357" name="Rectangle 13">
            <a:extLst>
              <a:ext uri="{FF2B5EF4-FFF2-40B4-BE49-F238E27FC236}">
                <a16:creationId xmlns:a16="http://schemas.microsoft.com/office/drawing/2014/main" id="{0B6DB239-9B2D-4E5A-A444-F6050FB9CA36}"/>
              </a:ext>
            </a:extLst>
          </p:cNvPr>
          <p:cNvSpPr>
            <a:spLocks noChangeArrowheads="1"/>
          </p:cNvSpPr>
          <p:nvPr/>
        </p:nvSpPr>
        <p:spPr bwMode="auto">
          <a:xfrm>
            <a:off x="4859338" y="660400"/>
            <a:ext cx="1800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对集合</a:t>
            </a:r>
          </a:p>
        </p:txBody>
      </p:sp>
      <p:sp>
        <p:nvSpPr>
          <p:cNvPr id="313358" name="Rectangle 14">
            <a:extLst>
              <a:ext uri="{FF2B5EF4-FFF2-40B4-BE49-F238E27FC236}">
                <a16:creationId xmlns:a16="http://schemas.microsoft.com/office/drawing/2014/main" id="{4A177B00-162B-44E6-A8B2-C9F584DA160B}"/>
              </a:ext>
            </a:extLst>
          </p:cNvPr>
          <p:cNvSpPr>
            <a:spLocks noChangeArrowheads="1"/>
          </p:cNvSpPr>
          <p:nvPr/>
        </p:nvSpPr>
        <p:spPr bwMode="auto">
          <a:xfrm>
            <a:off x="6732588" y="628650"/>
            <a:ext cx="1812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的作用：</a:t>
            </a:r>
          </a:p>
        </p:txBody>
      </p:sp>
      <p:pic>
        <p:nvPicPr>
          <p:cNvPr id="313359" name="Picture 15">
            <a:extLst>
              <a:ext uri="{FF2B5EF4-FFF2-40B4-BE49-F238E27FC236}">
                <a16:creationId xmlns:a16="http://schemas.microsoft.com/office/drawing/2014/main" id="{1352A618-892D-4F92-AD3C-10E3A80199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0200" y="696913"/>
            <a:ext cx="647700" cy="511175"/>
          </a:xfrm>
          <a:prstGeom prst="rect">
            <a:avLst/>
          </a:prstGeom>
          <a:noFill/>
          <a:extLst>
            <a:ext uri="{909E8E84-426E-40DD-AFC4-6F175D3DCCD1}">
              <a14:hiddenFill xmlns:a14="http://schemas.microsoft.com/office/drawing/2010/main">
                <a:solidFill>
                  <a:srgbClr val="FFFFFF"/>
                </a:solidFill>
              </a14:hiddenFill>
            </a:ext>
          </a:extLst>
        </p:spPr>
      </p:pic>
      <p:pic>
        <p:nvPicPr>
          <p:cNvPr id="313360" name="Picture 16">
            <a:extLst>
              <a:ext uri="{FF2B5EF4-FFF2-40B4-BE49-F238E27FC236}">
                <a16:creationId xmlns:a16="http://schemas.microsoft.com/office/drawing/2014/main" id="{1FB6A4D9-6EB2-46AE-A61F-57F14D32A61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6325" y="692150"/>
            <a:ext cx="484188" cy="4841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3351"/>
                                        </p:tgtEl>
                                        <p:attrNameLst>
                                          <p:attrName>style.visibility</p:attrName>
                                        </p:attrNameLst>
                                      </p:cBhvr>
                                      <p:to>
                                        <p:strVal val="visible"/>
                                      </p:to>
                                    </p:set>
                                    <p:animEffect transition="in" filter="wipe(left)">
                                      <p:cBhvr>
                                        <p:cTn id="7" dur="5000"/>
                                        <p:tgtEl>
                                          <p:spTgt spid="313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3350"/>
                                        </p:tgtEl>
                                        <p:attrNameLst>
                                          <p:attrName>style.visibility</p:attrName>
                                        </p:attrNameLst>
                                      </p:cBhvr>
                                      <p:to>
                                        <p:strVal val="visible"/>
                                      </p:to>
                                    </p:set>
                                    <p:animEffect transition="in" filter="wipe(left)">
                                      <p:cBhvr>
                                        <p:cTn id="12" dur="5000"/>
                                        <p:tgtEl>
                                          <p:spTgt spid="3133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3349"/>
                                        </p:tgtEl>
                                        <p:attrNameLst>
                                          <p:attrName>style.visibility</p:attrName>
                                        </p:attrNameLst>
                                      </p:cBhvr>
                                      <p:to>
                                        <p:strVal val="visible"/>
                                      </p:to>
                                    </p:set>
                                    <p:animEffect transition="in" filter="wipe(left)">
                                      <p:cBhvr>
                                        <p:cTn id="17" dur="5000"/>
                                        <p:tgtEl>
                                          <p:spTgt spid="3133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3353"/>
                                        </p:tgtEl>
                                        <p:attrNameLst>
                                          <p:attrName>style.visibility</p:attrName>
                                        </p:attrNameLst>
                                      </p:cBhvr>
                                      <p:to>
                                        <p:strVal val="visible"/>
                                      </p:to>
                                    </p:set>
                                    <p:animEffect transition="in" filter="wipe(left)">
                                      <p:cBhvr>
                                        <p:cTn id="22" dur="5000"/>
                                        <p:tgtEl>
                                          <p:spTgt spid="3133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13348"/>
                                        </p:tgtEl>
                                        <p:attrNameLst>
                                          <p:attrName>style.visibility</p:attrName>
                                        </p:attrNameLst>
                                      </p:cBhvr>
                                      <p:to>
                                        <p:strVal val="visible"/>
                                      </p:to>
                                    </p:set>
                                    <p:animEffect transition="in" filter="wipe(left)">
                                      <p:cBhvr>
                                        <p:cTn id="27" dur="5000"/>
                                        <p:tgtEl>
                                          <p:spTgt spid="313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1" grpId="0"/>
      <p:bldP spid="31335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a:extLst>
              <a:ext uri="{FF2B5EF4-FFF2-40B4-BE49-F238E27FC236}">
                <a16:creationId xmlns:a16="http://schemas.microsoft.com/office/drawing/2014/main" id="{9DBEFCCC-5828-4B32-A5F4-831F7F4E2C73}"/>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4370" name="Rectangle 2">
            <a:extLst>
              <a:ext uri="{FF2B5EF4-FFF2-40B4-BE49-F238E27FC236}">
                <a16:creationId xmlns:a16="http://schemas.microsoft.com/office/drawing/2014/main" id="{EC0CA4BC-6CC9-41A0-A6E2-B7DDFC484C84}"/>
              </a:ext>
            </a:extLst>
          </p:cNvPr>
          <p:cNvSpPr>
            <a:spLocks noGrp="1" noChangeArrowheads="1"/>
          </p:cNvSpPr>
          <p:nvPr>
            <p:ph type="title"/>
          </p:nvPr>
        </p:nvSpPr>
        <p:spPr/>
        <p:txBody>
          <a:bodyPr/>
          <a:lstStyle/>
          <a:p>
            <a:endParaRPr lang="zh-CN" altLang="zh-CN" sz="3200">
              <a:latin typeface="宋体" panose="02010600030101010101" pitchFamily="2" charset="-122"/>
            </a:endParaRPr>
          </a:p>
        </p:txBody>
      </p:sp>
      <p:pic>
        <p:nvPicPr>
          <p:cNvPr id="314378" name="Picture 10">
            <a:extLst>
              <a:ext uri="{FF2B5EF4-FFF2-40B4-BE49-F238E27FC236}">
                <a16:creationId xmlns:a16="http://schemas.microsoft.com/office/drawing/2014/main" id="{5F52FDAC-DD42-48CC-954C-1B8A4AFD78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8538" y="692150"/>
            <a:ext cx="4667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14377" name="Picture 9">
            <a:extLst>
              <a:ext uri="{FF2B5EF4-FFF2-40B4-BE49-F238E27FC236}">
                <a16:creationId xmlns:a16="http://schemas.microsoft.com/office/drawing/2014/main" id="{F9CE2C81-85B6-45CD-8CB4-2DF345E251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8038" y="793750"/>
            <a:ext cx="479425" cy="444500"/>
          </a:xfrm>
          <a:prstGeom prst="rect">
            <a:avLst/>
          </a:prstGeom>
          <a:noFill/>
          <a:extLst>
            <a:ext uri="{909E8E84-426E-40DD-AFC4-6F175D3DCCD1}">
              <a14:hiddenFill xmlns:a14="http://schemas.microsoft.com/office/drawing/2010/main">
                <a:solidFill>
                  <a:srgbClr val="FFFFFF"/>
                </a:solidFill>
              </a14:hiddenFill>
            </a:ext>
          </a:extLst>
        </p:spPr>
      </p:pic>
      <p:pic>
        <p:nvPicPr>
          <p:cNvPr id="314376" name="Picture 8">
            <a:extLst>
              <a:ext uri="{FF2B5EF4-FFF2-40B4-BE49-F238E27FC236}">
                <a16:creationId xmlns:a16="http://schemas.microsoft.com/office/drawing/2014/main" id="{1E9E9BF5-642D-42F1-A387-47F2DFBAE3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425" y="1412875"/>
            <a:ext cx="8113713" cy="1076325"/>
          </a:xfrm>
          <a:prstGeom prst="rect">
            <a:avLst/>
          </a:prstGeom>
          <a:noFill/>
          <a:extLst>
            <a:ext uri="{909E8E84-426E-40DD-AFC4-6F175D3DCCD1}">
              <a14:hiddenFill xmlns:a14="http://schemas.microsoft.com/office/drawing/2010/main">
                <a:solidFill>
                  <a:srgbClr val="FFFFFF"/>
                </a:solidFill>
              </a14:hiddenFill>
            </a:ext>
          </a:extLst>
        </p:spPr>
      </p:pic>
      <p:pic>
        <p:nvPicPr>
          <p:cNvPr id="314375" name="Picture 7">
            <a:extLst>
              <a:ext uri="{FF2B5EF4-FFF2-40B4-BE49-F238E27FC236}">
                <a16:creationId xmlns:a16="http://schemas.microsoft.com/office/drawing/2014/main" id="{EC8B52C7-0067-4304-AC62-43AAFAB43AF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8863" y="2636838"/>
            <a:ext cx="1581150" cy="620712"/>
          </a:xfrm>
          <a:prstGeom prst="rect">
            <a:avLst/>
          </a:prstGeom>
          <a:noFill/>
          <a:extLst>
            <a:ext uri="{909E8E84-426E-40DD-AFC4-6F175D3DCCD1}">
              <a14:hiddenFill xmlns:a14="http://schemas.microsoft.com/office/drawing/2010/main">
                <a:solidFill>
                  <a:srgbClr val="FFFFFF"/>
                </a:solidFill>
              </a14:hiddenFill>
            </a:ext>
          </a:extLst>
        </p:spPr>
      </p:pic>
      <p:pic>
        <p:nvPicPr>
          <p:cNvPr id="314374" name="Picture 6">
            <a:extLst>
              <a:ext uri="{FF2B5EF4-FFF2-40B4-BE49-F238E27FC236}">
                <a16:creationId xmlns:a16="http://schemas.microsoft.com/office/drawing/2014/main" id="{A1D1251C-FC0F-440D-A645-CF473486D2C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4550" y="3141663"/>
            <a:ext cx="5951538" cy="977900"/>
          </a:xfrm>
          <a:prstGeom prst="rect">
            <a:avLst/>
          </a:prstGeom>
          <a:noFill/>
          <a:extLst>
            <a:ext uri="{909E8E84-426E-40DD-AFC4-6F175D3DCCD1}">
              <a14:hiddenFill xmlns:a14="http://schemas.microsoft.com/office/drawing/2010/main">
                <a:solidFill>
                  <a:srgbClr val="FFFFFF"/>
                </a:solidFill>
              </a14:hiddenFill>
            </a:ext>
          </a:extLst>
        </p:spPr>
      </p:pic>
      <p:pic>
        <p:nvPicPr>
          <p:cNvPr id="314373" name="Picture 5">
            <a:extLst>
              <a:ext uri="{FF2B5EF4-FFF2-40B4-BE49-F238E27FC236}">
                <a16:creationId xmlns:a16="http://schemas.microsoft.com/office/drawing/2014/main" id="{F46B12F7-44FA-4F7D-916D-C296089CF27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1375" y="4221163"/>
            <a:ext cx="5370513" cy="793750"/>
          </a:xfrm>
          <a:prstGeom prst="rect">
            <a:avLst/>
          </a:prstGeom>
          <a:noFill/>
          <a:extLst>
            <a:ext uri="{909E8E84-426E-40DD-AFC4-6F175D3DCCD1}">
              <a14:hiddenFill xmlns:a14="http://schemas.microsoft.com/office/drawing/2010/main">
                <a:solidFill>
                  <a:srgbClr val="FFFFFF"/>
                </a:solidFill>
              </a14:hiddenFill>
            </a:ext>
          </a:extLst>
        </p:spPr>
      </p:pic>
      <p:pic>
        <p:nvPicPr>
          <p:cNvPr id="314372" name="Picture 4">
            <a:extLst>
              <a:ext uri="{FF2B5EF4-FFF2-40B4-BE49-F238E27FC236}">
                <a16:creationId xmlns:a16="http://schemas.microsoft.com/office/drawing/2014/main" id="{8C4FB60C-39DA-429D-8B1D-6CACDE5A853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3100" y="4941888"/>
            <a:ext cx="4106863" cy="796925"/>
          </a:xfrm>
          <a:prstGeom prst="rect">
            <a:avLst/>
          </a:prstGeom>
          <a:noFill/>
          <a:extLst>
            <a:ext uri="{909E8E84-426E-40DD-AFC4-6F175D3DCCD1}">
              <a14:hiddenFill xmlns:a14="http://schemas.microsoft.com/office/drawing/2010/main">
                <a:solidFill>
                  <a:srgbClr val="FFFFFF"/>
                </a:solidFill>
              </a14:hiddenFill>
            </a:ext>
          </a:extLst>
        </p:spPr>
      </p:pic>
      <p:sp>
        <p:nvSpPr>
          <p:cNvPr id="314379" name="Rectangle 11">
            <a:extLst>
              <a:ext uri="{FF2B5EF4-FFF2-40B4-BE49-F238E27FC236}">
                <a16:creationId xmlns:a16="http://schemas.microsoft.com/office/drawing/2014/main" id="{59B72C58-3B27-4DAE-8F3E-A79DFC728F40}"/>
              </a:ext>
            </a:extLst>
          </p:cNvPr>
          <p:cNvSpPr>
            <a:spLocks noChangeArrowheads="1"/>
          </p:cNvSpPr>
          <p:nvPr/>
        </p:nvSpPr>
        <p:spPr bwMode="auto">
          <a:xfrm>
            <a:off x="971550" y="692150"/>
            <a:ext cx="1512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定义</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4382" name="Rectangle 14">
            <a:extLst>
              <a:ext uri="{FF2B5EF4-FFF2-40B4-BE49-F238E27FC236}">
                <a16:creationId xmlns:a16="http://schemas.microsoft.com/office/drawing/2014/main" id="{60733C8F-9A34-446D-BEA0-31A4B8148FBD}"/>
              </a:ext>
            </a:extLst>
          </p:cNvPr>
          <p:cNvSpPr>
            <a:spLocks noChangeArrowheads="1"/>
          </p:cNvSpPr>
          <p:nvPr/>
        </p:nvSpPr>
        <p:spPr bwMode="auto">
          <a:xfrm>
            <a:off x="0" y="2565400"/>
            <a:ext cx="893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则</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4385" name="Rectangle 17">
            <a:extLst>
              <a:ext uri="{FF2B5EF4-FFF2-40B4-BE49-F238E27FC236}">
                <a16:creationId xmlns:a16="http://schemas.microsoft.com/office/drawing/2014/main" id="{F56092B1-38BC-4CFE-95AA-D257D88CA00D}"/>
              </a:ext>
            </a:extLst>
          </p:cNvPr>
          <p:cNvSpPr>
            <a:spLocks noChangeArrowheads="1"/>
          </p:cNvSpPr>
          <p:nvPr/>
        </p:nvSpPr>
        <p:spPr bwMode="auto">
          <a:xfrm>
            <a:off x="468313" y="5013325"/>
            <a:ext cx="17097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，所以</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4386" name="Rectangle 18">
            <a:extLst>
              <a:ext uri="{FF2B5EF4-FFF2-40B4-BE49-F238E27FC236}">
                <a16:creationId xmlns:a16="http://schemas.microsoft.com/office/drawing/2014/main" id="{AC9E1D6F-685C-4070-AFEA-FDF1C83CF015}"/>
              </a:ext>
            </a:extLst>
          </p:cNvPr>
          <p:cNvSpPr>
            <a:spLocks noChangeArrowheads="1"/>
          </p:cNvSpPr>
          <p:nvPr/>
        </p:nvSpPr>
        <p:spPr bwMode="auto">
          <a:xfrm>
            <a:off x="5940425" y="5013325"/>
            <a:ext cx="688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4387" name="Rectangle 19">
            <a:extLst>
              <a:ext uri="{FF2B5EF4-FFF2-40B4-BE49-F238E27FC236}">
                <a16:creationId xmlns:a16="http://schemas.microsoft.com/office/drawing/2014/main" id="{B8F2B7AD-4B12-4239-B88D-FB1113DD2E47}"/>
              </a:ext>
            </a:extLst>
          </p:cNvPr>
          <p:cNvSpPr>
            <a:spLocks noChangeArrowheads="1"/>
          </p:cNvSpPr>
          <p:nvPr/>
        </p:nvSpPr>
        <p:spPr bwMode="auto">
          <a:xfrm>
            <a:off x="2771775" y="692150"/>
            <a:ext cx="588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对</a:t>
            </a:r>
          </a:p>
        </p:txBody>
      </p:sp>
      <p:sp>
        <p:nvSpPr>
          <p:cNvPr id="314388" name="Rectangle 20">
            <a:extLst>
              <a:ext uri="{FF2B5EF4-FFF2-40B4-BE49-F238E27FC236}">
                <a16:creationId xmlns:a16="http://schemas.microsoft.com/office/drawing/2014/main" id="{612C4339-57E5-4BE8-B697-DC714F5A6888}"/>
              </a:ext>
            </a:extLst>
          </p:cNvPr>
          <p:cNvSpPr>
            <a:spLocks noChangeArrowheads="1"/>
          </p:cNvSpPr>
          <p:nvPr/>
        </p:nvSpPr>
        <p:spPr bwMode="auto">
          <a:xfrm>
            <a:off x="3851275" y="692150"/>
            <a:ext cx="1812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的作用为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4376"/>
                                        </p:tgtEl>
                                        <p:attrNameLst>
                                          <p:attrName>style.visibility</p:attrName>
                                        </p:attrNameLst>
                                      </p:cBhvr>
                                      <p:to>
                                        <p:strVal val="visible"/>
                                      </p:to>
                                    </p:set>
                                    <p:animEffect transition="in" filter="wipe(left)">
                                      <p:cBhvr>
                                        <p:cTn id="7" dur="5000"/>
                                        <p:tgtEl>
                                          <p:spTgt spid="3143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4382"/>
                                        </p:tgtEl>
                                        <p:attrNameLst>
                                          <p:attrName>style.visibility</p:attrName>
                                        </p:attrNameLst>
                                      </p:cBhvr>
                                      <p:to>
                                        <p:strVal val="visible"/>
                                      </p:to>
                                    </p:set>
                                    <p:animEffect transition="in" filter="wipe(left)">
                                      <p:cBhvr>
                                        <p:cTn id="12" dur="5000"/>
                                        <p:tgtEl>
                                          <p:spTgt spid="3143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4375"/>
                                        </p:tgtEl>
                                        <p:attrNameLst>
                                          <p:attrName>style.visibility</p:attrName>
                                        </p:attrNameLst>
                                      </p:cBhvr>
                                      <p:to>
                                        <p:strVal val="visible"/>
                                      </p:to>
                                    </p:set>
                                    <p:animEffect transition="in" filter="wipe(left)">
                                      <p:cBhvr>
                                        <p:cTn id="17" dur="5000"/>
                                        <p:tgtEl>
                                          <p:spTgt spid="3143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4374"/>
                                        </p:tgtEl>
                                        <p:attrNameLst>
                                          <p:attrName>style.visibility</p:attrName>
                                        </p:attrNameLst>
                                      </p:cBhvr>
                                      <p:to>
                                        <p:strVal val="visible"/>
                                      </p:to>
                                    </p:set>
                                    <p:animEffect transition="in" filter="wipe(left)">
                                      <p:cBhvr>
                                        <p:cTn id="22" dur="5000"/>
                                        <p:tgtEl>
                                          <p:spTgt spid="3143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14373"/>
                                        </p:tgtEl>
                                        <p:attrNameLst>
                                          <p:attrName>style.visibility</p:attrName>
                                        </p:attrNameLst>
                                      </p:cBhvr>
                                      <p:to>
                                        <p:strVal val="visible"/>
                                      </p:to>
                                    </p:set>
                                    <p:animEffect transition="in" filter="wipe(left)">
                                      <p:cBhvr>
                                        <p:cTn id="27" dur="5000"/>
                                        <p:tgtEl>
                                          <p:spTgt spid="3143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4385"/>
                                        </p:tgtEl>
                                        <p:attrNameLst>
                                          <p:attrName>style.visibility</p:attrName>
                                        </p:attrNameLst>
                                      </p:cBhvr>
                                      <p:to>
                                        <p:strVal val="visible"/>
                                      </p:to>
                                    </p:set>
                                    <p:animEffect transition="in" filter="wipe(left)">
                                      <p:cBhvr>
                                        <p:cTn id="32" dur="5000"/>
                                        <p:tgtEl>
                                          <p:spTgt spid="3143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14372"/>
                                        </p:tgtEl>
                                        <p:attrNameLst>
                                          <p:attrName>style.visibility</p:attrName>
                                        </p:attrNameLst>
                                      </p:cBhvr>
                                      <p:to>
                                        <p:strVal val="visible"/>
                                      </p:to>
                                    </p:set>
                                    <p:animEffect transition="in" filter="wipe(left)">
                                      <p:cBhvr>
                                        <p:cTn id="37" dur="5000"/>
                                        <p:tgtEl>
                                          <p:spTgt spid="3143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4386"/>
                                        </p:tgtEl>
                                        <p:attrNameLst>
                                          <p:attrName>style.visibility</p:attrName>
                                        </p:attrNameLst>
                                      </p:cBhvr>
                                      <p:to>
                                        <p:strVal val="visible"/>
                                      </p:to>
                                    </p:set>
                                    <p:animEffect transition="in" filter="wipe(left)">
                                      <p:cBhvr>
                                        <p:cTn id="42" dur="5000"/>
                                        <p:tgtEl>
                                          <p:spTgt spid="314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82" grpId="0"/>
      <p:bldP spid="314385" grpId="0"/>
      <p:bldP spid="31438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3">
            <a:extLst>
              <a:ext uri="{FF2B5EF4-FFF2-40B4-BE49-F238E27FC236}">
                <a16:creationId xmlns:a16="http://schemas.microsoft.com/office/drawing/2014/main" id="{6B64CA23-70EB-4027-9E25-ADACC2DAD6A3}"/>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5394" name="Rectangle 2">
            <a:extLst>
              <a:ext uri="{FF2B5EF4-FFF2-40B4-BE49-F238E27FC236}">
                <a16:creationId xmlns:a16="http://schemas.microsoft.com/office/drawing/2014/main" id="{0EE8B84F-AA18-4FF6-AA03-129B51D707FB}"/>
              </a:ext>
            </a:extLst>
          </p:cNvPr>
          <p:cNvSpPr>
            <a:spLocks noGrp="1" noChangeArrowheads="1"/>
          </p:cNvSpPr>
          <p:nvPr>
            <p:ph type="title"/>
          </p:nvPr>
        </p:nvSpPr>
        <p:spPr/>
        <p:txBody>
          <a:bodyPr/>
          <a:lstStyle/>
          <a:p>
            <a:endParaRPr lang="zh-CN" altLang="zh-CN" sz="3200">
              <a:latin typeface="宋体" panose="02010600030101010101" pitchFamily="2" charset="-122"/>
            </a:endParaRPr>
          </a:p>
        </p:txBody>
      </p:sp>
      <p:pic>
        <p:nvPicPr>
          <p:cNvPr id="315403" name="Picture 11">
            <a:extLst>
              <a:ext uri="{FF2B5EF4-FFF2-40B4-BE49-F238E27FC236}">
                <a16:creationId xmlns:a16="http://schemas.microsoft.com/office/drawing/2014/main" id="{A131514E-E76E-4E0D-819F-683C6E749A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838" y="765175"/>
            <a:ext cx="1296987" cy="515938"/>
          </a:xfrm>
          <a:prstGeom prst="rect">
            <a:avLst/>
          </a:prstGeom>
          <a:noFill/>
          <a:extLst>
            <a:ext uri="{909E8E84-426E-40DD-AFC4-6F175D3DCCD1}">
              <a14:hiddenFill xmlns:a14="http://schemas.microsoft.com/office/drawing/2010/main">
                <a:solidFill>
                  <a:srgbClr val="FFFFFF"/>
                </a:solidFill>
              </a14:hiddenFill>
            </a:ext>
          </a:extLst>
        </p:spPr>
      </p:pic>
      <p:pic>
        <p:nvPicPr>
          <p:cNvPr id="315402" name="Picture 10">
            <a:extLst>
              <a:ext uri="{FF2B5EF4-FFF2-40B4-BE49-F238E27FC236}">
                <a16:creationId xmlns:a16="http://schemas.microsoft.com/office/drawing/2014/main" id="{02C3B4A1-0E28-43BD-A11F-CF2CCF1CBB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1863" y="793750"/>
            <a:ext cx="477837" cy="444500"/>
          </a:xfrm>
          <a:prstGeom prst="rect">
            <a:avLst/>
          </a:prstGeom>
          <a:noFill/>
          <a:extLst>
            <a:ext uri="{909E8E84-426E-40DD-AFC4-6F175D3DCCD1}">
              <a14:hiddenFill xmlns:a14="http://schemas.microsoft.com/office/drawing/2010/main">
                <a:solidFill>
                  <a:srgbClr val="FFFFFF"/>
                </a:solidFill>
              </a14:hiddenFill>
            </a:ext>
          </a:extLst>
        </p:spPr>
      </p:pic>
      <p:pic>
        <p:nvPicPr>
          <p:cNvPr id="315401" name="Picture 9">
            <a:extLst>
              <a:ext uri="{FF2B5EF4-FFF2-40B4-BE49-F238E27FC236}">
                <a16:creationId xmlns:a16="http://schemas.microsoft.com/office/drawing/2014/main" id="{C535A174-9CD3-4EDF-8D78-1B26BE9543B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850" y="2060575"/>
            <a:ext cx="1311275" cy="508000"/>
          </a:xfrm>
          <a:prstGeom prst="rect">
            <a:avLst/>
          </a:prstGeom>
          <a:noFill/>
          <a:extLst>
            <a:ext uri="{909E8E84-426E-40DD-AFC4-6F175D3DCCD1}">
              <a14:hiddenFill xmlns:a14="http://schemas.microsoft.com/office/drawing/2010/main">
                <a:solidFill>
                  <a:srgbClr val="FFFFFF"/>
                </a:solidFill>
              </a14:hiddenFill>
            </a:ext>
          </a:extLst>
        </p:spPr>
      </p:pic>
      <p:pic>
        <p:nvPicPr>
          <p:cNvPr id="315400" name="Picture 8">
            <a:extLst>
              <a:ext uri="{FF2B5EF4-FFF2-40B4-BE49-F238E27FC236}">
                <a16:creationId xmlns:a16="http://schemas.microsoft.com/office/drawing/2014/main" id="{768C5108-55C4-4B43-BE7B-8818E63611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0600" y="2492375"/>
            <a:ext cx="2185988" cy="741363"/>
          </a:xfrm>
          <a:prstGeom prst="rect">
            <a:avLst/>
          </a:prstGeom>
          <a:noFill/>
          <a:extLst>
            <a:ext uri="{909E8E84-426E-40DD-AFC4-6F175D3DCCD1}">
              <a14:hiddenFill xmlns:a14="http://schemas.microsoft.com/office/drawing/2010/main">
                <a:solidFill>
                  <a:srgbClr val="FFFFFF"/>
                </a:solidFill>
              </a14:hiddenFill>
            </a:ext>
          </a:extLst>
        </p:spPr>
      </p:pic>
      <p:pic>
        <p:nvPicPr>
          <p:cNvPr id="315399" name="Picture 7">
            <a:extLst>
              <a:ext uri="{FF2B5EF4-FFF2-40B4-BE49-F238E27FC236}">
                <a16:creationId xmlns:a16="http://schemas.microsoft.com/office/drawing/2014/main" id="{BE510355-EF2C-4E6F-B9EE-1688027094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9700" y="2603500"/>
            <a:ext cx="628650" cy="573088"/>
          </a:xfrm>
          <a:prstGeom prst="rect">
            <a:avLst/>
          </a:prstGeom>
          <a:noFill/>
          <a:extLst>
            <a:ext uri="{909E8E84-426E-40DD-AFC4-6F175D3DCCD1}">
              <a14:hiddenFill xmlns:a14="http://schemas.microsoft.com/office/drawing/2010/main">
                <a:solidFill>
                  <a:srgbClr val="FFFFFF"/>
                </a:solidFill>
              </a14:hiddenFill>
            </a:ext>
          </a:extLst>
        </p:spPr>
      </p:pic>
      <p:pic>
        <p:nvPicPr>
          <p:cNvPr id="315398" name="Picture 6">
            <a:extLst>
              <a:ext uri="{FF2B5EF4-FFF2-40B4-BE49-F238E27FC236}">
                <a16:creationId xmlns:a16="http://schemas.microsoft.com/office/drawing/2014/main" id="{737B7B07-8397-43EC-87E8-07E2AACBCC0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48038" y="3317875"/>
            <a:ext cx="647700" cy="463550"/>
          </a:xfrm>
          <a:prstGeom prst="rect">
            <a:avLst/>
          </a:prstGeom>
          <a:noFill/>
          <a:extLst>
            <a:ext uri="{909E8E84-426E-40DD-AFC4-6F175D3DCCD1}">
              <a14:hiddenFill xmlns:a14="http://schemas.microsoft.com/office/drawing/2010/main">
                <a:solidFill>
                  <a:srgbClr val="FFFFFF"/>
                </a:solidFill>
              </a14:hiddenFill>
            </a:ext>
          </a:extLst>
        </p:spPr>
      </p:pic>
      <p:sp>
        <p:nvSpPr>
          <p:cNvPr id="315404" name="Rectangle 12">
            <a:extLst>
              <a:ext uri="{FF2B5EF4-FFF2-40B4-BE49-F238E27FC236}">
                <a16:creationId xmlns:a16="http://schemas.microsoft.com/office/drawing/2014/main" id="{E5F439FF-2C55-48DB-A2E8-F1A4B3D3AD13}"/>
              </a:ext>
            </a:extLst>
          </p:cNvPr>
          <p:cNvSpPr>
            <a:spLocks noChangeArrowheads="1"/>
          </p:cNvSpPr>
          <p:nvPr/>
        </p:nvSpPr>
        <p:spPr bwMode="auto">
          <a:xfrm>
            <a:off x="712788" y="692150"/>
            <a:ext cx="35290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其直观意义是， </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5405" name="Rectangle 13">
            <a:extLst>
              <a:ext uri="{FF2B5EF4-FFF2-40B4-BE49-F238E27FC236}">
                <a16:creationId xmlns:a16="http://schemas.microsoft.com/office/drawing/2014/main" id="{A113B9D4-7D96-4B55-BDAE-636A8AD62295}"/>
              </a:ext>
            </a:extLst>
          </p:cNvPr>
          <p:cNvSpPr>
            <a:spLocks noChangeArrowheads="1"/>
          </p:cNvSpPr>
          <p:nvPr/>
        </p:nvSpPr>
        <p:spPr bwMode="auto">
          <a:xfrm>
            <a:off x="5105400" y="692150"/>
            <a:ext cx="885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对</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5406" name="Rectangle 14">
            <a:extLst>
              <a:ext uri="{FF2B5EF4-FFF2-40B4-BE49-F238E27FC236}">
                <a16:creationId xmlns:a16="http://schemas.microsoft.com/office/drawing/2014/main" id="{2F192B6B-ABBE-4FE5-9F5A-01BC000226DD}"/>
              </a:ext>
            </a:extLst>
          </p:cNvPr>
          <p:cNvSpPr>
            <a:spLocks noChangeArrowheads="1"/>
          </p:cNvSpPr>
          <p:nvPr/>
        </p:nvSpPr>
        <p:spPr bwMode="auto">
          <a:xfrm>
            <a:off x="6372225" y="692150"/>
            <a:ext cx="2447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的作用就是</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5407" name="Rectangle 15">
            <a:extLst>
              <a:ext uri="{FF2B5EF4-FFF2-40B4-BE49-F238E27FC236}">
                <a16:creationId xmlns:a16="http://schemas.microsoft.com/office/drawing/2014/main" id="{67049927-4854-4109-99FA-52778D4AC7E2}"/>
              </a:ext>
            </a:extLst>
          </p:cNvPr>
          <p:cNvSpPr>
            <a:spLocks noChangeArrowheads="1"/>
          </p:cNvSpPr>
          <p:nvPr/>
        </p:nvSpPr>
        <p:spPr bwMode="auto">
          <a:xfrm>
            <a:off x="1476375" y="1989138"/>
            <a:ext cx="885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使</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5414" name="Rectangle 22">
            <a:extLst>
              <a:ext uri="{FF2B5EF4-FFF2-40B4-BE49-F238E27FC236}">
                <a16:creationId xmlns:a16="http://schemas.microsoft.com/office/drawing/2014/main" id="{3ED03136-B13A-4D4A-ABD4-C0271C7642BC}"/>
              </a:ext>
            </a:extLst>
          </p:cNvPr>
          <p:cNvSpPr>
            <a:spLocks noChangeArrowheads="1"/>
          </p:cNvSpPr>
          <p:nvPr/>
        </p:nvSpPr>
        <p:spPr bwMode="auto">
          <a:xfrm>
            <a:off x="187325" y="1341438"/>
            <a:ext cx="89566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对项链的点号作一个旋转变换或翻转变换，因而</a:t>
            </a:r>
          </a:p>
        </p:txBody>
      </p:sp>
      <p:pic>
        <p:nvPicPr>
          <p:cNvPr id="315415" name="Picture 23">
            <a:extLst>
              <a:ext uri="{FF2B5EF4-FFF2-40B4-BE49-F238E27FC236}">
                <a16:creationId xmlns:a16="http://schemas.microsoft.com/office/drawing/2014/main" id="{9FE88297-7F57-4C95-9F5E-507AFCE74A1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48038" y="2636838"/>
            <a:ext cx="663575" cy="468312"/>
          </a:xfrm>
          <a:prstGeom prst="rect">
            <a:avLst/>
          </a:prstGeom>
          <a:noFill/>
          <a:extLst>
            <a:ext uri="{909E8E84-426E-40DD-AFC4-6F175D3DCCD1}">
              <a14:hiddenFill xmlns:a14="http://schemas.microsoft.com/office/drawing/2010/main">
                <a:solidFill>
                  <a:srgbClr val="FFFFFF"/>
                </a:solidFill>
              </a14:hiddenFill>
            </a:ext>
          </a:extLst>
        </p:spPr>
      </p:pic>
      <p:pic>
        <p:nvPicPr>
          <p:cNvPr id="315416" name="Picture 24">
            <a:extLst>
              <a:ext uri="{FF2B5EF4-FFF2-40B4-BE49-F238E27FC236}">
                <a16:creationId xmlns:a16="http://schemas.microsoft.com/office/drawing/2014/main" id="{6AA5C02C-982B-4D3B-81F4-FA3F3A4A057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14788" y="2571750"/>
            <a:ext cx="584200" cy="585788"/>
          </a:xfrm>
          <a:prstGeom prst="rect">
            <a:avLst/>
          </a:prstGeom>
          <a:noFill/>
          <a:extLst>
            <a:ext uri="{909E8E84-426E-40DD-AFC4-6F175D3DCCD1}">
              <a14:hiddenFill xmlns:a14="http://schemas.microsoft.com/office/drawing/2010/main">
                <a:solidFill>
                  <a:srgbClr val="FFFFFF"/>
                </a:solidFill>
              </a14:hiddenFill>
            </a:ext>
          </a:extLst>
        </p:spPr>
      </p:pic>
      <p:sp>
        <p:nvSpPr>
          <p:cNvPr id="315417" name="Rectangle 25">
            <a:extLst>
              <a:ext uri="{FF2B5EF4-FFF2-40B4-BE49-F238E27FC236}">
                <a16:creationId xmlns:a16="http://schemas.microsoft.com/office/drawing/2014/main" id="{9ADE7BBE-EB43-44AE-B6E9-861E0949CB6A}"/>
              </a:ext>
            </a:extLst>
          </p:cNvPr>
          <p:cNvSpPr>
            <a:spLocks noChangeArrowheads="1"/>
          </p:cNvSpPr>
          <p:nvPr/>
        </p:nvSpPr>
        <p:spPr bwMode="auto">
          <a:xfrm>
            <a:off x="4645025" y="2573338"/>
            <a:ext cx="588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与</a:t>
            </a:r>
          </a:p>
        </p:txBody>
      </p:sp>
      <p:sp>
        <p:nvSpPr>
          <p:cNvPr id="315418" name="Rectangle 26">
            <a:extLst>
              <a:ext uri="{FF2B5EF4-FFF2-40B4-BE49-F238E27FC236}">
                <a16:creationId xmlns:a16="http://schemas.microsoft.com/office/drawing/2014/main" id="{FD99C58B-3365-4799-BFD8-89FE51435FC7}"/>
              </a:ext>
            </a:extLst>
          </p:cNvPr>
          <p:cNvSpPr>
            <a:spLocks noChangeArrowheads="1"/>
          </p:cNvSpPr>
          <p:nvPr/>
        </p:nvSpPr>
        <p:spPr bwMode="auto">
          <a:xfrm>
            <a:off x="5867400" y="2565400"/>
            <a:ext cx="2952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是同一类型的</a:t>
            </a:r>
          </a:p>
        </p:txBody>
      </p:sp>
      <p:sp>
        <p:nvSpPr>
          <p:cNvPr id="315419" name="Rectangle 27">
            <a:extLst>
              <a:ext uri="{FF2B5EF4-FFF2-40B4-BE49-F238E27FC236}">
                <a16:creationId xmlns:a16="http://schemas.microsoft.com/office/drawing/2014/main" id="{5EE2C5FD-B9E7-4C97-B81A-C8572257D29B}"/>
              </a:ext>
            </a:extLst>
          </p:cNvPr>
          <p:cNvSpPr>
            <a:spLocks noChangeArrowheads="1"/>
          </p:cNvSpPr>
          <p:nvPr/>
        </p:nvSpPr>
        <p:spPr bwMode="auto">
          <a:xfrm>
            <a:off x="5861050" y="3284538"/>
            <a:ext cx="2741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属于同一轨道</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p:txBody>
      </p:sp>
      <p:pic>
        <p:nvPicPr>
          <p:cNvPr id="315420" name="Picture 28">
            <a:extLst>
              <a:ext uri="{FF2B5EF4-FFF2-40B4-BE49-F238E27FC236}">
                <a16:creationId xmlns:a16="http://schemas.microsoft.com/office/drawing/2014/main" id="{A7BDD5E8-1F17-4F17-B983-4C0AD6072F2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27638" y="3290888"/>
            <a:ext cx="628650" cy="573087"/>
          </a:xfrm>
          <a:prstGeom prst="rect">
            <a:avLst/>
          </a:prstGeom>
          <a:noFill/>
          <a:extLst>
            <a:ext uri="{909E8E84-426E-40DD-AFC4-6F175D3DCCD1}">
              <a14:hiddenFill xmlns:a14="http://schemas.microsoft.com/office/drawing/2010/main">
                <a:solidFill>
                  <a:srgbClr val="FFFFFF"/>
                </a:solidFill>
              </a14:hiddenFill>
            </a:ext>
          </a:extLst>
        </p:spPr>
      </p:pic>
      <p:pic>
        <p:nvPicPr>
          <p:cNvPr id="315421" name="Picture 29">
            <a:extLst>
              <a:ext uri="{FF2B5EF4-FFF2-40B4-BE49-F238E27FC236}">
                <a16:creationId xmlns:a16="http://schemas.microsoft.com/office/drawing/2014/main" id="{4F50D41D-954A-4806-BB90-A30FBC25A84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22725" y="3259138"/>
            <a:ext cx="585788" cy="585787"/>
          </a:xfrm>
          <a:prstGeom prst="rect">
            <a:avLst/>
          </a:prstGeom>
          <a:noFill/>
          <a:extLst>
            <a:ext uri="{909E8E84-426E-40DD-AFC4-6F175D3DCCD1}">
              <a14:hiddenFill xmlns:a14="http://schemas.microsoft.com/office/drawing/2010/main">
                <a:solidFill>
                  <a:srgbClr val="FFFFFF"/>
                </a:solidFill>
              </a14:hiddenFill>
            </a:ext>
          </a:extLst>
        </p:spPr>
      </p:pic>
      <p:sp>
        <p:nvSpPr>
          <p:cNvPr id="315422" name="Rectangle 30">
            <a:extLst>
              <a:ext uri="{FF2B5EF4-FFF2-40B4-BE49-F238E27FC236}">
                <a16:creationId xmlns:a16="http://schemas.microsoft.com/office/drawing/2014/main" id="{ED59A0ED-8941-4FD9-85A7-A8DDD6EDB467}"/>
              </a:ext>
            </a:extLst>
          </p:cNvPr>
          <p:cNvSpPr>
            <a:spLocks noChangeArrowheads="1"/>
          </p:cNvSpPr>
          <p:nvPr/>
        </p:nvSpPr>
        <p:spPr bwMode="auto">
          <a:xfrm>
            <a:off x="4652963" y="3260725"/>
            <a:ext cx="5889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与</a:t>
            </a:r>
          </a:p>
        </p:txBody>
      </p:sp>
      <p:pic>
        <p:nvPicPr>
          <p:cNvPr id="315424" name="Picture 32">
            <a:extLst>
              <a:ext uri="{FF2B5EF4-FFF2-40B4-BE49-F238E27FC236}">
                <a16:creationId xmlns:a16="http://schemas.microsoft.com/office/drawing/2014/main" id="{4C3CD09C-6B6D-4B0F-A7EE-CE59A8CEFC7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03800" y="4649788"/>
            <a:ext cx="504825" cy="504825"/>
          </a:xfrm>
          <a:prstGeom prst="rect">
            <a:avLst/>
          </a:prstGeom>
          <a:noFill/>
          <a:extLst>
            <a:ext uri="{909E8E84-426E-40DD-AFC4-6F175D3DCCD1}">
              <a14:hiddenFill xmlns:a14="http://schemas.microsoft.com/office/drawing/2010/main">
                <a:solidFill>
                  <a:srgbClr val="FFFFFF"/>
                </a:solidFill>
              </a14:hiddenFill>
            </a:ext>
          </a:extLst>
        </p:spPr>
      </p:pic>
      <p:pic>
        <p:nvPicPr>
          <p:cNvPr id="315423" name="Picture 31">
            <a:extLst>
              <a:ext uri="{FF2B5EF4-FFF2-40B4-BE49-F238E27FC236}">
                <a16:creationId xmlns:a16="http://schemas.microsoft.com/office/drawing/2014/main" id="{FF3775B7-B6AC-494A-9294-4E64110DA84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779838" y="4722813"/>
            <a:ext cx="649287" cy="506412"/>
          </a:xfrm>
          <a:prstGeom prst="rect">
            <a:avLst/>
          </a:prstGeom>
          <a:noFill/>
          <a:extLst>
            <a:ext uri="{909E8E84-426E-40DD-AFC4-6F175D3DCCD1}">
              <a14:hiddenFill xmlns:a14="http://schemas.microsoft.com/office/drawing/2010/main">
                <a:solidFill>
                  <a:srgbClr val="FFFFFF"/>
                </a:solidFill>
              </a14:hiddenFill>
            </a:ext>
          </a:extLst>
        </p:spPr>
      </p:pic>
      <p:sp>
        <p:nvSpPr>
          <p:cNvPr id="315425" name="Rectangle 33">
            <a:extLst>
              <a:ext uri="{FF2B5EF4-FFF2-40B4-BE49-F238E27FC236}">
                <a16:creationId xmlns:a16="http://schemas.microsoft.com/office/drawing/2014/main" id="{EDAC127D-9EEE-4208-97E3-623AC001CDC1}"/>
              </a:ext>
            </a:extLst>
          </p:cNvPr>
          <p:cNvSpPr>
            <a:spLocks noChangeArrowheads="1"/>
          </p:cNvSpPr>
          <p:nvPr/>
        </p:nvSpPr>
        <p:spPr bwMode="auto">
          <a:xfrm>
            <a:off x="584200" y="3997325"/>
            <a:ext cx="8388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因此，每一类型的项链对应一个轨道，</a:t>
            </a:r>
            <a:r>
              <a:rPr kumimoji="0" lang="zh-CN" altLang="en-US" sz="32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不同</a:t>
            </a:r>
          </a:p>
        </p:txBody>
      </p:sp>
      <p:sp>
        <p:nvSpPr>
          <p:cNvPr id="315434" name="Rectangle 42">
            <a:extLst>
              <a:ext uri="{FF2B5EF4-FFF2-40B4-BE49-F238E27FC236}">
                <a16:creationId xmlns:a16="http://schemas.microsoft.com/office/drawing/2014/main" id="{17F86A6A-D4A2-4A1A-96F8-37C27913129C}"/>
              </a:ext>
            </a:extLst>
          </p:cNvPr>
          <p:cNvSpPr>
            <a:spLocks noChangeArrowheads="1"/>
          </p:cNvSpPr>
          <p:nvPr/>
        </p:nvSpPr>
        <p:spPr bwMode="auto">
          <a:xfrm>
            <a:off x="323850" y="4649788"/>
            <a:ext cx="3444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类型项链数目就是</a:t>
            </a:r>
          </a:p>
        </p:txBody>
      </p:sp>
      <p:sp>
        <p:nvSpPr>
          <p:cNvPr id="315435" name="Rectangle 43">
            <a:extLst>
              <a:ext uri="{FF2B5EF4-FFF2-40B4-BE49-F238E27FC236}">
                <a16:creationId xmlns:a16="http://schemas.microsoft.com/office/drawing/2014/main" id="{0D27D899-42B9-431A-BEAE-BE408653D7B0}"/>
              </a:ext>
            </a:extLst>
          </p:cNvPr>
          <p:cNvSpPr>
            <a:spLocks noChangeArrowheads="1"/>
          </p:cNvSpPr>
          <p:nvPr/>
        </p:nvSpPr>
        <p:spPr bwMode="auto">
          <a:xfrm>
            <a:off x="4427538" y="4649788"/>
            <a:ext cx="5889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对</a:t>
            </a:r>
          </a:p>
        </p:txBody>
      </p:sp>
      <p:sp>
        <p:nvSpPr>
          <p:cNvPr id="315436" name="Rectangle 44">
            <a:extLst>
              <a:ext uri="{FF2B5EF4-FFF2-40B4-BE49-F238E27FC236}">
                <a16:creationId xmlns:a16="http://schemas.microsoft.com/office/drawing/2014/main" id="{734EDF70-E289-46FC-B97F-53A9E9C13A3E}"/>
              </a:ext>
            </a:extLst>
          </p:cNvPr>
          <p:cNvSpPr>
            <a:spLocks noChangeArrowheads="1"/>
          </p:cNvSpPr>
          <p:nvPr/>
        </p:nvSpPr>
        <p:spPr bwMode="auto">
          <a:xfrm>
            <a:off x="179388" y="5229225"/>
            <a:ext cx="46751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，可用</a:t>
            </a:r>
            <a:r>
              <a:rPr kumimoji="0" lang="en-US" altLang="zh-CN" sz="3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Burnside</a:t>
            </a: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引理求解</a:t>
            </a: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5438" name="Rectangle 46">
            <a:extLst>
              <a:ext uri="{FF2B5EF4-FFF2-40B4-BE49-F238E27FC236}">
                <a16:creationId xmlns:a16="http://schemas.microsoft.com/office/drawing/2014/main" id="{F60FC3E4-30FF-45AA-84EA-54A7EE158F5A}"/>
              </a:ext>
            </a:extLst>
          </p:cNvPr>
          <p:cNvSpPr>
            <a:spLocks noChangeArrowheads="1"/>
          </p:cNvSpPr>
          <p:nvPr/>
        </p:nvSpPr>
        <p:spPr bwMode="auto">
          <a:xfrm>
            <a:off x="5483225" y="4618038"/>
            <a:ext cx="3660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作用下的</a:t>
            </a:r>
            <a:r>
              <a:rPr kumimoji="0" lang="zh-CN" altLang="en-US" sz="32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轨道数目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5415"/>
                                        </p:tgtEl>
                                        <p:attrNameLst>
                                          <p:attrName>style.visibility</p:attrName>
                                        </p:attrNameLst>
                                      </p:cBhvr>
                                      <p:to>
                                        <p:strVal val="visible"/>
                                      </p:to>
                                    </p:set>
                                    <p:animEffect transition="in" filter="wipe(left)">
                                      <p:cBhvr>
                                        <p:cTn id="7" dur="5000"/>
                                        <p:tgtEl>
                                          <p:spTgt spid="3154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5416"/>
                                        </p:tgtEl>
                                        <p:attrNameLst>
                                          <p:attrName>style.visibility</p:attrName>
                                        </p:attrNameLst>
                                      </p:cBhvr>
                                      <p:to>
                                        <p:strVal val="visible"/>
                                      </p:to>
                                    </p:set>
                                    <p:animEffect transition="in" filter="wipe(left)">
                                      <p:cBhvr>
                                        <p:cTn id="12" dur="5000"/>
                                        <p:tgtEl>
                                          <p:spTgt spid="3154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5417"/>
                                        </p:tgtEl>
                                        <p:attrNameLst>
                                          <p:attrName>style.visibility</p:attrName>
                                        </p:attrNameLst>
                                      </p:cBhvr>
                                      <p:to>
                                        <p:strVal val="visible"/>
                                      </p:to>
                                    </p:set>
                                    <p:animEffect transition="in" filter="wipe(left)">
                                      <p:cBhvr>
                                        <p:cTn id="17" dur="5000"/>
                                        <p:tgtEl>
                                          <p:spTgt spid="3154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5399"/>
                                        </p:tgtEl>
                                        <p:attrNameLst>
                                          <p:attrName>style.visibility</p:attrName>
                                        </p:attrNameLst>
                                      </p:cBhvr>
                                      <p:to>
                                        <p:strVal val="visible"/>
                                      </p:to>
                                    </p:set>
                                    <p:animEffect transition="in" filter="wipe(left)">
                                      <p:cBhvr>
                                        <p:cTn id="22" dur="5000"/>
                                        <p:tgtEl>
                                          <p:spTgt spid="3153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5418"/>
                                        </p:tgtEl>
                                        <p:attrNameLst>
                                          <p:attrName>style.visibility</p:attrName>
                                        </p:attrNameLst>
                                      </p:cBhvr>
                                      <p:to>
                                        <p:strVal val="visible"/>
                                      </p:to>
                                    </p:set>
                                    <p:animEffect transition="in" filter="wipe(left)">
                                      <p:cBhvr>
                                        <p:cTn id="27" dur="5000"/>
                                        <p:tgtEl>
                                          <p:spTgt spid="3154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15398"/>
                                        </p:tgtEl>
                                        <p:attrNameLst>
                                          <p:attrName>style.visibility</p:attrName>
                                        </p:attrNameLst>
                                      </p:cBhvr>
                                      <p:to>
                                        <p:strVal val="visible"/>
                                      </p:to>
                                    </p:set>
                                    <p:animEffect transition="in" filter="wipe(left)">
                                      <p:cBhvr>
                                        <p:cTn id="32" dur="5000"/>
                                        <p:tgtEl>
                                          <p:spTgt spid="3153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15421"/>
                                        </p:tgtEl>
                                        <p:attrNameLst>
                                          <p:attrName>style.visibility</p:attrName>
                                        </p:attrNameLst>
                                      </p:cBhvr>
                                      <p:to>
                                        <p:strVal val="visible"/>
                                      </p:to>
                                    </p:set>
                                    <p:animEffect transition="in" filter="wipe(left)">
                                      <p:cBhvr>
                                        <p:cTn id="37" dur="5000"/>
                                        <p:tgtEl>
                                          <p:spTgt spid="3154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5422"/>
                                        </p:tgtEl>
                                        <p:attrNameLst>
                                          <p:attrName>style.visibility</p:attrName>
                                        </p:attrNameLst>
                                      </p:cBhvr>
                                      <p:to>
                                        <p:strVal val="visible"/>
                                      </p:to>
                                    </p:set>
                                    <p:animEffect transition="in" filter="wipe(left)">
                                      <p:cBhvr>
                                        <p:cTn id="42" dur="5000"/>
                                        <p:tgtEl>
                                          <p:spTgt spid="3154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15420"/>
                                        </p:tgtEl>
                                        <p:attrNameLst>
                                          <p:attrName>style.visibility</p:attrName>
                                        </p:attrNameLst>
                                      </p:cBhvr>
                                      <p:to>
                                        <p:strVal val="visible"/>
                                      </p:to>
                                    </p:set>
                                    <p:animEffect transition="in" filter="wipe(left)">
                                      <p:cBhvr>
                                        <p:cTn id="47" dur="5000"/>
                                        <p:tgtEl>
                                          <p:spTgt spid="3154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5419"/>
                                        </p:tgtEl>
                                        <p:attrNameLst>
                                          <p:attrName>style.visibility</p:attrName>
                                        </p:attrNameLst>
                                      </p:cBhvr>
                                      <p:to>
                                        <p:strVal val="visible"/>
                                      </p:to>
                                    </p:set>
                                    <p:animEffect transition="in" filter="wipe(left)">
                                      <p:cBhvr>
                                        <p:cTn id="52" dur="5000"/>
                                        <p:tgtEl>
                                          <p:spTgt spid="3154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15425"/>
                                        </p:tgtEl>
                                        <p:attrNameLst>
                                          <p:attrName>style.visibility</p:attrName>
                                        </p:attrNameLst>
                                      </p:cBhvr>
                                      <p:to>
                                        <p:strVal val="visible"/>
                                      </p:to>
                                    </p:set>
                                    <p:animEffect transition="in" filter="wipe(left)">
                                      <p:cBhvr>
                                        <p:cTn id="57" dur="5000"/>
                                        <p:tgtEl>
                                          <p:spTgt spid="31542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15434"/>
                                        </p:tgtEl>
                                        <p:attrNameLst>
                                          <p:attrName>style.visibility</p:attrName>
                                        </p:attrNameLst>
                                      </p:cBhvr>
                                      <p:to>
                                        <p:strVal val="visible"/>
                                      </p:to>
                                    </p:set>
                                    <p:animEffect transition="in" filter="wipe(left)">
                                      <p:cBhvr>
                                        <p:cTn id="62" dur="5000"/>
                                        <p:tgtEl>
                                          <p:spTgt spid="31543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15423"/>
                                        </p:tgtEl>
                                        <p:attrNameLst>
                                          <p:attrName>style.visibility</p:attrName>
                                        </p:attrNameLst>
                                      </p:cBhvr>
                                      <p:to>
                                        <p:strVal val="visible"/>
                                      </p:to>
                                    </p:set>
                                    <p:animEffect transition="in" filter="wipe(left)">
                                      <p:cBhvr>
                                        <p:cTn id="67" dur="5000"/>
                                        <p:tgtEl>
                                          <p:spTgt spid="31542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15435"/>
                                        </p:tgtEl>
                                        <p:attrNameLst>
                                          <p:attrName>style.visibility</p:attrName>
                                        </p:attrNameLst>
                                      </p:cBhvr>
                                      <p:to>
                                        <p:strVal val="visible"/>
                                      </p:to>
                                    </p:set>
                                    <p:animEffect transition="in" filter="wipe(left)">
                                      <p:cBhvr>
                                        <p:cTn id="72" dur="5000"/>
                                        <p:tgtEl>
                                          <p:spTgt spid="31543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315424"/>
                                        </p:tgtEl>
                                        <p:attrNameLst>
                                          <p:attrName>style.visibility</p:attrName>
                                        </p:attrNameLst>
                                      </p:cBhvr>
                                      <p:to>
                                        <p:strVal val="visible"/>
                                      </p:to>
                                    </p:set>
                                    <p:animEffect transition="in" filter="wipe(left)">
                                      <p:cBhvr>
                                        <p:cTn id="77" dur="5000"/>
                                        <p:tgtEl>
                                          <p:spTgt spid="31542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15438"/>
                                        </p:tgtEl>
                                        <p:attrNameLst>
                                          <p:attrName>style.visibility</p:attrName>
                                        </p:attrNameLst>
                                      </p:cBhvr>
                                      <p:to>
                                        <p:strVal val="visible"/>
                                      </p:to>
                                    </p:set>
                                    <p:animEffect transition="in" filter="wipe(left)">
                                      <p:cBhvr>
                                        <p:cTn id="82" dur="5000"/>
                                        <p:tgtEl>
                                          <p:spTgt spid="31543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15436"/>
                                        </p:tgtEl>
                                        <p:attrNameLst>
                                          <p:attrName>style.visibility</p:attrName>
                                        </p:attrNameLst>
                                      </p:cBhvr>
                                      <p:to>
                                        <p:strVal val="visible"/>
                                      </p:to>
                                    </p:set>
                                    <p:animEffect transition="in" filter="wipe(left)">
                                      <p:cBhvr>
                                        <p:cTn id="87" dur="5000"/>
                                        <p:tgtEl>
                                          <p:spTgt spid="315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17" grpId="0"/>
      <p:bldP spid="315418" grpId="0"/>
      <p:bldP spid="315419" grpId="0"/>
      <p:bldP spid="315422" grpId="0"/>
      <p:bldP spid="315425" grpId="0"/>
      <p:bldP spid="315434" grpId="0"/>
      <p:bldP spid="315435" grpId="0"/>
      <p:bldP spid="315436" grpId="0"/>
      <p:bldP spid="31543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日期占位符 3">
            <a:extLst>
              <a:ext uri="{FF2B5EF4-FFF2-40B4-BE49-F238E27FC236}">
                <a16:creationId xmlns:a16="http://schemas.microsoft.com/office/drawing/2014/main" id="{E170AC9E-6482-4EA7-992E-84E31519A40E}"/>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6420" name="Rectangle 4">
            <a:extLst>
              <a:ext uri="{FF2B5EF4-FFF2-40B4-BE49-F238E27FC236}">
                <a16:creationId xmlns:a16="http://schemas.microsoft.com/office/drawing/2014/main" id="{B57F44EC-C525-4CD1-856C-C64065CF22B1}"/>
              </a:ext>
            </a:extLst>
          </p:cNvPr>
          <p:cNvSpPr>
            <a:spLocks noGrp="1" noChangeArrowheads="1"/>
          </p:cNvSpPr>
          <p:nvPr>
            <p:ph type="title"/>
          </p:nvPr>
        </p:nvSpPr>
        <p:spPr/>
        <p:txBody>
          <a:bodyPr/>
          <a:lstStyle/>
          <a:p>
            <a:endParaRPr lang="zh-CN" altLang="zh-CN" sz="3200">
              <a:latin typeface="宋体" panose="02010600030101010101" pitchFamily="2" charset="-122"/>
            </a:endParaRPr>
          </a:p>
        </p:txBody>
      </p:sp>
      <p:pic>
        <p:nvPicPr>
          <p:cNvPr id="316424" name="Picture 8">
            <a:extLst>
              <a:ext uri="{FF2B5EF4-FFF2-40B4-BE49-F238E27FC236}">
                <a16:creationId xmlns:a16="http://schemas.microsoft.com/office/drawing/2014/main" id="{BF4E2555-1F80-44A1-BFAF-2866338F5F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3438" y="765175"/>
            <a:ext cx="1657350" cy="581025"/>
          </a:xfrm>
          <a:prstGeom prst="rect">
            <a:avLst/>
          </a:prstGeom>
          <a:noFill/>
          <a:extLst>
            <a:ext uri="{909E8E84-426E-40DD-AFC4-6F175D3DCCD1}">
              <a14:hiddenFill xmlns:a14="http://schemas.microsoft.com/office/drawing/2010/main">
                <a:solidFill>
                  <a:srgbClr val="FFFFFF"/>
                </a:solidFill>
              </a14:hiddenFill>
            </a:ext>
          </a:extLst>
        </p:spPr>
      </p:pic>
      <p:pic>
        <p:nvPicPr>
          <p:cNvPr id="316423" name="Picture 7">
            <a:extLst>
              <a:ext uri="{FF2B5EF4-FFF2-40B4-BE49-F238E27FC236}">
                <a16:creationId xmlns:a16="http://schemas.microsoft.com/office/drawing/2014/main" id="{128E4FAA-9E97-46C0-A4C7-E60B64988F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188" y="765175"/>
            <a:ext cx="4095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316422" name="Picture 6">
            <a:extLst>
              <a:ext uri="{FF2B5EF4-FFF2-40B4-BE49-F238E27FC236}">
                <a16:creationId xmlns:a16="http://schemas.microsoft.com/office/drawing/2014/main" id="{9904FA8C-F155-41A8-9D5B-80CCD46D47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825" y="1268413"/>
            <a:ext cx="503238" cy="503237"/>
          </a:xfrm>
          <a:prstGeom prst="rect">
            <a:avLst/>
          </a:prstGeom>
          <a:noFill/>
          <a:extLst>
            <a:ext uri="{909E8E84-426E-40DD-AFC4-6F175D3DCCD1}">
              <a14:hiddenFill xmlns:a14="http://schemas.microsoft.com/office/drawing/2010/main">
                <a:solidFill>
                  <a:srgbClr val="FFFFFF"/>
                </a:solidFill>
              </a14:hiddenFill>
            </a:ext>
          </a:extLst>
        </p:spPr>
      </p:pic>
      <p:sp>
        <p:nvSpPr>
          <p:cNvPr id="316425" name="Rectangle 9">
            <a:extLst>
              <a:ext uri="{FF2B5EF4-FFF2-40B4-BE49-F238E27FC236}">
                <a16:creationId xmlns:a16="http://schemas.microsoft.com/office/drawing/2014/main" id="{26E840C7-0070-4601-9CEB-4792AF374C9B}"/>
              </a:ext>
            </a:extLst>
          </p:cNvPr>
          <p:cNvSpPr>
            <a:spLocks noChangeArrowheads="1"/>
          </p:cNvSpPr>
          <p:nvPr/>
        </p:nvSpPr>
        <p:spPr bwMode="auto">
          <a:xfrm>
            <a:off x="900113" y="692150"/>
            <a:ext cx="3852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FF"/>
                </a:solidFill>
                <a:effectLst/>
                <a:uLnTx/>
                <a:uFillTx/>
                <a:latin typeface="宋体" panose="02010600030101010101" pitchFamily="2" charset="-122"/>
                <a:ea typeface="宋体" panose="02010600030101010101" pitchFamily="2" charset="-122"/>
                <a:cs typeface="Times New Roman" panose="02020603050405020304" pitchFamily="18" charset="0"/>
              </a:rPr>
              <a:t>下一个关键问题是</a:t>
            </a: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6426" name="Rectangle 10">
            <a:extLst>
              <a:ext uri="{FF2B5EF4-FFF2-40B4-BE49-F238E27FC236}">
                <a16:creationId xmlns:a16="http://schemas.microsoft.com/office/drawing/2014/main" id="{A926B78B-D2A7-4985-8753-F140981C2C76}"/>
              </a:ext>
            </a:extLst>
          </p:cNvPr>
          <p:cNvSpPr>
            <a:spLocks noChangeArrowheads="1"/>
          </p:cNvSpPr>
          <p:nvPr/>
        </p:nvSpPr>
        <p:spPr bwMode="auto">
          <a:xfrm>
            <a:off x="6300788" y="692150"/>
            <a:ext cx="1584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如何求</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6427" name="Rectangle 11">
            <a:extLst>
              <a:ext uri="{FF2B5EF4-FFF2-40B4-BE49-F238E27FC236}">
                <a16:creationId xmlns:a16="http://schemas.microsoft.com/office/drawing/2014/main" id="{458677AB-AE82-414F-8791-A1A0D09AE99B}"/>
              </a:ext>
            </a:extLst>
          </p:cNvPr>
          <p:cNvSpPr>
            <a:spLocks noChangeArrowheads="1"/>
          </p:cNvSpPr>
          <p:nvPr/>
        </p:nvSpPr>
        <p:spPr bwMode="auto">
          <a:xfrm>
            <a:off x="7956550" y="660400"/>
            <a:ext cx="587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在</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6428" name="Rectangle 12">
            <a:extLst>
              <a:ext uri="{FF2B5EF4-FFF2-40B4-BE49-F238E27FC236}">
                <a16:creationId xmlns:a16="http://schemas.microsoft.com/office/drawing/2014/main" id="{B025D4DD-C60C-4383-9794-9367E7F3F6DF}"/>
              </a:ext>
            </a:extLst>
          </p:cNvPr>
          <p:cNvSpPr>
            <a:spLocks noChangeArrowheads="1"/>
          </p:cNvSpPr>
          <p:nvPr/>
        </p:nvSpPr>
        <p:spPr bwMode="auto">
          <a:xfrm>
            <a:off x="684213" y="1196975"/>
            <a:ext cx="28082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上的不动点数</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pic>
        <p:nvPicPr>
          <p:cNvPr id="316430" name="Picture 14">
            <a:extLst>
              <a:ext uri="{FF2B5EF4-FFF2-40B4-BE49-F238E27FC236}">
                <a16:creationId xmlns:a16="http://schemas.microsoft.com/office/drawing/2014/main" id="{F0CD6197-AC93-4DBC-88FA-C7993363541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6600" y="1196975"/>
            <a:ext cx="538163" cy="690563"/>
          </a:xfrm>
          <a:prstGeom prst="rect">
            <a:avLst/>
          </a:prstGeom>
          <a:noFill/>
          <a:extLst>
            <a:ext uri="{909E8E84-426E-40DD-AFC4-6F175D3DCCD1}">
              <a14:hiddenFill xmlns:a14="http://schemas.microsoft.com/office/drawing/2010/main">
                <a:solidFill>
                  <a:srgbClr val="FFFFFF"/>
                </a:solidFill>
              </a14:hiddenFill>
            </a:ext>
          </a:extLst>
        </p:spPr>
      </p:pic>
      <p:pic>
        <p:nvPicPr>
          <p:cNvPr id="316433" name="Picture 17">
            <a:extLst>
              <a:ext uri="{FF2B5EF4-FFF2-40B4-BE49-F238E27FC236}">
                <a16:creationId xmlns:a16="http://schemas.microsoft.com/office/drawing/2014/main" id="{7F035180-B9EE-475C-A53C-7F32B815C7E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2988" y="2781300"/>
            <a:ext cx="525462" cy="647700"/>
          </a:xfrm>
          <a:prstGeom prst="rect">
            <a:avLst/>
          </a:prstGeom>
          <a:noFill/>
          <a:extLst>
            <a:ext uri="{909E8E84-426E-40DD-AFC4-6F175D3DCCD1}">
              <a14:hiddenFill xmlns:a14="http://schemas.microsoft.com/office/drawing/2010/main">
                <a:solidFill>
                  <a:srgbClr val="FFFFFF"/>
                </a:solidFill>
              </a14:hiddenFill>
            </a:ext>
          </a:extLst>
        </p:spPr>
      </p:pic>
      <p:pic>
        <p:nvPicPr>
          <p:cNvPr id="316432" name="Picture 16">
            <a:extLst>
              <a:ext uri="{FF2B5EF4-FFF2-40B4-BE49-F238E27FC236}">
                <a16:creationId xmlns:a16="http://schemas.microsoft.com/office/drawing/2014/main" id="{96482157-CE7A-40D6-B56C-9C4BD458C92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2988" y="3573463"/>
            <a:ext cx="6045200" cy="1150937"/>
          </a:xfrm>
          <a:prstGeom prst="rect">
            <a:avLst/>
          </a:prstGeom>
          <a:noFill/>
          <a:extLst>
            <a:ext uri="{909E8E84-426E-40DD-AFC4-6F175D3DCCD1}">
              <a14:hiddenFill xmlns:a14="http://schemas.microsoft.com/office/drawing/2010/main">
                <a:solidFill>
                  <a:srgbClr val="FFFFFF"/>
                </a:solidFill>
              </a14:hiddenFill>
            </a:ext>
          </a:extLst>
        </p:spPr>
      </p:pic>
      <p:pic>
        <p:nvPicPr>
          <p:cNvPr id="316431" name="Picture 15">
            <a:extLst>
              <a:ext uri="{FF2B5EF4-FFF2-40B4-BE49-F238E27FC236}">
                <a16:creationId xmlns:a16="http://schemas.microsoft.com/office/drawing/2014/main" id="{F9FFE5DB-FA15-471E-814E-B261A2BED1C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3113" y="4868863"/>
            <a:ext cx="2413000" cy="720725"/>
          </a:xfrm>
          <a:prstGeom prst="rect">
            <a:avLst/>
          </a:prstGeom>
          <a:noFill/>
          <a:extLst>
            <a:ext uri="{909E8E84-426E-40DD-AFC4-6F175D3DCCD1}">
              <a14:hiddenFill xmlns:a14="http://schemas.microsoft.com/office/drawing/2010/main">
                <a:solidFill>
                  <a:srgbClr val="FFFFFF"/>
                </a:solidFill>
              </a14:hiddenFill>
            </a:ext>
          </a:extLst>
        </p:spPr>
      </p:pic>
      <p:sp>
        <p:nvSpPr>
          <p:cNvPr id="316435" name="Rectangle 19">
            <a:extLst>
              <a:ext uri="{FF2B5EF4-FFF2-40B4-BE49-F238E27FC236}">
                <a16:creationId xmlns:a16="http://schemas.microsoft.com/office/drawing/2014/main" id="{5E42C51D-5190-48BE-A2FD-A46532B61484}"/>
              </a:ext>
            </a:extLst>
          </p:cNvPr>
          <p:cNvSpPr>
            <a:spLocks noChangeArrowheads="1"/>
          </p:cNvSpPr>
          <p:nvPr/>
        </p:nvSpPr>
        <p:spPr bwMode="auto">
          <a:xfrm>
            <a:off x="1547813" y="2781300"/>
            <a:ext cx="53832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的循环置换分解式可表为  </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6437" name="Rectangle 21">
            <a:extLst>
              <a:ext uri="{FF2B5EF4-FFF2-40B4-BE49-F238E27FC236}">
                <a16:creationId xmlns:a16="http://schemas.microsoft.com/office/drawing/2014/main" id="{35FF8C7A-9178-4997-B8E7-27D5DA412AC8}"/>
              </a:ext>
            </a:extLst>
          </p:cNvPr>
          <p:cNvSpPr>
            <a:spLocks noChangeArrowheads="1"/>
          </p:cNvSpPr>
          <p:nvPr/>
        </p:nvSpPr>
        <p:spPr bwMode="auto">
          <a:xfrm>
            <a:off x="3132138" y="4868863"/>
            <a:ext cx="5832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Times New Roman" panose="02020603050405020304" pitchFamily="18" charset="0"/>
              </a:rPr>
              <a:t>对应式（</a:t>
            </a:r>
            <a:r>
              <a:rPr kumimoji="0" lang="en-US" alt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Times New Roman" panose="02020603050405020304" pitchFamily="18" charset="0"/>
              </a:rPr>
              <a:t>1</a:t>
            </a:r>
            <a:r>
              <a:rPr kumimoji="0" lang="zh-CN" altLang="en-US"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Times New Roman" panose="02020603050405020304" pitchFamily="18" charset="0"/>
              </a:rPr>
              <a:t>）中同一</a:t>
            </a:r>
            <a:r>
              <a:rPr kumimoji="0" lang="zh-CN" altLang="en-US"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循环置换</a:t>
            </a:r>
            <a:endParaRPr kumimoji="0" lang="zh-CN" altLang="en-US"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316438" name="Rectangle 22">
            <a:extLst>
              <a:ext uri="{FF2B5EF4-FFF2-40B4-BE49-F238E27FC236}">
                <a16:creationId xmlns:a16="http://schemas.microsoft.com/office/drawing/2014/main" id="{3667C918-EFCE-423F-9973-D7355B256887}"/>
              </a:ext>
            </a:extLst>
          </p:cNvPr>
          <p:cNvSpPr>
            <a:spLocks noChangeArrowheads="1"/>
          </p:cNvSpPr>
          <p:nvPr/>
        </p:nvSpPr>
        <p:spPr bwMode="auto">
          <a:xfrm>
            <a:off x="7596188" y="3644900"/>
            <a:ext cx="1222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p:txBody>
      </p:sp>
      <p:sp>
        <p:nvSpPr>
          <p:cNvPr id="316439" name="Rectangle 23">
            <a:extLst>
              <a:ext uri="{FF2B5EF4-FFF2-40B4-BE49-F238E27FC236}">
                <a16:creationId xmlns:a16="http://schemas.microsoft.com/office/drawing/2014/main" id="{0324431C-8809-46F7-9434-6ABA19465EA2}"/>
              </a:ext>
            </a:extLst>
          </p:cNvPr>
          <p:cNvSpPr>
            <a:spLocks noChangeArrowheads="1"/>
          </p:cNvSpPr>
          <p:nvPr/>
        </p:nvSpPr>
        <p:spPr bwMode="auto">
          <a:xfrm>
            <a:off x="3203575" y="5445125"/>
            <a:ext cx="4968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中的珠子</a:t>
            </a:r>
            <a:r>
              <a:rPr kumimoji="0" lang="zh-CN" altLang="en-US"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Times New Roman" panose="02020603050405020304" pitchFamily="18" charset="0"/>
              </a:rPr>
              <a:t>有相同的颜色</a:t>
            </a:r>
            <a:r>
              <a:rPr kumimoji="0" lang="en-US" altLang="zh-CN" sz="3200" b="1" i="0" u="none" strike="noStrike" kern="1200" cap="none" spc="0" normalizeH="0" baseline="0" noProof="0">
                <a:ln>
                  <a:noFill/>
                </a:ln>
                <a:solidFill>
                  <a:srgbClr val="FF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Times New Roman" panose="02020603050405020304" pitchFamily="18" charset="0"/>
              </a:rPr>
              <a:t>.</a:t>
            </a:r>
          </a:p>
        </p:txBody>
      </p:sp>
      <p:pic>
        <p:nvPicPr>
          <p:cNvPr id="316442" name="Picture 26">
            <a:extLst>
              <a:ext uri="{FF2B5EF4-FFF2-40B4-BE49-F238E27FC236}">
                <a16:creationId xmlns:a16="http://schemas.microsoft.com/office/drawing/2014/main" id="{BBB476DF-4268-4E0B-BD7B-A6C89C05C75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2725" y="1268413"/>
            <a:ext cx="468313" cy="576262"/>
          </a:xfrm>
          <a:prstGeom prst="rect">
            <a:avLst/>
          </a:prstGeom>
          <a:noFill/>
          <a:extLst>
            <a:ext uri="{909E8E84-426E-40DD-AFC4-6F175D3DCCD1}">
              <a14:hiddenFill xmlns:a14="http://schemas.microsoft.com/office/drawing/2010/main">
                <a:solidFill>
                  <a:srgbClr val="FFFFFF"/>
                </a:solidFill>
              </a14:hiddenFill>
            </a:ext>
          </a:extLst>
        </p:spPr>
      </p:pic>
      <p:pic>
        <p:nvPicPr>
          <p:cNvPr id="316441" name="Picture 25">
            <a:extLst>
              <a:ext uri="{FF2B5EF4-FFF2-40B4-BE49-F238E27FC236}">
                <a16:creationId xmlns:a16="http://schemas.microsoft.com/office/drawing/2014/main" id="{87D4A9A1-C56E-4767-9B08-DED8E7F3901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12888" y="2057400"/>
            <a:ext cx="409575" cy="503238"/>
          </a:xfrm>
          <a:prstGeom prst="rect">
            <a:avLst/>
          </a:prstGeom>
          <a:noFill/>
          <a:extLst>
            <a:ext uri="{909E8E84-426E-40DD-AFC4-6F175D3DCCD1}">
              <a14:hiddenFill xmlns:a14="http://schemas.microsoft.com/office/drawing/2010/main">
                <a:solidFill>
                  <a:srgbClr val="FFFFFF"/>
                </a:solidFill>
              </a14:hiddenFill>
            </a:ext>
          </a:extLst>
        </p:spPr>
      </p:pic>
      <p:pic>
        <p:nvPicPr>
          <p:cNvPr id="316440" name="Picture 24">
            <a:extLst>
              <a:ext uri="{FF2B5EF4-FFF2-40B4-BE49-F238E27FC236}">
                <a16:creationId xmlns:a16="http://schemas.microsoft.com/office/drawing/2014/main" id="{28CC29D1-DAA9-4A51-8B13-C10DF278DAE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57575" y="1985963"/>
            <a:ext cx="3306763" cy="587375"/>
          </a:xfrm>
          <a:prstGeom prst="rect">
            <a:avLst/>
          </a:prstGeom>
          <a:noFill/>
          <a:extLst>
            <a:ext uri="{909E8E84-426E-40DD-AFC4-6F175D3DCCD1}">
              <a14:hiddenFill xmlns:a14="http://schemas.microsoft.com/office/drawing/2010/main">
                <a:solidFill>
                  <a:srgbClr val="FFFFFF"/>
                </a:solidFill>
              </a14:hiddenFill>
            </a:ext>
          </a:extLst>
        </p:spPr>
      </p:pic>
      <p:sp>
        <p:nvSpPr>
          <p:cNvPr id="316443" name="Rectangle 27">
            <a:extLst>
              <a:ext uri="{FF2B5EF4-FFF2-40B4-BE49-F238E27FC236}">
                <a16:creationId xmlns:a16="http://schemas.microsoft.com/office/drawing/2014/main" id="{6A591600-6008-478D-B2E2-E361CD815B12}"/>
              </a:ext>
            </a:extLst>
          </p:cNvPr>
          <p:cNvSpPr>
            <a:spLocks noChangeArrowheads="1"/>
          </p:cNvSpPr>
          <p:nvPr/>
        </p:nvSpPr>
        <p:spPr bwMode="auto">
          <a:xfrm>
            <a:off x="3924300" y="1260475"/>
            <a:ext cx="1511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，这与</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6444" name="Rectangle 28">
            <a:extLst>
              <a:ext uri="{FF2B5EF4-FFF2-40B4-BE49-F238E27FC236}">
                <a16:creationId xmlns:a16="http://schemas.microsoft.com/office/drawing/2014/main" id="{65E32C39-BC92-4F3F-AF31-3B15A16D788C}"/>
              </a:ext>
            </a:extLst>
          </p:cNvPr>
          <p:cNvSpPr>
            <a:spLocks noChangeArrowheads="1"/>
          </p:cNvSpPr>
          <p:nvPr/>
        </p:nvSpPr>
        <p:spPr bwMode="auto">
          <a:xfrm>
            <a:off x="5597525" y="1268413"/>
            <a:ext cx="31384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的置换类型有关</a:t>
            </a: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6445" name="Rectangle 29">
            <a:extLst>
              <a:ext uri="{FF2B5EF4-FFF2-40B4-BE49-F238E27FC236}">
                <a16:creationId xmlns:a16="http://schemas.microsoft.com/office/drawing/2014/main" id="{E7AA6232-C939-4E0C-8980-9C3BF0493736}"/>
              </a:ext>
            </a:extLst>
          </p:cNvPr>
          <p:cNvSpPr>
            <a:spLocks noChangeArrowheads="1"/>
          </p:cNvSpPr>
          <p:nvPr/>
        </p:nvSpPr>
        <p:spPr bwMode="auto">
          <a:xfrm>
            <a:off x="1944688" y="1985963"/>
            <a:ext cx="1619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是一个</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6446" name="Rectangle 30">
            <a:extLst>
              <a:ext uri="{FF2B5EF4-FFF2-40B4-BE49-F238E27FC236}">
                <a16:creationId xmlns:a16="http://schemas.microsoft.com/office/drawing/2014/main" id="{827254F0-197E-4C47-8226-765945E6478D}"/>
              </a:ext>
            </a:extLst>
          </p:cNvPr>
          <p:cNvSpPr>
            <a:spLocks noChangeArrowheads="1"/>
          </p:cNvSpPr>
          <p:nvPr/>
        </p:nvSpPr>
        <p:spPr bwMode="auto">
          <a:xfrm>
            <a:off x="6913563" y="2057400"/>
            <a:ext cx="1619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型置换</a:t>
            </a: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p>
        </p:txBody>
      </p:sp>
      <p:sp>
        <p:nvSpPr>
          <p:cNvPr id="316447" name="Rectangle 31">
            <a:extLst>
              <a:ext uri="{FF2B5EF4-FFF2-40B4-BE49-F238E27FC236}">
                <a16:creationId xmlns:a16="http://schemas.microsoft.com/office/drawing/2014/main" id="{E1C45986-F86A-477D-9450-88E59FE53B62}"/>
              </a:ext>
            </a:extLst>
          </p:cNvPr>
          <p:cNvSpPr>
            <a:spLocks noChangeArrowheads="1"/>
          </p:cNvSpPr>
          <p:nvPr/>
        </p:nvSpPr>
        <p:spPr bwMode="auto">
          <a:xfrm>
            <a:off x="936625" y="1985963"/>
            <a:ext cx="588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设</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3">
            <a:extLst>
              <a:ext uri="{FF2B5EF4-FFF2-40B4-BE49-F238E27FC236}">
                <a16:creationId xmlns:a16="http://schemas.microsoft.com/office/drawing/2014/main" id="{E345A274-86BD-4BD1-98D9-45072035506E}"/>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7442" name="Rectangle 2">
            <a:extLst>
              <a:ext uri="{FF2B5EF4-FFF2-40B4-BE49-F238E27FC236}">
                <a16:creationId xmlns:a16="http://schemas.microsoft.com/office/drawing/2014/main" id="{D6291AA5-1E29-4394-B686-65499CC523FF}"/>
              </a:ext>
            </a:extLst>
          </p:cNvPr>
          <p:cNvSpPr>
            <a:spLocks noGrp="1" noChangeArrowheads="1"/>
          </p:cNvSpPr>
          <p:nvPr>
            <p:ph type="title"/>
          </p:nvPr>
        </p:nvSpPr>
        <p:spPr/>
        <p:txBody>
          <a:bodyPr/>
          <a:lstStyle/>
          <a:p>
            <a:endParaRPr lang="zh-CN" altLang="zh-CN" sz="3200">
              <a:latin typeface="宋体" panose="02010600030101010101" pitchFamily="2" charset="-122"/>
            </a:endParaRPr>
          </a:p>
        </p:txBody>
      </p:sp>
      <p:pic>
        <p:nvPicPr>
          <p:cNvPr id="317447" name="Picture 7">
            <a:extLst>
              <a:ext uri="{FF2B5EF4-FFF2-40B4-BE49-F238E27FC236}">
                <a16:creationId xmlns:a16="http://schemas.microsoft.com/office/drawing/2014/main" id="{B13B8432-F8ED-497C-8C5A-A562D10607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775" y="692150"/>
            <a:ext cx="4360863" cy="728663"/>
          </a:xfrm>
          <a:prstGeom prst="rect">
            <a:avLst/>
          </a:prstGeom>
          <a:noFill/>
          <a:extLst>
            <a:ext uri="{909E8E84-426E-40DD-AFC4-6F175D3DCCD1}">
              <a14:hiddenFill xmlns:a14="http://schemas.microsoft.com/office/drawing/2010/main">
                <a:solidFill>
                  <a:srgbClr val="FFFFFF"/>
                </a:solidFill>
              </a14:hiddenFill>
            </a:ext>
          </a:extLst>
        </p:spPr>
      </p:pic>
      <p:pic>
        <p:nvPicPr>
          <p:cNvPr id="317446" name="Picture 6">
            <a:extLst>
              <a:ext uri="{FF2B5EF4-FFF2-40B4-BE49-F238E27FC236}">
                <a16:creationId xmlns:a16="http://schemas.microsoft.com/office/drawing/2014/main" id="{8CF20153-F67A-4374-B32E-231ED85F89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4438" y="1412875"/>
            <a:ext cx="5321300" cy="1236663"/>
          </a:xfrm>
          <a:prstGeom prst="rect">
            <a:avLst/>
          </a:prstGeom>
          <a:noFill/>
          <a:extLst>
            <a:ext uri="{909E8E84-426E-40DD-AFC4-6F175D3DCCD1}">
              <a14:hiddenFill xmlns:a14="http://schemas.microsoft.com/office/drawing/2010/main">
                <a:solidFill>
                  <a:srgbClr val="FFFFFF"/>
                </a:solidFill>
              </a14:hiddenFill>
            </a:ext>
          </a:extLst>
        </p:spPr>
      </p:pic>
      <p:sp>
        <p:nvSpPr>
          <p:cNvPr id="317448" name="Rectangle 8">
            <a:extLst>
              <a:ext uri="{FF2B5EF4-FFF2-40B4-BE49-F238E27FC236}">
                <a16:creationId xmlns:a16="http://schemas.microsoft.com/office/drawing/2014/main" id="{B09D4012-10B7-4C48-A69C-CD0D9274B687}"/>
              </a:ext>
            </a:extLst>
          </p:cNvPr>
          <p:cNvSpPr>
            <a:spLocks noChangeArrowheads="1"/>
          </p:cNvSpPr>
          <p:nvPr/>
        </p:nvSpPr>
        <p:spPr bwMode="auto">
          <a:xfrm>
            <a:off x="468313" y="692150"/>
            <a:ext cx="36718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2984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9845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例如，设</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7450" name="Rectangle 10">
            <a:extLst>
              <a:ext uri="{FF2B5EF4-FFF2-40B4-BE49-F238E27FC236}">
                <a16:creationId xmlns:a16="http://schemas.microsoft.com/office/drawing/2014/main" id="{300AA186-38DF-43E7-A5C0-F9B0E13C3FD8}"/>
              </a:ext>
            </a:extLst>
          </p:cNvPr>
          <p:cNvSpPr>
            <a:spLocks noChangeArrowheads="1"/>
          </p:cNvSpPr>
          <p:nvPr/>
        </p:nvSpPr>
        <p:spPr bwMode="auto">
          <a:xfrm>
            <a:off x="684213" y="2565400"/>
            <a:ext cx="165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，则      </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pic>
        <p:nvPicPr>
          <p:cNvPr id="317452" name="Picture 12">
            <a:extLst>
              <a:ext uri="{FF2B5EF4-FFF2-40B4-BE49-F238E27FC236}">
                <a16:creationId xmlns:a16="http://schemas.microsoft.com/office/drawing/2014/main" id="{E2A93A94-E904-49F0-97A2-F8D61CA06D6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213" y="2997200"/>
            <a:ext cx="8027987" cy="1182688"/>
          </a:xfrm>
          <a:prstGeom prst="rect">
            <a:avLst/>
          </a:prstGeom>
          <a:noFill/>
          <a:extLst>
            <a:ext uri="{909E8E84-426E-40DD-AFC4-6F175D3DCCD1}">
              <a14:hiddenFill xmlns:a14="http://schemas.microsoft.com/office/drawing/2010/main">
                <a:solidFill>
                  <a:srgbClr val="FFFFFF"/>
                </a:solidFill>
              </a14:hiddenFill>
            </a:ext>
          </a:extLst>
        </p:spPr>
      </p:pic>
      <p:pic>
        <p:nvPicPr>
          <p:cNvPr id="317453" name="Picture 13">
            <a:extLst>
              <a:ext uri="{FF2B5EF4-FFF2-40B4-BE49-F238E27FC236}">
                <a16:creationId xmlns:a16="http://schemas.microsoft.com/office/drawing/2014/main" id="{BBE70BF8-439F-474F-B30A-7F983281000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4650" y="4221163"/>
            <a:ext cx="5383213" cy="1182687"/>
          </a:xfrm>
          <a:prstGeom prst="rect">
            <a:avLst/>
          </a:prstGeom>
          <a:noFill/>
          <a:extLst>
            <a:ext uri="{909E8E84-426E-40DD-AFC4-6F175D3DCCD1}">
              <a14:hiddenFill xmlns:a14="http://schemas.microsoft.com/office/drawing/2010/main">
                <a:solidFill>
                  <a:srgbClr val="FFFFFF"/>
                </a:solidFill>
              </a14:hiddenFill>
            </a:ext>
          </a:extLst>
        </p:spPr>
      </p:pic>
      <p:pic>
        <p:nvPicPr>
          <p:cNvPr id="317455" name="Picture 15">
            <a:extLst>
              <a:ext uri="{FF2B5EF4-FFF2-40B4-BE49-F238E27FC236}">
                <a16:creationId xmlns:a16="http://schemas.microsoft.com/office/drawing/2014/main" id="{4B641138-2DF1-4BA5-BE55-DB03C4E4227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9375" y="5478463"/>
            <a:ext cx="515938" cy="509587"/>
          </a:xfrm>
          <a:prstGeom prst="rect">
            <a:avLst/>
          </a:prstGeom>
          <a:noFill/>
          <a:extLst>
            <a:ext uri="{909E8E84-426E-40DD-AFC4-6F175D3DCCD1}">
              <a14:hiddenFill xmlns:a14="http://schemas.microsoft.com/office/drawing/2010/main">
                <a:solidFill>
                  <a:srgbClr val="FFFFFF"/>
                </a:solidFill>
              </a14:hiddenFill>
            </a:ext>
          </a:extLst>
        </p:spPr>
      </p:pic>
      <p:pic>
        <p:nvPicPr>
          <p:cNvPr id="317454" name="Picture 14">
            <a:extLst>
              <a:ext uri="{FF2B5EF4-FFF2-40B4-BE49-F238E27FC236}">
                <a16:creationId xmlns:a16="http://schemas.microsoft.com/office/drawing/2014/main" id="{DB24F840-9FE6-4D9F-97F8-7C597A34B2D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68538" y="5445125"/>
            <a:ext cx="487362" cy="600075"/>
          </a:xfrm>
          <a:prstGeom prst="rect">
            <a:avLst/>
          </a:prstGeom>
          <a:noFill/>
          <a:extLst>
            <a:ext uri="{909E8E84-426E-40DD-AFC4-6F175D3DCCD1}">
              <a14:hiddenFill xmlns:a14="http://schemas.microsoft.com/office/drawing/2010/main">
                <a:solidFill>
                  <a:srgbClr val="FFFFFF"/>
                </a:solidFill>
              </a14:hiddenFill>
            </a:ext>
          </a:extLst>
        </p:spPr>
      </p:pic>
      <p:sp>
        <p:nvSpPr>
          <p:cNvPr id="317456" name="Rectangle 16">
            <a:extLst>
              <a:ext uri="{FF2B5EF4-FFF2-40B4-BE49-F238E27FC236}">
                <a16:creationId xmlns:a16="http://schemas.microsoft.com/office/drawing/2014/main" id="{20607D8F-1D21-458A-BC77-05C35218D29B}"/>
              </a:ext>
            </a:extLst>
          </p:cNvPr>
          <p:cNvSpPr>
            <a:spLocks noChangeArrowheads="1"/>
          </p:cNvSpPr>
          <p:nvPr/>
        </p:nvSpPr>
        <p:spPr bwMode="auto">
          <a:xfrm>
            <a:off x="755650" y="5373688"/>
            <a:ext cx="587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故</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7457" name="Rectangle 17">
            <a:extLst>
              <a:ext uri="{FF2B5EF4-FFF2-40B4-BE49-F238E27FC236}">
                <a16:creationId xmlns:a16="http://schemas.microsoft.com/office/drawing/2014/main" id="{BB6246E0-7FA9-4BE7-86A1-4058AB9DC307}"/>
              </a:ext>
            </a:extLst>
          </p:cNvPr>
          <p:cNvSpPr>
            <a:spLocks noChangeArrowheads="1"/>
          </p:cNvSpPr>
          <p:nvPr/>
        </p:nvSpPr>
        <p:spPr bwMode="auto">
          <a:xfrm>
            <a:off x="1692275" y="5373688"/>
            <a:ext cx="587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是</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7458" name="Rectangle 18">
            <a:extLst>
              <a:ext uri="{FF2B5EF4-FFF2-40B4-BE49-F238E27FC236}">
                <a16:creationId xmlns:a16="http://schemas.microsoft.com/office/drawing/2014/main" id="{E3B2A21C-7781-405B-BE0B-0DFC26B3E685}"/>
              </a:ext>
            </a:extLst>
          </p:cNvPr>
          <p:cNvSpPr>
            <a:spLocks noChangeArrowheads="1"/>
          </p:cNvSpPr>
          <p:nvPr/>
        </p:nvSpPr>
        <p:spPr bwMode="auto">
          <a:xfrm>
            <a:off x="2843213" y="5445125"/>
            <a:ext cx="2854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的一个不动点</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7452"/>
                                        </p:tgtEl>
                                        <p:attrNameLst>
                                          <p:attrName>style.visibility</p:attrName>
                                        </p:attrNameLst>
                                      </p:cBhvr>
                                      <p:to>
                                        <p:strVal val="visible"/>
                                      </p:to>
                                    </p:set>
                                    <p:animEffect transition="in" filter="wipe(left)">
                                      <p:cBhvr>
                                        <p:cTn id="7" dur="5000"/>
                                        <p:tgtEl>
                                          <p:spTgt spid="317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7453"/>
                                        </p:tgtEl>
                                        <p:attrNameLst>
                                          <p:attrName>style.visibility</p:attrName>
                                        </p:attrNameLst>
                                      </p:cBhvr>
                                      <p:to>
                                        <p:strVal val="visible"/>
                                      </p:to>
                                    </p:set>
                                    <p:animEffect transition="in" filter="wipe(left)">
                                      <p:cBhvr>
                                        <p:cTn id="12" dur="5000"/>
                                        <p:tgtEl>
                                          <p:spTgt spid="317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56"/>
                                        </p:tgtEl>
                                        <p:attrNameLst>
                                          <p:attrName>style.visibility</p:attrName>
                                        </p:attrNameLst>
                                      </p:cBhvr>
                                      <p:to>
                                        <p:strVal val="visible"/>
                                      </p:to>
                                    </p:set>
                                    <p:animEffect transition="in" filter="wipe(left)">
                                      <p:cBhvr>
                                        <p:cTn id="17" dur="5000"/>
                                        <p:tgtEl>
                                          <p:spTgt spid="3174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7455"/>
                                        </p:tgtEl>
                                        <p:attrNameLst>
                                          <p:attrName>style.visibility</p:attrName>
                                        </p:attrNameLst>
                                      </p:cBhvr>
                                      <p:to>
                                        <p:strVal val="visible"/>
                                      </p:to>
                                    </p:set>
                                    <p:animEffect transition="in" filter="wipe(left)">
                                      <p:cBhvr>
                                        <p:cTn id="22" dur="5000"/>
                                        <p:tgtEl>
                                          <p:spTgt spid="3174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457"/>
                                        </p:tgtEl>
                                        <p:attrNameLst>
                                          <p:attrName>style.visibility</p:attrName>
                                        </p:attrNameLst>
                                      </p:cBhvr>
                                      <p:to>
                                        <p:strVal val="visible"/>
                                      </p:to>
                                    </p:set>
                                    <p:animEffect transition="in" filter="wipe(left)">
                                      <p:cBhvr>
                                        <p:cTn id="27" dur="5000"/>
                                        <p:tgtEl>
                                          <p:spTgt spid="3174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17454"/>
                                        </p:tgtEl>
                                        <p:attrNameLst>
                                          <p:attrName>style.visibility</p:attrName>
                                        </p:attrNameLst>
                                      </p:cBhvr>
                                      <p:to>
                                        <p:strVal val="visible"/>
                                      </p:to>
                                    </p:set>
                                    <p:animEffect transition="in" filter="wipe(left)">
                                      <p:cBhvr>
                                        <p:cTn id="32" dur="5000"/>
                                        <p:tgtEl>
                                          <p:spTgt spid="3174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7458"/>
                                        </p:tgtEl>
                                        <p:attrNameLst>
                                          <p:attrName>style.visibility</p:attrName>
                                        </p:attrNameLst>
                                      </p:cBhvr>
                                      <p:to>
                                        <p:strVal val="visible"/>
                                      </p:to>
                                    </p:set>
                                    <p:animEffect transition="in" filter="wipe(left)">
                                      <p:cBhvr>
                                        <p:cTn id="37" dur="5000"/>
                                        <p:tgtEl>
                                          <p:spTgt spid="317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6" grpId="0"/>
      <p:bldP spid="317457" grpId="0"/>
      <p:bldP spid="31745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a:extLst>
              <a:ext uri="{FF2B5EF4-FFF2-40B4-BE49-F238E27FC236}">
                <a16:creationId xmlns:a16="http://schemas.microsoft.com/office/drawing/2014/main" id="{50FE3816-7041-4068-AF4D-0E70C4534D52}"/>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8466" name="Rectangle 2">
            <a:extLst>
              <a:ext uri="{FF2B5EF4-FFF2-40B4-BE49-F238E27FC236}">
                <a16:creationId xmlns:a16="http://schemas.microsoft.com/office/drawing/2014/main" id="{95F3FC28-9C90-45F8-9812-A0F5E24FFF02}"/>
              </a:ext>
            </a:extLst>
          </p:cNvPr>
          <p:cNvSpPr>
            <a:spLocks noGrp="1" noChangeArrowheads="1"/>
          </p:cNvSpPr>
          <p:nvPr>
            <p:ph type="title"/>
          </p:nvPr>
        </p:nvSpPr>
        <p:spPr/>
        <p:txBody>
          <a:bodyPr/>
          <a:lstStyle/>
          <a:p>
            <a:endParaRPr lang="zh-CN" altLang="zh-CN" sz="3200"/>
          </a:p>
        </p:txBody>
      </p:sp>
      <p:pic>
        <p:nvPicPr>
          <p:cNvPr id="318473" name="Picture 9">
            <a:extLst>
              <a:ext uri="{FF2B5EF4-FFF2-40B4-BE49-F238E27FC236}">
                <a16:creationId xmlns:a16="http://schemas.microsoft.com/office/drawing/2014/main" id="{6A3D396B-E477-4D40-BFB3-B5BDC2853E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050" y="765175"/>
            <a:ext cx="409575" cy="504825"/>
          </a:xfrm>
          <a:prstGeom prst="rect">
            <a:avLst/>
          </a:prstGeom>
          <a:noFill/>
          <a:extLst>
            <a:ext uri="{909E8E84-426E-40DD-AFC4-6F175D3DCCD1}">
              <a14:hiddenFill xmlns:a14="http://schemas.microsoft.com/office/drawing/2010/main">
                <a:solidFill>
                  <a:srgbClr val="FFFFFF"/>
                </a:solidFill>
              </a14:hiddenFill>
            </a:ext>
          </a:extLst>
        </p:spPr>
      </p:pic>
      <p:pic>
        <p:nvPicPr>
          <p:cNvPr id="318472" name="Picture 8">
            <a:extLst>
              <a:ext uri="{FF2B5EF4-FFF2-40B4-BE49-F238E27FC236}">
                <a16:creationId xmlns:a16="http://schemas.microsoft.com/office/drawing/2014/main" id="{948E3C3E-FC24-4D6F-A735-3377B7C958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8125" y="2259013"/>
            <a:ext cx="4900613" cy="1125537"/>
          </a:xfrm>
          <a:prstGeom prst="rect">
            <a:avLst/>
          </a:prstGeom>
          <a:noFill/>
          <a:extLst>
            <a:ext uri="{909E8E84-426E-40DD-AFC4-6F175D3DCCD1}">
              <a14:hiddenFill xmlns:a14="http://schemas.microsoft.com/office/drawing/2010/main">
                <a:solidFill>
                  <a:srgbClr val="FFFFFF"/>
                </a:solidFill>
              </a14:hiddenFill>
            </a:ext>
          </a:extLst>
        </p:spPr>
      </p:pic>
      <p:pic>
        <p:nvPicPr>
          <p:cNvPr id="318469" name="Picture 5">
            <a:extLst>
              <a:ext uri="{FF2B5EF4-FFF2-40B4-BE49-F238E27FC236}">
                <a16:creationId xmlns:a16="http://schemas.microsoft.com/office/drawing/2014/main" id="{958D1991-A865-43B7-857A-CE2269FF1D8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6375" y="5627688"/>
            <a:ext cx="628650" cy="571500"/>
          </a:xfrm>
          <a:prstGeom prst="rect">
            <a:avLst/>
          </a:prstGeom>
          <a:noFill/>
          <a:extLst>
            <a:ext uri="{909E8E84-426E-40DD-AFC4-6F175D3DCCD1}">
              <a14:hiddenFill xmlns:a14="http://schemas.microsoft.com/office/drawing/2010/main">
                <a:solidFill>
                  <a:srgbClr val="FFFFFF"/>
                </a:solidFill>
              </a14:hiddenFill>
            </a:ext>
          </a:extLst>
        </p:spPr>
      </p:pic>
      <p:pic>
        <p:nvPicPr>
          <p:cNvPr id="318468" name="Picture 4">
            <a:extLst>
              <a:ext uri="{FF2B5EF4-FFF2-40B4-BE49-F238E27FC236}">
                <a16:creationId xmlns:a16="http://schemas.microsoft.com/office/drawing/2014/main" id="{99439044-5C3A-44F2-B4BE-FA30CCE5369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6600" y="5589588"/>
            <a:ext cx="525463" cy="647700"/>
          </a:xfrm>
          <a:prstGeom prst="rect">
            <a:avLst/>
          </a:prstGeom>
          <a:noFill/>
          <a:extLst>
            <a:ext uri="{909E8E84-426E-40DD-AFC4-6F175D3DCCD1}">
              <a14:hiddenFill xmlns:a14="http://schemas.microsoft.com/office/drawing/2010/main">
                <a:solidFill>
                  <a:srgbClr val="FFFFFF"/>
                </a:solidFill>
              </a14:hiddenFill>
            </a:ext>
          </a:extLst>
        </p:spPr>
      </p:pic>
      <p:sp>
        <p:nvSpPr>
          <p:cNvPr id="318474" name="Rectangle 10">
            <a:extLst>
              <a:ext uri="{FF2B5EF4-FFF2-40B4-BE49-F238E27FC236}">
                <a16:creationId xmlns:a16="http://schemas.microsoft.com/office/drawing/2014/main" id="{358B0ED5-001F-4ACA-B181-1ECCA7EBCD6A}"/>
              </a:ext>
            </a:extLst>
          </p:cNvPr>
          <p:cNvSpPr>
            <a:spLocks noChangeArrowheads="1"/>
          </p:cNvSpPr>
          <p:nvPr/>
        </p:nvSpPr>
        <p:spPr bwMode="auto">
          <a:xfrm>
            <a:off x="766763" y="692150"/>
            <a:ext cx="2797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反之，若对应</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8476" name="Rectangle 12">
            <a:extLst>
              <a:ext uri="{FF2B5EF4-FFF2-40B4-BE49-F238E27FC236}">
                <a16:creationId xmlns:a16="http://schemas.microsoft.com/office/drawing/2014/main" id="{4454C85D-3F79-4207-AD10-CEEC05C7710E}"/>
              </a:ext>
            </a:extLst>
          </p:cNvPr>
          <p:cNvSpPr>
            <a:spLocks noChangeArrowheads="1"/>
          </p:cNvSpPr>
          <p:nvPr/>
        </p:nvSpPr>
        <p:spPr bwMode="auto">
          <a:xfrm>
            <a:off x="6732588" y="2501900"/>
            <a:ext cx="1911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，则      </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8478" name="Rectangle 14">
            <a:extLst>
              <a:ext uri="{FF2B5EF4-FFF2-40B4-BE49-F238E27FC236}">
                <a16:creationId xmlns:a16="http://schemas.microsoft.com/office/drawing/2014/main" id="{E455EBDA-E93E-418A-A09A-E2C30BB5D370}"/>
              </a:ext>
            </a:extLst>
          </p:cNvPr>
          <p:cNvSpPr>
            <a:spLocks noChangeArrowheads="1"/>
          </p:cNvSpPr>
          <p:nvPr/>
        </p:nvSpPr>
        <p:spPr bwMode="auto">
          <a:xfrm>
            <a:off x="468313" y="5516563"/>
            <a:ext cx="893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故</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8479" name="Rectangle 15">
            <a:extLst>
              <a:ext uri="{FF2B5EF4-FFF2-40B4-BE49-F238E27FC236}">
                <a16:creationId xmlns:a16="http://schemas.microsoft.com/office/drawing/2014/main" id="{E2EFA869-31AC-4493-963E-B0E281662D03}"/>
              </a:ext>
            </a:extLst>
          </p:cNvPr>
          <p:cNvSpPr>
            <a:spLocks noChangeArrowheads="1"/>
          </p:cNvSpPr>
          <p:nvPr/>
        </p:nvSpPr>
        <p:spPr bwMode="auto">
          <a:xfrm>
            <a:off x="2051050" y="5589588"/>
            <a:ext cx="1584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不是</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8480" name="Rectangle 16">
            <a:extLst>
              <a:ext uri="{FF2B5EF4-FFF2-40B4-BE49-F238E27FC236}">
                <a16:creationId xmlns:a16="http://schemas.microsoft.com/office/drawing/2014/main" id="{3804B6C7-CA56-4561-A6C9-73E50FB77051}"/>
              </a:ext>
            </a:extLst>
          </p:cNvPr>
          <p:cNvSpPr>
            <a:spLocks noChangeArrowheads="1"/>
          </p:cNvSpPr>
          <p:nvPr/>
        </p:nvSpPr>
        <p:spPr bwMode="auto">
          <a:xfrm>
            <a:off x="3635375" y="5589588"/>
            <a:ext cx="2322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的不动点</a:t>
            </a:r>
            <a:r>
              <a:rPr kumimoji="0" lang="en-US" altLang="zh-CN"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8483" name="Rectangle 19">
            <a:extLst>
              <a:ext uri="{FF2B5EF4-FFF2-40B4-BE49-F238E27FC236}">
                <a16:creationId xmlns:a16="http://schemas.microsoft.com/office/drawing/2014/main" id="{35DFECC3-3199-49B4-9CC0-A75B3F82C61F}"/>
              </a:ext>
            </a:extLst>
          </p:cNvPr>
          <p:cNvSpPr>
            <a:spLocks noChangeArrowheads="1"/>
          </p:cNvSpPr>
          <p:nvPr/>
        </p:nvSpPr>
        <p:spPr bwMode="auto">
          <a:xfrm>
            <a:off x="4006850" y="669925"/>
            <a:ext cx="4668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的循环置换分解式中某个</a:t>
            </a:r>
          </a:p>
        </p:txBody>
      </p:sp>
      <p:sp>
        <p:nvSpPr>
          <p:cNvPr id="318484" name="Rectangle 20">
            <a:extLst>
              <a:ext uri="{FF2B5EF4-FFF2-40B4-BE49-F238E27FC236}">
                <a16:creationId xmlns:a16="http://schemas.microsoft.com/office/drawing/2014/main" id="{39FC0586-3F14-4019-8491-22EFBDC0E681}"/>
              </a:ext>
            </a:extLst>
          </p:cNvPr>
          <p:cNvSpPr>
            <a:spLocks noChangeArrowheads="1"/>
          </p:cNvSpPr>
          <p:nvPr/>
        </p:nvSpPr>
        <p:spPr bwMode="auto">
          <a:xfrm>
            <a:off x="250825" y="1611313"/>
            <a:ext cx="79327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循环置换中号码的珠子有不同的颜色，例如</a:t>
            </a:r>
          </a:p>
        </p:txBody>
      </p:sp>
      <p:pic>
        <p:nvPicPr>
          <p:cNvPr id="318488" name="Picture 24">
            <a:extLst>
              <a:ext uri="{FF2B5EF4-FFF2-40B4-BE49-F238E27FC236}">
                <a16:creationId xmlns:a16="http://schemas.microsoft.com/office/drawing/2014/main" id="{09F630FD-D3A7-4680-8E4F-F1FCC623527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7088" y="3341688"/>
            <a:ext cx="7710487" cy="1125537"/>
          </a:xfrm>
          <a:prstGeom prst="rect">
            <a:avLst/>
          </a:prstGeom>
          <a:noFill/>
          <a:extLst>
            <a:ext uri="{909E8E84-426E-40DD-AFC4-6F175D3DCCD1}">
              <a14:hiddenFill xmlns:a14="http://schemas.microsoft.com/office/drawing/2010/main">
                <a:solidFill>
                  <a:srgbClr val="FFFFFF"/>
                </a:solidFill>
              </a14:hiddenFill>
            </a:ext>
          </a:extLst>
        </p:spPr>
      </p:pic>
      <p:pic>
        <p:nvPicPr>
          <p:cNvPr id="318489" name="Picture 25">
            <a:extLst>
              <a:ext uri="{FF2B5EF4-FFF2-40B4-BE49-F238E27FC236}">
                <a16:creationId xmlns:a16="http://schemas.microsoft.com/office/drawing/2014/main" id="{64CEB66B-1225-4F5F-AF24-4235C9C2463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63713" y="4465638"/>
            <a:ext cx="4432300" cy="1125537"/>
          </a:xfrm>
          <a:prstGeom prst="rect">
            <a:avLst/>
          </a:prstGeom>
          <a:noFill/>
          <a:extLst>
            <a:ext uri="{909E8E84-426E-40DD-AFC4-6F175D3DCCD1}">
              <a14:hiddenFill xmlns:a14="http://schemas.microsoft.com/office/drawing/2010/main">
                <a:solidFill>
                  <a:srgbClr val="FFFFFF"/>
                </a:solidFill>
              </a14:hiddenFill>
            </a:ext>
          </a:extLst>
        </p:spPr>
      </p:pic>
      <p:pic>
        <p:nvPicPr>
          <p:cNvPr id="318490" name="Picture 26">
            <a:extLst>
              <a:ext uri="{FF2B5EF4-FFF2-40B4-BE49-F238E27FC236}">
                <a16:creationId xmlns:a16="http://schemas.microsoft.com/office/drawing/2014/main" id="{412E3FBC-61BF-4642-B3F5-093E1BA8594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84913" y="4581525"/>
            <a:ext cx="781050" cy="563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8488"/>
                                        </p:tgtEl>
                                        <p:attrNameLst>
                                          <p:attrName>style.visibility</p:attrName>
                                        </p:attrNameLst>
                                      </p:cBhvr>
                                      <p:to>
                                        <p:strVal val="visible"/>
                                      </p:to>
                                    </p:set>
                                    <p:animEffect transition="in" filter="wipe(left)">
                                      <p:cBhvr>
                                        <p:cTn id="7" dur="5000"/>
                                        <p:tgtEl>
                                          <p:spTgt spid="3184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8489"/>
                                        </p:tgtEl>
                                        <p:attrNameLst>
                                          <p:attrName>style.visibility</p:attrName>
                                        </p:attrNameLst>
                                      </p:cBhvr>
                                      <p:to>
                                        <p:strVal val="visible"/>
                                      </p:to>
                                    </p:set>
                                    <p:animEffect transition="in" filter="wipe(left)">
                                      <p:cBhvr>
                                        <p:cTn id="12" dur="5000"/>
                                        <p:tgtEl>
                                          <p:spTgt spid="3184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8490"/>
                                        </p:tgtEl>
                                        <p:attrNameLst>
                                          <p:attrName>style.visibility</p:attrName>
                                        </p:attrNameLst>
                                      </p:cBhvr>
                                      <p:to>
                                        <p:strVal val="visible"/>
                                      </p:to>
                                    </p:set>
                                    <p:animEffect transition="in" filter="wipe(left)">
                                      <p:cBhvr>
                                        <p:cTn id="17" dur="5000"/>
                                        <p:tgtEl>
                                          <p:spTgt spid="3184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478"/>
                                        </p:tgtEl>
                                        <p:attrNameLst>
                                          <p:attrName>style.visibility</p:attrName>
                                        </p:attrNameLst>
                                      </p:cBhvr>
                                      <p:to>
                                        <p:strVal val="visible"/>
                                      </p:to>
                                    </p:set>
                                    <p:animEffect transition="in" filter="wipe(left)">
                                      <p:cBhvr>
                                        <p:cTn id="22" dur="5000"/>
                                        <p:tgtEl>
                                          <p:spTgt spid="3184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18469"/>
                                        </p:tgtEl>
                                        <p:attrNameLst>
                                          <p:attrName>style.visibility</p:attrName>
                                        </p:attrNameLst>
                                      </p:cBhvr>
                                      <p:to>
                                        <p:strVal val="visible"/>
                                      </p:to>
                                    </p:set>
                                    <p:animEffect transition="in" filter="wipe(left)">
                                      <p:cBhvr>
                                        <p:cTn id="27" dur="5000"/>
                                        <p:tgtEl>
                                          <p:spTgt spid="3184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8479"/>
                                        </p:tgtEl>
                                        <p:attrNameLst>
                                          <p:attrName>style.visibility</p:attrName>
                                        </p:attrNameLst>
                                      </p:cBhvr>
                                      <p:to>
                                        <p:strVal val="visible"/>
                                      </p:to>
                                    </p:set>
                                    <p:animEffect transition="in" filter="wipe(left)">
                                      <p:cBhvr>
                                        <p:cTn id="32" dur="5000"/>
                                        <p:tgtEl>
                                          <p:spTgt spid="3184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18468"/>
                                        </p:tgtEl>
                                        <p:attrNameLst>
                                          <p:attrName>style.visibility</p:attrName>
                                        </p:attrNameLst>
                                      </p:cBhvr>
                                      <p:to>
                                        <p:strVal val="visible"/>
                                      </p:to>
                                    </p:set>
                                    <p:animEffect transition="in" filter="wipe(left)">
                                      <p:cBhvr>
                                        <p:cTn id="37" dur="5000"/>
                                        <p:tgtEl>
                                          <p:spTgt spid="3184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8480"/>
                                        </p:tgtEl>
                                        <p:attrNameLst>
                                          <p:attrName>style.visibility</p:attrName>
                                        </p:attrNameLst>
                                      </p:cBhvr>
                                      <p:to>
                                        <p:strVal val="visible"/>
                                      </p:to>
                                    </p:set>
                                    <p:animEffect transition="in" filter="wipe(left)">
                                      <p:cBhvr>
                                        <p:cTn id="42" dur="5000"/>
                                        <p:tgtEl>
                                          <p:spTgt spid="318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8" grpId="0"/>
      <p:bldP spid="318479" grpId="0"/>
      <p:bldP spid="31848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3">
            <a:extLst>
              <a:ext uri="{FF2B5EF4-FFF2-40B4-BE49-F238E27FC236}">
                <a16:creationId xmlns:a16="http://schemas.microsoft.com/office/drawing/2014/main" id="{C2A36691-37C5-4938-8019-CCC9AA8A9733}"/>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9490" name="Rectangle 2">
            <a:extLst>
              <a:ext uri="{FF2B5EF4-FFF2-40B4-BE49-F238E27FC236}">
                <a16:creationId xmlns:a16="http://schemas.microsoft.com/office/drawing/2014/main" id="{9245DFCD-6AD8-403C-B864-6BABB470EE8E}"/>
              </a:ext>
            </a:extLst>
          </p:cNvPr>
          <p:cNvSpPr>
            <a:spLocks noGrp="1" noChangeArrowheads="1"/>
          </p:cNvSpPr>
          <p:nvPr>
            <p:ph type="title"/>
          </p:nvPr>
        </p:nvSpPr>
        <p:spPr/>
        <p:txBody>
          <a:bodyPr/>
          <a:lstStyle/>
          <a:p>
            <a:endParaRPr lang="zh-CN" altLang="zh-CN" sz="3200">
              <a:latin typeface="宋体" panose="02010600030101010101" pitchFamily="2" charset="-122"/>
            </a:endParaRPr>
          </a:p>
        </p:txBody>
      </p:sp>
      <p:pic>
        <p:nvPicPr>
          <p:cNvPr id="319496" name="Picture 8">
            <a:extLst>
              <a:ext uri="{FF2B5EF4-FFF2-40B4-BE49-F238E27FC236}">
                <a16:creationId xmlns:a16="http://schemas.microsoft.com/office/drawing/2014/main" id="{9993BFB6-522C-4958-8DA5-F20C8D95AA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7050" y="620713"/>
            <a:ext cx="528638" cy="660400"/>
          </a:xfrm>
          <a:prstGeom prst="rect">
            <a:avLst/>
          </a:prstGeom>
          <a:noFill/>
          <a:extLst>
            <a:ext uri="{909E8E84-426E-40DD-AFC4-6F175D3DCCD1}">
              <a14:hiddenFill xmlns:a14="http://schemas.microsoft.com/office/drawing/2010/main">
                <a:solidFill>
                  <a:srgbClr val="FFFFFF"/>
                </a:solidFill>
              </a14:hiddenFill>
            </a:ext>
          </a:extLst>
        </p:spPr>
      </p:pic>
      <p:pic>
        <p:nvPicPr>
          <p:cNvPr id="319495" name="Picture 7">
            <a:extLst>
              <a:ext uri="{FF2B5EF4-FFF2-40B4-BE49-F238E27FC236}">
                <a16:creationId xmlns:a16="http://schemas.microsoft.com/office/drawing/2014/main" id="{080DD89C-E85A-4455-9B05-DE2AF62599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13" y="1125538"/>
            <a:ext cx="5329237" cy="909637"/>
          </a:xfrm>
          <a:prstGeom prst="rect">
            <a:avLst/>
          </a:prstGeom>
          <a:noFill/>
          <a:extLst>
            <a:ext uri="{909E8E84-426E-40DD-AFC4-6F175D3DCCD1}">
              <a14:hiddenFill xmlns:a14="http://schemas.microsoft.com/office/drawing/2010/main">
                <a:solidFill>
                  <a:srgbClr val="FFFFFF"/>
                </a:solidFill>
              </a14:hiddenFill>
            </a:ext>
          </a:extLst>
        </p:spPr>
      </p:pic>
      <p:pic>
        <p:nvPicPr>
          <p:cNvPr id="319494" name="Picture 6">
            <a:extLst>
              <a:ext uri="{FF2B5EF4-FFF2-40B4-BE49-F238E27FC236}">
                <a16:creationId xmlns:a16="http://schemas.microsoft.com/office/drawing/2014/main" id="{E23E7CF2-5946-442F-BD1A-A5FA8F73E2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4075" y="1965325"/>
            <a:ext cx="1800225" cy="696913"/>
          </a:xfrm>
          <a:prstGeom prst="rect">
            <a:avLst/>
          </a:prstGeom>
          <a:noFill/>
          <a:extLst>
            <a:ext uri="{909E8E84-426E-40DD-AFC4-6F175D3DCCD1}">
              <a14:hiddenFill xmlns:a14="http://schemas.microsoft.com/office/drawing/2010/main">
                <a:solidFill>
                  <a:srgbClr val="FFFFFF"/>
                </a:solidFill>
              </a14:hiddenFill>
            </a:ext>
          </a:extLst>
        </p:spPr>
      </p:pic>
      <p:pic>
        <p:nvPicPr>
          <p:cNvPr id="319493" name="Picture 5">
            <a:extLst>
              <a:ext uri="{FF2B5EF4-FFF2-40B4-BE49-F238E27FC236}">
                <a16:creationId xmlns:a16="http://schemas.microsoft.com/office/drawing/2014/main" id="{4C241267-BF28-4337-BC68-69202486F7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3438" y="2109788"/>
            <a:ext cx="504825" cy="466725"/>
          </a:xfrm>
          <a:prstGeom prst="rect">
            <a:avLst/>
          </a:prstGeom>
          <a:noFill/>
          <a:extLst>
            <a:ext uri="{909E8E84-426E-40DD-AFC4-6F175D3DCCD1}">
              <a14:hiddenFill xmlns:a14="http://schemas.microsoft.com/office/drawing/2010/main">
                <a:solidFill>
                  <a:srgbClr val="FFFFFF"/>
                </a:solidFill>
              </a14:hiddenFill>
            </a:ext>
          </a:extLst>
        </p:spPr>
      </p:pic>
      <p:pic>
        <p:nvPicPr>
          <p:cNvPr id="319492" name="Picture 4">
            <a:extLst>
              <a:ext uri="{FF2B5EF4-FFF2-40B4-BE49-F238E27FC236}">
                <a16:creationId xmlns:a16="http://schemas.microsoft.com/office/drawing/2014/main" id="{B69FD62D-D520-4837-B6AB-329A62A90F9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48488" y="2038350"/>
            <a:ext cx="468312" cy="576263"/>
          </a:xfrm>
          <a:prstGeom prst="rect">
            <a:avLst/>
          </a:prstGeom>
          <a:noFill/>
          <a:extLst>
            <a:ext uri="{909E8E84-426E-40DD-AFC4-6F175D3DCCD1}">
              <a14:hiddenFill xmlns:a14="http://schemas.microsoft.com/office/drawing/2010/main">
                <a:solidFill>
                  <a:srgbClr val="FFFFFF"/>
                </a:solidFill>
              </a14:hiddenFill>
            </a:ext>
          </a:extLst>
        </p:spPr>
      </p:pic>
      <p:sp>
        <p:nvSpPr>
          <p:cNvPr id="319497" name="Rectangle 9">
            <a:extLst>
              <a:ext uri="{FF2B5EF4-FFF2-40B4-BE49-F238E27FC236}">
                <a16:creationId xmlns:a16="http://schemas.microsoft.com/office/drawing/2014/main" id="{129DD498-0F43-4B2E-ABA8-33B8CF90DC89}"/>
              </a:ext>
            </a:extLst>
          </p:cNvPr>
          <p:cNvSpPr>
            <a:spLocks noChangeArrowheads="1"/>
          </p:cNvSpPr>
          <p:nvPr/>
        </p:nvSpPr>
        <p:spPr bwMode="auto">
          <a:xfrm>
            <a:off x="684213" y="620713"/>
            <a:ext cx="6197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下面我们来进一步计算不动点数</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9499" name="Rectangle 11">
            <a:extLst>
              <a:ext uri="{FF2B5EF4-FFF2-40B4-BE49-F238E27FC236}">
                <a16:creationId xmlns:a16="http://schemas.microsoft.com/office/drawing/2014/main" id="{30CEA05C-CEC8-4856-8C22-3F4491017D0D}"/>
              </a:ext>
            </a:extLst>
          </p:cNvPr>
          <p:cNvSpPr>
            <a:spLocks noChangeArrowheads="1"/>
          </p:cNvSpPr>
          <p:nvPr/>
        </p:nvSpPr>
        <p:spPr bwMode="auto">
          <a:xfrm>
            <a:off x="611188" y="1965325"/>
            <a:ext cx="14049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而满足</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9500" name="Rectangle 12">
            <a:extLst>
              <a:ext uri="{FF2B5EF4-FFF2-40B4-BE49-F238E27FC236}">
                <a16:creationId xmlns:a16="http://schemas.microsoft.com/office/drawing/2014/main" id="{834BE6B5-6650-48E8-B818-566B9E6E18D2}"/>
              </a:ext>
            </a:extLst>
          </p:cNvPr>
          <p:cNvSpPr>
            <a:spLocks noChangeArrowheads="1"/>
          </p:cNvSpPr>
          <p:nvPr/>
        </p:nvSpPr>
        <p:spPr bwMode="auto">
          <a:xfrm>
            <a:off x="3995738" y="1965325"/>
            <a:ext cx="587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的</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9501" name="Rectangle 13">
            <a:extLst>
              <a:ext uri="{FF2B5EF4-FFF2-40B4-BE49-F238E27FC236}">
                <a16:creationId xmlns:a16="http://schemas.microsoft.com/office/drawing/2014/main" id="{52187176-E2F8-4435-AA89-231CF87C8E2F}"/>
              </a:ext>
            </a:extLst>
          </p:cNvPr>
          <p:cNvSpPr>
            <a:spLocks noChangeArrowheads="1"/>
          </p:cNvSpPr>
          <p:nvPr/>
        </p:nvSpPr>
        <p:spPr bwMode="auto">
          <a:xfrm>
            <a:off x="5148263" y="2006600"/>
            <a:ext cx="1812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，对应于</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9502" name="Rectangle 14">
            <a:extLst>
              <a:ext uri="{FF2B5EF4-FFF2-40B4-BE49-F238E27FC236}">
                <a16:creationId xmlns:a16="http://schemas.microsoft.com/office/drawing/2014/main" id="{D3DA13C2-C3A9-48E8-8BF2-A886A97B94A2}"/>
              </a:ext>
            </a:extLst>
          </p:cNvPr>
          <p:cNvSpPr>
            <a:spLocks noChangeArrowheads="1"/>
          </p:cNvSpPr>
          <p:nvPr/>
        </p:nvSpPr>
        <p:spPr bwMode="auto">
          <a:xfrm>
            <a:off x="611188" y="2541588"/>
            <a:ext cx="79327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的同一循环置换中的珠子的颜色必须相同，</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9503" name="Rectangle 15">
            <a:extLst>
              <a:ext uri="{FF2B5EF4-FFF2-40B4-BE49-F238E27FC236}">
                <a16:creationId xmlns:a16="http://schemas.microsoft.com/office/drawing/2014/main" id="{97752EFE-4F27-4F5A-BC06-E8DB8594EB93}"/>
              </a:ext>
            </a:extLst>
          </p:cNvPr>
          <p:cNvSpPr>
            <a:spLocks noChangeArrowheads="1"/>
          </p:cNvSpPr>
          <p:nvPr/>
        </p:nvSpPr>
        <p:spPr bwMode="auto">
          <a:xfrm>
            <a:off x="611188" y="3068638"/>
            <a:ext cx="7524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因而，每一个循环置换中的珠子颜色共有</a:t>
            </a:r>
            <a:endPar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19504" name="Rectangle 16">
            <a:extLst>
              <a:ext uri="{FF2B5EF4-FFF2-40B4-BE49-F238E27FC236}">
                <a16:creationId xmlns:a16="http://schemas.microsoft.com/office/drawing/2014/main" id="{8957EF86-CF7C-40D7-92BA-760789726F5A}"/>
              </a:ext>
            </a:extLst>
          </p:cNvPr>
          <p:cNvSpPr>
            <a:spLocks noChangeArrowheads="1"/>
          </p:cNvSpPr>
          <p:nvPr/>
        </p:nvSpPr>
        <p:spPr bwMode="auto">
          <a:xfrm>
            <a:off x="611188" y="3644900"/>
            <a:ext cx="20399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种选择</a:t>
            </a:r>
            <a:r>
              <a:rPr kumimoji="0" lang="en-US" altLang="zh-CN"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32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 </a:t>
            </a:r>
          </a:p>
        </p:txBody>
      </p:sp>
      <p:pic>
        <p:nvPicPr>
          <p:cNvPr id="319506" name="Picture 18">
            <a:extLst>
              <a:ext uri="{FF2B5EF4-FFF2-40B4-BE49-F238E27FC236}">
                <a16:creationId xmlns:a16="http://schemas.microsoft.com/office/drawing/2014/main" id="{D494AB44-9F1E-478E-ACA2-B35F9AE362E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35150" y="4262438"/>
            <a:ext cx="350838" cy="433387"/>
          </a:xfrm>
          <a:prstGeom prst="rect">
            <a:avLst/>
          </a:prstGeom>
          <a:noFill/>
          <a:extLst>
            <a:ext uri="{909E8E84-426E-40DD-AFC4-6F175D3DCCD1}">
              <a14:hiddenFill xmlns:a14="http://schemas.microsoft.com/office/drawing/2010/main">
                <a:solidFill>
                  <a:srgbClr val="FFFFFF"/>
                </a:solidFill>
              </a14:hiddenFill>
            </a:ext>
          </a:extLst>
        </p:spPr>
      </p:pic>
      <p:pic>
        <p:nvPicPr>
          <p:cNvPr id="319505" name="Picture 17">
            <a:extLst>
              <a:ext uri="{FF2B5EF4-FFF2-40B4-BE49-F238E27FC236}">
                <a16:creationId xmlns:a16="http://schemas.microsoft.com/office/drawing/2014/main" id="{8F4FDCE0-B8FB-45B4-9492-7E498574900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19475" y="4581525"/>
            <a:ext cx="3384550" cy="620713"/>
          </a:xfrm>
          <a:prstGeom prst="rect">
            <a:avLst/>
          </a:prstGeom>
          <a:noFill/>
          <a:extLst>
            <a:ext uri="{909E8E84-426E-40DD-AFC4-6F175D3DCCD1}">
              <a14:hiddenFill xmlns:a14="http://schemas.microsoft.com/office/drawing/2010/main">
                <a:solidFill>
                  <a:srgbClr val="FFFFFF"/>
                </a:solidFill>
              </a14:hiddenFill>
            </a:ext>
          </a:extLst>
        </p:spPr>
      </p:pic>
      <p:sp>
        <p:nvSpPr>
          <p:cNvPr id="319507" name="Rectangle 19">
            <a:extLst>
              <a:ext uri="{FF2B5EF4-FFF2-40B4-BE49-F238E27FC236}">
                <a16:creationId xmlns:a16="http://schemas.microsoft.com/office/drawing/2014/main" id="{493F2341-6254-4430-BEC5-F2005A2DAD63}"/>
              </a:ext>
            </a:extLst>
          </p:cNvPr>
          <p:cNvSpPr>
            <a:spLocks noChangeArrowheads="1"/>
          </p:cNvSpPr>
          <p:nvPr/>
        </p:nvSpPr>
        <p:spPr bwMode="auto">
          <a:xfrm>
            <a:off x="1258888" y="4117975"/>
            <a:ext cx="587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而</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9508" name="Rectangle 20">
            <a:extLst>
              <a:ext uri="{FF2B5EF4-FFF2-40B4-BE49-F238E27FC236}">
                <a16:creationId xmlns:a16="http://schemas.microsoft.com/office/drawing/2014/main" id="{8001848C-0B51-4FA4-90D4-2A8B7770CD05}"/>
              </a:ext>
            </a:extLst>
          </p:cNvPr>
          <p:cNvSpPr>
            <a:spLocks noChangeArrowheads="1"/>
          </p:cNvSpPr>
          <p:nvPr/>
        </p:nvSpPr>
        <p:spPr bwMode="auto">
          <a:xfrm>
            <a:off x="2195513" y="4117975"/>
            <a:ext cx="4260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所含的循环置换个数为</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19510" name="Picture 22">
            <a:extLst>
              <a:ext uri="{FF2B5EF4-FFF2-40B4-BE49-F238E27FC236}">
                <a16:creationId xmlns:a16="http://schemas.microsoft.com/office/drawing/2014/main" id="{DAE510C8-C404-4AC5-BFA4-BEAC2B50D59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43213" y="5661025"/>
            <a:ext cx="2520950" cy="747713"/>
          </a:xfrm>
          <a:prstGeom prst="rect">
            <a:avLst/>
          </a:prstGeom>
          <a:noFill/>
          <a:extLst>
            <a:ext uri="{909E8E84-426E-40DD-AFC4-6F175D3DCCD1}">
              <a14:hiddenFill xmlns:a14="http://schemas.microsoft.com/office/drawing/2010/main">
                <a:solidFill>
                  <a:srgbClr val="FFFFFF"/>
                </a:solidFill>
              </a14:hiddenFill>
            </a:ext>
          </a:extLst>
        </p:spPr>
      </p:pic>
      <p:sp>
        <p:nvSpPr>
          <p:cNvPr id="319512" name="Rectangle 24">
            <a:extLst>
              <a:ext uri="{FF2B5EF4-FFF2-40B4-BE49-F238E27FC236}">
                <a16:creationId xmlns:a16="http://schemas.microsoft.com/office/drawing/2014/main" id="{6B17DB2C-E39F-4DB5-A527-6E7AA2CE2822}"/>
              </a:ext>
            </a:extLst>
          </p:cNvPr>
          <p:cNvSpPr>
            <a:spLocks noChangeArrowheads="1"/>
          </p:cNvSpPr>
          <p:nvPr/>
        </p:nvSpPr>
        <p:spPr bwMode="auto">
          <a:xfrm>
            <a:off x="611188" y="5157788"/>
            <a:ext cx="2628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所以满足条件</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9513" name="Rectangle 25">
            <a:extLst>
              <a:ext uri="{FF2B5EF4-FFF2-40B4-BE49-F238E27FC236}">
                <a16:creationId xmlns:a16="http://schemas.microsoft.com/office/drawing/2014/main" id="{073F5D55-DB9D-43E4-82AD-892E9B72DA6F}"/>
              </a:ext>
            </a:extLst>
          </p:cNvPr>
          <p:cNvSpPr>
            <a:spLocks noChangeArrowheads="1"/>
          </p:cNvSpPr>
          <p:nvPr/>
        </p:nvSpPr>
        <p:spPr bwMode="auto">
          <a:xfrm>
            <a:off x="4859338" y="5157788"/>
            <a:ext cx="2628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的项链颜色有</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9514" name="Rectangle 26">
            <a:extLst>
              <a:ext uri="{FF2B5EF4-FFF2-40B4-BE49-F238E27FC236}">
                <a16:creationId xmlns:a16="http://schemas.microsoft.com/office/drawing/2014/main" id="{48501FDA-5604-48A9-8D55-A7228224C389}"/>
              </a:ext>
            </a:extLst>
          </p:cNvPr>
          <p:cNvSpPr>
            <a:spLocks noChangeArrowheads="1"/>
          </p:cNvSpPr>
          <p:nvPr/>
        </p:nvSpPr>
        <p:spPr bwMode="auto">
          <a:xfrm>
            <a:off x="5508625" y="5734050"/>
            <a:ext cx="1517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种选择</a:t>
            </a: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p>
        </p:txBody>
      </p:sp>
      <p:pic>
        <p:nvPicPr>
          <p:cNvPr id="319515" name="Picture 27">
            <a:extLst>
              <a:ext uri="{FF2B5EF4-FFF2-40B4-BE49-F238E27FC236}">
                <a16:creationId xmlns:a16="http://schemas.microsoft.com/office/drawing/2014/main" id="{61ACC302-56A4-4E28-B77B-DF146CD1F64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03575" y="5086350"/>
            <a:ext cx="1800225" cy="6969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9495"/>
                                        </p:tgtEl>
                                        <p:attrNameLst>
                                          <p:attrName>style.visibility</p:attrName>
                                        </p:attrNameLst>
                                      </p:cBhvr>
                                      <p:to>
                                        <p:strVal val="visible"/>
                                      </p:to>
                                    </p:set>
                                    <p:animEffect transition="in" filter="wipe(left)">
                                      <p:cBhvr>
                                        <p:cTn id="7" dur="5000"/>
                                        <p:tgtEl>
                                          <p:spTgt spid="319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9499"/>
                                        </p:tgtEl>
                                        <p:attrNameLst>
                                          <p:attrName>style.visibility</p:attrName>
                                        </p:attrNameLst>
                                      </p:cBhvr>
                                      <p:to>
                                        <p:strVal val="visible"/>
                                      </p:to>
                                    </p:set>
                                    <p:animEffect transition="in" filter="wipe(left)">
                                      <p:cBhvr>
                                        <p:cTn id="12" dur="5000"/>
                                        <p:tgtEl>
                                          <p:spTgt spid="3194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9494"/>
                                        </p:tgtEl>
                                        <p:attrNameLst>
                                          <p:attrName>style.visibility</p:attrName>
                                        </p:attrNameLst>
                                      </p:cBhvr>
                                      <p:to>
                                        <p:strVal val="visible"/>
                                      </p:to>
                                    </p:set>
                                    <p:animEffect transition="in" filter="wipe(left)">
                                      <p:cBhvr>
                                        <p:cTn id="17" dur="5000"/>
                                        <p:tgtEl>
                                          <p:spTgt spid="3194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9500"/>
                                        </p:tgtEl>
                                        <p:attrNameLst>
                                          <p:attrName>style.visibility</p:attrName>
                                        </p:attrNameLst>
                                      </p:cBhvr>
                                      <p:to>
                                        <p:strVal val="visible"/>
                                      </p:to>
                                    </p:set>
                                    <p:animEffect transition="in" filter="wipe(left)">
                                      <p:cBhvr>
                                        <p:cTn id="22" dur="5000"/>
                                        <p:tgtEl>
                                          <p:spTgt spid="3195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19493"/>
                                        </p:tgtEl>
                                        <p:attrNameLst>
                                          <p:attrName>style.visibility</p:attrName>
                                        </p:attrNameLst>
                                      </p:cBhvr>
                                      <p:to>
                                        <p:strVal val="visible"/>
                                      </p:to>
                                    </p:set>
                                    <p:animEffect transition="in" filter="wipe(left)">
                                      <p:cBhvr>
                                        <p:cTn id="27" dur="5000"/>
                                        <p:tgtEl>
                                          <p:spTgt spid="3194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9501"/>
                                        </p:tgtEl>
                                        <p:attrNameLst>
                                          <p:attrName>style.visibility</p:attrName>
                                        </p:attrNameLst>
                                      </p:cBhvr>
                                      <p:to>
                                        <p:strVal val="visible"/>
                                      </p:to>
                                    </p:set>
                                    <p:animEffect transition="in" filter="wipe(left)">
                                      <p:cBhvr>
                                        <p:cTn id="32" dur="5000"/>
                                        <p:tgtEl>
                                          <p:spTgt spid="3195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19492"/>
                                        </p:tgtEl>
                                        <p:attrNameLst>
                                          <p:attrName>style.visibility</p:attrName>
                                        </p:attrNameLst>
                                      </p:cBhvr>
                                      <p:to>
                                        <p:strVal val="visible"/>
                                      </p:to>
                                    </p:set>
                                    <p:animEffect transition="in" filter="wipe(left)">
                                      <p:cBhvr>
                                        <p:cTn id="37" dur="5000"/>
                                        <p:tgtEl>
                                          <p:spTgt spid="3194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9502"/>
                                        </p:tgtEl>
                                        <p:attrNameLst>
                                          <p:attrName>style.visibility</p:attrName>
                                        </p:attrNameLst>
                                      </p:cBhvr>
                                      <p:to>
                                        <p:strVal val="visible"/>
                                      </p:to>
                                    </p:set>
                                    <p:animEffect transition="in" filter="wipe(left)">
                                      <p:cBhvr>
                                        <p:cTn id="42" dur="5000"/>
                                        <p:tgtEl>
                                          <p:spTgt spid="3195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9503"/>
                                        </p:tgtEl>
                                        <p:attrNameLst>
                                          <p:attrName>style.visibility</p:attrName>
                                        </p:attrNameLst>
                                      </p:cBhvr>
                                      <p:to>
                                        <p:strVal val="visible"/>
                                      </p:to>
                                    </p:set>
                                    <p:animEffect transition="in" filter="wipe(left)">
                                      <p:cBhvr>
                                        <p:cTn id="47" dur="5000"/>
                                        <p:tgtEl>
                                          <p:spTgt spid="31950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9504"/>
                                        </p:tgtEl>
                                        <p:attrNameLst>
                                          <p:attrName>style.visibility</p:attrName>
                                        </p:attrNameLst>
                                      </p:cBhvr>
                                      <p:to>
                                        <p:strVal val="visible"/>
                                      </p:to>
                                    </p:set>
                                    <p:animEffect transition="in" filter="wipe(left)">
                                      <p:cBhvr>
                                        <p:cTn id="52" dur="5000"/>
                                        <p:tgtEl>
                                          <p:spTgt spid="31950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19507"/>
                                        </p:tgtEl>
                                        <p:attrNameLst>
                                          <p:attrName>style.visibility</p:attrName>
                                        </p:attrNameLst>
                                      </p:cBhvr>
                                      <p:to>
                                        <p:strVal val="visible"/>
                                      </p:to>
                                    </p:set>
                                    <p:animEffect transition="in" filter="wipe(left)">
                                      <p:cBhvr>
                                        <p:cTn id="57" dur="5000"/>
                                        <p:tgtEl>
                                          <p:spTgt spid="3195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19506"/>
                                        </p:tgtEl>
                                        <p:attrNameLst>
                                          <p:attrName>style.visibility</p:attrName>
                                        </p:attrNameLst>
                                      </p:cBhvr>
                                      <p:to>
                                        <p:strVal val="visible"/>
                                      </p:to>
                                    </p:set>
                                    <p:animEffect transition="in" filter="wipe(left)">
                                      <p:cBhvr>
                                        <p:cTn id="62" dur="5000"/>
                                        <p:tgtEl>
                                          <p:spTgt spid="31950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19508"/>
                                        </p:tgtEl>
                                        <p:attrNameLst>
                                          <p:attrName>style.visibility</p:attrName>
                                        </p:attrNameLst>
                                      </p:cBhvr>
                                      <p:to>
                                        <p:strVal val="visible"/>
                                      </p:to>
                                    </p:set>
                                    <p:animEffect transition="in" filter="wipe(left)">
                                      <p:cBhvr>
                                        <p:cTn id="67" dur="5000"/>
                                        <p:tgtEl>
                                          <p:spTgt spid="31950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319505"/>
                                        </p:tgtEl>
                                        <p:attrNameLst>
                                          <p:attrName>style.visibility</p:attrName>
                                        </p:attrNameLst>
                                      </p:cBhvr>
                                      <p:to>
                                        <p:strVal val="visible"/>
                                      </p:to>
                                    </p:set>
                                    <p:animEffect transition="in" filter="wipe(left)">
                                      <p:cBhvr>
                                        <p:cTn id="72" dur="5000"/>
                                        <p:tgtEl>
                                          <p:spTgt spid="31950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19512"/>
                                        </p:tgtEl>
                                        <p:attrNameLst>
                                          <p:attrName>style.visibility</p:attrName>
                                        </p:attrNameLst>
                                      </p:cBhvr>
                                      <p:to>
                                        <p:strVal val="visible"/>
                                      </p:to>
                                    </p:set>
                                    <p:animEffect transition="in" filter="wipe(left)">
                                      <p:cBhvr>
                                        <p:cTn id="77" dur="5000"/>
                                        <p:tgtEl>
                                          <p:spTgt spid="31951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319515"/>
                                        </p:tgtEl>
                                        <p:attrNameLst>
                                          <p:attrName>style.visibility</p:attrName>
                                        </p:attrNameLst>
                                      </p:cBhvr>
                                      <p:to>
                                        <p:strVal val="visible"/>
                                      </p:to>
                                    </p:set>
                                    <p:animEffect transition="in" filter="wipe(left)">
                                      <p:cBhvr>
                                        <p:cTn id="82" dur="5000"/>
                                        <p:tgtEl>
                                          <p:spTgt spid="31951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19513"/>
                                        </p:tgtEl>
                                        <p:attrNameLst>
                                          <p:attrName>style.visibility</p:attrName>
                                        </p:attrNameLst>
                                      </p:cBhvr>
                                      <p:to>
                                        <p:strVal val="visible"/>
                                      </p:to>
                                    </p:set>
                                    <p:animEffect transition="in" filter="wipe(left)">
                                      <p:cBhvr>
                                        <p:cTn id="87" dur="5000"/>
                                        <p:tgtEl>
                                          <p:spTgt spid="31951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319510"/>
                                        </p:tgtEl>
                                        <p:attrNameLst>
                                          <p:attrName>style.visibility</p:attrName>
                                        </p:attrNameLst>
                                      </p:cBhvr>
                                      <p:to>
                                        <p:strVal val="visible"/>
                                      </p:to>
                                    </p:set>
                                    <p:animEffect transition="in" filter="wipe(left)">
                                      <p:cBhvr>
                                        <p:cTn id="92" dur="5000"/>
                                        <p:tgtEl>
                                          <p:spTgt spid="31951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19514"/>
                                        </p:tgtEl>
                                        <p:attrNameLst>
                                          <p:attrName>style.visibility</p:attrName>
                                        </p:attrNameLst>
                                      </p:cBhvr>
                                      <p:to>
                                        <p:strVal val="visible"/>
                                      </p:to>
                                    </p:set>
                                    <p:animEffect transition="in" filter="wipe(left)">
                                      <p:cBhvr>
                                        <p:cTn id="97" dur="5000"/>
                                        <p:tgtEl>
                                          <p:spTgt spid="319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9" grpId="0"/>
      <p:bldP spid="319500" grpId="0"/>
      <p:bldP spid="319501" grpId="0"/>
      <p:bldP spid="319502" grpId="0"/>
      <p:bldP spid="319503" grpId="0"/>
      <p:bldP spid="319504" grpId="0"/>
      <p:bldP spid="319507" grpId="0"/>
      <p:bldP spid="319508" grpId="0"/>
      <p:bldP spid="319512" grpId="0"/>
      <p:bldP spid="319513" grpId="0"/>
      <p:bldP spid="31951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a:extLst>
              <a:ext uri="{FF2B5EF4-FFF2-40B4-BE49-F238E27FC236}">
                <a16:creationId xmlns:a16="http://schemas.microsoft.com/office/drawing/2014/main" id="{1894590F-F688-4F51-9AA9-1F762CF03097}"/>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0514" name="Rectangle 2">
            <a:extLst>
              <a:ext uri="{FF2B5EF4-FFF2-40B4-BE49-F238E27FC236}">
                <a16:creationId xmlns:a16="http://schemas.microsoft.com/office/drawing/2014/main" id="{3C09CC14-8B28-491A-BD43-A0830805B49E}"/>
              </a:ext>
            </a:extLst>
          </p:cNvPr>
          <p:cNvSpPr>
            <a:spLocks noGrp="1" noChangeArrowheads="1"/>
          </p:cNvSpPr>
          <p:nvPr>
            <p:ph type="title"/>
          </p:nvPr>
        </p:nvSpPr>
        <p:spPr/>
        <p:txBody>
          <a:bodyPr/>
          <a:lstStyle/>
          <a:p>
            <a:endParaRPr lang="zh-CN" altLang="zh-CN" sz="3200"/>
          </a:p>
        </p:txBody>
      </p:sp>
      <p:pic>
        <p:nvPicPr>
          <p:cNvPr id="320520" name="Picture 8">
            <a:extLst>
              <a:ext uri="{FF2B5EF4-FFF2-40B4-BE49-F238E27FC236}">
                <a16:creationId xmlns:a16="http://schemas.microsoft.com/office/drawing/2014/main" id="{80D10FFA-1F81-4A39-B617-4DA2C457EB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8175" y="692150"/>
            <a:ext cx="34036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20519" name="Picture 7">
            <a:extLst>
              <a:ext uri="{FF2B5EF4-FFF2-40B4-BE49-F238E27FC236}">
                <a16:creationId xmlns:a16="http://schemas.microsoft.com/office/drawing/2014/main" id="{6A6021FE-6E7E-493D-B4F2-798ACB33CD7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8175" y="1989138"/>
            <a:ext cx="4467225" cy="1254125"/>
          </a:xfrm>
          <a:prstGeom prst="rect">
            <a:avLst/>
          </a:prstGeom>
          <a:noFill/>
          <a:extLst>
            <a:ext uri="{909E8E84-426E-40DD-AFC4-6F175D3DCCD1}">
              <a14:hiddenFill xmlns:a14="http://schemas.microsoft.com/office/drawing/2010/main">
                <a:solidFill>
                  <a:srgbClr val="FFFFFF"/>
                </a:solidFill>
              </a14:hiddenFill>
            </a:ext>
          </a:extLst>
        </p:spPr>
      </p:pic>
      <p:pic>
        <p:nvPicPr>
          <p:cNvPr id="320518" name="Picture 6">
            <a:extLst>
              <a:ext uri="{FF2B5EF4-FFF2-40B4-BE49-F238E27FC236}">
                <a16:creationId xmlns:a16="http://schemas.microsoft.com/office/drawing/2014/main" id="{EC2AA67A-984F-4DA9-ADAF-3BEBCF6AEA7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6238" y="3141663"/>
            <a:ext cx="792162" cy="617537"/>
          </a:xfrm>
          <a:prstGeom prst="rect">
            <a:avLst/>
          </a:prstGeom>
          <a:noFill/>
          <a:extLst>
            <a:ext uri="{909E8E84-426E-40DD-AFC4-6F175D3DCCD1}">
              <a14:hiddenFill xmlns:a14="http://schemas.microsoft.com/office/drawing/2010/main">
                <a:solidFill>
                  <a:srgbClr val="FFFFFF"/>
                </a:solidFill>
              </a14:hiddenFill>
            </a:ext>
          </a:extLst>
        </p:spPr>
      </p:pic>
      <p:pic>
        <p:nvPicPr>
          <p:cNvPr id="320517" name="Picture 5">
            <a:extLst>
              <a:ext uri="{FF2B5EF4-FFF2-40B4-BE49-F238E27FC236}">
                <a16:creationId xmlns:a16="http://schemas.microsoft.com/office/drawing/2014/main" id="{17F26265-30AB-45A0-990C-928BC50E84A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47813" y="4221163"/>
            <a:ext cx="6372225" cy="1062037"/>
          </a:xfrm>
          <a:prstGeom prst="rect">
            <a:avLst/>
          </a:prstGeom>
          <a:noFill/>
          <a:extLst>
            <a:ext uri="{909E8E84-426E-40DD-AFC4-6F175D3DCCD1}">
              <a14:hiddenFill xmlns:a14="http://schemas.microsoft.com/office/drawing/2010/main">
                <a:solidFill>
                  <a:srgbClr val="FFFFFF"/>
                </a:solidFill>
              </a14:hiddenFill>
            </a:ext>
          </a:extLst>
        </p:spPr>
      </p:pic>
      <p:pic>
        <p:nvPicPr>
          <p:cNvPr id="320516" name="Picture 4">
            <a:extLst>
              <a:ext uri="{FF2B5EF4-FFF2-40B4-BE49-F238E27FC236}">
                <a16:creationId xmlns:a16="http://schemas.microsoft.com/office/drawing/2014/main" id="{7298A912-7080-4900-AEBE-0CBFF58A3DD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1913" y="5086350"/>
            <a:ext cx="2447925" cy="763588"/>
          </a:xfrm>
          <a:prstGeom prst="rect">
            <a:avLst/>
          </a:prstGeom>
          <a:noFill/>
          <a:extLst>
            <a:ext uri="{909E8E84-426E-40DD-AFC4-6F175D3DCCD1}">
              <a14:hiddenFill xmlns:a14="http://schemas.microsoft.com/office/drawing/2010/main">
                <a:solidFill>
                  <a:srgbClr val="FFFFFF"/>
                </a:solidFill>
              </a14:hiddenFill>
            </a:ext>
          </a:extLst>
        </p:spPr>
      </p:pic>
      <p:sp>
        <p:nvSpPr>
          <p:cNvPr id="320521" name="Rectangle 9">
            <a:extLst>
              <a:ext uri="{FF2B5EF4-FFF2-40B4-BE49-F238E27FC236}">
                <a16:creationId xmlns:a16="http://schemas.microsoft.com/office/drawing/2014/main" id="{538A7399-B93F-4F41-BE8C-D4099E78B595}"/>
              </a:ext>
            </a:extLst>
          </p:cNvPr>
          <p:cNvSpPr>
            <a:spLocks noChangeArrowheads="1"/>
          </p:cNvSpPr>
          <p:nvPr/>
        </p:nvSpPr>
        <p:spPr bwMode="auto">
          <a:xfrm>
            <a:off x="971550" y="836613"/>
            <a:ext cx="892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故</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0522" name="Rectangle 10">
            <a:extLst>
              <a:ext uri="{FF2B5EF4-FFF2-40B4-BE49-F238E27FC236}">
                <a16:creationId xmlns:a16="http://schemas.microsoft.com/office/drawing/2014/main" id="{03847A08-89E2-40FF-B3AF-5686B31837CC}"/>
              </a:ext>
            </a:extLst>
          </p:cNvPr>
          <p:cNvSpPr>
            <a:spLocks noChangeArrowheads="1"/>
          </p:cNvSpPr>
          <p:nvPr/>
        </p:nvSpPr>
        <p:spPr bwMode="auto">
          <a:xfrm>
            <a:off x="0" y="1484313"/>
            <a:ext cx="8550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将它代入</a:t>
            </a:r>
            <a:r>
              <a:rPr kumimoji="0" lang="en-US" altLang="zh-CN" sz="32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Burnside</a:t>
            </a: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公式，就得项链的种类数为</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0523" name="Rectangle 11">
            <a:extLst>
              <a:ext uri="{FF2B5EF4-FFF2-40B4-BE49-F238E27FC236}">
                <a16:creationId xmlns:a16="http://schemas.microsoft.com/office/drawing/2014/main" id="{6A19AEBE-5671-49FD-B31F-CCCE2A2D3FFB}"/>
              </a:ext>
            </a:extLst>
          </p:cNvPr>
          <p:cNvSpPr>
            <a:spLocks noChangeArrowheads="1"/>
          </p:cNvSpPr>
          <p:nvPr/>
        </p:nvSpPr>
        <p:spPr bwMode="auto">
          <a:xfrm>
            <a:off x="0" y="3141663"/>
            <a:ext cx="2933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其中和式是对</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0524" name="Rectangle 12">
            <a:extLst>
              <a:ext uri="{FF2B5EF4-FFF2-40B4-BE49-F238E27FC236}">
                <a16:creationId xmlns:a16="http://schemas.microsoft.com/office/drawing/2014/main" id="{55E6477C-E9CE-4F4C-B451-1D8834437508}"/>
              </a:ext>
            </a:extLst>
          </p:cNvPr>
          <p:cNvSpPr>
            <a:spLocks noChangeArrowheads="1"/>
          </p:cNvSpPr>
          <p:nvPr/>
        </p:nvSpPr>
        <p:spPr bwMode="auto">
          <a:xfrm>
            <a:off x="1258888" y="3716338"/>
            <a:ext cx="2933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进一步表示为</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0525" name="Rectangle 13">
            <a:extLst>
              <a:ext uri="{FF2B5EF4-FFF2-40B4-BE49-F238E27FC236}">
                <a16:creationId xmlns:a16="http://schemas.microsoft.com/office/drawing/2014/main" id="{0EFDE2A1-71F6-4E88-947C-F680A234971E}"/>
              </a:ext>
            </a:extLst>
          </p:cNvPr>
          <p:cNvSpPr>
            <a:spLocks noChangeArrowheads="1"/>
          </p:cNvSpPr>
          <p:nvPr/>
        </p:nvSpPr>
        <p:spPr bwMode="auto">
          <a:xfrm>
            <a:off x="0" y="5086350"/>
            <a:ext cx="1301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0526" name="Rectangle 14">
            <a:extLst>
              <a:ext uri="{FF2B5EF4-FFF2-40B4-BE49-F238E27FC236}">
                <a16:creationId xmlns:a16="http://schemas.microsoft.com/office/drawing/2014/main" id="{FCB6946F-6A50-4EC0-B6A7-A24C862E1395}"/>
              </a:ext>
            </a:extLst>
          </p:cNvPr>
          <p:cNvSpPr>
            <a:spLocks noChangeArrowheads="1"/>
          </p:cNvSpPr>
          <p:nvPr/>
        </p:nvSpPr>
        <p:spPr bwMode="auto">
          <a:xfrm>
            <a:off x="0" y="5726113"/>
            <a:ext cx="75231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和式是对所有可能的不同置换类型求和</a:t>
            </a:r>
            <a:r>
              <a:rPr kumimoji="0"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0528" name="Rectangle 16">
            <a:extLst>
              <a:ext uri="{FF2B5EF4-FFF2-40B4-BE49-F238E27FC236}">
                <a16:creationId xmlns:a16="http://schemas.microsoft.com/office/drawing/2014/main" id="{3901D194-74F3-441B-9B2D-0C781BBC3AAC}"/>
              </a:ext>
            </a:extLst>
          </p:cNvPr>
          <p:cNvSpPr>
            <a:spLocks noChangeArrowheads="1"/>
          </p:cNvSpPr>
          <p:nvPr/>
        </p:nvSpPr>
        <p:spPr bwMode="auto">
          <a:xfrm>
            <a:off x="3635375" y="3213100"/>
            <a:ext cx="3557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中每一个置换求和</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p:txBody>
      </p:sp>
      <p:sp>
        <p:nvSpPr>
          <p:cNvPr id="320529" name="Rectangle 17">
            <a:extLst>
              <a:ext uri="{FF2B5EF4-FFF2-40B4-BE49-F238E27FC236}">
                <a16:creationId xmlns:a16="http://schemas.microsoft.com/office/drawing/2014/main" id="{09E69CC3-9D8A-4A91-BF51-D1DBDEE936C6}"/>
              </a:ext>
            </a:extLst>
          </p:cNvPr>
          <p:cNvSpPr>
            <a:spLocks noChangeArrowheads="1"/>
          </p:cNvSpPr>
          <p:nvPr/>
        </p:nvSpPr>
        <p:spPr bwMode="auto">
          <a:xfrm>
            <a:off x="3779838" y="5157788"/>
            <a:ext cx="5381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为同一类型的群元素个数，</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0520"/>
                                        </p:tgtEl>
                                        <p:attrNameLst>
                                          <p:attrName>style.visibility</p:attrName>
                                        </p:attrNameLst>
                                      </p:cBhvr>
                                      <p:to>
                                        <p:strVal val="visible"/>
                                      </p:to>
                                    </p:set>
                                    <p:animEffect transition="in" filter="wipe(left)">
                                      <p:cBhvr>
                                        <p:cTn id="7" dur="5000"/>
                                        <p:tgtEl>
                                          <p:spTgt spid="3205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0522"/>
                                        </p:tgtEl>
                                        <p:attrNameLst>
                                          <p:attrName>style.visibility</p:attrName>
                                        </p:attrNameLst>
                                      </p:cBhvr>
                                      <p:to>
                                        <p:strVal val="visible"/>
                                      </p:to>
                                    </p:set>
                                    <p:animEffect transition="in" filter="wipe(left)">
                                      <p:cBhvr>
                                        <p:cTn id="12" dur="5000"/>
                                        <p:tgtEl>
                                          <p:spTgt spid="3205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20519"/>
                                        </p:tgtEl>
                                        <p:attrNameLst>
                                          <p:attrName>style.visibility</p:attrName>
                                        </p:attrNameLst>
                                      </p:cBhvr>
                                      <p:to>
                                        <p:strVal val="visible"/>
                                      </p:to>
                                    </p:set>
                                    <p:animEffect transition="in" filter="wipe(left)">
                                      <p:cBhvr>
                                        <p:cTn id="17" dur="5000"/>
                                        <p:tgtEl>
                                          <p:spTgt spid="3205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0523"/>
                                        </p:tgtEl>
                                        <p:attrNameLst>
                                          <p:attrName>style.visibility</p:attrName>
                                        </p:attrNameLst>
                                      </p:cBhvr>
                                      <p:to>
                                        <p:strVal val="visible"/>
                                      </p:to>
                                    </p:set>
                                    <p:animEffect transition="in" filter="wipe(left)">
                                      <p:cBhvr>
                                        <p:cTn id="22" dur="5000"/>
                                        <p:tgtEl>
                                          <p:spTgt spid="3205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20518"/>
                                        </p:tgtEl>
                                        <p:attrNameLst>
                                          <p:attrName>style.visibility</p:attrName>
                                        </p:attrNameLst>
                                      </p:cBhvr>
                                      <p:to>
                                        <p:strVal val="visible"/>
                                      </p:to>
                                    </p:set>
                                    <p:animEffect transition="in" filter="wipe(left)">
                                      <p:cBhvr>
                                        <p:cTn id="27" dur="5000"/>
                                        <p:tgtEl>
                                          <p:spTgt spid="3205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0528"/>
                                        </p:tgtEl>
                                        <p:attrNameLst>
                                          <p:attrName>style.visibility</p:attrName>
                                        </p:attrNameLst>
                                      </p:cBhvr>
                                      <p:to>
                                        <p:strVal val="visible"/>
                                      </p:to>
                                    </p:set>
                                    <p:animEffect transition="in" filter="wipe(left)">
                                      <p:cBhvr>
                                        <p:cTn id="32" dur="5000"/>
                                        <p:tgtEl>
                                          <p:spTgt spid="3205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0524"/>
                                        </p:tgtEl>
                                        <p:attrNameLst>
                                          <p:attrName>style.visibility</p:attrName>
                                        </p:attrNameLst>
                                      </p:cBhvr>
                                      <p:to>
                                        <p:strVal val="visible"/>
                                      </p:to>
                                    </p:set>
                                    <p:animEffect transition="in" filter="wipe(left)">
                                      <p:cBhvr>
                                        <p:cTn id="37" dur="5000"/>
                                        <p:tgtEl>
                                          <p:spTgt spid="3205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20517"/>
                                        </p:tgtEl>
                                        <p:attrNameLst>
                                          <p:attrName>style.visibility</p:attrName>
                                        </p:attrNameLst>
                                      </p:cBhvr>
                                      <p:to>
                                        <p:strVal val="visible"/>
                                      </p:to>
                                    </p:set>
                                    <p:animEffect transition="in" filter="wipe(left)">
                                      <p:cBhvr>
                                        <p:cTn id="42" dur="5000"/>
                                        <p:tgtEl>
                                          <p:spTgt spid="3205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0525"/>
                                        </p:tgtEl>
                                        <p:attrNameLst>
                                          <p:attrName>style.visibility</p:attrName>
                                        </p:attrNameLst>
                                      </p:cBhvr>
                                      <p:to>
                                        <p:strVal val="visible"/>
                                      </p:to>
                                    </p:set>
                                    <p:animEffect transition="in" filter="wipe(left)">
                                      <p:cBhvr>
                                        <p:cTn id="47" dur="5000"/>
                                        <p:tgtEl>
                                          <p:spTgt spid="32052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20516"/>
                                        </p:tgtEl>
                                        <p:attrNameLst>
                                          <p:attrName>style.visibility</p:attrName>
                                        </p:attrNameLst>
                                      </p:cBhvr>
                                      <p:to>
                                        <p:strVal val="visible"/>
                                      </p:to>
                                    </p:set>
                                    <p:animEffect transition="in" filter="wipe(left)">
                                      <p:cBhvr>
                                        <p:cTn id="52" dur="5000"/>
                                        <p:tgtEl>
                                          <p:spTgt spid="32051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0529"/>
                                        </p:tgtEl>
                                        <p:attrNameLst>
                                          <p:attrName>style.visibility</p:attrName>
                                        </p:attrNameLst>
                                      </p:cBhvr>
                                      <p:to>
                                        <p:strVal val="visible"/>
                                      </p:to>
                                    </p:set>
                                    <p:animEffect transition="in" filter="wipe(left)">
                                      <p:cBhvr>
                                        <p:cTn id="57" dur="5000"/>
                                        <p:tgtEl>
                                          <p:spTgt spid="32052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20526"/>
                                        </p:tgtEl>
                                        <p:attrNameLst>
                                          <p:attrName>style.visibility</p:attrName>
                                        </p:attrNameLst>
                                      </p:cBhvr>
                                      <p:to>
                                        <p:strVal val="visible"/>
                                      </p:to>
                                    </p:set>
                                    <p:animEffect transition="in" filter="wipe(left)">
                                      <p:cBhvr>
                                        <p:cTn id="62" dur="5000"/>
                                        <p:tgtEl>
                                          <p:spTgt spid="320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22" grpId="0"/>
      <p:bldP spid="320523" grpId="0"/>
      <p:bldP spid="320524" grpId="0"/>
      <p:bldP spid="320525" grpId="0"/>
      <p:bldP spid="320526" grpId="0"/>
      <p:bldP spid="320528" grpId="0"/>
      <p:bldP spid="3205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76672"/>
            <a:ext cx="8686800" cy="1143000"/>
          </a:xfrm>
        </p:spPr>
        <p:txBody>
          <a:bodyPr>
            <a:normAutofit/>
          </a:bodyPr>
          <a:lstStyle/>
          <a:p>
            <a:r>
              <a:rPr lang="zh-CN" altLang="en-US" dirty="0"/>
              <a:t>用编码方法查错、纠错</a:t>
            </a:r>
          </a:p>
        </p:txBody>
      </p:sp>
      <p:sp>
        <p:nvSpPr>
          <p:cNvPr id="3" name="内容占位符 2"/>
          <p:cNvSpPr>
            <a:spLocks noGrp="1"/>
          </p:cNvSpPr>
          <p:nvPr>
            <p:ph idx="1"/>
          </p:nvPr>
        </p:nvSpPr>
        <p:spPr>
          <a:xfrm>
            <a:off x="457200" y="1844824"/>
            <a:ext cx="8229600" cy="4536504"/>
          </a:xfrm>
        </p:spPr>
        <p:txBody>
          <a:bodyPr>
            <a:normAutofit/>
          </a:bodyPr>
          <a:lstStyle/>
          <a:p>
            <a:r>
              <a:rPr lang="zh-CN" altLang="zh-CN" dirty="0"/>
              <a:t>取</a:t>
            </a:r>
            <a:r>
              <a:rPr lang="en-US" altLang="zh-CN" dirty="0"/>
              <a:t>n&gt;m</a:t>
            </a:r>
            <a:r>
              <a:rPr lang="zh-CN" altLang="zh-CN" dirty="0"/>
              <a:t>，一一对应</a:t>
            </a:r>
            <a:r>
              <a:rPr lang="en-US" altLang="zh-CN" dirty="0"/>
              <a:t>  e</a:t>
            </a:r>
            <a:r>
              <a:rPr lang="zh-CN" altLang="zh-CN" dirty="0"/>
              <a:t>：</a:t>
            </a:r>
            <a:r>
              <a:rPr lang="en-US" altLang="zh-CN" dirty="0" err="1"/>
              <a:t>B</a:t>
            </a:r>
            <a:r>
              <a:rPr lang="en-US" altLang="zh-CN" baseline="30000" dirty="0" err="1"/>
              <a:t>m</a:t>
            </a:r>
            <a:r>
              <a:rPr lang="zh-CN" altLang="zh-CN" dirty="0"/>
              <a:t>→</a:t>
            </a:r>
            <a:r>
              <a:rPr lang="en-US" altLang="zh-CN" dirty="0" err="1"/>
              <a:t>B</a:t>
            </a:r>
            <a:r>
              <a:rPr lang="en-US" altLang="zh-CN" baseline="30000" dirty="0" err="1"/>
              <a:t>n</a:t>
            </a:r>
            <a:r>
              <a:rPr lang="zh-CN" altLang="zh-CN" dirty="0"/>
              <a:t>，</a:t>
            </a:r>
          </a:p>
          <a:p>
            <a:endParaRPr lang="en-US" altLang="zh-CN" dirty="0"/>
          </a:p>
          <a:p>
            <a:r>
              <a:rPr lang="zh-CN" altLang="zh-CN" dirty="0"/>
              <a:t>称</a:t>
            </a:r>
            <a:r>
              <a:rPr lang="en-US" altLang="zh-CN" dirty="0"/>
              <a:t>e</a:t>
            </a:r>
            <a:r>
              <a:rPr lang="zh-CN" altLang="zh-CN" dirty="0"/>
              <a:t>是（</a:t>
            </a:r>
            <a:r>
              <a:rPr lang="en-US" altLang="zh-CN" dirty="0" err="1"/>
              <a:t>m,n</a:t>
            </a:r>
            <a:r>
              <a:rPr lang="zh-CN" altLang="zh-CN" dirty="0"/>
              <a:t>）</a:t>
            </a:r>
            <a:r>
              <a:rPr lang="zh-CN" altLang="zh-CN" dirty="0">
                <a:solidFill>
                  <a:srgbClr val="FF0000"/>
                </a:solidFill>
              </a:rPr>
              <a:t>编码函数</a:t>
            </a:r>
            <a:r>
              <a:rPr lang="zh-CN" altLang="en-US" dirty="0">
                <a:solidFill>
                  <a:srgbClr val="FF0000"/>
                </a:solidFill>
              </a:rPr>
              <a:t>（</a:t>
            </a:r>
            <a:r>
              <a:rPr lang="en-US" altLang="zh-CN" dirty="0">
                <a:solidFill>
                  <a:srgbClr val="FF0000"/>
                </a:solidFill>
              </a:rPr>
              <a:t>encoding function</a:t>
            </a:r>
            <a:r>
              <a:rPr lang="zh-CN" altLang="en-US" dirty="0">
                <a:solidFill>
                  <a:srgbClr val="FF0000"/>
                </a:solidFill>
              </a:rPr>
              <a:t>）</a:t>
            </a:r>
            <a:r>
              <a:rPr lang="zh-CN" altLang="zh-CN" dirty="0"/>
              <a:t>。</a:t>
            </a:r>
          </a:p>
          <a:p>
            <a:endParaRPr lang="en-US" altLang="zh-CN" dirty="0"/>
          </a:p>
          <a:p>
            <a:r>
              <a:rPr lang="en-US" altLang="zh-CN" dirty="0"/>
              <a:t>b</a:t>
            </a:r>
            <a:r>
              <a:rPr lang="zh-CN" altLang="zh-CN" dirty="0"/>
              <a:t>∈</a:t>
            </a:r>
            <a:r>
              <a:rPr lang="en-US" altLang="zh-CN" dirty="0" err="1"/>
              <a:t>B</a:t>
            </a:r>
            <a:r>
              <a:rPr lang="en-US" altLang="zh-CN" baseline="30000" dirty="0" err="1"/>
              <a:t>m</a:t>
            </a:r>
            <a:r>
              <a:rPr lang="zh-CN" altLang="zh-CN" dirty="0"/>
              <a:t>，</a:t>
            </a:r>
            <a:r>
              <a:rPr lang="en-US" altLang="zh-CN" dirty="0"/>
              <a:t>e(b)</a:t>
            </a:r>
            <a:r>
              <a:rPr lang="zh-CN" altLang="zh-CN" dirty="0"/>
              <a:t>∈</a:t>
            </a:r>
            <a:r>
              <a:rPr lang="en-US" altLang="zh-CN" dirty="0" err="1"/>
              <a:t>B</a:t>
            </a:r>
            <a:r>
              <a:rPr lang="en-US" altLang="zh-CN" baseline="30000" dirty="0" err="1"/>
              <a:t>n</a:t>
            </a:r>
            <a:r>
              <a:rPr lang="en-US" altLang="zh-CN" baseline="30000" dirty="0"/>
              <a:t> </a:t>
            </a:r>
            <a:r>
              <a:rPr lang="zh-CN" altLang="zh-CN" dirty="0"/>
              <a:t>叫做</a:t>
            </a:r>
            <a:r>
              <a:rPr lang="en-US" altLang="zh-CN" dirty="0"/>
              <a:t>b</a:t>
            </a:r>
            <a:r>
              <a:rPr lang="zh-CN" altLang="zh-CN" dirty="0"/>
              <a:t>的</a:t>
            </a:r>
            <a:r>
              <a:rPr lang="zh-CN" altLang="zh-CN" dirty="0">
                <a:solidFill>
                  <a:srgbClr val="FF0000"/>
                </a:solidFill>
              </a:rPr>
              <a:t>码</a:t>
            </a:r>
            <a:r>
              <a:rPr lang="zh-CN" altLang="en-US" dirty="0">
                <a:solidFill>
                  <a:srgbClr val="FF0000"/>
                </a:solidFill>
              </a:rPr>
              <a:t>字</a:t>
            </a:r>
            <a:r>
              <a:rPr lang="en-US" altLang="zh-CN" dirty="0">
                <a:solidFill>
                  <a:srgbClr val="FF0000"/>
                </a:solidFill>
              </a:rPr>
              <a:t>(code word).</a:t>
            </a:r>
            <a:endParaRPr lang="zh-CN" altLang="zh-CN" dirty="0">
              <a:solidFill>
                <a:srgbClr val="FF0000"/>
              </a:solidFill>
            </a:endParaRPr>
          </a:p>
          <a:p>
            <a:endParaRPr lang="en-US" altLang="zh-CN" dirty="0"/>
          </a:p>
          <a:p>
            <a:r>
              <a:rPr lang="en-US" altLang="zh-CN" dirty="0"/>
              <a:t>e(b)</a:t>
            </a:r>
            <a:r>
              <a:rPr lang="zh-CN" altLang="zh-CN" dirty="0"/>
              <a:t>比</a:t>
            </a:r>
            <a:r>
              <a:rPr lang="en-US" altLang="zh-CN" dirty="0"/>
              <a:t>b</a:t>
            </a:r>
            <a:r>
              <a:rPr lang="zh-CN" altLang="zh-CN" dirty="0"/>
              <a:t>多几位</a:t>
            </a:r>
            <a:r>
              <a:rPr lang="en-US" altLang="zh-CN" dirty="0"/>
              <a:t>0</a:t>
            </a:r>
            <a:r>
              <a:rPr lang="zh-CN" altLang="zh-CN" dirty="0"/>
              <a:t>，</a:t>
            </a:r>
            <a:r>
              <a:rPr lang="en-US" altLang="zh-CN" dirty="0"/>
              <a:t>1</a:t>
            </a:r>
            <a:r>
              <a:rPr lang="zh-CN" altLang="zh-CN" dirty="0"/>
              <a:t>用来查错和纠错。</a:t>
            </a:r>
          </a:p>
        </p:txBody>
      </p:sp>
    </p:spTree>
    <p:extLst>
      <p:ext uri="{BB962C8B-B14F-4D97-AF65-F5344CB8AC3E}">
        <p14:creationId xmlns:p14="http://schemas.microsoft.com/office/powerpoint/2010/main" val="280958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3">
            <a:extLst>
              <a:ext uri="{FF2B5EF4-FFF2-40B4-BE49-F238E27FC236}">
                <a16:creationId xmlns:a16="http://schemas.microsoft.com/office/drawing/2014/main" id="{AB2F692E-EAC5-4419-902E-0465BB825797}"/>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1538" name="Rectangle 2">
            <a:extLst>
              <a:ext uri="{FF2B5EF4-FFF2-40B4-BE49-F238E27FC236}">
                <a16:creationId xmlns:a16="http://schemas.microsoft.com/office/drawing/2014/main" id="{188D9AB2-6665-4920-B80C-F74A5C190446}"/>
              </a:ext>
            </a:extLst>
          </p:cNvPr>
          <p:cNvSpPr>
            <a:spLocks noGrp="1" noChangeArrowheads="1"/>
          </p:cNvSpPr>
          <p:nvPr>
            <p:ph type="title"/>
          </p:nvPr>
        </p:nvSpPr>
        <p:spPr/>
        <p:txBody>
          <a:bodyPr/>
          <a:lstStyle/>
          <a:p>
            <a:r>
              <a:rPr lang="zh-CN" altLang="en-US" sz="3200"/>
              <a:t>例</a:t>
            </a:r>
          </a:p>
        </p:txBody>
      </p:sp>
      <p:sp>
        <p:nvSpPr>
          <p:cNvPr id="321540" name="Rectangle 4">
            <a:extLst>
              <a:ext uri="{FF2B5EF4-FFF2-40B4-BE49-F238E27FC236}">
                <a16:creationId xmlns:a16="http://schemas.microsoft.com/office/drawing/2014/main" id="{15F399A3-781A-4769-99C3-B488803F5EA8}"/>
              </a:ext>
            </a:extLst>
          </p:cNvPr>
          <p:cNvSpPr>
            <a:spLocks noChangeArrowheads="1"/>
          </p:cNvSpPr>
          <p:nvPr/>
        </p:nvSpPr>
        <p:spPr bwMode="auto">
          <a:xfrm>
            <a:off x="352425" y="620713"/>
            <a:ext cx="8791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用</a:t>
            </a:r>
            <a:r>
              <a:rPr kumimoji="0" lang="en-US" altLang="zh-CN"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r>
            <a:r>
              <a:rPr kumimoji="0" lang="zh-CN" altLang="en-US"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种颜色做成有</a:t>
            </a:r>
            <a:r>
              <a:rPr kumimoji="0" lang="en-US" altLang="zh-CN"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a:t>
            </a:r>
            <a:r>
              <a:rPr kumimoji="0" lang="zh-CN" altLang="en-US"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颗珠子的项链，可做多少种？</a:t>
            </a:r>
          </a:p>
        </p:txBody>
      </p:sp>
      <p:sp>
        <p:nvSpPr>
          <p:cNvPr id="321543" name="Rectangle 7">
            <a:extLst>
              <a:ext uri="{FF2B5EF4-FFF2-40B4-BE49-F238E27FC236}">
                <a16:creationId xmlns:a16="http://schemas.microsoft.com/office/drawing/2014/main" id="{1072C12E-6206-44E3-B735-800B5B6319E9}"/>
              </a:ext>
            </a:extLst>
          </p:cNvPr>
          <p:cNvSpPr>
            <a:spLocks noChangeArrowheads="1"/>
          </p:cNvSpPr>
          <p:nvPr/>
        </p:nvSpPr>
        <p:spPr bwMode="auto">
          <a:xfrm>
            <a:off x="179388" y="1157288"/>
            <a:ext cx="8874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解</a:t>
            </a:r>
            <a:endPar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1554" name="Rectangle 18">
            <a:extLst>
              <a:ext uri="{FF2B5EF4-FFF2-40B4-BE49-F238E27FC236}">
                <a16:creationId xmlns:a16="http://schemas.microsoft.com/office/drawing/2014/main" id="{C3F871D1-D98A-43D8-9C37-D3D626871584}"/>
              </a:ext>
            </a:extLst>
          </p:cNvPr>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321598" name="Group 62">
            <a:extLst>
              <a:ext uri="{FF2B5EF4-FFF2-40B4-BE49-F238E27FC236}">
                <a16:creationId xmlns:a16="http://schemas.microsoft.com/office/drawing/2014/main" id="{27C1B505-5128-475D-B586-8C0C5F2909C9}"/>
              </a:ext>
            </a:extLst>
          </p:cNvPr>
          <p:cNvGrpSpPr>
            <a:grpSpLocks/>
          </p:cNvGrpSpPr>
          <p:nvPr/>
        </p:nvGrpSpPr>
        <p:grpSpPr bwMode="auto">
          <a:xfrm>
            <a:off x="4500563" y="1052513"/>
            <a:ext cx="3887787" cy="3603625"/>
            <a:chOff x="2699" y="845"/>
            <a:chExt cx="2449" cy="2270"/>
          </a:xfrm>
        </p:grpSpPr>
        <p:sp>
          <p:nvSpPr>
            <p:cNvPr id="321574" name="Line 38">
              <a:extLst>
                <a:ext uri="{FF2B5EF4-FFF2-40B4-BE49-F238E27FC236}">
                  <a16:creationId xmlns:a16="http://schemas.microsoft.com/office/drawing/2014/main" id="{1109FCFA-6B26-4CBA-9638-8FFA54192BF5}"/>
                </a:ext>
              </a:extLst>
            </p:cNvPr>
            <p:cNvSpPr>
              <a:spLocks noChangeShapeType="1"/>
            </p:cNvSpPr>
            <p:nvPr/>
          </p:nvSpPr>
          <p:spPr bwMode="auto">
            <a:xfrm>
              <a:off x="3470" y="1162"/>
              <a:ext cx="95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1575" name="Line 39">
              <a:extLst>
                <a:ext uri="{FF2B5EF4-FFF2-40B4-BE49-F238E27FC236}">
                  <a16:creationId xmlns:a16="http://schemas.microsoft.com/office/drawing/2014/main" id="{32686E1B-F127-447A-86BD-160C0AEF8A3B}"/>
                </a:ext>
              </a:extLst>
            </p:cNvPr>
            <p:cNvSpPr>
              <a:spLocks noChangeShapeType="1"/>
            </p:cNvSpPr>
            <p:nvPr/>
          </p:nvSpPr>
          <p:spPr bwMode="auto">
            <a:xfrm rot="7200000">
              <a:off x="2767" y="1567"/>
              <a:ext cx="95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1576" name="Line 40">
              <a:extLst>
                <a:ext uri="{FF2B5EF4-FFF2-40B4-BE49-F238E27FC236}">
                  <a16:creationId xmlns:a16="http://schemas.microsoft.com/office/drawing/2014/main" id="{8380DC62-246D-41F3-A19A-19E9B5047B4D}"/>
                </a:ext>
              </a:extLst>
            </p:cNvPr>
            <p:cNvSpPr>
              <a:spLocks noChangeShapeType="1"/>
            </p:cNvSpPr>
            <p:nvPr/>
          </p:nvSpPr>
          <p:spPr bwMode="auto">
            <a:xfrm>
              <a:off x="3470" y="2795"/>
              <a:ext cx="95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1577" name="Line 41">
              <a:extLst>
                <a:ext uri="{FF2B5EF4-FFF2-40B4-BE49-F238E27FC236}">
                  <a16:creationId xmlns:a16="http://schemas.microsoft.com/office/drawing/2014/main" id="{2182DFF3-49AD-423C-92A8-3F9E13FA8558}"/>
                </a:ext>
              </a:extLst>
            </p:cNvPr>
            <p:cNvSpPr>
              <a:spLocks noChangeShapeType="1"/>
            </p:cNvSpPr>
            <p:nvPr/>
          </p:nvSpPr>
          <p:spPr bwMode="auto">
            <a:xfrm rot="14400000">
              <a:off x="4178" y="1577"/>
              <a:ext cx="95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1578" name="Line 42">
              <a:extLst>
                <a:ext uri="{FF2B5EF4-FFF2-40B4-BE49-F238E27FC236}">
                  <a16:creationId xmlns:a16="http://schemas.microsoft.com/office/drawing/2014/main" id="{DCB169C4-1146-4289-BD6E-F096BE88F627}"/>
                </a:ext>
              </a:extLst>
            </p:cNvPr>
            <p:cNvSpPr>
              <a:spLocks noChangeShapeType="1"/>
            </p:cNvSpPr>
            <p:nvPr/>
          </p:nvSpPr>
          <p:spPr bwMode="auto">
            <a:xfrm rot="14400000">
              <a:off x="2757" y="2374"/>
              <a:ext cx="95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1579" name="Line 43">
              <a:extLst>
                <a:ext uri="{FF2B5EF4-FFF2-40B4-BE49-F238E27FC236}">
                  <a16:creationId xmlns:a16="http://schemas.microsoft.com/office/drawing/2014/main" id="{AFA694C0-E00B-45A5-9B00-C74EBA26674B}"/>
                </a:ext>
              </a:extLst>
            </p:cNvPr>
            <p:cNvSpPr>
              <a:spLocks noChangeShapeType="1"/>
            </p:cNvSpPr>
            <p:nvPr/>
          </p:nvSpPr>
          <p:spPr bwMode="auto">
            <a:xfrm rot="7200000">
              <a:off x="4173" y="2399"/>
              <a:ext cx="95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1580" name="Text Box 44">
              <a:extLst>
                <a:ext uri="{FF2B5EF4-FFF2-40B4-BE49-F238E27FC236}">
                  <a16:creationId xmlns:a16="http://schemas.microsoft.com/office/drawing/2014/main" id="{00B4D754-B65C-4C13-920B-321D1FB639FA}"/>
                </a:ext>
              </a:extLst>
            </p:cNvPr>
            <p:cNvSpPr txBox="1">
              <a:spLocks noChangeArrowheads="1"/>
            </p:cNvSpPr>
            <p:nvPr/>
          </p:nvSpPr>
          <p:spPr bwMode="auto">
            <a:xfrm>
              <a:off x="4513" y="890"/>
              <a:ext cx="2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321581" name="Text Box 45">
              <a:extLst>
                <a:ext uri="{FF2B5EF4-FFF2-40B4-BE49-F238E27FC236}">
                  <a16:creationId xmlns:a16="http://schemas.microsoft.com/office/drawing/2014/main" id="{4D028B47-12A7-4CBE-99A0-933B880F86D1}"/>
                </a:ext>
              </a:extLst>
            </p:cNvPr>
            <p:cNvSpPr txBox="1">
              <a:spLocks noChangeArrowheads="1"/>
            </p:cNvSpPr>
            <p:nvPr/>
          </p:nvSpPr>
          <p:spPr bwMode="auto">
            <a:xfrm>
              <a:off x="3198" y="845"/>
              <a:ext cx="2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321582" name="Text Box 46">
              <a:extLst>
                <a:ext uri="{FF2B5EF4-FFF2-40B4-BE49-F238E27FC236}">
                  <a16:creationId xmlns:a16="http://schemas.microsoft.com/office/drawing/2014/main" id="{7D28EC1F-002F-41F4-ACD1-F7502631812C}"/>
                </a:ext>
              </a:extLst>
            </p:cNvPr>
            <p:cNvSpPr txBox="1">
              <a:spLocks noChangeArrowheads="1"/>
            </p:cNvSpPr>
            <p:nvPr/>
          </p:nvSpPr>
          <p:spPr bwMode="auto">
            <a:xfrm>
              <a:off x="2699" y="1752"/>
              <a:ext cx="2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321583" name="Text Box 47">
              <a:extLst>
                <a:ext uri="{FF2B5EF4-FFF2-40B4-BE49-F238E27FC236}">
                  <a16:creationId xmlns:a16="http://schemas.microsoft.com/office/drawing/2014/main" id="{5E667B4F-8710-455B-A64A-EC37BC5C9F03}"/>
                </a:ext>
              </a:extLst>
            </p:cNvPr>
            <p:cNvSpPr txBox="1">
              <a:spLocks noChangeArrowheads="1"/>
            </p:cNvSpPr>
            <p:nvPr/>
          </p:nvSpPr>
          <p:spPr bwMode="auto">
            <a:xfrm>
              <a:off x="3107" y="2704"/>
              <a:ext cx="2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321584" name="Text Box 48">
              <a:extLst>
                <a:ext uri="{FF2B5EF4-FFF2-40B4-BE49-F238E27FC236}">
                  <a16:creationId xmlns:a16="http://schemas.microsoft.com/office/drawing/2014/main" id="{1382CC6D-623F-42B1-A00F-0283C35F3D9D}"/>
                </a:ext>
              </a:extLst>
            </p:cNvPr>
            <p:cNvSpPr txBox="1">
              <a:spLocks noChangeArrowheads="1"/>
            </p:cNvSpPr>
            <p:nvPr/>
          </p:nvSpPr>
          <p:spPr bwMode="auto">
            <a:xfrm>
              <a:off x="4468" y="2750"/>
              <a:ext cx="2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a:t>
              </a:r>
            </a:p>
          </p:txBody>
        </p:sp>
        <p:sp>
          <p:nvSpPr>
            <p:cNvPr id="321585" name="Text Box 49">
              <a:extLst>
                <a:ext uri="{FF2B5EF4-FFF2-40B4-BE49-F238E27FC236}">
                  <a16:creationId xmlns:a16="http://schemas.microsoft.com/office/drawing/2014/main" id="{F1C0FA44-F93C-4012-AB01-246E15370412}"/>
                </a:ext>
              </a:extLst>
            </p:cNvPr>
            <p:cNvSpPr txBox="1">
              <a:spLocks noChangeArrowheads="1"/>
            </p:cNvSpPr>
            <p:nvPr/>
          </p:nvSpPr>
          <p:spPr bwMode="auto">
            <a:xfrm>
              <a:off x="4921" y="1797"/>
              <a:ext cx="22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6</a:t>
              </a:r>
            </a:p>
          </p:txBody>
        </p:sp>
      </p:grpSp>
      <p:grpSp>
        <p:nvGrpSpPr>
          <p:cNvPr id="321599" name="Group 63">
            <a:extLst>
              <a:ext uri="{FF2B5EF4-FFF2-40B4-BE49-F238E27FC236}">
                <a16:creationId xmlns:a16="http://schemas.microsoft.com/office/drawing/2014/main" id="{8794A4A7-4396-4EEF-9FAA-A9F5427954C5}"/>
              </a:ext>
            </a:extLst>
          </p:cNvPr>
          <p:cNvGrpSpPr>
            <a:grpSpLocks/>
          </p:cNvGrpSpPr>
          <p:nvPr/>
        </p:nvGrpSpPr>
        <p:grpSpPr bwMode="auto">
          <a:xfrm>
            <a:off x="539750" y="1196975"/>
            <a:ext cx="8083550" cy="4721225"/>
            <a:chOff x="340" y="754"/>
            <a:chExt cx="5092" cy="2974"/>
          </a:xfrm>
        </p:grpSpPr>
        <p:pic>
          <p:nvPicPr>
            <p:cNvPr id="321572" name="Picture 36">
              <a:extLst>
                <a:ext uri="{FF2B5EF4-FFF2-40B4-BE49-F238E27FC236}">
                  <a16:creationId xmlns:a16="http://schemas.microsoft.com/office/drawing/2014/main" id="{B3CF7407-D9B6-4C2C-9044-F51876CC38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 y="754"/>
              <a:ext cx="908"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1586" name="Picture 50">
              <a:extLst>
                <a:ext uri="{FF2B5EF4-FFF2-40B4-BE49-F238E27FC236}">
                  <a16:creationId xmlns:a16="http://schemas.microsoft.com/office/drawing/2014/main" id="{11277F20-DBEC-4360-8218-BFEEBEBD3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 y="1162"/>
              <a:ext cx="499"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1587" name="Picture 51">
              <a:extLst>
                <a:ext uri="{FF2B5EF4-FFF2-40B4-BE49-F238E27FC236}">
                  <a16:creationId xmlns:a16="http://schemas.microsoft.com/office/drawing/2014/main" id="{CA2DE884-E5F4-41CE-8099-4FE6BBB45B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0" y="1162"/>
              <a:ext cx="1270"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1588" name="Picture 52">
              <a:extLst>
                <a:ext uri="{FF2B5EF4-FFF2-40B4-BE49-F238E27FC236}">
                  <a16:creationId xmlns:a16="http://schemas.microsoft.com/office/drawing/2014/main" id="{9BC527F4-1C8D-4399-A642-15F5E63A22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 y="1480"/>
              <a:ext cx="1542" cy="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1589" name="Picture 53">
              <a:extLst>
                <a:ext uri="{FF2B5EF4-FFF2-40B4-BE49-F238E27FC236}">
                  <a16:creationId xmlns:a16="http://schemas.microsoft.com/office/drawing/2014/main" id="{E3A9C065-12E3-48ED-A42B-20B4256427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 y="1842"/>
              <a:ext cx="1723"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1590" name="Picture 54">
              <a:extLst>
                <a:ext uri="{FF2B5EF4-FFF2-40B4-BE49-F238E27FC236}">
                  <a16:creationId xmlns:a16="http://schemas.microsoft.com/office/drawing/2014/main" id="{227220C1-991C-45CB-8E87-3E4917B2A6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0" y="2205"/>
              <a:ext cx="1542" cy="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1591" name="Picture 55">
              <a:extLst>
                <a:ext uri="{FF2B5EF4-FFF2-40B4-BE49-F238E27FC236}">
                  <a16:creationId xmlns:a16="http://schemas.microsoft.com/office/drawing/2014/main" id="{A8D4F9F8-58C6-4925-AA26-43E03608C29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5" y="2568"/>
              <a:ext cx="1316" cy="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1592" name="Picture 56">
              <a:extLst>
                <a:ext uri="{FF2B5EF4-FFF2-40B4-BE49-F238E27FC236}">
                  <a16:creationId xmlns:a16="http://schemas.microsoft.com/office/drawing/2014/main" id="{B99CA8D6-9999-4051-BC93-0C0B9A01AD4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1" y="2931"/>
              <a:ext cx="1224"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1593" name="Picture 57">
              <a:extLst>
                <a:ext uri="{FF2B5EF4-FFF2-40B4-BE49-F238E27FC236}">
                  <a16:creationId xmlns:a16="http://schemas.microsoft.com/office/drawing/2014/main" id="{3B42FAAD-85C9-4F24-BE14-972612A2676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01" y="2931"/>
              <a:ext cx="1224"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1594" name="Picture 58">
              <a:extLst>
                <a:ext uri="{FF2B5EF4-FFF2-40B4-BE49-F238E27FC236}">
                  <a16:creationId xmlns:a16="http://schemas.microsoft.com/office/drawing/2014/main" id="{BA725A52-A101-47C3-B298-B0622E42FF75}"/>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61" y="2931"/>
              <a:ext cx="1134"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1595" name="Picture 59">
              <a:extLst>
                <a:ext uri="{FF2B5EF4-FFF2-40B4-BE49-F238E27FC236}">
                  <a16:creationId xmlns:a16="http://schemas.microsoft.com/office/drawing/2014/main" id="{6F95085E-37FD-4700-9D90-0B92AF5B925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85" y="3339"/>
              <a:ext cx="1633"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1596" name="Picture 60">
              <a:extLst>
                <a:ext uri="{FF2B5EF4-FFF2-40B4-BE49-F238E27FC236}">
                  <a16:creationId xmlns:a16="http://schemas.microsoft.com/office/drawing/2014/main" id="{29BEEC1E-D086-4924-8899-124CC3ECE24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064" y="3339"/>
              <a:ext cx="1678"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1597" name="Picture 61">
              <a:extLst>
                <a:ext uri="{FF2B5EF4-FFF2-40B4-BE49-F238E27FC236}">
                  <a16:creationId xmlns:a16="http://schemas.microsoft.com/office/drawing/2014/main" id="{DF2BC640-E88D-4849-8481-133D36D0D098}"/>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75" y="3339"/>
              <a:ext cx="1657"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15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15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1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3">
            <a:extLst>
              <a:ext uri="{FF2B5EF4-FFF2-40B4-BE49-F238E27FC236}">
                <a16:creationId xmlns:a16="http://schemas.microsoft.com/office/drawing/2014/main" id="{517B370C-4F67-4374-9613-99F92B647F89}"/>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8706" name="Rectangle 2">
            <a:extLst>
              <a:ext uri="{FF2B5EF4-FFF2-40B4-BE49-F238E27FC236}">
                <a16:creationId xmlns:a16="http://schemas.microsoft.com/office/drawing/2014/main" id="{4976464C-91F1-4A0A-BD99-1A9EB31480BC}"/>
              </a:ext>
            </a:extLst>
          </p:cNvPr>
          <p:cNvSpPr>
            <a:spLocks noGrp="1" noChangeArrowheads="1"/>
          </p:cNvSpPr>
          <p:nvPr>
            <p:ph type="title"/>
          </p:nvPr>
        </p:nvSpPr>
        <p:spPr/>
        <p:txBody>
          <a:bodyPr/>
          <a:lstStyle/>
          <a:p>
            <a:endParaRPr lang="zh-CN" altLang="zh-CN" sz="3200"/>
          </a:p>
        </p:txBody>
      </p:sp>
      <p:sp>
        <p:nvSpPr>
          <p:cNvPr id="328710" name="Rectangle 6">
            <a:extLst>
              <a:ext uri="{FF2B5EF4-FFF2-40B4-BE49-F238E27FC236}">
                <a16:creationId xmlns:a16="http://schemas.microsoft.com/office/drawing/2014/main" id="{DDDB66E3-D3EC-4E13-B7D1-2F146155C359}"/>
              </a:ext>
            </a:extLst>
          </p:cNvPr>
          <p:cNvSpPr>
            <a:spLocks noChangeArrowheads="1"/>
          </p:cNvSpPr>
          <p:nvPr/>
        </p:nvSpPr>
        <p:spPr bwMode="auto">
          <a:xfrm>
            <a:off x="323850" y="908050"/>
            <a:ext cx="7415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3048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按类型计算每一个群元素的不动点数：</a:t>
            </a:r>
          </a:p>
        </p:txBody>
      </p:sp>
      <p:pic>
        <p:nvPicPr>
          <p:cNvPr id="328714" name="Picture 10">
            <a:extLst>
              <a:ext uri="{FF2B5EF4-FFF2-40B4-BE49-F238E27FC236}">
                <a16:creationId xmlns:a16="http://schemas.microsoft.com/office/drawing/2014/main" id="{DB0D0E67-D891-49A7-B9CB-FD9E3208EC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1633538"/>
            <a:ext cx="479425" cy="649287"/>
          </a:xfrm>
          <a:prstGeom prst="rect">
            <a:avLst/>
          </a:prstGeom>
          <a:noFill/>
          <a:extLst>
            <a:ext uri="{909E8E84-426E-40DD-AFC4-6F175D3DCCD1}">
              <a14:hiddenFill xmlns:a14="http://schemas.microsoft.com/office/drawing/2010/main">
                <a:solidFill>
                  <a:srgbClr val="FFFFFF"/>
                </a:solidFill>
              </a14:hiddenFill>
            </a:ext>
          </a:extLst>
        </p:spPr>
      </p:pic>
      <p:pic>
        <p:nvPicPr>
          <p:cNvPr id="328715" name="Picture 11">
            <a:extLst>
              <a:ext uri="{FF2B5EF4-FFF2-40B4-BE49-F238E27FC236}">
                <a16:creationId xmlns:a16="http://schemas.microsoft.com/office/drawing/2014/main" id="{DBF3FFD2-EB65-4C51-9B4A-85BA848A2D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6188" y="1628775"/>
            <a:ext cx="1296987" cy="693738"/>
          </a:xfrm>
          <a:prstGeom prst="rect">
            <a:avLst/>
          </a:prstGeom>
          <a:noFill/>
          <a:extLst>
            <a:ext uri="{909E8E84-426E-40DD-AFC4-6F175D3DCCD1}">
              <a14:hiddenFill xmlns:a14="http://schemas.microsoft.com/office/drawing/2010/main">
                <a:solidFill>
                  <a:srgbClr val="FFFFFF"/>
                </a:solidFill>
              </a14:hiddenFill>
            </a:ext>
          </a:extLst>
        </p:spPr>
      </p:pic>
      <p:sp>
        <p:nvSpPr>
          <p:cNvPr id="328716" name="Rectangle 12">
            <a:extLst>
              <a:ext uri="{FF2B5EF4-FFF2-40B4-BE49-F238E27FC236}">
                <a16:creationId xmlns:a16="http://schemas.microsoft.com/office/drawing/2014/main" id="{69565128-8757-4DE6-874C-90B9B51D4D8C}"/>
              </a:ext>
            </a:extLst>
          </p:cNvPr>
          <p:cNvSpPr>
            <a:spLocks noChangeArrowheads="1"/>
          </p:cNvSpPr>
          <p:nvPr/>
        </p:nvSpPr>
        <p:spPr bwMode="auto">
          <a:xfrm>
            <a:off x="755650" y="1706563"/>
            <a:ext cx="68961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型置换有</a:t>
            </a:r>
            <a:r>
              <a:rPr kumimoji="0" lang="en-US" altLang="zh-CN" sz="3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3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个，每一个元素的不动点数为</a:t>
            </a:r>
          </a:p>
        </p:txBody>
      </p:sp>
      <p:pic>
        <p:nvPicPr>
          <p:cNvPr id="328718" name="Picture 14">
            <a:extLst>
              <a:ext uri="{FF2B5EF4-FFF2-40B4-BE49-F238E27FC236}">
                <a16:creationId xmlns:a16="http://schemas.microsoft.com/office/drawing/2014/main" id="{1FB40E62-FB14-4ADF-8011-D7AAD376C6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420938"/>
            <a:ext cx="720725" cy="527050"/>
          </a:xfrm>
          <a:prstGeom prst="rect">
            <a:avLst/>
          </a:prstGeom>
          <a:noFill/>
          <a:extLst>
            <a:ext uri="{909E8E84-426E-40DD-AFC4-6F175D3DCCD1}">
              <a14:hiddenFill xmlns:a14="http://schemas.microsoft.com/office/drawing/2010/main">
                <a:solidFill>
                  <a:srgbClr val="FFFFFF"/>
                </a:solidFill>
              </a14:hiddenFill>
            </a:ext>
          </a:extLst>
        </p:spPr>
      </p:pic>
      <p:pic>
        <p:nvPicPr>
          <p:cNvPr id="328719" name="Picture 15">
            <a:extLst>
              <a:ext uri="{FF2B5EF4-FFF2-40B4-BE49-F238E27FC236}">
                <a16:creationId xmlns:a16="http://schemas.microsoft.com/office/drawing/2014/main" id="{9B1A71B4-A923-4DDD-A83F-75B1C854DC3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6800" y="2349500"/>
            <a:ext cx="1296988" cy="693738"/>
          </a:xfrm>
          <a:prstGeom prst="rect">
            <a:avLst/>
          </a:prstGeom>
          <a:noFill/>
          <a:extLst>
            <a:ext uri="{909E8E84-426E-40DD-AFC4-6F175D3DCCD1}">
              <a14:hiddenFill xmlns:a14="http://schemas.microsoft.com/office/drawing/2010/main">
                <a:solidFill>
                  <a:srgbClr val="FFFFFF"/>
                </a:solidFill>
              </a14:hiddenFill>
            </a:ext>
          </a:extLst>
        </p:spPr>
      </p:pic>
      <p:sp>
        <p:nvSpPr>
          <p:cNvPr id="328720" name="Rectangle 16">
            <a:extLst>
              <a:ext uri="{FF2B5EF4-FFF2-40B4-BE49-F238E27FC236}">
                <a16:creationId xmlns:a16="http://schemas.microsoft.com/office/drawing/2014/main" id="{E8283CA2-1F46-4903-B75E-FD785A481623}"/>
              </a:ext>
            </a:extLst>
          </p:cNvPr>
          <p:cNvSpPr>
            <a:spLocks noChangeArrowheads="1"/>
          </p:cNvSpPr>
          <p:nvPr/>
        </p:nvSpPr>
        <p:spPr bwMode="auto">
          <a:xfrm>
            <a:off x="647700" y="2427288"/>
            <a:ext cx="68961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型置换有</a:t>
            </a:r>
            <a:r>
              <a:rPr kumimoji="0" lang="en-US" altLang="zh-CN" sz="3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a:t>
            </a:r>
            <a:r>
              <a:rPr kumimoji="0" lang="zh-CN" altLang="en-US" sz="3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个，每一个元素的不动点数为</a:t>
            </a:r>
          </a:p>
        </p:txBody>
      </p:sp>
      <p:pic>
        <p:nvPicPr>
          <p:cNvPr id="328722" name="Picture 18">
            <a:extLst>
              <a:ext uri="{FF2B5EF4-FFF2-40B4-BE49-F238E27FC236}">
                <a16:creationId xmlns:a16="http://schemas.microsoft.com/office/drawing/2014/main" id="{13286B83-C55C-49F6-BDCA-56051C8081D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3363" y="2997200"/>
            <a:ext cx="528637" cy="649288"/>
          </a:xfrm>
          <a:prstGeom prst="rect">
            <a:avLst/>
          </a:prstGeom>
          <a:noFill/>
          <a:extLst>
            <a:ext uri="{909E8E84-426E-40DD-AFC4-6F175D3DCCD1}">
              <a14:hiddenFill xmlns:a14="http://schemas.microsoft.com/office/drawing/2010/main">
                <a:solidFill>
                  <a:srgbClr val="FFFFFF"/>
                </a:solidFill>
              </a14:hiddenFill>
            </a:ext>
          </a:extLst>
        </p:spPr>
      </p:pic>
      <p:pic>
        <p:nvPicPr>
          <p:cNvPr id="328723" name="Picture 19">
            <a:extLst>
              <a:ext uri="{FF2B5EF4-FFF2-40B4-BE49-F238E27FC236}">
                <a16:creationId xmlns:a16="http://schemas.microsoft.com/office/drawing/2014/main" id="{A5FDC285-10E4-40ED-B156-9C70022584D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96188" y="2997200"/>
            <a:ext cx="1262062" cy="693738"/>
          </a:xfrm>
          <a:prstGeom prst="rect">
            <a:avLst/>
          </a:prstGeom>
          <a:noFill/>
          <a:extLst>
            <a:ext uri="{909E8E84-426E-40DD-AFC4-6F175D3DCCD1}">
              <a14:hiddenFill xmlns:a14="http://schemas.microsoft.com/office/drawing/2010/main">
                <a:solidFill>
                  <a:srgbClr val="FFFFFF"/>
                </a:solidFill>
              </a14:hiddenFill>
            </a:ext>
          </a:extLst>
        </p:spPr>
      </p:pic>
      <p:sp>
        <p:nvSpPr>
          <p:cNvPr id="328724" name="Rectangle 20">
            <a:extLst>
              <a:ext uri="{FF2B5EF4-FFF2-40B4-BE49-F238E27FC236}">
                <a16:creationId xmlns:a16="http://schemas.microsoft.com/office/drawing/2014/main" id="{3E3EB84C-EC28-4ABB-843E-472F45AA770F}"/>
              </a:ext>
            </a:extLst>
          </p:cNvPr>
          <p:cNvSpPr>
            <a:spLocks noChangeArrowheads="1"/>
          </p:cNvSpPr>
          <p:nvPr/>
        </p:nvSpPr>
        <p:spPr bwMode="auto">
          <a:xfrm>
            <a:off x="809625" y="3074988"/>
            <a:ext cx="68961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型置换有</a:t>
            </a:r>
            <a:r>
              <a:rPr kumimoji="0" lang="en-US" altLang="zh-CN" sz="3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a:t>
            </a:r>
            <a:r>
              <a:rPr kumimoji="0" lang="zh-CN" altLang="en-US" sz="3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个，每一个元素的不动点数为</a:t>
            </a:r>
          </a:p>
        </p:txBody>
      </p:sp>
      <p:pic>
        <p:nvPicPr>
          <p:cNvPr id="328726" name="Picture 22">
            <a:extLst>
              <a:ext uri="{FF2B5EF4-FFF2-40B4-BE49-F238E27FC236}">
                <a16:creationId xmlns:a16="http://schemas.microsoft.com/office/drawing/2014/main" id="{99FC9EB0-34C8-4304-9921-800B66D575F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6850" y="3573463"/>
            <a:ext cx="571500" cy="720725"/>
          </a:xfrm>
          <a:prstGeom prst="rect">
            <a:avLst/>
          </a:prstGeom>
          <a:noFill/>
          <a:extLst>
            <a:ext uri="{909E8E84-426E-40DD-AFC4-6F175D3DCCD1}">
              <a14:hiddenFill xmlns:a14="http://schemas.microsoft.com/office/drawing/2010/main">
                <a:solidFill>
                  <a:srgbClr val="FFFFFF"/>
                </a:solidFill>
              </a14:hiddenFill>
            </a:ext>
          </a:extLst>
        </p:spPr>
      </p:pic>
      <p:pic>
        <p:nvPicPr>
          <p:cNvPr id="328727" name="Picture 23">
            <a:extLst>
              <a:ext uri="{FF2B5EF4-FFF2-40B4-BE49-F238E27FC236}">
                <a16:creationId xmlns:a16="http://schemas.microsoft.com/office/drawing/2014/main" id="{5D439AD3-FC43-4B99-84A3-64C6E29094E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24750" y="3644900"/>
            <a:ext cx="1296988" cy="693738"/>
          </a:xfrm>
          <a:prstGeom prst="rect">
            <a:avLst/>
          </a:prstGeom>
          <a:noFill/>
          <a:extLst>
            <a:ext uri="{909E8E84-426E-40DD-AFC4-6F175D3DCCD1}">
              <a14:hiddenFill xmlns:a14="http://schemas.microsoft.com/office/drawing/2010/main">
                <a:solidFill>
                  <a:srgbClr val="FFFFFF"/>
                </a:solidFill>
              </a14:hiddenFill>
            </a:ext>
          </a:extLst>
        </p:spPr>
      </p:pic>
      <p:sp>
        <p:nvSpPr>
          <p:cNvPr id="328728" name="Rectangle 24">
            <a:extLst>
              <a:ext uri="{FF2B5EF4-FFF2-40B4-BE49-F238E27FC236}">
                <a16:creationId xmlns:a16="http://schemas.microsoft.com/office/drawing/2014/main" id="{8816B07A-9B6A-403B-8CB2-D3A7A7F47233}"/>
              </a:ext>
            </a:extLst>
          </p:cNvPr>
          <p:cNvSpPr>
            <a:spLocks noChangeArrowheads="1"/>
          </p:cNvSpPr>
          <p:nvPr/>
        </p:nvSpPr>
        <p:spPr bwMode="auto">
          <a:xfrm>
            <a:off x="755650" y="3722688"/>
            <a:ext cx="68961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型置换有</a:t>
            </a:r>
            <a:r>
              <a:rPr kumimoji="0" lang="en-US" altLang="zh-CN" sz="3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3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个，每一个元素的不动点数为</a:t>
            </a:r>
          </a:p>
        </p:txBody>
      </p:sp>
      <p:pic>
        <p:nvPicPr>
          <p:cNvPr id="328730" name="Picture 26">
            <a:extLst>
              <a:ext uri="{FF2B5EF4-FFF2-40B4-BE49-F238E27FC236}">
                <a16:creationId xmlns:a16="http://schemas.microsoft.com/office/drawing/2014/main" id="{2C5E6E16-2F00-4505-A855-4FA478C5F84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3850" y="4292600"/>
            <a:ext cx="463550" cy="647700"/>
          </a:xfrm>
          <a:prstGeom prst="rect">
            <a:avLst/>
          </a:prstGeom>
          <a:noFill/>
          <a:extLst>
            <a:ext uri="{909E8E84-426E-40DD-AFC4-6F175D3DCCD1}">
              <a14:hiddenFill xmlns:a14="http://schemas.microsoft.com/office/drawing/2010/main">
                <a:solidFill>
                  <a:srgbClr val="FFFFFF"/>
                </a:solidFill>
              </a14:hiddenFill>
            </a:ext>
          </a:extLst>
        </p:spPr>
      </p:pic>
      <p:sp>
        <p:nvSpPr>
          <p:cNvPr id="328731" name="Rectangle 27">
            <a:extLst>
              <a:ext uri="{FF2B5EF4-FFF2-40B4-BE49-F238E27FC236}">
                <a16:creationId xmlns:a16="http://schemas.microsoft.com/office/drawing/2014/main" id="{F92F72C2-4E2C-4EE3-B199-AB867994CA36}"/>
              </a:ext>
            </a:extLst>
          </p:cNvPr>
          <p:cNvSpPr>
            <a:spLocks noChangeArrowheads="1"/>
          </p:cNvSpPr>
          <p:nvPr/>
        </p:nvSpPr>
        <p:spPr bwMode="auto">
          <a:xfrm>
            <a:off x="755650" y="4365625"/>
            <a:ext cx="68961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型置换有</a:t>
            </a:r>
            <a:r>
              <a:rPr kumimoji="0" lang="en-US" altLang="zh-CN" sz="3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3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个，每一个元素的不动点数为</a:t>
            </a:r>
          </a:p>
        </p:txBody>
      </p:sp>
      <p:pic>
        <p:nvPicPr>
          <p:cNvPr id="328732" name="Picture 28">
            <a:extLst>
              <a:ext uri="{FF2B5EF4-FFF2-40B4-BE49-F238E27FC236}">
                <a16:creationId xmlns:a16="http://schemas.microsoft.com/office/drawing/2014/main" id="{1B9C0D04-A76D-4B32-9A2D-A9EE9F640A4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596188" y="4221163"/>
            <a:ext cx="1296987" cy="693737"/>
          </a:xfrm>
          <a:prstGeom prst="rect">
            <a:avLst/>
          </a:prstGeom>
          <a:noFill/>
          <a:extLst>
            <a:ext uri="{909E8E84-426E-40DD-AFC4-6F175D3DCCD1}">
              <a14:hiddenFill xmlns:a14="http://schemas.microsoft.com/office/drawing/2010/main">
                <a:solidFill>
                  <a:srgbClr val="FFFFFF"/>
                </a:solidFill>
              </a14:hiddenFill>
            </a:ext>
          </a:extLst>
        </p:spPr>
      </p:pic>
      <p:sp>
        <p:nvSpPr>
          <p:cNvPr id="328733" name="Rectangle 29">
            <a:extLst>
              <a:ext uri="{FF2B5EF4-FFF2-40B4-BE49-F238E27FC236}">
                <a16:creationId xmlns:a16="http://schemas.microsoft.com/office/drawing/2014/main" id="{19A1C3F3-1131-4591-90E4-F2FD78D9C096}"/>
              </a:ext>
            </a:extLst>
          </p:cNvPr>
          <p:cNvSpPr>
            <a:spLocks noChangeArrowheads="1"/>
          </p:cNvSpPr>
          <p:nvPr/>
        </p:nvSpPr>
        <p:spPr bwMode="auto">
          <a:xfrm>
            <a:off x="0" y="5013325"/>
            <a:ext cx="1295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所以</a:t>
            </a: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28734" name="Picture 30">
            <a:extLst>
              <a:ext uri="{FF2B5EF4-FFF2-40B4-BE49-F238E27FC236}">
                <a16:creationId xmlns:a16="http://schemas.microsoft.com/office/drawing/2014/main" id="{A8687730-96F1-481A-9DEF-3F96B8C1175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76375" y="4941888"/>
            <a:ext cx="7056438" cy="1014412"/>
          </a:xfrm>
          <a:prstGeom prst="rect">
            <a:avLst/>
          </a:prstGeom>
          <a:noFill/>
          <a:extLst>
            <a:ext uri="{909E8E84-426E-40DD-AFC4-6F175D3DCCD1}">
              <a14:hiddenFill xmlns:a14="http://schemas.microsoft.com/office/drawing/2010/main">
                <a:solidFill>
                  <a:srgbClr val="FFFFFF"/>
                </a:solidFill>
              </a14:hiddenFill>
            </a:ext>
          </a:extLst>
        </p:spPr>
      </p:pic>
      <p:sp>
        <p:nvSpPr>
          <p:cNvPr id="328735" name="Rectangle 31">
            <a:extLst>
              <a:ext uri="{FF2B5EF4-FFF2-40B4-BE49-F238E27FC236}">
                <a16:creationId xmlns:a16="http://schemas.microsoft.com/office/drawing/2014/main" id="{7D5840BC-322B-4E57-A81E-C2EE3196E242}"/>
              </a:ext>
            </a:extLst>
          </p:cNvPr>
          <p:cNvSpPr>
            <a:spLocks noChangeArrowheads="1"/>
          </p:cNvSpPr>
          <p:nvPr/>
        </p:nvSpPr>
        <p:spPr bwMode="auto">
          <a:xfrm>
            <a:off x="3189288" y="3627438"/>
            <a:ext cx="517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8714"/>
                                        </p:tgtEl>
                                        <p:attrNameLst>
                                          <p:attrName>style.visibility</p:attrName>
                                        </p:attrNameLst>
                                      </p:cBhvr>
                                      <p:to>
                                        <p:strVal val="visible"/>
                                      </p:to>
                                    </p:set>
                                    <p:animEffect transition="in" filter="wipe(left)">
                                      <p:cBhvr>
                                        <p:cTn id="7" dur="5000"/>
                                        <p:tgtEl>
                                          <p:spTgt spid="328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8716"/>
                                        </p:tgtEl>
                                        <p:attrNameLst>
                                          <p:attrName>style.visibility</p:attrName>
                                        </p:attrNameLst>
                                      </p:cBhvr>
                                      <p:to>
                                        <p:strVal val="visible"/>
                                      </p:to>
                                    </p:set>
                                    <p:animEffect transition="in" filter="wipe(left)">
                                      <p:cBhvr>
                                        <p:cTn id="12" dur="5000"/>
                                        <p:tgtEl>
                                          <p:spTgt spid="3287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28715"/>
                                        </p:tgtEl>
                                        <p:attrNameLst>
                                          <p:attrName>style.visibility</p:attrName>
                                        </p:attrNameLst>
                                      </p:cBhvr>
                                      <p:to>
                                        <p:strVal val="visible"/>
                                      </p:to>
                                    </p:set>
                                    <p:animEffect transition="in" filter="wipe(left)">
                                      <p:cBhvr>
                                        <p:cTn id="17" dur="5000"/>
                                        <p:tgtEl>
                                          <p:spTgt spid="3287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28718"/>
                                        </p:tgtEl>
                                        <p:attrNameLst>
                                          <p:attrName>style.visibility</p:attrName>
                                        </p:attrNameLst>
                                      </p:cBhvr>
                                      <p:to>
                                        <p:strVal val="visible"/>
                                      </p:to>
                                    </p:set>
                                    <p:animEffect transition="in" filter="wipe(left)">
                                      <p:cBhvr>
                                        <p:cTn id="22" dur="5000"/>
                                        <p:tgtEl>
                                          <p:spTgt spid="3287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8720"/>
                                        </p:tgtEl>
                                        <p:attrNameLst>
                                          <p:attrName>style.visibility</p:attrName>
                                        </p:attrNameLst>
                                      </p:cBhvr>
                                      <p:to>
                                        <p:strVal val="visible"/>
                                      </p:to>
                                    </p:set>
                                    <p:animEffect transition="in" filter="wipe(left)">
                                      <p:cBhvr>
                                        <p:cTn id="27" dur="5000"/>
                                        <p:tgtEl>
                                          <p:spTgt spid="3287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28719"/>
                                        </p:tgtEl>
                                        <p:attrNameLst>
                                          <p:attrName>style.visibility</p:attrName>
                                        </p:attrNameLst>
                                      </p:cBhvr>
                                      <p:to>
                                        <p:strVal val="visible"/>
                                      </p:to>
                                    </p:set>
                                    <p:animEffect transition="in" filter="wipe(left)">
                                      <p:cBhvr>
                                        <p:cTn id="32" dur="5000"/>
                                        <p:tgtEl>
                                          <p:spTgt spid="3287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28722"/>
                                        </p:tgtEl>
                                        <p:attrNameLst>
                                          <p:attrName>style.visibility</p:attrName>
                                        </p:attrNameLst>
                                      </p:cBhvr>
                                      <p:to>
                                        <p:strVal val="visible"/>
                                      </p:to>
                                    </p:set>
                                    <p:animEffect transition="in" filter="wipe(left)">
                                      <p:cBhvr>
                                        <p:cTn id="37" dur="5000"/>
                                        <p:tgtEl>
                                          <p:spTgt spid="3287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8724"/>
                                        </p:tgtEl>
                                        <p:attrNameLst>
                                          <p:attrName>style.visibility</p:attrName>
                                        </p:attrNameLst>
                                      </p:cBhvr>
                                      <p:to>
                                        <p:strVal val="visible"/>
                                      </p:to>
                                    </p:set>
                                    <p:animEffect transition="in" filter="wipe(left)">
                                      <p:cBhvr>
                                        <p:cTn id="42" dur="5000"/>
                                        <p:tgtEl>
                                          <p:spTgt spid="3287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28723"/>
                                        </p:tgtEl>
                                        <p:attrNameLst>
                                          <p:attrName>style.visibility</p:attrName>
                                        </p:attrNameLst>
                                      </p:cBhvr>
                                      <p:to>
                                        <p:strVal val="visible"/>
                                      </p:to>
                                    </p:set>
                                    <p:animEffect transition="in" filter="wipe(left)">
                                      <p:cBhvr>
                                        <p:cTn id="47" dur="5000"/>
                                        <p:tgtEl>
                                          <p:spTgt spid="3287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28726"/>
                                        </p:tgtEl>
                                        <p:attrNameLst>
                                          <p:attrName>style.visibility</p:attrName>
                                        </p:attrNameLst>
                                      </p:cBhvr>
                                      <p:to>
                                        <p:strVal val="visible"/>
                                      </p:to>
                                    </p:set>
                                    <p:animEffect transition="in" filter="wipe(left)">
                                      <p:cBhvr>
                                        <p:cTn id="52" dur="5000"/>
                                        <p:tgtEl>
                                          <p:spTgt spid="32872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8728"/>
                                        </p:tgtEl>
                                        <p:attrNameLst>
                                          <p:attrName>style.visibility</p:attrName>
                                        </p:attrNameLst>
                                      </p:cBhvr>
                                      <p:to>
                                        <p:strVal val="visible"/>
                                      </p:to>
                                    </p:set>
                                    <p:animEffect transition="in" filter="wipe(left)">
                                      <p:cBhvr>
                                        <p:cTn id="57" dur="5000"/>
                                        <p:tgtEl>
                                          <p:spTgt spid="32872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28727"/>
                                        </p:tgtEl>
                                        <p:attrNameLst>
                                          <p:attrName>style.visibility</p:attrName>
                                        </p:attrNameLst>
                                      </p:cBhvr>
                                      <p:to>
                                        <p:strVal val="visible"/>
                                      </p:to>
                                    </p:set>
                                    <p:animEffect transition="in" filter="wipe(left)">
                                      <p:cBhvr>
                                        <p:cTn id="62" dur="5000"/>
                                        <p:tgtEl>
                                          <p:spTgt spid="32872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28730"/>
                                        </p:tgtEl>
                                        <p:attrNameLst>
                                          <p:attrName>style.visibility</p:attrName>
                                        </p:attrNameLst>
                                      </p:cBhvr>
                                      <p:to>
                                        <p:strVal val="visible"/>
                                      </p:to>
                                    </p:set>
                                    <p:animEffect transition="in" filter="wipe(left)">
                                      <p:cBhvr>
                                        <p:cTn id="67" dur="5000"/>
                                        <p:tgtEl>
                                          <p:spTgt spid="32873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28731"/>
                                        </p:tgtEl>
                                        <p:attrNameLst>
                                          <p:attrName>style.visibility</p:attrName>
                                        </p:attrNameLst>
                                      </p:cBhvr>
                                      <p:to>
                                        <p:strVal val="visible"/>
                                      </p:to>
                                    </p:set>
                                    <p:animEffect transition="in" filter="wipe(left)">
                                      <p:cBhvr>
                                        <p:cTn id="72" dur="5000"/>
                                        <p:tgtEl>
                                          <p:spTgt spid="32873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328732"/>
                                        </p:tgtEl>
                                        <p:attrNameLst>
                                          <p:attrName>style.visibility</p:attrName>
                                        </p:attrNameLst>
                                      </p:cBhvr>
                                      <p:to>
                                        <p:strVal val="visible"/>
                                      </p:to>
                                    </p:set>
                                    <p:animEffect transition="in" filter="wipe(left)">
                                      <p:cBhvr>
                                        <p:cTn id="77" dur="5000"/>
                                        <p:tgtEl>
                                          <p:spTgt spid="32873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28733"/>
                                        </p:tgtEl>
                                        <p:attrNameLst>
                                          <p:attrName>style.visibility</p:attrName>
                                        </p:attrNameLst>
                                      </p:cBhvr>
                                      <p:to>
                                        <p:strVal val="visible"/>
                                      </p:to>
                                    </p:set>
                                    <p:animEffect transition="in" filter="wipe(left)">
                                      <p:cBhvr>
                                        <p:cTn id="82" dur="5000"/>
                                        <p:tgtEl>
                                          <p:spTgt spid="32873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328734"/>
                                        </p:tgtEl>
                                        <p:attrNameLst>
                                          <p:attrName>style.visibility</p:attrName>
                                        </p:attrNameLst>
                                      </p:cBhvr>
                                      <p:to>
                                        <p:strVal val="visible"/>
                                      </p:to>
                                    </p:set>
                                    <p:animEffect transition="in" filter="wipe(left)">
                                      <p:cBhvr>
                                        <p:cTn id="87" dur="5000"/>
                                        <p:tgtEl>
                                          <p:spTgt spid="328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6" grpId="0"/>
      <p:bldP spid="328720" grpId="0"/>
      <p:bldP spid="328724" grpId="0"/>
      <p:bldP spid="328728" grpId="0"/>
      <p:bldP spid="328731" grpId="0"/>
      <p:bldP spid="32873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4">
            <a:extLst>
              <a:ext uri="{FF2B5EF4-FFF2-40B4-BE49-F238E27FC236}">
                <a16:creationId xmlns:a16="http://schemas.microsoft.com/office/drawing/2014/main" id="{56AF02AB-A81C-4DDF-BE25-35052E4E5E3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fld id="{031F44FA-E8E8-4D91-A96A-40EF505624B1}" type="datetime1">
              <a:rPr kumimoji="0" lang="zh-CN" altLang="en-US"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2023/2/13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2802" name="Rectangle 2">
            <a:extLst>
              <a:ext uri="{FF2B5EF4-FFF2-40B4-BE49-F238E27FC236}">
                <a16:creationId xmlns:a16="http://schemas.microsoft.com/office/drawing/2014/main" id="{DE2C9DB9-E86E-4E0F-B60D-F25A846F83BC}"/>
              </a:ext>
            </a:extLst>
          </p:cNvPr>
          <p:cNvSpPr>
            <a:spLocks noGrp="1" noChangeArrowheads="1"/>
          </p:cNvSpPr>
          <p:nvPr>
            <p:ph type="title"/>
          </p:nvPr>
        </p:nvSpPr>
        <p:spPr/>
        <p:txBody>
          <a:bodyPr/>
          <a:lstStyle/>
          <a:p>
            <a:r>
              <a:rPr lang="zh-CN" altLang="en-US" sz="3200"/>
              <a:t>作业：</a:t>
            </a:r>
          </a:p>
        </p:txBody>
      </p:sp>
      <p:sp>
        <p:nvSpPr>
          <p:cNvPr id="332803" name="Rectangle 3">
            <a:extLst>
              <a:ext uri="{FF2B5EF4-FFF2-40B4-BE49-F238E27FC236}">
                <a16:creationId xmlns:a16="http://schemas.microsoft.com/office/drawing/2014/main" id="{55556B53-4E4B-469C-B035-F80AE4E6AFE1}"/>
              </a:ext>
            </a:extLst>
          </p:cNvPr>
          <p:cNvSpPr>
            <a:spLocks noGrp="1" noChangeArrowheads="1"/>
          </p:cNvSpPr>
          <p:nvPr>
            <p:ph type="body" sz="half" idx="1"/>
          </p:nvPr>
        </p:nvSpPr>
        <p:spPr>
          <a:xfrm>
            <a:off x="455613" y="688975"/>
            <a:ext cx="3756025" cy="1658938"/>
          </a:xfrm>
        </p:spPr>
        <p:txBody>
          <a:bodyPr/>
          <a:lstStyle/>
          <a:p>
            <a:pPr marL="0" indent="0">
              <a:lnSpc>
                <a:spcPct val="90000"/>
              </a:lnSpc>
            </a:pPr>
            <a:r>
              <a:rPr lang="en-US" altLang="zh-CN" sz="2800"/>
              <a:t>      </a:t>
            </a:r>
            <a:r>
              <a:rPr lang="zh-CN" altLang="en-US" sz="2800"/>
              <a:t>用黑白两种颜色的珠子，串成有</a:t>
            </a:r>
            <a:r>
              <a:rPr lang="en-US" altLang="zh-CN" sz="2800"/>
              <a:t>5</a:t>
            </a:r>
            <a:r>
              <a:rPr lang="zh-CN" altLang="en-US" sz="2800"/>
              <a:t>个珠子的项链。问有多少种不同类型的项链？</a:t>
            </a:r>
          </a:p>
        </p:txBody>
      </p:sp>
      <p:sp>
        <p:nvSpPr>
          <p:cNvPr id="332804" name="AutoShape 4">
            <a:extLst>
              <a:ext uri="{FF2B5EF4-FFF2-40B4-BE49-F238E27FC236}">
                <a16:creationId xmlns:a16="http://schemas.microsoft.com/office/drawing/2014/main" id="{4BE77F07-15FD-4CC1-ACD6-7549AE28C591}"/>
              </a:ext>
            </a:extLst>
          </p:cNvPr>
          <p:cNvSpPr>
            <a:spLocks noChangeArrowheads="1"/>
          </p:cNvSpPr>
          <p:nvPr/>
        </p:nvSpPr>
        <p:spPr bwMode="auto">
          <a:xfrm>
            <a:off x="755650" y="2563813"/>
            <a:ext cx="2879725" cy="2592387"/>
          </a:xfrm>
          <a:prstGeom prst="pentagon">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2805" name="Text Box 5">
            <a:extLst>
              <a:ext uri="{FF2B5EF4-FFF2-40B4-BE49-F238E27FC236}">
                <a16:creationId xmlns:a16="http://schemas.microsoft.com/office/drawing/2014/main" id="{5D637877-B8AB-47D5-8414-F4EE98D2735C}"/>
              </a:ext>
            </a:extLst>
          </p:cNvPr>
          <p:cNvSpPr txBox="1">
            <a:spLocks noChangeArrowheads="1"/>
          </p:cNvSpPr>
          <p:nvPr/>
        </p:nvSpPr>
        <p:spPr bwMode="auto">
          <a:xfrm>
            <a:off x="2339975" y="2060575"/>
            <a:ext cx="287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332806" name="Text Box 6">
            <a:extLst>
              <a:ext uri="{FF2B5EF4-FFF2-40B4-BE49-F238E27FC236}">
                <a16:creationId xmlns:a16="http://schemas.microsoft.com/office/drawing/2014/main" id="{232F5552-11DF-4F4B-B6D8-D1294CC8C023}"/>
              </a:ext>
            </a:extLst>
          </p:cNvPr>
          <p:cNvSpPr txBox="1">
            <a:spLocks noChangeArrowheads="1"/>
          </p:cNvSpPr>
          <p:nvPr/>
        </p:nvSpPr>
        <p:spPr bwMode="auto">
          <a:xfrm>
            <a:off x="468313" y="3140075"/>
            <a:ext cx="287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332807" name="Text Box 7">
            <a:extLst>
              <a:ext uri="{FF2B5EF4-FFF2-40B4-BE49-F238E27FC236}">
                <a16:creationId xmlns:a16="http://schemas.microsoft.com/office/drawing/2014/main" id="{E6F35F05-29F9-4D87-AD36-95A73F8B8F4C}"/>
              </a:ext>
            </a:extLst>
          </p:cNvPr>
          <p:cNvSpPr txBox="1">
            <a:spLocks noChangeArrowheads="1"/>
          </p:cNvSpPr>
          <p:nvPr/>
        </p:nvSpPr>
        <p:spPr bwMode="auto">
          <a:xfrm>
            <a:off x="827088" y="4581525"/>
            <a:ext cx="287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332808" name="Text Box 8">
            <a:extLst>
              <a:ext uri="{FF2B5EF4-FFF2-40B4-BE49-F238E27FC236}">
                <a16:creationId xmlns:a16="http://schemas.microsoft.com/office/drawing/2014/main" id="{ED58A354-6776-4345-BE8D-30975F8E7607}"/>
              </a:ext>
            </a:extLst>
          </p:cNvPr>
          <p:cNvSpPr txBox="1">
            <a:spLocks noChangeArrowheads="1"/>
          </p:cNvSpPr>
          <p:nvPr/>
        </p:nvSpPr>
        <p:spPr bwMode="auto">
          <a:xfrm>
            <a:off x="3132138" y="4581525"/>
            <a:ext cx="287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332809" name="Text Box 9">
            <a:extLst>
              <a:ext uri="{FF2B5EF4-FFF2-40B4-BE49-F238E27FC236}">
                <a16:creationId xmlns:a16="http://schemas.microsoft.com/office/drawing/2014/main" id="{70744E34-048E-430B-91EF-F9A6D5FF3A96}"/>
              </a:ext>
            </a:extLst>
          </p:cNvPr>
          <p:cNvSpPr txBox="1">
            <a:spLocks noChangeArrowheads="1"/>
          </p:cNvSpPr>
          <p:nvPr/>
        </p:nvSpPr>
        <p:spPr bwMode="auto">
          <a:xfrm>
            <a:off x="3635375" y="2924175"/>
            <a:ext cx="287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5</a:t>
            </a:r>
          </a:p>
        </p:txBody>
      </p:sp>
      <p:sp>
        <p:nvSpPr>
          <p:cNvPr id="332812" name="Text Box 12">
            <a:extLst>
              <a:ext uri="{FF2B5EF4-FFF2-40B4-BE49-F238E27FC236}">
                <a16:creationId xmlns:a16="http://schemas.microsoft.com/office/drawing/2014/main" id="{DDB0D6F1-B108-4CC3-A8ED-872959333B80}"/>
              </a:ext>
            </a:extLst>
          </p:cNvPr>
          <p:cNvSpPr txBox="1">
            <a:spLocks noChangeArrowheads="1"/>
          </p:cNvSpPr>
          <p:nvPr/>
        </p:nvSpPr>
        <p:spPr bwMode="auto">
          <a:xfrm>
            <a:off x="4859338" y="620713"/>
            <a:ext cx="3600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    1</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5                       </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5</a:t>
            </a:r>
          </a:p>
        </p:txBody>
      </p:sp>
      <p:sp>
        <p:nvSpPr>
          <p:cNvPr id="332813" name="Text Box 13">
            <a:extLst>
              <a:ext uri="{FF2B5EF4-FFF2-40B4-BE49-F238E27FC236}">
                <a16:creationId xmlns:a16="http://schemas.microsoft.com/office/drawing/2014/main" id="{9D4D3228-6ADC-4FCB-8544-C69537E81B65}"/>
              </a:ext>
            </a:extLst>
          </p:cNvPr>
          <p:cNvSpPr txBox="1">
            <a:spLocks noChangeArrowheads="1"/>
          </p:cNvSpPr>
          <p:nvPr/>
        </p:nvSpPr>
        <p:spPr bwMode="auto">
          <a:xfrm>
            <a:off x="4500563" y="1196975"/>
            <a:ext cx="38877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(12345)    5</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1                </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332815" name="Text Box 15">
            <a:extLst>
              <a:ext uri="{FF2B5EF4-FFF2-40B4-BE49-F238E27FC236}">
                <a16:creationId xmlns:a16="http://schemas.microsoft.com/office/drawing/2014/main" id="{748AB8D8-9597-4673-8AB9-35182605E6DA}"/>
              </a:ext>
            </a:extLst>
          </p:cNvPr>
          <p:cNvSpPr txBox="1">
            <a:spLocks noChangeArrowheads="1"/>
          </p:cNvSpPr>
          <p:nvPr/>
        </p:nvSpPr>
        <p:spPr bwMode="auto">
          <a:xfrm>
            <a:off x="4500563" y="1771650"/>
            <a:ext cx="3959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(13524)    5</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2816" name="Text Box 16">
            <a:extLst>
              <a:ext uri="{FF2B5EF4-FFF2-40B4-BE49-F238E27FC236}">
                <a16:creationId xmlns:a16="http://schemas.microsoft.com/office/drawing/2014/main" id="{DE899B7F-5A4D-4D35-944B-ACB4438EF398}"/>
              </a:ext>
            </a:extLst>
          </p:cNvPr>
          <p:cNvSpPr txBox="1">
            <a:spLocks noChangeArrowheads="1"/>
          </p:cNvSpPr>
          <p:nvPr/>
        </p:nvSpPr>
        <p:spPr bwMode="auto">
          <a:xfrm>
            <a:off x="4500563" y="2276475"/>
            <a:ext cx="3959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(14253)    5</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2817" name="Text Box 17">
            <a:extLst>
              <a:ext uri="{FF2B5EF4-FFF2-40B4-BE49-F238E27FC236}">
                <a16:creationId xmlns:a16="http://schemas.microsoft.com/office/drawing/2014/main" id="{EB88C596-011D-4DE1-832E-7A61FCEB3675}"/>
              </a:ext>
            </a:extLst>
          </p:cNvPr>
          <p:cNvSpPr txBox="1">
            <a:spLocks noChangeArrowheads="1"/>
          </p:cNvSpPr>
          <p:nvPr/>
        </p:nvSpPr>
        <p:spPr bwMode="auto">
          <a:xfrm>
            <a:off x="4500563" y="2779713"/>
            <a:ext cx="4032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(15432)    5</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1</a:t>
            </a:r>
            <a:endPar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2818" name="Text Box 18">
            <a:extLst>
              <a:ext uri="{FF2B5EF4-FFF2-40B4-BE49-F238E27FC236}">
                <a16:creationId xmlns:a16="http://schemas.microsoft.com/office/drawing/2014/main" id="{7E1C54D0-2654-4E9E-8736-3307498DBC0D}"/>
              </a:ext>
            </a:extLst>
          </p:cNvPr>
          <p:cNvSpPr txBox="1">
            <a:spLocks noChangeArrowheads="1"/>
          </p:cNvSpPr>
          <p:nvPr/>
        </p:nvSpPr>
        <p:spPr bwMode="auto">
          <a:xfrm>
            <a:off x="4500563" y="3284538"/>
            <a:ext cx="41036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(25) (34) 1</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2</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2            </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3</a:t>
            </a:r>
            <a:endPar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2819" name="Text Box 19">
            <a:extLst>
              <a:ext uri="{FF2B5EF4-FFF2-40B4-BE49-F238E27FC236}">
                <a16:creationId xmlns:a16="http://schemas.microsoft.com/office/drawing/2014/main" id="{98D39E67-6013-4B55-BE28-84639CB713EF}"/>
              </a:ext>
            </a:extLst>
          </p:cNvPr>
          <p:cNvSpPr txBox="1">
            <a:spLocks noChangeArrowheads="1"/>
          </p:cNvSpPr>
          <p:nvPr/>
        </p:nvSpPr>
        <p:spPr bwMode="auto">
          <a:xfrm>
            <a:off x="4500563" y="3789363"/>
            <a:ext cx="4175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(13) (45) 1</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2</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332820" name="Text Box 20">
            <a:extLst>
              <a:ext uri="{FF2B5EF4-FFF2-40B4-BE49-F238E27FC236}">
                <a16:creationId xmlns:a16="http://schemas.microsoft.com/office/drawing/2014/main" id="{EF306D0D-F85E-402D-B400-E59AF64FF793}"/>
              </a:ext>
            </a:extLst>
          </p:cNvPr>
          <p:cNvSpPr txBox="1">
            <a:spLocks noChangeArrowheads="1"/>
          </p:cNvSpPr>
          <p:nvPr/>
        </p:nvSpPr>
        <p:spPr bwMode="auto">
          <a:xfrm>
            <a:off x="4500563" y="4221163"/>
            <a:ext cx="4175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(15) (24) 1</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2</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332821" name="Text Box 21">
            <a:extLst>
              <a:ext uri="{FF2B5EF4-FFF2-40B4-BE49-F238E27FC236}">
                <a16:creationId xmlns:a16="http://schemas.microsoft.com/office/drawing/2014/main" id="{B43D949A-51AD-4413-849F-36D3A6FD82F1}"/>
              </a:ext>
            </a:extLst>
          </p:cNvPr>
          <p:cNvSpPr txBox="1">
            <a:spLocks noChangeArrowheads="1"/>
          </p:cNvSpPr>
          <p:nvPr/>
        </p:nvSpPr>
        <p:spPr bwMode="auto">
          <a:xfrm>
            <a:off x="4500563" y="4724400"/>
            <a:ext cx="4319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(14) (23) 1</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2</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2            </a:t>
            </a:r>
          </a:p>
        </p:txBody>
      </p:sp>
      <p:sp>
        <p:nvSpPr>
          <p:cNvPr id="332822" name="Text Box 22">
            <a:extLst>
              <a:ext uri="{FF2B5EF4-FFF2-40B4-BE49-F238E27FC236}">
                <a16:creationId xmlns:a16="http://schemas.microsoft.com/office/drawing/2014/main" id="{021C1F94-F5F1-4093-9EA3-640D4A16D3D0}"/>
              </a:ext>
            </a:extLst>
          </p:cNvPr>
          <p:cNvSpPr txBox="1">
            <a:spLocks noChangeArrowheads="1"/>
          </p:cNvSpPr>
          <p:nvPr/>
        </p:nvSpPr>
        <p:spPr bwMode="auto">
          <a:xfrm>
            <a:off x="4500563" y="5229225"/>
            <a:ext cx="2879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(12) (35) 1</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en-US" altLang="zh-CN"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2</a:t>
            </a:r>
            <a:r>
              <a:rPr kumimoji="0" lang="en-US" altLang="zh-CN" sz="3200" b="1" i="0" u="none" strike="noStrike" kern="1200" cap="none" spc="0" normalizeH="0" baseline="30000" noProof="0">
                <a:ln>
                  <a:noFill/>
                </a:ln>
                <a:solidFill>
                  <a:srgbClr val="000000"/>
                </a:solidFill>
                <a:effectLst/>
                <a:uLnTx/>
                <a:uFillTx/>
                <a:latin typeface="Arial" panose="020B0604020202020204" pitchFamily="34" charset="0"/>
                <a:ea typeface="宋体" panose="02010600030101010101" pitchFamily="2" charset="-122"/>
                <a:cs typeface="+mn-cs"/>
              </a:rPr>
              <a:t>2</a:t>
            </a:r>
          </a:p>
        </p:txBody>
      </p:sp>
      <p:pic>
        <p:nvPicPr>
          <p:cNvPr id="332826" name="Picture 26">
            <a:extLst>
              <a:ext uri="{FF2B5EF4-FFF2-40B4-BE49-F238E27FC236}">
                <a16:creationId xmlns:a16="http://schemas.microsoft.com/office/drawing/2014/main" id="{1D1BCCE7-EB5D-4674-B39C-3B75AFF763C7}"/>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0" y="5373688"/>
            <a:ext cx="5148263" cy="1114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2812"/>
                                        </p:tgtEl>
                                        <p:attrNameLst>
                                          <p:attrName>style.visibility</p:attrName>
                                        </p:attrNameLst>
                                      </p:cBhvr>
                                      <p:to>
                                        <p:strVal val="visible"/>
                                      </p:to>
                                    </p:set>
                                    <p:animEffect transition="in" filter="wipe(left)">
                                      <p:cBhvr>
                                        <p:cTn id="7" dur="5000"/>
                                        <p:tgtEl>
                                          <p:spTgt spid="332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2813"/>
                                        </p:tgtEl>
                                        <p:attrNameLst>
                                          <p:attrName>style.visibility</p:attrName>
                                        </p:attrNameLst>
                                      </p:cBhvr>
                                      <p:to>
                                        <p:strVal val="visible"/>
                                      </p:to>
                                    </p:set>
                                    <p:animEffect transition="in" filter="wipe(left)">
                                      <p:cBhvr>
                                        <p:cTn id="12" dur="5000"/>
                                        <p:tgtEl>
                                          <p:spTgt spid="332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2815"/>
                                        </p:tgtEl>
                                        <p:attrNameLst>
                                          <p:attrName>style.visibility</p:attrName>
                                        </p:attrNameLst>
                                      </p:cBhvr>
                                      <p:to>
                                        <p:strVal val="visible"/>
                                      </p:to>
                                    </p:set>
                                    <p:animEffect transition="in" filter="wipe(left)">
                                      <p:cBhvr>
                                        <p:cTn id="17" dur="5000"/>
                                        <p:tgtEl>
                                          <p:spTgt spid="3328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2816"/>
                                        </p:tgtEl>
                                        <p:attrNameLst>
                                          <p:attrName>style.visibility</p:attrName>
                                        </p:attrNameLst>
                                      </p:cBhvr>
                                      <p:to>
                                        <p:strVal val="visible"/>
                                      </p:to>
                                    </p:set>
                                    <p:animEffect transition="in" filter="wipe(left)">
                                      <p:cBhvr>
                                        <p:cTn id="22" dur="5000"/>
                                        <p:tgtEl>
                                          <p:spTgt spid="3328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2817"/>
                                        </p:tgtEl>
                                        <p:attrNameLst>
                                          <p:attrName>style.visibility</p:attrName>
                                        </p:attrNameLst>
                                      </p:cBhvr>
                                      <p:to>
                                        <p:strVal val="visible"/>
                                      </p:to>
                                    </p:set>
                                    <p:animEffect transition="in" filter="wipe(left)">
                                      <p:cBhvr>
                                        <p:cTn id="27" dur="5000"/>
                                        <p:tgtEl>
                                          <p:spTgt spid="3328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2818"/>
                                        </p:tgtEl>
                                        <p:attrNameLst>
                                          <p:attrName>style.visibility</p:attrName>
                                        </p:attrNameLst>
                                      </p:cBhvr>
                                      <p:to>
                                        <p:strVal val="visible"/>
                                      </p:to>
                                    </p:set>
                                    <p:animEffect transition="in" filter="wipe(left)">
                                      <p:cBhvr>
                                        <p:cTn id="32" dur="5000"/>
                                        <p:tgtEl>
                                          <p:spTgt spid="3328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2819"/>
                                        </p:tgtEl>
                                        <p:attrNameLst>
                                          <p:attrName>style.visibility</p:attrName>
                                        </p:attrNameLst>
                                      </p:cBhvr>
                                      <p:to>
                                        <p:strVal val="visible"/>
                                      </p:to>
                                    </p:set>
                                    <p:animEffect transition="in" filter="wipe(left)">
                                      <p:cBhvr>
                                        <p:cTn id="37" dur="5000"/>
                                        <p:tgtEl>
                                          <p:spTgt spid="3328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2820"/>
                                        </p:tgtEl>
                                        <p:attrNameLst>
                                          <p:attrName>style.visibility</p:attrName>
                                        </p:attrNameLst>
                                      </p:cBhvr>
                                      <p:to>
                                        <p:strVal val="visible"/>
                                      </p:to>
                                    </p:set>
                                    <p:animEffect transition="in" filter="wipe(left)">
                                      <p:cBhvr>
                                        <p:cTn id="42" dur="5000"/>
                                        <p:tgtEl>
                                          <p:spTgt spid="3328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2821"/>
                                        </p:tgtEl>
                                        <p:attrNameLst>
                                          <p:attrName>style.visibility</p:attrName>
                                        </p:attrNameLst>
                                      </p:cBhvr>
                                      <p:to>
                                        <p:strVal val="visible"/>
                                      </p:to>
                                    </p:set>
                                    <p:animEffect transition="in" filter="wipe(left)">
                                      <p:cBhvr>
                                        <p:cTn id="47" dur="5000"/>
                                        <p:tgtEl>
                                          <p:spTgt spid="3328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2822"/>
                                        </p:tgtEl>
                                        <p:attrNameLst>
                                          <p:attrName>style.visibility</p:attrName>
                                        </p:attrNameLst>
                                      </p:cBhvr>
                                      <p:to>
                                        <p:strVal val="visible"/>
                                      </p:to>
                                    </p:set>
                                    <p:animEffect transition="in" filter="wipe(left)">
                                      <p:cBhvr>
                                        <p:cTn id="52" dur="5000"/>
                                        <p:tgtEl>
                                          <p:spTgt spid="3328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32826"/>
                                        </p:tgtEl>
                                        <p:attrNameLst>
                                          <p:attrName>style.visibility</p:attrName>
                                        </p:attrNameLst>
                                      </p:cBhvr>
                                      <p:to>
                                        <p:strVal val="visible"/>
                                      </p:to>
                                    </p:set>
                                    <p:animEffect transition="in" filter="wipe(left)">
                                      <p:cBhvr>
                                        <p:cTn id="57" dur="5000"/>
                                        <p:tgtEl>
                                          <p:spTgt spid="332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12" grpId="0"/>
      <p:bldP spid="332813" grpId="0"/>
      <p:bldP spid="332815" grpId="0"/>
      <p:bldP spid="332816" grpId="0"/>
      <p:bldP spid="332817" grpId="0"/>
      <p:bldP spid="332818" grpId="0"/>
      <p:bldP spid="332819" grpId="0"/>
      <p:bldP spid="332820" grpId="0"/>
      <p:bldP spid="332821" grpId="0"/>
      <p:bldP spid="3328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12976"/>
            <a:ext cx="8229600" cy="3384376"/>
          </a:xfrm>
        </p:spPr>
        <p:txBody>
          <a:bodyPr>
            <a:normAutofit fontScale="92500" lnSpcReduction="20000"/>
          </a:bodyPr>
          <a:lstStyle/>
          <a:p>
            <a:pPr marL="0" indent="0">
              <a:buNone/>
            </a:pPr>
            <a:r>
              <a:rPr lang="zh-CN" altLang="zh-CN" dirty="0"/>
              <a:t>将要发出的</a:t>
            </a:r>
            <a:r>
              <a:rPr lang="en-US" altLang="zh-CN" dirty="0"/>
              <a:t>word b</a:t>
            </a:r>
            <a:r>
              <a:rPr lang="zh-CN" altLang="zh-CN" dirty="0"/>
              <a:t>编码得到</a:t>
            </a:r>
            <a:r>
              <a:rPr lang="en-US" altLang="zh-CN" dirty="0"/>
              <a:t>x=e(b), </a:t>
            </a:r>
            <a:r>
              <a:rPr lang="zh-CN" altLang="zh-CN" dirty="0"/>
              <a:t>发送后接收到</a:t>
            </a:r>
            <a:r>
              <a:rPr lang="en-US" altLang="zh-CN" dirty="0" err="1"/>
              <a:t>x</a:t>
            </a:r>
            <a:r>
              <a:rPr lang="en-US" altLang="zh-CN" baseline="-25000" dirty="0" err="1"/>
              <a:t>t</a:t>
            </a:r>
            <a:r>
              <a:rPr lang="zh-CN" altLang="zh-CN" dirty="0"/>
              <a:t>，</a:t>
            </a:r>
            <a:endParaRPr lang="en-US" altLang="zh-CN" dirty="0"/>
          </a:p>
          <a:p>
            <a:endParaRPr lang="en-US" altLang="zh-CN" dirty="0"/>
          </a:p>
          <a:p>
            <a:r>
              <a:rPr lang="zh-CN" altLang="zh-CN" dirty="0"/>
              <a:t>如果没有干扰，</a:t>
            </a:r>
            <a:r>
              <a:rPr lang="en-US" altLang="zh-CN" dirty="0"/>
              <a:t>x</a:t>
            </a:r>
            <a:r>
              <a:rPr lang="zh-CN" altLang="zh-CN" dirty="0"/>
              <a:t>＝</a:t>
            </a:r>
            <a:r>
              <a:rPr lang="en-US" altLang="zh-CN" dirty="0" err="1"/>
              <a:t>x</a:t>
            </a:r>
            <a:r>
              <a:rPr lang="en-US" altLang="zh-CN" baseline="-25000" dirty="0" err="1"/>
              <a:t>t</a:t>
            </a:r>
            <a:r>
              <a:rPr lang="zh-CN" altLang="zh-CN" dirty="0"/>
              <a:t>，</a:t>
            </a:r>
            <a:r>
              <a:rPr lang="en-US" altLang="zh-CN" dirty="0"/>
              <a:t>b</a:t>
            </a:r>
            <a:r>
              <a:rPr lang="zh-CN" altLang="zh-CN" dirty="0"/>
              <a:t>＝</a:t>
            </a:r>
            <a:r>
              <a:rPr lang="en-US" altLang="zh-CN" dirty="0"/>
              <a:t>e</a:t>
            </a:r>
            <a:r>
              <a:rPr lang="en-US" altLang="zh-CN" baseline="30000" dirty="0"/>
              <a:t>-1</a:t>
            </a:r>
            <a:r>
              <a:rPr lang="en-US" altLang="zh-CN" dirty="0"/>
              <a:t>(</a:t>
            </a:r>
            <a:r>
              <a:rPr lang="en-US" altLang="zh-CN" dirty="0" err="1"/>
              <a:t>x</a:t>
            </a:r>
            <a:r>
              <a:rPr lang="en-US" altLang="zh-CN" baseline="-25000" dirty="0" err="1"/>
              <a:t>t</a:t>
            </a:r>
            <a:r>
              <a:rPr lang="en-US" altLang="zh-CN" dirty="0"/>
              <a:t>).</a:t>
            </a:r>
            <a:endParaRPr lang="zh-CN" altLang="zh-CN" dirty="0"/>
          </a:p>
          <a:p>
            <a:r>
              <a:rPr lang="zh-CN" altLang="zh-CN" dirty="0"/>
              <a:t>如果有干扰，</a:t>
            </a:r>
            <a:r>
              <a:rPr lang="en-US" altLang="zh-CN" dirty="0"/>
              <a:t>x</a:t>
            </a:r>
            <a:r>
              <a:rPr lang="zh-CN" altLang="zh-CN" dirty="0"/>
              <a:t>和</a:t>
            </a:r>
            <a:r>
              <a:rPr lang="en-US" altLang="zh-CN" dirty="0" err="1"/>
              <a:t>x</a:t>
            </a:r>
            <a:r>
              <a:rPr lang="en-US" altLang="zh-CN" baseline="-25000" dirty="0" err="1"/>
              <a:t>t</a:t>
            </a:r>
            <a:r>
              <a:rPr lang="zh-CN" altLang="zh-CN" dirty="0"/>
              <a:t>有≤</a:t>
            </a:r>
            <a:r>
              <a:rPr lang="en-US" altLang="zh-CN" dirty="0"/>
              <a:t>k</a:t>
            </a:r>
            <a:r>
              <a:rPr lang="zh-CN" altLang="zh-CN" dirty="0"/>
              <a:t>位出错，即有</a:t>
            </a:r>
            <a:r>
              <a:rPr lang="en-US" altLang="zh-CN" dirty="0"/>
              <a:t>1</a:t>
            </a:r>
            <a:r>
              <a:rPr lang="zh-CN" altLang="zh-CN" dirty="0"/>
              <a:t>位到</a:t>
            </a:r>
            <a:r>
              <a:rPr lang="en-US" altLang="zh-CN" dirty="0"/>
              <a:t>k</a:t>
            </a:r>
            <a:r>
              <a:rPr lang="zh-CN" altLang="zh-CN" dirty="0"/>
              <a:t>位错误。</a:t>
            </a:r>
            <a:endParaRPr lang="en-US" altLang="zh-CN" dirty="0"/>
          </a:p>
          <a:p>
            <a:endParaRPr lang="en-US" altLang="zh-CN" dirty="0"/>
          </a:p>
          <a:p>
            <a:r>
              <a:rPr lang="zh-CN" altLang="en-US" dirty="0"/>
              <a:t>称</a:t>
            </a:r>
            <a:r>
              <a:rPr lang="en-US" altLang="zh-CN" dirty="0"/>
              <a:t>e </a:t>
            </a:r>
            <a:r>
              <a:rPr lang="en-US" altLang="zh-CN" dirty="0">
                <a:solidFill>
                  <a:srgbClr val="FF0000"/>
                </a:solidFill>
              </a:rPr>
              <a:t>detects k or fewer errors </a:t>
            </a:r>
            <a:r>
              <a:rPr lang="en-US" altLang="zh-CN" dirty="0"/>
              <a:t>if whenever  </a:t>
            </a:r>
            <a:r>
              <a:rPr lang="en-US" altLang="zh-CN" dirty="0">
                <a:solidFill>
                  <a:prstClr val="black"/>
                </a:solidFill>
              </a:rPr>
              <a:t>x=e(b) is transmitted with k or fewer errors, then </a:t>
            </a:r>
            <a:r>
              <a:rPr lang="en-US" altLang="zh-CN" dirty="0" err="1">
                <a:solidFill>
                  <a:prstClr val="black"/>
                </a:solidFill>
              </a:rPr>
              <a:t>x</a:t>
            </a:r>
            <a:r>
              <a:rPr lang="en-US" altLang="zh-CN" baseline="-25000" dirty="0" err="1">
                <a:solidFill>
                  <a:prstClr val="black"/>
                </a:solidFill>
              </a:rPr>
              <a:t>t</a:t>
            </a:r>
            <a:r>
              <a:rPr lang="en-US" altLang="zh-CN" baseline="-25000" dirty="0">
                <a:solidFill>
                  <a:prstClr val="black"/>
                </a:solidFill>
              </a:rPr>
              <a:t>  </a:t>
            </a:r>
            <a:r>
              <a:rPr lang="en-US" altLang="zh-CN" dirty="0">
                <a:solidFill>
                  <a:prstClr val="black"/>
                </a:solidFill>
              </a:rPr>
              <a:t>is not a code word(thus </a:t>
            </a:r>
            <a:r>
              <a:rPr lang="en-US" altLang="zh-CN" dirty="0" err="1"/>
              <a:t>x</a:t>
            </a:r>
            <a:r>
              <a:rPr lang="en-US" altLang="zh-CN" baseline="-25000" dirty="0" err="1"/>
              <a:t>t</a:t>
            </a:r>
            <a:r>
              <a:rPr lang="en-US" altLang="zh-CN" baseline="-25000" dirty="0"/>
              <a:t> </a:t>
            </a:r>
            <a:r>
              <a:rPr lang="en-US" altLang="zh-CN" dirty="0">
                <a:solidFill>
                  <a:prstClr val="black"/>
                </a:solidFill>
              </a:rPr>
              <a:t>could not be x and therefore could not have been correctly transmitted). </a:t>
            </a:r>
            <a:endParaRPr lang="zh-CN" altLang="zh-CN" dirty="0"/>
          </a:p>
          <a:p>
            <a:pPr marL="0" indent="0">
              <a:buNone/>
            </a:pPr>
            <a:endParaRPr lang="zh-CN" altLang="zh-CN" dirty="0"/>
          </a:p>
        </p:txBody>
      </p:sp>
      <p:sp>
        <p:nvSpPr>
          <p:cNvPr id="5" name="Rectangle 7"/>
          <p:cNvSpPr>
            <a:spLocks noChangeArrowheads="1"/>
          </p:cNvSpPr>
          <p:nvPr/>
        </p:nvSpPr>
        <p:spPr bwMode="auto">
          <a:xfrm>
            <a:off x="470980" y="1109995"/>
            <a:ext cx="14696580" cy="734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Rectangle 9"/>
          <p:cNvSpPr>
            <a:spLocks noChangeArrowheads="1"/>
          </p:cNvSpPr>
          <p:nvPr/>
        </p:nvSpPr>
        <p:spPr bwMode="auto">
          <a:xfrm>
            <a:off x="251520" y="1340768"/>
            <a:ext cx="14691400" cy="73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pSp>
        <p:nvGrpSpPr>
          <p:cNvPr id="4" name="Group 1"/>
          <p:cNvGrpSpPr>
            <a:grpSpLocks noChangeAspect="1"/>
          </p:cNvGrpSpPr>
          <p:nvPr/>
        </p:nvGrpSpPr>
        <p:grpSpPr bwMode="auto">
          <a:xfrm>
            <a:off x="348223" y="404664"/>
            <a:ext cx="8447553" cy="2387352"/>
            <a:chOff x="1946" y="2820"/>
            <a:chExt cx="8280" cy="2340"/>
          </a:xfrm>
        </p:grpSpPr>
        <p:sp>
          <p:nvSpPr>
            <p:cNvPr id="12" name="AutoShape 8"/>
            <p:cNvSpPr>
              <a:spLocks noChangeAspect="1" noChangeArrowheads="1" noTextEdit="1"/>
            </p:cNvSpPr>
            <p:nvPr/>
          </p:nvSpPr>
          <p:spPr bwMode="auto">
            <a:xfrm>
              <a:off x="1946" y="2820"/>
              <a:ext cx="8280" cy="23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13" name="Line 7"/>
            <p:cNvSpPr>
              <a:spLocks noChangeShapeType="1"/>
            </p:cNvSpPr>
            <p:nvPr/>
          </p:nvSpPr>
          <p:spPr bwMode="auto">
            <a:xfrm>
              <a:off x="6480" y="4170"/>
              <a:ext cx="162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14" name="Text Box 6"/>
            <p:cNvSpPr txBox="1">
              <a:spLocks noChangeArrowheads="1"/>
            </p:cNvSpPr>
            <p:nvPr/>
          </p:nvSpPr>
          <p:spPr bwMode="auto">
            <a:xfrm>
              <a:off x="8100" y="3078"/>
              <a:ext cx="1620" cy="202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Word</a:t>
              </a:r>
              <a:endParaRPr kumimoji="0" lang="en-US" altLang="zh-CN" sz="105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3600" b="0" i="0" u="none" strike="noStrike" kern="1200" cap="none" spc="0" normalizeH="0" baseline="-30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0" i="0" u="none" strike="noStrike" kern="1200" cap="none" spc="0" normalizeH="0" baseline="30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105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接收</a:t>
              </a:r>
              <a:endParaRPr kumimoji="0" lang="zh-CN" altLang="en-US" sz="3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Text Box 5"/>
            <p:cNvSpPr txBox="1">
              <a:spLocks noChangeArrowheads="1"/>
            </p:cNvSpPr>
            <p:nvPr/>
          </p:nvSpPr>
          <p:spPr bwMode="auto">
            <a:xfrm>
              <a:off x="7042" y="3702"/>
              <a:ext cx="71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传输</a:t>
              </a:r>
              <a:endParaRPr kumimoji="0" lang="zh-CN" altLang="zh-CN" sz="4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 name="Text Box 4"/>
            <p:cNvSpPr txBox="1">
              <a:spLocks noChangeArrowheads="1"/>
            </p:cNvSpPr>
            <p:nvPr/>
          </p:nvSpPr>
          <p:spPr bwMode="auto">
            <a:xfrm>
              <a:off x="1980" y="3078"/>
              <a:ext cx="1440" cy="202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Word</a:t>
              </a:r>
              <a:endParaRPr kumimoji="0" lang="en-US" altLang="zh-CN" sz="105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0" i="0" u="none" strike="noStrike" kern="1200" cap="none" spc="0" normalizeH="0" baseline="30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05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 name="Text Box 3"/>
            <p:cNvSpPr txBox="1">
              <a:spLocks noChangeArrowheads="1"/>
            </p:cNvSpPr>
            <p:nvPr/>
          </p:nvSpPr>
          <p:spPr bwMode="auto">
            <a:xfrm>
              <a:off x="4860" y="3078"/>
              <a:ext cx="1800" cy="202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编码</a:t>
              </a:r>
              <a:endParaRPr kumimoji="0" lang="zh-CN" altLang="zh-CN" sz="105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x=e(b)∈</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0" i="0" u="none" strike="noStrike" kern="1200" cap="none" spc="0" normalizeH="0" baseline="30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105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发送</a:t>
              </a:r>
              <a:endParaRPr kumimoji="0" lang="zh-CN" altLang="en-US" sz="3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 name="Line 2"/>
            <p:cNvSpPr>
              <a:spLocks noChangeShapeType="1"/>
            </p:cNvSpPr>
            <p:nvPr/>
          </p:nvSpPr>
          <p:spPr bwMode="auto">
            <a:xfrm>
              <a:off x="3420" y="4170"/>
              <a:ext cx="144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grpSp>
    </p:spTree>
    <p:extLst>
      <p:ext uri="{BB962C8B-B14F-4D97-AF65-F5344CB8AC3E}">
        <p14:creationId xmlns:p14="http://schemas.microsoft.com/office/powerpoint/2010/main" val="413842734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0.jpeg"/></Relationships>
</file>

<file path=ppt/theme/theme1.xml><?xml version="1.0" encoding="utf-8"?>
<a:theme xmlns:a="http://schemas.openxmlformats.org/drawingml/2006/main" name="400TGp_globalcity_light_ani">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33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400TGp_globalcity_light_ani</Template>
  <TotalTime>18254</TotalTime>
  <Words>5109</Words>
  <Application>Microsoft Office PowerPoint</Application>
  <PresentationFormat>全屏显示(4:3)</PresentationFormat>
  <Paragraphs>732</Paragraphs>
  <Slides>82</Slides>
  <Notes>0</Notes>
  <HiddenSlides>0</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2</vt:i4>
      </vt:variant>
      <vt:variant>
        <vt:lpstr>幻灯片标题</vt:lpstr>
      </vt:variant>
      <vt:variant>
        <vt:i4>82</vt:i4>
      </vt:variant>
    </vt:vector>
  </HeadingPairs>
  <TitlesOfParts>
    <vt:vector size="105" baseType="lpstr">
      <vt:lpstr>黑体</vt:lpstr>
      <vt:lpstr>华文楷体</vt:lpstr>
      <vt:lpstr>华文隶书</vt:lpstr>
      <vt:lpstr>华文新魏</vt:lpstr>
      <vt:lpstr>华文行楷</vt:lpstr>
      <vt:lpstr>华文中宋</vt:lpstr>
      <vt:lpstr>隶书</vt:lpstr>
      <vt:lpstr>宋体</vt:lpstr>
      <vt:lpstr>微软雅黑</vt:lpstr>
      <vt:lpstr>Arial</vt:lpstr>
      <vt:lpstr>Arial Black</vt:lpstr>
      <vt:lpstr>Calibri</vt:lpstr>
      <vt:lpstr>Comic Sans MS</vt:lpstr>
      <vt:lpstr>Constantia</vt:lpstr>
      <vt:lpstr>Times New Roman</vt:lpstr>
      <vt:lpstr>Verdana</vt:lpstr>
      <vt:lpstr>Wingdings</vt:lpstr>
      <vt:lpstr>Wingdings 2</vt:lpstr>
      <vt:lpstr>400TGp_globalcity_light_ani</vt:lpstr>
      <vt:lpstr>流畅</vt:lpstr>
      <vt:lpstr>默认设计模板</vt:lpstr>
      <vt:lpstr>Equation</vt:lpstr>
      <vt:lpstr>公式</vt:lpstr>
      <vt:lpstr>目   录</vt:lpstr>
      <vt:lpstr>PowerPoint 演示文稿</vt:lpstr>
      <vt:lpstr>PowerPoint 演示文稿</vt:lpstr>
      <vt:lpstr>PowerPoint 演示文稿</vt:lpstr>
      <vt:lpstr>§1   二进编码和查错 coding of binary information and error detection</vt:lpstr>
      <vt:lpstr>PowerPoint 演示文稿</vt:lpstr>
      <vt:lpstr>PowerPoint 演示文稿</vt:lpstr>
      <vt:lpstr>用编码方法查错、纠错</vt:lpstr>
      <vt:lpstr>PowerPoint 演示文稿</vt:lpstr>
      <vt:lpstr>x的权 weight</vt:lpstr>
      <vt:lpstr>奇偶校验码parity check code</vt:lpstr>
      <vt:lpstr>Example</vt:lpstr>
      <vt:lpstr>Example</vt:lpstr>
      <vt:lpstr>Example</vt:lpstr>
      <vt:lpstr>汉明距离δ(x,y) Hamming distance</vt:lpstr>
      <vt:lpstr>Example</vt:lpstr>
      <vt:lpstr>PowerPoint 演示文稿</vt:lpstr>
      <vt:lpstr>最小距离minimum distance</vt:lpstr>
      <vt:lpstr>Example</vt:lpstr>
      <vt:lpstr>PowerPoint 演示文稿</vt:lpstr>
      <vt:lpstr>Example</vt:lpstr>
      <vt:lpstr>群编码Group codes</vt:lpstr>
      <vt:lpstr>Example</vt:lpstr>
      <vt:lpstr>PowerPoint 演示文稿</vt:lpstr>
      <vt:lpstr>Example</vt:lpstr>
      <vt:lpstr>Example</vt:lpstr>
      <vt:lpstr>PowerPoint 演示文稿</vt:lpstr>
      <vt:lpstr>PowerPoint 演示文稿</vt:lpstr>
      <vt:lpstr>PowerPoint 演示文稿</vt:lpstr>
      <vt:lpstr>PowerPoint 演示文稿</vt:lpstr>
      <vt:lpstr>Example</vt:lpstr>
      <vt:lpstr>§2   解码和纠错 Decoding and Error Correction</vt:lpstr>
      <vt:lpstr>PowerPoint 演示文稿</vt:lpstr>
      <vt:lpstr>Example</vt:lpstr>
      <vt:lpstr>最大似然解码函数 maximum likelihood decoding function</vt:lpstr>
      <vt:lpstr>PowerPoint 演示文稿</vt:lpstr>
      <vt:lpstr>PowerPoint 演示文稿</vt:lpstr>
      <vt:lpstr>Example</vt:lpstr>
      <vt:lpstr>群编码的最大似然解码</vt:lpstr>
      <vt:lpstr>群编码的最大似然解码</vt:lpstr>
      <vt:lpstr>求最大似然解码函数的步骤</vt:lpstr>
      <vt:lpstr>求最大似然解码函数的步骤</vt:lpstr>
      <vt:lpstr>Example</vt:lpstr>
      <vt:lpstr>PowerPoint 演示文稿</vt:lpstr>
      <vt:lpstr>PowerPoint 演示文稿</vt:lpstr>
      <vt:lpstr>Example</vt:lpstr>
      <vt:lpstr>Example</vt:lpstr>
      <vt:lpstr>PowerPoint 演示文稿</vt:lpstr>
      <vt:lpstr>二、图形的对称变换群 </vt:lpstr>
      <vt:lpstr>例 1 正三角形的对称变换群.</vt:lpstr>
      <vt:lpstr>PowerPoint 演示文稿</vt:lpstr>
      <vt:lpstr>例 2 正方形的对称变换群. </vt:lpstr>
      <vt:lpstr>容易看出, 正方形的对称变换有两类:</vt:lpstr>
      <vt:lpstr>PowerPoint 演示文稿</vt:lpstr>
      <vt:lpstr>PowerPoint 演示文稿</vt:lpstr>
      <vt:lpstr>：</vt:lpstr>
      <vt:lpstr>：</vt:lpstr>
      <vt:lpstr>：</vt:lpstr>
      <vt:lpstr>：</vt:lpstr>
      <vt:lpstr>：</vt:lpstr>
      <vt:lpstr>：</vt:lpstr>
      <vt:lpstr>：</vt:lpstr>
      <vt:lpstr>定理1</vt:lpstr>
      <vt:lpstr>D6</vt:lpstr>
      <vt:lpstr>PowerPoint 演示文稿</vt:lpstr>
      <vt:lpstr>三、置换类型</vt:lpstr>
      <vt:lpstr>二面体群中的置换类型</vt:lpstr>
      <vt:lpstr>PowerPoint 演示文稿</vt:lpstr>
      <vt:lpstr>四、项链问题</vt:lpstr>
      <vt:lpstr>数学上的确切描述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dc:title>
  <dc:creator>Ben</dc:creator>
  <cp:lastModifiedBy>Xianyi</cp:lastModifiedBy>
  <cp:revision>416</cp:revision>
  <dcterms:created xsi:type="dcterms:W3CDTF">2010-12-17T07:48:00Z</dcterms:created>
  <dcterms:modified xsi:type="dcterms:W3CDTF">2023-02-13T09:40:59Z</dcterms:modified>
</cp:coreProperties>
</file>