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6" r:id="rId4"/>
    <p:sldId id="260" r:id="rId5"/>
    <p:sldId id="280" r:id="rId6"/>
    <p:sldId id="264" r:id="rId7"/>
    <p:sldId id="261" r:id="rId8"/>
    <p:sldId id="263" r:id="rId9"/>
    <p:sldId id="265" r:id="rId10"/>
    <p:sldId id="268" r:id="rId11"/>
    <p:sldId id="269" r:id="rId12"/>
    <p:sldId id="262" r:id="rId13"/>
    <p:sldId id="270" r:id="rId14"/>
    <p:sldId id="271" r:id="rId15"/>
    <p:sldId id="275" r:id="rId16"/>
    <p:sldId id="272" r:id="rId17"/>
    <p:sldId id="273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ật Hoàng Minh" initials="NHM" lastIdx="1" clrIdx="0">
    <p:extLst>
      <p:ext uri="{19B8F6BF-5375-455C-9EA6-DF929625EA0E}">
        <p15:presenceInfo xmlns:p15="http://schemas.microsoft.com/office/powerpoint/2012/main" userId="424897f9c798af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41F"/>
    <a:srgbClr val="39D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2515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A28668-20AF-4CE0-A16D-6B3CFFB68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1A404-E554-408E-A0B7-E1F75862B5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5B304-2438-48C7-A793-2D7EDB26868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09A0F-42D3-467A-B9CE-821A6E5995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3A548-C027-4911-9FB2-0387ED43D5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7C6A0-79E4-4071-9279-893CBF0E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5C0-E11E-4121-A25E-7E151A299B5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3FE51-98EA-480D-AD1F-64B52B49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i="0" dirty="0"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Mạng cảm biến ad-hoc l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à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mạng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tự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thiết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lập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là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mạng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tự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tổ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chức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không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thông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qua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điểm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truy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cập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trung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tâm</a:t>
            </a:r>
            <a:r>
              <a:rPr lang="en-US" sz="1200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vi-VN" sz="1200" dirty="0"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Các ứng dụng chủ yếu gồm: </a:t>
            </a:r>
            <a:endParaRPr lang="en-US" sz="1200" i="0" dirty="0">
              <a:solidFill>
                <a:srgbClr val="000000"/>
              </a:solidFill>
              <a:effectLst/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Đ</a:t>
            </a:r>
            <a:r>
              <a:rPr lang="vi-VN" sz="12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 thông số môi trường và đưa ra các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sz="12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sz="1200" i="0" dirty="0">
              <a:solidFill>
                <a:srgbClr val="000000"/>
              </a:solidFill>
              <a:effectLst/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Đ</a:t>
            </a:r>
            <a:r>
              <a:rPr lang="vi-VN" sz="12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iều khiển trong công nghiệp</a:t>
            </a:r>
            <a:r>
              <a:rPr lang="en-US" sz="12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, </a:t>
            </a:r>
            <a:r>
              <a:rPr lang="vi-VN" sz="12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phản ứng hạt nhân</a:t>
            </a:r>
            <a:r>
              <a:rPr lang="en-US" sz="12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,…</a:t>
            </a:r>
            <a:endParaRPr lang="en-US" sz="1200" dirty="0">
              <a:solidFill>
                <a:srgbClr val="000000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err="1">
                <a:solidFill>
                  <a:srgbClr val="000000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Giám</a:t>
            </a:r>
            <a:r>
              <a:rPr lang="en-US" sz="1200" dirty="0">
                <a:solidFill>
                  <a:srgbClr val="000000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vi-VN" sz="1200" i="0" dirty="0">
                <a:solidFill>
                  <a:srgbClr val="000000"/>
                </a:solidFill>
                <a:effectLst/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sát các khu vực quân sự,…</a:t>
            </a:r>
            <a:endParaRPr lang="en-US" sz="1200" dirty="0">
              <a:solidFill>
                <a:srgbClr val="000000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3FE51-98EA-480D-AD1F-64B52B4907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8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baseline="0" dirty="0">
                    <a:solidFill>
                      <a:srgbClr val="836967"/>
                    </a:solidFill>
                    <a:highlight>
                      <a:schemeClr val="lt1"/>
                    </a:highlight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  <a:sym typeface="Libre Baskerville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baseline="0" smtClean="0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</m:ctrlPr>
                      </m:sSubPr>
                      <m:e>
                        <m:r>
                          <a:rPr lang="vi-VN" sz="2400" i="1" baseline="0" smtClean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𝐸</m:t>
                        </m:r>
                      </m:e>
                      <m:sub>
                        <m:r>
                          <a:rPr lang="vi-VN" sz="2400" i="1" baseline="0" smtClean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𝐸</m:t>
                        </m:r>
                        <m:r>
                          <a:rPr lang="en-US" sz="2400" b="0" i="1" baseline="0" smtClean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𝑙𝑒𝑐</m:t>
                        </m:r>
                      </m:sub>
                    </m:sSub>
                  </m:oMath>
                </a14:m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năng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lượng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yêu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cầu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để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chạy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mạch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điện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cho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bộ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thu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phát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sóng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vô</a:t>
                </a:r>
                <a:r>
                  <a:rPr lang="en-US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tuyến</a:t>
                </a:r>
                <a:endParaRPr lang="vi-VN" sz="2400" b="0" i="0" baseline="0" dirty="0">
                  <a:solidFill>
                    <a:srgbClr val="000000"/>
                  </a:solidFill>
                  <a:effectLst/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  <a:p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baseline="0" smtClean="0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</m:ctrlPr>
                      </m:sSubPr>
                      <m:e>
                        <m:r>
                          <a:rPr lang="vi-VN" sz="2400" i="1" baseline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𝐸</m:t>
                        </m:r>
                      </m:e>
                      <m:sub>
                        <m:r>
                          <a:rPr lang="vi-VN" sz="2400" i="1" baseline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𝐹</m:t>
                        </m:r>
                        <m:r>
                          <a:rPr lang="en-US" sz="2400" i="1" baseline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𝑟𝑖𝑖𝑠</m:t>
                        </m:r>
                        <m:r>
                          <a:rPr lang="en-US" sz="2400" i="1" baseline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baseline="0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</m:ctrlPr>
                      </m:sSubPr>
                      <m:e>
                        <m:r>
                          <a:rPr lang="vi-VN" sz="2400" i="1" baseline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𝐸</m:t>
                        </m:r>
                      </m:e>
                      <m:sub>
                        <m:r>
                          <a:rPr lang="en-US" sz="2400" i="1" baseline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𝐴𝑚𝑝</m:t>
                        </m:r>
                        <m:r>
                          <a:rPr lang="en-US" sz="2400" i="1" baseline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đơn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vị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năng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lượng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yêu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cầu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cho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bộ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khuếch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đại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trong mô</a:t>
                </a:r>
                <a:r>
                  <a:rPr lang="en-US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hình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truyền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thẳng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(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free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space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)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hai</a:t>
                </a:r>
                <a:r>
                  <a:rPr lang="en-US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tia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mặt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đất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(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two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-ray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ground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),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phụ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thuộc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vào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khoảng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cách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mô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hình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truyền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thông không dây.</a:t>
                </a:r>
              </a:p>
              <a:p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baseline="0" smtClean="0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</m:ctrlPr>
                      </m:sSubPr>
                      <m:e>
                        <m:r>
                          <a:rPr lang="en-US" sz="2400" i="1" baseline="0">
                            <a:solidFill>
                              <a:srgbClr val="836967"/>
                            </a:solidFill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𝑑</m:t>
                        </m:r>
                      </m:e>
                      <m:sub>
                        <m:r>
                          <a:rPr lang="en-US" sz="2400" i="1" baseline="0">
                            <a:highlight>
                              <a:schemeClr val="lt1"/>
                            </a:highlight>
                            <a:latin typeface="Cambria Math" panose="02040503050406030204" pitchFamily="18" charset="0"/>
                            <a:sym typeface="Libre Baskerville"/>
                          </a:rPr>
                          <m:t>𝑐𝑟𝑜𝑠𝑠𝑜𝑣𝑒𝑟</m:t>
                        </m:r>
                      </m:sub>
                    </m:sSub>
                  </m:oMath>
                </a14:m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en-US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giới</a:t>
                </a:r>
                <a:r>
                  <a:rPr lang="en-US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en-US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hạn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vùng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phủ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sóng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của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nút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cảm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biến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có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công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thức</a:t>
                </a:r>
                <a:r>
                  <a:rPr lang="vi-VN" sz="2400" baseline="0" dirty="0"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br>
                  <a:rPr lang="vi-VN" sz="2400" baseline="0" dirty="0"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</a:br>
                <a:endParaRPr lang="en-US" sz="2400" baseline="0" dirty="0"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baseline="0" dirty="0">
                    <a:solidFill>
                      <a:srgbClr val="836967"/>
                    </a:solidFill>
                    <a:highlight>
                      <a:schemeClr val="lt1"/>
                    </a:highlight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  <a:sym typeface="Libre Baskerville"/>
                  </a:rPr>
                  <a:t>- </a:t>
                </a:r>
                <a:r>
                  <a:rPr lang="vi-VN" sz="2400" i="0" baseline="0"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𝐸</a:t>
                </a:r>
                <a:r>
                  <a:rPr lang="vi-VN" sz="2400" i="0" baseline="0">
                    <a:solidFill>
                      <a:srgbClr val="836967"/>
                    </a:solidFill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_</a:t>
                </a:r>
                <a:r>
                  <a:rPr lang="vi-VN" sz="2400" i="0" baseline="0"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𝐸</a:t>
                </a:r>
                <a:r>
                  <a:rPr lang="en-US" sz="2400" b="0" i="0" baseline="0"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𝑙𝑒𝑐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năng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lượng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yêu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cầu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để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chạy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mạch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điện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cho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bộ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thu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phát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sóng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vô</a:t>
                </a:r>
                <a:r>
                  <a:rPr lang="en-US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tuyến</a:t>
                </a:r>
                <a:endParaRPr lang="vi-VN" sz="2400" b="0" i="0" baseline="0" dirty="0">
                  <a:solidFill>
                    <a:srgbClr val="000000"/>
                  </a:solidFill>
                  <a:effectLst/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  <a:p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- </a:t>
                </a:r>
                <a:r>
                  <a:rPr lang="vi-VN" sz="2400" i="0" baseline="0"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𝐸</a:t>
                </a:r>
                <a:r>
                  <a:rPr lang="vi-VN" sz="2400" i="0" baseline="0">
                    <a:solidFill>
                      <a:srgbClr val="836967"/>
                    </a:solidFill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_(</a:t>
                </a:r>
                <a:r>
                  <a:rPr lang="vi-VN" sz="2400" i="0" baseline="0"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𝐹</a:t>
                </a:r>
                <a:r>
                  <a:rPr lang="en-US" sz="2400" i="0" baseline="0"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𝑟𝑖𝑖𝑠 </a:t>
                </a:r>
                <a:r>
                  <a:rPr lang="vi-VN" sz="2400" i="0" baseline="0">
                    <a:solidFill>
                      <a:srgbClr val="836967"/>
                    </a:solidFill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)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i="0" baseline="0"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𝐸</a:t>
                </a:r>
                <a:r>
                  <a:rPr lang="vi-VN" sz="2400" i="0" baseline="0">
                    <a:solidFill>
                      <a:srgbClr val="836967"/>
                    </a:solidFill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_(</a:t>
                </a:r>
                <a:r>
                  <a:rPr lang="en-US" sz="2400" i="0" baseline="0"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𝐴𝑚𝑝 </a:t>
                </a:r>
                <a:r>
                  <a:rPr lang="vi-VN" sz="2400" i="0" baseline="0">
                    <a:solidFill>
                      <a:srgbClr val="836967"/>
                    </a:solidFill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)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đơn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vị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năng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lượng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yêu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cầu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cho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bộ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khuếch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đại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trong mô</a:t>
                </a:r>
                <a:r>
                  <a:rPr lang="en-US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hình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truyền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thẳng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(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free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space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)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hai</a:t>
                </a:r>
                <a:r>
                  <a:rPr lang="en-US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tia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mặt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đất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(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two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-ray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ground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),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phụ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thuộc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vào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khoảng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cách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mô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hình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truyền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thông không dây.</a:t>
                </a:r>
              </a:p>
              <a:p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- </a:t>
                </a:r>
                <a:r>
                  <a:rPr lang="en-US" sz="2400" i="0" baseline="0">
                    <a:solidFill>
                      <a:srgbClr val="836967"/>
                    </a:solidFill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𝑑</a:t>
                </a:r>
                <a:r>
                  <a:rPr lang="vi-VN" sz="2400" i="0" baseline="0">
                    <a:solidFill>
                      <a:srgbClr val="836967"/>
                    </a:solidFill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_</a:t>
                </a:r>
                <a:r>
                  <a:rPr lang="en-US" sz="2400" i="0" baseline="0">
                    <a:highlight>
                      <a:schemeClr val="lt1"/>
                    </a:highlight>
                    <a:latin typeface="Cambria Math" panose="02040503050406030204" pitchFamily="18" charset="0"/>
                    <a:sym typeface="Libre Baskerville"/>
                  </a:rPr>
                  <a:t>𝑐𝑟𝑜𝑠𝑠𝑜𝑣𝑒𝑟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là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en-US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giới</a:t>
                </a:r>
                <a:r>
                  <a:rPr lang="en-US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en-US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hạn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vùng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phủ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sóng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của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nút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cảm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biến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có</a:t>
                </a:r>
                <a:r>
                  <a:rPr lang="vi-VN" sz="2400" b="0" i="0" baseline="0" dirty="0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công </a:t>
                </a:r>
                <a:r>
                  <a:rPr lang="vi-VN" sz="2400" b="0" i="0" baseline="0" dirty="0" err="1">
                    <a:solidFill>
                      <a:srgbClr val="000000"/>
                    </a:solidFill>
                    <a:effectLst/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thức</a:t>
                </a:r>
                <a:r>
                  <a:rPr lang="vi-VN" sz="2400" baseline="0" dirty="0"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  <a:t> </a:t>
                </a:r>
                <a:br>
                  <a:rPr lang="vi-VN" sz="2400" baseline="0" dirty="0">
                    <a:latin typeface="Open Sans" panose="020B0606030504020204" pitchFamily="2" charset="0"/>
                    <a:ea typeface="Open Sans" panose="020B0606030504020204" pitchFamily="2" charset="0"/>
                    <a:cs typeface="Open Sans" panose="020B0606030504020204" pitchFamily="2" charset="0"/>
                  </a:rPr>
                </a:br>
                <a:endParaRPr lang="en-US" sz="2400" baseline="0" dirty="0"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3FE51-98EA-480D-AD1F-64B52B4907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3FE51-98EA-480D-AD1F-64B52B4907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3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E7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14289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105275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15A153-D115-416B-9CCE-C1952203F118}"/>
              </a:ext>
            </a:extLst>
          </p:cNvPr>
          <p:cNvCxnSpPr>
            <a:cxnSpLocks/>
          </p:cNvCxnSpPr>
          <p:nvPr userDrawn="1"/>
        </p:nvCxnSpPr>
        <p:spPr>
          <a:xfrm>
            <a:off x="1097280" y="1457325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918504"/>
            <a:ext cx="12188825" cy="302099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2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rgbClr val="0E7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41209" y="0"/>
            <a:ext cx="64008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25A0AA-2F73-40CE-90C6-0C6F4169A54A}"/>
              </a:ext>
            </a:extLst>
          </p:cNvPr>
          <p:cNvCxnSpPr>
            <a:cxnSpLocks/>
          </p:cNvCxnSpPr>
          <p:nvPr userDrawn="1"/>
        </p:nvCxnSpPr>
        <p:spPr>
          <a:xfrm>
            <a:off x="792480" y="1446835"/>
            <a:ext cx="567776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ECD84FE-DD84-4AEC-A6AB-E7A93599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1BE09F9-FF92-47DD-A688-7952C1C2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3CC73A-15E9-4791-B085-10FF1022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918504"/>
            <a:ext cx="12188825" cy="3020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CC6A42-FA00-4A8E-BB9F-39241EF1E2D8}"/>
              </a:ext>
            </a:extLst>
          </p:cNvPr>
          <p:cNvCxnSpPr>
            <a:cxnSpLocks/>
          </p:cNvCxnSpPr>
          <p:nvPr userDrawn="1"/>
        </p:nvCxnSpPr>
        <p:spPr>
          <a:xfrm>
            <a:off x="3956858" y="3749040"/>
            <a:ext cx="41896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3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E7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A4CD220-2C7C-43B1-9FA5-E0AF54B669A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0063E-2107-49CD-BA96-94B2D2E75F12}"/>
              </a:ext>
            </a:extLst>
          </p:cNvPr>
          <p:cNvCxnSpPr>
            <a:cxnSpLocks/>
          </p:cNvCxnSpPr>
          <p:nvPr userDrawn="1"/>
        </p:nvCxnSpPr>
        <p:spPr>
          <a:xfrm>
            <a:off x="730667" y="755955"/>
            <a:ext cx="107990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4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9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4CD220-2C7C-43B1-9FA5-E0AF54B66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62" r:id="rId2"/>
    <p:sldLayoutId id="2147484063" r:id="rId3"/>
    <p:sldLayoutId id="2147484061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4" r:id="rId10"/>
    <p:sldLayoutId id="2147484065" r:id="rId11"/>
    <p:sldLayoutId id="2147484066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51091D0-CC3F-4007-A19D-54BC4EF5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7" y="2250313"/>
            <a:ext cx="10106025" cy="111442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vi-VN" sz="3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ĐỊNH TUYẾN DỰA TRÊN NĂNG LƯỢNG trong đa </a:t>
            </a:r>
            <a:r>
              <a:rPr lang="vi-VN" sz="36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cảm</a:t>
            </a:r>
            <a:r>
              <a:rPr lang="vi-VN" sz="3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36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biến</a:t>
            </a:r>
            <a:r>
              <a:rPr lang="vi-VN" sz="3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36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cấu</a:t>
            </a:r>
            <a:r>
              <a:rPr lang="vi-VN" sz="3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36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trúc</a:t>
            </a:r>
            <a:r>
              <a:rPr lang="vi-VN" sz="3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36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ad-hoc</a:t>
            </a:r>
            <a:endParaRPr lang="en-US" sz="36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4020202020204" pitchFamily="2" charset="0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B9D86-B21D-484F-9042-A4667609431C}"/>
              </a:ext>
            </a:extLst>
          </p:cNvPr>
          <p:cNvSpPr txBox="1"/>
          <p:nvPr/>
        </p:nvSpPr>
        <p:spPr>
          <a:xfrm>
            <a:off x="1019175" y="4362450"/>
            <a:ext cx="1010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Giảng</a:t>
            </a:r>
            <a: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viên </a:t>
            </a:r>
            <a:r>
              <a:rPr lang="vi-VN" sz="2400" b="1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hướng</a:t>
            </a:r>
            <a: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2400" b="1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dẫn</a:t>
            </a:r>
            <a: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: TS. </a:t>
            </a:r>
            <a:r>
              <a:rPr lang="vi-VN" sz="2400" b="1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Phạm</a:t>
            </a:r>
            <a: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Duy Hưng</a:t>
            </a:r>
          </a:p>
          <a:p>
            <a: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Sinh viên </a:t>
            </a:r>
            <a:r>
              <a:rPr lang="vi-VN" sz="2400" b="1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thực</a:t>
            </a:r>
            <a: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</a:t>
            </a:r>
            <a:r>
              <a:rPr lang="vi-VN" sz="2400" b="1" dirty="0" err="1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hiện</a:t>
            </a:r>
            <a: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: Hoàng Minh Nhật</a:t>
            </a:r>
            <a:endParaRPr lang="en-US" sz="2400" b="1" dirty="0">
              <a:latin typeface="Open Sans" panose="020B0604020202020204" pitchFamily="2" charset="0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5EEAB2-2650-4DDF-8EB7-94D35F07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38" y="145557"/>
            <a:ext cx="1114425" cy="1114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F3B8F5-94AB-4D02-B96C-D446C841D2C9}"/>
              </a:ext>
            </a:extLst>
          </p:cNvPr>
          <p:cNvSpPr txBox="1"/>
          <p:nvPr/>
        </p:nvSpPr>
        <p:spPr>
          <a:xfrm>
            <a:off x="3963806" y="348847"/>
            <a:ext cx="675517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ĐẠI HỌC QUỐC GIA</a:t>
            </a:r>
            <a:b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</a:br>
            <a:r>
              <a:rPr lang="vi-VN" sz="2400" b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TRƯỜNG ĐẠI HỌC CÔNG NGHỆ</a:t>
            </a:r>
            <a:endParaRPr lang="en-US" sz="2400" b="1" dirty="0">
              <a:latin typeface="Open Sans" panose="020B0604020202020204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B2960C-7985-4BAE-AFBD-7B98F2F28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1" y="-70531"/>
            <a:ext cx="3867151" cy="1546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7F9213-D194-41AA-997B-6CBFFEAF3BBE}"/>
              </a:ext>
            </a:extLst>
          </p:cNvPr>
          <p:cNvSpPr txBox="1"/>
          <p:nvPr/>
        </p:nvSpPr>
        <p:spPr>
          <a:xfrm>
            <a:off x="4557711" y="5895975"/>
            <a:ext cx="30289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i="1" dirty="0"/>
              <a:t>Hà Nội, năm </a:t>
            </a:r>
            <a:r>
              <a:rPr lang="vi-VN" i="1" dirty="0"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2024</a:t>
            </a:r>
            <a:endParaRPr lang="en-US" i="1" dirty="0">
              <a:latin typeface="Open Sans" panose="020B0604020202020204" pitchFamily="2" charset="0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26259B2-9E51-429A-952D-6FE24B8C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5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F09DA-1548-40D1-836C-85EC6A37E447}"/>
              </a:ext>
            </a:extLst>
          </p:cNvPr>
          <p:cNvSpPr txBox="1"/>
          <p:nvPr/>
        </p:nvSpPr>
        <p:spPr>
          <a:xfrm>
            <a:off x="650240" y="274320"/>
            <a:ext cx="704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/>
              </a:rPr>
              <a:t>AODV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CE118-4177-4B85-B2E2-44101894F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53" y="859095"/>
            <a:ext cx="3508227" cy="5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6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70D55-958A-445A-8AC5-B5B6D7B27F48}"/>
              </a:ext>
            </a:extLst>
          </p:cNvPr>
          <p:cNvSpPr txBox="1"/>
          <p:nvPr/>
        </p:nvSpPr>
        <p:spPr>
          <a:xfrm>
            <a:off x="650240" y="274320"/>
            <a:ext cx="704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/>
              </a:rPr>
              <a:t>E-AODV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F9439F-2465-49F1-A4BE-D1ED6E9C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2105111"/>
            <a:ext cx="10877023" cy="21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1DAF03-E0AF-4A0E-8B65-B607C7D5F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9787"/>
            <a:ext cx="12192000" cy="2638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61BD7A-E4F8-47BB-AE51-D417BD65E8B2}"/>
              </a:ext>
            </a:extLst>
          </p:cNvPr>
          <p:cNvSpPr txBox="1"/>
          <p:nvPr/>
        </p:nvSpPr>
        <p:spPr>
          <a:xfrm>
            <a:off x="650240" y="274320"/>
            <a:ext cx="704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ĐỊNH TUYẾN DSDV</a:t>
            </a:r>
          </a:p>
        </p:txBody>
      </p:sp>
    </p:spTree>
    <p:extLst>
      <p:ext uri="{BB962C8B-B14F-4D97-AF65-F5344CB8AC3E}">
        <p14:creationId xmlns:p14="http://schemas.microsoft.com/office/powerpoint/2010/main" val="421325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B0397-8383-4F7B-88D5-83913CFCD259}"/>
              </a:ext>
            </a:extLst>
          </p:cNvPr>
          <p:cNvSpPr txBox="1"/>
          <p:nvPr/>
        </p:nvSpPr>
        <p:spPr>
          <a:xfrm>
            <a:off x="650240" y="274320"/>
            <a:ext cx="704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NỀN TẢNG MÔ PHỎNG</a:t>
            </a:r>
          </a:p>
        </p:txBody>
      </p:sp>
    </p:spTree>
    <p:extLst>
      <p:ext uri="{BB962C8B-B14F-4D97-AF65-F5344CB8AC3E}">
        <p14:creationId xmlns:p14="http://schemas.microsoft.com/office/powerpoint/2010/main" val="385025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CE96A-0F34-4FA1-BFA3-F59AF7E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335E4-0485-4720-AD09-077A5ABF8D05}"/>
              </a:ext>
            </a:extLst>
          </p:cNvPr>
          <p:cNvSpPr txBox="1"/>
          <p:nvPr/>
        </p:nvSpPr>
        <p:spPr>
          <a:xfrm>
            <a:off x="578734" y="3044279"/>
            <a:ext cx="11034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i="1" dirty="0">
                <a:solidFill>
                  <a:schemeClr val="bg1"/>
                </a:solidFill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CẢM ƠN QUÝ </a:t>
            </a:r>
            <a:r>
              <a:rPr lang="en-US" sz="4400" b="1" i="1" dirty="0">
                <a:solidFill>
                  <a:schemeClr val="bg1"/>
                </a:solidFill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THẦY CÔ</a:t>
            </a:r>
            <a:r>
              <a:rPr lang="vi-VN" sz="4400" b="1" i="1" dirty="0">
                <a:solidFill>
                  <a:schemeClr val="bg1"/>
                </a:solidFill>
                <a:latin typeface="Open Sans" panose="020B0604020202020204" pitchFamily="2" charset="0"/>
                <a:ea typeface="Open Sans" panose="020B0604020202020204" pitchFamily="2" charset="0"/>
                <a:cs typeface="Open Sans" panose="020B0604020202020204" pitchFamily="2" charset="0"/>
              </a:rPr>
              <a:t> ĐÃ LẮNG NGHE</a:t>
            </a:r>
            <a:endParaRPr lang="en-US" sz="4400" b="1" i="1" dirty="0">
              <a:solidFill>
                <a:schemeClr val="bg1"/>
              </a:solidFill>
              <a:latin typeface="Open Sans" panose="020B0604020202020204" pitchFamily="2" charset="0"/>
              <a:ea typeface="Open Sans" panose="020B0604020202020204" pitchFamily="2" charset="0"/>
              <a:cs typeface="Open Sans" panose="020B0604020202020204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B9EA-7D34-40B0-9A29-DE3A339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F9E3-26DC-4FDD-9EC6-4A3E25D5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7990" y="6410960"/>
            <a:ext cx="1312025" cy="447040"/>
          </a:xfrm>
        </p:spPr>
        <p:txBody>
          <a:bodyPr/>
          <a:lstStyle/>
          <a:p>
            <a:fld id="{DA4CD220-2C7C-43B1-9FA5-E0AF54B669A1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D997E-70C7-4C6A-8E80-FD9B79603E32}"/>
              </a:ext>
            </a:extLst>
          </p:cNvPr>
          <p:cNvSpPr txBox="1"/>
          <p:nvPr/>
        </p:nvSpPr>
        <p:spPr>
          <a:xfrm>
            <a:off x="721360" y="1685534"/>
            <a:ext cx="5902960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/>
              </a:rPr>
              <a:t>ĐẶT VẤN ĐỀ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/>
              </a:rPr>
              <a:t>CƠ SỞ LÝ THUYẾT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/>
              </a:rPr>
              <a:t>XÂY DỰNG THUẬT TOÁN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/>
              </a:rPr>
              <a:t>MÔ PHỎNG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/>
              </a:rPr>
              <a:t>KẾT LUẬN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EFDA5-77D2-46EF-8685-244F590CCC81}"/>
              </a:ext>
            </a:extLst>
          </p:cNvPr>
          <p:cNvSpPr txBox="1"/>
          <p:nvPr/>
        </p:nvSpPr>
        <p:spPr>
          <a:xfrm>
            <a:off x="721360" y="568960"/>
            <a:ext cx="470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NỘI DUNG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2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E9D26-8AF7-4A44-9EF0-28D2437C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78C1B-150A-4C1A-B0F2-9B28448E5BB4}"/>
              </a:ext>
            </a:extLst>
          </p:cNvPr>
          <p:cNvSpPr txBox="1"/>
          <p:nvPr/>
        </p:nvSpPr>
        <p:spPr>
          <a:xfrm>
            <a:off x="4140934" y="3075057"/>
            <a:ext cx="391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1.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ĐẶT VẤN ĐỀ</a:t>
            </a:r>
          </a:p>
        </p:txBody>
      </p:sp>
    </p:spTree>
    <p:extLst>
      <p:ext uri="{BB962C8B-B14F-4D97-AF65-F5344CB8AC3E}">
        <p14:creationId xmlns:p14="http://schemas.microsoft.com/office/powerpoint/2010/main" val="147608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27F16-47FE-46B1-B2E1-A69DB0AF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4</a:t>
            </a:fld>
            <a:endParaRPr lang="en-US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710CD-DFAC-4D66-8507-FA06FBDBAB0E}"/>
              </a:ext>
            </a:extLst>
          </p:cNvPr>
          <p:cNvSpPr txBox="1"/>
          <p:nvPr/>
        </p:nvSpPr>
        <p:spPr>
          <a:xfrm>
            <a:off x="650240" y="274320"/>
            <a:ext cx="63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MẠNG CẢM BIẾN AD-HOC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55349A1-8FA0-4BFB-9210-7FADF3014C65}"/>
              </a:ext>
            </a:extLst>
          </p:cNvPr>
          <p:cNvGrpSpPr/>
          <p:nvPr/>
        </p:nvGrpSpPr>
        <p:grpSpPr>
          <a:xfrm>
            <a:off x="1286123" y="1628784"/>
            <a:ext cx="9762766" cy="3743445"/>
            <a:chOff x="1465705" y="1383437"/>
            <a:chExt cx="9762766" cy="3743445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69F3D29-0A66-4B60-9393-EC2F8E997D4E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2590285" y="3990105"/>
              <a:ext cx="1267386" cy="8306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E9958B-9EA5-49E1-B8CE-6D843C69E9EA}"/>
                </a:ext>
              </a:extLst>
            </p:cNvPr>
            <p:cNvGrpSpPr/>
            <p:nvPr/>
          </p:nvGrpSpPr>
          <p:grpSpPr>
            <a:xfrm>
              <a:off x="1465705" y="2496825"/>
              <a:ext cx="787695" cy="640304"/>
              <a:chOff x="1518993" y="2550112"/>
              <a:chExt cx="1081198" cy="87888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20130DA-BC31-471E-8B48-554C3C78D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8993" y="2550112"/>
                <a:ext cx="458721" cy="45872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9E802A9-8BCB-47CC-8511-7C33A3241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9858" y="2588667"/>
                <a:ext cx="840333" cy="840333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A72D06-DC68-4B65-8B81-A98CB98DD2C9}"/>
                </a:ext>
              </a:extLst>
            </p:cNvPr>
            <p:cNvGrpSpPr/>
            <p:nvPr/>
          </p:nvGrpSpPr>
          <p:grpSpPr>
            <a:xfrm>
              <a:off x="5837999" y="4076075"/>
              <a:ext cx="791944" cy="640304"/>
              <a:chOff x="5311487" y="2304163"/>
              <a:chExt cx="1087031" cy="87888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7DEB246-17F2-4A64-B3D4-DB367C78E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85" y="2342718"/>
                <a:ext cx="840333" cy="840333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F164893-3A0C-487F-831B-8BBB9BD6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1487" y="2304163"/>
                <a:ext cx="458721" cy="458721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90BA4F-7AD8-4641-A41B-1E82580F91CF}"/>
                </a:ext>
              </a:extLst>
            </p:cNvPr>
            <p:cNvGrpSpPr/>
            <p:nvPr/>
          </p:nvGrpSpPr>
          <p:grpSpPr>
            <a:xfrm>
              <a:off x="3750843" y="1842129"/>
              <a:ext cx="804751" cy="644862"/>
              <a:chOff x="3550002" y="2724330"/>
              <a:chExt cx="1104609" cy="88514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262B4E6-143E-46C2-85C6-B1A2F56B5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4278" y="2769141"/>
                <a:ext cx="840333" cy="840333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D05F0F-10F0-4407-B031-B2DE9D204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002" y="2724330"/>
                <a:ext cx="458721" cy="458721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B636B1-3982-469F-AC4B-2D7E2EA4AE02}"/>
                </a:ext>
              </a:extLst>
            </p:cNvPr>
            <p:cNvGrpSpPr/>
            <p:nvPr/>
          </p:nvGrpSpPr>
          <p:grpSpPr>
            <a:xfrm>
              <a:off x="8001401" y="2984800"/>
              <a:ext cx="791944" cy="640304"/>
              <a:chOff x="5311487" y="2304163"/>
              <a:chExt cx="1087031" cy="87888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7CA0EE2-476D-49AD-84CE-0EA26B30D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85" y="2342718"/>
                <a:ext cx="840333" cy="84033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E03E5DA-08A8-4037-BA5D-C4DFA011D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1487" y="2304163"/>
                <a:ext cx="458721" cy="458721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BF242C4-3BFF-4F2C-B519-A392FF77EF66}"/>
                </a:ext>
              </a:extLst>
            </p:cNvPr>
            <p:cNvGrpSpPr/>
            <p:nvPr/>
          </p:nvGrpSpPr>
          <p:grpSpPr>
            <a:xfrm>
              <a:off x="10099642" y="2788469"/>
              <a:ext cx="791944" cy="640304"/>
              <a:chOff x="5311487" y="2304163"/>
              <a:chExt cx="1087031" cy="878888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710E0BD-3613-46A3-8BA6-6619893E2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85" y="2342718"/>
                <a:ext cx="840333" cy="84033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613B725-1CA8-4FED-857C-3055C1CD5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1487" y="2304163"/>
                <a:ext cx="458721" cy="45872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FE0B177-1FB3-404B-896F-8330CE0D6CB9}"/>
                </a:ext>
              </a:extLst>
            </p:cNvPr>
            <p:cNvGrpSpPr/>
            <p:nvPr/>
          </p:nvGrpSpPr>
          <p:grpSpPr>
            <a:xfrm>
              <a:off x="7758358" y="1383437"/>
              <a:ext cx="804751" cy="644862"/>
              <a:chOff x="3550002" y="2724330"/>
              <a:chExt cx="1104609" cy="885144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C2875E5-9746-498C-ABD4-CBC6F272C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4278" y="2769141"/>
                <a:ext cx="840333" cy="840333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3D5E744-DBF8-4F8B-B13C-232DCD301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002" y="2724330"/>
                <a:ext cx="458721" cy="458721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7CCCD9-0FB9-484A-8CCC-9C01878C97D7}"/>
                </a:ext>
              </a:extLst>
            </p:cNvPr>
            <p:cNvGrpSpPr/>
            <p:nvPr/>
          </p:nvGrpSpPr>
          <p:grpSpPr>
            <a:xfrm>
              <a:off x="1802590" y="3655909"/>
              <a:ext cx="787695" cy="640304"/>
              <a:chOff x="1518993" y="2550112"/>
              <a:chExt cx="1081198" cy="878888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547C266-6DD1-429D-9574-29E08475F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8993" y="2550112"/>
                <a:ext cx="458721" cy="458721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A8361A7-4659-44BA-B983-8FF35B63A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9858" y="2588667"/>
                <a:ext cx="840333" cy="840333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46E5CB3-43D3-4E8B-95E5-500E0E09DA10}"/>
                </a:ext>
              </a:extLst>
            </p:cNvPr>
            <p:cNvGrpSpPr/>
            <p:nvPr/>
          </p:nvGrpSpPr>
          <p:grpSpPr>
            <a:xfrm>
              <a:off x="10436527" y="3947553"/>
              <a:ext cx="791944" cy="640304"/>
              <a:chOff x="5311487" y="2304163"/>
              <a:chExt cx="1087031" cy="878888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1FE5BD2-F4B2-4118-952C-422644142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85" y="2342718"/>
                <a:ext cx="840333" cy="840333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4442791-5A96-4DEB-9C67-E2627AC60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1487" y="2304163"/>
                <a:ext cx="458721" cy="458721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28BFD78-98B6-49A6-9627-8F09CC6ACB0F}"/>
                </a:ext>
              </a:extLst>
            </p:cNvPr>
            <p:cNvGrpSpPr/>
            <p:nvPr/>
          </p:nvGrpSpPr>
          <p:grpSpPr>
            <a:xfrm>
              <a:off x="3665136" y="4482020"/>
              <a:ext cx="804751" cy="644862"/>
              <a:chOff x="3550002" y="2724330"/>
              <a:chExt cx="1104609" cy="885144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8B832B7-52D6-420B-B161-DED87A5BA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4278" y="2769141"/>
                <a:ext cx="840333" cy="840333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951091C-949B-4115-B0E1-ACD7B206E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0002" y="2724330"/>
                <a:ext cx="458721" cy="458721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355824D-A903-478B-87A8-10E58E73AD14}"/>
                </a:ext>
              </a:extLst>
            </p:cNvPr>
            <p:cNvGrpSpPr/>
            <p:nvPr/>
          </p:nvGrpSpPr>
          <p:grpSpPr>
            <a:xfrm>
              <a:off x="5534715" y="1531737"/>
              <a:ext cx="787695" cy="640304"/>
              <a:chOff x="1518993" y="2550112"/>
              <a:chExt cx="1081198" cy="878888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5A19F59-48E5-4E16-ABF0-0AACDF663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8993" y="2550112"/>
                <a:ext cx="458721" cy="458721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0AC340B3-441A-4044-8145-F0F51D13E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9858" y="2588667"/>
                <a:ext cx="840333" cy="840333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8CEFA64-9058-48CA-8FA2-4E15F1220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613" y="2703689"/>
              <a:ext cx="812627" cy="812627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4D7750-0C68-4594-AFDA-84AFA91E9CFE}"/>
                </a:ext>
              </a:extLst>
            </p:cNvPr>
            <p:cNvCxnSpPr>
              <a:cxnSpLocks/>
              <a:stCxn id="9" idx="0"/>
              <a:endCxn id="10" idx="1"/>
            </p:cNvCxnSpPr>
            <p:nvPr/>
          </p:nvCxnSpPr>
          <p:spPr>
            <a:xfrm flipV="1">
              <a:off x="1947293" y="2180883"/>
              <a:ext cx="1996085" cy="3440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E7F607E-F3C5-4BF1-8047-C26DB0F06537}"/>
                </a:ext>
              </a:extLst>
            </p:cNvPr>
            <p:cNvCxnSpPr>
              <a:cxnSpLocks/>
              <a:stCxn id="10" idx="3"/>
              <a:endCxn id="46" idx="1"/>
            </p:cNvCxnSpPr>
            <p:nvPr/>
          </p:nvCxnSpPr>
          <p:spPr>
            <a:xfrm>
              <a:off x="4555593" y="2180883"/>
              <a:ext cx="1118020" cy="92912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9E8483A-94B5-4160-99B5-03F29E4BFB28}"/>
                </a:ext>
              </a:extLst>
            </p:cNvPr>
            <p:cNvCxnSpPr>
              <a:cxnSpLocks/>
              <a:stCxn id="40" idx="0"/>
              <a:endCxn id="46" idx="1"/>
            </p:cNvCxnSpPr>
            <p:nvPr/>
          </p:nvCxnSpPr>
          <p:spPr>
            <a:xfrm flipV="1">
              <a:off x="4163779" y="3110003"/>
              <a:ext cx="1509834" cy="140466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2655F5-5257-42FA-AF0E-2A1560FB03CA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>
              <a:off x="6016303" y="2172040"/>
              <a:ext cx="63624" cy="5316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E0AA6B-B853-4210-BBF7-56C114B7279F}"/>
                </a:ext>
              </a:extLst>
            </p:cNvPr>
            <p:cNvCxnSpPr>
              <a:cxnSpLocks/>
              <a:stCxn id="31" idx="1"/>
              <a:endCxn id="44" idx="3"/>
            </p:cNvCxnSpPr>
            <p:nvPr/>
          </p:nvCxnSpPr>
          <p:spPr>
            <a:xfrm flipH="1">
              <a:off x="6322410" y="1722191"/>
              <a:ext cx="1628483" cy="1437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5296E3F-4017-4E22-B5B4-EF9E154AA15E}"/>
                </a:ext>
              </a:extLst>
            </p:cNvPr>
            <p:cNvCxnSpPr>
              <a:cxnSpLocks/>
              <a:stCxn id="11" idx="0"/>
              <a:endCxn id="46" idx="2"/>
            </p:cNvCxnSpPr>
            <p:nvPr/>
          </p:nvCxnSpPr>
          <p:spPr>
            <a:xfrm flipH="1" flipV="1">
              <a:off x="6079927" y="3516316"/>
              <a:ext cx="243908" cy="58784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680D3DA-FB0D-4CA7-9A13-E32ED3047F42}"/>
                </a:ext>
              </a:extLst>
            </p:cNvPr>
            <p:cNvCxnSpPr>
              <a:cxnSpLocks/>
              <a:stCxn id="37" idx="0"/>
              <a:endCxn id="28" idx="2"/>
            </p:cNvCxnSpPr>
            <p:nvPr/>
          </p:nvCxnSpPr>
          <p:spPr>
            <a:xfrm flipH="1" flipV="1">
              <a:off x="10585478" y="3428773"/>
              <a:ext cx="336885" cy="54686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4766901-44E1-409F-A224-6CC5B6CE2EFB}"/>
                </a:ext>
              </a:extLst>
            </p:cNvPr>
            <p:cNvCxnSpPr>
              <a:cxnSpLocks/>
              <a:stCxn id="29" idx="2"/>
              <a:endCxn id="25" idx="3"/>
            </p:cNvCxnSpPr>
            <p:nvPr/>
          </p:nvCxnSpPr>
          <p:spPr>
            <a:xfrm flipH="1">
              <a:off x="8793345" y="3122665"/>
              <a:ext cx="1473395" cy="19633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611CAB3-AAFD-4D53-B1A3-3B325B43A6C4}"/>
                </a:ext>
              </a:extLst>
            </p:cNvPr>
            <p:cNvCxnSpPr>
              <a:cxnSpLocks/>
              <a:stCxn id="26" idx="2"/>
              <a:endCxn id="46" idx="3"/>
            </p:cNvCxnSpPr>
            <p:nvPr/>
          </p:nvCxnSpPr>
          <p:spPr>
            <a:xfrm flipH="1" flipV="1">
              <a:off x="6486240" y="3110003"/>
              <a:ext cx="1682259" cy="20899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9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27F16-47FE-46B1-B2E1-A69DB0AF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5</a:t>
            </a:fld>
            <a:endParaRPr lang="en-US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710CD-DFAC-4D66-8507-FA06FBDBAB0E}"/>
              </a:ext>
            </a:extLst>
          </p:cNvPr>
          <p:cNvSpPr txBox="1"/>
          <p:nvPr/>
        </p:nvSpPr>
        <p:spPr>
          <a:xfrm>
            <a:off x="650240" y="274320"/>
            <a:ext cx="63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THÁCH THỨC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7AA65A-60E1-418D-9460-865526C0D430}"/>
              </a:ext>
            </a:extLst>
          </p:cNvPr>
          <p:cNvSpPr txBox="1"/>
          <p:nvPr/>
        </p:nvSpPr>
        <p:spPr>
          <a:xfrm>
            <a:off x="484207" y="3387239"/>
            <a:ext cx="563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tabLst>
                <a:tab pos="5486400" algn="l"/>
              </a:tabLst>
            </a:pP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Vấn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đề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năng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lượng</a:t>
            </a:r>
            <a:endParaRPr lang="en-US" sz="2000" dirty="0">
              <a:latin typeface="Open Sans" panose="020B060603050402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C04CAD-82F8-420B-AE54-3C3A9985AD3F}"/>
              </a:ext>
            </a:extLst>
          </p:cNvPr>
          <p:cNvSpPr txBox="1"/>
          <p:nvPr/>
        </p:nvSpPr>
        <p:spPr>
          <a:xfrm>
            <a:off x="484207" y="1144547"/>
            <a:ext cx="55739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tabLst>
                <a:tab pos="5486400" algn="l"/>
              </a:tabLst>
            </a:pP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Cải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thiện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lưu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lượng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gói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/>
              </a:rPr>
              <a:t> tin </a:t>
            </a: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nhận</a:t>
            </a:r>
            <a:r>
              <a:rPr lang="en-US" sz="2000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Open Sans" panose="020B0606030504020204"/>
              </a:rPr>
              <a:t>được</a:t>
            </a:r>
            <a:endParaRPr lang="en-US" sz="2000" dirty="0">
              <a:latin typeface="Open Sans" panose="020B0606030504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31EE2-8495-40FB-8D27-D3572314C5D0}"/>
              </a:ext>
            </a:extLst>
          </p:cNvPr>
          <p:cNvSpPr txBox="1"/>
          <p:nvPr/>
        </p:nvSpPr>
        <p:spPr>
          <a:xfrm>
            <a:off x="788565" y="5461233"/>
            <a:ext cx="770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ym typeface="Wingdings" panose="05000000000000000000" pitchFamily="2" charset="2"/>
              </a:rPr>
              <a:t>Đề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xuất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cải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thiện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phương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pháp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định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tuyến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giữa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các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nút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mạng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6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477D8-5E18-4293-B2AE-A599F09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077B3-1965-4F8A-B81E-2A1503F061DC}"/>
              </a:ext>
            </a:extLst>
          </p:cNvPr>
          <p:cNvSpPr txBox="1"/>
          <p:nvPr/>
        </p:nvSpPr>
        <p:spPr>
          <a:xfrm>
            <a:off x="650240" y="274320"/>
            <a:ext cx="9641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MỤC TIÊU VÀ PHẠM VI NGHIÊN CỨU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EB1AF-2C14-425E-A7E4-2A600A7EDE1A}"/>
              </a:ext>
            </a:extLst>
          </p:cNvPr>
          <p:cNvSpPr txBox="1"/>
          <p:nvPr/>
        </p:nvSpPr>
        <p:spPr>
          <a:xfrm>
            <a:off x="471579" y="4835540"/>
            <a:ext cx="650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Định tuyến năng lượng và số hop: năng lượng node tốt nhất và số hop nhỏ nhất=&gt; năng lượng trên tuyển nhỏ nhất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2CAA1-F1E9-4E05-9C35-26BCB3BCC669}"/>
              </a:ext>
            </a:extLst>
          </p:cNvPr>
          <p:cNvSpPr txBox="1"/>
          <p:nvPr/>
        </p:nvSpPr>
        <p:spPr>
          <a:xfrm>
            <a:off x="471579" y="1830769"/>
            <a:ext cx="4987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Xây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dựng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thuật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toán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định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tuyến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dựa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trên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năng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l</a:t>
            </a:r>
            <a:r>
              <a:rPr lang="vi-VN" b="1" dirty="0">
                <a:solidFill>
                  <a:schemeClr val="tx2">
                    <a:lumMod val="50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ợng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Open Sans" panose="020B060603050402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Xây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dựng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hàm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mục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tiêu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tìm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nút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mạng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có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năng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l</a:t>
            </a:r>
            <a:r>
              <a:rPr lang="vi-VN" b="1" dirty="0">
                <a:solidFill>
                  <a:schemeClr val="tx2">
                    <a:lumMod val="50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ợng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ở ng</a:t>
            </a:r>
            <a:r>
              <a:rPr lang="vi-VN" b="1" dirty="0">
                <a:solidFill>
                  <a:schemeClr val="tx2">
                    <a:lumMod val="50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ỡng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thấp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Open Sans" panose="020B060603050402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Xây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dựng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platform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thí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/>
              </a:rPr>
              <a:t>nghiệm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Open Sans" panose="020B0606030504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C70C6-5DD2-4CE9-95C3-720CE6B28285}"/>
              </a:ext>
            </a:extLst>
          </p:cNvPr>
          <p:cNvSpPr txBox="1"/>
          <p:nvPr/>
        </p:nvSpPr>
        <p:spPr>
          <a:xfrm>
            <a:off x="471580" y="1272209"/>
            <a:ext cx="2281560" cy="3770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CB4D4-C268-4FF0-AB1B-E1DAFBC7B58B}"/>
              </a:ext>
            </a:extLst>
          </p:cNvPr>
          <p:cNvSpPr txBox="1"/>
          <p:nvPr/>
        </p:nvSpPr>
        <p:spPr>
          <a:xfrm>
            <a:off x="6108629" y="1272209"/>
            <a:ext cx="2091154" cy="3770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err="1"/>
              <a:t>Phạm</a:t>
            </a:r>
            <a:r>
              <a:rPr lang="en-US" b="1" dirty="0"/>
              <a:t> vi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06B25-E240-48EC-B388-965CB606F3A9}"/>
              </a:ext>
            </a:extLst>
          </p:cNvPr>
          <p:cNvSpPr txBox="1"/>
          <p:nvPr/>
        </p:nvSpPr>
        <p:spPr>
          <a:xfrm>
            <a:off x="6108628" y="1828956"/>
            <a:ext cx="562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Open Sans" panose="020B0606030504020204"/>
              </a:rPr>
              <a:t> </a:t>
            </a:r>
            <a:r>
              <a:rPr lang="en-US" b="1" dirty="0" err="1">
                <a:latin typeface="Open Sans" panose="020B0606030504020204"/>
              </a:rPr>
              <a:t>Định</a:t>
            </a:r>
            <a:r>
              <a:rPr lang="en-US" b="1" dirty="0">
                <a:latin typeface="Open Sans" panose="020B0606030504020204"/>
              </a:rPr>
              <a:t> </a:t>
            </a:r>
            <a:r>
              <a:rPr lang="en-US" b="1" dirty="0" err="1">
                <a:latin typeface="Open Sans" panose="020B0606030504020204"/>
              </a:rPr>
              <a:t>tuyến</a:t>
            </a:r>
            <a:r>
              <a:rPr lang="en-US" b="1" dirty="0">
                <a:latin typeface="Open Sans" panose="020B0606030504020204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AODV, DSDV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Open Sans" panose="020B0606030504020204"/>
              </a:rPr>
              <a:t> </a:t>
            </a:r>
            <a:r>
              <a:rPr lang="en-US" b="1" dirty="0" err="1">
                <a:latin typeface="Open Sans" panose="020B0606030504020204"/>
              </a:rPr>
              <a:t>Đối</a:t>
            </a:r>
            <a:r>
              <a:rPr lang="en-US" b="1" dirty="0">
                <a:latin typeface="Open Sans" panose="020B0606030504020204"/>
              </a:rPr>
              <a:t> t</a:t>
            </a:r>
            <a:r>
              <a:rPr lang="vi-VN" b="1" dirty="0"/>
              <a:t>ư</a:t>
            </a:r>
            <a:r>
              <a:rPr lang="en-US" b="1" dirty="0" err="1">
                <a:latin typeface="Open Sans" panose="020B0606030504020204"/>
              </a:rPr>
              <a:t>ợng</a:t>
            </a:r>
            <a:r>
              <a:rPr lang="en-US" b="1" dirty="0"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nút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cảm</a:t>
            </a:r>
            <a:r>
              <a:rPr lang="en-US" b="1" dirty="0">
                <a:solidFill>
                  <a:srgbClr val="FF0000"/>
                </a:solidFill>
                <a:latin typeface="Open Sans" panose="020B060603050402020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Open Sans" panose="020B0606030504020204"/>
              </a:rPr>
              <a:t>biến</a:t>
            </a:r>
            <a:endParaRPr lang="en-US" b="1" dirty="0">
              <a:solidFill>
                <a:srgbClr val="FF0000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25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855A41-D824-4FDC-B2B9-A54E1C43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583E5-7A9E-4E0A-8FE9-ECDEC09D6EB6}"/>
              </a:ext>
            </a:extLst>
          </p:cNvPr>
          <p:cNvSpPr txBox="1"/>
          <p:nvPr/>
        </p:nvSpPr>
        <p:spPr>
          <a:xfrm>
            <a:off x="650240" y="274320"/>
            <a:ext cx="6912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MÔ HÌNH TIÊU THỤ NĂNG LƯỢNG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198F1-3251-408B-9436-AA7DD9D9B528}"/>
              </a:ext>
            </a:extLst>
          </p:cNvPr>
          <p:cNvSpPr/>
          <p:nvPr/>
        </p:nvSpPr>
        <p:spPr>
          <a:xfrm>
            <a:off x="1051284" y="2701315"/>
            <a:ext cx="2226878" cy="721360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Năng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lượng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gửi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2" name="Google Shape;125;p16">
            <a:extLst>
              <a:ext uri="{FF2B5EF4-FFF2-40B4-BE49-F238E27FC236}">
                <a16:creationId xmlns:a16="http://schemas.microsoft.com/office/drawing/2014/main" id="{C67DE5B5-3817-432A-92B7-56FBF46D8B04}"/>
              </a:ext>
            </a:extLst>
          </p:cNvPr>
          <p:cNvSpPr txBox="1"/>
          <p:nvPr/>
        </p:nvSpPr>
        <p:spPr>
          <a:xfrm>
            <a:off x="650240" y="1499583"/>
            <a:ext cx="1087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Trên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nút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cảm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biến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,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tiêu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thụ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năng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lượng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của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các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nút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dựa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 </a:t>
            </a:r>
            <a:r>
              <a:rPr lang="en-US" sz="2400" dirty="0" err="1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trên</a:t>
            </a:r>
            <a:r>
              <a:rPr lang="en-US" sz="2400" dirty="0">
                <a:highlight>
                  <a:schemeClr val="lt1"/>
                </a:highligh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sym typeface="Libre Baskerville"/>
              </a:rPr>
              <a:t>:</a:t>
            </a:r>
            <a:endParaRPr lang="vi-VN" sz="2400" dirty="0">
              <a:highlight>
                <a:schemeClr val="lt1"/>
              </a:highligh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sym typeface="Libre Baskervill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EF144-DDF1-476F-A57E-E1047FA48BCB}"/>
              </a:ext>
            </a:extLst>
          </p:cNvPr>
          <p:cNvSpPr/>
          <p:nvPr/>
        </p:nvSpPr>
        <p:spPr>
          <a:xfrm>
            <a:off x="4734560" y="2701315"/>
            <a:ext cx="2226878" cy="721360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Năng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lượng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nhận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BC32-887E-4B86-9F4E-2DB2A20A7FEB}"/>
              </a:ext>
            </a:extLst>
          </p:cNvPr>
          <p:cNvSpPr/>
          <p:nvPr/>
        </p:nvSpPr>
        <p:spPr>
          <a:xfrm>
            <a:off x="7975599" y="2701315"/>
            <a:ext cx="3236883" cy="721360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Năng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lượng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tiêu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thụ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trong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trạng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thái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chờ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tín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hiệu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7134C5-CA6A-4998-89CD-B8EED5D08100}"/>
              </a:ext>
            </a:extLst>
          </p:cNvPr>
          <p:cNvSpPr/>
          <p:nvPr/>
        </p:nvSpPr>
        <p:spPr>
          <a:xfrm>
            <a:off x="650240" y="3993569"/>
            <a:ext cx="1294236" cy="887492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Gói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tin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2280F-C5D3-4251-9142-F158BE09F81C}"/>
              </a:ext>
            </a:extLst>
          </p:cNvPr>
          <p:cNvSpPr/>
          <p:nvPr/>
        </p:nvSpPr>
        <p:spPr>
          <a:xfrm>
            <a:off x="2310481" y="3993569"/>
            <a:ext cx="1430237" cy="887492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Gói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tin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kiểm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soát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BEAA2F-21B2-448B-9F92-66FD7B4E4EE3}"/>
              </a:ext>
            </a:extLst>
          </p:cNvPr>
          <p:cNvSpPr/>
          <p:nvPr/>
        </p:nvSpPr>
        <p:spPr>
          <a:xfrm>
            <a:off x="4417762" y="3992061"/>
            <a:ext cx="1249441" cy="887492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Gói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tin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dữ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liệu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668C3B-E906-499D-A486-1720A3EC3CBF}"/>
              </a:ext>
            </a:extLst>
          </p:cNvPr>
          <p:cNvSpPr/>
          <p:nvPr/>
        </p:nvSpPr>
        <p:spPr>
          <a:xfrm>
            <a:off x="6016558" y="3992061"/>
            <a:ext cx="1430237" cy="887492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Gói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tin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kiểm</a:t>
            </a:r>
            <a:r>
              <a:rPr lang="en-US" b="1" dirty="0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</a:t>
            </a:r>
            <a:r>
              <a:rPr lang="en-US" b="1" dirty="0" err="1"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soát</a:t>
            </a:r>
            <a:endParaRPr lang="en-US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C9C257-644E-4085-9448-65F836D6C9AF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1297358" y="3422675"/>
            <a:ext cx="867365" cy="57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AB22D1-6420-48F0-A3BB-DB3832E8B278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164723" y="3422675"/>
            <a:ext cx="860877" cy="57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CD8690-4DF6-44A0-AECF-D4FB7AF8E5A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042483" y="3422675"/>
            <a:ext cx="805516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2571AB-6C3D-4C82-8C71-4E711617D800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5847999" y="3422675"/>
            <a:ext cx="883678" cy="56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1121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2E678-7B0C-465C-B68A-4AF00F45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34899-C8DE-4B6D-8458-7CEEFDAEE7D2}"/>
              </a:ext>
            </a:extLst>
          </p:cNvPr>
          <p:cNvSpPr txBox="1"/>
          <p:nvPr/>
        </p:nvSpPr>
        <p:spPr>
          <a:xfrm>
            <a:off x="650240" y="274320"/>
            <a:ext cx="704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MÔ HÌNH TIÊU THỤ NĂNG LƯỢNG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25;p16">
                <a:extLst>
                  <a:ext uri="{FF2B5EF4-FFF2-40B4-BE49-F238E27FC236}">
                    <a16:creationId xmlns:a16="http://schemas.microsoft.com/office/drawing/2014/main" id="{F1506409-E9FD-4C4A-AA8A-A0163825AE66}"/>
                  </a:ext>
                </a:extLst>
              </p:cNvPr>
              <p:cNvSpPr txBox="1"/>
              <p:nvPr/>
            </p:nvSpPr>
            <p:spPr>
              <a:xfrm>
                <a:off x="362906" y="1956325"/>
                <a:ext cx="7040880" cy="904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 smtClean="0">
                              <a:solidFill>
                                <a:srgbClr val="836967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</m:ctrlPr>
                        </m:sSubPr>
                        <m:e>
                          <m:r>
                            <a:rPr lang="vi-VN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𝐸</m:t>
                          </m:r>
                        </m:e>
                        <m:sub>
                          <m:r>
                            <a:rPr lang="vi-VN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𝑇𝑥</m:t>
                          </m:r>
                        </m:sub>
                      </m:sSub>
                      <m:d>
                        <m:dPr>
                          <m:ctrlPr>
                            <a:rPr lang="vi-VN" i="1" smtClean="0">
                              <a:solidFill>
                                <a:srgbClr val="836967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</m:ctrlPr>
                        </m:dPr>
                        <m:e>
                          <m:r>
                            <a:rPr lang="vi-VN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𝑞</m:t>
                          </m:r>
                          <m:r>
                            <a:rPr lang="vi-VN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,</m:t>
                          </m:r>
                          <m:r>
                            <a:rPr lang="vi-VN" i="1" smtClean="0"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highlight>
                            <a:schemeClr val="lt1"/>
                          </a:highlight>
                          <a:latin typeface="Cambria Math" panose="02040503050406030204" pitchFamily="18" charset="0"/>
                          <a:sym typeface="Libre Baskerville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vi-VN" i="1" smtClean="0">
                              <a:solidFill>
                                <a:srgbClr val="836967"/>
                              </a:solidFill>
                              <a:highlight>
                                <a:schemeClr val="lt1"/>
                              </a:highlight>
                              <a:latin typeface="Cambria Math" panose="02040503050406030204" pitchFamily="18" charset="0"/>
                              <a:sym typeface="Libre Baskerville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solidFill>
                                    <a:srgbClr val="836967"/>
                                  </a:solidFill>
                                  <a:highlight>
                                    <a:schemeClr val="lt1"/>
                                  </a:highlight>
                                  <a:latin typeface="Cambria Math" panose="02040503050406030204" pitchFamily="18" charset="0"/>
                                  <a:sym typeface="Libre Baskerville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vi-VN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</m:ctrlPr>
                                  </m:eqArrPr>
                                  <m:e>
                                    <m:r>
                                      <a:rPr lang="vi-VN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𝑞</m:t>
                                    </m:r>
                                    <m:r>
                                      <a:rPr lang="vi-VN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vi-VN" i="1" smtClean="0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vi-VN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𝑙𝑒𝑐</m:t>
                                        </m:r>
                                      </m:sub>
                                    </m:sSub>
                                    <m:r>
                                      <a:rPr lang="vi-VN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+</m:t>
                                    </m:r>
                                    <m:r>
                                      <a:rPr lang="vi-VN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𝑞</m:t>
                                    </m:r>
                                    <m:r>
                                      <a:rPr lang="vi-VN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vi-VN" i="1" smtClean="0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vi-VN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𝐹</m:t>
                                        </m:r>
                                        <m:r>
                                          <a:rPr lang="en-US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𝑟𝑖𝑖𝑠</m:t>
                                        </m:r>
                                        <m:r>
                                          <a:rPr lang="en-US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vi-VN" i="1" smtClean="0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vi-VN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,  </m:t>
                                    </m:r>
                                    <m:r>
                                      <a:rPr lang="en-US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ế</m:t>
                                    </m:r>
                                    <m:r>
                                      <a:rPr lang="en-US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𝑐𝑟𝑜𝑠𝑠𝑜𝑣𝑒𝑟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vi-VN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𝑞</m:t>
                                    </m:r>
                                    <m:r>
                                      <a:rPr lang="vi-VN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𝑙𝑒𝑐</m:t>
                                        </m:r>
                                      </m:sub>
                                    </m:sSub>
                                    <m:r>
                                      <a:rPr lang="vi-VN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+</m:t>
                                    </m:r>
                                    <m:r>
                                      <a:rPr lang="vi-VN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𝑞</m:t>
                                    </m:r>
                                    <m:r>
                                      <a:rPr lang="vi-VN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𝐴𝑚𝑝</m:t>
                                        </m:r>
                                        <m:r>
                                          <a:rPr lang="en-US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ế</m:t>
                                    </m:r>
                                    <m:r>
                                      <a:rPr lang="en-US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sym typeface="Libre Baskerville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highlight>
                                          <a:schemeClr val="lt1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Libre Baskerville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highlight>
                                              <a:schemeClr val="lt1"/>
                                            </a:highlight>
                                            <a:latin typeface="Cambria Math" panose="02040503050406030204" pitchFamily="18" charset="0"/>
                                            <a:sym typeface="Libre Baskerville"/>
                                          </a:rPr>
                                          <m:t>𝑐𝑟𝑜𝑠𝑠𝑜𝑣𝑒𝑟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dirty="0">
                  <a:highlight>
                    <a:schemeClr val="lt1"/>
                  </a:highlight>
                  <a:latin typeface="Open Sans" panose="020B0606030504020204" pitchFamily="2" charset="0"/>
                  <a:ea typeface="Open Sans" panose="020B0606030504020204" pitchFamily="2" charset="0"/>
                  <a:cs typeface="Open Sans" panose="020B0606030504020204" pitchFamily="2" charset="0"/>
                  <a:sym typeface="Libre Baskerville"/>
                </a:endParaRPr>
              </a:p>
            </p:txBody>
          </p:sp>
        </mc:Choice>
        <mc:Fallback xmlns="">
          <p:sp>
            <p:nvSpPr>
              <p:cNvPr id="5" name="Google Shape;125;p16">
                <a:extLst>
                  <a:ext uri="{FF2B5EF4-FFF2-40B4-BE49-F238E27FC236}">
                    <a16:creationId xmlns:a16="http://schemas.microsoft.com/office/drawing/2014/main" id="{F1506409-E9FD-4C4A-AA8A-A0163825A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6" y="1956325"/>
                <a:ext cx="7040880" cy="904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914D5B-8840-4997-8B74-5336BB14E4E0}"/>
              </a:ext>
            </a:extLst>
          </p:cNvPr>
          <p:cNvSpPr txBox="1"/>
          <p:nvPr/>
        </p:nvSpPr>
        <p:spPr>
          <a:xfrm>
            <a:off x="650239" y="1289983"/>
            <a:ext cx="44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Open Sans" panose="020B0606030504020204"/>
              </a:rPr>
              <a:t>Tiêu</a:t>
            </a:r>
            <a:r>
              <a:rPr lang="en-US" sz="2000" dirty="0">
                <a:latin typeface="Open Sans" panose="020B0606030504020204"/>
              </a:rPr>
              <a:t> </a:t>
            </a:r>
            <a:r>
              <a:rPr lang="en-US" sz="2000" dirty="0" err="1">
                <a:latin typeface="Open Sans" panose="020B0606030504020204"/>
              </a:rPr>
              <a:t>thụ</a:t>
            </a:r>
            <a:r>
              <a:rPr lang="en-US" sz="2000" dirty="0">
                <a:latin typeface="Open Sans" panose="020B0606030504020204"/>
              </a:rPr>
              <a:t> </a:t>
            </a:r>
            <a:r>
              <a:rPr lang="en-US" sz="2000" dirty="0" err="1">
                <a:latin typeface="Open Sans" panose="020B0606030504020204"/>
              </a:rPr>
              <a:t>năng</a:t>
            </a:r>
            <a:r>
              <a:rPr lang="en-US" sz="2000" dirty="0">
                <a:latin typeface="Open Sans" panose="020B0606030504020204"/>
              </a:rPr>
              <a:t> l</a:t>
            </a:r>
            <a:r>
              <a:rPr lang="vi-VN" sz="2000" dirty="0">
                <a:latin typeface="Open Sans" panose="020B0606030504020204"/>
              </a:rPr>
              <a:t>ượ</a:t>
            </a:r>
            <a:r>
              <a:rPr lang="en-US" sz="2000" dirty="0">
                <a:latin typeface="Open Sans" panose="020B0606030504020204"/>
              </a:rPr>
              <a:t>ng </a:t>
            </a:r>
            <a:r>
              <a:rPr lang="en-US" sz="2000" dirty="0" err="1">
                <a:latin typeface="Open Sans" panose="020B0606030504020204"/>
              </a:rPr>
              <a:t>gửi</a:t>
            </a:r>
            <a:r>
              <a:rPr lang="en-US" sz="2000" dirty="0">
                <a:latin typeface="Open Sans" panose="020B0606030504020204"/>
              </a:rPr>
              <a:t> </a:t>
            </a:r>
            <a:r>
              <a:rPr lang="en-US" sz="2000" dirty="0" err="1">
                <a:latin typeface="Open Sans" panose="020B0606030504020204"/>
              </a:rPr>
              <a:t>tín</a:t>
            </a:r>
            <a:r>
              <a:rPr lang="en-US" sz="2000" dirty="0">
                <a:latin typeface="Open Sans" panose="020B0606030504020204"/>
              </a:rPr>
              <a:t> </a:t>
            </a:r>
            <a:r>
              <a:rPr lang="en-US" sz="2000" dirty="0" err="1">
                <a:latin typeface="Open Sans" panose="020B0606030504020204"/>
              </a:rPr>
              <a:t>hiệu</a:t>
            </a:r>
            <a:r>
              <a:rPr lang="en-US" sz="2000" dirty="0">
                <a:latin typeface="Open Sans" panose="020B0606030504020204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B37F60-7869-49A6-9131-D5CF1CC0D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97" y="1479657"/>
            <a:ext cx="4176864" cy="390369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84ADE44-BBA8-4273-909B-E43C38EBC004}"/>
              </a:ext>
            </a:extLst>
          </p:cNvPr>
          <p:cNvSpPr/>
          <p:nvPr/>
        </p:nvSpPr>
        <p:spPr>
          <a:xfrm>
            <a:off x="9078259" y="1474649"/>
            <a:ext cx="560618" cy="5541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E4096-0FED-4941-8472-8FD5D1B0FA78}"/>
              </a:ext>
            </a:extLst>
          </p:cNvPr>
          <p:cNvSpPr txBox="1"/>
          <p:nvPr/>
        </p:nvSpPr>
        <p:spPr>
          <a:xfrm>
            <a:off x="650240" y="3244334"/>
            <a:ext cx="462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Open Sans" panose="020B0606030504020204"/>
              </a:rPr>
              <a:t>Tiêu</a:t>
            </a:r>
            <a:r>
              <a:rPr lang="en-US" dirty="0">
                <a:latin typeface="Open Sans" panose="020B0606030504020204"/>
              </a:rPr>
              <a:t> </a:t>
            </a:r>
            <a:r>
              <a:rPr lang="en-US" dirty="0" err="1">
                <a:latin typeface="Open Sans" panose="020B0606030504020204"/>
              </a:rPr>
              <a:t>thụ</a:t>
            </a:r>
            <a:r>
              <a:rPr lang="en-US" dirty="0">
                <a:latin typeface="Open Sans" panose="020B0606030504020204"/>
              </a:rPr>
              <a:t> </a:t>
            </a:r>
            <a:r>
              <a:rPr lang="en-US" dirty="0" err="1">
                <a:latin typeface="Open Sans" panose="020B0606030504020204"/>
              </a:rPr>
              <a:t>năng</a:t>
            </a:r>
            <a:r>
              <a:rPr lang="en-US" dirty="0">
                <a:latin typeface="Open Sans" panose="020B0606030504020204"/>
              </a:rPr>
              <a:t> </a:t>
            </a:r>
            <a:r>
              <a:rPr lang="en-US" dirty="0" err="1">
                <a:latin typeface="Open Sans" panose="020B0606030504020204"/>
              </a:rPr>
              <a:t>lượng</a:t>
            </a:r>
            <a:r>
              <a:rPr lang="en-US" dirty="0">
                <a:latin typeface="Open Sans" panose="020B0606030504020204"/>
              </a:rPr>
              <a:t> </a:t>
            </a:r>
            <a:r>
              <a:rPr lang="en-US" dirty="0" err="1">
                <a:latin typeface="Open Sans" panose="020B0606030504020204"/>
              </a:rPr>
              <a:t>nhận</a:t>
            </a:r>
            <a:r>
              <a:rPr lang="en-US" dirty="0">
                <a:latin typeface="Open Sans" panose="020B0606030504020204"/>
              </a:rPr>
              <a:t> </a:t>
            </a:r>
            <a:r>
              <a:rPr lang="en-US" dirty="0" err="1">
                <a:latin typeface="Open Sans" panose="020B0606030504020204"/>
              </a:rPr>
              <a:t>tín</a:t>
            </a:r>
            <a:r>
              <a:rPr lang="en-US" dirty="0">
                <a:latin typeface="Open Sans" panose="020B0606030504020204"/>
              </a:rPr>
              <a:t> </a:t>
            </a:r>
            <a:r>
              <a:rPr lang="en-US" dirty="0" err="1">
                <a:latin typeface="Open Sans" panose="020B0606030504020204"/>
              </a:rPr>
              <a:t>hiệu</a:t>
            </a:r>
            <a:r>
              <a:rPr lang="en-US" dirty="0">
                <a:latin typeface="Open Sans" panose="020B0606030504020204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7C792-FCBD-4C06-A5A4-4BFC17DBF0FA}"/>
                  </a:ext>
                </a:extLst>
              </p:cNvPr>
              <p:cNvSpPr txBox="1"/>
              <p:nvPr/>
            </p:nvSpPr>
            <p:spPr>
              <a:xfrm>
                <a:off x="699739" y="3997612"/>
                <a:ext cx="1870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7C792-FCBD-4C06-A5A4-4BFC17DBF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9" y="3997612"/>
                <a:ext cx="1870448" cy="276999"/>
              </a:xfrm>
              <a:prstGeom prst="rect">
                <a:avLst/>
              </a:prstGeom>
              <a:blipFill>
                <a:blip r:embed="rId8"/>
                <a:stretch>
                  <a:fillRect l="-26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60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C59C5-5E96-429E-9A18-E8AA4EAA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D220-2C7C-43B1-9FA5-E0AF54B669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B220A-9B3A-41A0-92DF-D6E232C7D780}"/>
              </a:ext>
            </a:extLst>
          </p:cNvPr>
          <p:cNvSpPr txBox="1"/>
          <p:nvPr/>
        </p:nvSpPr>
        <p:spPr>
          <a:xfrm>
            <a:off x="650240" y="274320"/>
            <a:ext cx="7040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HÀM MỤC TIÊU</a:t>
            </a:r>
          </a:p>
        </p:txBody>
      </p:sp>
    </p:spTree>
    <p:extLst>
      <p:ext uri="{BB962C8B-B14F-4D97-AF65-F5344CB8AC3E}">
        <p14:creationId xmlns:p14="http://schemas.microsoft.com/office/powerpoint/2010/main" val="3684521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847</TotalTime>
  <Words>464</Words>
  <Application>Microsoft Office PowerPoint</Application>
  <PresentationFormat>Widescreen</PresentationFormat>
  <Paragraphs>77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Open Sans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Hoàng Minh</dc:creator>
  <cp:lastModifiedBy>Nhật Hoàng Minh</cp:lastModifiedBy>
  <cp:revision>47</cp:revision>
  <dcterms:created xsi:type="dcterms:W3CDTF">2024-05-10T01:39:14Z</dcterms:created>
  <dcterms:modified xsi:type="dcterms:W3CDTF">2024-05-10T19:57:36Z</dcterms:modified>
</cp:coreProperties>
</file>