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f9cd617bf_8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0f9cd617bf_8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f9cd617bf_8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0f9cd617bf_8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f9cd617bf_8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0f9cd617bf_8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f9cd617bf_8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0f9cd617bf_8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f9cd617bf_8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0f9cd617bf_8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0f9cd617bf_1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0f9cd617bf_1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0f9cd617bf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0f9cd617bf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f9cd617bf_1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0f9cd617bf_1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f9cd617bf_8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f9cd617bf_8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f9cd617bf_8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f9cd617bf_8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f9cd617bf_8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f9cd617bf_8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f9cd617bf_1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f9cd617bf_1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f9cd617bf_8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f9cd617bf_8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f9cd617bf_8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f9cd617bf_8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f9cd617bf_8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f9cd617bf_8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f9cd617bf_1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f9cd617bf_1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82950" y="786475"/>
            <a:ext cx="4718700" cy="1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PIZZA OUTLETS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617750" y="2194250"/>
            <a:ext cx="4593000" cy="16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Presented by: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Kanaad D S                                   1NT19CS092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Chinmay Ganapati Hegde             1NT19CS059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Ajit Hegde                                     1NT19CS018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Krishnamurthy M Naik                 1NT19CS097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5599650" y="4100125"/>
            <a:ext cx="3544200" cy="12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b="1"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guidance of :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DR . VIJAYA SHETTY S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Associate Professor, Dept. of CSE, NMIT</a:t>
            </a:r>
            <a:endParaRPr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2"/>
          <p:cNvPicPr preferRelativeResize="0"/>
          <p:nvPr/>
        </p:nvPicPr>
        <p:blipFill rotWithShape="1">
          <a:blip r:embed="rId3">
            <a:alphaModFix/>
          </a:blip>
          <a:srcRect b="20624" l="3717" r="16167" t="15306"/>
          <a:stretch/>
        </p:blipFill>
        <p:spPr>
          <a:xfrm>
            <a:off x="0" y="0"/>
            <a:ext cx="9208877" cy="506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"/>
          <p:cNvPicPr preferRelativeResize="0"/>
          <p:nvPr/>
        </p:nvPicPr>
        <p:blipFill rotWithShape="1">
          <a:blip r:embed="rId3">
            <a:alphaModFix/>
          </a:blip>
          <a:srcRect b="29727" l="3550" r="20582" t="20309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4"/>
          <p:cNvPicPr preferRelativeResize="0"/>
          <p:nvPr/>
        </p:nvPicPr>
        <p:blipFill rotWithShape="1">
          <a:blip r:embed="rId3">
            <a:alphaModFix/>
          </a:blip>
          <a:srcRect b="43400" l="4963" r="15627" t="12130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5"/>
          <p:cNvPicPr preferRelativeResize="0"/>
          <p:nvPr/>
        </p:nvPicPr>
        <p:blipFill rotWithShape="1">
          <a:blip r:embed="rId3">
            <a:alphaModFix/>
          </a:blip>
          <a:srcRect b="5043" l="3279" r="18270" t="17237"/>
          <a:stretch/>
        </p:blipFill>
        <p:spPr>
          <a:xfrm>
            <a:off x="0" y="0"/>
            <a:ext cx="9144000" cy="508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6"/>
          <p:cNvPicPr preferRelativeResize="0"/>
          <p:nvPr/>
        </p:nvPicPr>
        <p:blipFill rotWithShape="1">
          <a:blip r:embed="rId3">
            <a:alphaModFix/>
          </a:blip>
          <a:srcRect b="35079" l="4011" r="33214" t="13158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7"/>
          <p:cNvPicPr preferRelativeResize="0"/>
          <p:nvPr/>
        </p:nvPicPr>
        <p:blipFill rotWithShape="1">
          <a:blip r:embed="rId3">
            <a:alphaModFix/>
          </a:blip>
          <a:srcRect b="0" l="0" r="7450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875"/>
            <a:ext cx="9078452" cy="5106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/>
        </p:nvSpPr>
        <p:spPr>
          <a:xfrm>
            <a:off x="2909925" y="2029075"/>
            <a:ext cx="4860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6000">
                <a:solidFill>
                  <a:schemeClr val="lt2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Thank You…</a:t>
            </a:r>
            <a:endParaRPr b="1" i="1" sz="6000">
              <a:solidFill>
                <a:schemeClr val="lt2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213475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Given the list of locations of customers who frequently order pizza we want to find out the optimal locations of pizza outlets where they should be opened.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9075" y="2375125"/>
            <a:ext cx="6102450" cy="26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348925" y="1402625"/>
            <a:ext cx="7015200" cy="30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41021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imes New Roman"/>
              <a:buChar char="■"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Unsupervised learning: no predefined classes i.e., learning by observations.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021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imes New Roman"/>
              <a:buChar char="■"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Cluster: A collection of data objects that are-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068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imes New Roman"/>
              <a:buChar char="■"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similar (or related) to one another within the same group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068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imes New Roman"/>
              <a:buChar char="■"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dissimilar (or unrelated) to the objects in other groups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 txBox="1"/>
          <p:nvPr/>
        </p:nvSpPr>
        <p:spPr>
          <a:xfrm>
            <a:off x="1604400" y="408975"/>
            <a:ext cx="5536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Clustering :</a:t>
            </a:r>
            <a:endParaRPr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313225" y="1555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200"/>
              <a:buFont typeface="Overlock"/>
              <a:buNone/>
            </a:pPr>
            <a:r>
              <a:rPr lang="en" sz="3200">
                <a:latin typeface="Times New Roman"/>
                <a:ea typeface="Times New Roman"/>
                <a:cs typeface="Times New Roman"/>
                <a:sym typeface="Times New Roman"/>
              </a:rPr>
              <a:t>Major Clustering Approaches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179700" y="943750"/>
            <a:ext cx="7660200" cy="39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7025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Noto Sans Symbols"/>
              <a:buChar char="■"/>
            </a:pPr>
            <a:r>
              <a:rPr lang="en" sz="1450">
                <a:latin typeface="Arial"/>
                <a:ea typeface="Arial"/>
                <a:cs typeface="Arial"/>
                <a:sym typeface="Arial"/>
              </a:rPr>
              <a:t>Partitioning approach: </a:t>
            </a:r>
            <a:endParaRPr sz="1950">
              <a:latin typeface="Arial"/>
              <a:ea typeface="Arial"/>
              <a:cs typeface="Arial"/>
              <a:sym typeface="Arial"/>
            </a:endParaRPr>
          </a:p>
          <a:p>
            <a:pPr indent="-3111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■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Construct various partitions and then evaluate them by some criterion, e.g., minimizing the sum of square errors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111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■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Typical methods: k-means, k-medoids, CLARANS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6195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■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Hierarchical approach: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111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■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Create a hierarchical decomposition of the set of data (or objects) using some criterion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111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■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Typical methods: Diana(Divisive Analysis), Agnes(Aglomerative Nesting), BIRCH, CAMELEON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6195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■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Density-based approach: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111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■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Based on connectivity and density functions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111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■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Typical methods: DBSCAN, OPTICS, DenClue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6195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■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Grid-based approach: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111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■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based on a multiple-level granularity structure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111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■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Typical methods: STING, WaveCluster, CLIQUE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384175" y="141575"/>
            <a:ext cx="69522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197"/>
              <a:buFont typeface="Overlock"/>
              <a:buNone/>
            </a:pPr>
            <a:r>
              <a:rPr lang="en" sz="4488">
                <a:latin typeface="Times New Roman"/>
                <a:ea typeface="Times New Roman"/>
                <a:cs typeface="Times New Roman"/>
                <a:sym typeface="Times New Roman"/>
              </a:rPr>
              <a:t>K-means algorithm</a:t>
            </a:r>
            <a:endParaRPr sz="448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990950" y="937006"/>
            <a:ext cx="7927800" cy="41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Algorithm: k-means. The k-means algorithm for partitioning, where each cluster’s        center is represented by the mean value of the objects in the cluster.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3333CC"/>
              </a:buClr>
              <a:buSzPts val="852"/>
              <a:buFont typeface="Noto Sans Symbols"/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Input: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3333CC"/>
              </a:buClr>
              <a:buSzPts val="852"/>
              <a:buFont typeface="Noto Sans Symbols"/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k: the number of clusters,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3333CC"/>
              </a:buClr>
              <a:buSzPts val="852"/>
              <a:buFont typeface="Noto Sans Symbols"/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D: a data set containing n objects.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3333CC"/>
              </a:buClr>
              <a:buSzPts val="852"/>
              <a:buFont typeface="Noto Sans Symbols"/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Output: A set of k clusters.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3333CC"/>
              </a:buClr>
              <a:buSzPts val="852"/>
              <a:buFont typeface="Noto Sans Symbols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3333CC"/>
              </a:buClr>
              <a:buSzPts val="852"/>
              <a:buFont typeface="Noto Sans Symbols"/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Method: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3333CC"/>
              </a:buClr>
              <a:buSzPts val="852"/>
              <a:buFont typeface="Noto Sans Symbols"/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(1) arbitrarily choose k objects from D as the initial cluster centers;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3333CC"/>
              </a:buClr>
              <a:buSzPts val="852"/>
              <a:buFont typeface="Noto Sans Symbols"/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(2) repeat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3333CC"/>
              </a:buClr>
              <a:buSzPts val="852"/>
              <a:buFont typeface="Noto Sans Symbols"/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(3) (re)assign each object to the cluster to which the object is the most similar,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3333CC"/>
              </a:buClr>
              <a:buSzPts val="852"/>
              <a:buFont typeface="Noto Sans Symbols"/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based on the mean value of the objects in the cluster;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3333CC"/>
              </a:buClr>
              <a:buSzPts val="852"/>
              <a:buFont typeface="Noto Sans Symbols"/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(4) update the cluster means, that is, calculate the mean value of the objects for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3333CC"/>
              </a:buClr>
              <a:buSzPts val="852"/>
              <a:buFont typeface="Noto Sans Symbols"/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each cluster;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3333CC"/>
              </a:buClr>
              <a:buSzPts val="852"/>
              <a:buFont typeface="Noto Sans Symbols"/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(5) until no change;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437" y="452900"/>
            <a:ext cx="7454475" cy="423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300" y="507425"/>
            <a:ext cx="7724775" cy="429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2321200" y="1762025"/>
            <a:ext cx="5905200" cy="12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4400">
                <a:solidFill>
                  <a:schemeClr val="lt2"/>
                </a:solidFill>
                <a:highlight>
                  <a:schemeClr val="dk1"/>
                </a:highlight>
              </a:rPr>
              <a:t>Let’s move towards code now…</a:t>
            </a:r>
            <a:endParaRPr b="1" i="1" sz="4400">
              <a:solidFill>
                <a:schemeClr val="lt2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1"/>
          <p:cNvPicPr preferRelativeResize="0"/>
          <p:nvPr/>
        </p:nvPicPr>
        <p:blipFill rotWithShape="1">
          <a:blip r:embed="rId3">
            <a:alphaModFix/>
          </a:blip>
          <a:srcRect b="32223" l="3623" r="21971" t="8014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