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18"/>
  </p:notesMasterIdLst>
  <p:sldIdLst>
    <p:sldId id="265" r:id="rId2"/>
    <p:sldId id="267" r:id="rId3"/>
    <p:sldId id="264" r:id="rId4"/>
    <p:sldId id="266" r:id="rId5"/>
    <p:sldId id="272" r:id="rId6"/>
    <p:sldId id="256" r:id="rId7"/>
    <p:sldId id="261" r:id="rId8"/>
    <p:sldId id="257" r:id="rId9"/>
    <p:sldId id="258" r:id="rId10"/>
    <p:sldId id="259" r:id="rId11"/>
    <p:sldId id="260" r:id="rId12"/>
    <p:sldId id="262" r:id="rId13"/>
    <p:sldId id="263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Mousa Mokhtar" initials="AMM" lastIdx="2" clrIdx="0">
    <p:extLst>
      <p:ext uri="{19B8F6BF-5375-455C-9EA6-DF929625EA0E}">
        <p15:presenceInfo xmlns:p15="http://schemas.microsoft.com/office/powerpoint/2012/main" userId="S::ahmed.mousa@acumen.me::d06442b0-1a57-4b5e-b555-dae6e33b22d8" providerId="AD"/>
      </p:ext>
    </p:extLst>
  </p:cmAuthor>
  <p:cmAuthor id="2" name="Ahmed Mousa" initials="AM" lastIdx="1" clrIdx="1">
    <p:extLst>
      <p:ext uri="{19B8F6BF-5375-455C-9EA6-DF929625EA0E}">
        <p15:presenceInfo xmlns:p15="http://schemas.microsoft.com/office/powerpoint/2012/main" userId="de29e103de18ba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0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8231029064047899E-2"/>
          <c:y val="0.29543714737414001"/>
          <c:w val="0.96096492771979636"/>
          <c:h val="0.330650862114774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51D-4167-99CA-5445A0DE8B7A}"/>
              </c:ext>
            </c:extLst>
          </c:dPt>
          <c:cat>
            <c:multiLvlStrRef>
              <c:f>Sheet1!$A$4:$A$96</c:f>
              <c:multiLvlStrCache>
                <c:ptCount val="89"/>
                <c:lvl>
                  <c:pt idx="0">
                    <c:v>1-Jan</c:v>
                  </c:pt>
                  <c:pt idx="1">
                    <c:v>2-Jan</c:v>
                  </c:pt>
                  <c:pt idx="2">
                    <c:v>3-Jan</c:v>
                  </c:pt>
                  <c:pt idx="3">
                    <c:v>4-Jan</c:v>
                  </c:pt>
                  <c:pt idx="4">
                    <c:v>5-Jan</c:v>
                  </c:pt>
                  <c:pt idx="5">
                    <c:v>6-Jan</c:v>
                  </c:pt>
                  <c:pt idx="6">
                    <c:v>7-Jan</c:v>
                  </c:pt>
                  <c:pt idx="7">
                    <c:v>8-Jan</c:v>
                  </c:pt>
                  <c:pt idx="8">
                    <c:v>9-Jan</c:v>
                  </c:pt>
                  <c:pt idx="9">
                    <c:v>10-Jan</c:v>
                  </c:pt>
                  <c:pt idx="10">
                    <c:v>11-Jan</c:v>
                  </c:pt>
                  <c:pt idx="11">
                    <c:v>12-Jan</c:v>
                  </c:pt>
                  <c:pt idx="12">
                    <c:v>13-Jan</c:v>
                  </c:pt>
                  <c:pt idx="13">
                    <c:v>14-Jan</c:v>
                  </c:pt>
                  <c:pt idx="14">
                    <c:v>15-Jan</c:v>
                  </c:pt>
                  <c:pt idx="15">
                    <c:v>16-Jan</c:v>
                  </c:pt>
                  <c:pt idx="16">
                    <c:v>17-Jan</c:v>
                  </c:pt>
                  <c:pt idx="17">
                    <c:v>18-Jan</c:v>
                  </c:pt>
                  <c:pt idx="18">
                    <c:v>19-Jan</c:v>
                  </c:pt>
                  <c:pt idx="19">
                    <c:v>20-Jan</c:v>
                  </c:pt>
                  <c:pt idx="20">
                    <c:v>21-Jan</c:v>
                  </c:pt>
                  <c:pt idx="21">
                    <c:v>22-Jan</c:v>
                  </c:pt>
                  <c:pt idx="22">
                    <c:v>23-Jan</c:v>
                  </c:pt>
                  <c:pt idx="23">
                    <c:v>24-Jan</c:v>
                  </c:pt>
                  <c:pt idx="24">
                    <c:v>25-Jan</c:v>
                  </c:pt>
                  <c:pt idx="25">
                    <c:v>26-Jan</c:v>
                  </c:pt>
                  <c:pt idx="26">
                    <c:v>27-Jan</c:v>
                  </c:pt>
                  <c:pt idx="27">
                    <c:v>28-Jan</c:v>
                  </c:pt>
                  <c:pt idx="28">
                    <c:v>29-Jan</c:v>
                  </c:pt>
                  <c:pt idx="29">
                    <c:v>30-Jan</c:v>
                  </c:pt>
                  <c:pt idx="30">
                    <c:v>31-Jan</c:v>
                  </c:pt>
                  <c:pt idx="31">
                    <c:v>1-Feb</c:v>
                  </c:pt>
                  <c:pt idx="32">
                    <c:v>2-Feb</c:v>
                  </c:pt>
                  <c:pt idx="33">
                    <c:v>3-Feb</c:v>
                  </c:pt>
                  <c:pt idx="34">
                    <c:v>4-Feb</c:v>
                  </c:pt>
                  <c:pt idx="35">
                    <c:v>5-Feb</c:v>
                  </c:pt>
                  <c:pt idx="36">
                    <c:v>6-Feb</c:v>
                  </c:pt>
                  <c:pt idx="37">
                    <c:v>7-Feb</c:v>
                  </c:pt>
                  <c:pt idx="38">
                    <c:v>8-Feb</c:v>
                  </c:pt>
                  <c:pt idx="39">
                    <c:v>9-Feb</c:v>
                  </c:pt>
                  <c:pt idx="40">
                    <c:v>10-Feb</c:v>
                  </c:pt>
                  <c:pt idx="41">
                    <c:v>11-Feb</c:v>
                  </c:pt>
                  <c:pt idx="42">
                    <c:v>12-Feb</c:v>
                  </c:pt>
                  <c:pt idx="43">
                    <c:v>13-Feb</c:v>
                  </c:pt>
                  <c:pt idx="44">
                    <c:v>14-Feb</c:v>
                  </c:pt>
                  <c:pt idx="45">
                    <c:v>15-Feb</c:v>
                  </c:pt>
                  <c:pt idx="46">
                    <c:v>16-Feb</c:v>
                  </c:pt>
                  <c:pt idx="47">
                    <c:v>17-Feb</c:v>
                  </c:pt>
                  <c:pt idx="48">
                    <c:v>18-Feb</c:v>
                  </c:pt>
                  <c:pt idx="49">
                    <c:v>19-Feb</c:v>
                  </c:pt>
                  <c:pt idx="50">
                    <c:v>20-Feb</c:v>
                  </c:pt>
                  <c:pt idx="51">
                    <c:v>21-Feb</c:v>
                  </c:pt>
                  <c:pt idx="52">
                    <c:v>22-Feb</c:v>
                  </c:pt>
                  <c:pt idx="53">
                    <c:v>23-Feb</c:v>
                  </c:pt>
                  <c:pt idx="54">
                    <c:v>24-Feb</c:v>
                  </c:pt>
                  <c:pt idx="55">
                    <c:v>25-Feb</c:v>
                  </c:pt>
                  <c:pt idx="56">
                    <c:v>26-Feb</c:v>
                  </c:pt>
                  <c:pt idx="57">
                    <c:v>27-Feb</c:v>
                  </c:pt>
                  <c:pt idx="58">
                    <c:v>28-Feb</c:v>
                  </c:pt>
                  <c:pt idx="59">
                    <c:v>1-Mar</c:v>
                  </c:pt>
                  <c:pt idx="60">
                    <c:v>2-Mar</c:v>
                  </c:pt>
                  <c:pt idx="61">
                    <c:v>3-Mar</c:v>
                  </c:pt>
                  <c:pt idx="62">
                    <c:v>4-Mar</c:v>
                  </c:pt>
                  <c:pt idx="63">
                    <c:v>5-Mar</c:v>
                  </c:pt>
                  <c:pt idx="64">
                    <c:v>6-Mar</c:v>
                  </c:pt>
                  <c:pt idx="65">
                    <c:v>7-Mar</c:v>
                  </c:pt>
                  <c:pt idx="66">
                    <c:v>8-Mar</c:v>
                  </c:pt>
                  <c:pt idx="67">
                    <c:v>9-Mar</c:v>
                  </c:pt>
                  <c:pt idx="68">
                    <c:v>10-Mar</c:v>
                  </c:pt>
                  <c:pt idx="69">
                    <c:v>11-Mar</c:v>
                  </c:pt>
                  <c:pt idx="70">
                    <c:v>12-Mar</c:v>
                  </c:pt>
                  <c:pt idx="71">
                    <c:v>13-Mar</c:v>
                  </c:pt>
                  <c:pt idx="72">
                    <c:v>14-Mar</c:v>
                  </c:pt>
                  <c:pt idx="73">
                    <c:v>15-Mar</c:v>
                  </c:pt>
                  <c:pt idx="74">
                    <c:v>16-Mar</c:v>
                  </c:pt>
                  <c:pt idx="75">
                    <c:v>17-Mar</c:v>
                  </c:pt>
                  <c:pt idx="76">
                    <c:v>18-Mar</c:v>
                  </c:pt>
                  <c:pt idx="77">
                    <c:v>19-Mar</c:v>
                  </c:pt>
                  <c:pt idx="78">
                    <c:v>20-Mar</c:v>
                  </c:pt>
                  <c:pt idx="79">
                    <c:v>21-Mar</c:v>
                  </c:pt>
                  <c:pt idx="80">
                    <c:v>22-Mar</c:v>
                  </c:pt>
                  <c:pt idx="81">
                    <c:v>23-Mar</c:v>
                  </c:pt>
                  <c:pt idx="82">
                    <c:v>24-Mar</c:v>
                  </c:pt>
                  <c:pt idx="83">
                    <c:v>25-Mar</c:v>
                  </c:pt>
                  <c:pt idx="84">
                    <c:v>26-Mar</c:v>
                  </c:pt>
                  <c:pt idx="85">
                    <c:v>27-Mar</c:v>
                  </c:pt>
                  <c:pt idx="86">
                    <c:v>28-Mar</c:v>
                  </c:pt>
                  <c:pt idx="87">
                    <c:v>29-Mar</c:v>
                  </c:pt>
                  <c:pt idx="88">
                    <c:v>30-Mar</c:v>
                  </c:pt>
                </c:lvl>
                <c:lvl>
                  <c:pt idx="0">
                    <c:v>Jan</c:v>
                  </c:pt>
                  <c:pt idx="31">
                    <c:v>Feb</c:v>
                  </c:pt>
                  <c:pt idx="59">
                    <c:v>Mar</c:v>
                  </c:pt>
                </c:lvl>
              </c:multiLvlStrCache>
            </c:multiLvlStrRef>
          </c:cat>
          <c:val>
            <c:numRef>
              <c:f>Sheet1!$B$4:$B$96</c:f>
              <c:numCache>
                <c:formatCode>General</c:formatCode>
                <c:ptCount val="89"/>
                <c:pt idx="0">
                  <c:v>4745.1810000000005</c:v>
                </c:pt>
                <c:pt idx="1">
                  <c:v>1945.5030000000002</c:v>
                </c:pt>
                <c:pt idx="2">
                  <c:v>2078.1284999999998</c:v>
                </c:pt>
                <c:pt idx="3">
                  <c:v>1623.6885</c:v>
                </c:pt>
                <c:pt idx="4">
                  <c:v>3536.6834999999996</c:v>
                </c:pt>
                <c:pt idx="5">
                  <c:v>3614.2049999999999</c:v>
                </c:pt>
                <c:pt idx="6">
                  <c:v>2834.2439999999997</c:v>
                </c:pt>
                <c:pt idx="7">
                  <c:v>5293.732500000001</c:v>
                </c:pt>
                <c:pt idx="8">
                  <c:v>3021.3435000000004</c:v>
                </c:pt>
                <c:pt idx="9">
                  <c:v>3560.9490000000005</c:v>
                </c:pt>
                <c:pt idx="10">
                  <c:v>2114.9625000000001</c:v>
                </c:pt>
                <c:pt idx="11">
                  <c:v>5184.7635</c:v>
                </c:pt>
                <c:pt idx="12">
                  <c:v>2451.2040000000002</c:v>
                </c:pt>
                <c:pt idx="13">
                  <c:v>3966.6164999999996</c:v>
                </c:pt>
                <c:pt idx="14">
                  <c:v>5944.26</c:v>
                </c:pt>
                <c:pt idx="15">
                  <c:v>4289.0820000000003</c:v>
                </c:pt>
                <c:pt idx="16">
                  <c:v>3142.7550000000001</c:v>
                </c:pt>
                <c:pt idx="17">
                  <c:v>2780.4734999999996</c:v>
                </c:pt>
                <c:pt idx="18">
                  <c:v>4914.7245000000003</c:v>
                </c:pt>
                <c:pt idx="19">
                  <c:v>3655.4489999999996</c:v>
                </c:pt>
                <c:pt idx="20">
                  <c:v>2392.0995000000003</c:v>
                </c:pt>
                <c:pt idx="21">
                  <c:v>1704.7695000000003</c:v>
                </c:pt>
                <c:pt idx="22">
                  <c:v>5994.1875</c:v>
                </c:pt>
                <c:pt idx="23">
                  <c:v>5402.0505000000003</c:v>
                </c:pt>
                <c:pt idx="24">
                  <c:v>4700.3670000000002</c:v>
                </c:pt>
                <c:pt idx="25">
                  <c:v>4457.5124999999998</c:v>
                </c:pt>
                <c:pt idx="26">
                  <c:v>4635.8970000000008</c:v>
                </c:pt>
                <c:pt idx="27">
                  <c:v>4999.7115000000003</c:v>
                </c:pt>
                <c:pt idx="28">
                  <c:v>3516.5655000000002</c:v>
                </c:pt>
                <c:pt idx="29">
                  <c:v>2558.2619999999997</c:v>
                </c:pt>
                <c:pt idx="30">
                  <c:v>5232.4965000000011</c:v>
                </c:pt>
                <c:pt idx="31">
                  <c:v>2444.5364999999997</c:v>
                </c:pt>
                <c:pt idx="32">
                  <c:v>4140.9480000000003</c:v>
                </c:pt>
                <c:pt idx="33">
                  <c:v>5467.9275000000016</c:v>
                </c:pt>
                <c:pt idx="34">
                  <c:v>2439.4965000000002</c:v>
                </c:pt>
                <c:pt idx="35">
                  <c:v>3031.1295</c:v>
                </c:pt>
                <c:pt idx="36">
                  <c:v>2905.4235000000003</c:v>
                </c:pt>
                <c:pt idx="37">
                  <c:v>7228.210500000001</c:v>
                </c:pt>
                <c:pt idx="38">
                  <c:v>5084.656500000001</c:v>
                </c:pt>
                <c:pt idx="39">
                  <c:v>3271.8944999999999</c:v>
                </c:pt>
                <c:pt idx="40">
                  <c:v>3141.0225</c:v>
                </c:pt>
                <c:pt idx="41">
                  <c:v>4542.1530000000002</c:v>
                </c:pt>
                <c:pt idx="42">
                  <c:v>2998.9890000000009</c:v>
                </c:pt>
                <c:pt idx="43">
                  <c:v>934.23749999999995</c:v>
                </c:pt>
                <c:pt idx="44">
                  <c:v>2454.0915</c:v>
                </c:pt>
                <c:pt idx="45">
                  <c:v>6830.785499999999</c:v>
                </c:pt>
                <c:pt idx="46">
                  <c:v>2503.7669999999998</c:v>
                </c:pt>
                <c:pt idx="47">
                  <c:v>5299.5704999999998</c:v>
                </c:pt>
                <c:pt idx="48">
                  <c:v>1496.0295000000001</c:v>
                </c:pt>
                <c:pt idx="49">
                  <c:v>4228.1190000000006</c:v>
                </c:pt>
                <c:pt idx="50">
                  <c:v>2706.4169999999999</c:v>
                </c:pt>
                <c:pt idx="51">
                  <c:v>1393.7384999999999</c:v>
                </c:pt>
                <c:pt idx="52">
                  <c:v>2442.3105</c:v>
                </c:pt>
                <c:pt idx="53">
                  <c:v>2339.5889999999999</c:v>
                </c:pt>
                <c:pt idx="54">
                  <c:v>2722.4610000000002</c:v>
                </c:pt>
                <c:pt idx="55">
                  <c:v>4807.2359999999999</c:v>
                </c:pt>
                <c:pt idx="56">
                  <c:v>2408.1644999999999</c:v>
                </c:pt>
                <c:pt idx="57">
                  <c:v>5859.4515000000001</c:v>
                </c:pt>
                <c:pt idx="58">
                  <c:v>2097.018</c:v>
                </c:pt>
                <c:pt idx="59">
                  <c:v>2634.3660000000004</c:v>
                </c:pt>
                <c:pt idx="60">
                  <c:v>6560.3055000000004</c:v>
                </c:pt>
                <c:pt idx="61">
                  <c:v>4853.1734999999999</c:v>
                </c:pt>
                <c:pt idx="62">
                  <c:v>3894.4394999999995</c:v>
                </c:pt>
                <c:pt idx="63">
                  <c:v>6230.8784999999989</c:v>
                </c:pt>
                <c:pt idx="64">
                  <c:v>3092.5964999999997</c:v>
                </c:pt>
                <c:pt idx="65">
                  <c:v>1438.2584999999999</c:v>
                </c:pt>
                <c:pt idx="66">
                  <c:v>3125.3880000000004</c:v>
                </c:pt>
                <c:pt idx="67">
                  <c:v>7474.0470000000005</c:v>
                </c:pt>
                <c:pt idx="68">
                  <c:v>3163.2299999999991</c:v>
                </c:pt>
                <c:pt idx="69">
                  <c:v>2961.2519999999995</c:v>
                </c:pt>
                <c:pt idx="70">
                  <c:v>3677.5514999999991</c:v>
                </c:pt>
                <c:pt idx="71">
                  <c:v>2063.6070000000004</c:v>
                </c:pt>
                <c:pt idx="72">
                  <c:v>7214.634</c:v>
                </c:pt>
                <c:pt idx="73">
                  <c:v>2942.415</c:v>
                </c:pt>
                <c:pt idx="74">
                  <c:v>3154.473</c:v>
                </c:pt>
                <c:pt idx="75">
                  <c:v>1976.2889999999998</c:v>
                </c:pt>
                <c:pt idx="76">
                  <c:v>1292.8335</c:v>
                </c:pt>
                <c:pt idx="77">
                  <c:v>5740.3919999999998</c:v>
                </c:pt>
                <c:pt idx="78">
                  <c:v>5458.2044999999998</c:v>
                </c:pt>
                <c:pt idx="79">
                  <c:v>1877.5155</c:v>
                </c:pt>
                <c:pt idx="80">
                  <c:v>3179.1480000000001</c:v>
                </c:pt>
                <c:pt idx="81">
                  <c:v>4095.0419999999995</c:v>
                </c:pt>
                <c:pt idx="82">
                  <c:v>3477.4634999999998</c:v>
                </c:pt>
                <c:pt idx="83">
                  <c:v>2272.9665</c:v>
                </c:pt>
                <c:pt idx="84">
                  <c:v>1962.5129999999997</c:v>
                </c:pt>
                <c:pt idx="85">
                  <c:v>2902.8194999999996</c:v>
                </c:pt>
                <c:pt idx="86">
                  <c:v>2229.402</c:v>
                </c:pt>
                <c:pt idx="87">
                  <c:v>4023.2429999999999</c:v>
                </c:pt>
                <c:pt idx="88">
                  <c:v>4487.0595000000003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1D-4167-99CA-5445A0DE8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09791152"/>
        <c:axId val="409796552"/>
      </c:lineChart>
      <c:catAx>
        <c:axId val="40979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96552"/>
        <c:crosses val="autoZero"/>
        <c:auto val="1"/>
        <c:lblAlgn val="ctr"/>
        <c:lblOffset val="100"/>
        <c:noMultiLvlLbl val="0"/>
      </c:catAx>
      <c:valAx>
        <c:axId val="409796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79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92181715353321E-2"/>
          <c:y val="0.10542568734227653"/>
          <c:w val="0.9108517902239549"/>
          <c:h val="0.77466400750431663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3"/>
                <c:pt idx="0">
                  <c:v>106200.37050000011</c:v>
                </c:pt>
                <c:pt idx="1">
                  <c:v>106197.67199999996</c:v>
                </c:pt>
                <c:pt idx="2">
                  <c:v>110568.70649999994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4-486F-9756-64443BB79A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046188943"/>
        <c:axId val="1920756847"/>
      </c:barChart>
      <c:catAx>
        <c:axId val="204618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756847"/>
        <c:crosses val="autoZero"/>
        <c:auto val="1"/>
        <c:lblAlgn val="ctr"/>
        <c:lblOffset val="100"/>
        <c:noMultiLvlLbl val="0"/>
      </c:catAx>
      <c:valAx>
        <c:axId val="1920756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18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Sheet1.csv]Sheet1!PivotTable1</c:name>
    <c:fmtId val="3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64C-411C-A52E-C35D777ECF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64C-411C-A52E-C35D777ECF2E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164223.44400000002</c:v>
                </c:pt>
                <c:pt idx="1">
                  <c:v>158743.30500000005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4C-411C-A52E-C35D777ECF2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Sheet1.csv]Sheet1!PivotTable1</c:name>
    <c:fmtId val="3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E06-45F8-8A90-2BF821E68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06-45F8-8A90-2BF821E6896A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C844946-9DC7-4A38-B87E-C1D395A75CAD}" type="PERCENTAGE">
                      <a:rPr lang="en-US" sz="1800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340690089858116"/>
                      <c:h val="0.2215536457406324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E06-45F8-8A90-2BF821E6896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4E0E71-6A9D-4C97-97F4-0E780F52D9DC}" type="PERCENTAGE">
                      <a:rPr lang="en-US" sz="1800"/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973387597752343"/>
                      <c:h val="0.1605425578850353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E06-45F8-8A90-2BF821E6896A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167882.92500000002</c:v>
                </c:pt>
                <c:pt idx="1">
                  <c:v>155083.82400000014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06-45F8-8A90-2BF821E6896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Sheet1.csv]Sheet1!PivotTable1</c:name>
    <c:fmtId val="4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670169716185528E-2"/>
          <c:y val="0.2720505424920327"/>
          <c:w val="0.87033074600325944"/>
          <c:h val="0.64268023489835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7.03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D9F-4D25-AD1C-B5BB5E3734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6.82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D9F-4D25-AD1C-B5BB5E3734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7.07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D9F-4D25-AD1C-B5BB5E37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7.0270588235294129</c:v>
                </c:pt>
                <c:pt idx="1">
                  <c:v>6.8180722891566266</c:v>
                </c:pt>
                <c:pt idx="2">
                  <c:v>7.0728658536585378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F-4D25-AD1C-B5BB5E3734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897664"/>
        <c:axId val="418901264"/>
      </c:barChart>
      <c:catAx>
        <c:axId val="41889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1264"/>
        <c:crosses val="autoZero"/>
        <c:auto val="1"/>
        <c:lblAlgn val="ctr"/>
        <c:lblOffset val="100"/>
        <c:noMultiLvlLbl val="0"/>
      </c:catAx>
      <c:valAx>
        <c:axId val="41890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9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00910707790426"/>
          <c:y val="0.479207319525289"/>
          <c:w val="9.8254991148826687E-2"/>
          <c:h val="0.1915232494689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 - Sheet1.csv]Sheet1!PivotTable1</c:name>
    <c:fmtId val="5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6.92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04B-436F-A192-2EAE0B73A4C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7.03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04B-436F-A192-2EAE0B73A4C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7.11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04B-436F-A192-2EAE0B73A4C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7.003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04B-436F-A192-2EAE0B73A4C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6.8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04B-436F-A192-2EAE0B73A4C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6.91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04B-436F-A192-2EAE0B73A4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6.9247058823529404</c:v>
                </c:pt>
                <c:pt idx="1">
                  <c:v>7.0292134831460666</c:v>
                </c:pt>
                <c:pt idx="2">
                  <c:v>7.1132183908045983</c:v>
                </c:pt>
                <c:pt idx="3">
                  <c:v>7.0032894736842124</c:v>
                </c:pt>
                <c:pt idx="4">
                  <c:v>6.8375000000000004</c:v>
                </c:pt>
                <c:pt idx="5">
                  <c:v>6.9162650602409643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B-436F-A192-2EAE0B73A4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899824"/>
        <c:axId val="418898024"/>
      </c:barChart>
      <c:catAx>
        <c:axId val="41889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98024"/>
        <c:crosses val="autoZero"/>
        <c:auto val="1"/>
        <c:lblAlgn val="ctr"/>
        <c:lblOffset val="100"/>
        <c:noMultiLvlLbl val="0"/>
      </c:catAx>
      <c:valAx>
        <c:axId val="41889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8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1A-4B83-9857-BC3BCD0291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1A-4B83-9857-BC3BCD0291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1A-4B83-9857-BC3BCD02912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Sheet3!$A$2:$A$4</c:f>
              <c:strCache>
                <c:ptCount val="3"/>
                <c:pt idx="0">
                  <c:v>Cash</c:v>
                </c:pt>
                <c:pt idx="1">
                  <c:v>Ewallet</c:v>
                </c:pt>
                <c:pt idx="2">
                  <c:v>Credit card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3"/>
                <c:pt idx="0">
                  <c:v>112206.56999999995</c:v>
                </c:pt>
                <c:pt idx="1">
                  <c:v>109993.107</c:v>
                </c:pt>
                <c:pt idx="2">
                  <c:v>100767.07200000006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A-4B83-9857-BC3BCD02912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612168933428773"/>
          <c:y val="0.22542414156993262"/>
          <c:w val="0.26501094181409141"/>
          <c:h val="0.5289966718077766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0.40719</cdr:x>
      <cdr:y>0.19996</cdr:y>
    </cdr:from>
    <cdr:to>
      <cdr:x>0.48255</cdr:x>
      <cdr:y>0.2842</cdr:y>
    </cdr:to>
    <cdr:sp macro="" textlink="">
      <cdr:nvSpPr>
        <cdr:cNvPr id="3" name="Google Shape;453;p5">
          <a:extLst xmlns:a="http://schemas.openxmlformats.org/drawingml/2006/main">
            <a:ext uri="{FF2B5EF4-FFF2-40B4-BE49-F238E27FC236}">
              <a16:creationId xmlns:a16="http://schemas.microsoft.com/office/drawing/2014/main" id="{CCB380E3-B71D-46EC-8BEB-C9B417F35065}"/>
            </a:ext>
          </a:extLst>
        </cdr:cNvPr>
        <cdr:cNvSpPr txBox="1"/>
      </cdr:nvSpPr>
      <cdr:spPr>
        <a:xfrm xmlns:a="http://schemas.openxmlformats.org/drawingml/2006/main">
          <a:off x="4611018" y="474647"/>
          <a:ext cx="853403" cy="1999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45700" rIns="91425" bIns="45700" anchor="t" anchorCtr="0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algn="ctr" rtl="1">
            <a:buClr>
              <a:srgbClr val="595959"/>
            </a:buClr>
            <a:buSzPts val="1200"/>
            <a:defRPr/>
          </a:pPr>
          <a:r>
            <a:rPr lang="en-US" sz="1100" b="1" dirty="0">
              <a:latin typeface="+mn-lt"/>
              <a:ea typeface="+mn-ea"/>
              <a:cs typeface="+mn-cs"/>
            </a:rPr>
            <a:t>7228.211  </a:t>
          </a:r>
          <a:endParaRPr sz="1100" b="1" dirty="0"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0.24239</cdr:x>
      <cdr:y>0.22504</cdr:y>
    </cdr:from>
    <cdr:to>
      <cdr:x>0.3227</cdr:x>
      <cdr:y>0.46109</cdr:y>
    </cdr:to>
    <cdr:sp macro="" textlink="">
      <cdr:nvSpPr>
        <cdr:cNvPr id="4" name="Google Shape;453;p5">
          <a:extLst xmlns:a="http://schemas.openxmlformats.org/drawingml/2006/main">
            <a:ext uri="{FF2B5EF4-FFF2-40B4-BE49-F238E27FC236}">
              <a16:creationId xmlns:a16="http://schemas.microsoft.com/office/drawing/2014/main" id="{D9419F7A-1998-2CFA-C44C-30CB33831816}"/>
            </a:ext>
          </a:extLst>
        </cdr:cNvPr>
        <cdr:cNvSpPr txBox="1"/>
      </cdr:nvSpPr>
      <cdr:spPr>
        <a:xfrm xmlns:a="http://schemas.openxmlformats.org/drawingml/2006/main">
          <a:off x="2744800" y="534180"/>
          <a:ext cx="909498" cy="56033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45700" rIns="91425" bIns="4570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lvl="0" algn="ctr" rtl="1">
            <a:buClr>
              <a:srgbClr val="595959"/>
            </a:buClr>
            <a:buSzPts val="1200"/>
            <a:defRPr/>
          </a:pPr>
          <a:r>
            <a:rPr lang="en-US" b="1" dirty="0"/>
            <a:t>5994.188</a:t>
          </a:r>
          <a:r>
            <a:rPr lang="en-US" sz="1600" dirty="0"/>
            <a:t> </a:t>
          </a:r>
          <a:endParaRPr sz="1600" dirty="0">
            <a:solidFill>
              <a:srgbClr val="595959"/>
            </a:solidFill>
            <a:latin typeface="Ping AR + LT Medium" panose="00000600000000000000" pitchFamily="50" charset="-78"/>
            <a:ea typeface="Ping AR + LT Medium" panose="00000600000000000000" pitchFamily="50" charset="-78"/>
            <a:cs typeface="Ping AR + LT Medium" panose="00000600000000000000" pitchFamily="50" charset="-78"/>
          </a:endParaRPr>
        </a:p>
      </cdr:txBody>
    </cdr:sp>
  </cdr:relSizeAnchor>
  <cdr:relSizeAnchor xmlns:cdr="http://schemas.openxmlformats.org/drawingml/2006/chartDrawing">
    <cdr:from>
      <cdr:x>0.7299</cdr:x>
      <cdr:y>0.19248</cdr:y>
    </cdr:from>
    <cdr:to>
      <cdr:x>0.80526</cdr:x>
      <cdr:y>0.27672</cdr:y>
    </cdr:to>
    <cdr:sp macro="" textlink="">
      <cdr:nvSpPr>
        <cdr:cNvPr id="5" name="Google Shape;453;p5">
          <a:extLst xmlns:a="http://schemas.openxmlformats.org/drawingml/2006/main">
            <a:ext uri="{FF2B5EF4-FFF2-40B4-BE49-F238E27FC236}">
              <a16:creationId xmlns:a16="http://schemas.microsoft.com/office/drawing/2014/main" id="{16C67EEB-E5B3-7579-B79D-88372D1ED5B3}"/>
            </a:ext>
          </a:extLst>
        </cdr:cNvPr>
        <cdr:cNvSpPr txBox="1"/>
      </cdr:nvSpPr>
      <cdr:spPr>
        <a:xfrm xmlns:a="http://schemas.openxmlformats.org/drawingml/2006/main">
          <a:off x="8265344" y="456890"/>
          <a:ext cx="853403" cy="19996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45700" rIns="91425" bIns="45700" anchor="t" anchorCtr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1">
            <a:buClr>
              <a:srgbClr val="595959"/>
            </a:buClr>
            <a:buSzPts val="1200"/>
            <a:defRPr/>
          </a:pPr>
          <a:r>
            <a:rPr lang="en-US" b="1" dirty="0"/>
            <a:t>7474.047</a:t>
          </a:r>
          <a:r>
            <a:rPr lang="en-US" dirty="0"/>
            <a:t> </a:t>
          </a:r>
          <a:r>
            <a:rPr lang="en-US" sz="1100" b="1" dirty="0">
              <a:latin typeface="+mn-lt"/>
              <a:ea typeface="+mn-ea"/>
              <a:cs typeface="+mn-cs"/>
            </a:rPr>
            <a:t>  </a:t>
          </a:r>
          <a:endParaRPr sz="1100" b="1" dirty="0">
            <a:latin typeface="+mn-lt"/>
            <a:ea typeface="+mn-ea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55A-10CD-446E-9500-4AB9D47DF73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E979-CD9A-48A8-8603-B1FA56C3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5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E979-CD9A-48A8-8603-B1FA56C31C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9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E979-CD9A-48A8-8603-B1FA56C31C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E979-CD9A-48A8-8603-B1FA56C31C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75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89895C-F1BE-44B7-B331-AF0C66DB0D3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0D2B-F160-4832-92C7-14D0FE6BA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54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slide" Target="slide8.xml"/><Relationship Id="rId1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601DA3-FBC6-9F1D-7115-CB25692DC91C}"/>
              </a:ext>
            </a:extLst>
          </p:cNvPr>
          <p:cNvSpPr txBox="1"/>
          <p:nvPr/>
        </p:nvSpPr>
        <p:spPr>
          <a:xfrm>
            <a:off x="1055078" y="1503456"/>
            <a:ext cx="95414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Commercial Store Sales Analysis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DA08DC4-221F-B3AB-C9F5-A6AAABC3C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41" y="2630852"/>
            <a:ext cx="5700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Internship Program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8DF49-C08D-F303-FE00-A2CB33675E9A}"/>
              </a:ext>
            </a:extLst>
          </p:cNvPr>
          <p:cNvSpPr txBox="1"/>
          <p:nvPr/>
        </p:nvSpPr>
        <p:spPr>
          <a:xfrm>
            <a:off x="2723564" y="4091913"/>
            <a:ext cx="6421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entury Gothic (Body)"/>
              </a:rPr>
              <a:t>Brainwave Matrix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C9538-F617-3B0A-541B-9E16438BE7EF}"/>
              </a:ext>
            </a:extLst>
          </p:cNvPr>
          <p:cNvSpPr txBox="1"/>
          <p:nvPr/>
        </p:nvSpPr>
        <p:spPr>
          <a:xfrm>
            <a:off x="2509911" y="5092934"/>
            <a:ext cx="756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entury Gothic (Body)"/>
              </a:rPr>
              <a:t>Prepared by: Ahmed Mousa Mokhtar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6062A-CCE1-9D43-2F4C-49BB19F73314}"/>
              </a:ext>
            </a:extLst>
          </p:cNvPr>
          <p:cNvSpPr txBox="1"/>
          <p:nvPr/>
        </p:nvSpPr>
        <p:spPr>
          <a:xfrm>
            <a:off x="3189849" y="3345860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Data Analysis Track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80DD9-27D8-9A6B-A39E-2FF23B51BA9E}"/>
              </a:ext>
            </a:extLst>
          </p:cNvPr>
          <p:cNvSpPr txBox="1"/>
          <p:nvPr/>
        </p:nvSpPr>
        <p:spPr>
          <a:xfrm>
            <a:off x="4877973" y="6018956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April 2025</a:t>
            </a:r>
          </a:p>
        </p:txBody>
      </p:sp>
      <p:pic>
        <p:nvPicPr>
          <p:cNvPr id="1026" name="Picture 2" descr="Brainwave Matrix Solutions | LinkedIn">
            <a:extLst>
              <a:ext uri="{FF2B5EF4-FFF2-40B4-BE49-F238E27FC236}">
                <a16:creationId xmlns:a16="http://schemas.microsoft.com/office/drawing/2014/main" id="{E450C851-CF94-998F-F26D-E9B77A71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892" y="310576"/>
            <a:ext cx="769441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2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D1834C-87AF-489C-3C37-99C6267CA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544393"/>
              </p:ext>
            </p:extLst>
          </p:nvPr>
        </p:nvGraphicFramePr>
        <p:xfrm>
          <a:off x="2097537" y="618834"/>
          <a:ext cx="8242216" cy="2710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62C09C-21AD-F9D4-833A-6B2A475D572E}"/>
              </a:ext>
            </a:extLst>
          </p:cNvPr>
          <p:cNvSpPr txBox="1"/>
          <p:nvPr/>
        </p:nvSpPr>
        <p:spPr>
          <a:xfrm>
            <a:off x="1006762" y="3329283"/>
            <a:ext cx="93329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Century Gothic (Body)"/>
              </a:rPr>
              <a:t>Performance Ranking:</a:t>
            </a:r>
            <a:endParaRPr lang="en-US" b="0" i="0" dirty="0">
              <a:effectLst/>
              <a:latin typeface="Century Gothic (Body)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1st: Branch C (7.07).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2nd: Branch A (7.03).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3rd: Branch B (6.82).</a:t>
            </a:r>
          </a:p>
          <a:p>
            <a:pPr algn="l"/>
            <a:r>
              <a:rPr lang="en-US" b="1" i="0" dirty="0">
                <a:effectLst/>
                <a:latin typeface="Century Gothic (Body)"/>
              </a:rPr>
              <a:t>Observations:</a:t>
            </a:r>
            <a:endParaRPr lang="en-US" b="0" i="0" dirty="0">
              <a:effectLst/>
              <a:latin typeface="Century Gothic (Body)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All branches scored above 6.5, indicating generally positive customer satisfaction.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Narrow range (6.82-7.07) shows relatively consistent service quality.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Branch B is the clear underperformer, falling below the average (6.97).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A27C4-BDCC-701F-3AE3-09939D79921C}"/>
              </a:ext>
            </a:extLst>
          </p:cNvPr>
          <p:cNvSpPr txBox="1"/>
          <p:nvPr/>
        </p:nvSpPr>
        <p:spPr>
          <a:xfrm>
            <a:off x="2222500" y="357224"/>
            <a:ext cx="7175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500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00" dirty="0"/>
              <a:t>Branch Customer Satisfaction Scores</a:t>
            </a:r>
          </a:p>
        </p:txBody>
      </p:sp>
    </p:spTree>
    <p:extLst>
      <p:ext uri="{BB962C8B-B14F-4D97-AF65-F5344CB8AC3E}">
        <p14:creationId xmlns:p14="http://schemas.microsoft.com/office/powerpoint/2010/main" val="165950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67E47A-CDBB-7446-A5CF-9AC0DC29B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826002"/>
              </p:ext>
            </p:extLst>
          </p:nvPr>
        </p:nvGraphicFramePr>
        <p:xfrm>
          <a:off x="1872343" y="952499"/>
          <a:ext cx="8314394" cy="1822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2E54C9-0629-49AC-225D-CB5E07C43250}"/>
              </a:ext>
            </a:extLst>
          </p:cNvPr>
          <p:cNvSpPr txBox="1"/>
          <p:nvPr/>
        </p:nvSpPr>
        <p:spPr>
          <a:xfrm>
            <a:off x="142500" y="2738041"/>
            <a:ext cx="12049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Century Gothic (Body)"/>
              </a:rPr>
              <a:t>Top Performing Categories:</a:t>
            </a:r>
            <a:endParaRPr lang="en-US" b="0" i="0" dirty="0">
              <a:effectLst/>
              <a:latin typeface="Century Gothic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entury Gothic (Body)"/>
              </a:rPr>
              <a:t>Food and Beverages (7.11) - Highest satisfaction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entury Gothic (Body)"/>
              </a:rPr>
              <a:t>Health and Beauty (7.00) -</a:t>
            </a:r>
            <a:r>
              <a:rPr lang="en-US" b="0" i="0" dirty="0">
                <a:effectLst/>
                <a:latin typeface="Century Gothic (Body)"/>
              </a:rPr>
              <a:t> Consistently meets expectations.</a:t>
            </a:r>
          </a:p>
          <a:p>
            <a:pPr algn="l"/>
            <a:r>
              <a:rPr lang="en-US" b="1" i="0" dirty="0">
                <a:effectLst/>
                <a:latin typeface="Century Gothic (Body)"/>
              </a:rPr>
              <a:t>Solid Performer:</a:t>
            </a:r>
            <a:endParaRPr lang="en-US" b="0" i="0" dirty="0">
              <a:effectLst/>
              <a:latin typeface="Century Gothic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entury Gothic (Body)"/>
              </a:rPr>
              <a:t>Sports and Travel (6.92) - Maintains satisfactory </a:t>
            </a:r>
            <a:r>
              <a:rPr lang="en-US" b="0" i="0" dirty="0">
                <a:effectLst/>
                <a:latin typeface="Century Gothic (Body)"/>
              </a:rPr>
              <a:t>performance</a:t>
            </a:r>
          </a:p>
          <a:p>
            <a:pPr algn="l"/>
            <a:r>
              <a:rPr lang="en-US" b="1" i="0" dirty="0">
                <a:effectLst/>
                <a:latin typeface="Century Gothic (Body)"/>
              </a:rPr>
              <a:t>Areas Needing Improvement:</a:t>
            </a:r>
            <a:endParaRPr lang="en-US" b="0" i="0" dirty="0">
              <a:effectLst/>
              <a:latin typeface="Century Gothic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entury Gothic (Body)"/>
              </a:rPr>
              <a:t>Electronic Accessories (6.92) - Below average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entury Gothic (Body)"/>
              </a:rPr>
              <a:t>Home and Lifestyle (6.84) - </a:t>
            </a:r>
            <a:r>
              <a:rPr lang="en-US" b="0" i="0" dirty="0">
                <a:effectLst/>
                <a:latin typeface="Century Gothic (Body)"/>
              </a:rPr>
              <a:t>Lowest satisfaction scores</a:t>
            </a:r>
          </a:p>
          <a:p>
            <a:pPr algn="l"/>
            <a:r>
              <a:rPr lang="en-US" b="1" i="0" dirty="0">
                <a:effectLst/>
                <a:latin typeface="Century Gothic (Body)"/>
              </a:rPr>
              <a:t>Insights:</a:t>
            </a:r>
            <a:endParaRPr lang="en-US" b="0" i="0" dirty="0">
              <a:effectLst/>
              <a:latin typeface="Century Gothic (Body)"/>
            </a:endParaRPr>
          </a:p>
          <a:p>
            <a:pPr>
              <a:buFont typeface="+mj-lt"/>
              <a:buAutoNum type="arabicPeriod"/>
            </a:pPr>
            <a:r>
              <a:rPr lang="en-US" b="1" i="0" dirty="0">
                <a:effectLst/>
                <a:latin typeface="Century Gothic (Body)"/>
              </a:rPr>
              <a:t>Food &amp; Beverage Dominance </a:t>
            </a:r>
            <a:r>
              <a:rPr lang="en-US" dirty="0">
                <a:latin typeface="Century Gothic (Body)"/>
              </a:rPr>
              <a:t>(7.11) appears </a:t>
            </a:r>
            <a:r>
              <a:rPr lang="en-US" b="0" i="0" dirty="0">
                <a:effectLst/>
                <a:latin typeface="Century Gothic (Body)"/>
              </a:rPr>
              <a:t>as a major customer attraction and revenue driver.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The underperformance of </a:t>
            </a:r>
            <a:r>
              <a:rPr lang="en-US" b="1" dirty="0">
                <a:latin typeface="Century Gothic (Body)"/>
              </a:rPr>
              <a:t>the “Home &amp; Lifestyle” category</a:t>
            </a:r>
            <a:r>
              <a:rPr lang="en-US" b="0" i="0" dirty="0">
                <a:effectLst/>
                <a:latin typeface="Century Gothic (Body)"/>
              </a:rPr>
              <a:t> (6.84) presents a clear improvement opportunity</a:t>
            </a:r>
            <a:r>
              <a:rPr lang="en-US" i="0" dirty="0">
                <a:effectLst/>
                <a:latin typeface="Century Gothic (Body)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The below-average score of </a:t>
            </a:r>
            <a:r>
              <a:rPr lang="en-US" b="1" dirty="0">
                <a:latin typeface="Century Gothic (Body)"/>
              </a:rPr>
              <a:t>the “Electronic Accessories” category </a:t>
            </a:r>
            <a:r>
              <a:rPr lang="en-US" b="0" i="0" dirty="0">
                <a:effectLst/>
                <a:latin typeface="Century Gothic (Body)"/>
              </a:rPr>
              <a:t>(6.92) warrants th</a:t>
            </a:r>
            <a:r>
              <a:rPr lang="en-US" dirty="0">
                <a:latin typeface="Century Gothic (Body)"/>
              </a:rPr>
              <a:t>e necessity to make a review.</a:t>
            </a:r>
            <a:endParaRPr lang="en-US" i="0" dirty="0">
              <a:effectLst/>
              <a:latin typeface="Century Gothic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3DBD1-7D37-2005-B2B1-BB3A62CE582A}"/>
              </a:ext>
            </a:extLst>
          </p:cNvPr>
          <p:cNvSpPr txBox="1"/>
          <p:nvPr/>
        </p:nvSpPr>
        <p:spPr>
          <a:xfrm>
            <a:off x="2727325" y="101201"/>
            <a:ext cx="6737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500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00" dirty="0"/>
              <a:t>Customer Satisfaction Across Product Categories</a:t>
            </a:r>
          </a:p>
        </p:txBody>
      </p:sp>
    </p:spTree>
    <p:extLst>
      <p:ext uri="{BB962C8B-B14F-4D97-AF65-F5344CB8AC3E}">
        <p14:creationId xmlns:p14="http://schemas.microsoft.com/office/powerpoint/2010/main" val="374304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A9CD7-51D8-9DB2-9576-40B6041B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956E8C-9557-0848-36AA-78FF46675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210893"/>
              </p:ext>
            </p:extLst>
          </p:nvPr>
        </p:nvGraphicFramePr>
        <p:xfrm>
          <a:off x="3086100" y="749300"/>
          <a:ext cx="4889500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FA1BA-D6E1-1EC5-D8EE-22DC619C40BF}"/>
              </a:ext>
            </a:extLst>
          </p:cNvPr>
          <p:cNvSpPr txBox="1"/>
          <p:nvPr/>
        </p:nvSpPr>
        <p:spPr>
          <a:xfrm>
            <a:off x="334305" y="3479800"/>
            <a:ext cx="10329008" cy="1964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ash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 is the most used method at </a:t>
            </a: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35%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, showing strong customer preference for traditional payments.</a:t>
            </a:r>
            <a:endParaRPr lang="en-US" kern="100" dirty="0">
              <a:effectLst/>
              <a:latin typeface="Century Gothic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Ewallet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 follows closely at </a:t>
            </a: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34%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, indicating growing digital adoption.</a:t>
            </a:r>
            <a:endParaRPr lang="en-US" kern="100" dirty="0">
              <a:effectLst/>
              <a:latin typeface="Century Gothic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Credit Card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 usage is </a:t>
            </a: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31%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, also widely accepted.</a:t>
            </a:r>
            <a:endParaRPr lang="en-US" kern="100" dirty="0">
              <a:effectLst/>
              <a:latin typeface="Century Gothic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Insight: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 Usage is well-balanced, with </a:t>
            </a:r>
            <a:r>
              <a:rPr lang="en-US" b="1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65%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 preferring digital methods (Ewallet </a:t>
            </a:r>
            <a:r>
              <a:rPr lang="en-US" kern="0" dirty="0"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&amp; </a:t>
            </a:r>
            <a:r>
              <a:rPr lang="en-US" kern="0" dirty="0">
                <a:effectLst/>
                <a:latin typeface="Century Gothic (Body)"/>
                <a:ea typeface="Times New Roman" panose="02020603050405020304" pitchFamily="18" charset="0"/>
                <a:cs typeface="Arial" panose="020B0604020202020204" pitchFamily="34" charset="0"/>
              </a:rPr>
              <a:t>Credit Card).</a:t>
            </a:r>
            <a:endParaRPr lang="en-US" sz="2000" kern="100" dirty="0">
              <a:effectLst/>
              <a:latin typeface="Century Gothic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BDC6C-5A92-04D6-3B28-CCECAE7DD889}"/>
              </a:ext>
            </a:extLst>
          </p:cNvPr>
          <p:cNvSpPr txBox="1"/>
          <p:nvPr/>
        </p:nvSpPr>
        <p:spPr>
          <a:xfrm>
            <a:off x="2482850" y="1320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500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00" dirty="0">
                <a:latin typeface="Century Gothic (Body)"/>
              </a:rPr>
              <a:t>Payment Method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7855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4E63-4CC5-AFFE-1467-2BC8A00C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entury Gothic (Body)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8B2C-F42D-FD18-1070-F50DB73A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251227"/>
            <a:ext cx="10515600" cy="2961658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For Sales Volume:</a:t>
            </a:r>
            <a:endParaRPr lang="en-US" sz="1800" b="1" kern="100" dirty="0">
              <a:effectLst/>
              <a:latin typeface="Century Gothic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Increase promotional activities</a:t>
            </a:r>
            <a:r>
              <a:rPr lang="en-US" sz="1800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 during the periods with noticeable drops (like January 4th, February 13th, and March 18th), such as targeted offers or marketing campaigns.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Leverage high-sales days</a:t>
            </a:r>
            <a:r>
              <a:rPr lang="en-US" sz="1800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 (like January 23rd, February 7th, and March 9th) by expanding offers or planning bigger promotions during those specific periods.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Review marketing strategies</a:t>
            </a:r>
            <a:r>
              <a:rPr lang="en-US" sz="1800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 for low-performance days to identify the reasons behind the drops and address them (e.g., seasonal changes or lack of offers).</a:t>
            </a:r>
            <a:endParaRPr lang="en-US" sz="1800" dirty="0">
              <a:latin typeface="Century Gothic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CCFF5-038A-9764-3A7F-D70B7F57D23D}"/>
              </a:ext>
            </a:extLst>
          </p:cNvPr>
          <p:cNvSpPr txBox="1"/>
          <p:nvPr/>
        </p:nvSpPr>
        <p:spPr>
          <a:xfrm>
            <a:off x="698500" y="4521916"/>
            <a:ext cx="6718300" cy="1562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For Customer Types: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Review and enhance membership program value.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Conduct customer surveys to understand preferences.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Compare spending </a:t>
            </a:r>
            <a:r>
              <a:rPr lang="en-US" i="0" dirty="0">
                <a:effectLst/>
                <a:latin typeface="Century Gothic (Body)"/>
              </a:rPr>
              <a:t>patterns </a:t>
            </a:r>
            <a:r>
              <a:rPr lang="en-US" b="0" i="0" dirty="0">
                <a:effectLst/>
                <a:latin typeface="Century Gothic (Body)"/>
              </a:rPr>
              <a:t>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205914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AA751-481F-DF38-B5E4-8A8F6FC3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A7D1-FA01-AE47-195F-171AA317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5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entury Gothic (Body)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FA514-11DD-5806-56A9-755694BD20B9}"/>
              </a:ext>
            </a:extLst>
          </p:cNvPr>
          <p:cNvSpPr txBox="1"/>
          <p:nvPr/>
        </p:nvSpPr>
        <p:spPr>
          <a:xfrm>
            <a:off x="642991" y="1635560"/>
            <a:ext cx="10155172" cy="16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 dirty="0">
                <a:latin typeface="Century Gothic (Body)"/>
                <a:cs typeface="Arial" panose="020B0604020202020204" pitchFamily="34" charset="0"/>
              </a:rPr>
              <a:t>For Customer Gender:</a:t>
            </a:r>
          </a:p>
          <a:p>
            <a:pPr marL="228600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0" dirty="0">
                <a:latin typeface="Century Gothic (Body)"/>
                <a:cs typeface="Arial" panose="020B0604020202020204" pitchFamily="34" charset="0"/>
              </a:rPr>
              <a:t>Compare spending patterns (average purchase value per gender).</a:t>
            </a:r>
          </a:p>
          <a:p>
            <a:pPr marL="228600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0" dirty="0">
                <a:latin typeface="Century Gothic (Body)"/>
                <a:cs typeface="Arial" panose="020B0604020202020204" pitchFamily="34" charset="0"/>
              </a:rPr>
              <a:t>Evaluate product preferences by gender to optimize inventory.</a:t>
            </a:r>
          </a:p>
          <a:p>
            <a:pPr marL="228600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0" dirty="0">
                <a:latin typeface="Century Gothic (Body)"/>
                <a:cs typeface="Arial" panose="020B0604020202020204" pitchFamily="34" charset="0"/>
              </a:rPr>
              <a:t>Assess if marketing </a:t>
            </a:r>
            <a:r>
              <a:rPr lang="en-US" i="0" dirty="0">
                <a:effectLst/>
                <a:latin typeface="Century Gothic (Body)"/>
              </a:rPr>
              <a:t>efforts need adjustment to maintain balance.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18C56-2736-49AA-BCA8-D4AAD212E7C6}"/>
              </a:ext>
            </a:extLst>
          </p:cNvPr>
          <p:cNvSpPr txBox="1"/>
          <p:nvPr/>
        </p:nvSpPr>
        <p:spPr>
          <a:xfrm>
            <a:off x="642991" y="3637262"/>
            <a:ext cx="6098344" cy="164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 dirty="0">
                <a:latin typeface="Century Gothic (Body)"/>
                <a:cs typeface="Arial" panose="020B0604020202020204" pitchFamily="34" charset="0"/>
              </a:rPr>
              <a:t>For Enhancing Branches’ Sales: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0" dirty="0">
                <a:latin typeface="Century Gothic (Body)"/>
                <a:cs typeface="Arial" panose="020B0604020202020204" pitchFamily="34" charset="0"/>
              </a:rPr>
              <a:t>Recognize Branch “C”‘s performance.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0" dirty="0">
                <a:latin typeface="Century Gothic (Body)"/>
                <a:cs typeface="Arial" panose="020B0604020202020204" pitchFamily="34" charset="0"/>
              </a:rPr>
              <a:t>Initiate quality improvement programs at Branch B.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kern="0" dirty="0">
                <a:latin typeface="Century Gothic (Body)"/>
                <a:cs typeface="Arial" panose="020B0604020202020204" pitchFamily="34" charset="0"/>
              </a:rPr>
              <a:t>Set measurable goals for </a:t>
            </a:r>
            <a:r>
              <a:rPr lang="en-US" i="0" dirty="0">
                <a:effectLst/>
                <a:latin typeface="Century Gothic (Body)"/>
              </a:rPr>
              <a:t>all locations</a:t>
            </a:r>
            <a:r>
              <a:rPr lang="en-US" b="0" i="0" dirty="0">
                <a:effectLst/>
                <a:latin typeface="Century Gothic (Body)"/>
              </a:rPr>
              <a:t>.</a:t>
            </a:r>
            <a:endParaRPr lang="en-US" sz="2000" b="0" i="0" dirty="0">
              <a:effectLst/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9819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8393-B817-676B-E890-D679B051A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2133-FED6-67F5-ABC7-A7619291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2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entury Gothic (Body)"/>
              </a:rPr>
              <a:t>Recommendations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57810-5206-C9AC-4C08-7D0FFB83F34D}"/>
              </a:ext>
            </a:extLst>
          </p:cNvPr>
          <p:cNvSpPr txBox="1"/>
          <p:nvPr/>
        </p:nvSpPr>
        <p:spPr>
          <a:xfrm>
            <a:off x="356380" y="4648504"/>
            <a:ext cx="8238980" cy="88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20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For Enhancing Electronic Accessories' sales 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Evaluate </a:t>
            </a:r>
            <a:r>
              <a:rPr lang="en-US" sz="2000" b="0" i="0" dirty="0">
                <a:effectLst/>
                <a:latin typeface="DeepSeek-CJK-patch"/>
              </a:rPr>
              <a:t>product quality and customer service in this category.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CCF6E-773D-BE06-C436-AA38BBC71554}"/>
              </a:ext>
            </a:extLst>
          </p:cNvPr>
          <p:cNvSpPr txBox="1"/>
          <p:nvPr/>
        </p:nvSpPr>
        <p:spPr>
          <a:xfrm>
            <a:off x="760803" y="5552772"/>
            <a:ext cx="1099978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 Payment Methods</a:t>
            </a:r>
            <a:r>
              <a:rPr lang="en-US" sz="20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Maintain all payment options and consider promoting Ewallet for faster, contactless transactions.</a:t>
            </a:r>
            <a:endParaRPr lang="en-US" sz="2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AD951-C490-74E6-E7B1-DAA202508681}"/>
              </a:ext>
            </a:extLst>
          </p:cNvPr>
          <p:cNvSpPr txBox="1"/>
          <p:nvPr/>
        </p:nvSpPr>
        <p:spPr>
          <a:xfrm>
            <a:off x="356380" y="3400173"/>
            <a:ext cx="7908554" cy="1235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20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For Product Lines: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latin typeface="Times New Roman" panose="02020603050405020304" pitchFamily="18" charset="0"/>
                <a:cs typeface="Arial" panose="020B0604020202020204" pitchFamily="34" charset="0"/>
              </a:rPr>
              <a:t>Analyze</a:t>
            </a:r>
            <a:r>
              <a:rPr lang="en-US" sz="20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 success </a:t>
            </a:r>
            <a:r>
              <a:rPr lang="en-US" sz="2000" b="0" i="0" dirty="0">
                <a:effectLst/>
                <a:latin typeface="DeepSeek-CJK-patch"/>
              </a:rPr>
              <a:t>factors for potential replication in other categories.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1B1EC-4165-C1C6-2F3D-54BB23C7D12F}"/>
              </a:ext>
            </a:extLst>
          </p:cNvPr>
          <p:cNvSpPr txBox="1"/>
          <p:nvPr/>
        </p:nvSpPr>
        <p:spPr>
          <a:xfrm>
            <a:off x="356380" y="1534799"/>
            <a:ext cx="6967318" cy="179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2000" b="1" kern="0" dirty="0">
                <a:latin typeface="Times New Roman" panose="02020603050405020304" pitchFamily="18" charset="0"/>
                <a:cs typeface="Arial" panose="020B0604020202020204" pitchFamily="34" charset="0"/>
              </a:rPr>
              <a:t>For Enhancing Home &amp; Lifestyle’s sales :</a:t>
            </a:r>
          </a:p>
          <a:p>
            <a:pPr marL="685800" lvl="1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0" dirty="0">
                <a:latin typeface="Times New Roman" panose="02020603050405020304" pitchFamily="18" charset="0"/>
                <a:cs typeface="Arial" panose="020B0604020202020204" pitchFamily="34" charset="0"/>
              </a:rPr>
              <a:t>Conduct root cause analysis of satisfaction gaps.</a:t>
            </a:r>
          </a:p>
          <a:p>
            <a:pPr marL="685800" lvl="1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0" dirty="0">
                <a:latin typeface="Times New Roman" panose="02020603050405020304" pitchFamily="18" charset="0"/>
                <a:cs typeface="Arial" panose="020B0604020202020204" pitchFamily="34" charset="0"/>
              </a:rPr>
              <a:t>Implement targeted marketing campaigns.</a:t>
            </a:r>
          </a:p>
          <a:p>
            <a:pPr marL="685800" lvl="1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0" dirty="0">
                <a:latin typeface="Times New Roman" panose="02020603050405020304" pitchFamily="18" charset="0"/>
                <a:cs typeface="Arial" panose="020B0604020202020204" pitchFamily="34" charset="0"/>
              </a:rPr>
              <a:t>Consider product </a:t>
            </a:r>
            <a:r>
              <a:rPr lang="en-US" sz="2000" i="0" dirty="0">
                <a:effectLst/>
                <a:latin typeface="DeepSeek-CJK-patch"/>
              </a:rPr>
              <a:t>assortment adjustments</a:t>
            </a:r>
            <a:r>
              <a:rPr lang="en-US" sz="2000" b="0" i="0" dirty="0">
                <a:effectLst/>
                <a:latin typeface="DeepSeek-CJK-patch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896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462-95EE-0F0A-5FB2-A020322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Century Gothic (Body)"/>
              </a:rPr>
              <a:t>Conclusion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8C129-428E-E1E9-B2CB-09DBBC2D933F}"/>
              </a:ext>
            </a:extLst>
          </p:cNvPr>
          <p:cNvSpPr txBox="1"/>
          <p:nvPr/>
        </p:nvSpPr>
        <p:spPr>
          <a:xfrm>
            <a:off x="838200" y="1847449"/>
            <a:ext cx="107676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buNone/>
            </a:pPr>
            <a:r>
              <a:rPr lang="en-US" sz="2000" dirty="0"/>
              <a:t>The analysis of the store’s sales data provided several key insights:</a:t>
            </a:r>
          </a:p>
          <a:p>
            <a:pPr algn="justLow">
              <a:buFont typeface="Arial" panose="020B0604020202020204" pitchFamily="34" charset="0"/>
              <a:buChar char="•"/>
            </a:pPr>
            <a:r>
              <a:rPr lang="en-US" sz="2000" b="1" dirty="0"/>
              <a:t>Cash</a:t>
            </a:r>
            <a:r>
              <a:rPr lang="en-US" sz="2000" dirty="0"/>
              <a:t> was identified as the most commonly used payment method (35%), closely followed by </a:t>
            </a:r>
            <a:r>
              <a:rPr lang="en-US" sz="2000" b="1" dirty="0"/>
              <a:t>Ewallet (34%)</a:t>
            </a:r>
            <a:r>
              <a:rPr lang="en-US" sz="2000" dirty="0"/>
              <a:t> and </a:t>
            </a:r>
            <a:r>
              <a:rPr lang="en-US" sz="2000" b="1" dirty="0"/>
              <a:t>Credit Card (31%)</a:t>
            </a:r>
            <a:r>
              <a:rPr lang="en-US" sz="2000" dirty="0"/>
              <a:t>, indicating a balanced use of both traditional and digital payments.</a:t>
            </a:r>
          </a:p>
          <a:p>
            <a:pPr algn="justLow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sales trend over time</a:t>
            </a:r>
            <a:r>
              <a:rPr lang="en-US" sz="2000" dirty="0"/>
              <a:t> showed notable fluctuations, with sales peaking around </a:t>
            </a:r>
            <a:r>
              <a:rPr lang="en-US" sz="2000" b="1" dirty="0"/>
              <a:t>February 6th</a:t>
            </a:r>
            <a:r>
              <a:rPr lang="en-US" sz="2000" dirty="0"/>
              <a:t> and </a:t>
            </a:r>
            <a:r>
              <a:rPr lang="en-US" sz="2000" b="1" dirty="0"/>
              <a:t>March 11th</a:t>
            </a:r>
            <a:r>
              <a:rPr lang="en-US" sz="2000" dirty="0"/>
              <a:t>, and dropping significantly around </a:t>
            </a:r>
            <a:r>
              <a:rPr lang="en-US" sz="2000" b="1" dirty="0"/>
              <a:t>January 25th</a:t>
            </a:r>
            <a:r>
              <a:rPr lang="en-US" sz="2000" dirty="0"/>
              <a:t> and </a:t>
            </a:r>
            <a:r>
              <a:rPr lang="en-US" sz="2000" b="1" dirty="0"/>
              <a:t>February 14th</a:t>
            </a:r>
            <a:r>
              <a:rPr lang="en-US" sz="2000" dirty="0"/>
              <a:t>.</a:t>
            </a:r>
          </a:p>
          <a:p>
            <a:pPr algn="justLow">
              <a:buFont typeface="Arial" panose="020B0604020202020204" pitchFamily="34" charset="0"/>
              <a:buChar char="•"/>
            </a:pPr>
            <a:r>
              <a:rPr lang="en-US" sz="2000" dirty="0"/>
              <a:t>Despite these variations, average daily sales remained within a stable range, reflecting consistent customer engagement.</a:t>
            </a:r>
          </a:p>
          <a:p>
            <a:pPr algn="justLow">
              <a:buNone/>
            </a:pPr>
            <a:r>
              <a:rPr lang="en-US" sz="2000" dirty="0"/>
              <a:t>Using Microsoft Excel, the data was cleaned, organized, and analyzed through pivot tables and visual charts. These findings highlight opportunities to enhance digital payment promotions and understand customer behavior patterns.</a:t>
            </a:r>
          </a:p>
          <a:p>
            <a:pPr algn="justLow"/>
            <a:r>
              <a:rPr lang="en-US" sz="2000" dirty="0"/>
              <a:t>The analysis emphasizes the value of data-driven decisions in improving sales performance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95981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4BBA-359B-8E14-8BCE-9494A00A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Contents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9C8EF8-7096-1FB2-6E57-3358D894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66" y="1327515"/>
            <a:ext cx="551304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Introduction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overview and objectives of the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Methodology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cleaning, preparation, and analysis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action="ppaction://hlinksldjump"/>
              </a:rPr>
              <a:t>Data Overview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details, structure, and key variables.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action="ppaction://hlinksldjump"/>
              </a:rPr>
              <a:t>Daily Sales Trend Analysis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sales trend and observations.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action="ppaction://hlinksldjump"/>
              </a:rPr>
              <a:t>Branch Sales Analysis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action="ppaction://hlinksldjump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performance across different branches.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 action="ppaction://hlinksldjump"/>
              </a:rPr>
              <a:t>Payment Methods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and preference of payment types.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AAE2B-D398-7113-FF9A-D16FA76BF63B}"/>
              </a:ext>
            </a:extLst>
          </p:cNvPr>
          <p:cNvSpPr txBox="1"/>
          <p:nvPr/>
        </p:nvSpPr>
        <p:spPr>
          <a:xfrm>
            <a:off x="6234188" y="1385861"/>
            <a:ext cx="60983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 action="ppaction://hlinksldjump"/>
              </a:rPr>
              <a:t>Customer Type Distribution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into Member vs Normal customer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 action="ppaction://hlinksldjump"/>
              </a:rPr>
              <a:t>Customer Gender Distribution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breakdown and related observations.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 action="ppaction://hlinksldjump"/>
              </a:rPr>
              <a:t>Branch Customer Satisfaction Scores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satisfaction ratings across different branches.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 action="ppaction://hlinksldjump"/>
              </a:rPr>
              <a:t>Customer Satisfaction Across Product Categories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how satisfaction varies by product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7B73F6-7EC2-6C40-AB3B-37E0E9C24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88" y="4804844"/>
            <a:ext cx="6248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action="ppaction://hlinksldjump"/>
              </a:rPr>
              <a:t>Recommendations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 action="ppaction://hlinksldjump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suggestions based on the findings.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action="ppaction://hlinksldjump"/>
              </a:rPr>
              <a:t>Conclusion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 action="ppaction://hlinksldjump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interpretation and business implications.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6871-BFBC-E3C6-F535-D6004071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45030-B620-98F7-DAAC-7B73158706B6}"/>
              </a:ext>
            </a:extLst>
          </p:cNvPr>
          <p:cNvSpPr txBox="1"/>
          <p:nvPr/>
        </p:nvSpPr>
        <p:spPr>
          <a:xfrm>
            <a:off x="655320" y="1761027"/>
            <a:ext cx="109645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>
              <a:buNone/>
            </a:pPr>
            <a:r>
              <a:rPr lang="en-US" sz="2000" dirty="0"/>
              <a:t>This analytical report focuses on the sales data of a retail store, aiming to uncover meaningful insights that support strategic decision-making. The dataset includes key attributes such as transaction dates, branch locations, product lines, customer types, payment methods, and sales values.</a:t>
            </a:r>
          </a:p>
          <a:p>
            <a:pPr algn="justLow">
              <a:buNone/>
            </a:pPr>
            <a:r>
              <a:rPr lang="en-US" sz="2000" dirty="0"/>
              <a:t>The main goal of the analysis is to evaluate the store’s performance across multiple dimensions, including total sales per branch, preferred payment methods, customer segmentation, and sales trends over date.</a:t>
            </a:r>
          </a:p>
          <a:p>
            <a:pPr algn="justLow"/>
            <a:r>
              <a:rPr lang="en-US" sz="2000" dirty="0"/>
              <a:t>The data was processed and analyzed using Microsoft Excel, involving steps such as data cleaning, pivot table creation, and chart visualizations. The outcome of this report is to provide a clear understanding of business operations and identify areas for improvement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185352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6254-14B4-AED2-C9BD-714003C8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 (Body)"/>
              </a:rPr>
              <a:t>Methodology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22112-9177-F078-C343-A911B3EE1B53}"/>
              </a:ext>
            </a:extLst>
          </p:cNvPr>
          <p:cNvSpPr txBox="1"/>
          <p:nvPr/>
        </p:nvSpPr>
        <p:spPr>
          <a:xfrm>
            <a:off x="838200" y="2072926"/>
            <a:ext cx="103878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000" b="1" dirty="0"/>
              <a:t>Data Collection</a:t>
            </a:r>
            <a:r>
              <a:rPr lang="en-US" sz="2000" dirty="0"/>
              <a:t>: Sample sales data from a retail store, including transaction details.</a:t>
            </a:r>
          </a:p>
          <a:p>
            <a:pPr algn="justLow"/>
            <a:r>
              <a:rPr lang="en-US" sz="2000" b="1" dirty="0"/>
              <a:t>Data Cleaning</a:t>
            </a:r>
            <a:r>
              <a:rPr lang="en-US" sz="2000" dirty="0"/>
              <a:t>: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Removed duplicates.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Handled missing values.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Formatted date/time columns.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Standardized text entries.</a:t>
            </a:r>
          </a:p>
          <a:p>
            <a:pPr algn="justLow"/>
            <a:r>
              <a:rPr lang="en-US" sz="2000" b="1" dirty="0"/>
              <a:t>Processing &amp; Analysis</a:t>
            </a:r>
            <a:r>
              <a:rPr lang="en-US" sz="2000" dirty="0"/>
              <a:t>: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Calculated key metrics.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Used Pivot Tables for summarization.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Segmented data by branch, customer type, and product line.</a:t>
            </a:r>
          </a:p>
          <a:p>
            <a:pPr algn="justLow"/>
            <a:r>
              <a:rPr lang="en-US" sz="2000" b="1" dirty="0"/>
              <a:t>Visualization</a:t>
            </a:r>
            <a:r>
              <a:rPr lang="en-US" sz="2000" dirty="0"/>
              <a:t>:</a:t>
            </a:r>
          </a:p>
          <a:p>
            <a:pPr marL="742950" lvl="1" indent="-285750" algn="justLow">
              <a:buFont typeface="Arial" panose="020B0604020202020204" pitchFamily="34" charset="0"/>
              <a:buChar char="•"/>
            </a:pPr>
            <a:r>
              <a:rPr lang="en-US" sz="2000" dirty="0"/>
              <a:t>Bar, pie, and line charts created using Excel for clear insights.</a:t>
            </a:r>
          </a:p>
        </p:txBody>
      </p:sp>
    </p:spTree>
    <p:extLst>
      <p:ext uri="{BB962C8B-B14F-4D97-AF65-F5344CB8AC3E}">
        <p14:creationId xmlns:p14="http://schemas.microsoft.com/office/powerpoint/2010/main" val="238930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4AAAB-1D18-B760-8DDB-C74A8A32F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B71E-7213-4FFF-0683-7966641E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entury Gothic (Body)"/>
              </a:rPr>
              <a:t>Data Overview</a:t>
            </a:r>
            <a:endParaRPr lang="en-US" dirty="0">
              <a:latin typeface="Century Gothic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70A2A-EB6B-C5EB-009C-38F1E6B19526}"/>
              </a:ext>
            </a:extLst>
          </p:cNvPr>
          <p:cNvSpPr txBox="1"/>
          <p:nvPr/>
        </p:nvSpPr>
        <p:spPr>
          <a:xfrm>
            <a:off x="838200" y="1798549"/>
            <a:ext cx="11353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Dataset Source</a:t>
            </a:r>
            <a:r>
              <a:rPr lang="en-US" sz="2000" dirty="0"/>
              <a:t>: Sample retail sales data used for training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Total Records</a:t>
            </a:r>
            <a:r>
              <a:rPr lang="en-US" sz="2000" dirty="0"/>
              <a:t>: 1,000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Time Period</a:t>
            </a:r>
            <a:r>
              <a:rPr lang="en-US" sz="2000" dirty="0"/>
              <a:t>: January to March 2025.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Main Variables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Invoice ID</a:t>
            </a:r>
            <a:r>
              <a:rPr lang="en-US" sz="2000" dirty="0"/>
              <a:t> – Unique transaction identifier.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Branch &amp; City</a:t>
            </a:r>
            <a:r>
              <a:rPr lang="en-US" sz="2000" dirty="0"/>
              <a:t> – Store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Customer Type &amp; Gender</a:t>
            </a:r>
            <a:r>
              <a:rPr lang="en-US" sz="2000" dirty="0"/>
              <a:t> – Demographic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 Line</a:t>
            </a:r>
            <a:r>
              <a:rPr lang="en-US" sz="2000" dirty="0"/>
              <a:t> – Product category purchased.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Unit Price &amp; Quantity</a:t>
            </a:r>
            <a:r>
              <a:rPr lang="en-US" sz="2000" dirty="0"/>
              <a:t> – Sales volume and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Total &amp; Tax</a:t>
            </a:r>
            <a:r>
              <a:rPr lang="en-US" sz="2000" dirty="0"/>
              <a:t> – Transaction amount with 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Payment Method</a:t>
            </a:r>
            <a:r>
              <a:rPr lang="en-US" sz="2000" dirty="0"/>
              <a:t> – Cash, Ewallet, Credit Card.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Date &amp; Time</a:t>
            </a:r>
            <a:r>
              <a:rPr lang="en-US" sz="2000" dirty="0"/>
              <a:t> – When the purchase occurred.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Rating</a:t>
            </a:r>
            <a:r>
              <a:rPr lang="en-US" sz="2000" dirty="0"/>
              <a:t> – Customer satisfaction rating (out of 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Purpose</a:t>
            </a:r>
            <a:r>
              <a:rPr lang="en-US" sz="2000" dirty="0"/>
              <a:t>: To analyze sales patterns, customer behavior, and operational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67868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FE8CE1-69FF-31B5-CE84-1764D5073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711915"/>
              </p:ext>
            </p:extLst>
          </p:nvPr>
        </p:nvGraphicFramePr>
        <p:xfrm>
          <a:off x="434019" y="1010227"/>
          <a:ext cx="11323961" cy="221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7FEACA-44A6-EA16-F388-C70EE5B92891}"/>
              </a:ext>
            </a:extLst>
          </p:cNvPr>
          <p:cNvSpPr txBox="1"/>
          <p:nvPr/>
        </p:nvSpPr>
        <p:spPr>
          <a:xfrm>
            <a:off x="239697" y="3442428"/>
            <a:ext cx="11952303" cy="304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Fluctuating Pattern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: Sales show frequent fluctuations throughout the three-month period (January to March), indicating variable daily performance.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Highest Peaks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: The most noticeable spikes occurred on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January 23rd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February 7th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, and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March 9th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, where sales reached around 6,000–7,500 USD, reflecting the highest sales performance during the period.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Low Points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: The lowest sales levels were recorded on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January 4th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February 13th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, and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March 18th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, where sales were notably low, reaching 934 USD on February 13th and 1,292 USD on March 18th.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Overall Stability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: Despite the ups and downs, the average sales remained within the 3,000–5,000 USD range on most days, suggesting a relatively stable performance with occasional high-volume days.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2244A-E059-D009-0484-A532C2A59033}"/>
              </a:ext>
            </a:extLst>
          </p:cNvPr>
          <p:cNvSpPr txBox="1"/>
          <p:nvPr/>
        </p:nvSpPr>
        <p:spPr>
          <a:xfrm>
            <a:off x="2794000" y="2153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500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Daily Sales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55771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0BFA-DC72-AFCE-963A-2794AFE8C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A78B89-D52E-E30A-B0C1-BBD6976A6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263059"/>
              </p:ext>
            </p:extLst>
          </p:nvPr>
        </p:nvGraphicFramePr>
        <p:xfrm>
          <a:off x="1714500" y="1000848"/>
          <a:ext cx="8416471" cy="242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167BD6-2317-AFFF-7975-310417B7057A}"/>
              </a:ext>
            </a:extLst>
          </p:cNvPr>
          <p:cNvSpPr txBox="1"/>
          <p:nvPr/>
        </p:nvSpPr>
        <p:spPr>
          <a:xfrm>
            <a:off x="384629" y="3791857"/>
            <a:ext cx="11252200" cy="21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Branch “C” Recorded the highest total sales, amounting to approximately $110,568.71, reflecting outperforming the others, possibly due to higher customer traffic, better product mix, or stronger local demand.</a:t>
            </a:r>
          </a:p>
          <a:p>
            <a:pPr marL="228600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Branch A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branch B</a:t>
            </a:r>
            <a:r>
              <a:rPr lang="en-US" b="1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Times New Roman" panose="02020603050405020304" pitchFamily="18" charset="0"/>
              </a:rPr>
              <a:t>have very similar sales totals</a:t>
            </a:r>
            <a:r>
              <a:rPr lang="en-US" kern="100" dirty="0">
                <a:latin typeface="Century Gothic (Body)"/>
                <a:ea typeface="DengXian" panose="02010600030101010101" pitchFamily="2" charset="-122"/>
                <a:cs typeface="Times New Roman" panose="02020603050405020304" pitchFamily="18" charset="0"/>
              </a:rPr>
              <a:t>, as </a:t>
            </a:r>
            <a:r>
              <a:rPr lang="en-US" b="1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branch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 A 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recorded ~$106,200.37, </a:t>
            </a:r>
            <a:r>
              <a:rPr lang="en-US" b="1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and branch B </a:t>
            </a:r>
            <a:r>
              <a:rPr lang="en-US" b="1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recorded </a:t>
            </a:r>
            <a:r>
              <a:rPr lang="en-US" kern="100" dirty="0">
                <a:effectLst/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~$106,197.67.</a:t>
            </a:r>
            <a:endParaRPr lang="en-US" kern="100" dirty="0">
              <a:latin typeface="Century Gothic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latin typeface="Century Gothic (Body)"/>
                <a:ea typeface="DengXian" panose="02010600030101010101" pitchFamily="2" charset="-122"/>
                <a:cs typeface="Arial" panose="020B0604020202020204" pitchFamily="34" charset="0"/>
              </a:rPr>
              <a:t>The difference between them is minimal (around $3), indicating similar performance levels.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0D2F7-8180-8F47-8488-7759952159A6}"/>
              </a:ext>
            </a:extLst>
          </p:cNvPr>
          <p:cNvSpPr txBox="1"/>
          <p:nvPr/>
        </p:nvSpPr>
        <p:spPr>
          <a:xfrm>
            <a:off x="2894427" y="254316"/>
            <a:ext cx="655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500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00" dirty="0"/>
              <a:t>Branch Sales Analysis</a:t>
            </a:r>
            <a:br>
              <a:rPr lang="en-US" sz="2800" b="1" cap="all" spc="100" dirty="0"/>
            </a:br>
            <a:r>
              <a:rPr lang="en-US" sz="2800" b="1" cap="all" spc="100" dirty="0"/>
              <a:t>(in USD)</a:t>
            </a:r>
          </a:p>
        </p:txBody>
      </p:sp>
    </p:spTree>
    <p:extLst>
      <p:ext uri="{BB962C8B-B14F-4D97-AF65-F5344CB8AC3E}">
        <p14:creationId xmlns:p14="http://schemas.microsoft.com/office/powerpoint/2010/main" val="364915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4DE144-E335-FD21-0EF2-1DF82234B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52485"/>
              </p:ext>
            </p:extLst>
          </p:nvPr>
        </p:nvGraphicFramePr>
        <p:xfrm>
          <a:off x="3559946" y="935484"/>
          <a:ext cx="4715521" cy="2248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6F41AC-2E22-1735-D754-4F61A75B5F96}"/>
              </a:ext>
            </a:extLst>
          </p:cNvPr>
          <p:cNvSpPr txBox="1"/>
          <p:nvPr/>
        </p:nvSpPr>
        <p:spPr>
          <a:xfrm>
            <a:off x="334151" y="3571617"/>
            <a:ext cx="120144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entury Gothic (Body)"/>
              </a:rPr>
              <a:t>The chart </a:t>
            </a:r>
            <a:r>
              <a:rPr lang="en-US" b="0" i="0" dirty="0">
                <a:effectLst/>
                <a:latin typeface="Century Gothic (Body)"/>
              </a:rPr>
              <a:t>shows a nearly even split between</a:t>
            </a:r>
            <a:r>
              <a:rPr lang="en-US" dirty="0">
                <a:latin typeface="Century Gothic (Body)"/>
              </a:rPr>
              <a:t> m</a:t>
            </a:r>
            <a:r>
              <a:rPr lang="en-US" b="0" i="0" dirty="0">
                <a:effectLst/>
                <a:latin typeface="Century Gothic (Body)"/>
              </a:rPr>
              <a:t>ember customers</a:t>
            </a:r>
            <a:r>
              <a:rPr lang="en-US" dirty="0">
                <a:latin typeface="Century Gothic (Body)"/>
              </a:rPr>
              <a:t>, </a:t>
            </a:r>
            <a:r>
              <a:rPr lang="en-US" b="0" i="0" dirty="0">
                <a:effectLst/>
                <a:latin typeface="Century Gothic (Body)"/>
              </a:rPr>
              <a:t>49%, and </a:t>
            </a:r>
            <a:r>
              <a:rPr lang="en-US" dirty="0">
                <a:latin typeface="Century Gothic (Body)"/>
              </a:rPr>
              <a:t>n</a:t>
            </a:r>
            <a:r>
              <a:rPr lang="en-US" b="0" i="0" dirty="0">
                <a:effectLst/>
                <a:latin typeface="Century Gothic (Body)"/>
              </a:rPr>
              <a:t>ormal (non-member) customers, 51%.</a:t>
            </a:r>
            <a:endParaRPr lang="en-US" dirty="0">
              <a:latin typeface="Century Gothic (Body)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entury Gothic (Body)"/>
              </a:rPr>
              <a:t>The minimal 2% difference</a:t>
            </a:r>
            <a:r>
              <a:rPr lang="en-US" b="0" i="0" dirty="0">
                <a:effectLst/>
                <a:latin typeface="Century Gothic (Body)"/>
              </a:rPr>
              <a:t> indicates that membership benefits may not be compelling enough to drive significant enrollment.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entury Gothic (Body)"/>
              </a:rPr>
              <a:t>Possible scenarios: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Membership perks aren't attractive or well-communicated.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The store naturally attracts more casual shoppers.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Membership requirements might be too restrictive.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37052-0206-5B6D-608A-73EAC276E476}"/>
              </a:ext>
            </a:extLst>
          </p:cNvPr>
          <p:cNvSpPr txBox="1"/>
          <p:nvPr/>
        </p:nvSpPr>
        <p:spPr>
          <a:xfrm>
            <a:off x="2755406" y="169902"/>
            <a:ext cx="632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500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00" dirty="0"/>
              <a:t>Customer Type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8405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8693F0-D553-896E-E767-F5061CE61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652459"/>
              </p:ext>
            </p:extLst>
          </p:nvPr>
        </p:nvGraphicFramePr>
        <p:xfrm>
          <a:off x="3348111" y="809294"/>
          <a:ext cx="4613718" cy="235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BB4F86-BC92-4CCD-72C9-D0A5478C915B}"/>
              </a:ext>
            </a:extLst>
          </p:cNvPr>
          <p:cNvSpPr txBox="1"/>
          <p:nvPr/>
        </p:nvSpPr>
        <p:spPr>
          <a:xfrm>
            <a:off x="164237" y="3256434"/>
            <a:ext cx="120588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Century Gothic (Body)"/>
              </a:rPr>
              <a:t>The chart displays a nearly equal gender distribution among customers: </a:t>
            </a:r>
            <a:r>
              <a:rPr lang="en-US" b="1" i="0" dirty="0">
                <a:effectLst/>
                <a:latin typeface="Century Gothic (Body)"/>
              </a:rPr>
              <a:t>Male,</a:t>
            </a:r>
            <a:r>
              <a:rPr lang="en-US" b="0" i="0" dirty="0">
                <a:effectLst/>
                <a:latin typeface="Century Gothic (Body)"/>
              </a:rPr>
              <a:t> 48%, </a:t>
            </a:r>
            <a:r>
              <a:rPr lang="en-US" b="1" i="0" dirty="0">
                <a:effectLst/>
                <a:latin typeface="Century Gothic (Body)"/>
              </a:rPr>
              <a:t>Female,</a:t>
            </a:r>
            <a:r>
              <a:rPr lang="en-US" b="0" i="0" dirty="0">
                <a:effectLst/>
                <a:latin typeface="Century Gothic (Body)"/>
              </a:rPr>
              <a:t> 52%, which reflects: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entury Gothic (Body)"/>
              </a:rPr>
              <a:t>Balanced Demographics</a:t>
            </a:r>
            <a:endParaRPr lang="en-US" b="0" i="0" dirty="0">
              <a:effectLst/>
              <a:latin typeface="Century Gothic (Body)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The minimal 4% difference </a:t>
            </a:r>
            <a:r>
              <a:rPr lang="en-US" dirty="0">
                <a:latin typeface="Century Gothic (Body)"/>
              </a:rPr>
              <a:t>shows that</a:t>
            </a:r>
            <a:r>
              <a:rPr lang="en-US" b="0" i="0" dirty="0">
                <a:effectLst/>
                <a:latin typeface="Century Gothic (Body)"/>
              </a:rPr>
              <a:t> the store appeals equally to both genders.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Century Gothic (Body)"/>
              </a:rPr>
              <a:t>This could </a:t>
            </a:r>
            <a:r>
              <a:rPr lang="en-US" b="1" i="0" dirty="0">
                <a:effectLst/>
                <a:latin typeface="Century Gothic (Body)"/>
              </a:rPr>
              <a:t>indicate</a:t>
            </a:r>
            <a:r>
              <a:rPr lang="en-US" b="0" i="0" dirty="0">
                <a:effectLst/>
                <a:latin typeface="Century Gothic (Body)"/>
              </a:rPr>
              <a:t>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entury Gothic (Body)"/>
              </a:rPr>
              <a:t>Gender-neutral marketing strategies.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entury Gothic (Body)"/>
              </a:rPr>
              <a:t>A well-balanced product mix catering to all customers.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entury Gothic (Body)"/>
              </a:rPr>
              <a:t>A location with balanced demographic foot traffic.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entury Gothic (Body)"/>
              </a:rPr>
              <a:t>Slightly Higher Female Representation (52%) because:</a:t>
            </a:r>
            <a:endParaRPr lang="en-US" b="0" i="0" dirty="0">
              <a:effectLst/>
              <a:latin typeface="Century Gothic (Body)"/>
            </a:endParaRP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entury Gothic (Body)"/>
              </a:rPr>
              <a:t>Products/services may align more with female preferences.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entury Gothic (Body)"/>
              </a:rPr>
              <a:t>More effective marketing campaigns targeting women.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entury Gothic (Body)"/>
              </a:rPr>
              <a:t>Differences in shopping habits (e.g., frequency or loyalty).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57DDE-6433-472D-D67D-81B42C13E731}"/>
              </a:ext>
            </a:extLst>
          </p:cNvPr>
          <p:cNvSpPr txBox="1"/>
          <p:nvPr/>
        </p:nvSpPr>
        <p:spPr>
          <a:xfrm>
            <a:off x="2248808" y="187598"/>
            <a:ext cx="7073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i="0" u="none" strike="noStrike" kern="1200" cap="all" spc="100" normalizeH="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00" dirty="0"/>
              <a:t>Customer Gender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37778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361</TotalTime>
  <Words>1545</Words>
  <Application>Microsoft Office PowerPoint</Application>
  <PresentationFormat>Widescreen</PresentationFormat>
  <Paragraphs>158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Century Gothic (Body)</vt:lpstr>
      <vt:lpstr>DeepSeek-CJK-patch</vt:lpstr>
      <vt:lpstr>Ping AR + LT Medium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PowerPoint Presentation</vt:lpstr>
      <vt:lpstr>Contents</vt:lpstr>
      <vt:lpstr>Introduction</vt:lpstr>
      <vt:lpstr>Methodology 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Recommendations</vt:lpstr>
      <vt:lpstr>Recommendations</vt:lpstr>
      <vt:lpstr>Conclusion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Mousa Mokhtar</dc:creator>
  <cp:lastModifiedBy>Ahmed Mousa</cp:lastModifiedBy>
  <cp:revision>17</cp:revision>
  <dcterms:created xsi:type="dcterms:W3CDTF">2025-04-06T11:05:31Z</dcterms:created>
  <dcterms:modified xsi:type="dcterms:W3CDTF">2025-04-09T18:52:40Z</dcterms:modified>
</cp:coreProperties>
</file>