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5" r:id="rId6"/>
    <p:sldId id="277" r:id="rId7"/>
    <p:sldId id="278" r:id="rId8"/>
    <p:sldId id="263" r:id="rId9"/>
    <p:sldId id="264" r:id="rId10"/>
    <p:sldId id="25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DE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14D41-2883-0FB8-BA12-7052CB896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5799A-3B07-225D-A063-C9E6DA2E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6BBF3-F5AB-6108-2025-4ABC1B59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41B03F-0C8D-AD5A-5C26-01612580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0FEC7-0E1F-A913-7A2C-1B03421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76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6CB44-FAD3-871F-2BFE-16416AC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DCFBA-37DE-E87E-6098-64BBD1A9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35ACC6-4D4F-440E-ED65-9E222FDD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44E62-C9FD-4316-7DA7-A619747D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42759-A399-441F-004D-D723DF7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4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A64D4D-367D-8BD9-DB7D-64D636968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233046-6207-41B5-42F0-E2C57AD9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6CCB0-E718-3169-AF59-A1B7ED48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9FA18-02EA-D222-26CC-B7F44616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750781-0F0F-9701-D787-C2B07F4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3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A0C6A-76C8-6171-A3C9-DFAE028D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72268-1E7F-80ED-E1C8-BFA975B8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61BD8-AFD7-6C5E-B43D-5093272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5EB1F4-A5F8-82D7-1E3B-086B05E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23032C-5DE5-7574-3C24-4614D0B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4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DFF82-BF86-E0F7-0441-96E09CD7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E4DB0-B851-74AA-195A-C667BC7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0E2FDA-BCB6-D403-1F9C-0E29E731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521380-DB29-70B3-157D-B3E9949C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24003-2475-B5B1-AFA1-695955B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1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E3DEF-9484-36FF-AF3F-3D2E9C16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F5E5B-7852-69DF-4CD9-68CDA104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692B35-3944-A144-50B5-8B862D02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FCB87D-0F99-6FF4-B61F-CCE0180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856B2-497A-889E-D0D1-8F4BA9F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C2439-A38D-C69B-E87E-D4C1FB4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7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C03CD-B154-D131-2996-B6FDEB9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47E4E2-1D37-7DFC-AF95-6CD2F850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A09C50-245B-C437-BC04-7D7E346E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17493B-CF20-5812-129A-CB37C37C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421F8B-984C-8A51-2E38-DAAEB691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A4875B-A1CC-7C2F-8B7E-B6EE22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F38D32-B2D3-A45F-D4E0-9DB8934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CD7EEE-2CED-2730-2E3A-53491CF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92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23920-7350-94AD-0C1F-8C4A8EB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FC6489-3076-0C34-020B-A1EC59E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E899E2-7E3F-F261-325D-373E108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77E7FB-50FB-2163-4663-557EF25B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99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B4E28B-15F6-D0A5-9D56-176141B8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F6BE4C-A525-93D9-0194-E26AAFF6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A1EB67-8696-14A1-FDAB-D7AA0AD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4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090B5-5C56-F033-CC43-DE8FCC9F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D9925A-61E5-945D-A80D-2D093D3D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2DDB1B-43F2-1EE5-1B37-7A762031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D5A07D-F58D-4947-4868-21C3BAD6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8B97D-91A4-8BCA-A717-822F3D4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8D27D5-E366-FCE3-4F5B-C8BFF2B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3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6A2D9-3BB3-1E5E-5282-4702779D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A0E877-CF19-9081-8C05-E7056C53C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9D8F0D-3319-88BF-D23B-869AD239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CBEBA4-9EBF-15C2-63C7-C33B99C8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A5F07-708D-EB3B-501B-ABEFF7DA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B43913-7145-76B0-1784-AFFB258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50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6BAD20-6D52-930E-EA21-5C1CC4CE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4BBD1-9BAB-06FA-000E-5750391A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D3E826-ED7F-0C03-6C66-8F5401539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3D4BF-45A6-40F4-B06A-A10A8AFE49D1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7929E8-33AD-A77B-7EDF-0D435EBF8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697F9-43D9-DC20-CBD7-22349F7A6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50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57523" y="-1832602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sp>
        <p:nvSpPr>
          <p:cNvPr id="3" name="TextBox 3"/>
          <p:cNvSpPr txBox="1"/>
          <p:nvPr/>
        </p:nvSpPr>
        <p:spPr>
          <a:xfrm>
            <a:off x="742870" y="2098735"/>
            <a:ext cx="9815125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5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Emulating NXP S32K3X8EVB in QEMU &amp; Porting </a:t>
            </a:r>
            <a:r>
              <a:rPr lang="en-US" sz="54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FreeRTOS</a:t>
            </a:r>
            <a:r>
              <a:rPr lang="en-US" sz="5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2870" y="3874085"/>
            <a:ext cx="9815125" cy="45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b="1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CAOS Project 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2870" y="5826028"/>
            <a:ext cx="2924201" cy="26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February 18</a:t>
            </a:r>
            <a:r>
              <a:rPr lang="en-US" sz="1600" b="1" baseline="300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2025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75345" y="897448"/>
            <a:ext cx="3783451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0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Politecnico</a:t>
            </a:r>
            <a:r>
              <a:rPr lang="en-US" sz="2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 Torino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085F834-6A0A-171D-6662-78B43877E1FF}"/>
              </a:ext>
            </a:extLst>
          </p:cNvPr>
          <p:cNvSpPr txBox="1"/>
          <p:nvPr/>
        </p:nvSpPr>
        <p:spPr>
          <a:xfrm>
            <a:off x="742870" y="4487823"/>
            <a:ext cx="7610777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18 – Bertolami Carmelo, Frigo Matteo, Simoncini Marco, Soldera Marco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DFCA8FE-7115-BFB6-99C5-2AFA50118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0" y="619757"/>
            <a:ext cx="906493" cy="846059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D021632-BEF2-2A7B-47E6-9A13186AD100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C6F0C1F2-A96D-5782-D7BF-8EF7EDDF0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6FEFD070-DBC5-DC8D-5F26-5B44E09006B1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6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3753" y="1371600"/>
            <a:ext cx="2057400" cy="2057400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96423" y="379769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86868" y="155696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942908" y="1952131"/>
            <a:ext cx="4362424" cy="824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1C78243-41BC-60EA-B59E-C5C9D1781653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BFD30E1-6EDB-F90D-9D25-2BA53505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DE48BE87-0147-8C1F-A36B-E17F1F58A9DD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E06AED-B44C-D254-EB5E-05596B5CC45E}"/>
              </a:ext>
            </a:extLst>
          </p:cNvPr>
          <p:cNvSpPr txBox="1"/>
          <p:nvPr/>
        </p:nvSpPr>
        <p:spPr>
          <a:xfrm>
            <a:off x="6301586" y="1501394"/>
            <a:ext cx="47619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Gained insights into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hardware architecture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software implementation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C75203-2761-82CA-9D78-6FE3F7636E5F}"/>
              </a:ext>
            </a:extLst>
          </p:cNvPr>
          <p:cNvSpPr txBox="1"/>
          <p:nvPr/>
        </p:nvSpPr>
        <p:spPr>
          <a:xfrm>
            <a:off x="6301586" y="2496463"/>
            <a:ext cx="4520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Accurate memory mapping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was essential for reliable emulation.</a:t>
            </a:r>
            <a:b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Successfully implemented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CAN and UART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, overcoming protocol complexities.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57DEE7-23DC-41A6-FE23-8617E6010842}"/>
              </a:ext>
            </a:extLst>
          </p:cNvPr>
          <p:cNvSpPr txBox="1"/>
          <p:nvPr/>
        </p:nvSpPr>
        <p:spPr>
          <a:xfrm>
            <a:off x="6295817" y="4075390"/>
            <a:ext cx="54981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Addressed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memory configuration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, vector table adjustments, and startup modifications.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E6D3192-930C-3338-27D3-0298398CE540}"/>
              </a:ext>
            </a:extLst>
          </p:cNvPr>
          <p:cNvSpPr txBox="1"/>
          <p:nvPr/>
        </p:nvSpPr>
        <p:spPr>
          <a:xfrm>
            <a:off x="6347290" y="5067474"/>
            <a:ext cx="59617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Improved expertise in QEMU emulation, peripheral integration, and debugging.</a:t>
            </a:r>
            <a:b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Valuable experience for future embedded systems development.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A59C2278-E4CC-2CB6-CD97-C4DA7B2A0FC0}"/>
              </a:ext>
            </a:extLst>
          </p:cNvPr>
          <p:cNvSpPr/>
          <p:nvPr/>
        </p:nvSpPr>
        <p:spPr>
          <a:xfrm>
            <a:off x="6048215" y="1480838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o di sottrazione 19">
            <a:extLst>
              <a:ext uri="{FF2B5EF4-FFF2-40B4-BE49-F238E27FC236}">
                <a16:creationId xmlns:a16="http://schemas.microsoft.com/office/drawing/2014/main" id="{1B264A7D-861C-7239-1768-AAC6164F2CBA}"/>
              </a:ext>
            </a:extLst>
          </p:cNvPr>
          <p:cNvSpPr/>
          <p:nvPr/>
        </p:nvSpPr>
        <p:spPr>
          <a:xfrm>
            <a:off x="6052391" y="2470897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1" name="Segno di sottrazione 20">
            <a:extLst>
              <a:ext uri="{FF2B5EF4-FFF2-40B4-BE49-F238E27FC236}">
                <a16:creationId xmlns:a16="http://schemas.microsoft.com/office/drawing/2014/main" id="{A78B963C-32D9-1D94-17C5-08AA41656DF1}"/>
              </a:ext>
            </a:extLst>
          </p:cNvPr>
          <p:cNvSpPr/>
          <p:nvPr/>
        </p:nvSpPr>
        <p:spPr>
          <a:xfrm>
            <a:off x="6096000" y="5058083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2" name="Segno di sottrazione 21">
            <a:extLst>
              <a:ext uri="{FF2B5EF4-FFF2-40B4-BE49-F238E27FC236}">
                <a16:creationId xmlns:a16="http://schemas.microsoft.com/office/drawing/2014/main" id="{BE7AC046-396B-72B4-17D7-03BD6F102E23}"/>
              </a:ext>
            </a:extLst>
          </p:cNvPr>
          <p:cNvSpPr/>
          <p:nvPr/>
        </p:nvSpPr>
        <p:spPr>
          <a:xfrm>
            <a:off x="6039625" y="3076821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C16C544F-3856-845F-4FFA-E1B896CA8ED0}"/>
              </a:ext>
            </a:extLst>
          </p:cNvPr>
          <p:cNvSpPr/>
          <p:nvPr/>
        </p:nvSpPr>
        <p:spPr>
          <a:xfrm>
            <a:off x="6066915" y="4051298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o di sottrazione 23">
            <a:extLst>
              <a:ext uri="{FF2B5EF4-FFF2-40B4-BE49-F238E27FC236}">
                <a16:creationId xmlns:a16="http://schemas.microsoft.com/office/drawing/2014/main" id="{23D92D77-7354-0BE7-F774-42AEAE208A9E}"/>
              </a:ext>
            </a:extLst>
          </p:cNvPr>
          <p:cNvSpPr/>
          <p:nvPr/>
        </p:nvSpPr>
        <p:spPr>
          <a:xfrm>
            <a:off x="6095999" y="5641041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940BB9-F411-BA96-08D9-03BC338A39A8}"/>
              </a:ext>
            </a:extLst>
          </p:cNvPr>
          <p:cNvSpPr txBox="1"/>
          <p:nvPr/>
        </p:nvSpPr>
        <p:spPr>
          <a:xfrm>
            <a:off x="5986155" y="1260884"/>
            <a:ext cx="512290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Deeper Understanding of Hardware &amp; Emulation :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B60DB8-4621-6726-EEA8-404B56690D09}"/>
              </a:ext>
            </a:extLst>
          </p:cNvPr>
          <p:cNvSpPr txBox="1"/>
          <p:nvPr/>
        </p:nvSpPr>
        <p:spPr>
          <a:xfrm>
            <a:off x="5986155" y="2250651"/>
            <a:ext cx="44304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Register Mapping &amp; Peripheral Emulation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83BC27-F70F-E053-2189-3A196BC1A159}"/>
              </a:ext>
            </a:extLst>
          </p:cNvPr>
          <p:cNvSpPr txBox="1"/>
          <p:nvPr/>
        </p:nvSpPr>
        <p:spPr>
          <a:xfrm>
            <a:off x="5993061" y="3827291"/>
            <a:ext cx="3805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 Porting Challenges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866F66-D76F-702C-1FFA-663258B8AFD4}"/>
              </a:ext>
            </a:extLst>
          </p:cNvPr>
          <p:cNvSpPr txBox="1"/>
          <p:nvPr/>
        </p:nvSpPr>
        <p:spPr>
          <a:xfrm>
            <a:off x="5986155" y="4792739"/>
            <a:ext cx="311959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Key Takeaways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5836" y="2432391"/>
            <a:ext cx="7599475" cy="88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6"/>
              </a:lnSpc>
            </a:pPr>
            <a:r>
              <a:rPr lang="en-US" sz="6666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7557523" y="-1832602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5" name="TextBox 5"/>
          <p:cNvSpPr txBox="1"/>
          <p:nvPr/>
        </p:nvSpPr>
        <p:spPr>
          <a:xfrm>
            <a:off x="1065836" y="5722811"/>
            <a:ext cx="7610777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18 – Bertolami Carmelo, </a:t>
            </a:r>
            <a:r>
              <a:rPr lang="en-US" sz="1467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Frigo</a:t>
            </a: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Matteo, </a:t>
            </a:r>
            <a:r>
              <a:rPr lang="en-US" sz="1467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Simoncini</a:t>
            </a: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Marco, Soldera Marco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065836" y="5215580"/>
            <a:ext cx="6047706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5226D75-0D5A-92C9-1CB3-526A5440803D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EB90780-1867-5E55-7154-056D07409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5CA0966C-F6A3-6443-7719-E6C150824502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95E70BAA-C753-580E-4C4F-ED1A60D979E6}"/>
              </a:ext>
            </a:extLst>
          </p:cNvPr>
          <p:cNvSpPr txBox="1"/>
          <p:nvPr/>
        </p:nvSpPr>
        <p:spPr>
          <a:xfrm>
            <a:off x="1065836" y="3249472"/>
            <a:ext cx="9815125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200" b="1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Available for 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331182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754C-603E-4C05-C629-2DA5CB25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2E3AC2BA-5A56-F41E-A6A7-29AECB1B1644}"/>
              </a:ext>
            </a:extLst>
          </p:cNvPr>
          <p:cNvSpPr/>
          <p:nvPr/>
        </p:nvSpPr>
        <p:spPr>
          <a:xfrm>
            <a:off x="275771" y="1422400"/>
            <a:ext cx="1566343" cy="1497678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7145EFA1-A8F5-A5D4-4532-D36AA62B5035}"/>
              </a:ext>
            </a:extLst>
          </p:cNvPr>
          <p:cNvSpPr/>
          <p:nvPr/>
        </p:nvSpPr>
        <p:spPr>
          <a:xfrm>
            <a:off x="-4906299" y="-1789059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9A0284A-C018-E6BE-90B8-266243CFCE56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8F29BFC-6FB0-3F45-70A1-2D1CAAA59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059D9D1A-76C8-72F3-23C2-B6CB9529388F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" name="Ovale 9">
            <a:extLst>
              <a:ext uri="{FF2B5EF4-FFF2-40B4-BE49-F238E27FC236}">
                <a16:creationId xmlns:a16="http://schemas.microsoft.com/office/drawing/2014/main" id="{D67ACA99-7B4A-974C-B0BF-E2986CB35D31}"/>
              </a:ext>
            </a:extLst>
          </p:cNvPr>
          <p:cNvSpPr/>
          <p:nvPr/>
        </p:nvSpPr>
        <p:spPr>
          <a:xfrm>
            <a:off x="275771" y="1422400"/>
            <a:ext cx="1553029" cy="1497678"/>
          </a:xfrm>
          <a:prstGeom prst="ellipse">
            <a:avLst/>
          </a:prstGeom>
          <a:solidFill>
            <a:srgbClr val="FFDE59">
              <a:alpha val="78824"/>
            </a:srgbClr>
          </a:solidFill>
          <a:ln>
            <a:solidFill>
              <a:srgbClr val="FFDE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AA148A-1A5D-DCD6-55DF-703CCDB48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303344"/>
            <a:ext cx="12063493" cy="3746940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811F48C7-51E4-AC17-74E3-DE1E4E32253E}"/>
              </a:ext>
            </a:extLst>
          </p:cNvPr>
          <p:cNvSpPr/>
          <p:nvPr/>
        </p:nvSpPr>
        <p:spPr>
          <a:xfrm>
            <a:off x="-1069459" y="2813744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D0A5EAD-6A03-5DFB-4EDF-B73318D644A6}"/>
              </a:ext>
            </a:extLst>
          </p:cNvPr>
          <p:cNvSpPr/>
          <p:nvPr/>
        </p:nvSpPr>
        <p:spPr>
          <a:xfrm>
            <a:off x="-1069457" y="3579753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1E76575-542D-9E59-963D-DB39F1584538}"/>
              </a:ext>
            </a:extLst>
          </p:cNvPr>
          <p:cNvSpPr/>
          <p:nvPr/>
        </p:nvSpPr>
        <p:spPr>
          <a:xfrm>
            <a:off x="-1069459" y="4401106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DB2E74F-BD66-A41C-DBD8-418426FD1FB3}"/>
              </a:ext>
            </a:extLst>
          </p:cNvPr>
          <p:cNvSpPr/>
          <p:nvPr/>
        </p:nvSpPr>
        <p:spPr>
          <a:xfrm>
            <a:off x="-1069458" y="5222459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BF7BB5F-772F-29E3-12F4-9F9F373C7703}"/>
              </a:ext>
            </a:extLst>
          </p:cNvPr>
          <p:cNvSpPr/>
          <p:nvPr/>
        </p:nvSpPr>
        <p:spPr>
          <a:xfrm>
            <a:off x="-1069458" y="6043812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E23109FB-980C-544D-CC2F-B408E1DD6B14}"/>
              </a:ext>
            </a:extLst>
          </p:cNvPr>
          <p:cNvSpPr/>
          <p:nvPr/>
        </p:nvSpPr>
        <p:spPr>
          <a:xfrm flipH="1">
            <a:off x="6005968" y="1759687"/>
            <a:ext cx="10204" cy="3640131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150739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4D68-47CB-07F4-91E1-72E48E1C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A45F6E82-84F6-E787-3CE2-84825EDA79E4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C65CDA-4B99-99ED-81CA-A479256F5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2ECF7E17-472B-8650-37F3-C48FA5290A15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3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E97BDE34-267F-737A-AAED-C5A7AA3C3796}"/>
              </a:ext>
            </a:extLst>
          </p:cNvPr>
          <p:cNvSpPr txBox="1"/>
          <p:nvPr/>
        </p:nvSpPr>
        <p:spPr>
          <a:xfrm>
            <a:off x="610757" y="614612"/>
            <a:ext cx="9815125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383DBA2-E66D-6204-6522-77EA0471CD32}"/>
              </a:ext>
            </a:extLst>
          </p:cNvPr>
          <p:cNvSpPr/>
          <p:nvPr/>
        </p:nvSpPr>
        <p:spPr>
          <a:xfrm>
            <a:off x="660887" y="2232496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B1DFAAA7-779A-BBB9-BE56-F2D5E1F14070}"/>
              </a:ext>
            </a:extLst>
          </p:cNvPr>
          <p:cNvSpPr/>
          <p:nvPr/>
        </p:nvSpPr>
        <p:spPr>
          <a:xfrm>
            <a:off x="660889" y="2998505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69C8AD2-2FC4-EC1D-F8E6-06C9C4A17189}"/>
              </a:ext>
            </a:extLst>
          </p:cNvPr>
          <p:cNvSpPr/>
          <p:nvPr/>
        </p:nvSpPr>
        <p:spPr>
          <a:xfrm>
            <a:off x="660887" y="3819858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1317C5A2-6C90-C75E-43CE-E330962B85EA}"/>
              </a:ext>
            </a:extLst>
          </p:cNvPr>
          <p:cNvSpPr/>
          <p:nvPr/>
        </p:nvSpPr>
        <p:spPr>
          <a:xfrm>
            <a:off x="660888" y="4641211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0A7A6CB-70E1-E6F9-D479-E2EA884C5B65}"/>
              </a:ext>
            </a:extLst>
          </p:cNvPr>
          <p:cNvSpPr/>
          <p:nvPr/>
        </p:nvSpPr>
        <p:spPr>
          <a:xfrm>
            <a:off x="660888" y="5462564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1F5C074-4191-F471-30D2-76674493BF0F}"/>
              </a:ext>
            </a:extLst>
          </p:cNvPr>
          <p:cNvSpPr txBox="1"/>
          <p:nvPr/>
        </p:nvSpPr>
        <p:spPr>
          <a:xfrm>
            <a:off x="1486875" y="2291881"/>
            <a:ext cx="57310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Emulation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S32K3X8EVB-Q289 in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qemu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32F3C6F-1F2F-D006-3F0D-6945CE51C6C1}"/>
              </a:ext>
            </a:extLst>
          </p:cNvPr>
          <p:cNvSpPr txBox="1"/>
          <p:nvPr/>
        </p:nvSpPr>
        <p:spPr>
          <a:xfrm>
            <a:off x="1486875" y="3099181"/>
            <a:ext cx="3249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Can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04ED9F-FA34-D14E-9580-4A92B01B122A}"/>
              </a:ext>
            </a:extLst>
          </p:cNvPr>
          <p:cNvSpPr txBox="1"/>
          <p:nvPr/>
        </p:nvSpPr>
        <p:spPr>
          <a:xfrm>
            <a:off x="1491600" y="3897233"/>
            <a:ext cx="3249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Uart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24B00BF-9E29-A3BB-19D7-B890E8C09653}"/>
              </a:ext>
            </a:extLst>
          </p:cNvPr>
          <p:cNvSpPr txBox="1"/>
          <p:nvPr/>
        </p:nvSpPr>
        <p:spPr>
          <a:xfrm>
            <a:off x="1491600" y="4736951"/>
            <a:ext cx="26997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Porting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71D9513-C935-4089-F30F-348812024ED1}"/>
              </a:ext>
            </a:extLst>
          </p:cNvPr>
          <p:cNvSpPr txBox="1"/>
          <p:nvPr/>
        </p:nvSpPr>
        <p:spPr>
          <a:xfrm>
            <a:off x="1486875" y="5576669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Develop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an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application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C0959B-2011-7487-E990-7BA3CE79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86316">
            <a:off x="5512110" y="-2409896"/>
            <a:ext cx="10569080" cy="5945107"/>
          </a:xfrm>
          <a:prstGeom prst="rect">
            <a:avLst/>
          </a:prstGeom>
          <a:noFill/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41845EC9-51E8-605A-73BB-0E1D0F52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74" y="2295730"/>
            <a:ext cx="448529" cy="44852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A8796B-E4CA-6F7B-DE87-DB8215C1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-5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7" y="4627525"/>
            <a:ext cx="670600" cy="670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540630-3040-4E7C-411A-10B7FDAA8F41}"/>
              </a:ext>
            </a:extLst>
          </p:cNvPr>
          <p:cNvSpPr txBox="1"/>
          <p:nvPr/>
        </p:nvSpPr>
        <p:spPr>
          <a:xfrm>
            <a:off x="807612" y="3924660"/>
            <a:ext cx="52387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/>
              <a:t>RX</a:t>
            </a:r>
            <a:br>
              <a:rPr lang="it-IT" sz="1200" dirty="0"/>
            </a:br>
            <a:r>
              <a:rPr lang="it-IT" sz="1200" dirty="0"/>
              <a:t>TX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3295F57-FBB8-3446-5C89-85BE0B0E46F6}"/>
              </a:ext>
            </a:extLst>
          </p:cNvPr>
          <p:cNvSpPr txBox="1"/>
          <p:nvPr/>
        </p:nvSpPr>
        <p:spPr>
          <a:xfrm>
            <a:off x="610757" y="3111787"/>
            <a:ext cx="7317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CONTROLLER AREA NETWOEK</a:t>
            </a:r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0ABAAAC4-ED27-2ECD-499E-3D044A306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274" y="5557810"/>
            <a:ext cx="424763" cy="424763"/>
          </a:xfrm>
          <a:prstGeom prst="rect">
            <a:avLst/>
          </a:prstGeom>
        </p:spPr>
      </p:pic>
      <p:sp>
        <p:nvSpPr>
          <p:cNvPr id="62" name="AutoShape 6">
            <a:extLst>
              <a:ext uri="{FF2B5EF4-FFF2-40B4-BE49-F238E27FC236}">
                <a16:creationId xmlns:a16="http://schemas.microsoft.com/office/drawing/2014/main" id="{6F437777-8A0D-2157-94C3-49C966B1BA0C}"/>
              </a:ext>
            </a:extLst>
          </p:cNvPr>
          <p:cNvSpPr/>
          <p:nvPr/>
        </p:nvSpPr>
        <p:spPr>
          <a:xfrm flipH="1" flipV="1">
            <a:off x="631394" y="1806275"/>
            <a:ext cx="5109006" cy="16411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332493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1A1E19-4509-3DBF-C27C-34870E10B41A}"/>
              </a:ext>
            </a:extLst>
          </p:cNvPr>
          <p:cNvSpPr txBox="1"/>
          <p:nvPr/>
        </p:nvSpPr>
        <p:spPr>
          <a:xfrm>
            <a:off x="406400" y="3995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latin typeface="Poppins" panose="00000500000000000000" pitchFamily="2" charset="0"/>
                <a:cs typeface="Poppins" panose="00000500000000000000" pitchFamily="2" charset="0"/>
              </a:rPr>
              <a:t>Board </a:t>
            </a:r>
            <a:r>
              <a:rPr lang="it-IT" sz="6600" b="1" dirty="0" err="1">
                <a:latin typeface="Poppins" panose="00000500000000000000" pitchFamily="2" charset="0"/>
                <a:cs typeface="Poppins" panose="00000500000000000000" pitchFamily="2" charset="0"/>
              </a:rPr>
              <a:t>Details</a:t>
            </a:r>
            <a:endParaRPr lang="it-IT" sz="6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5793-B2B9-824B-7D76-7CDCF63F2EF4}"/>
              </a:ext>
            </a:extLst>
          </p:cNvPr>
          <p:cNvSpPr txBox="1"/>
          <p:nvPr/>
        </p:nvSpPr>
        <p:spPr>
          <a:xfrm>
            <a:off x="1159865" y="2347657"/>
            <a:ext cx="60179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ARM Cortex-</a:t>
            </a:r>
            <a:r>
              <a:rPr lang="it-IT" sz="2300" b="1" dirty="0">
                <a:latin typeface="Poppins" panose="00000500000000000000" pitchFamily="2" charset="0"/>
                <a:cs typeface="Poppins" panose="00000500000000000000" pitchFamily="2" charset="0"/>
              </a:rPr>
              <a:t>M7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CPU 32-bit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architecture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509602-D714-B561-12C5-0FAB6CF818AB}"/>
              </a:ext>
            </a:extLst>
          </p:cNvPr>
          <p:cNvSpPr txBox="1"/>
          <p:nvPr/>
        </p:nvSpPr>
        <p:spPr>
          <a:xfrm>
            <a:off x="1159865" y="3364890"/>
            <a:ext cx="667385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Maximum </a:t>
            </a:r>
            <a:r>
              <a:rPr lang="it-IT" sz="2300" b="1" dirty="0">
                <a:latin typeface="Poppins" panose="00000500000000000000" pitchFamily="2" charset="0"/>
                <a:cs typeface="Poppins" panose="00000500000000000000" pitchFamily="2" charset="0"/>
              </a:rPr>
              <a:t>frequency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: up to 320 MHz.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4E6DA-28CA-B1BC-ED43-2117DF8C4D51}"/>
              </a:ext>
            </a:extLst>
          </p:cNvPr>
          <p:cNvSpPr txBox="1"/>
          <p:nvPr/>
        </p:nvSpPr>
        <p:spPr>
          <a:xfrm>
            <a:off x="1159865" y="4390822"/>
            <a:ext cx="28829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 err="1">
                <a:latin typeface="Poppins" panose="00000500000000000000" pitchFamily="2" charset="0"/>
                <a:cs typeface="Poppins" panose="00000500000000000000" pitchFamily="2" charset="0"/>
              </a:rPr>
              <a:t>SoC</a:t>
            </a:r>
            <a:r>
              <a:rPr lang="it-IT" sz="2300" b="1" dirty="0">
                <a:latin typeface="Poppins" panose="00000500000000000000" pitchFamily="2" charset="0"/>
                <a:cs typeface="Poppins" panose="00000500000000000000" pitchFamily="2" charset="0"/>
              </a:rPr>
              <a:t> S32K358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ACC42B-DDFB-D6B2-9C1D-12B1E6D9440F}"/>
              </a:ext>
            </a:extLst>
          </p:cNvPr>
          <p:cNvSpPr txBox="1"/>
          <p:nvPr/>
        </p:nvSpPr>
        <p:spPr>
          <a:xfrm>
            <a:off x="1093536" y="5416754"/>
            <a:ext cx="57791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Poppins" panose="00000500000000000000" pitchFamily="2" charset="0"/>
                <a:cs typeface="Poppins" panose="00000500000000000000" pitchFamily="2" charset="0"/>
              </a:rPr>
              <a:t>Designed for </a:t>
            </a:r>
            <a:r>
              <a:rPr lang="en-US" sz="2300" b="1" dirty="0">
                <a:latin typeface="Poppins" panose="00000500000000000000" pitchFamily="2" charset="0"/>
                <a:cs typeface="Poppins" panose="00000500000000000000" pitchFamily="2" charset="0"/>
              </a:rPr>
              <a:t>low energy </a:t>
            </a:r>
            <a:r>
              <a:rPr lang="en-US" sz="2300" dirty="0">
                <a:latin typeface="Poppins" panose="00000500000000000000" pitchFamily="2" charset="0"/>
                <a:cs typeface="Poppins" panose="00000500000000000000" pitchFamily="2" charset="0"/>
              </a:rPr>
              <a:t>consumption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Segno di sottrazione 15">
            <a:extLst>
              <a:ext uri="{FF2B5EF4-FFF2-40B4-BE49-F238E27FC236}">
                <a16:creationId xmlns:a16="http://schemas.microsoft.com/office/drawing/2014/main" id="{0D42EB2B-E146-7AC5-5C21-CE8F704832EE}"/>
              </a:ext>
            </a:extLst>
          </p:cNvPr>
          <p:cNvSpPr/>
          <p:nvPr/>
        </p:nvSpPr>
        <p:spPr>
          <a:xfrm>
            <a:off x="406400" y="2260311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o di sottrazione 16">
            <a:extLst>
              <a:ext uri="{FF2B5EF4-FFF2-40B4-BE49-F238E27FC236}">
                <a16:creationId xmlns:a16="http://schemas.microsoft.com/office/drawing/2014/main" id="{3B7FAAB7-6421-1FF2-81E3-770DF653E5A5}"/>
              </a:ext>
            </a:extLst>
          </p:cNvPr>
          <p:cNvSpPr/>
          <p:nvPr/>
        </p:nvSpPr>
        <p:spPr>
          <a:xfrm>
            <a:off x="437072" y="3280400"/>
            <a:ext cx="656464" cy="615256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18" name="Segno di sottrazione 17">
            <a:extLst>
              <a:ext uri="{FF2B5EF4-FFF2-40B4-BE49-F238E27FC236}">
                <a16:creationId xmlns:a16="http://schemas.microsoft.com/office/drawing/2014/main" id="{E2FB8FA1-08D9-51F6-4F0A-70AEF38CF4D2}"/>
              </a:ext>
            </a:extLst>
          </p:cNvPr>
          <p:cNvSpPr/>
          <p:nvPr/>
        </p:nvSpPr>
        <p:spPr>
          <a:xfrm>
            <a:off x="425707" y="4306332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96363DDA-2DDF-8F1C-B73D-E57F95142F7A}"/>
              </a:ext>
            </a:extLst>
          </p:cNvPr>
          <p:cNvSpPr/>
          <p:nvPr/>
        </p:nvSpPr>
        <p:spPr>
          <a:xfrm>
            <a:off x="437072" y="5326421"/>
            <a:ext cx="656464" cy="615256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CD738E68-03B2-BA0F-F395-0B248334823D}"/>
              </a:ext>
            </a:extLst>
          </p:cNvPr>
          <p:cNvSpPr/>
          <p:nvPr/>
        </p:nvSpPr>
        <p:spPr>
          <a:xfrm>
            <a:off x="7900044" y="-3941193"/>
            <a:ext cx="8875486" cy="824752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3D67B6C-9718-5512-8828-6CF01E1E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74" y="1872181"/>
            <a:ext cx="7793374" cy="4383773"/>
          </a:xfrm>
          <a:prstGeom prst="rect">
            <a:avLst/>
          </a:prstGeom>
          <a:noFill/>
        </p:spPr>
      </p:pic>
      <p:sp>
        <p:nvSpPr>
          <p:cNvPr id="21" name="AutoShape 6">
            <a:extLst>
              <a:ext uri="{FF2B5EF4-FFF2-40B4-BE49-F238E27FC236}">
                <a16:creationId xmlns:a16="http://schemas.microsoft.com/office/drawing/2014/main" id="{703ECE9B-D0B0-693D-084A-11BDA1BE1F82}"/>
              </a:ext>
            </a:extLst>
          </p:cNvPr>
          <p:cNvSpPr/>
          <p:nvPr/>
        </p:nvSpPr>
        <p:spPr>
          <a:xfrm>
            <a:off x="7082293" y="2137989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332215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>
            <a:extLst>
              <a:ext uri="{FF2B5EF4-FFF2-40B4-BE49-F238E27FC236}">
                <a16:creationId xmlns:a16="http://schemas.microsoft.com/office/drawing/2014/main" id="{F0B6B632-E007-D304-7671-83E7EE5047B1}"/>
              </a:ext>
            </a:extLst>
          </p:cNvPr>
          <p:cNvGrpSpPr/>
          <p:nvPr/>
        </p:nvGrpSpPr>
        <p:grpSpPr>
          <a:xfrm>
            <a:off x="5997285" y="1471918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E4C0A0F8-C1B5-401B-8899-A9F1AA67AF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7A969D6B-8302-CB9D-919B-711DDF6678D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50" name="Group 2">
            <a:extLst>
              <a:ext uri="{FF2B5EF4-FFF2-40B4-BE49-F238E27FC236}">
                <a16:creationId xmlns:a16="http://schemas.microsoft.com/office/drawing/2014/main" id="{59680ACE-9B20-12CE-2654-99E2DC473825}"/>
              </a:ext>
            </a:extLst>
          </p:cNvPr>
          <p:cNvGrpSpPr/>
          <p:nvPr/>
        </p:nvGrpSpPr>
        <p:grpSpPr>
          <a:xfrm>
            <a:off x="5997285" y="5134977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4BCCD6DF-CFE2-2141-5CDD-F2379EAB6C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EF1F3EE4-AB37-CF6B-F5F1-4FD8C5888EA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FCD3B5D3-739C-A821-4EE8-4FF1794B28FF}"/>
              </a:ext>
            </a:extLst>
          </p:cNvPr>
          <p:cNvGrpSpPr/>
          <p:nvPr/>
        </p:nvGrpSpPr>
        <p:grpSpPr>
          <a:xfrm>
            <a:off x="5975518" y="2387935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94CB72D-70B8-F8C8-EAD3-90462FC8B7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/>
            <a:lstStyle/>
            <a:p>
              <a:endParaRPr lang="it-IT" sz="1200" dirty="0"/>
            </a:p>
          </p:txBody>
        </p:sp>
        <p:sp>
          <p:nvSpPr>
            <p:cNvPr id="47" name="TextBox 4">
              <a:extLst>
                <a:ext uri="{FF2B5EF4-FFF2-40B4-BE49-F238E27FC236}">
                  <a16:creationId xmlns:a16="http://schemas.microsoft.com/office/drawing/2014/main" id="{5A7887C9-72FB-67E6-E8F5-F93B46967DB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ln>
              <a:noFill/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90005" y="1371600"/>
            <a:ext cx="2057400" cy="2057400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914281" y="393104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86868" y="155696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1099942" y="1516562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Board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93708E3-A4A3-7554-B532-F67CE55D0F68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B0BBBDD5-01F4-1568-5A81-29025D5CD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B56B5BDF-5072-4A5D-BE89-58D2E0FEFF69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15415C-2FB9-0E66-CE77-D1901C946BC5}"/>
              </a:ext>
            </a:extLst>
          </p:cNvPr>
          <p:cNvSpPr txBox="1"/>
          <p:nvPr/>
        </p:nvSpPr>
        <p:spPr>
          <a:xfrm>
            <a:off x="5915585" y="1518202"/>
            <a:ext cx="5221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Open-source</a:t>
            </a:r>
            <a:r>
              <a:rPr lang="it-IT" dirty="0"/>
              <a:t> emulator - </a:t>
            </a:r>
            <a:r>
              <a:rPr lang="it-IT" b="1" dirty="0"/>
              <a:t>Version</a:t>
            </a:r>
            <a:r>
              <a:rPr lang="it-IT" dirty="0"/>
              <a:t>: QEMU stable-8.2</a:t>
            </a:r>
          </a:p>
          <a:p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CF9251-4BD2-D529-550B-C789FE538E46}"/>
              </a:ext>
            </a:extLst>
          </p:cNvPr>
          <p:cNvSpPr txBox="1"/>
          <p:nvPr/>
        </p:nvSpPr>
        <p:spPr>
          <a:xfrm>
            <a:off x="7378700" y="34153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EAB710-EF95-FEB8-9650-B30DD8735824}"/>
              </a:ext>
            </a:extLst>
          </p:cNvPr>
          <p:cNvSpPr txBox="1"/>
          <p:nvPr/>
        </p:nvSpPr>
        <p:spPr>
          <a:xfrm>
            <a:off x="5915585" y="2441532"/>
            <a:ext cx="5833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Code </a:t>
            </a:r>
            <a:r>
              <a:rPr lang="it-IT" dirty="0" err="1"/>
              <a:t>Structure</a:t>
            </a:r>
            <a:r>
              <a:rPr lang="it-IT" dirty="0"/>
              <a:t> :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hw</a:t>
            </a:r>
            <a:r>
              <a:rPr lang="en-US" b="1" dirty="0"/>
              <a:t>/arm/</a:t>
            </a:r>
            <a:r>
              <a:rPr lang="en-US" dirty="0"/>
              <a:t>: Contains modules for ARM architectures and SoC management.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include/</a:t>
            </a:r>
            <a:r>
              <a:rPr lang="en-US" b="1" dirty="0" err="1"/>
              <a:t>hw</a:t>
            </a:r>
            <a:r>
              <a:rPr lang="en-US" b="1" dirty="0"/>
              <a:t>/</a:t>
            </a:r>
            <a:r>
              <a:rPr lang="en-US" dirty="0"/>
              <a:t>: Header files and peripheral definitions.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target/arm/</a:t>
            </a:r>
            <a:r>
              <a:rPr lang="en-US" b="1" dirty="0" err="1"/>
              <a:t>tcg</a:t>
            </a:r>
            <a:r>
              <a:rPr lang="en-US" b="1" dirty="0"/>
              <a:t>/</a:t>
            </a:r>
            <a:r>
              <a:rPr lang="en-US" dirty="0"/>
              <a:t>: CPU emulation, including Cortex-M7.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7E15C79-D6BB-26A7-D9D3-3FA5D37F2278}"/>
              </a:ext>
            </a:extLst>
          </p:cNvPr>
          <p:cNvSpPr txBox="1"/>
          <p:nvPr/>
        </p:nvSpPr>
        <p:spPr>
          <a:xfrm>
            <a:off x="5923766" y="5190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Modifications</a:t>
            </a:r>
            <a:r>
              <a:rPr lang="it-IT" dirty="0"/>
              <a:t> :</a:t>
            </a:r>
            <a:r>
              <a:rPr lang="it-IT" b="1" dirty="0"/>
              <a:t>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55E2F34-11DD-047D-61AF-F45092C7259B}"/>
              </a:ext>
            </a:extLst>
          </p:cNvPr>
          <p:cNvSpPr txBox="1"/>
          <p:nvPr/>
        </p:nvSpPr>
        <p:spPr>
          <a:xfrm>
            <a:off x="6040573" y="5773995"/>
            <a:ext cx="914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s32k358_soc.c  -  nxps32.c  -  </a:t>
            </a:r>
            <a:r>
              <a:rPr lang="it-IT" dirty="0" err="1"/>
              <a:t>Kconfig</a:t>
            </a:r>
            <a:r>
              <a:rPr lang="it-IT" dirty="0"/>
              <a:t>  -  </a:t>
            </a:r>
            <a:r>
              <a:rPr lang="it-IT" dirty="0" err="1"/>
              <a:t>Meson.build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0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0005" y="1371600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96423" y="379769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86868" y="155696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1031562" y="1556964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UART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7F408AC-47E5-2728-A151-6A6E429BF493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BFAE43D-5809-C232-4042-F5E53D7E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0734FFB-C6FD-A5CB-115A-5FBAC6A581E6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DD31CE-FF32-C420-2AFA-200855C7AEAA}"/>
              </a:ext>
            </a:extLst>
          </p:cNvPr>
          <p:cNvSpPr txBox="1"/>
          <p:nvPr/>
        </p:nvSpPr>
        <p:spPr>
          <a:xfrm>
            <a:off x="6372849" y="3057140"/>
            <a:ext cx="595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transmission and reception of data.</a:t>
            </a:r>
          </a:p>
          <a:p>
            <a:endParaRPr lang="it-IT" dirty="0"/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0DD23B83-FCD7-1D23-8F93-F4CA49E925F7}"/>
              </a:ext>
            </a:extLst>
          </p:cNvPr>
          <p:cNvSpPr/>
          <p:nvPr/>
        </p:nvSpPr>
        <p:spPr>
          <a:xfrm>
            <a:off x="5784160" y="1557765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C0FA162-922D-AFFC-D860-6365CA810048}"/>
              </a:ext>
            </a:extLst>
          </p:cNvPr>
          <p:cNvSpPr txBox="1"/>
          <p:nvPr/>
        </p:nvSpPr>
        <p:spPr>
          <a:xfrm>
            <a:off x="6372849" y="1602160"/>
            <a:ext cx="5707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(Universal Asynchronous Receiver-Transmitter) facilitates serial communication.</a:t>
            </a:r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D021E33-C4B0-9DD1-E717-E88686133ABB}"/>
              </a:ext>
            </a:extLst>
          </p:cNvPr>
          <p:cNvSpPr txBox="1"/>
          <p:nvPr/>
        </p:nvSpPr>
        <p:spPr>
          <a:xfrm>
            <a:off x="6405818" y="2294770"/>
            <a:ext cx="570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a driver for the </a:t>
            </a:r>
            <a:r>
              <a:rPr lang="en-US" b="1" dirty="0"/>
              <a:t>SoC-specific UART</a:t>
            </a:r>
            <a:r>
              <a:rPr lang="en-US" dirty="0"/>
              <a:t> in </a:t>
            </a:r>
            <a:r>
              <a:rPr lang="en-US" b="1" dirty="0" err="1"/>
              <a:t>hw</a:t>
            </a:r>
            <a:r>
              <a:rPr lang="en-US" b="1" dirty="0"/>
              <a:t>/char/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sp>
        <p:nvSpPr>
          <p:cNvPr id="22" name="Segno di sottrazione 21">
            <a:extLst>
              <a:ext uri="{FF2B5EF4-FFF2-40B4-BE49-F238E27FC236}">
                <a16:creationId xmlns:a16="http://schemas.microsoft.com/office/drawing/2014/main" id="{6E018CFC-3931-56F8-5A61-83D12E3E775A}"/>
              </a:ext>
            </a:extLst>
          </p:cNvPr>
          <p:cNvSpPr/>
          <p:nvPr/>
        </p:nvSpPr>
        <p:spPr>
          <a:xfrm>
            <a:off x="5784160" y="2318188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E580DC96-8E85-0E77-3EA7-108A0F0A6603}"/>
              </a:ext>
            </a:extLst>
          </p:cNvPr>
          <p:cNvSpPr/>
          <p:nvPr/>
        </p:nvSpPr>
        <p:spPr>
          <a:xfrm>
            <a:off x="5784160" y="2978285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BC02A37-F331-132C-D74E-378E2D958AF1}"/>
              </a:ext>
            </a:extLst>
          </p:cNvPr>
          <p:cNvSpPr/>
          <p:nvPr/>
        </p:nvSpPr>
        <p:spPr>
          <a:xfrm>
            <a:off x="6021913" y="4608573"/>
            <a:ext cx="1112857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UART_DATA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721A3FF-B921-474C-F9E6-0F0DCB627BC6}"/>
              </a:ext>
            </a:extLst>
          </p:cNvPr>
          <p:cNvSpPr/>
          <p:nvPr/>
        </p:nvSpPr>
        <p:spPr>
          <a:xfrm>
            <a:off x="7585256" y="4615649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UART_CTRL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0DF906E-47CC-080B-9123-86A86A353A4D}"/>
              </a:ext>
            </a:extLst>
          </p:cNvPr>
          <p:cNvSpPr/>
          <p:nvPr/>
        </p:nvSpPr>
        <p:spPr>
          <a:xfrm>
            <a:off x="9133158" y="4588202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UART_STAT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CC77B12-5AE1-8D96-DA6C-E194E77CC47B}"/>
              </a:ext>
            </a:extLst>
          </p:cNvPr>
          <p:cNvSpPr/>
          <p:nvPr/>
        </p:nvSpPr>
        <p:spPr>
          <a:xfrm>
            <a:off x="10681060" y="4601869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UART_BAUD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723D3F2-0FE4-3476-7F06-27324B93AB08}"/>
              </a:ext>
            </a:extLst>
          </p:cNvPr>
          <p:cNvSpPr txBox="1"/>
          <p:nvPr/>
        </p:nvSpPr>
        <p:spPr>
          <a:xfrm>
            <a:off x="5756792" y="403750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REGISTERS: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A5D5EE7-1E1B-780B-F477-30AA17C81D7A}"/>
              </a:ext>
            </a:extLst>
          </p:cNvPr>
          <p:cNvSpPr txBox="1"/>
          <p:nvPr/>
        </p:nvSpPr>
        <p:spPr>
          <a:xfrm>
            <a:off x="5756792" y="1112043"/>
            <a:ext cx="303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Peripheral</a:t>
            </a:r>
            <a:r>
              <a:rPr lang="it-IT" b="1" dirty="0"/>
              <a:t> </a:t>
            </a:r>
            <a:r>
              <a:rPr lang="it-IT" b="1" dirty="0" err="1"/>
              <a:t>Emulation</a:t>
            </a:r>
            <a:r>
              <a:rPr lang="it-IT" b="1" dirty="0"/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80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0005" y="1371600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96423" y="379769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86868" y="155696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1031562" y="1556964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CAN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9E2459E-7446-CF19-49A1-43F0C63E5B95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988023F-4E4D-459F-935B-7CD8BF82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A661F6D1-FBF0-285D-C796-433C0BAE12E8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D2C4EF-DFA6-B250-F645-AE85C47530C1}"/>
              </a:ext>
            </a:extLst>
          </p:cNvPr>
          <p:cNvSpPr txBox="1"/>
          <p:nvPr/>
        </p:nvSpPr>
        <p:spPr>
          <a:xfrm>
            <a:off x="6096000" y="15342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</a:t>
            </a:r>
            <a:r>
              <a:rPr lang="en-US" dirty="0"/>
              <a:t> (Controller Area Network) is widely used in automotive applications.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C2FE19-A619-7A76-61A2-B8A9C7133287}"/>
              </a:ext>
            </a:extLst>
          </p:cNvPr>
          <p:cNvSpPr txBox="1"/>
          <p:nvPr/>
        </p:nvSpPr>
        <p:spPr>
          <a:xfrm>
            <a:off x="6096000" y="397215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Defines transmission and reception of frames.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Includes basic control and status registers.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Partial implementation to allow future expansions.</a:t>
            </a:r>
          </a:p>
        </p:txBody>
      </p:sp>
      <p:sp>
        <p:nvSpPr>
          <p:cNvPr id="18" name="Segno di sottrazione 17">
            <a:extLst>
              <a:ext uri="{FF2B5EF4-FFF2-40B4-BE49-F238E27FC236}">
                <a16:creationId xmlns:a16="http://schemas.microsoft.com/office/drawing/2014/main" id="{225A20CF-DA7A-8206-AB51-AE6D8E34CDDB}"/>
              </a:ext>
            </a:extLst>
          </p:cNvPr>
          <p:cNvSpPr/>
          <p:nvPr/>
        </p:nvSpPr>
        <p:spPr>
          <a:xfrm>
            <a:off x="5642662" y="1487835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8C7F1B0E-E64D-6127-3DF0-10295FB5EB14}"/>
              </a:ext>
            </a:extLst>
          </p:cNvPr>
          <p:cNvSpPr/>
          <p:nvPr/>
        </p:nvSpPr>
        <p:spPr>
          <a:xfrm>
            <a:off x="5642663" y="2364135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o di sottrazione 19">
            <a:extLst>
              <a:ext uri="{FF2B5EF4-FFF2-40B4-BE49-F238E27FC236}">
                <a16:creationId xmlns:a16="http://schemas.microsoft.com/office/drawing/2014/main" id="{00CD3CB3-2345-D8EF-1FFE-4831ECF0751D}"/>
              </a:ext>
            </a:extLst>
          </p:cNvPr>
          <p:cNvSpPr/>
          <p:nvPr/>
        </p:nvSpPr>
        <p:spPr>
          <a:xfrm>
            <a:off x="5642663" y="3910592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egno di sottrazione 20">
            <a:extLst>
              <a:ext uri="{FF2B5EF4-FFF2-40B4-BE49-F238E27FC236}">
                <a16:creationId xmlns:a16="http://schemas.microsoft.com/office/drawing/2014/main" id="{D1D8CC16-CE38-E816-BE64-E9755DF44FD7}"/>
              </a:ext>
            </a:extLst>
          </p:cNvPr>
          <p:cNvSpPr/>
          <p:nvPr/>
        </p:nvSpPr>
        <p:spPr>
          <a:xfrm>
            <a:off x="5643346" y="4467342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o di sottrazione 21">
            <a:extLst>
              <a:ext uri="{FF2B5EF4-FFF2-40B4-BE49-F238E27FC236}">
                <a16:creationId xmlns:a16="http://schemas.microsoft.com/office/drawing/2014/main" id="{2B3C7F06-519B-83BA-E002-1164FC4A479C}"/>
              </a:ext>
            </a:extLst>
          </p:cNvPr>
          <p:cNvSpPr/>
          <p:nvPr/>
        </p:nvSpPr>
        <p:spPr>
          <a:xfrm>
            <a:off x="5642662" y="4992865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7DF8C2-FBEF-CFAB-C59D-EBFF5252CB27}"/>
              </a:ext>
            </a:extLst>
          </p:cNvPr>
          <p:cNvSpPr txBox="1"/>
          <p:nvPr/>
        </p:nvSpPr>
        <p:spPr>
          <a:xfrm>
            <a:off x="6096000" y="2424440"/>
            <a:ext cx="590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</a:t>
            </a:r>
            <a:r>
              <a:rPr lang="en-US" b="1" dirty="0" err="1"/>
              <a:t>FlexCAN</a:t>
            </a:r>
            <a:r>
              <a:rPr lang="en-US" b="1" dirty="0"/>
              <a:t> controller</a:t>
            </a:r>
            <a:r>
              <a:rPr lang="en-US" dirty="0"/>
              <a:t> in </a:t>
            </a:r>
            <a:r>
              <a:rPr lang="en-US" b="1" dirty="0" err="1"/>
              <a:t>hw</a:t>
            </a:r>
            <a:r>
              <a:rPr lang="en-US" b="1" dirty="0"/>
              <a:t>/net/can/</a:t>
            </a:r>
            <a:r>
              <a:rPr lang="en-US" dirty="0"/>
              <a:t> to support data transmission.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0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47305"/>
            <a:ext cx="5628211" cy="5648752"/>
          </a:xfrm>
          <a:custGeom>
            <a:avLst/>
            <a:gdLst/>
            <a:ahLst/>
            <a:cxnLst/>
            <a:rect l="l" t="t" r="r" b="b"/>
            <a:pathLst>
              <a:path w="8442316" h="8473128">
                <a:moveTo>
                  <a:pt x="0" y="0"/>
                </a:moveTo>
                <a:lnTo>
                  <a:pt x="8442316" y="0"/>
                </a:lnTo>
                <a:lnTo>
                  <a:pt x="8442316" y="8473127"/>
                </a:lnTo>
                <a:lnTo>
                  <a:pt x="0" y="847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grpSp>
        <p:nvGrpSpPr>
          <p:cNvPr id="3" name="Group 3"/>
          <p:cNvGrpSpPr/>
          <p:nvPr/>
        </p:nvGrpSpPr>
        <p:grpSpPr>
          <a:xfrm>
            <a:off x="1164309" y="2734846"/>
            <a:ext cx="3273671" cy="327367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8421" tIns="38421" rIns="38421" bIns="38421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29285" y="3321529"/>
            <a:ext cx="193581" cy="1935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619196" y="2542818"/>
            <a:ext cx="6353610" cy="32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3"/>
              </a:lnSpc>
            </a:pPr>
            <a:r>
              <a:rPr lang="en-US" sz="2000" b="1" dirty="0"/>
              <a:t>Compilation</a:t>
            </a:r>
            <a:r>
              <a:rPr lang="en-US" sz="2000" dirty="0"/>
              <a:t> using NXP toolchain official IDE</a:t>
            </a:r>
            <a:endParaRPr lang="en-US" sz="20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587515" y="3414917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11" name="Group 11"/>
          <p:cNvGrpSpPr/>
          <p:nvPr/>
        </p:nvGrpSpPr>
        <p:grpSpPr>
          <a:xfrm>
            <a:off x="5515974" y="4193108"/>
            <a:ext cx="193581" cy="19358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48962" y="3131806"/>
            <a:ext cx="5530299" cy="669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3"/>
              </a:lnSpc>
            </a:pPr>
            <a:r>
              <a:rPr lang="en-US" b="1" dirty="0"/>
              <a:t>Memory configuration</a:t>
            </a:r>
            <a:r>
              <a:rPr lang="en-US" dirty="0"/>
              <a:t> replicated from the NXP linker file</a:t>
            </a:r>
            <a:endParaRPr lang="en-US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5709555" y="4289899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434630" y="5052417"/>
            <a:ext cx="193581" cy="19358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5602918" y="5149208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21" name="Group 21"/>
          <p:cNvGrpSpPr/>
          <p:nvPr/>
        </p:nvGrpSpPr>
        <p:grpSpPr>
          <a:xfrm>
            <a:off x="5211140" y="5814936"/>
            <a:ext cx="193581" cy="19358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25" name="AutoShape 25"/>
          <p:cNvSpPr/>
          <p:nvPr/>
        </p:nvSpPr>
        <p:spPr>
          <a:xfrm>
            <a:off x="5404721" y="5911727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sp>
        <p:nvSpPr>
          <p:cNvPr id="26" name="TextBox 26"/>
          <p:cNvSpPr txBox="1"/>
          <p:nvPr/>
        </p:nvSpPr>
        <p:spPr>
          <a:xfrm>
            <a:off x="685293" y="749300"/>
            <a:ext cx="8928819" cy="88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6666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</a:t>
            </a:r>
            <a:r>
              <a:rPr lang="en-US" sz="6666" b="1" dirty="0" err="1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RTOS</a:t>
            </a:r>
            <a:r>
              <a:rPr lang="en-US" sz="6666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Porting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0F49388-4405-3DC0-72A6-30790A22FD59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3AF54ED4-0CC6-AB77-122B-E24B7F40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FD2B285F-291D-C63E-FC26-DD85DDDE3D48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050" name="Picture 2" descr="IOT with FreeRTOS">
            <a:extLst>
              <a:ext uri="{FF2B5EF4-FFF2-40B4-BE49-F238E27FC236}">
                <a16:creationId xmlns:a16="http://schemas.microsoft.com/office/drawing/2014/main" id="{F208E896-D541-1BDD-17A6-2ED87C67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99" y="3833387"/>
            <a:ext cx="2808490" cy="10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5C40D40-DF38-CEC8-D2A0-4399282ADCDB}"/>
              </a:ext>
            </a:extLst>
          </p:cNvPr>
          <p:cNvSpPr txBox="1"/>
          <p:nvPr/>
        </p:nvSpPr>
        <p:spPr>
          <a:xfrm>
            <a:off x="6941528" y="4101830"/>
            <a:ext cx="645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CPU configuration (vector table setup in QEMU)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E341BA8-2019-79D0-2194-8D7FEBB3D2B9}"/>
              </a:ext>
            </a:extLst>
          </p:cNvPr>
          <p:cNvSpPr txBox="1"/>
          <p:nvPr/>
        </p:nvSpPr>
        <p:spPr>
          <a:xfrm>
            <a:off x="6941528" y="4871269"/>
            <a:ext cx="45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header removal to enable proper startup</a:t>
            </a:r>
            <a:endParaRPr lang="it-IT" dirty="0"/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F4D0BA31-4CFF-A74D-C586-D75D53CC9621}"/>
              </a:ext>
            </a:extLst>
          </p:cNvPr>
          <p:cNvGrpSpPr/>
          <p:nvPr/>
        </p:nvGrpSpPr>
        <p:grpSpPr>
          <a:xfrm>
            <a:off x="5144229" y="2641458"/>
            <a:ext cx="193581" cy="193581"/>
            <a:chOff x="0" y="0"/>
            <a:chExt cx="812800" cy="812800"/>
          </a:xfrm>
        </p:grpSpPr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A880D7B-2B9C-9C3A-AC83-2365A72166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47DCA3C7-EB8D-3209-E6F4-8DF28EBABB0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43" name="AutoShape 10">
            <a:extLst>
              <a:ext uri="{FF2B5EF4-FFF2-40B4-BE49-F238E27FC236}">
                <a16:creationId xmlns:a16="http://schemas.microsoft.com/office/drawing/2014/main" id="{13C6D6DC-8EB1-F59B-2D02-BD286E9D98BC}"/>
              </a:ext>
            </a:extLst>
          </p:cNvPr>
          <p:cNvSpPr/>
          <p:nvPr/>
        </p:nvSpPr>
        <p:spPr>
          <a:xfrm>
            <a:off x="5302459" y="2734846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D9CDD2F-D029-7B0A-7E27-C160F7B1C67B}"/>
              </a:ext>
            </a:extLst>
          </p:cNvPr>
          <p:cNvSpPr txBox="1"/>
          <p:nvPr/>
        </p:nvSpPr>
        <p:spPr>
          <a:xfrm>
            <a:off x="6634599" y="5733041"/>
            <a:ext cx="500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HardFault</a:t>
            </a:r>
            <a:r>
              <a:rPr lang="en-US" b="1" dirty="0"/>
              <a:t> fix</a:t>
            </a:r>
            <a:r>
              <a:rPr lang="en-US" dirty="0"/>
              <a:t> by temporarily disabling the MPU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Elemento grafico 57" descr="Faccia confusa con riempimento a tinta unita con riempimento a tinta unita">
            <a:extLst>
              <a:ext uri="{FF2B5EF4-FFF2-40B4-BE49-F238E27FC236}">
                <a16:creationId xmlns:a16="http://schemas.microsoft.com/office/drawing/2014/main" id="{57B521E8-F478-9F50-87AF-CF11C8DC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2872" y="3802970"/>
            <a:ext cx="2435294" cy="243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B591A44C-5198-A567-73C4-83A077C289A6}"/>
              </a:ext>
            </a:extLst>
          </p:cNvPr>
          <p:cNvGrpSpPr/>
          <p:nvPr/>
        </p:nvGrpSpPr>
        <p:grpSpPr>
          <a:xfrm>
            <a:off x="2649474" y="3550511"/>
            <a:ext cx="4042865" cy="2675201"/>
            <a:chOff x="0" y="-61938"/>
            <a:chExt cx="1216532" cy="10568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5D396366-6316-31F8-2C91-ADB6A8D35E48}"/>
                </a:ext>
              </a:extLst>
            </p:cNvPr>
            <p:cNvSpPr/>
            <p:nvPr/>
          </p:nvSpPr>
          <p:spPr>
            <a:xfrm>
              <a:off x="64275" y="-61938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6" name="TextBox 6">
              <a:extLst>
                <a:ext uri="{FF2B5EF4-FFF2-40B4-BE49-F238E27FC236}">
                  <a16:creationId xmlns:a16="http://schemas.microsoft.com/office/drawing/2014/main" id="{3305E398-00FF-22CB-E157-8A887D4F312E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356924" y="3508295"/>
            <a:ext cx="3829262" cy="2590751"/>
            <a:chOff x="0" y="-28575"/>
            <a:chExt cx="1152257" cy="10235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582251" y="4176283"/>
            <a:ext cx="3378607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Porting:</a:t>
            </a:r>
            <a:b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Fixed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memory mapping,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boot_header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, vector table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MPU issues still unresolved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 needs further debugging.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5436" y="899790"/>
            <a:ext cx="2916650" cy="2518421"/>
            <a:chOff x="0" y="0"/>
            <a:chExt cx="1152257" cy="9949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708906" y="1650133"/>
            <a:ext cx="289295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Compilation &amp; Configuration Issues:</a:t>
            </a:r>
            <a:b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Fixed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Kconfig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meson.build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for proper integration.</a:t>
            </a:r>
          </a:p>
        </p:txBody>
      </p:sp>
      <p:sp>
        <p:nvSpPr>
          <p:cNvPr id="28" name="TextBox 28"/>
          <p:cNvSpPr txBox="1"/>
          <p:nvPr/>
        </p:nvSpPr>
        <p:spPr>
          <a:xfrm rot="16200000">
            <a:off x="-1067317" y="2671070"/>
            <a:ext cx="4673863" cy="1719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</a:p>
          <a:p>
            <a:pPr algn="ctr">
              <a:lnSpc>
                <a:spcPts val="6666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A8AA65D6-D0BF-DF44-E4A9-D19686B62302}"/>
              </a:ext>
            </a:extLst>
          </p:cNvPr>
          <p:cNvGrpSpPr/>
          <p:nvPr/>
        </p:nvGrpSpPr>
        <p:grpSpPr>
          <a:xfrm>
            <a:off x="5528448" y="905267"/>
            <a:ext cx="4745126" cy="5488455"/>
            <a:chOff x="-722361" y="-1173347"/>
            <a:chExt cx="1874618" cy="2168279"/>
          </a:xfrm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6B7CF2B4-7EF0-EB3E-E8AD-8BAE25414454}"/>
                </a:ext>
              </a:extLst>
            </p:cNvPr>
            <p:cNvSpPr/>
            <p:nvPr/>
          </p:nvSpPr>
          <p:spPr>
            <a:xfrm>
              <a:off x="-722361" y="-1173347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 dirty="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F18D08A5-9457-DADA-3ECB-BFE2D04F33F1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 dirty="0"/>
            </a:p>
          </p:txBody>
        </p:sp>
      </p:grpSp>
      <p:sp>
        <p:nvSpPr>
          <p:cNvPr id="36" name="TextBox 19">
            <a:extLst>
              <a:ext uri="{FF2B5EF4-FFF2-40B4-BE49-F238E27FC236}">
                <a16:creationId xmlns:a16="http://schemas.microsoft.com/office/drawing/2014/main" id="{FDBFD690-C228-A93F-7239-5EA326C99894}"/>
              </a:ext>
            </a:extLst>
          </p:cNvPr>
          <p:cNvSpPr txBox="1"/>
          <p:nvPr/>
        </p:nvSpPr>
        <p:spPr>
          <a:xfrm>
            <a:off x="5649902" y="1638393"/>
            <a:ext cx="267374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Board &amp; SoC Adaptation:</a:t>
            </a:r>
            <a:b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Based on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Netduino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2 adjusted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memory, peripherals, addresses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4D532816-8ED8-AD3D-BF2A-DC0BCEADCEEB}"/>
              </a:ext>
            </a:extLst>
          </p:cNvPr>
          <p:cNvSpPr txBox="1"/>
          <p:nvPr/>
        </p:nvSpPr>
        <p:spPr>
          <a:xfrm>
            <a:off x="2963994" y="4031209"/>
            <a:ext cx="3558081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Peripheral</a:t>
            </a: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Emulation</a:t>
            </a: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t-IT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UART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Adapted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from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Netduino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2.</a:t>
            </a:r>
            <a:b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t-IT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CAN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: No QEMU support for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FlexCAN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built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from scratch,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complex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bus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synchronization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45" name="Group 12">
            <a:extLst>
              <a:ext uri="{FF2B5EF4-FFF2-40B4-BE49-F238E27FC236}">
                <a16:creationId xmlns:a16="http://schemas.microsoft.com/office/drawing/2014/main" id="{09A2DDFC-5253-8737-1862-5C991EACFB35}"/>
              </a:ext>
            </a:extLst>
          </p:cNvPr>
          <p:cNvGrpSpPr/>
          <p:nvPr/>
        </p:nvGrpSpPr>
        <p:grpSpPr>
          <a:xfrm>
            <a:off x="2490564" y="903683"/>
            <a:ext cx="2916650" cy="2518421"/>
            <a:chOff x="0" y="0"/>
            <a:chExt cx="1152257" cy="994932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C1A3D50-B72D-A233-07E6-C1ACE6A2DC4B}"/>
                </a:ext>
              </a:extLst>
            </p:cNvPr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88C86F51-9A9A-652D-8288-ABB533DACC0C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2" name="TextBox 19">
            <a:extLst>
              <a:ext uri="{FF2B5EF4-FFF2-40B4-BE49-F238E27FC236}">
                <a16:creationId xmlns:a16="http://schemas.microsoft.com/office/drawing/2014/main" id="{135B4C0F-0B78-13F3-CD80-B386F32F26B1}"/>
              </a:ext>
            </a:extLst>
          </p:cNvPr>
          <p:cNvSpPr txBox="1"/>
          <p:nvPr/>
        </p:nvSpPr>
        <p:spPr>
          <a:xfrm>
            <a:off x="2550463" y="1804425"/>
            <a:ext cx="2854182" cy="633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62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Understanding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Adapting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QEMU's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Structure</a:t>
            </a:r>
            <a:endParaRPr lang="en-US" sz="1400" b="1" dirty="0">
              <a:solidFill>
                <a:srgbClr val="000000"/>
              </a:solidFill>
              <a:latin typeface="Poppins" panose="00000500000000000000" pitchFamily="2" charset="0"/>
              <a:ea typeface="Poppins Semi-Bold"/>
              <a:cs typeface="Poppins" panose="00000500000000000000" pitchFamily="2" charset="0"/>
              <a:sym typeface="Poppins Semi-Bold"/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32FFE04-7112-DC6A-52D7-F1926CE4A129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8BD28654-DE3D-D44E-6940-D932CEB9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C6A4FB9F-14B1-1940-F118-7A43F972C0B5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1" name="Connettore 60">
            <a:extLst>
              <a:ext uri="{FF2B5EF4-FFF2-40B4-BE49-F238E27FC236}">
                <a16:creationId xmlns:a16="http://schemas.microsoft.com/office/drawing/2014/main" id="{EDC8339D-BC37-D5AA-6C3A-1498A7303AC9}"/>
              </a:ext>
            </a:extLst>
          </p:cNvPr>
          <p:cNvSpPr/>
          <p:nvPr/>
        </p:nvSpPr>
        <p:spPr>
          <a:xfrm>
            <a:off x="4555811" y="900663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DE59"/>
              </a:highlight>
            </a:endParaRPr>
          </a:p>
        </p:txBody>
      </p:sp>
      <p:sp>
        <p:nvSpPr>
          <p:cNvPr id="62" name="Connettore 60">
            <a:extLst>
              <a:ext uri="{FF2B5EF4-FFF2-40B4-BE49-F238E27FC236}">
                <a16:creationId xmlns:a16="http://schemas.microsoft.com/office/drawing/2014/main" id="{1694BA52-BF82-5186-F935-29BA8B8CE45D}"/>
              </a:ext>
            </a:extLst>
          </p:cNvPr>
          <p:cNvSpPr/>
          <p:nvPr/>
        </p:nvSpPr>
        <p:spPr>
          <a:xfrm>
            <a:off x="10273447" y="3574932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FFDE59"/>
              </a:highlight>
            </a:endParaRPr>
          </a:p>
        </p:txBody>
      </p:sp>
      <p:sp>
        <p:nvSpPr>
          <p:cNvPr id="63" name="Connettore 60">
            <a:extLst>
              <a:ext uri="{FF2B5EF4-FFF2-40B4-BE49-F238E27FC236}">
                <a16:creationId xmlns:a16="http://schemas.microsoft.com/office/drawing/2014/main" id="{DA4407BE-4E7A-49C4-2692-0F98154C0102}"/>
              </a:ext>
            </a:extLst>
          </p:cNvPr>
          <p:cNvSpPr/>
          <p:nvPr/>
        </p:nvSpPr>
        <p:spPr>
          <a:xfrm>
            <a:off x="10712506" y="880406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FFDE59"/>
              </a:highlight>
            </a:endParaRPr>
          </a:p>
        </p:txBody>
      </p:sp>
      <p:sp>
        <p:nvSpPr>
          <p:cNvPr id="64" name="Connettore 60">
            <a:extLst>
              <a:ext uri="{FF2B5EF4-FFF2-40B4-BE49-F238E27FC236}">
                <a16:creationId xmlns:a16="http://schemas.microsoft.com/office/drawing/2014/main" id="{C93C17D1-93A1-1987-C592-130FDA1CC7D6}"/>
              </a:ext>
            </a:extLst>
          </p:cNvPr>
          <p:cNvSpPr/>
          <p:nvPr/>
        </p:nvSpPr>
        <p:spPr>
          <a:xfrm rot="10800000" flipH="1">
            <a:off x="7582251" y="2822214"/>
            <a:ext cx="896208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onnettore 60">
            <a:extLst>
              <a:ext uri="{FF2B5EF4-FFF2-40B4-BE49-F238E27FC236}">
                <a16:creationId xmlns:a16="http://schemas.microsoft.com/office/drawing/2014/main" id="{5D20E349-473A-7DA3-EB69-E5DF916B5B3D}"/>
              </a:ext>
            </a:extLst>
          </p:cNvPr>
          <p:cNvSpPr/>
          <p:nvPr/>
        </p:nvSpPr>
        <p:spPr>
          <a:xfrm rot="10968129" flipH="1">
            <a:off x="5709877" y="5470110"/>
            <a:ext cx="960221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645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Open Sans Bold</vt:lpstr>
      <vt:lpstr>Poppins</vt:lpstr>
      <vt:lpstr>Poppins Bold</vt:lpstr>
      <vt:lpstr>Poppins Medium</vt:lpstr>
      <vt:lpstr>Poppins Semi-Bold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Bertolami  Carmelo</dc:creator>
  <cp:lastModifiedBy>Bertolami  Carmelo</cp:lastModifiedBy>
  <cp:revision>6</cp:revision>
  <dcterms:created xsi:type="dcterms:W3CDTF">2025-02-13T17:09:49Z</dcterms:created>
  <dcterms:modified xsi:type="dcterms:W3CDTF">2025-02-14T11:09:48Z</dcterms:modified>
</cp:coreProperties>
</file>