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78" r:id="rId4"/>
    <p:sldId id="279" r:id="rId5"/>
    <p:sldId id="263" r:id="rId6"/>
    <p:sldId id="271" r:id="rId7"/>
    <p:sldId id="272" r:id="rId8"/>
    <p:sldId id="273" r:id="rId9"/>
    <p:sldId id="261" r:id="rId10"/>
    <p:sldId id="265" r:id="rId11"/>
    <p:sldId id="266" r:id="rId12"/>
    <p:sldId id="267" r:id="rId13"/>
    <p:sldId id="268" r:id="rId14"/>
    <p:sldId id="264" r:id="rId15"/>
    <p:sldId id="262" r:id="rId16"/>
    <p:sldId id="277" r:id="rId17"/>
    <p:sldId id="26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726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A1B76-F04C-44C1-B243-577290132F87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05C1A-0103-497A-851B-348E3ADF4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93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05C1A-0103-497A-851B-348E3ADF46C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92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870DD-83EB-B401-1EA7-E36DFEE88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0CDC7B-875D-E97E-030F-0B25E3B22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86D93-BBBB-4C34-3859-1A925ECB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24CAE-B819-664D-0843-260249071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1A9DA5-734A-A4BD-96F2-41E5F272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8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B7434-BFA1-3BE2-F64D-04D30603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7AC413-ABB6-BB6C-128F-D1E41B8B6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74633-3BDE-26DE-4CF8-1DAA5637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DA297-8146-B6E7-987D-72082E59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AD1D7-6BB0-2D82-A4CF-F26BEF56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31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C69249-FCE3-A8C0-146C-00A8574B5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E89316-168A-6860-D362-FD4F3EBCF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4BA7C-97E2-A51C-0C20-C3076009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0BA5A-ECFA-D38E-73FD-CF049694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0D50D3-4AAE-2450-7D82-28C5A5C6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17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E1074-822A-7723-D38B-7FE476D3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020D43-C069-A9FB-7EFF-6DE4A00E9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8E922-83D8-64E7-9476-4B1FEE7B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57EF2-B91A-B977-2C6C-E011C0E6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26181A-0C7A-683C-DE44-F0706D11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8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5A4F0-376F-E916-DD1B-1C23598F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8A9A58-E6BC-F251-9505-6FED57CB9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2B952-8889-FD5F-95FB-10BF7CD9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F93630-2FFE-6CA6-BBE2-70464AE8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975C0-1DE6-613B-2C8C-510B4938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25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4A9B0-0ED3-BB06-44E6-5C68CA64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8B7EEE-DEBB-95E1-7063-F6B2C3704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2C825-5256-27E1-D991-B267170E4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20F040-4394-13B0-746F-50FC7798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0ABA09-7301-9DB5-0DA7-50E02F1A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5078D0-A97E-54F0-502D-AFD14187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99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A6A12-89CB-56B3-2928-D6CD73E4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6B5024-AC1C-BC4D-7E56-75837578D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EBB504-90DE-A463-8B8F-B31D02709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1403A4-6F99-1630-E5E9-E786005BD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EC878F-2CCD-4F09-7510-FAD3C5481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E25F2B-19E0-EF36-29F8-5106F722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240F32-BBF1-FFA8-6F4C-5B4ACDE7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07B71B-AE64-86B3-0A8E-9511DA92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27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255F7-67B7-286C-A4BF-E61215F8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7C639E-F542-00F3-4DE0-B8240B551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9C3FBB-305D-3E90-B185-680C287F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E34AF8-E09C-E545-3B02-64D3914B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51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A84275-C48A-6BE0-DB95-DD91AA79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24DF38-7BF6-98A1-5E3D-C5ED4C9F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4C29A8-1F56-26E2-2420-72A81DBB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0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3C9D1-473B-B4E5-530A-9EAA1EA33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E0464-3C8A-8492-BE24-D64AC429C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CE8853-3984-1442-E5C4-BBE494A04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ED17E4-399C-B948-53F1-31E190B4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02F7EE-C66B-809A-4EBE-13E60D48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402C3-4A46-2425-79F3-079F4F32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44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88FEE-3A3A-90B5-6111-DC5BF7F91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3823D2-8302-B53A-F761-1E78B4BB9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16B191-07D6-D396-7D37-150DAA43B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7C3753-D471-B530-9670-FAC5FC7B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4A52EF-AC17-F709-7C43-022F6DC6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79B99B-A8E0-C703-E46C-5B06FE60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17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319D43-662F-970D-050E-09B4A3D2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542D46-51A3-76BD-EFF6-441C14502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CA926-3132-65A5-7C19-AF6F3A442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451B27-65FA-414C-B090-656981F331A5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E3FAA-21A9-C91E-9D4A-8B79729DB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53D19-6BA3-38FC-3C8B-BD78671D8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54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03A7A61-B720-5845-65A4-888A74911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8549" y="3583930"/>
            <a:ext cx="7094899" cy="1655762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TEAM 3</a:t>
            </a:r>
            <a:r>
              <a:rPr lang="ko-KR" altLang="en-US" sz="1800" dirty="0"/>
              <a:t>조</a:t>
            </a:r>
            <a:endParaRPr lang="en-US" altLang="ko-KR" sz="1800" dirty="0"/>
          </a:p>
          <a:p>
            <a:r>
              <a:rPr lang="ko-KR" altLang="en-US" sz="1800" dirty="0"/>
              <a:t>김민재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방민우</a:t>
            </a:r>
            <a:r>
              <a:rPr lang="en-US" altLang="ko-KR" sz="1800" dirty="0"/>
              <a:t>, </a:t>
            </a:r>
            <a:r>
              <a:rPr lang="ko-KR" altLang="en-US" sz="1800" dirty="0"/>
              <a:t>이창희</a:t>
            </a:r>
            <a:r>
              <a:rPr lang="en-US" altLang="ko-KR" sz="1800" dirty="0"/>
              <a:t>, </a:t>
            </a:r>
            <a:r>
              <a:rPr lang="ko-KR" altLang="en-US" sz="1800" dirty="0"/>
              <a:t>김현민</a:t>
            </a:r>
            <a:r>
              <a:rPr lang="en-US" altLang="ko-KR" sz="1800" dirty="0"/>
              <a:t>, </a:t>
            </a:r>
            <a:r>
              <a:rPr lang="ko-KR" altLang="en-US" sz="1800" dirty="0"/>
              <a:t>오수연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EA45C68-8B9C-947E-2F4E-1BCD3ABE6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343859"/>
              </p:ext>
            </p:extLst>
          </p:nvPr>
        </p:nvGraphicFramePr>
        <p:xfrm>
          <a:off x="2149642" y="2788920"/>
          <a:ext cx="7844589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44589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프로젝트 개요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343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프로젝트 내용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610" y="1554867"/>
            <a:ext cx="110976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신규 </a:t>
            </a:r>
            <a:r>
              <a:rPr lang="en" altLang="ko-KR" b="1" dirty="0"/>
              <a:t>ATM </a:t>
            </a:r>
            <a:r>
              <a:rPr lang="ko-KR" altLang="en-US" b="1" dirty="0"/>
              <a:t>장비 도입간 보안문제 발생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en-US" altLang="ko-KR" dirty="0"/>
              <a:t>• </a:t>
            </a:r>
            <a:r>
              <a:rPr lang="ko-KR" altLang="en-US" dirty="0" err="1"/>
              <a:t>보안팀은</a:t>
            </a:r>
            <a:r>
              <a:rPr lang="ko-KR" altLang="en-US" dirty="0"/>
              <a:t> 신규 </a:t>
            </a:r>
            <a:r>
              <a:rPr lang="en" altLang="ko-KR" dirty="0"/>
              <a:t>ATM</a:t>
            </a:r>
            <a:r>
              <a:rPr lang="ko-KR" altLang="en-US" dirty="0"/>
              <a:t>이 투입되었다는 보고를 받고</a:t>
            </a:r>
            <a:r>
              <a:rPr lang="en-US" altLang="ko-KR" dirty="0"/>
              <a:t>, </a:t>
            </a:r>
            <a:r>
              <a:rPr lang="ko-KR" altLang="en-US" dirty="0"/>
              <a:t>기본 방화벽 정책이 정상 적용되었는지 점검하지 않음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신규 </a:t>
            </a:r>
            <a:r>
              <a:rPr lang="en" altLang="ko-KR" dirty="0"/>
              <a:t>ATM</a:t>
            </a:r>
            <a:r>
              <a:rPr lang="ko-KR" altLang="en-US" dirty="0"/>
              <a:t>은 지역 </a:t>
            </a:r>
            <a:r>
              <a:rPr lang="en" altLang="ko-KR" dirty="0"/>
              <a:t>ATM </a:t>
            </a:r>
            <a:r>
              <a:rPr lang="ko-KR" altLang="en-US" dirty="0"/>
              <a:t>라우터에 연결되며</a:t>
            </a:r>
            <a:r>
              <a:rPr lang="en-US" altLang="ko-KR" dirty="0"/>
              <a:t>, </a:t>
            </a:r>
            <a:r>
              <a:rPr lang="en" altLang="ko-KR" dirty="0"/>
              <a:t>OSPF </a:t>
            </a:r>
            <a:r>
              <a:rPr lang="ko-KR" altLang="en-US" dirty="0"/>
              <a:t>영역 내 자동 등록되어 데이터센터로의 경로가 설정됨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데이터센터 네트워크 장비에서 신규 </a:t>
            </a:r>
            <a:r>
              <a:rPr lang="en" altLang="ko-KR" dirty="0"/>
              <a:t>ATM</a:t>
            </a:r>
            <a:r>
              <a:rPr lang="ko-KR" altLang="en-US" dirty="0"/>
              <a:t>에 접근 테스트 중</a:t>
            </a:r>
            <a:r>
              <a:rPr lang="en-US" altLang="ko-KR" dirty="0"/>
              <a:t>, PCI-DSS</a:t>
            </a:r>
            <a:r>
              <a:rPr lang="en" altLang="ko-KR" dirty="0"/>
              <a:t> </a:t>
            </a:r>
            <a:r>
              <a:rPr lang="ko-KR" altLang="en-US" dirty="0"/>
              <a:t>세션이 비정상적으로 열림을 발견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sz="1200" dirty="0"/>
              <a:t>* </a:t>
            </a:r>
            <a:r>
              <a:rPr lang="ko-KR" altLang="en-US" sz="1200" dirty="0"/>
              <a:t>프로젝트에선 </a:t>
            </a:r>
            <a:r>
              <a:rPr lang="en-US" altLang="ko-KR" sz="1200" dirty="0"/>
              <a:t>PCI-DSS </a:t>
            </a:r>
            <a:r>
              <a:rPr lang="ko-KR" altLang="en-US" sz="1200" dirty="0"/>
              <a:t>세션이 아닌 </a:t>
            </a:r>
            <a:r>
              <a:rPr lang="en-US" altLang="ko-KR" sz="1200" dirty="0"/>
              <a:t>Telnet </a:t>
            </a:r>
            <a:r>
              <a:rPr lang="ko-KR" altLang="en-US" sz="1200" dirty="0"/>
              <a:t>포트가 </a:t>
            </a:r>
            <a:r>
              <a:rPr lang="ko-KR" altLang="en-US" sz="1200" dirty="0" err="1"/>
              <a:t>열린것으로</a:t>
            </a:r>
            <a:r>
              <a:rPr lang="ko-KR" altLang="en-US" sz="1200" dirty="0"/>
              <a:t> 가정하고 진행 했습니다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748387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프로젝트 내용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610" y="1554867"/>
            <a:ext cx="10758202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라우팅 경로 및 정책 누락 원인 분석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• </a:t>
            </a:r>
            <a:r>
              <a:rPr lang="ko-KR" altLang="en-US" sz="1600" dirty="0"/>
              <a:t>네트워크 엔지니어는 </a:t>
            </a:r>
            <a:r>
              <a:rPr lang="en" altLang="ko-KR" sz="1600" dirty="0"/>
              <a:t>traceroute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사용해 외부에서 신규 </a:t>
            </a:r>
            <a:r>
              <a:rPr lang="en" altLang="ko-KR" sz="1600" dirty="0"/>
              <a:t>ATM</a:t>
            </a:r>
            <a:r>
              <a:rPr lang="ko-KR" altLang="en-US" sz="1600" dirty="0" err="1"/>
              <a:t>까지의</a:t>
            </a:r>
            <a:r>
              <a:rPr lang="ko-KR" altLang="en-US" sz="1600" dirty="0"/>
              <a:t> 경로를 추적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dirty="0"/>
              <a:t>• </a:t>
            </a:r>
            <a:r>
              <a:rPr lang="ko-KR" altLang="en-US" sz="1600" dirty="0"/>
              <a:t>지사 라우터 → 지사 </a:t>
            </a:r>
            <a:r>
              <a:rPr lang="en" altLang="ko-KR" sz="1600" dirty="0"/>
              <a:t>OSPF </a:t>
            </a:r>
            <a:r>
              <a:rPr lang="ko-KR" altLang="en-US" sz="1600" dirty="0"/>
              <a:t>라우터 → 신규 </a:t>
            </a:r>
            <a:r>
              <a:rPr lang="en" altLang="ko-KR" sz="1600" dirty="0"/>
              <a:t>ATM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경로가 </a:t>
            </a:r>
            <a:r>
              <a:rPr lang="ko-KR" altLang="en-US" sz="1600" b="1" dirty="0"/>
              <a:t>정상 설정</a:t>
            </a:r>
            <a:r>
              <a:rPr lang="ko-KR" altLang="en-US" sz="1600" dirty="0"/>
              <a:t>되어 있음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dirty="0"/>
              <a:t>• </a:t>
            </a:r>
            <a:r>
              <a:rPr lang="ko-KR" altLang="en-US" sz="1600" dirty="0"/>
              <a:t>기존 </a:t>
            </a:r>
            <a:r>
              <a:rPr lang="en-US" altLang="ko-KR" sz="1600" dirty="0"/>
              <a:t>ATM</a:t>
            </a:r>
            <a:r>
              <a:rPr lang="ko-KR" altLang="en-US" sz="1600" dirty="0"/>
              <a:t>과 신규 </a:t>
            </a:r>
            <a:r>
              <a:rPr lang="en-US" altLang="ko-KR" sz="1600" dirty="0"/>
              <a:t>ATM</a:t>
            </a:r>
            <a:r>
              <a:rPr lang="ko-KR" altLang="en-US" sz="1600" dirty="0"/>
              <a:t>의 </a:t>
            </a:r>
            <a:r>
              <a:rPr lang="en-US" altLang="ko-KR" sz="1600" dirty="0"/>
              <a:t>PCI-DSS </a:t>
            </a:r>
            <a:r>
              <a:rPr lang="ko-KR" altLang="en-US" sz="1600" dirty="0"/>
              <a:t>적용 방식이 달라 기존 사용하고 있던 </a:t>
            </a:r>
            <a:r>
              <a:rPr lang="en-US" altLang="ko-KR" sz="1600" dirty="0"/>
              <a:t>ACL </a:t>
            </a:r>
            <a:r>
              <a:rPr lang="ko-KR" altLang="en-US" sz="1600" dirty="0" err="1"/>
              <a:t>탬플릿에</a:t>
            </a:r>
            <a:r>
              <a:rPr lang="ko-KR" altLang="en-US" sz="1600" dirty="0"/>
              <a:t> 신규 </a:t>
            </a:r>
            <a:r>
              <a:rPr lang="ko-KR" altLang="en-US" sz="1600" dirty="0" err="1"/>
              <a:t>보안정책이</a:t>
            </a:r>
            <a:r>
              <a:rPr lang="ko-KR" altLang="en-US" sz="1600" dirty="0"/>
              <a:t> 누락됨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dirty="0"/>
              <a:t>• </a:t>
            </a:r>
            <a:r>
              <a:rPr lang="en" altLang="ko-KR" sz="1600" dirty="0"/>
              <a:t>OSPF </a:t>
            </a:r>
            <a:r>
              <a:rPr lang="ko-KR" altLang="en-US" sz="1600" dirty="0"/>
              <a:t>및 </a:t>
            </a:r>
            <a:r>
              <a:rPr lang="en" altLang="ko-KR" sz="1600" dirty="0"/>
              <a:t>BGP </a:t>
            </a:r>
            <a:r>
              <a:rPr lang="ko-KR" altLang="en-US" sz="1600" dirty="0"/>
              <a:t>경로는 정상이나</a:t>
            </a:r>
            <a:r>
              <a:rPr lang="en-US" altLang="ko-KR" sz="1600" dirty="0"/>
              <a:t>, </a:t>
            </a:r>
            <a:r>
              <a:rPr lang="ko-KR" altLang="en-US" sz="1600" dirty="0"/>
              <a:t>방화벽이 신규 </a:t>
            </a:r>
            <a:r>
              <a:rPr lang="en-US" altLang="ko-KR" sz="1600" dirty="0"/>
              <a:t>ATM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보안포트를</a:t>
            </a:r>
            <a:r>
              <a:rPr lang="ko-KR" altLang="en-US" sz="1600" dirty="0"/>
              <a:t> 차단하지 않아 전체 경로가 열려 있는 상태였음</a:t>
            </a:r>
          </a:p>
          <a:p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57289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프로젝트 내용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610" y="1554867"/>
            <a:ext cx="114390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문제 확산 가능성 발견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• </a:t>
            </a:r>
            <a:r>
              <a:rPr lang="ko-KR" altLang="en-US" dirty="0"/>
              <a:t>신규 </a:t>
            </a:r>
            <a:r>
              <a:rPr lang="en" altLang="ko-KR" dirty="0"/>
              <a:t>ATM</a:t>
            </a:r>
            <a:r>
              <a:rPr lang="ko-KR" altLang="en-US" dirty="0"/>
              <a:t>은 모든 지사에 수백 대가 새로 보급될 예정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하나의 방화벽 정책 누락으로 인해 전국 수백 대의 신규 </a:t>
            </a:r>
            <a:r>
              <a:rPr lang="en" altLang="ko-KR" dirty="0"/>
              <a:t>ATM</a:t>
            </a:r>
            <a:r>
              <a:rPr lang="ko-KR" altLang="en-US" dirty="0"/>
              <a:t>이 </a:t>
            </a:r>
            <a:r>
              <a:rPr lang="en-US" altLang="ko-KR" dirty="0"/>
              <a:t> </a:t>
            </a:r>
          </a:p>
          <a:p>
            <a:r>
              <a:rPr lang="en-US" altLang="ko-KR" b="1" dirty="0"/>
              <a:t>  </a:t>
            </a:r>
            <a:r>
              <a:rPr lang="ko-KR" altLang="en-US" b="1" dirty="0"/>
              <a:t>외부에서 직접 접근 가능한 구조</a:t>
            </a:r>
            <a:r>
              <a:rPr lang="ko-KR" altLang="en-US" dirty="0"/>
              <a:t>가 될 수 있었음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해당 문제는 </a:t>
            </a:r>
            <a:r>
              <a:rPr lang="ko-KR" altLang="en-US" b="1" dirty="0"/>
              <a:t>라우팅 경로가 동적이기 때문에</a:t>
            </a:r>
            <a:r>
              <a:rPr lang="en-US" altLang="ko-KR" dirty="0"/>
              <a:t>, </a:t>
            </a:r>
            <a:r>
              <a:rPr lang="ko-KR" altLang="en-US" dirty="0"/>
              <a:t>방화벽 정책 하나만 뚫려도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전체 네트워크가 영향을 받는 구조였음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8856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프로젝트 내용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3F80BF-9E38-3938-F05C-AFC1D89BA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10" y="1469713"/>
            <a:ext cx="10555134" cy="3918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</a:t>
            </a:r>
            <a:r>
              <a:rPr lang="ko-KR" altLang="en-US" b="1" dirty="0"/>
              <a:t>문제 대응</a:t>
            </a:r>
            <a:endParaRPr lang="en-US" altLang="ko-KR" b="1" dirty="0"/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표준 방화벽 템플릿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설계·적용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보안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담당자·네트워크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엔지니어가 신규 ATM 배포를 위해 일관된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ACL·방화벽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정책 템플릿을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기획·작성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Ansible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인벤토리 확장 및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Playbook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개발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신규 ATM 그룹을 인벤토리에 등록하고, 해당 그룹 전용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Playbook을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작성·실행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이상 포트 응답 탐지 자동화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비정상 포트 응답 탐지를 위한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Playbook을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추가 개발하여 즉시 알림 및 차단 조치</a:t>
            </a:r>
          </a:p>
        </p:txBody>
      </p:sp>
    </p:spTree>
    <p:extLst>
      <p:ext uri="{BB962C8B-B14F-4D97-AF65-F5344CB8AC3E}">
        <p14:creationId xmlns:p14="http://schemas.microsoft.com/office/powerpoint/2010/main" val="2441975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242130"/>
              </p:ext>
            </p:extLst>
          </p:nvPr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활용방안 및 기대 효과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2378" y="985011"/>
            <a:ext cx="11439055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활용 방안</a:t>
            </a:r>
            <a:endParaRPr lang="en-US" altLang="ko-KR" b="1" dirty="0"/>
          </a:p>
          <a:p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/>
              <a:t>Ansible</a:t>
            </a:r>
            <a:r>
              <a:rPr lang="en-US" altLang="ko-KR" dirty="0"/>
              <a:t> </a:t>
            </a:r>
            <a:r>
              <a:rPr lang="ko-KR" altLang="en-US" dirty="0"/>
              <a:t>기반 </a:t>
            </a:r>
            <a:r>
              <a:rPr lang="en-US" altLang="ko-KR" dirty="0"/>
              <a:t>ACL(</a:t>
            </a:r>
            <a:r>
              <a:rPr lang="ko-KR" altLang="en-US" dirty="0"/>
              <a:t>방화벽 정책</a:t>
            </a:r>
            <a:r>
              <a:rPr lang="en-US" altLang="ko-KR" dirty="0"/>
              <a:t>) </a:t>
            </a:r>
            <a:r>
              <a:rPr lang="ko-KR" altLang="en-US" dirty="0"/>
              <a:t>자동 배포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신규</a:t>
            </a:r>
            <a:r>
              <a:rPr lang="en-US" altLang="ko-KR" dirty="0"/>
              <a:t>/</a:t>
            </a:r>
            <a:r>
              <a:rPr lang="ko-KR" altLang="en-US" dirty="0"/>
              <a:t>변경 정책 발생 시 </a:t>
            </a:r>
            <a:r>
              <a:rPr lang="en-US" altLang="ko-KR" dirty="0" err="1"/>
              <a:t>Ansible</a:t>
            </a:r>
            <a:r>
              <a:rPr lang="ko-KR" altLang="en-US" dirty="0"/>
              <a:t>로 사용중인 방화벽에 일괄 배포 및 적용</a:t>
            </a:r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실시간 모니터링</a:t>
            </a:r>
            <a:r>
              <a:rPr lang="en-US" altLang="ko-KR" dirty="0"/>
              <a:t>/</a:t>
            </a:r>
            <a:r>
              <a:rPr lang="ko-KR" altLang="en-US" dirty="0"/>
              <a:t>탐지 연계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 err="1"/>
              <a:t>보안로그</a:t>
            </a:r>
            <a:r>
              <a:rPr lang="en-US" altLang="ko-KR" dirty="0"/>
              <a:t>(</a:t>
            </a:r>
            <a:r>
              <a:rPr lang="ko-KR" altLang="en-US" dirty="0"/>
              <a:t>방화벽</a:t>
            </a:r>
            <a:r>
              <a:rPr lang="en-US" altLang="ko-KR" dirty="0"/>
              <a:t>/IPS,IDS)</a:t>
            </a:r>
            <a:r>
              <a:rPr lang="ko-KR" altLang="en-US" dirty="0"/>
              <a:t>를 중앙 수집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이상징후 발생 시 자동 알람 및 격리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5FDF79-0568-2A42-B8B0-3337966805F6}"/>
              </a:ext>
            </a:extLst>
          </p:cNvPr>
          <p:cNvSpPr txBox="1"/>
          <p:nvPr/>
        </p:nvSpPr>
        <p:spPr>
          <a:xfrm>
            <a:off x="357610" y="3851675"/>
            <a:ext cx="88907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r>
              <a:rPr lang="ko-KR" altLang="en-US" b="1" dirty="0"/>
              <a:t>기대 효과</a:t>
            </a:r>
            <a:endParaRPr lang="en-US" altLang="ko-KR" b="1" dirty="0"/>
          </a:p>
          <a:p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dirty="0"/>
              <a:t>운영 효율성 대폭 상향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인간 오류 최소화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서비스 가용성 및 안정성 강화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컴플라이언스 리스크 완화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3079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425311"/>
              </p:ext>
            </p:extLst>
          </p:nvPr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활용 시스템</a:t>
            </a:r>
          </a:p>
        </p:txBody>
      </p:sp>
      <p:pic>
        <p:nvPicPr>
          <p:cNvPr id="1028" name="Picture 4" descr="PNETL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36" y="1448733"/>
            <a:ext cx="1830096" cy="192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] github란? (github &amp; github desktop)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62" y="4135497"/>
            <a:ext cx="2823243" cy="163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71805" y="4080851"/>
            <a:ext cx="40318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GitHub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조직 플랜</a:t>
            </a:r>
            <a:r>
              <a:rPr lang="en-US" altLang="ko-KR" dirty="0"/>
              <a:t>, </a:t>
            </a:r>
            <a:r>
              <a:rPr lang="ko-KR" altLang="en-US" dirty="0"/>
              <a:t>설계 형상관리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프로젝트 과정 </a:t>
            </a:r>
            <a:r>
              <a:rPr lang="ko-KR" altLang="en-US" dirty="0" err="1"/>
              <a:t>전범위</a:t>
            </a:r>
            <a:r>
              <a:rPr lang="ko-KR" altLang="en-US" dirty="0"/>
              <a:t> 피드백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71805" y="1643756"/>
            <a:ext cx="30780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시스템 구조 설계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시스템 구조 시각화</a:t>
            </a:r>
            <a:r>
              <a:rPr lang="en-US" altLang="ko-KR" dirty="0"/>
              <a:t>, </a:t>
            </a:r>
            <a:r>
              <a:rPr lang="ko-KR" altLang="en-US" dirty="0"/>
              <a:t>재현</a:t>
            </a:r>
          </a:p>
        </p:txBody>
      </p:sp>
    </p:spTree>
    <p:extLst>
      <p:ext uri="{BB962C8B-B14F-4D97-AF65-F5344CB8AC3E}">
        <p14:creationId xmlns:p14="http://schemas.microsoft.com/office/powerpoint/2010/main" val="2115359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활용 시스템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71805" y="4289753"/>
            <a:ext cx="29787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프로메테우스</a:t>
            </a:r>
            <a:r>
              <a:rPr lang="en-US" altLang="ko-KR" dirty="0"/>
              <a:t> (</a:t>
            </a:r>
            <a:r>
              <a:rPr lang="ko-KR" altLang="en-US" dirty="0"/>
              <a:t>가능하다면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SNMP</a:t>
            </a:r>
            <a:r>
              <a:rPr lang="ko-KR" altLang="en-US" dirty="0"/>
              <a:t>를 통한 로그 수집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3371805" y="1643756"/>
            <a:ext cx="2483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Ansible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시스템 자동화 구축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97" y="1526257"/>
            <a:ext cx="1766971" cy="17669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96" y="4035667"/>
            <a:ext cx="1766971" cy="175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2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3.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6. </a:t>
            </a:r>
            <a:r>
              <a:rPr lang="ko-KR" altLang="en-US" b="1" dirty="0"/>
              <a:t>프로젝트 팀 구성 및 역할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248114"/>
              </p:ext>
            </p:extLst>
          </p:nvPr>
        </p:nvGraphicFramePr>
        <p:xfrm>
          <a:off x="357609" y="1345306"/>
          <a:ext cx="11439054" cy="46063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078">
                  <a:extLst>
                    <a:ext uri="{9D8B030D-6E8A-4147-A177-3AD203B41FA5}">
                      <a16:colId xmlns:a16="http://schemas.microsoft.com/office/drawing/2014/main" val="1124572493"/>
                    </a:ext>
                  </a:extLst>
                </a:gridCol>
                <a:gridCol w="2332383">
                  <a:extLst>
                    <a:ext uri="{9D8B030D-6E8A-4147-A177-3AD203B41FA5}">
                      <a16:colId xmlns:a16="http://schemas.microsoft.com/office/drawing/2014/main" val="4108957991"/>
                    </a:ext>
                  </a:extLst>
                </a:gridCol>
                <a:gridCol w="6800593">
                  <a:extLst>
                    <a:ext uri="{9D8B030D-6E8A-4147-A177-3AD203B41FA5}">
                      <a16:colId xmlns:a16="http://schemas.microsoft.com/office/drawing/2014/main" val="1989771638"/>
                    </a:ext>
                  </a:extLst>
                </a:gridCol>
              </a:tblGrid>
              <a:tr h="767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훈련생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 업무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501062"/>
                  </a:ext>
                </a:extLst>
              </a:tr>
              <a:tr h="767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김민재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네트워크 구조 설계 및 구현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300105"/>
                  </a:ext>
                </a:extLst>
              </a:tr>
              <a:tr h="767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이창희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네트워크 구조 설계 및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896814"/>
                  </a:ext>
                </a:extLst>
              </a:tr>
              <a:tr h="767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방민우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자동화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보안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86917"/>
                  </a:ext>
                </a:extLst>
              </a:tr>
              <a:tr h="767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김현민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네트워크 구조 설계 및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489408"/>
                  </a:ext>
                </a:extLst>
              </a:tr>
              <a:tr h="767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오수연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자동화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보안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602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33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목차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510923" y="2160104"/>
            <a:ext cx="6652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10923" y="1746838"/>
            <a:ext cx="706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프로젝트 주제 및 선정 배경</a:t>
            </a:r>
            <a:r>
              <a:rPr lang="en-US" altLang="ko-KR" b="1" dirty="0"/>
              <a:t>, </a:t>
            </a:r>
            <a:r>
              <a:rPr lang="ko-KR" altLang="en-US" b="1" dirty="0"/>
              <a:t>계획 의도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510923" y="2842591"/>
            <a:ext cx="6652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10923" y="2429325"/>
            <a:ext cx="706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프로젝트 구조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510923" y="3525078"/>
            <a:ext cx="6652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10923" y="3111812"/>
            <a:ext cx="706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프로젝트 내용</a:t>
            </a:r>
          </a:p>
        </p:txBody>
      </p:sp>
      <p:cxnSp>
        <p:nvCxnSpPr>
          <p:cNvPr id="34" name="직선 연결선 33"/>
          <p:cNvCxnSpPr/>
          <p:nvPr/>
        </p:nvCxnSpPr>
        <p:spPr>
          <a:xfrm>
            <a:off x="510923" y="4194313"/>
            <a:ext cx="6652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10923" y="3794299"/>
            <a:ext cx="706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활용방안 및 기대 효과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510923" y="4896679"/>
            <a:ext cx="6652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10923" y="4483413"/>
            <a:ext cx="706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활용 장비 및 재료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510923" y="5579166"/>
            <a:ext cx="6652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10923" y="5165900"/>
            <a:ext cx="706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6. </a:t>
            </a:r>
            <a:r>
              <a:rPr lang="ko-KR" altLang="en-US" b="1" dirty="0"/>
              <a:t>프로젝트 팀 구성 및 역할</a:t>
            </a:r>
          </a:p>
        </p:txBody>
      </p:sp>
    </p:spTree>
    <p:extLst>
      <p:ext uri="{BB962C8B-B14F-4D97-AF65-F5344CB8AC3E}">
        <p14:creationId xmlns:p14="http://schemas.microsoft.com/office/powerpoint/2010/main" val="294535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49590-F1C1-3A44-E4BF-400EDE223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C18CC1-5D60-1D0B-47F1-998806912CFA}"/>
              </a:ext>
            </a:extLst>
          </p:cNvPr>
          <p:cNvSpPr/>
          <p:nvPr/>
        </p:nvSpPr>
        <p:spPr>
          <a:xfrm>
            <a:off x="6509819" y="4258264"/>
            <a:ext cx="5215456" cy="14757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00" dirty="0">
                <a:solidFill>
                  <a:schemeClr val="tx1"/>
                </a:solidFill>
              </a:rPr>
              <a:t>사이버 공격 고도화와 분산 환경에서의 수작업 보안 설정 오류를 방지하기 위해</a:t>
            </a:r>
            <a:r>
              <a:rPr lang="en-US" altLang="ko-KR" sz="1200" spc="-100" dirty="0">
                <a:solidFill>
                  <a:schemeClr val="tx1"/>
                </a:solidFill>
              </a:rPr>
              <a:t>,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이론 수업에서 배운 </a:t>
            </a:r>
            <a:r>
              <a:rPr lang="en-US" altLang="ko-KR" sz="1200" dirty="0" err="1">
                <a:solidFill>
                  <a:schemeClr val="tx1"/>
                </a:solidFill>
              </a:rPr>
              <a:t>VPN·Firewall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솔루션을 활용하고 </a:t>
            </a:r>
            <a:r>
              <a:rPr lang="en-US" altLang="ko-KR" sz="1200" dirty="0">
                <a:solidFill>
                  <a:schemeClr val="tx1"/>
                </a:solidFill>
              </a:rPr>
              <a:t/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 err="1">
                <a:solidFill>
                  <a:schemeClr val="tx1"/>
                </a:solidFill>
              </a:rPr>
              <a:t>Ansible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기반 자동화를 통해 일관된 보안 관리와 </a:t>
            </a:r>
            <a:r>
              <a:rPr lang="en-US" altLang="ko-KR" sz="1200" dirty="0">
                <a:solidFill>
                  <a:schemeClr val="tx1"/>
                </a:solidFill>
              </a:rPr>
              <a:t/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리스크 최소화를 실현하고자 하였습니다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61D4683-DF18-3464-A17A-A7977D0AF9EA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03EA133-280D-8C5B-3C25-05B1E0DD94A9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5A919B-21C6-ED98-B5A3-91F72FBAFBCC}"/>
              </a:ext>
            </a:extLst>
          </p:cNvPr>
          <p:cNvSpPr txBox="1"/>
          <p:nvPr/>
        </p:nvSpPr>
        <p:spPr>
          <a:xfrm>
            <a:off x="2806574" y="270723"/>
            <a:ext cx="447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프로젝트 주제 및 선정 배경</a:t>
            </a:r>
            <a:r>
              <a:rPr lang="en-US" altLang="ko-KR" b="1" dirty="0"/>
              <a:t>, </a:t>
            </a:r>
            <a:r>
              <a:rPr lang="ko-KR" altLang="en-US" b="1" dirty="0"/>
              <a:t>계획 의도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716AE-8714-BB90-2F26-BA3927179329}"/>
              </a:ext>
            </a:extLst>
          </p:cNvPr>
          <p:cNvSpPr txBox="1"/>
          <p:nvPr/>
        </p:nvSpPr>
        <p:spPr>
          <a:xfrm>
            <a:off x="357611" y="1424238"/>
            <a:ext cx="9377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프로젝트 주제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PCI-DSS </a:t>
            </a:r>
            <a:r>
              <a:rPr lang="ko-KR" altLang="en-US" dirty="0" err="1"/>
              <a:t>미준수</a:t>
            </a:r>
            <a:r>
              <a:rPr lang="ko-KR" altLang="en-US" dirty="0"/>
              <a:t> 방화벽 규칙 방치로 발생한 보안 취약점에 대응한 자동화 시스템 설계 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0042C8-06A7-143D-EDDD-76FF751A31AA}"/>
              </a:ext>
            </a:extLst>
          </p:cNvPr>
          <p:cNvSpPr/>
          <p:nvPr/>
        </p:nvSpPr>
        <p:spPr>
          <a:xfrm>
            <a:off x="453613" y="4735268"/>
            <a:ext cx="2273296" cy="5695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네트워크 가상화 및 자동화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2E34D-9B78-0132-ACC2-FFCA584F9146}"/>
              </a:ext>
            </a:extLst>
          </p:cNvPr>
          <p:cNvSpPr/>
          <p:nvPr/>
        </p:nvSpPr>
        <p:spPr>
          <a:xfrm>
            <a:off x="357610" y="3334435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프로젝트 주제 선정 배경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512FA-564D-A4CB-FBAF-A75AAA114305}"/>
              </a:ext>
            </a:extLst>
          </p:cNvPr>
          <p:cNvSpPr txBox="1"/>
          <p:nvPr/>
        </p:nvSpPr>
        <p:spPr>
          <a:xfrm>
            <a:off x="661025" y="4423674"/>
            <a:ext cx="1763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r>
              <a:rPr lang="ko-KR" altLang="en-US" sz="1200" dirty="0"/>
              <a:t>차 프로젝트 카테고리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8AC644-06C5-E312-27A8-32F58D277987}"/>
              </a:ext>
            </a:extLst>
          </p:cNvPr>
          <p:cNvSpPr/>
          <p:nvPr/>
        </p:nvSpPr>
        <p:spPr>
          <a:xfrm>
            <a:off x="3095860" y="4545098"/>
            <a:ext cx="3048617" cy="949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분산 네트워크 환경에서의 </a:t>
            </a:r>
            <a:r>
              <a:rPr lang="en-US" altLang="ko-KR" sz="1200" dirty="0">
                <a:solidFill>
                  <a:schemeClr val="tx1"/>
                </a:solidFill>
              </a:rPr>
              <a:t/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 err="1">
                <a:solidFill>
                  <a:schemeClr val="tx1"/>
                </a:solidFill>
              </a:rPr>
              <a:t>Ansible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기반 통합 구성 자동화 프로젝트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BBBF4-1BAE-2D80-DBF2-014BD743F848}"/>
              </a:ext>
            </a:extLst>
          </p:cNvPr>
          <p:cNvSpPr txBox="1"/>
          <p:nvPr/>
        </p:nvSpPr>
        <p:spPr>
          <a:xfrm>
            <a:off x="4269751" y="4258265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팀 주제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FE9242-FDDA-0827-DDDE-78B42BE8370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 flipV="1">
            <a:off x="2726909" y="5020033"/>
            <a:ext cx="36895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2B91BFC-808F-35B5-C64A-719BB5235829}"/>
              </a:ext>
            </a:extLst>
          </p:cNvPr>
          <p:cNvCxnSpPr/>
          <p:nvPr/>
        </p:nvCxnSpPr>
        <p:spPr>
          <a:xfrm flipV="1">
            <a:off x="6144477" y="5020032"/>
            <a:ext cx="36895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FD27071-2CC8-2E07-3168-C7D94C87E364}"/>
              </a:ext>
            </a:extLst>
          </p:cNvPr>
          <p:cNvSpPr txBox="1"/>
          <p:nvPr/>
        </p:nvSpPr>
        <p:spPr>
          <a:xfrm>
            <a:off x="8690186" y="391459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선정 배경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8087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FAE05-B5E9-AD73-2047-B75054A5F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56C9358-A79D-B98F-054C-40C14164AA48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6AD4B20-B21B-29E0-51AD-697F1D97D2C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E16A21-77E2-D05D-E6A8-36562AE365CA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프로젝트 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E06C1-A228-0580-17DD-6E67B85B971B}"/>
              </a:ext>
            </a:extLst>
          </p:cNvPr>
          <p:cNvSpPr txBox="1"/>
          <p:nvPr/>
        </p:nvSpPr>
        <p:spPr>
          <a:xfrm>
            <a:off x="357610" y="1162981"/>
            <a:ext cx="114390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r>
              <a:rPr lang="ko-KR" altLang="en-US" dirty="0"/>
              <a:t>카드사 네트워크 개요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• </a:t>
            </a:r>
            <a:r>
              <a:rPr lang="en" altLang="ko-KR" dirty="0"/>
              <a:t>B</a:t>
            </a:r>
            <a:r>
              <a:rPr lang="ko-KR" altLang="en-US" dirty="0"/>
              <a:t>카드사는 전국의 </a:t>
            </a:r>
            <a:r>
              <a:rPr lang="en" altLang="ko-KR" dirty="0"/>
              <a:t>ATM, </a:t>
            </a:r>
            <a:r>
              <a:rPr lang="ko-KR" altLang="en-US" dirty="0"/>
              <a:t>본사</a:t>
            </a:r>
            <a:r>
              <a:rPr lang="en-US" altLang="ko-KR" dirty="0"/>
              <a:t>, </a:t>
            </a:r>
            <a:r>
              <a:rPr lang="en" altLang="ko-KR" dirty="0"/>
              <a:t>DR</a:t>
            </a:r>
            <a:r>
              <a:rPr lang="ko-KR" altLang="en-US" dirty="0"/>
              <a:t>센터</a:t>
            </a:r>
            <a:r>
              <a:rPr lang="en-US" altLang="ko-KR" dirty="0"/>
              <a:t>, </a:t>
            </a:r>
            <a:r>
              <a:rPr lang="ko-KR" altLang="en-US" dirty="0"/>
              <a:t>결제 게이트웨이를 </a:t>
            </a:r>
            <a:r>
              <a:rPr lang="en" altLang="ko-KR" b="1" dirty="0"/>
              <a:t>MPLS VPN </a:t>
            </a:r>
            <a:r>
              <a:rPr lang="ko-KR" altLang="en-US" b="1" dirty="0"/>
              <a:t>기반의 </a:t>
            </a:r>
            <a:r>
              <a:rPr lang="en" altLang="ko-KR" b="1" dirty="0"/>
              <a:t>L3 </a:t>
            </a:r>
            <a:r>
              <a:rPr lang="ko-KR" altLang="en-US" b="1" dirty="0"/>
              <a:t>사설망</a:t>
            </a:r>
            <a:r>
              <a:rPr lang="ko-KR" altLang="en-US" dirty="0"/>
              <a:t>으로 연결하고 있음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지역 </a:t>
            </a:r>
            <a:r>
              <a:rPr lang="en" altLang="ko-KR" dirty="0"/>
              <a:t>ATM </a:t>
            </a:r>
            <a:r>
              <a:rPr lang="ko-KR" altLang="en-US" dirty="0"/>
              <a:t>장비는 </a:t>
            </a:r>
            <a:r>
              <a:rPr lang="en" altLang="ko-KR" b="1" dirty="0"/>
              <a:t>OSPF</a:t>
            </a:r>
            <a:r>
              <a:rPr lang="ko-KR" altLang="en-US" dirty="0" err="1"/>
              <a:t>를</a:t>
            </a:r>
            <a:r>
              <a:rPr lang="ko-KR" altLang="en-US" dirty="0"/>
              <a:t> 통해 지역 </a:t>
            </a:r>
            <a:r>
              <a:rPr lang="en" altLang="ko-KR" dirty="0"/>
              <a:t>POP </a:t>
            </a:r>
            <a:r>
              <a:rPr lang="ko-KR" altLang="en-US" dirty="0"/>
              <a:t>라우터 및 본사로 동적으로 경로를 설정함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본사 ↔ </a:t>
            </a:r>
            <a:r>
              <a:rPr lang="en" altLang="ko-KR" dirty="0"/>
              <a:t>DR</a:t>
            </a:r>
            <a:r>
              <a:rPr lang="ko-KR" altLang="en-US" dirty="0"/>
              <a:t>센터</a:t>
            </a:r>
            <a:r>
              <a:rPr lang="en-US" altLang="ko-KR" dirty="0"/>
              <a:t>, </a:t>
            </a:r>
            <a:r>
              <a:rPr lang="ko-KR" altLang="en-US" dirty="0"/>
              <a:t>외부 보안 업체 테스트 노드 연결은 </a:t>
            </a:r>
            <a:r>
              <a:rPr lang="en" altLang="ko-KR" b="1" dirty="0"/>
              <a:t>BGP </a:t>
            </a:r>
            <a:r>
              <a:rPr lang="ko-KR" altLang="en-US" b="1" dirty="0"/>
              <a:t>기반 경계 라우터</a:t>
            </a:r>
            <a:r>
              <a:rPr lang="ko-KR" altLang="en-US" dirty="0"/>
              <a:t>를 통해 구성됨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90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710389"/>
              </p:ext>
            </p:extLst>
          </p:nvPr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</a:t>
                      </a:r>
                      <a:r>
                        <a:rPr lang="en-US" altLang="ko-KR" sz="2400" b="1" spc="0" baseline="0" dirty="0">
                          <a:latin typeface="HY 신명조"/>
                        </a:rPr>
                        <a:t> </a:t>
                      </a:r>
                      <a:r>
                        <a:rPr lang="en-US" altLang="ko-KR" sz="2400" b="1" spc="0" dirty="0">
                          <a:latin typeface="HY 신명조"/>
                        </a:rPr>
                        <a:t>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프로젝트 구조</a:t>
            </a:r>
          </a:p>
        </p:txBody>
      </p:sp>
      <p:pic>
        <p:nvPicPr>
          <p:cNvPr id="5" name="그림 4" descr="라인, 도표, 평행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F2B7831-CA41-8C63-F607-F5F6658FF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320" y="897740"/>
            <a:ext cx="6097359" cy="584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9608A-D015-FBE2-FEB3-16EC375C2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7D126C8-8338-4A6C-9348-361FFFD0DE07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</a:t>
                      </a:r>
                      <a:r>
                        <a:rPr lang="en-US" altLang="ko-KR" sz="2400" b="1" spc="0" baseline="0" dirty="0">
                          <a:latin typeface="HY 신명조"/>
                        </a:rPr>
                        <a:t> </a:t>
                      </a:r>
                      <a:r>
                        <a:rPr lang="en-US" altLang="ko-KR" sz="2400" b="1" spc="0" dirty="0">
                          <a:latin typeface="HY 신명조"/>
                        </a:rPr>
                        <a:t>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5FB2B84-F5B5-B83F-84F2-9D4B324A1736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E35A85-A035-7C4D-BCDA-AC4C3A808B08}"/>
              </a:ext>
            </a:extLst>
          </p:cNvPr>
          <p:cNvSpPr txBox="1"/>
          <p:nvPr/>
        </p:nvSpPr>
        <p:spPr>
          <a:xfrm>
            <a:off x="2806574" y="270723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2-1. </a:t>
            </a:r>
            <a:r>
              <a:rPr lang="ko-KR" altLang="en-US" b="1" dirty="0"/>
              <a:t>라우터 프로토콜 구성</a:t>
            </a:r>
          </a:p>
        </p:txBody>
      </p:sp>
      <p:pic>
        <p:nvPicPr>
          <p:cNvPr id="3" name="그림 2" descr="라인, 텍스트, 도표, 평행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22F991D-04A6-49AC-4AC7-36A6E05FB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32" y="783117"/>
            <a:ext cx="6339008" cy="607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17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FE691-A9E6-F086-BAF3-B2A984B92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01AEC41-BDDB-B0DF-90AC-67650678F664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</a:t>
                      </a:r>
                      <a:r>
                        <a:rPr lang="en-US" altLang="ko-KR" sz="2400" b="1" spc="0" baseline="0" dirty="0">
                          <a:latin typeface="HY 신명조"/>
                        </a:rPr>
                        <a:t> </a:t>
                      </a:r>
                      <a:r>
                        <a:rPr lang="en-US" altLang="ko-KR" sz="2400" b="1" spc="0" dirty="0">
                          <a:latin typeface="HY 신명조"/>
                        </a:rPr>
                        <a:t>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2906857-B618-6AD0-FBB6-112C887D5AD7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CF2EAFB-0198-7647-1ABF-24402B125737}"/>
              </a:ext>
            </a:extLst>
          </p:cNvPr>
          <p:cNvSpPr txBox="1"/>
          <p:nvPr/>
        </p:nvSpPr>
        <p:spPr>
          <a:xfrm>
            <a:off x="2806574" y="270723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2-2. </a:t>
            </a:r>
            <a:r>
              <a:rPr lang="ko-KR" altLang="en-US" b="1" dirty="0"/>
              <a:t>본사</a:t>
            </a:r>
            <a:r>
              <a:rPr lang="en-US" altLang="ko-KR" b="1" dirty="0"/>
              <a:t>,</a:t>
            </a:r>
            <a:r>
              <a:rPr lang="ko-KR" altLang="en-US" b="1" dirty="0"/>
              <a:t> 지사</a:t>
            </a:r>
            <a:r>
              <a:rPr lang="en-US" altLang="ko-KR" b="1" dirty="0"/>
              <a:t>,</a:t>
            </a:r>
            <a:r>
              <a:rPr lang="ko-KR" altLang="en-US" b="1" dirty="0"/>
              <a:t> 데이터 센서</a:t>
            </a:r>
            <a:r>
              <a:rPr lang="en-US" altLang="ko-KR" b="1" dirty="0"/>
              <a:t> IP </a:t>
            </a:r>
            <a:r>
              <a:rPr lang="ko-KR" altLang="en-US" b="1" dirty="0"/>
              <a:t>디자인</a:t>
            </a:r>
          </a:p>
        </p:txBody>
      </p:sp>
      <p:pic>
        <p:nvPicPr>
          <p:cNvPr id="5" name="그림 4" descr="텍스트, 라인, 도표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8B60F65-99B6-2216-89D2-53B70A4FD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10" y="727923"/>
            <a:ext cx="3398096" cy="6086143"/>
          </a:xfrm>
          <a:prstGeom prst="rect">
            <a:avLst/>
          </a:prstGeom>
        </p:spPr>
      </p:pic>
      <p:pic>
        <p:nvPicPr>
          <p:cNvPr id="7" name="그림 6" descr="라인, 도표, 텍스트, 평행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37A4C5C-72DC-74AA-AB86-0F9338920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580" y="771856"/>
            <a:ext cx="3939088" cy="608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2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F497E-699B-E63A-B114-E73E6B52A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01D7F5C-0932-E502-EEBC-BAE2BA7DF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362655"/>
              </p:ext>
            </p:extLst>
          </p:nvPr>
        </p:nvGraphicFramePr>
        <p:xfrm>
          <a:off x="357610" y="226789"/>
          <a:ext cx="6097359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7359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</a:t>
                      </a:r>
                      <a:r>
                        <a:rPr lang="en-US" altLang="ko-KR" sz="2400" b="1" spc="0" baseline="0" dirty="0">
                          <a:latin typeface="HY 신명조"/>
                        </a:rPr>
                        <a:t> </a:t>
                      </a:r>
                      <a:r>
                        <a:rPr lang="en-US" altLang="ko-KR" sz="2400" b="1" spc="0" dirty="0">
                          <a:latin typeface="HY 신명조"/>
                        </a:rPr>
                        <a:t>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0518492-DF46-28B4-89BA-0E342B7D05F1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A0AE54-E858-6DB7-3667-952BFBA7D2BC}"/>
              </a:ext>
            </a:extLst>
          </p:cNvPr>
          <p:cNvSpPr txBox="1"/>
          <p:nvPr/>
        </p:nvSpPr>
        <p:spPr>
          <a:xfrm>
            <a:off x="2806574" y="270723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2-3. </a:t>
            </a:r>
            <a:r>
              <a:rPr lang="ko-KR" altLang="en-US" b="1" dirty="0" smtClean="0"/>
              <a:t>본사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지사 </a:t>
            </a:r>
            <a:r>
              <a:rPr lang="en-US" altLang="ko-KR" b="1" dirty="0" smtClean="0"/>
              <a:t>IP </a:t>
            </a:r>
            <a:r>
              <a:rPr lang="ko-KR" altLang="en-US" b="1" dirty="0"/>
              <a:t>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083" y="-9078"/>
            <a:ext cx="4960609" cy="6867078"/>
          </a:xfrm>
          <a:prstGeom prst="rect">
            <a:avLst/>
          </a:prstGeom>
        </p:spPr>
      </p:pic>
      <p:pic>
        <p:nvPicPr>
          <p:cNvPr id="7" name="그림 6" descr="라인, 도표, 평행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F2B7831-CA41-8C63-F607-F5F6658FF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10" y="829727"/>
            <a:ext cx="6097359" cy="584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68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312266"/>
              </p:ext>
            </p:extLst>
          </p:nvPr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프로젝트 내용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610" y="1162981"/>
            <a:ext cx="114390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목차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1. </a:t>
            </a:r>
            <a:r>
              <a:rPr lang="ko-KR" altLang="en-US" b="1" dirty="0"/>
              <a:t>신규 </a:t>
            </a:r>
            <a:r>
              <a:rPr lang="en" altLang="ko-KR" b="1" dirty="0"/>
              <a:t>ATM </a:t>
            </a:r>
            <a:r>
              <a:rPr lang="ko-KR" altLang="en-US" b="1" dirty="0"/>
              <a:t>장비 도입간 보안문제 발생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라우팅 경로 및 정책 누락 원인 분석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문제 확산 가능성 발견</a:t>
            </a:r>
            <a:endParaRPr lang="en-US" altLang="ko-KR" b="1" dirty="0"/>
          </a:p>
          <a:p>
            <a:endParaRPr lang="ko-KR" altLang="en-US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문제 대응</a:t>
            </a:r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888804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3292</TotalTime>
  <Words>732</Words>
  <Application>Microsoft Office PowerPoint</Application>
  <PresentationFormat>와이드스크린</PresentationFormat>
  <Paragraphs>157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HY 신명조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김민재</dc:creator>
  <cp:lastModifiedBy>250528</cp:lastModifiedBy>
  <cp:revision>61</cp:revision>
  <dcterms:created xsi:type="dcterms:W3CDTF">2024-10-09T14:32:43Z</dcterms:created>
  <dcterms:modified xsi:type="dcterms:W3CDTF">2025-05-30T06:36:02Z</dcterms:modified>
</cp:coreProperties>
</file>