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726"/>
  </p:normalViewPr>
  <p:slideViewPr>
    <p:cSldViewPr snapToGrid="0">
      <p:cViewPr varScale="1">
        <p:scale>
          <a:sx n="120" d="100"/>
          <a:sy n="120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870DD-83EB-B401-1EA7-E36DFEE88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0CDC7B-875D-E97E-030F-0B25E3B22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86D93-BBBB-4C34-3859-1A925ECB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2025. 5. 22.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24CAE-B819-664D-0843-260249071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1A9DA5-734A-A4BD-96F2-41E5F272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8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B7434-BFA1-3BE2-F64D-04D30603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7AC413-ABB6-BB6C-128F-D1E41B8B6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74633-3BDE-26DE-4CF8-1DAA5637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2025. 5. 22.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DA297-8146-B6E7-987D-72082E59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AD1D7-6BB0-2D82-A4CF-F26BEF56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31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C69249-FCE3-A8C0-146C-00A8574B5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E89316-168A-6860-D362-FD4F3EBCF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4BA7C-97E2-A51C-0C20-C3076009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2025. 5. 22.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0BA5A-ECFA-D38E-73FD-CF049694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0D50D3-4AAE-2450-7D82-28C5A5C6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17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E1074-822A-7723-D38B-7FE476D3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020D43-C069-A9FB-7EFF-6DE4A00E9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8E922-83D8-64E7-9476-4B1FEE7B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2025. 5. 22.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57EF2-B91A-B977-2C6C-E011C0E6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26181A-0C7A-683C-DE44-F0706D11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58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5A4F0-376F-E916-DD1B-1C23598F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8A9A58-E6BC-F251-9505-6FED57CB9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2B952-8889-FD5F-95FB-10BF7CD9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2025. 5. 22.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F93630-2FFE-6CA6-BBE2-70464AE8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B975C0-1DE6-613B-2C8C-510B4938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25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4A9B0-0ED3-BB06-44E6-5C68CA64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8B7EEE-DEBB-95E1-7063-F6B2C3704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2C825-5256-27E1-D991-B267170E4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20F040-4394-13B0-746F-50FC7798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2025. 5. 22.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0ABA09-7301-9DB5-0DA7-50E02F1A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5078D0-A97E-54F0-502D-AFD14187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99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A6A12-89CB-56B3-2928-D6CD73E4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6B5024-AC1C-BC4D-7E56-75837578D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EBB504-90DE-A463-8B8F-B31D02709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1403A4-6F99-1630-E5E9-E786005BD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EC878F-2CCD-4F09-7510-FAD3C5481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E25F2B-19E0-EF36-29F8-5106F722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2025. 5. 22.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240F32-BBF1-FFA8-6F4C-5B4ACDE7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07B71B-AE64-86B3-0A8E-9511DA92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27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255F7-67B7-286C-A4BF-E61215F8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7C639E-F542-00F3-4DE0-B8240B551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2025. 5. 22.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9C3FBB-305D-3E90-B185-680C287F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E34AF8-E09C-E545-3B02-64D3914B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51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A84275-C48A-6BE0-DB95-DD91AA79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2025. 5. 22.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24DF38-7BF6-98A1-5E3D-C5ED4C9F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4C29A8-1F56-26E2-2420-72A81DBB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0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3C9D1-473B-B4E5-530A-9EAA1EA33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E0464-3C8A-8492-BE24-D64AC429C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CE8853-3984-1442-E5C4-BBE494A04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ED17E4-399C-B948-53F1-31E190B4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2025. 5. 22.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02F7EE-C66B-809A-4EBE-13E60D48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402C3-4A46-2425-79F3-079F4F32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44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88FEE-3A3A-90B5-6111-DC5BF7F91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3823D2-8302-B53A-F761-1E78B4BB9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16B191-07D6-D396-7D37-150DAA43B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7C3753-D471-B530-9670-FAC5FC7B5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2025. 5. 22.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4A52EF-AC17-F709-7C43-022F6DC6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79B99B-A8E0-C703-E46C-5B06FE60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17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319D43-662F-970D-050E-09B4A3D2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542D46-51A3-76BD-EFF6-441C14502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0CA926-3132-65A5-7C19-AF6F3A442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451B27-65FA-414C-B090-656981F331A5}" type="datetimeFigureOut">
              <a:rPr lang="ko-KR" altLang="en-US" smtClean="0"/>
              <a:t>2025. 5. 22.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E3FAA-21A9-C91E-9D4A-8B79729DB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53D19-6BA3-38FC-3C8B-BD78671D8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54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03A7A61-B720-5845-65A4-888A74911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8549" y="3583930"/>
            <a:ext cx="7094899" cy="1655762"/>
          </a:xfrm>
        </p:spPr>
        <p:txBody>
          <a:bodyPr>
            <a:normAutofit/>
          </a:bodyPr>
          <a:lstStyle/>
          <a:p>
            <a:pPr algn="r"/>
            <a:r>
              <a:rPr lang="ko-KR" altLang="en-US" sz="1800" dirty="0"/>
              <a:t>이창희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EA45C68-8B9C-947E-2F4E-1BCD3ABE6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357100"/>
              </p:ext>
            </p:extLst>
          </p:nvPr>
        </p:nvGraphicFramePr>
        <p:xfrm>
          <a:off x="2548549" y="2788920"/>
          <a:ext cx="7094899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94899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b="1" dirty="0"/>
                        <a:t>시나리오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34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300" dirty="0">
                          <a:latin typeface="HY 신명조"/>
                        </a:rPr>
                        <a:t>OOPSLA </a:t>
                      </a:r>
                      <a:r>
                        <a:rPr lang="en-US" altLang="ko-KR" sz="1400" b="1" spc="0" dirty="0">
                          <a:latin typeface="HY 신명조"/>
                        </a:rPr>
                        <a:t>laboratory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6681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b="1" dirty="0"/>
              <a:t> 주제</a:t>
            </a:r>
            <a:r>
              <a:rPr lang="en-US" altLang="ko-KR" b="1" dirty="0"/>
              <a:t>: </a:t>
            </a:r>
            <a:r>
              <a:rPr lang="en" altLang="ko-KR" b="1" dirty="0"/>
              <a:t>PCI-DSS </a:t>
            </a:r>
            <a:r>
              <a:rPr lang="ko-KR" altLang="en-US" b="1" dirty="0" err="1"/>
              <a:t>미준수</a:t>
            </a:r>
            <a:r>
              <a:rPr lang="ko-KR" altLang="en-US" b="1" dirty="0"/>
              <a:t> 방화벽 규칙 방치로 인한 보안 취약점</a:t>
            </a:r>
            <a:endParaRPr lang="ko-KR" altLang="en-US" dirty="0"/>
          </a:p>
          <a:p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2C4862-BF14-4C7E-A4A1-21AE91590312}"/>
              </a:ext>
            </a:extLst>
          </p:cNvPr>
          <p:cNvSpPr txBox="1"/>
          <p:nvPr/>
        </p:nvSpPr>
        <p:spPr>
          <a:xfrm>
            <a:off x="2889398" y="1746394"/>
            <a:ext cx="609777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 배경</a:t>
            </a:r>
            <a:r>
              <a:rPr lang="en-US" altLang="ko-KR" b="1" dirty="0"/>
              <a:t>: </a:t>
            </a:r>
            <a:r>
              <a:rPr lang="en" altLang="ko-KR" b="1" dirty="0"/>
              <a:t>B</a:t>
            </a:r>
            <a:r>
              <a:rPr lang="ko-KR" altLang="en-US" b="1" dirty="0"/>
              <a:t>카드사 네트워크 개요</a:t>
            </a:r>
            <a:br>
              <a:rPr lang="ko-KR" altLang="en-US" dirty="0"/>
            </a:br>
            <a:endParaRPr lang="ko-KR" altLang="en-US" dirty="0"/>
          </a:p>
          <a:p>
            <a:r>
              <a:rPr lang="en-US" altLang="ko-KR" sz="1500" dirty="0"/>
              <a:t>• </a:t>
            </a:r>
            <a:r>
              <a:rPr lang="en" altLang="ko-KR" sz="1500" dirty="0"/>
              <a:t>B</a:t>
            </a:r>
            <a:r>
              <a:rPr lang="ko-KR" altLang="en-US" sz="1500" dirty="0"/>
              <a:t>카드사는 전국의 </a:t>
            </a:r>
            <a:r>
              <a:rPr lang="en" altLang="ko-KR" sz="1500" dirty="0"/>
              <a:t>ATM, </a:t>
            </a:r>
            <a:r>
              <a:rPr lang="ko-KR" altLang="en-US" sz="1500" dirty="0"/>
              <a:t>본사</a:t>
            </a:r>
            <a:r>
              <a:rPr lang="en-US" altLang="ko-KR" sz="1500" dirty="0"/>
              <a:t>, </a:t>
            </a:r>
            <a:r>
              <a:rPr lang="en" altLang="ko-KR" sz="1500" dirty="0"/>
              <a:t>DR</a:t>
            </a:r>
            <a:r>
              <a:rPr lang="ko-KR" altLang="en-US" sz="1500" dirty="0"/>
              <a:t>센터</a:t>
            </a:r>
            <a:r>
              <a:rPr lang="en-US" altLang="ko-KR" sz="1500" dirty="0"/>
              <a:t>, </a:t>
            </a:r>
            <a:r>
              <a:rPr lang="ko-KR" altLang="en-US" sz="1500" dirty="0"/>
              <a:t>결제 게이트웨이를 </a:t>
            </a:r>
            <a:r>
              <a:rPr lang="en" altLang="ko-KR" sz="1500" b="1" dirty="0"/>
              <a:t>MPLS VPN </a:t>
            </a:r>
            <a:r>
              <a:rPr lang="ko-KR" altLang="en-US" sz="1500" b="1" dirty="0"/>
              <a:t>기반의 </a:t>
            </a:r>
            <a:r>
              <a:rPr lang="en" altLang="ko-KR" sz="1500" b="1" dirty="0"/>
              <a:t>L3 </a:t>
            </a:r>
            <a:r>
              <a:rPr lang="ko-KR" altLang="en-US" sz="1500" b="1" dirty="0"/>
              <a:t>사설망</a:t>
            </a:r>
            <a:r>
              <a:rPr lang="ko-KR" altLang="en-US" sz="1500" dirty="0"/>
              <a:t>으로 연결하고 있음</a:t>
            </a:r>
            <a:endParaRPr lang="en-US" altLang="ko-KR" sz="1500" dirty="0"/>
          </a:p>
          <a:p>
            <a:endParaRPr lang="ko-KR" altLang="en-US" sz="1500" dirty="0"/>
          </a:p>
          <a:p>
            <a:r>
              <a:rPr lang="en-US" altLang="ko-KR" sz="1500" dirty="0"/>
              <a:t>• </a:t>
            </a:r>
            <a:r>
              <a:rPr lang="ko-KR" altLang="en-US" sz="1500" dirty="0"/>
              <a:t>지역 </a:t>
            </a:r>
            <a:r>
              <a:rPr lang="en" altLang="ko-KR" sz="1500" dirty="0"/>
              <a:t>ATM </a:t>
            </a:r>
            <a:r>
              <a:rPr lang="ko-KR" altLang="en-US" sz="1500" dirty="0"/>
              <a:t>장비는 </a:t>
            </a:r>
            <a:r>
              <a:rPr lang="en" altLang="ko-KR" sz="1500" b="1" dirty="0"/>
              <a:t>OSPF</a:t>
            </a:r>
            <a:r>
              <a:rPr lang="ko-KR" altLang="en-US" sz="1500" dirty="0" err="1"/>
              <a:t>를</a:t>
            </a:r>
            <a:r>
              <a:rPr lang="ko-KR" altLang="en-US" sz="1500" dirty="0"/>
              <a:t> 통해 지역 </a:t>
            </a:r>
            <a:r>
              <a:rPr lang="en" altLang="ko-KR" sz="1500" dirty="0"/>
              <a:t>POP </a:t>
            </a:r>
            <a:r>
              <a:rPr lang="ko-KR" altLang="en-US" sz="1500" dirty="0"/>
              <a:t>라우터 및 본사로 동적으로 경로를 설정함</a:t>
            </a:r>
            <a:endParaRPr lang="en-US" altLang="ko-KR" sz="1500" dirty="0"/>
          </a:p>
          <a:p>
            <a:endParaRPr lang="ko-KR" altLang="en-US" sz="1500" dirty="0"/>
          </a:p>
          <a:p>
            <a:r>
              <a:rPr lang="en-US" altLang="ko-KR" sz="1500" dirty="0"/>
              <a:t>• </a:t>
            </a:r>
            <a:r>
              <a:rPr lang="ko-KR" altLang="en-US" sz="1500" dirty="0"/>
              <a:t>본사 ↔ </a:t>
            </a:r>
            <a:r>
              <a:rPr lang="en" altLang="ko-KR" sz="1500" dirty="0"/>
              <a:t>DR</a:t>
            </a:r>
            <a:r>
              <a:rPr lang="ko-KR" altLang="en-US" sz="1500" dirty="0"/>
              <a:t>센터</a:t>
            </a:r>
            <a:r>
              <a:rPr lang="en-US" altLang="ko-KR" sz="1500" dirty="0"/>
              <a:t>, </a:t>
            </a:r>
            <a:r>
              <a:rPr lang="ko-KR" altLang="en-US" sz="1500" dirty="0"/>
              <a:t>외부 보안 업체 테스트 노드 연결은 </a:t>
            </a:r>
            <a:r>
              <a:rPr lang="en" altLang="ko-KR" sz="1500" b="1" dirty="0"/>
              <a:t>BGP </a:t>
            </a:r>
            <a:r>
              <a:rPr lang="ko-KR" altLang="en-US" sz="1500" b="1" dirty="0"/>
              <a:t>기반 경계 라우터</a:t>
            </a:r>
            <a:r>
              <a:rPr lang="ko-KR" altLang="en-US" sz="1500" dirty="0"/>
              <a:t>를 통해 구성됨</a:t>
            </a:r>
          </a:p>
        </p:txBody>
      </p:sp>
    </p:spTree>
    <p:extLst>
      <p:ext uri="{BB962C8B-B14F-4D97-AF65-F5344CB8AC3E}">
        <p14:creationId xmlns:p14="http://schemas.microsoft.com/office/powerpoint/2010/main" val="59162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8C7FE-C1BB-7785-0785-C4B0A6026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965F712-9D9A-5A68-568B-38FC59F525A6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300" dirty="0">
                          <a:latin typeface="HY 신명조"/>
                        </a:rPr>
                        <a:t>OOPSLA </a:t>
                      </a:r>
                      <a:r>
                        <a:rPr lang="en-US" altLang="ko-KR" sz="1400" b="1" spc="0" dirty="0">
                          <a:latin typeface="HY 신명조"/>
                        </a:rPr>
                        <a:t>laboratory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60BC572-C559-4E18-0769-DFDA4F6C2D96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632D392-4BF9-43F5-4A65-32B7C1AC5A71}"/>
              </a:ext>
            </a:extLst>
          </p:cNvPr>
          <p:cNvSpPr txBox="1"/>
          <p:nvPr/>
        </p:nvSpPr>
        <p:spPr>
          <a:xfrm>
            <a:off x="2806574" y="270723"/>
            <a:ext cx="5017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b="1" dirty="0"/>
              <a:t> 시나리오</a:t>
            </a:r>
            <a:r>
              <a:rPr lang="en-US" altLang="ko-KR" b="1" dirty="0"/>
              <a:t>: </a:t>
            </a:r>
            <a:r>
              <a:rPr lang="ko-KR" altLang="en-US" b="1" dirty="0"/>
              <a:t>보안 문제 탐지 및 경로 추적 흐름</a:t>
            </a:r>
          </a:p>
          <a:p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278F3B-339A-5437-17C8-526AD2EB210B}"/>
              </a:ext>
            </a:extLst>
          </p:cNvPr>
          <p:cNvSpPr txBox="1"/>
          <p:nvPr/>
        </p:nvSpPr>
        <p:spPr>
          <a:xfrm>
            <a:off x="2806574" y="1338898"/>
            <a:ext cx="743481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① </a:t>
            </a:r>
            <a:r>
              <a:rPr lang="ko-KR" altLang="en-US" b="1" dirty="0"/>
              <a:t>신규 </a:t>
            </a:r>
            <a:r>
              <a:rPr lang="en" altLang="ko-KR" b="1" dirty="0"/>
              <a:t>ATM </a:t>
            </a:r>
            <a:r>
              <a:rPr lang="ko-KR" altLang="en-US" b="1" dirty="0"/>
              <a:t>장비 도입 및 자동 라우팅 구성</a:t>
            </a:r>
          </a:p>
          <a:p>
            <a:br>
              <a:rPr lang="ko-KR" altLang="en-US" dirty="0"/>
            </a:br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보안팀은 신규 </a:t>
            </a:r>
            <a:r>
              <a:rPr lang="en" altLang="ko-KR" dirty="0"/>
              <a:t>ATM</a:t>
            </a:r>
            <a:r>
              <a:rPr lang="ko-KR" altLang="en-US" dirty="0"/>
              <a:t>이 투입되었다는 보고를 받고</a:t>
            </a:r>
            <a:r>
              <a:rPr lang="en-US" altLang="ko-KR" dirty="0"/>
              <a:t>, </a:t>
            </a:r>
            <a:r>
              <a:rPr lang="ko-KR" altLang="en-US" dirty="0"/>
              <a:t>기본 방화벽 정책이 정상 적용되었는지 점검하지 않음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신규 </a:t>
            </a:r>
            <a:r>
              <a:rPr lang="en" altLang="ko-KR" dirty="0"/>
              <a:t>ATM</a:t>
            </a:r>
            <a:r>
              <a:rPr lang="ko-KR" altLang="en-US" dirty="0"/>
              <a:t>은 지역 </a:t>
            </a:r>
            <a:r>
              <a:rPr lang="en" altLang="ko-KR" dirty="0"/>
              <a:t>ATM </a:t>
            </a:r>
            <a:r>
              <a:rPr lang="ko-KR" altLang="en-US" dirty="0"/>
              <a:t>라우터에 연결되며</a:t>
            </a:r>
            <a:r>
              <a:rPr lang="en-US" altLang="ko-KR" dirty="0"/>
              <a:t>, </a:t>
            </a:r>
            <a:r>
              <a:rPr lang="en" altLang="ko-KR" dirty="0"/>
              <a:t>OSPF </a:t>
            </a:r>
            <a:r>
              <a:rPr lang="ko-KR" altLang="en-US" dirty="0"/>
              <a:t>영역 내 자동 등록되어 본사로의 경로가 설정됨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본사 네트워크 장비에서 신규 </a:t>
            </a:r>
            <a:r>
              <a:rPr lang="en" altLang="ko-KR" dirty="0"/>
              <a:t>ATM</a:t>
            </a:r>
            <a:r>
              <a:rPr lang="ko-KR" altLang="en-US" dirty="0" err="1"/>
              <a:t>에</a:t>
            </a:r>
            <a:r>
              <a:rPr lang="ko-KR" altLang="en-US" dirty="0"/>
              <a:t> 접근 테스트 중</a:t>
            </a:r>
            <a:r>
              <a:rPr lang="en-US" altLang="ko-KR" dirty="0"/>
              <a:t>, </a:t>
            </a:r>
            <a:r>
              <a:rPr lang="en" altLang="ko-KR" b="1" dirty="0"/>
              <a:t>Telnet </a:t>
            </a:r>
            <a:r>
              <a:rPr lang="ko-KR" altLang="en-US" b="1" dirty="0"/>
              <a:t>세션이 비정상적으로 열림</a:t>
            </a:r>
            <a:r>
              <a:rPr lang="ko-KR" altLang="en-US" dirty="0"/>
              <a:t>을 발견</a:t>
            </a:r>
          </a:p>
        </p:txBody>
      </p:sp>
    </p:spTree>
    <p:extLst>
      <p:ext uri="{BB962C8B-B14F-4D97-AF65-F5344CB8AC3E}">
        <p14:creationId xmlns:p14="http://schemas.microsoft.com/office/powerpoint/2010/main" val="4270898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AD131-0632-16F5-8245-FDB61061F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E77EDB-943E-5536-BA09-EF875D701909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300" dirty="0">
                          <a:latin typeface="HY 신명조"/>
                        </a:rPr>
                        <a:t>OOPSLA </a:t>
                      </a:r>
                      <a:r>
                        <a:rPr lang="en-US" altLang="ko-KR" sz="1400" b="1" spc="0" dirty="0">
                          <a:latin typeface="HY 신명조"/>
                        </a:rPr>
                        <a:t>laboratory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36A63D-180B-E1AE-2385-CCDAC597E8DB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8A5F0BB-0152-82AB-E29C-C2247B91C97A}"/>
              </a:ext>
            </a:extLst>
          </p:cNvPr>
          <p:cNvSpPr txBox="1"/>
          <p:nvPr/>
        </p:nvSpPr>
        <p:spPr>
          <a:xfrm>
            <a:off x="2806574" y="270723"/>
            <a:ext cx="5017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b="1" dirty="0"/>
              <a:t> 시나리오</a:t>
            </a:r>
            <a:r>
              <a:rPr lang="en-US" altLang="ko-KR" b="1" dirty="0"/>
              <a:t>: </a:t>
            </a:r>
            <a:r>
              <a:rPr lang="ko-KR" altLang="en-US" b="1" dirty="0"/>
              <a:t>보안 문제 탐지 및 경로 추적 흐름</a:t>
            </a:r>
          </a:p>
          <a:p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A9BEC8-88CC-C05F-B73A-3397F264AFC5}"/>
              </a:ext>
            </a:extLst>
          </p:cNvPr>
          <p:cNvSpPr txBox="1"/>
          <p:nvPr/>
        </p:nvSpPr>
        <p:spPr>
          <a:xfrm>
            <a:off x="1581593" y="1200121"/>
            <a:ext cx="808340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③ </a:t>
            </a:r>
            <a:r>
              <a:rPr lang="ko-KR" altLang="en-US" b="1" dirty="0"/>
              <a:t>라우팅 경로 및 정책 누락 원인 분석</a:t>
            </a:r>
          </a:p>
          <a:p>
            <a:br>
              <a:rPr lang="ko-KR" altLang="en-US" dirty="0"/>
            </a:br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네트워크 엔지니어는 </a:t>
            </a:r>
            <a:r>
              <a:rPr lang="en" altLang="ko-KR" dirty="0"/>
              <a:t>traceroute</a:t>
            </a:r>
            <a:r>
              <a:rPr lang="ko-KR" altLang="en-US" dirty="0" err="1"/>
              <a:t>를</a:t>
            </a:r>
            <a:r>
              <a:rPr lang="ko-KR" altLang="en-US" dirty="0"/>
              <a:t> 사용해 외부에서 </a:t>
            </a:r>
            <a:r>
              <a:rPr lang="en" altLang="ko-KR" dirty="0"/>
              <a:t>ATM</a:t>
            </a:r>
            <a:r>
              <a:rPr lang="ko-KR" altLang="en-US" dirty="0"/>
              <a:t>까지의 경로를 추적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본사 경계 </a:t>
            </a:r>
            <a:r>
              <a:rPr lang="en" altLang="ko-KR" dirty="0"/>
              <a:t>BGP </a:t>
            </a:r>
            <a:r>
              <a:rPr lang="ko-KR" altLang="en-US" dirty="0"/>
              <a:t>라우터 → 내부 </a:t>
            </a:r>
            <a:r>
              <a:rPr lang="en" altLang="ko-KR" dirty="0"/>
              <a:t>BGP → </a:t>
            </a:r>
            <a:r>
              <a:rPr lang="ko-KR" altLang="en-US" dirty="0"/>
              <a:t>지역 </a:t>
            </a:r>
            <a:r>
              <a:rPr lang="en" altLang="ko-KR" dirty="0"/>
              <a:t>OSPF </a:t>
            </a:r>
            <a:r>
              <a:rPr lang="ko-KR" altLang="en-US" dirty="0"/>
              <a:t>라우터 → 신규 </a:t>
            </a:r>
            <a:r>
              <a:rPr lang="en" altLang="ko-KR" dirty="0"/>
              <a:t>ATM</a:t>
            </a:r>
            <a:r>
              <a:rPr lang="ko-KR" altLang="en-US" dirty="0" err="1"/>
              <a:t>으로</a:t>
            </a:r>
            <a:r>
              <a:rPr lang="ko-KR" altLang="en-US" dirty="0"/>
              <a:t> 경로가 </a:t>
            </a:r>
            <a:r>
              <a:rPr lang="ko-KR" altLang="en-US" b="1" dirty="0"/>
              <a:t>정상 설정</a:t>
            </a:r>
            <a:r>
              <a:rPr lang="ko-KR" altLang="en-US" dirty="0"/>
              <a:t>되어 있음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문제는 **방화벽 장비</a:t>
            </a:r>
            <a:r>
              <a:rPr lang="en-US" altLang="ko-KR" dirty="0"/>
              <a:t>(</a:t>
            </a:r>
            <a:r>
              <a:rPr lang="en" altLang="ko-KR" dirty="0"/>
              <a:t>ATM </a:t>
            </a:r>
            <a:r>
              <a:rPr lang="ko-KR" altLang="en-US" dirty="0"/>
              <a:t>앞 단의 </a:t>
            </a:r>
            <a:r>
              <a:rPr lang="en" altLang="ko-KR" dirty="0"/>
              <a:t>L3 </a:t>
            </a:r>
            <a:r>
              <a:rPr lang="ko-KR" altLang="en-US" dirty="0"/>
              <a:t>스위치 또는 </a:t>
            </a:r>
            <a:r>
              <a:rPr lang="en" altLang="ko-KR" dirty="0"/>
              <a:t>ASA)**</a:t>
            </a:r>
            <a:r>
              <a:rPr lang="ko-KR" altLang="en-US" dirty="0" err="1"/>
              <a:t>에</a:t>
            </a:r>
            <a:r>
              <a:rPr lang="ko-KR" altLang="en-US" dirty="0"/>
              <a:t> </a:t>
            </a:r>
            <a:r>
              <a:rPr lang="ko-KR" altLang="en-US" b="1" dirty="0"/>
              <a:t>기준 템플릿 </a:t>
            </a:r>
            <a:r>
              <a:rPr lang="en" altLang="ko-KR" b="1" dirty="0"/>
              <a:t>ACL</a:t>
            </a:r>
            <a:r>
              <a:rPr lang="ko-KR" altLang="en-US" b="1" dirty="0"/>
              <a:t>이 누락된 것</a:t>
            </a:r>
            <a:r>
              <a:rPr lang="ko-KR" altLang="en-US" dirty="0"/>
              <a:t>으로 확인됨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en" altLang="ko-KR" dirty="0"/>
              <a:t>OSPF </a:t>
            </a:r>
            <a:r>
              <a:rPr lang="ko-KR" altLang="en-US" dirty="0"/>
              <a:t>및 </a:t>
            </a:r>
            <a:r>
              <a:rPr lang="en" altLang="ko-KR" dirty="0"/>
              <a:t>BGP </a:t>
            </a:r>
            <a:r>
              <a:rPr lang="ko-KR" altLang="en-US" dirty="0"/>
              <a:t>경로는 정상이나</a:t>
            </a:r>
            <a:r>
              <a:rPr lang="en-US" altLang="ko-KR" dirty="0"/>
              <a:t>, </a:t>
            </a:r>
            <a:r>
              <a:rPr lang="ko-KR" altLang="en-US" dirty="0"/>
              <a:t>방화벽이 해당 포트를 차단하지 않아 전체 경로가 열려 있는 상태였음</a:t>
            </a:r>
          </a:p>
        </p:txBody>
      </p:sp>
    </p:spTree>
    <p:extLst>
      <p:ext uri="{BB962C8B-B14F-4D97-AF65-F5344CB8AC3E}">
        <p14:creationId xmlns:p14="http://schemas.microsoft.com/office/powerpoint/2010/main" val="78436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20F20-F302-CA83-B91E-8D4BAAD54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84EA2DD-C421-9761-C583-5706082AEE2F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300" dirty="0">
                          <a:latin typeface="HY 신명조"/>
                        </a:rPr>
                        <a:t>OOPSLA </a:t>
                      </a:r>
                      <a:r>
                        <a:rPr lang="en-US" altLang="ko-KR" sz="1400" b="1" spc="0" dirty="0">
                          <a:latin typeface="HY 신명조"/>
                        </a:rPr>
                        <a:t>laboratory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895E108-0553-FB4D-AC59-9988EE0F3B49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A7AA0F0-EA79-66D0-AB14-CA7B2617F2DF}"/>
              </a:ext>
            </a:extLst>
          </p:cNvPr>
          <p:cNvSpPr txBox="1"/>
          <p:nvPr/>
        </p:nvSpPr>
        <p:spPr>
          <a:xfrm>
            <a:off x="2806574" y="270723"/>
            <a:ext cx="5017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b="1" dirty="0"/>
              <a:t> 시나리오</a:t>
            </a:r>
            <a:r>
              <a:rPr lang="en-US" altLang="ko-KR" b="1" dirty="0"/>
              <a:t>: </a:t>
            </a:r>
            <a:r>
              <a:rPr lang="ko-KR" altLang="en-US" b="1" dirty="0"/>
              <a:t>보안 문제 탐지 및 경로 추적 흐름</a:t>
            </a:r>
          </a:p>
          <a:p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4E0F1-3D9F-15BC-70A5-07EF77061558}"/>
              </a:ext>
            </a:extLst>
          </p:cNvPr>
          <p:cNvSpPr txBox="1"/>
          <p:nvPr/>
        </p:nvSpPr>
        <p:spPr>
          <a:xfrm>
            <a:off x="1424763" y="1997838"/>
            <a:ext cx="772189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④ </a:t>
            </a:r>
            <a:r>
              <a:rPr lang="ko-KR" altLang="en-US" b="1" dirty="0"/>
              <a:t>문제 확산 가능성 분석</a:t>
            </a:r>
          </a:p>
          <a:p>
            <a:br>
              <a:rPr lang="ko-KR" altLang="en-US" dirty="0"/>
            </a:br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동일 템플릿이 향후 </a:t>
            </a:r>
            <a:r>
              <a:rPr lang="en-US" altLang="ko-KR" dirty="0"/>
              <a:t>20</a:t>
            </a:r>
            <a:r>
              <a:rPr lang="ko-KR" altLang="en-US" dirty="0"/>
              <a:t>개 이상의 신규 </a:t>
            </a:r>
            <a:r>
              <a:rPr lang="en" altLang="ko-KR" dirty="0"/>
              <a:t>ATM</a:t>
            </a:r>
            <a:r>
              <a:rPr lang="ko-KR" altLang="en-US" dirty="0" err="1"/>
              <a:t>에</a:t>
            </a:r>
            <a:r>
              <a:rPr lang="ko-KR" altLang="en-US" dirty="0"/>
              <a:t> 반복 적용될 예정이었음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하나의 방화벽 </a:t>
            </a:r>
            <a:r>
              <a:rPr lang="en" altLang="ko-KR" dirty="0"/>
              <a:t>ACL </a:t>
            </a:r>
            <a:r>
              <a:rPr lang="ko-KR" altLang="en-US" dirty="0"/>
              <a:t>템플릿 누락으로 인해 전국 수백 대의 </a:t>
            </a:r>
            <a:r>
              <a:rPr lang="en" altLang="ko-KR" dirty="0"/>
              <a:t>ATM</a:t>
            </a:r>
            <a:r>
              <a:rPr lang="ko-KR" altLang="en-US" dirty="0"/>
              <a:t>이 </a:t>
            </a:r>
            <a:r>
              <a:rPr lang="ko-KR" altLang="en-US" b="1" dirty="0"/>
              <a:t>외부에서 직접 접근 가능한 구조</a:t>
            </a:r>
            <a:r>
              <a:rPr lang="ko-KR" altLang="en-US" dirty="0"/>
              <a:t>가 될 수 있었음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해당 문제는 </a:t>
            </a:r>
            <a:r>
              <a:rPr lang="ko-KR" altLang="en-US" b="1" dirty="0"/>
              <a:t>라우팅 경로가 동적이기 때문에</a:t>
            </a:r>
            <a:r>
              <a:rPr lang="en-US" altLang="ko-KR" dirty="0"/>
              <a:t>, </a:t>
            </a:r>
            <a:r>
              <a:rPr lang="ko-KR" altLang="en-US" dirty="0"/>
              <a:t>방화벽 정책 하나만 뚫려도 전체 네트워크가 영향을 받는 구조였음</a:t>
            </a:r>
          </a:p>
        </p:txBody>
      </p:sp>
    </p:spTree>
    <p:extLst>
      <p:ext uri="{BB962C8B-B14F-4D97-AF65-F5344CB8AC3E}">
        <p14:creationId xmlns:p14="http://schemas.microsoft.com/office/powerpoint/2010/main" val="352043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9F9D4-2CBC-8D88-5D36-AD33CB706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92817E2-9F09-FBAB-DBDC-8050FF42C43D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300" dirty="0">
                          <a:latin typeface="HY 신명조"/>
                        </a:rPr>
                        <a:t>OOPSLA </a:t>
                      </a:r>
                      <a:r>
                        <a:rPr lang="en-US" altLang="ko-KR" sz="1400" b="1" spc="0" dirty="0">
                          <a:latin typeface="HY 신명조"/>
                        </a:rPr>
                        <a:t>laboratory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BAF164C-2A7D-41E2-5998-9F8B292801D5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AAB77A3-38B1-0C34-6B2D-3F36498E578F}"/>
              </a:ext>
            </a:extLst>
          </p:cNvPr>
          <p:cNvSpPr txBox="1"/>
          <p:nvPr/>
        </p:nvSpPr>
        <p:spPr>
          <a:xfrm>
            <a:off x="2806574" y="270723"/>
            <a:ext cx="3326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b="1" dirty="0"/>
              <a:t> 네트워크 탐지 및 대응 단계</a:t>
            </a:r>
          </a:p>
          <a:p>
            <a:endParaRPr lang="ko-KR" altLang="en-US" b="1" dirty="0"/>
          </a:p>
          <a:p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02BE75-5D9C-2F8D-C4FB-38317A49AEEE}"/>
              </a:ext>
            </a:extLst>
          </p:cNvPr>
          <p:cNvSpPr txBox="1"/>
          <p:nvPr/>
        </p:nvSpPr>
        <p:spPr>
          <a:xfrm>
            <a:off x="357610" y="993438"/>
            <a:ext cx="60977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 b="1" dirty="0"/>
              <a:t>비정상 트래픽 탐지</a:t>
            </a:r>
            <a:endParaRPr lang="en-US" altLang="ko-KR" b="1" dirty="0"/>
          </a:p>
          <a:p>
            <a:pPr>
              <a:buFont typeface="+mj-lt"/>
              <a:buAutoNum type="arabicPeriod"/>
            </a:pPr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보안 테스트 중 </a:t>
            </a:r>
            <a:r>
              <a:rPr lang="en" altLang="ko-KR" dirty="0"/>
              <a:t>Telnet </a:t>
            </a:r>
            <a:r>
              <a:rPr lang="ko-KR" altLang="en-US" dirty="0"/>
              <a:t>포트 응답 확인</a:t>
            </a:r>
          </a:p>
          <a:p>
            <a:r>
              <a:rPr lang="en-US" altLang="ko-KR" dirty="0"/>
              <a:t>• </a:t>
            </a:r>
            <a:r>
              <a:rPr lang="ko-KR" altLang="en-US" dirty="0"/>
              <a:t>정상적으로는 응답 없어야 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DB2A90-B7EF-8066-C2D6-08ABCF145B3D}"/>
              </a:ext>
            </a:extLst>
          </p:cNvPr>
          <p:cNvSpPr txBox="1"/>
          <p:nvPr/>
        </p:nvSpPr>
        <p:spPr>
          <a:xfrm>
            <a:off x="357610" y="2626817"/>
            <a:ext cx="6097772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 startAt="2"/>
            </a:pPr>
            <a:r>
              <a:rPr lang="ko-KR" altLang="en-US" b="1" dirty="0"/>
              <a:t>라우팅 경로 추적</a:t>
            </a:r>
            <a:endParaRPr lang="en-US" altLang="ko-KR" b="1" dirty="0"/>
          </a:p>
          <a:p>
            <a:pPr>
              <a:buFont typeface="+mj-lt"/>
              <a:buAutoNum type="arabicPeriod" startAt="2"/>
            </a:pPr>
            <a:endParaRPr lang="ko-KR" altLang="en-US" dirty="0"/>
          </a:p>
          <a:p>
            <a:r>
              <a:rPr lang="en-US" altLang="ko-KR" sz="1500" dirty="0"/>
              <a:t>• </a:t>
            </a:r>
            <a:r>
              <a:rPr lang="en" altLang="ko-KR" sz="1500" dirty="0"/>
              <a:t>traceroute</a:t>
            </a:r>
            <a:r>
              <a:rPr lang="ko-KR" altLang="en-US" sz="1500" dirty="0"/>
              <a:t>로 외부 노드 → 본사 경계 → </a:t>
            </a:r>
            <a:r>
              <a:rPr lang="en" altLang="ko-KR" sz="1500" dirty="0"/>
              <a:t>ATM </a:t>
            </a:r>
            <a:r>
              <a:rPr lang="ko-KR" altLang="en-US" sz="1500" dirty="0"/>
              <a:t>경로 확인</a:t>
            </a:r>
          </a:p>
          <a:p>
            <a:r>
              <a:rPr lang="en-US" altLang="ko-KR" dirty="0"/>
              <a:t>• </a:t>
            </a:r>
            <a:r>
              <a:rPr lang="ko-KR" altLang="en-US" dirty="0"/>
              <a:t>포트 </a:t>
            </a:r>
            <a:r>
              <a:rPr lang="en-US" altLang="ko-KR" dirty="0"/>
              <a:t>23</a:t>
            </a:r>
            <a:r>
              <a:rPr lang="ko-KR" altLang="en-US" dirty="0"/>
              <a:t>이 본사에서 </a:t>
            </a:r>
            <a:r>
              <a:rPr lang="en" altLang="ko-KR" dirty="0"/>
              <a:t>ATM</a:t>
            </a:r>
            <a:r>
              <a:rPr lang="ko-KR" altLang="en-US" dirty="0"/>
              <a:t>까지 통과됨 확인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8F0F19-F74D-1FAD-F16D-D2A68EDE417E}"/>
              </a:ext>
            </a:extLst>
          </p:cNvPr>
          <p:cNvSpPr txBox="1"/>
          <p:nvPr/>
        </p:nvSpPr>
        <p:spPr>
          <a:xfrm>
            <a:off x="357610" y="4260196"/>
            <a:ext cx="60977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 startAt="3"/>
            </a:pPr>
            <a:r>
              <a:rPr lang="ko-KR" altLang="en-US" b="1" dirty="0"/>
              <a:t>장비 설정 확인</a:t>
            </a:r>
            <a:endParaRPr lang="en-US" altLang="ko-KR" b="1" dirty="0"/>
          </a:p>
          <a:p>
            <a:pPr>
              <a:buFont typeface="+mj-lt"/>
              <a:buAutoNum type="arabicPeriod" startAt="3"/>
            </a:pPr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신규 </a:t>
            </a:r>
            <a:r>
              <a:rPr lang="en" altLang="ko-KR" dirty="0"/>
              <a:t>ATM</a:t>
            </a:r>
            <a:r>
              <a:rPr lang="ko-KR" altLang="en-US" dirty="0"/>
              <a:t>의 방화벽 장비에서 </a:t>
            </a:r>
            <a:r>
              <a:rPr lang="en" altLang="ko-KR" dirty="0"/>
              <a:t>ACL </a:t>
            </a:r>
            <a:r>
              <a:rPr lang="ko-KR" altLang="en-US" dirty="0"/>
              <a:t>누락 확인</a:t>
            </a:r>
          </a:p>
          <a:p>
            <a:r>
              <a:rPr lang="en-US" altLang="ko-KR" dirty="0"/>
              <a:t>• </a:t>
            </a:r>
            <a:r>
              <a:rPr lang="ko-KR" altLang="en-US" dirty="0"/>
              <a:t>중앙 템플릿 </a:t>
            </a:r>
            <a:r>
              <a:rPr lang="en" altLang="ko-KR" dirty="0"/>
              <a:t>Push </a:t>
            </a:r>
            <a:r>
              <a:rPr lang="ko-KR" altLang="en-US" dirty="0"/>
              <a:t>실패 또는 누락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993647-1D9C-445B-DAB4-77A5915946B5}"/>
              </a:ext>
            </a:extLst>
          </p:cNvPr>
          <p:cNvSpPr txBox="1"/>
          <p:nvPr/>
        </p:nvSpPr>
        <p:spPr>
          <a:xfrm>
            <a:off x="5966638" y="1397475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 startAt="4"/>
            </a:pPr>
            <a:r>
              <a:rPr lang="ko-KR" altLang="en-US" b="1" dirty="0"/>
              <a:t>유사 장비 전수 점검</a:t>
            </a:r>
            <a:endParaRPr lang="en-US" altLang="ko-KR" b="1" dirty="0"/>
          </a:p>
          <a:p>
            <a:pPr>
              <a:buFont typeface="+mj-lt"/>
              <a:buAutoNum type="arabicPeriod" startAt="4"/>
            </a:pPr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동일 </a:t>
            </a:r>
            <a:r>
              <a:rPr lang="en" altLang="ko-KR" dirty="0"/>
              <a:t>ACL </a:t>
            </a:r>
            <a:r>
              <a:rPr lang="ko-KR" altLang="en-US" dirty="0"/>
              <a:t>템플릿이 적용된 다른 </a:t>
            </a:r>
            <a:r>
              <a:rPr lang="en" altLang="ko-KR" dirty="0"/>
              <a:t>ATM</a:t>
            </a:r>
            <a:r>
              <a:rPr lang="ko-KR" altLang="en-US" dirty="0"/>
              <a:t>들 대상으로 포트 점검</a:t>
            </a:r>
          </a:p>
          <a:p>
            <a:r>
              <a:rPr lang="en-US" altLang="ko-KR" dirty="0"/>
              <a:t>• </a:t>
            </a:r>
            <a:r>
              <a:rPr lang="ko-KR" altLang="en-US" dirty="0"/>
              <a:t>다수 장비에서 동일 취약점 발견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0BB11D-1ECA-B0A8-E3E1-D3AF4973C62B}"/>
              </a:ext>
            </a:extLst>
          </p:cNvPr>
          <p:cNvSpPr txBox="1"/>
          <p:nvPr/>
        </p:nvSpPr>
        <p:spPr>
          <a:xfrm>
            <a:off x="5966638" y="3588289"/>
            <a:ext cx="62253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 startAt="5"/>
            </a:pPr>
            <a:r>
              <a:rPr lang="ko-KR" altLang="en-US" b="1" dirty="0"/>
              <a:t>정책 수정 및 배포 재검토</a:t>
            </a:r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템플릿 보완</a:t>
            </a:r>
            <a:r>
              <a:rPr lang="en-US" altLang="ko-KR" dirty="0"/>
              <a:t>, </a:t>
            </a:r>
            <a:r>
              <a:rPr lang="en" altLang="ko-KR" dirty="0"/>
              <a:t>ACL </a:t>
            </a:r>
            <a:r>
              <a:rPr lang="ko-KR" altLang="en-US" dirty="0"/>
              <a:t>적용 자동화 툴 도입</a:t>
            </a:r>
          </a:p>
          <a:p>
            <a:r>
              <a:rPr lang="en-US" altLang="ko-KR" dirty="0"/>
              <a:t>• </a:t>
            </a:r>
            <a:r>
              <a:rPr lang="ko-KR" altLang="en-US" dirty="0"/>
              <a:t>기존 </a:t>
            </a:r>
            <a:r>
              <a:rPr lang="en" altLang="ko-KR" dirty="0"/>
              <a:t>ACL </a:t>
            </a:r>
            <a:r>
              <a:rPr lang="ko-KR" altLang="en-US" dirty="0"/>
              <a:t>설정이 실제 적용되었는지 검증하는 프로세스 추가</a:t>
            </a:r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DB2717C4-1FF4-8B9C-8A56-9348D0CFF34D}"/>
              </a:ext>
            </a:extLst>
          </p:cNvPr>
          <p:cNvCxnSpPr/>
          <p:nvPr/>
        </p:nvCxnSpPr>
        <p:spPr>
          <a:xfrm>
            <a:off x="5571460" y="683989"/>
            <a:ext cx="0" cy="6174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459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3107</TotalTime>
  <Words>422</Words>
  <Application>Microsoft Macintosh PowerPoint</Application>
  <PresentationFormat>와이드스크린</PresentationFormat>
  <Paragraphs>60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HY 신명조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김민재</dc:creator>
  <cp:lastModifiedBy>chang hee lee</cp:lastModifiedBy>
  <cp:revision>30</cp:revision>
  <dcterms:created xsi:type="dcterms:W3CDTF">2024-10-09T14:32:43Z</dcterms:created>
  <dcterms:modified xsi:type="dcterms:W3CDTF">2025-05-22T07:41:37Z</dcterms:modified>
</cp:coreProperties>
</file>