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  <p:sldId id="291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8" r:id="rId20"/>
    <p:sldId id="277" r:id="rId21"/>
    <p:sldId id="274" r:id="rId22"/>
    <p:sldId id="279" r:id="rId23"/>
    <p:sldId id="280" r:id="rId24"/>
    <p:sldId id="286" r:id="rId25"/>
    <p:sldId id="290" r:id="rId26"/>
    <p:sldId id="282" r:id="rId27"/>
    <p:sldId id="283" r:id="rId28"/>
    <p:sldId id="284" r:id="rId29"/>
    <p:sldId id="285" r:id="rId30"/>
    <p:sldId id="288" r:id="rId31"/>
    <p:sldId id="289" r:id="rId32"/>
  </p:sldIdLst>
  <p:sldSz cx="9144000" cy="6858000" type="screen4x3"/>
  <p:notesSz cx="6858000" cy="9144000"/>
  <p:defaultTextStyle>
    <a:defPPr>
      <a:defRPr lang="zh-CH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1" autoAdjust="0"/>
    <p:restoredTop sz="94602"/>
  </p:normalViewPr>
  <p:slideViewPr>
    <p:cSldViewPr>
      <p:cViewPr varScale="1">
        <p:scale>
          <a:sx n="122" d="100"/>
          <a:sy n="122" d="100"/>
        </p:scale>
        <p:origin x="22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HS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HS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HS" altLang="en-US" smtClean="0"/>
              <a:t>第二级</a:t>
            </a:r>
          </a:p>
          <a:p>
            <a:pPr lvl="2" eaLnBrk="1" latinLnBrk="0" hangingPunct="1"/>
            <a:r>
              <a:rPr kumimoji="0" lang="zh-CHS" altLang="en-US" smtClean="0"/>
              <a:t>第三级</a:t>
            </a:r>
          </a:p>
          <a:p>
            <a:pPr lvl="3" eaLnBrk="1" latinLnBrk="0" hangingPunct="1"/>
            <a:r>
              <a:rPr kumimoji="0" lang="zh-CHS" altLang="en-US" smtClean="0"/>
              <a:t>第四级</a:t>
            </a:r>
          </a:p>
          <a:p>
            <a:pPr lvl="4" eaLnBrk="1" latinLnBrk="0" hangingPunct="1"/>
            <a:r>
              <a:rPr kumimoji="0" lang="zh-CHS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15/3/16</a:t>
            </a:fld>
            <a:endParaRPr lang="zh-CHS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he.gamedev.net/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esson02.exe" TargetMode="External"/><Relationship Id="rId4" Type="http://schemas.openxmlformats.org/officeDocument/2006/relationships/hyperlink" Target="lesson03.ex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lesson01.ex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829761"/>
          </a:xfrm>
        </p:spPr>
        <p:txBody>
          <a:bodyPr/>
          <a:lstStyle/>
          <a:p>
            <a:r>
              <a:rPr lang="en-US" altLang="zh-CHS" dirty="0" smtClean="0"/>
              <a:t>OpenGL Programming</a:t>
            </a:r>
            <a:endParaRPr lang="zh-CHS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643073"/>
          </a:xfrm>
        </p:spPr>
        <p:txBody>
          <a:bodyPr>
            <a:normAutofit/>
          </a:bodyPr>
          <a:lstStyle/>
          <a:p>
            <a:r>
              <a:rPr lang="en-US" altLang="zh-CHS" dirty="0" err="1" smtClean="0"/>
              <a:t>Chunxu</a:t>
            </a:r>
            <a:r>
              <a:rPr lang="en-US" altLang="zh-CHS" dirty="0" smtClean="0"/>
              <a:t> </a:t>
            </a:r>
            <a:r>
              <a:rPr lang="en-US" altLang="zh-CHS" dirty="0" err="1" smtClean="0"/>
              <a:t>Xu</a:t>
            </a:r>
            <a:endParaRPr lang="en-US" altLang="zh-CHS" dirty="0" smtClean="0"/>
          </a:p>
          <a:p>
            <a:r>
              <a:rPr lang="en-US" altLang="zh-CHS" smtClean="0"/>
              <a:t>E-mail</a:t>
            </a:r>
            <a:r>
              <a:rPr lang="en-US" altLang="zh-CHS" dirty="0" smtClean="0"/>
              <a:t>: xu-cx12@mails.tsinghua.edu.cn</a:t>
            </a:r>
          </a:p>
          <a:p>
            <a:r>
              <a:rPr lang="en-US" altLang="zh-CHS" dirty="0" err="1" smtClean="0"/>
              <a:t>Cellphone</a:t>
            </a:r>
            <a:r>
              <a:rPr lang="en-US" altLang="zh-CHS" dirty="0" smtClean="0"/>
              <a:t>: 15120003845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Main structure of a basic program</a:t>
            </a:r>
          </a:p>
          <a:p>
            <a:pPr lvl="1"/>
            <a:r>
              <a:rPr lang="en-US" altLang="zh-CHS" dirty="0" smtClean="0"/>
              <a:t>Main function</a:t>
            </a:r>
          </a:p>
          <a:p>
            <a:pPr lvl="2"/>
            <a:r>
              <a:rPr lang="en-US" altLang="zh-CHS" dirty="0" smtClean="0"/>
              <a:t>Set properties of the window</a:t>
            </a:r>
          </a:p>
          <a:p>
            <a:pPr lvl="2"/>
            <a:r>
              <a:rPr lang="en-US" altLang="zh-CHS" dirty="0" smtClean="0"/>
              <a:t>Register the functions</a:t>
            </a:r>
          </a:p>
          <a:p>
            <a:pPr lvl="2"/>
            <a:endParaRPr lang="en-US" altLang="zh-CHS" dirty="0" smtClean="0"/>
          </a:p>
          <a:p>
            <a:pPr lvl="1"/>
            <a:r>
              <a:rPr lang="en-US" altLang="zh-CHS" dirty="0" smtClean="0"/>
              <a:t>Implement all the functions</a:t>
            </a:r>
          </a:p>
          <a:p>
            <a:pPr lvl="2"/>
            <a:r>
              <a:rPr lang="en-US" altLang="zh-CHS" dirty="0" smtClean="0"/>
              <a:t>Respond to resize the window size</a:t>
            </a:r>
          </a:p>
          <a:p>
            <a:pPr lvl="2"/>
            <a:r>
              <a:rPr lang="en-US" altLang="zh-CHS" dirty="0" smtClean="0"/>
              <a:t>Rendering</a:t>
            </a:r>
          </a:p>
          <a:p>
            <a:pPr lvl="2"/>
            <a:r>
              <a:rPr lang="en-US" altLang="zh-CHS" dirty="0" smtClean="0"/>
              <a:t>Responding to keyboard/mouse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Main function</a:t>
            </a:r>
          </a:p>
          <a:p>
            <a:pPr lvl="1"/>
            <a:r>
              <a:rPr lang="en-US" altLang="zh-CHS" b="1" dirty="0" err="1" smtClean="0"/>
              <a:t>glutInit</a:t>
            </a:r>
            <a:r>
              <a:rPr lang="en-US" altLang="zh-CHS" b="1" dirty="0" smtClean="0"/>
              <a:t>(&amp;</a:t>
            </a:r>
            <a:r>
              <a:rPr lang="en-US" altLang="zh-CHS" b="1" dirty="0" err="1" smtClean="0"/>
              <a:t>argc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argv</a:t>
            </a:r>
            <a:r>
              <a:rPr lang="en-US" altLang="zh-CHS" b="1" dirty="0" smtClean="0"/>
              <a:t>)</a:t>
            </a:r>
          </a:p>
          <a:p>
            <a:pPr lvl="1"/>
            <a:endParaRPr lang="en-US" altLang="zh-CHS" dirty="0" smtClean="0"/>
          </a:p>
          <a:p>
            <a:pPr lvl="1"/>
            <a:r>
              <a:rPr lang="en-US" altLang="zh-CHS" b="1" dirty="0" err="1" smtClean="0"/>
              <a:t>glutInitDisplayMode</a:t>
            </a:r>
            <a:r>
              <a:rPr lang="en-US" altLang="zh-CHS" b="1" dirty="0" smtClean="0"/>
              <a:t>(GLUT_DOUBLE | GLUT_RGBA | GLUT_DEPTH)</a:t>
            </a:r>
          </a:p>
          <a:p>
            <a:pPr lvl="2"/>
            <a:r>
              <a:rPr lang="en-US" altLang="zh-CHS" dirty="0" smtClean="0"/>
              <a:t>GLUT_DOUBLE — Double buffers</a:t>
            </a:r>
          </a:p>
          <a:p>
            <a:pPr lvl="2"/>
            <a:r>
              <a:rPr lang="en-US" altLang="zh-CHS" dirty="0" smtClean="0"/>
              <a:t>GLUT_RGBA — Color mode</a:t>
            </a:r>
          </a:p>
          <a:p>
            <a:pPr lvl="2"/>
            <a:r>
              <a:rPr lang="en-US" altLang="zh-CHS" dirty="0" smtClean="0"/>
              <a:t>GLUT_DEPTH — Depth buffer</a:t>
            </a:r>
          </a:p>
          <a:p>
            <a:pPr lvl="2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Main function</a:t>
            </a:r>
          </a:p>
          <a:p>
            <a:pPr lvl="1"/>
            <a:r>
              <a:rPr lang="en-US" altLang="zh-CHS" b="1" dirty="0" err="1" smtClean="0"/>
              <a:t>glutInitWindowSize</a:t>
            </a:r>
            <a:r>
              <a:rPr lang="en-US" altLang="zh-CHS" b="1" dirty="0" smtClean="0"/>
              <a:t>(</a:t>
            </a:r>
            <a:r>
              <a:rPr lang="en-US" altLang="zh-CHS" b="1" i="1" dirty="0" smtClean="0"/>
              <a:t>width,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height</a:t>
            </a:r>
            <a:r>
              <a:rPr lang="en-US" altLang="zh-CHS" b="1" dirty="0" smtClean="0"/>
              <a:t>)</a:t>
            </a:r>
          </a:p>
          <a:p>
            <a:pPr lvl="1"/>
            <a:endParaRPr lang="en-US" altLang="zh-CHS" dirty="0" smtClean="0"/>
          </a:p>
          <a:p>
            <a:pPr lvl="1"/>
            <a:r>
              <a:rPr lang="en-US" altLang="zh-CHS" b="1" dirty="0" err="1" smtClean="0"/>
              <a:t>glutInitWindowPosition</a:t>
            </a:r>
            <a:r>
              <a:rPr lang="en-US" altLang="zh-CHS" b="1" dirty="0" smtClean="0"/>
              <a:t>(</a:t>
            </a:r>
            <a:r>
              <a:rPr lang="en-US" altLang="zh-CHS" b="1" i="1" dirty="0" err="1" smtClean="0"/>
              <a:t>x_pos</a:t>
            </a:r>
            <a:r>
              <a:rPr lang="en-US" altLang="zh-CHS" b="1" dirty="0" smtClean="0"/>
              <a:t>, </a:t>
            </a:r>
            <a:r>
              <a:rPr lang="en-US" altLang="zh-CHS" b="1" i="1" dirty="0" err="1" smtClean="0"/>
              <a:t>y_pos</a:t>
            </a:r>
            <a:r>
              <a:rPr lang="en-US" altLang="zh-CHS" b="1" dirty="0" smtClean="0"/>
              <a:t>)</a:t>
            </a:r>
          </a:p>
          <a:p>
            <a:pPr lvl="2"/>
            <a:r>
              <a:rPr lang="en-US" altLang="zh-CHS" dirty="0" smtClean="0"/>
              <a:t>Origin — left, top of the screen</a:t>
            </a:r>
          </a:p>
          <a:p>
            <a:pPr lvl="1"/>
            <a:endParaRPr lang="en-US" altLang="zh-CHS" dirty="0" smtClean="0"/>
          </a:p>
          <a:p>
            <a:pPr lvl="1"/>
            <a:r>
              <a:rPr lang="en-US" altLang="zh-CHS" b="1" dirty="0" err="1" smtClean="0"/>
              <a:t>glutCreateWindow</a:t>
            </a:r>
            <a:r>
              <a:rPr lang="en-US" altLang="zh-CHS" b="1" dirty="0" smtClean="0"/>
              <a:t>(“</a:t>
            </a:r>
            <a:r>
              <a:rPr lang="en-US" altLang="zh-CHS" b="1" i="1" dirty="0" smtClean="0"/>
              <a:t>The title</a:t>
            </a:r>
            <a:r>
              <a:rPr lang="en-US" altLang="zh-CHS" b="1" dirty="0" smtClean="0"/>
              <a:t>”)</a:t>
            </a:r>
          </a:p>
          <a:p>
            <a:pPr lvl="2"/>
            <a:r>
              <a:rPr lang="en-US" altLang="zh-CHS" dirty="0" smtClean="0"/>
              <a:t>Return a handle of the window, maybe it’s useful somewhere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Main function</a:t>
            </a:r>
          </a:p>
          <a:p>
            <a:pPr lvl="1"/>
            <a:r>
              <a:rPr lang="en-US" altLang="zh-CHS" b="1" dirty="0" err="1" smtClean="0"/>
              <a:t>glutDisplayFunc</a:t>
            </a:r>
            <a:r>
              <a:rPr lang="en-US" altLang="zh-CHS" b="1" dirty="0" smtClean="0"/>
              <a:t>(</a:t>
            </a:r>
            <a:r>
              <a:rPr lang="en-US" altLang="zh-CHS" b="1" i="1" dirty="0" smtClean="0"/>
              <a:t>your display function</a:t>
            </a:r>
            <a:r>
              <a:rPr lang="en-US" altLang="zh-CHS" b="1" dirty="0" smtClean="0"/>
              <a:t>)</a:t>
            </a:r>
          </a:p>
          <a:p>
            <a:pPr lvl="2"/>
            <a:r>
              <a:rPr lang="en-US" altLang="zh-CHS" dirty="0" smtClean="0"/>
              <a:t>Register the rendering function</a:t>
            </a:r>
          </a:p>
          <a:p>
            <a:pPr lvl="2"/>
            <a:endParaRPr lang="en-US" altLang="zh-CHS" dirty="0" smtClean="0"/>
          </a:p>
          <a:p>
            <a:pPr lvl="1"/>
            <a:r>
              <a:rPr lang="en-US" altLang="zh-CHS" b="1" dirty="0" err="1" smtClean="0"/>
              <a:t>glutReshapeFunc</a:t>
            </a:r>
            <a:r>
              <a:rPr lang="en-US" altLang="zh-CHS" b="1" dirty="0" smtClean="0"/>
              <a:t>(</a:t>
            </a:r>
            <a:r>
              <a:rPr lang="en-US" altLang="zh-CHS" b="1" i="1" dirty="0" smtClean="0"/>
              <a:t>your reshape function</a:t>
            </a:r>
            <a:r>
              <a:rPr lang="en-US" altLang="zh-CHS" b="1" dirty="0" smtClean="0"/>
              <a:t>)</a:t>
            </a:r>
          </a:p>
          <a:p>
            <a:pPr lvl="2"/>
            <a:r>
              <a:rPr lang="en-US" altLang="zh-CHS" dirty="0" smtClean="0"/>
              <a:t>Register the reshaping function</a:t>
            </a:r>
          </a:p>
          <a:p>
            <a:pPr lvl="2"/>
            <a:r>
              <a:rPr lang="en-US" altLang="zh-CHS" dirty="0" smtClean="0"/>
              <a:t>Called when the window’s size is changed</a:t>
            </a:r>
          </a:p>
          <a:p>
            <a:pPr lvl="2"/>
            <a:endParaRPr lang="en-US" altLang="zh-CHS" dirty="0" smtClean="0"/>
          </a:p>
          <a:p>
            <a:pPr lvl="1"/>
            <a:r>
              <a:rPr lang="en-US" altLang="zh-CHS" b="1" dirty="0" err="1" smtClean="0"/>
              <a:t>glutKeyboardFunc</a:t>
            </a:r>
            <a:r>
              <a:rPr lang="en-US" altLang="zh-CHS" b="1" dirty="0" smtClean="0"/>
              <a:t>(</a:t>
            </a:r>
            <a:r>
              <a:rPr lang="en-US" altLang="zh-CHS" b="1" i="1" dirty="0" smtClean="0"/>
              <a:t>your keyboard function</a:t>
            </a:r>
            <a:r>
              <a:rPr lang="en-US" altLang="zh-CHS" b="1" dirty="0" smtClean="0"/>
              <a:t>)</a:t>
            </a:r>
          </a:p>
          <a:p>
            <a:pPr lvl="2"/>
            <a:r>
              <a:rPr lang="en-US" altLang="zh-CHS" dirty="0" smtClean="0"/>
              <a:t>Register the keyboard function</a:t>
            </a:r>
          </a:p>
          <a:p>
            <a:pPr lvl="2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Main function</a:t>
            </a:r>
          </a:p>
          <a:p>
            <a:pPr lvl="1"/>
            <a:r>
              <a:rPr lang="en-US" altLang="zh-CHS" b="1" dirty="0" err="1" smtClean="0"/>
              <a:t>glutMainLoop</a:t>
            </a:r>
            <a:r>
              <a:rPr lang="en-US" altLang="zh-CHS" b="1" dirty="0" smtClean="0"/>
              <a:t>()</a:t>
            </a:r>
          </a:p>
          <a:p>
            <a:pPr lvl="2"/>
            <a:r>
              <a:rPr lang="en-US" altLang="zh-CHS" dirty="0" smtClean="0"/>
              <a:t>The main loop</a:t>
            </a:r>
          </a:p>
          <a:p>
            <a:pPr lvl="2"/>
            <a:endParaRPr lang="en-US" altLang="zh-CHS" dirty="0" smtClean="0"/>
          </a:p>
          <a:p>
            <a:pPr lvl="1"/>
            <a:r>
              <a:rPr lang="en-US" altLang="zh-CHS" dirty="0" smtClean="0"/>
              <a:t>Before the loop, some initialization is needed…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Main function</a:t>
            </a:r>
          </a:p>
          <a:p>
            <a:pPr lvl="1"/>
            <a:r>
              <a:rPr lang="en-US" altLang="zh-CHS" b="1" dirty="0" err="1" smtClean="0"/>
              <a:t>glClearColor</a:t>
            </a:r>
            <a:r>
              <a:rPr lang="en-US" altLang="zh-CHS" b="1" dirty="0" smtClean="0"/>
              <a:t>(</a:t>
            </a:r>
            <a:r>
              <a:rPr lang="en-US" altLang="zh-CHS" b="1" i="1" dirty="0" err="1" smtClean="0"/>
              <a:t>color_r</a:t>
            </a:r>
            <a:r>
              <a:rPr lang="en-US" altLang="zh-CHS" b="1" i="1" dirty="0" smtClean="0"/>
              <a:t>, </a:t>
            </a:r>
            <a:r>
              <a:rPr lang="en-US" altLang="zh-CHS" b="1" i="1" dirty="0" err="1" smtClean="0"/>
              <a:t>color_g</a:t>
            </a:r>
            <a:r>
              <a:rPr lang="en-US" altLang="zh-CHS" b="1" i="1" dirty="0" smtClean="0"/>
              <a:t>, </a:t>
            </a:r>
            <a:r>
              <a:rPr lang="en-US" altLang="zh-CHS" b="1" i="1" dirty="0" err="1" smtClean="0"/>
              <a:t>color_b</a:t>
            </a:r>
            <a:r>
              <a:rPr lang="en-US" altLang="zh-CHS" b="1" i="1" dirty="0" smtClean="0"/>
              <a:t>, alpha</a:t>
            </a:r>
            <a:r>
              <a:rPr lang="en-US" altLang="zh-CHS" b="1" dirty="0" smtClean="0"/>
              <a:t>)</a:t>
            </a:r>
          </a:p>
          <a:p>
            <a:pPr lvl="2"/>
            <a:r>
              <a:rPr lang="en-US" altLang="zh-CHS" dirty="0" smtClean="0"/>
              <a:t>set the clear color</a:t>
            </a:r>
          </a:p>
          <a:p>
            <a:pPr lvl="2"/>
            <a:endParaRPr lang="en-US" altLang="zh-CHS" dirty="0" smtClean="0"/>
          </a:p>
          <a:p>
            <a:pPr lvl="1"/>
            <a:r>
              <a:rPr lang="en-US" altLang="zh-CHS" b="1" dirty="0" err="1" smtClean="0"/>
              <a:t>glClearDepth</a:t>
            </a:r>
            <a:r>
              <a:rPr lang="en-US" altLang="zh-CHS" b="1" dirty="0" smtClean="0"/>
              <a:t>(</a:t>
            </a:r>
            <a:r>
              <a:rPr lang="en-US" altLang="zh-CHS" b="1" i="1" dirty="0" smtClean="0"/>
              <a:t>default depth value</a:t>
            </a:r>
            <a:r>
              <a:rPr lang="en-US" altLang="zh-CHS" b="1" dirty="0" smtClean="0"/>
              <a:t>)</a:t>
            </a:r>
          </a:p>
          <a:p>
            <a:pPr lvl="2"/>
            <a:r>
              <a:rPr lang="en-US" altLang="zh-CHS" dirty="0" smtClean="0"/>
              <a:t>0.0~1.0</a:t>
            </a:r>
          </a:p>
          <a:p>
            <a:pPr lvl="2"/>
            <a:r>
              <a:rPr lang="en-US" altLang="zh-CHS" dirty="0" smtClean="0"/>
              <a:t>usually set with the biggest value, i.e. 1.0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Implement all the functions</a:t>
            </a:r>
          </a:p>
          <a:p>
            <a:pPr lvl="1"/>
            <a:r>
              <a:rPr lang="en-US" altLang="zh-CHS" i="1" dirty="0" smtClean="0"/>
              <a:t>your reshape function</a:t>
            </a:r>
          </a:p>
          <a:p>
            <a:pPr lvl="2"/>
            <a:r>
              <a:rPr lang="en-US" altLang="zh-CHS" b="1" dirty="0" err="1" smtClean="0"/>
              <a:t>myReshape</a:t>
            </a:r>
            <a:r>
              <a:rPr lang="en-US" altLang="zh-CHS" b="1" dirty="0" smtClean="0"/>
              <a:t>(</a:t>
            </a:r>
            <a:r>
              <a:rPr lang="en-US" altLang="zh-CHS" b="1" dirty="0" err="1" smtClean="0"/>
              <a:t>int</a:t>
            </a:r>
            <a:r>
              <a:rPr lang="en-US" altLang="zh-CHS" b="1" dirty="0" smtClean="0"/>
              <a:t> width, </a:t>
            </a:r>
            <a:r>
              <a:rPr lang="en-US" altLang="zh-CHS" b="1" dirty="0" err="1" smtClean="0"/>
              <a:t>int</a:t>
            </a:r>
            <a:r>
              <a:rPr lang="en-US" altLang="zh-CHS" b="1" dirty="0" smtClean="0"/>
              <a:t> height)</a:t>
            </a:r>
          </a:p>
          <a:p>
            <a:pPr lvl="2"/>
            <a:endParaRPr lang="en-US" altLang="zh-CHS" dirty="0" smtClean="0"/>
          </a:p>
          <a:p>
            <a:pPr lvl="2"/>
            <a:r>
              <a:rPr lang="en-US" altLang="zh-CHS" dirty="0" smtClean="0"/>
              <a:t>View port</a:t>
            </a:r>
          </a:p>
          <a:p>
            <a:pPr lvl="2"/>
            <a:r>
              <a:rPr lang="en-US" altLang="zh-CHS" dirty="0" smtClean="0"/>
              <a:t>Set initial matrixes</a:t>
            </a:r>
          </a:p>
          <a:p>
            <a:pPr lvl="3"/>
            <a:r>
              <a:rPr lang="en-US" altLang="zh-CHS" dirty="0" err="1" smtClean="0"/>
              <a:t>ModelView</a:t>
            </a:r>
            <a:r>
              <a:rPr lang="en-US" altLang="zh-CHS" dirty="0" smtClean="0"/>
              <a:t> Matrix</a:t>
            </a:r>
          </a:p>
          <a:p>
            <a:pPr lvl="3"/>
            <a:r>
              <a:rPr lang="en-US" altLang="zh-CHS" dirty="0" smtClean="0"/>
              <a:t>Projection Matrix</a:t>
            </a:r>
          </a:p>
          <a:p>
            <a:pPr lvl="3"/>
            <a:endParaRPr lang="en-US" altLang="zh-CHS" dirty="0" smtClean="0"/>
          </a:p>
          <a:p>
            <a:pPr lvl="2"/>
            <a:r>
              <a:rPr lang="en-US" altLang="zh-CHS" dirty="0" smtClean="0"/>
              <a:t>These settings are important</a:t>
            </a:r>
          </a:p>
          <a:p>
            <a:pPr lvl="3"/>
            <a:r>
              <a:rPr lang="en-US" altLang="zh-CHS" dirty="0" smtClean="0"/>
              <a:t>but may be hard to understand now…</a:t>
            </a:r>
          </a:p>
          <a:p>
            <a:pPr lvl="3"/>
            <a:r>
              <a:rPr lang="en-US" altLang="zh-CHS" dirty="0" smtClean="0"/>
              <a:t>just follow these in the first several lessons</a:t>
            </a:r>
          </a:p>
          <a:p>
            <a:pPr lvl="1"/>
            <a:endParaRPr lang="en-US" altLang="zh-CHS" i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Implement all the functions</a:t>
            </a:r>
          </a:p>
          <a:p>
            <a:pPr lvl="1"/>
            <a:r>
              <a:rPr lang="en-US" altLang="zh-CHS" b="1" dirty="0" err="1" smtClean="0"/>
              <a:t>glViewport</a:t>
            </a:r>
            <a:r>
              <a:rPr lang="en-US" altLang="zh-CHS" b="1" dirty="0" smtClean="0"/>
              <a:t>(</a:t>
            </a:r>
            <a:r>
              <a:rPr lang="en-US" altLang="zh-CHS" b="1" dirty="0" err="1" smtClean="0"/>
              <a:t>GLint</a:t>
            </a:r>
            <a:r>
              <a:rPr lang="en-US" altLang="zh-CHS" b="1" dirty="0" smtClean="0"/>
              <a:t> x, </a:t>
            </a:r>
            <a:r>
              <a:rPr lang="en-US" altLang="zh-CHS" b="1" dirty="0" err="1" smtClean="0"/>
              <a:t>GLint</a:t>
            </a:r>
            <a:r>
              <a:rPr lang="en-US" altLang="zh-CHS" b="1" dirty="0" smtClean="0"/>
              <a:t> y, </a:t>
            </a:r>
            <a:r>
              <a:rPr lang="en-US" altLang="zh-CHS" b="1" dirty="0" err="1" smtClean="0"/>
              <a:t>GLsizei</a:t>
            </a:r>
            <a:r>
              <a:rPr lang="en-US" altLang="zh-CHS" b="1" dirty="0" smtClean="0"/>
              <a:t> width, </a:t>
            </a:r>
            <a:r>
              <a:rPr lang="en-US" altLang="zh-CHS" b="1" dirty="0" err="1" smtClean="0"/>
              <a:t>GLsizei</a:t>
            </a:r>
            <a:r>
              <a:rPr lang="en-US" altLang="zh-CHS" b="1" dirty="0" smtClean="0"/>
              <a:t> height)</a:t>
            </a:r>
          </a:p>
          <a:p>
            <a:pPr lvl="2"/>
            <a:r>
              <a:rPr lang="en-US" altLang="zh-CHS" dirty="0" smtClean="0"/>
              <a:t>(x, y) — left, bottom of the viewport</a:t>
            </a:r>
          </a:p>
          <a:p>
            <a:pPr lvl="2"/>
            <a:r>
              <a:rPr lang="en-US" altLang="zh-CHS" dirty="0" smtClean="0"/>
              <a:t>width, height — literal meanings</a:t>
            </a:r>
          </a:p>
          <a:p>
            <a:pPr lvl="1"/>
            <a:endParaRPr lang="en-US" altLang="zh-CHS" i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843808" y="3717032"/>
            <a:ext cx="374441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5" name="矩形 4"/>
          <p:cNvSpPr/>
          <p:nvPr/>
        </p:nvSpPr>
        <p:spPr>
          <a:xfrm>
            <a:off x="4932040" y="4077072"/>
            <a:ext cx="144016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Implement all the functions</a:t>
            </a:r>
          </a:p>
          <a:p>
            <a:pPr lvl="1"/>
            <a:r>
              <a:rPr lang="en-US" altLang="zh-CHS" sz="2400" b="1" dirty="0" err="1" smtClean="0"/>
              <a:t>glMatrixMode</a:t>
            </a:r>
            <a:r>
              <a:rPr lang="en-US" altLang="zh-CHS" sz="2400" b="1" dirty="0" smtClean="0"/>
              <a:t>(GL_PROJECTION)</a:t>
            </a:r>
          </a:p>
          <a:p>
            <a:pPr lvl="1"/>
            <a:r>
              <a:rPr lang="en-US" altLang="zh-CHS" sz="2400" b="1" dirty="0" err="1" smtClean="0"/>
              <a:t>glLoadIdentity</a:t>
            </a:r>
            <a:r>
              <a:rPr lang="en-US" altLang="zh-CHS" sz="2400" b="1" dirty="0" smtClean="0"/>
              <a:t>()</a:t>
            </a:r>
          </a:p>
          <a:p>
            <a:pPr lvl="2"/>
            <a:r>
              <a:rPr lang="en-US" altLang="zh-CHS" sz="2200" dirty="0" smtClean="0"/>
              <a:t>Select the matrix we will operate</a:t>
            </a:r>
          </a:p>
          <a:p>
            <a:pPr lvl="2"/>
            <a:endParaRPr lang="en-US" altLang="zh-CHS" sz="2200" dirty="0" smtClean="0"/>
          </a:p>
          <a:p>
            <a:pPr lvl="1"/>
            <a:r>
              <a:rPr lang="en-US" altLang="zh-CHS" sz="2400" b="1" dirty="0" err="1" smtClean="0"/>
              <a:t>gluPerspective</a:t>
            </a:r>
            <a:r>
              <a:rPr lang="en-US" altLang="zh-CHS" sz="2400" b="1" dirty="0" smtClean="0"/>
              <a:t>(</a:t>
            </a:r>
            <a:r>
              <a:rPr lang="en-US" altLang="zh-CHS" sz="2400" b="1" dirty="0" err="1" smtClean="0"/>
              <a:t>GLdouble</a:t>
            </a:r>
            <a:r>
              <a:rPr lang="en-US" altLang="zh-CHS" sz="2400" b="1" dirty="0" smtClean="0"/>
              <a:t> </a:t>
            </a:r>
            <a:r>
              <a:rPr lang="en-US" altLang="zh-CHS" sz="2400" b="1" dirty="0" err="1" smtClean="0"/>
              <a:t>fovy</a:t>
            </a:r>
            <a:r>
              <a:rPr lang="en-US" altLang="zh-CHS" sz="2400" b="1" dirty="0" smtClean="0"/>
              <a:t>, </a:t>
            </a:r>
            <a:r>
              <a:rPr lang="en-US" altLang="zh-CHS" sz="2400" b="1" dirty="0" err="1" smtClean="0"/>
              <a:t>GLdouble</a:t>
            </a:r>
            <a:r>
              <a:rPr lang="en-US" altLang="zh-CHS" sz="2400" b="1" dirty="0" smtClean="0"/>
              <a:t> aspect, </a:t>
            </a:r>
            <a:r>
              <a:rPr lang="en-US" altLang="zh-CHS" sz="2400" b="1" dirty="0" err="1" smtClean="0"/>
              <a:t>GLdouble</a:t>
            </a:r>
            <a:r>
              <a:rPr lang="en-US" altLang="zh-CHS" sz="2400" b="1" dirty="0" smtClean="0"/>
              <a:t> </a:t>
            </a:r>
            <a:r>
              <a:rPr lang="en-US" altLang="zh-CHS" sz="2400" b="1" dirty="0" err="1" smtClean="0"/>
              <a:t>zNear</a:t>
            </a:r>
            <a:r>
              <a:rPr lang="en-US" altLang="zh-CHS" sz="2400" b="1" dirty="0" smtClean="0"/>
              <a:t>, </a:t>
            </a:r>
            <a:r>
              <a:rPr lang="en-US" altLang="zh-CHS" sz="2400" b="1" dirty="0" err="1" smtClean="0"/>
              <a:t>GLdouble</a:t>
            </a:r>
            <a:r>
              <a:rPr lang="en-US" altLang="zh-CHS" sz="2400" b="1" dirty="0" smtClean="0"/>
              <a:t> </a:t>
            </a:r>
            <a:r>
              <a:rPr lang="en-US" altLang="zh-CHS" sz="2400" b="1" dirty="0" err="1" smtClean="0"/>
              <a:t>zFar</a:t>
            </a:r>
            <a:r>
              <a:rPr lang="en-US" altLang="zh-CHS" sz="2400" b="1" dirty="0" smtClean="0"/>
              <a:t>)</a:t>
            </a:r>
          </a:p>
          <a:p>
            <a:pPr lvl="2"/>
            <a:r>
              <a:rPr lang="en-US" altLang="zh-CHS" sz="2200" dirty="0" smtClean="0"/>
              <a:t>A figure will explain better…</a:t>
            </a:r>
          </a:p>
          <a:p>
            <a:pPr lvl="1"/>
            <a:endParaRPr lang="en-US" altLang="zh-CHS" sz="2400" dirty="0" smtClean="0"/>
          </a:p>
          <a:p>
            <a:pPr lvl="1"/>
            <a:endParaRPr lang="en-US" altLang="zh-CHS" i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Implement all the functions</a:t>
            </a:r>
          </a:p>
          <a:p>
            <a:pPr lvl="1"/>
            <a:endParaRPr lang="en-US" altLang="zh-CHS" sz="2400" dirty="0" smtClean="0"/>
          </a:p>
          <a:p>
            <a:pPr lvl="1"/>
            <a:endParaRPr lang="en-US" altLang="zh-CHS" i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  <p:pic>
        <p:nvPicPr>
          <p:cNvPr id="7" name="图片 6" descr="perspective_proj_gluper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2071678"/>
            <a:ext cx="7336039" cy="3767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err="1" smtClean="0"/>
              <a:t>NeHe</a:t>
            </a:r>
            <a:r>
              <a:rPr lang="en-US" altLang="zh-CHS" dirty="0" smtClean="0"/>
              <a:t> tutorials:</a:t>
            </a:r>
          </a:p>
          <a:p>
            <a:pPr lvl="1"/>
            <a:r>
              <a:rPr lang="en-US" altLang="zh-CHS" dirty="0" smtClean="0">
                <a:hlinkClick r:id="rId2"/>
              </a:rPr>
              <a:t>http://nehe.gamedev.net/</a:t>
            </a:r>
            <a:endParaRPr lang="en-US" altLang="zh-CHS" dirty="0" smtClean="0"/>
          </a:p>
          <a:p>
            <a:pPr lvl="1"/>
            <a:r>
              <a:rPr lang="en-US" altLang="zh-CHS" dirty="0" smtClean="0"/>
              <a:t>All the code used as exercises are available online</a:t>
            </a:r>
            <a:endParaRPr lang="zh-CHS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Tutorials</a:t>
            </a:r>
            <a:endParaRPr lang="zh-CHS" altLang="en-US" dirty="0"/>
          </a:p>
        </p:txBody>
      </p:sp>
      <p:pic>
        <p:nvPicPr>
          <p:cNvPr id="4" name="图片 3" descr="ne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643"/>
            <a:ext cx="6372200" cy="6827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Implement all the functions</a:t>
            </a:r>
          </a:p>
          <a:p>
            <a:pPr lvl="1"/>
            <a:r>
              <a:rPr lang="en-US" altLang="zh-CHS" sz="2400" b="1" dirty="0" err="1" smtClean="0"/>
              <a:t>glMatrixMode</a:t>
            </a:r>
            <a:r>
              <a:rPr lang="en-US" altLang="zh-CHS" sz="2400" b="1" dirty="0" smtClean="0"/>
              <a:t>(GL_MODELVIEW)</a:t>
            </a:r>
          </a:p>
          <a:p>
            <a:pPr lvl="1"/>
            <a:r>
              <a:rPr lang="en-US" altLang="zh-CHS" sz="2400" b="1" dirty="0" err="1" smtClean="0"/>
              <a:t>glLoadIdentity</a:t>
            </a:r>
            <a:r>
              <a:rPr lang="en-US" altLang="zh-CHS" sz="2400" b="1" dirty="0" smtClean="0"/>
              <a:t>()</a:t>
            </a:r>
          </a:p>
          <a:p>
            <a:pPr lvl="2"/>
            <a:r>
              <a:rPr lang="en-US" altLang="zh-CHS" sz="2200" dirty="0" smtClean="0"/>
              <a:t>Model matrix</a:t>
            </a:r>
          </a:p>
          <a:p>
            <a:pPr lvl="2"/>
            <a:r>
              <a:rPr lang="en-US" altLang="zh-CHS" sz="2200" dirty="0" smtClean="0"/>
              <a:t>View matrix</a:t>
            </a:r>
          </a:p>
          <a:p>
            <a:pPr lvl="2"/>
            <a:r>
              <a:rPr lang="en-US" altLang="zh-CHS" sz="2200" dirty="0" smtClean="0"/>
              <a:t>Modification is done by</a:t>
            </a:r>
          </a:p>
          <a:p>
            <a:pPr lvl="3"/>
            <a:r>
              <a:rPr lang="en-US" altLang="zh-CHS" sz="2000" b="1" i="1" dirty="0" err="1" smtClean="0">
                <a:solidFill>
                  <a:srgbClr val="FF0000"/>
                </a:solidFill>
              </a:rPr>
              <a:t>gluLookAt</a:t>
            </a:r>
            <a:r>
              <a:rPr lang="en-US" altLang="zh-CHS" sz="2000" b="1" i="1" dirty="0" smtClean="0">
                <a:solidFill>
                  <a:srgbClr val="FF0000"/>
                </a:solidFill>
              </a:rPr>
              <a:t>()</a:t>
            </a:r>
          </a:p>
          <a:p>
            <a:pPr lvl="3"/>
            <a:r>
              <a:rPr lang="en-US" altLang="zh-CHS" sz="2000" b="1" i="1" dirty="0" err="1" smtClean="0">
                <a:solidFill>
                  <a:srgbClr val="FF0000"/>
                </a:solidFill>
              </a:rPr>
              <a:t>glTranslatef</a:t>
            </a:r>
            <a:r>
              <a:rPr lang="en-US" altLang="zh-CHS" sz="2000" b="1" i="1" dirty="0" smtClean="0">
                <a:solidFill>
                  <a:srgbClr val="FF0000"/>
                </a:solidFill>
              </a:rPr>
              <a:t>()</a:t>
            </a:r>
          </a:p>
          <a:p>
            <a:pPr lvl="3"/>
            <a:r>
              <a:rPr lang="en-US" altLang="zh-CHS" sz="2000" b="1" i="1" dirty="0" err="1" smtClean="0">
                <a:solidFill>
                  <a:srgbClr val="FF0000"/>
                </a:solidFill>
              </a:rPr>
              <a:t>glRotatef</a:t>
            </a:r>
            <a:r>
              <a:rPr lang="en-US" altLang="zh-CHS" sz="2000" b="1" i="1" dirty="0" smtClean="0">
                <a:solidFill>
                  <a:srgbClr val="FF0000"/>
                </a:solidFill>
              </a:rPr>
              <a:t>()</a:t>
            </a:r>
          </a:p>
          <a:p>
            <a:pPr lvl="3"/>
            <a:r>
              <a:rPr lang="en-US" altLang="zh-CHS" sz="2000" b="1" i="1" dirty="0" err="1" smtClean="0">
                <a:solidFill>
                  <a:srgbClr val="FF0000"/>
                </a:solidFill>
              </a:rPr>
              <a:t>glScalef</a:t>
            </a:r>
            <a:r>
              <a:rPr lang="en-US" altLang="zh-CHS" sz="2000" b="1" i="1" dirty="0" smtClean="0">
                <a:solidFill>
                  <a:srgbClr val="FF0000"/>
                </a:solidFill>
              </a:rPr>
              <a:t>()</a:t>
            </a:r>
          </a:p>
          <a:p>
            <a:pPr lvl="3"/>
            <a:r>
              <a:rPr lang="en-US" altLang="zh-CHS" sz="2000" i="1" dirty="0" smtClean="0"/>
              <a:t>…</a:t>
            </a:r>
          </a:p>
          <a:p>
            <a:pPr lvl="1"/>
            <a:endParaRPr lang="en-US" altLang="zh-CHS" i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Implement all the functions</a:t>
            </a:r>
          </a:p>
          <a:p>
            <a:pPr lvl="1"/>
            <a:r>
              <a:rPr lang="en-US" altLang="zh-CHS" i="1" dirty="0" smtClean="0"/>
              <a:t>your display function</a:t>
            </a:r>
          </a:p>
          <a:p>
            <a:pPr lvl="2"/>
            <a:r>
              <a:rPr lang="en-US" altLang="zh-CHS" b="1" dirty="0" smtClean="0"/>
              <a:t>void </a:t>
            </a:r>
            <a:r>
              <a:rPr lang="en-US" altLang="zh-CHS" b="1" dirty="0" err="1" smtClean="0"/>
              <a:t>myDisplay</a:t>
            </a:r>
            <a:r>
              <a:rPr lang="en-US" altLang="zh-CHS" b="1" dirty="0" smtClean="0"/>
              <a:t>()</a:t>
            </a:r>
          </a:p>
          <a:p>
            <a:pPr lvl="2"/>
            <a:endParaRPr lang="en-US" altLang="zh-CHS" dirty="0" smtClean="0"/>
          </a:p>
          <a:p>
            <a:pPr lvl="2"/>
            <a:r>
              <a:rPr lang="en-US" altLang="zh-CHS" dirty="0" smtClean="0"/>
              <a:t>All the rendering work is done in this function</a:t>
            </a:r>
          </a:p>
          <a:p>
            <a:pPr lvl="1"/>
            <a:endParaRPr lang="en-US" altLang="zh-CHS" i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Implement all the functions</a:t>
            </a:r>
          </a:p>
          <a:p>
            <a:pPr lvl="1"/>
            <a:r>
              <a:rPr lang="en-US" altLang="zh-CHS" sz="2400" b="1" dirty="0" err="1" smtClean="0"/>
              <a:t>glClear</a:t>
            </a:r>
            <a:r>
              <a:rPr lang="en-US" altLang="zh-CHS" sz="2400" b="1" dirty="0" smtClean="0"/>
              <a:t>(GL_COLOR_BUFFER_BIT | GL_DEPTH_BUFFER_BIT)</a:t>
            </a:r>
          </a:p>
          <a:p>
            <a:pPr lvl="2"/>
            <a:r>
              <a:rPr lang="en-US" altLang="zh-CHS" sz="2200" dirty="0" smtClean="0"/>
              <a:t>Color Buffer, Depth Buffer</a:t>
            </a:r>
          </a:p>
          <a:p>
            <a:pPr lvl="2"/>
            <a:endParaRPr lang="en-US" altLang="zh-CHS" sz="2200" dirty="0" smtClean="0"/>
          </a:p>
          <a:p>
            <a:pPr lvl="1"/>
            <a:r>
              <a:rPr lang="en-US" altLang="zh-CHS" b="1" dirty="0" err="1" smtClean="0"/>
              <a:t>glutSwapBuffers</a:t>
            </a:r>
            <a:r>
              <a:rPr lang="en-US" altLang="zh-CHS" b="1" dirty="0" smtClean="0"/>
              <a:t>()</a:t>
            </a:r>
          </a:p>
          <a:p>
            <a:pPr lvl="2"/>
            <a:r>
              <a:rPr lang="en-US" altLang="zh-CHS" dirty="0" smtClean="0"/>
              <a:t>Because we are using double buffers…</a:t>
            </a:r>
          </a:p>
          <a:p>
            <a:pPr lvl="2"/>
            <a:r>
              <a:rPr lang="en-US" altLang="zh-CHS" dirty="0" smtClean="0"/>
              <a:t>Try to uncomment this line and see what you will get</a:t>
            </a:r>
          </a:p>
          <a:p>
            <a:pPr lvl="2"/>
            <a:endParaRPr lang="en-US" altLang="zh-CHS" dirty="0" smtClean="0"/>
          </a:p>
          <a:p>
            <a:pPr lvl="1"/>
            <a:r>
              <a:rPr lang="en-US" altLang="zh-CHS" dirty="0" smtClean="0"/>
              <a:t>All the drawing, transformation should be added between these two functions</a:t>
            </a:r>
          </a:p>
          <a:p>
            <a:pPr lvl="2"/>
            <a:endParaRPr lang="en-US" altLang="zh-CHS" sz="2200" dirty="0" smtClean="0"/>
          </a:p>
          <a:p>
            <a:pPr lvl="1"/>
            <a:endParaRPr lang="en-US" altLang="zh-CHS" i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Implement all the functions</a:t>
            </a:r>
          </a:p>
          <a:p>
            <a:pPr lvl="1"/>
            <a:r>
              <a:rPr lang="en-US" altLang="zh-CHS" sz="2400" b="1" dirty="0" err="1" smtClean="0"/>
              <a:t>glBegin</a:t>
            </a:r>
            <a:r>
              <a:rPr lang="en-US" altLang="zh-CHS" sz="2400" b="1" dirty="0" smtClean="0"/>
              <a:t>(</a:t>
            </a:r>
            <a:r>
              <a:rPr lang="en-US" altLang="zh-CHS" sz="2400" b="1" dirty="0" err="1" smtClean="0"/>
              <a:t>GLenum</a:t>
            </a:r>
            <a:r>
              <a:rPr lang="en-US" altLang="zh-CHS" sz="2400" b="1" dirty="0" smtClean="0"/>
              <a:t> mode)</a:t>
            </a:r>
          </a:p>
          <a:p>
            <a:pPr lvl="1"/>
            <a:r>
              <a:rPr lang="en-US" altLang="zh-CHS" sz="2400" b="1" dirty="0" err="1" smtClean="0"/>
              <a:t>glEnd</a:t>
            </a:r>
            <a:r>
              <a:rPr lang="en-US" altLang="zh-CHS" sz="2400" b="1" dirty="0" smtClean="0"/>
              <a:t>()</a:t>
            </a:r>
          </a:p>
          <a:p>
            <a:pPr lvl="1"/>
            <a:endParaRPr lang="en-US" altLang="zh-CHS" sz="2400" b="1" dirty="0" smtClean="0"/>
          </a:p>
          <a:p>
            <a:pPr lvl="1"/>
            <a:r>
              <a:rPr lang="en-US" altLang="zh-CHS" sz="2400" dirty="0" err="1" smtClean="0"/>
              <a:t>GLenum</a:t>
            </a:r>
            <a:r>
              <a:rPr lang="en-US" altLang="zh-CHS" sz="2400" dirty="0" smtClean="0"/>
              <a:t> values</a:t>
            </a:r>
            <a:endParaRPr lang="en-US" altLang="zh-CHS" sz="2400" i="1" dirty="0" smtClean="0"/>
          </a:p>
          <a:p>
            <a:pPr lvl="2"/>
            <a:r>
              <a:rPr lang="en-US" altLang="zh-CHS" sz="2200" dirty="0" smtClean="0"/>
              <a:t>GL_TRIANGLES/GL_QUADS</a:t>
            </a:r>
          </a:p>
          <a:p>
            <a:pPr lvl="2"/>
            <a:r>
              <a:rPr lang="en-US" altLang="zh-CHS" sz="2200" dirty="0" smtClean="0"/>
              <a:t>GL_POINTS/GL_LINES</a:t>
            </a:r>
          </a:p>
          <a:p>
            <a:pPr lvl="2"/>
            <a:r>
              <a:rPr lang="en-US" altLang="zh-CHS" sz="2200" dirty="0" smtClean="0"/>
              <a:t>GL_LINE_STRIP</a:t>
            </a:r>
          </a:p>
          <a:p>
            <a:pPr lvl="2"/>
            <a:r>
              <a:rPr lang="en-US" altLang="zh-CHS" sz="2200" dirty="0" smtClean="0"/>
              <a:t>GL_TRIANGLE_STRIP</a:t>
            </a:r>
          </a:p>
          <a:p>
            <a:pPr lvl="2"/>
            <a:r>
              <a:rPr lang="en-US" altLang="zh-CHS" sz="2200" dirty="0" smtClean="0"/>
              <a:t>GL_POLYGON</a:t>
            </a:r>
          </a:p>
          <a:p>
            <a:pPr lvl="2"/>
            <a:r>
              <a:rPr lang="en-US" altLang="zh-CHS" sz="2200" dirty="0" smtClean="0"/>
              <a:t>……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sz="2200" b="1" dirty="0" smtClean="0"/>
              <a:t>glVertex3f(</a:t>
            </a:r>
            <a:r>
              <a:rPr lang="en-US" altLang="zh-CHS" sz="2200" b="1" dirty="0" err="1" smtClean="0"/>
              <a:t>GLfloat</a:t>
            </a:r>
            <a:r>
              <a:rPr lang="en-US" altLang="zh-CHS" sz="2200" b="1" dirty="0" smtClean="0"/>
              <a:t> x, </a:t>
            </a:r>
            <a:r>
              <a:rPr lang="en-US" altLang="zh-CHS" sz="2200" b="1" dirty="0" err="1" smtClean="0"/>
              <a:t>GLfloat</a:t>
            </a:r>
            <a:r>
              <a:rPr lang="en-US" altLang="zh-CHS" sz="2200" b="1" dirty="0" smtClean="0"/>
              <a:t> y, </a:t>
            </a:r>
            <a:r>
              <a:rPr lang="en-US" altLang="zh-CHS" sz="2200" b="1" dirty="0" err="1" smtClean="0"/>
              <a:t>GLfloat</a:t>
            </a:r>
            <a:r>
              <a:rPr lang="en-US" altLang="zh-CHS" sz="2200" b="1" dirty="0" smtClean="0"/>
              <a:t> z)</a:t>
            </a:r>
          </a:p>
          <a:p>
            <a:endParaRPr lang="en-US" altLang="zh-CHS" sz="1800" b="1" dirty="0" smtClean="0"/>
          </a:p>
          <a:p>
            <a:pPr lvl="1"/>
            <a:r>
              <a:rPr lang="en-US" altLang="zh-CHS" sz="1800" dirty="0" smtClean="0"/>
              <a:t>(x, y, z)</a:t>
            </a:r>
          </a:p>
          <a:p>
            <a:pPr lvl="1"/>
            <a:endParaRPr lang="en-US" altLang="zh-CHS" sz="1800" dirty="0" smtClean="0"/>
          </a:p>
          <a:p>
            <a:pPr lvl="1"/>
            <a:r>
              <a:rPr lang="en-US" altLang="zh-CHS" sz="1800" dirty="0" smtClean="0"/>
              <a:t>For triangles/quads/polygons, you must follow a specific order of the vertices</a:t>
            </a:r>
            <a:endParaRPr lang="en-US" altLang="zh-CHS" sz="1600" dirty="0" smtClean="0"/>
          </a:p>
          <a:p>
            <a:pPr lvl="2"/>
            <a:r>
              <a:rPr lang="en-US" altLang="zh-CHS" sz="1600" dirty="0" smtClean="0"/>
              <a:t>CW</a:t>
            </a:r>
          </a:p>
          <a:p>
            <a:pPr lvl="2"/>
            <a:r>
              <a:rPr lang="en-US" altLang="zh-CHS" sz="1600" dirty="0" smtClean="0"/>
              <a:t>CCW</a:t>
            </a:r>
          </a:p>
          <a:p>
            <a:pPr lvl="1"/>
            <a:r>
              <a:rPr lang="en-US" altLang="zh-CHS" sz="1800" dirty="0" smtClean="0"/>
              <a:t>It is related to the normal of the vertex</a:t>
            </a:r>
          </a:p>
          <a:p>
            <a:pPr lvl="2"/>
            <a:r>
              <a:rPr lang="en-US" altLang="zh-CHS" sz="1600" dirty="0" smtClean="0"/>
              <a:t>CCW</a:t>
            </a:r>
          </a:p>
          <a:p>
            <a:pPr lvl="2"/>
            <a:r>
              <a:rPr lang="en-US" altLang="zh-CHS" sz="1600" dirty="0" smtClean="0"/>
              <a:t>Right-Hand principle</a:t>
            </a:r>
          </a:p>
          <a:p>
            <a:pPr lvl="2"/>
            <a:endParaRPr lang="en-US" altLang="zh-CHS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572000" y="4581128"/>
            <a:ext cx="3929090" cy="1694167"/>
            <a:chOff x="2143108" y="4421722"/>
            <a:chExt cx="3929090" cy="1694167"/>
          </a:xfrm>
        </p:grpSpPr>
        <p:sp>
          <p:nvSpPr>
            <p:cNvPr id="4" name="平行四边形 3"/>
            <p:cNvSpPr/>
            <p:nvPr/>
          </p:nvSpPr>
          <p:spPr>
            <a:xfrm rot="16456819">
              <a:off x="3532179" y="4379279"/>
              <a:ext cx="1694167" cy="1779054"/>
            </a:xfrm>
            <a:prstGeom prst="parallelogram">
              <a:avLst>
                <a:gd name="adj" fmla="val 263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3647866" y="5089744"/>
              <a:ext cx="1500198" cy="5715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3785042" y="5234330"/>
              <a:ext cx="1214446" cy="714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2500298" y="5357826"/>
              <a:ext cx="1928826" cy="35719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5286380" y="5000636"/>
              <a:ext cx="785818" cy="14287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23928" y="458112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HS" dirty="0" smtClean="0"/>
                <a:t>y</a:t>
              </a:r>
              <a:endParaRPr lang="zh-CHS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60032" y="573325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HS" dirty="0" smtClean="0"/>
                <a:t>x</a:t>
              </a:r>
              <a:endParaRPr lang="zh-CHS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3108" y="550070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HS" dirty="0" smtClean="0"/>
                <a:t>z</a:t>
              </a:r>
              <a:endParaRPr lang="zh-CHS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sz="2200" b="1" dirty="0" smtClean="0"/>
              <a:t>glColor3f(</a:t>
            </a:r>
            <a:r>
              <a:rPr lang="en-US" altLang="zh-CHS" sz="2200" b="1" dirty="0" err="1" smtClean="0"/>
              <a:t>GLfloat</a:t>
            </a:r>
            <a:r>
              <a:rPr lang="en-US" altLang="zh-CHS" sz="2200" b="1" dirty="0" smtClean="0"/>
              <a:t> red, </a:t>
            </a:r>
            <a:r>
              <a:rPr lang="en-US" altLang="zh-CHS" sz="2200" b="1" dirty="0" err="1" smtClean="0"/>
              <a:t>GLfloat</a:t>
            </a:r>
            <a:r>
              <a:rPr lang="en-US" altLang="zh-CHS" sz="2200" b="1" dirty="0" smtClean="0"/>
              <a:t> green, </a:t>
            </a:r>
            <a:r>
              <a:rPr lang="en-US" altLang="zh-CHS" sz="2200" b="1" dirty="0" err="1" smtClean="0"/>
              <a:t>GLfloat</a:t>
            </a:r>
            <a:r>
              <a:rPr lang="en-US" altLang="zh-CHS" sz="2200" b="1" dirty="0" smtClean="0"/>
              <a:t> blue)</a:t>
            </a:r>
          </a:p>
          <a:p>
            <a:endParaRPr lang="en-US" altLang="zh-CHS" sz="1800" b="1" dirty="0" smtClean="0"/>
          </a:p>
          <a:p>
            <a:pPr lvl="1"/>
            <a:r>
              <a:rPr lang="en-US" altLang="zh-CHS" sz="1800" dirty="0" smtClean="0"/>
              <a:t>Each component ranges from 0.0~1.0</a:t>
            </a:r>
          </a:p>
          <a:p>
            <a:pPr lvl="1"/>
            <a:endParaRPr lang="en-US" altLang="zh-CHS" sz="1800" dirty="0" smtClean="0"/>
          </a:p>
          <a:p>
            <a:pPr lvl="1"/>
            <a:r>
              <a:rPr lang="en-US" altLang="zh-CHS" sz="1800" dirty="0" smtClean="0"/>
              <a:t>This call sets the color of a vertex</a:t>
            </a:r>
          </a:p>
          <a:p>
            <a:pPr lvl="2"/>
            <a:r>
              <a:rPr lang="en-US" altLang="zh-CHS" sz="1600" dirty="0" smtClean="0"/>
              <a:t>Effect lasts until another call of this function</a:t>
            </a:r>
          </a:p>
          <a:p>
            <a:pPr lvl="2"/>
            <a:endParaRPr lang="en-US" altLang="zh-CHS" sz="1400" dirty="0" smtClean="0"/>
          </a:p>
          <a:p>
            <a:pPr lvl="1"/>
            <a:r>
              <a:rPr lang="en-US" altLang="zh-CHS" sz="1800" dirty="0" smtClean="0"/>
              <a:t>Different colors on each vertex of a triangle</a:t>
            </a:r>
          </a:p>
          <a:p>
            <a:pPr lvl="2"/>
            <a:r>
              <a:rPr lang="en-US" altLang="zh-CHS" sz="1600" dirty="0" err="1" smtClean="0"/>
              <a:t>glShadeModel</a:t>
            </a:r>
            <a:r>
              <a:rPr lang="en-US" altLang="zh-CHS" sz="1600" dirty="0" smtClean="0"/>
              <a:t>(GL_SMOOTH)</a:t>
            </a:r>
          </a:p>
          <a:p>
            <a:pPr lvl="2"/>
            <a:r>
              <a:rPr lang="en-US" altLang="zh-CHS" sz="1600" dirty="0" smtClean="0"/>
              <a:t>GL_FLAT — only use one color of the vertices</a:t>
            </a:r>
          </a:p>
          <a:p>
            <a:pPr lvl="2"/>
            <a:endParaRPr lang="en-US" altLang="zh-CHS" sz="1400" dirty="0" smtClean="0"/>
          </a:p>
          <a:p>
            <a:pPr lvl="2"/>
            <a:endParaRPr lang="en-US" altLang="zh-CHS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sz="2200" dirty="0" smtClean="0"/>
              <a:t>Things seem to be done until here…</a:t>
            </a:r>
          </a:p>
          <a:p>
            <a:endParaRPr lang="en-US" altLang="zh-CHS" sz="2200" dirty="0" smtClean="0"/>
          </a:p>
          <a:p>
            <a:r>
              <a:rPr lang="en-US" altLang="zh-CHS" sz="2200" dirty="0" smtClean="0"/>
              <a:t>Try if you can see what you expected to draw</a:t>
            </a:r>
          </a:p>
          <a:p>
            <a:endParaRPr lang="en-US" altLang="zh-CHS" sz="2200" dirty="0" smtClean="0"/>
          </a:p>
          <a:p>
            <a:r>
              <a:rPr lang="en-US" altLang="zh-CHS" sz="2200" dirty="0" smtClean="0"/>
              <a:t>The answer is probably NO..</a:t>
            </a:r>
          </a:p>
          <a:p>
            <a:pPr lvl="1"/>
            <a:r>
              <a:rPr lang="en-US" altLang="zh-CHS" sz="1800" dirty="0" smtClean="0"/>
              <a:t>If you draw the object on the z=0 plane</a:t>
            </a:r>
          </a:p>
          <a:p>
            <a:endParaRPr lang="en-US" altLang="zh-CHS" sz="2200" dirty="0" smtClean="0"/>
          </a:p>
          <a:p>
            <a:r>
              <a:rPr lang="en-US" altLang="zh-CHS" sz="2200" dirty="0" smtClean="0"/>
              <a:t>Why?</a:t>
            </a:r>
          </a:p>
          <a:p>
            <a:pPr lvl="1"/>
            <a:r>
              <a:rPr lang="en-US" altLang="zh-CHS" sz="1800" dirty="0" smtClean="0"/>
              <a:t>Because we still don’t know which direction we’re looking into</a:t>
            </a:r>
          </a:p>
          <a:p>
            <a:endParaRPr lang="en-US" altLang="zh-CHS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sz="2200" dirty="0" err="1" smtClean="0"/>
              <a:t>gluLookAt</a:t>
            </a:r>
            <a:r>
              <a:rPr lang="en-US" altLang="zh-CHS" sz="2200" dirty="0" smtClean="0"/>
              <a:t>()</a:t>
            </a:r>
          </a:p>
          <a:p>
            <a:pPr lvl="1"/>
            <a:r>
              <a:rPr lang="en-US" altLang="zh-CHS" sz="1800" dirty="0" smtClean="0"/>
              <a:t>This function will set </a:t>
            </a:r>
          </a:p>
          <a:p>
            <a:pPr lvl="2"/>
            <a:r>
              <a:rPr lang="en-US" altLang="zh-CHS" sz="1600" dirty="0" smtClean="0"/>
              <a:t>“where your eyes will be” </a:t>
            </a:r>
          </a:p>
          <a:p>
            <a:pPr lvl="2"/>
            <a:r>
              <a:rPr lang="en-US" altLang="zh-CHS" sz="1600" dirty="0" smtClean="0"/>
              <a:t>“which direction you’re look into”</a:t>
            </a:r>
          </a:p>
          <a:p>
            <a:pPr lvl="2"/>
            <a:r>
              <a:rPr lang="en-US" altLang="zh-CHS" sz="1600" dirty="0" smtClean="0"/>
              <a:t>“which direction is UP for your head”</a:t>
            </a:r>
          </a:p>
          <a:p>
            <a:pPr lvl="1">
              <a:buNone/>
            </a:pPr>
            <a:r>
              <a:rPr lang="en-US" altLang="zh-CHS" sz="1800" dirty="0" smtClean="0"/>
              <a:t>	in the coordinate system in OpenGL</a:t>
            </a:r>
          </a:p>
          <a:p>
            <a:pPr lvl="2">
              <a:buNone/>
            </a:pPr>
            <a:endParaRPr lang="en-US" altLang="zh-CHS" sz="1600" dirty="0" smtClean="0"/>
          </a:p>
          <a:p>
            <a:pPr lvl="1"/>
            <a:endParaRPr lang="en-US" altLang="zh-CHS" sz="1800" dirty="0" smtClean="0"/>
          </a:p>
          <a:p>
            <a:pPr lvl="1"/>
            <a:r>
              <a:rPr lang="en-US" altLang="zh-CHS" sz="1800" dirty="0" smtClean="0"/>
              <a:t>The default value will be set as</a:t>
            </a:r>
          </a:p>
          <a:p>
            <a:pPr lvl="2"/>
            <a:r>
              <a:rPr lang="en-US" altLang="zh-CHS" sz="1600" dirty="0" smtClean="0"/>
              <a:t>Eyes will be at origin</a:t>
            </a:r>
          </a:p>
          <a:p>
            <a:pPr lvl="2"/>
            <a:r>
              <a:rPr lang="en-US" altLang="zh-CHS" sz="1600" dirty="0" smtClean="0"/>
              <a:t>Look into –z axis</a:t>
            </a:r>
          </a:p>
          <a:p>
            <a:pPr lvl="2"/>
            <a:r>
              <a:rPr lang="en-US" altLang="zh-CHS" sz="1600" dirty="0" smtClean="0"/>
              <a:t>+y axis will be UP for you</a:t>
            </a:r>
          </a:p>
          <a:p>
            <a:endParaRPr lang="en-US" altLang="zh-CHS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sz="2200" dirty="0" smtClean="0"/>
              <a:t>So how can you expect to see things </a:t>
            </a:r>
            <a:r>
              <a:rPr lang="en-US" altLang="zh-CHS" sz="2200" b="1" dirty="0" smtClean="0"/>
              <a:t>IN </a:t>
            </a:r>
            <a:r>
              <a:rPr lang="en-US" altLang="zh-CHS" sz="2200" dirty="0" smtClean="0"/>
              <a:t>your eyes? </a:t>
            </a:r>
            <a:r>
              <a:rPr lang="en-US" altLang="zh-CHS" sz="2200" dirty="0" smtClean="0">
                <a:sym typeface="Wingdings" pitchFamily="2" charset="2"/>
              </a:rPr>
              <a:t></a:t>
            </a:r>
          </a:p>
          <a:p>
            <a:endParaRPr lang="en-US" altLang="zh-CHS" sz="2200" dirty="0" smtClean="0">
              <a:sym typeface="Wingdings" pitchFamily="2" charset="2"/>
            </a:endParaRPr>
          </a:p>
          <a:p>
            <a:r>
              <a:rPr lang="en-US" altLang="zh-CHS" sz="2200" dirty="0" smtClean="0"/>
              <a:t>Of course, set </a:t>
            </a:r>
            <a:r>
              <a:rPr lang="en-US" altLang="zh-CHS" sz="2200" dirty="0" err="1" smtClean="0"/>
              <a:t>gluLookAt</a:t>
            </a:r>
            <a:r>
              <a:rPr lang="en-US" altLang="zh-CHS" sz="2200" dirty="0" smtClean="0"/>
              <a:t>() is a good choice…</a:t>
            </a:r>
          </a:p>
          <a:p>
            <a:endParaRPr lang="en-US" altLang="zh-CHS" sz="2200" dirty="0" smtClean="0"/>
          </a:p>
          <a:p>
            <a:r>
              <a:rPr lang="en-US" altLang="zh-CHS" sz="2200" dirty="0" smtClean="0"/>
              <a:t>Transformation is what we will talk about below…</a:t>
            </a:r>
            <a:endParaRPr lang="en-US" altLang="zh-CHS" sz="1800" dirty="0" smtClean="0"/>
          </a:p>
          <a:p>
            <a:endParaRPr lang="en-US" altLang="zh-CHS" sz="1600" dirty="0" smtClean="0"/>
          </a:p>
          <a:p>
            <a:endParaRPr lang="en-US" altLang="zh-CHS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sz="2200" b="1" dirty="0" err="1" smtClean="0"/>
              <a:t>glTranslatef</a:t>
            </a:r>
            <a:r>
              <a:rPr lang="en-US" altLang="zh-CHS" sz="2200" b="1" dirty="0" smtClean="0"/>
              <a:t>(</a:t>
            </a:r>
            <a:r>
              <a:rPr lang="en-US" altLang="zh-CHS" sz="2200" b="1" dirty="0" err="1" smtClean="0"/>
              <a:t>GLfloat</a:t>
            </a:r>
            <a:r>
              <a:rPr lang="en-US" altLang="zh-CHS" sz="2200" b="1" dirty="0" smtClean="0"/>
              <a:t> x, </a:t>
            </a:r>
            <a:r>
              <a:rPr lang="en-US" altLang="zh-CHS" sz="2200" b="1" dirty="0" err="1" smtClean="0"/>
              <a:t>GLfloat</a:t>
            </a:r>
            <a:r>
              <a:rPr lang="en-US" altLang="zh-CHS" sz="2200" b="1" dirty="0" smtClean="0"/>
              <a:t> y, </a:t>
            </a:r>
            <a:r>
              <a:rPr lang="en-US" altLang="zh-CHS" sz="2200" b="1" dirty="0" err="1" smtClean="0"/>
              <a:t>GLfloat</a:t>
            </a:r>
            <a:r>
              <a:rPr lang="en-US" altLang="zh-CHS" sz="2200" b="1" dirty="0" smtClean="0"/>
              <a:t> z)</a:t>
            </a:r>
          </a:p>
          <a:p>
            <a:pPr lvl="1"/>
            <a:r>
              <a:rPr lang="en-US" altLang="zh-CHS" sz="1800" dirty="0" smtClean="0"/>
              <a:t>Translate what you draw</a:t>
            </a:r>
          </a:p>
          <a:p>
            <a:pPr lvl="1"/>
            <a:r>
              <a:rPr lang="en-US" altLang="zh-CHS" sz="1800" dirty="0" smtClean="0"/>
              <a:t>If current position is (</a:t>
            </a:r>
            <a:r>
              <a:rPr lang="en-US" altLang="zh-CHS" sz="1800" dirty="0" err="1" smtClean="0"/>
              <a:t>xc</a:t>
            </a:r>
            <a:r>
              <a:rPr lang="en-US" altLang="zh-CHS" sz="1800" dirty="0" smtClean="0"/>
              <a:t>, </a:t>
            </a:r>
            <a:r>
              <a:rPr lang="en-US" altLang="zh-CHS" sz="1800" dirty="0" err="1" smtClean="0"/>
              <a:t>yc</a:t>
            </a:r>
            <a:r>
              <a:rPr lang="en-US" altLang="zh-CHS" sz="1800" dirty="0" smtClean="0"/>
              <a:t>, </a:t>
            </a:r>
            <a:r>
              <a:rPr lang="en-US" altLang="zh-CHS" sz="1800" dirty="0" err="1" smtClean="0"/>
              <a:t>zc</a:t>
            </a:r>
            <a:r>
              <a:rPr lang="en-US" altLang="zh-CHS" sz="1800" dirty="0" smtClean="0"/>
              <a:t>)</a:t>
            </a:r>
          </a:p>
          <a:p>
            <a:pPr lvl="1"/>
            <a:r>
              <a:rPr lang="en-US" altLang="zh-CHS" sz="1800" dirty="0" smtClean="0"/>
              <a:t>Then the transformed position is (</a:t>
            </a:r>
            <a:r>
              <a:rPr lang="en-US" altLang="zh-CHS" sz="1800" dirty="0" err="1" smtClean="0"/>
              <a:t>xc+x</a:t>
            </a:r>
            <a:r>
              <a:rPr lang="en-US" altLang="zh-CHS" sz="1800" dirty="0" smtClean="0"/>
              <a:t>, </a:t>
            </a:r>
            <a:r>
              <a:rPr lang="en-US" altLang="zh-CHS" sz="1800" dirty="0" err="1" smtClean="0"/>
              <a:t>yc+y</a:t>
            </a:r>
            <a:r>
              <a:rPr lang="en-US" altLang="zh-CHS" sz="1800" dirty="0" smtClean="0"/>
              <a:t>, </a:t>
            </a:r>
            <a:r>
              <a:rPr lang="en-US" altLang="zh-CHS" sz="1800" dirty="0" err="1" smtClean="0"/>
              <a:t>zc+z</a:t>
            </a:r>
            <a:r>
              <a:rPr lang="en-US" altLang="zh-CHS" sz="1800" dirty="0" smtClean="0"/>
              <a:t>)</a:t>
            </a:r>
            <a:endParaRPr lang="en-US" altLang="zh-CHS" sz="400" dirty="0" smtClean="0"/>
          </a:p>
          <a:p>
            <a:r>
              <a:rPr lang="en-US" altLang="zh-CHS" sz="2200" dirty="0" smtClean="0"/>
              <a:t>Note</a:t>
            </a:r>
          </a:p>
          <a:p>
            <a:pPr lvl="1"/>
            <a:r>
              <a:rPr lang="en-US" altLang="zh-CHS" sz="1800" dirty="0" smtClean="0"/>
              <a:t>Transformation is set BEFORE you draw</a:t>
            </a:r>
          </a:p>
          <a:p>
            <a:endParaRPr lang="en-US" altLang="zh-CHS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Transformation functions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</a:p>
          <a:p>
            <a:pPr lvl="1"/>
            <a:r>
              <a:rPr lang="en-US" altLang="zh-CHS" dirty="0" smtClean="0"/>
              <a:t>Show the effects we will achieve</a:t>
            </a:r>
          </a:p>
          <a:p>
            <a:r>
              <a:rPr lang="en-US" altLang="zh-CHS" dirty="0" smtClean="0"/>
              <a:t>Main techniques we need</a:t>
            </a:r>
          </a:p>
          <a:p>
            <a:pPr lvl="1"/>
            <a:r>
              <a:rPr lang="en-US" altLang="zh-CHS" dirty="0" smtClean="0"/>
              <a:t>Talk about the corresponding content in OpenGL</a:t>
            </a:r>
          </a:p>
          <a:p>
            <a:r>
              <a:rPr lang="en-US" altLang="zh-CHS" dirty="0" smtClean="0"/>
              <a:t>Exercise time &amp; Some more (Optional)</a:t>
            </a:r>
          </a:p>
          <a:p>
            <a:pPr lvl="1"/>
            <a:r>
              <a:rPr lang="en-US" altLang="zh-CHS" dirty="0" smtClean="0"/>
              <a:t>Try to understand what we learn and do the exercises</a:t>
            </a:r>
          </a:p>
          <a:p>
            <a:pPr lvl="1"/>
            <a:r>
              <a:rPr lang="en-US" altLang="zh-CHS" dirty="0" smtClean="0"/>
              <a:t>Some extension</a:t>
            </a:r>
          </a:p>
          <a:p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Process of each lesson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</a:p>
          <a:p>
            <a:r>
              <a:rPr lang="en-US" altLang="zh-CHS" dirty="0" smtClean="0"/>
              <a:t>Main techniques we need</a:t>
            </a:r>
          </a:p>
          <a:p>
            <a:r>
              <a:rPr lang="en-US" altLang="zh-CHS" dirty="0" smtClean="0">
                <a:solidFill>
                  <a:srgbClr val="FF0000"/>
                </a:solidFill>
              </a:rPr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2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90416"/>
          </a:xfrm>
        </p:spPr>
        <p:txBody>
          <a:bodyPr>
            <a:normAutofit/>
          </a:bodyPr>
          <a:lstStyle/>
          <a:p>
            <a:r>
              <a:rPr lang="en-US" altLang="zh-CHS" sz="2200" dirty="0" smtClean="0"/>
              <a:t>Try draw a triangle and a quad in a window</a:t>
            </a:r>
          </a:p>
          <a:p>
            <a:r>
              <a:rPr lang="en-US" altLang="zh-CHS" sz="2200" dirty="0" smtClean="0"/>
              <a:t>Try to set the colors you want</a:t>
            </a:r>
            <a:endParaRPr lang="en-US" altLang="zh-CHS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348" y="24288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HS" sz="3600" dirty="0" smtClean="0"/>
              <a:t>Some more(Optional)…</a:t>
            </a:r>
            <a:endParaRPr lang="zh-CHS" altLang="en-US" sz="36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H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time</a:t>
            </a:r>
            <a:endParaRPr kumimoji="0" lang="zh-CHS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42910" y="3429000"/>
            <a:ext cx="8229600" cy="22145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H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to use </a:t>
            </a:r>
            <a:r>
              <a:rPr kumimoji="0" lang="en-US" altLang="zh-CH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glViewport</a:t>
            </a:r>
            <a:r>
              <a:rPr kumimoji="0" lang="en-US" altLang="zh-CH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altLang="zh-CH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draw in a specific area of the window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altLang="zh-CH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instance, </a:t>
            </a:r>
            <a:r>
              <a:rPr kumimoji="0" lang="en-US" altLang="zh-CHS" sz="2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left-top region</a:t>
            </a:r>
            <a:endParaRPr kumimoji="0" lang="en-US" altLang="zh-CH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H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</a:t>
            </a:r>
            <a:r>
              <a:rPr kumimoji="0" lang="en-US" altLang="zh-CH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find out how to set the EYE using </a:t>
            </a:r>
            <a:r>
              <a:rPr kumimoji="0" lang="en-US" altLang="zh-CH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gluLookAt</a:t>
            </a:r>
            <a:r>
              <a:rPr kumimoji="0" lang="en-US" altLang="zh-CH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HS" sz="2200" dirty="0" smtClean="0"/>
              <a:t>Different position/direction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>
                <a:solidFill>
                  <a:srgbClr val="FF0000"/>
                </a:solidFill>
              </a:rPr>
              <a:t>What will we do?</a:t>
            </a:r>
          </a:p>
          <a:p>
            <a:r>
              <a:rPr lang="en-US" altLang="zh-CHS" dirty="0" smtClean="0"/>
              <a:t>Main techniques we need</a:t>
            </a:r>
          </a:p>
          <a:p>
            <a:r>
              <a:rPr lang="en-US" altLang="zh-CHS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2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>
                <a:hlinkClick r:id="rId2" action="ppaction://hlinkfile"/>
              </a:rPr>
              <a:t>Build up an OpenGL window</a:t>
            </a:r>
            <a:endParaRPr lang="en-US" altLang="zh-CHS" dirty="0" smtClean="0"/>
          </a:p>
          <a:p>
            <a:r>
              <a:rPr lang="en-US" altLang="zh-CHS" dirty="0" smtClean="0">
                <a:hlinkClick r:id="rId3" action="ppaction://hlinkfile"/>
              </a:rPr>
              <a:t>Draw something</a:t>
            </a:r>
            <a:endParaRPr lang="en-US" altLang="zh-CHS" dirty="0" smtClean="0"/>
          </a:p>
          <a:p>
            <a:r>
              <a:rPr lang="en-US" altLang="zh-CHS" dirty="0" smtClean="0">
                <a:hlinkClick r:id="rId4" action="ppaction://hlinkfile"/>
              </a:rPr>
              <a:t>Color what you draw</a:t>
            </a:r>
            <a:endParaRPr lang="zh-CHS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</a:p>
          <a:p>
            <a:r>
              <a:rPr lang="en-US" altLang="zh-CHS" dirty="0" smtClean="0">
                <a:solidFill>
                  <a:srgbClr val="FF0000"/>
                </a:solidFill>
              </a:rPr>
              <a:t>Main techniques we need</a:t>
            </a:r>
          </a:p>
          <a:p>
            <a:r>
              <a:rPr lang="en-US" altLang="zh-CHS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2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Build up a window using </a:t>
            </a:r>
            <a:r>
              <a:rPr lang="en-US" altLang="zh-CHS" b="1" dirty="0" smtClean="0"/>
              <a:t>OpenGL Utility Toolkit</a:t>
            </a:r>
            <a:r>
              <a:rPr lang="en-US" altLang="zh-CHS" dirty="0" smtClean="0"/>
              <a:t> (GLUT)</a:t>
            </a:r>
          </a:p>
          <a:p>
            <a:r>
              <a:rPr lang="en-US" altLang="zh-CHS" dirty="0" smtClean="0"/>
              <a:t>Our first group of drawing/transformation functions</a:t>
            </a:r>
            <a:endParaRPr lang="zh-CHS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Using GLUT</a:t>
            </a:r>
          </a:p>
          <a:p>
            <a:pPr lvl="1"/>
            <a:r>
              <a:rPr lang="en-US" altLang="zh-CHS" dirty="0" smtClean="0"/>
              <a:t>Create a window</a:t>
            </a:r>
          </a:p>
          <a:p>
            <a:pPr lvl="2"/>
            <a:r>
              <a:rPr lang="en-US" altLang="zh-CHS" dirty="0" smtClean="0"/>
              <a:t>Drawing part</a:t>
            </a:r>
          </a:p>
          <a:p>
            <a:pPr lvl="2"/>
            <a:r>
              <a:rPr lang="en-US" altLang="zh-CHS" dirty="0" smtClean="0"/>
              <a:t>Menus, buttons, etc</a:t>
            </a:r>
          </a:p>
          <a:p>
            <a:pPr lvl="2"/>
            <a:endParaRPr lang="en-US" altLang="zh-CHS" dirty="0" smtClean="0"/>
          </a:p>
          <a:p>
            <a:pPr lvl="1"/>
            <a:r>
              <a:rPr lang="en-US" altLang="zh-CHS" dirty="0" smtClean="0"/>
              <a:t>Keyboard/Mouse response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Build an ordinary VS2010 console project</a:t>
            </a:r>
          </a:p>
          <a:p>
            <a:r>
              <a:rPr lang="en-US" altLang="zh-CHS" dirty="0" smtClean="0"/>
              <a:t>Include files</a:t>
            </a:r>
          </a:p>
          <a:p>
            <a:pPr lvl="1"/>
            <a:r>
              <a:rPr lang="en-US" altLang="zh-CHS" dirty="0" err="1" smtClean="0"/>
              <a:t>gl</a:t>
            </a:r>
            <a:r>
              <a:rPr lang="en-US" altLang="zh-CHS" dirty="0" smtClean="0"/>
              <a:t>/</a:t>
            </a:r>
            <a:r>
              <a:rPr lang="en-US" altLang="zh-CHS" dirty="0" err="1" smtClean="0"/>
              <a:t>glut.h</a:t>
            </a:r>
            <a:r>
              <a:rPr lang="en-US" altLang="zh-CHS" dirty="0" smtClean="0"/>
              <a:t> </a:t>
            </a:r>
          </a:p>
          <a:p>
            <a:pPr lvl="2"/>
            <a:r>
              <a:rPr lang="en-US" altLang="zh-CHS" dirty="0" smtClean="0"/>
              <a:t>or </a:t>
            </a:r>
            <a:r>
              <a:rPr lang="en-US" altLang="zh-CHS" dirty="0" err="1" smtClean="0"/>
              <a:t>gl</a:t>
            </a:r>
            <a:r>
              <a:rPr lang="en-US" altLang="zh-CHS" dirty="0" smtClean="0"/>
              <a:t>/</a:t>
            </a:r>
            <a:r>
              <a:rPr lang="en-US" altLang="zh-CHS" dirty="0" err="1" smtClean="0"/>
              <a:t>freeglut.h</a:t>
            </a:r>
            <a:r>
              <a:rPr lang="en-US" altLang="zh-CHS" dirty="0" smtClean="0"/>
              <a:t> if you’re using </a:t>
            </a:r>
            <a:r>
              <a:rPr lang="en-US" altLang="zh-CHS" dirty="0" err="1" smtClean="0"/>
              <a:t>FreeGLUT</a:t>
            </a:r>
            <a:endParaRPr lang="en-US" altLang="zh-CHS" dirty="0" smtClean="0"/>
          </a:p>
          <a:p>
            <a:pPr lvl="2"/>
            <a:r>
              <a:rPr lang="en-US" altLang="zh-CHS" dirty="0" smtClean="0"/>
              <a:t>No need to include </a:t>
            </a:r>
            <a:r>
              <a:rPr lang="en-US" altLang="zh-CHS" dirty="0" err="1" smtClean="0"/>
              <a:t>gl.h</a:t>
            </a:r>
            <a:r>
              <a:rPr lang="en-US" altLang="zh-CHS" dirty="0" smtClean="0"/>
              <a:t> explicitly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4000" dirty="0" smtClean="0"/>
              <a:t>Using GLUT</a:t>
            </a:r>
            <a:endParaRPr lang="zh-CH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436</TotalTime>
  <Words>931</Words>
  <Application>Microsoft Macintosh PowerPoint</Application>
  <PresentationFormat>全屏显示(4:3)</PresentationFormat>
  <Paragraphs>237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黑体</vt:lpstr>
      <vt:lpstr>Lucida Sans Unicode</vt:lpstr>
      <vt:lpstr>Verdana</vt:lpstr>
      <vt:lpstr>Wingdings</vt:lpstr>
      <vt:lpstr>Wingdings 2</vt:lpstr>
      <vt:lpstr>Wingdings 3</vt:lpstr>
      <vt:lpstr>聚合</vt:lpstr>
      <vt:lpstr>OpenGL Programming</vt:lpstr>
      <vt:lpstr>Tutorials</vt:lpstr>
      <vt:lpstr>Process of each lesson</vt:lpstr>
      <vt:lpstr>Week 2</vt:lpstr>
      <vt:lpstr>What will we do?</vt:lpstr>
      <vt:lpstr>Week 2</vt:lpstr>
      <vt:lpstr>Main techniques we need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Using GLUT</vt:lpstr>
      <vt:lpstr>Transformation functions</vt:lpstr>
      <vt:lpstr>Week 2</vt:lpstr>
      <vt:lpstr>Some more(Optional)…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Naruto</dc:creator>
  <cp:lastModifiedBy>Microsoft Office 用户</cp:lastModifiedBy>
  <cp:revision>347</cp:revision>
  <dcterms:created xsi:type="dcterms:W3CDTF">2013-03-02T00:49:58Z</dcterms:created>
  <dcterms:modified xsi:type="dcterms:W3CDTF">2015-03-16T12:38:01Z</dcterms:modified>
</cp:coreProperties>
</file>