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8" r:id="rId15"/>
    <p:sldId id="307" r:id="rId16"/>
    <p:sldId id="310" r:id="rId17"/>
    <p:sldId id="312" r:id="rId18"/>
    <p:sldId id="304" r:id="rId19"/>
    <p:sldId id="305" r:id="rId20"/>
    <p:sldId id="313" r:id="rId21"/>
    <p:sldId id="288" r:id="rId22"/>
    <p:sldId id="289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9" autoAdjust="0"/>
    <p:restoredTop sz="94660"/>
  </p:normalViewPr>
  <p:slideViewPr>
    <p:cSldViewPr>
      <p:cViewPr>
        <p:scale>
          <a:sx n="75" d="100"/>
          <a:sy n="75" d="100"/>
        </p:scale>
        <p:origin x="-310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05.exe" TargetMode="External"/><Relationship Id="rId2" Type="http://schemas.openxmlformats.org/officeDocument/2006/relationships/hyperlink" Target="lesson04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Model-View matrix works?</a:t>
            </a:r>
          </a:p>
          <a:p>
            <a:pPr lvl="1"/>
            <a:r>
              <a:rPr lang="en-US" altLang="zh-CN" dirty="0" smtClean="0"/>
              <a:t>Current Status</a:t>
            </a:r>
          </a:p>
          <a:p>
            <a:pPr lvl="1"/>
            <a:r>
              <a:rPr lang="en-US" altLang="zh-CN" dirty="0" smtClean="0"/>
              <a:t>Right Multiply</a:t>
            </a:r>
          </a:p>
          <a:p>
            <a:pPr lvl="2"/>
            <a:r>
              <a:rPr lang="en-US" altLang="zh-CN" dirty="0" smtClean="0"/>
              <a:t>Intuitively, the order of function calls is opposite to the order of transformation!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 matrix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5013176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835696" y="3573016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36700" y="46860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47060" y="4980260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743204" y="3540100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4208" y="465313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7049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9 4.44444E-6 C 0.16997 -0.00556 0.16997 -0.01112 0.1691 -0.01667 C 0.16858 -0.02061 0.16632 -0.02778 0.16632 -0.02755 C 0.16459 -0.04352 0.16129 -0.05625 0.1566 -0.07037 C 0.1507 -0.0882 0.14879 -0.1051 0.13577 -0.11667 C 0.13091 -0.12639 0.12361 -0.13426 0.11632 -0.14075 C 0.11302 -0.14723 0.11077 -0.15116 0.10521 -0.15371 C 0.10035 -0.16019 0.09792 -0.16274 0.09132 -0.16482 C 0.08716 -0.16852 0.08125 -0.17223 0.07604 -0.17223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927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transformation pipeline of OpenGL</a:t>
            </a:r>
          </a:p>
          <a:p>
            <a:pPr lvl="1"/>
            <a:r>
              <a:rPr lang="en-US" altLang="zh-CN" dirty="0" smtClean="0"/>
              <a:t>Model-View matrix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Projection matrix</a:t>
            </a:r>
          </a:p>
          <a:p>
            <a:pPr lvl="1"/>
            <a:r>
              <a:rPr lang="en-US" altLang="zh-CN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Model-View matrix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Projection matrix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Viewport transformation</a:t>
              </a:r>
              <a:endParaRPr lang="zh-CN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kinds of projections</a:t>
            </a:r>
          </a:p>
          <a:p>
            <a:pPr lvl="1"/>
            <a:r>
              <a:rPr lang="en-US" altLang="zh-CN" dirty="0" smtClean="0"/>
              <a:t>Orthogonal Projection</a:t>
            </a:r>
          </a:p>
          <a:p>
            <a:pPr lvl="2"/>
            <a:r>
              <a:rPr lang="en-US" altLang="zh-CN" b="1" dirty="0" err="1" smtClean="0"/>
              <a:t>glOrtho</a:t>
            </a:r>
            <a:r>
              <a:rPr lang="en-US" altLang="zh-CN" b="1" dirty="0" smtClean="0"/>
              <a:t>(left, right, bottom, top, near, far)</a:t>
            </a:r>
          </a:p>
          <a:p>
            <a:pPr lvl="2"/>
            <a:endParaRPr lang="en-US" altLang="zh-CN" b="1" dirty="0" smtClean="0"/>
          </a:p>
          <a:p>
            <a:pPr lvl="1"/>
            <a:r>
              <a:rPr lang="en-US" altLang="zh-CN" dirty="0" smtClean="0"/>
              <a:t>Perspective Projection</a:t>
            </a:r>
          </a:p>
          <a:p>
            <a:pPr lvl="2"/>
            <a:r>
              <a:rPr lang="en-US" altLang="zh-CN" dirty="0" err="1" smtClean="0"/>
              <a:t>glFrustum</a:t>
            </a:r>
            <a:r>
              <a:rPr lang="en-US" altLang="zh-CN" dirty="0" smtClean="0"/>
              <a:t>(left, right, bottom, top, near, far)</a:t>
            </a:r>
          </a:p>
          <a:p>
            <a:pPr lvl="3"/>
            <a:r>
              <a:rPr lang="en-US" altLang="zh-CN" dirty="0" smtClean="0"/>
              <a:t>Not easy to use it right…</a:t>
            </a:r>
          </a:p>
          <a:p>
            <a:pPr lvl="2"/>
            <a:r>
              <a:rPr lang="en-US" altLang="zh-CN" b="1" dirty="0" err="1" smtClean="0"/>
              <a:t>gluPerspective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fovy</a:t>
            </a:r>
            <a:r>
              <a:rPr lang="en-US" altLang="zh-CN" b="1" dirty="0" smtClean="0"/>
              <a:t>, aspect, </a:t>
            </a:r>
            <a:r>
              <a:rPr lang="en-US" altLang="zh-CN" b="1" dirty="0" err="1" smtClean="0"/>
              <a:t>zNear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zFar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  <p:pic>
        <p:nvPicPr>
          <p:cNvPr id="4" name="图片 3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785926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Some related operations on the matrices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Matrix Stack</a:t>
            </a:r>
          </a:p>
          <a:p>
            <a:pPr lvl="1"/>
            <a:r>
              <a:rPr lang="en-US" altLang="zh-CN" dirty="0" err="1" smtClean="0"/>
              <a:t>glPushMatrix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glPopMatrix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Note</a:t>
            </a:r>
          </a:p>
          <a:p>
            <a:pPr lvl="1"/>
            <a:r>
              <a:rPr lang="en-US" altLang="zh-CN" dirty="0" smtClean="0"/>
              <a:t>Model-View matrix and Projection matrix share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same </a:t>
            </a:r>
            <a:r>
              <a:rPr lang="en-US" altLang="zh-CN" dirty="0" smtClean="0"/>
              <a:t>stack.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 sure you know which kind of matrix you’re pushing/</a:t>
            </a:r>
            <a:r>
              <a:rPr lang="en-US" altLang="zh-CN" dirty="0" err="1" smtClean="0"/>
              <a:t>poping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you’re not sure, just use </a:t>
            </a:r>
            <a:r>
              <a:rPr lang="en-US" altLang="zh-CN" dirty="0" err="1" smtClean="0"/>
              <a:t>glMatrixMode</a:t>
            </a:r>
            <a:r>
              <a:rPr lang="en-US" altLang="zh-CN" dirty="0" smtClean="0"/>
              <a:t>() anyway (with GL_MODELVIEW/GL_PROJECTION as parameter).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Reset</a:t>
            </a:r>
          </a:p>
          <a:p>
            <a:pPr lvl="1"/>
            <a:r>
              <a:rPr lang="en-US" altLang="zh-CN" b="1" dirty="0" err="1" smtClean="0"/>
              <a:t>glLoadIdentity</a:t>
            </a:r>
            <a:r>
              <a:rPr lang="en-US" altLang="zh-CN" b="1" dirty="0" smtClean="0"/>
              <a:t>()</a:t>
            </a:r>
          </a:p>
          <a:p>
            <a:pPr lvl="2"/>
            <a:r>
              <a:rPr lang="en-US" altLang="zh-CN" dirty="0" smtClean="0"/>
              <a:t>Reset the matrix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Again, you need to make sure which kind of matrix you are operating.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Retrieval</a:t>
            </a:r>
          </a:p>
          <a:p>
            <a:pPr lvl="1"/>
            <a:r>
              <a:rPr lang="en-US" altLang="zh-CN" b="1" dirty="0" err="1" smtClean="0"/>
              <a:t>glGetDoublev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pname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GLboolean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params</a:t>
            </a:r>
            <a:r>
              <a:rPr lang="en-US" altLang="zh-CN" b="1" dirty="0" smtClean="0"/>
              <a:t>)</a:t>
            </a:r>
          </a:p>
          <a:p>
            <a:pPr lvl="2"/>
            <a:r>
              <a:rPr lang="en-US" altLang="zh-CN" dirty="0" smtClean="0"/>
              <a:t>Get parameters in OpenGL</a:t>
            </a:r>
          </a:p>
          <a:p>
            <a:pPr lvl="2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GL_MODELVIEW_MATRIX</a:t>
            </a:r>
          </a:p>
          <a:p>
            <a:pPr lvl="3"/>
            <a:r>
              <a:rPr lang="en-US" altLang="zh-CN" dirty="0" smtClean="0"/>
              <a:t>GL_PROJECTION_MATRIX</a:t>
            </a:r>
          </a:p>
          <a:p>
            <a:pPr lvl="2"/>
            <a:r>
              <a:rPr lang="en-US" altLang="zh-CN" dirty="0" err="1" smtClean="0"/>
              <a:t>params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Gldouble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paramname</a:t>
            </a:r>
            <a:r>
              <a:rPr lang="en-US" altLang="zh-CN" dirty="0" smtClean="0"/>
              <a:t>[16]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Set/Multiply</a:t>
            </a:r>
          </a:p>
          <a:p>
            <a:pPr lvl="1"/>
            <a:r>
              <a:rPr lang="en-US" altLang="zh-CN" b="1" dirty="0" err="1" smtClean="0"/>
              <a:t>glLoadMatrixd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GLdouble</a:t>
            </a:r>
            <a:r>
              <a:rPr lang="en-US" altLang="zh-CN" b="1" dirty="0" smtClean="0"/>
              <a:t>  *m)</a:t>
            </a:r>
          </a:p>
          <a:p>
            <a:pPr lvl="2"/>
            <a:r>
              <a:rPr lang="en-US" altLang="zh-CN" dirty="0" smtClean="0"/>
              <a:t>Set matrix</a:t>
            </a:r>
          </a:p>
          <a:p>
            <a:pPr lvl="3"/>
            <a:r>
              <a:rPr lang="en-US" altLang="zh-CN" dirty="0" err="1" smtClean="0"/>
              <a:t>GLdouble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paramname</a:t>
            </a:r>
            <a:r>
              <a:rPr lang="en-US" altLang="zh-CN" dirty="0" smtClean="0"/>
              <a:t>[16]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b="1" dirty="0" err="1" smtClean="0"/>
              <a:t>glMultMatrixd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Gldouble</a:t>
            </a:r>
            <a:r>
              <a:rPr lang="en-US" altLang="zh-CN" b="1" dirty="0" smtClean="0"/>
              <a:t> * m)</a:t>
            </a:r>
          </a:p>
          <a:p>
            <a:pPr lvl="2"/>
            <a:r>
              <a:rPr lang="en-US" altLang="zh-CN" dirty="0" smtClean="0"/>
              <a:t>Right multiply</a:t>
            </a:r>
          </a:p>
          <a:p>
            <a:pPr lvl="3"/>
            <a:r>
              <a:rPr lang="en-US" altLang="zh-CN" dirty="0" err="1" smtClean="0"/>
              <a:t>GLdouble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paramname</a:t>
            </a:r>
            <a:r>
              <a:rPr lang="en-US" altLang="zh-CN" dirty="0" smtClean="0"/>
              <a:t>[16]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Again, make sure which matrix you are loading &amp; multiplying with…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Projection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transformation pipeline of OpenGL</a:t>
            </a:r>
          </a:p>
          <a:p>
            <a:pPr lvl="1"/>
            <a:r>
              <a:rPr lang="en-US" altLang="zh-CN" dirty="0" smtClean="0"/>
              <a:t>Model-View matrix</a:t>
            </a:r>
          </a:p>
          <a:p>
            <a:pPr lvl="1"/>
            <a:r>
              <a:rPr lang="en-US" altLang="zh-CN" dirty="0" smtClean="0"/>
              <a:t>Projection matrix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Model-View matrix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Projection matrix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Viewport transformation</a:t>
              </a:r>
              <a:endParaRPr lang="zh-CN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 from </a:t>
            </a:r>
            <a:r>
              <a:rPr lang="en-US" altLang="zh-CN" b="1" dirty="0" smtClean="0"/>
              <a:t>project plane </a:t>
            </a:r>
            <a:r>
              <a:rPr lang="en-US" altLang="zh-CN" dirty="0" smtClean="0"/>
              <a:t>to </a:t>
            </a:r>
            <a:r>
              <a:rPr lang="en-US" altLang="zh-CN" b="1" dirty="0" smtClean="0"/>
              <a:t>screen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glViewport</a:t>
            </a:r>
            <a:r>
              <a:rPr lang="en-US" altLang="zh-CN" dirty="0" smtClean="0"/>
              <a:t>(x, y, width, height)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Viewport transformation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43042" y="3143248"/>
            <a:ext cx="241459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3571876"/>
            <a:ext cx="13430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428728" y="4786322"/>
            <a:ext cx="1071570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28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(x, y)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14480" y="4857760"/>
            <a:ext cx="31432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464315" y="3679033"/>
            <a:ext cx="2357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76" y="50720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2500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2285986" y="4357692"/>
            <a:ext cx="1214443" cy="1357323"/>
          </a:xfrm>
          <a:prstGeom prst="leftBrace">
            <a:avLst>
              <a:gd name="adj1" fmla="val 58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00298" y="5715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width</a:t>
            </a:r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1428728" y="3571876"/>
            <a:ext cx="78581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1472" y="38576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transformation pipeline of OpenGL</a:t>
            </a:r>
          </a:p>
          <a:p>
            <a:pPr lvl="1"/>
            <a:r>
              <a:rPr lang="en-US" altLang="zh-CN" dirty="0" smtClean="0"/>
              <a:t>Model-View matrix</a:t>
            </a:r>
          </a:p>
          <a:p>
            <a:pPr lvl="1"/>
            <a:r>
              <a:rPr lang="en-US" altLang="zh-CN" dirty="0" smtClean="0"/>
              <a:t>Projection matrix</a:t>
            </a:r>
          </a:p>
          <a:p>
            <a:pPr lvl="1"/>
            <a:r>
              <a:rPr lang="en-US" altLang="zh-CN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Model-View matrix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Projection matrix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Viewport transformation</a:t>
              </a:r>
              <a:endParaRPr lang="zh-CN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00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 smtClean="0"/>
              <a:t>Rotate the triangle and the square you drew at last class</a:t>
            </a:r>
          </a:p>
          <a:p>
            <a:pPr lvl="1"/>
            <a:r>
              <a:rPr lang="en-US" altLang="zh-CN" sz="1800" dirty="0" smtClean="0"/>
              <a:t>Make sure they rotate as the way you want them to.</a:t>
            </a:r>
            <a:endParaRPr lang="en-US" altLang="zh-CN" sz="2200" dirty="0" smtClean="0"/>
          </a:p>
          <a:p>
            <a:r>
              <a:rPr lang="en-US" altLang="zh-CN" sz="2200" dirty="0" smtClean="0"/>
              <a:t>Try to draw a pyramid and a cube in the window</a:t>
            </a:r>
          </a:p>
          <a:p>
            <a:pPr lvl="1"/>
            <a:r>
              <a:rPr lang="en-US" altLang="zh-CN" sz="1800" dirty="0" smtClean="0"/>
              <a:t>Again, render them with colors as you wish.</a:t>
            </a:r>
          </a:p>
          <a:p>
            <a:pPr lvl="1"/>
            <a:r>
              <a:rPr lang="en-US" altLang="zh-CN" sz="1800" dirty="0" smtClean="0"/>
              <a:t>Rotate them.</a:t>
            </a:r>
          </a:p>
          <a:p>
            <a:r>
              <a:rPr lang="en-US" altLang="zh-CN" sz="2200" dirty="0" smtClean="0"/>
              <a:t>Note</a:t>
            </a:r>
          </a:p>
          <a:p>
            <a:pPr lvl="1"/>
            <a:r>
              <a:rPr lang="en-US" altLang="zh-CN" sz="1800" dirty="0" smtClean="0"/>
              <a:t>Use </a:t>
            </a:r>
            <a:r>
              <a:rPr lang="en-US" altLang="zh-CN" sz="1800" dirty="0" err="1" smtClean="0"/>
              <a:t>glutPostDisplay</a:t>
            </a:r>
            <a:r>
              <a:rPr lang="en-US" altLang="zh-CN" sz="1800" dirty="0" smtClean="0"/>
              <a:t>() after </a:t>
            </a:r>
            <a:r>
              <a:rPr lang="en-US" altLang="zh-CN" sz="1800" dirty="0" err="1" smtClean="0"/>
              <a:t>glutSwapBuffers</a:t>
            </a:r>
            <a:r>
              <a:rPr lang="en-US" altLang="zh-CN" sz="1800" dirty="0" smtClean="0"/>
              <a:t>() in your display function to refresh what you draw, or…</a:t>
            </a:r>
          </a:p>
          <a:p>
            <a:pPr lvl="1"/>
            <a:r>
              <a:rPr lang="en-US" altLang="zh-CN" sz="1800" dirty="0" smtClean="0"/>
              <a:t>Use </a:t>
            </a:r>
            <a:r>
              <a:rPr lang="en-US" altLang="zh-CN" sz="1800" dirty="0" err="1" smtClean="0"/>
              <a:t>glutIdleFunction</a:t>
            </a:r>
            <a:r>
              <a:rPr lang="en-US" altLang="zh-CN" sz="1800" dirty="0" smtClean="0"/>
              <a:t>() to replace </a:t>
            </a:r>
            <a:r>
              <a:rPr lang="en-US" altLang="zh-CN" sz="1800" dirty="0" err="1" smtClean="0"/>
              <a:t>glutDisplayFunction</a:t>
            </a:r>
            <a:r>
              <a:rPr lang="en-US" altLang="zh-CN" sz="1800" dirty="0" smtClean="0"/>
              <a:t>().</a:t>
            </a:r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3714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4572008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glOrtho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replace </a:t>
            </a:r>
            <a:r>
              <a:rPr kumimoji="0" lang="en-US" altLang="zh-C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gluPerspective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N" sz="2200" dirty="0" smtClean="0"/>
              <a:t>After replacing, make sure that you keep the object you draw the same size!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Rotation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Model-View Matrix</a:t>
            </a:r>
          </a:p>
          <a:p>
            <a:r>
              <a:rPr lang="en-US" altLang="zh-CN" dirty="0" smtClean="0">
                <a:hlinkClick r:id="rId3" action="ppaction://hlinkfile"/>
              </a:rPr>
              <a:t>3D Objects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Main purpose of this exercise</a:t>
            </a:r>
          </a:p>
          <a:p>
            <a:pPr lvl="1"/>
            <a:r>
              <a:rPr lang="en-US" altLang="zh-CN" dirty="0" smtClean="0"/>
              <a:t>Deep understanding of matrices in OpenGL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transformation pipeline of OpenGL</a:t>
            </a:r>
          </a:p>
          <a:p>
            <a:pPr lvl="1"/>
            <a:r>
              <a:rPr lang="en-US" altLang="zh-CN" dirty="0" smtClean="0"/>
              <a:t>Model-View matrix</a:t>
            </a:r>
          </a:p>
          <a:p>
            <a:pPr lvl="1"/>
            <a:r>
              <a:rPr lang="en-US" altLang="zh-CN" dirty="0" smtClean="0"/>
              <a:t>Projection matrix</a:t>
            </a:r>
          </a:p>
          <a:p>
            <a:pPr lvl="1"/>
            <a:r>
              <a:rPr lang="en-US" altLang="zh-CN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7" name="圆角矩形 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Model-View matrix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Projection matrix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Viewport transformation</a:t>
              </a:r>
              <a:endParaRPr lang="zh-CN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transformation pipeline of OpenGL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Model-View matrix</a:t>
            </a:r>
          </a:p>
          <a:p>
            <a:pPr lvl="1"/>
            <a:r>
              <a:rPr lang="en-US" altLang="zh-CN" dirty="0" smtClean="0"/>
              <a:t>Projection matrix</a:t>
            </a:r>
          </a:p>
          <a:p>
            <a:pPr lvl="1"/>
            <a:r>
              <a:rPr lang="en-US" altLang="zh-CN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7" name="圆角矩形 1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Model-View matrix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Projection matrix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Viewport transformation</a:t>
              </a:r>
              <a:endParaRPr lang="zh-CN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coordinate system in OpenGL</a:t>
            </a:r>
          </a:p>
          <a:p>
            <a:pPr lvl="1"/>
            <a:r>
              <a:rPr lang="en-US" altLang="zh-CN" dirty="0" smtClean="0"/>
              <a:t>x axis</a:t>
            </a:r>
          </a:p>
          <a:p>
            <a:pPr lvl="2"/>
            <a:r>
              <a:rPr lang="en-US" altLang="zh-CN" dirty="0" smtClean="0"/>
              <a:t>parallels with horizontal bounder of window</a:t>
            </a:r>
          </a:p>
          <a:p>
            <a:pPr lvl="1"/>
            <a:r>
              <a:rPr lang="en-US" altLang="zh-CN" dirty="0" smtClean="0"/>
              <a:t>y axis</a:t>
            </a:r>
          </a:p>
          <a:p>
            <a:pPr lvl="2"/>
            <a:r>
              <a:rPr lang="en-US" altLang="zh-CN" dirty="0" smtClean="0"/>
              <a:t>parallels with vertical bounder of window</a:t>
            </a:r>
          </a:p>
          <a:p>
            <a:pPr lvl="1"/>
            <a:r>
              <a:rPr lang="en-US" altLang="zh-CN" dirty="0" smtClean="0"/>
              <a:t>z axis</a:t>
            </a:r>
          </a:p>
          <a:p>
            <a:pPr lvl="2"/>
            <a:r>
              <a:rPr lang="en-US" altLang="zh-CN" dirty="0" smtClean="0"/>
              <a:t>perpendicular to the screen plane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 matrix</a:t>
            </a:r>
            <a:endParaRPr lang="zh-CN" altLang="en-US" dirty="0"/>
          </a:p>
        </p:txBody>
      </p:sp>
      <p:sp>
        <p:nvSpPr>
          <p:cNvPr id="10" name="平行四边形 9"/>
          <p:cNvSpPr/>
          <p:nvPr/>
        </p:nvSpPr>
        <p:spPr>
          <a:xfrm rot="16456819">
            <a:off x="3532179" y="4379279"/>
            <a:ext cx="1694167" cy="1779054"/>
          </a:xfrm>
          <a:prstGeom prst="parallelogram">
            <a:avLst>
              <a:gd name="adj" fmla="val 2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47866" y="5089744"/>
            <a:ext cx="1500198" cy="5715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785042" y="5234330"/>
            <a:ext cx="1214446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500298" y="5357826"/>
            <a:ext cx="1928826" cy="3571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86380" y="5000636"/>
            <a:ext cx="785818" cy="1428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7332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5500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does a transformation work?</a:t>
            </a:r>
          </a:p>
          <a:p>
            <a:pPr lvl="1"/>
            <a:r>
              <a:rPr lang="en-US" altLang="zh-CN" dirty="0" smtClean="0"/>
              <a:t>Homogeneous coordinate</a:t>
            </a:r>
          </a:p>
          <a:p>
            <a:pPr lvl="2"/>
            <a:r>
              <a:rPr lang="en-US" altLang="zh-CN" dirty="0" smtClean="0"/>
              <a:t>Point: (x, y, z, 1)</a:t>
            </a:r>
          </a:p>
          <a:p>
            <a:pPr lvl="2"/>
            <a:r>
              <a:rPr lang="en-US" altLang="zh-CN" dirty="0" smtClean="0"/>
              <a:t>Vector: (x, y, z, 0)</a:t>
            </a:r>
          </a:p>
          <a:p>
            <a:pPr lvl="2"/>
            <a:r>
              <a:rPr lang="en-US" altLang="zh-CN" dirty="0" smtClean="0"/>
              <a:t>Matrix size: 4 × 4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Transformation</a:t>
            </a:r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 matrix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57290" y="4286256"/>
          <a:ext cx="1561431" cy="428628"/>
        </p:xfrm>
        <a:graphic>
          <a:graphicData uri="http://schemas.openxmlformats.org/presentationml/2006/ole">
            <p:oleObj spid="_x0000_s1026" name="公式" r:id="rId3" imgW="6476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matrix</a:t>
            </a:r>
          </a:p>
          <a:p>
            <a:pPr lvl="1"/>
            <a:r>
              <a:rPr lang="en-US" altLang="zh-CN" dirty="0" smtClean="0"/>
              <a:t>Transformations of objects</a:t>
            </a:r>
          </a:p>
          <a:p>
            <a:pPr lvl="2"/>
            <a:r>
              <a:rPr lang="en-US" altLang="zh-CN" dirty="0" err="1" smtClean="0"/>
              <a:t>glTranslatef</a:t>
            </a:r>
            <a:r>
              <a:rPr lang="en-US" altLang="zh-CN" dirty="0" smtClean="0"/>
              <a:t>() – Shifting</a:t>
            </a:r>
          </a:p>
          <a:p>
            <a:pPr lvl="2"/>
            <a:r>
              <a:rPr lang="en-US" altLang="zh-CN" dirty="0" err="1" smtClean="0"/>
              <a:t>glRotatef</a:t>
            </a:r>
            <a:r>
              <a:rPr lang="en-US" altLang="zh-CN" dirty="0" smtClean="0"/>
              <a:t>() – Rotating</a:t>
            </a:r>
          </a:p>
          <a:p>
            <a:pPr lvl="2"/>
            <a:r>
              <a:rPr lang="en-US" altLang="zh-CN" dirty="0" err="1" smtClean="0"/>
              <a:t>glScalef</a:t>
            </a:r>
            <a:r>
              <a:rPr lang="en-US" altLang="zh-CN" dirty="0" smtClean="0"/>
              <a:t>() – Scaling</a:t>
            </a:r>
          </a:p>
          <a:p>
            <a:pPr lvl="2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View matrix</a:t>
            </a:r>
          </a:p>
          <a:p>
            <a:pPr lvl="1"/>
            <a:r>
              <a:rPr lang="en-US" altLang="zh-CN" dirty="0" smtClean="0"/>
              <a:t>Set up our “eyes” in the coordinate system</a:t>
            </a:r>
          </a:p>
          <a:p>
            <a:pPr lvl="2"/>
            <a:r>
              <a:rPr lang="en-US" altLang="zh-CN" dirty="0" smtClean="0"/>
              <a:t>Usually set up by </a:t>
            </a:r>
            <a:r>
              <a:rPr lang="en-US" altLang="zh-CN" dirty="0" err="1" smtClean="0"/>
              <a:t>gluLookAt</a:t>
            </a:r>
            <a:r>
              <a:rPr lang="en-US" altLang="zh-CN" dirty="0" smtClean="0"/>
              <a:t>()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One matrix actually…</a:t>
            </a:r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 matrix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674</TotalTime>
  <Words>641</Words>
  <Application>Microsoft Office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聚合</vt:lpstr>
      <vt:lpstr>公式</vt:lpstr>
      <vt:lpstr>OpenGL Programming</vt:lpstr>
      <vt:lpstr>Week 3</vt:lpstr>
      <vt:lpstr>What will we do?</vt:lpstr>
      <vt:lpstr>Week 2</vt:lpstr>
      <vt:lpstr>Main techniques we need</vt:lpstr>
      <vt:lpstr>Main techniques we need</vt:lpstr>
      <vt:lpstr>Model-View matrix</vt:lpstr>
      <vt:lpstr>Model-View matrix</vt:lpstr>
      <vt:lpstr>Model-View matrix</vt:lpstr>
      <vt:lpstr>Model-View matrix</vt:lpstr>
      <vt:lpstr>Main techniques we need</vt:lpstr>
      <vt:lpstr>Projection matrix</vt:lpstr>
      <vt:lpstr>Projection matrix</vt:lpstr>
      <vt:lpstr>Projection matrix</vt:lpstr>
      <vt:lpstr>Projection matrix</vt:lpstr>
      <vt:lpstr>Projection matrix</vt:lpstr>
      <vt:lpstr>Projection matrix</vt:lpstr>
      <vt:lpstr>Main techniques we need</vt:lpstr>
      <vt:lpstr>Viewport transformation</vt:lpstr>
      <vt:lpstr>Main techniques we need</vt:lpstr>
      <vt:lpstr>Week 3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592</cp:revision>
  <dcterms:created xsi:type="dcterms:W3CDTF">2013-03-02T00:49:58Z</dcterms:created>
  <dcterms:modified xsi:type="dcterms:W3CDTF">2015-03-16T01:42:25Z</dcterms:modified>
</cp:coreProperties>
</file>