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91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7" r:id="rId21"/>
    <p:sldId id="274" r:id="rId22"/>
    <p:sldId id="279" r:id="rId23"/>
    <p:sldId id="280" r:id="rId24"/>
    <p:sldId id="286" r:id="rId25"/>
    <p:sldId id="290" r:id="rId26"/>
    <p:sldId id="282" r:id="rId27"/>
    <p:sldId id="283" r:id="rId28"/>
    <p:sldId id="284" r:id="rId29"/>
    <p:sldId id="285" r:id="rId30"/>
    <p:sldId id="288" r:id="rId31"/>
    <p:sldId id="28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>
        <p:scale>
          <a:sx n="66" d="100"/>
          <a:sy n="66" d="100"/>
        </p:scale>
        <p:origin x="-2628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he.gamedev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02.exe" TargetMode="External"/><Relationship Id="rId2" Type="http://schemas.openxmlformats.org/officeDocument/2006/relationships/hyperlink" Target="lesson01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lesson03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smtClean="0"/>
              <a:t>E-mail</a:t>
            </a:r>
            <a:r>
              <a:rPr lang="en-US" altLang="zh-CN" dirty="0" smtClean="0"/>
              <a:t>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structure of a basic program</a:t>
            </a:r>
          </a:p>
          <a:p>
            <a:pPr lvl="1"/>
            <a:r>
              <a:rPr lang="en-US" altLang="zh-CN" dirty="0" smtClean="0"/>
              <a:t>Main function</a:t>
            </a:r>
          </a:p>
          <a:p>
            <a:pPr lvl="2"/>
            <a:r>
              <a:rPr lang="en-US" altLang="zh-CN" dirty="0" smtClean="0"/>
              <a:t>Set properties of the window</a:t>
            </a:r>
          </a:p>
          <a:p>
            <a:pPr lvl="2"/>
            <a:r>
              <a:rPr lang="en-US" altLang="zh-CN" dirty="0" smtClean="0"/>
              <a:t>Register the functions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Implement all the functions</a:t>
            </a:r>
          </a:p>
          <a:p>
            <a:pPr lvl="2"/>
            <a:r>
              <a:rPr lang="en-US" altLang="zh-CN" dirty="0" smtClean="0"/>
              <a:t>Respond to resize the window size</a:t>
            </a:r>
          </a:p>
          <a:p>
            <a:pPr lvl="2"/>
            <a:r>
              <a:rPr lang="en-US" altLang="zh-CN" dirty="0" smtClean="0"/>
              <a:t>Rendering</a:t>
            </a:r>
          </a:p>
          <a:p>
            <a:pPr lvl="2"/>
            <a:r>
              <a:rPr lang="en-US" altLang="zh-CN" dirty="0" smtClean="0"/>
              <a:t>Responding to keyboard/mouse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function</a:t>
            </a:r>
          </a:p>
          <a:p>
            <a:pPr lvl="1"/>
            <a:r>
              <a:rPr lang="en-US" altLang="zh-CN" b="1" dirty="0" err="1" smtClean="0"/>
              <a:t>glutInit</a:t>
            </a:r>
            <a:r>
              <a:rPr lang="en-US" altLang="zh-CN" b="1" dirty="0" smtClean="0"/>
              <a:t>(&amp;</a:t>
            </a:r>
            <a:r>
              <a:rPr lang="en-US" altLang="zh-CN" b="1" dirty="0" err="1" smtClean="0"/>
              <a:t>argc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argv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err="1" smtClean="0"/>
              <a:t>glutInitDisplayMode</a:t>
            </a:r>
            <a:r>
              <a:rPr lang="en-US" altLang="zh-CN" b="1" dirty="0" smtClean="0"/>
              <a:t>(GLUT_DOUBLE | GLUT_RGBA | GLUT_DEPTH)</a:t>
            </a:r>
          </a:p>
          <a:p>
            <a:pPr lvl="2"/>
            <a:r>
              <a:rPr lang="en-US" altLang="zh-CN" dirty="0" smtClean="0"/>
              <a:t>GLUT_DOUBLE — Double buffers</a:t>
            </a:r>
          </a:p>
          <a:p>
            <a:pPr lvl="2"/>
            <a:r>
              <a:rPr lang="en-US" altLang="zh-CN" dirty="0" smtClean="0"/>
              <a:t>GLUT_RGBA — Color mode</a:t>
            </a:r>
          </a:p>
          <a:p>
            <a:pPr lvl="2"/>
            <a:r>
              <a:rPr lang="en-US" altLang="zh-CN" dirty="0" smtClean="0"/>
              <a:t>GLUT_DEPTH — Depth buffer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function</a:t>
            </a:r>
          </a:p>
          <a:p>
            <a:pPr lvl="1"/>
            <a:r>
              <a:rPr lang="en-US" altLang="zh-CN" b="1" dirty="0" err="1" smtClean="0"/>
              <a:t>glutInitWindowSize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width,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err="1" smtClean="0"/>
              <a:t>glutInitWindowPosition</a:t>
            </a:r>
            <a:r>
              <a:rPr lang="en-US" altLang="zh-CN" b="1" dirty="0" smtClean="0"/>
              <a:t>(</a:t>
            </a:r>
            <a:r>
              <a:rPr lang="en-US" altLang="zh-CN" b="1" i="1" dirty="0" err="1" smtClean="0"/>
              <a:t>x_pos</a:t>
            </a:r>
            <a:r>
              <a:rPr lang="en-US" altLang="zh-CN" b="1" dirty="0" smtClean="0"/>
              <a:t>, </a:t>
            </a:r>
            <a:r>
              <a:rPr lang="en-US" altLang="zh-CN" b="1" i="1" dirty="0" err="1" smtClean="0"/>
              <a:t>y_pos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Origin — left, top of the screen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err="1" smtClean="0"/>
              <a:t>glutCreateWindow</a:t>
            </a:r>
            <a:r>
              <a:rPr lang="en-US" altLang="zh-CN" b="1" dirty="0" smtClean="0"/>
              <a:t>(“</a:t>
            </a:r>
            <a:r>
              <a:rPr lang="en-US" altLang="zh-CN" b="1" i="1" dirty="0" smtClean="0"/>
              <a:t>The title</a:t>
            </a:r>
            <a:r>
              <a:rPr lang="en-US" altLang="zh-CN" b="1" dirty="0" smtClean="0"/>
              <a:t>”)</a:t>
            </a:r>
          </a:p>
          <a:p>
            <a:pPr lvl="2"/>
            <a:r>
              <a:rPr lang="en-US" altLang="zh-CN" dirty="0" smtClean="0"/>
              <a:t>Return a handle of the window, maybe it’s useful somewhere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function</a:t>
            </a:r>
          </a:p>
          <a:p>
            <a:pPr lvl="1"/>
            <a:r>
              <a:rPr lang="en-US" altLang="zh-CN" b="1" dirty="0" err="1" smtClean="0"/>
              <a:t>glutDisplayFunc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your display function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Register the rendering function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b="1" dirty="0" err="1" smtClean="0"/>
              <a:t>glutReshapeFunc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your reshape function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Register the reshaping function</a:t>
            </a:r>
          </a:p>
          <a:p>
            <a:pPr lvl="2"/>
            <a:r>
              <a:rPr lang="en-US" altLang="zh-CN" dirty="0" smtClean="0"/>
              <a:t>Called when the window’s size is changed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b="1" dirty="0" err="1" smtClean="0"/>
              <a:t>glutKeyboardFunc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your keyboard function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Register the keyboard function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function</a:t>
            </a:r>
          </a:p>
          <a:p>
            <a:pPr lvl="1"/>
            <a:r>
              <a:rPr lang="en-US" altLang="zh-CN" b="1" dirty="0" err="1" smtClean="0"/>
              <a:t>glutMainLoop</a:t>
            </a:r>
            <a:r>
              <a:rPr lang="en-US" altLang="zh-CN" b="1" dirty="0" smtClean="0"/>
              <a:t>()</a:t>
            </a:r>
          </a:p>
          <a:p>
            <a:pPr lvl="2"/>
            <a:r>
              <a:rPr lang="en-US" altLang="zh-CN" dirty="0" smtClean="0"/>
              <a:t>The main loop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Before the loop, some initialization is needed…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function</a:t>
            </a:r>
          </a:p>
          <a:p>
            <a:pPr lvl="1"/>
            <a:r>
              <a:rPr lang="en-US" altLang="zh-CN" b="1" dirty="0" err="1" smtClean="0"/>
              <a:t>glClearColor</a:t>
            </a:r>
            <a:r>
              <a:rPr lang="en-US" altLang="zh-CN" b="1" dirty="0" smtClean="0"/>
              <a:t>(</a:t>
            </a:r>
            <a:r>
              <a:rPr lang="en-US" altLang="zh-CN" b="1" i="1" dirty="0" err="1" smtClean="0"/>
              <a:t>color_r</a:t>
            </a:r>
            <a:r>
              <a:rPr lang="en-US" altLang="zh-CN" b="1" i="1" dirty="0" smtClean="0"/>
              <a:t>, </a:t>
            </a:r>
            <a:r>
              <a:rPr lang="en-US" altLang="zh-CN" b="1" i="1" dirty="0" err="1" smtClean="0"/>
              <a:t>color_g</a:t>
            </a:r>
            <a:r>
              <a:rPr lang="en-US" altLang="zh-CN" b="1" i="1" dirty="0" smtClean="0"/>
              <a:t>, </a:t>
            </a:r>
            <a:r>
              <a:rPr lang="en-US" altLang="zh-CN" b="1" i="1" dirty="0" err="1" smtClean="0"/>
              <a:t>color_b</a:t>
            </a:r>
            <a:r>
              <a:rPr lang="en-US" altLang="zh-CN" b="1" i="1" dirty="0" smtClean="0"/>
              <a:t>, alpha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set the clear color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b="1" dirty="0" err="1" smtClean="0"/>
              <a:t>glClearDepth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default depth value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0.0~1.0</a:t>
            </a:r>
          </a:p>
          <a:p>
            <a:pPr lvl="2"/>
            <a:r>
              <a:rPr lang="en-US" altLang="zh-CN" dirty="0" smtClean="0"/>
              <a:t>usually set with the biggest value, i.e. 1.0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i="1" dirty="0" smtClean="0"/>
              <a:t>your </a:t>
            </a:r>
            <a:r>
              <a:rPr lang="en-US" altLang="zh-CN" i="1" dirty="0" smtClean="0"/>
              <a:t>reshape function</a:t>
            </a:r>
          </a:p>
          <a:p>
            <a:pPr lvl="2"/>
            <a:r>
              <a:rPr lang="en-US" altLang="zh-CN" b="1" dirty="0" err="1" smtClean="0"/>
              <a:t>myReshape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width,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height)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View port</a:t>
            </a:r>
          </a:p>
          <a:p>
            <a:pPr lvl="2"/>
            <a:r>
              <a:rPr lang="en-US" altLang="zh-CN" dirty="0" smtClean="0"/>
              <a:t>Set initial matrixes</a:t>
            </a:r>
          </a:p>
          <a:p>
            <a:pPr lvl="3"/>
            <a:r>
              <a:rPr lang="en-US" altLang="zh-CN" dirty="0" err="1" smtClean="0"/>
              <a:t>ModelView</a:t>
            </a:r>
            <a:r>
              <a:rPr lang="en-US" altLang="zh-CN" dirty="0" smtClean="0"/>
              <a:t> Matrix</a:t>
            </a:r>
          </a:p>
          <a:p>
            <a:pPr lvl="3"/>
            <a:r>
              <a:rPr lang="en-US" altLang="zh-CN" dirty="0" smtClean="0"/>
              <a:t>Projection Matrix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These settings are important</a:t>
            </a:r>
          </a:p>
          <a:p>
            <a:pPr lvl="3"/>
            <a:r>
              <a:rPr lang="en-US" altLang="zh-CN" dirty="0" smtClean="0"/>
              <a:t>but may be hard to understand now…</a:t>
            </a:r>
          </a:p>
          <a:p>
            <a:pPr lvl="3"/>
            <a:r>
              <a:rPr lang="en-US" altLang="zh-CN" dirty="0" smtClean="0"/>
              <a:t>just follow these in the first several lessons</a:t>
            </a:r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b="1" dirty="0" err="1" smtClean="0"/>
              <a:t>glViewport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x,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y,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width,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height)</a:t>
            </a:r>
          </a:p>
          <a:p>
            <a:pPr lvl="2"/>
            <a:r>
              <a:rPr lang="en-US" altLang="zh-CN" dirty="0" smtClean="0"/>
              <a:t>(x, y) — left, bottom of the </a:t>
            </a:r>
            <a:r>
              <a:rPr lang="en-US" altLang="zh-CN" dirty="0" smtClean="0"/>
              <a:t>viewport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width, height — literal meanings</a:t>
            </a:r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843808" y="3717032"/>
            <a:ext cx="374441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32040" y="4077072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sz="2400" b="1" dirty="0" err="1" smtClean="0"/>
              <a:t>glMatrixMode</a:t>
            </a:r>
            <a:r>
              <a:rPr lang="en-US" altLang="zh-CN" sz="2400" b="1" dirty="0" smtClean="0"/>
              <a:t>(GL_PROJECTION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400" b="1" dirty="0" err="1" smtClean="0"/>
              <a:t>glLoadIdentity</a:t>
            </a:r>
            <a:r>
              <a:rPr lang="en-US" altLang="zh-CN" sz="2400" b="1" dirty="0" smtClean="0"/>
              <a:t>()</a:t>
            </a:r>
          </a:p>
          <a:p>
            <a:pPr lvl="2"/>
            <a:r>
              <a:rPr lang="en-US" altLang="zh-CN" sz="2200" dirty="0" smtClean="0"/>
              <a:t>Select the matrix we will operate</a:t>
            </a:r>
          </a:p>
          <a:p>
            <a:pPr lvl="2"/>
            <a:endParaRPr lang="en-US" altLang="zh-CN" sz="2200" dirty="0" smtClean="0"/>
          </a:p>
          <a:p>
            <a:pPr lvl="1"/>
            <a:r>
              <a:rPr lang="en-US" altLang="zh-CN" sz="2400" b="1" dirty="0" err="1" smtClean="0"/>
              <a:t>gluPerspective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fovy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aspect,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zNear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zFar</a:t>
            </a:r>
            <a:r>
              <a:rPr lang="en-US" altLang="zh-CN" sz="2400" b="1" dirty="0" smtClean="0"/>
              <a:t>)</a:t>
            </a:r>
          </a:p>
          <a:p>
            <a:pPr lvl="2"/>
            <a:r>
              <a:rPr lang="en-US" altLang="zh-CN" sz="2200" dirty="0" smtClean="0"/>
              <a:t>A figure will explain better…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  <p:pic>
        <p:nvPicPr>
          <p:cNvPr id="7" name="图片 6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071678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NeHe</a:t>
            </a:r>
            <a:r>
              <a:rPr lang="en-US" altLang="zh-CN" dirty="0" smtClean="0"/>
              <a:t> tutorials:</a:t>
            </a:r>
          </a:p>
          <a:p>
            <a:pPr lvl="1"/>
            <a:r>
              <a:rPr lang="en-US" altLang="zh-CN" dirty="0" smtClean="0">
                <a:hlinkClick r:id="rId2"/>
              </a:rPr>
              <a:t>http://nehe.gamedev.net/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the code used as exercises are available online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Tutorials</a:t>
            </a:r>
            <a:endParaRPr lang="zh-CN" altLang="en-US" dirty="0"/>
          </a:p>
        </p:txBody>
      </p:sp>
      <p:pic>
        <p:nvPicPr>
          <p:cNvPr id="4" name="图片 3" descr="ne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43"/>
            <a:ext cx="6372200" cy="6827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sz="2400" b="1" dirty="0" err="1" smtClean="0"/>
              <a:t>glMatrixMode</a:t>
            </a:r>
            <a:r>
              <a:rPr lang="en-US" altLang="zh-CN" sz="2400" b="1" dirty="0" smtClean="0"/>
              <a:t>(GL_MODELVIEW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400" b="1" dirty="0" err="1" smtClean="0"/>
              <a:t>glLoadIdentity</a:t>
            </a:r>
            <a:r>
              <a:rPr lang="en-US" altLang="zh-CN" sz="2400" b="1" dirty="0" smtClean="0"/>
              <a:t>()</a:t>
            </a:r>
          </a:p>
          <a:p>
            <a:pPr lvl="2"/>
            <a:r>
              <a:rPr lang="en-US" altLang="zh-CN" sz="2200" dirty="0" smtClean="0"/>
              <a:t>Model matrix</a:t>
            </a:r>
          </a:p>
          <a:p>
            <a:pPr lvl="2"/>
            <a:r>
              <a:rPr lang="en-US" altLang="zh-CN" sz="2200" dirty="0" smtClean="0"/>
              <a:t>View matrix</a:t>
            </a:r>
          </a:p>
          <a:p>
            <a:pPr lvl="2"/>
            <a:r>
              <a:rPr lang="en-US" altLang="zh-CN" sz="2200" dirty="0" smtClean="0"/>
              <a:t>Modification is done by</a:t>
            </a:r>
          </a:p>
          <a:p>
            <a:pPr lvl="3"/>
            <a:r>
              <a:rPr lang="en-US" altLang="zh-CN" sz="2000" i="1" dirty="0" err="1" smtClean="0"/>
              <a:t>gluLookAt</a:t>
            </a:r>
            <a:r>
              <a:rPr lang="en-US" altLang="zh-CN" sz="2000" i="1" dirty="0" smtClean="0"/>
              <a:t>()</a:t>
            </a:r>
          </a:p>
          <a:p>
            <a:pPr lvl="3"/>
            <a:r>
              <a:rPr lang="en-US" altLang="zh-CN" sz="2000" i="1" dirty="0" err="1" smtClean="0"/>
              <a:t>glTranslatef</a:t>
            </a:r>
            <a:r>
              <a:rPr lang="en-US" altLang="zh-CN" sz="2000" i="1" dirty="0" smtClean="0"/>
              <a:t>()</a:t>
            </a:r>
          </a:p>
          <a:p>
            <a:pPr lvl="3"/>
            <a:r>
              <a:rPr lang="en-US" altLang="zh-CN" sz="2000" i="1" dirty="0" err="1" smtClean="0"/>
              <a:t>glRotatef</a:t>
            </a:r>
            <a:r>
              <a:rPr lang="en-US" altLang="zh-CN" sz="2000" i="1" dirty="0" smtClean="0"/>
              <a:t>()</a:t>
            </a:r>
          </a:p>
          <a:p>
            <a:pPr lvl="3"/>
            <a:r>
              <a:rPr lang="en-US" altLang="zh-CN" sz="2000" i="1" dirty="0" err="1" smtClean="0"/>
              <a:t>glScalef</a:t>
            </a:r>
            <a:r>
              <a:rPr lang="en-US" altLang="zh-CN" sz="2000" i="1" dirty="0" smtClean="0"/>
              <a:t>()</a:t>
            </a:r>
          </a:p>
          <a:p>
            <a:pPr lvl="3"/>
            <a:r>
              <a:rPr lang="en-US" altLang="zh-CN" sz="2000" i="1" dirty="0" smtClean="0"/>
              <a:t>…</a:t>
            </a:r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i="1" dirty="0" smtClean="0"/>
              <a:t>your display function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myDisplay</a:t>
            </a:r>
            <a:r>
              <a:rPr lang="en-US" altLang="zh-CN" b="1" dirty="0" smtClean="0"/>
              <a:t>()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All the rendering work is done in this function</a:t>
            </a:r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sz="2400" b="1" dirty="0" err="1" smtClean="0"/>
              <a:t>glClear</a:t>
            </a:r>
            <a:r>
              <a:rPr lang="en-US" altLang="zh-CN" sz="2400" b="1" dirty="0" smtClean="0"/>
              <a:t>(GL_COLOR_BUFFER_BIT | GL_DEPTH_BUFFER_BIT)</a:t>
            </a:r>
          </a:p>
          <a:p>
            <a:pPr lvl="2"/>
            <a:r>
              <a:rPr lang="en-US" altLang="zh-CN" sz="2200" dirty="0" smtClean="0"/>
              <a:t>Color Buffer, Depth Buffer</a:t>
            </a:r>
          </a:p>
          <a:p>
            <a:pPr lvl="2"/>
            <a:endParaRPr lang="en-US" altLang="zh-CN" sz="2200" dirty="0" smtClean="0"/>
          </a:p>
          <a:p>
            <a:pPr lvl="1"/>
            <a:r>
              <a:rPr lang="en-US" altLang="zh-CN" b="1" dirty="0" err="1" smtClean="0"/>
              <a:t>glutSwapBuffers</a:t>
            </a:r>
            <a:r>
              <a:rPr lang="en-US" altLang="zh-CN" b="1" dirty="0" smtClean="0"/>
              <a:t>()</a:t>
            </a:r>
          </a:p>
          <a:p>
            <a:pPr lvl="2"/>
            <a:r>
              <a:rPr lang="en-US" altLang="zh-CN" dirty="0" smtClean="0"/>
              <a:t>Because we are using double buffers…</a:t>
            </a:r>
          </a:p>
          <a:p>
            <a:pPr lvl="2"/>
            <a:r>
              <a:rPr lang="en-US" altLang="zh-CN" dirty="0" smtClean="0"/>
              <a:t>Try to uncomment this line and see what you will get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All the drawing, transformation should be added between these two functions</a:t>
            </a:r>
          </a:p>
          <a:p>
            <a:pPr lvl="2"/>
            <a:endParaRPr lang="en-US" altLang="zh-CN" sz="2200" dirty="0" smtClean="0"/>
          </a:p>
          <a:p>
            <a:pPr lvl="1"/>
            <a:endParaRPr lang="en-US" altLang="zh-CN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Implement all the functions</a:t>
            </a:r>
          </a:p>
          <a:p>
            <a:pPr lvl="1"/>
            <a:r>
              <a:rPr lang="en-US" altLang="zh-CN" sz="2400" b="1" dirty="0" err="1" smtClean="0"/>
              <a:t>glBegin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GLenum</a:t>
            </a:r>
            <a:r>
              <a:rPr lang="en-US" altLang="zh-CN" sz="2400" b="1" dirty="0" smtClean="0"/>
              <a:t> mode)</a:t>
            </a:r>
          </a:p>
          <a:p>
            <a:pPr lvl="1"/>
            <a:r>
              <a:rPr lang="en-US" altLang="zh-CN" sz="2400" b="1" dirty="0" err="1" smtClean="0"/>
              <a:t>glEnd</a:t>
            </a:r>
            <a:r>
              <a:rPr lang="en-US" altLang="zh-CN" sz="2400" b="1" dirty="0" smtClean="0"/>
              <a:t>()</a:t>
            </a:r>
          </a:p>
          <a:p>
            <a:pPr lvl="1"/>
            <a:endParaRPr lang="en-US" altLang="zh-CN" sz="2400" b="1" dirty="0" smtClean="0"/>
          </a:p>
          <a:p>
            <a:pPr lvl="1"/>
            <a:r>
              <a:rPr lang="en-US" altLang="zh-CN" sz="2400" dirty="0" err="1" smtClean="0"/>
              <a:t>GLenum</a:t>
            </a:r>
            <a:r>
              <a:rPr lang="en-US" altLang="zh-CN" sz="2400" dirty="0" smtClean="0"/>
              <a:t> values</a:t>
            </a:r>
            <a:endParaRPr lang="en-US" altLang="zh-CN" sz="2400" i="1" dirty="0" smtClean="0"/>
          </a:p>
          <a:p>
            <a:pPr lvl="2"/>
            <a:r>
              <a:rPr lang="en-US" altLang="zh-CN" sz="2200" dirty="0" smtClean="0"/>
              <a:t>GL_TRIANGLES/GL_QUADS</a:t>
            </a:r>
          </a:p>
          <a:p>
            <a:pPr lvl="2"/>
            <a:r>
              <a:rPr lang="en-US" altLang="zh-CN" sz="2200" dirty="0" smtClean="0"/>
              <a:t>GL_POINTS/GL_LINES</a:t>
            </a:r>
          </a:p>
          <a:p>
            <a:pPr lvl="2"/>
            <a:r>
              <a:rPr lang="en-US" altLang="zh-CN" sz="2200" dirty="0" smtClean="0"/>
              <a:t>GL_LINE_STRIP</a:t>
            </a:r>
          </a:p>
          <a:p>
            <a:pPr lvl="2"/>
            <a:r>
              <a:rPr lang="en-US" altLang="zh-CN" sz="2200" dirty="0" smtClean="0"/>
              <a:t>GL_TRIANGLE_STRIP</a:t>
            </a:r>
          </a:p>
          <a:p>
            <a:pPr lvl="2"/>
            <a:r>
              <a:rPr lang="en-US" altLang="zh-CN" sz="2200" dirty="0" smtClean="0"/>
              <a:t>GL_POLYGON</a:t>
            </a:r>
          </a:p>
          <a:p>
            <a:pPr lvl="2"/>
            <a:r>
              <a:rPr lang="en-US" altLang="zh-CN" sz="2200" dirty="0" smtClean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smtClean="0"/>
              <a:t>glVertex3f(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x,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y,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z)</a:t>
            </a:r>
          </a:p>
          <a:p>
            <a:endParaRPr lang="en-US" altLang="zh-CN" sz="1800" b="1" dirty="0" smtClean="0"/>
          </a:p>
          <a:p>
            <a:pPr lvl="1"/>
            <a:r>
              <a:rPr lang="en-US" altLang="zh-CN" sz="1800" dirty="0" smtClean="0"/>
              <a:t>(x, y, z)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For triangles/quads/polygons, you must follow a specific order of the vertices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CW</a:t>
            </a:r>
          </a:p>
          <a:p>
            <a:pPr lvl="2"/>
            <a:r>
              <a:rPr lang="en-US" altLang="zh-CN" sz="1600" dirty="0" smtClean="0"/>
              <a:t>CCW</a:t>
            </a:r>
          </a:p>
          <a:p>
            <a:pPr lvl="1"/>
            <a:r>
              <a:rPr lang="en-US" altLang="zh-CN" sz="1800" dirty="0" smtClean="0"/>
              <a:t>It is related to the normal of the vertex</a:t>
            </a:r>
          </a:p>
          <a:p>
            <a:pPr lvl="2"/>
            <a:r>
              <a:rPr lang="en-US" altLang="zh-CN" sz="1600" dirty="0" smtClean="0"/>
              <a:t>CCW</a:t>
            </a:r>
          </a:p>
          <a:p>
            <a:pPr lvl="2"/>
            <a:r>
              <a:rPr lang="en-US" altLang="zh-CN" sz="1600" dirty="0" smtClean="0"/>
              <a:t>Right-Hand principle</a:t>
            </a:r>
          </a:p>
          <a:p>
            <a:pPr lvl="2"/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572000" y="4581128"/>
            <a:ext cx="3929090" cy="1694167"/>
            <a:chOff x="2143108" y="4421722"/>
            <a:chExt cx="3929090" cy="1694167"/>
          </a:xfrm>
        </p:grpSpPr>
        <p:sp>
          <p:nvSpPr>
            <p:cNvPr id="4" name="平行四边形 3"/>
            <p:cNvSpPr/>
            <p:nvPr/>
          </p:nvSpPr>
          <p:spPr>
            <a:xfrm rot="16456819">
              <a:off x="3532179" y="4379279"/>
              <a:ext cx="1694167" cy="1779054"/>
            </a:xfrm>
            <a:prstGeom prst="parallelogram">
              <a:avLst>
                <a:gd name="adj" fmla="val 26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647866" y="5089744"/>
              <a:ext cx="1500198" cy="5715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3785042" y="5234330"/>
              <a:ext cx="1214446" cy="71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500298" y="5357826"/>
              <a:ext cx="1928826" cy="35719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286380" y="5000636"/>
              <a:ext cx="785818" cy="14287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23928" y="458112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573325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550070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smtClean="0"/>
              <a:t>glColor3f(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red,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green,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blue)</a:t>
            </a:r>
          </a:p>
          <a:p>
            <a:endParaRPr lang="en-US" altLang="zh-CN" sz="1800" b="1" dirty="0" smtClean="0"/>
          </a:p>
          <a:p>
            <a:pPr lvl="1"/>
            <a:r>
              <a:rPr lang="en-US" altLang="zh-CN" sz="1800" dirty="0" smtClean="0"/>
              <a:t>Each component ranges from 0.0~1.0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This call sets the color of a vertex</a:t>
            </a:r>
          </a:p>
          <a:p>
            <a:pPr lvl="2"/>
            <a:r>
              <a:rPr lang="en-US" altLang="zh-CN" sz="1600" dirty="0" smtClean="0"/>
              <a:t>Effect lasts until another call of this function</a:t>
            </a:r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Different colors on each vertex of a triangle</a:t>
            </a:r>
          </a:p>
          <a:p>
            <a:pPr lvl="2"/>
            <a:r>
              <a:rPr lang="en-US" altLang="zh-CN" sz="1600" dirty="0" err="1" smtClean="0"/>
              <a:t>glShadeModel</a:t>
            </a:r>
            <a:r>
              <a:rPr lang="en-US" altLang="zh-CN" sz="1600" dirty="0" smtClean="0"/>
              <a:t>(GL_SMOOTH)</a:t>
            </a:r>
          </a:p>
          <a:p>
            <a:pPr lvl="2"/>
            <a:r>
              <a:rPr lang="en-US" altLang="zh-CN" sz="1600" dirty="0" smtClean="0"/>
              <a:t>GL_FLAT — only use one color of the vertices</a:t>
            </a:r>
          </a:p>
          <a:p>
            <a:pPr lvl="2"/>
            <a:endParaRPr lang="en-US" altLang="zh-CN" sz="1400" dirty="0" smtClean="0"/>
          </a:p>
          <a:p>
            <a:pPr lvl="2"/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Things seem to be done until here…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Try if you can see what you expected to draw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The answer is probably NO..</a:t>
            </a:r>
          </a:p>
          <a:p>
            <a:pPr lvl="1"/>
            <a:r>
              <a:rPr lang="en-US" altLang="zh-CN" sz="1800" dirty="0" smtClean="0"/>
              <a:t>If you draw the object on the z=0 plane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Why</a:t>
            </a:r>
            <a:r>
              <a:rPr lang="en-US" altLang="zh-CN" sz="2200" dirty="0" smtClean="0"/>
              <a:t>?</a:t>
            </a:r>
          </a:p>
          <a:p>
            <a:pPr lvl="1"/>
            <a:r>
              <a:rPr lang="en-US" altLang="zh-CN" sz="1800" dirty="0" smtClean="0"/>
              <a:t>Because we still don’t know which direction we’re looking into</a:t>
            </a:r>
            <a:endParaRPr lang="en-US" altLang="zh-CN" sz="1800" dirty="0" smtClean="0"/>
          </a:p>
          <a:p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err="1" smtClean="0"/>
              <a:t>gluLookAt</a:t>
            </a:r>
            <a:r>
              <a:rPr lang="en-US" altLang="zh-CN" sz="2200" dirty="0" smtClean="0"/>
              <a:t>()</a:t>
            </a:r>
            <a:endParaRPr lang="en-US" altLang="zh-CN" sz="2200" dirty="0" smtClean="0"/>
          </a:p>
          <a:p>
            <a:pPr lvl="1"/>
            <a:r>
              <a:rPr lang="en-US" altLang="zh-CN" sz="1800" dirty="0" smtClean="0"/>
              <a:t>This function will set </a:t>
            </a:r>
          </a:p>
          <a:p>
            <a:pPr lvl="2"/>
            <a:r>
              <a:rPr lang="en-US" altLang="zh-CN" sz="1600" dirty="0" smtClean="0"/>
              <a:t>“where your eyes will be” </a:t>
            </a:r>
          </a:p>
          <a:p>
            <a:pPr lvl="2"/>
            <a:r>
              <a:rPr lang="en-US" altLang="zh-CN" sz="1600" dirty="0" smtClean="0"/>
              <a:t>“which direction you’re look into”</a:t>
            </a:r>
          </a:p>
          <a:p>
            <a:pPr lvl="2"/>
            <a:r>
              <a:rPr lang="en-US" altLang="zh-CN" sz="1600" dirty="0" smtClean="0"/>
              <a:t>“which direction is UP for your head”</a:t>
            </a:r>
          </a:p>
          <a:p>
            <a:pPr lvl="1">
              <a:buNone/>
            </a:pPr>
            <a:r>
              <a:rPr lang="en-US" altLang="zh-CN" sz="1800" dirty="0" smtClean="0"/>
              <a:t>	in the coordinate system in OpenGL</a:t>
            </a:r>
          </a:p>
          <a:p>
            <a:pPr lvl="2">
              <a:buNone/>
            </a:pPr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default value will be set as</a:t>
            </a:r>
          </a:p>
          <a:p>
            <a:pPr lvl="2"/>
            <a:r>
              <a:rPr lang="en-US" altLang="zh-CN" sz="1600" dirty="0" smtClean="0"/>
              <a:t>Eyes will be at origin</a:t>
            </a:r>
          </a:p>
          <a:p>
            <a:pPr lvl="2"/>
            <a:r>
              <a:rPr lang="en-US" altLang="zh-CN" sz="1600" dirty="0" smtClean="0"/>
              <a:t>Look into –z axis</a:t>
            </a:r>
          </a:p>
          <a:p>
            <a:pPr lvl="2"/>
            <a:r>
              <a:rPr lang="en-US" altLang="zh-CN" sz="1600" dirty="0" smtClean="0"/>
              <a:t>+y axis will be UP for you</a:t>
            </a:r>
          </a:p>
          <a:p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So how can you expect to see things </a:t>
            </a:r>
            <a:r>
              <a:rPr lang="en-US" altLang="zh-CN" sz="2200" b="1" dirty="0" smtClean="0"/>
              <a:t>IN </a:t>
            </a:r>
            <a:r>
              <a:rPr lang="en-US" altLang="zh-CN" sz="2200" dirty="0" smtClean="0"/>
              <a:t>your eyes? </a:t>
            </a:r>
            <a:r>
              <a:rPr lang="en-US" altLang="zh-CN" sz="2200" dirty="0" smtClean="0">
                <a:sym typeface="Wingdings" pitchFamily="2" charset="2"/>
              </a:rPr>
              <a:t></a:t>
            </a:r>
          </a:p>
          <a:p>
            <a:endParaRPr lang="en-US" altLang="zh-CN" sz="2200" dirty="0" smtClean="0">
              <a:sym typeface="Wingdings" pitchFamily="2" charset="2"/>
            </a:endParaRPr>
          </a:p>
          <a:p>
            <a:r>
              <a:rPr lang="en-US" altLang="zh-CN" sz="2200" dirty="0" smtClean="0"/>
              <a:t>Of course, set </a:t>
            </a:r>
            <a:r>
              <a:rPr lang="en-US" altLang="zh-CN" sz="2200" dirty="0" err="1" smtClean="0"/>
              <a:t>gluLookAt</a:t>
            </a:r>
            <a:r>
              <a:rPr lang="en-US" altLang="zh-CN" sz="2200" dirty="0" smtClean="0"/>
              <a:t>() is a good choice…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Transformation is what we will talk about below…</a:t>
            </a:r>
            <a:endParaRPr lang="en-US" altLang="zh-CN" sz="18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err="1" smtClean="0"/>
              <a:t>glTranslatef</a:t>
            </a:r>
            <a:r>
              <a:rPr lang="en-US" altLang="zh-CN" sz="2200" b="1" dirty="0" smtClean="0"/>
              <a:t>(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x,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y, </a:t>
            </a:r>
            <a:r>
              <a:rPr lang="en-US" altLang="zh-CN" sz="2200" b="1" dirty="0" err="1" smtClean="0"/>
              <a:t>GLfloat</a:t>
            </a:r>
            <a:r>
              <a:rPr lang="en-US" altLang="zh-CN" sz="2200" b="1" dirty="0" smtClean="0"/>
              <a:t> z)</a:t>
            </a:r>
          </a:p>
          <a:p>
            <a:pPr lvl="1"/>
            <a:r>
              <a:rPr lang="en-US" altLang="zh-CN" sz="1800" dirty="0" smtClean="0"/>
              <a:t>Translate what you draw</a:t>
            </a:r>
          </a:p>
          <a:p>
            <a:pPr lvl="1"/>
            <a:r>
              <a:rPr lang="en-US" altLang="zh-CN" sz="1800" dirty="0" smtClean="0"/>
              <a:t>If current position is (</a:t>
            </a:r>
            <a:r>
              <a:rPr lang="en-US" altLang="zh-CN" sz="1800" dirty="0" err="1" smtClean="0"/>
              <a:t>xc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yc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zc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1800" dirty="0" smtClean="0"/>
              <a:t>Then the transformed position is (</a:t>
            </a:r>
            <a:r>
              <a:rPr lang="en-US" altLang="zh-CN" sz="1800" dirty="0" err="1" smtClean="0"/>
              <a:t>xc+x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yc+y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zc+z</a:t>
            </a:r>
            <a:r>
              <a:rPr lang="en-US" altLang="zh-CN" sz="1800" dirty="0" smtClean="0"/>
              <a:t>)</a:t>
            </a:r>
            <a:endParaRPr lang="en-US" altLang="zh-CN" sz="400" dirty="0" smtClean="0"/>
          </a:p>
          <a:p>
            <a:r>
              <a:rPr lang="en-US" altLang="zh-CN" sz="2200" dirty="0" smtClean="0"/>
              <a:t>Note</a:t>
            </a:r>
          </a:p>
          <a:p>
            <a:pPr lvl="1"/>
            <a:r>
              <a:rPr lang="en-US" altLang="zh-CN" sz="1800" dirty="0" smtClean="0"/>
              <a:t>Transformation is set BEFORE you draw</a:t>
            </a:r>
          </a:p>
          <a:p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Transformation functions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pPr lvl="1"/>
            <a:r>
              <a:rPr lang="en-US" altLang="zh-CN" dirty="0" smtClean="0"/>
              <a:t>Show the effects we will achieve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/>
              <a:t>Talk about the corresponding content in OpenGL</a:t>
            </a:r>
          </a:p>
          <a:p>
            <a:r>
              <a:rPr lang="en-US" altLang="zh-CN" dirty="0" smtClean="0"/>
              <a:t>Exercise time &amp; Some more (Optional)</a:t>
            </a:r>
          </a:p>
          <a:p>
            <a:pPr lvl="1"/>
            <a:r>
              <a:rPr lang="en-US" altLang="zh-CN" dirty="0" smtClean="0"/>
              <a:t>Try to understand what we learn and do the exercises</a:t>
            </a:r>
          </a:p>
          <a:p>
            <a:pPr lvl="1"/>
            <a:r>
              <a:rPr lang="en-US" altLang="zh-CN" dirty="0" smtClean="0"/>
              <a:t>Some extension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of each lesson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90416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Try draw a triangle and a quad in a window</a:t>
            </a:r>
          </a:p>
          <a:p>
            <a:r>
              <a:rPr lang="en-US" altLang="zh-CN" sz="2200" dirty="0" smtClean="0"/>
              <a:t>Try to set the colors you want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4288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429000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glViewport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draw in a specific area of the window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instance, </a:t>
            </a:r>
            <a:r>
              <a:rPr kumimoji="0" lang="en-US" altLang="zh-CN" sz="2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left-top region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out how to set the EYE using </a:t>
            </a:r>
            <a:r>
              <a:rPr kumimoji="0" lang="en-US" altLang="zh-C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gluLookAt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200" dirty="0" smtClean="0"/>
              <a:t>Different position/direction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Build up an OpenGL window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Draw something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Color what you draw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up a window using </a:t>
            </a:r>
            <a:r>
              <a:rPr lang="en-US" altLang="zh-CN" b="1" dirty="0" smtClean="0"/>
              <a:t>OpenGL Utility Toolkit</a:t>
            </a:r>
            <a:r>
              <a:rPr lang="en-US" altLang="zh-CN" dirty="0" smtClean="0"/>
              <a:t> (GLUT)</a:t>
            </a:r>
          </a:p>
          <a:p>
            <a:r>
              <a:rPr lang="en-US" altLang="zh-CN" dirty="0" smtClean="0"/>
              <a:t>Our first group of drawing/transformation functions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GLUT</a:t>
            </a:r>
          </a:p>
          <a:p>
            <a:pPr lvl="1"/>
            <a:r>
              <a:rPr lang="en-US" altLang="zh-CN" dirty="0" smtClean="0"/>
              <a:t>Create a window</a:t>
            </a:r>
          </a:p>
          <a:p>
            <a:pPr lvl="2"/>
            <a:r>
              <a:rPr lang="en-US" altLang="zh-CN" dirty="0" smtClean="0"/>
              <a:t>Drawing part</a:t>
            </a:r>
          </a:p>
          <a:p>
            <a:pPr lvl="2"/>
            <a:r>
              <a:rPr lang="en-US" altLang="zh-CN" dirty="0" smtClean="0"/>
              <a:t>Menus, buttons, etc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Keyboard/Mouse response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an ordinary VS2010 console project</a:t>
            </a:r>
          </a:p>
          <a:p>
            <a:r>
              <a:rPr lang="en-US" altLang="zh-CN" dirty="0" smtClean="0"/>
              <a:t>Include files</a:t>
            </a:r>
          </a:p>
          <a:p>
            <a:pPr lvl="1"/>
            <a:r>
              <a:rPr lang="en-US" altLang="zh-CN" dirty="0" err="1" smtClean="0"/>
              <a:t>gl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glut.h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or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freeglut.h</a:t>
            </a:r>
            <a:r>
              <a:rPr lang="en-US" altLang="zh-CN" dirty="0" smtClean="0"/>
              <a:t> if you’re using </a:t>
            </a:r>
            <a:r>
              <a:rPr lang="en-US" altLang="zh-CN" dirty="0" err="1" smtClean="0"/>
              <a:t>FreeGLUT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 </a:t>
            </a:r>
            <a:r>
              <a:rPr lang="en-US" altLang="zh-CN" dirty="0" smtClean="0"/>
              <a:t>need to include </a:t>
            </a:r>
            <a:r>
              <a:rPr lang="en-US" altLang="zh-CN" dirty="0" err="1" smtClean="0"/>
              <a:t>gl.h</a:t>
            </a:r>
            <a:r>
              <a:rPr lang="en-US" altLang="zh-CN" dirty="0" smtClean="0"/>
              <a:t> </a:t>
            </a:r>
            <a:r>
              <a:rPr lang="en-US" altLang="zh-CN" dirty="0" smtClean="0"/>
              <a:t>explicitly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Using GLUT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405</TotalTime>
  <Words>931</Words>
  <Application>Microsoft Office PowerPoint</Application>
  <PresentationFormat>全屏显示(4:3)</PresentationFormat>
  <Paragraphs>237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聚合</vt:lpstr>
      <vt:lpstr>OpenGL Programming</vt:lpstr>
      <vt:lpstr>Tutorials</vt:lpstr>
      <vt:lpstr>Process of each lesson</vt:lpstr>
      <vt:lpstr>Week 2</vt:lpstr>
      <vt:lpstr>What will we do?</vt:lpstr>
      <vt:lpstr>Week 2</vt:lpstr>
      <vt:lpstr>Main techniques we need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Transformation functions</vt:lpstr>
      <vt:lpstr>Week 2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344</cp:revision>
  <dcterms:created xsi:type="dcterms:W3CDTF">2013-03-02T00:49:58Z</dcterms:created>
  <dcterms:modified xsi:type="dcterms:W3CDTF">2015-03-09T06:01:09Z</dcterms:modified>
</cp:coreProperties>
</file>