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303" r:id="rId6"/>
    <p:sldId id="298" r:id="rId7"/>
    <p:sldId id="307" r:id="rId8"/>
    <p:sldId id="308" r:id="rId9"/>
    <p:sldId id="309" r:id="rId10"/>
    <p:sldId id="310" r:id="rId11"/>
    <p:sldId id="311" r:id="rId12"/>
    <p:sldId id="312" r:id="rId13"/>
    <p:sldId id="325" r:id="rId14"/>
    <p:sldId id="304" r:id="rId15"/>
    <p:sldId id="313" r:id="rId16"/>
    <p:sldId id="314" r:id="rId17"/>
    <p:sldId id="315" r:id="rId18"/>
    <p:sldId id="316" r:id="rId19"/>
    <p:sldId id="305" r:id="rId20"/>
    <p:sldId id="317" r:id="rId21"/>
    <p:sldId id="320" r:id="rId22"/>
    <p:sldId id="321" r:id="rId23"/>
    <p:sldId id="322" r:id="rId24"/>
    <p:sldId id="323" r:id="rId25"/>
    <p:sldId id="306" r:id="rId26"/>
    <p:sldId id="318" r:id="rId27"/>
    <p:sldId id="319" r:id="rId28"/>
    <p:sldId id="324" r:id="rId29"/>
    <p:sldId id="288" r:id="rId30"/>
    <p:sldId id="28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C4F076"/>
    <a:srgbClr val="A59E0B"/>
    <a:srgbClr val="A363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75" d="100"/>
          <a:sy n="75" d="100"/>
        </p:scale>
        <p:origin x="-266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TexGen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ubeMap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Line&amp;Point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22.exe" TargetMode="External"/><Relationship Id="rId2" Type="http://schemas.openxmlformats.org/officeDocument/2006/relationships/hyperlink" Target="lesson23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hyperlink" Target="lesson28.ex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exGen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exGen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smtClean="0"/>
              <a:t>Sphere Texture</a:t>
            </a:r>
          </a:p>
          <a:p>
            <a:pPr lvl="2"/>
            <a:r>
              <a:rPr lang="en-US" altLang="zh-CN" dirty="0" err="1" smtClean="0"/>
              <a:t>glTexGeni</a:t>
            </a:r>
            <a:r>
              <a:rPr lang="en-US" altLang="zh-CN" dirty="0" smtClean="0"/>
              <a:t>(GL_S, GL_TEXTURE_GEN_MODE, GL_SPHERE_MAP); 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Coordinate Generation</a:t>
            </a:r>
          </a:p>
          <a:p>
            <a:pPr lvl="3"/>
            <a:r>
              <a:rPr lang="en-US" altLang="zh-CN" dirty="0" smtClean="0"/>
              <a:t>Related to eyes</a:t>
            </a:r>
          </a:p>
          <a:p>
            <a:pPr lvl="2"/>
            <a:r>
              <a:rPr lang="en-US" altLang="zh-CN" dirty="0" smtClean="0">
                <a:hlinkClick r:id="rId2" action="ppaction://hlinkfile"/>
              </a:rPr>
              <a:t>Demo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err="1" smtClean="0"/>
              <a:t>Cubemap</a:t>
            </a:r>
            <a:r>
              <a:rPr lang="en-US" altLang="zh-CN" dirty="0" smtClean="0"/>
              <a:t> Texture</a:t>
            </a:r>
          </a:p>
          <a:p>
            <a:pPr lvl="2"/>
            <a:r>
              <a:rPr lang="en-US" altLang="zh-CN" dirty="0" smtClean="0"/>
              <a:t>Used for reflection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6 textures are treated as a whole </a:t>
            </a:r>
            <a:r>
              <a:rPr lang="en-US" altLang="zh-CN" dirty="0" err="1" smtClean="0"/>
              <a:t>cubemap</a:t>
            </a:r>
            <a:r>
              <a:rPr lang="en-US" altLang="zh-CN" dirty="0" smtClean="0"/>
              <a:t> texture</a:t>
            </a:r>
          </a:p>
          <a:p>
            <a:pPr lvl="2"/>
            <a:r>
              <a:rPr lang="en-US" altLang="zh-CN" dirty="0" smtClean="0"/>
              <a:t>Loading just as a normal 2D texture</a:t>
            </a:r>
          </a:p>
          <a:p>
            <a:pPr lvl="3"/>
            <a:r>
              <a:rPr lang="en-US" altLang="zh-CN" dirty="0" smtClean="0"/>
              <a:t>With target GL_TEXTURE_CUBE_MAP</a:t>
            </a:r>
          </a:p>
          <a:p>
            <a:pPr lvl="3"/>
            <a:r>
              <a:rPr lang="en-US" altLang="zh-CN" dirty="0" smtClean="0"/>
              <a:t>SOIL also provide a convenient way to load </a:t>
            </a:r>
            <a:r>
              <a:rPr lang="en-US" altLang="zh-CN" dirty="0" err="1" smtClean="0"/>
              <a:t>cubemap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Parameter set as a whole texture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err="1" smtClean="0"/>
              <a:t>Cubemap</a:t>
            </a:r>
            <a:r>
              <a:rPr lang="en-US" altLang="zh-CN" dirty="0" smtClean="0"/>
              <a:t> Texture</a:t>
            </a:r>
          </a:p>
          <a:p>
            <a:pPr lvl="2"/>
            <a:r>
              <a:rPr lang="en-US" altLang="zh-CN" dirty="0" smtClean="0"/>
              <a:t>Reflection</a:t>
            </a:r>
          </a:p>
          <a:p>
            <a:pPr lvl="3"/>
            <a:r>
              <a:rPr lang="en-US" altLang="zh-CN" dirty="0" smtClean="0"/>
              <a:t>GL_REFLECTION_MAP</a:t>
            </a:r>
          </a:p>
          <a:p>
            <a:pPr lvl="3"/>
            <a:r>
              <a:rPr lang="en-US" altLang="zh-CN" dirty="0" smtClean="0"/>
              <a:t>GL_NORMAL_MAP</a:t>
            </a:r>
          </a:p>
          <a:p>
            <a:pPr lvl="2"/>
            <a:r>
              <a:rPr lang="en-US" altLang="zh-CN" dirty="0" err="1" smtClean="0"/>
              <a:t>glTexGeni</a:t>
            </a:r>
            <a:r>
              <a:rPr lang="en-US" altLang="zh-CN" dirty="0" smtClean="0"/>
              <a:t>(GL_S, GL_TEXTURE_GEN_MODE, GL_REFLECTION_MAP); 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Remember</a:t>
            </a:r>
          </a:p>
          <a:p>
            <a:pPr lvl="3"/>
            <a:r>
              <a:rPr lang="en-US" altLang="zh-CN" dirty="0" smtClean="0"/>
              <a:t>On some platform, </a:t>
            </a:r>
            <a:r>
              <a:rPr lang="en-US" altLang="zh-CN" dirty="0" err="1" smtClean="0"/>
              <a:t>cubemap</a:t>
            </a:r>
            <a:r>
              <a:rPr lang="en-US" altLang="zh-CN" dirty="0" smtClean="0"/>
              <a:t> is an extension.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>
                <a:hlinkClick r:id="rId2" action="ppaction://hlinkfile"/>
              </a:rPr>
              <a:t>Demo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smtClean="0"/>
              <a:t>GL_REFLECTION_MAP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GL_NORMAL_MAP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22530" name="Picture 2" descr="D:\TA\J计算机图形学基础 (2013-2014)\ppts\Exercise07\cubemap_refl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47446"/>
            <a:ext cx="3888432" cy="2187244"/>
          </a:xfrm>
          <a:prstGeom prst="rect">
            <a:avLst/>
          </a:prstGeom>
          <a:noFill/>
        </p:spPr>
      </p:pic>
      <p:pic>
        <p:nvPicPr>
          <p:cNvPr id="5" name="Picture 2" descr="D:\TA\J计算机图形学基础 (2013-2014)\ppts\Exercise07\cubemap_reflection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78499" y="2948756"/>
            <a:ext cx="3888432" cy="2187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Texture Coordinate Generation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Multi-Texturing</a:t>
            </a:r>
          </a:p>
          <a:p>
            <a:pPr lvl="1"/>
            <a:r>
              <a:rPr lang="en-US" altLang="zh-CN" dirty="0" smtClean="0"/>
              <a:t>Bezier Patch</a:t>
            </a:r>
          </a:p>
          <a:p>
            <a:pPr lvl="1"/>
            <a:r>
              <a:rPr lang="en-US" altLang="zh-CN" dirty="0" smtClean="0"/>
              <a:t>Line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Multi-Texturing</a:t>
            </a:r>
          </a:p>
          <a:p>
            <a:pPr lvl="1"/>
            <a:r>
              <a:rPr lang="en-US" altLang="zh-CN" dirty="0" smtClean="0"/>
              <a:t>Until now, we only use one texture for one face</a:t>
            </a:r>
          </a:p>
          <a:p>
            <a:pPr lvl="2"/>
            <a:r>
              <a:rPr lang="en-US" altLang="zh-CN" dirty="0" smtClean="0"/>
              <a:t>, and we also see how to mix texture and color.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What if we want to mix multiple textures for one face?</a:t>
            </a:r>
          </a:p>
          <a:p>
            <a:pPr lvl="2"/>
            <a:r>
              <a:rPr lang="en-US" altLang="zh-CN" dirty="0" smtClean="0"/>
              <a:t>Compare to blending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Multi-Texturing</a:t>
            </a:r>
          </a:p>
          <a:p>
            <a:pPr lvl="1"/>
            <a:r>
              <a:rPr lang="en-US" altLang="zh-CN" dirty="0" smtClean="0"/>
              <a:t>Steps to use multiple texture</a:t>
            </a:r>
          </a:p>
          <a:p>
            <a:pPr lvl="2"/>
            <a:r>
              <a:rPr lang="en-US" altLang="zh-CN" dirty="0" smtClean="0"/>
              <a:t>Load image as texture</a:t>
            </a:r>
          </a:p>
          <a:p>
            <a:pPr lvl="2"/>
            <a:r>
              <a:rPr lang="en-US" altLang="zh-CN" dirty="0" smtClean="0"/>
              <a:t>Active the n-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texture</a:t>
            </a:r>
          </a:p>
          <a:p>
            <a:pPr lvl="2"/>
            <a:r>
              <a:rPr lang="en-US" altLang="zh-CN" dirty="0" smtClean="0"/>
              <a:t>Enable target</a:t>
            </a:r>
          </a:p>
          <a:p>
            <a:pPr lvl="2"/>
            <a:r>
              <a:rPr lang="en-US" altLang="zh-CN" dirty="0" smtClean="0"/>
              <a:t>Bind handle to target</a:t>
            </a:r>
          </a:p>
          <a:p>
            <a:pPr lvl="2"/>
            <a:r>
              <a:rPr lang="en-US" altLang="zh-CN" dirty="0" smtClean="0"/>
              <a:t>……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Disable some texture</a:t>
            </a:r>
          </a:p>
          <a:p>
            <a:pPr lvl="2"/>
            <a:r>
              <a:rPr lang="en-US" altLang="zh-CN" dirty="0" smtClean="0"/>
              <a:t>Active the texture</a:t>
            </a:r>
          </a:p>
          <a:p>
            <a:pPr lvl="2"/>
            <a:r>
              <a:rPr lang="en-US" altLang="zh-CN" dirty="0" smtClean="0"/>
              <a:t>Disable it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Multi-Texturing</a:t>
            </a:r>
          </a:p>
          <a:p>
            <a:pPr lvl="1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glActiveTexture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texUnit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err="1" smtClean="0"/>
              <a:t>texUnit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GL_TEXTURE0/1/2…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void </a:t>
            </a:r>
            <a:r>
              <a:rPr lang="en-US" altLang="zh-CN" b="1" dirty="0" err="1" smtClean="0"/>
              <a:t>glTexEnv</a:t>
            </a:r>
            <a:r>
              <a:rPr lang="en-US" altLang="zh-CN" b="1" dirty="0" smtClean="0"/>
              <a:t>{if}(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target</a:t>
            </a:r>
          </a:p>
          <a:p>
            <a:pPr lvl="3"/>
            <a:r>
              <a:rPr lang="en-US" altLang="zh-CN" dirty="0" smtClean="0"/>
              <a:t>GL_TEXTURE_ENV</a:t>
            </a:r>
          </a:p>
          <a:p>
            <a:pPr lvl="2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GL_TEXTURE_ENV_MODEL</a:t>
            </a:r>
          </a:p>
          <a:p>
            <a:pPr lvl="2"/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GL_REPLACE/GL_DECAL/GL_MODULATE/GL_ADD…</a:t>
            </a:r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Multi-Texturing</a:t>
            </a:r>
          </a:p>
          <a:p>
            <a:pPr lvl="1"/>
            <a:r>
              <a:rPr lang="en-US" altLang="zh-CN" dirty="0" smtClean="0"/>
              <a:t>About texture coordinate…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void </a:t>
            </a:r>
            <a:r>
              <a:rPr lang="en-US" altLang="zh-CN" b="1" dirty="0" err="1" smtClean="0"/>
              <a:t>glMultiTexCoord</a:t>
            </a:r>
            <a:r>
              <a:rPr lang="en-US" altLang="zh-CN" b="1" dirty="0" smtClean="0"/>
              <a:t>{1234}{</a:t>
            </a:r>
            <a:r>
              <a:rPr lang="en-US" altLang="zh-CN" b="1" dirty="0" err="1" smtClean="0"/>
              <a:t>sifd</a:t>
            </a:r>
            <a:r>
              <a:rPr lang="en-US" altLang="zh-CN" b="1" dirty="0" smtClean="0"/>
              <a:t>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texUnit</a:t>
            </a:r>
            <a:r>
              <a:rPr lang="en-US" altLang="zh-CN" b="1" dirty="0" smtClean="0"/>
              <a:t>, TYPE </a:t>
            </a:r>
            <a:r>
              <a:rPr lang="en-US" altLang="zh-CN" b="1" i="1" dirty="0" err="1" smtClean="0"/>
              <a:t>coords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glTexCoord</a:t>
            </a:r>
            <a:r>
              <a:rPr lang="en-US" altLang="zh-CN" dirty="0" smtClean="0"/>
              <a:t>() only affect GL_TEXTURE0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Texture Coordinate Generation</a:t>
            </a:r>
          </a:p>
          <a:p>
            <a:pPr lvl="1"/>
            <a:r>
              <a:rPr lang="en-US" altLang="zh-CN" dirty="0" smtClean="0"/>
              <a:t>Multi-Texturing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Bezier Patch</a:t>
            </a:r>
          </a:p>
          <a:p>
            <a:pPr lvl="1"/>
            <a:r>
              <a:rPr lang="en-US" altLang="zh-CN" dirty="0" smtClean="0"/>
              <a:t>Line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Evaluator</a:t>
            </a:r>
          </a:p>
          <a:p>
            <a:pPr lvl="1"/>
            <a:r>
              <a:rPr lang="en-US" altLang="zh-CN" dirty="0" smtClean="0"/>
              <a:t>Bezier curves/surfaces</a:t>
            </a:r>
          </a:p>
          <a:p>
            <a:pPr lvl="2"/>
            <a:r>
              <a:rPr lang="en-US" altLang="zh-CN" dirty="0" smtClean="0"/>
              <a:t>A method to create smooth curves/surfaces.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OpenGL provides evaluator to calculate Bezier curves/surfaces.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Evaluator</a:t>
            </a:r>
          </a:p>
          <a:p>
            <a:pPr lvl="1"/>
            <a:r>
              <a:rPr lang="en-US" altLang="zh-CN" dirty="0" smtClean="0"/>
              <a:t>Bezier curves/surfaces</a:t>
            </a:r>
          </a:p>
          <a:p>
            <a:pPr lvl="2"/>
            <a:r>
              <a:rPr lang="en-US" altLang="zh-CN" dirty="0" smtClean="0"/>
              <a:t>Define a evaluator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void glMap2{</a:t>
            </a:r>
            <a:r>
              <a:rPr lang="en-US" altLang="zh-CN" b="1" dirty="0" err="1" smtClean="0"/>
              <a:t>fd</a:t>
            </a:r>
            <a:r>
              <a:rPr lang="en-US" altLang="zh-CN" b="1" dirty="0" smtClean="0"/>
              <a:t>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TYPE </a:t>
            </a:r>
            <a:r>
              <a:rPr lang="en-US" altLang="zh-CN" b="1" i="1" dirty="0" smtClean="0"/>
              <a:t>u1</a:t>
            </a:r>
            <a:r>
              <a:rPr lang="en-US" altLang="zh-CN" b="1" dirty="0" smtClean="0"/>
              <a:t>, TYPE </a:t>
            </a:r>
            <a:r>
              <a:rPr lang="en-US" altLang="zh-CN" b="1" i="1" dirty="0" smtClean="0"/>
              <a:t>u2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ustride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uorder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TYPE </a:t>
            </a:r>
            <a:r>
              <a:rPr lang="en-US" altLang="zh-CN" b="1" i="1" dirty="0" smtClean="0"/>
              <a:t>v1</a:t>
            </a:r>
            <a:r>
              <a:rPr lang="en-US" altLang="zh-CN" b="1" dirty="0" smtClean="0"/>
              <a:t>, TYPE </a:t>
            </a:r>
            <a:r>
              <a:rPr lang="en-US" altLang="zh-CN" b="1" i="1" dirty="0" smtClean="0"/>
              <a:t>v2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vstride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vorder</a:t>
            </a:r>
            <a:r>
              <a:rPr lang="en-US" altLang="zh-CN" b="1" dirty="0" smtClean="0"/>
              <a:t>, </a:t>
            </a:r>
          </a:p>
          <a:p>
            <a:pPr lvl="2">
              <a:buNone/>
            </a:pPr>
            <a:r>
              <a:rPr lang="en-US" altLang="zh-CN" b="1" dirty="0" smtClean="0"/>
              <a:t>	TYPE </a:t>
            </a:r>
            <a:r>
              <a:rPr lang="en-US" altLang="zh-CN" b="1" i="1" dirty="0" smtClean="0"/>
              <a:t>points</a:t>
            </a:r>
            <a:r>
              <a:rPr lang="en-US" altLang="zh-CN" b="1" dirty="0" smtClean="0"/>
              <a:t>)</a:t>
            </a:r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en-US" altLang="zh-CN" dirty="0" smtClean="0"/>
              <a:t>target</a:t>
            </a:r>
          </a:p>
          <a:p>
            <a:pPr lvl="3"/>
            <a:r>
              <a:rPr lang="en-US" altLang="zh-CN" dirty="0" smtClean="0"/>
              <a:t>GL_MAP2_VERTEX_3</a:t>
            </a:r>
          </a:p>
          <a:p>
            <a:pPr lvl="3"/>
            <a:r>
              <a:rPr lang="en-US" altLang="zh-CN" dirty="0" smtClean="0"/>
              <a:t>GL_MAP2_TEXTURE_COORD_2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Using 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() to enable </a:t>
            </a:r>
            <a:r>
              <a:rPr lang="en-US" altLang="zh-CN" smtClean="0"/>
              <a:t>the targets.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Evaluator</a:t>
            </a:r>
          </a:p>
          <a:p>
            <a:pPr lvl="1"/>
            <a:r>
              <a:rPr lang="en-US" altLang="zh-CN" dirty="0" smtClean="0"/>
              <a:t>Bezier curves/surfaces</a:t>
            </a:r>
          </a:p>
          <a:p>
            <a:pPr lvl="2"/>
            <a:r>
              <a:rPr lang="en-US" altLang="zh-CN" dirty="0" smtClean="0"/>
              <a:t>u1, u2</a:t>
            </a:r>
          </a:p>
          <a:p>
            <a:pPr lvl="3"/>
            <a:r>
              <a:rPr lang="en-US" altLang="zh-CN" dirty="0" smtClean="0"/>
              <a:t>min &amp; max of u component</a:t>
            </a:r>
          </a:p>
          <a:p>
            <a:pPr lvl="2"/>
            <a:r>
              <a:rPr lang="en-US" altLang="zh-CN" dirty="0" err="1" smtClean="0"/>
              <a:t>ustride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stride to “adjacent” u value</a:t>
            </a:r>
          </a:p>
          <a:p>
            <a:pPr lvl="2"/>
            <a:r>
              <a:rPr lang="en-US" altLang="zh-CN" dirty="0" err="1" smtClean="0"/>
              <a:t>uorder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order of u-dimension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smtClean="0"/>
              <a:t>v-dimension is the same</a:t>
            </a:r>
          </a:p>
          <a:p>
            <a:pPr lvl="2"/>
            <a:r>
              <a:rPr lang="en-US" altLang="zh-CN" dirty="0" smtClean="0"/>
              <a:t>points</a:t>
            </a:r>
          </a:p>
          <a:p>
            <a:pPr lvl="3"/>
            <a:r>
              <a:rPr lang="en-US" altLang="zh-CN" dirty="0" smtClean="0"/>
              <a:t>control points or corresponding texture coordinates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Evaluator</a:t>
            </a:r>
          </a:p>
          <a:p>
            <a:pPr lvl="1"/>
            <a:r>
              <a:rPr lang="en-US" altLang="zh-CN" dirty="0" smtClean="0"/>
              <a:t>Bezier curves/surfaces</a:t>
            </a:r>
          </a:p>
          <a:p>
            <a:pPr lvl="2"/>
            <a:r>
              <a:rPr lang="en-US" altLang="zh-CN" dirty="0" smtClean="0"/>
              <a:t>Define a grid</a:t>
            </a:r>
          </a:p>
          <a:p>
            <a:pPr lvl="2"/>
            <a:r>
              <a:rPr lang="en-US" altLang="zh-CN" b="1" dirty="0" smtClean="0"/>
              <a:t>void glMapGrid2{</a:t>
            </a:r>
            <a:r>
              <a:rPr lang="en-US" altLang="zh-CN" b="1" dirty="0" err="1" smtClean="0"/>
              <a:t>fd</a:t>
            </a:r>
            <a:r>
              <a:rPr lang="en-US" altLang="zh-CN" b="1" dirty="0" smtClean="0"/>
              <a:t>}(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nu</a:t>
            </a:r>
            <a:r>
              <a:rPr lang="en-US" altLang="zh-CN" b="1" dirty="0" smtClean="0"/>
              <a:t>, TYPE </a:t>
            </a:r>
            <a:r>
              <a:rPr lang="en-US" altLang="zh-CN" b="1" i="1" dirty="0" smtClean="0"/>
              <a:t>u1</a:t>
            </a:r>
            <a:r>
              <a:rPr lang="en-US" altLang="zh-CN" b="1" dirty="0" smtClean="0"/>
              <a:t>, TYPE </a:t>
            </a:r>
            <a:r>
              <a:rPr lang="en-US" altLang="zh-CN" b="1" i="1" dirty="0" smtClean="0"/>
              <a:t>u2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nv</a:t>
            </a:r>
            <a:r>
              <a:rPr lang="en-US" altLang="zh-CN" b="1" dirty="0" smtClean="0"/>
              <a:t>, TYPE </a:t>
            </a:r>
            <a:r>
              <a:rPr lang="en-US" altLang="zh-CN" b="1" i="1" dirty="0" smtClean="0"/>
              <a:t>v1</a:t>
            </a:r>
            <a:r>
              <a:rPr lang="en-US" altLang="zh-CN" b="1" dirty="0" smtClean="0"/>
              <a:t>, TYPE </a:t>
            </a:r>
            <a:r>
              <a:rPr lang="en-US" altLang="zh-CN" b="1" i="1" dirty="0" smtClean="0"/>
              <a:t>v2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nu</a:t>
            </a:r>
          </a:p>
          <a:p>
            <a:pPr lvl="4"/>
            <a:r>
              <a:rPr lang="en-US" altLang="zh-CN" dirty="0" smtClean="0"/>
              <a:t>steps</a:t>
            </a:r>
          </a:p>
          <a:p>
            <a:pPr lvl="3"/>
            <a:r>
              <a:rPr lang="en-US" altLang="zh-CN" dirty="0" smtClean="0"/>
              <a:t>u1, u2</a:t>
            </a:r>
          </a:p>
          <a:p>
            <a:pPr lvl="4"/>
            <a:r>
              <a:rPr lang="en-US" altLang="zh-CN" dirty="0" smtClean="0"/>
              <a:t>evaluate range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Evaluator</a:t>
            </a:r>
          </a:p>
          <a:p>
            <a:pPr lvl="1"/>
            <a:r>
              <a:rPr lang="en-US" altLang="zh-CN" dirty="0" smtClean="0"/>
              <a:t>Bezier curves/surfaces</a:t>
            </a:r>
          </a:p>
          <a:p>
            <a:pPr lvl="2"/>
            <a:r>
              <a:rPr lang="en-US" altLang="zh-CN" dirty="0" smtClean="0"/>
              <a:t>Apply evaluator</a:t>
            </a:r>
          </a:p>
          <a:p>
            <a:pPr lvl="2"/>
            <a:r>
              <a:rPr lang="en-US" altLang="zh-CN" b="1" dirty="0" smtClean="0"/>
              <a:t>void glEvalMesh2(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mode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i1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i2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j1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j2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mode</a:t>
            </a:r>
          </a:p>
          <a:p>
            <a:pPr lvl="4"/>
            <a:r>
              <a:rPr lang="en-US" altLang="zh-CN" dirty="0" smtClean="0"/>
              <a:t>GL_POINT/GL_LINE/GL_FILL</a:t>
            </a:r>
          </a:p>
          <a:p>
            <a:pPr lvl="3"/>
            <a:r>
              <a:rPr lang="en-US" altLang="zh-CN" dirty="0" smtClean="0"/>
              <a:t>i1, i2</a:t>
            </a:r>
          </a:p>
          <a:p>
            <a:pPr lvl="4"/>
            <a:r>
              <a:rPr lang="en-US" altLang="zh-CN" dirty="0" smtClean="0"/>
              <a:t>calculation step range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Texture Coordinate Generation</a:t>
            </a:r>
          </a:p>
          <a:p>
            <a:pPr lvl="1"/>
            <a:r>
              <a:rPr lang="en-US" altLang="zh-CN" dirty="0" smtClean="0"/>
              <a:t>Multi-Texturing</a:t>
            </a:r>
          </a:p>
          <a:p>
            <a:pPr lvl="1"/>
            <a:r>
              <a:rPr lang="en-US" altLang="zh-CN" dirty="0" smtClean="0"/>
              <a:t>Bezier Patch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Line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Line</a:t>
            </a:r>
          </a:p>
          <a:p>
            <a:pPr lvl="1"/>
            <a:r>
              <a:rPr lang="en-US" altLang="zh-CN" dirty="0" err="1" smtClean="0"/>
              <a:t>glBegin</a:t>
            </a:r>
            <a:r>
              <a:rPr lang="en-US" altLang="zh-CN" dirty="0" smtClean="0"/>
              <a:t>(GL_LINES)</a:t>
            </a:r>
          </a:p>
          <a:p>
            <a:pPr lvl="1"/>
            <a:r>
              <a:rPr lang="en-US" altLang="zh-CN" dirty="0" err="1" smtClean="0"/>
              <a:t>glEnd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GL_LINE_STRIP</a:t>
            </a:r>
          </a:p>
          <a:p>
            <a:pPr lvl="1"/>
            <a:r>
              <a:rPr lang="en-US" altLang="zh-CN" dirty="0" smtClean="0"/>
              <a:t>GL_LINE_LOOP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Line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glLineWidth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GLfloat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width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GLfloat</a:t>
            </a:r>
            <a:r>
              <a:rPr lang="en-US" altLang="zh-CN" dirty="0" smtClean="0"/>
              <a:t> sizes[2]</a:t>
            </a:r>
          </a:p>
          <a:p>
            <a:pPr lvl="1"/>
            <a:r>
              <a:rPr lang="en-US" altLang="zh-CN" dirty="0" err="1" smtClean="0"/>
              <a:t>GLfloat</a:t>
            </a:r>
            <a:r>
              <a:rPr lang="en-US" altLang="zh-CN" dirty="0" smtClean="0"/>
              <a:t> step</a:t>
            </a:r>
          </a:p>
          <a:p>
            <a:pPr lvl="1"/>
            <a:r>
              <a:rPr lang="en-US" altLang="zh-CN" dirty="0" err="1" smtClean="0"/>
              <a:t>glGetFloatv</a:t>
            </a:r>
            <a:r>
              <a:rPr lang="en-US" altLang="zh-CN" dirty="0" smtClean="0"/>
              <a:t>(GL_LINE_WIDTH_RANGE, sizes)</a:t>
            </a:r>
          </a:p>
          <a:p>
            <a:pPr lvl="1"/>
            <a:r>
              <a:rPr lang="en-US" altLang="zh-CN" dirty="0" err="1" smtClean="0"/>
              <a:t>glGetFloatv</a:t>
            </a:r>
            <a:r>
              <a:rPr lang="en-US" altLang="zh-CN" smtClean="0"/>
              <a:t>(GL_LINE_WIDTH_GRANULARITY, </a:t>
            </a:r>
            <a:r>
              <a:rPr lang="en-US" altLang="zh-CN" dirty="0" smtClean="0"/>
              <a:t>&amp;step)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50260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Line</a:t>
            </a:r>
          </a:p>
          <a:p>
            <a:pPr lvl="1"/>
            <a:r>
              <a:rPr lang="en-US" altLang="zh-CN" dirty="0" smtClean="0"/>
              <a:t>Anti-aliasing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glEnable</a:t>
            </a:r>
            <a:r>
              <a:rPr lang="en-US" altLang="zh-CN" dirty="0" smtClean="0"/>
              <a:t>(GL_POINT_SMOOTH)</a:t>
            </a:r>
          </a:p>
          <a:p>
            <a:pPr lvl="1"/>
            <a:r>
              <a:rPr lang="en-US" altLang="zh-CN" dirty="0" err="1" smtClean="0"/>
              <a:t>glEnable</a:t>
            </a:r>
            <a:r>
              <a:rPr lang="en-US" altLang="zh-CN" dirty="0" smtClean="0"/>
              <a:t>(GL_LINE_SMOOTH)</a:t>
            </a:r>
          </a:p>
          <a:p>
            <a:pPr lvl="1"/>
            <a:r>
              <a:rPr lang="en-US" altLang="zh-CN" dirty="0" err="1" smtClean="0"/>
              <a:t>glEnable</a:t>
            </a:r>
            <a:r>
              <a:rPr lang="en-US" altLang="zh-CN" dirty="0" smtClean="0"/>
              <a:t>(GL_POLYGON_SMOOTH)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Demo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– Texture Coordinate Generation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Texture – Multi-Texturing</a:t>
            </a:r>
          </a:p>
          <a:p>
            <a:pPr lvl="1"/>
            <a:r>
              <a:rPr lang="en-US" altLang="zh-CN" dirty="0" smtClean="0">
                <a:hlinkClick r:id="rId3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Bezier Patch</a:t>
            </a:r>
          </a:p>
          <a:p>
            <a:pPr lvl="1"/>
            <a:r>
              <a:rPr lang="en-US" altLang="zh-CN" dirty="0" smtClean="0">
                <a:hlinkClick r:id="rId4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  <p:sp>
        <p:nvSpPr>
          <p:cNvPr id="7" name="右箭头 6">
            <a:hlinkClick r:id="rId5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71472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Texture Coordinate Generation</a:t>
            </a:r>
          </a:p>
          <a:p>
            <a:pPr lvl="1"/>
            <a:r>
              <a:rPr lang="en-US" altLang="zh-CN" dirty="0" smtClean="0"/>
              <a:t>Multi-Texturing</a:t>
            </a:r>
          </a:p>
          <a:p>
            <a:pPr lvl="1"/>
            <a:r>
              <a:rPr lang="en-US" altLang="zh-CN" dirty="0" smtClean="0"/>
              <a:t>Bezier Patch</a:t>
            </a:r>
          </a:p>
          <a:p>
            <a:pPr lvl="1"/>
            <a:r>
              <a:rPr lang="en-US" altLang="zh-CN" dirty="0" smtClean="0"/>
              <a:t>Line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smtClean="0"/>
              <a:t>Until now, the texture coordinates are assigned manually.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 what’s the function of texture coordinate generation?</a:t>
            </a:r>
          </a:p>
          <a:p>
            <a:pPr lvl="2"/>
            <a:r>
              <a:rPr lang="en-US" altLang="zh-CN" dirty="0" smtClean="0"/>
              <a:t>Not just for convenient, but also some great effect.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smtClean="0"/>
              <a:t>Object Linear Texture</a:t>
            </a:r>
          </a:p>
          <a:p>
            <a:pPr lvl="1"/>
            <a:r>
              <a:rPr lang="en-US" altLang="zh-CN" dirty="0" smtClean="0"/>
              <a:t>Eye Linear Texture</a:t>
            </a:r>
          </a:p>
          <a:p>
            <a:pPr lvl="1"/>
            <a:r>
              <a:rPr lang="en-US" altLang="zh-CN" dirty="0" smtClean="0"/>
              <a:t>Sphere Texture</a:t>
            </a:r>
          </a:p>
          <a:p>
            <a:pPr lvl="1"/>
            <a:r>
              <a:rPr lang="en-US" altLang="zh-CN" dirty="0" err="1" smtClean="0"/>
              <a:t>Cubemap</a:t>
            </a:r>
            <a:r>
              <a:rPr lang="en-US" altLang="zh-CN" dirty="0" smtClean="0"/>
              <a:t> Texture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All coordinate automatic generations need to enable the coordinate to generate</a:t>
            </a:r>
          </a:p>
          <a:p>
            <a:pPr lvl="2"/>
            <a:r>
              <a:rPr lang="en-US" altLang="zh-CN" dirty="0" err="1" smtClean="0"/>
              <a:t>glEnable</a:t>
            </a:r>
            <a:r>
              <a:rPr lang="en-US" altLang="zh-CN" dirty="0" smtClean="0"/>
              <a:t>(GL_TEXTURE_GEN_S)</a:t>
            </a:r>
          </a:p>
          <a:p>
            <a:pPr lvl="2"/>
            <a:r>
              <a:rPr lang="en-US" altLang="zh-CN" dirty="0" err="1" smtClean="0"/>
              <a:t>glEnable</a:t>
            </a:r>
            <a:r>
              <a:rPr lang="en-US" altLang="zh-CN" dirty="0" smtClean="0"/>
              <a:t>(GL_TEXTURE_GEN_T)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smtClean="0"/>
              <a:t>Object Linear Texture</a:t>
            </a:r>
          </a:p>
          <a:p>
            <a:pPr lvl="2"/>
            <a:r>
              <a:rPr lang="en-US" altLang="zh-CN" dirty="0" smtClean="0"/>
              <a:t>Generated coordinates =</a:t>
            </a:r>
          </a:p>
          <a:p>
            <a:pPr lvl="3"/>
            <a:r>
              <a:rPr lang="en-US" altLang="zh-CN" dirty="0" smtClean="0"/>
              <a:t>p1~p4</a:t>
            </a:r>
          </a:p>
          <a:p>
            <a:pPr lvl="4"/>
            <a:r>
              <a:rPr lang="en-US" altLang="zh-CN" dirty="0" smtClean="0"/>
              <a:t>Plane parameter </a:t>
            </a:r>
          </a:p>
          <a:p>
            <a:pPr lvl="3"/>
            <a:r>
              <a:rPr lang="en-US" altLang="zh-CN" dirty="0" smtClean="0"/>
              <a:t>x0, y0, z0, w0</a:t>
            </a:r>
          </a:p>
          <a:p>
            <a:pPr lvl="4"/>
            <a:r>
              <a:rPr lang="en-US" altLang="zh-CN" dirty="0" smtClean="0"/>
              <a:t>Coordinates of a point</a:t>
            </a:r>
          </a:p>
          <a:p>
            <a:pPr lvl="3"/>
            <a:r>
              <a:rPr lang="en-US" altLang="zh-CN" dirty="0" err="1" smtClean="0"/>
              <a:t>glTexGeni</a:t>
            </a:r>
            <a:r>
              <a:rPr lang="en-US" altLang="zh-CN" dirty="0" smtClean="0"/>
              <a:t>(GL_S, GL_TEXTURE_GEN_MODE, GL_OBJECT_LINEAR);</a:t>
            </a:r>
          </a:p>
          <a:p>
            <a:pPr lvl="2"/>
            <a:r>
              <a:rPr lang="en-US" altLang="zh-CN" dirty="0" smtClean="0"/>
              <a:t>Assign the plane parameter</a:t>
            </a:r>
          </a:p>
          <a:p>
            <a:pPr lvl="3"/>
            <a:r>
              <a:rPr lang="en-US" altLang="zh-CN" dirty="0" err="1" smtClean="0"/>
              <a:t>glTexGenfv</a:t>
            </a:r>
            <a:r>
              <a:rPr lang="en-US" altLang="zh-CN" dirty="0" smtClean="0"/>
              <a:t>(GL_S, GL_OBJECT_PLANE, </a:t>
            </a:r>
            <a:r>
              <a:rPr lang="en-US" altLang="zh-CN" dirty="0" err="1" smtClean="0"/>
              <a:t>zPlane</a:t>
            </a:r>
            <a:r>
              <a:rPr lang="en-US" altLang="zh-CN" dirty="0" smtClean="0"/>
              <a:t>);</a:t>
            </a:r>
          </a:p>
          <a:p>
            <a:pPr lvl="3"/>
            <a:r>
              <a:rPr lang="en-US" altLang="zh-CN" dirty="0" smtClean="0"/>
              <a:t>……</a:t>
            </a:r>
          </a:p>
          <a:p>
            <a:pPr lvl="3"/>
            <a:r>
              <a:rPr lang="en-US" altLang="zh-CN" dirty="0" smtClean="0">
                <a:hlinkClick r:id="rId3" action="ppaction://hlinkfile"/>
              </a:rPr>
              <a:t>Demo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43438" y="2214554"/>
          <a:ext cx="2976583" cy="428628"/>
        </p:xfrm>
        <a:graphic>
          <a:graphicData uri="http://schemas.openxmlformats.org/presentationml/2006/ole">
            <p:oleObj spid="_x0000_s1026" name="公式" r:id="rId4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Texture Coordinate Generation</a:t>
            </a:r>
          </a:p>
          <a:p>
            <a:pPr lvl="1"/>
            <a:r>
              <a:rPr lang="en-US" altLang="zh-CN" dirty="0" smtClean="0"/>
              <a:t>Eye Linear Texture</a:t>
            </a:r>
          </a:p>
          <a:p>
            <a:pPr lvl="2"/>
            <a:r>
              <a:rPr lang="en-US" altLang="zh-CN" dirty="0" smtClean="0"/>
              <a:t>Generated coordinates =</a:t>
            </a:r>
          </a:p>
          <a:p>
            <a:pPr lvl="3"/>
            <a:r>
              <a:rPr lang="en-US" altLang="zh-CN" dirty="0" smtClean="0"/>
              <a:t>p1~p4</a:t>
            </a:r>
          </a:p>
          <a:p>
            <a:pPr lvl="4"/>
            <a:r>
              <a:rPr lang="en-US" altLang="zh-CN" dirty="0" smtClean="0"/>
              <a:t>Plane parameter </a:t>
            </a:r>
          </a:p>
          <a:p>
            <a:pPr lvl="3"/>
            <a:r>
              <a:rPr lang="en-US" altLang="zh-CN" dirty="0" smtClean="0"/>
              <a:t>x0, y0, z0, w0</a:t>
            </a:r>
          </a:p>
          <a:p>
            <a:pPr lvl="4"/>
            <a:r>
              <a:rPr lang="en-US" altLang="zh-CN" dirty="0" smtClean="0"/>
              <a:t>Coordinates of a point </a:t>
            </a:r>
            <a:r>
              <a:rPr lang="en-US" altLang="zh-CN" b="1" dirty="0" smtClean="0"/>
              <a:t>RELATED TO EYES</a:t>
            </a:r>
          </a:p>
          <a:p>
            <a:pPr lvl="3"/>
            <a:r>
              <a:rPr lang="en-US" altLang="zh-CN" dirty="0" err="1" smtClean="0"/>
              <a:t>glTexGeni</a:t>
            </a:r>
            <a:r>
              <a:rPr lang="en-US" altLang="zh-CN" dirty="0" smtClean="0"/>
              <a:t>(GL_S, GL_TEXTURE_GEN_MODE, GL_EYE_LINEAR);</a:t>
            </a:r>
          </a:p>
          <a:p>
            <a:pPr lvl="2"/>
            <a:r>
              <a:rPr lang="en-US" altLang="zh-CN" dirty="0" smtClean="0"/>
              <a:t>Assign the plane parameter</a:t>
            </a:r>
          </a:p>
          <a:p>
            <a:pPr lvl="3"/>
            <a:r>
              <a:rPr lang="en-US" altLang="zh-CN" dirty="0" err="1" smtClean="0"/>
              <a:t>glTexGenfv</a:t>
            </a:r>
            <a:r>
              <a:rPr lang="en-US" altLang="zh-CN" dirty="0" smtClean="0"/>
              <a:t>(GL_S, GL_EYE_PLANE, </a:t>
            </a:r>
            <a:r>
              <a:rPr lang="en-US" altLang="zh-CN" dirty="0" err="1" smtClean="0"/>
              <a:t>zPlane</a:t>
            </a:r>
            <a:r>
              <a:rPr lang="en-US" altLang="zh-CN" dirty="0" smtClean="0"/>
              <a:t>);</a:t>
            </a:r>
          </a:p>
          <a:p>
            <a:pPr lvl="3"/>
            <a:r>
              <a:rPr lang="en-US" altLang="zh-CN" dirty="0" smtClean="0"/>
              <a:t>……</a:t>
            </a:r>
          </a:p>
          <a:p>
            <a:pPr lvl="3"/>
            <a:r>
              <a:rPr lang="en-US" altLang="zh-CN" dirty="0" smtClean="0">
                <a:hlinkClick r:id="rId3" action="ppaction://hlinkfile"/>
              </a:rPr>
              <a:t>Demo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43438" y="2357430"/>
          <a:ext cx="2976583" cy="428628"/>
        </p:xfrm>
        <a:graphic>
          <a:graphicData uri="http://schemas.openxmlformats.org/presentationml/2006/ole">
            <p:oleObj spid="_x0000_s3074" name="公式" r:id="rId4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2359</TotalTime>
  <Words>750</Words>
  <Application>Microsoft Office PowerPoint</Application>
  <PresentationFormat>全屏显示(4:3)</PresentationFormat>
  <Paragraphs>249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聚合</vt:lpstr>
      <vt:lpstr>公式</vt:lpstr>
      <vt:lpstr>OpenGL Programming</vt:lpstr>
      <vt:lpstr>Week 8</vt:lpstr>
      <vt:lpstr>What will we do?</vt:lpstr>
      <vt:lpstr>Week 8</vt:lpstr>
      <vt:lpstr>Week 8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8</vt:lpstr>
      <vt:lpstr>Main techniques we need</vt:lpstr>
      <vt:lpstr>Main techniques we need</vt:lpstr>
      <vt:lpstr>Main techniques we need</vt:lpstr>
      <vt:lpstr>Main techniques we need</vt:lpstr>
      <vt:lpstr>Week 8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8</vt:lpstr>
      <vt:lpstr>Main techniques we need</vt:lpstr>
      <vt:lpstr>Main techniques we need</vt:lpstr>
      <vt:lpstr>Main techniques we need</vt:lpstr>
      <vt:lpstr>Week 8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new</cp:lastModifiedBy>
  <cp:revision>1504</cp:revision>
  <dcterms:created xsi:type="dcterms:W3CDTF">2013-03-02T00:49:58Z</dcterms:created>
  <dcterms:modified xsi:type="dcterms:W3CDTF">2015-04-19T11:51:36Z</dcterms:modified>
</cp:coreProperties>
</file>