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312" r:id="rId5"/>
    <p:sldId id="299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2" r:id="rId17"/>
    <p:sldId id="324" r:id="rId18"/>
    <p:sldId id="325" r:id="rId19"/>
    <p:sldId id="288" r:id="rId20"/>
    <p:sldId id="28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4F076"/>
    <a:srgbClr val="000000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>
        <p:scale>
          <a:sx n="66" d="100"/>
          <a:sy n="66" d="100"/>
        </p:scale>
        <p:origin x="-3270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olormaterial.exe" TargetMode="External"/><Relationship Id="rId2" Type="http://schemas.openxmlformats.org/officeDocument/2006/relationships/hyperlink" Target="material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lesson08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 Select a light model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glLightModel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4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GL_LIGHT_MODEL_AMBIENT</a:t>
            </a:r>
          </a:p>
          <a:p>
            <a:pPr lvl="5"/>
            <a:r>
              <a:rPr lang="en-US" altLang="zh-CN" dirty="0" smtClean="0"/>
              <a:t>GL_LIGHT_MODEL_LOCAL_VIEWER</a:t>
            </a:r>
          </a:p>
          <a:p>
            <a:pPr lvl="5"/>
            <a:r>
              <a:rPr lang="en-US" altLang="zh-CN" dirty="0" smtClean="0"/>
              <a:t>GK_LIGHT_MODEL_TWO_SIDE</a:t>
            </a:r>
          </a:p>
          <a:p>
            <a:pPr lvl="5"/>
            <a:r>
              <a:rPr lang="en-US" altLang="zh-CN" dirty="0" smtClean="0"/>
              <a:t>GL_LIGHT_MODEL_COLOR_CONTROL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 Select a light model</a:t>
            </a:r>
          </a:p>
          <a:p>
            <a:pPr lvl="3"/>
            <a:r>
              <a:rPr lang="en-US" altLang="zh-CN" dirty="0" smtClean="0"/>
              <a:t>GL_LIGHT_MODEL_AMBIENT</a:t>
            </a:r>
          </a:p>
          <a:p>
            <a:pPr lvl="4"/>
            <a:r>
              <a:rPr lang="en-US" altLang="zh-CN" dirty="0" smtClean="0"/>
              <a:t>An ambient light independent from any light source.</a:t>
            </a:r>
          </a:p>
          <a:p>
            <a:pPr lvl="3"/>
            <a:r>
              <a:rPr lang="en-US" altLang="zh-CN" dirty="0" smtClean="0"/>
              <a:t>GL_LIGHT_MODEL_LOCAL_VIEWER</a:t>
            </a:r>
          </a:p>
          <a:p>
            <a:pPr lvl="4"/>
            <a:r>
              <a:rPr lang="en-US" altLang="zh-CN" dirty="0" smtClean="0"/>
              <a:t>Determine how the </a:t>
            </a:r>
            <a:r>
              <a:rPr lang="en-US" altLang="zh-CN" dirty="0" err="1" smtClean="0"/>
              <a:t>specular</a:t>
            </a:r>
            <a:r>
              <a:rPr lang="en-US" altLang="zh-CN" dirty="0" smtClean="0"/>
              <a:t> light will be calculated.</a:t>
            </a:r>
          </a:p>
          <a:p>
            <a:pPr lvl="3"/>
            <a:r>
              <a:rPr lang="en-US" altLang="zh-CN" dirty="0" smtClean="0"/>
              <a:t>GL_LIGHT_MODEL_TWO_SIDE</a:t>
            </a:r>
          </a:p>
          <a:p>
            <a:pPr lvl="4"/>
            <a:r>
              <a:rPr lang="en-US" altLang="zh-CN" dirty="0" smtClean="0"/>
              <a:t>Whether the back face is affected by light.</a:t>
            </a:r>
          </a:p>
          <a:p>
            <a:pPr lvl="3"/>
            <a:r>
              <a:rPr lang="en-US" altLang="zh-CN" dirty="0" smtClean="0"/>
              <a:t>GL_LIGHT_MODEL_COLOR_CONTROL</a:t>
            </a:r>
          </a:p>
          <a:p>
            <a:pPr lvl="4"/>
            <a:r>
              <a:rPr lang="en-US" altLang="zh-CN" dirty="0" smtClean="0"/>
              <a:t>Whether </a:t>
            </a:r>
            <a:r>
              <a:rPr lang="en-US" altLang="zh-CN" dirty="0" err="1" smtClean="0"/>
              <a:t>specular</a:t>
            </a:r>
            <a:r>
              <a:rPr lang="en-US" altLang="zh-CN" dirty="0" smtClean="0"/>
              <a:t> light will be applied on vertices after texture mapping.</a:t>
            </a: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Material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glMaterial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face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b="1" dirty="0" smtClean="0"/>
          </a:p>
          <a:p>
            <a:pPr lvl="3"/>
            <a:r>
              <a:rPr lang="en-US" altLang="zh-CN" dirty="0" smtClean="0"/>
              <a:t>face</a:t>
            </a:r>
          </a:p>
          <a:p>
            <a:pPr lvl="4"/>
            <a:r>
              <a:rPr lang="en-US" altLang="zh-CN" dirty="0" smtClean="0"/>
              <a:t>GL_FRONT/GL_BACK/GL_FRONT_AND_BACK</a:t>
            </a: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Material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glMaterial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face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b="1" dirty="0" smtClean="0"/>
          </a:p>
          <a:p>
            <a:pPr lvl="3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GL_AMBIENT/GL_DIFFUSE/GL_SPECULAR</a:t>
            </a:r>
          </a:p>
          <a:p>
            <a:pPr lvl="4"/>
            <a:r>
              <a:rPr lang="en-US" altLang="zh-CN" dirty="0" smtClean="0"/>
              <a:t>GL_AMBIENT_AND_DIFFUSE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Material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glMaterial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face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b="1" dirty="0" smtClean="0"/>
          </a:p>
          <a:p>
            <a:pPr lvl="3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GL_SHININESS</a:t>
            </a:r>
          </a:p>
          <a:p>
            <a:pPr lvl="5"/>
            <a:r>
              <a:rPr lang="en-US" altLang="zh-CN" dirty="0" smtClean="0"/>
              <a:t>control the size &amp; brightness of the highlight</a:t>
            </a:r>
          </a:p>
          <a:p>
            <a:pPr lvl="5"/>
            <a:r>
              <a:rPr lang="en-US" altLang="zh-CN" dirty="0" smtClean="0"/>
              <a:t>ranges in [0.0, 128.0]</a:t>
            </a:r>
          </a:p>
          <a:p>
            <a:pPr lvl="5"/>
            <a:r>
              <a:rPr lang="en-US" altLang="zh-CN" dirty="0" smtClean="0"/>
              <a:t>higher, smaller &amp; brighter</a:t>
            </a:r>
          </a:p>
          <a:p>
            <a:pPr lvl="4"/>
            <a:r>
              <a:rPr lang="en-US" altLang="zh-CN" dirty="0" smtClean="0"/>
              <a:t>GL_EMISSION</a:t>
            </a:r>
          </a:p>
          <a:p>
            <a:pPr lvl="5"/>
            <a:r>
              <a:rPr lang="en-US" altLang="zh-CN" dirty="0" smtClean="0"/>
              <a:t>make an object seem to emit the light</a:t>
            </a: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How is the lighting effect calculated?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Basically, just multiply the light RGBA quadruple and the material RGBA quadruple for different component then combine them.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So, if you use a light, the </a:t>
            </a:r>
            <a:r>
              <a:rPr lang="en-US" altLang="zh-CN" dirty="0" err="1" smtClean="0"/>
              <a:t>glMaterial</a:t>
            </a:r>
            <a:r>
              <a:rPr lang="en-US" altLang="zh-CN" dirty="0" smtClean="0"/>
              <a:t>() function will decide the color objects look like, and </a:t>
            </a:r>
            <a:r>
              <a:rPr lang="en-US" altLang="zh-CN" dirty="0" err="1" smtClean="0"/>
              <a:t>glColor</a:t>
            </a:r>
            <a:r>
              <a:rPr lang="en-US" altLang="zh-CN" dirty="0" smtClean="0"/>
              <a:t>() will have no effects on object…</a:t>
            </a: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About Material</a:t>
            </a:r>
          </a:p>
          <a:p>
            <a:pPr lvl="2"/>
            <a:r>
              <a:rPr lang="en-US" altLang="zh-CN" dirty="0" smtClean="0"/>
              <a:t>Setting material property for different objects is quite boring…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Can we use the color we assign when we draw objects to let the material to be what we want?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Color Material</a:t>
            </a:r>
          </a:p>
          <a:p>
            <a:pPr lvl="1"/>
            <a:endParaRPr lang="en-US" altLang="zh-CN" dirty="0" smtClean="0"/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glColorMaterial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face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mode</a:t>
            </a:r>
          </a:p>
          <a:p>
            <a:pPr lvl="4"/>
            <a:r>
              <a:rPr lang="en-US" altLang="zh-CN" dirty="0" smtClean="0"/>
              <a:t>GL_AMBIENT</a:t>
            </a:r>
          </a:p>
          <a:p>
            <a:pPr lvl="4"/>
            <a:r>
              <a:rPr lang="en-US" altLang="zh-CN" dirty="0" smtClean="0"/>
              <a:t>GL_DIFFUSE</a:t>
            </a:r>
          </a:p>
          <a:p>
            <a:pPr lvl="4"/>
            <a:r>
              <a:rPr lang="en-US" altLang="zh-CN" dirty="0" smtClean="0"/>
              <a:t>GL_SPECULAR</a:t>
            </a:r>
          </a:p>
          <a:p>
            <a:pPr lvl="4"/>
            <a:r>
              <a:rPr lang="en-US" altLang="zh-CN" dirty="0" smtClean="0"/>
              <a:t>GL_AMBIENT_AND_DIFFUSE</a:t>
            </a: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Color Material</a:t>
            </a:r>
          </a:p>
          <a:p>
            <a:pPr lvl="2"/>
            <a:r>
              <a:rPr lang="en-US" altLang="zh-CN" dirty="0" smtClean="0"/>
              <a:t>Remember</a:t>
            </a:r>
          </a:p>
          <a:p>
            <a:pPr lvl="3"/>
            <a:r>
              <a:rPr lang="en-US" altLang="zh-CN" dirty="0" smtClean="0"/>
              <a:t>use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(GL_COLOR_MATERIAL) to enable color material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Here are examples</a:t>
            </a:r>
          </a:p>
          <a:p>
            <a:pPr lvl="2"/>
            <a:r>
              <a:rPr lang="en-US" altLang="zh-CN" dirty="0" smtClean="0">
                <a:hlinkClick r:id="rId2" action="ppaction://hlinkfile"/>
              </a:rPr>
              <a:t>material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3" action="ppaction://hlinkfile"/>
              </a:rPr>
              <a:t>color material</a:t>
            </a:r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14300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an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with a specific material property.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</a:t>
            </a:r>
            <a:r>
              <a:rPr kumimoji="0" lang="en-US" altLang="zh-C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glMaterial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and </a:t>
            </a:r>
            <a:r>
              <a:rPr kumimoji="0" lang="en-US" altLang="zh-C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glColorMaterial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separately to achieve the same lighting effect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Translucent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Lighting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How does lighting affect the appearance of an object?</a:t>
            </a:r>
          </a:p>
          <a:p>
            <a:pPr lvl="1"/>
            <a:r>
              <a:rPr lang="en-US" altLang="zh-CN" dirty="0" smtClean="0"/>
              <a:t>In reality</a:t>
            </a:r>
          </a:p>
          <a:p>
            <a:pPr lvl="2"/>
            <a:r>
              <a:rPr lang="en-US" altLang="zh-CN" dirty="0" smtClean="0"/>
              <a:t>Light has R, G, B component.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Object has reflecting properties related to colors.</a:t>
            </a:r>
          </a:p>
          <a:p>
            <a:pPr lvl="3"/>
            <a:r>
              <a:rPr lang="en-US" altLang="zh-CN" dirty="0" smtClean="0"/>
              <a:t>For example, a red object is red because it reflects the red component of the light (the most).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Let’s take a look at both separately…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Create a light source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Up to 8 light sources can coexist.</a:t>
            </a:r>
          </a:p>
          <a:p>
            <a:pPr lvl="3"/>
            <a:r>
              <a:rPr lang="en-US" altLang="zh-CN" dirty="0" smtClean="0"/>
              <a:t>Each light source have its own properties (ambient, diffuse, </a:t>
            </a:r>
            <a:r>
              <a:rPr lang="en-US" altLang="zh-CN" dirty="0" err="1" smtClean="0"/>
              <a:t>specular</a:t>
            </a:r>
            <a:r>
              <a:rPr lang="en-US" altLang="zh-CN" dirty="0" smtClean="0"/>
              <a:t>, position, etc.).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b="1" dirty="0" err="1" smtClean="0"/>
              <a:t>glEnable</a:t>
            </a:r>
            <a:r>
              <a:rPr lang="en-US" altLang="zh-CN" b="1" dirty="0" smtClean="0"/>
              <a:t>(GL_LIGHTING)</a:t>
            </a:r>
            <a:r>
              <a:rPr lang="en-US" altLang="zh-CN" dirty="0" smtClean="0"/>
              <a:t> need to be called.</a:t>
            </a:r>
          </a:p>
          <a:p>
            <a:pPr lvl="3"/>
            <a:r>
              <a:rPr lang="en-US" altLang="zh-CN" b="1" dirty="0" err="1" smtClean="0"/>
              <a:t>glEnable</a:t>
            </a:r>
            <a:r>
              <a:rPr lang="en-US" altLang="zh-CN" b="1" dirty="0" smtClean="0"/>
              <a:t>(GL_LIGHT0/1/2/3/4/5/6/7)</a:t>
            </a:r>
            <a:r>
              <a:rPr lang="en-US" altLang="zh-CN" dirty="0" smtClean="0"/>
              <a:t> </a:t>
            </a:r>
            <a:r>
              <a:rPr lang="en-US" altLang="zh-CN" dirty="0" smtClean="0"/>
              <a:t>t o </a:t>
            </a:r>
            <a:r>
              <a:rPr lang="en-US" altLang="zh-CN" dirty="0" smtClean="0"/>
              <a:t>enable corresponding light source.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Create a light source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glLight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light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b="1" dirty="0" smtClean="0"/>
          </a:p>
          <a:p>
            <a:pPr lvl="3"/>
            <a:r>
              <a:rPr lang="en-US" altLang="zh-CN" dirty="0" smtClean="0"/>
              <a:t>light</a:t>
            </a:r>
          </a:p>
          <a:p>
            <a:pPr lvl="4"/>
            <a:r>
              <a:rPr lang="en-US" altLang="zh-CN" dirty="0" smtClean="0"/>
              <a:t>GL_LIGHT0~GL_LIGHT7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Create a light source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glLight</a:t>
            </a:r>
            <a:r>
              <a:rPr lang="en-US" altLang="zh-CN" b="1" dirty="0" smtClean="0"/>
              <a:t>{if}{v}(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light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TYPE{*}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GL_AMBIENT/GL_DIFFUSE/GL_SPECULAR</a:t>
            </a:r>
          </a:p>
          <a:p>
            <a:pPr lvl="4"/>
            <a:r>
              <a:rPr lang="en-US" altLang="zh-CN" dirty="0" smtClean="0"/>
              <a:t>GL_POSITION</a:t>
            </a:r>
          </a:p>
          <a:p>
            <a:pPr lvl="4"/>
            <a:r>
              <a:rPr lang="en-US" altLang="zh-CN" dirty="0" smtClean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Lighting</a:t>
            </a:r>
          </a:p>
          <a:p>
            <a:pPr lvl="1"/>
            <a:r>
              <a:rPr lang="en-US" altLang="zh-CN" dirty="0" smtClean="0"/>
              <a:t>Light</a:t>
            </a:r>
          </a:p>
          <a:p>
            <a:pPr lvl="2"/>
            <a:r>
              <a:rPr lang="en-US" altLang="zh-CN" dirty="0" smtClean="0"/>
              <a:t>Create a light source</a:t>
            </a:r>
          </a:p>
          <a:p>
            <a:pPr lvl="3"/>
            <a:r>
              <a:rPr lang="en-US" altLang="zh-CN" dirty="0" smtClean="0"/>
              <a:t>Notice</a:t>
            </a:r>
          </a:p>
          <a:p>
            <a:pPr lvl="4"/>
            <a:r>
              <a:rPr lang="en-US" altLang="zh-CN" dirty="0" smtClean="0"/>
              <a:t>Position</a:t>
            </a:r>
          </a:p>
          <a:p>
            <a:pPr lvl="5"/>
            <a:r>
              <a:rPr lang="en-US" altLang="zh-CN" dirty="0" smtClean="0"/>
              <a:t>if the w-value in position is nonzero, then the light source is a </a:t>
            </a:r>
            <a:r>
              <a:rPr lang="en-US" altLang="zh-CN" b="1" dirty="0" smtClean="0"/>
              <a:t>positional light</a:t>
            </a:r>
          </a:p>
          <a:p>
            <a:pPr lvl="5"/>
            <a:r>
              <a:rPr lang="en-US" altLang="zh-CN" dirty="0" smtClean="0"/>
              <a:t>otherwise, the light source is a </a:t>
            </a:r>
            <a:r>
              <a:rPr lang="en-US" altLang="zh-CN" b="1" dirty="0" smtClean="0"/>
              <a:t>directional light </a:t>
            </a:r>
          </a:p>
          <a:p>
            <a:pPr lvl="5"/>
            <a:endParaRPr lang="en-US" altLang="zh-CN" b="1" dirty="0" smtClean="0"/>
          </a:p>
          <a:p>
            <a:pPr lvl="5"/>
            <a:r>
              <a:rPr lang="en-US" altLang="zh-CN" dirty="0" smtClean="0"/>
              <a:t>the position of a light will be affected by Model-View matrix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1591</TotalTime>
  <Words>648</Words>
  <Application>Microsoft Office PowerPoint</Application>
  <PresentationFormat>全屏显示(4:3)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聚合</vt:lpstr>
      <vt:lpstr>OpenGL Programming</vt:lpstr>
      <vt:lpstr>Week 7</vt:lpstr>
      <vt:lpstr>What will we do?</vt:lpstr>
      <vt:lpstr>Week 7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7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Narusaki</cp:lastModifiedBy>
  <cp:revision>1144</cp:revision>
  <dcterms:created xsi:type="dcterms:W3CDTF">2013-03-02T00:49:58Z</dcterms:created>
  <dcterms:modified xsi:type="dcterms:W3CDTF">2015-04-12T14:37:02Z</dcterms:modified>
</cp:coreProperties>
</file>