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2" r:id="rId5"/>
    <p:sldId id="290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18" r:id="rId15"/>
    <p:sldId id="304" r:id="rId16"/>
    <p:sldId id="314" r:id="rId17"/>
    <p:sldId id="317" r:id="rId18"/>
    <p:sldId id="316" r:id="rId19"/>
    <p:sldId id="305" r:id="rId20"/>
    <p:sldId id="288" r:id="rId21"/>
    <p:sldId id="289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>
      <p:cViewPr>
        <p:scale>
          <a:sx n="75" d="100"/>
          <a:sy n="75" d="100"/>
        </p:scale>
        <p:origin x="-3120" y="-7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2015/3/29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2015/3/29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lesson10.ex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lesson10.ex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Pyramid.ex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lesson10.exe" TargetMode="External"/><Relationship Id="rId2" Type="http://schemas.openxmlformats.org/officeDocument/2006/relationships/hyperlink" Target="lesson07.exe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21.xml"/><Relationship Id="rId4" Type="http://schemas.openxmlformats.org/officeDocument/2006/relationships/hyperlink" Target="Pyramid.ex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1285860"/>
            <a:ext cx="7772400" cy="1829761"/>
          </a:xfrm>
        </p:spPr>
        <p:txBody>
          <a:bodyPr/>
          <a:lstStyle/>
          <a:p>
            <a:r>
              <a:rPr lang="en-US" altLang="zh-CN" dirty="0" smtClean="0"/>
              <a:t>OpenGL Programming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7772400" cy="1643073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Chunxu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Xu</a:t>
            </a:r>
            <a:endParaRPr lang="en-US" altLang="zh-CN" dirty="0" smtClean="0"/>
          </a:p>
          <a:p>
            <a:r>
              <a:rPr lang="en-US" altLang="zh-CN" dirty="0" smtClean="0"/>
              <a:t>E-mail: xu-cx12@mails.tsinghua.edu.cn</a:t>
            </a:r>
          </a:p>
          <a:p>
            <a:r>
              <a:rPr lang="en-US" altLang="zh-CN" dirty="0" err="1" smtClean="0"/>
              <a:t>Cellphone</a:t>
            </a:r>
            <a:r>
              <a:rPr lang="en-US" altLang="zh-CN" dirty="0" smtClean="0"/>
              <a:t>: 15120003845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Texture in OpenGL</a:t>
            </a:r>
          </a:p>
          <a:p>
            <a:pPr lvl="1"/>
            <a:r>
              <a:rPr lang="en-US" altLang="zh-CN" dirty="0" smtClean="0"/>
              <a:t>Set Texture Parameters</a:t>
            </a:r>
          </a:p>
          <a:p>
            <a:pPr lvl="2"/>
            <a:r>
              <a:rPr lang="en-US" altLang="zh-CN" dirty="0" smtClean="0"/>
              <a:t>Mipmap</a:t>
            </a:r>
          </a:p>
          <a:p>
            <a:pPr lvl="2"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hlinkClick r:id="rId2" action="ppaction://hlinkfile"/>
              </a:rPr>
              <a:t>Why we need mipmap?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Basic idea</a:t>
            </a:r>
          </a:p>
          <a:p>
            <a:pPr lvl="3"/>
            <a:r>
              <a:rPr lang="en-US" altLang="zh-CN" dirty="0" smtClean="0"/>
              <a:t>Store different resolutions of textures</a:t>
            </a:r>
          </a:p>
          <a:p>
            <a:pPr lvl="4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Texture in OpenGL</a:t>
            </a:r>
          </a:p>
          <a:p>
            <a:pPr lvl="1"/>
            <a:r>
              <a:rPr lang="en-US" altLang="zh-CN" dirty="0" smtClean="0"/>
              <a:t>Set Texture Parameters</a:t>
            </a:r>
          </a:p>
          <a:p>
            <a:pPr lvl="2"/>
            <a:r>
              <a:rPr lang="en-US" altLang="zh-CN" dirty="0" smtClean="0"/>
              <a:t>Mipmap</a:t>
            </a:r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Come back to the </a:t>
            </a:r>
            <a:r>
              <a:rPr lang="en-US" altLang="zh-CN" i="1" dirty="0" smtClean="0"/>
              <a:t>level</a:t>
            </a:r>
            <a:r>
              <a:rPr lang="en-US" altLang="zh-CN" dirty="0" smtClean="0"/>
              <a:t> parameter of glTexImage2D()</a:t>
            </a:r>
          </a:p>
          <a:p>
            <a:pPr lvl="3"/>
            <a:r>
              <a:rPr lang="en-US" altLang="zh-CN" dirty="0" smtClean="0"/>
              <a:t>We can use different glTexImage2D() calls with different </a:t>
            </a:r>
            <a:r>
              <a:rPr lang="en-US" altLang="zh-CN" i="1" dirty="0" smtClean="0"/>
              <a:t>level</a:t>
            </a:r>
            <a:r>
              <a:rPr lang="en-US" altLang="zh-CN" dirty="0" smtClean="0"/>
              <a:t> parameter</a:t>
            </a:r>
          </a:p>
          <a:p>
            <a:pPr lvl="3"/>
            <a:endParaRPr lang="en-US" altLang="zh-CN" dirty="0" smtClean="0"/>
          </a:p>
          <a:p>
            <a:pPr lvl="3">
              <a:buNone/>
            </a:pPr>
            <a:r>
              <a:rPr lang="en-US" altLang="zh-CN" dirty="0" smtClean="0"/>
              <a:t>	glTexImage2D(…, 0, …)</a:t>
            </a:r>
          </a:p>
          <a:p>
            <a:pPr lvl="3">
              <a:buNone/>
            </a:pPr>
            <a:r>
              <a:rPr lang="en-US" altLang="zh-CN" dirty="0" smtClean="0"/>
              <a:t>	glTexImage2D(…, 1, …)</a:t>
            </a:r>
          </a:p>
          <a:p>
            <a:pPr lvl="3">
              <a:buNone/>
            </a:pPr>
            <a:r>
              <a:rPr lang="en-US" altLang="zh-CN" dirty="0" smtClean="0"/>
              <a:t>	glTexImage2D(…, 2, …)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Texture in OpenGL</a:t>
            </a:r>
          </a:p>
          <a:p>
            <a:pPr lvl="1"/>
            <a:r>
              <a:rPr lang="en-US" altLang="zh-CN" dirty="0" smtClean="0"/>
              <a:t>Set Texture Parameters</a:t>
            </a:r>
          </a:p>
          <a:p>
            <a:pPr lvl="2"/>
            <a:r>
              <a:rPr lang="en-US" altLang="zh-CN" dirty="0" smtClean="0"/>
              <a:t>Mipmap</a:t>
            </a:r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A much more easier way to read for </a:t>
            </a:r>
            <a:r>
              <a:rPr lang="en-US" altLang="zh-CN" dirty="0" err="1" smtClean="0"/>
              <a:t>mipmap</a:t>
            </a:r>
            <a:r>
              <a:rPr lang="en-US" altLang="zh-CN" dirty="0" smtClean="0"/>
              <a:t> filtering</a:t>
            </a:r>
          </a:p>
          <a:p>
            <a:pPr lvl="2"/>
            <a:endParaRPr lang="en-US" altLang="zh-CN" dirty="0" smtClean="0"/>
          </a:p>
          <a:p>
            <a:pPr lvl="2"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gluBuild2DMipmaps(</a:t>
            </a:r>
            <a:r>
              <a:rPr lang="en-US" altLang="zh-CN" b="1" dirty="0" err="1" smtClean="0"/>
              <a:t>GLenum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target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GLint</a:t>
            </a:r>
            <a:r>
              <a:rPr lang="en-US" altLang="zh-CN" b="1" dirty="0" smtClean="0"/>
              <a:t> </a:t>
            </a:r>
            <a:r>
              <a:rPr lang="en-US" altLang="zh-CN" b="1" i="1" dirty="0" err="1" smtClean="0"/>
              <a:t>internalFormat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GLint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width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GLint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height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GLenum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format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GLenum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type</a:t>
            </a:r>
            <a:r>
              <a:rPr lang="en-US" altLang="zh-CN" b="1" dirty="0" smtClean="0"/>
              <a:t>, const void* </a:t>
            </a:r>
            <a:r>
              <a:rPr lang="en-US" altLang="zh-CN" b="1" i="1" dirty="0" smtClean="0"/>
              <a:t>data</a:t>
            </a:r>
            <a:r>
              <a:rPr lang="en-US" altLang="zh-CN" b="1" dirty="0" smtClean="0"/>
              <a:t>)</a:t>
            </a:r>
            <a:endParaRPr lang="en-US" altLang="zh-CN" b="1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Texture in OpenGL</a:t>
            </a:r>
          </a:p>
          <a:p>
            <a:pPr lvl="1"/>
            <a:r>
              <a:rPr lang="en-US" altLang="zh-CN" dirty="0" smtClean="0"/>
              <a:t>Set Texture Parameters</a:t>
            </a:r>
          </a:p>
          <a:p>
            <a:pPr lvl="2"/>
            <a:r>
              <a:rPr lang="en-US" altLang="zh-CN" dirty="0" smtClean="0"/>
              <a:t>Wrapping</a:t>
            </a:r>
          </a:p>
          <a:p>
            <a:pPr lvl="3"/>
            <a:r>
              <a:rPr lang="en-US" altLang="zh-CN" dirty="0" smtClean="0"/>
              <a:t>Texture coordinate</a:t>
            </a:r>
          </a:p>
          <a:p>
            <a:pPr lvl="4"/>
            <a:r>
              <a:rPr lang="en-US" altLang="zh-CN" dirty="0" smtClean="0"/>
              <a:t>ranges in [0.0, 1.0]</a:t>
            </a:r>
          </a:p>
          <a:p>
            <a:pPr lvl="4"/>
            <a:endParaRPr lang="en-US" altLang="zh-CN" dirty="0" smtClean="0"/>
          </a:p>
          <a:p>
            <a:pPr lvl="3"/>
            <a:r>
              <a:rPr lang="en-US" altLang="zh-CN" dirty="0" smtClean="0"/>
              <a:t>What if it is out of bounder?</a:t>
            </a:r>
          </a:p>
          <a:p>
            <a:pPr lvl="4"/>
            <a:r>
              <a:rPr lang="en-US" altLang="zh-CN" dirty="0" err="1" smtClean="0"/>
              <a:t>pname</a:t>
            </a:r>
            <a:endParaRPr lang="en-US" altLang="zh-CN" dirty="0" smtClean="0"/>
          </a:p>
          <a:p>
            <a:pPr lvl="5"/>
            <a:r>
              <a:rPr lang="en-US" altLang="zh-CN" dirty="0" smtClean="0"/>
              <a:t>GL_TEXTURE_WRAP_S</a:t>
            </a:r>
          </a:p>
          <a:p>
            <a:pPr lvl="5"/>
            <a:r>
              <a:rPr lang="en-US" altLang="zh-CN" dirty="0" smtClean="0"/>
              <a:t>GL_TEXTURE_WRAP_T</a:t>
            </a:r>
          </a:p>
          <a:p>
            <a:pPr lvl="5"/>
            <a:r>
              <a:rPr lang="en-US" altLang="zh-CN" dirty="0" smtClean="0"/>
              <a:t>GL_TEXTURE_WRAP_R</a:t>
            </a:r>
          </a:p>
          <a:p>
            <a:pPr lvl="5"/>
            <a:r>
              <a:rPr lang="en-US" altLang="zh-CN" dirty="0" smtClean="0"/>
              <a:t>…</a:t>
            </a:r>
          </a:p>
          <a:p>
            <a:pPr lvl="4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Texture in OpenGL</a:t>
            </a:r>
          </a:p>
          <a:p>
            <a:pPr lvl="1"/>
            <a:r>
              <a:rPr lang="en-US" altLang="zh-CN" dirty="0" smtClean="0"/>
              <a:t>Set Texture Parameters</a:t>
            </a:r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1403648" y="2996952"/>
            <a:ext cx="2088232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Crat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2996952"/>
            <a:ext cx="2088000" cy="2088000"/>
          </a:xfrm>
          <a:prstGeom prst="rect">
            <a:avLst/>
          </a:prstGeom>
        </p:spPr>
      </p:pic>
      <p:grpSp>
        <p:nvGrpSpPr>
          <p:cNvPr id="5" name="组合 10"/>
          <p:cNvGrpSpPr/>
          <p:nvPr/>
        </p:nvGrpSpPr>
        <p:grpSpPr>
          <a:xfrm>
            <a:off x="4499992" y="2492896"/>
            <a:ext cx="3302026" cy="3105636"/>
            <a:chOff x="4499992" y="2492896"/>
            <a:chExt cx="3302026" cy="3105636"/>
          </a:xfrm>
        </p:grpSpPr>
        <p:sp>
          <p:nvSpPr>
            <p:cNvPr id="7" name="TextBox 6"/>
            <p:cNvSpPr txBox="1"/>
            <p:nvPr/>
          </p:nvSpPr>
          <p:spPr>
            <a:xfrm>
              <a:off x="4499992" y="5229200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(0.0, 0.0)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88224" y="5229200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(0.0, 1.0)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88224" y="2564904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(1.0, 1.0)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99992" y="2492896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(0.0, 1.0)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7 L -0.41754 0.0009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81481E-6 L -0.40521 -0.0006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Texture in OpenGL</a:t>
            </a:r>
          </a:p>
          <a:p>
            <a:pPr lvl="1"/>
            <a:r>
              <a:rPr lang="en-US" altLang="zh-CN" dirty="0" smtClean="0"/>
              <a:t>Set Texture Parameters</a:t>
            </a:r>
          </a:p>
          <a:p>
            <a:pPr lvl="2"/>
            <a:r>
              <a:rPr lang="en-US" altLang="zh-CN" dirty="0" smtClean="0"/>
              <a:t>Wrapping</a:t>
            </a:r>
          </a:p>
          <a:p>
            <a:pPr lvl="3"/>
            <a:r>
              <a:rPr lang="en-US" altLang="zh-CN" dirty="0" err="1" smtClean="0"/>
              <a:t>param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GL_REPEAT</a:t>
            </a:r>
          </a:p>
          <a:p>
            <a:pPr lvl="5"/>
            <a:r>
              <a:rPr lang="en-US" altLang="zh-CN" dirty="0" smtClean="0"/>
              <a:t>start from 0 again…</a:t>
            </a:r>
          </a:p>
          <a:p>
            <a:pPr lvl="4"/>
            <a:r>
              <a:rPr lang="en-US" altLang="zh-CN" dirty="0" smtClean="0"/>
              <a:t>GL_CLAMP_TO_EDGE</a:t>
            </a:r>
          </a:p>
          <a:p>
            <a:pPr lvl="4"/>
            <a:r>
              <a:rPr lang="en-US" altLang="zh-CN" dirty="0" smtClean="0"/>
              <a:t>GL_CLAMP_TO_BORDER</a:t>
            </a:r>
          </a:p>
          <a:p>
            <a:pPr lvl="4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Texture in OpenGL</a:t>
            </a:r>
          </a:p>
          <a:p>
            <a:pPr lvl="1"/>
            <a:r>
              <a:rPr lang="en-US" altLang="zh-CN" dirty="0" smtClean="0"/>
              <a:t>Set Texture Parameters</a:t>
            </a:r>
          </a:p>
          <a:p>
            <a:pPr lvl="2"/>
            <a:r>
              <a:rPr lang="en-US" altLang="zh-CN" dirty="0" smtClean="0"/>
              <a:t>Wrapping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>
                <a:hlinkClick r:id="rId2" action="ppaction://hlinkfile"/>
              </a:rPr>
              <a:t>example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4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  <p:pic>
        <p:nvPicPr>
          <p:cNvPr id="4" name="图片 3" descr="c3_clamp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201" y="3068960"/>
            <a:ext cx="6581109" cy="20678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Texture in OpenGL</a:t>
            </a:r>
          </a:p>
          <a:p>
            <a:pPr lvl="1"/>
            <a:r>
              <a:rPr lang="en-US" altLang="zh-CN" dirty="0" smtClean="0"/>
              <a:t>Set Environment</a:t>
            </a:r>
          </a:p>
          <a:p>
            <a:pPr lvl="1">
              <a:buNone/>
            </a:pPr>
            <a:endParaRPr lang="en-US" altLang="zh-CN" dirty="0" smtClean="0"/>
          </a:p>
          <a:p>
            <a:pPr lvl="1"/>
            <a:r>
              <a:rPr lang="en-US" altLang="zh-CN" b="1" dirty="0" smtClean="0"/>
              <a:t>void </a:t>
            </a:r>
            <a:r>
              <a:rPr lang="en-US" altLang="zh-CN" b="1" dirty="0" err="1" smtClean="0"/>
              <a:t>glTexEnvfi</a:t>
            </a:r>
            <a:r>
              <a:rPr lang="en-US" altLang="zh-CN" b="1" dirty="0" smtClean="0"/>
              <a:t> (</a:t>
            </a:r>
            <a:r>
              <a:rPr lang="en-US" altLang="zh-CN" b="1" dirty="0" err="1" smtClean="0"/>
              <a:t>GLenum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target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GLenum</a:t>
            </a:r>
            <a:r>
              <a:rPr lang="en-US" altLang="zh-CN" b="1" dirty="0" smtClean="0"/>
              <a:t> </a:t>
            </a:r>
            <a:r>
              <a:rPr lang="en-US" altLang="zh-CN" b="1" i="1" dirty="0" err="1" smtClean="0"/>
              <a:t>pname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GLint</a:t>
            </a:r>
            <a:r>
              <a:rPr lang="en-US" altLang="zh-CN" b="1" dirty="0" smtClean="0"/>
              <a:t> </a:t>
            </a:r>
            <a:r>
              <a:rPr lang="en-US" altLang="zh-CN" b="1" i="1" dirty="0" err="1" smtClean="0"/>
              <a:t>param</a:t>
            </a:r>
            <a:r>
              <a:rPr lang="en-US" altLang="zh-CN" b="1" dirty="0" smtClean="0"/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Texture in OpenGL</a:t>
            </a:r>
          </a:p>
          <a:p>
            <a:pPr lvl="1"/>
            <a:r>
              <a:rPr lang="en-US" altLang="zh-CN" dirty="0" smtClean="0"/>
              <a:t>Set Environment</a:t>
            </a:r>
          </a:p>
          <a:p>
            <a:pPr lvl="2"/>
            <a:r>
              <a:rPr lang="en-US" altLang="zh-CN" dirty="0" smtClean="0"/>
              <a:t>Mix texture with colors</a:t>
            </a:r>
          </a:p>
          <a:p>
            <a:pPr lvl="2"/>
            <a:r>
              <a:rPr lang="en-US" altLang="zh-CN" i="1" dirty="0" err="1" smtClean="0"/>
              <a:t>pname</a:t>
            </a:r>
            <a:endParaRPr lang="en-US" altLang="zh-CN" i="1" dirty="0" smtClean="0"/>
          </a:p>
          <a:p>
            <a:pPr lvl="3"/>
            <a:r>
              <a:rPr lang="en-US" altLang="zh-CN" dirty="0" smtClean="0"/>
              <a:t>GL_TEXTURE_ENV_COLOR</a:t>
            </a:r>
          </a:p>
          <a:p>
            <a:pPr lvl="2"/>
            <a:r>
              <a:rPr lang="en-US" altLang="zh-CN" i="1" dirty="0" err="1" smtClean="0"/>
              <a:t>param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GL_MODULATE</a:t>
            </a:r>
          </a:p>
          <a:p>
            <a:pPr lvl="3"/>
            <a:r>
              <a:rPr lang="en-US" altLang="zh-CN" dirty="0" smtClean="0"/>
              <a:t>GL_REPLACE</a:t>
            </a:r>
          </a:p>
          <a:p>
            <a:pPr lvl="3"/>
            <a:r>
              <a:rPr lang="en-US" altLang="zh-CN" dirty="0" smtClean="0"/>
              <a:t>GL_DECAL</a:t>
            </a:r>
          </a:p>
          <a:p>
            <a:pPr lvl="3"/>
            <a:r>
              <a:rPr lang="en-US" altLang="zh-CN" dirty="0" smtClean="0"/>
              <a:t>GL_ADD</a:t>
            </a:r>
          </a:p>
          <a:p>
            <a:pPr lvl="3"/>
            <a:endParaRPr lang="en-US" altLang="zh-CN" dirty="0" smtClean="0"/>
          </a:p>
          <a:p>
            <a:pPr lvl="3">
              <a:buNone/>
            </a:pPr>
            <a:r>
              <a:rPr lang="en-US" altLang="zh-CN" dirty="0" smtClean="0">
                <a:hlinkClick r:id="rId2" action="ppaction://hlinkfile"/>
              </a:rPr>
              <a:t>example</a:t>
            </a:r>
            <a:endParaRPr lang="en-US" altLang="zh-CN" dirty="0" smtClean="0"/>
          </a:p>
          <a:p>
            <a:pPr lvl="4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Texture in OpenGL</a:t>
            </a:r>
          </a:p>
          <a:p>
            <a:pPr lvl="1"/>
            <a:r>
              <a:rPr lang="en-US" altLang="zh-CN" dirty="0" smtClean="0"/>
              <a:t>Render</a:t>
            </a:r>
          </a:p>
          <a:p>
            <a:pPr lvl="2"/>
            <a:r>
              <a:rPr lang="en-US" altLang="zh-CN" dirty="0" smtClean="0"/>
              <a:t>We need to assign texture coordinate to each vertex</a:t>
            </a:r>
          </a:p>
          <a:p>
            <a:pPr lvl="2"/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glEnable</a:t>
            </a:r>
            <a:r>
              <a:rPr lang="en-US" altLang="zh-CN" dirty="0" smtClean="0"/>
              <a:t>(GL_TEXTURE_2D)</a:t>
            </a:r>
          </a:p>
          <a:p>
            <a:pPr lvl="2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glBindTexture</a:t>
            </a:r>
            <a:r>
              <a:rPr lang="en-US" altLang="zh-CN" dirty="0" smtClean="0"/>
              <a:t>(GL_TEXTURE_2D, </a:t>
            </a:r>
            <a:r>
              <a:rPr lang="en-US" altLang="zh-CN" i="1" dirty="0" err="1" smtClean="0"/>
              <a:t>texturehandle</a:t>
            </a:r>
            <a:r>
              <a:rPr lang="en-US" altLang="zh-CN" dirty="0" smtClean="0"/>
              <a:t>);</a:t>
            </a:r>
            <a:endParaRPr lang="en-US" altLang="zh-CN" i="1" dirty="0" smtClean="0"/>
          </a:p>
          <a:p>
            <a:pPr lvl="2">
              <a:buNone/>
            </a:pPr>
            <a:endParaRPr lang="en-US" altLang="zh-CN" i="1" dirty="0" smtClean="0"/>
          </a:p>
          <a:p>
            <a:pPr lvl="2">
              <a:buNone/>
            </a:pPr>
            <a:r>
              <a:rPr lang="en-US" altLang="zh-CN" dirty="0" smtClean="0"/>
              <a:t>	{	</a:t>
            </a:r>
          </a:p>
          <a:p>
            <a:pPr lvl="2">
              <a:buNone/>
            </a:pPr>
            <a:r>
              <a:rPr lang="en-US" altLang="zh-CN" dirty="0" smtClean="0"/>
              <a:t>		glTexCoord2f(</a:t>
            </a:r>
            <a:r>
              <a:rPr lang="en-US" altLang="zh-CN" i="1" dirty="0" err="1" smtClean="0"/>
              <a:t>s_coord</a:t>
            </a:r>
            <a:r>
              <a:rPr lang="en-US" altLang="zh-CN" dirty="0" smtClean="0"/>
              <a:t>, </a:t>
            </a:r>
            <a:r>
              <a:rPr lang="en-US" altLang="zh-CN" i="1" dirty="0" err="1" smtClean="0"/>
              <a:t>t_coord</a:t>
            </a:r>
            <a:r>
              <a:rPr lang="en-US" altLang="zh-CN" dirty="0" smtClean="0"/>
              <a:t>);</a:t>
            </a:r>
          </a:p>
          <a:p>
            <a:pPr lvl="2">
              <a:buNone/>
            </a:pPr>
            <a:r>
              <a:rPr lang="en-US" altLang="zh-CN" dirty="0" smtClean="0"/>
              <a:t>		glVertex3f(…);</a:t>
            </a:r>
          </a:p>
          <a:p>
            <a:pPr lvl="2">
              <a:buNone/>
            </a:pPr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What will we do?</a:t>
            </a:r>
          </a:p>
          <a:p>
            <a:r>
              <a:rPr lang="en-US" altLang="zh-CN" dirty="0" smtClean="0"/>
              <a:t>Main techniques we need</a:t>
            </a:r>
          </a:p>
          <a:p>
            <a:r>
              <a:rPr lang="en-US" altLang="zh-CN" dirty="0" smtClean="0"/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 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will we do?</a:t>
            </a:r>
          </a:p>
          <a:p>
            <a:r>
              <a:rPr lang="en-US" altLang="zh-CN" dirty="0" smtClean="0"/>
              <a:t>Main techniques we need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 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1143008"/>
          </a:xfrm>
        </p:spPr>
        <p:txBody>
          <a:bodyPr>
            <a:normAutofit/>
          </a:bodyPr>
          <a:lstStyle/>
          <a:p>
            <a:r>
              <a:rPr lang="en-US" altLang="zh-CN" sz="2200" dirty="0" smtClean="0"/>
              <a:t>Any of the examples is acceptable</a:t>
            </a:r>
            <a:endParaRPr lang="en-US" altLang="zh-CN" sz="1800" dirty="0" smtClean="0"/>
          </a:p>
          <a:p>
            <a:pPr lvl="1"/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14348" y="292893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Some more(Optional)…</a:t>
            </a:r>
            <a:endParaRPr lang="zh-CN" altLang="en-US" sz="3600" dirty="0"/>
          </a:p>
        </p:txBody>
      </p:sp>
      <p:sp>
        <p:nvSpPr>
          <p:cNvPr id="7" name="标题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Exercise time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642910" y="3929066"/>
            <a:ext cx="8229600" cy="15716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altLang="zh-CN" sz="2200" dirty="0" smtClean="0"/>
          </a:p>
        </p:txBody>
      </p:sp>
      <p:sp>
        <p:nvSpPr>
          <p:cNvPr id="9" name="左箭头 8">
            <a:hlinkClick r:id="rId2" action="ppaction://hlinksldjump"/>
          </p:cNvPr>
          <p:cNvSpPr/>
          <p:nvPr/>
        </p:nvSpPr>
        <p:spPr>
          <a:xfrm>
            <a:off x="7286644" y="2214554"/>
            <a:ext cx="857256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Texture – Filter</a:t>
            </a:r>
          </a:p>
          <a:p>
            <a:pPr lvl="1"/>
            <a:r>
              <a:rPr lang="en-US" altLang="zh-CN" dirty="0" smtClean="0">
                <a:hlinkClick r:id="rId2" action="ppaction://hlinkfile"/>
              </a:rPr>
              <a:t>example</a:t>
            </a:r>
            <a:endParaRPr lang="en-US" altLang="zh-CN" dirty="0" smtClean="0"/>
          </a:p>
          <a:p>
            <a:r>
              <a:rPr lang="en-US" altLang="zh-CN" dirty="0" smtClean="0"/>
              <a:t>Wandering</a:t>
            </a:r>
          </a:p>
          <a:p>
            <a:pPr lvl="1"/>
            <a:r>
              <a:rPr lang="en-US" altLang="zh-CN" dirty="0" smtClean="0">
                <a:hlinkClick r:id="rId3" action="ppaction://hlinkfile"/>
              </a:rPr>
              <a:t>example</a:t>
            </a:r>
            <a:endParaRPr lang="en-US" altLang="zh-CN" dirty="0" smtClean="0"/>
          </a:p>
          <a:p>
            <a:r>
              <a:rPr lang="en-US" altLang="zh-CN" dirty="0" smtClean="0"/>
              <a:t>Texture Environment</a:t>
            </a:r>
          </a:p>
          <a:p>
            <a:pPr lvl="1"/>
            <a:r>
              <a:rPr lang="en-US" altLang="zh-CN" dirty="0" smtClean="0">
                <a:hlinkClick r:id="rId4" action="ppaction://hlinkfile"/>
              </a:rPr>
              <a:t>example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will we do?</a:t>
            </a:r>
            <a:endParaRPr lang="zh-CN" altLang="en-US" dirty="0"/>
          </a:p>
        </p:txBody>
      </p:sp>
      <p:sp>
        <p:nvSpPr>
          <p:cNvPr id="7" name="右箭头 6">
            <a:hlinkClick r:id="rId5" action="ppaction://hlinksldjump"/>
          </p:cNvPr>
          <p:cNvSpPr/>
          <p:nvPr/>
        </p:nvSpPr>
        <p:spPr>
          <a:xfrm>
            <a:off x="7715272" y="6000768"/>
            <a:ext cx="6926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>
            <a:hlinkClick r:id="rId6" action="ppaction://hlinksldjump"/>
          </p:cNvPr>
          <p:cNvSpPr/>
          <p:nvPr/>
        </p:nvSpPr>
        <p:spPr>
          <a:xfrm>
            <a:off x="6143636" y="6000768"/>
            <a:ext cx="6926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will we do?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Main techniques we need</a:t>
            </a:r>
          </a:p>
          <a:p>
            <a:r>
              <a:rPr lang="en-US" altLang="zh-CN" dirty="0" smtClean="0"/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 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Texture in OpenGL</a:t>
            </a:r>
          </a:p>
          <a:p>
            <a:pPr lvl="1"/>
            <a:r>
              <a:rPr lang="en-US" altLang="zh-CN" dirty="0" smtClean="0"/>
              <a:t>Basic Steps</a:t>
            </a:r>
          </a:p>
          <a:p>
            <a:pPr lvl="2"/>
            <a:r>
              <a:rPr lang="en-US" altLang="zh-CN" dirty="0" smtClean="0"/>
              <a:t>Generate texture handles</a:t>
            </a:r>
          </a:p>
          <a:p>
            <a:pPr lvl="3"/>
            <a:r>
              <a:rPr lang="en-US" altLang="zh-CN" dirty="0" smtClean="0"/>
              <a:t>To distinguish from other textures</a:t>
            </a:r>
          </a:p>
          <a:p>
            <a:pPr lvl="2"/>
            <a:r>
              <a:rPr lang="en-US" altLang="zh-CN" dirty="0" smtClean="0"/>
              <a:t>Read (image) data for each handle</a:t>
            </a:r>
          </a:p>
          <a:p>
            <a:pPr lvl="2"/>
            <a:r>
              <a:rPr lang="en-US" altLang="zh-CN" dirty="0" smtClean="0">
                <a:solidFill>
                  <a:srgbClr val="00B050"/>
                </a:solidFill>
              </a:rPr>
              <a:t>Set texture parameters</a:t>
            </a:r>
          </a:p>
          <a:p>
            <a:pPr lvl="3"/>
            <a:r>
              <a:rPr lang="en-US" altLang="zh-CN" dirty="0" smtClean="0">
                <a:solidFill>
                  <a:srgbClr val="00B050"/>
                </a:solidFill>
              </a:rPr>
              <a:t>To achieve different effects</a:t>
            </a:r>
          </a:p>
          <a:p>
            <a:pPr lvl="2"/>
            <a:r>
              <a:rPr lang="en-US" altLang="zh-CN" dirty="0" smtClean="0">
                <a:solidFill>
                  <a:srgbClr val="00B050"/>
                </a:solidFill>
              </a:rPr>
              <a:t>Rendering related work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Texture in OpenGL</a:t>
            </a:r>
          </a:p>
          <a:p>
            <a:pPr lvl="1"/>
            <a:r>
              <a:rPr lang="en-US" altLang="zh-CN" dirty="0" smtClean="0"/>
              <a:t>Set Parameters</a:t>
            </a:r>
          </a:p>
          <a:p>
            <a:pPr lvl="1">
              <a:buNone/>
            </a:pPr>
            <a:endParaRPr lang="en-US" altLang="zh-CN" dirty="0" smtClean="0"/>
          </a:p>
          <a:p>
            <a:pPr lvl="1"/>
            <a:r>
              <a:rPr lang="en-US" altLang="zh-CN" b="1" dirty="0" smtClean="0"/>
              <a:t>void </a:t>
            </a:r>
            <a:r>
              <a:rPr lang="en-US" altLang="zh-CN" b="1" dirty="0" err="1" smtClean="0"/>
              <a:t>glTexParameters</a:t>
            </a:r>
            <a:r>
              <a:rPr lang="en-US" altLang="zh-CN" b="1" dirty="0" smtClean="0"/>
              <a:t>{f/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/fv/iv}(</a:t>
            </a:r>
            <a:r>
              <a:rPr lang="en-US" altLang="zh-CN" b="1" dirty="0" err="1" smtClean="0"/>
              <a:t>GLenum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target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GLenum</a:t>
            </a:r>
            <a:r>
              <a:rPr lang="en-US" altLang="zh-CN" b="1" dirty="0" smtClean="0"/>
              <a:t> </a:t>
            </a:r>
            <a:r>
              <a:rPr lang="en-US" altLang="zh-CN" b="1" i="1" dirty="0" err="1" smtClean="0"/>
              <a:t>pname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GLfloat</a:t>
            </a:r>
            <a:r>
              <a:rPr lang="en-US" altLang="zh-CN" b="1" dirty="0" smtClean="0"/>
              <a:t> </a:t>
            </a:r>
            <a:r>
              <a:rPr lang="en-US" altLang="zh-CN" b="1" i="1" dirty="0" err="1" smtClean="0"/>
              <a:t>param</a:t>
            </a:r>
            <a:r>
              <a:rPr lang="en-US" altLang="zh-CN" b="1" dirty="0" smtClean="0"/>
              <a:t>)</a:t>
            </a:r>
          </a:p>
          <a:p>
            <a:pPr lvl="1"/>
            <a:endParaRPr lang="en-US" altLang="zh-CN" b="1" dirty="0" smtClean="0"/>
          </a:p>
          <a:p>
            <a:pPr lvl="1">
              <a:buNone/>
            </a:pPr>
            <a:r>
              <a:rPr lang="en-US" altLang="zh-CN" dirty="0" smtClean="0"/>
              <a:t>	Many parameters can be set through this function call.</a:t>
            </a:r>
          </a:p>
          <a:p>
            <a:pPr lvl="1">
              <a:buNone/>
            </a:pPr>
            <a:r>
              <a:rPr lang="en-US" altLang="zh-CN" dirty="0" smtClean="0"/>
              <a:t>	We only introduce what we need.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Texture in OpenGL</a:t>
            </a:r>
          </a:p>
          <a:p>
            <a:pPr lvl="1"/>
            <a:r>
              <a:rPr lang="en-US" altLang="zh-CN" dirty="0" smtClean="0"/>
              <a:t>Set Texture Parameters</a:t>
            </a:r>
          </a:p>
          <a:p>
            <a:pPr lvl="2"/>
            <a:r>
              <a:rPr lang="en-US" altLang="zh-CN" dirty="0" smtClean="0"/>
              <a:t>Filtering</a:t>
            </a:r>
          </a:p>
          <a:p>
            <a:pPr lvl="3"/>
            <a:r>
              <a:rPr lang="en-US" altLang="zh-CN" dirty="0" smtClean="0"/>
              <a:t>Most pixels probably don’t correspond to a single unit of the texture.</a:t>
            </a:r>
          </a:p>
          <a:p>
            <a:pPr lvl="3"/>
            <a:r>
              <a:rPr lang="en-US" altLang="zh-CN" dirty="0" smtClean="0"/>
              <a:t>Filtering decides how to choose or mix the texture units to display each pixel</a:t>
            </a:r>
          </a:p>
          <a:p>
            <a:pPr lvl="3"/>
            <a:endParaRPr lang="en-US" altLang="zh-CN" dirty="0" smtClean="0"/>
          </a:p>
          <a:p>
            <a:pPr lvl="3"/>
            <a:r>
              <a:rPr lang="en-US" altLang="zh-CN" dirty="0" smtClean="0"/>
              <a:t>Filtering should be set for magnifying and minifying separately</a:t>
            </a:r>
          </a:p>
          <a:p>
            <a:pPr lvl="4"/>
            <a:r>
              <a:rPr lang="en-US" altLang="zh-CN" dirty="0" err="1" smtClean="0"/>
              <a:t>pname</a:t>
            </a:r>
            <a:r>
              <a:rPr lang="en-US" altLang="zh-CN" dirty="0" smtClean="0"/>
              <a:t> </a:t>
            </a:r>
          </a:p>
          <a:p>
            <a:pPr lvl="4">
              <a:buNone/>
            </a:pPr>
            <a:r>
              <a:rPr lang="en-US" altLang="zh-CN" dirty="0" smtClean="0"/>
              <a:t>	GL_TEXTURE_MAG_FILTER</a:t>
            </a:r>
          </a:p>
          <a:p>
            <a:pPr lvl="4">
              <a:buNone/>
            </a:pPr>
            <a:r>
              <a:rPr lang="en-US" altLang="zh-CN" dirty="0" smtClean="0"/>
              <a:t>	GL_TEXTURE_MIN_FILTER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Texture in OpenGL</a:t>
            </a:r>
          </a:p>
          <a:p>
            <a:pPr lvl="1"/>
            <a:r>
              <a:rPr lang="en-US" altLang="zh-CN" dirty="0" smtClean="0"/>
              <a:t>Set Texture Parameters</a:t>
            </a:r>
          </a:p>
          <a:p>
            <a:pPr lvl="2"/>
            <a:r>
              <a:rPr lang="en-US" altLang="zh-CN" dirty="0" smtClean="0"/>
              <a:t>Filtering</a:t>
            </a:r>
          </a:p>
          <a:p>
            <a:pPr lvl="3"/>
            <a:r>
              <a:rPr lang="en-US" altLang="zh-CN" dirty="0" err="1" smtClean="0"/>
              <a:t>param</a:t>
            </a:r>
            <a:endParaRPr lang="en-US" altLang="zh-CN" dirty="0" smtClean="0"/>
          </a:p>
          <a:p>
            <a:pPr lvl="3">
              <a:buNone/>
            </a:pPr>
            <a:r>
              <a:rPr lang="en-US" altLang="zh-CN" dirty="0" smtClean="0"/>
              <a:t>	For magnifying</a:t>
            </a:r>
          </a:p>
          <a:p>
            <a:pPr lvl="4">
              <a:buNone/>
            </a:pPr>
            <a:r>
              <a:rPr lang="en-US" altLang="zh-CN" dirty="0" smtClean="0"/>
              <a:t>	GL_NEAREST/GL_LINEAR</a:t>
            </a:r>
          </a:p>
          <a:p>
            <a:pPr lvl="3">
              <a:buNone/>
            </a:pPr>
            <a:r>
              <a:rPr lang="en-US" altLang="zh-CN" dirty="0" smtClean="0"/>
              <a:t>	For minifying</a:t>
            </a:r>
          </a:p>
          <a:p>
            <a:pPr lvl="4">
              <a:buNone/>
            </a:pPr>
            <a:r>
              <a:rPr lang="en-US" altLang="zh-CN" dirty="0" smtClean="0"/>
              <a:t>	GL_NEAREST/GL_LINEAR</a:t>
            </a:r>
          </a:p>
          <a:p>
            <a:pPr lvl="4">
              <a:buNone/>
            </a:pPr>
            <a:r>
              <a:rPr lang="en-US" altLang="zh-CN" dirty="0" smtClean="0"/>
              <a:t>	GL_NEAREST_MIPMAP_NEAREST</a:t>
            </a:r>
          </a:p>
          <a:p>
            <a:pPr lvl="4">
              <a:buNone/>
            </a:pPr>
            <a:r>
              <a:rPr lang="en-US" altLang="zh-CN" dirty="0" smtClean="0"/>
              <a:t>	GL_NEAREST_MIPMAP_LINEAR</a:t>
            </a:r>
          </a:p>
          <a:p>
            <a:pPr lvl="4">
              <a:buNone/>
            </a:pPr>
            <a:r>
              <a:rPr lang="en-US" altLang="zh-CN" dirty="0" smtClean="0"/>
              <a:t>	GL_LINEAR_MIPMAP_NEAREST</a:t>
            </a:r>
          </a:p>
          <a:p>
            <a:pPr lvl="4">
              <a:buNone/>
            </a:pPr>
            <a:r>
              <a:rPr lang="en-US" altLang="zh-CN" dirty="0" smtClean="0"/>
              <a:t>	GL_LINEAR_MIPMAP_LINEAR</a:t>
            </a:r>
          </a:p>
          <a:p>
            <a:pPr lvl="4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7572396" y="5643578"/>
            <a:ext cx="857256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Texture in OpenGL</a:t>
            </a:r>
          </a:p>
          <a:p>
            <a:pPr lvl="1"/>
            <a:r>
              <a:rPr lang="en-US" altLang="zh-CN" dirty="0" smtClean="0"/>
              <a:t>Set Texture Parameters</a:t>
            </a:r>
          </a:p>
          <a:p>
            <a:pPr lvl="2"/>
            <a:r>
              <a:rPr lang="en-US" altLang="zh-CN" dirty="0" smtClean="0"/>
              <a:t>GL_NEAREST</a:t>
            </a:r>
          </a:p>
          <a:p>
            <a:pPr lvl="3"/>
            <a:r>
              <a:rPr lang="en-US" altLang="zh-CN" dirty="0" smtClean="0"/>
              <a:t>Pick the nearest texture unit for each pixel</a:t>
            </a:r>
          </a:p>
          <a:p>
            <a:pPr lvl="2"/>
            <a:r>
              <a:rPr lang="en-US" altLang="zh-CN" dirty="0" smtClean="0"/>
              <a:t>GL_LINEAR</a:t>
            </a:r>
          </a:p>
          <a:p>
            <a:pPr lvl="3"/>
            <a:r>
              <a:rPr lang="en-US" altLang="zh-CN" dirty="0" smtClean="0"/>
              <a:t>Linear combination of corresponding texture units</a:t>
            </a:r>
          </a:p>
          <a:p>
            <a:pPr lvl="3"/>
            <a:endParaRPr lang="en-US" altLang="zh-CN" dirty="0" smtClean="0"/>
          </a:p>
          <a:p>
            <a:pPr lvl="4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931</TotalTime>
  <Words>451</Words>
  <Application>Microsoft Office PowerPoint</Application>
  <PresentationFormat>全屏显示(4:3)</PresentationFormat>
  <Paragraphs>172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聚合</vt:lpstr>
      <vt:lpstr>OpenGL Programming</vt:lpstr>
      <vt:lpstr>Week 5</vt:lpstr>
      <vt:lpstr>What will we do?</vt:lpstr>
      <vt:lpstr>Week 5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Week 5</vt:lpstr>
      <vt:lpstr>Some more(Optional)…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Naruto</dc:creator>
  <cp:lastModifiedBy>Narusaki</cp:lastModifiedBy>
  <cp:revision>813</cp:revision>
  <dcterms:created xsi:type="dcterms:W3CDTF">2013-03-02T00:49:58Z</dcterms:created>
  <dcterms:modified xsi:type="dcterms:W3CDTF">2015-03-29T14:51:41Z</dcterms:modified>
</cp:coreProperties>
</file>