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0" r:id="rId3"/>
    <p:sldId id="261" r:id="rId4"/>
    <p:sldId id="262" r:id="rId5"/>
    <p:sldId id="290" r:id="rId6"/>
    <p:sldId id="296" r:id="rId7"/>
    <p:sldId id="297" r:id="rId8"/>
    <p:sldId id="298" r:id="rId9"/>
    <p:sldId id="299" r:id="rId10"/>
    <p:sldId id="300" r:id="rId11"/>
    <p:sldId id="301" r:id="rId12"/>
    <p:sldId id="302" r:id="rId13"/>
    <p:sldId id="303" r:id="rId14"/>
    <p:sldId id="318" r:id="rId15"/>
    <p:sldId id="304" r:id="rId16"/>
    <p:sldId id="314" r:id="rId17"/>
    <p:sldId id="317" r:id="rId18"/>
    <p:sldId id="316" r:id="rId19"/>
    <p:sldId id="305" r:id="rId20"/>
    <p:sldId id="288" r:id="rId21"/>
    <p:sldId id="289" r:id="rId22"/>
  </p:sldIdLst>
  <p:sldSz cx="9144000" cy="6858000" type="screen4x3"/>
  <p:notesSz cx="6858000" cy="9144000"/>
  <p:defaultTextStyle>
    <a:defPPr>
      <a:defRPr lang="zh-CH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65" autoAdjust="0"/>
    <p:restoredTop sz="94662"/>
  </p:normalViewPr>
  <p:slideViewPr>
    <p:cSldViewPr>
      <p:cViewPr varScale="1">
        <p:scale>
          <a:sx n="91" d="100"/>
          <a:sy n="91" d="100"/>
        </p:scale>
        <p:origin x="2136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HS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HS" altLang="en-US" smtClean="0"/>
              <a:t>单击此处编辑母版副标题样式</a:t>
            </a:r>
            <a:endParaRPr kumimoji="0" lang="en-US"/>
          </a:p>
        </p:txBody>
      </p:sp>
      <p:grpSp>
        <p:nvGrpSpPr>
          <p:cNvPr id="2" name="组合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任意多边形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任意多边形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任意多边形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30820CF-B880-4189-942D-D702A7CBA730}" type="datetimeFigureOut">
              <a:rPr lang="zh-CHS" altLang="en-US" smtClean="0"/>
              <a:pPr/>
              <a:t>15/3/30</a:t>
            </a:fld>
            <a:endParaRPr lang="zh-CHS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zh-CHS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C913308-F349-4B6D-A68A-DD1791B4A57B}" type="slidenum">
              <a:rPr lang="zh-CHS" altLang="en-US" smtClean="0"/>
              <a:pPr/>
              <a:t>‹#›</a:t>
            </a:fld>
            <a:endParaRPr lang="zh-CHS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HS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HS" altLang="en-US" smtClean="0"/>
              <a:t>单击此处编辑母版文本样式</a:t>
            </a:r>
          </a:p>
          <a:p>
            <a:pPr lvl="1" eaLnBrk="1" latinLnBrk="0" hangingPunct="1"/>
            <a:r>
              <a:rPr lang="zh-CHS" altLang="en-US" smtClean="0"/>
              <a:t>第二级</a:t>
            </a:r>
          </a:p>
          <a:p>
            <a:pPr lvl="2" eaLnBrk="1" latinLnBrk="0" hangingPunct="1"/>
            <a:r>
              <a:rPr lang="zh-CHS" altLang="en-US" smtClean="0"/>
              <a:t>第三级</a:t>
            </a:r>
          </a:p>
          <a:p>
            <a:pPr lvl="3" eaLnBrk="1" latinLnBrk="0" hangingPunct="1"/>
            <a:r>
              <a:rPr lang="zh-CHS" altLang="en-US" smtClean="0"/>
              <a:t>第四级</a:t>
            </a:r>
          </a:p>
          <a:p>
            <a:pPr lvl="4" eaLnBrk="1" latinLnBrk="0" hangingPunct="1"/>
            <a:r>
              <a:rPr lang="zh-CHS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HS" altLang="en-US" smtClean="0"/>
              <a:pPr/>
              <a:t>15/3/30</a:t>
            </a:fld>
            <a:endParaRPr lang="zh-CHS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HS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HS" altLang="en-US" smtClean="0"/>
              <a:pPr/>
              <a:t>‹#›</a:t>
            </a:fld>
            <a:endParaRPr lang="zh-CH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zh-CHS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HS" altLang="en-US" smtClean="0"/>
              <a:t>单击此处编辑母版文本样式</a:t>
            </a:r>
          </a:p>
          <a:p>
            <a:pPr lvl="1" eaLnBrk="1" latinLnBrk="0" hangingPunct="1"/>
            <a:r>
              <a:rPr lang="zh-CHS" altLang="en-US" smtClean="0"/>
              <a:t>第二级</a:t>
            </a:r>
          </a:p>
          <a:p>
            <a:pPr lvl="2" eaLnBrk="1" latinLnBrk="0" hangingPunct="1"/>
            <a:r>
              <a:rPr lang="zh-CHS" altLang="en-US" smtClean="0"/>
              <a:t>第三级</a:t>
            </a:r>
          </a:p>
          <a:p>
            <a:pPr lvl="3" eaLnBrk="1" latinLnBrk="0" hangingPunct="1"/>
            <a:r>
              <a:rPr lang="zh-CHS" altLang="en-US" smtClean="0"/>
              <a:t>第四级</a:t>
            </a:r>
          </a:p>
          <a:p>
            <a:pPr lvl="4" eaLnBrk="1" latinLnBrk="0" hangingPunct="1"/>
            <a:r>
              <a:rPr lang="zh-CHS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HS" altLang="en-US" smtClean="0"/>
              <a:pPr/>
              <a:t>15/3/30</a:t>
            </a:fld>
            <a:endParaRPr lang="zh-CHS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HS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HS" altLang="en-US" smtClean="0"/>
              <a:pPr/>
              <a:t>‹#›</a:t>
            </a:fld>
            <a:endParaRPr lang="zh-CH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HS" altLang="en-US" smtClean="0"/>
              <a:t>单击此处编辑母版文本样式</a:t>
            </a:r>
          </a:p>
          <a:p>
            <a:pPr lvl="1" eaLnBrk="1" latinLnBrk="0" hangingPunct="1"/>
            <a:r>
              <a:rPr lang="zh-CHS" altLang="en-US" smtClean="0"/>
              <a:t>第二级</a:t>
            </a:r>
          </a:p>
          <a:p>
            <a:pPr lvl="2" eaLnBrk="1" latinLnBrk="0" hangingPunct="1"/>
            <a:r>
              <a:rPr lang="zh-CHS" altLang="en-US" smtClean="0"/>
              <a:t>第三级</a:t>
            </a:r>
          </a:p>
          <a:p>
            <a:pPr lvl="3" eaLnBrk="1" latinLnBrk="0" hangingPunct="1"/>
            <a:r>
              <a:rPr lang="zh-CHS" altLang="en-US" smtClean="0"/>
              <a:t>第四级</a:t>
            </a:r>
          </a:p>
          <a:p>
            <a:pPr lvl="4" eaLnBrk="1" latinLnBrk="0" hangingPunct="1"/>
            <a:r>
              <a:rPr lang="zh-CHS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HS" altLang="en-US" smtClean="0"/>
              <a:pPr/>
              <a:t>15/3/30</a:t>
            </a:fld>
            <a:endParaRPr lang="zh-CHS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HS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HS" altLang="en-US" smtClean="0"/>
              <a:pPr/>
              <a:t>‹#›</a:t>
            </a:fld>
            <a:endParaRPr lang="zh-CHS" alt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HS" altLang="en-US" smtClean="0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HS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HS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HS" altLang="en-US" smtClean="0"/>
              <a:pPr/>
              <a:t>15/3/30</a:t>
            </a:fld>
            <a:endParaRPr lang="zh-CHS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HS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HS" altLang="en-US" smtClean="0"/>
              <a:pPr/>
              <a:t>‹#›</a:t>
            </a:fld>
            <a:endParaRPr lang="zh-CHS" altLang="en-US"/>
          </a:p>
        </p:txBody>
      </p:sp>
      <p:sp>
        <p:nvSpPr>
          <p:cNvPr id="7" name="燕尾形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燕尾形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HS" altLang="en-US" smtClean="0"/>
              <a:t>单击此处编辑母版文本样式</a:t>
            </a:r>
          </a:p>
          <a:p>
            <a:pPr lvl="1" eaLnBrk="1" latinLnBrk="0" hangingPunct="1"/>
            <a:r>
              <a:rPr lang="zh-CHS" altLang="en-US" smtClean="0"/>
              <a:t>第二级</a:t>
            </a:r>
          </a:p>
          <a:p>
            <a:pPr lvl="2" eaLnBrk="1" latinLnBrk="0" hangingPunct="1"/>
            <a:r>
              <a:rPr lang="zh-CHS" altLang="en-US" smtClean="0"/>
              <a:t>第三级</a:t>
            </a:r>
          </a:p>
          <a:p>
            <a:pPr lvl="3" eaLnBrk="1" latinLnBrk="0" hangingPunct="1"/>
            <a:r>
              <a:rPr lang="zh-CHS" altLang="en-US" smtClean="0"/>
              <a:t>第四级</a:t>
            </a:r>
          </a:p>
          <a:p>
            <a:pPr lvl="4" eaLnBrk="1" latinLnBrk="0" hangingPunct="1"/>
            <a:r>
              <a:rPr lang="zh-CHS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HS" altLang="en-US" smtClean="0"/>
              <a:t>单击此处编辑母版文本样式</a:t>
            </a:r>
          </a:p>
          <a:p>
            <a:pPr lvl="1" eaLnBrk="1" latinLnBrk="0" hangingPunct="1"/>
            <a:r>
              <a:rPr lang="zh-CHS" altLang="en-US" smtClean="0"/>
              <a:t>第二级</a:t>
            </a:r>
          </a:p>
          <a:p>
            <a:pPr lvl="2" eaLnBrk="1" latinLnBrk="0" hangingPunct="1"/>
            <a:r>
              <a:rPr lang="zh-CHS" altLang="en-US" smtClean="0"/>
              <a:t>第三级</a:t>
            </a:r>
          </a:p>
          <a:p>
            <a:pPr lvl="3" eaLnBrk="1" latinLnBrk="0" hangingPunct="1"/>
            <a:r>
              <a:rPr lang="zh-CHS" altLang="en-US" smtClean="0"/>
              <a:t>第四级</a:t>
            </a:r>
          </a:p>
          <a:p>
            <a:pPr lvl="4" eaLnBrk="1" latinLnBrk="0" hangingPunct="1"/>
            <a:r>
              <a:rPr lang="zh-CHS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HS" altLang="en-US" smtClean="0"/>
              <a:pPr/>
              <a:t>15/3/30</a:t>
            </a:fld>
            <a:endParaRPr lang="zh-CHS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HS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HS" altLang="en-US" smtClean="0"/>
              <a:pPr/>
              <a:t>‹#›</a:t>
            </a:fld>
            <a:endParaRPr lang="zh-CHS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HS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zh-CHS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HS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HS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HS" altLang="en-US" smtClean="0"/>
              <a:t>单击此处编辑母版文本样式</a:t>
            </a:r>
          </a:p>
          <a:p>
            <a:pPr lvl="1" eaLnBrk="1" latinLnBrk="0" hangingPunct="1"/>
            <a:r>
              <a:rPr lang="zh-CHS" altLang="en-US" smtClean="0"/>
              <a:t>第二级</a:t>
            </a:r>
          </a:p>
          <a:p>
            <a:pPr lvl="2" eaLnBrk="1" latinLnBrk="0" hangingPunct="1"/>
            <a:r>
              <a:rPr lang="zh-CHS" altLang="en-US" smtClean="0"/>
              <a:t>第三级</a:t>
            </a:r>
          </a:p>
          <a:p>
            <a:pPr lvl="3" eaLnBrk="1" latinLnBrk="0" hangingPunct="1"/>
            <a:r>
              <a:rPr lang="zh-CHS" altLang="en-US" smtClean="0"/>
              <a:t>第四级</a:t>
            </a:r>
          </a:p>
          <a:p>
            <a:pPr lvl="4" eaLnBrk="1" latinLnBrk="0" hangingPunct="1"/>
            <a:r>
              <a:rPr lang="zh-CHS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HS" altLang="en-US" smtClean="0"/>
              <a:t>单击此处编辑母版文本样式</a:t>
            </a:r>
          </a:p>
          <a:p>
            <a:pPr lvl="1" eaLnBrk="1" latinLnBrk="0" hangingPunct="1"/>
            <a:r>
              <a:rPr lang="zh-CHS" altLang="en-US" smtClean="0"/>
              <a:t>第二级</a:t>
            </a:r>
          </a:p>
          <a:p>
            <a:pPr lvl="2" eaLnBrk="1" latinLnBrk="0" hangingPunct="1"/>
            <a:r>
              <a:rPr lang="zh-CHS" altLang="en-US" smtClean="0"/>
              <a:t>第三级</a:t>
            </a:r>
          </a:p>
          <a:p>
            <a:pPr lvl="3" eaLnBrk="1" latinLnBrk="0" hangingPunct="1"/>
            <a:r>
              <a:rPr lang="zh-CHS" altLang="en-US" smtClean="0"/>
              <a:t>第四级</a:t>
            </a:r>
          </a:p>
          <a:p>
            <a:pPr lvl="4" eaLnBrk="1" latinLnBrk="0" hangingPunct="1"/>
            <a:r>
              <a:rPr lang="zh-CHS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HS" altLang="en-US" smtClean="0"/>
              <a:pPr/>
              <a:t>15/3/30</a:t>
            </a:fld>
            <a:endParaRPr lang="zh-CHS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HS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HS" altLang="en-US" smtClean="0"/>
              <a:pPr/>
              <a:t>‹#›</a:t>
            </a:fld>
            <a:endParaRPr lang="zh-CHS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HS" altLang="en-US" smtClean="0"/>
              <a:pPr/>
              <a:t>15/3/30</a:t>
            </a:fld>
            <a:endParaRPr lang="zh-CHS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HS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HS" altLang="en-US" smtClean="0"/>
              <a:pPr/>
              <a:t>‹#›</a:t>
            </a:fld>
            <a:endParaRPr lang="zh-CHS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HS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HS" altLang="en-US" smtClean="0"/>
              <a:pPr/>
              <a:t>15/3/30</a:t>
            </a:fld>
            <a:endParaRPr lang="zh-CHS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HS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HS" altLang="en-US" smtClean="0"/>
              <a:pPr/>
              <a:t>‹#›</a:t>
            </a:fld>
            <a:endParaRPr lang="zh-CH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zh-CHS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HS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HS" altLang="en-US" smtClean="0"/>
              <a:t>单击此处编辑母版文本样式</a:t>
            </a:r>
          </a:p>
          <a:p>
            <a:pPr lvl="1" eaLnBrk="1" latinLnBrk="0" hangingPunct="1"/>
            <a:r>
              <a:rPr lang="zh-CHS" altLang="en-US" smtClean="0"/>
              <a:t>第二级</a:t>
            </a:r>
          </a:p>
          <a:p>
            <a:pPr lvl="2" eaLnBrk="1" latinLnBrk="0" hangingPunct="1"/>
            <a:r>
              <a:rPr lang="zh-CHS" altLang="en-US" smtClean="0"/>
              <a:t>第三级</a:t>
            </a:r>
          </a:p>
          <a:p>
            <a:pPr lvl="3" eaLnBrk="1" latinLnBrk="0" hangingPunct="1"/>
            <a:r>
              <a:rPr lang="zh-CHS" altLang="en-US" smtClean="0"/>
              <a:t>第四级</a:t>
            </a:r>
          </a:p>
          <a:p>
            <a:pPr lvl="4" eaLnBrk="1" latinLnBrk="0" hangingPunct="1"/>
            <a:r>
              <a:rPr lang="zh-CHS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530820CF-B880-4189-942D-D702A7CBA730}" type="datetimeFigureOut">
              <a:rPr lang="zh-CHS" altLang="en-US" smtClean="0"/>
              <a:pPr/>
              <a:t>15/3/30</a:t>
            </a:fld>
            <a:endParaRPr lang="zh-CHS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HS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HS" altLang="en-US" smtClean="0"/>
              <a:pPr/>
              <a:t>‹#›</a:t>
            </a:fld>
            <a:endParaRPr lang="zh-CHS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HS" altLang="en-US" smtClean="0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CHS" altLang="en-US" smtClean="0"/>
              <a:t>单击图标添加图片</a:t>
            </a:r>
            <a:endParaRPr kumimoji="0"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30820CF-B880-4189-942D-D702A7CBA730}" type="datetimeFigureOut">
              <a:rPr lang="zh-CHS" altLang="en-US" smtClean="0"/>
              <a:pPr/>
              <a:t>15/3/30</a:t>
            </a:fld>
            <a:endParaRPr lang="zh-CHS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zh-CHS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C913308-F349-4B6D-A68A-DD1791B4A57B}" type="slidenum">
              <a:rPr lang="zh-CHS" altLang="en-US" smtClean="0"/>
              <a:pPr/>
              <a:t>‹#›</a:t>
            </a:fld>
            <a:endParaRPr lang="zh-CHS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zh-CHS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任意多边形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直角三角形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燕尾形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燕尾形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png"/><Relationship Id="rId14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任意多边形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4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zh-CHS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zh-CHS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HS" altLang="en-US" smtClean="0"/>
              <a:t>第二级</a:t>
            </a:r>
          </a:p>
          <a:p>
            <a:pPr lvl="2" eaLnBrk="1" latinLnBrk="0" hangingPunct="1"/>
            <a:r>
              <a:rPr kumimoji="0" lang="zh-CHS" altLang="en-US" smtClean="0"/>
              <a:t>第三级</a:t>
            </a:r>
          </a:p>
          <a:p>
            <a:pPr lvl="3" eaLnBrk="1" latinLnBrk="0" hangingPunct="1"/>
            <a:r>
              <a:rPr kumimoji="0" lang="zh-CHS" altLang="en-US" smtClean="0"/>
              <a:t>第四级</a:t>
            </a:r>
          </a:p>
          <a:p>
            <a:pPr lvl="4" eaLnBrk="1" latinLnBrk="0" hangingPunct="1"/>
            <a:r>
              <a:rPr kumimoji="0" lang="zh-CHS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30820CF-B880-4189-942D-D702A7CBA730}" type="datetimeFigureOut">
              <a:rPr lang="zh-CHS" altLang="en-US" smtClean="0"/>
              <a:pPr/>
              <a:t>15/3/30</a:t>
            </a:fld>
            <a:endParaRPr lang="zh-CHS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zh-CHS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0C913308-F349-4B6D-A68A-DD1791B4A57B}" type="slidenum">
              <a:rPr lang="zh-CHS" altLang="en-US" smtClean="0"/>
              <a:pPr/>
              <a:t>‹#›</a:t>
            </a:fld>
            <a:endParaRPr lang="zh-CH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lesson10.exe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lesson10.exe" TargetMode="External"/><Relationship Id="rId3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Pyramid.exe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lesson10.exe" TargetMode="External"/><Relationship Id="rId4" Type="http://schemas.openxmlformats.org/officeDocument/2006/relationships/hyperlink" Target="Pyramid.exe" TargetMode="External"/><Relationship Id="rId5" Type="http://schemas.openxmlformats.org/officeDocument/2006/relationships/slide" Target="slide21.xml"/><Relationship Id="rId6" Type="http://schemas.openxmlformats.org/officeDocument/2006/relationships/slide" Target="slide8.xml"/><Relationship Id="rId1" Type="http://schemas.openxmlformats.org/officeDocument/2006/relationships/slideLayout" Target="../slideLayouts/slideLayout2.xml"/><Relationship Id="rId2" Type="http://schemas.openxmlformats.org/officeDocument/2006/relationships/hyperlink" Target="lesson07.exe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85786" y="1285860"/>
            <a:ext cx="7772400" cy="1829761"/>
          </a:xfrm>
        </p:spPr>
        <p:txBody>
          <a:bodyPr/>
          <a:lstStyle/>
          <a:p>
            <a:r>
              <a:rPr lang="en-US" altLang="zh-CHS" dirty="0" smtClean="0"/>
              <a:t>OpenGL Programming</a:t>
            </a:r>
            <a:endParaRPr lang="zh-CHS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85800" y="3429000"/>
            <a:ext cx="7772400" cy="1643073"/>
          </a:xfrm>
        </p:spPr>
        <p:txBody>
          <a:bodyPr>
            <a:normAutofit/>
          </a:bodyPr>
          <a:lstStyle/>
          <a:p>
            <a:r>
              <a:rPr lang="en-US" altLang="zh-CHS" dirty="0" err="1" smtClean="0"/>
              <a:t>Chunxu</a:t>
            </a:r>
            <a:r>
              <a:rPr lang="en-US" altLang="zh-CHS" dirty="0" smtClean="0"/>
              <a:t> </a:t>
            </a:r>
            <a:r>
              <a:rPr lang="en-US" altLang="zh-CHS" dirty="0" err="1" smtClean="0"/>
              <a:t>Xu</a:t>
            </a:r>
            <a:endParaRPr lang="en-US" altLang="zh-CHS" dirty="0" smtClean="0"/>
          </a:p>
          <a:p>
            <a:r>
              <a:rPr lang="en-US" altLang="zh-CHS" dirty="0" smtClean="0"/>
              <a:t>E-mail: xu-cx12@mails.tsinghua.edu.cn</a:t>
            </a:r>
          </a:p>
          <a:p>
            <a:r>
              <a:rPr lang="en-US" altLang="zh-CHS" dirty="0" err="1" smtClean="0"/>
              <a:t>Cellphone</a:t>
            </a:r>
            <a:r>
              <a:rPr lang="en-US" altLang="zh-CHS" dirty="0" smtClean="0"/>
              <a:t>: 15120003845</a:t>
            </a:r>
            <a:endParaRPr lang="zh-CH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HS" dirty="0" smtClean="0"/>
              <a:t>Texture in OpenGL</a:t>
            </a:r>
          </a:p>
          <a:p>
            <a:pPr lvl="1"/>
            <a:r>
              <a:rPr lang="en-US" altLang="zh-CHS" dirty="0" smtClean="0"/>
              <a:t>Set Texture Parameters</a:t>
            </a:r>
          </a:p>
          <a:p>
            <a:pPr lvl="2"/>
            <a:r>
              <a:rPr lang="en-US" altLang="zh-CHS" dirty="0" smtClean="0"/>
              <a:t>Mipmap</a:t>
            </a:r>
          </a:p>
          <a:p>
            <a:pPr lvl="2">
              <a:buNone/>
            </a:pPr>
            <a:r>
              <a:rPr lang="en-US" altLang="zh-CHS" dirty="0" smtClean="0"/>
              <a:t>	</a:t>
            </a:r>
            <a:r>
              <a:rPr lang="en-US" altLang="zh-CHS" dirty="0" smtClean="0">
                <a:hlinkClick r:id="rId2" action="ppaction://hlinkfile"/>
              </a:rPr>
              <a:t>Why we need mipmap?</a:t>
            </a:r>
            <a:endParaRPr lang="en-US" altLang="zh-CHS" dirty="0" smtClean="0"/>
          </a:p>
          <a:p>
            <a:pPr lvl="2"/>
            <a:endParaRPr lang="en-US" altLang="zh-CHS" dirty="0" smtClean="0"/>
          </a:p>
          <a:p>
            <a:pPr lvl="2"/>
            <a:r>
              <a:rPr lang="en-US" altLang="zh-CHS" dirty="0" smtClean="0"/>
              <a:t>Basic idea</a:t>
            </a:r>
          </a:p>
          <a:p>
            <a:pPr lvl="3"/>
            <a:r>
              <a:rPr lang="en-US" altLang="zh-CHS" dirty="0" smtClean="0"/>
              <a:t>Store different resolutions of textures</a:t>
            </a:r>
          </a:p>
          <a:p>
            <a:pPr lvl="4"/>
            <a:endParaRPr lang="en-US" altLang="zh-CHS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HS" sz="3600" dirty="0" smtClean="0"/>
              <a:t>Main techniques we need</a:t>
            </a:r>
            <a:endParaRPr lang="zh-CHS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HS" dirty="0" smtClean="0"/>
              <a:t>Texture in OpenGL</a:t>
            </a:r>
          </a:p>
          <a:p>
            <a:pPr lvl="1"/>
            <a:r>
              <a:rPr lang="en-US" altLang="zh-CHS" dirty="0" smtClean="0"/>
              <a:t>Set Texture Parameters</a:t>
            </a:r>
          </a:p>
          <a:p>
            <a:pPr lvl="2"/>
            <a:r>
              <a:rPr lang="en-US" altLang="zh-CHS" dirty="0" smtClean="0"/>
              <a:t>Mipmap</a:t>
            </a:r>
          </a:p>
          <a:p>
            <a:pPr lvl="2"/>
            <a:endParaRPr lang="en-US" altLang="zh-CHS" dirty="0" smtClean="0"/>
          </a:p>
          <a:p>
            <a:pPr lvl="2"/>
            <a:r>
              <a:rPr lang="en-US" altLang="zh-CHS" dirty="0" smtClean="0"/>
              <a:t>Come back to the </a:t>
            </a:r>
            <a:r>
              <a:rPr lang="en-US" altLang="zh-CHS" i="1" dirty="0" smtClean="0"/>
              <a:t>level</a:t>
            </a:r>
            <a:r>
              <a:rPr lang="en-US" altLang="zh-CHS" dirty="0" smtClean="0"/>
              <a:t> parameter of glTexImage2D()</a:t>
            </a:r>
          </a:p>
          <a:p>
            <a:pPr lvl="3"/>
            <a:r>
              <a:rPr lang="en-US" altLang="zh-CHS" dirty="0" smtClean="0"/>
              <a:t>We can use different glTexImage2D() calls with different </a:t>
            </a:r>
            <a:r>
              <a:rPr lang="en-US" altLang="zh-CHS" i="1" dirty="0" smtClean="0"/>
              <a:t>level</a:t>
            </a:r>
            <a:r>
              <a:rPr lang="en-US" altLang="zh-CHS" dirty="0" smtClean="0"/>
              <a:t> parameter</a:t>
            </a:r>
          </a:p>
          <a:p>
            <a:pPr lvl="3"/>
            <a:endParaRPr lang="en-US" altLang="zh-CHS" dirty="0" smtClean="0"/>
          </a:p>
          <a:p>
            <a:pPr lvl="3">
              <a:buNone/>
            </a:pPr>
            <a:r>
              <a:rPr lang="en-US" altLang="zh-CHS" dirty="0" smtClean="0"/>
              <a:t>	glTexImage2D(…, 0, …)</a:t>
            </a:r>
          </a:p>
          <a:p>
            <a:pPr lvl="3">
              <a:buNone/>
            </a:pPr>
            <a:r>
              <a:rPr lang="en-US" altLang="zh-CHS" dirty="0" smtClean="0"/>
              <a:t>	glTexImage2D(…, 1, …)</a:t>
            </a:r>
          </a:p>
          <a:p>
            <a:pPr lvl="3">
              <a:buNone/>
            </a:pPr>
            <a:r>
              <a:rPr lang="en-US" altLang="zh-CHS" dirty="0" smtClean="0"/>
              <a:t>	glTexImage2D(…, 2, …)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HS" sz="3600" dirty="0" smtClean="0"/>
              <a:t>Main techniques we need</a:t>
            </a:r>
            <a:endParaRPr lang="zh-CHS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HS" dirty="0" smtClean="0"/>
              <a:t>Texture in OpenGL</a:t>
            </a:r>
          </a:p>
          <a:p>
            <a:pPr lvl="1"/>
            <a:r>
              <a:rPr lang="en-US" altLang="zh-CHS" dirty="0" smtClean="0"/>
              <a:t>Set Texture Parameters</a:t>
            </a:r>
          </a:p>
          <a:p>
            <a:pPr lvl="2"/>
            <a:r>
              <a:rPr lang="en-US" altLang="zh-CHS" dirty="0" smtClean="0"/>
              <a:t>Mipmap</a:t>
            </a:r>
          </a:p>
          <a:p>
            <a:pPr lvl="2"/>
            <a:endParaRPr lang="en-US" altLang="zh-CHS" dirty="0" smtClean="0"/>
          </a:p>
          <a:p>
            <a:pPr lvl="2"/>
            <a:r>
              <a:rPr lang="en-US" altLang="zh-CHS" dirty="0" smtClean="0"/>
              <a:t>A much more easier way to read for </a:t>
            </a:r>
            <a:r>
              <a:rPr lang="en-US" altLang="zh-CHS" dirty="0" err="1" smtClean="0"/>
              <a:t>mipmap</a:t>
            </a:r>
            <a:r>
              <a:rPr lang="en-US" altLang="zh-CHS" dirty="0" smtClean="0"/>
              <a:t> filtering</a:t>
            </a:r>
          </a:p>
          <a:p>
            <a:pPr lvl="2"/>
            <a:endParaRPr lang="en-US" altLang="zh-CHS" dirty="0" smtClean="0"/>
          </a:p>
          <a:p>
            <a:pPr lvl="2">
              <a:buNone/>
            </a:pPr>
            <a:r>
              <a:rPr lang="en-US" altLang="zh-CHS" b="1" dirty="0" smtClean="0"/>
              <a:t>	</a:t>
            </a:r>
            <a:r>
              <a:rPr lang="en-US" altLang="zh-CHS" b="1" dirty="0" err="1" smtClean="0"/>
              <a:t>int</a:t>
            </a:r>
            <a:r>
              <a:rPr lang="en-US" altLang="zh-CHS" b="1" dirty="0" smtClean="0"/>
              <a:t> gluBuild2DMipmaps(</a:t>
            </a:r>
            <a:r>
              <a:rPr lang="en-US" altLang="zh-CHS" b="1" dirty="0" err="1" smtClean="0"/>
              <a:t>GLenum</a:t>
            </a:r>
            <a:r>
              <a:rPr lang="en-US" altLang="zh-CHS" b="1" dirty="0" smtClean="0"/>
              <a:t> </a:t>
            </a:r>
            <a:r>
              <a:rPr lang="en-US" altLang="zh-CHS" b="1" i="1" dirty="0" smtClean="0"/>
              <a:t>target</a:t>
            </a:r>
            <a:r>
              <a:rPr lang="en-US" altLang="zh-CHS" b="1" dirty="0" smtClean="0"/>
              <a:t>, </a:t>
            </a:r>
            <a:r>
              <a:rPr lang="en-US" altLang="zh-CHS" b="1" dirty="0" err="1" smtClean="0"/>
              <a:t>GLint</a:t>
            </a:r>
            <a:r>
              <a:rPr lang="en-US" altLang="zh-CHS" b="1" dirty="0" smtClean="0"/>
              <a:t> </a:t>
            </a:r>
            <a:r>
              <a:rPr lang="en-US" altLang="zh-CHS" b="1" i="1" dirty="0" err="1" smtClean="0"/>
              <a:t>internalFormat</a:t>
            </a:r>
            <a:r>
              <a:rPr lang="en-US" altLang="zh-CHS" b="1" dirty="0" smtClean="0"/>
              <a:t>, </a:t>
            </a:r>
            <a:r>
              <a:rPr lang="en-US" altLang="zh-CHS" b="1" dirty="0" err="1" smtClean="0"/>
              <a:t>GLint</a:t>
            </a:r>
            <a:r>
              <a:rPr lang="en-US" altLang="zh-CHS" b="1" dirty="0" smtClean="0"/>
              <a:t> </a:t>
            </a:r>
            <a:r>
              <a:rPr lang="en-US" altLang="zh-CHS" b="1" i="1" dirty="0" smtClean="0"/>
              <a:t>width</a:t>
            </a:r>
            <a:r>
              <a:rPr lang="en-US" altLang="zh-CHS" b="1" dirty="0" smtClean="0"/>
              <a:t>, </a:t>
            </a:r>
            <a:r>
              <a:rPr lang="en-US" altLang="zh-CHS" b="1" dirty="0" err="1" smtClean="0"/>
              <a:t>GLint</a:t>
            </a:r>
            <a:r>
              <a:rPr lang="en-US" altLang="zh-CHS" b="1" dirty="0" smtClean="0"/>
              <a:t> </a:t>
            </a:r>
            <a:r>
              <a:rPr lang="en-US" altLang="zh-CHS" b="1" i="1" dirty="0" smtClean="0"/>
              <a:t>height</a:t>
            </a:r>
            <a:r>
              <a:rPr lang="en-US" altLang="zh-CHS" b="1" dirty="0" smtClean="0"/>
              <a:t>, </a:t>
            </a:r>
            <a:r>
              <a:rPr lang="en-US" altLang="zh-CHS" b="1" dirty="0" err="1" smtClean="0"/>
              <a:t>GLenum</a:t>
            </a:r>
            <a:r>
              <a:rPr lang="en-US" altLang="zh-CHS" b="1" dirty="0" smtClean="0"/>
              <a:t> </a:t>
            </a:r>
            <a:r>
              <a:rPr lang="en-US" altLang="zh-CHS" b="1" i="1" dirty="0" smtClean="0"/>
              <a:t>format</a:t>
            </a:r>
            <a:r>
              <a:rPr lang="en-US" altLang="zh-CHS" b="1" dirty="0" smtClean="0"/>
              <a:t>, </a:t>
            </a:r>
            <a:r>
              <a:rPr lang="en-US" altLang="zh-CHS" b="1" dirty="0" err="1" smtClean="0"/>
              <a:t>GLenum</a:t>
            </a:r>
            <a:r>
              <a:rPr lang="en-US" altLang="zh-CHS" b="1" dirty="0" smtClean="0"/>
              <a:t> </a:t>
            </a:r>
            <a:r>
              <a:rPr lang="en-US" altLang="zh-CHS" b="1" i="1" dirty="0" smtClean="0"/>
              <a:t>type</a:t>
            </a:r>
            <a:r>
              <a:rPr lang="en-US" altLang="zh-CHS" b="1" dirty="0" smtClean="0"/>
              <a:t>, const void* </a:t>
            </a:r>
            <a:r>
              <a:rPr lang="en-US" altLang="zh-CHS" b="1" i="1" dirty="0" smtClean="0"/>
              <a:t>data</a:t>
            </a:r>
            <a:r>
              <a:rPr lang="en-US" altLang="zh-CHS" b="1" dirty="0" smtClean="0"/>
              <a:t>)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HS" sz="3600" dirty="0" smtClean="0"/>
              <a:t>Main techniques we need</a:t>
            </a:r>
            <a:endParaRPr lang="zh-CHS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HS" dirty="0" smtClean="0"/>
              <a:t>Texture in OpenGL</a:t>
            </a:r>
          </a:p>
          <a:p>
            <a:pPr lvl="1"/>
            <a:r>
              <a:rPr lang="en-US" altLang="zh-CHS" dirty="0" smtClean="0"/>
              <a:t>Set Texture Parameters</a:t>
            </a:r>
          </a:p>
          <a:p>
            <a:pPr lvl="2"/>
            <a:r>
              <a:rPr lang="en-US" altLang="zh-CHS" dirty="0" smtClean="0"/>
              <a:t>Wrapping</a:t>
            </a:r>
          </a:p>
          <a:p>
            <a:pPr lvl="3"/>
            <a:r>
              <a:rPr lang="en-US" altLang="zh-CHS" dirty="0" smtClean="0"/>
              <a:t>Texture coordinate</a:t>
            </a:r>
          </a:p>
          <a:p>
            <a:pPr lvl="4"/>
            <a:r>
              <a:rPr lang="en-US" altLang="zh-CHS" dirty="0" smtClean="0"/>
              <a:t>ranges in [0.0, 1.0]</a:t>
            </a:r>
          </a:p>
          <a:p>
            <a:pPr lvl="4"/>
            <a:endParaRPr lang="en-US" altLang="zh-CHS" dirty="0" smtClean="0"/>
          </a:p>
          <a:p>
            <a:pPr lvl="3"/>
            <a:r>
              <a:rPr lang="en-US" altLang="zh-CHS" dirty="0" smtClean="0"/>
              <a:t>What if it is out of bounder?</a:t>
            </a:r>
          </a:p>
          <a:p>
            <a:pPr lvl="4"/>
            <a:r>
              <a:rPr lang="en-US" altLang="zh-CHS" dirty="0" err="1" smtClean="0"/>
              <a:t>pname</a:t>
            </a:r>
            <a:endParaRPr lang="en-US" altLang="zh-CHS" dirty="0" smtClean="0"/>
          </a:p>
          <a:p>
            <a:pPr lvl="5"/>
            <a:r>
              <a:rPr lang="en-US" altLang="zh-CHS" dirty="0" smtClean="0"/>
              <a:t>GL_TEXTURE_WRAP_S</a:t>
            </a:r>
          </a:p>
          <a:p>
            <a:pPr lvl="5"/>
            <a:r>
              <a:rPr lang="en-US" altLang="zh-CHS" dirty="0" smtClean="0"/>
              <a:t>GL_TEXTURE_WRAP_T</a:t>
            </a:r>
          </a:p>
          <a:p>
            <a:pPr lvl="5"/>
            <a:r>
              <a:rPr lang="en-US" altLang="zh-CHS" dirty="0" smtClean="0"/>
              <a:t>GL_TEXTURE_WRAP_R</a:t>
            </a:r>
          </a:p>
          <a:p>
            <a:pPr lvl="5"/>
            <a:r>
              <a:rPr lang="en-US" altLang="zh-CHS" dirty="0" smtClean="0"/>
              <a:t>…</a:t>
            </a:r>
          </a:p>
          <a:p>
            <a:pPr lvl="4">
              <a:buNone/>
            </a:pPr>
            <a:endParaRPr lang="en-US" altLang="zh-CHS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HS" sz="3600" dirty="0" smtClean="0"/>
              <a:t>Main techniques we need</a:t>
            </a:r>
            <a:endParaRPr lang="zh-CHS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HS" dirty="0" smtClean="0"/>
              <a:t>Texture in OpenGL</a:t>
            </a:r>
          </a:p>
          <a:p>
            <a:pPr lvl="1"/>
            <a:r>
              <a:rPr lang="en-US" altLang="zh-CHS" dirty="0" smtClean="0"/>
              <a:t>Set Texture Parameters</a:t>
            </a:r>
          </a:p>
          <a:p>
            <a:endParaRPr lang="en-US" altLang="zh-CHS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HS" sz="3600" dirty="0" smtClean="0"/>
              <a:t>Main techniques we need</a:t>
            </a:r>
            <a:endParaRPr lang="zh-CHS" altLang="en-US" sz="3600" dirty="0"/>
          </a:p>
        </p:txBody>
      </p:sp>
      <p:sp>
        <p:nvSpPr>
          <p:cNvPr id="4" name="矩形 3"/>
          <p:cNvSpPr/>
          <p:nvPr/>
        </p:nvSpPr>
        <p:spPr>
          <a:xfrm>
            <a:off x="1403648" y="2996952"/>
            <a:ext cx="2088232" cy="2088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HS" altLang="en-US"/>
          </a:p>
        </p:txBody>
      </p:sp>
      <p:pic>
        <p:nvPicPr>
          <p:cNvPr id="6" name="图片 5" descr="Crate.bmp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20072" y="2996952"/>
            <a:ext cx="2088000" cy="2088000"/>
          </a:xfrm>
          <a:prstGeom prst="rect">
            <a:avLst/>
          </a:prstGeom>
        </p:spPr>
      </p:pic>
      <p:grpSp>
        <p:nvGrpSpPr>
          <p:cNvPr id="5" name="组合 10"/>
          <p:cNvGrpSpPr/>
          <p:nvPr/>
        </p:nvGrpSpPr>
        <p:grpSpPr>
          <a:xfrm>
            <a:off x="4499992" y="2492896"/>
            <a:ext cx="3302026" cy="3105636"/>
            <a:chOff x="4499992" y="2492896"/>
            <a:chExt cx="3302026" cy="3105636"/>
          </a:xfrm>
        </p:grpSpPr>
        <p:sp>
          <p:nvSpPr>
            <p:cNvPr id="7" name="TextBox 6"/>
            <p:cNvSpPr txBox="1"/>
            <p:nvPr/>
          </p:nvSpPr>
          <p:spPr>
            <a:xfrm>
              <a:off x="4499992" y="5229200"/>
              <a:ext cx="1213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HS" dirty="0" smtClean="0"/>
                <a:t>(0.0, 0.0)</a:t>
              </a:r>
              <a:endParaRPr lang="zh-CHS" alt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588224" y="5229200"/>
              <a:ext cx="1213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HS" dirty="0" smtClean="0"/>
                <a:t>(0.0, 1.0)</a:t>
              </a:r>
              <a:endParaRPr lang="zh-CHS" alt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588224" y="2564904"/>
              <a:ext cx="1213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HS" dirty="0" smtClean="0"/>
                <a:t>(1.0, 1.0)</a:t>
              </a:r>
              <a:endParaRPr lang="zh-CHS" alt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499992" y="2492896"/>
              <a:ext cx="1213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HS" dirty="0" smtClean="0"/>
                <a:t>(0.0, 1.0)</a:t>
              </a:r>
              <a:endParaRPr lang="zh-CHS" alt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3.7037E-7 L -0.41754 0.00093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9" y="0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4.81481E-6 L -0.40521 -0.00069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HS" dirty="0" smtClean="0"/>
              <a:t>Texture in OpenGL</a:t>
            </a:r>
          </a:p>
          <a:p>
            <a:pPr lvl="1"/>
            <a:r>
              <a:rPr lang="en-US" altLang="zh-CHS" dirty="0" smtClean="0"/>
              <a:t>Set Texture Parameters</a:t>
            </a:r>
          </a:p>
          <a:p>
            <a:pPr lvl="2"/>
            <a:r>
              <a:rPr lang="en-US" altLang="zh-CHS" dirty="0" smtClean="0"/>
              <a:t>Wrapping</a:t>
            </a:r>
          </a:p>
          <a:p>
            <a:pPr lvl="3"/>
            <a:r>
              <a:rPr lang="en-US" altLang="zh-CHS" dirty="0" err="1" smtClean="0"/>
              <a:t>param</a:t>
            </a:r>
            <a:endParaRPr lang="en-US" altLang="zh-CHS" dirty="0" smtClean="0"/>
          </a:p>
          <a:p>
            <a:pPr lvl="4"/>
            <a:r>
              <a:rPr lang="en-US" altLang="zh-CHS" dirty="0" smtClean="0"/>
              <a:t>GL_REPEAT</a:t>
            </a:r>
          </a:p>
          <a:p>
            <a:pPr lvl="5"/>
            <a:r>
              <a:rPr lang="en-US" altLang="zh-CHS" dirty="0" smtClean="0"/>
              <a:t>start from 0 again…</a:t>
            </a:r>
          </a:p>
          <a:p>
            <a:pPr lvl="4"/>
            <a:r>
              <a:rPr lang="en-US" altLang="zh-CHS" dirty="0" smtClean="0"/>
              <a:t>GL_CLAMP_TO_EDGE</a:t>
            </a:r>
          </a:p>
          <a:p>
            <a:pPr lvl="4"/>
            <a:r>
              <a:rPr lang="en-US" altLang="zh-CHS" dirty="0" smtClean="0"/>
              <a:t>GL_CLAMP_TO_BORDER</a:t>
            </a:r>
          </a:p>
          <a:p>
            <a:pPr lvl="4">
              <a:buNone/>
            </a:pPr>
            <a:endParaRPr lang="en-US" altLang="zh-CHS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HS" sz="3600" dirty="0" smtClean="0"/>
              <a:t>Main techniques we need</a:t>
            </a:r>
            <a:endParaRPr lang="zh-CHS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HS" dirty="0" smtClean="0"/>
              <a:t>Texture in OpenGL</a:t>
            </a:r>
          </a:p>
          <a:p>
            <a:pPr lvl="1"/>
            <a:r>
              <a:rPr lang="en-US" altLang="zh-CHS" dirty="0" smtClean="0"/>
              <a:t>Set Texture Parameters</a:t>
            </a:r>
          </a:p>
          <a:p>
            <a:pPr lvl="2"/>
            <a:r>
              <a:rPr lang="en-US" altLang="zh-CHS" dirty="0" smtClean="0"/>
              <a:t>Wrapping</a:t>
            </a:r>
          </a:p>
          <a:p>
            <a:pPr lvl="2"/>
            <a:endParaRPr lang="en-US" altLang="zh-CHS" dirty="0" smtClean="0"/>
          </a:p>
          <a:p>
            <a:pPr lvl="2"/>
            <a:endParaRPr lang="en-US" altLang="zh-CHS" dirty="0" smtClean="0"/>
          </a:p>
          <a:p>
            <a:pPr lvl="2"/>
            <a:endParaRPr lang="en-US" altLang="zh-CHS" dirty="0" smtClean="0"/>
          </a:p>
          <a:p>
            <a:pPr lvl="2"/>
            <a:endParaRPr lang="en-US" altLang="zh-CHS" dirty="0" smtClean="0"/>
          </a:p>
          <a:p>
            <a:pPr lvl="2"/>
            <a:endParaRPr lang="en-US" altLang="zh-CHS" dirty="0" smtClean="0"/>
          </a:p>
          <a:p>
            <a:pPr lvl="2"/>
            <a:endParaRPr lang="en-US" altLang="zh-CHS" dirty="0" smtClean="0"/>
          </a:p>
          <a:p>
            <a:pPr lvl="2"/>
            <a:endParaRPr lang="en-US" altLang="zh-CHS" dirty="0" smtClean="0"/>
          </a:p>
          <a:p>
            <a:pPr lvl="2">
              <a:buNone/>
            </a:pPr>
            <a:r>
              <a:rPr lang="en-US" altLang="zh-CHS" dirty="0" smtClean="0">
                <a:hlinkClick r:id="rId2" action="ppaction://hlinkfile"/>
              </a:rPr>
              <a:t>example</a:t>
            </a:r>
            <a:endParaRPr lang="en-US" altLang="zh-CHS" dirty="0" smtClean="0"/>
          </a:p>
          <a:p>
            <a:pPr lvl="2"/>
            <a:endParaRPr lang="en-US" altLang="zh-CHS" dirty="0" smtClean="0"/>
          </a:p>
          <a:p>
            <a:pPr lvl="4">
              <a:buNone/>
            </a:pPr>
            <a:endParaRPr lang="en-US" altLang="zh-CHS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HS" sz="3600" dirty="0" smtClean="0"/>
              <a:t>Main techniques we need</a:t>
            </a:r>
            <a:endParaRPr lang="zh-CHS" altLang="en-US" sz="3600" dirty="0"/>
          </a:p>
        </p:txBody>
      </p:sp>
      <p:pic>
        <p:nvPicPr>
          <p:cNvPr id="4" name="图片 3" descr="c3_clamping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71201" y="3068960"/>
            <a:ext cx="6581109" cy="206780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HS" dirty="0" smtClean="0"/>
              <a:t>Texture in OpenGL</a:t>
            </a:r>
          </a:p>
          <a:p>
            <a:pPr lvl="1"/>
            <a:r>
              <a:rPr lang="en-US" altLang="zh-CHS" dirty="0" smtClean="0"/>
              <a:t>Set Environment</a:t>
            </a:r>
          </a:p>
          <a:p>
            <a:pPr lvl="1">
              <a:buNone/>
            </a:pPr>
            <a:endParaRPr lang="en-US" altLang="zh-CHS" dirty="0" smtClean="0"/>
          </a:p>
          <a:p>
            <a:pPr lvl="1"/>
            <a:r>
              <a:rPr lang="en-US" altLang="zh-CHS" b="1" dirty="0" smtClean="0"/>
              <a:t>void </a:t>
            </a:r>
            <a:r>
              <a:rPr lang="en-US" altLang="zh-CHS" b="1" dirty="0" err="1" smtClean="0"/>
              <a:t>glTexEnvfi</a:t>
            </a:r>
            <a:r>
              <a:rPr lang="en-US" altLang="zh-CHS" b="1" dirty="0" smtClean="0"/>
              <a:t> (</a:t>
            </a:r>
            <a:r>
              <a:rPr lang="en-US" altLang="zh-CHS" b="1" dirty="0" err="1" smtClean="0"/>
              <a:t>GLenum</a:t>
            </a:r>
            <a:r>
              <a:rPr lang="en-US" altLang="zh-CHS" b="1" dirty="0" smtClean="0"/>
              <a:t> </a:t>
            </a:r>
            <a:r>
              <a:rPr lang="en-US" altLang="zh-CHS" b="1" i="1" dirty="0" smtClean="0"/>
              <a:t>target</a:t>
            </a:r>
            <a:r>
              <a:rPr lang="en-US" altLang="zh-CHS" b="1" dirty="0" smtClean="0"/>
              <a:t>, </a:t>
            </a:r>
            <a:r>
              <a:rPr lang="en-US" altLang="zh-CHS" b="1" dirty="0" err="1" smtClean="0"/>
              <a:t>GLenum</a:t>
            </a:r>
            <a:r>
              <a:rPr lang="en-US" altLang="zh-CHS" b="1" dirty="0" smtClean="0"/>
              <a:t> </a:t>
            </a:r>
            <a:r>
              <a:rPr lang="en-US" altLang="zh-CHS" b="1" i="1" dirty="0" err="1" smtClean="0"/>
              <a:t>pname</a:t>
            </a:r>
            <a:r>
              <a:rPr lang="en-US" altLang="zh-CHS" b="1" dirty="0" smtClean="0"/>
              <a:t>, </a:t>
            </a:r>
            <a:r>
              <a:rPr lang="en-US" altLang="zh-CHS" b="1" dirty="0" err="1" smtClean="0"/>
              <a:t>GLint</a:t>
            </a:r>
            <a:r>
              <a:rPr lang="en-US" altLang="zh-CHS" b="1" dirty="0" smtClean="0"/>
              <a:t> </a:t>
            </a:r>
            <a:r>
              <a:rPr lang="en-US" altLang="zh-CHS" b="1" i="1" dirty="0" err="1" smtClean="0"/>
              <a:t>param</a:t>
            </a:r>
            <a:r>
              <a:rPr lang="en-US" altLang="zh-CHS" b="1" dirty="0" smtClean="0"/>
              <a:t>)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HS" sz="3600" dirty="0" smtClean="0"/>
              <a:t>Main techniques we need</a:t>
            </a:r>
            <a:endParaRPr lang="zh-CHS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HS" dirty="0" smtClean="0"/>
              <a:t>Texture in OpenGL</a:t>
            </a:r>
          </a:p>
          <a:p>
            <a:pPr lvl="1"/>
            <a:r>
              <a:rPr lang="en-US" altLang="zh-CHS" dirty="0" smtClean="0"/>
              <a:t>Set Environment</a:t>
            </a:r>
          </a:p>
          <a:p>
            <a:pPr lvl="2"/>
            <a:r>
              <a:rPr lang="en-US" altLang="zh-CHS" dirty="0" smtClean="0"/>
              <a:t>Mix texture with colors</a:t>
            </a:r>
          </a:p>
          <a:p>
            <a:pPr lvl="2"/>
            <a:r>
              <a:rPr lang="en-US" altLang="zh-CHS" i="1" dirty="0" err="1" smtClean="0"/>
              <a:t>pname</a:t>
            </a:r>
            <a:endParaRPr lang="en-US" altLang="zh-CHS" i="1" dirty="0" smtClean="0"/>
          </a:p>
          <a:p>
            <a:pPr lvl="3"/>
            <a:r>
              <a:rPr lang="en-US" altLang="zh-CHS" dirty="0" smtClean="0"/>
              <a:t>GL_TEXTURE_ENV_COLOR</a:t>
            </a:r>
          </a:p>
          <a:p>
            <a:pPr lvl="2"/>
            <a:r>
              <a:rPr lang="en-US" altLang="zh-CHS" i="1" dirty="0" err="1" smtClean="0"/>
              <a:t>param</a:t>
            </a:r>
            <a:endParaRPr lang="en-US" altLang="zh-CHS" dirty="0" smtClean="0"/>
          </a:p>
          <a:p>
            <a:pPr lvl="3"/>
            <a:r>
              <a:rPr lang="en-US" altLang="zh-CHS" dirty="0" smtClean="0"/>
              <a:t>GL_MODULATE</a:t>
            </a:r>
          </a:p>
          <a:p>
            <a:pPr lvl="3"/>
            <a:r>
              <a:rPr lang="en-US" altLang="zh-CHS" dirty="0" smtClean="0"/>
              <a:t>GL_REPLACE</a:t>
            </a:r>
          </a:p>
          <a:p>
            <a:pPr lvl="3"/>
            <a:r>
              <a:rPr lang="en-US" altLang="zh-CHS" dirty="0" smtClean="0"/>
              <a:t>GL_DECAL</a:t>
            </a:r>
          </a:p>
          <a:p>
            <a:pPr lvl="3"/>
            <a:r>
              <a:rPr lang="en-US" altLang="zh-CHS" dirty="0" smtClean="0"/>
              <a:t>GL_ADD</a:t>
            </a:r>
          </a:p>
          <a:p>
            <a:pPr lvl="3"/>
            <a:endParaRPr lang="en-US" altLang="zh-CHS" dirty="0" smtClean="0"/>
          </a:p>
          <a:p>
            <a:pPr lvl="3">
              <a:buNone/>
            </a:pPr>
            <a:r>
              <a:rPr lang="en-US" altLang="zh-CHS" dirty="0" smtClean="0">
                <a:hlinkClick r:id="rId2" action="ppaction://hlinkfile"/>
              </a:rPr>
              <a:t>example</a:t>
            </a:r>
            <a:endParaRPr lang="en-US" altLang="zh-CHS" dirty="0" smtClean="0"/>
          </a:p>
          <a:p>
            <a:pPr lvl="4">
              <a:buNone/>
            </a:pPr>
            <a:endParaRPr lang="en-US" altLang="zh-CHS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HS" sz="3600" dirty="0" smtClean="0"/>
              <a:t>Main techniques we need</a:t>
            </a:r>
            <a:endParaRPr lang="zh-CHS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HS" dirty="0" smtClean="0"/>
              <a:t>Texture in OpenGL</a:t>
            </a:r>
          </a:p>
          <a:p>
            <a:pPr lvl="1"/>
            <a:r>
              <a:rPr lang="en-US" altLang="zh-CHS" dirty="0" smtClean="0"/>
              <a:t>Render</a:t>
            </a:r>
          </a:p>
          <a:p>
            <a:pPr lvl="2"/>
            <a:r>
              <a:rPr lang="en-US" altLang="zh-CHS" dirty="0" smtClean="0"/>
              <a:t>We need to assign texture coordinate to each vertex</a:t>
            </a:r>
          </a:p>
          <a:p>
            <a:pPr lvl="2"/>
            <a:endParaRPr lang="en-US" altLang="zh-CHS" dirty="0" smtClean="0"/>
          </a:p>
          <a:p>
            <a:pPr lvl="2">
              <a:buNone/>
            </a:pPr>
            <a:r>
              <a:rPr lang="en-US" altLang="zh-CHS" dirty="0" smtClean="0"/>
              <a:t>	</a:t>
            </a:r>
            <a:r>
              <a:rPr lang="en-US" altLang="zh-CHS" dirty="0" err="1" smtClean="0"/>
              <a:t>glEnable</a:t>
            </a:r>
            <a:r>
              <a:rPr lang="en-US" altLang="zh-CHS" dirty="0" smtClean="0"/>
              <a:t>(GL_TEXTURE_2D)</a:t>
            </a:r>
          </a:p>
          <a:p>
            <a:pPr lvl="2">
              <a:buNone/>
            </a:pPr>
            <a:r>
              <a:rPr lang="en-US" altLang="zh-CHS" dirty="0" smtClean="0"/>
              <a:t>	</a:t>
            </a:r>
            <a:r>
              <a:rPr lang="en-US" altLang="zh-CHS" dirty="0" err="1" smtClean="0"/>
              <a:t>glBindTexture</a:t>
            </a:r>
            <a:r>
              <a:rPr lang="en-US" altLang="zh-CHS" dirty="0" smtClean="0"/>
              <a:t>(GL_TEXTURE_2D, </a:t>
            </a:r>
            <a:r>
              <a:rPr lang="en-US" altLang="zh-CHS" i="1" dirty="0" err="1" smtClean="0"/>
              <a:t>texturehandle</a:t>
            </a:r>
            <a:r>
              <a:rPr lang="en-US" altLang="zh-CHS" dirty="0" smtClean="0"/>
              <a:t>);</a:t>
            </a:r>
            <a:endParaRPr lang="en-US" altLang="zh-CHS" i="1" dirty="0" smtClean="0"/>
          </a:p>
          <a:p>
            <a:pPr lvl="2">
              <a:buNone/>
            </a:pPr>
            <a:endParaRPr lang="en-US" altLang="zh-CHS" i="1" dirty="0" smtClean="0"/>
          </a:p>
          <a:p>
            <a:pPr lvl="2">
              <a:buNone/>
            </a:pPr>
            <a:r>
              <a:rPr lang="en-US" altLang="zh-CHS" dirty="0" smtClean="0"/>
              <a:t>	{	</a:t>
            </a:r>
          </a:p>
          <a:p>
            <a:pPr lvl="2">
              <a:buNone/>
            </a:pPr>
            <a:r>
              <a:rPr lang="en-US" altLang="zh-CHS" dirty="0" smtClean="0"/>
              <a:t>		glTexCoord2f(</a:t>
            </a:r>
            <a:r>
              <a:rPr lang="en-US" altLang="zh-CHS" i="1" dirty="0" err="1" smtClean="0"/>
              <a:t>s_coord</a:t>
            </a:r>
            <a:r>
              <a:rPr lang="en-US" altLang="zh-CHS" dirty="0" smtClean="0"/>
              <a:t>, </a:t>
            </a:r>
            <a:r>
              <a:rPr lang="en-US" altLang="zh-CHS" i="1" dirty="0" err="1" smtClean="0"/>
              <a:t>t_coord</a:t>
            </a:r>
            <a:r>
              <a:rPr lang="en-US" altLang="zh-CHS" dirty="0" smtClean="0"/>
              <a:t>);</a:t>
            </a:r>
          </a:p>
          <a:p>
            <a:pPr lvl="2">
              <a:buNone/>
            </a:pPr>
            <a:r>
              <a:rPr lang="en-US" altLang="zh-CHS" dirty="0" smtClean="0"/>
              <a:t>		glVertex3f(…);</a:t>
            </a:r>
          </a:p>
          <a:p>
            <a:pPr lvl="2">
              <a:buNone/>
            </a:pPr>
            <a:r>
              <a:rPr lang="en-US" altLang="zh-CHS" dirty="0" smtClean="0"/>
              <a:t>	}</a:t>
            </a:r>
          </a:p>
          <a:p>
            <a:endParaRPr lang="en-US" altLang="zh-CHS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HS" sz="3600" dirty="0" smtClean="0"/>
              <a:t>Main techniques we need</a:t>
            </a:r>
            <a:endParaRPr lang="zh-CHS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HS" dirty="0" smtClean="0">
                <a:solidFill>
                  <a:srgbClr val="FF0000"/>
                </a:solidFill>
              </a:rPr>
              <a:t>What will we do?</a:t>
            </a:r>
          </a:p>
          <a:p>
            <a:r>
              <a:rPr lang="en-US" altLang="zh-CHS" dirty="0" smtClean="0"/>
              <a:t>Main techniques we need</a:t>
            </a:r>
          </a:p>
          <a:p>
            <a:r>
              <a:rPr lang="en-US" altLang="zh-CHS" dirty="0" smtClean="0"/>
              <a:t>Exercise time &amp; Some more (Optional)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HS" dirty="0" smtClean="0"/>
              <a:t>Week 5</a:t>
            </a:r>
            <a:endParaRPr lang="zh-CH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HS" dirty="0" smtClean="0"/>
              <a:t>What will we do?</a:t>
            </a:r>
          </a:p>
          <a:p>
            <a:r>
              <a:rPr lang="en-US" altLang="zh-CHS" dirty="0" smtClean="0"/>
              <a:t>Main techniques we need</a:t>
            </a:r>
          </a:p>
          <a:p>
            <a:r>
              <a:rPr lang="en-US" altLang="zh-CHS" dirty="0" smtClean="0">
                <a:solidFill>
                  <a:srgbClr val="FF0000"/>
                </a:solidFill>
              </a:rPr>
              <a:t>Exercise time &amp; Some more (Optional)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HS" dirty="0" smtClean="0"/>
              <a:t>Week 5</a:t>
            </a:r>
            <a:endParaRPr lang="zh-CH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500174"/>
            <a:ext cx="8229600" cy="1143008"/>
          </a:xfrm>
        </p:spPr>
        <p:txBody>
          <a:bodyPr>
            <a:normAutofit/>
          </a:bodyPr>
          <a:lstStyle/>
          <a:p>
            <a:r>
              <a:rPr lang="en-US" altLang="zh-CHS" sz="2200" dirty="0" smtClean="0"/>
              <a:t>Any of the examples is acceptable</a:t>
            </a:r>
            <a:endParaRPr lang="en-US" altLang="zh-CHS" sz="1800" dirty="0" smtClean="0"/>
          </a:p>
          <a:p>
            <a:pPr lvl="1"/>
            <a:endParaRPr lang="en-US" altLang="zh-CHS" sz="18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714348" y="2928934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HS" sz="3600" dirty="0" smtClean="0"/>
              <a:t>Some more(Optional)…</a:t>
            </a:r>
            <a:endParaRPr lang="zh-CHS" altLang="en-US" sz="3600" dirty="0"/>
          </a:p>
        </p:txBody>
      </p:sp>
      <p:sp>
        <p:nvSpPr>
          <p:cNvPr id="7" name="标题 2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H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Exercise time</a:t>
            </a:r>
            <a:endParaRPr kumimoji="0" lang="zh-CHS" altLang="en-US" sz="36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内容占位符 1"/>
          <p:cNvSpPr txBox="1">
            <a:spLocks/>
          </p:cNvSpPr>
          <p:nvPr/>
        </p:nvSpPr>
        <p:spPr>
          <a:xfrm>
            <a:off x="642910" y="3929066"/>
            <a:ext cx="8229600" cy="157163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endParaRPr lang="en-US" altLang="zh-CHS" sz="2200" dirty="0" smtClean="0"/>
          </a:p>
        </p:txBody>
      </p:sp>
      <p:sp>
        <p:nvSpPr>
          <p:cNvPr id="9" name="左箭头 8">
            <a:hlinkClick r:id="rId2" action="ppaction://hlinksldjump"/>
          </p:cNvPr>
          <p:cNvSpPr/>
          <p:nvPr/>
        </p:nvSpPr>
        <p:spPr>
          <a:xfrm>
            <a:off x="7286644" y="2214554"/>
            <a:ext cx="857256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H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HS" dirty="0" smtClean="0"/>
              <a:t>Texture – Filter</a:t>
            </a:r>
          </a:p>
          <a:p>
            <a:pPr lvl="1"/>
            <a:r>
              <a:rPr lang="en-US" altLang="zh-CHS" dirty="0" smtClean="0">
                <a:hlinkClick r:id="rId2" action="ppaction://hlinkfile"/>
              </a:rPr>
              <a:t>example</a:t>
            </a:r>
            <a:endParaRPr lang="en-US" altLang="zh-CHS" dirty="0" smtClean="0"/>
          </a:p>
          <a:p>
            <a:r>
              <a:rPr lang="en-US" altLang="zh-CHS" dirty="0" smtClean="0"/>
              <a:t>Wandering</a:t>
            </a:r>
          </a:p>
          <a:p>
            <a:pPr lvl="1"/>
            <a:r>
              <a:rPr lang="en-US" altLang="zh-CHS" dirty="0" smtClean="0">
                <a:hlinkClick r:id="rId3" action="ppaction://hlinkfile"/>
              </a:rPr>
              <a:t>example</a:t>
            </a:r>
            <a:endParaRPr lang="en-US" altLang="zh-CHS" dirty="0" smtClean="0"/>
          </a:p>
          <a:p>
            <a:r>
              <a:rPr lang="en-US" altLang="zh-CHS" dirty="0" smtClean="0"/>
              <a:t>Texture Environment</a:t>
            </a:r>
          </a:p>
          <a:p>
            <a:pPr lvl="1"/>
            <a:r>
              <a:rPr lang="en-US" altLang="zh-CHS" dirty="0" smtClean="0">
                <a:hlinkClick r:id="rId4" action="ppaction://hlinkfile"/>
              </a:rPr>
              <a:t>example</a:t>
            </a:r>
            <a:endParaRPr lang="en-US" altLang="zh-CHS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HS" dirty="0" smtClean="0"/>
              <a:t>What will we do?</a:t>
            </a:r>
            <a:endParaRPr lang="zh-CHS" altLang="en-US" dirty="0"/>
          </a:p>
        </p:txBody>
      </p:sp>
      <p:sp>
        <p:nvSpPr>
          <p:cNvPr id="7" name="右箭头 6">
            <a:hlinkClick r:id="rId5" action="ppaction://hlinksldjump"/>
          </p:cNvPr>
          <p:cNvSpPr/>
          <p:nvPr/>
        </p:nvSpPr>
        <p:spPr>
          <a:xfrm>
            <a:off x="7715272" y="6000768"/>
            <a:ext cx="692656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HS" altLang="en-US"/>
          </a:p>
        </p:txBody>
      </p:sp>
      <p:sp>
        <p:nvSpPr>
          <p:cNvPr id="8" name="右箭头 7">
            <a:hlinkClick r:id="rId6" action="ppaction://hlinksldjump"/>
          </p:cNvPr>
          <p:cNvSpPr/>
          <p:nvPr/>
        </p:nvSpPr>
        <p:spPr>
          <a:xfrm>
            <a:off x="6143636" y="6000768"/>
            <a:ext cx="692656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H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HS" dirty="0" smtClean="0"/>
              <a:t>What will we do?</a:t>
            </a:r>
          </a:p>
          <a:p>
            <a:r>
              <a:rPr lang="en-US" altLang="zh-CHS" dirty="0" smtClean="0">
                <a:solidFill>
                  <a:srgbClr val="FF0000"/>
                </a:solidFill>
              </a:rPr>
              <a:t>Main techniques we need</a:t>
            </a:r>
          </a:p>
          <a:p>
            <a:r>
              <a:rPr lang="en-US" altLang="zh-CHS" dirty="0" smtClean="0"/>
              <a:t>Exercise time &amp; Some more (Optional)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HS" dirty="0" smtClean="0"/>
              <a:t>Week 5</a:t>
            </a:r>
            <a:endParaRPr lang="zh-CH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HS" dirty="0" smtClean="0"/>
              <a:t>Texture in OpenGL</a:t>
            </a:r>
          </a:p>
          <a:p>
            <a:pPr lvl="1"/>
            <a:r>
              <a:rPr lang="en-US" altLang="zh-CHS" dirty="0" smtClean="0"/>
              <a:t>Basic Steps</a:t>
            </a:r>
          </a:p>
          <a:p>
            <a:pPr lvl="2"/>
            <a:r>
              <a:rPr lang="en-US" altLang="zh-CHS" dirty="0" smtClean="0"/>
              <a:t>Generate texture handles</a:t>
            </a:r>
          </a:p>
          <a:p>
            <a:pPr lvl="3"/>
            <a:r>
              <a:rPr lang="en-US" altLang="zh-CHS" dirty="0" smtClean="0"/>
              <a:t>To distinguish from other textures</a:t>
            </a:r>
          </a:p>
          <a:p>
            <a:pPr lvl="2"/>
            <a:r>
              <a:rPr lang="en-US" altLang="zh-CHS" dirty="0" smtClean="0"/>
              <a:t>Read (image) data for each handle</a:t>
            </a:r>
          </a:p>
          <a:p>
            <a:pPr lvl="2"/>
            <a:r>
              <a:rPr lang="en-US" altLang="zh-CHS" dirty="0" smtClean="0">
                <a:solidFill>
                  <a:srgbClr val="00B050"/>
                </a:solidFill>
              </a:rPr>
              <a:t>Set texture parameters</a:t>
            </a:r>
          </a:p>
          <a:p>
            <a:pPr lvl="3"/>
            <a:r>
              <a:rPr lang="en-US" altLang="zh-CHS" dirty="0" smtClean="0">
                <a:solidFill>
                  <a:srgbClr val="00B050"/>
                </a:solidFill>
              </a:rPr>
              <a:t>To achieve different effects</a:t>
            </a:r>
          </a:p>
          <a:p>
            <a:pPr lvl="2"/>
            <a:r>
              <a:rPr lang="en-US" altLang="zh-CHS" dirty="0" smtClean="0">
                <a:solidFill>
                  <a:srgbClr val="00B050"/>
                </a:solidFill>
              </a:rPr>
              <a:t>Rendering related work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HS" sz="3600" dirty="0" smtClean="0"/>
              <a:t>Main techniques we need</a:t>
            </a:r>
            <a:endParaRPr lang="zh-CHS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HS" dirty="0" smtClean="0"/>
              <a:t>Texture in OpenGL</a:t>
            </a:r>
          </a:p>
          <a:p>
            <a:pPr lvl="1"/>
            <a:r>
              <a:rPr lang="en-US" altLang="zh-CHS" dirty="0" smtClean="0"/>
              <a:t>Set Parameters</a:t>
            </a:r>
          </a:p>
          <a:p>
            <a:pPr lvl="1">
              <a:buNone/>
            </a:pPr>
            <a:endParaRPr lang="en-US" altLang="zh-CHS" dirty="0" smtClean="0"/>
          </a:p>
          <a:p>
            <a:pPr lvl="1"/>
            <a:r>
              <a:rPr lang="en-US" altLang="zh-CHS" b="1" dirty="0" smtClean="0"/>
              <a:t>void </a:t>
            </a:r>
            <a:r>
              <a:rPr lang="en-US" altLang="zh-CHS" b="1" dirty="0" err="1" smtClean="0"/>
              <a:t>glTexParameters</a:t>
            </a:r>
            <a:r>
              <a:rPr lang="en-US" altLang="zh-CHS" b="1" dirty="0" smtClean="0"/>
              <a:t>{f/</a:t>
            </a:r>
            <a:r>
              <a:rPr lang="en-US" altLang="zh-CHS" b="1" dirty="0" err="1" smtClean="0"/>
              <a:t>i</a:t>
            </a:r>
            <a:r>
              <a:rPr lang="en-US" altLang="zh-CHS" b="1" dirty="0" smtClean="0"/>
              <a:t>/fv/iv}(</a:t>
            </a:r>
            <a:r>
              <a:rPr lang="en-US" altLang="zh-CHS" b="1" dirty="0" err="1" smtClean="0"/>
              <a:t>GLenum</a:t>
            </a:r>
            <a:r>
              <a:rPr lang="en-US" altLang="zh-CHS" b="1" dirty="0" smtClean="0"/>
              <a:t> </a:t>
            </a:r>
            <a:r>
              <a:rPr lang="en-US" altLang="zh-CHS" b="1" i="1" dirty="0" smtClean="0"/>
              <a:t>target</a:t>
            </a:r>
            <a:r>
              <a:rPr lang="en-US" altLang="zh-CHS" b="1" dirty="0" smtClean="0"/>
              <a:t>, </a:t>
            </a:r>
            <a:r>
              <a:rPr lang="en-US" altLang="zh-CHS" b="1" dirty="0" err="1" smtClean="0"/>
              <a:t>GLenum</a:t>
            </a:r>
            <a:r>
              <a:rPr lang="en-US" altLang="zh-CHS" b="1" dirty="0" smtClean="0"/>
              <a:t> </a:t>
            </a:r>
            <a:r>
              <a:rPr lang="en-US" altLang="zh-CHS" b="1" i="1" dirty="0" err="1" smtClean="0"/>
              <a:t>pname</a:t>
            </a:r>
            <a:r>
              <a:rPr lang="en-US" altLang="zh-CHS" b="1" dirty="0" smtClean="0"/>
              <a:t>, </a:t>
            </a:r>
            <a:r>
              <a:rPr lang="en-US" altLang="zh-CHS" b="1" dirty="0" err="1" smtClean="0"/>
              <a:t>GLfloat</a:t>
            </a:r>
            <a:r>
              <a:rPr lang="en-US" altLang="zh-CHS" b="1" dirty="0" smtClean="0"/>
              <a:t> </a:t>
            </a:r>
            <a:r>
              <a:rPr lang="en-US" altLang="zh-CHS" b="1" i="1" dirty="0" err="1" smtClean="0"/>
              <a:t>param</a:t>
            </a:r>
            <a:r>
              <a:rPr lang="en-US" altLang="zh-CHS" b="1" dirty="0" smtClean="0"/>
              <a:t>)</a:t>
            </a:r>
          </a:p>
          <a:p>
            <a:pPr lvl="1"/>
            <a:endParaRPr lang="en-US" altLang="zh-CHS" b="1" dirty="0" smtClean="0"/>
          </a:p>
          <a:p>
            <a:pPr lvl="1">
              <a:buNone/>
            </a:pPr>
            <a:r>
              <a:rPr lang="en-US" altLang="zh-CHS" dirty="0" smtClean="0"/>
              <a:t>	Many parameters can be set through this function call.</a:t>
            </a:r>
          </a:p>
          <a:p>
            <a:pPr lvl="1">
              <a:buNone/>
            </a:pPr>
            <a:r>
              <a:rPr lang="en-US" altLang="zh-CHS" dirty="0" smtClean="0"/>
              <a:t>	We only introduce what we need.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HS" sz="3600" dirty="0" smtClean="0"/>
              <a:t>Main techniques we need</a:t>
            </a:r>
            <a:endParaRPr lang="zh-CHS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HS" dirty="0" smtClean="0"/>
              <a:t>Texture in OpenGL</a:t>
            </a:r>
          </a:p>
          <a:p>
            <a:pPr lvl="1"/>
            <a:r>
              <a:rPr lang="en-US" altLang="zh-CHS" dirty="0" smtClean="0"/>
              <a:t>Set Texture Parameters</a:t>
            </a:r>
          </a:p>
          <a:p>
            <a:pPr lvl="2"/>
            <a:r>
              <a:rPr lang="en-US" altLang="zh-CHS" dirty="0" smtClean="0"/>
              <a:t>Filtering</a:t>
            </a:r>
          </a:p>
          <a:p>
            <a:pPr lvl="3"/>
            <a:r>
              <a:rPr lang="en-US" altLang="zh-CHS" dirty="0" smtClean="0"/>
              <a:t>Most pixels probably don’t correspond to a single unit of the texture.</a:t>
            </a:r>
          </a:p>
          <a:p>
            <a:pPr lvl="3"/>
            <a:r>
              <a:rPr lang="en-US" altLang="zh-CHS" dirty="0" smtClean="0"/>
              <a:t>Filtering decides how to choose or mix the texture units to display each pixel</a:t>
            </a:r>
          </a:p>
          <a:p>
            <a:pPr lvl="3"/>
            <a:endParaRPr lang="en-US" altLang="zh-CHS" dirty="0" smtClean="0"/>
          </a:p>
          <a:p>
            <a:pPr lvl="3"/>
            <a:r>
              <a:rPr lang="en-US" altLang="zh-CHS" dirty="0" smtClean="0"/>
              <a:t>Filtering should be set for magnifying and minifying separately</a:t>
            </a:r>
          </a:p>
          <a:p>
            <a:pPr lvl="4"/>
            <a:r>
              <a:rPr lang="en-US" altLang="zh-CHS" dirty="0" err="1" smtClean="0"/>
              <a:t>pname</a:t>
            </a:r>
            <a:r>
              <a:rPr lang="en-US" altLang="zh-CHS" dirty="0" smtClean="0"/>
              <a:t> </a:t>
            </a:r>
          </a:p>
          <a:p>
            <a:pPr lvl="4">
              <a:buNone/>
            </a:pPr>
            <a:r>
              <a:rPr lang="en-US" altLang="zh-CHS" dirty="0" smtClean="0"/>
              <a:t>	GL_TEXTURE_MAG_FILTER</a:t>
            </a:r>
          </a:p>
          <a:p>
            <a:pPr lvl="4">
              <a:buNone/>
            </a:pPr>
            <a:r>
              <a:rPr lang="en-US" altLang="zh-CHS" dirty="0" smtClean="0"/>
              <a:t>	GL_TEXTURE_MIN_FILTER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HS" sz="3600" dirty="0" smtClean="0"/>
              <a:t>Main techniques we need</a:t>
            </a:r>
            <a:endParaRPr lang="zh-CHS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HS" dirty="0" smtClean="0"/>
              <a:t>Texture in OpenGL</a:t>
            </a:r>
          </a:p>
          <a:p>
            <a:pPr lvl="1"/>
            <a:r>
              <a:rPr lang="en-US" altLang="zh-CHS" dirty="0" smtClean="0"/>
              <a:t>Set Texture Parameters</a:t>
            </a:r>
          </a:p>
          <a:p>
            <a:pPr lvl="2"/>
            <a:r>
              <a:rPr lang="en-US" altLang="zh-CHS" dirty="0" smtClean="0"/>
              <a:t>Filtering</a:t>
            </a:r>
          </a:p>
          <a:p>
            <a:pPr lvl="3"/>
            <a:r>
              <a:rPr lang="en-US" altLang="zh-CHS" dirty="0" err="1" smtClean="0"/>
              <a:t>param</a:t>
            </a:r>
            <a:endParaRPr lang="en-US" altLang="zh-CHS" dirty="0" smtClean="0"/>
          </a:p>
          <a:p>
            <a:pPr lvl="3">
              <a:buNone/>
            </a:pPr>
            <a:r>
              <a:rPr lang="en-US" altLang="zh-CHS" dirty="0" smtClean="0"/>
              <a:t>	For magnifying</a:t>
            </a:r>
          </a:p>
          <a:p>
            <a:pPr lvl="4">
              <a:buNone/>
            </a:pPr>
            <a:r>
              <a:rPr lang="en-US" altLang="zh-CHS" dirty="0" smtClean="0"/>
              <a:t>	GL_NEAREST/GL_LINEAR</a:t>
            </a:r>
          </a:p>
          <a:p>
            <a:pPr lvl="3">
              <a:buNone/>
            </a:pPr>
            <a:r>
              <a:rPr lang="en-US" altLang="zh-CHS" dirty="0" smtClean="0"/>
              <a:t>	For minifying</a:t>
            </a:r>
          </a:p>
          <a:p>
            <a:pPr lvl="4">
              <a:buNone/>
            </a:pPr>
            <a:r>
              <a:rPr lang="en-US" altLang="zh-CHS" dirty="0" smtClean="0"/>
              <a:t>	GL_NEAREST/GL_LINEAR</a:t>
            </a:r>
          </a:p>
          <a:p>
            <a:pPr lvl="4">
              <a:buNone/>
            </a:pPr>
            <a:r>
              <a:rPr lang="en-US" altLang="zh-CHS" dirty="0" smtClean="0"/>
              <a:t>	GL_NEAREST_MIPMAP_NEAREST</a:t>
            </a:r>
          </a:p>
          <a:p>
            <a:pPr lvl="4">
              <a:buNone/>
            </a:pPr>
            <a:r>
              <a:rPr lang="en-US" altLang="zh-CHS" dirty="0" smtClean="0"/>
              <a:t>	GL_NEAREST_MIPMAP_LINEAR</a:t>
            </a:r>
          </a:p>
          <a:p>
            <a:pPr lvl="4">
              <a:buNone/>
            </a:pPr>
            <a:r>
              <a:rPr lang="en-US" altLang="zh-CHS" dirty="0" smtClean="0"/>
              <a:t>	GL_LINEAR_MIPMAP_NEAREST</a:t>
            </a:r>
          </a:p>
          <a:p>
            <a:pPr lvl="4">
              <a:buNone/>
            </a:pPr>
            <a:r>
              <a:rPr lang="en-US" altLang="zh-CHS" dirty="0" smtClean="0"/>
              <a:t>	GL_LINEAR_MIPMAP_LINEAR</a:t>
            </a:r>
          </a:p>
          <a:p>
            <a:pPr lvl="4"/>
            <a:endParaRPr lang="en-US" altLang="zh-CHS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HS" sz="3600" dirty="0" smtClean="0"/>
              <a:t>Main techniques we need</a:t>
            </a:r>
            <a:endParaRPr lang="zh-CHS" altLang="en-US" sz="3600" dirty="0"/>
          </a:p>
        </p:txBody>
      </p:sp>
      <p:sp>
        <p:nvSpPr>
          <p:cNvPr id="7" name="左箭头 6">
            <a:hlinkClick r:id="rId2" action="ppaction://hlinksldjump"/>
          </p:cNvPr>
          <p:cNvSpPr/>
          <p:nvPr/>
        </p:nvSpPr>
        <p:spPr>
          <a:xfrm>
            <a:off x="7572396" y="5643578"/>
            <a:ext cx="857256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H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HS" dirty="0" smtClean="0"/>
              <a:t>Texture in OpenGL</a:t>
            </a:r>
          </a:p>
          <a:p>
            <a:pPr lvl="1"/>
            <a:r>
              <a:rPr lang="en-US" altLang="zh-CHS" dirty="0" smtClean="0"/>
              <a:t>Set Texture Parameters</a:t>
            </a:r>
          </a:p>
          <a:p>
            <a:pPr lvl="2"/>
            <a:r>
              <a:rPr lang="en-US" altLang="zh-CHS" dirty="0" smtClean="0"/>
              <a:t>GL_NEAREST</a:t>
            </a:r>
          </a:p>
          <a:p>
            <a:pPr lvl="3"/>
            <a:r>
              <a:rPr lang="en-US" altLang="zh-CHS" dirty="0" smtClean="0"/>
              <a:t>Pick the nearest texture unit for each pixel</a:t>
            </a:r>
          </a:p>
          <a:p>
            <a:pPr lvl="2"/>
            <a:r>
              <a:rPr lang="en-US" altLang="zh-CHS" dirty="0" smtClean="0"/>
              <a:t>GL_LINEAR</a:t>
            </a:r>
          </a:p>
          <a:p>
            <a:pPr lvl="3"/>
            <a:r>
              <a:rPr lang="en-US" altLang="zh-CHS" dirty="0" smtClean="0"/>
              <a:t>Linear combination of corresponding texture units</a:t>
            </a:r>
          </a:p>
          <a:p>
            <a:pPr lvl="3"/>
            <a:endParaRPr lang="en-US" altLang="zh-CHS" dirty="0" smtClean="0"/>
          </a:p>
          <a:p>
            <a:pPr lvl="4"/>
            <a:endParaRPr lang="en-US" altLang="zh-CHS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HS" sz="3600" dirty="0" smtClean="0"/>
              <a:t>Main techniques we need</a:t>
            </a:r>
            <a:endParaRPr lang="zh-CHS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聚合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948</TotalTime>
  <Words>451</Words>
  <Application>Microsoft Macintosh PowerPoint</Application>
  <PresentationFormat>全屏显示(4:3)</PresentationFormat>
  <Paragraphs>172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7" baseType="lpstr">
      <vt:lpstr>黑体</vt:lpstr>
      <vt:lpstr>Lucida Sans Unicode</vt:lpstr>
      <vt:lpstr>Verdana</vt:lpstr>
      <vt:lpstr>Wingdings 2</vt:lpstr>
      <vt:lpstr>Wingdings 3</vt:lpstr>
      <vt:lpstr>聚合</vt:lpstr>
      <vt:lpstr>OpenGL Programming</vt:lpstr>
      <vt:lpstr>Week 5</vt:lpstr>
      <vt:lpstr>What will we do?</vt:lpstr>
      <vt:lpstr>Week 5</vt:lpstr>
      <vt:lpstr>Main techniques we need</vt:lpstr>
      <vt:lpstr>Main techniques we need</vt:lpstr>
      <vt:lpstr>Main techniques we need</vt:lpstr>
      <vt:lpstr>Main techniques we need</vt:lpstr>
      <vt:lpstr>Main techniques we need</vt:lpstr>
      <vt:lpstr>Main techniques we need</vt:lpstr>
      <vt:lpstr>Main techniques we need</vt:lpstr>
      <vt:lpstr>Main techniques we need</vt:lpstr>
      <vt:lpstr>Main techniques we need</vt:lpstr>
      <vt:lpstr>Main techniques we need</vt:lpstr>
      <vt:lpstr>Main techniques we need</vt:lpstr>
      <vt:lpstr>Main techniques we need</vt:lpstr>
      <vt:lpstr>Main techniques we need</vt:lpstr>
      <vt:lpstr>Main techniques we need</vt:lpstr>
      <vt:lpstr>Main techniques we need</vt:lpstr>
      <vt:lpstr>Week 5</vt:lpstr>
      <vt:lpstr>Some more(Optional)…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Naruto</dc:creator>
  <cp:lastModifiedBy>Microsoft Office 用户</cp:lastModifiedBy>
  <cp:revision>813</cp:revision>
  <dcterms:created xsi:type="dcterms:W3CDTF">2013-03-02T00:49:58Z</dcterms:created>
  <dcterms:modified xsi:type="dcterms:W3CDTF">2015-03-30T07:10:56Z</dcterms:modified>
</cp:coreProperties>
</file>