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1" r:id="rId14"/>
    <p:sldId id="308" r:id="rId15"/>
    <p:sldId id="307" r:id="rId16"/>
    <p:sldId id="310" r:id="rId17"/>
    <p:sldId id="312" r:id="rId18"/>
    <p:sldId id="304" r:id="rId19"/>
    <p:sldId id="305" r:id="rId20"/>
    <p:sldId id="313" r:id="rId21"/>
    <p:sldId id="288" r:id="rId22"/>
    <p:sldId id="289" r:id="rId23"/>
  </p:sldIdLst>
  <p:sldSz cx="9144000" cy="6858000" type="screen4x3"/>
  <p:notesSz cx="6858000" cy="9144000"/>
  <p:defaultTextStyle>
    <a:defPPr>
      <a:defRPr lang="zh-CH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3" autoAdjust="0"/>
    <p:restoredTop sz="94662"/>
  </p:normalViewPr>
  <p:slideViewPr>
    <p:cSldViewPr>
      <p:cViewPr varScale="1">
        <p:scale>
          <a:sx n="88" d="100"/>
          <a:sy n="88" d="100"/>
        </p:scale>
        <p:origin x="221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HS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HS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HS" altLang="en-US" smtClean="0"/>
              <a:t>第二级</a:t>
            </a:r>
          </a:p>
          <a:p>
            <a:pPr lvl="2" eaLnBrk="1" latinLnBrk="0" hangingPunct="1"/>
            <a:r>
              <a:rPr kumimoji="0" lang="zh-CHS" altLang="en-US" smtClean="0"/>
              <a:t>第三级</a:t>
            </a:r>
          </a:p>
          <a:p>
            <a:pPr lvl="3" eaLnBrk="1" latinLnBrk="0" hangingPunct="1"/>
            <a:r>
              <a:rPr kumimoji="0" lang="zh-CHS" altLang="en-US" smtClean="0"/>
              <a:t>第四级</a:t>
            </a:r>
          </a:p>
          <a:p>
            <a:pPr lvl="4" eaLnBrk="1" latinLnBrk="0" hangingPunct="1"/>
            <a:r>
              <a:rPr kumimoji="0" lang="zh-CHS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15/3/21</a:t>
            </a:fld>
            <a:endParaRPr lang="zh-CHS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esson04.exe" TargetMode="External"/><Relationship Id="rId3" Type="http://schemas.openxmlformats.org/officeDocument/2006/relationships/hyperlink" Target="lesson05.ex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HS" dirty="0" smtClean="0"/>
              <a:t>OpenGL Programming</a:t>
            </a:r>
            <a:endParaRPr lang="zh-CH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HS" dirty="0" err="1" smtClean="0"/>
              <a:t>Chunxu</a:t>
            </a:r>
            <a:r>
              <a:rPr lang="en-US" altLang="zh-CHS" dirty="0" smtClean="0"/>
              <a:t> </a:t>
            </a:r>
            <a:r>
              <a:rPr lang="en-US" altLang="zh-CHS" dirty="0" err="1" smtClean="0"/>
              <a:t>Xu</a:t>
            </a:r>
            <a:endParaRPr lang="en-US" altLang="zh-CHS" dirty="0" smtClean="0"/>
          </a:p>
          <a:p>
            <a:r>
              <a:rPr lang="en-US" altLang="zh-CHS" dirty="0" smtClean="0"/>
              <a:t>E-mail: xu-cx12@mails.tsinghua.edu.cn</a:t>
            </a:r>
          </a:p>
          <a:p>
            <a:r>
              <a:rPr lang="en-US" altLang="zh-CHS" dirty="0" err="1" smtClean="0"/>
              <a:t>Cellphone</a:t>
            </a:r>
            <a:r>
              <a:rPr lang="en-US" altLang="zh-CHS" dirty="0" smtClean="0"/>
              <a:t>: 15120003845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How Model-View matrix works?</a:t>
            </a:r>
          </a:p>
          <a:p>
            <a:pPr lvl="1"/>
            <a:r>
              <a:rPr lang="en-US" altLang="zh-CHS" dirty="0" smtClean="0"/>
              <a:t>Current Status</a:t>
            </a:r>
          </a:p>
          <a:p>
            <a:pPr lvl="1"/>
            <a:r>
              <a:rPr lang="en-US" altLang="zh-CHS" dirty="0" smtClean="0"/>
              <a:t>Right Multiply</a:t>
            </a:r>
          </a:p>
          <a:p>
            <a:pPr lvl="2"/>
            <a:r>
              <a:rPr lang="en-US" altLang="zh-CHS" dirty="0" smtClean="0"/>
              <a:t>Intuitively, the order of function calls is opposite to the order of transformation!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39552" y="5013176"/>
            <a:ext cx="28803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1835696" y="3573016"/>
            <a:ext cx="8384" cy="30327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536700" y="4686052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447060" y="4980260"/>
            <a:ext cx="288032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743204" y="3540100"/>
            <a:ext cx="8384" cy="303272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44208" y="465313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7049 4.44444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9 4.44444E-6 C 0.16997 -0.00556 0.16997 -0.01112 0.1691 -0.01667 C 0.16858 -0.02061 0.16632 -0.02778 0.16632 -0.02755 C 0.16459 -0.04352 0.16129 -0.05625 0.1566 -0.07037 C 0.1507 -0.0882 0.14879 -0.1051 0.13577 -0.11667 C 0.13091 -0.12639 0.12361 -0.13426 0.11632 -0.14075 C 0.11302 -0.14723 0.11077 -0.15116 0.10521 -0.15371 C 0.10035 -0.16019 0.09792 -0.16274 0.09132 -0.16482 C 0.08716 -0.16852 0.08125 -0.17223 0.07604 -0.17223 " pathEditMode="relative" rAng="0" ptsTypes="ffffffff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3000000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44444E-6 L 0.16927 -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10" grpId="0" animBg="1"/>
      <p:bldP spid="10" grpId="1" animBg="1"/>
      <p:bldP spid="10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Two kinds of projections</a:t>
            </a:r>
          </a:p>
          <a:p>
            <a:pPr lvl="1"/>
            <a:r>
              <a:rPr lang="en-US" altLang="zh-CHS" dirty="0" smtClean="0"/>
              <a:t>Orthogonal Projection</a:t>
            </a:r>
          </a:p>
          <a:p>
            <a:pPr lvl="2"/>
            <a:r>
              <a:rPr lang="en-US" altLang="zh-CHS" b="1" dirty="0" err="1" smtClean="0"/>
              <a:t>glOrtho</a:t>
            </a:r>
            <a:r>
              <a:rPr lang="en-US" altLang="zh-CHS" b="1" dirty="0" smtClean="0"/>
              <a:t>(left, right, bottom, top, near, far)</a:t>
            </a:r>
          </a:p>
          <a:p>
            <a:pPr lvl="2"/>
            <a:endParaRPr lang="en-US" altLang="zh-CHS" b="1" dirty="0" smtClean="0"/>
          </a:p>
          <a:p>
            <a:pPr lvl="1"/>
            <a:r>
              <a:rPr lang="en-US" altLang="zh-CHS" dirty="0" smtClean="0"/>
              <a:t>Perspective Projection</a:t>
            </a:r>
          </a:p>
          <a:p>
            <a:pPr lvl="2"/>
            <a:r>
              <a:rPr lang="en-US" altLang="zh-CHS" dirty="0" err="1" smtClean="0"/>
              <a:t>glFrustum</a:t>
            </a:r>
            <a:r>
              <a:rPr lang="en-US" altLang="zh-CHS" dirty="0" smtClean="0"/>
              <a:t>(left, right, bottom, top, near, far)</a:t>
            </a:r>
          </a:p>
          <a:p>
            <a:pPr lvl="3"/>
            <a:r>
              <a:rPr lang="en-US" altLang="zh-CHS" dirty="0" smtClean="0"/>
              <a:t>Not easy to use it right…</a:t>
            </a:r>
          </a:p>
          <a:p>
            <a:pPr lvl="2"/>
            <a:r>
              <a:rPr lang="en-US" altLang="zh-CHS" b="1" dirty="0" err="1" smtClean="0">
                <a:solidFill>
                  <a:srgbClr val="FF0000"/>
                </a:solidFill>
              </a:rPr>
              <a:t>gluPerspective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fovy</a:t>
            </a:r>
            <a:r>
              <a:rPr lang="en-US" altLang="zh-CHS" b="1" dirty="0" smtClean="0"/>
              <a:t>, aspect, </a:t>
            </a:r>
            <a:r>
              <a:rPr lang="en-US" altLang="zh-CHS" b="1" dirty="0" err="1" smtClean="0"/>
              <a:t>zNear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zFar</a:t>
            </a:r>
            <a:r>
              <a:rPr lang="en-US" altLang="zh-CHS" b="1" dirty="0" smtClean="0"/>
              <a:t>)</a:t>
            </a:r>
            <a:endParaRPr lang="zh-CHS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  <p:pic>
        <p:nvPicPr>
          <p:cNvPr id="4" name="图片 3" descr="perspective_proj_gluper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785926"/>
            <a:ext cx="7336039" cy="376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HS" dirty="0" smtClean="0"/>
              <a:t>Some related operations on the matrices</a:t>
            </a:r>
          </a:p>
          <a:p>
            <a:endParaRPr lang="en-US" altLang="zh-CHS" dirty="0" smtClean="0"/>
          </a:p>
          <a:p>
            <a:r>
              <a:rPr lang="en-US" altLang="zh-CHS" dirty="0" smtClean="0"/>
              <a:t>Matrix Stack</a:t>
            </a:r>
          </a:p>
          <a:p>
            <a:pPr lvl="1"/>
            <a:r>
              <a:rPr lang="en-US" altLang="zh-CHS" dirty="0" err="1" smtClean="0"/>
              <a:t>glPushMatrix</a:t>
            </a:r>
            <a:r>
              <a:rPr lang="en-US" altLang="zh-CHS" dirty="0" smtClean="0"/>
              <a:t>()</a:t>
            </a:r>
          </a:p>
          <a:p>
            <a:pPr lvl="1"/>
            <a:r>
              <a:rPr lang="en-US" altLang="zh-CHS" dirty="0" err="1" smtClean="0"/>
              <a:t>glPopMatrix</a:t>
            </a:r>
            <a:r>
              <a:rPr lang="en-US" altLang="zh-CHS" dirty="0" smtClean="0"/>
              <a:t>()</a:t>
            </a:r>
          </a:p>
          <a:p>
            <a:pPr lvl="1"/>
            <a:endParaRPr lang="en-US" altLang="zh-CHS" dirty="0" smtClean="0"/>
          </a:p>
          <a:p>
            <a:r>
              <a:rPr lang="en-US" altLang="zh-CHS" dirty="0" smtClean="0"/>
              <a:t>Note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Model-View matrix and Projection matrix share the same stack.</a:t>
            </a:r>
          </a:p>
          <a:p>
            <a:pPr lvl="1"/>
            <a:r>
              <a:rPr lang="en-US" altLang="zh-CHS" dirty="0" smtClean="0"/>
              <a:t>Make sure you know which kind of matrix you’re pushing/</a:t>
            </a:r>
            <a:r>
              <a:rPr lang="en-US" altLang="zh-CHS" dirty="0" err="1" smtClean="0"/>
              <a:t>poping</a:t>
            </a:r>
            <a:endParaRPr lang="en-US" altLang="zh-CHS" dirty="0" smtClean="0"/>
          </a:p>
          <a:p>
            <a:pPr lvl="2"/>
            <a:r>
              <a:rPr lang="en-US" altLang="zh-CHS" dirty="0" smtClean="0"/>
              <a:t>If you’re not sure, just use </a:t>
            </a:r>
            <a:r>
              <a:rPr lang="en-US" altLang="zh-CHS" dirty="0" err="1" smtClean="0"/>
              <a:t>glMatrixMode</a:t>
            </a:r>
            <a:r>
              <a:rPr lang="en-US" altLang="zh-CHS" dirty="0" smtClean="0"/>
              <a:t>() anyway (with GL_MODELVIEW/GL_PROJECTION as parameter).</a:t>
            </a:r>
          </a:p>
          <a:p>
            <a:pPr lvl="1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Reset</a:t>
            </a:r>
          </a:p>
          <a:p>
            <a:pPr lvl="1"/>
            <a:r>
              <a:rPr lang="en-US" altLang="zh-CHS" b="1" dirty="0" err="1" smtClean="0"/>
              <a:t>glLoadIdentity</a:t>
            </a:r>
            <a:r>
              <a:rPr lang="en-US" altLang="zh-CHS" b="1" dirty="0" smtClean="0"/>
              <a:t>()</a:t>
            </a:r>
          </a:p>
          <a:p>
            <a:pPr lvl="2"/>
            <a:r>
              <a:rPr lang="en-US" altLang="zh-CHS" dirty="0" smtClean="0"/>
              <a:t>Reset the matrix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Again, you need to make sure which kind of matrix you are operating.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Retrieval</a:t>
            </a:r>
          </a:p>
          <a:p>
            <a:pPr lvl="1"/>
            <a:r>
              <a:rPr lang="en-US" altLang="zh-CHS" b="1" dirty="0" err="1" smtClean="0"/>
              <a:t>glGetDoublev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dirty="0" err="1" smtClean="0"/>
              <a:t>pname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GLboolean</a:t>
            </a:r>
            <a:r>
              <a:rPr lang="en-US" altLang="zh-CHS" b="1" dirty="0" smtClean="0"/>
              <a:t> *</a:t>
            </a:r>
            <a:r>
              <a:rPr lang="en-US" altLang="zh-CHS" b="1" dirty="0" err="1" smtClean="0"/>
              <a:t>params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Get parameters in OpenGL</a:t>
            </a:r>
          </a:p>
          <a:p>
            <a:pPr lvl="2"/>
            <a:r>
              <a:rPr lang="en-US" altLang="zh-CHS" dirty="0" err="1" smtClean="0"/>
              <a:t>pname</a:t>
            </a:r>
            <a:endParaRPr lang="en-US" altLang="zh-CHS" dirty="0" smtClean="0"/>
          </a:p>
          <a:p>
            <a:pPr lvl="3"/>
            <a:r>
              <a:rPr lang="en-US" altLang="zh-CHS" dirty="0" smtClean="0"/>
              <a:t>GL_MODELVIEW_MATRIX</a:t>
            </a:r>
          </a:p>
          <a:p>
            <a:pPr lvl="3"/>
            <a:r>
              <a:rPr lang="en-US" altLang="zh-CHS" dirty="0" smtClean="0"/>
              <a:t>GL_PROJECTION_MATRIX</a:t>
            </a:r>
          </a:p>
          <a:p>
            <a:pPr lvl="2"/>
            <a:r>
              <a:rPr lang="en-US" altLang="zh-CHS" dirty="0" err="1" smtClean="0"/>
              <a:t>params</a:t>
            </a:r>
            <a:endParaRPr lang="en-US" altLang="zh-CHS" dirty="0" smtClean="0"/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3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Set/Multiply</a:t>
            </a:r>
          </a:p>
          <a:p>
            <a:pPr lvl="1"/>
            <a:r>
              <a:rPr lang="en-US" altLang="zh-CHS" b="1" dirty="0" err="1" smtClean="0"/>
              <a:t>glLoadMatrixd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GLdouble</a:t>
            </a:r>
            <a:r>
              <a:rPr lang="en-US" altLang="zh-CHS" b="1" dirty="0" smtClean="0"/>
              <a:t>  *m)</a:t>
            </a:r>
          </a:p>
          <a:p>
            <a:pPr lvl="2"/>
            <a:r>
              <a:rPr lang="en-US" altLang="zh-CHS" dirty="0" smtClean="0"/>
              <a:t>Set matrix</a:t>
            </a:r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3"/>
            <a:endParaRPr lang="en-US" altLang="zh-CHS" dirty="0" smtClean="0"/>
          </a:p>
          <a:p>
            <a:pPr lvl="1"/>
            <a:r>
              <a:rPr lang="en-US" altLang="zh-CHS" b="1" dirty="0" err="1" smtClean="0"/>
              <a:t>glMultMatrixd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Gldouble</a:t>
            </a:r>
            <a:r>
              <a:rPr lang="en-US" altLang="zh-CHS" b="1" dirty="0" smtClean="0"/>
              <a:t> * m)</a:t>
            </a:r>
          </a:p>
          <a:p>
            <a:pPr lvl="2"/>
            <a:r>
              <a:rPr lang="en-US" altLang="zh-CHS" dirty="0" smtClean="0"/>
              <a:t>Right multiply</a:t>
            </a:r>
          </a:p>
          <a:p>
            <a:pPr lvl="3"/>
            <a:r>
              <a:rPr lang="en-US" altLang="zh-CHS" dirty="0" err="1" smtClean="0"/>
              <a:t>GLdouble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paramname</a:t>
            </a:r>
            <a:r>
              <a:rPr lang="en-US" altLang="zh-CHS" dirty="0" smtClean="0"/>
              <a:t>[16]</a:t>
            </a:r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Again, make sure which matrix you are loading &amp; multiplying with…</a:t>
            </a:r>
          </a:p>
          <a:p>
            <a:pPr lvl="3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Projection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Map from </a:t>
            </a:r>
            <a:r>
              <a:rPr lang="en-US" altLang="zh-CHS" b="1" dirty="0" smtClean="0"/>
              <a:t>project plane </a:t>
            </a:r>
            <a:r>
              <a:rPr lang="en-US" altLang="zh-CHS" dirty="0" smtClean="0"/>
              <a:t>to </a:t>
            </a:r>
            <a:r>
              <a:rPr lang="en-US" altLang="zh-CHS" b="1" dirty="0" smtClean="0"/>
              <a:t>screen</a:t>
            </a:r>
            <a:endParaRPr lang="en-US" altLang="zh-CHS" dirty="0" smtClean="0"/>
          </a:p>
          <a:p>
            <a:pPr lvl="1"/>
            <a:r>
              <a:rPr lang="en-US" altLang="zh-CHS" dirty="0" err="1" smtClean="0"/>
              <a:t>glViewport</a:t>
            </a:r>
            <a:r>
              <a:rPr lang="en-US" altLang="zh-CHS" dirty="0" smtClean="0"/>
              <a:t>(x, y, width, height)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Viewport transformation</a:t>
            </a:r>
            <a:endParaRPr lang="zh-CHS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643042" y="3143248"/>
            <a:ext cx="2414598" cy="171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5" name="矩形 4"/>
          <p:cNvSpPr/>
          <p:nvPr/>
        </p:nvSpPr>
        <p:spPr>
          <a:xfrm>
            <a:off x="2214546" y="3571876"/>
            <a:ext cx="13430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7" name="直接箭头连接符 6"/>
          <p:cNvCxnSpPr/>
          <p:nvPr/>
        </p:nvCxnSpPr>
        <p:spPr>
          <a:xfrm rot="5400000">
            <a:off x="1428728" y="4786322"/>
            <a:ext cx="1071570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728" y="57864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HS" dirty="0" smtClean="0"/>
              <a:t>(x, y)</a:t>
            </a:r>
            <a:endParaRPr lang="zh-CHS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714480" y="4857760"/>
            <a:ext cx="314327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464315" y="3679033"/>
            <a:ext cx="235745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4876" y="50720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x</a:t>
            </a:r>
            <a:endParaRPr lang="zh-CHS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42976" y="25003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y</a:t>
            </a:r>
            <a:endParaRPr lang="zh-CHS" altLang="en-US" dirty="0"/>
          </a:p>
        </p:txBody>
      </p:sp>
      <p:sp>
        <p:nvSpPr>
          <p:cNvPr id="23" name="左大括号 22"/>
          <p:cNvSpPr/>
          <p:nvPr/>
        </p:nvSpPr>
        <p:spPr>
          <a:xfrm rot="16200000">
            <a:off x="2285986" y="4357692"/>
            <a:ext cx="1214443" cy="1357323"/>
          </a:xfrm>
          <a:prstGeom prst="leftBrace">
            <a:avLst>
              <a:gd name="adj1" fmla="val 584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00298" y="57150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width</a:t>
            </a:r>
            <a:endParaRPr lang="zh-CHS" altLang="en-US" dirty="0"/>
          </a:p>
        </p:txBody>
      </p:sp>
      <p:sp>
        <p:nvSpPr>
          <p:cNvPr id="25" name="左大括号 24"/>
          <p:cNvSpPr/>
          <p:nvPr/>
        </p:nvSpPr>
        <p:spPr>
          <a:xfrm>
            <a:off x="1428728" y="3571876"/>
            <a:ext cx="785818" cy="9144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71472" y="38576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height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3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6437" y="30355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3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25003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HS" sz="2200" dirty="0" smtClean="0"/>
              <a:t>Rotate the triangle and the square you drew at last class</a:t>
            </a:r>
          </a:p>
          <a:p>
            <a:pPr lvl="1"/>
            <a:r>
              <a:rPr lang="en-US" altLang="zh-CHS" sz="1800" dirty="0" smtClean="0"/>
              <a:t>Make sure they rotate as the way you want them to.</a:t>
            </a:r>
            <a:endParaRPr lang="en-US" altLang="zh-CHS" sz="2200" dirty="0" smtClean="0"/>
          </a:p>
          <a:p>
            <a:r>
              <a:rPr lang="en-US" altLang="zh-CHS" sz="2200" dirty="0" smtClean="0"/>
              <a:t>Try to draw a pyramid and a cube in the window</a:t>
            </a:r>
          </a:p>
          <a:p>
            <a:pPr lvl="1"/>
            <a:r>
              <a:rPr lang="en-US" altLang="zh-CHS" sz="1800" dirty="0" smtClean="0"/>
              <a:t>Again, render them with colors as you wish.</a:t>
            </a:r>
          </a:p>
          <a:p>
            <a:pPr lvl="1"/>
            <a:r>
              <a:rPr lang="en-US" altLang="zh-CHS" sz="1800" dirty="0" smtClean="0"/>
              <a:t>Rotate them.</a:t>
            </a:r>
          </a:p>
          <a:p>
            <a:r>
              <a:rPr lang="en-US" altLang="zh-CHS" sz="2200" dirty="0" smtClean="0"/>
              <a:t>Note</a:t>
            </a:r>
          </a:p>
          <a:p>
            <a:pPr lvl="1"/>
            <a:r>
              <a:rPr lang="en-US" altLang="zh-CHS" sz="1800" dirty="0" smtClean="0"/>
              <a:t>Use </a:t>
            </a:r>
            <a:r>
              <a:rPr lang="en-US" altLang="zh-CHS" sz="1800" dirty="0" err="1" smtClean="0"/>
              <a:t>glutPostDisplay</a:t>
            </a:r>
            <a:r>
              <a:rPr lang="en-US" altLang="zh-CHS" sz="1800" dirty="0" smtClean="0"/>
              <a:t>() after </a:t>
            </a:r>
            <a:r>
              <a:rPr lang="en-US" altLang="zh-CHS" sz="1800" dirty="0" err="1" smtClean="0"/>
              <a:t>glutSwapBuffers</a:t>
            </a:r>
            <a:r>
              <a:rPr lang="en-US" altLang="zh-CHS" sz="1800" dirty="0" smtClean="0"/>
              <a:t>() in your display function to refresh what you draw, or…</a:t>
            </a:r>
          </a:p>
          <a:p>
            <a:pPr lvl="1"/>
            <a:r>
              <a:rPr lang="en-US" altLang="zh-CHS" sz="1800" dirty="0" smtClean="0"/>
              <a:t>Use </a:t>
            </a:r>
            <a:r>
              <a:rPr lang="en-US" altLang="zh-CHS" sz="1800" dirty="0" err="1" smtClean="0"/>
              <a:t>glutIdleFunction</a:t>
            </a:r>
            <a:r>
              <a:rPr lang="en-US" altLang="zh-CHS" sz="1800" dirty="0" smtClean="0"/>
              <a:t>() to replace </a:t>
            </a:r>
            <a:r>
              <a:rPr lang="en-US" altLang="zh-CHS" sz="1800" dirty="0" err="1" smtClean="0"/>
              <a:t>glutDisplayFunction</a:t>
            </a:r>
            <a:r>
              <a:rPr lang="en-US" altLang="zh-CHS" sz="1800" dirty="0" smtClean="0"/>
              <a:t>().</a:t>
            </a:r>
          </a:p>
          <a:p>
            <a:pPr lvl="1"/>
            <a:endParaRPr lang="en-US" altLang="zh-CH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37147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HS" sz="3600" dirty="0" smtClean="0"/>
              <a:t>Some more(Optional)…</a:t>
            </a:r>
            <a:endParaRPr lang="zh-CHS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H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H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4572008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 to use </a:t>
            </a:r>
            <a:r>
              <a:rPr kumimoji="0" lang="en-US" altLang="zh-CH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glOrtho</a:t>
            </a: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replace </a:t>
            </a:r>
            <a:r>
              <a:rPr kumimoji="0" lang="en-US" altLang="zh-CH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gluPerspective</a:t>
            </a:r>
            <a:r>
              <a:rPr kumimoji="0" lang="en-US" altLang="zh-CH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zh-CHS" sz="2200" dirty="0" smtClean="0"/>
              <a:t>After replacing, make sure that you keep the object you draw the same size!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hlinkClick r:id="rId2" action="ppaction://hlinkfile"/>
              </a:rPr>
              <a:t>Rotation</a:t>
            </a:r>
            <a:endParaRPr lang="en-US" altLang="zh-CHS" dirty="0" smtClean="0"/>
          </a:p>
          <a:p>
            <a:pPr lvl="1"/>
            <a:r>
              <a:rPr lang="en-US" altLang="zh-CHS" dirty="0" smtClean="0"/>
              <a:t>Model-View Matrix</a:t>
            </a:r>
          </a:p>
          <a:p>
            <a:r>
              <a:rPr lang="en-US" altLang="zh-CHS" dirty="0" smtClean="0">
                <a:hlinkClick r:id="rId3" action="ppaction://hlinkfile"/>
              </a:rPr>
              <a:t>3D Objects</a:t>
            </a:r>
            <a:endParaRPr lang="en-US" altLang="zh-CHS" dirty="0" smtClean="0"/>
          </a:p>
          <a:p>
            <a:endParaRPr lang="en-US" altLang="zh-CHS" dirty="0" smtClean="0"/>
          </a:p>
          <a:p>
            <a:r>
              <a:rPr lang="en-US" altLang="zh-CHS" dirty="0" smtClean="0"/>
              <a:t>Main purpose of this exercise</a:t>
            </a:r>
          </a:p>
          <a:p>
            <a:pPr lvl="1"/>
            <a:r>
              <a:rPr lang="en-US" altLang="zh-CHS" dirty="0" smtClean="0"/>
              <a:t>Deep understanding of matrices in OpenGL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2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/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7" name="圆角矩形 6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transformation pipeline of OpenGL</a:t>
            </a:r>
          </a:p>
          <a:p>
            <a:pPr lvl="1"/>
            <a:r>
              <a:rPr lang="en-US" altLang="zh-CHS" dirty="0" smtClean="0">
                <a:solidFill>
                  <a:srgbClr val="FF0000"/>
                </a:solidFill>
              </a:rPr>
              <a:t>Model-View matrix</a:t>
            </a:r>
          </a:p>
          <a:p>
            <a:pPr lvl="1"/>
            <a:r>
              <a:rPr lang="en-US" altLang="zh-CHS" dirty="0" smtClean="0"/>
              <a:t>Projection matrix</a:t>
            </a:r>
          </a:p>
          <a:p>
            <a:pPr lvl="1"/>
            <a:r>
              <a:rPr lang="en-US" altLang="zh-CHS" dirty="0" smtClean="0"/>
              <a:t>Viewport transformation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259632" y="4286256"/>
            <a:ext cx="6647122" cy="914400"/>
            <a:chOff x="285720" y="3214686"/>
            <a:chExt cx="6647122" cy="914400"/>
          </a:xfrm>
        </p:grpSpPr>
        <p:sp>
          <p:nvSpPr>
            <p:cNvPr id="17" name="圆角矩形 16"/>
            <p:cNvSpPr/>
            <p:nvPr/>
          </p:nvSpPr>
          <p:spPr>
            <a:xfrm>
              <a:off x="285720" y="3214686"/>
              <a:ext cx="1714512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Model-View matrix</a:t>
              </a:r>
              <a:endParaRPr lang="zh-CHS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714612" y="3214686"/>
              <a:ext cx="1571636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Projection matrix</a:t>
              </a:r>
              <a:endParaRPr lang="zh-CHS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004048" y="3214686"/>
              <a:ext cx="1928794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HS" dirty="0" smtClean="0"/>
                <a:t>Viewport transformation</a:t>
              </a:r>
              <a:endParaRPr lang="zh-CHS" altLang="en-US" dirty="0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143108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4357686" y="3429000"/>
              <a:ext cx="5000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H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The coordinate system in OpenGL</a:t>
            </a:r>
          </a:p>
          <a:p>
            <a:pPr lvl="1"/>
            <a:r>
              <a:rPr lang="en-US" altLang="zh-CHS" dirty="0" smtClean="0"/>
              <a:t>x axis</a:t>
            </a:r>
          </a:p>
          <a:p>
            <a:pPr lvl="2"/>
            <a:r>
              <a:rPr lang="en-US" altLang="zh-CHS" dirty="0" smtClean="0"/>
              <a:t>parallels with horizontal bounder of window</a:t>
            </a:r>
          </a:p>
          <a:p>
            <a:pPr lvl="1"/>
            <a:r>
              <a:rPr lang="en-US" altLang="zh-CHS" dirty="0" smtClean="0"/>
              <a:t>y axis</a:t>
            </a:r>
          </a:p>
          <a:p>
            <a:pPr lvl="2"/>
            <a:r>
              <a:rPr lang="en-US" altLang="zh-CHS" dirty="0" smtClean="0"/>
              <a:t>parallels with vertical bounder of window</a:t>
            </a:r>
          </a:p>
          <a:p>
            <a:pPr lvl="1"/>
            <a:r>
              <a:rPr lang="en-US" altLang="zh-CHS" dirty="0" smtClean="0"/>
              <a:t>z axis</a:t>
            </a:r>
          </a:p>
          <a:p>
            <a:pPr lvl="2"/>
            <a:r>
              <a:rPr lang="en-US" altLang="zh-CHS" dirty="0" smtClean="0"/>
              <a:t>perpendicular to the screen plane</a:t>
            </a:r>
          </a:p>
          <a:p>
            <a:pPr lvl="2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sp>
        <p:nvSpPr>
          <p:cNvPr id="10" name="平行四边形 9"/>
          <p:cNvSpPr/>
          <p:nvPr/>
        </p:nvSpPr>
        <p:spPr>
          <a:xfrm rot="16456819">
            <a:off x="3532179" y="4379279"/>
            <a:ext cx="1694167" cy="1779054"/>
          </a:xfrm>
          <a:prstGeom prst="parallelogram">
            <a:avLst>
              <a:gd name="adj" fmla="val 2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47866" y="5089744"/>
            <a:ext cx="1500198" cy="5715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5400000" flipH="1" flipV="1">
            <a:off x="3785042" y="5234330"/>
            <a:ext cx="1214446" cy="714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500298" y="5357826"/>
            <a:ext cx="1928826" cy="35719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286380" y="5000636"/>
            <a:ext cx="785818" cy="14287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3928" y="45811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y</a:t>
            </a:r>
            <a:endParaRPr lang="zh-CHS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60032" y="573325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x</a:t>
            </a:r>
            <a:endParaRPr lang="zh-CHS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43108" y="55007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HS" dirty="0" smtClean="0"/>
              <a:t>z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How does a transformation work?</a:t>
            </a:r>
          </a:p>
          <a:p>
            <a:pPr lvl="1"/>
            <a:r>
              <a:rPr lang="en-US" altLang="zh-CHS" dirty="0" smtClean="0"/>
              <a:t>Homogeneous coordinate</a:t>
            </a:r>
          </a:p>
          <a:p>
            <a:pPr lvl="2"/>
            <a:r>
              <a:rPr lang="en-US" altLang="zh-CHS" dirty="0" smtClean="0"/>
              <a:t>Point: (x, y, z, 1)</a:t>
            </a:r>
          </a:p>
          <a:p>
            <a:pPr lvl="2"/>
            <a:r>
              <a:rPr lang="en-US" altLang="zh-CHS" dirty="0" smtClean="0"/>
              <a:t>Vector: (x, y, z, 0)</a:t>
            </a:r>
          </a:p>
          <a:p>
            <a:pPr lvl="2"/>
            <a:r>
              <a:rPr lang="en-US" altLang="zh-CHS" dirty="0" smtClean="0"/>
              <a:t>Matrix size: 4 × 4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Transformation</a:t>
            </a:r>
          </a:p>
          <a:p>
            <a:pPr lvl="2"/>
            <a:endParaRPr lang="en-US" altLang="zh-CHS" dirty="0" smtClean="0"/>
          </a:p>
          <a:p>
            <a:pPr lvl="2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357290" y="4286256"/>
          <a:ext cx="156143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3" imgW="647640" imgH="177480" progId="Equation.3">
                  <p:embed/>
                </p:oleObj>
              </mc:Choice>
              <mc:Fallback>
                <p:oleObj name="公式" r:id="rId3" imgW="64764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4286256"/>
                        <a:ext cx="156143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Model matrix</a:t>
            </a:r>
          </a:p>
          <a:p>
            <a:pPr lvl="1"/>
            <a:r>
              <a:rPr lang="en-US" altLang="zh-CHS" dirty="0" smtClean="0"/>
              <a:t>Transformations of objects</a:t>
            </a:r>
          </a:p>
          <a:p>
            <a:pPr lvl="2"/>
            <a:r>
              <a:rPr lang="en-US" altLang="zh-CHS" dirty="0" err="1" smtClean="0"/>
              <a:t>glTranslatef</a:t>
            </a:r>
            <a:r>
              <a:rPr lang="en-US" altLang="zh-CHS" dirty="0" smtClean="0"/>
              <a:t>() – Shifting</a:t>
            </a:r>
          </a:p>
          <a:p>
            <a:pPr lvl="2"/>
            <a:r>
              <a:rPr lang="en-US" altLang="zh-CHS" dirty="0" err="1" smtClean="0"/>
              <a:t>glRotatef</a:t>
            </a:r>
            <a:r>
              <a:rPr lang="en-US" altLang="zh-CHS" dirty="0" smtClean="0"/>
              <a:t>() – Rotating</a:t>
            </a:r>
          </a:p>
          <a:p>
            <a:pPr lvl="2"/>
            <a:r>
              <a:rPr lang="en-US" altLang="zh-CHS" dirty="0" err="1" smtClean="0"/>
              <a:t>glScalef</a:t>
            </a:r>
            <a:r>
              <a:rPr lang="en-US" altLang="zh-CHS" dirty="0" smtClean="0"/>
              <a:t>() – Scaling</a:t>
            </a:r>
          </a:p>
          <a:p>
            <a:pPr lvl="2"/>
            <a:r>
              <a:rPr lang="en-US" altLang="zh-CHS" dirty="0" smtClean="0"/>
              <a:t>…</a:t>
            </a:r>
          </a:p>
          <a:p>
            <a:r>
              <a:rPr lang="en-US" altLang="zh-CHS" dirty="0" smtClean="0"/>
              <a:t>View matrix</a:t>
            </a:r>
          </a:p>
          <a:p>
            <a:pPr lvl="1"/>
            <a:r>
              <a:rPr lang="en-US" altLang="zh-CHS" dirty="0" smtClean="0"/>
              <a:t>Set up our “eyes” in the coordinate system</a:t>
            </a:r>
          </a:p>
          <a:p>
            <a:pPr lvl="2"/>
            <a:r>
              <a:rPr lang="en-US" altLang="zh-CHS" dirty="0" smtClean="0"/>
              <a:t>Usually set up by </a:t>
            </a:r>
            <a:r>
              <a:rPr lang="en-US" altLang="zh-CHS" dirty="0" err="1" smtClean="0"/>
              <a:t>gluLookAt</a:t>
            </a:r>
            <a:r>
              <a:rPr lang="en-US" altLang="zh-CHS" dirty="0" smtClean="0"/>
              <a:t>()</a:t>
            </a:r>
          </a:p>
          <a:p>
            <a:pPr lvl="2"/>
            <a:endParaRPr lang="en-US" altLang="zh-CHS" dirty="0" smtClean="0"/>
          </a:p>
          <a:p>
            <a:r>
              <a:rPr lang="en-US" altLang="zh-CHS" dirty="0" smtClean="0"/>
              <a:t>One matrix actually…</a:t>
            </a:r>
          </a:p>
          <a:p>
            <a:pPr lvl="2"/>
            <a:endParaRPr lang="zh-CH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Model-View matrix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694</TotalTime>
  <Words>641</Words>
  <Application>Microsoft Macintosh PowerPoint</Application>
  <PresentationFormat>全屏显示(4:3)</PresentationFormat>
  <Paragraphs>166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Lucida Sans Unicode</vt:lpstr>
      <vt:lpstr>Verdana</vt:lpstr>
      <vt:lpstr>Wingdings 2</vt:lpstr>
      <vt:lpstr>Wingdings 3</vt:lpstr>
      <vt:lpstr>聚合</vt:lpstr>
      <vt:lpstr>公式</vt:lpstr>
      <vt:lpstr>OpenGL Programming</vt:lpstr>
      <vt:lpstr>Week 3</vt:lpstr>
      <vt:lpstr>What will we do?</vt:lpstr>
      <vt:lpstr>Week 2</vt:lpstr>
      <vt:lpstr>Main techniques we need</vt:lpstr>
      <vt:lpstr>Main techniques we need</vt:lpstr>
      <vt:lpstr>Model-View matrix</vt:lpstr>
      <vt:lpstr>Model-View matrix</vt:lpstr>
      <vt:lpstr>Model-View matrix</vt:lpstr>
      <vt:lpstr>Model-View matrix</vt:lpstr>
      <vt:lpstr>Main techniques we need</vt:lpstr>
      <vt:lpstr>Projection matrix</vt:lpstr>
      <vt:lpstr>Projection matrix</vt:lpstr>
      <vt:lpstr>Projection matrix</vt:lpstr>
      <vt:lpstr>Projection matrix</vt:lpstr>
      <vt:lpstr>Projection matrix</vt:lpstr>
      <vt:lpstr>Projection matrix</vt:lpstr>
      <vt:lpstr>Main techniques we need</vt:lpstr>
      <vt:lpstr>Viewport transformation</vt:lpstr>
      <vt:lpstr>Main techniques we need</vt:lpstr>
      <vt:lpstr>Week 3</vt:lpstr>
      <vt:lpstr>Some more(Optional)…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Microsoft Office 用户</cp:lastModifiedBy>
  <cp:revision>594</cp:revision>
  <dcterms:created xsi:type="dcterms:W3CDTF">2013-03-02T00:49:58Z</dcterms:created>
  <dcterms:modified xsi:type="dcterms:W3CDTF">2015-03-21T06:53:23Z</dcterms:modified>
</cp:coreProperties>
</file>