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62" r:id="rId5"/>
    <p:sldId id="263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11" r:id="rId23"/>
    <p:sldId id="312" r:id="rId24"/>
    <p:sldId id="313" r:id="rId25"/>
    <p:sldId id="306" r:id="rId26"/>
    <p:sldId id="309" r:id="rId27"/>
    <p:sldId id="310" r:id="rId28"/>
    <p:sldId id="307" r:id="rId29"/>
    <p:sldId id="308" r:id="rId30"/>
    <p:sldId id="288" r:id="rId31"/>
    <p:sldId id="289" r:id="rId32"/>
  </p:sldIdLst>
  <p:sldSz cx="9144000" cy="6858000" type="screen4x3"/>
  <p:notesSz cx="6858000" cy="9144000"/>
  <p:defaultTextStyle>
    <a:defPPr>
      <a:defRPr lang="zh-CH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04" autoAdjust="0"/>
    <p:restoredTop sz="94662"/>
  </p:normalViewPr>
  <p:slideViewPr>
    <p:cSldViewPr>
      <p:cViewPr varScale="1">
        <p:scale>
          <a:sx n="90" d="100"/>
          <a:sy n="90" d="100"/>
        </p:scale>
        <p:origin x="2176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HS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HS" altLang="en-US" smtClean="0"/>
              <a:pPr/>
              <a:t>15/3/23</a:t>
            </a:fld>
            <a:endParaRPr lang="zh-CHS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HS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HS" altLang="en-US" smtClean="0"/>
              <a:t>单击此处编辑母版文本样式</a:t>
            </a:r>
          </a:p>
          <a:p>
            <a:pPr lvl="1" eaLnBrk="1" latinLnBrk="0" hangingPunct="1"/>
            <a:r>
              <a:rPr lang="zh-CHS" altLang="en-US" smtClean="0"/>
              <a:t>第二级</a:t>
            </a:r>
          </a:p>
          <a:p>
            <a:pPr lvl="2" eaLnBrk="1" latinLnBrk="0" hangingPunct="1"/>
            <a:r>
              <a:rPr lang="zh-CHS" altLang="en-US" smtClean="0"/>
              <a:t>第三级</a:t>
            </a:r>
          </a:p>
          <a:p>
            <a:pPr lvl="3" eaLnBrk="1" latinLnBrk="0" hangingPunct="1"/>
            <a:r>
              <a:rPr lang="zh-CHS" altLang="en-US" smtClean="0"/>
              <a:t>第四级</a:t>
            </a:r>
          </a:p>
          <a:p>
            <a:pPr lvl="4" eaLnBrk="1" latinLnBrk="0" hangingPunct="1"/>
            <a:r>
              <a:rPr lang="zh-CHS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HS" altLang="en-US" smtClean="0"/>
              <a:pPr/>
              <a:t>15/3/23</a:t>
            </a:fld>
            <a:endParaRPr lang="zh-CH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H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HS" altLang="en-US" smtClean="0"/>
              <a:t>单击此处编辑母版文本样式</a:t>
            </a:r>
          </a:p>
          <a:p>
            <a:pPr lvl="1" eaLnBrk="1" latinLnBrk="0" hangingPunct="1"/>
            <a:r>
              <a:rPr lang="zh-CHS" altLang="en-US" smtClean="0"/>
              <a:t>第二级</a:t>
            </a:r>
          </a:p>
          <a:p>
            <a:pPr lvl="2" eaLnBrk="1" latinLnBrk="0" hangingPunct="1"/>
            <a:r>
              <a:rPr lang="zh-CHS" altLang="en-US" smtClean="0"/>
              <a:t>第三级</a:t>
            </a:r>
          </a:p>
          <a:p>
            <a:pPr lvl="3" eaLnBrk="1" latinLnBrk="0" hangingPunct="1"/>
            <a:r>
              <a:rPr lang="zh-CHS" altLang="en-US" smtClean="0"/>
              <a:t>第四级</a:t>
            </a:r>
          </a:p>
          <a:p>
            <a:pPr lvl="4" eaLnBrk="1" latinLnBrk="0" hangingPunct="1"/>
            <a:r>
              <a:rPr lang="zh-CHS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HS" altLang="en-US" smtClean="0"/>
              <a:pPr/>
              <a:t>15/3/23</a:t>
            </a:fld>
            <a:endParaRPr lang="zh-CH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H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HS" altLang="en-US" smtClean="0"/>
              <a:t>单击此处编辑母版文本样式</a:t>
            </a:r>
          </a:p>
          <a:p>
            <a:pPr lvl="1" eaLnBrk="1" latinLnBrk="0" hangingPunct="1"/>
            <a:r>
              <a:rPr lang="zh-CHS" altLang="en-US" smtClean="0"/>
              <a:t>第二级</a:t>
            </a:r>
          </a:p>
          <a:p>
            <a:pPr lvl="2" eaLnBrk="1" latinLnBrk="0" hangingPunct="1"/>
            <a:r>
              <a:rPr lang="zh-CHS" altLang="en-US" smtClean="0"/>
              <a:t>第三级</a:t>
            </a:r>
          </a:p>
          <a:p>
            <a:pPr lvl="3" eaLnBrk="1" latinLnBrk="0" hangingPunct="1"/>
            <a:r>
              <a:rPr lang="zh-CHS" altLang="en-US" smtClean="0"/>
              <a:t>第四级</a:t>
            </a:r>
          </a:p>
          <a:p>
            <a:pPr lvl="4" eaLnBrk="1" latinLnBrk="0" hangingPunct="1"/>
            <a:r>
              <a:rPr lang="zh-CHS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HS" altLang="en-US" smtClean="0"/>
              <a:pPr/>
              <a:t>15/3/23</a:t>
            </a:fld>
            <a:endParaRPr lang="zh-CH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H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HS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HS" altLang="en-US" smtClean="0"/>
              <a:pPr/>
              <a:t>15/3/23</a:t>
            </a:fld>
            <a:endParaRPr lang="zh-CHS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HS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HS" altLang="en-US" smtClean="0"/>
              <a:t>单击此处编辑母版文本样式</a:t>
            </a:r>
          </a:p>
          <a:p>
            <a:pPr lvl="1" eaLnBrk="1" latinLnBrk="0" hangingPunct="1"/>
            <a:r>
              <a:rPr lang="zh-CHS" altLang="en-US" smtClean="0"/>
              <a:t>第二级</a:t>
            </a:r>
          </a:p>
          <a:p>
            <a:pPr lvl="2" eaLnBrk="1" latinLnBrk="0" hangingPunct="1"/>
            <a:r>
              <a:rPr lang="zh-CHS" altLang="en-US" smtClean="0"/>
              <a:t>第三级</a:t>
            </a:r>
          </a:p>
          <a:p>
            <a:pPr lvl="3" eaLnBrk="1" latinLnBrk="0" hangingPunct="1"/>
            <a:r>
              <a:rPr lang="zh-CHS" altLang="en-US" smtClean="0"/>
              <a:t>第四级</a:t>
            </a:r>
          </a:p>
          <a:p>
            <a:pPr lvl="4" eaLnBrk="1" latinLnBrk="0" hangingPunct="1"/>
            <a:r>
              <a:rPr lang="zh-CHS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HS" altLang="en-US" smtClean="0"/>
              <a:t>单击此处编辑母版文本样式</a:t>
            </a:r>
          </a:p>
          <a:p>
            <a:pPr lvl="1" eaLnBrk="1" latinLnBrk="0" hangingPunct="1"/>
            <a:r>
              <a:rPr lang="zh-CHS" altLang="en-US" smtClean="0"/>
              <a:t>第二级</a:t>
            </a:r>
          </a:p>
          <a:p>
            <a:pPr lvl="2" eaLnBrk="1" latinLnBrk="0" hangingPunct="1"/>
            <a:r>
              <a:rPr lang="zh-CHS" altLang="en-US" smtClean="0"/>
              <a:t>第三级</a:t>
            </a:r>
          </a:p>
          <a:p>
            <a:pPr lvl="3" eaLnBrk="1" latinLnBrk="0" hangingPunct="1"/>
            <a:r>
              <a:rPr lang="zh-CHS" altLang="en-US" smtClean="0"/>
              <a:t>第四级</a:t>
            </a:r>
          </a:p>
          <a:p>
            <a:pPr lvl="4" eaLnBrk="1" latinLnBrk="0" hangingPunct="1"/>
            <a:r>
              <a:rPr lang="zh-CHS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HS" altLang="en-US" smtClean="0"/>
              <a:pPr/>
              <a:t>15/3/23</a:t>
            </a:fld>
            <a:endParaRPr lang="zh-CH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H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HS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HS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HS" altLang="en-US" smtClean="0"/>
              <a:t>单击此处编辑母版文本样式</a:t>
            </a:r>
          </a:p>
          <a:p>
            <a:pPr lvl="1" eaLnBrk="1" latinLnBrk="0" hangingPunct="1"/>
            <a:r>
              <a:rPr lang="zh-CHS" altLang="en-US" smtClean="0"/>
              <a:t>第二级</a:t>
            </a:r>
          </a:p>
          <a:p>
            <a:pPr lvl="2" eaLnBrk="1" latinLnBrk="0" hangingPunct="1"/>
            <a:r>
              <a:rPr lang="zh-CHS" altLang="en-US" smtClean="0"/>
              <a:t>第三级</a:t>
            </a:r>
          </a:p>
          <a:p>
            <a:pPr lvl="3" eaLnBrk="1" latinLnBrk="0" hangingPunct="1"/>
            <a:r>
              <a:rPr lang="zh-CHS" altLang="en-US" smtClean="0"/>
              <a:t>第四级</a:t>
            </a:r>
          </a:p>
          <a:p>
            <a:pPr lvl="4" eaLnBrk="1" latinLnBrk="0" hangingPunct="1"/>
            <a:r>
              <a:rPr lang="zh-CHS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HS" altLang="en-US" smtClean="0"/>
              <a:t>单击此处编辑母版文本样式</a:t>
            </a:r>
          </a:p>
          <a:p>
            <a:pPr lvl="1" eaLnBrk="1" latinLnBrk="0" hangingPunct="1"/>
            <a:r>
              <a:rPr lang="zh-CHS" altLang="en-US" smtClean="0"/>
              <a:t>第二级</a:t>
            </a:r>
          </a:p>
          <a:p>
            <a:pPr lvl="2" eaLnBrk="1" latinLnBrk="0" hangingPunct="1"/>
            <a:r>
              <a:rPr lang="zh-CHS" altLang="en-US" smtClean="0"/>
              <a:t>第三级</a:t>
            </a:r>
          </a:p>
          <a:p>
            <a:pPr lvl="3" eaLnBrk="1" latinLnBrk="0" hangingPunct="1"/>
            <a:r>
              <a:rPr lang="zh-CHS" altLang="en-US" smtClean="0"/>
              <a:t>第四级</a:t>
            </a:r>
          </a:p>
          <a:p>
            <a:pPr lvl="4" eaLnBrk="1" latinLnBrk="0" hangingPunct="1"/>
            <a:r>
              <a:rPr lang="zh-CHS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HS" altLang="en-US" smtClean="0"/>
              <a:pPr/>
              <a:t>15/3/23</a:t>
            </a:fld>
            <a:endParaRPr lang="zh-CHS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HS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HS" altLang="en-US" smtClean="0"/>
              <a:pPr/>
              <a:t>15/3/23</a:t>
            </a:fld>
            <a:endParaRPr lang="zh-CHS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HS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HS" altLang="en-US" smtClean="0"/>
              <a:pPr/>
              <a:t>15/3/23</a:t>
            </a:fld>
            <a:endParaRPr lang="zh-CHS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HS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HS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HS" altLang="en-US" smtClean="0"/>
              <a:t>单击此处编辑母版文本样式</a:t>
            </a:r>
          </a:p>
          <a:p>
            <a:pPr lvl="1" eaLnBrk="1" latinLnBrk="0" hangingPunct="1"/>
            <a:r>
              <a:rPr lang="zh-CHS" altLang="en-US" smtClean="0"/>
              <a:t>第二级</a:t>
            </a:r>
          </a:p>
          <a:p>
            <a:pPr lvl="2" eaLnBrk="1" latinLnBrk="0" hangingPunct="1"/>
            <a:r>
              <a:rPr lang="zh-CHS" altLang="en-US" smtClean="0"/>
              <a:t>第三级</a:t>
            </a:r>
          </a:p>
          <a:p>
            <a:pPr lvl="3" eaLnBrk="1" latinLnBrk="0" hangingPunct="1"/>
            <a:r>
              <a:rPr lang="zh-CHS" altLang="en-US" smtClean="0"/>
              <a:t>第四级</a:t>
            </a:r>
          </a:p>
          <a:p>
            <a:pPr lvl="4" eaLnBrk="1" latinLnBrk="0" hangingPunct="1"/>
            <a:r>
              <a:rPr lang="zh-CHS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HS" altLang="en-US" smtClean="0"/>
              <a:pPr/>
              <a:t>15/3/23</a:t>
            </a:fld>
            <a:endParaRPr lang="zh-CH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H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HS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HS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HS" altLang="en-US" smtClean="0"/>
              <a:pPr/>
              <a:t>15/3/23</a:t>
            </a:fld>
            <a:endParaRPr lang="zh-CHS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HS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HS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HS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HS" altLang="en-US" smtClean="0"/>
              <a:t>第二级</a:t>
            </a:r>
          </a:p>
          <a:p>
            <a:pPr lvl="2" eaLnBrk="1" latinLnBrk="0" hangingPunct="1"/>
            <a:r>
              <a:rPr kumimoji="0" lang="zh-CHS" altLang="en-US" smtClean="0"/>
              <a:t>第三级</a:t>
            </a:r>
          </a:p>
          <a:p>
            <a:pPr lvl="3" eaLnBrk="1" latinLnBrk="0" hangingPunct="1"/>
            <a:r>
              <a:rPr kumimoji="0" lang="zh-CHS" altLang="en-US" smtClean="0"/>
              <a:t>第四级</a:t>
            </a:r>
          </a:p>
          <a:p>
            <a:pPr lvl="4" eaLnBrk="1" latinLnBrk="0" hangingPunct="1"/>
            <a:r>
              <a:rPr kumimoji="0" lang="zh-CHS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HS" altLang="en-US" smtClean="0"/>
              <a:pPr/>
              <a:t>15/3/23</a:t>
            </a:fld>
            <a:endParaRPr lang="zh-CHS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HS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HS" altLang="en-US" smtClean="0"/>
              <a:pPr/>
              <a:t>‹#›</a:t>
            </a:fld>
            <a:endParaRPr lang="zh-CH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lesson10.exe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lesson11.exe" TargetMode="External"/><Relationship Id="rId4" Type="http://schemas.openxmlformats.org/officeDocument/2006/relationships/hyperlink" Target="lesson07.exe" TargetMode="External"/><Relationship Id="rId5" Type="http://schemas.openxmlformats.org/officeDocument/2006/relationships/hyperlink" Target="lesson10.exe" TargetMode="External"/><Relationship Id="rId6" Type="http://schemas.openxmlformats.org/officeDocument/2006/relationships/hyperlink" Target="lesson16.exe" TargetMode="External"/><Relationship Id="rId7" Type="http://schemas.openxmlformats.org/officeDocument/2006/relationships/hyperlink" Target="lesson06_ControalRotation.exe" TargetMode="External"/><Relationship Id="rId8" Type="http://schemas.openxmlformats.org/officeDocument/2006/relationships/slide" Target="slide31.xml"/><Relationship Id="rId9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2" Type="http://schemas.openxmlformats.org/officeDocument/2006/relationships/hyperlink" Target="lesson06.exe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5786" y="1285860"/>
            <a:ext cx="7772400" cy="1829761"/>
          </a:xfrm>
        </p:spPr>
        <p:txBody>
          <a:bodyPr/>
          <a:lstStyle/>
          <a:p>
            <a:r>
              <a:rPr lang="en-US" altLang="zh-CHS" dirty="0" smtClean="0"/>
              <a:t>OpenGL Programming</a:t>
            </a:r>
            <a:endParaRPr lang="zh-CHS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7772400" cy="1643073"/>
          </a:xfrm>
        </p:spPr>
        <p:txBody>
          <a:bodyPr>
            <a:normAutofit/>
          </a:bodyPr>
          <a:lstStyle/>
          <a:p>
            <a:r>
              <a:rPr lang="en-US" altLang="zh-CHS" dirty="0" err="1" smtClean="0"/>
              <a:t>Chunxu</a:t>
            </a:r>
            <a:r>
              <a:rPr lang="en-US" altLang="zh-CHS" dirty="0" smtClean="0"/>
              <a:t> </a:t>
            </a:r>
            <a:r>
              <a:rPr lang="en-US" altLang="zh-CHS" dirty="0" err="1" smtClean="0"/>
              <a:t>Xu</a:t>
            </a:r>
            <a:endParaRPr lang="en-US" altLang="zh-CHS" dirty="0" smtClean="0"/>
          </a:p>
          <a:p>
            <a:r>
              <a:rPr lang="en-US" altLang="zh-CHS" dirty="0" smtClean="0"/>
              <a:t>E-mail: xu-cx12@mails.tsinghua.edu.cn</a:t>
            </a:r>
          </a:p>
          <a:p>
            <a:r>
              <a:rPr lang="en-US" altLang="zh-CHS" dirty="0" err="1" smtClean="0"/>
              <a:t>Cellphone</a:t>
            </a:r>
            <a:r>
              <a:rPr lang="en-US" altLang="zh-CHS" dirty="0" smtClean="0"/>
              <a:t>: 15120003845</a:t>
            </a:r>
            <a:endParaRPr lang="zh-CH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HS" dirty="0" smtClean="0"/>
              <a:t>Texture in OpenGL</a:t>
            </a:r>
          </a:p>
          <a:p>
            <a:pPr lvl="1"/>
            <a:r>
              <a:rPr lang="en-US" altLang="zh-CHS" dirty="0" smtClean="0"/>
              <a:t>Read (image) data for each handle</a:t>
            </a:r>
          </a:p>
          <a:p>
            <a:pPr lvl="2"/>
            <a:r>
              <a:rPr lang="en-US" altLang="zh-CHS" dirty="0" smtClean="0"/>
              <a:t>level – </a:t>
            </a:r>
            <a:r>
              <a:rPr lang="en-US" altLang="zh-CHS" dirty="0" err="1" smtClean="0"/>
              <a:t>Mipmap</a:t>
            </a:r>
            <a:r>
              <a:rPr lang="en-US" altLang="zh-CHS" dirty="0" smtClean="0"/>
              <a:t> level</a:t>
            </a:r>
          </a:p>
          <a:p>
            <a:pPr lvl="3"/>
            <a:r>
              <a:rPr lang="en-US" altLang="zh-CHS" dirty="0" smtClean="0"/>
              <a:t>We’ll talk about </a:t>
            </a:r>
            <a:r>
              <a:rPr lang="en-US" altLang="zh-CHS" dirty="0" err="1" smtClean="0"/>
              <a:t>mipmap</a:t>
            </a:r>
            <a:r>
              <a:rPr lang="en-US" altLang="zh-CHS" dirty="0" smtClean="0"/>
              <a:t> later…</a:t>
            </a:r>
          </a:p>
          <a:p>
            <a:pPr lvl="3"/>
            <a:endParaRPr lang="en-US" altLang="zh-CHS" dirty="0" smtClean="0"/>
          </a:p>
          <a:p>
            <a:pPr lvl="2"/>
            <a:r>
              <a:rPr lang="en-US" altLang="zh-CHS" dirty="0" err="1" smtClean="0"/>
              <a:t>internalformat</a:t>
            </a:r>
            <a:r>
              <a:rPr lang="en-US" altLang="zh-CHS" dirty="0" smtClean="0"/>
              <a:t> – the format that texture data stored</a:t>
            </a:r>
          </a:p>
          <a:p>
            <a:pPr lvl="3"/>
            <a:r>
              <a:rPr lang="en-US" altLang="zh-CHS" dirty="0" smtClean="0"/>
              <a:t>GL_RGB\GL_RGBA…</a:t>
            </a:r>
          </a:p>
          <a:p>
            <a:pPr lvl="3"/>
            <a:endParaRPr lang="en-US" altLang="zh-CHS" dirty="0" smtClean="0"/>
          </a:p>
          <a:p>
            <a:pPr lvl="2"/>
            <a:r>
              <a:rPr lang="en-US" altLang="zh-CHS" dirty="0" smtClean="0"/>
              <a:t>width, height – literally what they mean</a:t>
            </a:r>
          </a:p>
          <a:p>
            <a:pPr lvl="2"/>
            <a:r>
              <a:rPr lang="en-US" altLang="zh-CHS" dirty="0" smtClean="0"/>
              <a:t>border</a:t>
            </a:r>
          </a:p>
          <a:p>
            <a:pPr lvl="3"/>
            <a:r>
              <a:rPr lang="en-US" altLang="zh-CHS" dirty="0" smtClean="0"/>
              <a:t>It’s working when a large texture is split to small ones</a:t>
            </a:r>
          </a:p>
          <a:p>
            <a:pPr lvl="3"/>
            <a:r>
              <a:rPr lang="en-US" altLang="zh-CHS" dirty="0" smtClean="0"/>
              <a:t>It’ll be abolished; besides we probably have no needs to use it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3600" dirty="0" smtClean="0"/>
              <a:t>Main techniques we need</a:t>
            </a:r>
            <a:endParaRPr lang="zh-CH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Texture in OpenGL</a:t>
            </a:r>
          </a:p>
          <a:p>
            <a:pPr lvl="1"/>
            <a:r>
              <a:rPr lang="en-US" altLang="zh-CHS" dirty="0" smtClean="0"/>
              <a:t>Read (image) data for each handle</a:t>
            </a:r>
          </a:p>
          <a:p>
            <a:pPr lvl="1"/>
            <a:endParaRPr lang="en-US" altLang="zh-CHS" dirty="0" smtClean="0"/>
          </a:p>
          <a:p>
            <a:pPr lvl="2"/>
            <a:r>
              <a:rPr lang="en-US" altLang="zh-CHS" dirty="0" smtClean="0"/>
              <a:t>format – the format of the data</a:t>
            </a:r>
          </a:p>
          <a:p>
            <a:pPr lvl="3"/>
            <a:r>
              <a:rPr lang="en-US" altLang="zh-CHS" dirty="0" smtClean="0"/>
              <a:t>GL_RGB\GL_RGBA\GL_BGR\GL_BGRA…</a:t>
            </a:r>
          </a:p>
          <a:p>
            <a:pPr lvl="3"/>
            <a:endParaRPr lang="en-US" altLang="zh-CHS" dirty="0" smtClean="0"/>
          </a:p>
          <a:p>
            <a:pPr lvl="2"/>
            <a:r>
              <a:rPr lang="en-US" altLang="zh-CHS" dirty="0" smtClean="0"/>
              <a:t>type – data type of data</a:t>
            </a:r>
          </a:p>
          <a:p>
            <a:pPr lvl="3"/>
            <a:r>
              <a:rPr lang="en-US" altLang="zh-CHS" dirty="0" smtClean="0"/>
              <a:t>GL_UNSIGNED_BYTE\GL_INT…</a:t>
            </a:r>
          </a:p>
          <a:p>
            <a:pPr lvl="3"/>
            <a:endParaRPr lang="en-US" altLang="zh-CHS" dirty="0" smtClean="0"/>
          </a:p>
          <a:p>
            <a:pPr lvl="2"/>
            <a:r>
              <a:rPr lang="en-US" altLang="zh-CHS" dirty="0" smtClean="0"/>
              <a:t>data – pointer to the data address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3600" dirty="0" smtClean="0"/>
              <a:t>Main techniques we need</a:t>
            </a:r>
            <a:endParaRPr lang="zh-CH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Texture in OpenGL</a:t>
            </a:r>
          </a:p>
          <a:p>
            <a:pPr lvl="1"/>
            <a:r>
              <a:rPr lang="en-US" altLang="zh-CHS" dirty="0" smtClean="0"/>
              <a:t>Set Texture Parameters</a:t>
            </a:r>
          </a:p>
          <a:p>
            <a:pPr lvl="1">
              <a:buNone/>
            </a:pPr>
            <a:endParaRPr lang="en-US" altLang="zh-CHS" dirty="0" smtClean="0"/>
          </a:p>
          <a:p>
            <a:pPr lvl="1"/>
            <a:r>
              <a:rPr lang="en-US" altLang="zh-CHS" b="1" dirty="0" smtClean="0"/>
              <a:t>void </a:t>
            </a:r>
            <a:r>
              <a:rPr lang="en-US" altLang="zh-CHS" b="1" dirty="0" err="1" smtClean="0"/>
              <a:t>glTexParameters</a:t>
            </a:r>
            <a:r>
              <a:rPr lang="en-US" altLang="zh-CHS" b="1" dirty="0" smtClean="0"/>
              <a:t>{f/</a:t>
            </a:r>
            <a:r>
              <a:rPr lang="en-US" altLang="zh-CHS" b="1" dirty="0" err="1" smtClean="0"/>
              <a:t>i</a:t>
            </a:r>
            <a:r>
              <a:rPr lang="en-US" altLang="zh-CHS" b="1" dirty="0" smtClean="0"/>
              <a:t>/fv/iv}(</a:t>
            </a:r>
            <a:r>
              <a:rPr lang="en-US" altLang="zh-CHS" b="1" dirty="0" err="1" smtClean="0"/>
              <a:t>GLenum</a:t>
            </a:r>
            <a:r>
              <a:rPr lang="en-US" altLang="zh-CHS" b="1" dirty="0" smtClean="0"/>
              <a:t> </a:t>
            </a:r>
            <a:r>
              <a:rPr lang="en-US" altLang="zh-CHS" b="1" i="1" dirty="0" smtClean="0"/>
              <a:t>target</a:t>
            </a:r>
            <a:r>
              <a:rPr lang="en-US" altLang="zh-CHS" b="1" dirty="0" smtClean="0"/>
              <a:t>, </a:t>
            </a:r>
            <a:r>
              <a:rPr lang="en-US" altLang="zh-CHS" b="1" dirty="0" err="1" smtClean="0"/>
              <a:t>GLenum</a:t>
            </a:r>
            <a:r>
              <a:rPr lang="en-US" altLang="zh-CHS" b="1" dirty="0" smtClean="0"/>
              <a:t> </a:t>
            </a:r>
            <a:r>
              <a:rPr lang="en-US" altLang="zh-CHS" b="1" i="1" dirty="0" err="1" smtClean="0"/>
              <a:t>pname</a:t>
            </a:r>
            <a:r>
              <a:rPr lang="en-US" altLang="zh-CHS" b="1" dirty="0" smtClean="0"/>
              <a:t>, </a:t>
            </a:r>
            <a:r>
              <a:rPr lang="en-US" altLang="zh-CHS" b="1" dirty="0" err="1" smtClean="0"/>
              <a:t>GLfloat</a:t>
            </a:r>
            <a:r>
              <a:rPr lang="en-US" altLang="zh-CHS" b="1" dirty="0" smtClean="0"/>
              <a:t> </a:t>
            </a:r>
            <a:r>
              <a:rPr lang="en-US" altLang="zh-CHS" b="1" i="1" dirty="0" err="1" smtClean="0"/>
              <a:t>param</a:t>
            </a:r>
            <a:r>
              <a:rPr lang="en-US" altLang="zh-CHS" b="1" dirty="0" smtClean="0"/>
              <a:t>)</a:t>
            </a:r>
          </a:p>
          <a:p>
            <a:pPr lvl="1"/>
            <a:endParaRPr lang="en-US" altLang="zh-CHS" b="1" dirty="0" smtClean="0"/>
          </a:p>
          <a:p>
            <a:pPr lvl="1">
              <a:buNone/>
            </a:pPr>
            <a:r>
              <a:rPr lang="en-US" altLang="zh-CHS" dirty="0" smtClean="0"/>
              <a:t>	Many texture parameters can be set through this function call.</a:t>
            </a:r>
          </a:p>
          <a:p>
            <a:pPr lvl="1">
              <a:buNone/>
            </a:pPr>
            <a:r>
              <a:rPr lang="en-US" altLang="zh-CHS" dirty="0" smtClean="0"/>
              <a:t>	We only introduce what we need here.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3600" dirty="0" smtClean="0"/>
              <a:t>Main techniques we need</a:t>
            </a:r>
            <a:endParaRPr lang="zh-CH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Texture in OpenGL</a:t>
            </a:r>
          </a:p>
          <a:p>
            <a:pPr lvl="1"/>
            <a:r>
              <a:rPr lang="en-US" altLang="zh-CHS" dirty="0" smtClean="0"/>
              <a:t>Set Texture Parameters</a:t>
            </a:r>
          </a:p>
          <a:p>
            <a:pPr lvl="2"/>
            <a:r>
              <a:rPr lang="en-US" altLang="zh-CHS" dirty="0" smtClean="0"/>
              <a:t>Filtering</a:t>
            </a:r>
          </a:p>
          <a:p>
            <a:pPr lvl="3"/>
            <a:r>
              <a:rPr lang="en-US" altLang="zh-CHS" dirty="0" smtClean="0"/>
              <a:t>Most pixels probably don’t correspond to a single unit of the texture.</a:t>
            </a:r>
          </a:p>
          <a:p>
            <a:pPr lvl="3"/>
            <a:r>
              <a:rPr lang="en-US" altLang="zh-CHS" dirty="0" smtClean="0"/>
              <a:t>Filtering decides how to choose or mix the texture units to display each pixel.</a:t>
            </a:r>
          </a:p>
          <a:p>
            <a:pPr lvl="3"/>
            <a:endParaRPr lang="en-US" altLang="zh-CHS" dirty="0" smtClean="0"/>
          </a:p>
          <a:p>
            <a:pPr lvl="3"/>
            <a:r>
              <a:rPr lang="en-US" altLang="zh-CHS" dirty="0" smtClean="0"/>
              <a:t>Filtering should be set for magnifying and minifying separately</a:t>
            </a:r>
          </a:p>
          <a:p>
            <a:pPr lvl="4"/>
            <a:r>
              <a:rPr lang="en-US" altLang="zh-CHS" dirty="0" err="1" smtClean="0"/>
              <a:t>pname</a:t>
            </a:r>
            <a:r>
              <a:rPr lang="en-US" altLang="zh-CHS" dirty="0" smtClean="0"/>
              <a:t> </a:t>
            </a:r>
          </a:p>
          <a:p>
            <a:pPr lvl="4">
              <a:buNone/>
            </a:pPr>
            <a:r>
              <a:rPr lang="en-US" altLang="zh-CHS" dirty="0" smtClean="0"/>
              <a:t>	GL_TEXTURE_MAG_FILTER</a:t>
            </a:r>
          </a:p>
          <a:p>
            <a:pPr lvl="4">
              <a:buNone/>
            </a:pPr>
            <a:r>
              <a:rPr lang="en-US" altLang="zh-CHS" dirty="0" smtClean="0"/>
              <a:t>	GL_TEXTURE_MIN_FILTER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3600" dirty="0" smtClean="0"/>
              <a:t>Main techniques we need</a:t>
            </a:r>
            <a:endParaRPr lang="zh-CH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Texture in OpenGL</a:t>
            </a:r>
          </a:p>
          <a:p>
            <a:pPr lvl="1"/>
            <a:r>
              <a:rPr lang="en-US" altLang="zh-CHS" dirty="0" smtClean="0"/>
              <a:t>Set Texture Parameters</a:t>
            </a:r>
          </a:p>
          <a:p>
            <a:pPr lvl="2"/>
            <a:r>
              <a:rPr lang="en-US" altLang="zh-CHS" dirty="0" smtClean="0"/>
              <a:t>Filtering</a:t>
            </a:r>
          </a:p>
          <a:p>
            <a:pPr lvl="3"/>
            <a:r>
              <a:rPr lang="en-US" altLang="zh-CHS" dirty="0" err="1" smtClean="0"/>
              <a:t>param</a:t>
            </a:r>
            <a:endParaRPr lang="en-US" altLang="zh-CHS" dirty="0" smtClean="0"/>
          </a:p>
          <a:p>
            <a:pPr lvl="3">
              <a:buNone/>
            </a:pPr>
            <a:r>
              <a:rPr lang="en-US" altLang="zh-CHS" dirty="0" smtClean="0"/>
              <a:t>	For magnifying</a:t>
            </a:r>
          </a:p>
          <a:p>
            <a:pPr lvl="4">
              <a:buNone/>
            </a:pPr>
            <a:r>
              <a:rPr lang="en-US" altLang="zh-CHS" dirty="0" smtClean="0"/>
              <a:t>	GL_NEAREST/GL_LINEAR</a:t>
            </a:r>
          </a:p>
          <a:p>
            <a:pPr lvl="3">
              <a:buNone/>
            </a:pPr>
            <a:r>
              <a:rPr lang="en-US" altLang="zh-CHS" dirty="0" smtClean="0"/>
              <a:t>	For minifying</a:t>
            </a:r>
          </a:p>
          <a:p>
            <a:pPr lvl="4">
              <a:buNone/>
            </a:pPr>
            <a:r>
              <a:rPr lang="en-US" altLang="zh-CHS" dirty="0" smtClean="0"/>
              <a:t>	GL_NEAREST/GL_LINEAR</a:t>
            </a:r>
          </a:p>
          <a:p>
            <a:pPr lvl="4">
              <a:buNone/>
            </a:pPr>
            <a:r>
              <a:rPr lang="en-US" altLang="zh-CHS" dirty="0" smtClean="0"/>
              <a:t>	GL_NEAREST_MIPMAP_NEAREST</a:t>
            </a:r>
          </a:p>
          <a:p>
            <a:pPr lvl="4">
              <a:buNone/>
            </a:pPr>
            <a:r>
              <a:rPr lang="en-US" altLang="zh-CHS" dirty="0" smtClean="0"/>
              <a:t>	GL_NEAREST_MIPMAP_LINEAR</a:t>
            </a:r>
          </a:p>
          <a:p>
            <a:pPr lvl="4">
              <a:buNone/>
            </a:pPr>
            <a:r>
              <a:rPr lang="en-US" altLang="zh-CHS" dirty="0" smtClean="0"/>
              <a:t>	GL_LINEAR_MIPMAP_NEAREST</a:t>
            </a:r>
          </a:p>
          <a:p>
            <a:pPr lvl="4">
              <a:buNone/>
            </a:pPr>
            <a:r>
              <a:rPr lang="en-US" altLang="zh-CHS" dirty="0" smtClean="0"/>
              <a:t>	GL_LINEAR_MIPMAP_LINEAR</a:t>
            </a:r>
          </a:p>
          <a:p>
            <a:pPr lvl="4"/>
            <a:endParaRPr lang="en-US" altLang="zh-CH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3600" dirty="0" smtClean="0"/>
              <a:t>Main techniques we need</a:t>
            </a:r>
            <a:endParaRPr lang="zh-CHS" altLang="en-US" sz="3600" dirty="0"/>
          </a:p>
        </p:txBody>
      </p:sp>
      <p:sp>
        <p:nvSpPr>
          <p:cNvPr id="7" name="左箭头 6">
            <a:hlinkClick r:id="rId2" action="ppaction://hlinksldjump"/>
          </p:cNvPr>
          <p:cNvSpPr/>
          <p:nvPr/>
        </p:nvSpPr>
        <p:spPr>
          <a:xfrm>
            <a:off x="7572396" y="5643578"/>
            <a:ext cx="857256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Texture in OpenGL</a:t>
            </a:r>
          </a:p>
          <a:p>
            <a:pPr lvl="1"/>
            <a:r>
              <a:rPr lang="en-US" altLang="zh-CHS" dirty="0" smtClean="0"/>
              <a:t>Set Texture Parameters</a:t>
            </a:r>
          </a:p>
          <a:p>
            <a:pPr lvl="2"/>
            <a:r>
              <a:rPr lang="en-US" altLang="zh-CHS" dirty="0" smtClean="0"/>
              <a:t>GL_NEAREST</a:t>
            </a:r>
          </a:p>
          <a:p>
            <a:pPr lvl="3"/>
            <a:r>
              <a:rPr lang="en-US" altLang="zh-CHS" dirty="0" smtClean="0"/>
              <a:t>Pick the nearest texture unit for each pixel</a:t>
            </a:r>
          </a:p>
          <a:p>
            <a:pPr lvl="2"/>
            <a:r>
              <a:rPr lang="en-US" altLang="zh-CHS" dirty="0" smtClean="0"/>
              <a:t>GL_LINEAR</a:t>
            </a:r>
          </a:p>
          <a:p>
            <a:pPr lvl="3"/>
            <a:r>
              <a:rPr lang="en-US" altLang="zh-CHS" dirty="0" smtClean="0"/>
              <a:t>Linear combination of corresponding texture units</a:t>
            </a:r>
          </a:p>
          <a:p>
            <a:pPr lvl="3"/>
            <a:endParaRPr lang="en-US" altLang="zh-CHS" dirty="0" smtClean="0"/>
          </a:p>
          <a:p>
            <a:pPr lvl="4"/>
            <a:endParaRPr lang="en-US" altLang="zh-CH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3600" dirty="0" smtClean="0"/>
              <a:t>Main techniques we need</a:t>
            </a:r>
            <a:endParaRPr lang="zh-CH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Texture in OpenGL</a:t>
            </a:r>
          </a:p>
          <a:p>
            <a:pPr lvl="1"/>
            <a:r>
              <a:rPr lang="en-US" altLang="zh-CHS" dirty="0" smtClean="0"/>
              <a:t>Set Texture Parameters</a:t>
            </a:r>
          </a:p>
          <a:p>
            <a:pPr lvl="2"/>
            <a:r>
              <a:rPr lang="en-US" altLang="zh-CHS" dirty="0" err="1" smtClean="0"/>
              <a:t>Mipmap</a:t>
            </a:r>
            <a:endParaRPr lang="en-US" altLang="zh-CHS" dirty="0" smtClean="0"/>
          </a:p>
          <a:p>
            <a:pPr lvl="2">
              <a:buNone/>
            </a:pPr>
            <a:r>
              <a:rPr lang="en-US" altLang="zh-CHS" dirty="0" smtClean="0"/>
              <a:t>	</a:t>
            </a:r>
            <a:r>
              <a:rPr lang="en-US" altLang="zh-CHS" dirty="0" smtClean="0">
                <a:hlinkClick r:id="rId2" action="ppaction://hlinkfile"/>
              </a:rPr>
              <a:t>Why we need </a:t>
            </a:r>
            <a:r>
              <a:rPr lang="en-US" altLang="zh-CHS" dirty="0" err="1" smtClean="0">
                <a:hlinkClick r:id="rId2" action="ppaction://hlinkfile"/>
              </a:rPr>
              <a:t>mipmap</a:t>
            </a:r>
            <a:r>
              <a:rPr lang="en-US" altLang="zh-CHS" dirty="0" smtClean="0">
                <a:hlinkClick r:id="rId2" action="ppaction://hlinkfile"/>
              </a:rPr>
              <a:t>?</a:t>
            </a:r>
            <a:endParaRPr lang="en-US" altLang="zh-CHS" dirty="0" smtClean="0"/>
          </a:p>
          <a:p>
            <a:pPr lvl="2"/>
            <a:endParaRPr lang="en-US" altLang="zh-CHS" dirty="0" smtClean="0"/>
          </a:p>
          <a:p>
            <a:pPr lvl="2"/>
            <a:r>
              <a:rPr lang="en-US" altLang="zh-CHS" dirty="0" smtClean="0"/>
              <a:t>Basic idea</a:t>
            </a:r>
          </a:p>
          <a:p>
            <a:pPr lvl="3"/>
            <a:r>
              <a:rPr lang="en-US" altLang="zh-CHS" dirty="0" smtClean="0"/>
              <a:t>Store different resolutions of textures</a:t>
            </a:r>
          </a:p>
          <a:p>
            <a:pPr lvl="4"/>
            <a:endParaRPr lang="en-US" altLang="zh-CH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3600" dirty="0" smtClean="0"/>
              <a:t>Main techniques we need</a:t>
            </a:r>
            <a:endParaRPr lang="zh-CH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Texture in OpenGL</a:t>
            </a:r>
          </a:p>
          <a:p>
            <a:pPr lvl="1"/>
            <a:r>
              <a:rPr lang="en-US" altLang="zh-CHS" dirty="0" smtClean="0"/>
              <a:t>Set Texture Parameters</a:t>
            </a:r>
          </a:p>
          <a:p>
            <a:pPr lvl="2"/>
            <a:r>
              <a:rPr lang="en-US" altLang="zh-CHS" dirty="0" err="1" smtClean="0"/>
              <a:t>Mipmap</a:t>
            </a:r>
            <a:endParaRPr lang="en-US" altLang="zh-CHS" dirty="0" smtClean="0"/>
          </a:p>
          <a:p>
            <a:pPr lvl="2"/>
            <a:endParaRPr lang="en-US" altLang="zh-CHS" dirty="0" smtClean="0"/>
          </a:p>
          <a:p>
            <a:pPr lvl="2"/>
            <a:r>
              <a:rPr lang="en-US" altLang="zh-CHS" dirty="0" smtClean="0"/>
              <a:t>Come back to the </a:t>
            </a:r>
            <a:r>
              <a:rPr lang="en-US" altLang="zh-CHS" i="1" dirty="0" smtClean="0"/>
              <a:t>level</a:t>
            </a:r>
            <a:r>
              <a:rPr lang="en-US" altLang="zh-CHS" dirty="0" smtClean="0"/>
              <a:t> parameter of glTexImage2D()</a:t>
            </a:r>
          </a:p>
          <a:p>
            <a:pPr lvl="3"/>
            <a:r>
              <a:rPr lang="en-US" altLang="zh-CHS" dirty="0" smtClean="0"/>
              <a:t>We can use different glTexImage2D() calls with different </a:t>
            </a:r>
            <a:r>
              <a:rPr lang="en-US" altLang="zh-CHS" i="1" dirty="0" smtClean="0"/>
              <a:t>level</a:t>
            </a:r>
            <a:r>
              <a:rPr lang="en-US" altLang="zh-CHS" dirty="0" smtClean="0"/>
              <a:t> parameter</a:t>
            </a:r>
          </a:p>
          <a:p>
            <a:pPr lvl="3"/>
            <a:endParaRPr lang="en-US" altLang="zh-CHS" dirty="0" smtClean="0"/>
          </a:p>
          <a:p>
            <a:pPr lvl="3">
              <a:buNone/>
            </a:pPr>
            <a:r>
              <a:rPr lang="en-US" altLang="zh-CHS" dirty="0" smtClean="0"/>
              <a:t>	glTexImage2D(…, 0, …)</a:t>
            </a:r>
          </a:p>
          <a:p>
            <a:pPr lvl="3">
              <a:buNone/>
            </a:pPr>
            <a:r>
              <a:rPr lang="en-US" altLang="zh-CHS" dirty="0" smtClean="0"/>
              <a:t>	glTexImage2D(…, 1, …)</a:t>
            </a:r>
          </a:p>
          <a:p>
            <a:pPr lvl="3">
              <a:buNone/>
            </a:pPr>
            <a:r>
              <a:rPr lang="en-US" altLang="zh-CHS" dirty="0" smtClean="0"/>
              <a:t>	glTexImage2D(…, 2, …)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3600" dirty="0" smtClean="0"/>
              <a:t>Main techniques we need</a:t>
            </a:r>
            <a:endParaRPr lang="zh-CH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HS" dirty="0" smtClean="0"/>
              <a:t>Texture in OpenGL</a:t>
            </a:r>
          </a:p>
          <a:p>
            <a:pPr lvl="1"/>
            <a:r>
              <a:rPr lang="en-US" altLang="zh-CHS" dirty="0" smtClean="0"/>
              <a:t>Set Texture Parameters</a:t>
            </a:r>
          </a:p>
          <a:p>
            <a:pPr lvl="2"/>
            <a:r>
              <a:rPr lang="en-US" altLang="zh-CHS" dirty="0" err="1" smtClean="0"/>
              <a:t>Mipmap</a:t>
            </a:r>
            <a:endParaRPr lang="en-US" altLang="zh-CHS" dirty="0" smtClean="0"/>
          </a:p>
          <a:p>
            <a:pPr lvl="2"/>
            <a:endParaRPr lang="en-US" altLang="zh-CHS" dirty="0" smtClean="0"/>
          </a:p>
          <a:p>
            <a:pPr lvl="2"/>
            <a:r>
              <a:rPr lang="en-US" altLang="zh-CHS" dirty="0" smtClean="0"/>
              <a:t>A much more easier way to read for </a:t>
            </a:r>
            <a:r>
              <a:rPr lang="en-US" altLang="zh-CHS" dirty="0" err="1" smtClean="0"/>
              <a:t>mipmap</a:t>
            </a:r>
            <a:r>
              <a:rPr lang="en-US" altLang="zh-CHS" dirty="0" smtClean="0"/>
              <a:t> filtering</a:t>
            </a:r>
          </a:p>
          <a:p>
            <a:pPr lvl="2"/>
            <a:endParaRPr lang="en-US" altLang="zh-CHS" dirty="0" smtClean="0"/>
          </a:p>
          <a:p>
            <a:pPr lvl="2">
              <a:buNone/>
            </a:pPr>
            <a:r>
              <a:rPr lang="en-US" altLang="zh-CHS" b="1" dirty="0" smtClean="0"/>
              <a:t>	</a:t>
            </a:r>
            <a:r>
              <a:rPr lang="en-US" altLang="zh-CHS" b="1" dirty="0" err="1" smtClean="0"/>
              <a:t>int</a:t>
            </a:r>
            <a:r>
              <a:rPr lang="en-US" altLang="zh-CHS" b="1" dirty="0" smtClean="0"/>
              <a:t> gluBuild2DMipmaps(</a:t>
            </a:r>
            <a:r>
              <a:rPr lang="en-US" altLang="zh-CHS" b="1" dirty="0" err="1" smtClean="0"/>
              <a:t>GLenum</a:t>
            </a:r>
            <a:r>
              <a:rPr lang="en-US" altLang="zh-CHS" b="1" dirty="0" smtClean="0"/>
              <a:t> </a:t>
            </a:r>
            <a:r>
              <a:rPr lang="en-US" altLang="zh-CHS" b="1" i="1" dirty="0" smtClean="0"/>
              <a:t>target</a:t>
            </a:r>
            <a:r>
              <a:rPr lang="en-US" altLang="zh-CHS" b="1" dirty="0" smtClean="0"/>
              <a:t>, </a:t>
            </a:r>
          </a:p>
          <a:p>
            <a:pPr lvl="2">
              <a:buNone/>
            </a:pPr>
            <a:r>
              <a:rPr lang="en-US" altLang="zh-CHS" b="1" dirty="0" smtClean="0"/>
              <a:t>					</a:t>
            </a:r>
            <a:r>
              <a:rPr lang="en-US" altLang="zh-CHS" b="1" dirty="0" err="1" smtClean="0"/>
              <a:t>GLint</a:t>
            </a:r>
            <a:r>
              <a:rPr lang="en-US" altLang="zh-CHS" b="1" dirty="0" smtClean="0"/>
              <a:t> </a:t>
            </a:r>
            <a:r>
              <a:rPr lang="en-US" altLang="zh-CHS" b="1" i="1" dirty="0" err="1" smtClean="0"/>
              <a:t>internalFormat</a:t>
            </a:r>
            <a:r>
              <a:rPr lang="en-US" altLang="zh-CHS" b="1" dirty="0" smtClean="0"/>
              <a:t>, </a:t>
            </a:r>
          </a:p>
          <a:p>
            <a:pPr lvl="2">
              <a:buNone/>
            </a:pPr>
            <a:r>
              <a:rPr lang="en-US" altLang="zh-CHS" b="1" dirty="0" smtClean="0"/>
              <a:t>					</a:t>
            </a:r>
            <a:r>
              <a:rPr lang="en-US" altLang="zh-CHS" b="1" dirty="0" err="1" smtClean="0"/>
              <a:t>GLint</a:t>
            </a:r>
            <a:r>
              <a:rPr lang="en-US" altLang="zh-CHS" b="1" dirty="0" smtClean="0"/>
              <a:t> </a:t>
            </a:r>
            <a:r>
              <a:rPr lang="en-US" altLang="zh-CHS" b="1" i="1" dirty="0" smtClean="0"/>
              <a:t>width</a:t>
            </a:r>
            <a:r>
              <a:rPr lang="en-US" altLang="zh-CHS" b="1" dirty="0" smtClean="0"/>
              <a:t>, </a:t>
            </a:r>
            <a:r>
              <a:rPr lang="en-US" altLang="zh-CHS" b="1" dirty="0" err="1" smtClean="0"/>
              <a:t>GLint</a:t>
            </a:r>
            <a:r>
              <a:rPr lang="en-US" altLang="zh-CHS" b="1" dirty="0" smtClean="0"/>
              <a:t> </a:t>
            </a:r>
            <a:r>
              <a:rPr lang="en-US" altLang="zh-CHS" b="1" i="1" dirty="0" smtClean="0"/>
              <a:t>height</a:t>
            </a:r>
            <a:r>
              <a:rPr lang="en-US" altLang="zh-CHS" b="1" dirty="0" smtClean="0"/>
              <a:t>, </a:t>
            </a:r>
          </a:p>
          <a:p>
            <a:pPr lvl="2">
              <a:buNone/>
            </a:pPr>
            <a:r>
              <a:rPr lang="en-US" altLang="zh-CHS" b="1" dirty="0" smtClean="0"/>
              <a:t>					</a:t>
            </a:r>
            <a:r>
              <a:rPr lang="en-US" altLang="zh-CHS" b="1" dirty="0" err="1" smtClean="0"/>
              <a:t>GLenum</a:t>
            </a:r>
            <a:r>
              <a:rPr lang="en-US" altLang="zh-CHS" b="1" dirty="0" smtClean="0"/>
              <a:t> </a:t>
            </a:r>
            <a:r>
              <a:rPr lang="en-US" altLang="zh-CHS" b="1" i="1" dirty="0" smtClean="0"/>
              <a:t>format</a:t>
            </a:r>
            <a:r>
              <a:rPr lang="en-US" altLang="zh-CHS" b="1" dirty="0" smtClean="0"/>
              <a:t>, </a:t>
            </a:r>
          </a:p>
          <a:p>
            <a:pPr lvl="2">
              <a:buNone/>
            </a:pPr>
            <a:r>
              <a:rPr lang="en-US" altLang="zh-CHS" b="1" dirty="0" smtClean="0"/>
              <a:t>					</a:t>
            </a:r>
            <a:r>
              <a:rPr lang="en-US" altLang="zh-CHS" b="1" dirty="0" err="1" smtClean="0"/>
              <a:t>GLenum</a:t>
            </a:r>
            <a:r>
              <a:rPr lang="en-US" altLang="zh-CHS" b="1" dirty="0" smtClean="0"/>
              <a:t> </a:t>
            </a:r>
            <a:r>
              <a:rPr lang="en-US" altLang="zh-CHS" b="1" i="1" dirty="0" smtClean="0"/>
              <a:t>type</a:t>
            </a:r>
            <a:r>
              <a:rPr lang="en-US" altLang="zh-CHS" b="1" dirty="0" smtClean="0"/>
              <a:t>, </a:t>
            </a:r>
          </a:p>
          <a:p>
            <a:pPr lvl="2">
              <a:buNone/>
            </a:pPr>
            <a:r>
              <a:rPr lang="en-US" altLang="zh-CHS" b="1" dirty="0" smtClean="0"/>
              <a:t>					const void* </a:t>
            </a:r>
            <a:r>
              <a:rPr lang="en-US" altLang="zh-CHS" b="1" i="1" dirty="0" smtClean="0"/>
              <a:t>data</a:t>
            </a:r>
            <a:r>
              <a:rPr lang="en-US" altLang="zh-CHS" b="1" dirty="0" smtClean="0"/>
              <a:t>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3600" dirty="0" smtClean="0"/>
              <a:t>Main techniques we need</a:t>
            </a:r>
            <a:endParaRPr lang="zh-CH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Texture in OpenGL</a:t>
            </a:r>
          </a:p>
          <a:p>
            <a:pPr lvl="1"/>
            <a:r>
              <a:rPr lang="en-US" altLang="zh-CHS" dirty="0" smtClean="0"/>
              <a:t>Set Texture Parameters</a:t>
            </a:r>
          </a:p>
          <a:p>
            <a:pPr lvl="2"/>
            <a:r>
              <a:rPr lang="en-US" altLang="zh-CHS" dirty="0" smtClean="0"/>
              <a:t>Wrapping</a:t>
            </a:r>
          </a:p>
          <a:p>
            <a:pPr lvl="3"/>
            <a:r>
              <a:rPr lang="en-US" altLang="zh-CHS" dirty="0" smtClean="0"/>
              <a:t>Texture coordinate</a:t>
            </a:r>
          </a:p>
          <a:p>
            <a:pPr lvl="4"/>
            <a:r>
              <a:rPr lang="en-US" altLang="zh-CHS" dirty="0" smtClean="0"/>
              <a:t>ranges in [0.0, 1.0]</a:t>
            </a:r>
          </a:p>
          <a:p>
            <a:pPr lvl="4"/>
            <a:endParaRPr lang="en-US" altLang="zh-CHS" dirty="0" smtClean="0"/>
          </a:p>
          <a:p>
            <a:pPr lvl="3"/>
            <a:r>
              <a:rPr lang="en-US" altLang="zh-CHS" dirty="0" smtClean="0"/>
              <a:t>What if it is out of this range?</a:t>
            </a:r>
          </a:p>
          <a:p>
            <a:pPr lvl="4"/>
            <a:r>
              <a:rPr lang="en-US" altLang="zh-CHS" dirty="0" err="1" smtClean="0"/>
              <a:t>pname</a:t>
            </a:r>
            <a:endParaRPr lang="en-US" altLang="zh-CHS" dirty="0" smtClean="0"/>
          </a:p>
          <a:p>
            <a:pPr lvl="5"/>
            <a:r>
              <a:rPr lang="en-US" altLang="zh-CHS" dirty="0" smtClean="0"/>
              <a:t>GL_TEXTURE_WRAP_S</a:t>
            </a:r>
          </a:p>
          <a:p>
            <a:pPr lvl="5"/>
            <a:r>
              <a:rPr lang="en-US" altLang="zh-CHS" dirty="0" smtClean="0"/>
              <a:t>GL_TEXTURE_WRAP_T</a:t>
            </a:r>
          </a:p>
          <a:p>
            <a:pPr lvl="5"/>
            <a:r>
              <a:rPr lang="en-US" altLang="zh-CHS" dirty="0" smtClean="0"/>
              <a:t>GL_TEXTURE_WRAP_R</a:t>
            </a:r>
          </a:p>
          <a:p>
            <a:pPr lvl="5"/>
            <a:r>
              <a:rPr lang="en-US" altLang="zh-CHS" dirty="0" smtClean="0"/>
              <a:t>…</a:t>
            </a:r>
          </a:p>
          <a:p>
            <a:pPr lvl="4">
              <a:buNone/>
            </a:pPr>
            <a:endParaRPr lang="en-US" altLang="zh-CH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3600" dirty="0" smtClean="0"/>
              <a:t>Main techniques we need</a:t>
            </a:r>
            <a:endParaRPr lang="zh-CH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>
                <a:solidFill>
                  <a:srgbClr val="FF0000"/>
                </a:solidFill>
              </a:rPr>
              <a:t>What will we do?</a:t>
            </a:r>
          </a:p>
          <a:p>
            <a:r>
              <a:rPr lang="en-US" altLang="zh-CHS" dirty="0" smtClean="0"/>
              <a:t>Main techniques we need</a:t>
            </a:r>
          </a:p>
          <a:p>
            <a:r>
              <a:rPr lang="en-US" altLang="zh-CHS" dirty="0" smtClean="0"/>
              <a:t>Exercise time &amp; Some more (Optional)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S" dirty="0" smtClean="0"/>
              <a:t>Week 4</a:t>
            </a:r>
            <a:endParaRPr lang="zh-CH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HS" dirty="0" smtClean="0"/>
              <a:t>Texture in OpenGL</a:t>
            </a:r>
          </a:p>
          <a:p>
            <a:pPr lvl="1"/>
            <a:r>
              <a:rPr lang="en-US" altLang="zh-CHS" dirty="0" smtClean="0"/>
              <a:t>Set Texture Parameters</a:t>
            </a:r>
          </a:p>
          <a:p>
            <a:pPr lvl="2"/>
            <a:r>
              <a:rPr lang="en-US" altLang="zh-CHS" dirty="0" smtClean="0"/>
              <a:t>Wrapping</a:t>
            </a:r>
          </a:p>
          <a:p>
            <a:pPr lvl="3"/>
            <a:r>
              <a:rPr lang="en-US" altLang="zh-CHS" dirty="0" err="1" smtClean="0"/>
              <a:t>param</a:t>
            </a:r>
            <a:endParaRPr lang="en-US" altLang="zh-CHS" dirty="0" smtClean="0"/>
          </a:p>
          <a:p>
            <a:pPr lvl="4"/>
            <a:r>
              <a:rPr lang="en-US" altLang="zh-CHS" dirty="0" smtClean="0"/>
              <a:t>GL_REPEAT</a:t>
            </a:r>
          </a:p>
          <a:p>
            <a:pPr lvl="5"/>
            <a:r>
              <a:rPr lang="en-US" altLang="zh-CHS" dirty="0" smtClean="0"/>
              <a:t>start from 0 again…</a:t>
            </a:r>
          </a:p>
          <a:p>
            <a:pPr lvl="4"/>
            <a:r>
              <a:rPr lang="en-US" altLang="zh-CHS" dirty="0" smtClean="0"/>
              <a:t>GL_CLAMP_TO_EDGE</a:t>
            </a:r>
          </a:p>
          <a:p>
            <a:pPr lvl="4"/>
            <a:r>
              <a:rPr lang="en-US" altLang="zh-CHS" dirty="0" smtClean="0"/>
              <a:t>GL_CLAMP_TO_BORDER</a:t>
            </a:r>
          </a:p>
          <a:p>
            <a:pPr lvl="4">
              <a:buNone/>
            </a:pPr>
            <a:endParaRPr lang="en-US" altLang="zh-CH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3600" dirty="0" smtClean="0"/>
              <a:t>Main techniques we need</a:t>
            </a:r>
            <a:endParaRPr lang="zh-CH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HS" dirty="0" smtClean="0"/>
              <a:t>Texture in OpenGL</a:t>
            </a:r>
          </a:p>
          <a:p>
            <a:pPr lvl="1"/>
            <a:r>
              <a:rPr lang="en-US" altLang="zh-CHS" dirty="0" smtClean="0"/>
              <a:t>Render</a:t>
            </a:r>
          </a:p>
          <a:p>
            <a:pPr lvl="2"/>
            <a:r>
              <a:rPr lang="en-US" altLang="zh-CHS" dirty="0" smtClean="0"/>
              <a:t>Assign texture coordinate to each vertex</a:t>
            </a:r>
          </a:p>
          <a:p>
            <a:pPr lvl="2"/>
            <a:endParaRPr lang="en-US" altLang="zh-CHS" dirty="0" smtClean="0"/>
          </a:p>
          <a:p>
            <a:pPr lvl="2">
              <a:buNone/>
            </a:pPr>
            <a:r>
              <a:rPr lang="en-US" altLang="zh-CHS" dirty="0" smtClean="0"/>
              <a:t>	</a:t>
            </a:r>
            <a:r>
              <a:rPr lang="en-US" altLang="zh-CHS" dirty="0" err="1" smtClean="0"/>
              <a:t>glEnable</a:t>
            </a:r>
            <a:r>
              <a:rPr lang="en-US" altLang="zh-CHS" dirty="0" smtClean="0"/>
              <a:t>(GL_TEXTURE_2D)</a:t>
            </a:r>
          </a:p>
          <a:p>
            <a:pPr lvl="2">
              <a:buNone/>
            </a:pPr>
            <a:r>
              <a:rPr lang="en-US" altLang="zh-CHS" dirty="0" smtClean="0"/>
              <a:t>	</a:t>
            </a:r>
            <a:r>
              <a:rPr lang="en-US" altLang="zh-CHS" dirty="0" err="1" smtClean="0"/>
              <a:t>glBindTexture</a:t>
            </a:r>
            <a:r>
              <a:rPr lang="en-US" altLang="zh-CHS" dirty="0" smtClean="0"/>
              <a:t>(GL_TEXTURE_2D, </a:t>
            </a:r>
            <a:r>
              <a:rPr lang="en-US" altLang="zh-CHS" i="1" dirty="0" err="1" smtClean="0"/>
              <a:t>texturehandle</a:t>
            </a:r>
            <a:r>
              <a:rPr lang="en-US" altLang="zh-CHS" dirty="0" smtClean="0"/>
              <a:t>);</a:t>
            </a:r>
            <a:endParaRPr lang="en-US" altLang="zh-CHS" i="1" dirty="0" smtClean="0"/>
          </a:p>
          <a:p>
            <a:pPr lvl="2">
              <a:buNone/>
            </a:pPr>
            <a:endParaRPr lang="en-US" altLang="zh-CHS" i="1" dirty="0" smtClean="0"/>
          </a:p>
          <a:p>
            <a:pPr lvl="2">
              <a:buNone/>
            </a:pPr>
            <a:r>
              <a:rPr lang="en-US" altLang="zh-CHS" dirty="0" smtClean="0"/>
              <a:t>	{	</a:t>
            </a:r>
          </a:p>
          <a:p>
            <a:pPr lvl="2">
              <a:buNone/>
            </a:pPr>
            <a:r>
              <a:rPr lang="en-US" altLang="zh-CHS" dirty="0" smtClean="0"/>
              <a:t>		glTexCoord2f(</a:t>
            </a:r>
            <a:r>
              <a:rPr lang="en-US" altLang="zh-CHS" i="1" dirty="0" err="1" smtClean="0"/>
              <a:t>s_coord</a:t>
            </a:r>
            <a:r>
              <a:rPr lang="en-US" altLang="zh-CHS" dirty="0" smtClean="0"/>
              <a:t>, </a:t>
            </a:r>
            <a:r>
              <a:rPr lang="en-US" altLang="zh-CHS" i="1" dirty="0" err="1" smtClean="0"/>
              <a:t>t_coord</a:t>
            </a:r>
            <a:r>
              <a:rPr lang="en-US" altLang="zh-CHS" dirty="0" smtClean="0"/>
              <a:t>);</a:t>
            </a:r>
          </a:p>
          <a:p>
            <a:pPr lvl="2">
              <a:buNone/>
            </a:pPr>
            <a:r>
              <a:rPr lang="en-US" altLang="zh-CHS" dirty="0" smtClean="0"/>
              <a:t>		glVertex3f(…);</a:t>
            </a:r>
          </a:p>
          <a:p>
            <a:pPr lvl="2">
              <a:buNone/>
            </a:pPr>
            <a:r>
              <a:rPr lang="en-US" altLang="zh-CHS" dirty="0" smtClean="0"/>
              <a:t>	}</a:t>
            </a:r>
          </a:p>
          <a:p>
            <a:endParaRPr lang="en-US" altLang="zh-CH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3600" dirty="0" smtClean="0"/>
              <a:t>Main techniques we need</a:t>
            </a:r>
            <a:endParaRPr lang="zh-CH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HS" dirty="0" smtClean="0"/>
              <a:t>Texture in OpenGL</a:t>
            </a:r>
          </a:p>
          <a:p>
            <a:pPr lvl="1"/>
            <a:r>
              <a:rPr lang="en-US" altLang="zh-CHS" dirty="0" smtClean="0"/>
              <a:t>It seems to be a little complex to use texture…</a:t>
            </a:r>
          </a:p>
          <a:p>
            <a:pPr lvl="1"/>
            <a:r>
              <a:rPr lang="en-US" altLang="zh-CHS" dirty="0" smtClean="0"/>
              <a:t>And besides, how to read pictures…</a:t>
            </a:r>
          </a:p>
          <a:p>
            <a:pPr lvl="1"/>
            <a:endParaRPr lang="en-US" altLang="zh-CHS" dirty="0" smtClean="0"/>
          </a:p>
          <a:p>
            <a:pPr lvl="1"/>
            <a:endParaRPr lang="en-US" altLang="zh-CHS" dirty="0" smtClean="0"/>
          </a:p>
          <a:p>
            <a:pPr lvl="1"/>
            <a:r>
              <a:rPr lang="en-US" altLang="zh-CHS" dirty="0" smtClean="0"/>
              <a:t>Here we can use some external tools!</a:t>
            </a:r>
          </a:p>
          <a:p>
            <a:pPr lvl="2"/>
            <a:r>
              <a:rPr lang="en-US" altLang="zh-CHS" dirty="0" smtClean="0"/>
              <a:t>SOIL library</a:t>
            </a:r>
          </a:p>
          <a:p>
            <a:pPr lvl="2"/>
            <a:r>
              <a:rPr lang="en-US" altLang="zh-CHS" dirty="0" smtClean="0"/>
              <a:t>Not only load pictures, but also help build up textures parameters</a:t>
            </a:r>
          </a:p>
          <a:p>
            <a:endParaRPr lang="en-US" altLang="zh-CH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3600" dirty="0" smtClean="0"/>
              <a:t>Main techniques we need</a:t>
            </a:r>
            <a:endParaRPr lang="zh-CH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HS" dirty="0" smtClean="0"/>
              <a:t>Texture in OpenGL</a:t>
            </a:r>
          </a:p>
          <a:p>
            <a:pPr lvl="1"/>
            <a:r>
              <a:rPr lang="en-US" altLang="zh-CHS" dirty="0" smtClean="0"/>
              <a:t>Usage:</a:t>
            </a:r>
          </a:p>
          <a:p>
            <a:pPr lvl="2"/>
            <a:r>
              <a:rPr lang="en-US" altLang="zh-CHS" dirty="0" err="1" smtClean="0"/>
              <a:t>textureHandle</a:t>
            </a:r>
            <a:r>
              <a:rPr lang="en-US" altLang="zh-CHS" dirty="0" smtClean="0"/>
              <a:t> = </a:t>
            </a:r>
            <a:r>
              <a:rPr lang="en-US" altLang="zh-CHS" dirty="0" err="1" smtClean="0"/>
              <a:t>SOIL_load_OGL_texture</a:t>
            </a:r>
            <a:r>
              <a:rPr lang="en-US" altLang="zh-CHS" dirty="0" smtClean="0"/>
              <a:t>(const char* </a:t>
            </a:r>
            <a:r>
              <a:rPr lang="en-US" altLang="zh-CHS" i="1" dirty="0" smtClean="0"/>
              <a:t>filename</a:t>
            </a:r>
            <a:r>
              <a:rPr lang="en-US" altLang="zh-CHS" dirty="0" smtClean="0"/>
              <a:t>, </a:t>
            </a:r>
            <a:r>
              <a:rPr lang="en-US" altLang="zh-CHS" dirty="0" err="1" smtClean="0"/>
              <a:t>int</a:t>
            </a:r>
            <a:r>
              <a:rPr lang="en-US" altLang="zh-CHS" dirty="0" smtClean="0"/>
              <a:t> </a:t>
            </a:r>
            <a:r>
              <a:rPr lang="en-US" altLang="zh-CHS" i="1" dirty="0" err="1" smtClean="0"/>
              <a:t>force_channels</a:t>
            </a:r>
            <a:r>
              <a:rPr lang="en-US" altLang="zh-CHS" dirty="0" smtClean="0"/>
              <a:t>, unsigned </a:t>
            </a:r>
            <a:r>
              <a:rPr lang="en-US" altLang="zh-CHS" dirty="0" err="1" smtClean="0"/>
              <a:t>int</a:t>
            </a:r>
            <a:r>
              <a:rPr lang="en-US" altLang="zh-CHS" dirty="0" smtClean="0"/>
              <a:t> </a:t>
            </a:r>
            <a:r>
              <a:rPr lang="en-US" altLang="zh-CHS" i="1" dirty="0" err="1" smtClean="0"/>
              <a:t>reuse_texture_ID</a:t>
            </a:r>
            <a:r>
              <a:rPr lang="en-US" altLang="zh-CHS" dirty="0" smtClean="0"/>
              <a:t>, unsigned </a:t>
            </a:r>
            <a:r>
              <a:rPr lang="en-US" altLang="zh-CHS" dirty="0" err="1" smtClean="0"/>
              <a:t>int</a:t>
            </a:r>
            <a:r>
              <a:rPr lang="en-US" altLang="zh-CHS" dirty="0" smtClean="0"/>
              <a:t> </a:t>
            </a:r>
            <a:r>
              <a:rPr lang="en-US" altLang="zh-CHS" i="1" dirty="0" smtClean="0"/>
              <a:t>flags</a:t>
            </a:r>
            <a:r>
              <a:rPr lang="en-US" altLang="zh-CHS" dirty="0" smtClean="0"/>
              <a:t>)</a:t>
            </a:r>
          </a:p>
          <a:p>
            <a:pPr lvl="2"/>
            <a:endParaRPr lang="en-US" altLang="zh-CHS" dirty="0" smtClean="0"/>
          </a:p>
          <a:p>
            <a:pPr lvl="3"/>
            <a:r>
              <a:rPr lang="en-US" altLang="zh-CHS" dirty="0" smtClean="0"/>
              <a:t>filename</a:t>
            </a:r>
          </a:p>
          <a:p>
            <a:pPr lvl="3"/>
            <a:r>
              <a:rPr lang="en-US" altLang="zh-CHS" dirty="0" err="1" smtClean="0"/>
              <a:t>force_channels</a:t>
            </a:r>
            <a:r>
              <a:rPr lang="en-US" altLang="zh-CHS" dirty="0" smtClean="0"/>
              <a:t> – leave it as SOIL_LOAD_AUTO</a:t>
            </a:r>
          </a:p>
          <a:p>
            <a:pPr lvl="3"/>
            <a:r>
              <a:rPr lang="en-US" altLang="zh-CHS" dirty="0" err="1" smtClean="0"/>
              <a:t>reuse_texture_ID</a:t>
            </a:r>
            <a:r>
              <a:rPr lang="en-US" altLang="zh-CHS" dirty="0" smtClean="0"/>
              <a:t> – SOIL_CREATE_NEW_ID</a:t>
            </a:r>
          </a:p>
          <a:p>
            <a:pPr lvl="3"/>
            <a:r>
              <a:rPr lang="en-US" altLang="zh-CHS" dirty="0" smtClean="0"/>
              <a:t>flags</a:t>
            </a:r>
          </a:p>
          <a:p>
            <a:pPr lvl="4"/>
            <a:r>
              <a:rPr lang="en-US" altLang="zh-CHS" dirty="0" smtClean="0"/>
              <a:t>SOIL_FLAG_INVERT_Y</a:t>
            </a:r>
          </a:p>
          <a:p>
            <a:pPr lvl="4"/>
            <a:r>
              <a:rPr lang="en-US" altLang="zh-CHS" dirty="0" smtClean="0"/>
              <a:t>SOIL_FLAG_MIPMAPS</a:t>
            </a:r>
          </a:p>
          <a:p>
            <a:pPr lvl="3"/>
            <a:endParaRPr lang="en-US" altLang="zh-CHS" dirty="0" smtClean="0"/>
          </a:p>
          <a:p>
            <a:endParaRPr lang="en-US" altLang="zh-CH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3600" dirty="0" smtClean="0"/>
              <a:t>Main techniques we need</a:t>
            </a:r>
            <a:endParaRPr lang="zh-CH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HS" dirty="0" smtClean="0"/>
              <a:t>Texture in OpenGL</a:t>
            </a:r>
          </a:p>
          <a:p>
            <a:pPr lvl="1"/>
            <a:r>
              <a:rPr lang="en-US" altLang="zh-CHS" dirty="0" smtClean="0"/>
              <a:t>Usage:</a:t>
            </a:r>
          </a:p>
          <a:p>
            <a:pPr lvl="2"/>
            <a:r>
              <a:rPr lang="en-US" altLang="zh-CHS" dirty="0" smtClean="0"/>
              <a:t>What does it do for us?</a:t>
            </a:r>
          </a:p>
          <a:p>
            <a:pPr lvl="3"/>
            <a:r>
              <a:rPr lang="en-US" altLang="zh-CHS" dirty="0" err="1" smtClean="0">
                <a:solidFill>
                  <a:srgbClr val="FF0000"/>
                </a:solidFill>
              </a:rPr>
              <a:t>glGenTextures</a:t>
            </a:r>
            <a:r>
              <a:rPr lang="en-US" altLang="zh-CHS" dirty="0" smtClean="0">
                <a:solidFill>
                  <a:srgbClr val="FF0000"/>
                </a:solidFill>
              </a:rPr>
              <a:t>()</a:t>
            </a:r>
          </a:p>
          <a:p>
            <a:pPr lvl="3"/>
            <a:r>
              <a:rPr lang="en-US" altLang="zh-CHS" dirty="0" smtClean="0">
                <a:solidFill>
                  <a:srgbClr val="FF0000"/>
                </a:solidFill>
              </a:rPr>
              <a:t>glTexImage2D()\gluBuild2DMipmaps()</a:t>
            </a:r>
          </a:p>
          <a:p>
            <a:pPr lvl="3"/>
            <a:endParaRPr lang="en-US" altLang="zh-CHS" dirty="0" smtClean="0"/>
          </a:p>
          <a:p>
            <a:pPr lvl="3"/>
            <a:r>
              <a:rPr lang="en-US" altLang="zh-CHS" dirty="0" smtClean="0"/>
              <a:t>It also does some parameter settings, but usually we can use </a:t>
            </a:r>
            <a:r>
              <a:rPr lang="en-US" altLang="zh-CHS" dirty="0" err="1" smtClean="0"/>
              <a:t>glTexParameter</a:t>
            </a:r>
            <a:r>
              <a:rPr lang="en-US" altLang="zh-CHS" dirty="0" smtClean="0"/>
              <a:t>{}() to reset again</a:t>
            </a:r>
          </a:p>
          <a:p>
            <a:endParaRPr lang="en-US" altLang="zh-CH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3600" dirty="0" smtClean="0"/>
              <a:t>Main techniques we need</a:t>
            </a:r>
            <a:endParaRPr lang="zh-CH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HS" dirty="0" smtClean="0"/>
              <a:t>Fog</a:t>
            </a:r>
          </a:p>
          <a:p>
            <a:pPr lvl="1"/>
            <a:r>
              <a:rPr lang="en-US" altLang="zh-CHS" dirty="0" err="1" smtClean="0"/>
              <a:t>glFogi</a:t>
            </a:r>
            <a:r>
              <a:rPr lang="en-US" altLang="zh-CHS" dirty="0" smtClean="0"/>
              <a:t>(GL_FOG_MODE, </a:t>
            </a:r>
            <a:r>
              <a:rPr lang="en-US" altLang="zh-CHS" i="1" dirty="0" err="1" smtClean="0"/>
              <a:t>param</a:t>
            </a:r>
            <a:r>
              <a:rPr lang="en-US" altLang="zh-CHS" dirty="0" smtClean="0"/>
              <a:t>)</a:t>
            </a:r>
          </a:p>
          <a:p>
            <a:pPr lvl="2"/>
            <a:r>
              <a:rPr lang="en-US" altLang="zh-CHS" dirty="0" err="1" smtClean="0"/>
              <a:t>param</a:t>
            </a:r>
            <a:endParaRPr lang="en-US" altLang="zh-CHS" dirty="0" smtClean="0"/>
          </a:p>
          <a:p>
            <a:pPr lvl="3"/>
            <a:r>
              <a:rPr lang="en-US" altLang="zh-CHS" dirty="0" smtClean="0"/>
              <a:t>GL_EXP</a:t>
            </a:r>
          </a:p>
          <a:p>
            <a:pPr lvl="3"/>
            <a:r>
              <a:rPr lang="en-US" altLang="zh-CHS" dirty="0" smtClean="0"/>
              <a:t>GL_EXP2</a:t>
            </a:r>
          </a:p>
          <a:p>
            <a:pPr lvl="3"/>
            <a:r>
              <a:rPr lang="en-US" altLang="zh-CHS" dirty="0" smtClean="0"/>
              <a:t>GL_LINEAR</a:t>
            </a:r>
          </a:p>
          <a:p>
            <a:pPr lvl="2"/>
            <a:endParaRPr lang="en-US" altLang="zh-CHS" dirty="0" smtClean="0"/>
          </a:p>
          <a:p>
            <a:pPr lvl="1"/>
            <a:r>
              <a:rPr lang="en-US" altLang="zh-CHS" dirty="0" err="1" smtClean="0"/>
              <a:t>glFogfv</a:t>
            </a:r>
            <a:r>
              <a:rPr lang="en-US" altLang="zh-CHS" dirty="0" smtClean="0"/>
              <a:t>(GL_FOG_COLOR, </a:t>
            </a:r>
            <a:r>
              <a:rPr lang="en-US" altLang="zh-CHS" i="1" dirty="0" err="1" smtClean="0"/>
              <a:t>param</a:t>
            </a:r>
            <a:r>
              <a:rPr lang="en-US" altLang="zh-CHS" dirty="0" smtClean="0"/>
              <a:t>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3600" dirty="0" smtClean="0"/>
              <a:t>Main techniques we need</a:t>
            </a:r>
            <a:endParaRPr lang="zh-CH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HS" dirty="0" smtClean="0"/>
              <a:t>Fog</a:t>
            </a:r>
          </a:p>
          <a:p>
            <a:pPr lvl="1"/>
            <a:r>
              <a:rPr lang="en-US" altLang="zh-CHS" dirty="0" err="1" smtClean="0"/>
              <a:t>glFogf</a:t>
            </a:r>
            <a:r>
              <a:rPr lang="en-US" altLang="zh-CHS" dirty="0" smtClean="0"/>
              <a:t>(GL_FOG_DENSITY, </a:t>
            </a:r>
            <a:r>
              <a:rPr lang="en-US" altLang="zh-CHS" i="1" dirty="0" err="1" smtClean="0"/>
              <a:t>param</a:t>
            </a:r>
            <a:r>
              <a:rPr lang="en-US" altLang="zh-CHS" dirty="0" smtClean="0"/>
              <a:t>)</a:t>
            </a:r>
          </a:p>
          <a:p>
            <a:pPr lvl="2"/>
            <a:r>
              <a:rPr lang="en-US" altLang="zh-CHS" dirty="0" smtClean="0"/>
              <a:t>Used for GL_EXP\GL_EXP2</a:t>
            </a:r>
          </a:p>
          <a:p>
            <a:pPr lvl="2"/>
            <a:endParaRPr lang="en-US" altLang="zh-CHS" dirty="0" smtClean="0"/>
          </a:p>
          <a:p>
            <a:pPr lvl="1"/>
            <a:r>
              <a:rPr lang="en-US" altLang="zh-CHS" dirty="0" err="1" smtClean="0"/>
              <a:t>glFogf</a:t>
            </a:r>
            <a:r>
              <a:rPr lang="en-US" altLang="zh-CHS" dirty="0" smtClean="0"/>
              <a:t>(GL_FOG_START, </a:t>
            </a:r>
            <a:r>
              <a:rPr lang="en-US" altLang="zh-CHS" i="1" dirty="0" err="1" smtClean="0"/>
              <a:t>param</a:t>
            </a:r>
            <a:r>
              <a:rPr lang="en-US" altLang="zh-CHS" dirty="0" smtClean="0"/>
              <a:t>);</a:t>
            </a:r>
          </a:p>
          <a:p>
            <a:pPr lvl="1"/>
            <a:r>
              <a:rPr lang="en-US" altLang="zh-CHS" dirty="0" err="1" smtClean="0"/>
              <a:t>glFogf</a:t>
            </a:r>
            <a:r>
              <a:rPr lang="en-US" altLang="zh-CHS" dirty="0" smtClean="0"/>
              <a:t>(GL_FOG_END, </a:t>
            </a:r>
            <a:r>
              <a:rPr lang="en-US" altLang="zh-CHS" i="1" dirty="0" err="1" smtClean="0"/>
              <a:t>param</a:t>
            </a:r>
            <a:r>
              <a:rPr lang="en-US" altLang="zh-CHS" dirty="0" smtClean="0"/>
              <a:t>);</a:t>
            </a:r>
          </a:p>
          <a:p>
            <a:pPr lvl="2"/>
            <a:r>
              <a:rPr lang="en-US" altLang="zh-CHS" dirty="0" smtClean="0"/>
              <a:t>Used differently for different fog mode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3600" dirty="0" smtClean="0"/>
              <a:t>Main techniques we need</a:t>
            </a:r>
            <a:endParaRPr lang="zh-CH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HS" dirty="0" smtClean="0"/>
              <a:t>Fog</a:t>
            </a:r>
          </a:p>
          <a:p>
            <a:pPr lvl="1"/>
            <a:r>
              <a:rPr lang="en-US" altLang="zh-CHS" dirty="0" smtClean="0"/>
              <a:t>Remember</a:t>
            </a:r>
          </a:p>
          <a:p>
            <a:pPr lvl="2"/>
            <a:r>
              <a:rPr lang="en-US" altLang="zh-CHS" dirty="0" smtClean="0"/>
              <a:t>Fog doesn’t affect background, so you need to clear background to the fog color to see full-screen fog effect if the range of fog doesn’t fill the full space.</a:t>
            </a:r>
          </a:p>
          <a:p>
            <a:pPr lvl="2"/>
            <a:r>
              <a:rPr lang="en-US" altLang="zh-CHS" dirty="0" smtClean="0"/>
              <a:t>Use </a:t>
            </a:r>
            <a:r>
              <a:rPr lang="en-US" altLang="zh-CHS" dirty="0" err="1" smtClean="0"/>
              <a:t>glEnable</a:t>
            </a:r>
            <a:r>
              <a:rPr lang="en-US" altLang="zh-CHS" dirty="0" smtClean="0"/>
              <a:t>(GL_FOG) to enable the fog effect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3600" dirty="0" smtClean="0"/>
              <a:t>Main techniques we need</a:t>
            </a:r>
            <a:endParaRPr lang="zh-CH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HS" dirty="0" smtClean="0"/>
              <a:t>Keyboard Control</a:t>
            </a:r>
          </a:p>
          <a:p>
            <a:pPr lvl="1"/>
            <a:r>
              <a:rPr lang="en-US" altLang="zh-CHS" dirty="0" smtClean="0"/>
              <a:t>GLUT library provides a convenient way to do interaction</a:t>
            </a:r>
          </a:p>
          <a:p>
            <a:pPr lvl="1"/>
            <a:endParaRPr lang="en-US" altLang="zh-CHS" dirty="0" smtClean="0"/>
          </a:p>
          <a:p>
            <a:pPr lvl="1"/>
            <a:r>
              <a:rPr lang="en-US" altLang="zh-CHS" dirty="0" smtClean="0"/>
              <a:t>void </a:t>
            </a:r>
            <a:r>
              <a:rPr lang="en-US" altLang="zh-CHS" dirty="0" err="1" smtClean="0"/>
              <a:t>glutKeyboardFunc</a:t>
            </a:r>
            <a:r>
              <a:rPr lang="en-US" altLang="zh-CHS" i="1" dirty="0" smtClean="0"/>
              <a:t>(</a:t>
            </a:r>
            <a:r>
              <a:rPr lang="en-US" altLang="zh-CHS" i="1" dirty="0" err="1" smtClean="0"/>
              <a:t>functionName</a:t>
            </a:r>
            <a:r>
              <a:rPr lang="en-US" altLang="zh-CHS" i="1" dirty="0" smtClean="0"/>
              <a:t>)</a:t>
            </a:r>
          </a:p>
          <a:p>
            <a:pPr lvl="1"/>
            <a:r>
              <a:rPr lang="en-US" altLang="zh-CHS" dirty="0" smtClean="0"/>
              <a:t>void </a:t>
            </a:r>
            <a:r>
              <a:rPr lang="en-US" altLang="zh-CHS" dirty="0" err="1" smtClean="0"/>
              <a:t>glutKeyboardUpFunc</a:t>
            </a:r>
            <a:r>
              <a:rPr lang="en-US" altLang="zh-CHS" dirty="0" smtClean="0"/>
              <a:t>(</a:t>
            </a:r>
            <a:r>
              <a:rPr lang="en-US" altLang="zh-CHS" i="1" dirty="0" err="1" smtClean="0"/>
              <a:t>functionName</a:t>
            </a:r>
            <a:r>
              <a:rPr lang="en-US" altLang="zh-CHS" dirty="0" smtClean="0"/>
              <a:t>)</a:t>
            </a:r>
          </a:p>
          <a:p>
            <a:pPr lvl="1"/>
            <a:endParaRPr lang="en-US" altLang="zh-CHS" dirty="0" smtClean="0"/>
          </a:p>
          <a:p>
            <a:pPr lvl="1"/>
            <a:r>
              <a:rPr lang="en-US" altLang="zh-CHS" dirty="0" smtClean="0"/>
              <a:t>void </a:t>
            </a:r>
            <a:r>
              <a:rPr lang="en-US" altLang="zh-CHS" dirty="0" err="1" smtClean="0"/>
              <a:t>glutSpecialFunc</a:t>
            </a:r>
            <a:r>
              <a:rPr lang="en-US" altLang="zh-CHS" dirty="0" smtClean="0"/>
              <a:t>(</a:t>
            </a:r>
            <a:r>
              <a:rPr lang="en-US" altLang="zh-CHS" i="1" dirty="0" err="1" smtClean="0"/>
              <a:t>functionName</a:t>
            </a:r>
            <a:r>
              <a:rPr lang="en-US" altLang="zh-CHS" dirty="0" smtClean="0"/>
              <a:t>)</a:t>
            </a:r>
          </a:p>
          <a:p>
            <a:pPr lvl="1"/>
            <a:r>
              <a:rPr lang="en-US" altLang="zh-CHS" dirty="0" smtClean="0"/>
              <a:t>void </a:t>
            </a:r>
            <a:r>
              <a:rPr lang="en-US" altLang="zh-CHS" dirty="0" err="1" smtClean="0"/>
              <a:t>glutSpecialUpFunc</a:t>
            </a:r>
            <a:r>
              <a:rPr lang="en-US" altLang="zh-CHS" dirty="0" smtClean="0"/>
              <a:t>(</a:t>
            </a:r>
            <a:r>
              <a:rPr lang="en-US" altLang="zh-CHS" dirty="0" err="1" smtClean="0"/>
              <a:t>functionName</a:t>
            </a:r>
            <a:r>
              <a:rPr lang="en-US" altLang="zh-CHS" dirty="0" smtClean="0"/>
              <a:t>)</a:t>
            </a:r>
          </a:p>
          <a:p>
            <a:pPr lvl="2"/>
            <a:r>
              <a:rPr lang="en-US" altLang="zh-CHS" dirty="0" smtClean="0"/>
              <a:t>For arrow keys and page-up &amp; page-down keys etc.</a:t>
            </a:r>
          </a:p>
          <a:p>
            <a:endParaRPr lang="en-US" altLang="zh-CH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3600" dirty="0" smtClean="0"/>
              <a:t>Main techniques we need</a:t>
            </a:r>
            <a:endParaRPr lang="zh-CH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HS" dirty="0" smtClean="0"/>
              <a:t>Keyboard Control</a:t>
            </a:r>
          </a:p>
          <a:p>
            <a:endParaRPr lang="en-US" altLang="zh-CHS" dirty="0" smtClean="0"/>
          </a:p>
          <a:p>
            <a:pPr lvl="1"/>
            <a:r>
              <a:rPr lang="en-US" altLang="zh-CHS" dirty="0" smtClean="0"/>
              <a:t>void </a:t>
            </a:r>
            <a:r>
              <a:rPr lang="en-US" altLang="zh-CHS" dirty="0" err="1" smtClean="0"/>
              <a:t>myKeyboardFunc</a:t>
            </a:r>
            <a:r>
              <a:rPr lang="en-US" altLang="zh-CHS" dirty="0" smtClean="0"/>
              <a:t>(unsigned char </a:t>
            </a:r>
            <a:r>
              <a:rPr lang="en-US" altLang="zh-CHS" i="1" dirty="0" smtClean="0"/>
              <a:t>key</a:t>
            </a:r>
            <a:r>
              <a:rPr lang="en-US" altLang="zh-CHS" dirty="0" smtClean="0"/>
              <a:t>, </a:t>
            </a:r>
            <a:r>
              <a:rPr lang="en-US" altLang="zh-CHS" dirty="0" err="1" smtClean="0"/>
              <a:t>int</a:t>
            </a:r>
            <a:r>
              <a:rPr lang="en-US" altLang="zh-CHS" dirty="0" smtClean="0"/>
              <a:t> </a:t>
            </a:r>
            <a:r>
              <a:rPr lang="en-US" altLang="zh-CHS" i="1" dirty="0" smtClean="0"/>
              <a:t>x</a:t>
            </a:r>
            <a:r>
              <a:rPr lang="en-US" altLang="zh-CHS" dirty="0" smtClean="0"/>
              <a:t>, </a:t>
            </a:r>
            <a:r>
              <a:rPr lang="en-US" altLang="zh-CHS" dirty="0" err="1" smtClean="0"/>
              <a:t>int</a:t>
            </a:r>
            <a:r>
              <a:rPr lang="en-US" altLang="zh-CHS" dirty="0" smtClean="0"/>
              <a:t> </a:t>
            </a:r>
            <a:r>
              <a:rPr lang="en-US" altLang="zh-CHS" i="1" dirty="0" smtClean="0"/>
              <a:t>y</a:t>
            </a:r>
            <a:r>
              <a:rPr lang="en-US" altLang="zh-CHS" dirty="0" smtClean="0"/>
              <a:t>)</a:t>
            </a:r>
          </a:p>
          <a:p>
            <a:pPr lvl="2"/>
            <a:r>
              <a:rPr lang="en-US" altLang="zh-CHS" dirty="0" smtClean="0"/>
              <a:t>key – ASCII values</a:t>
            </a:r>
          </a:p>
          <a:p>
            <a:pPr lvl="2"/>
            <a:endParaRPr lang="en-US" altLang="zh-CHS" dirty="0" smtClean="0"/>
          </a:p>
          <a:p>
            <a:pPr lvl="1"/>
            <a:r>
              <a:rPr lang="en-US" altLang="zh-CHS" dirty="0" smtClean="0"/>
              <a:t>void </a:t>
            </a:r>
            <a:r>
              <a:rPr lang="en-US" altLang="zh-CHS" dirty="0" err="1" smtClean="0"/>
              <a:t>mySpecialFunc</a:t>
            </a:r>
            <a:r>
              <a:rPr lang="en-US" altLang="zh-CHS" dirty="0" smtClean="0"/>
              <a:t>(</a:t>
            </a:r>
            <a:r>
              <a:rPr lang="en-US" altLang="zh-CHS" dirty="0" err="1" smtClean="0"/>
              <a:t>int</a:t>
            </a:r>
            <a:r>
              <a:rPr lang="en-US" altLang="zh-CHS" dirty="0" smtClean="0"/>
              <a:t> </a:t>
            </a:r>
            <a:r>
              <a:rPr lang="en-US" altLang="zh-CHS" i="1" dirty="0" smtClean="0"/>
              <a:t>key</a:t>
            </a:r>
            <a:r>
              <a:rPr lang="en-US" altLang="zh-CHS" dirty="0" smtClean="0"/>
              <a:t>, </a:t>
            </a:r>
            <a:r>
              <a:rPr lang="en-US" altLang="zh-CHS" dirty="0" err="1" smtClean="0"/>
              <a:t>int</a:t>
            </a:r>
            <a:r>
              <a:rPr lang="en-US" altLang="zh-CHS" dirty="0" smtClean="0"/>
              <a:t> </a:t>
            </a:r>
            <a:r>
              <a:rPr lang="en-US" altLang="zh-CHS" i="1" dirty="0" smtClean="0"/>
              <a:t>x</a:t>
            </a:r>
            <a:r>
              <a:rPr lang="en-US" altLang="zh-CHS" dirty="0" smtClean="0"/>
              <a:t>, </a:t>
            </a:r>
            <a:r>
              <a:rPr lang="en-US" altLang="zh-CHS" dirty="0" err="1" smtClean="0"/>
              <a:t>int</a:t>
            </a:r>
            <a:r>
              <a:rPr lang="en-US" altLang="zh-CHS" dirty="0" smtClean="0"/>
              <a:t> </a:t>
            </a:r>
            <a:r>
              <a:rPr lang="en-US" altLang="zh-CHS" i="1" dirty="0" smtClean="0"/>
              <a:t>y</a:t>
            </a:r>
            <a:r>
              <a:rPr lang="en-US" altLang="zh-CHS" dirty="0" smtClean="0"/>
              <a:t>)</a:t>
            </a:r>
          </a:p>
          <a:p>
            <a:pPr lvl="2"/>
            <a:r>
              <a:rPr lang="en-US" altLang="zh-CHS" dirty="0" smtClean="0"/>
              <a:t>key – defined by GLUT</a:t>
            </a:r>
          </a:p>
          <a:p>
            <a:endParaRPr lang="en-US" altLang="zh-CH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3600" dirty="0" smtClean="0"/>
              <a:t>Main techniques we need</a:t>
            </a:r>
            <a:endParaRPr lang="zh-CH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HS" dirty="0" smtClean="0"/>
              <a:t>Texture – Basic Knowledge</a:t>
            </a:r>
          </a:p>
          <a:p>
            <a:pPr lvl="1"/>
            <a:r>
              <a:rPr lang="en-US" altLang="zh-CHS" dirty="0" smtClean="0">
                <a:hlinkClick r:id="rId2" action="ppaction://hlinkfile"/>
              </a:rPr>
              <a:t>Cube</a:t>
            </a:r>
            <a:endParaRPr lang="en-US" altLang="zh-CHS" dirty="0" smtClean="0"/>
          </a:p>
          <a:p>
            <a:pPr lvl="1"/>
            <a:r>
              <a:rPr lang="en-US" altLang="zh-CHS" dirty="0" smtClean="0">
                <a:hlinkClick r:id="rId3" action="ppaction://hlinkfile"/>
              </a:rPr>
              <a:t>Flag</a:t>
            </a:r>
            <a:endParaRPr lang="en-US" altLang="zh-CHS" dirty="0" smtClean="0"/>
          </a:p>
          <a:p>
            <a:r>
              <a:rPr lang="en-US" altLang="zh-CHS" dirty="0" smtClean="0"/>
              <a:t>Texture – Filter</a:t>
            </a:r>
          </a:p>
          <a:p>
            <a:pPr lvl="1"/>
            <a:r>
              <a:rPr lang="en-US" altLang="zh-CHS" dirty="0" smtClean="0">
                <a:hlinkClick r:id="rId4" action="ppaction://hlinkfile"/>
              </a:rPr>
              <a:t>example</a:t>
            </a:r>
            <a:endParaRPr lang="en-US" altLang="zh-CHS" dirty="0" smtClean="0"/>
          </a:p>
          <a:p>
            <a:r>
              <a:rPr lang="en-US" altLang="zh-CHS" dirty="0" smtClean="0"/>
              <a:t>Wandering</a:t>
            </a:r>
          </a:p>
          <a:p>
            <a:pPr lvl="1"/>
            <a:r>
              <a:rPr lang="en-US" altLang="zh-CHS" dirty="0" smtClean="0">
                <a:hlinkClick r:id="rId5" action="ppaction://hlinkfile"/>
              </a:rPr>
              <a:t>example</a:t>
            </a:r>
            <a:endParaRPr lang="en-US" altLang="zh-CHS" dirty="0" smtClean="0"/>
          </a:p>
          <a:p>
            <a:r>
              <a:rPr lang="en-US" altLang="zh-CHS" dirty="0" smtClean="0"/>
              <a:t>Fog</a:t>
            </a:r>
          </a:p>
          <a:p>
            <a:pPr lvl="1"/>
            <a:r>
              <a:rPr lang="en-US" altLang="zh-CHS" dirty="0" smtClean="0">
                <a:hlinkClick r:id="rId6" action="ppaction://hlinkfile"/>
              </a:rPr>
              <a:t>example</a:t>
            </a:r>
            <a:endParaRPr lang="en-US" altLang="zh-CHS" dirty="0" smtClean="0"/>
          </a:p>
          <a:p>
            <a:r>
              <a:rPr lang="en-US" altLang="zh-CHS" dirty="0" smtClean="0"/>
              <a:t>Keyboard Control</a:t>
            </a:r>
          </a:p>
          <a:p>
            <a:pPr lvl="1"/>
            <a:r>
              <a:rPr lang="en-US" altLang="zh-CHS" dirty="0" smtClean="0">
                <a:hlinkClick r:id="rId7" action="ppaction://hlinkfile"/>
              </a:rPr>
              <a:t>example</a:t>
            </a:r>
            <a:endParaRPr lang="en-US" altLang="zh-CH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S" dirty="0" smtClean="0"/>
              <a:t>What will we do?</a:t>
            </a:r>
            <a:endParaRPr lang="zh-CHS" altLang="en-US" dirty="0"/>
          </a:p>
        </p:txBody>
      </p:sp>
      <p:sp>
        <p:nvSpPr>
          <p:cNvPr id="7" name="右箭头 6">
            <a:hlinkClick r:id="rId8" action="ppaction://hlinksldjump"/>
          </p:cNvPr>
          <p:cNvSpPr/>
          <p:nvPr/>
        </p:nvSpPr>
        <p:spPr>
          <a:xfrm>
            <a:off x="7715272" y="6000768"/>
            <a:ext cx="69265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  <p:sp>
        <p:nvSpPr>
          <p:cNvPr id="8" name="右箭头 7">
            <a:hlinkClick r:id="rId9" action="ppaction://hlinksldjump"/>
          </p:cNvPr>
          <p:cNvSpPr/>
          <p:nvPr/>
        </p:nvSpPr>
        <p:spPr>
          <a:xfrm>
            <a:off x="6143636" y="6000768"/>
            <a:ext cx="69265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What will we do?</a:t>
            </a:r>
          </a:p>
          <a:p>
            <a:r>
              <a:rPr lang="en-US" altLang="zh-CHS" dirty="0" smtClean="0"/>
              <a:t>Main techniques we need</a:t>
            </a:r>
          </a:p>
          <a:p>
            <a:r>
              <a:rPr lang="en-US" altLang="zh-CHS" dirty="0" smtClean="0">
                <a:solidFill>
                  <a:srgbClr val="FF0000"/>
                </a:solidFill>
              </a:rPr>
              <a:t>Exercise time &amp; Some more (Optional)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S" dirty="0" smtClean="0"/>
              <a:t>Week 4</a:t>
            </a:r>
            <a:endParaRPr lang="zh-CH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1143008"/>
          </a:xfrm>
        </p:spPr>
        <p:txBody>
          <a:bodyPr>
            <a:normAutofit/>
          </a:bodyPr>
          <a:lstStyle/>
          <a:p>
            <a:r>
              <a:rPr lang="en-US" altLang="zh-CHS" sz="2200" dirty="0" smtClean="0"/>
              <a:t>Any of the examples is acceptable</a:t>
            </a:r>
            <a:endParaRPr lang="en-US" altLang="zh-CHS" sz="1800" dirty="0" smtClean="0"/>
          </a:p>
          <a:p>
            <a:pPr lvl="1"/>
            <a:endParaRPr lang="en-US" altLang="zh-CHS" sz="1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14348" y="292893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HS" sz="3600" dirty="0" smtClean="0"/>
              <a:t>Some more(Optional)…</a:t>
            </a:r>
            <a:endParaRPr lang="zh-CHS" altLang="en-US" sz="3600" dirty="0"/>
          </a:p>
        </p:txBody>
      </p:sp>
      <p:sp>
        <p:nvSpPr>
          <p:cNvPr id="7" name="标题 2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H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Exercise time</a:t>
            </a:r>
            <a:endParaRPr kumimoji="0" lang="zh-CHS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内容占位符 1"/>
          <p:cNvSpPr txBox="1">
            <a:spLocks/>
          </p:cNvSpPr>
          <p:nvPr/>
        </p:nvSpPr>
        <p:spPr>
          <a:xfrm>
            <a:off x="642910" y="3929066"/>
            <a:ext cx="8229600" cy="15716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tabLst/>
              <a:defRPr/>
            </a:pPr>
            <a:r>
              <a:rPr kumimoji="0" lang="en-US" altLang="zh-CH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Keyboard control</a:t>
            </a:r>
          </a:p>
          <a:p>
            <a:pPr marL="822960" lvl="1" indent="-256032">
              <a:spcBef>
                <a:spcPts val="400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altLang="zh-CHS" sz="2200" dirty="0" smtClean="0"/>
              <a:t>A better understanding of transformation from last exercise</a:t>
            </a:r>
          </a:p>
        </p:txBody>
      </p:sp>
      <p:sp>
        <p:nvSpPr>
          <p:cNvPr id="9" name="左箭头 8">
            <a:hlinkClick r:id="rId2" action="ppaction://hlinksldjump"/>
          </p:cNvPr>
          <p:cNvSpPr/>
          <p:nvPr/>
        </p:nvSpPr>
        <p:spPr>
          <a:xfrm>
            <a:off x="7286644" y="2214554"/>
            <a:ext cx="857256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H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What will we do?</a:t>
            </a:r>
          </a:p>
          <a:p>
            <a:r>
              <a:rPr lang="en-US" altLang="zh-CHS" dirty="0" smtClean="0">
                <a:solidFill>
                  <a:srgbClr val="FF0000"/>
                </a:solidFill>
              </a:rPr>
              <a:t>Main techniques we need</a:t>
            </a:r>
          </a:p>
          <a:p>
            <a:r>
              <a:rPr lang="en-US" altLang="zh-CHS" dirty="0" smtClean="0"/>
              <a:t>Exercise time &amp; Some more (Optional)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HS" dirty="0" smtClean="0"/>
              <a:t>Week 4</a:t>
            </a:r>
            <a:endParaRPr lang="zh-CH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Texture in OpenGL</a:t>
            </a:r>
          </a:p>
          <a:p>
            <a:pPr lvl="1"/>
            <a:r>
              <a:rPr lang="en-US" altLang="zh-CHS" dirty="0" smtClean="0"/>
              <a:t>An important method to make great effects</a:t>
            </a:r>
          </a:p>
          <a:p>
            <a:pPr lvl="1"/>
            <a:r>
              <a:rPr lang="en-US" altLang="zh-CHS" dirty="0" smtClean="0"/>
              <a:t>Mainly read from an image file, probably in different kinds of formats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3600" dirty="0" smtClean="0"/>
              <a:t>Main techniques we need</a:t>
            </a:r>
            <a:endParaRPr lang="zh-CH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Texture in OpenGL</a:t>
            </a:r>
          </a:p>
          <a:p>
            <a:pPr lvl="1"/>
            <a:r>
              <a:rPr lang="en-US" altLang="zh-CHS" dirty="0" smtClean="0"/>
              <a:t>Basic Steps</a:t>
            </a:r>
          </a:p>
          <a:p>
            <a:pPr lvl="2"/>
            <a:r>
              <a:rPr lang="en-US" altLang="zh-CHS" b="1" u="sng" dirty="0" smtClean="0">
                <a:solidFill>
                  <a:srgbClr val="FF0000"/>
                </a:solidFill>
              </a:rPr>
              <a:t>Generate texture handles</a:t>
            </a:r>
          </a:p>
          <a:p>
            <a:pPr lvl="3"/>
            <a:r>
              <a:rPr lang="en-US" altLang="zh-CHS" b="1" u="sng" dirty="0" smtClean="0"/>
              <a:t>To distinguish from other textures</a:t>
            </a:r>
          </a:p>
          <a:p>
            <a:pPr lvl="2"/>
            <a:r>
              <a:rPr lang="en-US" altLang="zh-CHS" b="1" u="sng" dirty="0" smtClean="0">
                <a:solidFill>
                  <a:srgbClr val="FF0000"/>
                </a:solidFill>
              </a:rPr>
              <a:t>Read (image) data for each handle</a:t>
            </a:r>
          </a:p>
          <a:p>
            <a:pPr lvl="2"/>
            <a:r>
              <a:rPr lang="en-US" altLang="zh-CHS" b="1" u="sng" dirty="0" smtClean="0">
                <a:solidFill>
                  <a:srgbClr val="FF0000"/>
                </a:solidFill>
              </a:rPr>
              <a:t>Set texture parameters</a:t>
            </a:r>
          </a:p>
          <a:p>
            <a:pPr lvl="3"/>
            <a:r>
              <a:rPr lang="en-US" altLang="zh-CHS" b="1" u="sng" dirty="0" smtClean="0"/>
              <a:t>To achieve different effects</a:t>
            </a:r>
          </a:p>
          <a:p>
            <a:pPr lvl="2"/>
            <a:r>
              <a:rPr lang="en-US" altLang="zh-CHS" b="1" u="sng" dirty="0" smtClean="0">
                <a:solidFill>
                  <a:srgbClr val="FF0000"/>
                </a:solidFill>
              </a:rPr>
              <a:t>Rendering related work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3600" dirty="0" smtClean="0"/>
              <a:t>Main techniques we need</a:t>
            </a:r>
            <a:endParaRPr lang="zh-CH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Texture in OpenGL</a:t>
            </a:r>
          </a:p>
          <a:p>
            <a:pPr lvl="1"/>
            <a:r>
              <a:rPr lang="en-US" altLang="zh-CHS" dirty="0" smtClean="0"/>
              <a:t>Generate texture handles</a:t>
            </a:r>
          </a:p>
          <a:p>
            <a:pPr lvl="1"/>
            <a:endParaRPr lang="en-US" altLang="zh-CHS" dirty="0" smtClean="0"/>
          </a:p>
          <a:p>
            <a:pPr lvl="1">
              <a:buNone/>
            </a:pPr>
            <a:r>
              <a:rPr lang="en-US" altLang="zh-CHS" b="1" dirty="0" smtClean="0"/>
              <a:t>	void </a:t>
            </a:r>
            <a:r>
              <a:rPr lang="en-US" altLang="zh-CHS" b="1" dirty="0" err="1" smtClean="0"/>
              <a:t>glGenTextures</a:t>
            </a:r>
            <a:r>
              <a:rPr lang="en-US" altLang="zh-CHS" b="1" dirty="0" smtClean="0"/>
              <a:t>(</a:t>
            </a:r>
            <a:r>
              <a:rPr lang="en-US" altLang="zh-CHS" b="1" dirty="0" err="1" smtClean="0"/>
              <a:t>GLsizei</a:t>
            </a:r>
            <a:r>
              <a:rPr lang="en-US" altLang="zh-CHS" b="1" dirty="0" smtClean="0"/>
              <a:t> </a:t>
            </a:r>
            <a:r>
              <a:rPr lang="en-US" altLang="zh-CHS" b="1" i="1" dirty="0" smtClean="0"/>
              <a:t>n</a:t>
            </a:r>
            <a:r>
              <a:rPr lang="en-US" altLang="zh-CHS" b="1" dirty="0" smtClean="0"/>
              <a:t>, </a:t>
            </a:r>
            <a:r>
              <a:rPr lang="en-US" altLang="zh-CHS" b="1" dirty="0" err="1" smtClean="0"/>
              <a:t>GLuint</a:t>
            </a:r>
            <a:r>
              <a:rPr lang="en-US" altLang="zh-CHS" b="1" dirty="0" smtClean="0"/>
              <a:t>* </a:t>
            </a:r>
            <a:r>
              <a:rPr lang="en-US" altLang="zh-CHS" b="1" i="1" dirty="0" smtClean="0"/>
              <a:t>textures</a:t>
            </a:r>
            <a:r>
              <a:rPr lang="en-US" altLang="zh-CHS" b="1" dirty="0" smtClean="0"/>
              <a:t>)</a:t>
            </a:r>
          </a:p>
          <a:p>
            <a:pPr lvl="2"/>
            <a:r>
              <a:rPr lang="en-US" altLang="zh-CHS" dirty="0" smtClean="0"/>
              <a:t>n – texture number</a:t>
            </a:r>
          </a:p>
          <a:p>
            <a:pPr lvl="2"/>
            <a:r>
              <a:rPr lang="en-US" altLang="zh-CHS" dirty="0" smtClean="0"/>
              <a:t>textures – starting address of textures’ handles</a:t>
            </a:r>
            <a:endParaRPr lang="en-US" altLang="zh-CHS" b="1" dirty="0" smtClean="0"/>
          </a:p>
          <a:p>
            <a:pPr lvl="1">
              <a:buNone/>
            </a:pPr>
            <a:endParaRPr lang="en-US" altLang="zh-CHS" b="1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3600" dirty="0" smtClean="0"/>
              <a:t>Main techniques we need</a:t>
            </a:r>
            <a:endParaRPr lang="zh-CH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HS" dirty="0" smtClean="0"/>
              <a:t>Texture in OpenGL</a:t>
            </a:r>
          </a:p>
          <a:p>
            <a:pPr lvl="1"/>
            <a:r>
              <a:rPr lang="en-US" altLang="zh-CHS" dirty="0" smtClean="0"/>
              <a:t>Read (image) data for each handle</a:t>
            </a:r>
          </a:p>
          <a:p>
            <a:pPr lvl="1">
              <a:buNone/>
            </a:pPr>
            <a:endParaRPr lang="en-US" altLang="zh-CHS" dirty="0" smtClean="0"/>
          </a:p>
          <a:p>
            <a:pPr lvl="1">
              <a:buNone/>
            </a:pPr>
            <a:r>
              <a:rPr lang="en-US" altLang="zh-CHS" b="1" dirty="0" smtClean="0"/>
              <a:t>	void glTexImage2D(</a:t>
            </a:r>
            <a:r>
              <a:rPr lang="en-US" altLang="zh-CHS" b="1" dirty="0" err="1" smtClean="0"/>
              <a:t>GLenum</a:t>
            </a:r>
            <a:r>
              <a:rPr lang="en-US" altLang="zh-CHS" b="1" dirty="0" smtClean="0"/>
              <a:t> </a:t>
            </a:r>
            <a:r>
              <a:rPr lang="en-US" altLang="zh-CHS" b="1" i="1" dirty="0" smtClean="0"/>
              <a:t>target</a:t>
            </a:r>
            <a:r>
              <a:rPr lang="en-US" altLang="zh-CHS" b="1" dirty="0" smtClean="0"/>
              <a:t>, </a:t>
            </a:r>
          </a:p>
          <a:p>
            <a:pPr lvl="1">
              <a:buNone/>
            </a:pPr>
            <a:r>
              <a:rPr lang="en-US" altLang="zh-CHS" b="1" dirty="0" smtClean="0"/>
              <a:t>					</a:t>
            </a:r>
            <a:r>
              <a:rPr lang="en-US" altLang="zh-CHS" b="1" dirty="0" err="1" smtClean="0"/>
              <a:t>GLint</a:t>
            </a:r>
            <a:r>
              <a:rPr lang="en-US" altLang="zh-CHS" b="1" dirty="0" smtClean="0"/>
              <a:t> </a:t>
            </a:r>
            <a:r>
              <a:rPr lang="en-US" altLang="zh-CHS" b="1" i="1" dirty="0" smtClean="0"/>
              <a:t>level</a:t>
            </a:r>
            <a:r>
              <a:rPr lang="en-US" altLang="zh-CHS" b="1" dirty="0" smtClean="0"/>
              <a:t>, </a:t>
            </a:r>
          </a:p>
          <a:p>
            <a:pPr lvl="1">
              <a:buNone/>
            </a:pPr>
            <a:r>
              <a:rPr lang="en-US" altLang="zh-CHS" b="1" dirty="0" smtClean="0"/>
              <a:t>					</a:t>
            </a:r>
            <a:r>
              <a:rPr lang="en-US" altLang="zh-CHS" b="1" dirty="0" err="1" smtClean="0"/>
              <a:t>GLint</a:t>
            </a:r>
            <a:r>
              <a:rPr lang="en-US" altLang="zh-CHS" b="1" dirty="0" smtClean="0"/>
              <a:t> </a:t>
            </a:r>
            <a:r>
              <a:rPr lang="en-US" altLang="zh-CHS" b="1" i="1" dirty="0" err="1" smtClean="0"/>
              <a:t>internalformat</a:t>
            </a:r>
            <a:r>
              <a:rPr lang="en-US" altLang="zh-CHS" b="1" dirty="0" smtClean="0"/>
              <a:t>, </a:t>
            </a:r>
          </a:p>
          <a:p>
            <a:pPr lvl="1">
              <a:buNone/>
            </a:pPr>
            <a:r>
              <a:rPr lang="en-US" altLang="zh-CHS" b="1" dirty="0" smtClean="0"/>
              <a:t>					</a:t>
            </a:r>
            <a:r>
              <a:rPr lang="en-US" altLang="zh-CHS" b="1" dirty="0" err="1" smtClean="0"/>
              <a:t>GLsizei</a:t>
            </a:r>
            <a:r>
              <a:rPr lang="en-US" altLang="zh-CHS" b="1" dirty="0" smtClean="0"/>
              <a:t> </a:t>
            </a:r>
            <a:r>
              <a:rPr lang="en-US" altLang="zh-CHS" b="1" i="1" dirty="0" smtClean="0"/>
              <a:t>width</a:t>
            </a:r>
            <a:r>
              <a:rPr lang="en-US" altLang="zh-CHS" b="1" dirty="0" smtClean="0"/>
              <a:t>, </a:t>
            </a:r>
            <a:r>
              <a:rPr lang="en-US" altLang="zh-CHS" b="1" dirty="0" err="1" smtClean="0"/>
              <a:t>GLsizei</a:t>
            </a:r>
            <a:r>
              <a:rPr lang="en-US" altLang="zh-CHS" b="1" dirty="0" smtClean="0"/>
              <a:t> </a:t>
            </a:r>
            <a:r>
              <a:rPr lang="en-US" altLang="zh-CHS" b="1" i="1" dirty="0" smtClean="0"/>
              <a:t>height</a:t>
            </a:r>
            <a:r>
              <a:rPr lang="en-US" altLang="zh-CHS" b="1" dirty="0" smtClean="0"/>
              <a:t>, </a:t>
            </a:r>
          </a:p>
          <a:p>
            <a:pPr lvl="1">
              <a:buNone/>
            </a:pPr>
            <a:r>
              <a:rPr lang="en-US" altLang="zh-CHS" b="1" dirty="0" smtClean="0"/>
              <a:t>					</a:t>
            </a:r>
            <a:r>
              <a:rPr lang="en-US" altLang="zh-CHS" b="1" dirty="0" err="1" smtClean="0"/>
              <a:t>GLint</a:t>
            </a:r>
            <a:r>
              <a:rPr lang="en-US" altLang="zh-CHS" b="1" dirty="0" smtClean="0"/>
              <a:t> </a:t>
            </a:r>
            <a:r>
              <a:rPr lang="en-US" altLang="zh-CHS" b="1" i="1" dirty="0" smtClean="0"/>
              <a:t>border</a:t>
            </a:r>
            <a:r>
              <a:rPr lang="en-US" altLang="zh-CHS" b="1" dirty="0" smtClean="0"/>
              <a:t>, </a:t>
            </a:r>
          </a:p>
          <a:p>
            <a:pPr lvl="1">
              <a:buNone/>
            </a:pPr>
            <a:r>
              <a:rPr lang="en-US" altLang="zh-CHS" b="1" dirty="0" smtClean="0"/>
              <a:t>					</a:t>
            </a:r>
            <a:r>
              <a:rPr lang="en-US" altLang="zh-CHS" b="1" dirty="0" err="1" smtClean="0"/>
              <a:t>GLenum</a:t>
            </a:r>
            <a:r>
              <a:rPr lang="en-US" altLang="zh-CHS" b="1" dirty="0" smtClean="0"/>
              <a:t> </a:t>
            </a:r>
            <a:r>
              <a:rPr lang="en-US" altLang="zh-CHS" b="1" i="1" dirty="0" smtClean="0"/>
              <a:t>format</a:t>
            </a:r>
            <a:r>
              <a:rPr lang="en-US" altLang="zh-CHS" b="1" dirty="0" smtClean="0"/>
              <a:t>, </a:t>
            </a:r>
          </a:p>
          <a:p>
            <a:pPr lvl="1">
              <a:buNone/>
            </a:pPr>
            <a:r>
              <a:rPr lang="en-US" altLang="zh-CHS" b="1" dirty="0" smtClean="0"/>
              <a:t>					</a:t>
            </a:r>
            <a:r>
              <a:rPr lang="en-US" altLang="zh-CHS" b="1" dirty="0" err="1" smtClean="0"/>
              <a:t>GLenum</a:t>
            </a:r>
            <a:r>
              <a:rPr lang="en-US" altLang="zh-CHS" b="1" dirty="0" smtClean="0"/>
              <a:t> </a:t>
            </a:r>
            <a:r>
              <a:rPr lang="en-US" altLang="zh-CHS" b="1" i="1" dirty="0" smtClean="0"/>
              <a:t>type</a:t>
            </a:r>
            <a:r>
              <a:rPr lang="en-US" altLang="zh-CHS" b="1" dirty="0" smtClean="0"/>
              <a:t>, </a:t>
            </a:r>
          </a:p>
          <a:p>
            <a:pPr lvl="1">
              <a:buNone/>
            </a:pPr>
            <a:r>
              <a:rPr lang="en-US" altLang="zh-CHS" b="1" dirty="0" smtClean="0"/>
              <a:t>					void* </a:t>
            </a:r>
            <a:r>
              <a:rPr lang="en-US" altLang="zh-CHS" b="1" i="1" dirty="0" smtClean="0"/>
              <a:t>data</a:t>
            </a:r>
            <a:r>
              <a:rPr lang="en-US" altLang="zh-CHS" b="1" dirty="0" smtClean="0"/>
              <a:t>)</a:t>
            </a:r>
          </a:p>
          <a:p>
            <a:pPr lvl="1">
              <a:buNone/>
            </a:pPr>
            <a:endParaRPr lang="en-US" altLang="zh-CHS" b="1" dirty="0" smtClean="0"/>
          </a:p>
          <a:p>
            <a:pPr lvl="1">
              <a:buNone/>
            </a:pPr>
            <a:r>
              <a:rPr lang="en-US" altLang="zh-CHS" dirty="0" smtClean="0"/>
              <a:t>	An awful lot of parameters…</a:t>
            </a:r>
          </a:p>
          <a:p>
            <a:pPr lvl="1">
              <a:buNone/>
            </a:pPr>
            <a:endParaRPr lang="en-US" altLang="zh-CHS" b="1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3600" dirty="0" smtClean="0"/>
              <a:t>Main techniques we need</a:t>
            </a:r>
            <a:endParaRPr lang="zh-CH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HS" dirty="0" smtClean="0"/>
              <a:t>Texture in OpenGL</a:t>
            </a:r>
          </a:p>
          <a:p>
            <a:pPr lvl="1"/>
            <a:r>
              <a:rPr lang="en-US" altLang="zh-CHS" dirty="0" smtClean="0"/>
              <a:t>Read (image) data for each handle</a:t>
            </a:r>
          </a:p>
          <a:p>
            <a:pPr lvl="1"/>
            <a:endParaRPr lang="en-US" altLang="zh-CHS" dirty="0" smtClean="0"/>
          </a:p>
          <a:p>
            <a:pPr lvl="2"/>
            <a:r>
              <a:rPr lang="en-US" altLang="zh-CHS" dirty="0" smtClean="0"/>
              <a:t>target – which kind of texture you are setting</a:t>
            </a:r>
          </a:p>
          <a:p>
            <a:pPr lvl="3"/>
            <a:r>
              <a:rPr lang="en-US" altLang="zh-CHS" dirty="0" smtClean="0"/>
              <a:t>GL_TEXTURE_1D</a:t>
            </a:r>
          </a:p>
          <a:p>
            <a:pPr lvl="3"/>
            <a:r>
              <a:rPr lang="en-US" altLang="zh-CHS" dirty="0" smtClean="0"/>
              <a:t>GL_TEXTURE_2D</a:t>
            </a:r>
          </a:p>
          <a:p>
            <a:pPr lvl="3"/>
            <a:r>
              <a:rPr lang="en-US" altLang="zh-CHS" dirty="0" smtClean="0"/>
              <a:t>GL_TEXTURE_3D</a:t>
            </a:r>
          </a:p>
          <a:p>
            <a:pPr lvl="3"/>
            <a:r>
              <a:rPr lang="en-US" altLang="zh-CHS" dirty="0" smtClean="0"/>
              <a:t>…</a:t>
            </a:r>
          </a:p>
          <a:p>
            <a:pPr lvl="3"/>
            <a:endParaRPr lang="en-US" altLang="zh-CHS" dirty="0" smtClean="0"/>
          </a:p>
          <a:p>
            <a:pPr lvl="2"/>
            <a:r>
              <a:rPr lang="en-US" altLang="zh-CHS" dirty="0" smtClean="0"/>
              <a:t>You need to BIND your generated texture to the target</a:t>
            </a:r>
          </a:p>
          <a:p>
            <a:pPr lvl="3"/>
            <a:r>
              <a:rPr lang="en-US" altLang="zh-CHS" dirty="0" smtClean="0"/>
              <a:t>with </a:t>
            </a:r>
            <a:r>
              <a:rPr lang="en-US" altLang="zh-CHS" dirty="0" err="1" smtClean="0"/>
              <a:t>glBindTexture</a:t>
            </a:r>
            <a:r>
              <a:rPr lang="en-US" altLang="zh-CHS" dirty="0" smtClean="0"/>
              <a:t>(</a:t>
            </a:r>
            <a:r>
              <a:rPr lang="en-US" altLang="zh-CHS" dirty="0" err="1" smtClean="0"/>
              <a:t>GLenum</a:t>
            </a:r>
            <a:r>
              <a:rPr lang="en-US" altLang="zh-CHS" dirty="0" smtClean="0"/>
              <a:t> </a:t>
            </a:r>
            <a:r>
              <a:rPr lang="en-US" altLang="zh-CHS" i="1" dirty="0" smtClean="0"/>
              <a:t>target</a:t>
            </a:r>
            <a:r>
              <a:rPr lang="en-US" altLang="zh-CHS" dirty="0" smtClean="0"/>
              <a:t>, </a:t>
            </a:r>
            <a:r>
              <a:rPr lang="en-US" altLang="zh-CHS" dirty="0" err="1" smtClean="0"/>
              <a:t>GLuint</a:t>
            </a:r>
            <a:r>
              <a:rPr lang="en-US" altLang="zh-CHS" dirty="0" smtClean="0"/>
              <a:t> </a:t>
            </a:r>
            <a:r>
              <a:rPr lang="en-US" altLang="zh-CHS" i="1" dirty="0" smtClean="0"/>
              <a:t>texture</a:t>
            </a:r>
            <a:r>
              <a:rPr lang="en-US" altLang="zh-CHS" dirty="0" smtClean="0"/>
              <a:t>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HS" sz="3600" dirty="0" smtClean="0"/>
              <a:t>Main techniques we need</a:t>
            </a:r>
            <a:endParaRPr lang="zh-CHS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2814</TotalTime>
  <Words>877</Words>
  <Application>Microsoft Macintosh PowerPoint</Application>
  <PresentationFormat>全屏显示(4:3)</PresentationFormat>
  <Paragraphs>276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黑体</vt:lpstr>
      <vt:lpstr>Lucida Sans Unicode</vt:lpstr>
      <vt:lpstr>Verdana</vt:lpstr>
      <vt:lpstr>Wingdings 2</vt:lpstr>
      <vt:lpstr>Wingdings 3</vt:lpstr>
      <vt:lpstr>聚合</vt:lpstr>
      <vt:lpstr>OpenGL Programming</vt:lpstr>
      <vt:lpstr>Week 4</vt:lpstr>
      <vt:lpstr>What will we do?</vt:lpstr>
      <vt:lpstr>Week 4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Main techniques we need</vt:lpstr>
      <vt:lpstr>Week 4</vt:lpstr>
      <vt:lpstr>Some more(Optional)…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Naruto</dc:creator>
  <cp:lastModifiedBy>Microsoft Office 用户</cp:lastModifiedBy>
  <cp:revision>777</cp:revision>
  <dcterms:created xsi:type="dcterms:W3CDTF">2013-03-02T00:49:58Z</dcterms:created>
  <dcterms:modified xsi:type="dcterms:W3CDTF">2015-03-24T16:31:52Z</dcterms:modified>
</cp:coreProperties>
</file>