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60" r:id="rId3"/>
    <p:sldId id="261" r:id="rId4"/>
    <p:sldId id="329" r:id="rId5"/>
    <p:sldId id="303" r:id="rId6"/>
    <p:sldId id="298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4" r:id="rId17"/>
    <p:sldId id="316" r:id="rId18"/>
    <p:sldId id="317" r:id="rId19"/>
    <p:sldId id="320" r:id="rId20"/>
    <p:sldId id="321" r:id="rId21"/>
    <p:sldId id="322" r:id="rId22"/>
    <p:sldId id="330" r:id="rId23"/>
    <p:sldId id="318" r:id="rId24"/>
    <p:sldId id="325" r:id="rId25"/>
    <p:sldId id="327" r:id="rId26"/>
    <p:sldId id="328" r:id="rId27"/>
    <p:sldId id="288" r:id="rId28"/>
    <p:sldId id="289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00"/>
    <a:srgbClr val="C4F076"/>
    <a:srgbClr val="A59E0B"/>
    <a:srgbClr val="A3630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4660"/>
  </p:normalViewPr>
  <p:slideViewPr>
    <p:cSldViewPr>
      <p:cViewPr>
        <p:scale>
          <a:sx n="66" d="100"/>
          <a:sy n="66" d="100"/>
        </p:scale>
        <p:origin x="-3198" y="-10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235FA-F6CE-4265-8F5A-9E42F3EC2859}" type="datetimeFigureOut">
              <a:rPr lang="zh-CN" altLang="en-US" smtClean="0"/>
              <a:pPr/>
              <a:t>2015/4/27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C74F5-5B67-4EE0-BDD1-868D44DF4E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C74F5-5B67-4EE0-BDD1-868D44DF4E3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2015/4/27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pPr/>
              <a:t>2015/4/27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2015/4/27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lesson17.exe" TargetMode="External"/><Relationship Id="rId7" Type="http://schemas.openxmlformats.org/officeDocument/2006/relationships/slide" Target="slide28.xml"/><Relationship Id="rId2" Type="http://schemas.openxmlformats.org/officeDocument/2006/relationships/hyperlink" Target="lesson12.ex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lesson41.exe" TargetMode="External"/><Relationship Id="rId5" Type="http://schemas.openxmlformats.org/officeDocument/2006/relationships/hyperlink" Target="lesson24.exe" TargetMode="External"/><Relationship Id="rId4" Type="http://schemas.openxmlformats.org/officeDocument/2006/relationships/hyperlink" Target="lesson13.ex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786" y="1285860"/>
            <a:ext cx="7772400" cy="1829761"/>
          </a:xfrm>
        </p:spPr>
        <p:txBody>
          <a:bodyPr/>
          <a:lstStyle/>
          <a:p>
            <a:r>
              <a:rPr lang="en-US" altLang="zh-CN" dirty="0" smtClean="0"/>
              <a:t>OpenGL Programming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7772400" cy="1643073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Chunxu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Xu</a:t>
            </a:r>
            <a:endParaRPr lang="en-US" altLang="zh-CN" dirty="0" smtClean="0"/>
          </a:p>
          <a:p>
            <a:r>
              <a:rPr lang="en-US" altLang="zh-CN" dirty="0" smtClean="0"/>
              <a:t>E-mail: xu-cx12@mails.tsinghua.edu.cn</a:t>
            </a:r>
          </a:p>
          <a:p>
            <a:r>
              <a:rPr lang="en-US" altLang="zh-CN" dirty="0" err="1" smtClean="0"/>
              <a:t>Cellphone</a:t>
            </a:r>
            <a:r>
              <a:rPr lang="en-US" altLang="zh-CN" dirty="0" smtClean="0"/>
              <a:t>: 15120003845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will we do?</a:t>
            </a:r>
          </a:p>
          <a:p>
            <a:r>
              <a:rPr lang="en-US" altLang="zh-CN" dirty="0" smtClean="0"/>
              <a:t>Main techniques we need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</a:rPr>
              <a:t>Display List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Font &amp; Extension</a:t>
            </a:r>
          </a:p>
          <a:p>
            <a:pPr lvl="1"/>
            <a:r>
              <a:rPr lang="en-US" altLang="zh-CN" dirty="0" smtClean="0"/>
              <a:t>Fog Coordinate Extension</a:t>
            </a:r>
          </a:p>
          <a:p>
            <a:r>
              <a:rPr lang="en-US" altLang="zh-CN" dirty="0" smtClean="0"/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 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Font in OpenGL</a:t>
            </a:r>
          </a:p>
          <a:p>
            <a:pPr lvl="1"/>
            <a:r>
              <a:rPr lang="en-US" altLang="zh-CN" dirty="0" err="1" smtClean="0"/>
              <a:t>NeHe’s</a:t>
            </a:r>
            <a:r>
              <a:rPr lang="en-US" altLang="zh-CN" dirty="0" smtClean="0"/>
              <a:t> font </a:t>
            </a:r>
            <a:r>
              <a:rPr lang="en-US" altLang="zh-CN" dirty="0" smtClean="0"/>
              <a:t>lesson 13-15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Cool effect, but Windows specific.</a:t>
            </a:r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Our ways to create font in OpenGL</a:t>
            </a:r>
          </a:p>
          <a:p>
            <a:pPr lvl="2"/>
            <a:r>
              <a:rPr lang="en-US" altLang="zh-CN" dirty="0" smtClean="0"/>
              <a:t>Texture</a:t>
            </a:r>
          </a:p>
          <a:p>
            <a:pPr lvl="2"/>
            <a:r>
              <a:rPr lang="en-US" altLang="zh-CN" dirty="0" smtClean="0"/>
              <a:t>GLUT</a:t>
            </a:r>
          </a:p>
          <a:p>
            <a:pPr lvl="2"/>
            <a:r>
              <a:rPr lang="en-US" altLang="zh-CN" dirty="0" smtClean="0"/>
              <a:t>……</a:t>
            </a:r>
          </a:p>
          <a:p>
            <a:pPr lvl="2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Font in OpenGL</a:t>
            </a:r>
          </a:p>
          <a:p>
            <a:pPr lvl="1"/>
            <a:r>
              <a:rPr lang="en-US" altLang="zh-CN" dirty="0" smtClean="0"/>
              <a:t>Using Texture</a:t>
            </a:r>
          </a:p>
          <a:p>
            <a:pPr lvl="2"/>
            <a:r>
              <a:rPr lang="en-US" altLang="zh-CN" dirty="0" smtClean="0"/>
              <a:t>We are actually mapping texture on a square.</a:t>
            </a:r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With display list, we can create a convenient function call to “type” character like this:</a:t>
            </a:r>
          </a:p>
          <a:p>
            <a:pPr lvl="2"/>
            <a:endParaRPr lang="en-US" altLang="zh-CN" dirty="0" smtClean="0"/>
          </a:p>
          <a:p>
            <a:pPr lvl="3"/>
            <a:r>
              <a:rPr lang="en-US" altLang="zh-CN" i="1" dirty="0" err="1" smtClean="0"/>
              <a:t>glPrintf</a:t>
            </a:r>
            <a:r>
              <a:rPr lang="en-US" altLang="zh-CN" i="1" dirty="0" smtClean="0"/>
              <a:t>(“Hello, world!”)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3328982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Font in OpenGL</a:t>
            </a:r>
          </a:p>
          <a:p>
            <a:pPr lvl="1"/>
            <a:r>
              <a:rPr lang="en-US" altLang="zh-CN" dirty="0" smtClean="0"/>
              <a:t>Using Texture</a:t>
            </a:r>
          </a:p>
          <a:p>
            <a:pPr lvl="2"/>
            <a:r>
              <a:rPr lang="en-US" altLang="zh-CN" dirty="0" smtClean="0"/>
              <a:t>The image</a:t>
            </a:r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256 characters</a:t>
            </a:r>
          </a:p>
          <a:p>
            <a:pPr lvl="2"/>
            <a:r>
              <a:rPr lang="en-US" altLang="zh-CN" dirty="0" smtClean="0"/>
              <a:t>256 display lists</a:t>
            </a:r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Shift it to the position of the next character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  <p:pic>
        <p:nvPicPr>
          <p:cNvPr id="7" name="图片 6" descr="Font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86182" y="1500174"/>
            <a:ext cx="4786346" cy="47863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Font in OpenGL</a:t>
            </a:r>
          </a:p>
          <a:p>
            <a:pPr lvl="1"/>
            <a:r>
              <a:rPr lang="en-US" altLang="zh-CN" dirty="0" smtClean="0"/>
              <a:t>Using Texture</a:t>
            </a:r>
          </a:p>
          <a:p>
            <a:pPr lvl="2"/>
            <a:r>
              <a:rPr lang="en-US" altLang="zh-CN" dirty="0" smtClean="0"/>
              <a:t>How can we achieve the most convenient way to TYPE, say using only the string like shown before?</a:t>
            </a:r>
          </a:p>
          <a:p>
            <a:pPr lvl="2"/>
            <a:r>
              <a:rPr lang="en-US" altLang="zh-CN" dirty="0" smtClean="0">
                <a:hlinkClick r:id="rId2" action="ppaction://hlinksldjump"/>
              </a:rPr>
              <a:t>Let’s go over the usage of multiple display lists…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Font in OpenGL</a:t>
            </a:r>
          </a:p>
          <a:p>
            <a:pPr lvl="1"/>
            <a:r>
              <a:rPr lang="en-US" altLang="zh-CN" dirty="0" smtClean="0"/>
              <a:t>Using Texture</a:t>
            </a:r>
          </a:p>
          <a:p>
            <a:pPr lvl="2"/>
            <a:r>
              <a:rPr lang="en-US" altLang="zh-CN" dirty="0" smtClean="0"/>
              <a:t>How can we achieve the most convenient way to TYPE, say using only the string like shown before?</a:t>
            </a:r>
          </a:p>
          <a:p>
            <a:pPr lvl="2"/>
            <a:r>
              <a:rPr lang="en-US" altLang="zh-CN" dirty="0" smtClean="0">
                <a:hlinkClick r:id="rId2" action="ppaction://hlinksldjump"/>
              </a:rPr>
              <a:t>Let’s go over the usage of multiple display lists…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We know the </a:t>
            </a:r>
            <a:r>
              <a:rPr lang="en-US" altLang="zh-CN" dirty="0" err="1" smtClean="0"/>
              <a:t>ascii</a:t>
            </a:r>
            <a:r>
              <a:rPr lang="en-US" altLang="zh-CN" dirty="0" smtClean="0"/>
              <a:t> value of ‘A’ is 65</a:t>
            </a:r>
          </a:p>
          <a:p>
            <a:pPr lvl="2"/>
            <a:r>
              <a:rPr lang="en-US" altLang="zh-CN" dirty="0" smtClean="0"/>
              <a:t>And its sequence no. in the picture is 33 (count from 0)</a:t>
            </a:r>
          </a:p>
          <a:p>
            <a:pPr lvl="2"/>
            <a:r>
              <a:rPr lang="en-US" altLang="zh-CN" dirty="0" smtClean="0"/>
              <a:t>So, we can set the list base to be </a:t>
            </a:r>
            <a:r>
              <a:rPr lang="en-US" altLang="zh-CN" b="1" dirty="0" smtClean="0"/>
              <a:t>originalBase-32</a:t>
            </a:r>
          </a:p>
          <a:p>
            <a:pPr lvl="2"/>
            <a:r>
              <a:rPr lang="en-US" altLang="zh-CN" b="1" dirty="0" smtClean="0"/>
              <a:t>Then we can just use </a:t>
            </a:r>
            <a:r>
              <a:rPr lang="en-US" altLang="zh-CN" b="1" dirty="0" err="1" smtClean="0"/>
              <a:t>glCallLists</a:t>
            </a:r>
            <a:r>
              <a:rPr lang="en-US" altLang="zh-CN" b="1" i="1" dirty="0" smtClean="0"/>
              <a:t>(</a:t>
            </a:r>
            <a:r>
              <a:rPr lang="en-US" altLang="zh-CN" b="1" i="1" dirty="0" err="1" smtClean="0"/>
              <a:t>textLength</a:t>
            </a:r>
            <a:r>
              <a:rPr lang="en-US" altLang="zh-CN" b="1" dirty="0" smtClean="0"/>
              <a:t>, GL_UNSIGNED_BYTE, </a:t>
            </a:r>
            <a:r>
              <a:rPr lang="en-US" altLang="zh-CN" b="1" i="1" dirty="0" err="1" smtClean="0"/>
              <a:t>textString</a:t>
            </a:r>
            <a:r>
              <a:rPr lang="en-US" altLang="zh-CN" b="1" dirty="0" smtClean="0"/>
              <a:t>)</a:t>
            </a:r>
            <a:endParaRPr lang="en-US" altLang="zh-CN" b="1" i="1" dirty="0" smtClean="0"/>
          </a:p>
          <a:p>
            <a:pPr lvl="2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Font in OpenGL</a:t>
            </a:r>
          </a:p>
          <a:p>
            <a:pPr lvl="1"/>
            <a:r>
              <a:rPr lang="en-US" altLang="zh-CN" dirty="0" smtClean="0"/>
              <a:t>Using GLUT</a:t>
            </a:r>
          </a:p>
          <a:p>
            <a:pPr lvl="2"/>
            <a:r>
              <a:rPr lang="en-US" altLang="zh-CN" dirty="0" smtClean="0"/>
              <a:t>Bitmap fonts</a:t>
            </a:r>
          </a:p>
          <a:p>
            <a:pPr lvl="2"/>
            <a:endParaRPr lang="en-US" altLang="zh-CN" dirty="0" smtClean="0"/>
          </a:p>
          <a:p>
            <a:pPr lvl="2">
              <a:buNone/>
            </a:pPr>
            <a:r>
              <a:rPr lang="en-US" altLang="zh-CN" b="1" dirty="0" smtClean="0"/>
              <a:t>	void </a:t>
            </a:r>
            <a:r>
              <a:rPr lang="en-US" altLang="zh-CN" b="1" dirty="0" err="1" smtClean="0"/>
              <a:t>glutBitmapCharacter</a:t>
            </a:r>
            <a:r>
              <a:rPr lang="en-US" altLang="zh-CN" b="1" dirty="0" smtClean="0"/>
              <a:t>(void* </a:t>
            </a:r>
            <a:r>
              <a:rPr lang="en-US" altLang="zh-CN" b="1" i="1" dirty="0" smtClean="0"/>
              <a:t>font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character</a:t>
            </a:r>
            <a:r>
              <a:rPr lang="en-US" altLang="zh-CN" b="1" dirty="0" smtClean="0"/>
              <a:t>)</a:t>
            </a:r>
          </a:p>
          <a:p>
            <a:pPr lvl="3"/>
            <a:r>
              <a:rPr lang="en-US" altLang="zh-CN" dirty="0" smtClean="0"/>
              <a:t>font</a:t>
            </a:r>
          </a:p>
          <a:p>
            <a:pPr lvl="4"/>
            <a:r>
              <a:rPr lang="en-US" dirty="0" smtClean="0"/>
              <a:t>GLUT_BITMAP_8_BY_13</a:t>
            </a:r>
          </a:p>
          <a:p>
            <a:pPr lvl="4"/>
            <a:r>
              <a:rPr lang="en-US" dirty="0" smtClean="0"/>
              <a:t>GLUT_BITMAP_TIMES_ROMAN_10</a:t>
            </a:r>
          </a:p>
          <a:p>
            <a:pPr lvl="4"/>
            <a:r>
              <a:rPr lang="en-US" dirty="0" smtClean="0"/>
              <a:t>GLUT_BITMAP_HELVETICA_10</a:t>
            </a:r>
          </a:p>
          <a:p>
            <a:pPr lvl="3"/>
            <a:r>
              <a:rPr lang="en-US" altLang="zh-CN" dirty="0" smtClean="0"/>
              <a:t>character</a:t>
            </a:r>
          </a:p>
          <a:p>
            <a:pPr lvl="4"/>
            <a:r>
              <a:rPr lang="en-US" altLang="zh-CN" dirty="0" smtClean="0"/>
              <a:t>ASCII of the character you want to type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Font in OpenGL</a:t>
            </a:r>
          </a:p>
          <a:p>
            <a:pPr lvl="1"/>
            <a:r>
              <a:rPr lang="en-US" altLang="zh-CN" dirty="0" smtClean="0"/>
              <a:t>Using GLUT</a:t>
            </a:r>
          </a:p>
          <a:p>
            <a:pPr lvl="2"/>
            <a:r>
              <a:rPr lang="en-US" altLang="zh-CN" dirty="0" smtClean="0"/>
              <a:t>Bitmap fonts</a:t>
            </a:r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Remember </a:t>
            </a:r>
          </a:p>
          <a:p>
            <a:pPr lvl="3"/>
            <a:r>
              <a:rPr lang="en-US" altLang="zh-CN" dirty="0" err="1" smtClean="0"/>
              <a:t>glutBitmapCharacter</a:t>
            </a:r>
            <a:r>
              <a:rPr lang="en-US" altLang="zh-CN" dirty="0" smtClean="0"/>
              <a:t>() is implemented by </a:t>
            </a:r>
            <a:r>
              <a:rPr lang="en-US" altLang="zh-CN" dirty="0" err="1" smtClean="0"/>
              <a:t>glBitmap</a:t>
            </a:r>
            <a:r>
              <a:rPr lang="en-US" altLang="zh-CN" dirty="0" smtClean="0"/>
              <a:t>(), which is a pixel operation function.</a:t>
            </a:r>
          </a:p>
          <a:p>
            <a:pPr lvl="3"/>
            <a:r>
              <a:rPr lang="en-US" altLang="zh-CN" dirty="0" smtClean="0"/>
              <a:t>If you want to transform the character, you can use</a:t>
            </a:r>
          </a:p>
          <a:p>
            <a:pPr lvl="3"/>
            <a:endParaRPr lang="en-US" altLang="zh-CN" dirty="0" smtClean="0"/>
          </a:p>
          <a:p>
            <a:pPr lvl="3">
              <a:buNone/>
            </a:pPr>
            <a:r>
              <a:rPr lang="en-US" altLang="zh-CN" dirty="0" smtClean="0"/>
              <a:t>	</a:t>
            </a:r>
            <a:r>
              <a:rPr lang="en-US" altLang="zh-CN" b="1" dirty="0" smtClean="0"/>
              <a:t>void </a:t>
            </a:r>
            <a:r>
              <a:rPr lang="en-US" altLang="zh-CN" b="1" dirty="0" err="1" smtClean="0"/>
              <a:t>glRasterPos</a:t>
            </a:r>
            <a:r>
              <a:rPr lang="en-US" altLang="zh-CN" b="1" dirty="0" smtClean="0"/>
              <a:t>{234}{</a:t>
            </a:r>
            <a:r>
              <a:rPr lang="en-US" altLang="zh-CN" b="1" dirty="0" err="1" smtClean="0"/>
              <a:t>sifd</a:t>
            </a:r>
            <a:r>
              <a:rPr lang="en-US" altLang="zh-CN" b="1" dirty="0" smtClean="0"/>
              <a:t>}(TYPE x, TYPE y, TYPE z, TYPE w)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Font in OpenGL</a:t>
            </a:r>
          </a:p>
          <a:p>
            <a:pPr lvl="1"/>
            <a:r>
              <a:rPr lang="en-US" altLang="zh-CN" dirty="0" smtClean="0"/>
              <a:t>Using GLUT</a:t>
            </a:r>
          </a:p>
          <a:p>
            <a:pPr lvl="2"/>
            <a:r>
              <a:rPr lang="en-US" altLang="zh-CN" dirty="0" smtClean="0"/>
              <a:t>Stroke fonts</a:t>
            </a:r>
          </a:p>
          <a:p>
            <a:pPr lvl="2"/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	</a:t>
            </a:r>
            <a:r>
              <a:rPr lang="en-US" altLang="zh-CN" b="1" dirty="0" smtClean="0"/>
              <a:t>void </a:t>
            </a:r>
            <a:r>
              <a:rPr lang="en-US" altLang="zh-CN" b="1" dirty="0" err="1" smtClean="0"/>
              <a:t>glutStrokeCharacter</a:t>
            </a:r>
            <a:r>
              <a:rPr lang="en-US" altLang="zh-CN" b="1" dirty="0" smtClean="0"/>
              <a:t>(void* </a:t>
            </a:r>
            <a:r>
              <a:rPr lang="en-US" altLang="zh-CN" b="1" i="1" dirty="0" smtClean="0"/>
              <a:t>font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int</a:t>
            </a:r>
            <a:r>
              <a:rPr lang="en-US" altLang="zh-CN" b="1" dirty="0" smtClean="0"/>
              <a:t> character)</a:t>
            </a:r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It’s actually rendering a character with lines.</a:t>
            </a:r>
          </a:p>
          <a:p>
            <a:pPr lvl="2"/>
            <a:r>
              <a:rPr lang="en-US" altLang="zh-CN" dirty="0" smtClean="0"/>
              <a:t>The original size is very large!</a:t>
            </a:r>
          </a:p>
          <a:p>
            <a:pPr lvl="2"/>
            <a:r>
              <a:rPr lang="en-US" altLang="zh-CN" dirty="0" smtClean="0"/>
              <a:t>Try to use </a:t>
            </a:r>
            <a:r>
              <a:rPr lang="en-US" altLang="zh-CN" dirty="0" err="1" smtClean="0"/>
              <a:t>glScalef</a:t>
            </a:r>
            <a:r>
              <a:rPr lang="en-US" altLang="zh-CN" dirty="0" smtClean="0"/>
              <a:t>() to make it smaller to be seen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Version Info.</a:t>
            </a:r>
          </a:p>
          <a:p>
            <a:pPr lvl="1"/>
            <a:r>
              <a:rPr lang="en-US" altLang="zh-CN" dirty="0" smtClean="0"/>
              <a:t>Query the OpenGL implementation company/version/renderer identifier</a:t>
            </a:r>
          </a:p>
          <a:p>
            <a:pPr lvl="1"/>
            <a:endParaRPr lang="en-US" altLang="zh-CN" dirty="0" smtClean="0"/>
          </a:p>
          <a:p>
            <a:pPr lvl="2">
              <a:buNone/>
            </a:pPr>
            <a:r>
              <a:rPr lang="en-US" altLang="zh-CN" b="1" dirty="0" smtClean="0"/>
              <a:t>	const </a:t>
            </a:r>
            <a:r>
              <a:rPr lang="en-US" altLang="zh-CN" b="1" dirty="0" err="1" smtClean="0"/>
              <a:t>GLubyte</a:t>
            </a:r>
            <a:r>
              <a:rPr lang="en-US" altLang="zh-CN" b="1" dirty="0" smtClean="0"/>
              <a:t>* </a:t>
            </a:r>
            <a:r>
              <a:rPr lang="en-US" altLang="zh-CN" b="1" dirty="0" err="1" smtClean="0"/>
              <a:t>glGetString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GLenum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name</a:t>
            </a:r>
            <a:r>
              <a:rPr lang="en-US" altLang="zh-CN" b="1" dirty="0" smtClean="0"/>
              <a:t>)</a:t>
            </a:r>
          </a:p>
          <a:p>
            <a:pPr lvl="3"/>
            <a:r>
              <a:rPr lang="en-US" altLang="zh-CN" dirty="0" smtClean="0"/>
              <a:t>name</a:t>
            </a:r>
          </a:p>
          <a:p>
            <a:pPr lvl="4"/>
            <a:r>
              <a:rPr lang="en-US" altLang="zh-CN" dirty="0" smtClean="0"/>
              <a:t>GL_VENDOR</a:t>
            </a:r>
          </a:p>
          <a:p>
            <a:pPr lvl="4"/>
            <a:r>
              <a:rPr lang="en-US" altLang="zh-CN" dirty="0" smtClean="0"/>
              <a:t>GL_RENDERER</a:t>
            </a:r>
          </a:p>
          <a:p>
            <a:pPr lvl="4"/>
            <a:r>
              <a:rPr lang="en-US" altLang="zh-CN" dirty="0" smtClean="0"/>
              <a:t>GL_VERSION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What will we do?</a:t>
            </a:r>
          </a:p>
          <a:p>
            <a:r>
              <a:rPr lang="en-US" altLang="zh-CN" dirty="0" smtClean="0"/>
              <a:t>Main techniques we need</a:t>
            </a:r>
          </a:p>
          <a:p>
            <a:r>
              <a:rPr lang="en-US" altLang="zh-CN" dirty="0" smtClean="0"/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 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Extension</a:t>
            </a:r>
          </a:p>
          <a:p>
            <a:pPr lvl="1"/>
            <a:r>
              <a:rPr lang="en-US" altLang="zh-CN" dirty="0" smtClean="0"/>
              <a:t>The newest OpenGL version is 4.3</a:t>
            </a:r>
          </a:p>
          <a:p>
            <a:pPr lvl="1"/>
            <a:r>
              <a:rPr lang="en-US" altLang="zh-CN" dirty="0" smtClean="0"/>
              <a:t>However…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The ones installed in our machine, especially Windows machine, are probably very low…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All the new things still exists, </a:t>
            </a:r>
          </a:p>
          <a:p>
            <a:pPr lvl="2"/>
            <a:r>
              <a:rPr lang="en-US" altLang="zh-CN" dirty="0" smtClean="0"/>
              <a:t>in the form of extensions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Extension</a:t>
            </a:r>
          </a:p>
          <a:p>
            <a:pPr lvl="1"/>
            <a:r>
              <a:rPr lang="en-US" altLang="zh-CN" dirty="0" smtClean="0"/>
              <a:t>For version under 3.0</a:t>
            </a:r>
          </a:p>
          <a:p>
            <a:pPr lvl="2"/>
            <a:r>
              <a:rPr lang="en-US" altLang="zh-CN" dirty="0" smtClean="0"/>
              <a:t>const </a:t>
            </a:r>
            <a:r>
              <a:rPr lang="en-US" altLang="zh-CN" dirty="0" err="1" smtClean="0"/>
              <a:t>GLubyte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glGetString</a:t>
            </a:r>
            <a:r>
              <a:rPr lang="en-US" altLang="zh-CN" dirty="0" smtClean="0"/>
              <a:t>(GL_EXTENSIONS)</a:t>
            </a:r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For version over 3.0</a:t>
            </a:r>
          </a:p>
          <a:p>
            <a:pPr lvl="2"/>
            <a:r>
              <a:rPr lang="en-US" altLang="zh-CN" dirty="0" smtClean="0"/>
              <a:t>const </a:t>
            </a:r>
            <a:r>
              <a:rPr lang="en-US" altLang="zh-CN" dirty="0" err="1" smtClean="0"/>
              <a:t>GLubyte</a:t>
            </a:r>
            <a:r>
              <a:rPr lang="en-US" altLang="zh-CN" dirty="0" smtClean="0"/>
              <a:t>* </a:t>
            </a:r>
            <a:r>
              <a:rPr lang="en-US" altLang="zh-CN" dirty="0" err="1" smtClean="0"/>
              <a:t>glGetStringi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GLenum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target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GLuint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index</a:t>
            </a:r>
            <a:r>
              <a:rPr lang="en-US" altLang="zh-CN" dirty="0" smtClean="0"/>
              <a:t>)</a:t>
            </a:r>
          </a:p>
          <a:p>
            <a:pPr lvl="3"/>
            <a:r>
              <a:rPr lang="en-US" altLang="zh-CN" dirty="0" smtClean="0"/>
              <a:t>index</a:t>
            </a:r>
          </a:p>
          <a:p>
            <a:pPr lvl="4"/>
            <a:r>
              <a:rPr lang="en-US" altLang="zh-CN" dirty="0" smtClean="0"/>
              <a:t>[0, GL_NUM_EXTENSIONS)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Extension</a:t>
            </a:r>
          </a:p>
          <a:p>
            <a:pPr lvl="1"/>
            <a:r>
              <a:rPr lang="en-US" altLang="zh-CN" dirty="0" smtClean="0"/>
              <a:t>To achieve the effect shown above, we use scissor test</a:t>
            </a:r>
          </a:p>
          <a:p>
            <a:pPr lvl="2">
              <a:buNone/>
            </a:pPr>
            <a:r>
              <a:rPr lang="en-US" altLang="zh-CN" b="1" dirty="0" smtClean="0"/>
              <a:t>	void </a:t>
            </a:r>
            <a:r>
              <a:rPr lang="en-US" altLang="zh-CN" b="1" dirty="0" err="1" smtClean="0"/>
              <a:t>glScissor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GLuint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x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GLuint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y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GLsizei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width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GLsizei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height</a:t>
            </a:r>
            <a:r>
              <a:rPr lang="en-US" altLang="zh-CN" b="1" dirty="0" smtClean="0"/>
              <a:t>)</a:t>
            </a:r>
          </a:p>
          <a:p>
            <a:pPr lvl="3"/>
            <a:r>
              <a:rPr lang="en-US" altLang="zh-CN" dirty="0" smtClean="0"/>
              <a:t>x, y</a:t>
            </a:r>
          </a:p>
          <a:p>
            <a:pPr lvl="4"/>
            <a:r>
              <a:rPr lang="en-US" altLang="zh-CN" dirty="0" smtClean="0"/>
              <a:t>left, bottom position</a:t>
            </a:r>
          </a:p>
          <a:p>
            <a:pPr lvl="3"/>
            <a:r>
              <a:rPr lang="en-US" altLang="zh-CN" dirty="0" smtClean="0"/>
              <a:t>width, height</a:t>
            </a:r>
          </a:p>
          <a:p>
            <a:pPr lvl="3"/>
            <a:endParaRPr lang="en-US" altLang="zh-CN" dirty="0" smtClean="0"/>
          </a:p>
          <a:p>
            <a:pPr lvl="3"/>
            <a:r>
              <a:rPr lang="en-US" altLang="zh-CN" dirty="0" err="1" smtClean="0"/>
              <a:t>w.r.t</a:t>
            </a:r>
            <a:r>
              <a:rPr lang="en-US" altLang="zh-CN" dirty="0" smtClean="0"/>
              <a:t> window size</a:t>
            </a:r>
          </a:p>
          <a:p>
            <a:pPr lvl="3"/>
            <a:endParaRPr lang="en-US" altLang="zh-CN" dirty="0" smtClean="0"/>
          </a:p>
          <a:p>
            <a:pPr lvl="2"/>
            <a:r>
              <a:rPr lang="en-US" altLang="zh-CN" dirty="0" err="1" smtClean="0"/>
              <a:t>glEnable</a:t>
            </a:r>
            <a:r>
              <a:rPr lang="en-US" altLang="zh-CN" dirty="0" smtClean="0"/>
              <a:t>(GL_SCISSOR_TEST)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will we do?</a:t>
            </a:r>
          </a:p>
          <a:p>
            <a:r>
              <a:rPr lang="en-US" altLang="zh-CN" dirty="0" smtClean="0"/>
              <a:t>Main techniques we need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</a:rPr>
              <a:t>Display List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</a:rPr>
              <a:t>Font &amp; Extension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Fog Coordinate Extension</a:t>
            </a:r>
          </a:p>
          <a:p>
            <a:r>
              <a:rPr lang="en-US" altLang="zh-CN" dirty="0" smtClean="0"/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 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Fog Coordinate Extension</a:t>
            </a:r>
          </a:p>
          <a:p>
            <a:pPr lvl="1"/>
            <a:r>
              <a:rPr lang="en-US" altLang="zh-CN" dirty="0" smtClean="0"/>
              <a:t>Default fog setting</a:t>
            </a:r>
          </a:p>
          <a:p>
            <a:pPr lvl="2"/>
            <a:r>
              <a:rPr lang="en-US" altLang="zh-CN" dirty="0" smtClean="0"/>
              <a:t>The fog density is calculated by the distance to eyes.</a:t>
            </a:r>
          </a:p>
          <a:p>
            <a:pPr lvl="2"/>
            <a:endParaRPr lang="en-US" altLang="zh-CN" dirty="0" smtClean="0"/>
          </a:p>
          <a:p>
            <a:pPr lvl="1"/>
            <a:r>
              <a:rPr lang="en-US" altLang="zh-CN" dirty="0" smtClean="0"/>
              <a:t>Volumetric Fog</a:t>
            </a:r>
          </a:p>
          <a:p>
            <a:pPr lvl="2"/>
            <a:r>
              <a:rPr lang="en-US" altLang="zh-CN" dirty="0" smtClean="0"/>
              <a:t>Fog around the object.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  <p:pic>
        <p:nvPicPr>
          <p:cNvPr id="1026" name="Picture 2" descr="D:\TA\J计算机图形学基础 (2014-2015)\ppts\Exercise08\volumetricfo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3501008"/>
            <a:ext cx="3097759" cy="23233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Fog Coordinate Extension</a:t>
            </a:r>
          </a:p>
          <a:p>
            <a:pPr lvl="1"/>
            <a:r>
              <a:rPr lang="en-US" altLang="zh-CN" b="1" dirty="0" err="1" smtClean="0"/>
              <a:t>glFogi</a:t>
            </a:r>
            <a:r>
              <a:rPr lang="en-US" altLang="zh-CN" b="1" dirty="0" smtClean="0"/>
              <a:t>(GL_FOG_COORDINATE_SOURCE, GL_FOG_COORDINATE)</a:t>
            </a:r>
          </a:p>
          <a:p>
            <a:pPr lvl="2"/>
            <a:r>
              <a:rPr lang="en-US" altLang="zh-CN" dirty="0" smtClean="0"/>
              <a:t>To switch it back, make the 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parameter GL_FRAGMENT_DEPTH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b="1" dirty="0" smtClean="0"/>
              <a:t>void </a:t>
            </a:r>
            <a:r>
              <a:rPr lang="en-US" altLang="zh-CN" b="1" dirty="0" err="1" smtClean="0"/>
              <a:t>glFogCoord</a:t>
            </a:r>
            <a:r>
              <a:rPr lang="en-US" altLang="zh-CN" b="1" dirty="0" smtClean="0"/>
              <a:t>{</a:t>
            </a:r>
            <a:r>
              <a:rPr lang="en-US" altLang="zh-CN" b="1" dirty="0" err="1" smtClean="0"/>
              <a:t>fd</a:t>
            </a:r>
            <a:r>
              <a:rPr lang="en-US" altLang="zh-CN" b="1" dirty="0" smtClean="0"/>
              <a:t>}(TYPE z)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Use it for each vertex (like texture)</a:t>
            </a:r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err="1" smtClean="0"/>
              <a:t>glFogCoordf</a:t>
            </a:r>
            <a:r>
              <a:rPr lang="en-US" altLang="zh-CN" dirty="0" smtClean="0"/>
              <a:t>(1.0f)</a:t>
            </a:r>
          </a:p>
          <a:p>
            <a:pPr lvl="2"/>
            <a:r>
              <a:rPr lang="en-US" altLang="zh-CN" dirty="0" smtClean="0"/>
              <a:t>glVertex3f(x, y, z)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Fog Coordinate Extension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Unfortunately, we have to use it as an Extension in Windows</a:t>
            </a:r>
          </a:p>
          <a:p>
            <a:pPr lvl="2"/>
            <a:r>
              <a:rPr lang="en-US" altLang="zh-CN" dirty="0" smtClean="0"/>
              <a:t>#include “</a:t>
            </a:r>
            <a:r>
              <a:rPr lang="en-US" altLang="zh-CN" dirty="0" err="1" smtClean="0"/>
              <a:t>GLEXT.h</a:t>
            </a:r>
            <a:r>
              <a:rPr lang="en-US" altLang="zh-CN" dirty="0" smtClean="0"/>
              <a:t>”</a:t>
            </a:r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PFNGLFOGCOORDFEXTPROC </a:t>
            </a:r>
            <a:r>
              <a:rPr lang="en-US" altLang="zh-CN" dirty="0" err="1" smtClean="0"/>
              <a:t>glFogCoordfEXT</a:t>
            </a:r>
            <a:r>
              <a:rPr lang="en-US" altLang="zh-CN" dirty="0" smtClean="0"/>
              <a:t> = NULL;</a:t>
            </a:r>
          </a:p>
          <a:p>
            <a:pPr lvl="2">
              <a:buNone/>
            </a:pPr>
            <a:r>
              <a:rPr lang="en-US" altLang="zh-CN" dirty="0" smtClean="0"/>
              <a:t>	//</a:t>
            </a:r>
          </a:p>
          <a:p>
            <a:pPr lvl="2"/>
            <a:r>
              <a:rPr lang="en-US" altLang="zh-CN" dirty="0" err="1" smtClean="0"/>
              <a:t>glFogCoordfEXT</a:t>
            </a:r>
            <a:r>
              <a:rPr lang="en-US" altLang="zh-CN" dirty="0" smtClean="0"/>
              <a:t> = (PFNGLFOGCOORDFEXTPROC) </a:t>
            </a:r>
            <a:r>
              <a:rPr lang="en-US" altLang="zh-CN" dirty="0" err="1" smtClean="0"/>
              <a:t>wglGetProcAddress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glFogCoordfEXT</a:t>
            </a:r>
            <a:r>
              <a:rPr lang="en-US" altLang="zh-CN" dirty="0" smtClean="0"/>
              <a:t>");</a:t>
            </a:r>
          </a:p>
          <a:p>
            <a:pPr lvl="2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will we do?</a:t>
            </a:r>
          </a:p>
          <a:p>
            <a:r>
              <a:rPr lang="en-US" altLang="zh-CN" dirty="0" smtClean="0"/>
              <a:t>Main techniques we need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 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1143008"/>
          </a:xfrm>
        </p:spPr>
        <p:txBody>
          <a:bodyPr>
            <a:normAutofit/>
          </a:bodyPr>
          <a:lstStyle/>
          <a:p>
            <a:r>
              <a:rPr lang="en-US" altLang="zh-CN" sz="2200" dirty="0" smtClean="0"/>
              <a:t>Any of the examples is acceptable</a:t>
            </a:r>
            <a:endParaRPr lang="en-US" altLang="zh-CN" sz="1800" dirty="0" smtClean="0"/>
          </a:p>
          <a:p>
            <a:pPr lvl="1"/>
            <a:endParaRPr lang="en-US" altLang="zh-CN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14348" y="292893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Some more(Optional)…</a:t>
            </a:r>
            <a:endParaRPr lang="zh-CN" altLang="en-US" sz="3600" dirty="0"/>
          </a:p>
        </p:txBody>
      </p:sp>
      <p:sp>
        <p:nvSpPr>
          <p:cNvPr id="7" name="标题 2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Exercise time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642910" y="3929066"/>
            <a:ext cx="8229600" cy="15716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lang="en-US" altLang="zh-CN" sz="2200" dirty="0" smtClean="0"/>
          </a:p>
        </p:txBody>
      </p:sp>
      <p:sp>
        <p:nvSpPr>
          <p:cNvPr id="9" name="左箭头 8">
            <a:hlinkClick r:id="rId2" action="ppaction://hlinksldjump"/>
          </p:cNvPr>
          <p:cNvSpPr/>
          <p:nvPr/>
        </p:nvSpPr>
        <p:spPr>
          <a:xfrm>
            <a:off x="7286644" y="2214554"/>
            <a:ext cx="857256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1"/>
          <p:cNvSpPr txBox="1">
            <a:spLocks/>
          </p:cNvSpPr>
          <p:nvPr/>
        </p:nvSpPr>
        <p:spPr>
          <a:xfrm>
            <a:off x="571472" y="3929066"/>
            <a:ext cx="8229600" cy="15716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While using GLUT bitmap fonts, try</a:t>
            </a:r>
            <a:r>
              <a:rPr kumimoji="0" lang="en-US" altLang="zh-CN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translate to the border of the window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altLang="zh-CN" baseline="0" dirty="0" smtClean="0"/>
              <a:t>If</a:t>
            </a:r>
            <a:r>
              <a:rPr lang="en-US" altLang="zh-CN" dirty="0" smtClean="0"/>
              <a:t> you’re using orthogonal projection;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you’re using </a:t>
            </a:r>
            <a:r>
              <a:rPr kumimoji="0" lang="en-US" altLang="zh-CN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perspective projection.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Display List</a:t>
            </a:r>
          </a:p>
          <a:p>
            <a:pPr lvl="1"/>
            <a:r>
              <a:rPr lang="en-US" altLang="zh-CN" dirty="0" smtClean="0">
                <a:hlinkClick r:id="rId2" action="ppaction://hlinkfile"/>
              </a:rPr>
              <a:t>example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Fonts &amp; Extension</a:t>
            </a:r>
          </a:p>
          <a:p>
            <a:pPr lvl="1"/>
            <a:r>
              <a:rPr lang="en-US" altLang="zh-CN" dirty="0" smtClean="0">
                <a:hlinkClick r:id="rId3" action="ppaction://hlinkfile"/>
              </a:rPr>
              <a:t>Using texture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 action="ppaction://hlinkfile"/>
              </a:rPr>
              <a:t>Using GLUT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>
                <a:hlinkClick r:id="rId5" action="ppaction://hlinkfile"/>
              </a:rPr>
              <a:t>Extension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Fog Coordinate Extension</a:t>
            </a:r>
          </a:p>
          <a:p>
            <a:pPr lvl="1"/>
            <a:r>
              <a:rPr lang="en-US" altLang="zh-CN" dirty="0" smtClean="0">
                <a:hlinkClick r:id="rId6" action="ppaction://hlinkfile"/>
              </a:rPr>
              <a:t>Volumetric Fog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will we do?</a:t>
            </a:r>
            <a:endParaRPr lang="zh-CN" altLang="en-US" dirty="0"/>
          </a:p>
        </p:txBody>
      </p:sp>
      <p:sp>
        <p:nvSpPr>
          <p:cNvPr id="7" name="右箭头 6">
            <a:hlinkClick r:id="rId7" action="ppaction://hlinksldjump"/>
          </p:cNvPr>
          <p:cNvSpPr/>
          <p:nvPr/>
        </p:nvSpPr>
        <p:spPr>
          <a:xfrm>
            <a:off x="7715272" y="6000768"/>
            <a:ext cx="69265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will we do?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Main techniques we need</a:t>
            </a:r>
          </a:p>
          <a:p>
            <a:r>
              <a:rPr lang="en-US" altLang="zh-CN" dirty="0" smtClean="0"/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 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will we do?</a:t>
            </a:r>
          </a:p>
          <a:p>
            <a:r>
              <a:rPr lang="en-US" altLang="zh-CN" dirty="0" smtClean="0"/>
              <a:t>Main techniques we need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Display List</a:t>
            </a:r>
          </a:p>
          <a:p>
            <a:pPr lvl="1"/>
            <a:r>
              <a:rPr lang="en-US" altLang="zh-CN" dirty="0" smtClean="0"/>
              <a:t>Font &amp; Extension</a:t>
            </a:r>
          </a:p>
          <a:p>
            <a:pPr lvl="1"/>
            <a:r>
              <a:rPr lang="en-US" altLang="zh-CN" dirty="0" smtClean="0"/>
              <a:t>Fog Coordinate Extension</a:t>
            </a:r>
          </a:p>
          <a:p>
            <a:r>
              <a:rPr lang="en-US" altLang="zh-CN" dirty="0" smtClean="0"/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Week 9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Display List</a:t>
            </a:r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Purpose</a:t>
            </a:r>
          </a:p>
          <a:p>
            <a:pPr lvl="2"/>
            <a:r>
              <a:rPr lang="en-US" altLang="zh-CN" dirty="0" smtClean="0"/>
              <a:t>Improve performance</a:t>
            </a:r>
          </a:p>
          <a:p>
            <a:pPr lvl="2"/>
            <a:endParaRPr lang="en-US" altLang="zh-CN" dirty="0" smtClean="0"/>
          </a:p>
          <a:p>
            <a:pPr lvl="2"/>
            <a:r>
              <a:rPr lang="en-US" altLang="zh-CN" dirty="0" smtClean="0"/>
              <a:t>Usage</a:t>
            </a:r>
          </a:p>
          <a:p>
            <a:pPr lvl="3"/>
            <a:r>
              <a:rPr lang="en-US" altLang="zh-CN" dirty="0" smtClean="0"/>
              <a:t>Creating display list</a:t>
            </a:r>
          </a:p>
          <a:p>
            <a:pPr lvl="3"/>
            <a:r>
              <a:rPr lang="en-US" altLang="zh-CN" dirty="0" smtClean="0"/>
              <a:t>Executing display list</a:t>
            </a:r>
          </a:p>
          <a:p>
            <a:pPr lvl="3"/>
            <a:r>
              <a:rPr lang="en-US" altLang="zh-CN" dirty="0" smtClean="0"/>
              <a:t>Deleting display list</a:t>
            </a:r>
          </a:p>
          <a:p>
            <a:pPr lvl="3"/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Display List</a:t>
            </a:r>
          </a:p>
          <a:p>
            <a:pPr lvl="1"/>
            <a:r>
              <a:rPr lang="en-US" altLang="zh-CN" dirty="0" smtClean="0"/>
              <a:t>Creating display list</a:t>
            </a:r>
          </a:p>
          <a:p>
            <a:pPr lvl="1"/>
            <a:endParaRPr lang="en-US" altLang="zh-CN" dirty="0" smtClean="0"/>
          </a:p>
          <a:p>
            <a:pPr lvl="2"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GLuint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glGenLists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GLsizei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range</a:t>
            </a:r>
            <a:r>
              <a:rPr lang="en-US" altLang="zh-CN" b="1" dirty="0" smtClean="0"/>
              <a:t>)</a:t>
            </a:r>
          </a:p>
          <a:p>
            <a:pPr lvl="2">
              <a:buNone/>
            </a:pPr>
            <a:r>
              <a:rPr lang="en-US" altLang="zh-CN" b="1" dirty="0" smtClean="0"/>
              <a:t>	void </a:t>
            </a:r>
            <a:r>
              <a:rPr lang="en-US" altLang="zh-CN" b="1" dirty="0" err="1" smtClean="0"/>
              <a:t>glNewList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GLuint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list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GLenum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mode</a:t>
            </a:r>
            <a:r>
              <a:rPr lang="en-US" altLang="zh-CN" b="1" dirty="0" smtClean="0"/>
              <a:t>)</a:t>
            </a:r>
          </a:p>
          <a:p>
            <a:pPr lvl="3">
              <a:buNone/>
            </a:pPr>
            <a:r>
              <a:rPr lang="en-US" altLang="zh-CN" b="1" i="1" dirty="0" smtClean="0"/>
              <a:t>	// Rendering code</a:t>
            </a:r>
          </a:p>
          <a:p>
            <a:pPr lvl="3">
              <a:buNone/>
            </a:pPr>
            <a:r>
              <a:rPr lang="en-US" altLang="zh-CN" b="1" i="1" dirty="0" smtClean="0"/>
              <a:t>	…</a:t>
            </a:r>
          </a:p>
          <a:p>
            <a:pPr lvl="2">
              <a:buNone/>
            </a:pPr>
            <a:r>
              <a:rPr lang="en-US" altLang="zh-CN" b="1" dirty="0" smtClean="0"/>
              <a:t>	void </a:t>
            </a:r>
            <a:r>
              <a:rPr lang="en-US" altLang="zh-CN" b="1" dirty="0" err="1" smtClean="0"/>
              <a:t>glEndList</a:t>
            </a:r>
            <a:r>
              <a:rPr lang="en-US" altLang="zh-CN" b="1" dirty="0" smtClean="0"/>
              <a:t>();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Display List</a:t>
            </a:r>
          </a:p>
          <a:p>
            <a:pPr lvl="1"/>
            <a:r>
              <a:rPr lang="en-US" altLang="zh-CN" dirty="0" smtClean="0"/>
              <a:t>Executing display list</a:t>
            </a:r>
          </a:p>
          <a:p>
            <a:pPr lvl="1"/>
            <a:endParaRPr lang="en-US" altLang="zh-CN" dirty="0" smtClean="0"/>
          </a:p>
          <a:p>
            <a:pPr lvl="2">
              <a:buNone/>
            </a:pPr>
            <a:r>
              <a:rPr lang="en-US" altLang="zh-CN" dirty="0" smtClean="0"/>
              <a:t>	Execute a single display list</a:t>
            </a:r>
          </a:p>
          <a:p>
            <a:pPr lvl="3">
              <a:buNone/>
            </a:pPr>
            <a:r>
              <a:rPr lang="en-US" altLang="zh-CN" b="1" dirty="0" smtClean="0"/>
              <a:t>	void </a:t>
            </a:r>
            <a:r>
              <a:rPr lang="en-US" altLang="zh-CN" b="1" dirty="0" err="1" smtClean="0"/>
              <a:t>glCallList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GLuint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list</a:t>
            </a:r>
            <a:r>
              <a:rPr lang="en-US" altLang="zh-CN" b="1" dirty="0" smtClean="0"/>
              <a:t>)</a:t>
            </a:r>
          </a:p>
          <a:p>
            <a:pPr lvl="1"/>
            <a:endParaRPr lang="en-US" altLang="zh-CN" b="1" dirty="0" smtClean="0"/>
          </a:p>
          <a:p>
            <a:pPr lvl="2">
              <a:buNone/>
            </a:pPr>
            <a:r>
              <a:rPr lang="en-US" altLang="zh-CN" dirty="0" smtClean="0"/>
              <a:t>	Execute multiple display lists</a:t>
            </a:r>
          </a:p>
          <a:p>
            <a:pPr lvl="3">
              <a:buNone/>
            </a:pPr>
            <a:r>
              <a:rPr lang="en-US" altLang="zh-CN" b="1" dirty="0" smtClean="0"/>
              <a:t>	void </a:t>
            </a:r>
            <a:r>
              <a:rPr lang="en-US" altLang="zh-CN" b="1" dirty="0" err="1" smtClean="0"/>
              <a:t>glListBase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GLuint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base</a:t>
            </a:r>
            <a:r>
              <a:rPr lang="en-US" altLang="zh-CN" b="1" dirty="0" smtClean="0"/>
              <a:t>)</a:t>
            </a:r>
          </a:p>
          <a:p>
            <a:pPr lvl="3">
              <a:buNone/>
            </a:pPr>
            <a:r>
              <a:rPr lang="en-US" altLang="zh-CN" b="1" dirty="0" smtClean="0"/>
              <a:t>	void </a:t>
            </a:r>
            <a:r>
              <a:rPr lang="en-US" altLang="zh-CN" b="1" dirty="0" err="1" smtClean="0"/>
              <a:t>glCallLists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GLsizei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n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GLenum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type</a:t>
            </a:r>
            <a:r>
              <a:rPr lang="en-US" altLang="zh-CN" b="1" dirty="0" smtClean="0"/>
              <a:t>, const </a:t>
            </a:r>
            <a:r>
              <a:rPr lang="en-US" altLang="zh-CN" b="1" dirty="0" err="1" smtClean="0"/>
              <a:t>GLvoid</a:t>
            </a:r>
            <a:r>
              <a:rPr lang="en-US" altLang="zh-CN" b="1" dirty="0" smtClean="0"/>
              <a:t>* </a:t>
            </a:r>
            <a:r>
              <a:rPr lang="en-US" altLang="zh-CN" b="1" i="1" dirty="0" smtClean="0"/>
              <a:t>list</a:t>
            </a:r>
            <a:r>
              <a:rPr lang="en-US" altLang="zh-CN" b="1" dirty="0" smtClean="0"/>
              <a:t>)</a:t>
            </a:r>
          </a:p>
          <a:p>
            <a:pPr lvl="1"/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  <p:sp>
        <p:nvSpPr>
          <p:cNvPr id="7" name="右箭头 6">
            <a:hlinkClick r:id="rId2" action="ppaction://hlinksldjump"/>
          </p:cNvPr>
          <p:cNvSpPr/>
          <p:nvPr/>
        </p:nvSpPr>
        <p:spPr>
          <a:xfrm>
            <a:off x="7500958" y="585789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43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Display List</a:t>
            </a:r>
          </a:p>
          <a:p>
            <a:pPr lvl="1"/>
            <a:r>
              <a:rPr lang="en-US" altLang="zh-CN" dirty="0" smtClean="0"/>
              <a:t>Deleting display list</a:t>
            </a:r>
          </a:p>
          <a:p>
            <a:pPr lvl="2"/>
            <a:r>
              <a:rPr lang="en-US" altLang="zh-CN" dirty="0" smtClean="0"/>
              <a:t>For reusing indices allocated.</a:t>
            </a:r>
          </a:p>
          <a:p>
            <a:pPr lvl="1"/>
            <a:endParaRPr lang="en-US" altLang="zh-CN" b="1" dirty="0" smtClean="0"/>
          </a:p>
          <a:p>
            <a:pPr lvl="2">
              <a:buNone/>
            </a:pPr>
            <a:r>
              <a:rPr lang="en-US" altLang="zh-CN" b="1" dirty="0" smtClean="0"/>
              <a:t>	void </a:t>
            </a:r>
            <a:r>
              <a:rPr lang="en-US" altLang="zh-CN" b="1" dirty="0" err="1" smtClean="0"/>
              <a:t>glDeleteLists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GLuint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list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GLsizei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range</a:t>
            </a:r>
            <a:r>
              <a:rPr lang="en-US" altLang="zh-CN" b="1" dirty="0" smtClean="0"/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Main techniques we need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1776</TotalTime>
  <Words>744</Words>
  <Application>Microsoft Office PowerPoint</Application>
  <PresentationFormat>全屏显示(4:3)</PresentationFormat>
  <Paragraphs>228</Paragraphs>
  <Slides>28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聚合</vt:lpstr>
      <vt:lpstr>OpenGL Programming</vt:lpstr>
      <vt:lpstr>Week 9</vt:lpstr>
      <vt:lpstr>What will we do?</vt:lpstr>
      <vt:lpstr>Week 9</vt:lpstr>
      <vt:lpstr>Week 9</vt:lpstr>
      <vt:lpstr>Main techniques we need</vt:lpstr>
      <vt:lpstr>Main techniques we need</vt:lpstr>
      <vt:lpstr>Main techniques we need</vt:lpstr>
      <vt:lpstr>Main techniques we need</vt:lpstr>
      <vt:lpstr>Week 9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Week 9</vt:lpstr>
      <vt:lpstr>Main techniques we need</vt:lpstr>
      <vt:lpstr>Main techniques we need</vt:lpstr>
      <vt:lpstr>Main techniques we need</vt:lpstr>
      <vt:lpstr>Week 9</vt:lpstr>
      <vt:lpstr>Some more(Optional)…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Naruto</dc:creator>
  <cp:lastModifiedBy>Narusaki</cp:lastModifiedBy>
  <cp:revision>1341</cp:revision>
  <dcterms:created xsi:type="dcterms:W3CDTF">2013-03-02T00:49:58Z</dcterms:created>
  <dcterms:modified xsi:type="dcterms:W3CDTF">2015-04-26T16:44:35Z</dcterms:modified>
</cp:coreProperties>
</file>