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11" r:id="rId23"/>
    <p:sldId id="312" r:id="rId24"/>
    <p:sldId id="313" r:id="rId25"/>
    <p:sldId id="306" r:id="rId26"/>
    <p:sldId id="309" r:id="rId27"/>
    <p:sldId id="310" r:id="rId28"/>
    <p:sldId id="307" r:id="rId29"/>
    <p:sldId id="308" r:id="rId30"/>
    <p:sldId id="288" r:id="rId31"/>
    <p:sldId id="28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>
      <p:cViewPr>
        <p:scale>
          <a:sx n="66" d="100"/>
          <a:sy n="66" d="100"/>
        </p:scale>
        <p:origin x="-3390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lesson10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hyperlink" Target="lesson11.exe" TargetMode="External"/><Relationship Id="rId7" Type="http://schemas.openxmlformats.org/officeDocument/2006/relationships/hyperlink" Target="lesson06_ControalRotation.exe" TargetMode="External"/><Relationship Id="rId2" Type="http://schemas.openxmlformats.org/officeDocument/2006/relationships/hyperlink" Target="lesson06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esson16.exe" TargetMode="External"/><Relationship Id="rId5" Type="http://schemas.openxmlformats.org/officeDocument/2006/relationships/hyperlink" Target="lesson10.exe" TargetMode="External"/><Relationship Id="rId4" Type="http://schemas.openxmlformats.org/officeDocument/2006/relationships/hyperlink" Target="lesson07.exe" TargetMode="External"/><Relationship Id="rId9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Read (image) data for each handle</a:t>
            </a:r>
          </a:p>
          <a:p>
            <a:pPr lvl="2"/>
            <a:r>
              <a:rPr lang="en-US" altLang="zh-CN" dirty="0" smtClean="0"/>
              <a:t>level – </a:t>
            </a:r>
            <a:r>
              <a:rPr lang="en-US" altLang="zh-CN" dirty="0" err="1" smtClean="0"/>
              <a:t>Mipmap</a:t>
            </a:r>
            <a:r>
              <a:rPr lang="en-US" altLang="zh-CN" dirty="0" smtClean="0"/>
              <a:t> level</a:t>
            </a:r>
          </a:p>
          <a:p>
            <a:pPr lvl="3"/>
            <a:r>
              <a:rPr lang="en-US" altLang="zh-CN" dirty="0" smtClean="0"/>
              <a:t>We’ll talk about </a:t>
            </a:r>
            <a:r>
              <a:rPr lang="en-US" altLang="zh-CN" dirty="0" err="1" smtClean="0"/>
              <a:t>mipmap</a:t>
            </a:r>
            <a:r>
              <a:rPr lang="en-US" altLang="zh-CN" dirty="0" smtClean="0"/>
              <a:t> later…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err="1" smtClean="0"/>
              <a:t>internalformat</a:t>
            </a:r>
            <a:r>
              <a:rPr lang="en-US" altLang="zh-CN" dirty="0" smtClean="0"/>
              <a:t> – the format that texture data stored</a:t>
            </a:r>
          </a:p>
          <a:p>
            <a:pPr lvl="3"/>
            <a:r>
              <a:rPr lang="en-US" altLang="zh-CN" dirty="0" smtClean="0"/>
              <a:t>GL_RGB\GL_RGBA…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/>
              <a:t>width, height – literally what they mean</a:t>
            </a:r>
          </a:p>
          <a:p>
            <a:pPr lvl="2"/>
            <a:r>
              <a:rPr lang="en-US" altLang="zh-CN" dirty="0" smtClean="0"/>
              <a:t>border</a:t>
            </a:r>
          </a:p>
          <a:p>
            <a:pPr lvl="3"/>
            <a:r>
              <a:rPr lang="en-US" altLang="zh-CN" dirty="0" smtClean="0"/>
              <a:t>It’s working when a large texture is split to small ones</a:t>
            </a:r>
          </a:p>
          <a:p>
            <a:pPr lvl="3"/>
            <a:r>
              <a:rPr lang="en-US" altLang="zh-CN" dirty="0" smtClean="0"/>
              <a:t>It’ll be abolished; besides we probably have no needs to use it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Read (image) data for each handle</a:t>
            </a:r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format – the format of the data</a:t>
            </a:r>
          </a:p>
          <a:p>
            <a:pPr lvl="3"/>
            <a:r>
              <a:rPr lang="en-US" altLang="zh-CN" dirty="0" smtClean="0"/>
              <a:t>GL_RGB\GL_RGBA\GL_BGR\GL_BGRA…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/>
              <a:t>type – data type of data</a:t>
            </a:r>
          </a:p>
          <a:p>
            <a:pPr lvl="3"/>
            <a:r>
              <a:rPr lang="en-US" altLang="zh-CN" dirty="0" smtClean="0"/>
              <a:t>GL_UNSIGNED_BYTE\GL_INT…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/>
              <a:t>data – pointer to the data address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glTexParameters</a:t>
            </a:r>
            <a:r>
              <a:rPr lang="en-US" altLang="zh-CN" b="1" dirty="0" smtClean="0"/>
              <a:t>{f/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/fv/iv}(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GLfloat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1"/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	Many texture parameters can be set through this function call.</a:t>
            </a:r>
          </a:p>
          <a:p>
            <a:pPr lvl="1">
              <a:buNone/>
            </a:pPr>
            <a:r>
              <a:rPr lang="en-US" altLang="zh-CN" dirty="0" smtClean="0"/>
              <a:t>	We only introduce what we need here.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Filtering</a:t>
            </a:r>
          </a:p>
          <a:p>
            <a:pPr lvl="3"/>
            <a:r>
              <a:rPr lang="en-US" altLang="zh-CN" dirty="0" smtClean="0"/>
              <a:t>Most pixels probably don’t correspond to a single unit of the texture.</a:t>
            </a:r>
          </a:p>
          <a:p>
            <a:pPr lvl="3"/>
            <a:r>
              <a:rPr lang="en-US" altLang="zh-CN" dirty="0" smtClean="0"/>
              <a:t>Filtering decides how to choose or mix the texture units to display each pixel.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Filtering should be set for magnifying and minifying separately</a:t>
            </a:r>
          </a:p>
          <a:p>
            <a:pPr lvl="4"/>
            <a:r>
              <a:rPr lang="en-US" altLang="zh-CN" dirty="0" err="1" smtClean="0"/>
              <a:t>pname</a:t>
            </a:r>
            <a:r>
              <a:rPr lang="en-US" altLang="zh-CN" dirty="0" smtClean="0"/>
              <a:t> </a:t>
            </a:r>
          </a:p>
          <a:p>
            <a:pPr lvl="4">
              <a:buNone/>
            </a:pPr>
            <a:r>
              <a:rPr lang="en-US" altLang="zh-CN" dirty="0" smtClean="0"/>
              <a:t>	GL_TEXTURE_MAG_FILTER</a:t>
            </a:r>
          </a:p>
          <a:p>
            <a:pPr lvl="4">
              <a:buNone/>
            </a:pPr>
            <a:r>
              <a:rPr lang="en-US" altLang="zh-CN" dirty="0" smtClean="0"/>
              <a:t>	GL_TEXTURE_MIN_FILTER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Filtering</a:t>
            </a:r>
          </a:p>
          <a:p>
            <a:pPr lvl="3"/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For magnifying</a:t>
            </a:r>
          </a:p>
          <a:p>
            <a:pPr lvl="4">
              <a:buNone/>
            </a:pPr>
            <a:r>
              <a:rPr lang="en-US" altLang="zh-CN" dirty="0" smtClean="0"/>
              <a:t>	GL_NEAREST/GL_LINEAR</a:t>
            </a:r>
          </a:p>
          <a:p>
            <a:pPr lvl="3">
              <a:buNone/>
            </a:pPr>
            <a:r>
              <a:rPr lang="en-US" altLang="zh-CN" dirty="0" smtClean="0"/>
              <a:t>	For minifying</a:t>
            </a:r>
          </a:p>
          <a:p>
            <a:pPr lvl="4">
              <a:buNone/>
            </a:pPr>
            <a:r>
              <a:rPr lang="en-US" altLang="zh-CN" dirty="0" smtClean="0"/>
              <a:t>	GL_NEAREST/GL_LINEAR</a:t>
            </a:r>
          </a:p>
          <a:p>
            <a:pPr lvl="4">
              <a:buNone/>
            </a:pPr>
            <a:r>
              <a:rPr lang="en-US" altLang="zh-CN" dirty="0" smtClean="0"/>
              <a:t>	GL_NEAREST_MIPMAP_NEAREST</a:t>
            </a:r>
          </a:p>
          <a:p>
            <a:pPr lvl="4">
              <a:buNone/>
            </a:pPr>
            <a:r>
              <a:rPr lang="en-US" altLang="zh-CN" dirty="0" smtClean="0"/>
              <a:t>	GL_NEAREST_MIPMAP_LINEAR</a:t>
            </a:r>
          </a:p>
          <a:p>
            <a:pPr lvl="4">
              <a:buNone/>
            </a:pPr>
            <a:r>
              <a:rPr lang="en-US" altLang="zh-CN" dirty="0" smtClean="0"/>
              <a:t>	GL_LINEAR_MIPMAP_NEAREST</a:t>
            </a:r>
          </a:p>
          <a:p>
            <a:pPr lvl="4">
              <a:buNone/>
            </a:pPr>
            <a:r>
              <a:rPr lang="en-US" altLang="zh-CN" dirty="0" smtClean="0"/>
              <a:t>	GL_LINEAR_MIPMAP_LINEAR</a:t>
            </a:r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7572396" y="5643578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GL_NEAREST</a:t>
            </a:r>
          </a:p>
          <a:p>
            <a:pPr lvl="3"/>
            <a:r>
              <a:rPr lang="en-US" altLang="zh-CN" dirty="0" smtClean="0"/>
              <a:t>Pick the nearest texture unit for each pixel</a:t>
            </a:r>
          </a:p>
          <a:p>
            <a:pPr lvl="2"/>
            <a:r>
              <a:rPr lang="en-US" altLang="zh-CN" dirty="0" smtClean="0"/>
              <a:t>GL_LINEAR</a:t>
            </a:r>
          </a:p>
          <a:p>
            <a:pPr lvl="3"/>
            <a:r>
              <a:rPr lang="en-US" altLang="zh-CN" dirty="0" smtClean="0"/>
              <a:t>Linear combination of corresponding texture units</a:t>
            </a:r>
          </a:p>
          <a:p>
            <a:pPr lvl="3"/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err="1" smtClean="0"/>
              <a:t>Mipmap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Why we need </a:t>
            </a:r>
            <a:r>
              <a:rPr lang="en-US" altLang="zh-CN" dirty="0" err="1" smtClean="0">
                <a:hlinkClick r:id="rId2" action="ppaction://hlinkfile"/>
              </a:rPr>
              <a:t>mipmap</a:t>
            </a:r>
            <a:r>
              <a:rPr lang="en-US" altLang="zh-CN" dirty="0" smtClean="0">
                <a:hlinkClick r:id="rId2" action="ppaction://hlinkfile"/>
              </a:rPr>
              <a:t>?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Basic idea</a:t>
            </a:r>
          </a:p>
          <a:p>
            <a:pPr lvl="3"/>
            <a:r>
              <a:rPr lang="en-US" altLang="zh-CN" dirty="0" smtClean="0"/>
              <a:t>Store different resolutions of textures</a:t>
            </a:r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err="1" smtClean="0"/>
              <a:t>Mipmap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Come back to the </a:t>
            </a:r>
            <a:r>
              <a:rPr lang="en-US" altLang="zh-CN" i="1" dirty="0" smtClean="0"/>
              <a:t>level</a:t>
            </a:r>
            <a:r>
              <a:rPr lang="en-US" altLang="zh-CN" dirty="0" smtClean="0"/>
              <a:t> parameter of glTexImage2D()</a:t>
            </a:r>
          </a:p>
          <a:p>
            <a:pPr lvl="3"/>
            <a:r>
              <a:rPr lang="en-US" altLang="zh-CN" dirty="0" smtClean="0"/>
              <a:t>We can use different glTexImage2D() calls with different </a:t>
            </a:r>
            <a:r>
              <a:rPr lang="en-US" altLang="zh-CN" i="1" dirty="0" smtClean="0"/>
              <a:t>level</a:t>
            </a:r>
            <a:r>
              <a:rPr lang="en-US" altLang="zh-CN" dirty="0" smtClean="0"/>
              <a:t> parameter</a:t>
            </a:r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glTexImage2D(…, 0, …)</a:t>
            </a:r>
          </a:p>
          <a:p>
            <a:pPr lvl="3">
              <a:buNone/>
            </a:pPr>
            <a:r>
              <a:rPr lang="en-US" altLang="zh-CN" dirty="0" smtClean="0"/>
              <a:t>	glTexImage2D(…, 1, …)</a:t>
            </a:r>
          </a:p>
          <a:p>
            <a:pPr lvl="3">
              <a:buNone/>
            </a:pPr>
            <a:r>
              <a:rPr lang="en-US" altLang="zh-CN" dirty="0" smtClean="0"/>
              <a:t>	glTexImage2D(…, 2, …)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err="1" smtClean="0"/>
              <a:t>Mipmap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A much more easier way to read for </a:t>
            </a:r>
            <a:r>
              <a:rPr lang="en-US" altLang="zh-CN" dirty="0" err="1" smtClean="0"/>
              <a:t>mipmap</a:t>
            </a:r>
            <a:r>
              <a:rPr lang="en-US" altLang="zh-CN" dirty="0" smtClean="0"/>
              <a:t> filtering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gluBuild2DMipmaps(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internalFormat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width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height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format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type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				const void* </a:t>
            </a:r>
            <a:r>
              <a:rPr lang="en-US" altLang="zh-CN" b="1" i="1" dirty="0" smtClean="0"/>
              <a:t>data</a:t>
            </a:r>
            <a:r>
              <a:rPr lang="en-US" altLang="zh-CN" b="1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Wrapping</a:t>
            </a:r>
          </a:p>
          <a:p>
            <a:pPr lvl="3"/>
            <a:r>
              <a:rPr lang="en-US" altLang="zh-CN" dirty="0" smtClean="0"/>
              <a:t>Texture coordinate</a:t>
            </a:r>
          </a:p>
          <a:p>
            <a:pPr lvl="4"/>
            <a:r>
              <a:rPr lang="en-US" altLang="zh-CN" dirty="0" smtClean="0"/>
              <a:t>ranges in [0.0, 1.0]</a:t>
            </a:r>
          </a:p>
          <a:p>
            <a:pPr lvl="4"/>
            <a:endParaRPr lang="en-US" altLang="zh-CN" dirty="0" smtClean="0"/>
          </a:p>
          <a:p>
            <a:pPr lvl="3"/>
            <a:r>
              <a:rPr lang="en-US" altLang="zh-CN" dirty="0" smtClean="0"/>
              <a:t>What if it is out of this range?</a:t>
            </a:r>
          </a:p>
          <a:p>
            <a:pPr lvl="4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GL_TEXTURE_WRAP_S</a:t>
            </a:r>
          </a:p>
          <a:p>
            <a:pPr lvl="5"/>
            <a:r>
              <a:rPr lang="en-US" altLang="zh-CN" dirty="0" smtClean="0"/>
              <a:t>GL_TEXTURE_WRAP_T</a:t>
            </a:r>
          </a:p>
          <a:p>
            <a:pPr lvl="5"/>
            <a:r>
              <a:rPr lang="en-US" altLang="zh-CN" dirty="0" smtClean="0"/>
              <a:t>GL_TEXTURE_WRAP_R</a:t>
            </a:r>
          </a:p>
          <a:p>
            <a:pPr lvl="5"/>
            <a:r>
              <a:rPr lang="en-US" altLang="zh-CN" dirty="0" smtClean="0"/>
              <a:t>…</a:t>
            </a:r>
          </a:p>
          <a:p>
            <a:pPr lvl="4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Wrapping</a:t>
            </a:r>
          </a:p>
          <a:p>
            <a:pPr lvl="3"/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GL_REPEAT</a:t>
            </a:r>
          </a:p>
          <a:p>
            <a:pPr lvl="5"/>
            <a:r>
              <a:rPr lang="en-US" altLang="zh-CN" dirty="0" smtClean="0"/>
              <a:t>start from 0 again…</a:t>
            </a:r>
          </a:p>
          <a:p>
            <a:pPr lvl="4"/>
            <a:r>
              <a:rPr lang="en-US" altLang="zh-CN" dirty="0" smtClean="0"/>
              <a:t>GL_CLAMP_TO_EDGE</a:t>
            </a:r>
          </a:p>
          <a:p>
            <a:pPr lvl="4"/>
            <a:r>
              <a:rPr lang="en-US" altLang="zh-CN" dirty="0" smtClean="0"/>
              <a:t>GL_CLAMP_TO_BORDER</a:t>
            </a:r>
          </a:p>
          <a:p>
            <a:pPr lvl="4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Render</a:t>
            </a:r>
          </a:p>
          <a:p>
            <a:pPr lvl="2"/>
            <a:r>
              <a:rPr lang="en-US" altLang="zh-CN" dirty="0" smtClean="0"/>
              <a:t>Assign texture coordinate to each vertex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(GL_TEXTURE_2D)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glBindTexture</a:t>
            </a:r>
            <a:r>
              <a:rPr lang="en-US" altLang="zh-CN" dirty="0" smtClean="0"/>
              <a:t>(GL_TEXTURE_2D, </a:t>
            </a:r>
            <a:r>
              <a:rPr lang="en-US" altLang="zh-CN" i="1" dirty="0" err="1" smtClean="0"/>
              <a:t>texturehandle</a:t>
            </a:r>
            <a:r>
              <a:rPr lang="en-US" altLang="zh-CN" dirty="0" smtClean="0"/>
              <a:t>);</a:t>
            </a:r>
            <a:endParaRPr lang="en-US" altLang="zh-CN" i="1" dirty="0" smtClean="0"/>
          </a:p>
          <a:p>
            <a:pPr lvl="2">
              <a:buNone/>
            </a:pPr>
            <a:endParaRPr lang="en-US" altLang="zh-CN" i="1" dirty="0" smtClean="0"/>
          </a:p>
          <a:p>
            <a:pPr lvl="2">
              <a:buNone/>
            </a:pPr>
            <a:r>
              <a:rPr lang="en-US" altLang="zh-CN" dirty="0" smtClean="0"/>
              <a:t>	{	</a:t>
            </a:r>
          </a:p>
          <a:p>
            <a:pPr lvl="2">
              <a:buNone/>
            </a:pPr>
            <a:r>
              <a:rPr lang="en-US" altLang="zh-CN" dirty="0" smtClean="0"/>
              <a:t>		glTexCoord2f(</a:t>
            </a:r>
            <a:r>
              <a:rPr lang="en-US" altLang="zh-CN" i="1" dirty="0" err="1" smtClean="0"/>
              <a:t>s_coord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t_coord</a:t>
            </a:r>
            <a:r>
              <a:rPr lang="en-US" altLang="zh-CN" dirty="0" smtClean="0"/>
              <a:t>);</a:t>
            </a:r>
          </a:p>
          <a:p>
            <a:pPr lvl="2">
              <a:buNone/>
            </a:pPr>
            <a:r>
              <a:rPr lang="en-US" altLang="zh-CN" dirty="0" smtClean="0"/>
              <a:t>		glVertex3f(…);</a:t>
            </a:r>
          </a:p>
          <a:p>
            <a:pPr lvl="2">
              <a:buNone/>
            </a:pPr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It seems to be a little complex to use texture…</a:t>
            </a:r>
          </a:p>
          <a:p>
            <a:pPr lvl="1"/>
            <a:r>
              <a:rPr lang="en-US" altLang="zh-CN" dirty="0" smtClean="0"/>
              <a:t>And besides, how to read pictures…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Here we can use some external tools!</a:t>
            </a:r>
          </a:p>
          <a:p>
            <a:pPr lvl="2"/>
            <a:r>
              <a:rPr lang="en-US" altLang="zh-CN" dirty="0" smtClean="0"/>
              <a:t>SOIL library</a:t>
            </a:r>
          </a:p>
          <a:p>
            <a:pPr lvl="2"/>
            <a:r>
              <a:rPr lang="en-US" altLang="zh-CN" dirty="0" smtClean="0"/>
              <a:t>Not only load pictures, but also help build up textures parameters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Usage:</a:t>
            </a:r>
          </a:p>
          <a:p>
            <a:pPr lvl="2"/>
            <a:r>
              <a:rPr lang="en-US" altLang="zh-CN" dirty="0" err="1" smtClean="0"/>
              <a:t>textureHandle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SOIL_load_OGL_texture</a:t>
            </a:r>
            <a:r>
              <a:rPr lang="en-US" altLang="zh-CN" dirty="0" smtClean="0"/>
              <a:t>(const char* </a:t>
            </a:r>
            <a:r>
              <a:rPr lang="en-US" altLang="zh-CN" i="1" dirty="0" smtClean="0"/>
              <a:t>filename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force_channels</a:t>
            </a:r>
            <a:r>
              <a:rPr lang="en-US" altLang="zh-CN" dirty="0" smtClean="0"/>
              <a:t>,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reuse_texture_ID</a:t>
            </a:r>
            <a:r>
              <a:rPr lang="en-US" altLang="zh-CN" dirty="0" smtClean="0"/>
              <a:t>,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flags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pPr lvl="3"/>
            <a:r>
              <a:rPr lang="en-US" altLang="zh-CN" dirty="0" smtClean="0"/>
              <a:t>filename</a:t>
            </a:r>
          </a:p>
          <a:p>
            <a:pPr lvl="3"/>
            <a:r>
              <a:rPr lang="en-US" altLang="zh-CN" dirty="0" err="1" smtClean="0"/>
              <a:t>force_channels</a:t>
            </a:r>
            <a:r>
              <a:rPr lang="en-US" altLang="zh-CN" dirty="0" smtClean="0"/>
              <a:t> – leave it as SOIL_LOAD_AUTO</a:t>
            </a:r>
          </a:p>
          <a:p>
            <a:pPr lvl="3"/>
            <a:r>
              <a:rPr lang="en-US" altLang="zh-CN" dirty="0" err="1" smtClean="0"/>
              <a:t>reuse_texture_ID</a:t>
            </a:r>
            <a:r>
              <a:rPr lang="en-US" altLang="zh-CN" dirty="0" smtClean="0"/>
              <a:t> – SOIL_CREATE_NEW_ID</a:t>
            </a:r>
          </a:p>
          <a:p>
            <a:pPr lvl="3"/>
            <a:r>
              <a:rPr lang="en-US" altLang="zh-CN" dirty="0" smtClean="0"/>
              <a:t>flags</a:t>
            </a:r>
          </a:p>
          <a:p>
            <a:pPr lvl="4"/>
            <a:r>
              <a:rPr lang="en-US" altLang="zh-CN" dirty="0" smtClean="0"/>
              <a:t>SOIL_FLAG_INVERT_Y</a:t>
            </a:r>
          </a:p>
          <a:p>
            <a:pPr lvl="4"/>
            <a:r>
              <a:rPr lang="en-US" altLang="zh-CN" dirty="0" smtClean="0"/>
              <a:t>SOIL_FLAG_MIPMAPS</a:t>
            </a:r>
          </a:p>
          <a:p>
            <a:pPr lvl="3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Usage:</a:t>
            </a:r>
          </a:p>
          <a:p>
            <a:pPr lvl="2"/>
            <a:r>
              <a:rPr lang="en-US" altLang="zh-CN" dirty="0" smtClean="0"/>
              <a:t>What does it do for us?</a:t>
            </a:r>
          </a:p>
          <a:p>
            <a:pPr lvl="3"/>
            <a:r>
              <a:rPr lang="en-US" altLang="zh-CN" dirty="0" err="1" smtClean="0"/>
              <a:t>glGenTextures</a:t>
            </a:r>
            <a:r>
              <a:rPr lang="en-US" altLang="zh-CN" dirty="0" smtClean="0"/>
              <a:t>()</a:t>
            </a:r>
          </a:p>
          <a:p>
            <a:pPr lvl="3"/>
            <a:r>
              <a:rPr lang="en-US" altLang="zh-CN" dirty="0" smtClean="0"/>
              <a:t>glTexImage2D()\gluBuild2DMipmaps()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It also does some parameter settings, but usually we can use </a:t>
            </a:r>
            <a:r>
              <a:rPr lang="en-US" altLang="zh-CN" dirty="0" err="1" smtClean="0"/>
              <a:t>glTexParameter</a:t>
            </a:r>
            <a:r>
              <a:rPr lang="en-US" altLang="zh-CN" dirty="0" smtClean="0"/>
              <a:t>{}() to reset again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Fog</a:t>
            </a:r>
          </a:p>
          <a:p>
            <a:pPr lvl="1"/>
            <a:r>
              <a:rPr lang="en-US" altLang="zh-CN" dirty="0" err="1" smtClean="0"/>
              <a:t>glFogi</a:t>
            </a:r>
            <a:r>
              <a:rPr lang="en-US" altLang="zh-CN" dirty="0" smtClean="0"/>
              <a:t>(GL_FOG_MODE, </a:t>
            </a:r>
            <a:r>
              <a:rPr lang="en-US" altLang="zh-CN" i="1" dirty="0" err="1" smtClean="0"/>
              <a:t>param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GL_EXP</a:t>
            </a:r>
          </a:p>
          <a:p>
            <a:pPr lvl="3"/>
            <a:r>
              <a:rPr lang="en-US" altLang="zh-CN" dirty="0" smtClean="0"/>
              <a:t>GL_EXP2</a:t>
            </a:r>
          </a:p>
          <a:p>
            <a:pPr lvl="3"/>
            <a:r>
              <a:rPr lang="en-US" altLang="zh-CN" dirty="0" smtClean="0"/>
              <a:t>GL_LINEAR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glFogfv</a:t>
            </a:r>
            <a:r>
              <a:rPr lang="en-US" altLang="zh-CN" dirty="0" smtClean="0"/>
              <a:t>(GL_FOG_COLOR, </a:t>
            </a:r>
            <a:r>
              <a:rPr lang="en-US" altLang="zh-CN" i="1" dirty="0" err="1" smtClean="0"/>
              <a:t>param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Fog</a:t>
            </a:r>
          </a:p>
          <a:p>
            <a:pPr lvl="1"/>
            <a:r>
              <a:rPr lang="en-US" altLang="zh-CN" dirty="0" err="1" smtClean="0"/>
              <a:t>glFogf</a:t>
            </a:r>
            <a:r>
              <a:rPr lang="en-US" altLang="zh-CN" dirty="0" smtClean="0"/>
              <a:t>(GL_FOG_DENSITY, </a:t>
            </a:r>
            <a:r>
              <a:rPr lang="en-US" altLang="zh-CN" i="1" dirty="0" err="1" smtClean="0"/>
              <a:t>param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Used for GL_EXP\GL_EXP2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glFogf</a:t>
            </a:r>
            <a:r>
              <a:rPr lang="en-US" altLang="zh-CN" dirty="0" smtClean="0"/>
              <a:t>(GL_FOG_START, </a:t>
            </a:r>
            <a:r>
              <a:rPr lang="en-US" altLang="zh-CN" i="1" dirty="0" err="1" smtClean="0"/>
              <a:t>param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glFogf</a:t>
            </a:r>
            <a:r>
              <a:rPr lang="en-US" altLang="zh-CN" dirty="0" smtClean="0"/>
              <a:t>(GL_FOG_END, </a:t>
            </a:r>
            <a:r>
              <a:rPr lang="en-US" altLang="zh-CN" i="1" dirty="0" err="1" smtClean="0"/>
              <a:t>param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Used differently for different fog mode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Fog doesn’t affect background, so you need to clear background to the fog color to see full-screen fog effect if the range of fog doesn’t fill the full space.</a:t>
            </a:r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(GL_FOG) to enable the fog effect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Keyboard Control</a:t>
            </a:r>
          </a:p>
          <a:p>
            <a:pPr lvl="1"/>
            <a:r>
              <a:rPr lang="en-US" altLang="zh-CN" dirty="0" smtClean="0"/>
              <a:t>GLUT library provides a convenient way to do interaction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glutKeyboardFunc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functionName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glutKeyboardUpFunc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functionName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glutSpecialFunc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functionName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glutSpecialUpFunc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For arrow keys and page-up &amp; page-down keys etc.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Keyboard Control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myKeyboardFunc</a:t>
            </a:r>
            <a:r>
              <a:rPr lang="en-US" altLang="zh-CN" dirty="0" smtClean="0"/>
              <a:t>(unsigned char </a:t>
            </a:r>
            <a:r>
              <a:rPr lang="en-US" altLang="zh-CN" i="1" dirty="0" smtClean="0"/>
              <a:t>key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key – ASCII values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mySpecialFunc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key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key – defined by GLUT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Texture – Basic Knowledge</a:t>
            </a:r>
          </a:p>
          <a:p>
            <a:pPr lvl="1"/>
            <a:r>
              <a:rPr lang="en-US" altLang="zh-CN" dirty="0" smtClean="0">
                <a:hlinkClick r:id="rId2" action="ppaction://hlinkfile"/>
              </a:rPr>
              <a:t>Cube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 action="ppaction://hlinkfile"/>
              </a:rPr>
              <a:t>Flag</a:t>
            </a:r>
            <a:endParaRPr lang="en-US" altLang="zh-CN" dirty="0" smtClean="0"/>
          </a:p>
          <a:p>
            <a:r>
              <a:rPr lang="en-US" altLang="zh-CN" dirty="0" smtClean="0"/>
              <a:t>Texture – Filter</a:t>
            </a:r>
          </a:p>
          <a:p>
            <a:pPr lvl="1"/>
            <a:r>
              <a:rPr lang="en-US" altLang="zh-CN" dirty="0" smtClean="0">
                <a:hlinkClick r:id="rId4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Wandering</a:t>
            </a:r>
          </a:p>
          <a:p>
            <a:pPr lvl="1"/>
            <a:r>
              <a:rPr lang="en-US" altLang="zh-CN" dirty="0" smtClean="0">
                <a:hlinkClick r:id="rId5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Fog</a:t>
            </a:r>
          </a:p>
          <a:p>
            <a:pPr lvl="1"/>
            <a:r>
              <a:rPr lang="en-US" altLang="zh-CN" dirty="0" smtClean="0">
                <a:hlinkClick r:id="rId6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Keyboard Control</a:t>
            </a:r>
          </a:p>
          <a:p>
            <a:pPr lvl="1"/>
            <a:r>
              <a:rPr lang="en-US" altLang="zh-CN" dirty="0" smtClean="0">
                <a:hlinkClick r:id="rId7" action="ppaction://hlinkfile"/>
              </a:rPr>
              <a:t>example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  <p:sp>
        <p:nvSpPr>
          <p:cNvPr id="7" name="右箭头 6">
            <a:hlinkClick r:id="rId8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>
            <a:hlinkClick r:id="rId9" action="ppaction://hlinksldjump"/>
          </p:cNvPr>
          <p:cNvSpPr/>
          <p:nvPr/>
        </p:nvSpPr>
        <p:spPr>
          <a:xfrm>
            <a:off x="6143636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Keyboard control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zh-CN" sz="2200" dirty="0" smtClean="0"/>
              <a:t>A better understanding of transformation from last exercise</a:t>
            </a:r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An important method to make great effects</a:t>
            </a:r>
          </a:p>
          <a:p>
            <a:pPr lvl="1"/>
            <a:r>
              <a:rPr lang="en-US" altLang="zh-CN" dirty="0" smtClean="0"/>
              <a:t>Mainly read from an image file, probably in different kinds of formats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Basic Steps</a:t>
            </a:r>
          </a:p>
          <a:p>
            <a:pPr lvl="2"/>
            <a:r>
              <a:rPr lang="en-US" altLang="zh-CN" dirty="0" smtClean="0"/>
              <a:t>Generate texture handles</a:t>
            </a:r>
          </a:p>
          <a:p>
            <a:pPr lvl="3"/>
            <a:r>
              <a:rPr lang="en-US" altLang="zh-CN" dirty="0" smtClean="0"/>
              <a:t>To distinguish from other textures</a:t>
            </a:r>
          </a:p>
          <a:p>
            <a:pPr lvl="2"/>
            <a:r>
              <a:rPr lang="en-US" altLang="zh-CN" dirty="0" smtClean="0"/>
              <a:t>Read (image) data for each handle</a:t>
            </a:r>
          </a:p>
          <a:p>
            <a:pPr lvl="2"/>
            <a:r>
              <a:rPr lang="en-US" altLang="zh-CN" dirty="0" smtClean="0"/>
              <a:t>Set texture parameters</a:t>
            </a:r>
          </a:p>
          <a:p>
            <a:pPr lvl="3"/>
            <a:r>
              <a:rPr lang="en-US" altLang="zh-CN" dirty="0" smtClean="0"/>
              <a:t>To achieve different effects</a:t>
            </a:r>
          </a:p>
          <a:p>
            <a:pPr lvl="2"/>
            <a:r>
              <a:rPr lang="en-US" altLang="zh-CN" dirty="0" smtClean="0"/>
              <a:t>Rendering related work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Generate texture handles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glGenTextures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* </a:t>
            </a:r>
            <a:r>
              <a:rPr lang="en-US" altLang="zh-CN" b="1" i="1" dirty="0" smtClean="0"/>
              <a:t>textures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n – texture number</a:t>
            </a:r>
          </a:p>
          <a:p>
            <a:pPr lvl="2"/>
            <a:r>
              <a:rPr lang="en-US" altLang="zh-CN" dirty="0" smtClean="0"/>
              <a:t>textures – starting address of textures’ handles</a:t>
            </a:r>
            <a:endParaRPr lang="en-US" altLang="zh-CN" b="1" dirty="0" smtClean="0"/>
          </a:p>
          <a:p>
            <a:pPr lvl="1">
              <a:buNone/>
            </a:pP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Read (image) data for each handle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/>
              <a:t>	void glTexImage2D(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</a:p>
          <a:p>
            <a:pPr lvl="1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level</a:t>
            </a:r>
            <a:r>
              <a:rPr lang="en-US" altLang="zh-CN" b="1" dirty="0" smtClean="0"/>
              <a:t>, </a:t>
            </a:r>
          </a:p>
          <a:p>
            <a:pPr lvl="1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internalformat</a:t>
            </a:r>
            <a:r>
              <a:rPr lang="en-US" altLang="zh-CN" b="1" dirty="0" smtClean="0"/>
              <a:t>, </a:t>
            </a:r>
          </a:p>
          <a:p>
            <a:pPr lvl="1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width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height</a:t>
            </a:r>
            <a:r>
              <a:rPr lang="en-US" altLang="zh-CN" b="1" dirty="0" smtClean="0"/>
              <a:t>, </a:t>
            </a:r>
          </a:p>
          <a:p>
            <a:pPr lvl="1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border</a:t>
            </a:r>
            <a:r>
              <a:rPr lang="en-US" altLang="zh-CN" b="1" dirty="0" smtClean="0"/>
              <a:t>, </a:t>
            </a:r>
          </a:p>
          <a:p>
            <a:pPr lvl="1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format</a:t>
            </a:r>
            <a:r>
              <a:rPr lang="en-US" altLang="zh-CN" b="1" dirty="0" smtClean="0"/>
              <a:t>, </a:t>
            </a:r>
          </a:p>
          <a:p>
            <a:pPr lvl="1">
              <a:buNone/>
            </a:pPr>
            <a:r>
              <a:rPr lang="en-US" altLang="zh-CN" b="1" dirty="0" smtClean="0"/>
              <a:t>					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type</a:t>
            </a:r>
            <a:r>
              <a:rPr lang="en-US" altLang="zh-CN" b="1" dirty="0" smtClean="0"/>
              <a:t>, </a:t>
            </a:r>
          </a:p>
          <a:p>
            <a:pPr lvl="1">
              <a:buNone/>
            </a:pPr>
            <a:r>
              <a:rPr lang="en-US" altLang="zh-CN" b="1" dirty="0" smtClean="0"/>
              <a:t>					void* </a:t>
            </a:r>
            <a:r>
              <a:rPr lang="en-US" altLang="zh-CN" b="1" i="1" dirty="0" smtClean="0"/>
              <a:t>data</a:t>
            </a:r>
            <a:r>
              <a:rPr lang="en-US" altLang="zh-CN" b="1" dirty="0" smtClean="0"/>
              <a:t>)</a:t>
            </a:r>
          </a:p>
          <a:p>
            <a:pPr lvl="1">
              <a:buNone/>
            </a:pPr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	An awful lot of parameters…</a:t>
            </a:r>
          </a:p>
          <a:p>
            <a:pPr lvl="1">
              <a:buNone/>
            </a:pP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Read (image) data for each handle</a:t>
            </a:r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target – which kind of texture you are setting</a:t>
            </a:r>
          </a:p>
          <a:p>
            <a:pPr lvl="3"/>
            <a:r>
              <a:rPr lang="en-US" altLang="zh-CN" dirty="0" smtClean="0"/>
              <a:t>GL_TEXTURE_1D</a:t>
            </a:r>
          </a:p>
          <a:p>
            <a:pPr lvl="3"/>
            <a:r>
              <a:rPr lang="en-US" altLang="zh-CN" dirty="0" smtClean="0"/>
              <a:t>GL_TEXTURE_2D</a:t>
            </a:r>
          </a:p>
          <a:p>
            <a:pPr lvl="3"/>
            <a:r>
              <a:rPr lang="en-US" altLang="zh-CN" dirty="0" smtClean="0"/>
              <a:t>GL_TEXTURE_3D</a:t>
            </a:r>
          </a:p>
          <a:p>
            <a:pPr lvl="3"/>
            <a:r>
              <a:rPr lang="en-US" altLang="zh-CN" dirty="0" smtClean="0"/>
              <a:t>…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/>
              <a:t>You need to BIND your generated texture to the target</a:t>
            </a:r>
          </a:p>
          <a:p>
            <a:pPr lvl="3"/>
            <a:r>
              <a:rPr lang="en-US" altLang="zh-CN" dirty="0" smtClean="0"/>
              <a:t>with </a:t>
            </a:r>
            <a:r>
              <a:rPr lang="en-US" altLang="zh-CN" dirty="0" err="1" smtClean="0"/>
              <a:t>glBindTexture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GLenum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target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GLuint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texture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877</Words>
  <Application>Microsoft Office PowerPoint</Application>
  <PresentationFormat>全屏显示(4:3)</PresentationFormat>
  <Paragraphs>276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聚合</vt:lpstr>
      <vt:lpstr>OpenGL Programming</vt:lpstr>
      <vt:lpstr>Week 4</vt:lpstr>
      <vt:lpstr>What will we do?</vt:lpstr>
      <vt:lpstr>Week 4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4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new</cp:lastModifiedBy>
  <cp:revision>772</cp:revision>
  <dcterms:created xsi:type="dcterms:W3CDTF">2013-03-02T00:49:58Z</dcterms:created>
  <dcterms:modified xsi:type="dcterms:W3CDTF">2015-03-22T12:00:26Z</dcterms:modified>
</cp:coreProperties>
</file>