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329" r:id="rId5"/>
    <p:sldId id="330" r:id="rId6"/>
    <p:sldId id="298" r:id="rId7"/>
    <p:sldId id="333" r:id="rId8"/>
    <p:sldId id="334" r:id="rId9"/>
    <p:sldId id="336" r:id="rId10"/>
    <p:sldId id="337" r:id="rId11"/>
    <p:sldId id="338" r:id="rId12"/>
    <p:sldId id="339" r:id="rId13"/>
    <p:sldId id="360" r:id="rId14"/>
    <p:sldId id="340" r:id="rId15"/>
    <p:sldId id="341" r:id="rId16"/>
    <p:sldId id="342" r:id="rId17"/>
    <p:sldId id="344" r:id="rId18"/>
    <p:sldId id="345" r:id="rId19"/>
    <p:sldId id="347" r:id="rId20"/>
    <p:sldId id="346" r:id="rId21"/>
    <p:sldId id="348" r:id="rId22"/>
    <p:sldId id="349" r:id="rId23"/>
    <p:sldId id="350" r:id="rId24"/>
    <p:sldId id="331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32" r:id="rId33"/>
    <p:sldId id="358" r:id="rId34"/>
    <p:sldId id="359" r:id="rId35"/>
    <p:sldId id="288" r:id="rId36"/>
    <p:sldId id="289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00"/>
    <a:srgbClr val="C4F076"/>
    <a:srgbClr val="A59E0B"/>
    <a:srgbClr val="A363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>
        <p:scale>
          <a:sx n="66" d="100"/>
          <a:sy n="66" d="100"/>
        </p:scale>
        <p:origin x="-2922" y="-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2015/5/10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lesson27.ex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lesson27.exe" TargetMode="External"/><Relationship Id="rId2" Type="http://schemas.openxmlformats.org/officeDocument/2006/relationships/hyperlink" Target="lesson26.exe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hyperlink" Target="lesson42.exe" TargetMode="External"/><Relationship Id="rId4" Type="http://schemas.openxmlformats.org/officeDocument/2006/relationships/hyperlink" Target="Picking.ex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829761"/>
          </a:xfrm>
        </p:spPr>
        <p:txBody>
          <a:bodyPr/>
          <a:lstStyle/>
          <a:p>
            <a:r>
              <a:rPr lang="en-US" altLang="zh-CN" dirty="0" smtClean="0"/>
              <a:t>OpenGL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64307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Chunxu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</a:t>
            </a:r>
            <a:endParaRPr lang="en-US" altLang="zh-CN" dirty="0" smtClean="0"/>
          </a:p>
          <a:p>
            <a:r>
              <a:rPr lang="en-US" altLang="zh-CN" dirty="0" smtClean="0"/>
              <a:t>E-mail: xu-cx12@mails.tsinghua.edu.cn</a:t>
            </a:r>
          </a:p>
          <a:p>
            <a:r>
              <a:rPr lang="en-US" altLang="zh-CN" dirty="0" err="1" smtClean="0"/>
              <a:t>Cellphone</a:t>
            </a:r>
            <a:r>
              <a:rPr lang="en-US" altLang="zh-CN" dirty="0" smtClean="0"/>
              <a:t>: 15120003845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sz="2400" b="1" dirty="0" smtClean="0"/>
              <a:t>void</a:t>
            </a:r>
            <a:r>
              <a:rPr lang="en-US" altLang="zh-CN" sz="2400" dirty="0" smtClean="0"/>
              <a:t> </a:t>
            </a:r>
            <a:r>
              <a:rPr lang="en-US" altLang="zh-CN" sz="2400" b="1" dirty="0" err="1" smtClean="0"/>
              <a:t>glStencilFunc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GLenum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err="1" smtClean="0"/>
              <a:t>func</a:t>
            </a:r>
            <a:r>
              <a:rPr lang="en-US" altLang="zh-CN" sz="2400" b="1" i="1" dirty="0" smtClean="0"/>
              <a:t>, </a:t>
            </a:r>
            <a:r>
              <a:rPr lang="en-US" altLang="zh-CN" sz="2400" b="1" dirty="0" err="1" smtClean="0"/>
              <a:t>GLint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smtClean="0"/>
              <a:t>ref, </a:t>
            </a:r>
            <a:r>
              <a:rPr lang="en-US" altLang="zh-CN" sz="2400" b="1" dirty="0" err="1" smtClean="0"/>
              <a:t>GLuint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smtClean="0"/>
              <a:t>mask);</a:t>
            </a:r>
          </a:p>
          <a:p>
            <a:pPr lvl="1"/>
            <a:endParaRPr lang="en-US" altLang="zh-CN" sz="2400" b="1" i="1" dirty="0" smtClean="0"/>
          </a:p>
          <a:p>
            <a:pPr lvl="2"/>
            <a:r>
              <a:rPr lang="en-US" altLang="zh-CN" sz="2200" dirty="0" smtClean="0"/>
              <a:t>mask</a:t>
            </a:r>
          </a:p>
          <a:p>
            <a:pPr lvl="3"/>
            <a:r>
              <a:rPr lang="en-US" altLang="zh-CN" sz="2000" dirty="0" smtClean="0"/>
              <a:t>masking </a:t>
            </a:r>
            <a:r>
              <a:rPr lang="en-US" altLang="zh-CN" sz="2000" i="1" dirty="0" smtClean="0"/>
              <a:t>ref</a:t>
            </a:r>
            <a:r>
              <a:rPr lang="en-US" altLang="zh-CN" sz="2000" dirty="0" smtClean="0"/>
              <a:t> and the existence value</a:t>
            </a:r>
          </a:p>
          <a:p>
            <a:pPr lvl="3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glGetIntegerv</a:t>
            </a:r>
            <a:r>
              <a:rPr lang="en-US" altLang="zh-CN" sz="2000" dirty="0" smtClean="0"/>
              <a:t>(GL_STENCIL_BITS, &amp;</a:t>
            </a:r>
            <a:r>
              <a:rPr lang="en-US" altLang="zh-CN" sz="2000" i="1" dirty="0" smtClean="0"/>
              <a:t>value</a:t>
            </a:r>
            <a:r>
              <a:rPr lang="en-US" altLang="zh-CN" sz="2000" dirty="0" smtClean="0"/>
              <a:t>) to check the number of bits</a:t>
            </a:r>
            <a:endParaRPr lang="en-US" altLang="zh-CN" sz="2000" i="1" dirty="0" smtClean="0"/>
          </a:p>
          <a:p>
            <a:pPr lvl="3"/>
            <a:endParaRPr lang="en-US" altLang="zh-CN" sz="2000" dirty="0" smtClean="0"/>
          </a:p>
          <a:p>
            <a:pPr lvl="2"/>
            <a:r>
              <a:rPr lang="en-US" altLang="zh-CN" sz="2200" dirty="0" smtClean="0"/>
              <a:t>With this function, we do the comparison as follow</a:t>
            </a:r>
          </a:p>
          <a:p>
            <a:pPr lvl="3"/>
            <a:r>
              <a:rPr lang="en-US" altLang="zh-CN" sz="2000" dirty="0" smtClean="0"/>
              <a:t>mask </a:t>
            </a:r>
            <a:r>
              <a:rPr lang="en-US" altLang="zh-CN" sz="2000" i="1" dirty="0" smtClean="0"/>
              <a:t>ref</a:t>
            </a:r>
            <a:r>
              <a:rPr lang="en-US" altLang="zh-CN" sz="2000" dirty="0" smtClean="0"/>
              <a:t> and existence value separately</a:t>
            </a:r>
          </a:p>
          <a:p>
            <a:pPr lvl="3"/>
            <a:r>
              <a:rPr lang="en-US" altLang="zh-CN" sz="2000" dirty="0" smtClean="0"/>
              <a:t>verify if the following expression is true: </a:t>
            </a:r>
          </a:p>
          <a:p>
            <a:pPr lvl="4"/>
            <a:r>
              <a:rPr lang="en-US" altLang="zh-CN" dirty="0" smtClean="0"/>
              <a:t>&lt;ref&gt; &lt;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&gt;&lt;existence value&gt;</a:t>
            </a:r>
            <a:endParaRPr lang="en-US" altLang="zh-CN" sz="13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glStencilOp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fail, </a:t>
            </a:r>
            <a:r>
              <a:rPr lang="en-US" altLang="zh-CN" b="1" dirty="0" err="1" smtClean="0"/>
              <a:t>GLenum</a:t>
            </a:r>
            <a:r>
              <a:rPr lang="en-US" altLang="zh-CN" b="1" i="1" dirty="0" smtClean="0"/>
              <a:t> </a:t>
            </a:r>
            <a:r>
              <a:rPr lang="en-US" altLang="zh-CN" b="1" i="1" dirty="0" err="1" smtClean="0"/>
              <a:t>zfail</a:t>
            </a:r>
            <a:r>
              <a:rPr lang="en-US" altLang="zh-CN" b="1" i="1" dirty="0" smtClean="0"/>
              <a:t>, </a:t>
            </a:r>
            <a:r>
              <a:rPr lang="en-US" altLang="zh-CN" b="1" dirty="0" err="1" smtClean="0"/>
              <a:t>GLenum</a:t>
            </a:r>
            <a:r>
              <a:rPr lang="en-US" altLang="zh-CN" b="1" i="1" dirty="0" smtClean="0"/>
              <a:t> </a:t>
            </a:r>
            <a:r>
              <a:rPr lang="en-US" altLang="zh-CN" b="1" i="1" dirty="0" err="1" smtClean="0"/>
              <a:t>zpass</a:t>
            </a:r>
            <a:r>
              <a:rPr lang="en-US" altLang="zh-CN" b="1" i="1" dirty="0" smtClean="0"/>
              <a:t>);</a:t>
            </a:r>
          </a:p>
          <a:p>
            <a:pPr lvl="1"/>
            <a:endParaRPr lang="en-US" altLang="zh-CN" b="1" i="1" dirty="0" smtClean="0"/>
          </a:p>
          <a:p>
            <a:pPr lvl="2"/>
            <a:r>
              <a:rPr lang="en-US" altLang="zh-CN" dirty="0" smtClean="0"/>
              <a:t>fail</a:t>
            </a:r>
          </a:p>
          <a:p>
            <a:pPr lvl="3"/>
            <a:r>
              <a:rPr lang="en-US" altLang="zh-CN" dirty="0" smtClean="0"/>
              <a:t>If stencil test is failed…</a:t>
            </a:r>
          </a:p>
          <a:p>
            <a:pPr lvl="2"/>
            <a:r>
              <a:rPr lang="en-US" altLang="zh-CN" dirty="0" err="1" smtClean="0"/>
              <a:t>zfail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if stencil test is passed, but depth test Is failed…</a:t>
            </a:r>
          </a:p>
          <a:p>
            <a:pPr lvl="2"/>
            <a:r>
              <a:rPr lang="en-US" altLang="zh-CN" dirty="0" err="1" smtClean="0"/>
              <a:t>zpass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if both stencil and depth test are passed…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glStencilOp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fail, </a:t>
            </a:r>
            <a:r>
              <a:rPr lang="en-US" altLang="zh-CN" b="1" dirty="0" err="1" smtClean="0"/>
              <a:t>GLenum</a:t>
            </a:r>
            <a:r>
              <a:rPr lang="en-US" altLang="zh-CN" b="1" i="1" dirty="0" smtClean="0"/>
              <a:t> </a:t>
            </a:r>
            <a:r>
              <a:rPr lang="en-US" altLang="zh-CN" b="1" i="1" dirty="0" err="1" smtClean="0"/>
              <a:t>zfail</a:t>
            </a:r>
            <a:r>
              <a:rPr lang="en-US" altLang="zh-CN" b="1" i="1" dirty="0" smtClean="0"/>
              <a:t>, </a:t>
            </a:r>
            <a:r>
              <a:rPr lang="en-US" altLang="zh-CN" b="1" dirty="0" err="1" smtClean="0"/>
              <a:t>GLenum</a:t>
            </a:r>
            <a:r>
              <a:rPr lang="en-US" altLang="zh-CN" b="1" i="1" dirty="0" smtClean="0"/>
              <a:t> </a:t>
            </a:r>
            <a:r>
              <a:rPr lang="en-US" altLang="zh-CN" b="1" i="1" dirty="0" err="1" smtClean="0"/>
              <a:t>zpass</a:t>
            </a:r>
            <a:r>
              <a:rPr lang="en-US" altLang="zh-CN" b="1" i="1" dirty="0" smtClean="0"/>
              <a:t>);</a:t>
            </a:r>
          </a:p>
          <a:p>
            <a:pPr lvl="1"/>
            <a:endParaRPr lang="en-US" altLang="zh-CN" b="1" i="1" dirty="0" smtClean="0"/>
          </a:p>
          <a:p>
            <a:pPr lvl="2"/>
            <a:r>
              <a:rPr lang="en-US" altLang="zh-CN" dirty="0" smtClean="0"/>
              <a:t>fail/</a:t>
            </a:r>
            <a:r>
              <a:rPr lang="en-US" altLang="zh-CN" dirty="0" err="1" smtClean="0"/>
              <a:t>zfail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zpass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GL_KEEP/GLZERO/GL_INVERT</a:t>
            </a:r>
          </a:p>
          <a:p>
            <a:pPr lvl="3"/>
            <a:r>
              <a:rPr lang="en-US" altLang="zh-CN" dirty="0" smtClean="0"/>
              <a:t>GL_REPLACE</a:t>
            </a:r>
          </a:p>
          <a:p>
            <a:pPr lvl="3"/>
            <a:r>
              <a:rPr lang="en-US" altLang="zh-CN" dirty="0" smtClean="0"/>
              <a:t>GL_INCR/GL_DECR/GL_INCR_WRAP/GL_DECR_WRAP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 smtClean="0"/>
              <a:t>s</a:t>
            </a:r>
            <a:r>
              <a:rPr lang="en-US" altLang="zh-CN" dirty="0" smtClean="0"/>
              <a:t>imple example: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pic>
        <p:nvPicPr>
          <p:cNvPr id="1026" name="Picture 2" descr="D:\TA\J计算机图形学基础 (2014-2015)\ppts\opengl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503131"/>
            <a:ext cx="2520280" cy="1417658"/>
          </a:xfrm>
          <a:prstGeom prst="rect">
            <a:avLst/>
          </a:prstGeom>
          <a:noFill/>
        </p:spPr>
      </p:pic>
      <p:pic>
        <p:nvPicPr>
          <p:cNvPr id="1027" name="Picture 3" descr="D:\TA\J计算机图形学基础 (2014-2015)\ppts\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068960"/>
            <a:ext cx="3048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dirty="0" smtClean="0"/>
              <a:t>A simple example:</a:t>
            </a:r>
          </a:p>
          <a:p>
            <a:pPr lvl="2"/>
            <a:r>
              <a:rPr lang="en-US" altLang="zh-CN" dirty="0" smtClean="0"/>
              <a:t>Make the pierced work on the board</a:t>
            </a:r>
          </a:p>
          <a:p>
            <a:pPr lvl="2"/>
            <a:endParaRPr lang="en-US" altLang="zh-CN" dirty="0" smtClean="0"/>
          </a:p>
          <a:p>
            <a:pPr lvl="3"/>
            <a:r>
              <a:rPr lang="en-US" altLang="zh-CN" dirty="0" smtClean="0"/>
              <a:t>At the beginning, we clear the stencil buffer with 0</a:t>
            </a:r>
          </a:p>
          <a:p>
            <a:pPr lvl="3"/>
            <a:r>
              <a:rPr lang="en-US" altLang="zh-CN" dirty="0" smtClean="0"/>
              <a:t>Use </a:t>
            </a:r>
            <a:r>
              <a:rPr lang="en-US" altLang="zh-CN" dirty="0" err="1" smtClean="0"/>
              <a:t>glStencilFunc</a:t>
            </a:r>
            <a:r>
              <a:rPr lang="en-US" altLang="zh-CN" dirty="0" smtClean="0"/>
              <a:t>(GL_ALWAYS, 1, </a:t>
            </a:r>
            <a:r>
              <a:rPr lang="en-US" altLang="zh-CN" i="1" dirty="0" smtClean="0"/>
              <a:t>mask</a:t>
            </a:r>
            <a:r>
              <a:rPr lang="en-US" altLang="zh-CN" dirty="0" smtClean="0"/>
              <a:t>) to let the rendering afterwards ALWAYS pass stencil test</a:t>
            </a:r>
          </a:p>
          <a:p>
            <a:pPr lvl="3"/>
            <a:r>
              <a:rPr lang="en-US" altLang="zh-CN" dirty="0" smtClean="0"/>
              <a:t>Use </a:t>
            </a:r>
            <a:r>
              <a:rPr lang="en-US" altLang="zh-CN" dirty="0" err="1" smtClean="0"/>
              <a:t>glStencilOp</a:t>
            </a:r>
            <a:r>
              <a:rPr lang="en-US" altLang="zh-CN" dirty="0" smtClean="0"/>
              <a:t>(GL_KEEP, GL_KEEP, GL_REPLACE) to make the pierced work part 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dirty="0" smtClean="0"/>
              <a:t>A simple example:</a:t>
            </a:r>
          </a:p>
          <a:p>
            <a:pPr lvl="2"/>
            <a:r>
              <a:rPr lang="en-US" altLang="zh-CN" dirty="0" smtClean="0"/>
              <a:t>Make the pierced work on the board</a:t>
            </a:r>
          </a:p>
          <a:p>
            <a:pPr lvl="2"/>
            <a:endParaRPr lang="en-US" altLang="zh-CN" dirty="0" smtClean="0"/>
          </a:p>
          <a:p>
            <a:pPr lvl="3"/>
            <a:r>
              <a:rPr lang="en-US" altLang="zh-CN" dirty="0" smtClean="0"/>
              <a:t>Mask color buffer with </a:t>
            </a:r>
            <a:r>
              <a:rPr lang="en-US" altLang="zh-CN" dirty="0" err="1" smtClean="0"/>
              <a:t>glColorMask</a:t>
            </a:r>
            <a:r>
              <a:rPr lang="en-US" altLang="zh-CN" dirty="0" smtClean="0"/>
              <a:t>(GL_FALSE, GL_FALSE, GL_FALSE, GL_FALSE) (</a:t>
            </a:r>
            <a:r>
              <a:rPr lang="en-US" altLang="zh-CN" b="1" dirty="0" smtClean="0"/>
              <a:t>because we don’t what draw really, we just want to set the stencil buffer</a:t>
            </a:r>
            <a:r>
              <a:rPr lang="en-US" altLang="zh-CN" dirty="0" smtClean="0"/>
              <a:t>)</a:t>
            </a:r>
          </a:p>
          <a:p>
            <a:pPr lvl="3"/>
            <a:r>
              <a:rPr lang="en-US" altLang="zh-CN" dirty="0" smtClean="0"/>
              <a:t>Render the pierced work</a:t>
            </a:r>
          </a:p>
          <a:p>
            <a:pPr lvl="3">
              <a:buNone/>
            </a:pPr>
            <a:r>
              <a:rPr lang="en-US" altLang="zh-CN" dirty="0" smtClean="0"/>
              <a:t>	(Until now, the pierced work is officially built)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dirty="0" smtClean="0"/>
              <a:t>A simple example:</a:t>
            </a:r>
          </a:p>
          <a:p>
            <a:pPr lvl="2"/>
            <a:r>
              <a:rPr lang="en-US" altLang="zh-CN" dirty="0" smtClean="0"/>
              <a:t>Spray lacquer</a:t>
            </a:r>
          </a:p>
          <a:p>
            <a:pPr lvl="2"/>
            <a:endParaRPr lang="en-US" altLang="zh-CN" dirty="0" smtClean="0"/>
          </a:p>
          <a:p>
            <a:pPr lvl="3"/>
            <a:r>
              <a:rPr lang="en-US" altLang="zh-CN" dirty="0" smtClean="0"/>
              <a:t>Modify the comparison function with </a:t>
            </a:r>
            <a:r>
              <a:rPr lang="en-US" altLang="zh-CN" dirty="0" err="1" smtClean="0"/>
              <a:t>glStencilFunc</a:t>
            </a:r>
            <a:r>
              <a:rPr lang="en-US" altLang="zh-CN" dirty="0" smtClean="0"/>
              <a:t>(GL_EQUAL, 1, </a:t>
            </a:r>
            <a:r>
              <a:rPr lang="en-US" altLang="zh-CN" i="1" dirty="0" smtClean="0"/>
              <a:t>mask</a:t>
            </a:r>
            <a:r>
              <a:rPr lang="en-US" altLang="zh-CN" dirty="0" smtClean="0"/>
              <a:t>)</a:t>
            </a:r>
          </a:p>
          <a:p>
            <a:pPr lvl="3"/>
            <a:r>
              <a:rPr lang="en-US" altLang="zh-CN" dirty="0" smtClean="0"/>
              <a:t>And in this case, </a:t>
            </a:r>
            <a:r>
              <a:rPr lang="en-US" altLang="zh-CN" dirty="0" err="1" smtClean="0"/>
              <a:t>glStencilOp</a:t>
            </a:r>
            <a:r>
              <a:rPr lang="en-US" altLang="zh-CN" dirty="0" smtClean="0"/>
              <a:t>() is not important anymore</a:t>
            </a:r>
          </a:p>
          <a:p>
            <a:pPr lvl="3"/>
            <a:r>
              <a:rPr lang="en-US" altLang="zh-CN" dirty="0" smtClean="0"/>
              <a:t>Render the part you want to be through the pierced work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dirty="0" smtClean="0"/>
              <a:t>That’s a simple example of using stencil buffer</a:t>
            </a:r>
          </a:p>
          <a:p>
            <a:pPr lvl="2"/>
            <a:r>
              <a:rPr lang="en-US" altLang="zh-CN" dirty="0" smtClean="0"/>
              <a:t>The mirror reflection can be done in that way…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Remember</a:t>
            </a:r>
          </a:p>
          <a:p>
            <a:pPr lvl="2"/>
            <a:r>
              <a:rPr lang="en-US" altLang="zh-CN" dirty="0" smtClean="0"/>
              <a:t>Be careful when using stencil test and depth test together</a:t>
            </a:r>
          </a:p>
          <a:p>
            <a:pPr lvl="3"/>
            <a:r>
              <a:rPr lang="en-US" altLang="zh-CN" dirty="0" smtClean="0"/>
              <a:t>Make sure the objects you want to see pass the depth test.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Make </a:t>
            </a:r>
            <a:r>
              <a:rPr lang="en-US" altLang="zh-CN" dirty="0" smtClean="0"/>
              <a:t>the depth-buffer read-only when creating the pierce work of the </a:t>
            </a:r>
            <a:r>
              <a:rPr lang="en-US" altLang="zh-CN" dirty="0" smtClean="0"/>
              <a:t>floor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dirty="0" smtClean="0"/>
              <a:t>Shadow</a:t>
            </a:r>
          </a:p>
          <a:p>
            <a:pPr lvl="2"/>
            <a:r>
              <a:rPr lang="en-US" altLang="zh-CN" dirty="0" smtClean="0"/>
              <a:t>More complex than </a:t>
            </a:r>
            <a:r>
              <a:rPr lang="en-US" altLang="zh-CN" dirty="0" smtClean="0"/>
              <a:t>reflection.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More details about stencil buffer will show </a:t>
            </a:r>
            <a:r>
              <a:rPr lang="en-US" altLang="zh-CN" dirty="0" smtClean="0"/>
              <a:t>up.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Here we </a:t>
            </a:r>
            <a:r>
              <a:rPr lang="en-US" altLang="zh-CN" dirty="0" smtClean="0"/>
              <a:t>use a </a:t>
            </a:r>
            <a:r>
              <a:rPr lang="en-US" altLang="zh-CN" dirty="0" smtClean="0">
                <a:solidFill>
                  <a:srgbClr val="FF0000"/>
                </a:solidFill>
              </a:rPr>
              <a:t>two-pass</a:t>
            </a:r>
            <a:r>
              <a:rPr lang="en-US" altLang="zh-CN" dirty="0" smtClean="0"/>
              <a:t> rendering to get casted shadow on </a:t>
            </a:r>
            <a:r>
              <a:rPr lang="en-US" altLang="zh-CN" dirty="0" smtClean="0">
                <a:solidFill>
                  <a:srgbClr val="FF0000"/>
                </a:solidFill>
              </a:rPr>
              <a:t>any kind of surface</a:t>
            </a:r>
          </a:p>
          <a:p>
            <a:pPr lvl="3"/>
            <a:r>
              <a:rPr lang="en-US" altLang="zh-CN" dirty="0" smtClean="0"/>
              <a:t>calculate the ray starting from light source and the edges adjacent to faces illuminated/not illuminated</a:t>
            </a:r>
          </a:p>
          <a:p>
            <a:pPr lvl="3"/>
            <a:r>
              <a:rPr lang="en-US" altLang="zh-CN" dirty="0" smtClean="0"/>
              <a:t>distinct the casted shadow part from non-shadowed part </a:t>
            </a:r>
            <a:r>
              <a:rPr lang="en-US" altLang="zh-CN" dirty="0" smtClean="0"/>
              <a:t>(using </a:t>
            </a:r>
            <a:r>
              <a:rPr lang="en-US" altLang="zh-CN" dirty="0" smtClean="0"/>
              <a:t>stencil buffer)</a:t>
            </a:r>
          </a:p>
          <a:p>
            <a:pPr lvl="3"/>
            <a:r>
              <a:rPr lang="en-US" altLang="zh-CN" dirty="0" smtClean="0"/>
              <a:t>render a black quad on the whole screen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dirty="0" smtClean="0"/>
              <a:t>Shadow</a:t>
            </a:r>
          </a:p>
          <a:p>
            <a:pPr lvl="2"/>
            <a:r>
              <a:rPr lang="en-US" altLang="zh-CN" dirty="0" smtClean="0"/>
              <a:t>Here is another thing about rendering polygons in OpenGL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glCullFace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mode</a:t>
            </a:r>
            <a:r>
              <a:rPr lang="en-US" altLang="zh-CN" b="1" dirty="0" smtClean="0"/>
              <a:t>)</a:t>
            </a:r>
          </a:p>
          <a:p>
            <a:pPr lvl="3"/>
            <a:r>
              <a:rPr lang="en-US" altLang="zh-CN" dirty="0" smtClean="0"/>
              <a:t>mode</a:t>
            </a:r>
          </a:p>
          <a:p>
            <a:pPr lvl="4"/>
            <a:r>
              <a:rPr lang="en-US" altLang="zh-CN" dirty="0" smtClean="0"/>
              <a:t>GL_BACK/GL_FRONT/GL_FRONT_AND_BACK</a:t>
            </a:r>
          </a:p>
          <a:p>
            <a:pPr lvl="4"/>
            <a:endParaRPr lang="en-US" altLang="zh-CN" dirty="0" smtClean="0"/>
          </a:p>
          <a:p>
            <a:pPr lvl="2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glFrontFace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mode</a:t>
            </a:r>
            <a:r>
              <a:rPr lang="en-US" altLang="zh-CN" b="1" dirty="0" smtClean="0"/>
              <a:t>)</a:t>
            </a:r>
          </a:p>
          <a:p>
            <a:pPr lvl="3"/>
            <a:r>
              <a:rPr lang="en-US" altLang="zh-CN" dirty="0" smtClean="0"/>
              <a:t>mode</a:t>
            </a:r>
          </a:p>
          <a:p>
            <a:pPr lvl="4"/>
            <a:r>
              <a:rPr lang="en-US" altLang="zh-CN" dirty="0" smtClean="0"/>
              <a:t>GL_CCW/GL_CW</a:t>
            </a:r>
          </a:p>
          <a:p>
            <a:pPr lvl="4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dirty="0" smtClean="0"/>
              <a:t>Shadow</a:t>
            </a:r>
          </a:p>
          <a:p>
            <a:pPr lvl="2"/>
            <a:r>
              <a:rPr lang="en-US" altLang="zh-CN" dirty="0" smtClean="0"/>
              <a:t>Main process</a:t>
            </a:r>
          </a:p>
          <a:p>
            <a:pPr lvl="3"/>
            <a:r>
              <a:rPr lang="en-US" altLang="zh-CN" dirty="0" smtClean="0"/>
              <a:t>Clear stencil buffer to 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 at the beginning</a:t>
            </a:r>
          </a:p>
          <a:p>
            <a:pPr lvl="3"/>
            <a:r>
              <a:rPr lang="en-US" altLang="zh-CN" dirty="0" smtClean="0"/>
              <a:t>Using </a:t>
            </a:r>
            <a:r>
              <a:rPr lang="en-US" altLang="zh-CN" dirty="0" err="1" smtClean="0"/>
              <a:t>glColorMask</a:t>
            </a:r>
            <a:r>
              <a:rPr lang="en-US" altLang="zh-CN" dirty="0" smtClean="0"/>
              <a:t>() to mast the color buffer</a:t>
            </a:r>
          </a:p>
          <a:p>
            <a:pPr lvl="3"/>
            <a:r>
              <a:rPr lang="en-US" altLang="zh-CN" dirty="0" smtClean="0"/>
              <a:t>Enable cull face</a:t>
            </a:r>
          </a:p>
          <a:p>
            <a:pPr lvl="3">
              <a:buNone/>
            </a:pPr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	……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on next slide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3">
              <a:buNone/>
            </a:pPr>
            <a:endParaRPr lang="en-US" altLang="zh-CN" dirty="0" smtClean="0"/>
          </a:p>
          <a:p>
            <a:pPr lvl="3"/>
            <a:r>
              <a:rPr lang="en-US" altLang="zh-CN" dirty="0" smtClean="0"/>
              <a:t>Draw a </a:t>
            </a:r>
            <a:r>
              <a:rPr lang="en-US" altLang="zh-CN" smtClean="0"/>
              <a:t>black quad (</a:t>
            </a:r>
            <a:r>
              <a:rPr lang="en-US" altLang="zh-CN" dirty="0" smtClean="0"/>
              <a:t>maybe using blending to control the darkness of the shadow)</a:t>
            </a:r>
          </a:p>
          <a:p>
            <a:pPr lvl="3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dirty="0" smtClean="0"/>
              <a:t>Shadow</a:t>
            </a:r>
          </a:p>
          <a:p>
            <a:pPr lvl="2"/>
            <a:r>
              <a:rPr lang="en-US" altLang="zh-CN" dirty="0" smtClean="0"/>
              <a:t>Main process</a:t>
            </a:r>
          </a:p>
          <a:p>
            <a:pPr lvl="3"/>
            <a:r>
              <a:rPr lang="en-US" altLang="zh-CN" dirty="0" smtClean="0"/>
              <a:t>Set stencil function to be GL_ALWAYS</a:t>
            </a:r>
          </a:p>
          <a:p>
            <a:pPr lvl="3"/>
            <a:r>
              <a:rPr lang="en-US" altLang="zh-CN" dirty="0" smtClean="0"/>
              <a:t>(First pass)</a:t>
            </a:r>
          </a:p>
          <a:p>
            <a:pPr lvl="3">
              <a:buNone/>
            </a:pPr>
            <a:r>
              <a:rPr lang="en-US" altLang="zh-CN" dirty="0" smtClean="0"/>
              <a:t>	Set </a:t>
            </a:r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CCW</a:t>
            </a:r>
            <a:r>
              <a:rPr lang="en-US" altLang="zh-CN" dirty="0" smtClean="0"/>
              <a:t> direction as front face and </a:t>
            </a:r>
            <a:r>
              <a:rPr lang="en-US" altLang="zh-CN" dirty="0" smtClean="0">
                <a:solidFill>
                  <a:srgbClr val="FF0000"/>
                </a:solidFill>
              </a:rPr>
              <a:t>GL_INCR</a:t>
            </a:r>
            <a:r>
              <a:rPr lang="en-US" altLang="zh-CN" dirty="0" smtClean="0"/>
              <a:t> as the operation when stencil and depth test passed to render the </a:t>
            </a:r>
            <a:r>
              <a:rPr lang="en-US" altLang="zh-CN" dirty="0" err="1" smtClean="0"/>
              <a:t>ShadowRayQuads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(Second pass)</a:t>
            </a:r>
          </a:p>
          <a:p>
            <a:pPr lvl="3">
              <a:buNone/>
            </a:pPr>
            <a:r>
              <a:rPr lang="en-US" altLang="zh-CN" dirty="0" smtClean="0"/>
              <a:t>	Set </a:t>
            </a:r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CW</a:t>
            </a:r>
            <a:r>
              <a:rPr lang="en-US" altLang="zh-CN" dirty="0" smtClean="0"/>
              <a:t> direction as front face and </a:t>
            </a:r>
            <a:r>
              <a:rPr lang="en-US" altLang="zh-CN" dirty="0" smtClean="0">
                <a:solidFill>
                  <a:srgbClr val="FF0000"/>
                </a:solidFill>
              </a:rPr>
              <a:t>GL_DECR</a:t>
            </a:r>
            <a:r>
              <a:rPr lang="en-US" altLang="zh-CN" dirty="0" smtClean="0"/>
              <a:t> as the operation when stencil and depth test passed to render the </a:t>
            </a:r>
            <a:r>
              <a:rPr lang="en-US" altLang="zh-CN" dirty="0" err="1" smtClean="0"/>
              <a:t>ShadowRayQuads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r>
              <a:rPr lang="en-US" altLang="zh-CN" dirty="0" smtClean="0">
                <a:hlinkClick r:id="rId2" action="ppaction://hlinkfile"/>
              </a:rPr>
              <a:t>Shadow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dirty="0" smtClean="0"/>
              <a:t>Shadow</a:t>
            </a:r>
          </a:p>
          <a:p>
            <a:pPr lvl="2"/>
            <a:r>
              <a:rPr lang="en-US" altLang="zh-CN" dirty="0" smtClean="0"/>
              <a:t>Notice</a:t>
            </a:r>
          </a:p>
          <a:p>
            <a:pPr lvl="3"/>
            <a:r>
              <a:rPr lang="en-US" altLang="zh-CN" dirty="0" smtClean="0"/>
              <a:t>If your initial value is 0, and your first operation is GL_DECR, the value will not be subtracted to -1 or 2^s-1.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Use extensions </a:t>
            </a:r>
            <a:r>
              <a:rPr lang="en-US" altLang="zh-CN" dirty="0" smtClean="0"/>
              <a:t>(for Windows) GL_INCR_WRAP_EXT and </a:t>
            </a:r>
            <a:r>
              <a:rPr lang="en-US" altLang="zh-CN" dirty="0" smtClean="0"/>
              <a:t>GL_DECR_WRAP_EXP to do this.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dirty="0" smtClean="0"/>
              <a:t>Shadow</a:t>
            </a:r>
          </a:p>
          <a:p>
            <a:pPr lvl="2"/>
            <a:r>
              <a:rPr lang="en-US" altLang="zh-CN" dirty="0" smtClean="0"/>
              <a:t>About shadow</a:t>
            </a:r>
          </a:p>
          <a:p>
            <a:pPr lvl="3"/>
            <a:r>
              <a:rPr lang="en-US" altLang="zh-CN" dirty="0" smtClean="0"/>
              <a:t>There are many other ways to cast shadow</a:t>
            </a:r>
          </a:p>
          <a:p>
            <a:pPr lvl="4"/>
            <a:r>
              <a:rPr lang="en-US" altLang="zh-CN" dirty="0" smtClean="0"/>
              <a:t>For example, you can create a so-called “Shadow Matrix” to transform the object </a:t>
            </a:r>
            <a:r>
              <a:rPr lang="en-US" altLang="zh-CN" dirty="0" smtClean="0"/>
              <a:t>coordinate </a:t>
            </a:r>
            <a:r>
              <a:rPr lang="en-US" altLang="zh-CN" dirty="0" smtClean="0"/>
              <a:t>to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shadow’s coordinate and render the object. </a:t>
            </a:r>
          </a:p>
          <a:p>
            <a:pPr lvl="4"/>
            <a:r>
              <a:rPr lang="en-US" altLang="zh-CN" dirty="0" smtClean="0"/>
              <a:t>This is only useful when you cast shadow to </a:t>
            </a:r>
            <a:r>
              <a:rPr lang="en-US" altLang="zh-CN" dirty="0" smtClean="0"/>
              <a:t>a </a:t>
            </a:r>
            <a:r>
              <a:rPr lang="en-US" altLang="zh-CN" dirty="0" smtClean="0"/>
              <a:t>plane or a small number of planes.  As the planes’ number increases, the rendering may cost a lot of time.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pPr lvl="1"/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Picking</a:t>
            </a:r>
          </a:p>
          <a:p>
            <a:pPr lvl="1"/>
            <a:r>
              <a:rPr lang="en-US" altLang="zh-CN" dirty="0" smtClean="0"/>
              <a:t>Multiple Viewports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Picking</a:t>
            </a:r>
          </a:p>
          <a:p>
            <a:pPr lvl="1"/>
            <a:r>
              <a:rPr lang="en-US" altLang="zh-CN" dirty="0" smtClean="0"/>
              <a:t>Main steps</a:t>
            </a:r>
          </a:p>
          <a:p>
            <a:pPr lvl="2"/>
            <a:r>
              <a:rPr lang="en-US" altLang="zh-CN" dirty="0" smtClean="0"/>
              <a:t>Specify the array to store the hitting records</a:t>
            </a:r>
          </a:p>
          <a:p>
            <a:pPr lvl="3"/>
            <a:r>
              <a:rPr lang="en-US" altLang="zh-CN" dirty="0" err="1" smtClean="0"/>
              <a:t>glSelectBuffer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smtClean="0"/>
              <a:t>Enter </a:t>
            </a:r>
            <a:r>
              <a:rPr lang="en-US" altLang="zh-CN" b="1" dirty="0" smtClean="0"/>
              <a:t>selection mode </a:t>
            </a:r>
          </a:p>
          <a:p>
            <a:pPr lvl="3"/>
            <a:r>
              <a:rPr lang="en-US" altLang="zh-CN" dirty="0" err="1" smtClean="0"/>
              <a:t>glRenderMode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smtClean="0"/>
              <a:t>Initialize </a:t>
            </a:r>
            <a:r>
              <a:rPr lang="en-US" altLang="zh-CN" b="1" dirty="0" smtClean="0"/>
              <a:t>name stack </a:t>
            </a:r>
          </a:p>
          <a:p>
            <a:pPr lvl="3"/>
            <a:r>
              <a:rPr lang="en-US" altLang="zh-CN" dirty="0" err="1" smtClean="0"/>
              <a:t>glInitNames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smtClean="0"/>
              <a:t>Define the view volume used for selection(mainly </a:t>
            </a:r>
            <a:r>
              <a:rPr lang="en-US" altLang="zh-CN" b="1" dirty="0" smtClean="0"/>
              <a:t>projection matrix</a:t>
            </a:r>
            <a:r>
              <a:rPr lang="en-US" altLang="zh-CN" dirty="0" smtClean="0"/>
              <a:t>)</a:t>
            </a:r>
          </a:p>
          <a:p>
            <a:pPr lvl="3"/>
            <a:r>
              <a:rPr lang="en-US" altLang="zh-CN" dirty="0" err="1" smtClean="0"/>
              <a:t>gluPickMatrix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smtClean="0"/>
              <a:t>Render(</a:t>
            </a:r>
            <a:r>
              <a:rPr lang="en-US" altLang="zh-CN" b="1" dirty="0" smtClean="0"/>
              <a:t>allocate names for each primitive(like quads, triangles…)</a:t>
            </a:r>
            <a:r>
              <a:rPr lang="en-US" altLang="zh-CN" dirty="0" smtClean="0"/>
              <a:t>)</a:t>
            </a:r>
          </a:p>
          <a:p>
            <a:pPr lvl="3"/>
            <a:r>
              <a:rPr lang="en-US" altLang="zh-CN" i="1" dirty="0" smtClean="0"/>
              <a:t>Rendering code</a:t>
            </a:r>
          </a:p>
          <a:p>
            <a:pPr lvl="2"/>
            <a:r>
              <a:rPr lang="en-US" altLang="zh-CN" dirty="0" smtClean="0"/>
              <a:t>Quit selection mode and deal with the hitting records</a:t>
            </a:r>
          </a:p>
          <a:p>
            <a:pPr lvl="3"/>
            <a:r>
              <a:rPr lang="en-US" altLang="zh-CN" dirty="0" err="1" smtClean="0"/>
              <a:t>glRenderMode</a:t>
            </a:r>
            <a:r>
              <a:rPr lang="en-US" altLang="zh-CN" dirty="0" smtClean="0"/>
              <a:t>()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Picking</a:t>
            </a:r>
          </a:p>
          <a:p>
            <a:pPr lvl="1"/>
            <a:r>
              <a:rPr lang="en-US" altLang="zh-CN" dirty="0" smtClean="0"/>
              <a:t>Specify the array to store the hitting records</a:t>
            </a:r>
          </a:p>
          <a:p>
            <a:pPr lvl="2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glSelectBuffer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GLsizei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size, </a:t>
            </a:r>
            <a:r>
              <a:rPr lang="en-US" altLang="zh-CN" b="1" dirty="0" err="1" smtClean="0"/>
              <a:t>GLuint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*buffer</a:t>
            </a:r>
            <a:r>
              <a:rPr lang="en-US" altLang="zh-CN" b="1" dirty="0" smtClean="0"/>
              <a:t>)</a:t>
            </a:r>
          </a:p>
          <a:p>
            <a:pPr lvl="1"/>
            <a:r>
              <a:rPr lang="en-US" altLang="zh-CN" dirty="0" smtClean="0"/>
              <a:t>Enter selection mode</a:t>
            </a:r>
          </a:p>
          <a:p>
            <a:pPr lvl="2"/>
            <a:r>
              <a:rPr lang="en-US" altLang="zh-CN" b="1" dirty="0" err="1" smtClean="0"/>
              <a:t>GLint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glRenderMode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mode</a:t>
            </a:r>
            <a:r>
              <a:rPr lang="en-US" altLang="zh-CN" b="1" dirty="0" smtClean="0"/>
              <a:t>)</a:t>
            </a:r>
          </a:p>
          <a:p>
            <a:pPr lvl="3"/>
            <a:r>
              <a:rPr lang="en-US" altLang="zh-CN" dirty="0" smtClean="0"/>
              <a:t>mode</a:t>
            </a:r>
          </a:p>
          <a:p>
            <a:pPr lvl="4"/>
            <a:r>
              <a:rPr lang="en-US" altLang="zh-CN" dirty="0" smtClean="0"/>
              <a:t>GL_RENDER/GL_SELECT/GL_FEEDBACK</a:t>
            </a:r>
          </a:p>
          <a:p>
            <a:pPr lvl="1"/>
            <a:r>
              <a:rPr lang="en-US" altLang="zh-CN" dirty="0" smtClean="0"/>
              <a:t>Initialize name stack</a:t>
            </a:r>
          </a:p>
          <a:p>
            <a:pPr lvl="2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glInitNames</a:t>
            </a:r>
            <a:r>
              <a:rPr lang="en-US" altLang="zh-CN" b="1" dirty="0" smtClean="0"/>
              <a:t>()</a:t>
            </a:r>
          </a:p>
          <a:p>
            <a:pPr lvl="4"/>
            <a:endParaRPr lang="en-US" altLang="zh-CN" dirty="0" smtClean="0"/>
          </a:p>
          <a:p>
            <a:pPr lvl="2"/>
            <a:endParaRPr lang="en-US" altLang="zh-CN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Picking</a:t>
            </a:r>
          </a:p>
          <a:p>
            <a:pPr lvl="1"/>
            <a:r>
              <a:rPr lang="en-US" altLang="zh-CN" dirty="0" smtClean="0"/>
              <a:t>Define view volume for selection</a:t>
            </a:r>
          </a:p>
          <a:p>
            <a:pPr lvl="2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gluPickMatrix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GLdouble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x, </a:t>
            </a:r>
            <a:r>
              <a:rPr lang="en-US" altLang="zh-CN" b="1" dirty="0" err="1" smtClean="0"/>
              <a:t>GLdouble</a:t>
            </a:r>
            <a:r>
              <a:rPr lang="en-US" altLang="zh-CN" b="1" i="1" dirty="0" smtClean="0"/>
              <a:t> y, </a:t>
            </a:r>
            <a:r>
              <a:rPr lang="en-US" altLang="zh-CN" b="1" dirty="0" err="1" smtClean="0"/>
              <a:t>GLdouble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width, </a:t>
            </a:r>
            <a:r>
              <a:rPr lang="en-US" altLang="zh-CN" b="1" dirty="0" err="1" smtClean="0"/>
              <a:t>GLdouble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height, </a:t>
            </a:r>
            <a:r>
              <a:rPr lang="en-US" altLang="zh-CN" b="1" dirty="0" err="1" smtClean="0"/>
              <a:t>GLint</a:t>
            </a:r>
            <a:r>
              <a:rPr lang="en-US" altLang="zh-CN" b="1" i="1" dirty="0" smtClean="0"/>
              <a:t> viewport[4])</a:t>
            </a:r>
          </a:p>
          <a:p>
            <a:pPr lvl="3"/>
            <a:r>
              <a:rPr lang="en-US" altLang="zh-CN" dirty="0" smtClean="0"/>
              <a:t>x, y</a:t>
            </a:r>
          </a:p>
          <a:p>
            <a:pPr lvl="4"/>
            <a:r>
              <a:rPr lang="en-US" altLang="zh-CN" dirty="0" smtClean="0"/>
              <a:t>mouse position</a:t>
            </a:r>
          </a:p>
          <a:p>
            <a:pPr lvl="3"/>
            <a:r>
              <a:rPr lang="en-US" altLang="zh-CN" dirty="0" smtClean="0"/>
              <a:t>width, height</a:t>
            </a:r>
          </a:p>
          <a:p>
            <a:pPr lvl="4"/>
            <a:r>
              <a:rPr lang="en-US" altLang="zh-CN" dirty="0" smtClean="0"/>
              <a:t>width/height in window coordinate</a:t>
            </a:r>
          </a:p>
          <a:p>
            <a:pPr lvl="3"/>
            <a:r>
              <a:rPr lang="en-US" altLang="zh-CN" dirty="0" smtClean="0"/>
              <a:t>viewport</a:t>
            </a:r>
          </a:p>
          <a:p>
            <a:pPr lvl="4"/>
            <a:r>
              <a:rPr lang="en-US" altLang="zh-CN" dirty="0" smtClean="0"/>
              <a:t>can be got from </a:t>
            </a:r>
            <a:r>
              <a:rPr lang="en-US" altLang="zh-CN" dirty="0" err="1" smtClean="0"/>
              <a:t>glGetIntergerv</a:t>
            </a:r>
            <a:r>
              <a:rPr lang="en-US" altLang="zh-CN" dirty="0" smtClean="0"/>
              <a:t>(GL_VIEWPORT, viewport)</a:t>
            </a:r>
          </a:p>
          <a:p>
            <a:pPr lvl="4"/>
            <a:endParaRPr lang="en-US" altLang="zh-CN" dirty="0" smtClean="0"/>
          </a:p>
          <a:p>
            <a:pPr lvl="3"/>
            <a:r>
              <a:rPr lang="en-US" altLang="zh-CN" dirty="0" smtClean="0"/>
              <a:t>Append this matrix </a:t>
            </a:r>
            <a:r>
              <a:rPr lang="en-US" altLang="zh-CN" dirty="0" smtClean="0">
                <a:solidFill>
                  <a:srgbClr val="FF0000"/>
                </a:solidFill>
              </a:rPr>
              <a:t>left side</a:t>
            </a:r>
            <a:r>
              <a:rPr lang="en-US" altLang="zh-CN" dirty="0" smtClean="0"/>
              <a:t> of current projection matrix</a:t>
            </a:r>
            <a:endParaRPr lang="en-US" altLang="zh-CN" dirty="0" smtClean="0"/>
          </a:p>
          <a:p>
            <a:pPr lvl="2"/>
            <a:endParaRPr lang="en-US" altLang="zh-CN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Picking</a:t>
            </a:r>
          </a:p>
          <a:p>
            <a:pPr lvl="1"/>
            <a:r>
              <a:rPr lang="en-US" altLang="zh-CN" dirty="0" smtClean="0"/>
              <a:t>Rendering</a:t>
            </a:r>
          </a:p>
          <a:p>
            <a:pPr lvl="2"/>
            <a:r>
              <a:rPr lang="en-US" altLang="zh-CN" dirty="0" smtClean="0"/>
              <a:t>Name </a:t>
            </a:r>
            <a:r>
              <a:rPr lang="en-US" altLang="zh-CN" dirty="0" smtClean="0"/>
              <a:t>the primitives you want to </a:t>
            </a:r>
            <a:r>
              <a:rPr lang="en-US" altLang="zh-CN" dirty="0" smtClean="0"/>
              <a:t>distinguish.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>
              <a:buNone/>
            </a:pPr>
            <a:r>
              <a:rPr lang="en-US" altLang="zh-CN" b="1" dirty="0" smtClean="0"/>
              <a:t>	void </a:t>
            </a:r>
            <a:r>
              <a:rPr lang="en-US" altLang="zh-CN" b="1" dirty="0" err="1" smtClean="0"/>
              <a:t>glPushName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GLuint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name</a:t>
            </a:r>
            <a:r>
              <a:rPr lang="en-US" altLang="zh-CN" b="1" dirty="0" smtClean="0"/>
              <a:t>)</a:t>
            </a:r>
          </a:p>
          <a:p>
            <a:pPr lvl="2">
              <a:buNone/>
            </a:pPr>
            <a:r>
              <a:rPr lang="en-US" altLang="zh-CN" b="1" dirty="0" smtClean="0"/>
              <a:t>	void </a:t>
            </a:r>
            <a:r>
              <a:rPr lang="en-US" altLang="zh-CN" b="1" dirty="0" err="1" smtClean="0"/>
              <a:t>glPopName</a:t>
            </a:r>
            <a:r>
              <a:rPr lang="en-US" altLang="zh-CN" b="1" dirty="0" smtClean="0"/>
              <a:t>(</a:t>
            </a:r>
            <a:r>
              <a:rPr lang="en-US" altLang="zh-CN" dirty="0" smtClean="0"/>
              <a:t>)</a:t>
            </a:r>
          </a:p>
          <a:p>
            <a:pPr lvl="2">
              <a:buNone/>
            </a:pPr>
            <a:r>
              <a:rPr lang="en-US" altLang="zh-CN" b="1" dirty="0" smtClean="0"/>
              <a:t>	void </a:t>
            </a:r>
            <a:r>
              <a:rPr lang="en-US" altLang="zh-CN" b="1" dirty="0" err="1" smtClean="0"/>
              <a:t>glLoadName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GLuint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name</a:t>
            </a:r>
            <a:r>
              <a:rPr lang="en-US" altLang="zh-CN" b="1" dirty="0" smtClean="0"/>
              <a:t>)</a:t>
            </a:r>
          </a:p>
          <a:p>
            <a:pPr lvl="2">
              <a:buNone/>
            </a:pPr>
            <a:endParaRPr lang="en-US" altLang="zh-CN" b="1" dirty="0" smtClean="0"/>
          </a:p>
          <a:p>
            <a:pPr lvl="2"/>
            <a:r>
              <a:rPr lang="en-US" altLang="zh-CN" dirty="0" smtClean="0"/>
              <a:t>You can feel free to use the same code to render both in GL_RENDER mode and in GL_SELECT mode</a:t>
            </a:r>
            <a:endParaRPr lang="en-US" altLang="zh-CN" b="1" dirty="0" smtClean="0"/>
          </a:p>
          <a:p>
            <a:pPr lvl="2"/>
            <a:endParaRPr lang="en-US" altLang="zh-CN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Picking</a:t>
            </a:r>
          </a:p>
          <a:p>
            <a:pPr lvl="1"/>
            <a:r>
              <a:rPr lang="en-US" altLang="zh-CN" dirty="0" smtClean="0"/>
              <a:t>Quit selection mode</a:t>
            </a:r>
          </a:p>
          <a:p>
            <a:pPr lvl="2"/>
            <a:r>
              <a:rPr lang="en-US" altLang="zh-CN" dirty="0" err="1" smtClean="0"/>
              <a:t>glRenderMode</a:t>
            </a:r>
            <a:r>
              <a:rPr lang="en-US" altLang="zh-CN" dirty="0" smtClean="0"/>
              <a:t>(GL_RENDER)</a:t>
            </a:r>
          </a:p>
          <a:p>
            <a:pPr lvl="3"/>
            <a:r>
              <a:rPr lang="en-US" altLang="zh-CN" dirty="0" smtClean="0"/>
              <a:t>return the hitting number in select buffer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dirty="0" smtClean="0">
                <a:hlinkClick r:id="rId2" action="ppaction://hlinkfile"/>
              </a:rPr>
              <a:t>Mirror reflection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 action="ppaction://hlinkfile"/>
              </a:rPr>
              <a:t>Shadow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Picking</a:t>
            </a:r>
          </a:p>
          <a:p>
            <a:pPr lvl="1"/>
            <a:r>
              <a:rPr lang="en-US" altLang="zh-CN" dirty="0" smtClean="0">
                <a:hlinkClick r:id="rId4" action="ppaction://hlinkfile"/>
              </a:rPr>
              <a:t>example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Multiple Viewports</a:t>
            </a:r>
          </a:p>
          <a:p>
            <a:pPr lvl="1"/>
            <a:r>
              <a:rPr lang="en-US" altLang="zh-CN" dirty="0" smtClean="0">
                <a:hlinkClick r:id="rId5" action="ppaction://hlinkfile"/>
              </a:rPr>
              <a:t>Maze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  <a:endParaRPr lang="zh-CN" altLang="en-US" dirty="0"/>
          </a:p>
        </p:txBody>
      </p:sp>
      <p:sp>
        <p:nvSpPr>
          <p:cNvPr id="7" name="右箭头 6">
            <a:hlinkClick r:id="rId6" action="ppaction://hlinksldjump"/>
          </p:cNvPr>
          <p:cNvSpPr/>
          <p:nvPr/>
        </p:nvSpPr>
        <p:spPr>
          <a:xfrm>
            <a:off x="7715272" y="6000768"/>
            <a:ext cx="692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Picking</a:t>
            </a:r>
          </a:p>
          <a:p>
            <a:pPr lvl="1"/>
            <a:r>
              <a:rPr lang="en-US" altLang="zh-CN" dirty="0" smtClean="0"/>
              <a:t>The content of select buffer</a:t>
            </a:r>
          </a:p>
          <a:p>
            <a:pPr lvl="2"/>
            <a:r>
              <a:rPr lang="en-US" altLang="zh-CN" dirty="0" smtClean="0"/>
              <a:t>Every hitting record consists of 4 items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428728" y="3000372"/>
            <a:ext cx="5214974" cy="2857520"/>
            <a:chOff x="642910" y="3143248"/>
            <a:chExt cx="5214974" cy="2857520"/>
          </a:xfrm>
        </p:grpSpPr>
        <p:sp>
          <p:nvSpPr>
            <p:cNvPr id="7" name="矩形 6"/>
            <p:cNvSpPr/>
            <p:nvPr/>
          </p:nvSpPr>
          <p:spPr>
            <a:xfrm>
              <a:off x="642910" y="3143248"/>
              <a:ext cx="521497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# of names in stack when the hitting occurs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42910" y="3643314"/>
              <a:ext cx="521497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min z-coordinate since last record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42910" y="4143380"/>
              <a:ext cx="521497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max z-coordinate since last record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42910" y="4643446"/>
              <a:ext cx="5214974" cy="1357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content of the name stack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Picking</a:t>
            </a:r>
          </a:p>
          <a:p>
            <a:pPr lvl="1"/>
            <a:r>
              <a:rPr lang="en-US" altLang="zh-CN" dirty="0" smtClean="0"/>
              <a:t>The content of select buffer</a:t>
            </a:r>
          </a:p>
          <a:p>
            <a:pPr lvl="2"/>
            <a:r>
              <a:rPr lang="en-US" altLang="zh-CN" dirty="0" smtClean="0"/>
              <a:t>Notice</a:t>
            </a:r>
          </a:p>
          <a:p>
            <a:pPr lvl="3"/>
            <a:r>
              <a:rPr lang="en-US" altLang="zh-CN" dirty="0" smtClean="0"/>
              <a:t>min &amp; max z coordinates are number range from[0, 1], then multiplied by 2^32-1 to the nearest integer</a:t>
            </a:r>
          </a:p>
          <a:p>
            <a:pPr lvl="3"/>
            <a:endParaRPr lang="en-US" altLang="zh-CN" dirty="0" smtClean="0"/>
          </a:p>
          <a:p>
            <a:pPr lvl="3"/>
            <a:r>
              <a:rPr lang="en-US" altLang="zh-CN" dirty="0" smtClean="0"/>
              <a:t>min &amp; max z coordinates are the primitives intersect with the view volume</a:t>
            </a:r>
          </a:p>
          <a:p>
            <a:pPr lvl="3"/>
            <a:endParaRPr lang="en-US" altLang="zh-CN" dirty="0" smtClean="0"/>
          </a:p>
          <a:p>
            <a:pPr lvl="3"/>
            <a:r>
              <a:rPr lang="en-US" altLang="zh-CN" dirty="0" smtClean="0"/>
              <a:t>the content of the stack starts from the bottom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pPr lvl="1"/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dirty="0" smtClean="0"/>
              <a:t>Picking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Multiple Viewports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Multiple Viewport</a:t>
            </a:r>
          </a:p>
          <a:p>
            <a:pPr lvl="1"/>
            <a:r>
              <a:rPr lang="en-US" altLang="zh-CN" dirty="0" smtClean="0"/>
              <a:t>Just use </a:t>
            </a:r>
            <a:r>
              <a:rPr lang="en-US" altLang="zh-CN" dirty="0" err="1" smtClean="0"/>
              <a:t>glViewport</a:t>
            </a:r>
            <a:r>
              <a:rPr lang="en-US" altLang="zh-CN" dirty="0" smtClean="0"/>
              <a:t>() to decide which part of the window you’re about to </a:t>
            </a:r>
            <a:r>
              <a:rPr lang="en-US" altLang="zh-CN" dirty="0" smtClean="0"/>
              <a:t>render.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 err="1" smtClean="0"/>
              <a:t>ModelView</a:t>
            </a:r>
            <a:r>
              <a:rPr lang="en-US" altLang="zh-CN" dirty="0" smtClean="0"/>
              <a:t> matrix and </a:t>
            </a:r>
            <a:r>
              <a:rPr lang="en-US" altLang="zh-CN" dirty="0" smtClean="0"/>
              <a:t>projection matrix respectively.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About the maze</a:t>
            </a:r>
          </a:p>
          <a:p>
            <a:pPr lvl="1"/>
            <a:r>
              <a:rPr lang="en-US" altLang="zh-CN" dirty="0" smtClean="0"/>
              <a:t>A 2D texture generated by </a:t>
            </a:r>
            <a:r>
              <a:rPr lang="en-US" altLang="zh-CN" dirty="0" smtClean="0"/>
              <a:t>ourselves.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Start from a random position of the </a:t>
            </a:r>
            <a:r>
              <a:rPr lang="en-US" altLang="zh-CN" dirty="0" smtClean="0"/>
              <a:t>image.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Every time pick a random direction if it won’t meet a position that already been </a:t>
            </a:r>
            <a:r>
              <a:rPr lang="en-US" altLang="zh-CN" dirty="0" smtClean="0"/>
              <a:t>visited.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Once </a:t>
            </a:r>
            <a:r>
              <a:rPr lang="en-US" altLang="zh-CN" dirty="0" smtClean="0"/>
              <a:t>in a dead end, </a:t>
            </a:r>
            <a:r>
              <a:rPr lang="en-US" altLang="zh-CN" dirty="0" smtClean="0"/>
              <a:t>pick a random position which has been </a:t>
            </a:r>
            <a:r>
              <a:rPr lang="en-US" altLang="zh-CN" dirty="0" smtClean="0"/>
              <a:t>visited and start again.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1143008"/>
          </a:xfrm>
        </p:spPr>
        <p:txBody>
          <a:bodyPr>
            <a:normAutofit/>
          </a:bodyPr>
          <a:lstStyle/>
          <a:p>
            <a:r>
              <a:rPr lang="en-US" altLang="zh-CN" sz="2200" dirty="0" smtClean="0"/>
              <a:t>Any of the examples is acceptable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4348" y="27146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Some more(Optional)…</a:t>
            </a:r>
            <a:endParaRPr lang="zh-CN" altLang="en-US" sz="3600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Exercise time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42910" y="3929066"/>
            <a:ext cx="8229600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altLang="zh-CN" sz="2200" dirty="0" smtClean="0"/>
          </a:p>
        </p:txBody>
      </p:sp>
      <p:sp>
        <p:nvSpPr>
          <p:cNvPr id="9" name="左箭头 8">
            <a:hlinkClick r:id="rId2" action="ppaction://hlinksldjump"/>
          </p:cNvPr>
          <p:cNvSpPr/>
          <p:nvPr/>
        </p:nvSpPr>
        <p:spPr>
          <a:xfrm>
            <a:off x="7286644" y="2214554"/>
            <a:ext cx="85725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571472" y="3929066"/>
            <a:ext cx="8229600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571472" y="3643314"/>
            <a:ext cx="8229600" cy="2643206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Shadow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200" dirty="0" smtClean="0"/>
              <a:t>Try to use different functions and operations in stencil buffer to cast a shadow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altLang="zh-CN" sz="2200" dirty="0" smtClean="0"/>
              <a:t>Try other methods to cast a </a:t>
            </a:r>
            <a:r>
              <a:rPr lang="en-US" altLang="zh-CN" sz="2200" dirty="0" smtClean="0"/>
              <a:t>shadow (</a:t>
            </a:r>
            <a:r>
              <a:rPr lang="en-US" altLang="zh-CN" sz="2200" dirty="0" smtClean="0"/>
              <a:t>like the </a:t>
            </a:r>
            <a:r>
              <a:rPr lang="en-US" altLang="zh-CN" sz="2200" dirty="0" err="1" smtClean="0"/>
              <a:t>ShadowMatrix</a:t>
            </a:r>
            <a:r>
              <a:rPr lang="en-US" altLang="zh-CN" sz="2200" dirty="0" smtClean="0"/>
              <a:t>)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altLang="zh-CN" sz="2200" dirty="0" smtClean="0"/>
              <a:t>Picking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 (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mainly for vertices)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</a:t>
            </a:r>
            <a:r>
              <a:rPr kumimoji="0" lang="en-US" altLang="zh-C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ray and faces </a:t>
            </a:r>
            <a:r>
              <a:rPr kumimoji="0" lang="en-US" altLang="zh-CN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intersectio</a:t>
            </a:r>
            <a:r>
              <a:rPr lang="en-US" altLang="zh-CN" sz="2200" dirty="0" smtClean="0"/>
              <a:t>n </a:t>
            </a:r>
            <a:r>
              <a:rPr lang="en-US" altLang="zh-CN" sz="2200" dirty="0" smtClean="0"/>
              <a:t>yourself (</a:t>
            </a:r>
            <a:r>
              <a:rPr lang="en-US" altLang="zh-CN" sz="2200" dirty="0" smtClean="0"/>
              <a:t>accurate selection)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Stencil Buffer</a:t>
            </a:r>
          </a:p>
          <a:p>
            <a:pPr lvl="1"/>
            <a:r>
              <a:rPr lang="en-US" altLang="zh-CN" dirty="0" smtClean="0"/>
              <a:t>Picking</a:t>
            </a:r>
          </a:p>
          <a:p>
            <a:pPr lvl="1"/>
            <a:r>
              <a:rPr lang="en-US" altLang="zh-CN" dirty="0" smtClean="0"/>
              <a:t>Multiple Viewports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11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dirty="0" smtClean="0"/>
              <a:t>In reality, If we want to draw some figure on a car, we can…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That’s almost the exact same way in which we use stencil buffer in OpenGL</a:t>
            </a:r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pic>
        <p:nvPicPr>
          <p:cNvPr id="1026" name="Picture 2" descr="D:\TA\J计算机图形学基础\ppts\Exercise09\stencilbu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420888"/>
            <a:ext cx="3150021" cy="2467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dirty="0" smtClean="0"/>
              <a:t>Stencil Test</a:t>
            </a:r>
          </a:p>
          <a:p>
            <a:pPr lvl="2"/>
            <a:r>
              <a:rPr lang="en-US" altLang="zh-CN" dirty="0" err="1" smtClean="0"/>
              <a:t>glEnable</a:t>
            </a:r>
            <a:r>
              <a:rPr lang="en-US" altLang="zh-CN" dirty="0" smtClean="0"/>
              <a:t>(GL_STECIL_TEST)</a:t>
            </a:r>
          </a:p>
          <a:p>
            <a:pPr lvl="2"/>
            <a:r>
              <a:rPr lang="en-US" altLang="zh-CN" dirty="0" smtClean="0"/>
              <a:t>Executed before depth test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We’ll see how it works by comparing with what we do in reality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dirty="0" smtClean="0"/>
              <a:t>Like depth buffer, we need to clear stencil buffer first</a:t>
            </a:r>
          </a:p>
          <a:p>
            <a:pPr lvl="1">
              <a:buNone/>
            </a:pPr>
            <a:r>
              <a:rPr lang="en-US" altLang="zh-CN" sz="2400" b="1" dirty="0" smtClean="0"/>
              <a:t>	void </a:t>
            </a:r>
            <a:r>
              <a:rPr lang="en-US" altLang="zh-CN" sz="2400" b="1" dirty="0" err="1" smtClean="0"/>
              <a:t>glClearStencil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GLint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smtClean="0"/>
              <a:t>s</a:t>
            </a:r>
            <a:r>
              <a:rPr lang="en-US" altLang="zh-CN" sz="2400" b="1" dirty="0" smtClean="0"/>
              <a:t>)</a:t>
            </a:r>
          </a:p>
          <a:p>
            <a:pPr lvl="1"/>
            <a:endParaRPr lang="en-US" altLang="zh-CN" sz="2400" dirty="0" smtClean="0"/>
          </a:p>
          <a:p>
            <a:pPr lvl="1"/>
            <a:r>
              <a:rPr lang="en-US" altLang="zh-CN" sz="2400" dirty="0" smtClean="0"/>
              <a:t>And with GL_STENCIL_BUFFER_BIT in </a:t>
            </a:r>
            <a:r>
              <a:rPr lang="en-US" altLang="zh-CN" sz="2400" dirty="0" err="1" smtClean="0"/>
              <a:t>glClear</a:t>
            </a:r>
            <a:r>
              <a:rPr lang="en-US" altLang="zh-CN" sz="2400" dirty="0" smtClean="0"/>
              <a:t>() before every frame is refreshed</a:t>
            </a:r>
            <a:endParaRPr lang="en-US" altLang="zh-CN" dirty="0" smtClean="0"/>
          </a:p>
          <a:p>
            <a:pPr lvl="3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Stencil Buffer</a:t>
            </a:r>
          </a:p>
          <a:p>
            <a:pPr lvl="1"/>
            <a:r>
              <a:rPr lang="en-US" altLang="zh-CN" sz="2400" b="1" dirty="0" smtClean="0"/>
              <a:t>void</a:t>
            </a:r>
            <a:r>
              <a:rPr lang="en-US" altLang="zh-CN" sz="2400" dirty="0" smtClean="0"/>
              <a:t> </a:t>
            </a:r>
            <a:r>
              <a:rPr lang="en-US" altLang="zh-CN" sz="2400" b="1" dirty="0" err="1" smtClean="0"/>
              <a:t>glStencilFunc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GLenum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err="1" smtClean="0"/>
              <a:t>func</a:t>
            </a:r>
            <a:r>
              <a:rPr lang="en-US" altLang="zh-CN" sz="2400" b="1" i="1" dirty="0" smtClean="0"/>
              <a:t>, </a:t>
            </a:r>
            <a:r>
              <a:rPr lang="en-US" altLang="zh-CN" sz="2400" b="1" dirty="0" err="1" smtClean="0"/>
              <a:t>GLint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smtClean="0"/>
              <a:t>ref, </a:t>
            </a:r>
            <a:r>
              <a:rPr lang="en-US" altLang="zh-CN" sz="2400" b="1" dirty="0" err="1" smtClean="0"/>
              <a:t>GLuint</a:t>
            </a:r>
            <a:r>
              <a:rPr lang="en-US" altLang="zh-CN" sz="2400" b="1" dirty="0" smtClean="0"/>
              <a:t> </a:t>
            </a:r>
            <a:r>
              <a:rPr lang="en-US" altLang="zh-CN" sz="2400" b="1" i="1" dirty="0" smtClean="0"/>
              <a:t>mask);</a:t>
            </a:r>
          </a:p>
          <a:p>
            <a:pPr lvl="1"/>
            <a:endParaRPr lang="en-US" altLang="zh-CN" sz="2400" b="1" i="1" dirty="0" smtClean="0"/>
          </a:p>
          <a:p>
            <a:pPr lvl="2"/>
            <a:r>
              <a:rPr lang="en-US" altLang="zh-CN" dirty="0" err="1" smtClean="0"/>
              <a:t>func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GL_NEVER/GL_ALWAYS</a:t>
            </a:r>
          </a:p>
          <a:p>
            <a:pPr lvl="3"/>
            <a:r>
              <a:rPr lang="en-US" altLang="zh-CN" dirty="0" smtClean="0"/>
              <a:t>GL_LESS/GL_LEQUAL/GL_EQUAL/GL_GEQUAL/GL_GREATER</a:t>
            </a:r>
          </a:p>
          <a:p>
            <a:pPr lvl="3"/>
            <a:r>
              <a:rPr lang="en-US" altLang="zh-CN" dirty="0" smtClean="0"/>
              <a:t>GL_NOTEQUAL</a:t>
            </a:r>
          </a:p>
          <a:p>
            <a:pPr lvl="2"/>
            <a:r>
              <a:rPr lang="en-US" altLang="zh-CN" dirty="0" smtClean="0"/>
              <a:t>ref</a:t>
            </a:r>
          </a:p>
          <a:p>
            <a:pPr lvl="3"/>
            <a:r>
              <a:rPr lang="en-US" altLang="zh-CN" dirty="0" smtClean="0"/>
              <a:t>reference value</a:t>
            </a:r>
          </a:p>
          <a:p>
            <a:pPr lvl="3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2416</TotalTime>
  <Words>1309</Words>
  <Application>Microsoft Office PowerPoint</Application>
  <PresentationFormat>全屏显示(4:3)</PresentationFormat>
  <Paragraphs>297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聚合</vt:lpstr>
      <vt:lpstr>OpenGL Programming</vt:lpstr>
      <vt:lpstr>Week 11</vt:lpstr>
      <vt:lpstr>What will we do?</vt:lpstr>
      <vt:lpstr>Week 11</vt:lpstr>
      <vt:lpstr>Week 11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Week 11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Week 11</vt:lpstr>
      <vt:lpstr>Main techniques we need</vt:lpstr>
      <vt:lpstr>Main techniques we need</vt:lpstr>
      <vt:lpstr>Week 11</vt:lpstr>
      <vt:lpstr>Some more(Optional)…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Naruto</dc:creator>
  <cp:lastModifiedBy>new</cp:lastModifiedBy>
  <cp:revision>1684</cp:revision>
  <dcterms:created xsi:type="dcterms:W3CDTF">2013-03-02T00:49:58Z</dcterms:created>
  <dcterms:modified xsi:type="dcterms:W3CDTF">2015-05-10T12:45:02Z</dcterms:modified>
</cp:coreProperties>
</file>