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329" r:id="rId5"/>
    <p:sldId id="330" r:id="rId6"/>
    <p:sldId id="333" r:id="rId7"/>
    <p:sldId id="334" r:id="rId8"/>
    <p:sldId id="335" r:id="rId9"/>
    <p:sldId id="336" r:id="rId10"/>
    <p:sldId id="331" r:id="rId11"/>
    <p:sldId id="337" r:id="rId12"/>
    <p:sldId id="344" r:id="rId13"/>
    <p:sldId id="332" r:id="rId14"/>
    <p:sldId id="339" r:id="rId15"/>
    <p:sldId id="340" r:id="rId16"/>
    <p:sldId id="341" r:id="rId17"/>
    <p:sldId id="342" r:id="rId18"/>
    <p:sldId id="343" r:id="rId19"/>
    <p:sldId id="288" r:id="rId20"/>
    <p:sldId id="28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C4F076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4660"/>
  </p:normalViewPr>
  <p:slideViewPr>
    <p:cSldViewPr>
      <p:cViewPr>
        <p:scale>
          <a:sx n="300" d="100"/>
          <a:sy n="300" d="100"/>
        </p:scale>
        <p:origin x="3654" y="6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nlabs.com/articles_data/cel_shad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48.exe" TargetMode="External"/><Relationship Id="rId2" Type="http://schemas.openxmlformats.org/officeDocument/2006/relationships/hyperlink" Target="lesson3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hyperlink" Target="lesson37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Load a </a:t>
            </a:r>
            <a:r>
              <a:rPr lang="en-US" altLang="zh-CN" dirty="0" err="1" smtClean="0">
                <a:solidFill>
                  <a:srgbClr val="000000"/>
                </a:solidFill>
              </a:rPr>
              <a:t>heightmap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Trackball</a:t>
            </a: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</a:rPr>
              <a:t>Cel</a:t>
            </a:r>
            <a:r>
              <a:rPr lang="en-US" altLang="zh-CN" dirty="0" smtClean="0">
                <a:solidFill>
                  <a:srgbClr val="000000"/>
                </a:solidFill>
              </a:rPr>
              <a:t>-Shading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Trackball</a:t>
            </a:r>
          </a:p>
          <a:p>
            <a:pPr lvl="1"/>
            <a:r>
              <a:rPr lang="en-US" altLang="zh-CN" dirty="0" smtClean="0"/>
              <a:t>Rotate an object freely.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Many design principles, but here we adopt the following:</a:t>
            </a:r>
          </a:p>
          <a:p>
            <a:pPr lvl="2"/>
            <a:r>
              <a:rPr lang="en-US" altLang="zh-CN" dirty="0" smtClean="0"/>
              <a:t>Rotate around the center of the object itself;</a:t>
            </a:r>
          </a:p>
          <a:p>
            <a:pPr lvl="2"/>
            <a:r>
              <a:rPr lang="en-US" altLang="zh-CN" dirty="0" smtClean="0"/>
              <a:t>Use a ball to simulate the rotation.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Trackball</a:t>
            </a:r>
          </a:p>
          <a:p>
            <a:pPr lvl="1"/>
            <a:r>
              <a:rPr lang="en-US" altLang="zh-CN" dirty="0" smtClean="0"/>
              <a:t>The trackball model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1026" name="Picture 2" descr="D:\TA\J计算机图形学基础 (2013-2014)\projects\Docs\02_RubikCubeDoc\trackbal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2996952"/>
            <a:ext cx="4104456" cy="3063325"/>
          </a:xfrm>
          <a:prstGeom prst="rect">
            <a:avLst/>
          </a:prstGeom>
          <a:noFill/>
        </p:spPr>
      </p:pic>
      <p:cxnSp>
        <p:nvCxnSpPr>
          <p:cNvPr id="12" name="直接箭头连接符 11"/>
          <p:cNvCxnSpPr>
            <a:endCxn id="8" idx="3"/>
          </p:cNvCxnSpPr>
          <p:nvPr/>
        </p:nvCxnSpPr>
        <p:spPr>
          <a:xfrm flipV="1">
            <a:off x="4401815" y="4403931"/>
            <a:ext cx="236194" cy="376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6" idx="5"/>
          </p:cNvCxnSpPr>
          <p:nvPr/>
        </p:nvCxnSpPr>
        <p:spPr>
          <a:xfrm flipH="1" flipV="1">
            <a:off x="4235323" y="4498238"/>
            <a:ext cx="164111" cy="2839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666135" y="4401999"/>
            <a:ext cx="2380" cy="788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11836" y="4502433"/>
            <a:ext cx="0" cy="610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/>
          <p:cNvSpPr/>
          <p:nvPr/>
        </p:nvSpPr>
        <p:spPr>
          <a:xfrm>
            <a:off x="4186709" y="4271030"/>
            <a:ext cx="511175" cy="171450"/>
          </a:xfrm>
          <a:custGeom>
            <a:avLst/>
            <a:gdLst>
              <a:gd name="connsiteX0" fmla="*/ 0 w 511175"/>
              <a:gd name="connsiteY0" fmla="*/ 171450 h 171450"/>
              <a:gd name="connsiteX1" fmla="*/ 215900 w 511175"/>
              <a:gd name="connsiteY1" fmla="*/ 12700 h 171450"/>
              <a:gd name="connsiteX2" fmla="*/ 511175 w 511175"/>
              <a:gd name="connsiteY2" fmla="*/ 952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175" h="171450">
                <a:moveTo>
                  <a:pt x="0" y="171450"/>
                </a:moveTo>
                <a:cubicBezTo>
                  <a:pt x="65352" y="98425"/>
                  <a:pt x="130704" y="25400"/>
                  <a:pt x="215900" y="12700"/>
                </a:cubicBezTo>
                <a:cubicBezTo>
                  <a:pt x="301096" y="0"/>
                  <a:pt x="406135" y="47625"/>
                  <a:pt x="511175" y="95250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73860" y="443677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27464" y="4342468"/>
            <a:ext cx="72008" cy="720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07274" y="4778585"/>
            <a:ext cx="537466" cy="39732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4208934" y="5090180"/>
            <a:ext cx="452438" cy="10477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170191" y="506061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24637" y="5147703"/>
            <a:ext cx="72008" cy="720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 animBg="1"/>
      <p:bldP spid="8" grpId="0" animBg="1"/>
      <p:bldP spid="1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Load a </a:t>
            </a:r>
            <a:r>
              <a:rPr lang="en-US" altLang="zh-CN" dirty="0" err="1" smtClean="0">
                <a:solidFill>
                  <a:srgbClr val="000000"/>
                </a:solidFill>
              </a:rPr>
              <a:t>heightmap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Trackball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Cel</a:t>
            </a:r>
            <a:r>
              <a:rPr lang="en-US" altLang="zh-CN" dirty="0" smtClean="0">
                <a:solidFill>
                  <a:srgbClr val="FF0000"/>
                </a:solidFill>
              </a:rPr>
              <a:t>-Shading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/>
              <a:t>A method to create a cartoon-like effect</a:t>
            </a:r>
          </a:p>
          <a:p>
            <a:pPr lvl="1"/>
            <a:r>
              <a:rPr lang="en-US" altLang="zh-CN" dirty="0" smtClean="0"/>
              <a:t>Simulate lighting effect with 1-D texture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Here is a link to give a brief explanation</a:t>
            </a:r>
          </a:p>
          <a:p>
            <a:pPr lvl="2"/>
            <a:r>
              <a:rPr lang="en-US" dirty="0" smtClean="0">
                <a:hlinkClick r:id="rId2"/>
              </a:rPr>
              <a:t>http://www.konlabs.com/articles_data/cel_shading/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/>
              <a:t>Lighting equation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7" name="图片 6" descr="cel-shad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571744"/>
            <a:ext cx="4099964" cy="2348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/>
              <a:t>Texture content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8" name="图片 7" descr="cel-shadin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214686"/>
            <a:ext cx="6167730" cy="1233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/>
              <a:t>Texture content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9" name="图片 8" descr="cel-shadin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500306"/>
            <a:ext cx="5001323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/>
              <a:t>Outline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9" name="图片 8" descr="cel-shadin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786058"/>
            <a:ext cx="6925709" cy="218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7146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Load a </a:t>
            </a:r>
            <a:r>
              <a:rPr lang="en-US" altLang="zh-CN" dirty="0" err="1" smtClean="0"/>
              <a:t>heightmap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Trackball</a:t>
            </a:r>
          </a:p>
          <a:p>
            <a:pPr lvl="1"/>
            <a:r>
              <a:rPr lang="en-US" altLang="zh-CN" dirty="0" smtClean="0">
                <a:hlinkClick r:id="rId3" action="ppaction://hlinkfile"/>
              </a:rPr>
              <a:t>example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Cel</a:t>
            </a:r>
            <a:r>
              <a:rPr lang="en-US" altLang="zh-CN" dirty="0" smtClean="0"/>
              <a:t>-Shading</a:t>
            </a:r>
          </a:p>
          <a:p>
            <a:pPr lvl="1"/>
            <a:r>
              <a:rPr lang="en-US" altLang="zh-CN" dirty="0" smtClean="0">
                <a:hlinkClick r:id="rId4" action="ppaction://hlinkfile"/>
              </a:rPr>
              <a:t>example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5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Load a </a:t>
            </a:r>
            <a:r>
              <a:rPr lang="en-US" altLang="zh-CN" dirty="0" err="1" smtClean="0">
                <a:solidFill>
                  <a:srgbClr val="FF0000"/>
                </a:solidFill>
              </a:rPr>
              <a:t>heightmap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Trackball</a:t>
            </a: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</a:rPr>
              <a:t>Cel</a:t>
            </a:r>
            <a:r>
              <a:rPr lang="en-US" altLang="zh-CN" dirty="0" smtClean="0">
                <a:solidFill>
                  <a:srgbClr val="000000"/>
                </a:solidFill>
              </a:rPr>
              <a:t>-Shading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Load a </a:t>
            </a:r>
            <a:r>
              <a:rPr lang="en-US" altLang="zh-CN" dirty="0" err="1" smtClean="0"/>
              <a:t>heightmap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err="1" smtClean="0"/>
              <a:t>heightmap</a:t>
            </a:r>
            <a:r>
              <a:rPr lang="en-US" altLang="zh-CN" dirty="0" smtClean="0"/>
              <a:t> contains height information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7" name="图片 6" descr="heightma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643182"/>
            <a:ext cx="3251941" cy="3251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Load a </a:t>
            </a:r>
            <a:r>
              <a:rPr lang="en-US" altLang="zh-CN" dirty="0" err="1" smtClean="0"/>
              <a:t>heightmap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to load </a:t>
            </a:r>
            <a:r>
              <a:rPr lang="en-US" altLang="zh-CN" dirty="0" smtClean="0"/>
              <a:t>an image into </a:t>
            </a:r>
            <a:r>
              <a:rPr lang="en-US" altLang="zh-CN" dirty="0" smtClean="0"/>
              <a:t>memory as </a:t>
            </a:r>
            <a:r>
              <a:rPr lang="en-US" altLang="zh-CN" dirty="0" smtClean="0">
                <a:solidFill>
                  <a:srgbClr val="FF0000"/>
                </a:solidFill>
              </a:rPr>
              <a:t>pure data</a:t>
            </a:r>
            <a:r>
              <a:rPr lang="en-US" altLang="zh-CN" dirty="0" smtClean="0"/>
              <a:t> but not as texture?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Resolve the image file yourself.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SOIL library</a:t>
            </a:r>
          </a:p>
          <a:p>
            <a:pPr lvl="3"/>
            <a:r>
              <a:rPr lang="en-US" altLang="zh-CN" dirty="0" smtClean="0"/>
              <a:t>unsigned char* </a:t>
            </a:r>
            <a:r>
              <a:rPr lang="en-US" altLang="zh-CN" dirty="0" err="1" smtClean="0"/>
              <a:t>SOIL_load_image</a:t>
            </a:r>
            <a:r>
              <a:rPr lang="en-US" altLang="zh-CN" dirty="0" smtClean="0"/>
              <a:t>(</a:t>
            </a:r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/>
              <a:t>const </a:t>
            </a:r>
            <a:r>
              <a:rPr lang="en-US" altLang="zh-CN" dirty="0" smtClean="0"/>
              <a:t>char *</a:t>
            </a:r>
            <a:r>
              <a:rPr lang="en-US" altLang="zh-CN" i="1" dirty="0" smtClean="0"/>
              <a:t>filename</a:t>
            </a:r>
            <a:r>
              <a:rPr lang="en-US" altLang="zh-CN" dirty="0" smtClean="0"/>
              <a:t>, 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height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channels</a:t>
            </a:r>
            <a:r>
              <a:rPr lang="en-US" altLang="zh-CN" dirty="0" smtClean="0"/>
              <a:t>, 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force_channels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Load a </a:t>
            </a:r>
            <a:r>
              <a:rPr lang="en-US" altLang="zh-CN" dirty="0" err="1" smtClean="0"/>
              <a:t>heightmap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this </a:t>
            </a:r>
            <a:r>
              <a:rPr lang="en-US" altLang="zh-CN" dirty="0" smtClean="0"/>
              <a:t>gray scale image</a:t>
            </a:r>
            <a:r>
              <a:rPr lang="en-US" altLang="zh-CN" dirty="0" smtClean="0"/>
              <a:t>, every pixel contains </a:t>
            </a:r>
            <a:r>
              <a:rPr lang="en-US" altLang="zh-CN" dirty="0" smtClean="0"/>
              <a:t>exactly </a:t>
            </a:r>
            <a:r>
              <a:rPr lang="en-US" altLang="zh-CN" b="1" dirty="0" smtClean="0"/>
              <a:t>one</a:t>
            </a:r>
            <a:r>
              <a:rPr lang="en-US" altLang="zh-CN" dirty="0" smtClean="0"/>
              <a:t> byte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, which you can treat as an integer to represent the height </a:t>
            </a:r>
            <a:r>
              <a:rPr lang="en-US" altLang="zh-CN" dirty="0" smtClean="0"/>
              <a:t>value.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Alternatively, you can construct a </a:t>
            </a:r>
            <a:r>
              <a:rPr lang="en-US" altLang="zh-CN" dirty="0" smtClean="0"/>
              <a:t>model explicitly.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triangulation, for </a:t>
            </a:r>
            <a:r>
              <a:rPr lang="en-US" altLang="zh-CN" dirty="0" smtClean="0"/>
              <a:t>example.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419872" y="4653136"/>
          <a:ext cx="2213790" cy="18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65"/>
                <a:gridCol w="368965"/>
                <a:gridCol w="368965"/>
                <a:gridCol w="368965"/>
                <a:gridCol w="368965"/>
                <a:gridCol w="368965"/>
              </a:tblGrid>
              <a:tr h="368965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Load a </a:t>
            </a:r>
            <a:r>
              <a:rPr lang="en-US" altLang="zh-CN" dirty="0" err="1" smtClean="0"/>
              <a:t>heightmap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 smtClean="0"/>
              <a:t>can construct a data structure to store you model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Since this height map is not so small (256 by 256)</a:t>
            </a:r>
          </a:p>
          <a:p>
            <a:pPr lvl="3"/>
            <a:r>
              <a:rPr lang="en-US" altLang="zh-CN" dirty="0" smtClean="0"/>
              <a:t>On one side, you may need an efficient data structure</a:t>
            </a:r>
          </a:p>
          <a:p>
            <a:pPr lvl="3"/>
            <a:r>
              <a:rPr lang="en-US" altLang="zh-CN" dirty="0" smtClean="0"/>
              <a:t>On the other side, sampling may improve efficiency.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19872" y="4437112"/>
          <a:ext cx="2213790" cy="18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65"/>
                <a:gridCol w="368965"/>
                <a:gridCol w="368965"/>
                <a:gridCol w="368965"/>
                <a:gridCol w="368965"/>
                <a:gridCol w="368965"/>
              </a:tblGrid>
              <a:tr h="368965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8965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4261" marR="34261" marT="33470" marB="334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3347864" y="4365104"/>
            <a:ext cx="2360662" cy="1626345"/>
            <a:chOff x="3347864" y="4365104"/>
            <a:chExt cx="2360662" cy="1626345"/>
          </a:xfrm>
        </p:grpSpPr>
        <p:sp>
          <p:nvSpPr>
            <p:cNvPr id="5" name="椭圆 4"/>
            <p:cNvSpPr/>
            <p:nvPr/>
          </p:nvSpPr>
          <p:spPr>
            <a:xfrm>
              <a:off x="3347864" y="43651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79751" y="436550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15458" y="43801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544120" y="43801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368254" y="508940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00141" y="50897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35848" y="510448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64510" y="510448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363492" y="583235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95379" y="58327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1086" y="584743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59748" y="584743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2073</TotalTime>
  <Words>412</Words>
  <Application>Microsoft Office PowerPoint</Application>
  <PresentationFormat>全屏显示(4:3)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聚合</vt:lpstr>
      <vt:lpstr>OpenGL Programming</vt:lpstr>
      <vt:lpstr>Week 12</vt:lpstr>
      <vt:lpstr>What will we do?</vt:lpstr>
      <vt:lpstr>Week 12</vt:lpstr>
      <vt:lpstr>Week 12</vt:lpstr>
      <vt:lpstr>Main techniques we need</vt:lpstr>
      <vt:lpstr>Main techniques we need</vt:lpstr>
      <vt:lpstr>Main techniques we need</vt:lpstr>
      <vt:lpstr>Main techniques we need</vt:lpstr>
      <vt:lpstr>Week 12</vt:lpstr>
      <vt:lpstr>Main techniques we need</vt:lpstr>
      <vt:lpstr>Main techniques we need</vt:lpstr>
      <vt:lpstr>Week 12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12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Narusaki</cp:lastModifiedBy>
  <cp:revision>1738</cp:revision>
  <dcterms:created xsi:type="dcterms:W3CDTF">2013-03-02T00:49:58Z</dcterms:created>
  <dcterms:modified xsi:type="dcterms:W3CDTF">2015-05-17T15:03:47Z</dcterms:modified>
</cp:coreProperties>
</file>