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303" r:id="rId6"/>
    <p:sldId id="263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33" r:id="rId15"/>
    <p:sldId id="297" r:id="rId16"/>
    <p:sldId id="304" r:id="rId17"/>
    <p:sldId id="298" r:id="rId18"/>
    <p:sldId id="300" r:id="rId19"/>
    <p:sldId id="311" r:id="rId20"/>
    <p:sldId id="301" r:id="rId21"/>
    <p:sldId id="302" r:id="rId22"/>
    <p:sldId id="306" r:id="rId23"/>
    <p:sldId id="307" r:id="rId24"/>
    <p:sldId id="308" r:id="rId25"/>
    <p:sldId id="326" r:id="rId26"/>
    <p:sldId id="328" r:id="rId27"/>
    <p:sldId id="329" r:id="rId28"/>
    <p:sldId id="330" r:id="rId29"/>
    <p:sldId id="331" r:id="rId30"/>
    <p:sldId id="310" r:id="rId31"/>
    <p:sldId id="332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4F076"/>
    <a:srgbClr val="000000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>
        <p:scale>
          <a:sx n="66" d="100"/>
          <a:sy n="66" d="100"/>
        </p:scale>
        <p:origin x="-3270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A\J&#35745;&#31639;&#26426;&#22270;&#24418;&#23398;&#22522;&#30784;%20(2012-2013)\NeHe\Test\Blending\Release\Blending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A\J&#35745;&#31639;&#26426;&#22270;&#24418;&#23398;&#22522;&#30784;%20(2012-2013)\NeHe\GlutSrc\lesson09_SingleStar\Release\lesson09_SingleStar.exe" TargetMode="External"/><Relationship Id="rId2" Type="http://schemas.openxmlformats.org/officeDocument/2006/relationships/hyperlink" Target="file:///D:\TA\J&#35745;&#31639;&#26426;&#22270;&#24418;&#23398;&#22522;&#30784;%20(2012-2013)\NeHe\GlutSrc\lesson18\Release\lesson18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TA\J&#35745;&#31639;&#26426;&#22270;&#24418;&#23398;&#22522;&#30784;%20(2012-2013)\NeHe\GlutSrc\lesson20\Release\lesson20.exe" TargetMode="External"/><Relationship Id="rId4" Type="http://schemas.openxmlformats.org/officeDocument/2006/relationships/hyperlink" Target="file:///D:\TA\J&#35745;&#31639;&#26426;&#22270;&#24418;&#23398;&#22522;&#30784;%20(2012-2013)\NeHe\GlutSrc\lesson09\Release\lesson09.ex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Partial Disk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 void </a:t>
            </a:r>
            <a:r>
              <a:rPr lang="en-US" altLang="zh-CN" sz="2400" b="1" dirty="0" err="1" smtClean="0"/>
              <a:t>gluPartialDisk</a:t>
            </a:r>
            <a:r>
              <a:rPr lang="en-US" altLang="zh-CN" sz="2400" b="1" dirty="0" smtClean="0"/>
              <a:t> (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GLUquadric</a:t>
            </a:r>
            <a:r>
              <a:rPr lang="en-US" altLang="zh-CN" sz="2400" b="1" dirty="0" smtClean="0"/>
              <a:t>* </a:t>
            </a:r>
            <a:r>
              <a:rPr lang="en-US" altLang="zh-CN" sz="2400" b="1" dirty="0" err="1" smtClean="0"/>
              <a:t>qobj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innerRadius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outerRadius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slices,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loops,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startAngle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sweepAngle</a:t>
            </a:r>
            <a:r>
              <a:rPr lang="en-US" altLang="zh-CN" sz="2400" b="1" dirty="0" smtClean="0"/>
              <a:t>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Sphere</a:t>
            </a:r>
          </a:p>
          <a:p>
            <a:pPr lvl="1">
              <a:buNone/>
            </a:pPr>
            <a:r>
              <a:rPr lang="en-US" altLang="zh-CN" sz="2400" b="1" dirty="0" smtClean="0"/>
              <a:t>	 void </a:t>
            </a:r>
            <a:r>
              <a:rPr lang="en-US" altLang="zh-CN" sz="2400" b="1" dirty="0" err="1" smtClean="0"/>
              <a:t>gluSphere</a:t>
            </a:r>
            <a:r>
              <a:rPr lang="en-US" altLang="zh-CN" sz="2400" b="1" dirty="0" smtClean="0"/>
              <a:t> (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GLUquadric</a:t>
            </a:r>
            <a:r>
              <a:rPr lang="en-US" altLang="zh-CN" sz="2400" b="1" dirty="0" smtClean="0"/>
              <a:t>* </a:t>
            </a:r>
            <a:r>
              <a:rPr lang="en-US" altLang="zh-CN" sz="2400" b="1" dirty="0" err="1" smtClean="0"/>
              <a:t>qobj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radius,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slices,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stacks);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Setting of quadric</a:t>
            </a:r>
          </a:p>
          <a:p>
            <a:pPr lvl="2"/>
            <a:r>
              <a:rPr lang="en-US" altLang="zh-CN" sz="2200" dirty="0" smtClean="0"/>
              <a:t>Normal</a:t>
            </a:r>
          </a:p>
          <a:p>
            <a:pPr lvl="2">
              <a:buNone/>
            </a:pPr>
            <a:r>
              <a:rPr lang="en-US" altLang="zh-CN" sz="2200" dirty="0" smtClean="0"/>
              <a:t>	void </a:t>
            </a:r>
            <a:r>
              <a:rPr lang="en-US" altLang="zh-CN" sz="2200" dirty="0" err="1" smtClean="0"/>
              <a:t>gluQuadricNormals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GLUquadric</a:t>
            </a:r>
            <a:r>
              <a:rPr lang="en-US" altLang="zh-CN" sz="2200" dirty="0" smtClean="0"/>
              <a:t>* </a:t>
            </a:r>
            <a:r>
              <a:rPr lang="en-US" altLang="zh-CN" sz="2200" dirty="0" err="1" smtClean="0"/>
              <a:t>quadObject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GLenum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normals</a:t>
            </a:r>
            <a:r>
              <a:rPr lang="en-US" altLang="zh-CN" sz="2200" dirty="0" smtClean="0"/>
              <a:t>)</a:t>
            </a:r>
          </a:p>
          <a:p>
            <a:pPr lvl="2">
              <a:buNone/>
            </a:pPr>
            <a:endParaRPr lang="en-US" altLang="zh-CN" sz="2200" dirty="0" smtClean="0"/>
          </a:p>
          <a:p>
            <a:pPr lvl="3"/>
            <a:r>
              <a:rPr lang="en-US" altLang="zh-CN" sz="2000" dirty="0" err="1" smtClean="0"/>
              <a:t>normals</a:t>
            </a:r>
            <a:endParaRPr lang="en-US" altLang="zh-CN" sz="2000" dirty="0" smtClean="0"/>
          </a:p>
          <a:p>
            <a:pPr lvl="4"/>
            <a:r>
              <a:rPr lang="en-US" altLang="zh-CN" dirty="0" smtClean="0"/>
              <a:t>GLU_SMOOTH</a:t>
            </a:r>
          </a:p>
          <a:p>
            <a:pPr lvl="4"/>
            <a:r>
              <a:rPr lang="en-US" altLang="zh-CN" dirty="0" smtClean="0"/>
              <a:t>GLU_FLAT</a:t>
            </a:r>
          </a:p>
          <a:p>
            <a:pPr lvl="4"/>
            <a:r>
              <a:rPr lang="en-US" altLang="zh-CN" dirty="0" smtClean="0"/>
              <a:t>GLU_NONE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Setting of quadric</a:t>
            </a:r>
          </a:p>
          <a:p>
            <a:pPr lvl="2"/>
            <a:r>
              <a:rPr lang="en-US" altLang="zh-CN" sz="2200" dirty="0" smtClean="0"/>
              <a:t>Texture</a:t>
            </a:r>
          </a:p>
          <a:p>
            <a:pPr lvl="2">
              <a:buNone/>
            </a:pPr>
            <a:r>
              <a:rPr lang="en-US" altLang="zh-CN" sz="2200" dirty="0" smtClean="0"/>
              <a:t>	void </a:t>
            </a:r>
            <a:r>
              <a:rPr lang="en-US" altLang="zh-CN" sz="2200" dirty="0" err="1" smtClean="0"/>
              <a:t>gluQuadricTexture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GLUquadric</a:t>
            </a:r>
            <a:r>
              <a:rPr lang="en-US" altLang="zh-CN" sz="2200" dirty="0" smtClean="0"/>
              <a:t>* </a:t>
            </a:r>
            <a:r>
              <a:rPr lang="en-US" altLang="zh-CN" sz="2200" dirty="0" err="1" smtClean="0"/>
              <a:t>quadObject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GLboolean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textureCoords</a:t>
            </a:r>
            <a:r>
              <a:rPr lang="en-US" altLang="zh-CN" sz="2200" dirty="0" smtClean="0"/>
              <a:t>)</a:t>
            </a:r>
          </a:p>
          <a:p>
            <a:pPr lvl="2">
              <a:buNone/>
            </a:pPr>
            <a:endParaRPr lang="en-US" altLang="zh-CN" sz="2200" dirty="0" smtClean="0"/>
          </a:p>
          <a:p>
            <a:pPr lvl="3"/>
            <a:r>
              <a:rPr lang="en-US" altLang="zh-CN" sz="2000" dirty="0" err="1" smtClean="0"/>
              <a:t>textureCoords</a:t>
            </a:r>
            <a:endParaRPr lang="en-US" altLang="zh-CN" sz="2000" dirty="0" smtClean="0"/>
          </a:p>
          <a:p>
            <a:pPr lvl="4"/>
            <a:r>
              <a:rPr lang="en-US" altLang="zh-CN" dirty="0" smtClean="0"/>
              <a:t>GL_TRUE</a:t>
            </a:r>
          </a:p>
          <a:p>
            <a:pPr lvl="4"/>
            <a:r>
              <a:rPr lang="en-US" altLang="zh-CN" dirty="0" smtClean="0"/>
              <a:t>GL_FALSE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Setting of quadric</a:t>
            </a:r>
          </a:p>
          <a:p>
            <a:pPr lvl="2"/>
            <a:r>
              <a:rPr lang="en-US" altLang="zh-CN" sz="2200" dirty="0" err="1" smtClean="0"/>
              <a:t>DrawingStyle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sz="2200" dirty="0" smtClean="0"/>
              <a:t>	void </a:t>
            </a:r>
            <a:r>
              <a:rPr lang="en-US" altLang="zh-CN" sz="2400" dirty="0" err="1" smtClean="0"/>
              <a:t>gluQuadricDrawStyle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GLUquadric</a:t>
            </a:r>
            <a:r>
              <a:rPr lang="en-US" altLang="zh-CN" sz="2400" dirty="0" smtClean="0"/>
              <a:t>* quadratic, </a:t>
            </a:r>
            <a:r>
              <a:rPr lang="en-US" altLang="zh-CN" sz="2400" dirty="0" err="1" smtClean="0"/>
              <a:t>GLenum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drawStyle</a:t>
            </a:r>
            <a:r>
              <a:rPr lang="en-US" altLang="zh-CN" sz="2400" dirty="0" smtClean="0"/>
              <a:t>);</a:t>
            </a:r>
          </a:p>
          <a:p>
            <a:pPr lvl="2">
              <a:buNone/>
            </a:pPr>
            <a:endParaRPr lang="en-US" altLang="zh-CN" sz="2200" dirty="0" smtClean="0"/>
          </a:p>
          <a:p>
            <a:pPr lvl="2">
              <a:buNone/>
            </a:pPr>
            <a:endParaRPr lang="en-US" altLang="zh-CN" sz="2200" dirty="0" smtClean="0"/>
          </a:p>
          <a:p>
            <a:pPr lvl="3"/>
            <a:r>
              <a:rPr lang="en-US" altLang="zh-CN" sz="2000" dirty="0" err="1" smtClean="0"/>
              <a:t>drawStyle</a:t>
            </a:r>
            <a:endParaRPr lang="en-US" altLang="zh-CN" sz="2000" dirty="0" smtClean="0"/>
          </a:p>
          <a:p>
            <a:pPr lvl="4"/>
            <a:r>
              <a:rPr lang="en-US" altLang="zh-CN" dirty="0" smtClean="0"/>
              <a:t>GLU_FILL</a:t>
            </a:r>
          </a:p>
          <a:p>
            <a:pPr lvl="4"/>
            <a:r>
              <a:rPr lang="en-US" altLang="zh-CN" dirty="0" smtClean="0"/>
              <a:t>GLU_LINE</a:t>
            </a:r>
          </a:p>
          <a:p>
            <a:pPr lvl="4"/>
            <a:r>
              <a:rPr lang="en-US" altLang="zh-CN" dirty="0" smtClean="0"/>
              <a:t>GLU_POINT…</a:t>
            </a:r>
          </a:p>
          <a:p>
            <a:pPr lvl="4"/>
            <a:endParaRPr lang="en-US" altLang="zh-CN" dirty="0" smtClean="0"/>
          </a:p>
          <a:p>
            <a:pPr lvl="4"/>
            <a:r>
              <a:rPr lang="en-US" altLang="zh-CN" dirty="0" smtClean="0"/>
              <a:t>There are other settings for quadric, but here we only introduce what we </a:t>
            </a:r>
            <a:r>
              <a:rPr lang="en-US" altLang="zh-CN" dirty="0" smtClean="0"/>
              <a:t>use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How to use texture on quadric</a:t>
            </a:r>
          </a:p>
          <a:p>
            <a:pPr lvl="2"/>
            <a:r>
              <a:rPr lang="en-US" altLang="zh-CN" dirty="0" err="1" smtClean="0"/>
              <a:t>glEnable</a:t>
            </a:r>
            <a:r>
              <a:rPr lang="en-US" altLang="zh-CN" dirty="0" smtClean="0"/>
              <a:t>(GL_TEXTURE_2D)</a:t>
            </a:r>
          </a:p>
          <a:p>
            <a:pPr lvl="2"/>
            <a:r>
              <a:rPr lang="en-US" altLang="zh-CN" dirty="0" err="1" smtClean="0"/>
              <a:t>glBindTexture</a:t>
            </a:r>
            <a:r>
              <a:rPr lang="en-US" altLang="zh-CN" dirty="0" smtClean="0"/>
              <a:t>(GL_TEXTURE_2D, </a:t>
            </a:r>
            <a:r>
              <a:rPr lang="en-US" altLang="zh-CN" i="1" dirty="0" err="1" smtClean="0"/>
              <a:t>texturehandle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Blending</a:t>
            </a:r>
          </a:p>
          <a:p>
            <a:r>
              <a:rPr lang="en-US" altLang="zh-CN" smtClean="0"/>
              <a:t>Exercise </a:t>
            </a:r>
            <a:r>
              <a:rPr lang="en-US" altLang="zh-CN" dirty="0" smtClean="0"/>
              <a:t>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Week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 smtClean="0"/>
              <a:t>we use </a:t>
            </a:r>
            <a:r>
              <a:rPr lang="en-US" altLang="zh-CN" dirty="0" err="1" smtClean="0"/>
              <a:t>glutInitDisplayMode</a:t>
            </a:r>
            <a:r>
              <a:rPr lang="en-US" altLang="zh-CN" dirty="0" smtClean="0"/>
              <a:t>(), there are both GLUT_RGB and </a:t>
            </a:r>
            <a:r>
              <a:rPr lang="en-US" altLang="zh-CN" dirty="0" smtClean="0"/>
              <a:t>GLUT_RGBA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 smtClean="0"/>
              <a:t>we coloring the objects, there are both glColor3f(r, g, b)and glColor4f(r, g, b, </a:t>
            </a:r>
            <a:r>
              <a:rPr lang="el-GR" altLang="zh-CN" dirty="0" smtClean="0"/>
              <a:t>α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component – </a:t>
            </a:r>
            <a:r>
              <a:rPr lang="el-GR" altLang="zh-CN" dirty="0" smtClean="0"/>
              <a:t>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“Opacity”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Source factor &amp; Destination factor</a:t>
            </a:r>
          </a:p>
          <a:p>
            <a:pPr lvl="2"/>
            <a:r>
              <a:rPr lang="en-US" altLang="zh-CN" dirty="0" smtClean="0"/>
              <a:t>Rendering order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draw_object1()</a:t>
            </a:r>
          </a:p>
          <a:p>
            <a:pPr lvl="2">
              <a:buNone/>
            </a:pPr>
            <a:r>
              <a:rPr lang="en-US" altLang="zh-CN" dirty="0" smtClean="0"/>
              <a:t>	draw_object2()</a:t>
            </a:r>
          </a:p>
          <a:p>
            <a:pPr lvl="2">
              <a:buNone/>
            </a:pPr>
            <a:r>
              <a:rPr lang="en-US" altLang="zh-CN" dirty="0" smtClean="0"/>
              <a:t>	draw_object3()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Source factor &amp; Destination </a:t>
            </a:r>
            <a:r>
              <a:rPr lang="en-US" altLang="zh-CN" dirty="0" smtClean="0"/>
              <a:t>factor</a:t>
            </a:r>
          </a:p>
          <a:p>
            <a:pPr lvl="2"/>
            <a:r>
              <a:rPr lang="en-US" altLang="zh-CN" dirty="0" smtClean="0"/>
              <a:t>Imagine </a:t>
            </a:r>
            <a:r>
              <a:rPr lang="en-US" altLang="zh-CN" dirty="0" smtClean="0"/>
              <a:t>an color-value stored in every </a:t>
            </a:r>
            <a:r>
              <a:rPr lang="en-US" altLang="zh-CN" dirty="0" smtClean="0"/>
              <a:t>pixel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What if drawing in one pixel more than once?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Depth test</a:t>
            </a:r>
          </a:p>
          <a:p>
            <a:pPr lvl="3"/>
            <a:r>
              <a:rPr lang="en-US" altLang="zh-CN" dirty="0" smtClean="0"/>
              <a:t>Determine whether to draw (a part of) an object or not by its depth value</a:t>
            </a:r>
          </a:p>
          <a:p>
            <a:pPr lvl="4"/>
            <a:r>
              <a:rPr lang="en-US" altLang="zh-CN" dirty="0" smtClean="0"/>
              <a:t>Actually it’s pseudo depth value, which related to the projection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Source factor &amp; Destination </a:t>
            </a:r>
            <a:r>
              <a:rPr lang="en-US" altLang="zh-CN" dirty="0" smtClean="0"/>
              <a:t>factor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depth test is enabled</a:t>
            </a:r>
          </a:p>
          <a:p>
            <a:pPr lvl="3"/>
            <a:r>
              <a:rPr lang="en-US" altLang="zh-CN" dirty="0" err="1" smtClean="0"/>
              <a:t>glEnable</a:t>
            </a:r>
            <a:r>
              <a:rPr lang="en-US" altLang="zh-CN" dirty="0" smtClean="0"/>
              <a:t>(GL_DEPTH_TEST)</a:t>
            </a:r>
          </a:p>
          <a:p>
            <a:pPr lvl="2">
              <a:buNone/>
            </a:pPr>
            <a:r>
              <a:rPr lang="en-US" altLang="zh-CN" dirty="0" smtClean="0"/>
              <a:t>	Overwrite the color if the new value is closer</a:t>
            </a:r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en-US" altLang="zh-CN" dirty="0" smtClean="0"/>
              <a:t>But what if we want a translucent effect?</a:t>
            </a:r>
          </a:p>
          <a:p>
            <a:pPr lvl="3"/>
            <a:r>
              <a:rPr lang="en-US" altLang="zh-CN" dirty="0" smtClean="0"/>
              <a:t>Hidden objects shouldn’t be ignored</a:t>
            </a:r>
          </a:p>
          <a:p>
            <a:pPr lvl="3"/>
            <a:r>
              <a:rPr lang="en-US" altLang="zh-CN" dirty="0" smtClean="0"/>
              <a:t>Use blending: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(GL_BLEND)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Source factor &amp; Destination factor</a:t>
            </a:r>
          </a:p>
          <a:p>
            <a:pPr lvl="2"/>
            <a:r>
              <a:rPr lang="en-US" altLang="zh-CN" dirty="0" smtClean="0"/>
              <a:t>Destination color</a:t>
            </a:r>
          </a:p>
          <a:p>
            <a:pPr lvl="3"/>
            <a:r>
              <a:rPr lang="en-US" altLang="zh-CN" dirty="0" smtClean="0"/>
              <a:t>the color already exists in pixels</a:t>
            </a:r>
          </a:p>
          <a:p>
            <a:pPr lvl="2"/>
            <a:r>
              <a:rPr lang="en-US" altLang="zh-CN" dirty="0" smtClean="0"/>
              <a:t>Source color</a:t>
            </a:r>
          </a:p>
          <a:p>
            <a:pPr lvl="3"/>
            <a:r>
              <a:rPr lang="en-US" altLang="zh-CN" dirty="0" smtClean="0"/>
              <a:t>the color that will be drawn</a:t>
            </a:r>
          </a:p>
          <a:p>
            <a:pPr lvl="2"/>
            <a:r>
              <a:rPr lang="en-US" altLang="zh-CN" dirty="0" smtClean="0"/>
              <a:t>Blending factor</a:t>
            </a:r>
          </a:p>
          <a:p>
            <a:pPr lvl="3"/>
            <a:r>
              <a:rPr lang="en-US" altLang="zh-CN" dirty="0" smtClean="0"/>
              <a:t>quadruple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43042" y="4500570"/>
          <a:ext cx="1785950" cy="446488"/>
        </p:xfrm>
        <a:graphic>
          <a:graphicData uri="http://schemas.openxmlformats.org/presentationml/2006/ole">
            <p:oleObj spid="_x0000_s1027" name="公式" r:id="rId3" imgW="812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How are source color and destination color mixed?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 what we need to do is to assign source/destination factor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428728" y="2428868"/>
          <a:ext cx="6590156" cy="428628"/>
        </p:xfrm>
        <a:graphic>
          <a:graphicData uri="http://schemas.openxmlformats.org/presentationml/2006/ole">
            <p:oleObj spid="_x0000_s2050" name="公式" r:id="rId3" imgW="3124080" imgH="20304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643042" y="4500570"/>
            <a:ext cx="1285884" cy="121444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7554" y="4500570"/>
            <a:ext cx="1285884" cy="12144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000628" y="4786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86512" y="3429000"/>
            <a:ext cx="571504" cy="642942"/>
          </a:xfrm>
          <a:prstGeom prst="rect">
            <a:avLst/>
          </a:prstGeom>
          <a:solidFill>
            <a:srgbClr val="A3630D"/>
          </a:solidFill>
          <a:ln>
            <a:solidFill>
              <a:srgbClr val="A363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86512" y="4286256"/>
            <a:ext cx="571504" cy="642942"/>
          </a:xfrm>
          <a:prstGeom prst="rect">
            <a:avLst/>
          </a:prstGeom>
          <a:solidFill>
            <a:srgbClr val="A59E0B"/>
          </a:solidFill>
          <a:ln>
            <a:solidFill>
              <a:srgbClr val="A59E0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86512" y="5143512"/>
            <a:ext cx="571504" cy="6429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86512" y="6000744"/>
            <a:ext cx="571504" cy="642942"/>
          </a:xfrm>
          <a:prstGeom prst="rect">
            <a:avLst/>
          </a:prstGeom>
          <a:solidFill>
            <a:srgbClr val="C4F076"/>
          </a:solidFill>
          <a:ln>
            <a:solidFill>
              <a:srgbClr val="C4F07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768" y="4857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glBlendFunc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srcfactor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destfactor</a:t>
            </a:r>
            <a:r>
              <a:rPr lang="en-US" altLang="zh-CN" b="1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GL_ZERO/GL_ONE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GL_SRC_ALPHA/GL_ONE_MINUS_SRC_ALPHA</a:t>
            </a:r>
          </a:p>
          <a:p>
            <a:pPr lvl="2"/>
            <a:r>
              <a:rPr lang="en-US" altLang="zh-CN" dirty="0" smtClean="0"/>
              <a:t>GL_SRC_COLOR/GL_ONE_MINUS_SRC_COLOR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GL_CONSTANT_COLOR/GL_ONE_MINUS_CONSTANT_COLOR</a:t>
            </a:r>
          </a:p>
          <a:p>
            <a:pPr lvl="2"/>
            <a:r>
              <a:rPr lang="en-US" altLang="zh-CN" dirty="0" smtClean="0"/>
              <a:t>GL_CONSTANT_ALPHA/GL_ONE_MINUS_CONSTANT_ALPHA</a:t>
            </a:r>
          </a:p>
          <a:p>
            <a:pPr lvl="3"/>
            <a:r>
              <a:rPr lang="en-US" altLang="zh-CN" dirty="0" smtClean="0"/>
              <a:t>void </a:t>
            </a:r>
            <a:r>
              <a:rPr lang="en-US" altLang="zh-CN" dirty="0" err="1" smtClean="0"/>
              <a:t>glBlendColor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GLfloat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GLfloat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GLfloat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GLfloat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alpha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hlinkClick r:id="rId2" action="ppaction://hlinkfile"/>
              </a:rPr>
              <a:t>Demo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On some level, depth test conflicts </a:t>
            </a:r>
            <a:r>
              <a:rPr lang="en-US" altLang="zh-CN" dirty="0" smtClean="0"/>
              <a:t>with </a:t>
            </a:r>
            <a:r>
              <a:rPr lang="en-US" altLang="zh-CN" dirty="0" smtClean="0"/>
              <a:t>blending, so they </a:t>
            </a:r>
            <a:r>
              <a:rPr lang="en-US" altLang="zh-CN" dirty="0" smtClean="0"/>
              <a:t>are not used together in many cases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But it doesn’t mean that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(GL_DEPTH_TEST) and 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(GL_BLEND) shouldn’t exists at the same time…</a:t>
            </a:r>
          </a:p>
          <a:p>
            <a:pPr lvl="2"/>
            <a:r>
              <a:rPr lang="en-US" altLang="zh-CN" dirty="0" smtClean="0"/>
              <a:t>On the contrary, their coexistence is necessary sometimes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If we enable depth test</a:t>
            </a:r>
          </a:p>
          <a:p>
            <a:pPr lvl="4"/>
            <a:r>
              <a:rPr lang="en-US" altLang="zh-CN" dirty="0" smtClean="0"/>
              <a:t>The closer one will always block the farther one.</a:t>
            </a:r>
          </a:p>
          <a:p>
            <a:pPr lvl="4"/>
            <a:endParaRPr lang="en-US" altLang="zh-CN" dirty="0" smtClean="0"/>
          </a:p>
          <a:p>
            <a:pPr lvl="3"/>
            <a:r>
              <a:rPr lang="en-US" altLang="zh-CN" dirty="0" smtClean="0"/>
              <a:t>If our eyes move to a position where 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is closer than opaque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won’t be translucent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So we need to disable depth test?</a:t>
            </a:r>
          </a:p>
          <a:p>
            <a:pPr lvl="4"/>
            <a:r>
              <a:rPr lang="en-US" altLang="zh-CN" dirty="0" smtClean="0"/>
              <a:t>If we want to keep the rendering order fixed, the left thing is how the blending factor will be set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the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is closer</a:t>
            </a:r>
          </a:p>
          <a:p>
            <a:pPr lvl="5"/>
            <a:r>
              <a:rPr lang="en-US" altLang="zh-CN" dirty="0" smtClean="0"/>
              <a:t>draw the 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first</a:t>
            </a:r>
          </a:p>
          <a:p>
            <a:pPr lvl="5"/>
            <a:r>
              <a:rPr lang="en-US" altLang="zh-CN" dirty="0" smtClean="0"/>
              <a:t>set the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factor to be GL_ONE_MINUS_SRC_ALPHA, and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factor to be GL_SRC_ALPHA</a:t>
            </a:r>
          </a:p>
          <a:p>
            <a:pPr lvl="5"/>
            <a:r>
              <a:rPr lang="en-US" altLang="zh-CN" dirty="0" smtClean="0"/>
              <a:t>draw the opaque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the 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is closer</a:t>
            </a:r>
          </a:p>
          <a:p>
            <a:pPr lvl="5"/>
            <a:r>
              <a:rPr lang="en-US" altLang="zh-CN" dirty="0" smtClean="0"/>
              <a:t>draw the 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first</a:t>
            </a:r>
          </a:p>
          <a:p>
            <a:pPr lvl="5"/>
            <a:r>
              <a:rPr lang="en-US" altLang="zh-CN" dirty="0" smtClean="0"/>
              <a:t>set the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factor to be GL_DST_ALPHA, and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factor to be GL_ONE_MINUS_SRC_ALPHA</a:t>
            </a:r>
          </a:p>
          <a:p>
            <a:pPr lvl="5"/>
            <a:r>
              <a:rPr lang="en-US" altLang="zh-CN" dirty="0" smtClean="0"/>
              <a:t>draw the opaque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the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is closer</a:t>
            </a:r>
          </a:p>
          <a:p>
            <a:pPr lvl="5"/>
            <a:r>
              <a:rPr lang="en-US" altLang="zh-CN" dirty="0" smtClean="0"/>
              <a:t>draw the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first</a:t>
            </a:r>
          </a:p>
          <a:p>
            <a:pPr lvl="5"/>
            <a:r>
              <a:rPr lang="en-US" altLang="zh-CN" dirty="0" smtClean="0"/>
              <a:t>set the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factor to be GL_DST_ALPHA, and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factor to be GL_ZERO</a:t>
            </a:r>
          </a:p>
          <a:p>
            <a:pPr lvl="5"/>
            <a:r>
              <a:rPr lang="en-US" altLang="zh-CN" dirty="0" smtClean="0"/>
              <a:t>draw the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If the translucent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is closer</a:t>
            </a:r>
          </a:p>
          <a:p>
            <a:pPr lvl="5"/>
            <a:r>
              <a:rPr lang="en-US" altLang="zh-CN" dirty="0" smtClean="0"/>
              <a:t>draw the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first</a:t>
            </a:r>
          </a:p>
          <a:p>
            <a:pPr lvl="5"/>
            <a:r>
              <a:rPr lang="en-US" altLang="zh-CN" dirty="0" smtClean="0"/>
              <a:t>set the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 factor to be GL_ONE_MINUSE_DST_ALPHA, and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factor to be GL_SRC_ALPHA</a:t>
            </a:r>
          </a:p>
          <a:p>
            <a:pPr lvl="5"/>
            <a:r>
              <a:rPr lang="en-US" altLang="zh-CN" dirty="0" smtClean="0"/>
              <a:t>draw the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4"/>
            <a:r>
              <a:rPr lang="en-US" altLang="zh-CN" dirty="0" smtClean="0"/>
              <a:t>No matter which order we choose, we can’t make the code </a:t>
            </a:r>
            <a:r>
              <a:rPr lang="en-US" altLang="zh-CN" dirty="0" smtClean="0"/>
              <a:t>consistent in every case.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– Quadric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>
                <a:hlinkClick r:id="rId3" action="ppaction://hlinkfile"/>
              </a:rPr>
              <a:t>Single Star</a:t>
            </a:r>
            <a:r>
              <a:rPr lang="en-US" altLang="zh-CN" dirty="0" smtClean="0"/>
              <a:t>; </a:t>
            </a:r>
            <a:r>
              <a:rPr lang="en-US" altLang="zh-CN" dirty="0" smtClean="0">
                <a:hlinkClick r:id="rId4" action="ppaction://hlinkfile"/>
              </a:rPr>
              <a:t>Stars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file"/>
              </a:rPr>
              <a:t>Masking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Example</a:t>
            </a:r>
          </a:p>
          <a:p>
            <a:pPr lvl="3"/>
            <a:r>
              <a:rPr lang="en-US" altLang="zh-CN" dirty="0" smtClean="0"/>
              <a:t>Render an opaque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and a translucent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We still need depth test!</a:t>
            </a:r>
          </a:p>
          <a:p>
            <a:pPr lvl="3"/>
            <a:r>
              <a:rPr lang="en-US" altLang="zh-CN" dirty="0" smtClean="0"/>
              <a:t>But we need to make the depth buffer READ ONLY by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glDepthMask</a:t>
            </a:r>
            <a:r>
              <a:rPr lang="en-US" altLang="zh-CN" dirty="0" smtClean="0"/>
              <a:t>(GL_FALSE</a:t>
            </a:r>
            <a:r>
              <a:rPr lang="en-US" altLang="zh-CN" dirty="0" smtClean="0"/>
              <a:t>)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Thus we can draw the opaque objects first, then make the depth buffer read only, and draw the translucent objects</a:t>
            </a:r>
          </a:p>
          <a:p>
            <a:pPr lvl="3"/>
            <a:r>
              <a:rPr lang="en-US" altLang="zh-CN" dirty="0" smtClean="0"/>
              <a:t>Don’t care about the distance!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Blending</a:t>
            </a:r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For many OpenGL devices, destination alpha is not supported (especially Microsoft Windows)…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Quadric</a:t>
            </a:r>
          </a:p>
          <a:p>
            <a:pPr lvl="1"/>
            <a:r>
              <a:rPr lang="en-US" altLang="zh-CN" dirty="0" smtClean="0"/>
              <a:t>Blending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GLU library provides an easy way to render a quadric </a:t>
            </a:r>
          </a:p>
          <a:p>
            <a:pPr lvl="1"/>
            <a:r>
              <a:rPr lang="en-US" altLang="zh-CN" dirty="0" smtClean="0"/>
              <a:t>Different types of quadrics</a:t>
            </a:r>
          </a:p>
          <a:p>
            <a:pPr lvl="2"/>
            <a:r>
              <a:rPr lang="en-US" altLang="zh-CN" dirty="0" smtClean="0"/>
              <a:t>Cylinder</a:t>
            </a:r>
          </a:p>
          <a:p>
            <a:pPr lvl="2"/>
            <a:r>
              <a:rPr lang="en-US" altLang="zh-CN" dirty="0" smtClean="0"/>
              <a:t>Disk</a:t>
            </a:r>
          </a:p>
          <a:p>
            <a:pPr lvl="2"/>
            <a:r>
              <a:rPr lang="en-US" altLang="zh-CN" dirty="0" smtClean="0"/>
              <a:t>Sphere</a:t>
            </a:r>
          </a:p>
          <a:p>
            <a:pPr lvl="2"/>
            <a:r>
              <a:rPr lang="en-US" altLang="zh-CN" dirty="0" smtClean="0"/>
              <a:t>Partial Disk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Steps</a:t>
            </a:r>
          </a:p>
          <a:p>
            <a:pPr lvl="2"/>
            <a:r>
              <a:rPr lang="en-US" altLang="zh-CN" dirty="0" err="1" smtClean="0"/>
              <a:t>GLUquadricObj</a:t>
            </a:r>
            <a:r>
              <a:rPr lang="en-US" altLang="zh-CN" dirty="0" smtClean="0"/>
              <a:t>* quadric = </a:t>
            </a:r>
            <a:r>
              <a:rPr lang="en-US" altLang="zh-CN" dirty="0" err="1" smtClean="0"/>
              <a:t>gluNewQuadric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smtClean="0"/>
              <a:t>Several settings</a:t>
            </a:r>
          </a:p>
          <a:p>
            <a:pPr lvl="3"/>
            <a:r>
              <a:rPr lang="en-US" altLang="zh-CN" dirty="0" smtClean="0"/>
              <a:t>Normal</a:t>
            </a:r>
          </a:p>
          <a:p>
            <a:pPr lvl="3"/>
            <a:r>
              <a:rPr lang="en-US" altLang="zh-CN" dirty="0" smtClean="0"/>
              <a:t>Texture</a:t>
            </a:r>
          </a:p>
          <a:p>
            <a:pPr lvl="3"/>
            <a:r>
              <a:rPr lang="en-US" altLang="zh-CN" dirty="0" err="1" smtClean="0"/>
              <a:t>DrawingStyle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Orientation</a:t>
            </a:r>
          </a:p>
          <a:p>
            <a:pPr lvl="2"/>
            <a:r>
              <a:rPr lang="en-US" altLang="zh-CN" dirty="0" smtClean="0"/>
              <a:t>Parameters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Cylinder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void </a:t>
            </a:r>
            <a:r>
              <a:rPr lang="en-US" altLang="zh-CN" sz="2400" b="1" dirty="0" err="1" smtClean="0"/>
              <a:t>gluCylinder</a:t>
            </a:r>
            <a:r>
              <a:rPr lang="en-US" altLang="zh-CN" sz="2400" b="1" dirty="0" smtClean="0"/>
              <a:t> (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GLUquadric</a:t>
            </a:r>
            <a:r>
              <a:rPr lang="en-US" altLang="zh-CN" sz="2400" b="1" dirty="0" smtClean="0"/>
              <a:t>* </a:t>
            </a:r>
            <a:r>
              <a:rPr lang="en-US" altLang="zh-CN" sz="2400" b="1" dirty="0" err="1" smtClean="0"/>
              <a:t>qobj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baseRadius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topRadius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height, 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slices, </a:t>
            </a:r>
          </a:p>
          <a:p>
            <a:pPr lvl="1"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stacks);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Quadric</a:t>
            </a:r>
          </a:p>
          <a:p>
            <a:pPr lvl="1"/>
            <a:r>
              <a:rPr lang="en-US" altLang="zh-CN" dirty="0" smtClean="0"/>
              <a:t>Disk</a:t>
            </a:r>
          </a:p>
          <a:p>
            <a:pPr lvl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 void </a:t>
            </a:r>
            <a:r>
              <a:rPr lang="en-US" altLang="zh-CN" sz="2400" b="1" dirty="0" err="1" smtClean="0"/>
              <a:t>gluDisk</a:t>
            </a:r>
            <a:r>
              <a:rPr lang="en-US" altLang="zh-CN" sz="2400" b="1" dirty="0" smtClean="0"/>
              <a:t> (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GLUquadric</a:t>
            </a:r>
            <a:r>
              <a:rPr lang="en-US" altLang="zh-CN" sz="2400" b="1" dirty="0" smtClean="0"/>
              <a:t>* </a:t>
            </a:r>
            <a:r>
              <a:rPr lang="en-US" altLang="zh-CN" sz="2400" b="1" dirty="0" err="1" smtClean="0"/>
              <a:t>qobj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innerRadius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GLdouble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outerRadius</a:t>
            </a:r>
            <a:r>
              <a:rPr lang="en-US" altLang="zh-CN" sz="2400" b="1" dirty="0" smtClean="0"/>
              <a:t>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slices, </a:t>
            </a:r>
          </a:p>
          <a:p>
            <a:pPr lvl="1"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loops);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1592</TotalTime>
  <Words>841</Words>
  <Application>Microsoft Office PowerPoint</Application>
  <PresentationFormat>全屏显示(4:3)</PresentationFormat>
  <Paragraphs>271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聚合</vt:lpstr>
      <vt:lpstr>公式</vt:lpstr>
      <vt:lpstr>OpenGL Programming</vt:lpstr>
      <vt:lpstr>Week 6</vt:lpstr>
      <vt:lpstr>What will we do?</vt:lpstr>
      <vt:lpstr>Week 6</vt:lpstr>
      <vt:lpstr>Week 6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6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6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1136</cp:revision>
  <dcterms:created xsi:type="dcterms:W3CDTF">2013-03-02T00:49:58Z</dcterms:created>
  <dcterms:modified xsi:type="dcterms:W3CDTF">2015-04-06T13:15:34Z</dcterms:modified>
</cp:coreProperties>
</file>