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5" r:id="rId9"/>
    <p:sldId id="315" r:id="rId10"/>
    <p:sldId id="304" r:id="rId11"/>
    <p:sldId id="316" r:id="rId12"/>
    <p:sldId id="307" r:id="rId13"/>
    <p:sldId id="308" r:id="rId14"/>
    <p:sldId id="309" r:id="rId15"/>
    <p:sldId id="310" r:id="rId16"/>
    <p:sldId id="311" r:id="rId17"/>
    <p:sldId id="317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400" dirty="0"/>
              <a:t>Employment Analysis of Veterans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Sun </a:t>
            </a:r>
            <a:r>
              <a:rPr lang="en-US" sz="1600" dirty="0" err="1"/>
              <a:t>han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E3C1-D3DF-C09D-69AF-6F872DC8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CDF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D976-39C6-0FE3-8CBC-E7D04ADB45CB}"/>
              </a:ext>
            </a:extLst>
          </p:cNvPr>
          <p:cNvSpPr txBox="1"/>
          <p:nvPr/>
        </p:nvSpPr>
        <p:spPr>
          <a:xfrm>
            <a:off x="6614160" y="2194560"/>
            <a:ext cx="466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significant jump around 30,000 to 40,000. This represents a higher concentration of employment counts at this level.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F84A8-7BCD-EE9F-F255-75A4C577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063612"/>
            <a:ext cx="522042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D28-9387-90B9-BFC1-55B356D7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Analytical Distribution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D31A4-EE84-3F0A-A6EC-A3FDD4CF6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09" y="2128848"/>
            <a:ext cx="5226331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A2541-3B0C-5534-882E-34243E13EF8F}"/>
              </a:ext>
            </a:extLst>
          </p:cNvPr>
          <p:cNvSpPr txBox="1"/>
          <p:nvPr/>
        </p:nvSpPr>
        <p:spPr>
          <a:xfrm>
            <a:off x="5875020" y="2264509"/>
            <a:ext cx="62311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gaps between the actual employment counts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fitted exponential distribution indicating that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employment data does not perfectly follow an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exponential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deviations could be due to various factors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job markets, availability of jobs,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specific employment programs targeting veterans.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C259-33F2-CAD8-ECF3-5680FEC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Scatter Plots and Correlation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9C5F9-9AC9-09B7-31FB-DCDB897C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48" y="1090109"/>
            <a:ext cx="9619881" cy="52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14A1-CEAF-F87B-9AA7-9EAEE399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8754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Summary of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E6F3-9F6A-FFDB-A655-2D3FD0DE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46320" cy="376089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Education Vs Employment </a:t>
            </a:r>
          </a:p>
          <a:p>
            <a:endParaRPr lang="en-US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points show the employment counts for veterans based on their education level.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points are scattered across the three education levels, with no clear clustering around specific employment counts.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positive covariance indicates a direct relationship between education level and employment count. However, the value is relatively low, suggesting a weak relationship.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very low positive correlation coefficient indicates a very weak linear relationship between education level and employment count. Essentially, education level has a minimal impact on employment count within this dataset.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71CF0-86B4-E995-F757-E308243EFB37}"/>
              </a:ext>
            </a:extLst>
          </p:cNvPr>
          <p:cNvSpPr txBox="1"/>
          <p:nvPr/>
        </p:nvSpPr>
        <p:spPr>
          <a:xfrm>
            <a:off x="6096000" y="2179320"/>
            <a:ext cx="47853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Employed Vs Non-Employed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points illustrate the relationship between employment count and non-employment count for veterans.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noticeable linear pattern, with points forming a line along the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 positive covariance indicates a strong direct relationship between employment count and non-employment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very high positive correlation coefficient suggests a strong linear relationship between employment count and non-employment count. As the employment count increases, the non-employment count also increases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9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81C1-F448-4B62-0B04-03D48A21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32029-DABF-6756-8D4B-138D1A4295BC}"/>
              </a:ext>
            </a:extLst>
          </p:cNvPr>
          <p:cNvSpPr txBox="1"/>
          <p:nvPr/>
        </p:nvSpPr>
        <p:spPr>
          <a:xfrm>
            <a:off x="1173480" y="3268980"/>
            <a:ext cx="940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test indicates that the education level (high school diploma versus some college or higher) </a:t>
            </a:r>
          </a:p>
          <a:p>
            <a:r>
              <a:rPr lang="en-US" dirty="0"/>
              <a:t>has a significant impact on the employment counts of veterans in the first year.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E0B156-AC5C-048D-E30A-E411B489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3321"/>
            <a:ext cx="4984101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D6D9-CE8D-82A4-3E82-A398051B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Regression Analysis</a:t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5CC98-CCD0-36A7-F2CD-09B73E7F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6" y="1357023"/>
            <a:ext cx="5799453" cy="348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D265D-9B54-CFAA-4CDF-1FB554B8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65478"/>
            <a:ext cx="5423433" cy="3727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F4426-4DFB-0CC3-28C8-A7EE020DFE2C}"/>
              </a:ext>
            </a:extLst>
          </p:cNvPr>
          <p:cNvSpPr txBox="1"/>
          <p:nvPr/>
        </p:nvSpPr>
        <p:spPr>
          <a:xfrm>
            <a:off x="473545" y="5464403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show an inverse relationship between education level and employment count. </a:t>
            </a:r>
          </a:p>
        </p:txBody>
      </p:sp>
    </p:spTree>
    <p:extLst>
      <p:ext uri="{BB962C8B-B14F-4D97-AF65-F5344CB8AC3E}">
        <p14:creationId xmlns:p14="http://schemas.microsoft.com/office/powerpoint/2010/main" val="144512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067A-9E8F-0D69-2203-F0902457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3403-6A2F-97F7-819E-4A53BDBA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findings suggest that veterans with higher education levels have a lower but more consistent employment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findings show that a more targeted employment program is needed to support veterans with higher level education. </a:t>
            </a:r>
          </a:p>
        </p:txBody>
      </p:sp>
    </p:spTree>
    <p:extLst>
      <p:ext uri="{BB962C8B-B14F-4D97-AF65-F5344CB8AC3E}">
        <p14:creationId xmlns:p14="http://schemas.microsoft.com/office/powerpoint/2010/main" val="200416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8B6D-3544-DB8E-0D9B-96471BDF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A93D-09D1-EB62-9D68-597DBD3F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To analyze employment trends among veterans based on education achieved</a:t>
            </a:r>
          </a:p>
          <a:p>
            <a:r>
              <a:rPr lang="en-US" dirty="0"/>
              <a:t>Scope: Comparison of employment from veterans with GED, high school diploma, and higher education levels</a:t>
            </a:r>
          </a:p>
          <a:p>
            <a:r>
              <a:rPr lang="en-US" dirty="0"/>
              <a:t>Hypothesis: Does a veteran with a higher education level equate to higher employment opportunities? </a:t>
            </a:r>
          </a:p>
        </p:txBody>
      </p:sp>
    </p:spTree>
    <p:extLst>
      <p:ext uri="{BB962C8B-B14F-4D97-AF65-F5344CB8AC3E}">
        <p14:creationId xmlns:p14="http://schemas.microsoft.com/office/powerpoint/2010/main" val="27567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3D2A-AF9A-AC0B-8183-1BD7196E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71" y="88637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source: United States Census Bureau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70D0-D621-FBF3-4154-845AECA6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Veterans Employment Outcomes (VEO)</a:t>
            </a:r>
          </a:p>
          <a:p>
            <a:br>
              <a:rPr lang="en-US" sz="3200" dirty="0"/>
            </a:br>
            <a:r>
              <a:rPr lang="en-US" sz="3200" dirty="0"/>
              <a:t>https://lehd.ces.census.gov/data/veo_experimental.html</a:t>
            </a:r>
          </a:p>
        </p:txBody>
      </p:sp>
    </p:spTree>
    <p:extLst>
      <p:ext uri="{BB962C8B-B14F-4D97-AF65-F5344CB8AC3E}">
        <p14:creationId xmlns:p14="http://schemas.microsoft.com/office/powerpoint/2010/main" val="24479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0D0A-DBD0-5D5D-6035-5D9019AB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	</a:t>
            </a:r>
            <a:br>
              <a:rPr lang="en-US" dirty="0"/>
            </a:br>
            <a:r>
              <a:rPr lang="en-US" sz="2000" dirty="0"/>
              <a:t>* Variable names have been replaced with the descriptions of the variables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191785-D929-0904-8F63-7F0A1E45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989" y="2017579"/>
            <a:ext cx="914308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Level of education attained by the veterans.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Employed Veterans in Year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Number of veterans employed after one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Employed Veterans in Year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Number of veterans employed after five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Employed Veterans in Year 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Number of veterans employed after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10 years.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Nonemployed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Veterans in Year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Number of veterans not employed after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1 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Nonemployed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Veterans in Year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Number of veterans not employed after 5 years.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Nonemployed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Veterans in Year 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Number of veterans not employed after 10 years. </a:t>
            </a:r>
          </a:p>
        </p:txBody>
      </p:sp>
    </p:spTree>
    <p:extLst>
      <p:ext uri="{BB962C8B-B14F-4D97-AF65-F5344CB8AC3E}">
        <p14:creationId xmlns:p14="http://schemas.microsoft.com/office/powerpoint/2010/main" val="302410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1BDF-6B76-882A-4ED8-700E5637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36" y="342963"/>
            <a:ext cx="11920630" cy="114890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Histograms of Variables for Employed Veterans</a:t>
            </a:r>
            <a:br>
              <a:rPr lang="en-US" b="1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AAC-EC56-5A48-A538-D6C99C56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" y="1032386"/>
            <a:ext cx="3947188" cy="3157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B05367-3B71-1152-64C7-79F4CB9E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69" y="974988"/>
            <a:ext cx="3866076" cy="3102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F642CA-00EB-7D06-9A12-398F70EB8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145" y="1032386"/>
            <a:ext cx="3577400" cy="2924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794AEA-E96C-5324-E8EC-18048C8A3099}"/>
              </a:ext>
            </a:extLst>
          </p:cNvPr>
          <p:cNvSpPr txBox="1"/>
          <p:nvPr/>
        </p:nvSpPr>
        <p:spPr>
          <a:xfrm>
            <a:off x="368709" y="4422360"/>
            <a:ext cx="1110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no outliers in the plots. The higher frequency around the 5000-10000 range is due to the higher population of veterans with High School diplomas.   </a:t>
            </a:r>
          </a:p>
        </p:txBody>
      </p:sp>
    </p:spTree>
    <p:extLst>
      <p:ext uri="{BB962C8B-B14F-4D97-AF65-F5344CB8AC3E}">
        <p14:creationId xmlns:p14="http://schemas.microsoft.com/office/powerpoint/2010/main" val="335853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640B-176F-A588-A1EA-EF02AA91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72" y="196644"/>
            <a:ext cx="11520456" cy="577154"/>
          </a:xfrm>
        </p:spPr>
        <p:txBody>
          <a:bodyPr>
            <a:noAutofit/>
          </a:bodyPr>
          <a:lstStyle/>
          <a:p>
            <a:r>
              <a:rPr lang="en-US" sz="3400" b="1" dirty="0"/>
              <a:t>Histograms of Variables for </a:t>
            </a:r>
            <a:r>
              <a:rPr lang="en-US" sz="3400" b="1" dirty="0" err="1"/>
              <a:t>NonEmployed</a:t>
            </a:r>
            <a:r>
              <a:rPr lang="en-US" sz="3400" b="1" dirty="0"/>
              <a:t> Veterans</a:t>
            </a:r>
            <a:endParaRPr lang="en-US" sz="3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BBDDDC-6A9A-8250-C929-BCDD2FA2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055" y="955777"/>
            <a:ext cx="3833206" cy="308323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1298B-AB86-52C5-85C9-32F841B8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7" y="914400"/>
            <a:ext cx="3957484" cy="3165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1F16E-906E-AE30-8134-1BC56CE1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40" y="914401"/>
            <a:ext cx="3833204" cy="3133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9FC3D9-2BBF-2030-0439-6E476EDD7E9F}"/>
              </a:ext>
            </a:extLst>
          </p:cNvPr>
          <p:cNvSpPr txBox="1"/>
          <p:nvPr/>
        </p:nvSpPr>
        <p:spPr>
          <a:xfrm>
            <a:off x="511277" y="4522839"/>
            <a:ext cx="1109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no outliers in the plots. The higher frequency around the 5000 range is due to the higher population of veterans with High School diplomas.   </a:t>
            </a:r>
          </a:p>
        </p:txBody>
      </p:sp>
    </p:spTree>
    <p:extLst>
      <p:ext uri="{BB962C8B-B14F-4D97-AF65-F5344CB8AC3E}">
        <p14:creationId xmlns:p14="http://schemas.microsoft.com/office/powerpoint/2010/main" val="2876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2F19-951A-E3A3-A35A-A440B284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3" y="-159131"/>
            <a:ext cx="10968867" cy="145075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Employed Veterans: Mean, Mode, Spread, and 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CB48-B6B2-E3EA-EC38-7F8A5A94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9672"/>
            <a:ext cx="12192000" cy="55707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	Count of employed veterans year 1. 		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Count of employed veterans year 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Count of employed veterans year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C54490-6705-CC1D-A02F-8F7CB0EC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505"/>
            <a:ext cx="4906060" cy="438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039B8B-7139-4785-81E1-07047550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" y="1600952"/>
            <a:ext cx="6049219" cy="819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FBCDDA-E176-B4C6-ABA4-289BF6064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" y="2809507"/>
            <a:ext cx="4896533" cy="447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B84ECF-2429-5850-B087-93FBAA52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" y="3263481"/>
            <a:ext cx="6001588" cy="8192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8402C-DDC6-727A-E5BA-D9C96B137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1" y="4523903"/>
            <a:ext cx="4829849" cy="4286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FCB417-C661-3C10-7F9D-CC74D8AFB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3" y="4952588"/>
            <a:ext cx="6030167" cy="83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ADFB2-FCDB-C249-D685-7A6573078A1E}"/>
              </a:ext>
            </a:extLst>
          </p:cNvPr>
          <p:cNvSpPr txBox="1"/>
          <p:nvPr/>
        </p:nvSpPr>
        <p:spPr>
          <a:xfrm>
            <a:off x="6361471" y="1061884"/>
            <a:ext cx="49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Employed veterans year 1 shows mean of 15361 and right skewed.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EDE17-5368-1234-0D97-D0233A679851}"/>
              </a:ext>
            </a:extLst>
          </p:cNvPr>
          <p:cNvSpPr txBox="1"/>
          <p:nvPr/>
        </p:nvSpPr>
        <p:spPr>
          <a:xfrm>
            <a:off x="6361471" y="2809507"/>
            <a:ext cx="49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Employed veterans year 5 shows mean of 17046 and right skewed.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5550F-FD41-8DD6-11CA-63E6DC591552}"/>
              </a:ext>
            </a:extLst>
          </p:cNvPr>
          <p:cNvSpPr txBox="1"/>
          <p:nvPr/>
        </p:nvSpPr>
        <p:spPr>
          <a:xfrm>
            <a:off x="6361471" y="4629422"/>
            <a:ext cx="49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Employed veterans year 10 shows mean of 17241 and right skewed.</a:t>
            </a:r>
          </a:p>
        </p:txBody>
      </p:sp>
    </p:spTree>
    <p:extLst>
      <p:ext uri="{BB962C8B-B14F-4D97-AF65-F5344CB8AC3E}">
        <p14:creationId xmlns:p14="http://schemas.microsoft.com/office/powerpoint/2010/main" val="234830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24DD-D101-410C-5920-8CF64F9E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" y="-804778"/>
            <a:ext cx="11759381" cy="1450757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NonEmployed</a:t>
            </a:r>
            <a:r>
              <a:rPr lang="en-US" sz="3200" b="1" dirty="0"/>
              <a:t> Veterans: Mean, Mode, Spread, and Tails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B80A-F7D0-301B-2F2C-A5DA3B70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7252"/>
            <a:ext cx="12192000" cy="5663379"/>
          </a:xfrm>
        </p:spPr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0D95B-D37A-0CED-3AF8-874014E0DB5B}"/>
              </a:ext>
            </a:extLst>
          </p:cNvPr>
          <p:cNvSpPr txBox="1"/>
          <p:nvPr/>
        </p:nvSpPr>
        <p:spPr>
          <a:xfrm>
            <a:off x="216309" y="975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 of </a:t>
            </a:r>
            <a:r>
              <a:rPr lang="en-US" b="1" dirty="0" err="1"/>
              <a:t>nonemployed</a:t>
            </a:r>
            <a:r>
              <a:rPr lang="en-US" b="1" dirty="0"/>
              <a:t> veterans year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9533-2EF7-FD38-3E0C-F9DFF064CD83}"/>
              </a:ext>
            </a:extLst>
          </p:cNvPr>
          <p:cNvSpPr txBox="1"/>
          <p:nvPr/>
        </p:nvSpPr>
        <p:spPr>
          <a:xfrm>
            <a:off x="-58993" y="2804576"/>
            <a:ext cx="4522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/>
              <a:t>Count of </a:t>
            </a:r>
            <a:r>
              <a:rPr lang="en-US" b="1" dirty="0" err="1"/>
              <a:t>nonemployed</a:t>
            </a:r>
            <a:r>
              <a:rPr lang="en-US" b="1" dirty="0"/>
              <a:t> veterans year 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7F98E-E1A7-D2F6-2BB2-2ACBD92603F2}"/>
              </a:ext>
            </a:extLst>
          </p:cNvPr>
          <p:cNvSpPr txBox="1"/>
          <p:nvPr/>
        </p:nvSpPr>
        <p:spPr>
          <a:xfrm>
            <a:off x="-186813" y="45844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/>
              <a:t>Count of </a:t>
            </a:r>
            <a:r>
              <a:rPr lang="en-US" b="1" dirty="0" err="1"/>
              <a:t>nonemployed</a:t>
            </a:r>
            <a:r>
              <a:rPr lang="en-US" b="1" dirty="0"/>
              <a:t> veterans year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8A20A-0896-E338-0DC2-D2CBF910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108"/>
            <a:ext cx="5077534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D5D139-A717-E1E8-1A16-C5671824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545"/>
            <a:ext cx="6220693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A07F22-ECEE-C3B1-F611-246BBEEC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" y="3197598"/>
            <a:ext cx="4953691" cy="466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C0FC8B-C6C9-8568-9A43-B48E4C938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0" y="3681326"/>
            <a:ext cx="6230219" cy="781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93DED8-9F8A-A15E-934C-363951B65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9" y="4915405"/>
            <a:ext cx="5048955" cy="447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96064E-1F24-8E9B-F086-EE108887A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9" y="5349616"/>
            <a:ext cx="6258798" cy="809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23C01D-1766-1B82-B5DE-2EDD79C11391}"/>
              </a:ext>
            </a:extLst>
          </p:cNvPr>
          <p:cNvSpPr txBox="1"/>
          <p:nvPr/>
        </p:nvSpPr>
        <p:spPr>
          <a:xfrm>
            <a:off x="6528618" y="1160206"/>
            <a:ext cx="49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NonEmployed</a:t>
            </a:r>
            <a:r>
              <a:rPr lang="en-US" dirty="0"/>
              <a:t> veterans year 1 shows mean of 11448 and right skewed.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CEAFA-4BFC-0BBD-0BEC-AA829B724178}"/>
              </a:ext>
            </a:extLst>
          </p:cNvPr>
          <p:cNvSpPr txBox="1"/>
          <p:nvPr/>
        </p:nvSpPr>
        <p:spPr>
          <a:xfrm>
            <a:off x="6528618" y="3341222"/>
            <a:ext cx="49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NonEmployed</a:t>
            </a:r>
            <a:r>
              <a:rPr lang="en-US" dirty="0"/>
              <a:t> veterans year 5 shows mean of 9646 and right skewed.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8B0CA-4E93-CFA7-802B-733C1A5CCFFD}"/>
              </a:ext>
            </a:extLst>
          </p:cNvPr>
          <p:cNvSpPr txBox="1"/>
          <p:nvPr/>
        </p:nvSpPr>
        <p:spPr>
          <a:xfrm>
            <a:off x="6528618" y="4816107"/>
            <a:ext cx="49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NonEmployed</a:t>
            </a:r>
            <a:r>
              <a:rPr lang="en-US" dirty="0"/>
              <a:t> veterans year 10 shows mean of 9345 and right skewed.</a:t>
            </a:r>
          </a:p>
        </p:txBody>
      </p:sp>
    </p:spTree>
    <p:extLst>
      <p:ext uri="{BB962C8B-B14F-4D97-AF65-F5344CB8AC3E}">
        <p14:creationId xmlns:p14="http://schemas.microsoft.com/office/powerpoint/2010/main" val="85100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AE71-55F5-A3E7-AC27-8E10B0FB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BEBB-3CFF-31B8-0AE7-408D3BC6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7F085-3870-9518-B0AF-BCCBBD55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" y="1737360"/>
            <a:ext cx="7239681" cy="3857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98002-8260-AF9A-3C2F-5247EF1486D8}"/>
              </a:ext>
            </a:extLst>
          </p:cNvPr>
          <p:cNvSpPr txBox="1"/>
          <p:nvPr/>
        </p:nvSpPr>
        <p:spPr>
          <a:xfrm>
            <a:off x="6951406" y="2349910"/>
            <a:ext cx="3873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school graduates have a higher employment count compared to college graduates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contributed to the size of population with high school graduates compared to college graduates.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Veterans with college degrees have a more consistent employment count</a:t>
            </a:r>
          </a:p>
        </p:txBody>
      </p:sp>
    </p:spTree>
    <p:extLst>
      <p:ext uri="{BB962C8B-B14F-4D97-AF65-F5344CB8AC3E}">
        <p14:creationId xmlns:p14="http://schemas.microsoft.com/office/powerpoint/2010/main" val="29940025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551</TotalTime>
  <Words>828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Custom</vt:lpstr>
      <vt:lpstr>Employment Analysis of Veterans</vt:lpstr>
      <vt:lpstr>Introduction </vt:lpstr>
      <vt:lpstr>Data source: United States Census Bureau </vt:lpstr>
      <vt:lpstr>Variables  * Variable names have been replaced with the descriptions of the variables </vt:lpstr>
      <vt:lpstr>Histograms of Variables for Employed Veterans </vt:lpstr>
      <vt:lpstr>Histograms of Variables for NonEmployed Veterans</vt:lpstr>
      <vt:lpstr>        Employed Veterans: Mean, Mode, Spread, and Tails </vt:lpstr>
      <vt:lpstr>NonEmployed Veterans: Mean, Mode, Spread, and Tails</vt:lpstr>
      <vt:lpstr>PMF Comparison </vt:lpstr>
      <vt:lpstr>CDF Analysis </vt:lpstr>
      <vt:lpstr>Analytical Distribution </vt:lpstr>
      <vt:lpstr>Scatter Plots and Correlation </vt:lpstr>
      <vt:lpstr>Summary of Scatter Plots</vt:lpstr>
      <vt:lpstr>Hypothesis Testing</vt:lpstr>
      <vt:lpstr>Regression Analysis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sunwoo2744@gmail.com</dc:creator>
  <cp:lastModifiedBy>sunwoo2744@gmail.com</cp:lastModifiedBy>
  <cp:revision>5</cp:revision>
  <dcterms:created xsi:type="dcterms:W3CDTF">2024-11-08T19:24:05Z</dcterms:created>
  <dcterms:modified xsi:type="dcterms:W3CDTF">2024-11-14T20:47:09Z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