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EA2A79-B66B-4FA0-9D43-DB085C95477E}">
          <p14:sldIdLst>
            <p14:sldId id="256"/>
            <p14:sldId id="257"/>
          </p14:sldIdLst>
        </p14:section>
        <p14:section name="Permanent: definition and properties" id="{5F79B1F5-5E63-4504-9390-5D273EF521BD}">
          <p14:sldIdLst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7E214-5D0B-46F8-A994-1D0F0F93CD1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D186-1F61-4B1C-80AC-D3058161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junction_15419728</a:t>
            </a:r>
          </a:p>
          <a:p>
            <a:r>
              <a:rPr lang="en-US" dirty="0" err="1"/>
              <a:t>Similaire</a:t>
            </a:r>
            <a:r>
              <a:rPr lang="en-US" dirty="0"/>
              <a:t> à 16745024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: 52937495</a:t>
            </a:r>
          </a:p>
          <a:p>
            <a:r>
              <a:rPr lang="en-US" dirty="0"/>
              <a:t>Middle :</a:t>
            </a:r>
          </a:p>
          <a:p>
            <a:r>
              <a:rPr lang="en-US" dirty="0"/>
              <a:t>Right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6D186-1F61-4B1C-80AC-D305816196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1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7F06-DD17-C7E6-EF60-D7564E5D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2EFCC-9760-DC31-E614-F0E45121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78B8E-5EE6-380C-CEF7-75FF86EF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681B1-9BD7-2B91-07AC-AC95318B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7526-5E3F-70E5-F76E-4ACFDC2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7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7703-0ADE-A3E8-04DC-F583DA56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17F9-3E5C-94FD-A6E6-942590D52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B957-C78D-35C7-1AE3-B26BF6A6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F75BF-D0E2-B6FA-A37E-13D4126A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7B75-F935-0C48-FFA7-5536454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D5DF9-B719-8EBD-438C-6EF44613B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B5766-1737-E83E-ABA0-7D331DF1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FDF91-9CA5-1DD2-3FC1-9E2F809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BA0B-352B-D9E1-71F2-628B4AD4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2BD9-EB24-66AE-B440-D80D2D5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A21-F5C4-C1BD-4107-09260C1D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E86E-EA0A-C612-56EE-466439D4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6D0C4-8D8B-D4A0-DFD5-71C7F53D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7162-B5F1-B0E0-5C4E-7055B8E38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E1AC-C129-1685-A07A-AE978C84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7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4D83-E114-B219-0B7C-EEB09348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80474-408F-F7AB-52D4-E812821F6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3AB4-498E-B55C-2129-CF3AB5F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8169-315B-E429-7AAF-4A18AA50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7D32D-E3A1-5406-51AB-607E595C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0002-0510-E6C5-35C2-3072C1F6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2894-2C67-9B53-E1D3-718D7AF57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202CB-32F2-A05F-02F7-C98FE887A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C105E-CF52-E489-B432-CE6A6484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2C4F-4F4B-E6C5-AA7F-92354096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9A3CF-5E7B-946C-6648-B20FFF1D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0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D677-A4ED-D991-7410-78892C08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0D60-48DC-3B62-97D7-20BF5409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0219A-4C26-9CFD-602E-29965B162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DF696-AE6D-96A2-C0EC-C35BAB58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6A07C-7F99-75A0-691B-B2E29C08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CEEE8-8B40-AE77-3578-C2958D8A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A63D5-9FE0-15A3-6A83-85E95BE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60DA1-FA44-28CA-CC3D-F4F68BA4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2202-E80A-7812-B454-D6C69849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363F-004C-AEE4-1B10-926CCF29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63F4E-0C1F-D255-6D17-7DFA441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AF3-1675-5D8F-D64F-D1302C8FB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20DF-2AAA-5174-FF8F-3466D881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CB2C7-E21F-5E7C-FFE6-E67946D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FC779-F9D7-9691-64CE-9B99D23A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9522-5EED-FC89-2983-8832C12F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45CE-52C1-2363-9B70-369AB1C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5665-CE9F-D48C-B6D3-A296E7AAB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BD55C-2491-DEB9-B434-8A6C4E7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DCD5-C1C2-0956-EC3D-75CF17DA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010F-C335-A1EC-DD92-E9C9B014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0C57-1D0B-4177-6A68-C4607774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324C7-1616-69FB-77D9-46079A2A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C9F22-8F90-2840-3604-7C535070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1FD2-C2A5-25BD-41A7-E0E081C6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3595D-8178-7686-E2E5-D5EA7025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960CA-12A5-0FC0-6BA7-DBF2E97C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740D5-F833-A3F9-588D-D82242F1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CCABE-05E3-8B37-DA06-F11149291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7A53-9C84-B852-BE4E-3AC4BD6CCC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2F4A-8FD6-4466-A37B-92F78B06DF2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50A0B-042E-87F4-23AD-27A88422E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C8C2-C6FC-1633-6DE4-7E57CF6C7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3D0A-1C3B-4BD2-8A47-7CA8A30E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6796-D889-9753-BE8E-A735118EC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 dynamics in graphene junctions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23A83-7501-76C9-3668-B7FD044FE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Permanent-based junction characterization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9101C90B-F323-8FBA-A139-EC401177B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5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BEA-C8D4-DC19-F6D1-158E428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AA5B-BC2F-5B2B-BE1A-F32775018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From Hamiltonian matrices to adjacency matrices</a:t>
            </a:r>
          </a:p>
          <a:p>
            <a:pPr lvl="1"/>
            <a:r>
              <a:rPr lang="en-US" dirty="0"/>
              <a:t>Perfect matchings &amp; pairing theorem</a:t>
            </a:r>
          </a:p>
          <a:p>
            <a:pPr lvl="1"/>
            <a:r>
              <a:rPr lang="en-US" dirty="0"/>
              <a:t>Permanent: definition and properties</a:t>
            </a:r>
          </a:p>
          <a:p>
            <a:r>
              <a:rPr lang="en-US" dirty="0"/>
              <a:t>Main results &amp; discussion</a:t>
            </a:r>
          </a:p>
        </p:txBody>
      </p:sp>
      <p:pic>
        <p:nvPicPr>
          <p:cNvPr id="4" name="Picture 2" descr="Identité ‒ Présentation ‐ EPFL">
            <a:extLst>
              <a:ext uri="{FF2B5EF4-FFF2-40B4-BE49-F238E27FC236}">
                <a16:creationId xmlns:a16="http://schemas.microsoft.com/office/drawing/2014/main" id="{8228C948-8508-263C-DB31-B73F2245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40D6-69D9-5A8B-75F8-E3D55141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matching: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D321-4002-F687-91CC-B552F3C7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160"/>
          </a:xfrm>
        </p:spPr>
        <p:txBody>
          <a:bodyPr/>
          <a:lstStyle/>
          <a:p>
            <a:r>
              <a:rPr lang="en-US" dirty="0"/>
              <a:t>A graph is “perfectly matching” when there exist a subset of edges where each vertex is adjacent to exactly one of those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C470E-1391-D74D-1CF1-86D014FC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88" y="3260785"/>
            <a:ext cx="6360623" cy="125790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23648F-2DF6-3641-8582-190C2C9C4F89}"/>
              </a:ext>
            </a:extLst>
          </p:cNvPr>
          <p:cNvSpPr txBox="1">
            <a:spLocks/>
          </p:cNvSpPr>
          <p:nvPr/>
        </p:nvSpPr>
        <p:spPr>
          <a:xfrm>
            <a:off x="752475" y="4625975"/>
            <a:ext cx="10515600" cy="143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FIG 1. There is a perfect matching in graph (b) only. </a:t>
            </a:r>
            <a:r>
              <a:rPr lang="en-US" sz="1400" i="1" dirty="0"/>
              <a:t>Source: Wikipedia</a:t>
            </a:r>
            <a:endParaRPr lang="en-US" i="1" dirty="0"/>
          </a:p>
        </p:txBody>
      </p:sp>
      <p:pic>
        <p:nvPicPr>
          <p:cNvPr id="1026" name="Picture 2" descr="Identité ‒ Présentation ‐ EPFL">
            <a:extLst>
              <a:ext uri="{FF2B5EF4-FFF2-40B4-BE49-F238E27FC236}">
                <a16:creationId xmlns:a16="http://schemas.microsoft.com/office/drawing/2014/main" id="{BAAEC679-43DF-95A5-F8C9-D202279A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7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464B-BDDC-F77C-C5E5-ED3C232C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C3A4-8522-7045-0CF7-2441B5B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249"/>
            <a:ext cx="10515600" cy="29257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CEB50-E377-FDC0-4D9A-BBDD27847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33" y="1825625"/>
            <a:ext cx="4185334" cy="1290687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9CC134AD-ACCF-1B65-4857-9D87D3AF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73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63E-5FA0-9806-7A4F-D99EBE3F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and perfect matchings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E758-5C05-D432-4A2A-D2EAD5684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5" y="1690688"/>
            <a:ext cx="11212490" cy="38581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A4170D-29AE-1C47-EC52-C521667FFD49}"/>
              </a:ext>
            </a:extLst>
          </p:cNvPr>
          <p:cNvSpPr/>
          <p:nvPr/>
        </p:nvSpPr>
        <p:spPr>
          <a:xfrm>
            <a:off x="4467225" y="4829175"/>
            <a:ext cx="3000375" cy="7196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994A8E-DF6C-646C-CDB8-73A24AE62249}"/>
              </a:ext>
            </a:extLst>
          </p:cNvPr>
          <p:cNvSpPr txBox="1">
            <a:spLocks/>
          </p:cNvSpPr>
          <p:nvPr/>
        </p:nvSpPr>
        <p:spPr>
          <a:xfrm>
            <a:off x="6867526" y="5845175"/>
            <a:ext cx="483472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i="1" dirty="0"/>
              <a:t>Source: </a:t>
            </a:r>
            <a:r>
              <a:rPr lang="en-US" sz="1400" i="1" dirty="0" err="1"/>
              <a:t>Sereni</a:t>
            </a:r>
            <a:r>
              <a:rPr lang="en-US" sz="1400" i="1" dirty="0"/>
              <a:t> J.-S., M. </a:t>
            </a:r>
            <a:r>
              <a:rPr lang="en-US" sz="1400" i="1" dirty="0" err="1"/>
              <a:t>Loebl</a:t>
            </a:r>
            <a:r>
              <a:rPr lang="en-US" sz="1400" i="1" dirty="0"/>
              <a:t>, </a:t>
            </a:r>
            <a:r>
              <a:rPr lang="en-US" sz="1400" i="1" dirty="0" err="1"/>
              <a:t>Univerzita</a:t>
            </a:r>
            <a:r>
              <a:rPr lang="en-US" sz="1400" i="1" dirty="0"/>
              <a:t> </a:t>
            </a:r>
            <a:r>
              <a:rPr lang="en-US" sz="1400" i="1" dirty="0" err="1"/>
              <a:t>Karlova</a:t>
            </a:r>
            <a:endParaRPr lang="en-US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9656D-76B8-C89F-1208-6FD909E341FF}"/>
              </a:ext>
            </a:extLst>
          </p:cNvPr>
          <p:cNvSpPr/>
          <p:nvPr/>
        </p:nvSpPr>
        <p:spPr>
          <a:xfrm>
            <a:off x="1762126" y="3305175"/>
            <a:ext cx="2057400" cy="400050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 descr="Identité ‒ Présentation ‐ EPFL">
            <a:extLst>
              <a:ext uri="{FF2B5EF4-FFF2-40B4-BE49-F238E27FC236}">
                <a16:creationId xmlns:a16="http://schemas.microsoft.com/office/drawing/2014/main" id="{1F229520-820D-B4E7-9F1E-AAFC68E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6CBC-2E6C-189B-383A-32C4E65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3425" cy="1325563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5FA1BB89-4876-7385-9898-D929762C3742}"/>
              </a:ext>
            </a:extLst>
          </p:cNvPr>
          <p:cNvSpPr/>
          <p:nvPr/>
        </p:nvSpPr>
        <p:spPr>
          <a:xfrm>
            <a:off x="7535008" y="3759124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B2D6D70-4BD8-1AEF-F533-174E4CF4DF90}"/>
              </a:ext>
            </a:extLst>
          </p:cNvPr>
          <p:cNvSpPr/>
          <p:nvPr/>
        </p:nvSpPr>
        <p:spPr>
          <a:xfrm>
            <a:off x="7517423" y="2229262"/>
            <a:ext cx="1811215" cy="1529862"/>
          </a:xfrm>
          <a:prstGeom prst="hexagon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EE3F13-67C8-E5DA-7540-42EAADCE5112}"/>
              </a:ext>
            </a:extLst>
          </p:cNvPr>
          <p:cNvCxnSpPr>
            <a:stCxn id="13" idx="4"/>
          </p:cNvCxnSpPr>
          <p:nvPr/>
        </p:nvCxnSpPr>
        <p:spPr>
          <a:xfrm flipH="1" flipV="1">
            <a:off x="7517423" y="1441938"/>
            <a:ext cx="382466" cy="7873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642291-1959-A0BC-11C7-5FCFDD23456B}"/>
              </a:ext>
            </a:extLst>
          </p:cNvPr>
          <p:cNvCxnSpPr>
            <a:stCxn id="13" idx="5"/>
          </p:cNvCxnSpPr>
          <p:nvPr/>
        </p:nvCxnSpPr>
        <p:spPr>
          <a:xfrm flipV="1">
            <a:off x="8946173" y="1459523"/>
            <a:ext cx="400050" cy="7697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molecule&#10;&#10;Description automatically generated">
            <a:extLst>
              <a:ext uri="{FF2B5EF4-FFF2-40B4-BE49-F238E27FC236}">
                <a16:creationId xmlns:a16="http://schemas.microsoft.com/office/drawing/2014/main" id="{4F7922F7-432F-3C15-E02A-DC426D1C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365125"/>
            <a:ext cx="5972175" cy="59721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7AFD5-D336-9502-A9B9-0091F121A5EF}"/>
              </a:ext>
            </a:extLst>
          </p:cNvPr>
          <p:cNvSpPr/>
          <p:nvPr/>
        </p:nvSpPr>
        <p:spPr>
          <a:xfrm>
            <a:off x="5248275" y="2761609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B541A1-5868-40B4-8AF0-D6C0153B7659}"/>
              </a:ext>
            </a:extLst>
          </p:cNvPr>
          <p:cNvSpPr/>
          <p:nvPr/>
        </p:nvSpPr>
        <p:spPr>
          <a:xfrm rot="10800000">
            <a:off x="9477375" y="4333234"/>
            <a:ext cx="2190750" cy="381641"/>
          </a:xfrm>
          <a:custGeom>
            <a:avLst/>
            <a:gdLst>
              <a:gd name="connsiteX0" fmla="*/ 0 w 3467100"/>
              <a:gd name="connsiteY0" fmla="*/ 562616 h 562616"/>
              <a:gd name="connsiteX1" fmla="*/ 914400 w 3467100"/>
              <a:gd name="connsiteY1" fmla="*/ 641 h 562616"/>
              <a:gd name="connsiteX2" fmla="*/ 2219325 w 3467100"/>
              <a:gd name="connsiteY2" fmla="*/ 448316 h 562616"/>
              <a:gd name="connsiteX3" fmla="*/ 3467100 w 3467100"/>
              <a:gd name="connsiteY3" fmla="*/ 334016 h 562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00" h="562616">
                <a:moveTo>
                  <a:pt x="0" y="562616"/>
                </a:moveTo>
                <a:cubicBezTo>
                  <a:pt x="272256" y="291153"/>
                  <a:pt x="544513" y="19691"/>
                  <a:pt x="914400" y="641"/>
                </a:cubicBezTo>
                <a:cubicBezTo>
                  <a:pt x="1284287" y="-18409"/>
                  <a:pt x="1793875" y="392754"/>
                  <a:pt x="2219325" y="448316"/>
                </a:cubicBezTo>
                <a:cubicBezTo>
                  <a:pt x="2644775" y="503878"/>
                  <a:pt x="3055937" y="418947"/>
                  <a:pt x="3467100" y="33401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FCC40105-B732-2DCC-17A4-EC6D2865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15D7BFF-F579-B301-8CA3-2398ABB1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8923" cy="4351338"/>
          </a:xfrm>
        </p:spPr>
        <p:txBody>
          <a:bodyPr/>
          <a:lstStyle/>
          <a:p>
            <a:r>
              <a:rPr lang="en-US" dirty="0"/>
              <a:t>Sites connected to electrodes are in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r>
              <a:rPr lang="en-US" dirty="0"/>
              <a:t>The shortest (or one of the shortest) path(s) is the red dashed line</a:t>
            </a:r>
          </a:p>
          <a:p>
            <a:r>
              <a:rPr lang="en-US" dirty="0"/>
              <a:t>The red path leads to a perfect matching, represented by the </a:t>
            </a:r>
            <a:r>
              <a:rPr lang="en-US" dirty="0">
                <a:solidFill>
                  <a:srgbClr val="0000FF"/>
                </a:solidFill>
              </a:rPr>
              <a:t>blue pairs.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D4E3C1-600D-943F-B4DD-70DEF5E4F634}"/>
              </a:ext>
            </a:extLst>
          </p:cNvPr>
          <p:cNvSpPr txBox="1">
            <a:spLocks/>
          </p:cNvSpPr>
          <p:nvPr/>
        </p:nvSpPr>
        <p:spPr>
          <a:xfrm>
            <a:off x="6581042" y="5635587"/>
            <a:ext cx="4278923" cy="1238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Conductance ~1 G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sz="1800" dirty="0"/>
              <a:t>(according to TB)</a:t>
            </a:r>
          </a:p>
        </p:txBody>
      </p:sp>
    </p:spTree>
    <p:extLst>
      <p:ext uri="{BB962C8B-B14F-4D97-AF65-F5344CB8AC3E}">
        <p14:creationId xmlns:p14="http://schemas.microsoft.com/office/powerpoint/2010/main" val="36564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build="p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2D69-E9C0-C94F-95EF-F42CAAE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D21F1-7669-6483-E088-365D1B4A2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67" y="2095500"/>
            <a:ext cx="476250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8B128-ADF6-B007-C7BA-6C417920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0" y="2095500"/>
            <a:ext cx="4762500" cy="4762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4ADF53-C68C-9BB5-7ADC-4587B3B3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06" y="1825625"/>
            <a:ext cx="4163568" cy="5883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Cond. = 10</a:t>
            </a:r>
            <a:r>
              <a:rPr lang="en-US" baseline="30000" dirty="0"/>
              <a:t>-20</a:t>
            </a:r>
            <a:r>
              <a:rPr lang="en-US" dirty="0"/>
              <a:t>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B75F2A-8F7B-7D24-CD92-2AFC14CC95C1}"/>
              </a:ext>
            </a:extLst>
          </p:cNvPr>
          <p:cNvSpPr txBox="1">
            <a:spLocks/>
          </p:cNvSpPr>
          <p:nvPr/>
        </p:nvSpPr>
        <p:spPr>
          <a:xfrm>
            <a:off x="4014216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0,36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B6816A-EEE6-B720-F042-EDDE4EDF5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169" y="2095500"/>
            <a:ext cx="4762500" cy="47625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0252570-4EFD-F6E9-7EE3-E2C42F6D320D}"/>
              </a:ext>
            </a:extLst>
          </p:cNvPr>
          <p:cNvSpPr txBox="1">
            <a:spLocks/>
          </p:cNvSpPr>
          <p:nvPr/>
        </p:nvSpPr>
        <p:spPr>
          <a:xfrm>
            <a:off x="7731635" y="1825625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0,85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3C973D-BB64-6727-79C6-AB25CE7994AB}"/>
              </a:ext>
            </a:extLst>
          </p:cNvPr>
          <p:cNvSpPr txBox="1">
            <a:spLocks/>
          </p:cNvSpPr>
          <p:nvPr/>
        </p:nvSpPr>
        <p:spPr>
          <a:xfrm>
            <a:off x="296797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for all paths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D561772-16D4-7A2D-89AD-9FF676FAFF35}"/>
              </a:ext>
            </a:extLst>
          </p:cNvPr>
          <p:cNvSpPr txBox="1">
            <a:spLocks/>
          </p:cNvSpPr>
          <p:nvPr/>
        </p:nvSpPr>
        <p:spPr>
          <a:xfrm>
            <a:off x="4014216" y="2254757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 or 1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76DA481-7A0C-63F8-BC04-A7F626468C63}"/>
              </a:ext>
            </a:extLst>
          </p:cNvPr>
          <p:cNvSpPr txBox="1">
            <a:spLocks/>
          </p:cNvSpPr>
          <p:nvPr/>
        </p:nvSpPr>
        <p:spPr>
          <a:xfrm>
            <a:off x="7731635" y="225475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Per = 0, 1, 4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8" name="Picture 2" descr="Identité ‒ Présentation ‐ EPFL">
            <a:extLst>
              <a:ext uri="{FF2B5EF4-FFF2-40B4-BE49-F238E27FC236}">
                <a16:creationId xmlns:a16="http://schemas.microsoft.com/office/drawing/2014/main" id="{39302268-C4D5-218A-9132-3D3A892B1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03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/>
      <p:bldP spid="14" grpId="0"/>
      <p:bldP spid="15" grpId="0" build="p"/>
      <p:bldP spid="16" grpId="0" build="p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03FA-7782-7159-47CF-EC2790E8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510F-42DD-A4D0-E21F-0D6EA5F0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2832" cy="4351338"/>
          </a:xfrm>
        </p:spPr>
        <p:txBody>
          <a:bodyPr/>
          <a:lstStyle/>
          <a:p>
            <a:r>
              <a:rPr lang="en-US" dirty="0"/>
              <a:t>For a given path, the existence of perfect matchings indicate the existence of (an)other path(s) which will be in phase with the first one.</a:t>
            </a:r>
          </a:p>
          <a:p>
            <a:r>
              <a:rPr lang="en-US" dirty="0"/>
              <a:t>Thus, a high permanent indicate a large number of cooperating paths.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50E9-3B26-B814-9F14-8AF4C072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16" y="1825625"/>
            <a:ext cx="6246784" cy="4565281"/>
          </a:xfrm>
          <a:prstGeom prst="rect">
            <a:avLst/>
          </a:prstGeom>
        </p:spPr>
      </p:pic>
      <p:pic>
        <p:nvPicPr>
          <p:cNvPr id="6" name="Picture 2" descr="Identité ‒ Présentation ‐ EPFL">
            <a:extLst>
              <a:ext uri="{FF2B5EF4-FFF2-40B4-BE49-F238E27FC236}">
                <a16:creationId xmlns:a16="http://schemas.microsoft.com/office/drawing/2014/main" id="{5663F84B-2D8B-0A6D-98A2-FE6F125E8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0"/>
            <a:ext cx="2019300" cy="113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450E5C-F067-B46F-186F-639C4AB9D4EB}"/>
              </a:ext>
            </a:extLst>
          </p:cNvPr>
          <p:cNvSpPr txBox="1">
            <a:spLocks/>
          </p:cNvSpPr>
          <p:nvPr/>
        </p:nvSpPr>
        <p:spPr>
          <a:xfrm rot="19924798">
            <a:off x="6173568" y="3331824"/>
            <a:ext cx="6803571" cy="1488814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dirty="0">
                <a:solidFill>
                  <a:schemeClr val="tx1">
                    <a:alpha val="11000"/>
                  </a:schemeClr>
                </a:solidFill>
              </a:rPr>
              <a:t>Proof of concept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FAFEB-E413-7C00-0985-2170FFBAC1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458" t="27983" r="7971" b="26990"/>
          <a:stretch/>
        </p:blipFill>
        <p:spPr>
          <a:xfrm>
            <a:off x="6096001" y="0"/>
            <a:ext cx="3465056" cy="196077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138D2D0-4DAB-41F4-F453-79E1A1E97D69}"/>
              </a:ext>
            </a:extLst>
          </p:cNvPr>
          <p:cNvSpPr/>
          <p:nvPr/>
        </p:nvSpPr>
        <p:spPr>
          <a:xfrm>
            <a:off x="9577633" y="1036948"/>
            <a:ext cx="1970202" cy="1102937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36082E-D4D9-AB45-339B-646195EC38F8}"/>
              </a:ext>
            </a:extLst>
          </p:cNvPr>
          <p:cNvSpPr txBox="1">
            <a:spLocks/>
          </p:cNvSpPr>
          <p:nvPr/>
        </p:nvSpPr>
        <p:spPr>
          <a:xfrm>
            <a:off x="2948988" y="127176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0,67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6940F9-C735-A929-148C-F6F3998000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35" t="40547" r="12608" b="38867"/>
          <a:stretch/>
        </p:blipFill>
        <p:spPr>
          <a:xfrm>
            <a:off x="3014462" y="5571327"/>
            <a:ext cx="4098094" cy="115949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8D0CD5D-6511-63C9-CAEF-CE52E044898F}"/>
              </a:ext>
            </a:extLst>
          </p:cNvPr>
          <p:cNvSpPr/>
          <p:nvPr/>
        </p:nvSpPr>
        <p:spPr>
          <a:xfrm flipV="1">
            <a:off x="7237523" y="5062055"/>
            <a:ext cx="3399856" cy="1264783"/>
          </a:xfrm>
          <a:custGeom>
            <a:avLst/>
            <a:gdLst>
              <a:gd name="connsiteX0" fmla="*/ 1970202 w 1970202"/>
              <a:gd name="connsiteY0" fmla="*/ 1102937 h 1102937"/>
              <a:gd name="connsiteX1" fmla="*/ 1159497 w 1970202"/>
              <a:gd name="connsiteY1" fmla="*/ 367646 h 1102937"/>
              <a:gd name="connsiteX2" fmla="*/ 0 w 1970202"/>
              <a:gd name="connsiteY2" fmla="*/ 0 h 1102937"/>
              <a:gd name="connsiteX3" fmla="*/ 0 w 1970202"/>
              <a:gd name="connsiteY3" fmla="*/ 0 h 110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0202" h="1102937">
                <a:moveTo>
                  <a:pt x="1970202" y="1102937"/>
                </a:moveTo>
                <a:cubicBezTo>
                  <a:pt x="1729033" y="827203"/>
                  <a:pt x="1487864" y="551469"/>
                  <a:pt x="1159497" y="367646"/>
                </a:cubicBezTo>
                <a:cubicBezTo>
                  <a:pt x="831130" y="18382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98882E-5501-6B17-E817-ABBF8F55A711}"/>
              </a:ext>
            </a:extLst>
          </p:cNvPr>
          <p:cNvSpPr txBox="1">
            <a:spLocks/>
          </p:cNvSpPr>
          <p:nvPr/>
        </p:nvSpPr>
        <p:spPr>
          <a:xfrm>
            <a:off x="-211836" y="6096710"/>
            <a:ext cx="4163568" cy="58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Cond. = 0,003 G</a:t>
            </a:r>
            <a:r>
              <a:rPr lang="en-US" baseline="-25000" dirty="0"/>
              <a:t>0</a:t>
            </a:r>
            <a:endParaRPr lang="en-US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3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261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Electron dynamics in graphene junctions</vt:lpstr>
      <vt:lpstr>Table of content</vt:lpstr>
      <vt:lpstr>Perfect matching: definition</vt:lpstr>
      <vt:lpstr>Permanent: definition</vt:lpstr>
      <vt:lpstr>Permanent and perfect matchings</vt:lpstr>
      <vt:lpstr>An example</vt:lpstr>
      <vt:lpstr>More examples</vt:lpstr>
      <vt:lpstr>Interpretations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Leuenberger</dc:creator>
  <cp:lastModifiedBy>Julien Leuenberger</cp:lastModifiedBy>
  <cp:revision>18</cp:revision>
  <dcterms:created xsi:type="dcterms:W3CDTF">2023-11-20T09:46:29Z</dcterms:created>
  <dcterms:modified xsi:type="dcterms:W3CDTF">2023-11-20T11:42:41Z</dcterms:modified>
</cp:coreProperties>
</file>