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70" r:id="rId6"/>
    <p:sldId id="266" r:id="rId7"/>
    <p:sldId id="258" r:id="rId8"/>
    <p:sldId id="259" r:id="rId9"/>
    <p:sldId id="260" r:id="rId10"/>
    <p:sldId id="269" r:id="rId11"/>
    <p:sldId id="261" r:id="rId12"/>
    <p:sldId id="262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EA2A79-B66B-4FA0-9D43-DB085C95477E}">
          <p14:sldIdLst>
            <p14:sldId id="256"/>
            <p14:sldId id="257"/>
            <p14:sldId id="264"/>
            <p14:sldId id="265"/>
            <p14:sldId id="270"/>
            <p14:sldId id="266"/>
            <p14:sldId id="258"/>
            <p14:sldId id="259"/>
            <p14:sldId id="260"/>
            <p14:sldId id="269"/>
            <p14:sldId id="261"/>
            <p14:sldId id="262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7E214-5D0B-46F8-A994-1D0F0F93CD1D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D186-1F61-4B1C-80AC-D305816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6D186-1F61-4B1C-80AC-D30581619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junction_15419728</a:t>
            </a:r>
          </a:p>
          <a:p>
            <a:r>
              <a:rPr lang="en-US" dirty="0" err="1"/>
              <a:t>Similaire</a:t>
            </a:r>
            <a:r>
              <a:rPr lang="en-US" dirty="0"/>
              <a:t> à 16745024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6D186-1F61-4B1C-80AC-D305816196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: 52937495</a:t>
            </a:r>
          </a:p>
          <a:p>
            <a:r>
              <a:rPr lang="en-US" dirty="0"/>
              <a:t>Middle :</a:t>
            </a:r>
          </a:p>
          <a:p>
            <a:r>
              <a:rPr lang="en-US" dirty="0"/>
              <a:t>Right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6D186-1F61-4B1C-80AC-D305816196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point: if per &gt; 0, a given path can be deformed into another path such that it arrives with the same phase that the first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6D186-1F61-4B1C-80AC-D305816196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7F06-DD17-C7E6-EF60-D7564E5DE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2EFCC-9760-DC31-E614-F0E451219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8B8E-5EE6-380C-CEF7-75FF86EF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81B1-9BD7-2B91-07AC-AC95318B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7526-5E3F-70E5-F76E-4ACFDC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7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7703-0ADE-A3E8-04DC-F583DA56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17F9-3E5C-94FD-A6E6-942590D52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B957-C78D-35C7-1AE3-B26BF6A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75BF-D0E2-B6FA-A37E-13D4126A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7B75-F935-0C48-FFA7-55364546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D5DF9-B719-8EBD-438C-6EF44613B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B5766-1737-E83E-ABA0-7D331DF14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FDF91-9CA5-1DD2-3FC1-9E2F8097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BA0B-352B-D9E1-71F2-628B4AD4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2BD9-EB24-66AE-B440-D80D2D54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3A21-F5C4-C1BD-4107-09260C1D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E86E-EA0A-C612-56EE-466439D4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D0C4-8D8B-D4A0-DFD5-71C7F53D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7162-B5F1-B0E0-5C4E-7055B8E3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E1AC-C129-1685-A07A-AE978C84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4D83-E114-B219-0B7C-EEB0934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0474-408F-F7AB-52D4-E812821F6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3AB4-498E-B55C-2129-CF3AB5FF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8169-315B-E429-7AAF-4A18AA50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D32D-E3A1-5406-51AB-607E595C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0002-0510-E6C5-35C2-3072C1F6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2894-2C67-9B53-E1D3-718D7AF57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202CB-32F2-A05F-02F7-C98FE887A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105E-CF52-E489-B432-CE6A6484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2C4F-4F4B-E6C5-AA7F-9235409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9A3CF-5E7B-946C-6648-B20FFF1D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D677-A4ED-D991-7410-78892C08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F0D60-48DC-3B62-97D7-20BF5409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0219A-4C26-9CFD-602E-29965B162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DF696-AE6D-96A2-C0EC-C35BAB58B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6A07C-7F99-75A0-691B-B2E29C088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CEEE8-8B40-AE77-3578-C2958D8A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A63D5-9FE0-15A3-6A83-85E95BE3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60DA1-FA44-28CA-CC3D-F4F68BA4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2202-E80A-7812-B454-D6C69849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4363F-004C-AEE4-1B10-926CCF29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63F4E-0C1F-D255-6D17-7DFA441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02AF3-1675-5D8F-D64F-D1302C8F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C20DF-2AAA-5174-FF8F-3466D881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CB2C7-E21F-5E7C-FFE6-E67946DB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C779-F9D7-9691-64CE-9B99D23A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9522-5EED-FC89-2983-8832C12F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45CE-52C1-2363-9B70-369AB1CB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85665-CE9F-D48C-B6D3-A296E7AA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BD55C-2491-DEB9-B434-8A6C4E7B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DCD5-C1C2-0956-EC3D-75CF17DA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2010F-C335-A1EC-DD92-E9C9B014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0C57-1D0B-4177-6A68-C4607774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324C7-1616-69FB-77D9-46079A2A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C9F22-8F90-2840-3604-7C535070F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21FD2-C2A5-25BD-41A7-E0E081C6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595D-8178-7686-E2E5-D5EA7025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960CA-12A5-0FC0-6BA7-DBF2E97C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40D5-F833-A3F9-588D-D82242F1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CCABE-05E3-8B37-DA06-F11149291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7A53-9C84-B852-BE4E-3AC4BD6CC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2F4A-8FD6-4466-A37B-92F78B06DF2F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0A0B-042E-87F4-23AD-27A88422E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3C8C2-C6FC-1633-6DE4-7E57CF6C7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6796-D889-9753-BE8E-A735118EC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 dynamics in graphene junctions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3A83-7501-76C9-3668-B7FD044FE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Permanent-based junction characterization</a:t>
            </a:r>
          </a:p>
        </p:txBody>
      </p:sp>
      <p:pic>
        <p:nvPicPr>
          <p:cNvPr id="4" name="Picture 2" descr="Identité ‒ Présentation ‐ EPFL">
            <a:extLst>
              <a:ext uri="{FF2B5EF4-FFF2-40B4-BE49-F238E27FC236}">
                <a16:creationId xmlns:a16="http://schemas.microsoft.com/office/drawing/2014/main" id="{9101C90B-F323-8FBA-A139-EC401177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4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E63E-5FA0-9806-7A4F-D99EBE3F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and perfect matchings</a:t>
            </a:r>
          </a:p>
        </p:txBody>
      </p:sp>
      <p:pic>
        <p:nvPicPr>
          <p:cNvPr id="10" name="Picture 2" descr="Identité ‒ Présentation ‐ EPFL">
            <a:extLst>
              <a:ext uri="{FF2B5EF4-FFF2-40B4-BE49-F238E27FC236}">
                <a16:creationId xmlns:a16="http://schemas.microsoft.com/office/drawing/2014/main" id="{1F229520-820D-B4E7-9F1E-AAFC68EA5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E24DB2C-E702-A009-C0EA-314052D7C23F}"/>
              </a:ext>
            </a:extLst>
          </p:cNvPr>
          <p:cNvGrpSpPr/>
          <p:nvPr/>
        </p:nvGrpSpPr>
        <p:grpSpPr>
          <a:xfrm>
            <a:off x="1534668" y="1887284"/>
            <a:ext cx="1124712" cy="1133856"/>
            <a:chOff x="1764792" y="2578608"/>
            <a:chExt cx="1124712" cy="11338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575B6D-15CF-03F3-2E10-6250E5D460AE}"/>
                </a:ext>
              </a:extLst>
            </p:cNvPr>
            <p:cNvSpPr/>
            <p:nvPr/>
          </p:nvSpPr>
          <p:spPr>
            <a:xfrm>
              <a:off x="1865376" y="2688336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4799AC6-C9FB-2FAA-0839-23AD593CA8A4}"/>
                </a:ext>
              </a:extLst>
            </p:cNvPr>
            <p:cNvSpPr/>
            <p:nvPr/>
          </p:nvSpPr>
          <p:spPr>
            <a:xfrm>
              <a:off x="1764792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EF4C9F-6E8D-95E9-72EE-0A6BE311FADF}"/>
                </a:ext>
              </a:extLst>
            </p:cNvPr>
            <p:cNvSpPr/>
            <p:nvPr/>
          </p:nvSpPr>
          <p:spPr>
            <a:xfrm>
              <a:off x="2670048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36C70A-82D6-FD1D-AE3B-7A41674B8CC6}"/>
                </a:ext>
              </a:extLst>
            </p:cNvPr>
            <p:cNvSpPr/>
            <p:nvPr/>
          </p:nvSpPr>
          <p:spPr>
            <a:xfrm>
              <a:off x="1764792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FE0EB9-D7C3-11B8-DAF7-4CE0F8F9A247}"/>
                </a:ext>
              </a:extLst>
            </p:cNvPr>
            <p:cNvSpPr/>
            <p:nvPr/>
          </p:nvSpPr>
          <p:spPr>
            <a:xfrm>
              <a:off x="2670048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9EB772-19B6-E22D-63F9-652682667213}"/>
              </a:ext>
            </a:extLst>
          </p:cNvPr>
          <p:cNvGrpSpPr/>
          <p:nvPr/>
        </p:nvGrpSpPr>
        <p:grpSpPr>
          <a:xfrm>
            <a:off x="3832860" y="1887284"/>
            <a:ext cx="1124712" cy="1133856"/>
            <a:chOff x="1764792" y="2578608"/>
            <a:chExt cx="1124712" cy="11338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C8C3E8-016F-EF89-44C0-C5A9AB9ACC2E}"/>
                </a:ext>
              </a:extLst>
            </p:cNvPr>
            <p:cNvSpPr/>
            <p:nvPr/>
          </p:nvSpPr>
          <p:spPr>
            <a:xfrm>
              <a:off x="1865376" y="2688336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3FC6CD-536B-F6F0-C18D-BB91DFB335D9}"/>
                </a:ext>
              </a:extLst>
            </p:cNvPr>
            <p:cNvSpPr/>
            <p:nvPr/>
          </p:nvSpPr>
          <p:spPr>
            <a:xfrm>
              <a:off x="1764792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A4B2CF-7201-E081-E81A-C4162489BC38}"/>
                </a:ext>
              </a:extLst>
            </p:cNvPr>
            <p:cNvSpPr/>
            <p:nvPr/>
          </p:nvSpPr>
          <p:spPr>
            <a:xfrm>
              <a:off x="2670048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DE5E377-0D46-2A8A-229C-839E6860DB44}"/>
                </a:ext>
              </a:extLst>
            </p:cNvPr>
            <p:cNvSpPr/>
            <p:nvPr/>
          </p:nvSpPr>
          <p:spPr>
            <a:xfrm>
              <a:off x="1764792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FBB71F0-E948-71EA-3F2A-F96AA6BE74A6}"/>
                </a:ext>
              </a:extLst>
            </p:cNvPr>
            <p:cNvSpPr/>
            <p:nvPr/>
          </p:nvSpPr>
          <p:spPr>
            <a:xfrm>
              <a:off x="2670048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38219A-2935-6087-E58B-F363A63834AF}"/>
              </a:ext>
            </a:extLst>
          </p:cNvPr>
          <p:cNvGrpSpPr/>
          <p:nvPr/>
        </p:nvGrpSpPr>
        <p:grpSpPr>
          <a:xfrm>
            <a:off x="9047988" y="1887284"/>
            <a:ext cx="1124712" cy="1133856"/>
            <a:chOff x="1764792" y="2578608"/>
            <a:chExt cx="1124712" cy="1133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DD8EFF-2E67-21FD-6E28-030B241971DF}"/>
                </a:ext>
              </a:extLst>
            </p:cNvPr>
            <p:cNvSpPr/>
            <p:nvPr/>
          </p:nvSpPr>
          <p:spPr>
            <a:xfrm>
              <a:off x="1865376" y="2688336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16B67CE-EA39-CAB2-A3A9-99A99767E3FD}"/>
                </a:ext>
              </a:extLst>
            </p:cNvPr>
            <p:cNvSpPr/>
            <p:nvPr/>
          </p:nvSpPr>
          <p:spPr>
            <a:xfrm>
              <a:off x="1764792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2E4C02-44EA-D401-59F3-2F4598125844}"/>
                </a:ext>
              </a:extLst>
            </p:cNvPr>
            <p:cNvSpPr/>
            <p:nvPr/>
          </p:nvSpPr>
          <p:spPr>
            <a:xfrm>
              <a:off x="2670048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2FE17E-E369-7F3F-B88A-6D84E4C6C000}"/>
                </a:ext>
              </a:extLst>
            </p:cNvPr>
            <p:cNvSpPr/>
            <p:nvPr/>
          </p:nvSpPr>
          <p:spPr>
            <a:xfrm>
              <a:off x="1764792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1647704-71F0-D596-86E6-591A9F111158}"/>
                </a:ext>
              </a:extLst>
            </p:cNvPr>
            <p:cNvSpPr/>
            <p:nvPr/>
          </p:nvSpPr>
          <p:spPr>
            <a:xfrm>
              <a:off x="2670048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A492E-D240-2F48-B7B3-76EDB70939E7}"/>
              </a:ext>
            </a:extLst>
          </p:cNvPr>
          <p:cNvGrpSpPr/>
          <p:nvPr/>
        </p:nvGrpSpPr>
        <p:grpSpPr>
          <a:xfrm>
            <a:off x="6440424" y="1887284"/>
            <a:ext cx="1124712" cy="1133856"/>
            <a:chOff x="1764792" y="2578608"/>
            <a:chExt cx="1124712" cy="113385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158442-6290-047B-4E4C-9670DABD6B52}"/>
                </a:ext>
              </a:extLst>
            </p:cNvPr>
            <p:cNvSpPr/>
            <p:nvPr/>
          </p:nvSpPr>
          <p:spPr>
            <a:xfrm>
              <a:off x="1865376" y="2688336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BFEB2A-4898-39EB-CFB7-E37C44F1F904}"/>
                </a:ext>
              </a:extLst>
            </p:cNvPr>
            <p:cNvSpPr/>
            <p:nvPr/>
          </p:nvSpPr>
          <p:spPr>
            <a:xfrm>
              <a:off x="1764792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87EAFD-9121-59D7-1750-00017E76796B}"/>
                </a:ext>
              </a:extLst>
            </p:cNvPr>
            <p:cNvSpPr/>
            <p:nvPr/>
          </p:nvSpPr>
          <p:spPr>
            <a:xfrm>
              <a:off x="2670048" y="25786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4269B3A-3C67-49F5-F9F2-FFD0EE067DFD}"/>
                </a:ext>
              </a:extLst>
            </p:cNvPr>
            <p:cNvSpPr/>
            <p:nvPr/>
          </p:nvSpPr>
          <p:spPr>
            <a:xfrm>
              <a:off x="1764792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2802D75-E859-E6A3-ABA8-F22206806CEE}"/>
                </a:ext>
              </a:extLst>
            </p:cNvPr>
            <p:cNvSpPr/>
            <p:nvPr/>
          </p:nvSpPr>
          <p:spPr>
            <a:xfrm>
              <a:off x="2670048" y="3493008"/>
              <a:ext cx="219456" cy="21945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31A42F37-D1B6-8141-0050-8FDFA9DC37F3}"/>
              </a:ext>
            </a:extLst>
          </p:cNvPr>
          <p:cNvSpPr/>
          <p:nvPr/>
        </p:nvSpPr>
        <p:spPr>
          <a:xfrm>
            <a:off x="1333500" y="1823276"/>
            <a:ext cx="1517904" cy="3627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E98F56-6B9A-81D5-55E2-A630790897F9}"/>
              </a:ext>
            </a:extLst>
          </p:cNvPr>
          <p:cNvSpPr/>
          <p:nvPr/>
        </p:nvSpPr>
        <p:spPr>
          <a:xfrm>
            <a:off x="1313688" y="2722436"/>
            <a:ext cx="1517904" cy="3627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D0C1A41-FFF8-DAE7-DFB7-ECB7964CFA71}"/>
              </a:ext>
            </a:extLst>
          </p:cNvPr>
          <p:cNvSpPr/>
          <p:nvPr/>
        </p:nvSpPr>
        <p:spPr>
          <a:xfrm rot="5400000">
            <a:off x="3183636" y="2272856"/>
            <a:ext cx="1517904" cy="3627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C0EFDA-A572-C701-8F9C-2EEE95CBB2AE}"/>
              </a:ext>
            </a:extLst>
          </p:cNvPr>
          <p:cNvSpPr/>
          <p:nvPr/>
        </p:nvSpPr>
        <p:spPr>
          <a:xfrm rot="5400000">
            <a:off x="4085082" y="2268284"/>
            <a:ext cx="1517904" cy="3627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E1A8F24-DA59-DEB3-340F-CD423AE91EAB}"/>
              </a:ext>
            </a:extLst>
          </p:cNvPr>
          <p:cNvSpPr/>
          <p:nvPr/>
        </p:nvSpPr>
        <p:spPr>
          <a:xfrm>
            <a:off x="6650736" y="2106740"/>
            <a:ext cx="694944" cy="6949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1FAB69F-B285-E84C-2A58-3E19680F6669}"/>
              </a:ext>
            </a:extLst>
          </p:cNvPr>
          <p:cNvSpPr/>
          <p:nvPr/>
        </p:nvSpPr>
        <p:spPr>
          <a:xfrm>
            <a:off x="9253728" y="2102168"/>
            <a:ext cx="694944" cy="6949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CA4A9266-437B-FE0B-41B5-62B6CB61CFFF}"/>
              </a:ext>
            </a:extLst>
          </p:cNvPr>
          <p:cNvSpPr/>
          <p:nvPr/>
        </p:nvSpPr>
        <p:spPr>
          <a:xfrm rot="16200000">
            <a:off x="6864381" y="2043398"/>
            <a:ext cx="156019" cy="11620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087C693-C34F-525C-4116-1B7407F5980A}"/>
              </a:ext>
            </a:extLst>
          </p:cNvPr>
          <p:cNvSpPr/>
          <p:nvPr/>
        </p:nvSpPr>
        <p:spPr>
          <a:xfrm rot="5400000">
            <a:off x="9539764" y="2051970"/>
            <a:ext cx="156019" cy="11620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75F3FF-7963-4667-9CDE-A5EDC0F5C6B2}"/>
                  </a:ext>
                </a:extLst>
              </p:cNvPr>
              <p:cNvSpPr txBox="1"/>
              <p:nvPr/>
            </p:nvSpPr>
            <p:spPr>
              <a:xfrm>
                <a:off x="4533910" y="3405188"/>
                <a:ext cx="2408480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H" b="0" i="0" smtClean="0">
                          <a:latin typeface="Cambria Math" panose="02040503050406030204" pitchFamily="18" charset="0"/>
                        </a:rPr>
                        <m:t>per</m:t>
                      </m:r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75F3FF-7963-4667-9CDE-A5EDC0F5C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10" y="3405188"/>
                <a:ext cx="2408480" cy="963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14A718-21A0-4A1A-8EB9-59042A566872}"/>
                  </a:ext>
                </a:extLst>
              </p:cNvPr>
              <p:cNvSpPr txBox="1"/>
              <p:nvPr/>
            </p:nvSpPr>
            <p:spPr>
              <a:xfrm>
                <a:off x="868400" y="4782884"/>
                <a:ext cx="2408480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14A718-21A0-4A1A-8EB9-59042A566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00" y="4782884"/>
                <a:ext cx="2408480" cy="963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B0B10F-655D-0AF9-B30B-4B0380CAD23D}"/>
                  </a:ext>
                </a:extLst>
              </p:cNvPr>
              <p:cNvSpPr txBox="1"/>
              <p:nvPr/>
            </p:nvSpPr>
            <p:spPr>
              <a:xfrm>
                <a:off x="3186404" y="4782884"/>
                <a:ext cx="2408480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B0B10F-655D-0AF9-B30B-4B0380CAD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04" y="4782884"/>
                <a:ext cx="2408480" cy="963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79535C-8500-18B0-4051-1060FBE8CD4A}"/>
                  </a:ext>
                </a:extLst>
              </p:cNvPr>
              <p:cNvSpPr txBox="1"/>
              <p:nvPr/>
            </p:nvSpPr>
            <p:spPr>
              <a:xfrm>
                <a:off x="5793968" y="4777360"/>
                <a:ext cx="2408480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79535C-8500-18B0-4051-1060FBE8C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68" y="4777360"/>
                <a:ext cx="2408480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5FD78E4-3A3C-E3A3-D177-013F9FD543C5}"/>
                  </a:ext>
                </a:extLst>
              </p:cNvPr>
              <p:cNvSpPr txBox="1"/>
              <p:nvPr/>
            </p:nvSpPr>
            <p:spPr>
              <a:xfrm>
                <a:off x="8396960" y="4777360"/>
                <a:ext cx="2408480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CH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5FD78E4-3A3C-E3A3-D177-013F9FD5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960" y="4777360"/>
                <a:ext cx="2408480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599BE8C0-98EB-9F72-8208-5AB0C09FC2B6}"/>
              </a:ext>
            </a:extLst>
          </p:cNvPr>
          <p:cNvSpPr/>
          <p:nvPr/>
        </p:nvSpPr>
        <p:spPr>
          <a:xfrm>
            <a:off x="1754124" y="475830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A00966-6B7B-91BF-66C8-F9BEB3BB6C64}"/>
              </a:ext>
            </a:extLst>
          </p:cNvPr>
          <p:cNvSpPr/>
          <p:nvPr/>
        </p:nvSpPr>
        <p:spPr>
          <a:xfrm>
            <a:off x="1401318" y="502063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D829430-3621-3DD1-89BA-4663C42887F6}"/>
              </a:ext>
            </a:extLst>
          </p:cNvPr>
          <p:cNvSpPr/>
          <p:nvPr/>
        </p:nvSpPr>
        <p:spPr>
          <a:xfrm>
            <a:off x="2470264" y="5252714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446393-D2A3-4F0B-ECEA-B32A2A302456}"/>
              </a:ext>
            </a:extLst>
          </p:cNvPr>
          <p:cNvSpPr/>
          <p:nvPr/>
        </p:nvSpPr>
        <p:spPr>
          <a:xfrm>
            <a:off x="2112194" y="551307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5B0F704-B3CC-19AB-B329-9803929DBFC2}"/>
              </a:ext>
            </a:extLst>
          </p:cNvPr>
          <p:cNvSpPr/>
          <p:nvPr/>
        </p:nvSpPr>
        <p:spPr>
          <a:xfrm>
            <a:off x="4787620" y="475830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67EE19-2A8E-E6DC-22F2-2B3237C0FD5D}"/>
              </a:ext>
            </a:extLst>
          </p:cNvPr>
          <p:cNvSpPr/>
          <p:nvPr/>
        </p:nvSpPr>
        <p:spPr>
          <a:xfrm>
            <a:off x="4429550" y="502881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370ADE3-9329-FB05-4CF1-CA4981F96905}"/>
              </a:ext>
            </a:extLst>
          </p:cNvPr>
          <p:cNvSpPr/>
          <p:nvPr/>
        </p:nvSpPr>
        <p:spPr>
          <a:xfrm>
            <a:off x="4071480" y="525026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96BBC5-4F88-8544-8AD9-B37E82AB7A4D}"/>
              </a:ext>
            </a:extLst>
          </p:cNvPr>
          <p:cNvSpPr/>
          <p:nvPr/>
        </p:nvSpPr>
        <p:spPr>
          <a:xfrm>
            <a:off x="3719865" y="551307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8810D2-83DD-826E-45B5-DDAC4182DBCB}"/>
              </a:ext>
            </a:extLst>
          </p:cNvPr>
          <p:cNvSpPr/>
          <p:nvPr/>
        </p:nvSpPr>
        <p:spPr>
          <a:xfrm>
            <a:off x="7390065" y="4751833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7D9D6EA-10A4-9723-C6FB-DA56ACF0DE65}"/>
              </a:ext>
            </a:extLst>
          </p:cNvPr>
          <p:cNvSpPr/>
          <p:nvPr/>
        </p:nvSpPr>
        <p:spPr>
          <a:xfrm>
            <a:off x="6334532" y="502063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85E65A-AC63-8326-1074-1E32C9385EF4}"/>
              </a:ext>
            </a:extLst>
          </p:cNvPr>
          <p:cNvSpPr/>
          <p:nvPr/>
        </p:nvSpPr>
        <p:spPr>
          <a:xfrm>
            <a:off x="6675690" y="525026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57C2DC1-1FDA-2062-4118-83F6A06EC9A2}"/>
              </a:ext>
            </a:extLst>
          </p:cNvPr>
          <p:cNvSpPr/>
          <p:nvPr/>
        </p:nvSpPr>
        <p:spPr>
          <a:xfrm>
            <a:off x="7037585" y="551307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948900-E1F1-A0CB-BDD0-BB15A2ED308F}"/>
              </a:ext>
            </a:extLst>
          </p:cNvPr>
          <p:cNvSpPr/>
          <p:nvPr/>
        </p:nvSpPr>
        <p:spPr>
          <a:xfrm>
            <a:off x="8928927" y="551307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25D7E9-9133-33FD-0BE9-36A55E7DB9CD}"/>
              </a:ext>
            </a:extLst>
          </p:cNvPr>
          <p:cNvSpPr/>
          <p:nvPr/>
        </p:nvSpPr>
        <p:spPr>
          <a:xfrm>
            <a:off x="9292971" y="475411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1571FF-05CE-2CED-56C0-63E1615B9689}"/>
              </a:ext>
            </a:extLst>
          </p:cNvPr>
          <p:cNvSpPr/>
          <p:nvPr/>
        </p:nvSpPr>
        <p:spPr>
          <a:xfrm>
            <a:off x="9635122" y="5020631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6926B14-08F6-D8A9-D38C-66E885B980D9}"/>
              </a:ext>
            </a:extLst>
          </p:cNvPr>
          <p:cNvSpPr/>
          <p:nvPr/>
        </p:nvSpPr>
        <p:spPr>
          <a:xfrm>
            <a:off x="9993410" y="5250268"/>
            <a:ext cx="266700" cy="2813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6CBC-2E6C-189B-383A-32C4E657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43425" cy="1325563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FA1BB89-4876-7385-9898-D929762C3742}"/>
              </a:ext>
            </a:extLst>
          </p:cNvPr>
          <p:cNvSpPr/>
          <p:nvPr/>
        </p:nvSpPr>
        <p:spPr>
          <a:xfrm>
            <a:off x="7535008" y="3759124"/>
            <a:ext cx="1811215" cy="1529862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B2D6D70-4BD8-1AEF-F533-174E4CF4DF90}"/>
              </a:ext>
            </a:extLst>
          </p:cNvPr>
          <p:cNvSpPr/>
          <p:nvPr/>
        </p:nvSpPr>
        <p:spPr>
          <a:xfrm>
            <a:off x="7517423" y="2229262"/>
            <a:ext cx="1811215" cy="1529862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EE3F13-67C8-E5DA-7540-42EAADCE5112}"/>
              </a:ext>
            </a:extLst>
          </p:cNvPr>
          <p:cNvCxnSpPr>
            <a:stCxn id="13" idx="4"/>
          </p:cNvCxnSpPr>
          <p:nvPr/>
        </p:nvCxnSpPr>
        <p:spPr>
          <a:xfrm flipH="1" flipV="1">
            <a:off x="7517423" y="1441938"/>
            <a:ext cx="382466" cy="7873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642291-1959-A0BC-11C7-5FCFDD23456B}"/>
              </a:ext>
            </a:extLst>
          </p:cNvPr>
          <p:cNvCxnSpPr>
            <a:stCxn id="13" idx="5"/>
          </p:cNvCxnSpPr>
          <p:nvPr/>
        </p:nvCxnSpPr>
        <p:spPr>
          <a:xfrm flipV="1">
            <a:off x="8946173" y="1459523"/>
            <a:ext cx="400050" cy="7697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molecule&#10;&#10;Description automatically generated">
            <a:extLst>
              <a:ext uri="{FF2B5EF4-FFF2-40B4-BE49-F238E27FC236}">
                <a16:creationId xmlns:a16="http://schemas.microsoft.com/office/drawing/2014/main" id="{4F7922F7-432F-3C15-E02A-DC426D1C7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365125"/>
            <a:ext cx="5972175" cy="597217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47AFD5-D336-9502-A9B9-0091F121A5EF}"/>
              </a:ext>
            </a:extLst>
          </p:cNvPr>
          <p:cNvSpPr/>
          <p:nvPr/>
        </p:nvSpPr>
        <p:spPr>
          <a:xfrm>
            <a:off x="5248275" y="2761609"/>
            <a:ext cx="2190750" cy="381641"/>
          </a:xfrm>
          <a:custGeom>
            <a:avLst/>
            <a:gdLst>
              <a:gd name="connsiteX0" fmla="*/ 0 w 3467100"/>
              <a:gd name="connsiteY0" fmla="*/ 562616 h 562616"/>
              <a:gd name="connsiteX1" fmla="*/ 914400 w 3467100"/>
              <a:gd name="connsiteY1" fmla="*/ 641 h 562616"/>
              <a:gd name="connsiteX2" fmla="*/ 2219325 w 3467100"/>
              <a:gd name="connsiteY2" fmla="*/ 448316 h 562616"/>
              <a:gd name="connsiteX3" fmla="*/ 3467100 w 3467100"/>
              <a:gd name="connsiteY3" fmla="*/ 334016 h 56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00" h="562616">
                <a:moveTo>
                  <a:pt x="0" y="562616"/>
                </a:moveTo>
                <a:cubicBezTo>
                  <a:pt x="272256" y="291153"/>
                  <a:pt x="544513" y="19691"/>
                  <a:pt x="914400" y="641"/>
                </a:cubicBezTo>
                <a:cubicBezTo>
                  <a:pt x="1284287" y="-18409"/>
                  <a:pt x="1793875" y="392754"/>
                  <a:pt x="2219325" y="448316"/>
                </a:cubicBezTo>
                <a:cubicBezTo>
                  <a:pt x="2644775" y="503878"/>
                  <a:pt x="3055937" y="418947"/>
                  <a:pt x="3467100" y="33401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B541A1-5868-40B4-8AF0-D6C0153B7659}"/>
              </a:ext>
            </a:extLst>
          </p:cNvPr>
          <p:cNvSpPr/>
          <p:nvPr/>
        </p:nvSpPr>
        <p:spPr>
          <a:xfrm rot="10800000">
            <a:off x="9477375" y="4333234"/>
            <a:ext cx="2190750" cy="381641"/>
          </a:xfrm>
          <a:custGeom>
            <a:avLst/>
            <a:gdLst>
              <a:gd name="connsiteX0" fmla="*/ 0 w 3467100"/>
              <a:gd name="connsiteY0" fmla="*/ 562616 h 562616"/>
              <a:gd name="connsiteX1" fmla="*/ 914400 w 3467100"/>
              <a:gd name="connsiteY1" fmla="*/ 641 h 562616"/>
              <a:gd name="connsiteX2" fmla="*/ 2219325 w 3467100"/>
              <a:gd name="connsiteY2" fmla="*/ 448316 h 562616"/>
              <a:gd name="connsiteX3" fmla="*/ 3467100 w 3467100"/>
              <a:gd name="connsiteY3" fmla="*/ 334016 h 56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00" h="562616">
                <a:moveTo>
                  <a:pt x="0" y="562616"/>
                </a:moveTo>
                <a:cubicBezTo>
                  <a:pt x="272256" y="291153"/>
                  <a:pt x="544513" y="19691"/>
                  <a:pt x="914400" y="641"/>
                </a:cubicBezTo>
                <a:cubicBezTo>
                  <a:pt x="1284287" y="-18409"/>
                  <a:pt x="1793875" y="392754"/>
                  <a:pt x="2219325" y="448316"/>
                </a:cubicBezTo>
                <a:cubicBezTo>
                  <a:pt x="2644775" y="503878"/>
                  <a:pt x="3055937" y="418947"/>
                  <a:pt x="3467100" y="33401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dentité ‒ Présentation ‐ EPFL">
            <a:extLst>
              <a:ext uri="{FF2B5EF4-FFF2-40B4-BE49-F238E27FC236}">
                <a16:creationId xmlns:a16="http://schemas.microsoft.com/office/drawing/2014/main" id="{FCC40105-B732-2DCC-17A4-EC6D2865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5D7BFF-F579-B301-8CA3-2398ABB1B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923" cy="4351338"/>
          </a:xfrm>
        </p:spPr>
        <p:txBody>
          <a:bodyPr/>
          <a:lstStyle/>
          <a:p>
            <a:r>
              <a:rPr lang="en-US" dirty="0"/>
              <a:t>Sites connected to electrodes are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r>
              <a:rPr lang="en-US" dirty="0"/>
              <a:t>The shortest (or one of the shortest) path(s) is the red dashed line</a:t>
            </a:r>
          </a:p>
          <a:p>
            <a:r>
              <a:rPr lang="en-US" dirty="0"/>
              <a:t>The red path leads to a perfect matching, represented by the </a:t>
            </a:r>
            <a:r>
              <a:rPr lang="en-US" dirty="0">
                <a:solidFill>
                  <a:srgbClr val="0000FF"/>
                </a:solidFill>
              </a:rPr>
              <a:t>blue pairs.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8D4E3C1-600D-943F-B4DD-70DEF5E4F634}"/>
              </a:ext>
            </a:extLst>
          </p:cNvPr>
          <p:cNvSpPr txBox="1">
            <a:spLocks/>
          </p:cNvSpPr>
          <p:nvPr/>
        </p:nvSpPr>
        <p:spPr>
          <a:xfrm>
            <a:off x="6581042" y="5635587"/>
            <a:ext cx="4278923" cy="1238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Conductance ~1 G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sz="1800" dirty="0"/>
              <a:t>(according to TB)</a:t>
            </a:r>
          </a:p>
        </p:txBody>
      </p:sp>
    </p:spTree>
    <p:extLst>
      <p:ext uri="{BB962C8B-B14F-4D97-AF65-F5344CB8AC3E}">
        <p14:creationId xmlns:p14="http://schemas.microsoft.com/office/powerpoint/2010/main" val="36564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build="p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2D69-E9C0-C94F-95EF-F42CAAE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D21F1-7669-6483-E088-365D1B4A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" y="2095500"/>
            <a:ext cx="4762500" cy="476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A8B128-ADF6-B007-C7BA-6C417920A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0" y="2095500"/>
            <a:ext cx="4762500" cy="4762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ADF53-C68C-9BB5-7ADC-4587B3B36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06" y="1825625"/>
            <a:ext cx="4163568" cy="5883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Cond. = 10</a:t>
            </a:r>
            <a:r>
              <a:rPr lang="en-US" baseline="30000" dirty="0"/>
              <a:t>-20</a:t>
            </a:r>
            <a:r>
              <a:rPr lang="en-US" dirty="0"/>
              <a:t>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B75F2A-8F7B-7D24-CD92-2AFC14CC95C1}"/>
              </a:ext>
            </a:extLst>
          </p:cNvPr>
          <p:cNvSpPr txBox="1">
            <a:spLocks/>
          </p:cNvSpPr>
          <p:nvPr/>
        </p:nvSpPr>
        <p:spPr>
          <a:xfrm>
            <a:off x="4014216" y="1825625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Cond. = 0,36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B6816A-EEE6-B720-F042-EDDE4EDF5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169" y="2095500"/>
            <a:ext cx="4762500" cy="47625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252570-4EFD-F6E9-7EE3-E2C42F6D320D}"/>
              </a:ext>
            </a:extLst>
          </p:cNvPr>
          <p:cNvSpPr txBox="1">
            <a:spLocks/>
          </p:cNvSpPr>
          <p:nvPr/>
        </p:nvSpPr>
        <p:spPr>
          <a:xfrm>
            <a:off x="7731635" y="1825625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Cond. = 0,85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3C973D-BB64-6727-79C6-AB25CE7994AB}"/>
              </a:ext>
            </a:extLst>
          </p:cNvPr>
          <p:cNvSpPr txBox="1">
            <a:spLocks/>
          </p:cNvSpPr>
          <p:nvPr/>
        </p:nvSpPr>
        <p:spPr>
          <a:xfrm>
            <a:off x="296797" y="2254757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Per = 0 for all paths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D561772-16D4-7A2D-89AD-9FF676FAFF35}"/>
              </a:ext>
            </a:extLst>
          </p:cNvPr>
          <p:cNvSpPr txBox="1">
            <a:spLocks/>
          </p:cNvSpPr>
          <p:nvPr/>
        </p:nvSpPr>
        <p:spPr>
          <a:xfrm>
            <a:off x="4014216" y="2254757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Per = 0 or 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6DA481-7A0C-63F8-BC04-A7F626468C63}"/>
              </a:ext>
            </a:extLst>
          </p:cNvPr>
          <p:cNvSpPr txBox="1">
            <a:spLocks/>
          </p:cNvSpPr>
          <p:nvPr/>
        </p:nvSpPr>
        <p:spPr>
          <a:xfrm>
            <a:off x="7731635" y="2254756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Per = 0, 1, 4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pic>
        <p:nvPicPr>
          <p:cNvPr id="18" name="Picture 2" descr="Identité ‒ Présentation ‐ EPFL">
            <a:extLst>
              <a:ext uri="{FF2B5EF4-FFF2-40B4-BE49-F238E27FC236}">
                <a16:creationId xmlns:a16="http://schemas.microsoft.com/office/drawing/2014/main" id="{39302268-C4D5-218A-9132-3D3A892B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03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14" grpId="0"/>
      <p:bldP spid="15" grpId="0" build="p"/>
      <p:bldP spid="16" grpId="0" build="p"/>
      <p:bldP spid="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03FA-7782-7159-47CF-EC2790E8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510F-42DD-A4D0-E21F-0D6EA5F0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832" cy="4351338"/>
          </a:xfrm>
        </p:spPr>
        <p:txBody>
          <a:bodyPr/>
          <a:lstStyle/>
          <a:p>
            <a:r>
              <a:rPr lang="en-US" dirty="0"/>
              <a:t>For a given path, the existence of perfect matchings indicate the existence of (an)other path(s) which will be in phase with the first one.</a:t>
            </a:r>
          </a:p>
          <a:p>
            <a:r>
              <a:rPr lang="en-US" dirty="0"/>
              <a:t>Thus, a high permanent indicate a large number of cooperating paths.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150E9-3B26-B814-9F14-8AF4C072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16" y="1825625"/>
            <a:ext cx="6246784" cy="4565281"/>
          </a:xfrm>
          <a:prstGeom prst="rect">
            <a:avLst/>
          </a:prstGeom>
        </p:spPr>
      </p:pic>
      <p:pic>
        <p:nvPicPr>
          <p:cNvPr id="6" name="Picture 2" descr="Identité ‒ Présentation ‐ EPFL">
            <a:extLst>
              <a:ext uri="{FF2B5EF4-FFF2-40B4-BE49-F238E27FC236}">
                <a16:creationId xmlns:a16="http://schemas.microsoft.com/office/drawing/2014/main" id="{5663F84B-2D8B-0A6D-98A2-FE6F125E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450E5C-F067-B46F-186F-639C4AB9D4EB}"/>
              </a:ext>
            </a:extLst>
          </p:cNvPr>
          <p:cNvSpPr txBox="1">
            <a:spLocks/>
          </p:cNvSpPr>
          <p:nvPr/>
        </p:nvSpPr>
        <p:spPr>
          <a:xfrm rot="19924798">
            <a:off x="6173568" y="3331824"/>
            <a:ext cx="6803571" cy="148881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chemeClr val="tx1">
                    <a:alpha val="11000"/>
                  </a:schemeClr>
                </a:solidFill>
              </a:rPr>
              <a:t>Proof of concept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FAFEB-E413-7C00-0985-2170FFBAC1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458" t="27983" r="7971" b="26990"/>
          <a:stretch/>
        </p:blipFill>
        <p:spPr>
          <a:xfrm>
            <a:off x="6096001" y="0"/>
            <a:ext cx="3465056" cy="196077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38D2D0-4DAB-41F4-F453-79E1A1E97D69}"/>
              </a:ext>
            </a:extLst>
          </p:cNvPr>
          <p:cNvSpPr/>
          <p:nvPr/>
        </p:nvSpPr>
        <p:spPr>
          <a:xfrm>
            <a:off x="9577633" y="1036948"/>
            <a:ext cx="1970202" cy="1102937"/>
          </a:xfrm>
          <a:custGeom>
            <a:avLst/>
            <a:gdLst>
              <a:gd name="connsiteX0" fmla="*/ 1970202 w 1970202"/>
              <a:gd name="connsiteY0" fmla="*/ 1102937 h 1102937"/>
              <a:gd name="connsiteX1" fmla="*/ 1159497 w 1970202"/>
              <a:gd name="connsiteY1" fmla="*/ 367646 h 1102937"/>
              <a:gd name="connsiteX2" fmla="*/ 0 w 1970202"/>
              <a:gd name="connsiteY2" fmla="*/ 0 h 1102937"/>
              <a:gd name="connsiteX3" fmla="*/ 0 w 1970202"/>
              <a:gd name="connsiteY3" fmla="*/ 0 h 110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0202" h="1102937">
                <a:moveTo>
                  <a:pt x="1970202" y="1102937"/>
                </a:moveTo>
                <a:cubicBezTo>
                  <a:pt x="1729033" y="827203"/>
                  <a:pt x="1487864" y="551469"/>
                  <a:pt x="1159497" y="367646"/>
                </a:cubicBezTo>
                <a:cubicBezTo>
                  <a:pt x="831130" y="18382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36082E-D4D9-AB45-339B-646195EC38F8}"/>
              </a:ext>
            </a:extLst>
          </p:cNvPr>
          <p:cNvSpPr txBox="1">
            <a:spLocks/>
          </p:cNvSpPr>
          <p:nvPr/>
        </p:nvSpPr>
        <p:spPr>
          <a:xfrm>
            <a:off x="2948988" y="127176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Cond. = 0,67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6940F9-C735-A929-148C-F6F3998000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35" t="40547" r="12608" b="38867"/>
          <a:stretch/>
        </p:blipFill>
        <p:spPr>
          <a:xfrm>
            <a:off x="3014462" y="5571327"/>
            <a:ext cx="4098094" cy="115949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8D0CD5D-6511-63C9-CAEF-CE52E044898F}"/>
              </a:ext>
            </a:extLst>
          </p:cNvPr>
          <p:cNvSpPr/>
          <p:nvPr/>
        </p:nvSpPr>
        <p:spPr>
          <a:xfrm flipV="1">
            <a:off x="7237523" y="5062055"/>
            <a:ext cx="3399856" cy="1264783"/>
          </a:xfrm>
          <a:custGeom>
            <a:avLst/>
            <a:gdLst>
              <a:gd name="connsiteX0" fmla="*/ 1970202 w 1970202"/>
              <a:gd name="connsiteY0" fmla="*/ 1102937 h 1102937"/>
              <a:gd name="connsiteX1" fmla="*/ 1159497 w 1970202"/>
              <a:gd name="connsiteY1" fmla="*/ 367646 h 1102937"/>
              <a:gd name="connsiteX2" fmla="*/ 0 w 1970202"/>
              <a:gd name="connsiteY2" fmla="*/ 0 h 1102937"/>
              <a:gd name="connsiteX3" fmla="*/ 0 w 1970202"/>
              <a:gd name="connsiteY3" fmla="*/ 0 h 110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0202" h="1102937">
                <a:moveTo>
                  <a:pt x="1970202" y="1102937"/>
                </a:moveTo>
                <a:cubicBezTo>
                  <a:pt x="1729033" y="827203"/>
                  <a:pt x="1487864" y="551469"/>
                  <a:pt x="1159497" y="367646"/>
                </a:cubicBezTo>
                <a:cubicBezTo>
                  <a:pt x="831130" y="18382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B98882E-5501-6B17-E817-ABBF8F55A711}"/>
              </a:ext>
            </a:extLst>
          </p:cNvPr>
          <p:cNvSpPr txBox="1">
            <a:spLocks/>
          </p:cNvSpPr>
          <p:nvPr/>
        </p:nvSpPr>
        <p:spPr>
          <a:xfrm>
            <a:off x="-211836" y="6096710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Cond. = 0,003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BC4F-8C7F-3AE0-1FB8-2C5C9F08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permanent as a new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2156-7A72-B54F-3277-174D6551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permanent might be a new way of classifying molecules conductance.</a:t>
            </a:r>
          </a:p>
        </p:txBody>
      </p:sp>
    </p:spTree>
    <p:extLst>
      <p:ext uri="{BB962C8B-B14F-4D97-AF65-F5344CB8AC3E}">
        <p14:creationId xmlns:p14="http://schemas.microsoft.com/office/powerpoint/2010/main" val="393243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5BEA-C8D4-DC19-F6D1-158E4282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AA5B-BC2F-5B2B-BE1A-F3277501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pPr lvl="1"/>
            <a:r>
              <a:rPr lang="en-US" dirty="0"/>
              <a:t>From Hamiltonian matrices to adjacency matrices</a:t>
            </a:r>
          </a:p>
          <a:p>
            <a:pPr lvl="1"/>
            <a:r>
              <a:rPr lang="en-US" dirty="0"/>
              <a:t>Perfect matchings &amp; pairing theorem</a:t>
            </a:r>
          </a:p>
          <a:p>
            <a:pPr lvl="1"/>
            <a:r>
              <a:rPr lang="en-US" dirty="0"/>
              <a:t>Permanent: definition and properties</a:t>
            </a:r>
          </a:p>
          <a:p>
            <a:r>
              <a:rPr lang="en-US" dirty="0"/>
              <a:t>Main results &amp; discussion</a:t>
            </a:r>
          </a:p>
        </p:txBody>
      </p:sp>
      <p:pic>
        <p:nvPicPr>
          <p:cNvPr id="4" name="Picture 2" descr="Identité ‒ Présentation ‐ EPFL">
            <a:extLst>
              <a:ext uri="{FF2B5EF4-FFF2-40B4-BE49-F238E27FC236}">
                <a16:creationId xmlns:a16="http://schemas.microsoft.com/office/drawing/2014/main" id="{8228C948-8508-263C-DB31-B73F2245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956B-CBE8-DC51-D206-A88B1A54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&amp; adjacency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233CD3-F302-736C-C17D-C2DDF466FD93}"/>
                  </a:ext>
                </a:extLst>
              </p:cNvPr>
              <p:cNvSpPr txBox="1"/>
              <p:nvPr/>
            </p:nvSpPr>
            <p:spPr>
              <a:xfrm>
                <a:off x="152862" y="1536110"/>
                <a:ext cx="4389215" cy="1606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/>
                                          </m:mr>
                                          <m:m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mr>
                                          <m:mr>
                                            <m:e/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/>
                                            <m:e/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mr>
                                          <m:mr>
                                            <m:e/>
                                            <m:e/>
                                            <m:e/>
                                          </m:mr>
                                          <m:m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/>
                                            <m:e/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/>
                                            <m:e/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mr>
                                          <m:mr>
                                            <m:e/>
                                            <m:e/>
                                            <m:e/>
                                          </m:mr>
                                          <m:m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/>
                                            <m:e/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/>
                                          </m:mr>
                                          <m:mr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mr>
                                          <m:mr>
                                            <m:e/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e>
                                              <m:r>
                                                <a:rPr lang="fr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233CD3-F302-736C-C17D-C2DDF466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2" y="1536110"/>
                <a:ext cx="4389215" cy="1606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8E228F-0A17-145D-4397-ACBD6A9433B5}"/>
                  </a:ext>
                </a:extLst>
              </p:cNvPr>
              <p:cNvSpPr txBox="1"/>
              <p:nvPr/>
            </p:nvSpPr>
            <p:spPr>
              <a:xfrm>
                <a:off x="7155759" y="1509712"/>
                <a:ext cx="4910447" cy="1670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𝑒𝑎𝑑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sSup>
                                        <m:s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𝑒𝑎𝑑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8E228F-0A17-145D-4397-ACBD6A943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59" y="1509712"/>
                <a:ext cx="4910447" cy="1670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675A0C-2170-0C66-8464-2A5576563A4E}"/>
                  </a:ext>
                </a:extLst>
              </p:cNvPr>
              <p:cNvSpPr txBox="1"/>
              <p:nvPr/>
            </p:nvSpPr>
            <p:spPr>
              <a:xfrm>
                <a:off x="7155759" y="3132529"/>
                <a:ext cx="4910447" cy="1670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𝑒𝑎𝑑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sSup>
                                        <m:s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𝑒𝑎𝑑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675A0C-2170-0C66-8464-2A5576563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59" y="3132529"/>
                <a:ext cx="4910447" cy="16703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8E6A0A-1DDD-79CE-5E8B-0E4EBE126D79}"/>
                  </a:ext>
                </a:extLst>
              </p:cNvPr>
              <p:cNvSpPr txBox="1"/>
              <p:nvPr/>
            </p:nvSpPr>
            <p:spPr>
              <a:xfrm>
                <a:off x="7155759" y="4755346"/>
                <a:ext cx="4910447" cy="1670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𝑒𝑎𝑑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𝑒𝑎𝑑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CH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r>
                                        <a:rPr lang="fr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8E6A0A-1DDD-79CE-5E8B-0E4EBE126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59" y="4755346"/>
                <a:ext cx="4910447" cy="16703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4330C1B-A932-A093-B151-DA9BAC50399F}"/>
              </a:ext>
            </a:extLst>
          </p:cNvPr>
          <p:cNvGrpSpPr/>
          <p:nvPr/>
        </p:nvGrpSpPr>
        <p:grpSpPr>
          <a:xfrm>
            <a:off x="4721931" y="1290326"/>
            <a:ext cx="1850770" cy="1616268"/>
            <a:chOff x="4721931" y="1290326"/>
            <a:chExt cx="1850770" cy="1616268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BC8CCF6-804A-0223-0BB9-F870F6DE9668}"/>
                </a:ext>
              </a:extLst>
            </p:cNvPr>
            <p:cNvSpPr/>
            <p:nvPr/>
          </p:nvSpPr>
          <p:spPr>
            <a:xfrm>
              <a:off x="5416875" y="1883692"/>
              <a:ext cx="1060704" cy="9144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53273AA-E004-28F8-CF67-B83114CFD825}"/>
                </a:ext>
              </a:extLst>
            </p:cNvPr>
            <p:cNvSpPr/>
            <p:nvPr/>
          </p:nvSpPr>
          <p:spPr>
            <a:xfrm>
              <a:off x="4721931" y="2276858"/>
              <a:ext cx="694944" cy="64034"/>
            </a:xfrm>
            <a:custGeom>
              <a:avLst/>
              <a:gdLst>
                <a:gd name="connsiteX0" fmla="*/ 1216152 w 1216152"/>
                <a:gd name="connsiteY0" fmla="*/ 128042 h 139501"/>
                <a:gd name="connsiteX1" fmla="*/ 694944 w 1216152"/>
                <a:gd name="connsiteY1" fmla="*/ 26 h 139501"/>
                <a:gd name="connsiteX2" fmla="*/ 365760 w 1216152"/>
                <a:gd name="connsiteY2" fmla="*/ 137186 h 139501"/>
                <a:gd name="connsiteX3" fmla="*/ 0 w 1216152"/>
                <a:gd name="connsiteY3" fmla="*/ 73178 h 13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52" h="139501">
                  <a:moveTo>
                    <a:pt x="1216152" y="128042"/>
                  </a:moveTo>
                  <a:cubicBezTo>
                    <a:pt x="1026414" y="63272"/>
                    <a:pt x="836676" y="-1498"/>
                    <a:pt x="694944" y="26"/>
                  </a:cubicBezTo>
                  <a:cubicBezTo>
                    <a:pt x="553212" y="1550"/>
                    <a:pt x="481584" y="124994"/>
                    <a:pt x="365760" y="137186"/>
                  </a:cubicBezTo>
                  <a:cubicBezTo>
                    <a:pt x="249936" y="149378"/>
                    <a:pt x="124968" y="111278"/>
                    <a:pt x="0" y="731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704F93-F1A8-AAF6-1B8A-5755BCA968C6}"/>
                </a:ext>
              </a:extLst>
            </p:cNvPr>
            <p:cNvSpPr/>
            <p:nvPr/>
          </p:nvSpPr>
          <p:spPr>
            <a:xfrm rot="2781758">
              <a:off x="5069403" y="1605781"/>
              <a:ext cx="694944" cy="64034"/>
            </a:xfrm>
            <a:custGeom>
              <a:avLst/>
              <a:gdLst>
                <a:gd name="connsiteX0" fmla="*/ 1216152 w 1216152"/>
                <a:gd name="connsiteY0" fmla="*/ 128042 h 139501"/>
                <a:gd name="connsiteX1" fmla="*/ 694944 w 1216152"/>
                <a:gd name="connsiteY1" fmla="*/ 26 h 139501"/>
                <a:gd name="connsiteX2" fmla="*/ 365760 w 1216152"/>
                <a:gd name="connsiteY2" fmla="*/ 137186 h 139501"/>
                <a:gd name="connsiteX3" fmla="*/ 0 w 1216152"/>
                <a:gd name="connsiteY3" fmla="*/ 73178 h 13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52" h="139501">
                  <a:moveTo>
                    <a:pt x="1216152" y="128042"/>
                  </a:moveTo>
                  <a:cubicBezTo>
                    <a:pt x="1026414" y="63272"/>
                    <a:pt x="836676" y="-1498"/>
                    <a:pt x="694944" y="26"/>
                  </a:cubicBezTo>
                  <a:cubicBezTo>
                    <a:pt x="553212" y="1550"/>
                    <a:pt x="481584" y="124994"/>
                    <a:pt x="365760" y="137186"/>
                  </a:cubicBezTo>
                  <a:cubicBezTo>
                    <a:pt x="249936" y="149378"/>
                    <a:pt x="124968" y="111278"/>
                    <a:pt x="0" y="731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B7984F8-4C35-2FC3-6A74-5C30C06AA277}"/>
                </a:ext>
              </a:extLst>
            </p:cNvPr>
            <p:cNvGrpSpPr/>
            <p:nvPr/>
          </p:nvGrpSpPr>
          <p:grpSpPr>
            <a:xfrm>
              <a:off x="5311990" y="1769392"/>
              <a:ext cx="1260711" cy="1137202"/>
              <a:chOff x="4521979" y="1731292"/>
              <a:chExt cx="1260711" cy="113720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3CA6996-1322-97B5-1A35-5C46A991DA0E}"/>
                  </a:ext>
                </a:extLst>
              </p:cNvPr>
              <p:cNvSpPr/>
              <p:nvPr/>
            </p:nvSpPr>
            <p:spPr>
              <a:xfrm>
                <a:off x="4746451" y="1731292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EEEF066-CE87-78A0-704C-9B6C38CB4779}"/>
                  </a:ext>
                </a:extLst>
              </p:cNvPr>
              <p:cNvSpPr/>
              <p:nvPr/>
            </p:nvSpPr>
            <p:spPr>
              <a:xfrm>
                <a:off x="5339270" y="1752719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0BF3149-70E8-5DFD-4B5B-E9E02D4ABE46}"/>
                  </a:ext>
                </a:extLst>
              </p:cNvPr>
              <p:cNvSpPr/>
              <p:nvPr/>
            </p:nvSpPr>
            <p:spPr>
              <a:xfrm>
                <a:off x="5554090" y="215647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F141D42-B32B-161D-D1B3-125E25BD7572}"/>
                  </a:ext>
                </a:extLst>
              </p:cNvPr>
              <p:cNvSpPr/>
              <p:nvPr/>
            </p:nvSpPr>
            <p:spPr>
              <a:xfrm>
                <a:off x="4521979" y="2187104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49243CB-EAA6-0529-8EA7-D1087D403692}"/>
                  </a:ext>
                </a:extLst>
              </p:cNvPr>
              <p:cNvSpPr/>
              <p:nvPr/>
            </p:nvSpPr>
            <p:spPr>
              <a:xfrm>
                <a:off x="4775523" y="2639894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AD0961E-4A1C-28A0-1EA6-396F3A8B3110}"/>
                  </a:ext>
                </a:extLst>
              </p:cNvPr>
              <p:cNvSpPr/>
              <p:nvPr/>
            </p:nvSpPr>
            <p:spPr>
              <a:xfrm>
                <a:off x="5339270" y="262987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E0ADE6-46EF-626E-53BD-0629D5337661}"/>
              </a:ext>
            </a:extLst>
          </p:cNvPr>
          <p:cNvGrpSpPr/>
          <p:nvPr/>
        </p:nvGrpSpPr>
        <p:grpSpPr>
          <a:xfrm>
            <a:off x="4721931" y="2975801"/>
            <a:ext cx="1850770" cy="1639495"/>
            <a:chOff x="4721931" y="2975801"/>
            <a:chExt cx="1850770" cy="1639495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566BA9B5-27BC-04FC-21D7-49E70B3C6C5E}"/>
                </a:ext>
              </a:extLst>
            </p:cNvPr>
            <p:cNvSpPr/>
            <p:nvPr/>
          </p:nvSpPr>
          <p:spPr>
            <a:xfrm>
              <a:off x="5416875" y="3607954"/>
              <a:ext cx="1060704" cy="9144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2CCAA4-99A4-143A-CF35-9C2D3E5BE5BC}"/>
                </a:ext>
              </a:extLst>
            </p:cNvPr>
            <p:cNvSpPr/>
            <p:nvPr/>
          </p:nvSpPr>
          <p:spPr>
            <a:xfrm>
              <a:off x="4721931" y="4001120"/>
              <a:ext cx="694944" cy="64034"/>
            </a:xfrm>
            <a:custGeom>
              <a:avLst/>
              <a:gdLst>
                <a:gd name="connsiteX0" fmla="*/ 1216152 w 1216152"/>
                <a:gd name="connsiteY0" fmla="*/ 128042 h 139501"/>
                <a:gd name="connsiteX1" fmla="*/ 694944 w 1216152"/>
                <a:gd name="connsiteY1" fmla="*/ 26 h 139501"/>
                <a:gd name="connsiteX2" fmla="*/ 365760 w 1216152"/>
                <a:gd name="connsiteY2" fmla="*/ 137186 h 139501"/>
                <a:gd name="connsiteX3" fmla="*/ 0 w 1216152"/>
                <a:gd name="connsiteY3" fmla="*/ 73178 h 13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52" h="139501">
                  <a:moveTo>
                    <a:pt x="1216152" y="128042"/>
                  </a:moveTo>
                  <a:cubicBezTo>
                    <a:pt x="1026414" y="63272"/>
                    <a:pt x="836676" y="-1498"/>
                    <a:pt x="694944" y="26"/>
                  </a:cubicBezTo>
                  <a:cubicBezTo>
                    <a:pt x="553212" y="1550"/>
                    <a:pt x="481584" y="124994"/>
                    <a:pt x="365760" y="137186"/>
                  </a:cubicBezTo>
                  <a:cubicBezTo>
                    <a:pt x="249936" y="149378"/>
                    <a:pt x="124968" y="111278"/>
                    <a:pt x="0" y="731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ACEC27-B72C-D037-3A8E-9DEC383DD396}"/>
                </a:ext>
              </a:extLst>
            </p:cNvPr>
            <p:cNvSpPr/>
            <p:nvPr/>
          </p:nvSpPr>
          <p:spPr>
            <a:xfrm rot="18194253">
              <a:off x="6113342" y="3291256"/>
              <a:ext cx="694944" cy="64034"/>
            </a:xfrm>
            <a:custGeom>
              <a:avLst/>
              <a:gdLst>
                <a:gd name="connsiteX0" fmla="*/ 1216152 w 1216152"/>
                <a:gd name="connsiteY0" fmla="*/ 128042 h 139501"/>
                <a:gd name="connsiteX1" fmla="*/ 694944 w 1216152"/>
                <a:gd name="connsiteY1" fmla="*/ 26 h 139501"/>
                <a:gd name="connsiteX2" fmla="*/ 365760 w 1216152"/>
                <a:gd name="connsiteY2" fmla="*/ 137186 h 139501"/>
                <a:gd name="connsiteX3" fmla="*/ 0 w 1216152"/>
                <a:gd name="connsiteY3" fmla="*/ 73178 h 13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52" h="139501">
                  <a:moveTo>
                    <a:pt x="1216152" y="128042"/>
                  </a:moveTo>
                  <a:cubicBezTo>
                    <a:pt x="1026414" y="63272"/>
                    <a:pt x="836676" y="-1498"/>
                    <a:pt x="694944" y="26"/>
                  </a:cubicBezTo>
                  <a:cubicBezTo>
                    <a:pt x="553212" y="1550"/>
                    <a:pt x="481584" y="124994"/>
                    <a:pt x="365760" y="137186"/>
                  </a:cubicBezTo>
                  <a:cubicBezTo>
                    <a:pt x="249936" y="149378"/>
                    <a:pt x="124968" y="111278"/>
                    <a:pt x="0" y="731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C79094E-A765-2487-CBE4-CBCC4C2B9A69}"/>
                </a:ext>
              </a:extLst>
            </p:cNvPr>
            <p:cNvGrpSpPr/>
            <p:nvPr/>
          </p:nvGrpSpPr>
          <p:grpSpPr>
            <a:xfrm>
              <a:off x="5311990" y="3478094"/>
              <a:ext cx="1260711" cy="1137202"/>
              <a:chOff x="4521979" y="1731292"/>
              <a:chExt cx="1260711" cy="113720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8EFDBC9-3ED0-8DE4-530F-BBCD5B1825E0}"/>
                  </a:ext>
                </a:extLst>
              </p:cNvPr>
              <p:cNvSpPr/>
              <p:nvPr/>
            </p:nvSpPr>
            <p:spPr>
              <a:xfrm>
                <a:off x="4746451" y="1731292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3551608-ECEF-CC5A-3C63-CC98F6E30399}"/>
                  </a:ext>
                </a:extLst>
              </p:cNvPr>
              <p:cNvSpPr/>
              <p:nvPr/>
            </p:nvSpPr>
            <p:spPr>
              <a:xfrm>
                <a:off x="5339270" y="1752719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2BA0BA3-9754-2E17-251C-D57B7962840B}"/>
                  </a:ext>
                </a:extLst>
              </p:cNvPr>
              <p:cNvSpPr/>
              <p:nvPr/>
            </p:nvSpPr>
            <p:spPr>
              <a:xfrm>
                <a:off x="5554090" y="215647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5116C41-D0B5-53A3-0564-7B562349AA58}"/>
                  </a:ext>
                </a:extLst>
              </p:cNvPr>
              <p:cNvSpPr/>
              <p:nvPr/>
            </p:nvSpPr>
            <p:spPr>
              <a:xfrm>
                <a:off x="4521979" y="2187104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FBC6173-7543-F799-2346-B17EF11D31BA}"/>
                  </a:ext>
                </a:extLst>
              </p:cNvPr>
              <p:cNvSpPr/>
              <p:nvPr/>
            </p:nvSpPr>
            <p:spPr>
              <a:xfrm>
                <a:off x="4775523" y="2639894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A598F8F-C0DA-4B64-BA6E-6EA977F1FBF3}"/>
                  </a:ext>
                </a:extLst>
              </p:cNvPr>
              <p:cNvSpPr/>
              <p:nvPr/>
            </p:nvSpPr>
            <p:spPr>
              <a:xfrm>
                <a:off x="5339270" y="262987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E826F4-EAE2-8999-CB51-0EB60256A99E}"/>
              </a:ext>
            </a:extLst>
          </p:cNvPr>
          <p:cNvGrpSpPr/>
          <p:nvPr/>
        </p:nvGrpSpPr>
        <p:grpSpPr>
          <a:xfrm>
            <a:off x="4721931" y="5074007"/>
            <a:ext cx="2433828" cy="1137202"/>
            <a:chOff x="4721931" y="5074007"/>
            <a:chExt cx="2433828" cy="1137202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B09E1346-911D-45D0-1840-72AD63A07634}"/>
                </a:ext>
              </a:extLst>
            </p:cNvPr>
            <p:cNvSpPr/>
            <p:nvPr/>
          </p:nvSpPr>
          <p:spPr>
            <a:xfrm>
              <a:off x="5416875" y="5186818"/>
              <a:ext cx="1060704" cy="914400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98D99F-DE70-584A-DBAB-2799994A27B8}"/>
                </a:ext>
              </a:extLst>
            </p:cNvPr>
            <p:cNvSpPr/>
            <p:nvPr/>
          </p:nvSpPr>
          <p:spPr>
            <a:xfrm>
              <a:off x="4721931" y="5579984"/>
              <a:ext cx="694944" cy="64034"/>
            </a:xfrm>
            <a:custGeom>
              <a:avLst/>
              <a:gdLst>
                <a:gd name="connsiteX0" fmla="*/ 1216152 w 1216152"/>
                <a:gd name="connsiteY0" fmla="*/ 128042 h 139501"/>
                <a:gd name="connsiteX1" fmla="*/ 694944 w 1216152"/>
                <a:gd name="connsiteY1" fmla="*/ 26 h 139501"/>
                <a:gd name="connsiteX2" fmla="*/ 365760 w 1216152"/>
                <a:gd name="connsiteY2" fmla="*/ 137186 h 139501"/>
                <a:gd name="connsiteX3" fmla="*/ 0 w 1216152"/>
                <a:gd name="connsiteY3" fmla="*/ 73178 h 13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52" h="139501">
                  <a:moveTo>
                    <a:pt x="1216152" y="128042"/>
                  </a:moveTo>
                  <a:cubicBezTo>
                    <a:pt x="1026414" y="63272"/>
                    <a:pt x="836676" y="-1498"/>
                    <a:pt x="694944" y="26"/>
                  </a:cubicBezTo>
                  <a:cubicBezTo>
                    <a:pt x="553212" y="1550"/>
                    <a:pt x="481584" y="124994"/>
                    <a:pt x="365760" y="137186"/>
                  </a:cubicBezTo>
                  <a:cubicBezTo>
                    <a:pt x="249936" y="149378"/>
                    <a:pt x="124968" y="111278"/>
                    <a:pt x="0" y="731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560666-F4C8-3B54-867E-9386DA54C639}"/>
                </a:ext>
              </a:extLst>
            </p:cNvPr>
            <p:cNvSpPr/>
            <p:nvPr/>
          </p:nvSpPr>
          <p:spPr>
            <a:xfrm>
              <a:off x="6460815" y="5614363"/>
              <a:ext cx="694944" cy="64034"/>
            </a:xfrm>
            <a:custGeom>
              <a:avLst/>
              <a:gdLst>
                <a:gd name="connsiteX0" fmla="*/ 1216152 w 1216152"/>
                <a:gd name="connsiteY0" fmla="*/ 128042 h 139501"/>
                <a:gd name="connsiteX1" fmla="*/ 694944 w 1216152"/>
                <a:gd name="connsiteY1" fmla="*/ 26 h 139501"/>
                <a:gd name="connsiteX2" fmla="*/ 365760 w 1216152"/>
                <a:gd name="connsiteY2" fmla="*/ 137186 h 139501"/>
                <a:gd name="connsiteX3" fmla="*/ 0 w 1216152"/>
                <a:gd name="connsiteY3" fmla="*/ 73178 h 13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52" h="139501">
                  <a:moveTo>
                    <a:pt x="1216152" y="128042"/>
                  </a:moveTo>
                  <a:cubicBezTo>
                    <a:pt x="1026414" y="63272"/>
                    <a:pt x="836676" y="-1498"/>
                    <a:pt x="694944" y="26"/>
                  </a:cubicBezTo>
                  <a:cubicBezTo>
                    <a:pt x="553212" y="1550"/>
                    <a:pt x="481584" y="124994"/>
                    <a:pt x="365760" y="137186"/>
                  </a:cubicBezTo>
                  <a:cubicBezTo>
                    <a:pt x="249936" y="149378"/>
                    <a:pt x="124968" y="111278"/>
                    <a:pt x="0" y="731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282290-CAA1-9DC7-08CA-A110B358BD55}"/>
                </a:ext>
              </a:extLst>
            </p:cNvPr>
            <p:cNvGrpSpPr/>
            <p:nvPr/>
          </p:nvGrpSpPr>
          <p:grpSpPr>
            <a:xfrm>
              <a:off x="5319792" y="5074007"/>
              <a:ext cx="1260711" cy="1137202"/>
              <a:chOff x="4521979" y="1731292"/>
              <a:chExt cx="1260711" cy="113720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9A72428-02D0-06B9-75F3-353DE598FABB}"/>
                  </a:ext>
                </a:extLst>
              </p:cNvPr>
              <p:cNvSpPr/>
              <p:nvPr/>
            </p:nvSpPr>
            <p:spPr>
              <a:xfrm>
                <a:off x="4746451" y="1731292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7D16BB2-94FD-7A33-E53E-08D02F9D77B2}"/>
                  </a:ext>
                </a:extLst>
              </p:cNvPr>
              <p:cNvSpPr/>
              <p:nvPr/>
            </p:nvSpPr>
            <p:spPr>
              <a:xfrm>
                <a:off x="5339270" y="1752719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B9C216B-94C1-FF5E-BCF0-0F9FAAED7D17}"/>
                  </a:ext>
                </a:extLst>
              </p:cNvPr>
              <p:cNvSpPr/>
              <p:nvPr/>
            </p:nvSpPr>
            <p:spPr>
              <a:xfrm>
                <a:off x="5554090" y="215647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94A39F9-79B0-7075-32E0-449CEC3BF378}"/>
                  </a:ext>
                </a:extLst>
              </p:cNvPr>
              <p:cNvSpPr/>
              <p:nvPr/>
            </p:nvSpPr>
            <p:spPr>
              <a:xfrm>
                <a:off x="4521979" y="2187104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1CF6400-411A-C32B-C6D8-DD3C9C79751B}"/>
                  </a:ext>
                </a:extLst>
              </p:cNvPr>
              <p:cNvSpPr/>
              <p:nvPr/>
            </p:nvSpPr>
            <p:spPr>
              <a:xfrm>
                <a:off x="4775523" y="2639894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8520FBE-FF96-5E28-2FC4-5C3EE6C8C77B}"/>
                  </a:ext>
                </a:extLst>
              </p:cNvPr>
              <p:cNvSpPr/>
              <p:nvPr/>
            </p:nvSpPr>
            <p:spPr>
              <a:xfrm>
                <a:off x="5339270" y="262987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3B3FF4-86CF-E916-E621-AE965EC92232}"/>
                  </a:ext>
                </a:extLst>
              </p:cNvPr>
              <p:cNvSpPr txBox="1"/>
              <p:nvPr/>
            </p:nvSpPr>
            <p:spPr>
              <a:xfrm>
                <a:off x="971036" y="5234835"/>
                <a:ext cx="250292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fr-CH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fr-CH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𝑒𝑎𝑑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fr-CH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num>
                        <m:den>
                          <m:r>
                            <a:rPr lang="fr-CH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H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fr-CH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CH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CH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CH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p>
                                  <m:r>
                                    <a:rPr lang="fr-CH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H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CH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fr-CH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3B3FF4-86CF-E916-E621-AE965EC9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36" y="5234835"/>
                <a:ext cx="2502928" cy="818366"/>
              </a:xfrm>
              <a:prstGeom prst="rect">
                <a:avLst/>
              </a:prstGeom>
              <a:blipFill>
                <a:blip r:embed="rId7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dentité ‒ Présentation ‐ EPFL">
            <a:extLst>
              <a:ext uri="{FF2B5EF4-FFF2-40B4-BE49-F238E27FC236}">
                <a16:creationId xmlns:a16="http://schemas.microsoft.com/office/drawing/2014/main" id="{0A838B0E-B086-D98D-89EB-2F51D154D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1EE1F3A-67CF-1396-4895-DD04ED293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57344" cy="4351338"/>
              </a:xfrm>
            </p:spPr>
            <p:txBody>
              <a:bodyPr/>
              <a:lstStyle/>
              <a:p>
                <a:pPr marL="0" indent="0" algn="r">
                  <a:buNone/>
                </a:pPr>
                <a:r>
                  <a:rPr lang="en-US" dirty="0"/>
                  <a:t>Green’s function in the weak coupling limit :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sub>
                    </m:sSub>
                  </m:oMath>
                </a14:m>
                <a:r>
                  <a:rPr lang="en-US" dirty="0"/>
                  <a:t> is in its diagonal form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1" i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fr-CH" i="1">
                            <a:latin typeface="Cambria Math" panose="02040503050406030204" pitchFamily="18" charset="0"/>
                          </a:rPr>
                          <m:t>𝑚𝑜𝑙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1" i="0" smtClean="0">
                        <a:latin typeface="Cambria Math" panose="02040503050406030204" pitchFamily="18" charset="0"/>
                      </a:rPr>
                      <m:t>𝐂</m:t>
                    </m:r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𝑀𝑂</m:t>
                        </m:r>
                      </m:sub>
                    </m:sSub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dirty="0"/>
                  <a:t>) :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Expressing it as a sum of pairs (H,L), (H-1,L+1), etc. :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1EE1F3A-67CF-1396-4895-DD04ED293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57344" cy="4351338"/>
              </a:xfrm>
              <a:blipFill>
                <a:blip r:embed="rId2"/>
                <a:stretch>
                  <a:fillRect l="-1440" t="-2381" r="-5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D9E3D0E-98D1-A3EA-AE07-495CB10C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 theorem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B36D5-3AC1-3F90-59AF-CF0878E91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32" y="4398023"/>
            <a:ext cx="6173061" cy="1057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B10214-41CC-5FF9-F7BD-38C179702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829" y="2943157"/>
            <a:ext cx="3343742" cy="971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BB8D8A-7C8D-3C25-079A-514FBF18A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829" y="1745502"/>
            <a:ext cx="3715268" cy="71447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71FF30-3EB3-8F43-9F62-6F7C0A78C1BD}"/>
              </a:ext>
            </a:extLst>
          </p:cNvPr>
          <p:cNvSpPr txBox="1">
            <a:spLocks/>
          </p:cNvSpPr>
          <p:nvPr/>
        </p:nvSpPr>
        <p:spPr>
          <a:xfrm>
            <a:off x="921588" y="1274689"/>
            <a:ext cx="9601509" cy="3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X. Zhao, V. </a:t>
            </a:r>
            <a:r>
              <a:rPr lang="en-US" sz="1400" dirty="0" err="1"/>
              <a:t>Geskin</a:t>
            </a:r>
            <a:r>
              <a:rPr lang="en-US" sz="1400" dirty="0"/>
              <a:t>, R. Stadler, The Journal of chemical physics </a:t>
            </a:r>
            <a:r>
              <a:rPr lang="en-US" sz="1400" b="1" dirty="0"/>
              <a:t>146</a:t>
            </a:r>
            <a:r>
              <a:rPr lang="en-US" sz="1400" dirty="0"/>
              <a:t> (2016)</a:t>
            </a:r>
          </a:p>
        </p:txBody>
      </p:sp>
      <p:pic>
        <p:nvPicPr>
          <p:cNvPr id="16" name="Picture 2" descr="Identité ‒ Présentation ‐ EPFL">
            <a:extLst>
              <a:ext uri="{FF2B5EF4-FFF2-40B4-BE49-F238E27FC236}">
                <a16:creationId xmlns:a16="http://schemas.microsoft.com/office/drawing/2014/main" id="{F2350CCC-A767-851A-033B-A8C99894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16D9B-5808-844D-C246-DB4EAEC0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E3D0E-98D1-A3EA-AE07-495CB10C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 theorem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B36D5-3AC1-3F90-59AF-CF0878E9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32" y="1527101"/>
            <a:ext cx="6173061" cy="105742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71FF30-3EB3-8F43-9F62-6F7C0A78C1BD}"/>
              </a:ext>
            </a:extLst>
          </p:cNvPr>
          <p:cNvSpPr txBox="1">
            <a:spLocks/>
          </p:cNvSpPr>
          <p:nvPr/>
        </p:nvSpPr>
        <p:spPr>
          <a:xfrm>
            <a:off x="921588" y="1274689"/>
            <a:ext cx="9601509" cy="3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X. Zhao, V. </a:t>
            </a:r>
            <a:r>
              <a:rPr lang="en-US" sz="1400" dirty="0" err="1"/>
              <a:t>Geskin</a:t>
            </a:r>
            <a:r>
              <a:rPr lang="en-US" sz="1400" dirty="0"/>
              <a:t>, R. Stadler, The Journal of chemical physics </a:t>
            </a:r>
            <a:r>
              <a:rPr lang="en-US" sz="1400" b="1" dirty="0"/>
              <a:t>146</a:t>
            </a:r>
            <a:r>
              <a:rPr lang="en-US" sz="1400" dirty="0"/>
              <a:t> (2016)</a:t>
            </a:r>
          </a:p>
        </p:txBody>
      </p:sp>
      <p:pic>
        <p:nvPicPr>
          <p:cNvPr id="16" name="Picture 2" descr="Identité ‒ Présentation ‐ EPFL">
            <a:extLst>
              <a:ext uri="{FF2B5EF4-FFF2-40B4-BE49-F238E27FC236}">
                <a16:creationId xmlns:a16="http://schemas.microsoft.com/office/drawing/2014/main" id="{F2350CCC-A767-851A-033B-A8C99894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6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E1F3A-67CF-1396-4895-DD04ED293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“The general conclusion from the pairing theorem is (...) that DQI will always occur (…)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E3D0E-98D1-A3EA-AE07-495CB10C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05C4-317D-098E-B6C4-210002FA4621}"/>
              </a:ext>
            </a:extLst>
          </p:cNvPr>
          <p:cNvSpPr txBox="1">
            <a:spLocks/>
          </p:cNvSpPr>
          <p:nvPr/>
        </p:nvSpPr>
        <p:spPr>
          <a:xfrm>
            <a:off x="921588" y="1274689"/>
            <a:ext cx="9601509" cy="34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X. Zhao, V. </a:t>
            </a:r>
            <a:r>
              <a:rPr lang="en-US" sz="1400" dirty="0" err="1"/>
              <a:t>Geskin</a:t>
            </a:r>
            <a:r>
              <a:rPr lang="en-US" sz="1400" dirty="0"/>
              <a:t>, R. Stadler, The Journal of chemical physics </a:t>
            </a:r>
            <a:r>
              <a:rPr lang="en-US" sz="1400" b="1" dirty="0"/>
              <a:t>146</a:t>
            </a:r>
            <a:r>
              <a:rPr lang="en-US" sz="1400" dirty="0"/>
              <a:t> (2016)</a:t>
            </a:r>
          </a:p>
        </p:txBody>
      </p:sp>
      <p:pic>
        <p:nvPicPr>
          <p:cNvPr id="4" name="Picture 2" descr="Identité ‒ Présentation ‐ EPFL">
            <a:extLst>
              <a:ext uri="{FF2B5EF4-FFF2-40B4-BE49-F238E27FC236}">
                <a16:creationId xmlns:a16="http://schemas.microsoft.com/office/drawing/2014/main" id="{D550046C-9A01-199D-D696-3E9CA09D1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81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464B-BDDC-F77C-C5E5-ED3C232C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C3A4-8522-7045-0CF7-2441B5B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1689"/>
            <a:ext cx="10515600" cy="2435274"/>
          </a:xfrm>
        </p:spPr>
        <p:txBody>
          <a:bodyPr/>
          <a:lstStyle/>
          <a:p>
            <a:r>
              <a:rPr lang="en-US" dirty="0"/>
              <a:t>The permanent has an interesting relation with bipartite graphs.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CEB50-E377-FDC0-4D9A-BBDD27847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33" y="1825625"/>
            <a:ext cx="4185334" cy="1290687"/>
          </a:xfrm>
          <a:prstGeom prst="rect">
            <a:avLst/>
          </a:prstGeom>
        </p:spPr>
      </p:pic>
      <p:pic>
        <p:nvPicPr>
          <p:cNvPr id="6" name="Picture 2" descr="Identité ‒ Présentation ‐ EPFL">
            <a:extLst>
              <a:ext uri="{FF2B5EF4-FFF2-40B4-BE49-F238E27FC236}">
                <a16:creationId xmlns:a16="http://schemas.microsoft.com/office/drawing/2014/main" id="{9CC134AD-ACCF-1B65-4857-9D87D3AF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40D6-69D9-5A8B-75F8-E3D55141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matching: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D321-4002-F687-91CC-B552F3C7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160"/>
          </a:xfrm>
        </p:spPr>
        <p:txBody>
          <a:bodyPr/>
          <a:lstStyle/>
          <a:p>
            <a:r>
              <a:rPr lang="en-US" dirty="0"/>
              <a:t>A graph is “perfectly matching” when there exist a subset of edges where each vertex is adjacent to exactly one of those edges.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C470E-1391-D74D-1CF1-86D014FC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688" y="3260785"/>
            <a:ext cx="6360623" cy="12579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3648F-2DF6-3641-8582-190C2C9C4F89}"/>
              </a:ext>
            </a:extLst>
          </p:cNvPr>
          <p:cNvSpPr txBox="1">
            <a:spLocks/>
          </p:cNvSpPr>
          <p:nvPr/>
        </p:nvSpPr>
        <p:spPr>
          <a:xfrm>
            <a:off x="752475" y="4625975"/>
            <a:ext cx="10515600" cy="143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FIG 1. There is a perfect matching in graph (b) only. </a:t>
            </a:r>
            <a:r>
              <a:rPr lang="en-US" sz="1400" i="1" dirty="0"/>
              <a:t>Source: Wikipedia</a:t>
            </a:r>
            <a:endParaRPr lang="en-US" i="1" dirty="0"/>
          </a:p>
        </p:txBody>
      </p:sp>
      <p:pic>
        <p:nvPicPr>
          <p:cNvPr id="1026" name="Picture 2" descr="Identité ‒ Présentation ‐ EPFL">
            <a:extLst>
              <a:ext uri="{FF2B5EF4-FFF2-40B4-BE49-F238E27FC236}">
                <a16:creationId xmlns:a16="http://schemas.microsoft.com/office/drawing/2014/main" id="{BAAEC679-43DF-95A5-F8C9-D202279A1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7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E63E-5FA0-9806-7A4F-D99EBE3F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and perfect matchings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BE758-5C05-D432-4A2A-D2EAD568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690688"/>
            <a:ext cx="11212490" cy="3858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A4170D-29AE-1C47-EC52-C521667FFD49}"/>
              </a:ext>
            </a:extLst>
          </p:cNvPr>
          <p:cNvSpPr/>
          <p:nvPr/>
        </p:nvSpPr>
        <p:spPr>
          <a:xfrm>
            <a:off x="4467225" y="4829175"/>
            <a:ext cx="3000375" cy="719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994A8E-DF6C-646C-CDB8-73A24AE62249}"/>
              </a:ext>
            </a:extLst>
          </p:cNvPr>
          <p:cNvSpPr txBox="1">
            <a:spLocks/>
          </p:cNvSpPr>
          <p:nvPr/>
        </p:nvSpPr>
        <p:spPr>
          <a:xfrm>
            <a:off x="6867526" y="5845175"/>
            <a:ext cx="4834720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i="1" dirty="0"/>
              <a:t>Source: </a:t>
            </a:r>
            <a:r>
              <a:rPr lang="en-US" sz="1400" i="1" dirty="0" err="1"/>
              <a:t>Sereni</a:t>
            </a:r>
            <a:r>
              <a:rPr lang="en-US" sz="1400" i="1" dirty="0"/>
              <a:t> J.-S., M. </a:t>
            </a:r>
            <a:r>
              <a:rPr lang="en-US" sz="1400" i="1" dirty="0" err="1"/>
              <a:t>Loebl</a:t>
            </a:r>
            <a:r>
              <a:rPr lang="en-US" sz="1400" i="1" dirty="0"/>
              <a:t>, </a:t>
            </a:r>
            <a:r>
              <a:rPr lang="en-US" sz="1400" i="1" dirty="0" err="1"/>
              <a:t>Univerzita</a:t>
            </a:r>
            <a:r>
              <a:rPr lang="en-US" sz="1400" i="1" dirty="0"/>
              <a:t> </a:t>
            </a:r>
            <a:r>
              <a:rPr lang="en-US" sz="1400" i="1" dirty="0" err="1"/>
              <a:t>Karlova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9656D-76B8-C89F-1208-6FD909E341FF}"/>
              </a:ext>
            </a:extLst>
          </p:cNvPr>
          <p:cNvSpPr/>
          <p:nvPr/>
        </p:nvSpPr>
        <p:spPr>
          <a:xfrm>
            <a:off x="1762126" y="3305175"/>
            <a:ext cx="2057400" cy="40005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dentité ‒ Présentation ‐ EPFL">
            <a:extLst>
              <a:ext uri="{FF2B5EF4-FFF2-40B4-BE49-F238E27FC236}">
                <a16:creationId xmlns:a16="http://schemas.microsoft.com/office/drawing/2014/main" id="{1F229520-820D-B4E7-9F1E-AAFC68EA5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2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521</Words>
  <Application>Microsoft Office PowerPoint</Application>
  <PresentationFormat>Widescreen</PresentationFormat>
  <Paragraphs>104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Electron dynamics in graphene junctions</vt:lpstr>
      <vt:lpstr>Table of content</vt:lpstr>
      <vt:lpstr>Hamiltonian &amp; adjacency matrices</vt:lpstr>
      <vt:lpstr>Pairing theorem</vt:lpstr>
      <vt:lpstr>Pairing theorem</vt:lpstr>
      <vt:lpstr>Pairing theorem</vt:lpstr>
      <vt:lpstr>Permanent: definition</vt:lpstr>
      <vt:lpstr>Perfect matching: definition</vt:lpstr>
      <vt:lpstr>Permanent and perfect matchings</vt:lpstr>
      <vt:lpstr>Permanent and perfect matchings</vt:lpstr>
      <vt:lpstr>An example</vt:lpstr>
      <vt:lpstr>More examples</vt:lpstr>
      <vt:lpstr>Interpretations</vt:lpstr>
      <vt:lpstr>The permanent as a new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Leuenberger</dc:creator>
  <cp:lastModifiedBy>Julien Leuenberger</cp:lastModifiedBy>
  <cp:revision>28</cp:revision>
  <dcterms:created xsi:type="dcterms:W3CDTF">2023-11-20T09:46:29Z</dcterms:created>
  <dcterms:modified xsi:type="dcterms:W3CDTF">2023-11-21T19:33:28Z</dcterms:modified>
</cp:coreProperties>
</file>