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Nuni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italic.fntdata"/><Relationship Id="rId14" Type="http://schemas.openxmlformats.org/officeDocument/2006/relationships/slide" Target="slides/slide9.xml"/><Relationship Id="rId36" Type="http://schemas.openxmlformats.org/officeDocument/2006/relationships/font" Target="fonts/Nuni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Nuni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6dec49af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6dec49af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06b7150db3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06b7150db3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3eb61321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03eb61321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06b7150db3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06b7150db3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252aea1aae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252aea1aae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52aea1aae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252aea1aae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252aea1aae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252aea1aae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254b4d428a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254b4d428a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254e11667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254e11667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254b4d428a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254b4d428a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6b7150db3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6b7150db3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254e11667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254e11667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254e11667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254e11667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254e11667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254e11667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254b4d428a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254b4d428a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254b4d428a_2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254b4d428a_2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254b4d428a_2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254b4d428a_2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252aea1aae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252aea1aae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252aea1aa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252aea1aa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254b4d428a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254b4d428a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254b4d428a_2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254b4d428a_2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6b7150db3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6b7150db3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52add892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52add892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6b7150db3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6b7150db3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52aea1aa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52aea1aa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54b4d428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54b4d428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6b7150db3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6b7150db3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6dec49af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6dec49af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4.jpg"/><Relationship Id="rId4" Type="http://schemas.openxmlformats.org/officeDocument/2006/relationships/image" Target="../media/image2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image" Target="../media/image22.png"/><Relationship Id="rId5" Type="http://schemas.openxmlformats.org/officeDocument/2006/relationships/image" Target="../media/image19.png"/><Relationship Id="rId6"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Présentation Projet Météo</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Projet Ruche - Module station météorologique</a:t>
            </a:r>
            <a:endParaRPr/>
          </a:p>
        </p:txBody>
      </p:sp>
      <p:sp>
        <p:nvSpPr>
          <p:cNvPr id="130" name="Google Shape;130;p13"/>
          <p:cNvSpPr txBox="1"/>
          <p:nvPr/>
        </p:nvSpPr>
        <p:spPr>
          <a:xfrm>
            <a:off x="6989100" y="4458250"/>
            <a:ext cx="328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libri"/>
                <a:ea typeface="Calibri"/>
                <a:cs typeface="Calibri"/>
                <a:sym typeface="Calibri"/>
              </a:rPr>
              <a:t>GAGLIO² / DENIAUD </a:t>
            </a:r>
            <a:endParaRPr>
              <a:latin typeface="Calibri"/>
              <a:ea typeface="Calibri"/>
              <a:cs typeface="Calibri"/>
              <a:sym typeface="Calibri"/>
            </a:endParaRPr>
          </a:p>
        </p:txBody>
      </p:sp>
      <p:sp>
        <p:nvSpPr>
          <p:cNvPr id="131" name="Google Shape;131;p13"/>
          <p:cNvSpPr txBox="1"/>
          <p:nvPr/>
        </p:nvSpPr>
        <p:spPr>
          <a:xfrm>
            <a:off x="644675" y="1138750"/>
            <a:ext cx="242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libri"/>
                <a:ea typeface="Calibri"/>
                <a:cs typeface="Calibri"/>
                <a:sym typeface="Calibri"/>
              </a:rPr>
              <a:t>Polytech ITII</a:t>
            </a:r>
            <a:endParaRPr>
              <a:latin typeface="Calibri"/>
              <a:ea typeface="Calibri"/>
              <a:cs typeface="Calibri"/>
              <a:sym typeface="Calibri"/>
            </a:endParaRPr>
          </a:p>
        </p:txBody>
      </p:sp>
      <p:sp>
        <p:nvSpPr>
          <p:cNvPr id="132" name="Google Shape;132;p1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22"/>
          <p:cNvPicPr preferRelativeResize="0"/>
          <p:nvPr/>
        </p:nvPicPr>
        <p:blipFill>
          <a:blip r:embed="rId3">
            <a:alphaModFix/>
          </a:blip>
          <a:stretch>
            <a:fillRect/>
          </a:stretch>
        </p:blipFill>
        <p:spPr>
          <a:xfrm>
            <a:off x="2834500" y="214313"/>
            <a:ext cx="6143625" cy="4714875"/>
          </a:xfrm>
          <a:prstGeom prst="rect">
            <a:avLst/>
          </a:prstGeom>
          <a:noFill/>
          <a:ln>
            <a:noFill/>
          </a:ln>
        </p:spPr>
      </p:pic>
      <p:sp>
        <p:nvSpPr>
          <p:cNvPr id="219" name="Google Shape;219;p22"/>
          <p:cNvSpPr txBox="1"/>
          <p:nvPr/>
        </p:nvSpPr>
        <p:spPr>
          <a:xfrm>
            <a:off x="261700" y="2958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u="sng">
                <a:latin typeface="Calibri"/>
                <a:ea typeface="Calibri"/>
                <a:cs typeface="Calibri"/>
                <a:sym typeface="Calibri"/>
              </a:rPr>
              <a:t>Schéma PCB :</a:t>
            </a:r>
            <a:endParaRPr b="1" u="sng">
              <a:latin typeface="Calibri"/>
              <a:ea typeface="Calibri"/>
              <a:cs typeface="Calibri"/>
              <a:sym typeface="Calibri"/>
            </a:endParaRPr>
          </a:p>
        </p:txBody>
      </p:sp>
      <p:sp>
        <p:nvSpPr>
          <p:cNvPr id="220" name="Google Shape;220;p22"/>
          <p:cNvSpPr txBox="1"/>
          <p:nvPr>
            <p:ph idx="12" type="sldNum"/>
          </p:nvPr>
        </p:nvSpPr>
        <p:spPr>
          <a:xfrm>
            <a:off x="176924" y="4535600"/>
            <a:ext cx="3585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Brasage des composants</a:t>
            </a:r>
            <a:endParaRPr/>
          </a:p>
        </p:txBody>
      </p:sp>
      <p:sp>
        <p:nvSpPr>
          <p:cNvPr id="226" name="Google Shape;226;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a:t>→ </a:t>
            </a:r>
            <a:r>
              <a:rPr lang="fr" sz="1400"/>
              <a:t>Réception</a:t>
            </a:r>
            <a:r>
              <a:rPr lang="fr" sz="1400"/>
              <a:t> du PCB de notre carte électronique </a:t>
            </a:r>
            <a:endParaRPr sz="1400"/>
          </a:p>
          <a:p>
            <a:pPr indent="0" lvl="0" marL="0" rtl="0" algn="l">
              <a:spcBef>
                <a:spcPts val="1200"/>
              </a:spcBef>
              <a:spcAft>
                <a:spcPts val="0"/>
              </a:spcAft>
              <a:buNone/>
            </a:pPr>
            <a:r>
              <a:rPr lang="fr" sz="1400"/>
              <a:t>-&gt;  Brasage des composants CMS sur le PCB avec un calque dans le four à refusion pour le devant de la carte.</a:t>
            </a:r>
            <a:endParaRPr sz="1400"/>
          </a:p>
          <a:p>
            <a:pPr indent="0" lvl="0" marL="0" rtl="0" algn="l">
              <a:spcBef>
                <a:spcPts val="1200"/>
              </a:spcBef>
              <a:spcAft>
                <a:spcPts val="0"/>
              </a:spcAft>
              <a:buNone/>
            </a:pPr>
            <a:r>
              <a:rPr lang="fr" sz="1400"/>
              <a:t>-&gt; </a:t>
            </a:r>
            <a:r>
              <a:rPr lang="fr" sz="1400"/>
              <a:t>Brasage</a:t>
            </a:r>
            <a:r>
              <a:rPr lang="fr" sz="1400"/>
              <a:t> à la main au fer à souder des composants CMS restant au dos de la carte.</a:t>
            </a:r>
            <a:endParaRPr sz="14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27" name="Google Shape;227;p23"/>
          <p:cNvPicPr preferRelativeResize="0"/>
          <p:nvPr/>
        </p:nvPicPr>
        <p:blipFill>
          <a:blip r:embed="rId3">
            <a:alphaModFix/>
          </a:blip>
          <a:stretch>
            <a:fillRect/>
          </a:stretch>
        </p:blipFill>
        <p:spPr>
          <a:xfrm>
            <a:off x="7086200" y="3234725"/>
            <a:ext cx="1641600" cy="1460700"/>
          </a:xfrm>
          <a:prstGeom prst="rect">
            <a:avLst/>
          </a:prstGeom>
          <a:noFill/>
          <a:ln>
            <a:noFill/>
          </a:ln>
        </p:spPr>
      </p:pic>
      <p:sp>
        <p:nvSpPr>
          <p:cNvPr id="228" name="Google Shape;228;p2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4"/>
          <p:cNvSpPr txBox="1"/>
          <p:nvPr>
            <p:ph type="title"/>
          </p:nvPr>
        </p:nvSpPr>
        <p:spPr>
          <a:xfrm>
            <a:off x="819150" y="6551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Brasage des composants</a:t>
            </a:r>
            <a:endParaRPr/>
          </a:p>
        </p:txBody>
      </p:sp>
      <p:pic>
        <p:nvPicPr>
          <p:cNvPr id="234" name="Google Shape;234;p24"/>
          <p:cNvPicPr preferRelativeResize="0"/>
          <p:nvPr/>
        </p:nvPicPr>
        <p:blipFill>
          <a:blip r:embed="rId3">
            <a:alphaModFix/>
          </a:blip>
          <a:stretch>
            <a:fillRect/>
          </a:stretch>
        </p:blipFill>
        <p:spPr>
          <a:xfrm rot="-5400000">
            <a:off x="1175851" y="1435599"/>
            <a:ext cx="2478275" cy="3304376"/>
          </a:xfrm>
          <a:prstGeom prst="rect">
            <a:avLst/>
          </a:prstGeom>
          <a:noFill/>
          <a:ln>
            <a:noFill/>
          </a:ln>
        </p:spPr>
      </p:pic>
      <p:pic>
        <p:nvPicPr>
          <p:cNvPr id="235" name="Google Shape;235;p24"/>
          <p:cNvPicPr preferRelativeResize="0"/>
          <p:nvPr/>
        </p:nvPicPr>
        <p:blipFill>
          <a:blip r:embed="rId4">
            <a:alphaModFix/>
          </a:blip>
          <a:stretch>
            <a:fillRect/>
          </a:stretch>
        </p:blipFill>
        <p:spPr>
          <a:xfrm rot="-5400000">
            <a:off x="5528470" y="1435500"/>
            <a:ext cx="2478900" cy="3305201"/>
          </a:xfrm>
          <a:prstGeom prst="rect">
            <a:avLst/>
          </a:prstGeom>
          <a:noFill/>
          <a:ln>
            <a:noFill/>
          </a:ln>
        </p:spPr>
      </p:pic>
      <p:sp>
        <p:nvSpPr>
          <p:cNvPr id="236" name="Google Shape;236;p2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Tests de la carte PCB</a:t>
            </a:r>
            <a:endParaRPr/>
          </a:p>
        </p:txBody>
      </p:sp>
      <p:sp>
        <p:nvSpPr>
          <p:cNvPr id="242" name="Google Shape;242;p25"/>
          <p:cNvSpPr txBox="1"/>
          <p:nvPr>
            <p:ph idx="1" type="body"/>
          </p:nvPr>
        </p:nvSpPr>
        <p:spPr>
          <a:xfrm>
            <a:off x="819150" y="207005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 </a:t>
            </a:r>
            <a:r>
              <a:rPr lang="fr" sz="1400"/>
              <a:t>Test de fonctionnement des 2 LED R/G pilotées par l’ESP32 avec un code Arduino. </a:t>
            </a:r>
            <a:endParaRPr sz="1400"/>
          </a:p>
          <a:p>
            <a:pPr indent="0" lvl="0" marL="0" rtl="0" algn="l">
              <a:spcBef>
                <a:spcPts val="1200"/>
              </a:spcBef>
              <a:spcAft>
                <a:spcPts val="0"/>
              </a:spcAft>
              <a:buNone/>
            </a:pPr>
            <a:r>
              <a:rPr lang="fr" sz="1400"/>
              <a:t>-&gt; Test des codes de récupération des informations des capteurs LST et BME.</a:t>
            </a:r>
            <a:endParaRPr sz="1400"/>
          </a:p>
          <a:p>
            <a:pPr indent="0" lvl="0" marL="0" rtl="0" algn="l">
              <a:spcBef>
                <a:spcPts val="1200"/>
              </a:spcBef>
              <a:spcAft>
                <a:spcPts val="0"/>
              </a:spcAft>
              <a:buNone/>
            </a:pPr>
            <a:r>
              <a:rPr lang="fr" sz="1400"/>
              <a:t>-&gt; Test de fonctionnement des modules météo avec osc</a:t>
            </a:r>
            <a:r>
              <a:rPr lang="fr" sz="1400"/>
              <a:t>illateur. </a:t>
            </a:r>
            <a:endParaRPr b="1" sz="1400"/>
          </a:p>
          <a:p>
            <a:pPr indent="0" lvl="0" marL="0" rtl="0" algn="l">
              <a:spcBef>
                <a:spcPts val="1200"/>
              </a:spcBef>
              <a:spcAft>
                <a:spcPts val="1200"/>
              </a:spcAft>
              <a:buNone/>
            </a:pPr>
            <a:br>
              <a:rPr lang="fr"/>
            </a:br>
            <a:br>
              <a:rPr lang="fr"/>
            </a:br>
            <a:endParaRPr/>
          </a:p>
        </p:txBody>
      </p:sp>
      <p:sp>
        <p:nvSpPr>
          <p:cNvPr id="243" name="Google Shape;243;p2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6"/>
          <p:cNvSpPr txBox="1"/>
          <p:nvPr>
            <p:ph type="title"/>
          </p:nvPr>
        </p:nvSpPr>
        <p:spPr>
          <a:xfrm>
            <a:off x="537500" y="5639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solidFill>
                  <a:srgbClr val="AF7B51"/>
                </a:solidFill>
              </a:rPr>
              <a:t>Capteurs BME280 et TSL2591</a:t>
            </a:r>
            <a:endParaRPr/>
          </a:p>
        </p:txBody>
      </p:sp>
      <p:sp>
        <p:nvSpPr>
          <p:cNvPr id="249" name="Google Shape;249;p2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50" name="Google Shape;250;p26"/>
          <p:cNvPicPr preferRelativeResize="0"/>
          <p:nvPr/>
        </p:nvPicPr>
        <p:blipFill>
          <a:blip r:embed="rId3">
            <a:alphaModFix/>
          </a:blip>
          <a:stretch>
            <a:fillRect/>
          </a:stretch>
        </p:blipFill>
        <p:spPr>
          <a:xfrm>
            <a:off x="7863088" y="2298100"/>
            <a:ext cx="1076325" cy="876300"/>
          </a:xfrm>
          <a:prstGeom prst="rect">
            <a:avLst/>
          </a:prstGeom>
          <a:noFill/>
          <a:ln>
            <a:noFill/>
          </a:ln>
        </p:spPr>
      </p:pic>
      <p:pic>
        <p:nvPicPr>
          <p:cNvPr id="251" name="Google Shape;251;p26"/>
          <p:cNvPicPr preferRelativeResize="0"/>
          <p:nvPr/>
        </p:nvPicPr>
        <p:blipFill>
          <a:blip r:embed="rId4">
            <a:alphaModFix/>
          </a:blip>
          <a:stretch>
            <a:fillRect/>
          </a:stretch>
        </p:blipFill>
        <p:spPr>
          <a:xfrm>
            <a:off x="6181500" y="2416663"/>
            <a:ext cx="1295400" cy="876300"/>
          </a:xfrm>
          <a:prstGeom prst="rect">
            <a:avLst/>
          </a:prstGeom>
          <a:noFill/>
          <a:ln>
            <a:noFill/>
          </a:ln>
        </p:spPr>
      </p:pic>
      <p:sp>
        <p:nvSpPr>
          <p:cNvPr id="252" name="Google Shape;252;p26"/>
          <p:cNvSpPr txBox="1"/>
          <p:nvPr/>
        </p:nvSpPr>
        <p:spPr>
          <a:xfrm>
            <a:off x="330125" y="1441675"/>
            <a:ext cx="8312700" cy="349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u="sng">
                <a:solidFill>
                  <a:srgbClr val="233A44"/>
                </a:solidFill>
                <a:latin typeface="Calibri"/>
                <a:ea typeface="Calibri"/>
                <a:cs typeface="Calibri"/>
                <a:sym typeface="Calibri"/>
              </a:rPr>
              <a:t>Contexte et Objectif :</a:t>
            </a:r>
            <a:r>
              <a:rPr lang="fr">
                <a:solidFill>
                  <a:srgbClr val="233A44"/>
                </a:solidFill>
                <a:latin typeface="Calibri"/>
                <a:ea typeface="Calibri"/>
                <a:cs typeface="Calibri"/>
                <a:sym typeface="Calibri"/>
              </a:rPr>
              <a:t> Les trous effectués pour positionner et braser les capteurs à notre PCB n’avaient pas été correctement définis. L’objectif était de trouver une solution pour pallier le  problème.</a:t>
            </a:r>
            <a:endParaRPr>
              <a:solidFill>
                <a:srgbClr val="233A44"/>
              </a:solidFill>
              <a:latin typeface="Calibri"/>
              <a:ea typeface="Calibri"/>
              <a:cs typeface="Calibri"/>
              <a:sym typeface="Calibri"/>
            </a:endParaRPr>
          </a:p>
          <a:p>
            <a:pPr indent="0" lvl="0" marL="0" rtl="0" algn="l">
              <a:lnSpc>
                <a:spcPct val="115000"/>
              </a:lnSpc>
              <a:spcBef>
                <a:spcPts val="0"/>
              </a:spcBef>
              <a:spcAft>
                <a:spcPts val="0"/>
              </a:spcAft>
              <a:buNone/>
            </a:pPr>
            <a:r>
              <a:t/>
            </a:r>
            <a:endParaRPr>
              <a:solidFill>
                <a:srgbClr val="233A44"/>
              </a:solidFill>
              <a:latin typeface="Calibri"/>
              <a:ea typeface="Calibri"/>
              <a:cs typeface="Calibri"/>
              <a:sym typeface="Calibri"/>
            </a:endParaRPr>
          </a:p>
          <a:p>
            <a:pPr indent="0" lvl="0" marL="0" rtl="0" algn="l">
              <a:lnSpc>
                <a:spcPct val="200000"/>
              </a:lnSpc>
              <a:spcBef>
                <a:spcPts val="0"/>
              </a:spcBef>
              <a:spcAft>
                <a:spcPts val="0"/>
              </a:spcAft>
              <a:buNone/>
            </a:pPr>
            <a:r>
              <a:rPr lang="fr" sz="1500">
                <a:solidFill>
                  <a:srgbClr val="233A44"/>
                </a:solidFill>
                <a:latin typeface="Calibri"/>
                <a:ea typeface="Calibri"/>
                <a:cs typeface="Calibri"/>
                <a:sym typeface="Calibri"/>
              </a:rPr>
              <a:t>-</a:t>
            </a:r>
            <a:r>
              <a:rPr lang="fr">
                <a:solidFill>
                  <a:srgbClr val="233A44"/>
                </a:solidFill>
                <a:latin typeface="Calibri"/>
                <a:ea typeface="Calibri"/>
                <a:cs typeface="Calibri"/>
                <a:sym typeface="Calibri"/>
              </a:rPr>
              <a:t>Ajout des capteurs sur la carte PCB (collage).</a:t>
            </a:r>
            <a:endParaRPr>
              <a:solidFill>
                <a:srgbClr val="233A44"/>
              </a:solidFill>
              <a:latin typeface="Calibri"/>
              <a:ea typeface="Calibri"/>
              <a:cs typeface="Calibri"/>
              <a:sym typeface="Calibri"/>
            </a:endParaRPr>
          </a:p>
          <a:p>
            <a:pPr indent="0" lvl="0" marL="0" rtl="0" algn="l">
              <a:lnSpc>
                <a:spcPct val="200000"/>
              </a:lnSpc>
              <a:spcBef>
                <a:spcPts val="0"/>
              </a:spcBef>
              <a:spcAft>
                <a:spcPts val="0"/>
              </a:spcAft>
              <a:buNone/>
            </a:pPr>
            <a:r>
              <a:rPr lang="fr" sz="1500">
                <a:solidFill>
                  <a:srgbClr val="233A44"/>
                </a:solidFill>
                <a:latin typeface="Calibri"/>
                <a:ea typeface="Calibri"/>
                <a:cs typeface="Calibri"/>
                <a:sym typeface="Calibri"/>
              </a:rPr>
              <a:t>-</a:t>
            </a:r>
            <a:r>
              <a:rPr lang="fr">
                <a:solidFill>
                  <a:srgbClr val="233A44"/>
                </a:solidFill>
                <a:latin typeface="Calibri"/>
                <a:ea typeface="Calibri"/>
                <a:cs typeface="Calibri"/>
                <a:sym typeface="Calibri"/>
              </a:rPr>
              <a:t>Brasage des capteurs sur la carte PCB.</a:t>
            </a:r>
            <a:endParaRPr>
              <a:solidFill>
                <a:srgbClr val="233A44"/>
              </a:solidFill>
              <a:latin typeface="Calibri"/>
              <a:ea typeface="Calibri"/>
              <a:cs typeface="Calibri"/>
              <a:sym typeface="Calibri"/>
            </a:endParaRPr>
          </a:p>
          <a:p>
            <a:pPr indent="0" lvl="0" marL="0" rtl="0" algn="l">
              <a:lnSpc>
                <a:spcPct val="115000"/>
              </a:lnSpc>
              <a:spcBef>
                <a:spcPts val="0"/>
              </a:spcBef>
              <a:spcAft>
                <a:spcPts val="0"/>
              </a:spcAft>
              <a:buNone/>
            </a:pPr>
            <a:r>
              <a:rPr lang="fr" sz="1500">
                <a:solidFill>
                  <a:srgbClr val="233A44"/>
                </a:solidFill>
                <a:latin typeface="Calibri"/>
                <a:ea typeface="Calibri"/>
                <a:cs typeface="Calibri"/>
                <a:sym typeface="Calibri"/>
              </a:rPr>
              <a:t>-</a:t>
            </a:r>
            <a:r>
              <a:rPr lang="fr">
                <a:solidFill>
                  <a:srgbClr val="233A44"/>
                </a:solidFill>
                <a:latin typeface="Calibri"/>
                <a:ea typeface="Calibri"/>
                <a:cs typeface="Calibri"/>
                <a:sym typeface="Calibri"/>
              </a:rPr>
              <a:t>Remaniement de la carte par M.Peter</a:t>
            </a:r>
            <a:endParaRPr>
              <a:solidFill>
                <a:srgbClr val="233A44"/>
              </a:solidFill>
              <a:latin typeface="Calibri"/>
              <a:ea typeface="Calibri"/>
              <a:cs typeface="Calibri"/>
              <a:sym typeface="Calibri"/>
            </a:endParaRPr>
          </a:p>
          <a:p>
            <a:pPr indent="0" lvl="0" marL="0" rtl="0" algn="l">
              <a:lnSpc>
                <a:spcPct val="115000"/>
              </a:lnSpc>
              <a:spcBef>
                <a:spcPts val="0"/>
              </a:spcBef>
              <a:spcAft>
                <a:spcPts val="0"/>
              </a:spcAft>
              <a:buNone/>
            </a:pPr>
            <a:r>
              <a:t/>
            </a:r>
            <a:endParaRPr>
              <a:solidFill>
                <a:srgbClr val="233A44"/>
              </a:solidFill>
              <a:latin typeface="Calibri"/>
              <a:ea typeface="Calibri"/>
              <a:cs typeface="Calibri"/>
              <a:sym typeface="Calibri"/>
            </a:endParaRPr>
          </a:p>
          <a:p>
            <a:pPr indent="0" lvl="0" marL="0" rtl="0" algn="l">
              <a:lnSpc>
                <a:spcPct val="115000"/>
              </a:lnSpc>
              <a:spcBef>
                <a:spcPts val="0"/>
              </a:spcBef>
              <a:spcAft>
                <a:spcPts val="0"/>
              </a:spcAft>
              <a:buNone/>
            </a:pPr>
            <a:r>
              <a:rPr lang="fr" sz="1500">
                <a:solidFill>
                  <a:srgbClr val="233A44"/>
                </a:solidFill>
                <a:latin typeface="Calibri"/>
                <a:ea typeface="Calibri"/>
                <a:cs typeface="Calibri"/>
                <a:sym typeface="Calibri"/>
              </a:rPr>
              <a:t>-</a:t>
            </a:r>
            <a:r>
              <a:rPr lang="fr">
                <a:solidFill>
                  <a:srgbClr val="233A44"/>
                </a:solidFill>
                <a:latin typeface="Calibri"/>
                <a:ea typeface="Calibri"/>
                <a:cs typeface="Calibri"/>
                <a:sym typeface="Calibri"/>
              </a:rPr>
              <a:t>Transistor bloquant la Tension vers les capteurs -&gt; Réveiller la PIN correspondante</a:t>
            </a:r>
            <a:endParaRPr>
              <a:solidFill>
                <a:srgbClr val="233A44"/>
              </a:solidFill>
              <a:latin typeface="Calibri"/>
              <a:ea typeface="Calibri"/>
              <a:cs typeface="Calibri"/>
              <a:sym typeface="Calibri"/>
            </a:endParaRPr>
          </a:p>
          <a:p>
            <a:pPr indent="0" lvl="0" marL="139700" rtl="0" algn="l">
              <a:lnSpc>
                <a:spcPct val="115000"/>
              </a:lnSpc>
              <a:spcBef>
                <a:spcPts val="0"/>
              </a:spcBef>
              <a:spcAft>
                <a:spcPts val="0"/>
              </a:spcAft>
              <a:buNone/>
            </a:pPr>
            <a:r>
              <a:rPr lang="fr">
                <a:solidFill>
                  <a:srgbClr val="233A44"/>
                </a:solidFill>
                <a:latin typeface="Calibri"/>
                <a:ea typeface="Calibri"/>
                <a:cs typeface="Calibri"/>
                <a:sym typeface="Calibri"/>
              </a:rPr>
              <a:t>Sur l’ESP.</a:t>
            </a:r>
            <a:endParaRPr>
              <a:solidFill>
                <a:srgbClr val="233A44"/>
              </a:solidFill>
              <a:latin typeface="Calibri"/>
              <a:ea typeface="Calibri"/>
              <a:cs typeface="Calibri"/>
              <a:sym typeface="Calibri"/>
            </a:endParaRPr>
          </a:p>
          <a:p>
            <a:pPr indent="0" lvl="0" marL="0" rtl="0" algn="l">
              <a:lnSpc>
                <a:spcPct val="115000"/>
              </a:lnSpc>
              <a:spcBef>
                <a:spcPts val="1200"/>
              </a:spcBef>
              <a:spcAft>
                <a:spcPts val="0"/>
              </a:spcAft>
              <a:buNone/>
            </a:pPr>
            <a:r>
              <a:rPr lang="fr" u="sng">
                <a:solidFill>
                  <a:srgbClr val="233A44"/>
                </a:solidFill>
                <a:latin typeface="Calibri"/>
                <a:ea typeface="Calibri"/>
                <a:cs typeface="Calibri"/>
                <a:sym typeface="Calibri"/>
              </a:rPr>
              <a:t>Conclusion :</a:t>
            </a:r>
            <a:r>
              <a:rPr lang="fr">
                <a:solidFill>
                  <a:srgbClr val="233A44"/>
                </a:solidFill>
                <a:latin typeface="Calibri"/>
                <a:ea typeface="Calibri"/>
                <a:cs typeface="Calibri"/>
                <a:sym typeface="Calibri"/>
              </a:rPr>
              <a:t> Grâce aux tâches effectuées ci-dessus, nous arrivons à récupérer les données des capteurs présents sur la carte PCB. Objectif atteint.</a:t>
            </a:r>
            <a:endParaRPr>
              <a:solidFill>
                <a:srgbClr val="233A44"/>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solidFill>
                  <a:srgbClr val="AF7B51"/>
                </a:solidFill>
              </a:rPr>
              <a:t>Capteurs BME280 et TSL2591</a:t>
            </a:r>
            <a:endParaRPr/>
          </a:p>
        </p:txBody>
      </p:sp>
      <p:sp>
        <p:nvSpPr>
          <p:cNvPr id="258" name="Google Shape;258;p2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59" name="Google Shape;259;p27"/>
          <p:cNvPicPr preferRelativeResize="0"/>
          <p:nvPr/>
        </p:nvPicPr>
        <p:blipFill>
          <a:blip r:embed="rId3">
            <a:alphaModFix/>
          </a:blip>
          <a:stretch>
            <a:fillRect/>
          </a:stretch>
        </p:blipFill>
        <p:spPr>
          <a:xfrm>
            <a:off x="4272175" y="2090963"/>
            <a:ext cx="4667250" cy="2028825"/>
          </a:xfrm>
          <a:prstGeom prst="rect">
            <a:avLst/>
          </a:prstGeom>
          <a:noFill/>
          <a:ln>
            <a:noFill/>
          </a:ln>
        </p:spPr>
      </p:pic>
      <p:pic>
        <p:nvPicPr>
          <p:cNvPr id="260" name="Google Shape;260;p27"/>
          <p:cNvPicPr preferRelativeResize="0"/>
          <p:nvPr/>
        </p:nvPicPr>
        <p:blipFill>
          <a:blip r:embed="rId4">
            <a:alphaModFix/>
          </a:blip>
          <a:stretch>
            <a:fillRect/>
          </a:stretch>
        </p:blipFill>
        <p:spPr>
          <a:xfrm>
            <a:off x="434025" y="2348150"/>
            <a:ext cx="3524250" cy="1771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8"/>
          <p:cNvSpPr txBox="1"/>
          <p:nvPr>
            <p:ph type="title"/>
          </p:nvPr>
        </p:nvSpPr>
        <p:spPr>
          <a:xfrm>
            <a:off x="819150" y="5491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solidFill>
                  <a:srgbClr val="AF7B51"/>
                </a:solidFill>
              </a:rPr>
              <a:t>Câblage breadboard et tests</a:t>
            </a:r>
            <a:endParaRPr/>
          </a:p>
        </p:txBody>
      </p:sp>
      <p:sp>
        <p:nvSpPr>
          <p:cNvPr id="266" name="Google Shape;266;p2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67" name="Google Shape;267;p28"/>
          <p:cNvPicPr preferRelativeResize="0"/>
          <p:nvPr/>
        </p:nvPicPr>
        <p:blipFill>
          <a:blip r:embed="rId3">
            <a:alphaModFix/>
          </a:blip>
          <a:stretch>
            <a:fillRect/>
          </a:stretch>
        </p:blipFill>
        <p:spPr>
          <a:xfrm rot="10800000">
            <a:off x="1483524" y="1220028"/>
            <a:ext cx="1986276" cy="3531197"/>
          </a:xfrm>
          <a:prstGeom prst="rect">
            <a:avLst/>
          </a:prstGeom>
          <a:noFill/>
          <a:ln>
            <a:noFill/>
          </a:ln>
        </p:spPr>
      </p:pic>
      <p:sp>
        <p:nvSpPr>
          <p:cNvPr id="268" name="Google Shape;268;p28"/>
          <p:cNvSpPr txBox="1"/>
          <p:nvPr/>
        </p:nvSpPr>
        <p:spPr>
          <a:xfrm>
            <a:off x="4344300" y="1649025"/>
            <a:ext cx="37056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Calibri"/>
              <a:buChar char="-"/>
            </a:pPr>
            <a:r>
              <a:rPr lang="fr" sz="1800">
                <a:latin typeface="Calibri"/>
                <a:ea typeface="Calibri"/>
                <a:cs typeface="Calibri"/>
                <a:sym typeface="Calibri"/>
              </a:rPr>
              <a:t>Câblage</a:t>
            </a:r>
            <a:r>
              <a:rPr lang="fr" sz="1800">
                <a:latin typeface="Calibri"/>
                <a:ea typeface="Calibri"/>
                <a:cs typeface="Calibri"/>
                <a:sym typeface="Calibri"/>
              </a:rPr>
              <a:t> des capteurs et module météo pour test des codes logiciels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fr" sz="1800">
                <a:latin typeface="Calibri"/>
                <a:ea typeface="Calibri"/>
                <a:cs typeface="Calibri"/>
                <a:sym typeface="Calibri"/>
              </a:rPr>
              <a:t>Brasage de connecteurs RJ11 pour module météo</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fr" sz="1800">
                <a:latin typeface="Calibri"/>
                <a:ea typeface="Calibri"/>
                <a:cs typeface="Calibri"/>
                <a:sym typeface="Calibri"/>
              </a:rPr>
              <a:t>Redimensionnement</a:t>
            </a:r>
            <a:r>
              <a:rPr lang="fr" sz="1800">
                <a:latin typeface="Calibri"/>
                <a:ea typeface="Calibri"/>
                <a:cs typeface="Calibri"/>
                <a:sym typeface="Calibri"/>
              </a:rPr>
              <a:t> des </a:t>
            </a:r>
            <a:r>
              <a:rPr lang="fr" sz="1800">
                <a:latin typeface="Calibri"/>
                <a:ea typeface="Calibri"/>
                <a:cs typeface="Calibri"/>
                <a:sym typeface="Calibri"/>
              </a:rPr>
              <a:t>Résistances</a:t>
            </a:r>
            <a:r>
              <a:rPr lang="fr" sz="1800">
                <a:latin typeface="Calibri"/>
                <a:ea typeface="Calibri"/>
                <a:cs typeface="Calibri"/>
                <a:sym typeface="Calibri"/>
              </a:rPr>
              <a:t> et Condensateurs pour le module météo</a:t>
            </a:r>
            <a:endParaRPr sz="18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274" name="Google Shape;274;p29"/>
          <p:cNvSpPr txBox="1"/>
          <p:nvPr>
            <p:ph type="title"/>
          </p:nvPr>
        </p:nvSpPr>
        <p:spPr>
          <a:xfrm>
            <a:off x="819150" y="441350"/>
            <a:ext cx="7505700" cy="71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3) Fonctionnalités validées</a:t>
            </a:r>
            <a:endParaRPr/>
          </a:p>
        </p:txBody>
      </p:sp>
      <p:sp>
        <p:nvSpPr>
          <p:cNvPr id="275" name="Google Shape;275;p29"/>
          <p:cNvSpPr txBox="1"/>
          <p:nvPr/>
        </p:nvSpPr>
        <p:spPr>
          <a:xfrm>
            <a:off x="819150" y="1160450"/>
            <a:ext cx="390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libri"/>
                <a:ea typeface="Calibri"/>
                <a:cs typeface="Calibri"/>
                <a:sym typeface="Calibri"/>
              </a:rPr>
              <a:t>b) 	</a:t>
            </a:r>
            <a:r>
              <a:rPr lang="fr">
                <a:latin typeface="Calibri"/>
                <a:ea typeface="Calibri"/>
                <a:cs typeface="Calibri"/>
                <a:sym typeface="Calibri"/>
              </a:rPr>
              <a:t>Partie Software</a:t>
            </a:r>
            <a:endParaRPr>
              <a:latin typeface="Calibri"/>
              <a:ea typeface="Calibri"/>
              <a:cs typeface="Calibri"/>
              <a:sym typeface="Calibri"/>
            </a:endParaRPr>
          </a:p>
        </p:txBody>
      </p:sp>
      <p:pic>
        <p:nvPicPr>
          <p:cNvPr id="276" name="Google Shape;276;p29"/>
          <p:cNvPicPr preferRelativeResize="0"/>
          <p:nvPr/>
        </p:nvPicPr>
        <p:blipFill>
          <a:blip r:embed="rId3">
            <a:alphaModFix/>
          </a:blip>
          <a:stretch>
            <a:fillRect/>
          </a:stretch>
        </p:blipFill>
        <p:spPr>
          <a:xfrm>
            <a:off x="819150" y="1560650"/>
            <a:ext cx="7035009" cy="3278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282" name="Google Shape;282;p30"/>
          <p:cNvSpPr txBox="1"/>
          <p:nvPr>
            <p:ph type="title"/>
          </p:nvPr>
        </p:nvSpPr>
        <p:spPr>
          <a:xfrm>
            <a:off x="819150" y="441350"/>
            <a:ext cx="7505700" cy="71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3) Fonctionnalités validées</a:t>
            </a:r>
            <a:endParaRPr/>
          </a:p>
        </p:txBody>
      </p:sp>
      <p:sp>
        <p:nvSpPr>
          <p:cNvPr id="283" name="Google Shape;283;p30"/>
          <p:cNvSpPr txBox="1"/>
          <p:nvPr/>
        </p:nvSpPr>
        <p:spPr>
          <a:xfrm>
            <a:off x="819150" y="1160450"/>
            <a:ext cx="390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libri"/>
                <a:ea typeface="Calibri"/>
                <a:cs typeface="Calibri"/>
                <a:sym typeface="Calibri"/>
              </a:rPr>
              <a:t>b) 	Partie Software</a:t>
            </a:r>
            <a:endParaRPr>
              <a:latin typeface="Calibri"/>
              <a:ea typeface="Calibri"/>
              <a:cs typeface="Calibri"/>
              <a:sym typeface="Calibri"/>
            </a:endParaRPr>
          </a:p>
        </p:txBody>
      </p:sp>
      <p:pic>
        <p:nvPicPr>
          <p:cNvPr id="284" name="Google Shape;284;p30"/>
          <p:cNvPicPr preferRelativeResize="0"/>
          <p:nvPr/>
        </p:nvPicPr>
        <p:blipFill>
          <a:blip r:embed="rId3">
            <a:alphaModFix/>
          </a:blip>
          <a:stretch>
            <a:fillRect/>
          </a:stretch>
        </p:blipFill>
        <p:spPr>
          <a:xfrm>
            <a:off x="819150" y="1560650"/>
            <a:ext cx="7110977" cy="3278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90" name="Google Shape;290;p31"/>
          <p:cNvPicPr preferRelativeResize="0"/>
          <p:nvPr/>
        </p:nvPicPr>
        <p:blipFill>
          <a:blip r:embed="rId3">
            <a:alphaModFix/>
          </a:blip>
          <a:stretch>
            <a:fillRect/>
          </a:stretch>
        </p:blipFill>
        <p:spPr>
          <a:xfrm>
            <a:off x="619125" y="744850"/>
            <a:ext cx="8086725" cy="3409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4"/>
          <p:cNvSpPr txBox="1"/>
          <p:nvPr>
            <p:ph type="title"/>
          </p:nvPr>
        </p:nvSpPr>
        <p:spPr>
          <a:xfrm>
            <a:off x="819150" y="4481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Sommaire</a:t>
            </a:r>
            <a:endParaRPr/>
          </a:p>
        </p:txBody>
      </p:sp>
      <p:sp>
        <p:nvSpPr>
          <p:cNvPr id="138" name="Google Shape;138;p14"/>
          <p:cNvSpPr txBox="1"/>
          <p:nvPr>
            <p:ph idx="4294967295" type="body"/>
          </p:nvPr>
        </p:nvSpPr>
        <p:spPr>
          <a:xfrm>
            <a:off x="819150" y="1179550"/>
            <a:ext cx="7505700" cy="3551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arenR"/>
            </a:pPr>
            <a:r>
              <a:rPr b="1" lang="fr" sz="1400"/>
              <a:t>Description du projet</a:t>
            </a:r>
            <a:endParaRPr b="1" sz="1400"/>
          </a:p>
          <a:p>
            <a:pPr indent="-317500" lvl="1" marL="914400" rtl="0" algn="l">
              <a:spcBef>
                <a:spcPts val="0"/>
              </a:spcBef>
              <a:spcAft>
                <a:spcPts val="0"/>
              </a:spcAft>
              <a:buSzPts val="1400"/>
              <a:buAutoNum type="alphaLcParenR"/>
            </a:pPr>
            <a:r>
              <a:rPr b="1" lang="fr" sz="1400"/>
              <a:t>Présentation</a:t>
            </a:r>
            <a:r>
              <a:rPr b="1" lang="fr" sz="1400"/>
              <a:t> générale</a:t>
            </a:r>
            <a:endParaRPr b="1" sz="1400"/>
          </a:p>
          <a:p>
            <a:pPr indent="-317500" lvl="1" marL="914400" rtl="0" algn="l">
              <a:spcBef>
                <a:spcPts val="0"/>
              </a:spcBef>
              <a:spcAft>
                <a:spcPts val="0"/>
              </a:spcAft>
              <a:buSzPts val="1400"/>
              <a:buAutoNum type="alphaLcParenR"/>
            </a:pPr>
            <a:r>
              <a:rPr b="1" lang="fr" sz="1400"/>
              <a:t>Module station météo</a:t>
            </a:r>
            <a:endParaRPr b="1" sz="1400"/>
          </a:p>
          <a:p>
            <a:pPr indent="-317500" lvl="0" marL="457200" rtl="0" algn="l">
              <a:spcBef>
                <a:spcPts val="0"/>
              </a:spcBef>
              <a:spcAft>
                <a:spcPts val="0"/>
              </a:spcAft>
              <a:buSzPts val="1400"/>
              <a:buAutoNum type="arabicParenR"/>
            </a:pPr>
            <a:r>
              <a:rPr b="1" lang="fr" sz="1400"/>
              <a:t>Comparatif Planning prévisionnel / réel</a:t>
            </a:r>
            <a:endParaRPr b="1" sz="1400"/>
          </a:p>
          <a:p>
            <a:pPr indent="-317500" lvl="1" marL="914400" rtl="0" algn="l">
              <a:spcBef>
                <a:spcPts val="0"/>
              </a:spcBef>
              <a:spcAft>
                <a:spcPts val="0"/>
              </a:spcAft>
              <a:buSzPts val="1400"/>
              <a:buAutoNum type="alphaLcParenR"/>
            </a:pPr>
            <a:r>
              <a:rPr b="1" lang="fr" sz="1400"/>
              <a:t>Planning prévisionnel</a:t>
            </a:r>
            <a:endParaRPr b="1" sz="1400"/>
          </a:p>
          <a:p>
            <a:pPr indent="-317500" lvl="1" marL="914400" rtl="0" algn="l">
              <a:spcBef>
                <a:spcPts val="0"/>
              </a:spcBef>
              <a:spcAft>
                <a:spcPts val="0"/>
              </a:spcAft>
              <a:buSzPts val="1400"/>
              <a:buAutoNum type="alphaLcParenR"/>
            </a:pPr>
            <a:r>
              <a:rPr b="1" lang="fr" sz="1400"/>
              <a:t>Planning réel</a:t>
            </a:r>
            <a:endParaRPr b="1" sz="1400"/>
          </a:p>
          <a:p>
            <a:pPr indent="-317500" lvl="0" marL="457200" rtl="0" algn="l">
              <a:spcBef>
                <a:spcPts val="0"/>
              </a:spcBef>
              <a:spcAft>
                <a:spcPts val="0"/>
              </a:spcAft>
              <a:buSzPts val="1400"/>
              <a:buAutoNum type="arabicParenR"/>
            </a:pPr>
            <a:r>
              <a:rPr b="1" lang="fr" sz="1400"/>
              <a:t>Fonctionnalités validées</a:t>
            </a:r>
            <a:endParaRPr b="1" sz="1400"/>
          </a:p>
          <a:p>
            <a:pPr indent="-317500" lvl="1" marL="914400" rtl="0" algn="l">
              <a:spcBef>
                <a:spcPts val="0"/>
              </a:spcBef>
              <a:spcAft>
                <a:spcPts val="0"/>
              </a:spcAft>
              <a:buSzPts val="1400"/>
              <a:buAutoNum type="alphaLcParenR"/>
            </a:pPr>
            <a:r>
              <a:rPr b="1" lang="fr" sz="1400"/>
              <a:t>Hardware</a:t>
            </a:r>
            <a:endParaRPr b="1" sz="1400"/>
          </a:p>
          <a:p>
            <a:pPr indent="-317500" lvl="1" marL="914400" rtl="0" algn="l">
              <a:spcBef>
                <a:spcPts val="0"/>
              </a:spcBef>
              <a:spcAft>
                <a:spcPts val="0"/>
              </a:spcAft>
              <a:buSzPts val="1400"/>
              <a:buAutoNum type="alphaLcParenR"/>
            </a:pPr>
            <a:r>
              <a:rPr b="1" lang="fr" sz="1400"/>
              <a:t>Software</a:t>
            </a:r>
            <a:endParaRPr b="1" sz="1400"/>
          </a:p>
          <a:p>
            <a:pPr indent="-317500" lvl="0" marL="457200" rtl="0" algn="l">
              <a:spcBef>
                <a:spcPts val="0"/>
              </a:spcBef>
              <a:spcAft>
                <a:spcPts val="0"/>
              </a:spcAft>
              <a:buSzPts val="1400"/>
              <a:buAutoNum type="arabicParenR"/>
            </a:pPr>
            <a:r>
              <a:rPr b="1" lang="fr" sz="1400"/>
              <a:t>Bilans </a:t>
            </a:r>
            <a:r>
              <a:rPr b="1" lang="fr" sz="1400"/>
              <a:t>perspectives</a:t>
            </a:r>
            <a:endParaRPr b="1" sz="1400"/>
          </a:p>
          <a:p>
            <a:pPr indent="0" lvl="0" marL="0" rtl="0" algn="l">
              <a:spcBef>
                <a:spcPts val="1200"/>
              </a:spcBef>
              <a:spcAft>
                <a:spcPts val="1200"/>
              </a:spcAft>
              <a:buNone/>
            </a:pPr>
            <a:r>
              <a:t/>
            </a:r>
            <a:endParaRPr b="1" sz="1400"/>
          </a:p>
        </p:txBody>
      </p:sp>
      <p:sp>
        <p:nvSpPr>
          <p:cNvPr id="139" name="Google Shape;139;p1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296" name="Google Shape;296;p32"/>
          <p:cNvSpPr txBox="1"/>
          <p:nvPr>
            <p:ph type="title"/>
          </p:nvPr>
        </p:nvSpPr>
        <p:spPr>
          <a:xfrm>
            <a:off x="819150" y="441350"/>
            <a:ext cx="7505700" cy="71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3) Fonctionnalités validées</a:t>
            </a:r>
            <a:endParaRPr/>
          </a:p>
        </p:txBody>
      </p:sp>
      <p:sp>
        <p:nvSpPr>
          <p:cNvPr id="297" name="Google Shape;297;p32"/>
          <p:cNvSpPr txBox="1"/>
          <p:nvPr/>
        </p:nvSpPr>
        <p:spPr>
          <a:xfrm>
            <a:off x="819150" y="1111875"/>
            <a:ext cx="390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libri"/>
                <a:ea typeface="Calibri"/>
                <a:cs typeface="Calibri"/>
                <a:sym typeface="Calibri"/>
              </a:rPr>
              <a:t>b) 	Partie Software</a:t>
            </a:r>
            <a:endParaRPr>
              <a:latin typeface="Calibri"/>
              <a:ea typeface="Calibri"/>
              <a:cs typeface="Calibri"/>
              <a:sym typeface="Calibri"/>
            </a:endParaRPr>
          </a:p>
        </p:txBody>
      </p:sp>
      <p:pic>
        <p:nvPicPr>
          <p:cNvPr id="298" name="Google Shape;298;p32"/>
          <p:cNvPicPr preferRelativeResize="0"/>
          <p:nvPr/>
        </p:nvPicPr>
        <p:blipFill>
          <a:blip r:embed="rId3">
            <a:alphaModFix/>
          </a:blip>
          <a:stretch>
            <a:fillRect/>
          </a:stretch>
        </p:blipFill>
        <p:spPr>
          <a:xfrm>
            <a:off x="1688263" y="1560650"/>
            <a:ext cx="5767468" cy="3278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304" name="Google Shape;304;p33"/>
          <p:cNvSpPr txBox="1"/>
          <p:nvPr>
            <p:ph type="title"/>
          </p:nvPr>
        </p:nvSpPr>
        <p:spPr>
          <a:xfrm>
            <a:off x="819150" y="441350"/>
            <a:ext cx="7505700" cy="71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3) Fonctionnalités validées</a:t>
            </a:r>
            <a:endParaRPr/>
          </a:p>
        </p:txBody>
      </p:sp>
      <p:sp>
        <p:nvSpPr>
          <p:cNvPr id="305" name="Google Shape;305;p33"/>
          <p:cNvSpPr txBox="1"/>
          <p:nvPr/>
        </p:nvSpPr>
        <p:spPr>
          <a:xfrm>
            <a:off x="819150" y="1111875"/>
            <a:ext cx="390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libri"/>
                <a:ea typeface="Calibri"/>
                <a:cs typeface="Calibri"/>
                <a:sym typeface="Calibri"/>
              </a:rPr>
              <a:t>b) 	Partie Software</a:t>
            </a:r>
            <a:endParaRPr>
              <a:latin typeface="Calibri"/>
              <a:ea typeface="Calibri"/>
              <a:cs typeface="Calibri"/>
              <a:sym typeface="Calibri"/>
            </a:endParaRPr>
          </a:p>
        </p:txBody>
      </p:sp>
      <p:pic>
        <p:nvPicPr>
          <p:cNvPr id="306" name="Google Shape;306;p33"/>
          <p:cNvPicPr preferRelativeResize="0"/>
          <p:nvPr/>
        </p:nvPicPr>
        <p:blipFill>
          <a:blip r:embed="rId3">
            <a:alphaModFix/>
          </a:blip>
          <a:stretch>
            <a:fillRect/>
          </a:stretch>
        </p:blipFill>
        <p:spPr>
          <a:xfrm>
            <a:off x="1193400" y="1534450"/>
            <a:ext cx="6757206" cy="3326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312" name="Google Shape;312;p34"/>
          <p:cNvSpPr txBox="1"/>
          <p:nvPr>
            <p:ph type="title"/>
          </p:nvPr>
        </p:nvSpPr>
        <p:spPr>
          <a:xfrm>
            <a:off x="819150" y="441350"/>
            <a:ext cx="7505700" cy="71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3) Fonctionnalités validées</a:t>
            </a:r>
            <a:endParaRPr/>
          </a:p>
        </p:txBody>
      </p:sp>
      <p:sp>
        <p:nvSpPr>
          <p:cNvPr id="313" name="Google Shape;313;p34"/>
          <p:cNvSpPr txBox="1"/>
          <p:nvPr/>
        </p:nvSpPr>
        <p:spPr>
          <a:xfrm>
            <a:off x="819150" y="1111875"/>
            <a:ext cx="390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libri"/>
                <a:ea typeface="Calibri"/>
                <a:cs typeface="Calibri"/>
                <a:sym typeface="Calibri"/>
              </a:rPr>
              <a:t>b) 	Partie Software</a:t>
            </a:r>
            <a:endParaRPr>
              <a:latin typeface="Calibri"/>
              <a:ea typeface="Calibri"/>
              <a:cs typeface="Calibri"/>
              <a:sym typeface="Calibri"/>
            </a:endParaRPr>
          </a:p>
        </p:txBody>
      </p:sp>
      <p:pic>
        <p:nvPicPr>
          <p:cNvPr id="314" name="Google Shape;314;p34"/>
          <p:cNvPicPr preferRelativeResize="0"/>
          <p:nvPr/>
        </p:nvPicPr>
        <p:blipFill>
          <a:blip r:embed="rId3">
            <a:alphaModFix/>
          </a:blip>
          <a:stretch>
            <a:fillRect/>
          </a:stretch>
        </p:blipFill>
        <p:spPr>
          <a:xfrm>
            <a:off x="2076450" y="1512075"/>
            <a:ext cx="4991100" cy="3200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5"/>
          <p:cNvSpPr txBox="1"/>
          <p:nvPr>
            <p:ph type="title"/>
          </p:nvPr>
        </p:nvSpPr>
        <p:spPr>
          <a:xfrm>
            <a:off x="819150" y="583350"/>
            <a:ext cx="7505700" cy="73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 Communication Lora/Passerelle</a:t>
            </a:r>
            <a:endParaRPr/>
          </a:p>
        </p:txBody>
      </p:sp>
      <p:sp>
        <p:nvSpPr>
          <p:cNvPr id="320" name="Google Shape;320;p35"/>
          <p:cNvSpPr txBox="1"/>
          <p:nvPr>
            <p:ph idx="1" type="body"/>
          </p:nvPr>
        </p:nvSpPr>
        <p:spPr>
          <a:xfrm>
            <a:off x="819150" y="1485175"/>
            <a:ext cx="7505700" cy="3834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fr" sz="1400" u="sng"/>
              <a:t>Contexte et Objectif :</a:t>
            </a:r>
            <a:r>
              <a:rPr lang="fr" sz="1400"/>
              <a:t> Afin de pouvoir utiliser les données de nos équipements il faut effectuer une communication entre notre carte PCB et une passerelle externe. L’objectif de cette partie était donc de trouver une méthode afin de pouvoir communiquer une trame de notre Lora à la Passerelle.</a:t>
            </a:r>
            <a:endParaRPr sz="1400"/>
          </a:p>
          <a:p>
            <a:pPr indent="0" lvl="0" marL="0" rtl="0" algn="l">
              <a:lnSpc>
                <a:spcPct val="100000"/>
              </a:lnSpc>
              <a:spcBef>
                <a:spcPts val="0"/>
              </a:spcBef>
              <a:spcAft>
                <a:spcPts val="0"/>
              </a:spcAft>
              <a:buNone/>
            </a:pPr>
            <a:r>
              <a:t/>
            </a:r>
            <a:endParaRPr sz="1400"/>
          </a:p>
          <a:p>
            <a:pPr indent="-317500" lvl="0" marL="457200" rtl="0" algn="l">
              <a:lnSpc>
                <a:spcPct val="200000"/>
              </a:lnSpc>
              <a:spcBef>
                <a:spcPts val="0"/>
              </a:spcBef>
              <a:spcAft>
                <a:spcPts val="0"/>
              </a:spcAft>
              <a:buSzPts val="1400"/>
              <a:buChar char="-"/>
            </a:pPr>
            <a:r>
              <a:rPr lang="fr" sz="1400"/>
              <a:t>Récupération d’une passerelle fonctionnant auprès de Monsieur Peter.</a:t>
            </a:r>
            <a:endParaRPr sz="1400"/>
          </a:p>
          <a:p>
            <a:pPr indent="-317500" lvl="0" marL="457200" rtl="0" algn="l">
              <a:lnSpc>
                <a:spcPct val="115000"/>
              </a:lnSpc>
              <a:spcBef>
                <a:spcPts val="0"/>
              </a:spcBef>
              <a:spcAft>
                <a:spcPts val="0"/>
              </a:spcAft>
              <a:buSzPts val="1400"/>
              <a:buChar char="-"/>
            </a:pPr>
            <a:r>
              <a:rPr lang="fr" sz="1400"/>
              <a:t>Ecriture d’un code arduino permettant la connexion et la communication entre notre Lora et la passerelle. </a:t>
            </a:r>
            <a:endParaRPr sz="1400"/>
          </a:p>
          <a:p>
            <a:pPr indent="0" lvl="0" marL="457200" rtl="0" algn="l">
              <a:lnSpc>
                <a:spcPct val="115000"/>
              </a:lnSpc>
              <a:spcBef>
                <a:spcPts val="0"/>
              </a:spcBef>
              <a:spcAft>
                <a:spcPts val="0"/>
              </a:spcAft>
              <a:buNone/>
            </a:pPr>
            <a:r>
              <a:t/>
            </a:r>
            <a:endParaRPr sz="1400"/>
          </a:p>
          <a:p>
            <a:pPr indent="-317500" lvl="0" marL="457200" rtl="0" algn="l">
              <a:spcBef>
                <a:spcPts val="0"/>
              </a:spcBef>
              <a:spcAft>
                <a:spcPts val="0"/>
              </a:spcAft>
              <a:buSzPts val="1400"/>
              <a:buChar char="-"/>
            </a:pPr>
            <a:r>
              <a:rPr lang="fr" sz="1400"/>
              <a:t>Test d’envoi d’une trame de données avec des données fixes, écriture d’une procédure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sp>
        <p:nvSpPr>
          <p:cNvPr id="321" name="Google Shape;321;p3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6"/>
          <p:cNvSpPr txBox="1"/>
          <p:nvPr>
            <p:ph type="title"/>
          </p:nvPr>
        </p:nvSpPr>
        <p:spPr>
          <a:xfrm>
            <a:off x="819150" y="583350"/>
            <a:ext cx="7505700" cy="73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 Capteurs BME et TSL</a:t>
            </a:r>
            <a:endParaRPr/>
          </a:p>
        </p:txBody>
      </p:sp>
      <p:sp>
        <p:nvSpPr>
          <p:cNvPr id="327" name="Google Shape;327;p3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328" name="Google Shape;328;p36"/>
          <p:cNvPicPr preferRelativeResize="0"/>
          <p:nvPr/>
        </p:nvPicPr>
        <p:blipFill>
          <a:blip r:embed="rId3">
            <a:alphaModFix/>
          </a:blip>
          <a:stretch>
            <a:fillRect/>
          </a:stretch>
        </p:blipFill>
        <p:spPr>
          <a:xfrm>
            <a:off x="284375" y="4130750"/>
            <a:ext cx="7855125" cy="665255"/>
          </a:xfrm>
          <a:prstGeom prst="rect">
            <a:avLst/>
          </a:prstGeom>
          <a:noFill/>
          <a:ln>
            <a:noFill/>
          </a:ln>
        </p:spPr>
      </p:pic>
      <p:pic>
        <p:nvPicPr>
          <p:cNvPr id="329" name="Google Shape;329;p36"/>
          <p:cNvPicPr preferRelativeResize="0"/>
          <p:nvPr/>
        </p:nvPicPr>
        <p:blipFill>
          <a:blip r:embed="rId4">
            <a:alphaModFix/>
          </a:blip>
          <a:stretch>
            <a:fillRect/>
          </a:stretch>
        </p:blipFill>
        <p:spPr>
          <a:xfrm>
            <a:off x="442550" y="1376363"/>
            <a:ext cx="7410450" cy="2390775"/>
          </a:xfrm>
          <a:prstGeom prst="rect">
            <a:avLst/>
          </a:prstGeom>
          <a:noFill/>
          <a:ln>
            <a:noFill/>
          </a:ln>
        </p:spPr>
      </p:pic>
      <p:pic>
        <p:nvPicPr>
          <p:cNvPr id="330" name="Google Shape;330;p36"/>
          <p:cNvPicPr preferRelativeResize="0"/>
          <p:nvPr/>
        </p:nvPicPr>
        <p:blipFill>
          <a:blip r:embed="rId5">
            <a:alphaModFix/>
          </a:blip>
          <a:stretch>
            <a:fillRect/>
          </a:stretch>
        </p:blipFill>
        <p:spPr>
          <a:xfrm>
            <a:off x="8139488" y="583350"/>
            <a:ext cx="828675" cy="4267200"/>
          </a:xfrm>
          <a:prstGeom prst="rect">
            <a:avLst/>
          </a:prstGeom>
          <a:noFill/>
          <a:ln>
            <a:noFill/>
          </a:ln>
        </p:spPr>
      </p:pic>
      <p:pic>
        <p:nvPicPr>
          <p:cNvPr id="331" name="Google Shape;331;p36"/>
          <p:cNvPicPr preferRelativeResize="0"/>
          <p:nvPr/>
        </p:nvPicPr>
        <p:blipFill>
          <a:blip r:embed="rId6">
            <a:alphaModFix/>
          </a:blip>
          <a:stretch>
            <a:fillRect/>
          </a:stretch>
        </p:blipFill>
        <p:spPr>
          <a:xfrm>
            <a:off x="2650150" y="1900250"/>
            <a:ext cx="4667250" cy="1866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Bilan / Perspectives</a:t>
            </a:r>
            <a:endParaRPr/>
          </a:p>
        </p:txBody>
      </p:sp>
      <p:sp>
        <p:nvSpPr>
          <p:cNvPr id="337" name="Google Shape;337;p3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20000"/>
          </a:bodyPr>
          <a:lstStyle/>
          <a:p>
            <a:pPr indent="-363537" lvl="0" marL="457200" rtl="0" algn="l">
              <a:spcBef>
                <a:spcPts val="0"/>
              </a:spcBef>
              <a:spcAft>
                <a:spcPts val="0"/>
              </a:spcAft>
              <a:buSzPct val="100000"/>
              <a:buChar char="-"/>
            </a:pPr>
            <a:r>
              <a:rPr lang="fr" sz="2500"/>
              <a:t>Développement de compétences en électronique appliquée (brasage, routage, etc). </a:t>
            </a:r>
            <a:endParaRPr sz="2500"/>
          </a:p>
          <a:p>
            <a:pPr indent="-363537" lvl="0" marL="457200" rtl="0" algn="l">
              <a:spcBef>
                <a:spcPts val="0"/>
              </a:spcBef>
              <a:spcAft>
                <a:spcPts val="0"/>
              </a:spcAft>
              <a:buSzPct val="100000"/>
              <a:buChar char="-"/>
            </a:pPr>
            <a:r>
              <a:rPr lang="fr" sz="2500"/>
              <a:t>Développement de compétences en informatique (codage en langage C sur Arduino pour la gestion des capteurs/trame).</a:t>
            </a:r>
            <a:endParaRPr sz="2500"/>
          </a:p>
          <a:p>
            <a:pPr indent="-363537" lvl="0" marL="457200" rtl="0" algn="l">
              <a:spcBef>
                <a:spcPts val="0"/>
              </a:spcBef>
              <a:spcAft>
                <a:spcPts val="0"/>
              </a:spcAft>
              <a:buSzPct val="100000"/>
              <a:buChar char="-"/>
            </a:pPr>
            <a:r>
              <a:rPr lang="fr" sz="2500"/>
              <a:t>Mise en application de la gestion de projet et du travail en équipe.</a:t>
            </a:r>
            <a:endParaRPr sz="2500"/>
          </a:p>
          <a:p>
            <a:pPr indent="-363537" lvl="0" marL="457200" rtl="0" algn="l">
              <a:spcBef>
                <a:spcPts val="0"/>
              </a:spcBef>
              <a:spcAft>
                <a:spcPts val="0"/>
              </a:spcAft>
              <a:buSzPct val="100000"/>
              <a:buChar char="-"/>
            </a:pPr>
            <a:r>
              <a:rPr lang="fr" sz="2500"/>
              <a:t>Satisfait du résultat final mais à terminer. </a:t>
            </a:r>
            <a:endParaRPr sz="2500"/>
          </a:p>
        </p:txBody>
      </p:sp>
      <p:sp>
        <p:nvSpPr>
          <p:cNvPr id="338" name="Google Shape;338;p3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Bilan / Perspectives</a:t>
            </a:r>
            <a:endParaRPr/>
          </a:p>
        </p:txBody>
      </p:sp>
      <p:sp>
        <p:nvSpPr>
          <p:cNvPr id="344" name="Google Shape;344;p3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fr" sz="2500"/>
              <a:t>Carte </a:t>
            </a:r>
            <a:r>
              <a:rPr lang="fr" sz="2500"/>
              <a:t>électronique</a:t>
            </a:r>
            <a:r>
              <a:rPr lang="fr" sz="2500"/>
              <a:t> avec composants et capteurs brasés </a:t>
            </a:r>
            <a:r>
              <a:rPr lang="fr" sz="2500"/>
              <a:t>fonctionnelle.</a:t>
            </a:r>
            <a:endParaRPr sz="2500"/>
          </a:p>
          <a:p>
            <a:pPr indent="-387350" lvl="0" marL="457200" rtl="0" algn="l">
              <a:spcBef>
                <a:spcPts val="0"/>
              </a:spcBef>
              <a:spcAft>
                <a:spcPts val="0"/>
              </a:spcAft>
              <a:buSzPts val="2500"/>
              <a:buChar char="-"/>
            </a:pPr>
            <a:r>
              <a:rPr lang="fr" sz="2500"/>
              <a:t>Codes valides de récupération des informations des capteurs.</a:t>
            </a:r>
            <a:endParaRPr sz="2500"/>
          </a:p>
          <a:p>
            <a:pPr indent="-387350" lvl="0" marL="457200" rtl="0" algn="l">
              <a:spcBef>
                <a:spcPts val="0"/>
              </a:spcBef>
              <a:spcAft>
                <a:spcPts val="0"/>
              </a:spcAft>
              <a:buSzPts val="2500"/>
              <a:buChar char="-"/>
            </a:pPr>
            <a:r>
              <a:rPr lang="fr" sz="2500"/>
              <a:t>Envoi de trames entre passerelle et Lora. </a:t>
            </a:r>
            <a:endParaRPr sz="2500"/>
          </a:p>
        </p:txBody>
      </p:sp>
      <p:sp>
        <p:nvSpPr>
          <p:cNvPr id="345" name="Google Shape;345;p3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346" name="Google Shape;346;p38"/>
          <p:cNvSpPr txBox="1"/>
          <p:nvPr/>
        </p:nvSpPr>
        <p:spPr>
          <a:xfrm>
            <a:off x="757200" y="1590525"/>
            <a:ext cx="281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fr" sz="1800" u="sng">
                <a:latin typeface="Calibri"/>
                <a:ea typeface="Calibri"/>
                <a:cs typeface="Calibri"/>
                <a:sym typeface="Calibri"/>
              </a:rPr>
              <a:t>Tâches </a:t>
            </a:r>
            <a:r>
              <a:rPr i="1" lang="fr" sz="1800" u="sng">
                <a:latin typeface="Calibri"/>
                <a:ea typeface="Calibri"/>
                <a:cs typeface="Calibri"/>
                <a:sym typeface="Calibri"/>
              </a:rPr>
              <a:t>fonctionnelles</a:t>
            </a:r>
            <a:r>
              <a:rPr i="1" lang="fr" sz="1800" u="sng">
                <a:latin typeface="Calibri"/>
                <a:ea typeface="Calibri"/>
                <a:cs typeface="Calibri"/>
                <a:sym typeface="Calibri"/>
              </a:rPr>
              <a:t> : </a:t>
            </a:r>
            <a:endParaRPr i="1" sz="1800" u="sng">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9"/>
          <p:cNvSpPr txBox="1"/>
          <p:nvPr>
            <p:ph type="title"/>
          </p:nvPr>
        </p:nvSpPr>
        <p:spPr>
          <a:xfrm>
            <a:off x="677500" y="7270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Bilan / Perspectives</a:t>
            </a:r>
            <a:endParaRPr/>
          </a:p>
        </p:txBody>
      </p:sp>
      <p:sp>
        <p:nvSpPr>
          <p:cNvPr id="352" name="Google Shape;352;p3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fr" sz="2500"/>
              <a:t>Carte </a:t>
            </a:r>
            <a:r>
              <a:rPr lang="fr" sz="2500"/>
              <a:t>électronique</a:t>
            </a:r>
            <a:r>
              <a:rPr lang="fr" sz="2500"/>
              <a:t> à revoir en fonction de la breadboard.</a:t>
            </a:r>
            <a:endParaRPr sz="2500"/>
          </a:p>
          <a:p>
            <a:pPr indent="-387350" lvl="0" marL="457200" rtl="0" algn="l">
              <a:spcBef>
                <a:spcPts val="0"/>
              </a:spcBef>
              <a:spcAft>
                <a:spcPts val="0"/>
              </a:spcAft>
              <a:buSzPts val="2500"/>
              <a:buChar char="-"/>
            </a:pPr>
            <a:r>
              <a:rPr lang="fr" sz="2500"/>
              <a:t>Gestion de la trame à terminer.</a:t>
            </a:r>
            <a:endParaRPr sz="2500"/>
          </a:p>
          <a:p>
            <a:pPr indent="-387350" lvl="0" marL="457200" rtl="0" algn="l">
              <a:spcBef>
                <a:spcPts val="0"/>
              </a:spcBef>
              <a:spcAft>
                <a:spcPts val="0"/>
              </a:spcAft>
              <a:buSzPts val="2500"/>
              <a:buChar char="-"/>
            </a:pPr>
            <a:r>
              <a:rPr lang="fr" sz="2500"/>
              <a:t>Gestion du mode sommeil.</a:t>
            </a:r>
            <a:endParaRPr sz="2500"/>
          </a:p>
        </p:txBody>
      </p:sp>
      <p:sp>
        <p:nvSpPr>
          <p:cNvPr id="353" name="Google Shape;353;p3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354" name="Google Shape;354;p39"/>
          <p:cNvSpPr txBox="1"/>
          <p:nvPr/>
        </p:nvSpPr>
        <p:spPr>
          <a:xfrm>
            <a:off x="819150" y="1485975"/>
            <a:ext cx="2517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fr" sz="1800" u="sng">
                <a:latin typeface="Calibri"/>
                <a:ea typeface="Calibri"/>
                <a:cs typeface="Calibri"/>
                <a:sym typeface="Calibri"/>
              </a:rPr>
              <a:t>Tâches à  continuer : </a:t>
            </a:r>
            <a:endParaRPr i="1" sz="1800" u="sng">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360" name="Google Shape;360;p40"/>
          <p:cNvPicPr preferRelativeResize="0"/>
          <p:nvPr/>
        </p:nvPicPr>
        <p:blipFill>
          <a:blip r:embed="rId3">
            <a:alphaModFix/>
          </a:blip>
          <a:stretch>
            <a:fillRect/>
          </a:stretch>
        </p:blipFill>
        <p:spPr>
          <a:xfrm>
            <a:off x="2309813" y="2081213"/>
            <a:ext cx="4524375" cy="981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1"/>
          <p:cNvSpPr txBox="1"/>
          <p:nvPr>
            <p:ph type="title"/>
          </p:nvPr>
        </p:nvSpPr>
        <p:spPr>
          <a:xfrm>
            <a:off x="677500" y="7270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Bilan / Perspectives</a:t>
            </a:r>
            <a:endParaRPr/>
          </a:p>
        </p:txBody>
      </p:sp>
      <p:sp>
        <p:nvSpPr>
          <p:cNvPr id="366" name="Google Shape;366;p41"/>
          <p:cNvSpPr txBox="1"/>
          <p:nvPr>
            <p:ph idx="1" type="body"/>
          </p:nvPr>
        </p:nvSpPr>
        <p:spPr>
          <a:xfrm>
            <a:off x="773625" y="1347750"/>
            <a:ext cx="7505700" cy="3195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fr" sz="6807"/>
              <a:t>Gestion de la trame à terminer :</a:t>
            </a:r>
            <a:endParaRPr sz="6807"/>
          </a:p>
          <a:p>
            <a:pPr indent="0" lvl="0" marL="0" rtl="0" algn="l">
              <a:spcBef>
                <a:spcPts val="1200"/>
              </a:spcBef>
              <a:spcAft>
                <a:spcPts val="0"/>
              </a:spcAft>
              <a:buNone/>
            </a:pPr>
            <a:r>
              <a:rPr lang="fr" sz="5407">
                <a:solidFill>
                  <a:srgbClr val="000000"/>
                </a:solidFill>
                <a:latin typeface="Arial"/>
                <a:ea typeface="Arial"/>
                <a:cs typeface="Arial"/>
                <a:sym typeface="Arial"/>
              </a:rPr>
              <a:t>Température : 2 chiffres après la virgule à 2 bytes signed</a:t>
            </a:r>
            <a:endParaRPr sz="5407">
              <a:solidFill>
                <a:srgbClr val="000000"/>
              </a:solidFill>
              <a:latin typeface="Arial"/>
              <a:ea typeface="Arial"/>
              <a:cs typeface="Arial"/>
              <a:sym typeface="Arial"/>
            </a:endParaRPr>
          </a:p>
          <a:p>
            <a:pPr indent="0" lvl="0" marL="0" rtl="0" algn="l">
              <a:spcBef>
                <a:spcPts val="1200"/>
              </a:spcBef>
              <a:spcAft>
                <a:spcPts val="0"/>
              </a:spcAft>
              <a:buNone/>
            </a:pPr>
            <a:r>
              <a:rPr lang="fr" sz="5407">
                <a:solidFill>
                  <a:srgbClr val="000000"/>
                </a:solidFill>
                <a:latin typeface="Arial"/>
                <a:ea typeface="Arial"/>
                <a:cs typeface="Arial"/>
                <a:sym typeface="Arial"/>
              </a:rPr>
              <a:t>Pression atmosphérique à 2 bytes unsigned</a:t>
            </a:r>
            <a:endParaRPr sz="5407">
              <a:solidFill>
                <a:srgbClr val="000000"/>
              </a:solidFill>
              <a:latin typeface="Arial"/>
              <a:ea typeface="Arial"/>
              <a:cs typeface="Arial"/>
              <a:sym typeface="Arial"/>
            </a:endParaRPr>
          </a:p>
          <a:p>
            <a:pPr indent="0" lvl="0" marL="0" rtl="0" algn="l">
              <a:spcBef>
                <a:spcPts val="1200"/>
              </a:spcBef>
              <a:spcAft>
                <a:spcPts val="0"/>
              </a:spcAft>
              <a:buNone/>
            </a:pPr>
            <a:r>
              <a:rPr lang="fr" sz="5407">
                <a:solidFill>
                  <a:srgbClr val="000000"/>
                </a:solidFill>
                <a:latin typeface="Arial"/>
                <a:ea typeface="Arial"/>
                <a:cs typeface="Arial"/>
                <a:sym typeface="Arial"/>
              </a:rPr>
              <a:t>Humidité à 1 bytes unsigned</a:t>
            </a:r>
            <a:endParaRPr sz="5407">
              <a:solidFill>
                <a:srgbClr val="000000"/>
              </a:solidFill>
              <a:latin typeface="Arial"/>
              <a:ea typeface="Arial"/>
              <a:cs typeface="Arial"/>
              <a:sym typeface="Arial"/>
            </a:endParaRPr>
          </a:p>
          <a:p>
            <a:pPr indent="0" lvl="0" marL="0" rtl="0" algn="l">
              <a:spcBef>
                <a:spcPts val="1200"/>
              </a:spcBef>
              <a:spcAft>
                <a:spcPts val="0"/>
              </a:spcAft>
              <a:buNone/>
            </a:pPr>
            <a:r>
              <a:rPr lang="fr" sz="5407">
                <a:solidFill>
                  <a:srgbClr val="000000"/>
                </a:solidFill>
                <a:latin typeface="Arial"/>
                <a:ea typeface="Arial"/>
                <a:cs typeface="Arial"/>
                <a:sym typeface="Arial"/>
              </a:rPr>
              <a:t>Luminosité à 3 bytes unsigned</a:t>
            </a:r>
            <a:endParaRPr sz="5407">
              <a:solidFill>
                <a:srgbClr val="000000"/>
              </a:solidFill>
              <a:latin typeface="Arial"/>
              <a:ea typeface="Arial"/>
              <a:cs typeface="Arial"/>
              <a:sym typeface="Arial"/>
            </a:endParaRPr>
          </a:p>
          <a:p>
            <a:pPr indent="0" lvl="0" marL="0" rtl="0" algn="l">
              <a:spcBef>
                <a:spcPts val="1200"/>
              </a:spcBef>
              <a:spcAft>
                <a:spcPts val="0"/>
              </a:spcAft>
              <a:buNone/>
            </a:pPr>
            <a:r>
              <a:rPr lang="fr" sz="5407">
                <a:solidFill>
                  <a:srgbClr val="000000"/>
                </a:solidFill>
                <a:latin typeface="Arial"/>
                <a:ea typeface="Arial"/>
                <a:cs typeface="Arial"/>
                <a:sym typeface="Arial"/>
              </a:rPr>
              <a:t>Quantité de pluie à 2 bytes unsigned</a:t>
            </a:r>
            <a:endParaRPr sz="5407">
              <a:solidFill>
                <a:srgbClr val="000000"/>
              </a:solidFill>
              <a:latin typeface="Arial"/>
              <a:ea typeface="Arial"/>
              <a:cs typeface="Arial"/>
              <a:sym typeface="Arial"/>
            </a:endParaRPr>
          </a:p>
          <a:p>
            <a:pPr indent="0" lvl="0" marL="0" rtl="0" algn="l">
              <a:spcBef>
                <a:spcPts val="1200"/>
              </a:spcBef>
              <a:spcAft>
                <a:spcPts val="0"/>
              </a:spcAft>
              <a:buNone/>
            </a:pPr>
            <a:r>
              <a:rPr lang="fr" sz="5407">
                <a:solidFill>
                  <a:srgbClr val="000000"/>
                </a:solidFill>
                <a:latin typeface="Arial"/>
                <a:ea typeface="Arial"/>
                <a:cs typeface="Arial"/>
                <a:sym typeface="Arial"/>
              </a:rPr>
              <a:t>Vitesse du vet à 1 bytes unsigned</a:t>
            </a:r>
            <a:endParaRPr sz="5407">
              <a:solidFill>
                <a:srgbClr val="000000"/>
              </a:solidFill>
              <a:latin typeface="Arial"/>
              <a:ea typeface="Arial"/>
              <a:cs typeface="Arial"/>
              <a:sym typeface="Arial"/>
            </a:endParaRPr>
          </a:p>
          <a:p>
            <a:pPr indent="0" lvl="0" marL="0" rtl="0" algn="l">
              <a:spcBef>
                <a:spcPts val="1200"/>
              </a:spcBef>
              <a:spcAft>
                <a:spcPts val="0"/>
              </a:spcAft>
              <a:buNone/>
            </a:pPr>
            <a:r>
              <a:rPr lang="fr" sz="5407">
                <a:solidFill>
                  <a:srgbClr val="000000"/>
                </a:solidFill>
                <a:latin typeface="Arial"/>
                <a:ea typeface="Arial"/>
                <a:cs typeface="Arial"/>
                <a:sym typeface="Arial"/>
              </a:rPr>
              <a:t>Orientation du vent à 1 bytes unsigned</a:t>
            </a:r>
            <a:endParaRPr sz="5407">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fr" sz="5407">
                <a:solidFill>
                  <a:srgbClr val="000000"/>
                </a:solidFill>
              </a:rPr>
              <a:t>Tension de la batterie </a:t>
            </a:r>
            <a:r>
              <a:rPr lang="fr" sz="5407">
                <a:solidFill>
                  <a:srgbClr val="000000"/>
                </a:solidFill>
                <a:latin typeface="Arial"/>
                <a:ea typeface="Arial"/>
                <a:cs typeface="Arial"/>
                <a:sym typeface="Arial"/>
              </a:rPr>
              <a:t>à</a:t>
            </a:r>
            <a:r>
              <a:rPr lang="fr" sz="5407">
                <a:solidFill>
                  <a:srgbClr val="000000"/>
                </a:solidFill>
              </a:rPr>
              <a:t> 2 bytes unsigned</a:t>
            </a:r>
            <a:endParaRPr sz="5707">
              <a:solidFill>
                <a:srgbClr val="000000"/>
              </a:solidFill>
              <a:latin typeface="Arial"/>
              <a:ea typeface="Arial"/>
              <a:cs typeface="Arial"/>
              <a:sym typeface="Arial"/>
            </a:endParaRPr>
          </a:p>
          <a:p>
            <a:pPr indent="0" lvl="0" marL="0" rtl="0" algn="l">
              <a:spcBef>
                <a:spcPts val="0"/>
              </a:spcBef>
              <a:spcAft>
                <a:spcPts val="0"/>
              </a:spcAft>
              <a:buNone/>
            </a:pPr>
            <a:r>
              <a:t/>
            </a:r>
            <a:endParaRPr sz="2500"/>
          </a:p>
          <a:p>
            <a:pPr indent="0" lvl="0" marL="0" rtl="0" algn="l">
              <a:spcBef>
                <a:spcPts val="1200"/>
              </a:spcBef>
              <a:spcAft>
                <a:spcPts val="1200"/>
              </a:spcAft>
              <a:buNone/>
            </a:pPr>
            <a:r>
              <a:t/>
            </a:r>
            <a:endParaRPr sz="2500"/>
          </a:p>
        </p:txBody>
      </p:sp>
      <p:sp>
        <p:nvSpPr>
          <p:cNvPr id="367" name="Google Shape;367;p4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ph type="title"/>
          </p:nvPr>
        </p:nvSpPr>
        <p:spPr>
          <a:xfrm>
            <a:off x="885025" y="593850"/>
            <a:ext cx="7505700" cy="719100"/>
          </a:xfrm>
          <a:prstGeom prst="rect">
            <a:avLst/>
          </a:prstGeom>
        </p:spPr>
        <p:txBody>
          <a:bodyPr anchorCtr="0" anchor="t" bIns="91425" lIns="91425" spcFirstLastPara="1" rIns="91425" wrap="square" tIns="91425">
            <a:normAutofit/>
          </a:bodyPr>
          <a:lstStyle/>
          <a:p>
            <a:pPr indent="-419100" lvl="0" marL="457200" rtl="0" algn="l">
              <a:spcBef>
                <a:spcPts val="0"/>
              </a:spcBef>
              <a:spcAft>
                <a:spcPts val="0"/>
              </a:spcAft>
              <a:buSzPts val="3000"/>
              <a:buAutoNum type="arabicParenR"/>
            </a:pPr>
            <a:r>
              <a:rPr lang="fr"/>
              <a:t>Description du projet</a:t>
            </a:r>
            <a:endParaRPr/>
          </a:p>
        </p:txBody>
      </p:sp>
      <p:sp>
        <p:nvSpPr>
          <p:cNvPr id="145" name="Google Shape;145;p1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46" name="Google Shape;146;p15"/>
          <p:cNvSpPr txBox="1"/>
          <p:nvPr/>
        </p:nvSpPr>
        <p:spPr>
          <a:xfrm>
            <a:off x="818250" y="1314475"/>
            <a:ext cx="39033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AutoNum type="alphaLcParenR"/>
            </a:pPr>
            <a:r>
              <a:rPr lang="fr">
                <a:latin typeface="Calibri"/>
                <a:ea typeface="Calibri"/>
                <a:cs typeface="Calibri"/>
                <a:sym typeface="Calibri"/>
              </a:rPr>
              <a:t>Présentation générale</a:t>
            </a:r>
            <a:endParaRPr>
              <a:latin typeface="Calibri"/>
              <a:ea typeface="Calibri"/>
              <a:cs typeface="Calibri"/>
              <a:sym typeface="Calibri"/>
            </a:endParaRPr>
          </a:p>
        </p:txBody>
      </p:sp>
      <p:sp>
        <p:nvSpPr>
          <p:cNvPr id="147" name="Google Shape;147;p15"/>
          <p:cNvSpPr txBox="1"/>
          <p:nvPr/>
        </p:nvSpPr>
        <p:spPr>
          <a:xfrm>
            <a:off x="818250" y="1816525"/>
            <a:ext cx="714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libri"/>
                <a:ea typeface="Calibri"/>
                <a:cs typeface="Calibri"/>
                <a:sym typeface="Calibri"/>
              </a:rPr>
              <a:t>Contexte : Création d’une ruche interconnectée, avec un suivi à distance de diverses données :</a:t>
            </a:r>
            <a:endParaRPr>
              <a:latin typeface="Calibri"/>
              <a:ea typeface="Calibri"/>
              <a:cs typeface="Calibri"/>
              <a:sym typeface="Calibri"/>
            </a:endParaRPr>
          </a:p>
        </p:txBody>
      </p:sp>
      <p:pic>
        <p:nvPicPr>
          <p:cNvPr id="148" name="Google Shape;148;p15"/>
          <p:cNvPicPr preferRelativeResize="0"/>
          <p:nvPr/>
        </p:nvPicPr>
        <p:blipFill>
          <a:blip r:embed="rId3">
            <a:alphaModFix/>
          </a:blip>
          <a:stretch>
            <a:fillRect/>
          </a:stretch>
        </p:blipFill>
        <p:spPr>
          <a:xfrm>
            <a:off x="2538738" y="2318575"/>
            <a:ext cx="4198287" cy="2520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885025" y="593850"/>
            <a:ext cx="7505700" cy="719100"/>
          </a:xfrm>
          <a:prstGeom prst="rect">
            <a:avLst/>
          </a:prstGeom>
        </p:spPr>
        <p:txBody>
          <a:bodyPr anchorCtr="0" anchor="t" bIns="91425" lIns="91425" spcFirstLastPara="1" rIns="91425" wrap="square" tIns="91425">
            <a:normAutofit/>
          </a:bodyPr>
          <a:lstStyle/>
          <a:p>
            <a:pPr indent="-419100" lvl="0" marL="457200" rtl="0" algn="l">
              <a:spcBef>
                <a:spcPts val="0"/>
              </a:spcBef>
              <a:spcAft>
                <a:spcPts val="0"/>
              </a:spcAft>
              <a:buSzPts val="3000"/>
              <a:buAutoNum type="arabicParenR"/>
            </a:pPr>
            <a:r>
              <a:rPr lang="fr"/>
              <a:t>Description du projet</a:t>
            </a:r>
            <a:endParaRPr/>
          </a:p>
        </p:txBody>
      </p:sp>
      <p:sp>
        <p:nvSpPr>
          <p:cNvPr id="154" name="Google Shape;154;p16"/>
          <p:cNvSpPr txBox="1"/>
          <p:nvPr>
            <p:ph idx="1" type="body"/>
          </p:nvPr>
        </p:nvSpPr>
        <p:spPr>
          <a:xfrm>
            <a:off x="376850" y="2027388"/>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800"/>
              <a:t>Objectifs :</a:t>
            </a:r>
            <a:endParaRPr sz="1800"/>
          </a:p>
          <a:p>
            <a:pPr indent="-311150" lvl="0" marL="457200" rtl="0" algn="l">
              <a:spcBef>
                <a:spcPts val="1200"/>
              </a:spcBef>
              <a:spcAft>
                <a:spcPts val="0"/>
              </a:spcAft>
              <a:buSzPts val="1300"/>
              <a:buChar char="-"/>
            </a:pPr>
            <a:r>
              <a:rPr lang="fr"/>
              <a:t>Relever la température.</a:t>
            </a:r>
            <a:endParaRPr/>
          </a:p>
          <a:p>
            <a:pPr indent="-311150" lvl="0" marL="457200" rtl="0" algn="l">
              <a:spcBef>
                <a:spcPts val="0"/>
              </a:spcBef>
              <a:spcAft>
                <a:spcPts val="0"/>
              </a:spcAft>
              <a:buSzPts val="1300"/>
              <a:buChar char="-"/>
            </a:pPr>
            <a:r>
              <a:rPr lang="fr"/>
              <a:t>Relever l’humidité.</a:t>
            </a:r>
            <a:endParaRPr/>
          </a:p>
          <a:p>
            <a:pPr indent="-311150" lvl="0" marL="457200" rtl="0" algn="l">
              <a:spcBef>
                <a:spcPts val="0"/>
              </a:spcBef>
              <a:spcAft>
                <a:spcPts val="0"/>
              </a:spcAft>
              <a:buSzPts val="1300"/>
              <a:buChar char="-"/>
            </a:pPr>
            <a:r>
              <a:rPr lang="fr"/>
              <a:t>Relever la pression atmosphérique.</a:t>
            </a:r>
            <a:endParaRPr/>
          </a:p>
          <a:p>
            <a:pPr indent="-311150" lvl="0" marL="457200" rtl="0" algn="l">
              <a:spcBef>
                <a:spcPts val="0"/>
              </a:spcBef>
              <a:spcAft>
                <a:spcPts val="0"/>
              </a:spcAft>
              <a:buSzPts val="1300"/>
              <a:buChar char="-"/>
            </a:pPr>
            <a:r>
              <a:rPr lang="fr"/>
              <a:t>Relever la luminosité.</a:t>
            </a:r>
            <a:endParaRPr/>
          </a:p>
          <a:p>
            <a:pPr indent="-311150" lvl="0" marL="457200" rtl="0" algn="l">
              <a:spcBef>
                <a:spcPts val="0"/>
              </a:spcBef>
              <a:spcAft>
                <a:spcPts val="0"/>
              </a:spcAft>
              <a:buSzPts val="1300"/>
              <a:buChar char="-"/>
            </a:pPr>
            <a:r>
              <a:rPr lang="fr"/>
              <a:t>Relever la pluviométrie.</a:t>
            </a:r>
            <a:endParaRPr/>
          </a:p>
          <a:p>
            <a:pPr indent="-311150" lvl="0" marL="457200" rtl="0" algn="l">
              <a:spcBef>
                <a:spcPts val="0"/>
              </a:spcBef>
              <a:spcAft>
                <a:spcPts val="0"/>
              </a:spcAft>
              <a:buSzPts val="1300"/>
              <a:buChar char="-"/>
            </a:pPr>
            <a:r>
              <a:rPr lang="fr"/>
              <a:t>Relever les caractéristiques du vent ( direction et vitesse ).</a:t>
            </a:r>
            <a:endParaRPr/>
          </a:p>
          <a:p>
            <a:pPr indent="-311150" lvl="0" marL="457200" rtl="0" algn="l">
              <a:spcBef>
                <a:spcPts val="0"/>
              </a:spcBef>
              <a:spcAft>
                <a:spcPts val="0"/>
              </a:spcAft>
              <a:buSzPts val="1300"/>
              <a:buChar char="-"/>
            </a:pPr>
            <a:r>
              <a:rPr lang="fr" u="sng"/>
              <a:t>Transmettre périodiquement à une BDD toutes ces données.</a:t>
            </a:r>
            <a:endParaRPr u="sng"/>
          </a:p>
        </p:txBody>
      </p:sp>
      <p:sp>
        <p:nvSpPr>
          <p:cNvPr id="155" name="Google Shape;155;p1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56" name="Google Shape;156;p16"/>
          <p:cNvSpPr txBox="1"/>
          <p:nvPr/>
        </p:nvSpPr>
        <p:spPr>
          <a:xfrm>
            <a:off x="818250" y="1314475"/>
            <a:ext cx="39033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AutoNum type="alphaLcParenR"/>
            </a:pPr>
            <a:r>
              <a:rPr lang="fr">
                <a:latin typeface="Calibri"/>
                <a:ea typeface="Calibri"/>
                <a:cs typeface="Calibri"/>
                <a:sym typeface="Calibri"/>
              </a:rPr>
              <a:t>Module Station Météo :</a:t>
            </a:r>
            <a:endParaRPr>
              <a:latin typeface="Calibri"/>
              <a:ea typeface="Calibri"/>
              <a:cs typeface="Calibri"/>
              <a:sym typeface="Calibri"/>
            </a:endParaRPr>
          </a:p>
        </p:txBody>
      </p:sp>
      <p:pic>
        <p:nvPicPr>
          <p:cNvPr id="157" name="Google Shape;157;p16"/>
          <p:cNvPicPr preferRelativeResize="0"/>
          <p:nvPr/>
        </p:nvPicPr>
        <p:blipFill>
          <a:blip r:embed="rId3">
            <a:alphaModFix/>
          </a:blip>
          <a:stretch>
            <a:fillRect/>
          </a:stretch>
        </p:blipFill>
        <p:spPr>
          <a:xfrm>
            <a:off x="3388011" y="1247775"/>
            <a:ext cx="5559390" cy="244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p:nvPr/>
        </p:nvSpPr>
        <p:spPr>
          <a:xfrm>
            <a:off x="4295454" y="2522073"/>
            <a:ext cx="1512000" cy="411600"/>
          </a:xfrm>
          <a:prstGeom prst="rect">
            <a:avLst/>
          </a:prstGeom>
          <a:solidFill>
            <a:srgbClr val="6D9EEB"/>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fr"/>
              <a:t>ESP32</a:t>
            </a:r>
            <a:endParaRPr/>
          </a:p>
        </p:txBody>
      </p:sp>
      <p:sp>
        <p:nvSpPr>
          <p:cNvPr id="163" name="Google Shape;163;p17"/>
          <p:cNvSpPr/>
          <p:nvPr/>
        </p:nvSpPr>
        <p:spPr>
          <a:xfrm>
            <a:off x="5203694" y="4058593"/>
            <a:ext cx="1469100" cy="4503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Capteur BME</a:t>
            </a:r>
            <a:endParaRPr/>
          </a:p>
        </p:txBody>
      </p:sp>
      <p:cxnSp>
        <p:nvCxnSpPr>
          <p:cNvPr id="164" name="Google Shape;164;p17"/>
          <p:cNvCxnSpPr>
            <a:stCxn id="163" idx="0"/>
            <a:endCxn id="162" idx="2"/>
          </p:cNvCxnSpPr>
          <p:nvPr/>
        </p:nvCxnSpPr>
        <p:spPr>
          <a:xfrm rot="10800000">
            <a:off x="5051444" y="2933593"/>
            <a:ext cx="886800" cy="1125000"/>
          </a:xfrm>
          <a:prstGeom prst="straightConnector1">
            <a:avLst/>
          </a:prstGeom>
          <a:noFill/>
          <a:ln cap="flat" cmpd="sng" w="38100">
            <a:solidFill>
              <a:schemeClr val="dk2"/>
            </a:solidFill>
            <a:prstDash val="solid"/>
            <a:round/>
            <a:headEnd len="med" w="med" type="none"/>
            <a:tailEnd len="med" w="med" type="none"/>
          </a:ln>
        </p:spPr>
      </p:cxnSp>
      <p:sp>
        <p:nvSpPr>
          <p:cNvPr id="165" name="Google Shape;165;p17"/>
          <p:cNvSpPr/>
          <p:nvPr/>
        </p:nvSpPr>
        <p:spPr>
          <a:xfrm>
            <a:off x="3378467" y="4058580"/>
            <a:ext cx="1469100" cy="4503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Capteur TSL</a:t>
            </a:r>
            <a:endParaRPr/>
          </a:p>
        </p:txBody>
      </p:sp>
      <p:cxnSp>
        <p:nvCxnSpPr>
          <p:cNvPr id="166" name="Google Shape;166;p17"/>
          <p:cNvCxnSpPr>
            <a:stCxn id="165" idx="0"/>
            <a:endCxn id="162" idx="2"/>
          </p:cNvCxnSpPr>
          <p:nvPr/>
        </p:nvCxnSpPr>
        <p:spPr>
          <a:xfrm flipH="1" rot="10800000">
            <a:off x="4113017" y="2933580"/>
            <a:ext cx="938400" cy="1125000"/>
          </a:xfrm>
          <a:prstGeom prst="straightConnector1">
            <a:avLst/>
          </a:prstGeom>
          <a:noFill/>
          <a:ln cap="flat" cmpd="sng" w="38100">
            <a:solidFill>
              <a:schemeClr val="dk2"/>
            </a:solidFill>
            <a:prstDash val="solid"/>
            <a:round/>
            <a:headEnd len="med" w="med" type="none"/>
            <a:tailEnd len="med" w="med" type="none"/>
          </a:ln>
        </p:spPr>
      </p:cxnSp>
      <p:sp>
        <p:nvSpPr>
          <p:cNvPr id="167" name="Google Shape;167;p17"/>
          <p:cNvSpPr/>
          <p:nvPr/>
        </p:nvSpPr>
        <p:spPr>
          <a:xfrm>
            <a:off x="1440775" y="3270866"/>
            <a:ext cx="1469100" cy="4503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Pluviomètre</a:t>
            </a:r>
            <a:endParaRPr/>
          </a:p>
        </p:txBody>
      </p:sp>
      <p:sp>
        <p:nvSpPr>
          <p:cNvPr id="168" name="Google Shape;168;p17"/>
          <p:cNvSpPr txBox="1"/>
          <p:nvPr/>
        </p:nvSpPr>
        <p:spPr>
          <a:xfrm>
            <a:off x="4847565" y="3178578"/>
            <a:ext cx="55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libri"/>
                <a:ea typeface="Calibri"/>
                <a:cs typeface="Calibri"/>
                <a:sym typeface="Calibri"/>
              </a:rPr>
              <a:t>I2C</a:t>
            </a:r>
            <a:endParaRPr>
              <a:latin typeface="Calibri"/>
              <a:ea typeface="Calibri"/>
              <a:cs typeface="Calibri"/>
              <a:sym typeface="Calibri"/>
            </a:endParaRPr>
          </a:p>
        </p:txBody>
      </p:sp>
      <p:cxnSp>
        <p:nvCxnSpPr>
          <p:cNvPr id="169" name="Google Shape;169;p17"/>
          <p:cNvCxnSpPr>
            <a:stCxn id="167" idx="3"/>
            <a:endCxn id="162" idx="1"/>
          </p:cNvCxnSpPr>
          <p:nvPr/>
        </p:nvCxnSpPr>
        <p:spPr>
          <a:xfrm flipH="1" rot="10800000">
            <a:off x="2909875" y="2728016"/>
            <a:ext cx="1385700" cy="768000"/>
          </a:xfrm>
          <a:prstGeom prst="straightConnector1">
            <a:avLst/>
          </a:prstGeom>
          <a:noFill/>
          <a:ln cap="flat" cmpd="sng" w="38100">
            <a:solidFill>
              <a:schemeClr val="dk2"/>
            </a:solidFill>
            <a:prstDash val="solid"/>
            <a:round/>
            <a:headEnd len="med" w="med" type="none"/>
            <a:tailEnd len="med" w="med" type="none"/>
          </a:ln>
        </p:spPr>
      </p:cxnSp>
      <p:sp>
        <p:nvSpPr>
          <p:cNvPr id="170" name="Google Shape;170;p17"/>
          <p:cNvSpPr/>
          <p:nvPr/>
        </p:nvSpPr>
        <p:spPr>
          <a:xfrm>
            <a:off x="1440775" y="2502658"/>
            <a:ext cx="1469100" cy="4503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Girouette</a:t>
            </a:r>
            <a:endParaRPr/>
          </a:p>
        </p:txBody>
      </p:sp>
      <p:cxnSp>
        <p:nvCxnSpPr>
          <p:cNvPr id="171" name="Google Shape;171;p17"/>
          <p:cNvCxnSpPr>
            <a:stCxn id="170" idx="3"/>
            <a:endCxn id="162" idx="1"/>
          </p:cNvCxnSpPr>
          <p:nvPr/>
        </p:nvCxnSpPr>
        <p:spPr>
          <a:xfrm>
            <a:off x="2909875" y="2727808"/>
            <a:ext cx="1385700" cy="0"/>
          </a:xfrm>
          <a:prstGeom prst="straightConnector1">
            <a:avLst/>
          </a:prstGeom>
          <a:noFill/>
          <a:ln cap="flat" cmpd="sng" w="38100">
            <a:solidFill>
              <a:schemeClr val="dk2"/>
            </a:solidFill>
            <a:prstDash val="solid"/>
            <a:round/>
            <a:headEnd len="med" w="med" type="none"/>
            <a:tailEnd len="med" w="med" type="none"/>
          </a:ln>
        </p:spPr>
      </p:cxnSp>
      <p:sp>
        <p:nvSpPr>
          <p:cNvPr id="172" name="Google Shape;172;p17"/>
          <p:cNvSpPr/>
          <p:nvPr/>
        </p:nvSpPr>
        <p:spPr>
          <a:xfrm>
            <a:off x="1440775" y="1734450"/>
            <a:ext cx="1469100" cy="4503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Anémomètre</a:t>
            </a:r>
            <a:endParaRPr/>
          </a:p>
        </p:txBody>
      </p:sp>
      <p:cxnSp>
        <p:nvCxnSpPr>
          <p:cNvPr id="173" name="Google Shape;173;p17"/>
          <p:cNvCxnSpPr>
            <a:stCxn id="172" idx="3"/>
            <a:endCxn id="162" idx="1"/>
          </p:cNvCxnSpPr>
          <p:nvPr/>
        </p:nvCxnSpPr>
        <p:spPr>
          <a:xfrm>
            <a:off x="2909875" y="1959600"/>
            <a:ext cx="1385700" cy="768300"/>
          </a:xfrm>
          <a:prstGeom prst="straightConnector1">
            <a:avLst/>
          </a:prstGeom>
          <a:noFill/>
          <a:ln cap="flat" cmpd="sng" w="38100">
            <a:solidFill>
              <a:schemeClr val="dk2"/>
            </a:solidFill>
            <a:prstDash val="solid"/>
            <a:round/>
            <a:headEnd len="med" w="med" type="none"/>
            <a:tailEnd len="med" w="med" type="none"/>
          </a:ln>
        </p:spPr>
      </p:cxnSp>
      <p:sp>
        <p:nvSpPr>
          <p:cNvPr id="174" name="Google Shape;174;p17"/>
          <p:cNvSpPr/>
          <p:nvPr/>
        </p:nvSpPr>
        <p:spPr>
          <a:xfrm>
            <a:off x="6694416" y="2522073"/>
            <a:ext cx="1512000" cy="4116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fr"/>
              <a:t>Module LORA</a:t>
            </a:r>
            <a:endParaRPr/>
          </a:p>
        </p:txBody>
      </p:sp>
      <p:cxnSp>
        <p:nvCxnSpPr>
          <p:cNvPr id="175" name="Google Shape;175;p17"/>
          <p:cNvCxnSpPr>
            <a:stCxn id="174" idx="1"/>
            <a:endCxn id="162" idx="3"/>
          </p:cNvCxnSpPr>
          <p:nvPr/>
        </p:nvCxnSpPr>
        <p:spPr>
          <a:xfrm rot="10800000">
            <a:off x="5807316" y="2727873"/>
            <a:ext cx="887100" cy="0"/>
          </a:xfrm>
          <a:prstGeom prst="straightConnector1">
            <a:avLst/>
          </a:prstGeom>
          <a:noFill/>
          <a:ln cap="flat" cmpd="sng" w="38100">
            <a:solidFill>
              <a:schemeClr val="dk2"/>
            </a:solidFill>
            <a:prstDash val="solid"/>
            <a:round/>
            <a:headEnd len="med" w="med" type="none"/>
            <a:tailEnd len="med" w="med" type="none"/>
          </a:ln>
        </p:spPr>
      </p:cxnSp>
      <p:sp>
        <p:nvSpPr>
          <p:cNvPr id="176" name="Google Shape;176;p17"/>
          <p:cNvSpPr txBox="1"/>
          <p:nvPr/>
        </p:nvSpPr>
        <p:spPr>
          <a:xfrm>
            <a:off x="2909886" y="2253799"/>
            <a:ext cx="78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libri"/>
                <a:ea typeface="Calibri"/>
                <a:cs typeface="Calibri"/>
                <a:sym typeface="Calibri"/>
              </a:rPr>
              <a:t>Tension</a:t>
            </a:r>
            <a:endParaRPr>
              <a:latin typeface="Calibri"/>
              <a:ea typeface="Calibri"/>
              <a:cs typeface="Calibri"/>
              <a:sym typeface="Calibri"/>
            </a:endParaRPr>
          </a:p>
        </p:txBody>
      </p:sp>
      <p:sp>
        <p:nvSpPr>
          <p:cNvPr id="177" name="Google Shape;177;p17"/>
          <p:cNvSpPr txBox="1"/>
          <p:nvPr/>
        </p:nvSpPr>
        <p:spPr>
          <a:xfrm>
            <a:off x="5972397" y="2371642"/>
            <a:ext cx="55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libri"/>
                <a:ea typeface="Calibri"/>
                <a:cs typeface="Calibri"/>
                <a:sym typeface="Calibri"/>
              </a:rPr>
              <a:t>SPI</a:t>
            </a:r>
            <a:endParaRPr>
              <a:latin typeface="Calibri"/>
              <a:ea typeface="Calibri"/>
              <a:cs typeface="Calibri"/>
              <a:sym typeface="Calibri"/>
            </a:endParaRPr>
          </a:p>
        </p:txBody>
      </p:sp>
      <p:sp>
        <p:nvSpPr>
          <p:cNvPr id="178" name="Google Shape;178;p1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79" name="Google Shape;179;p17"/>
          <p:cNvSpPr txBox="1"/>
          <p:nvPr/>
        </p:nvSpPr>
        <p:spPr>
          <a:xfrm>
            <a:off x="3282450" y="3193088"/>
            <a:ext cx="110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libri"/>
                <a:ea typeface="Calibri"/>
                <a:cs typeface="Calibri"/>
                <a:sym typeface="Calibri"/>
              </a:rPr>
              <a:t>Interruption</a:t>
            </a:r>
            <a:endParaRPr>
              <a:latin typeface="Calibri"/>
              <a:ea typeface="Calibri"/>
              <a:cs typeface="Calibri"/>
              <a:sym typeface="Calibri"/>
            </a:endParaRPr>
          </a:p>
        </p:txBody>
      </p:sp>
      <p:sp>
        <p:nvSpPr>
          <p:cNvPr id="180" name="Google Shape;180;p17"/>
          <p:cNvSpPr txBox="1"/>
          <p:nvPr>
            <p:ph type="title"/>
          </p:nvPr>
        </p:nvSpPr>
        <p:spPr>
          <a:xfrm>
            <a:off x="885025" y="593850"/>
            <a:ext cx="7505700" cy="719100"/>
          </a:xfrm>
          <a:prstGeom prst="rect">
            <a:avLst/>
          </a:prstGeom>
        </p:spPr>
        <p:txBody>
          <a:bodyPr anchorCtr="0" anchor="t" bIns="91425" lIns="91425" spcFirstLastPara="1" rIns="91425" wrap="square" tIns="91425">
            <a:normAutofit/>
          </a:bodyPr>
          <a:lstStyle/>
          <a:p>
            <a:pPr indent="-419100" lvl="0" marL="457200" rtl="0" algn="l">
              <a:spcBef>
                <a:spcPts val="0"/>
              </a:spcBef>
              <a:spcAft>
                <a:spcPts val="0"/>
              </a:spcAft>
              <a:buSzPts val="3000"/>
              <a:buAutoNum type="arabicParenR"/>
            </a:pPr>
            <a:r>
              <a:rPr lang="fr"/>
              <a:t>Description du projet</a:t>
            </a:r>
            <a:endParaRPr/>
          </a:p>
        </p:txBody>
      </p:sp>
      <p:sp>
        <p:nvSpPr>
          <p:cNvPr id="181" name="Google Shape;181;p17"/>
          <p:cNvSpPr txBox="1"/>
          <p:nvPr/>
        </p:nvSpPr>
        <p:spPr>
          <a:xfrm>
            <a:off x="818250" y="1314475"/>
            <a:ext cx="39033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AutoNum type="alphaLcParenR"/>
            </a:pPr>
            <a:r>
              <a:rPr lang="fr">
                <a:latin typeface="Calibri"/>
                <a:ea typeface="Calibri"/>
                <a:cs typeface="Calibri"/>
                <a:sym typeface="Calibri"/>
              </a:rPr>
              <a:t>Module Station Météo :</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87" name="Google Shape;187;p18"/>
          <p:cNvSpPr txBox="1"/>
          <p:nvPr>
            <p:ph type="title"/>
          </p:nvPr>
        </p:nvSpPr>
        <p:spPr>
          <a:xfrm>
            <a:off x="885025" y="593850"/>
            <a:ext cx="7505700" cy="71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2) Planning </a:t>
            </a:r>
            <a:r>
              <a:rPr lang="fr"/>
              <a:t>prévisionnel</a:t>
            </a:r>
            <a:r>
              <a:rPr lang="fr"/>
              <a:t> / réel</a:t>
            </a:r>
            <a:endParaRPr/>
          </a:p>
        </p:txBody>
      </p:sp>
      <p:sp>
        <p:nvSpPr>
          <p:cNvPr id="188" name="Google Shape;188;p18"/>
          <p:cNvSpPr txBox="1"/>
          <p:nvPr/>
        </p:nvSpPr>
        <p:spPr>
          <a:xfrm>
            <a:off x="818250" y="1314475"/>
            <a:ext cx="39033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AutoNum type="alphaLcParenR"/>
            </a:pPr>
            <a:r>
              <a:rPr lang="fr">
                <a:latin typeface="Calibri"/>
                <a:ea typeface="Calibri"/>
                <a:cs typeface="Calibri"/>
                <a:sym typeface="Calibri"/>
              </a:rPr>
              <a:t>Planning </a:t>
            </a:r>
            <a:r>
              <a:rPr lang="fr">
                <a:latin typeface="Calibri"/>
                <a:ea typeface="Calibri"/>
                <a:cs typeface="Calibri"/>
                <a:sym typeface="Calibri"/>
              </a:rPr>
              <a:t>prévisionnel</a:t>
            </a:r>
            <a:r>
              <a:rPr lang="fr">
                <a:latin typeface="Calibri"/>
                <a:ea typeface="Calibri"/>
                <a:cs typeface="Calibri"/>
                <a:sym typeface="Calibri"/>
              </a:rPr>
              <a:t> :</a:t>
            </a:r>
            <a:endParaRPr>
              <a:latin typeface="Calibri"/>
              <a:ea typeface="Calibri"/>
              <a:cs typeface="Calibri"/>
              <a:sym typeface="Calibri"/>
            </a:endParaRPr>
          </a:p>
        </p:txBody>
      </p:sp>
      <p:pic>
        <p:nvPicPr>
          <p:cNvPr id="189" name="Google Shape;189;p18"/>
          <p:cNvPicPr preferRelativeResize="0"/>
          <p:nvPr/>
        </p:nvPicPr>
        <p:blipFill>
          <a:blip r:embed="rId3">
            <a:alphaModFix/>
          </a:blip>
          <a:stretch>
            <a:fillRect/>
          </a:stretch>
        </p:blipFill>
        <p:spPr>
          <a:xfrm>
            <a:off x="342900" y="2003625"/>
            <a:ext cx="8458200" cy="2028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95" name="Google Shape;195;p19"/>
          <p:cNvSpPr txBox="1"/>
          <p:nvPr>
            <p:ph type="title"/>
          </p:nvPr>
        </p:nvSpPr>
        <p:spPr>
          <a:xfrm>
            <a:off x="885025" y="593850"/>
            <a:ext cx="7505700" cy="71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2) </a:t>
            </a:r>
            <a:r>
              <a:rPr lang="fr"/>
              <a:t>Planning prévisionnel / réel</a:t>
            </a:r>
            <a:endParaRPr/>
          </a:p>
        </p:txBody>
      </p:sp>
      <p:sp>
        <p:nvSpPr>
          <p:cNvPr id="196" name="Google Shape;196;p19"/>
          <p:cNvSpPr txBox="1"/>
          <p:nvPr/>
        </p:nvSpPr>
        <p:spPr>
          <a:xfrm>
            <a:off x="818250" y="1314475"/>
            <a:ext cx="39033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AutoNum type="alphaLcParenR"/>
            </a:pPr>
            <a:r>
              <a:rPr lang="fr">
                <a:latin typeface="Calibri"/>
                <a:ea typeface="Calibri"/>
                <a:cs typeface="Calibri"/>
                <a:sym typeface="Calibri"/>
              </a:rPr>
              <a:t>Planning réel :</a:t>
            </a:r>
            <a:endParaRPr>
              <a:latin typeface="Calibri"/>
              <a:ea typeface="Calibri"/>
              <a:cs typeface="Calibri"/>
              <a:sym typeface="Calibri"/>
            </a:endParaRPr>
          </a:p>
        </p:txBody>
      </p:sp>
      <p:sp>
        <p:nvSpPr>
          <p:cNvPr id="197" name="Google Shape;197;p19"/>
          <p:cNvSpPr txBox="1"/>
          <p:nvPr/>
        </p:nvSpPr>
        <p:spPr>
          <a:xfrm>
            <a:off x="1045850" y="1906200"/>
            <a:ext cx="6509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libri"/>
                <a:ea typeface="Calibri"/>
                <a:cs typeface="Calibri"/>
                <a:sym typeface="Calibri"/>
              </a:rPr>
              <a:t>Semestre 7 : </a:t>
            </a:r>
            <a:endParaRPr>
              <a:latin typeface="Calibri"/>
              <a:ea typeface="Calibri"/>
              <a:cs typeface="Calibri"/>
              <a:sym typeface="Calibri"/>
            </a:endParaRPr>
          </a:p>
          <a:p>
            <a:pPr indent="457200" lvl="0" marL="0" rtl="0" algn="l">
              <a:spcBef>
                <a:spcPts val="0"/>
              </a:spcBef>
              <a:spcAft>
                <a:spcPts val="0"/>
              </a:spcAft>
              <a:buNone/>
            </a:pPr>
            <a:r>
              <a:rPr lang="fr">
                <a:latin typeface="Calibri"/>
                <a:ea typeface="Calibri"/>
                <a:cs typeface="Calibri"/>
                <a:sym typeface="Calibri"/>
              </a:rPr>
              <a:t> - Création de la carte électronique PCB</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fr">
                <a:latin typeface="Calibri"/>
                <a:ea typeface="Calibri"/>
                <a:cs typeface="Calibri"/>
                <a:sym typeface="Calibri"/>
              </a:rPr>
              <a:t>Semestre 8 :</a:t>
            </a:r>
            <a:endParaRPr>
              <a:latin typeface="Calibri"/>
              <a:ea typeface="Calibri"/>
              <a:cs typeface="Calibri"/>
              <a:sym typeface="Calibri"/>
            </a:endParaRPr>
          </a:p>
          <a:p>
            <a:pPr indent="457200" lvl="0" marL="0" rtl="0" algn="l">
              <a:spcBef>
                <a:spcPts val="0"/>
              </a:spcBef>
              <a:spcAft>
                <a:spcPts val="0"/>
              </a:spcAft>
              <a:buNone/>
            </a:pPr>
            <a:r>
              <a:rPr lang="fr">
                <a:latin typeface="Calibri"/>
                <a:ea typeface="Calibri"/>
                <a:cs typeface="Calibri"/>
                <a:sym typeface="Calibri"/>
              </a:rPr>
              <a:t> - Réalisation de la partie software pour la récupération des données</a:t>
            </a:r>
            <a:endParaRPr>
              <a:latin typeface="Calibri"/>
              <a:ea typeface="Calibri"/>
              <a:cs typeface="Calibri"/>
              <a:sym typeface="Calibri"/>
            </a:endParaRPr>
          </a:p>
          <a:p>
            <a:pPr indent="457200" lvl="0" marL="0" rtl="0" algn="l">
              <a:spcBef>
                <a:spcPts val="0"/>
              </a:spcBef>
              <a:spcAft>
                <a:spcPts val="0"/>
              </a:spcAft>
              <a:buNone/>
            </a:pPr>
            <a:r>
              <a:rPr lang="fr">
                <a:latin typeface="Calibri"/>
                <a:ea typeface="Calibri"/>
                <a:cs typeface="Calibri"/>
                <a:sym typeface="Calibri"/>
              </a:rPr>
              <a:t> - Réalisation de la partie software pour la transmission des données</a:t>
            </a:r>
            <a:endParaRPr>
              <a:latin typeface="Calibri"/>
              <a:ea typeface="Calibri"/>
              <a:cs typeface="Calibri"/>
              <a:sym typeface="Calibri"/>
            </a:endParaRPr>
          </a:p>
          <a:p>
            <a:pPr indent="0" lvl="0" marL="0" rtl="0" algn="l">
              <a:spcBef>
                <a:spcPts val="0"/>
              </a:spcBef>
              <a:spcAft>
                <a:spcPts val="0"/>
              </a:spcAft>
              <a:buNone/>
            </a:pPr>
            <a:r>
              <a:rPr lang="fr">
                <a:latin typeface="Calibri"/>
                <a:ea typeface="Calibri"/>
                <a:cs typeface="Calibri"/>
                <a:sym typeface="Calibri"/>
              </a:rPr>
              <a:t>	 - Modification carte électronique et montage sur </a:t>
            </a:r>
            <a:r>
              <a:rPr lang="fr">
                <a:latin typeface="Calibri"/>
                <a:ea typeface="Calibri"/>
                <a:cs typeface="Calibri"/>
                <a:sym typeface="Calibri"/>
              </a:rPr>
              <a:t>breadboard</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0"/>
          <p:cNvSpPr txBox="1"/>
          <p:nvPr>
            <p:ph idx="1" type="body"/>
          </p:nvPr>
        </p:nvSpPr>
        <p:spPr>
          <a:xfrm>
            <a:off x="819150" y="1799725"/>
            <a:ext cx="7505700" cy="2448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fr" sz="5728"/>
              <a:t>→ Récupération du schéma Eagle effectuée par la promotion précédente :</a:t>
            </a:r>
            <a:endParaRPr sz="5728"/>
          </a:p>
          <a:p>
            <a:pPr indent="0" lvl="0" marL="0" rtl="0" algn="l">
              <a:spcBef>
                <a:spcPts val="1200"/>
              </a:spcBef>
              <a:spcAft>
                <a:spcPts val="0"/>
              </a:spcAft>
              <a:buNone/>
            </a:pPr>
            <a:r>
              <a:rPr lang="fr" sz="5728"/>
              <a:t>→  Récupération de l’empreinte du connecteur RJ45 → Ajout de 2 connecteur RJ45 femelle pour connecter les modules Anémomètre/Girouette et Pluviomètre </a:t>
            </a:r>
            <a:endParaRPr sz="5728"/>
          </a:p>
          <a:p>
            <a:pPr indent="0" lvl="0" marL="0" rtl="0" algn="l">
              <a:spcBef>
                <a:spcPts val="1200"/>
              </a:spcBef>
              <a:spcAft>
                <a:spcPts val="0"/>
              </a:spcAft>
              <a:buNone/>
            </a:pPr>
            <a:r>
              <a:rPr lang="fr" sz="5728"/>
              <a:t>→ Correction du routage du bottom/top de la carte sur Eagle</a:t>
            </a:r>
            <a:endParaRPr sz="5728"/>
          </a:p>
          <a:p>
            <a:pPr indent="0" lvl="0" marL="0" rtl="0" algn="l">
              <a:spcBef>
                <a:spcPts val="1200"/>
              </a:spcBef>
              <a:spcAft>
                <a:spcPts val="0"/>
              </a:spcAft>
              <a:buNone/>
            </a:pPr>
            <a:r>
              <a:rPr lang="fr" sz="5728"/>
              <a:t>→ </a:t>
            </a:r>
            <a:r>
              <a:rPr lang="fr" sz="5728"/>
              <a:t>Suppression/ajout</a:t>
            </a:r>
            <a:r>
              <a:rPr lang="fr" sz="5728"/>
              <a:t> de routes, ajout de vias, optimisation de la carte.</a:t>
            </a:r>
            <a:endParaRPr sz="5728"/>
          </a:p>
          <a:p>
            <a:pPr indent="0" lvl="0" marL="0" rtl="0" algn="l">
              <a:spcBef>
                <a:spcPts val="1200"/>
              </a:spcBef>
              <a:spcAft>
                <a:spcPts val="0"/>
              </a:spcAft>
              <a:buNone/>
            </a:pPr>
            <a:r>
              <a:rPr lang="fr" sz="5728"/>
              <a:t>→ Création de la carte PCB (brasage..)</a:t>
            </a:r>
            <a:endParaRPr sz="5728"/>
          </a:p>
          <a:p>
            <a:pPr indent="0" lvl="0" marL="0" rtl="0" algn="l">
              <a:spcBef>
                <a:spcPts val="1200"/>
              </a:spcBef>
              <a:spcAft>
                <a:spcPts val="0"/>
              </a:spcAft>
              <a:buNone/>
            </a:pPr>
            <a:r>
              <a:rPr lang="fr" sz="5728"/>
              <a:t>→ Tests sur la carte PCB</a:t>
            </a:r>
            <a:endParaRPr sz="5728"/>
          </a:p>
          <a:p>
            <a:pPr indent="0" lvl="0" marL="0" rtl="0" algn="l">
              <a:spcBef>
                <a:spcPts val="1200"/>
              </a:spcBef>
              <a:spcAft>
                <a:spcPts val="1200"/>
              </a:spcAft>
              <a:buNone/>
            </a:pPr>
            <a:r>
              <a:rPr lang="fr"/>
              <a:t>	</a:t>
            </a:r>
            <a:br>
              <a:rPr lang="fr"/>
            </a:br>
            <a:br>
              <a:rPr lang="fr"/>
            </a:br>
            <a:endParaRPr/>
          </a:p>
        </p:txBody>
      </p:sp>
      <p:sp>
        <p:nvSpPr>
          <p:cNvPr id="203" name="Google Shape;203;p2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204" name="Google Shape;204;p20"/>
          <p:cNvSpPr txBox="1"/>
          <p:nvPr>
            <p:ph type="title"/>
          </p:nvPr>
        </p:nvSpPr>
        <p:spPr>
          <a:xfrm>
            <a:off x="885025" y="593850"/>
            <a:ext cx="7505700" cy="71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3</a:t>
            </a:r>
            <a:r>
              <a:rPr lang="fr"/>
              <a:t>) Fonctionnalités validées</a:t>
            </a:r>
            <a:endParaRPr/>
          </a:p>
        </p:txBody>
      </p:sp>
      <p:sp>
        <p:nvSpPr>
          <p:cNvPr id="205" name="Google Shape;205;p20"/>
          <p:cNvSpPr txBox="1"/>
          <p:nvPr/>
        </p:nvSpPr>
        <p:spPr>
          <a:xfrm>
            <a:off x="818250" y="1314475"/>
            <a:ext cx="39033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AutoNum type="alphaLcParenR"/>
            </a:pPr>
            <a:r>
              <a:rPr lang="fr">
                <a:latin typeface="Calibri"/>
                <a:ea typeface="Calibri"/>
                <a:cs typeface="Calibri"/>
                <a:sym typeface="Calibri"/>
              </a:rPr>
              <a:t>Partie hardware</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21"/>
          <p:cNvPicPr preferRelativeResize="0"/>
          <p:nvPr/>
        </p:nvPicPr>
        <p:blipFill>
          <a:blip r:embed="rId3">
            <a:alphaModFix/>
          </a:blip>
          <a:stretch>
            <a:fillRect/>
          </a:stretch>
        </p:blipFill>
        <p:spPr>
          <a:xfrm>
            <a:off x="2106925" y="194700"/>
            <a:ext cx="6818126" cy="4722526"/>
          </a:xfrm>
          <a:prstGeom prst="rect">
            <a:avLst/>
          </a:prstGeom>
          <a:noFill/>
          <a:ln>
            <a:noFill/>
          </a:ln>
        </p:spPr>
      </p:pic>
      <p:sp>
        <p:nvSpPr>
          <p:cNvPr id="211" name="Google Shape;211;p21"/>
          <p:cNvSpPr txBox="1"/>
          <p:nvPr/>
        </p:nvSpPr>
        <p:spPr>
          <a:xfrm>
            <a:off x="294800" y="370000"/>
            <a:ext cx="174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12" name="Google Shape;212;p21"/>
          <p:cNvSpPr txBox="1"/>
          <p:nvPr/>
        </p:nvSpPr>
        <p:spPr>
          <a:xfrm>
            <a:off x="283425" y="347225"/>
            <a:ext cx="174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u="sng">
                <a:latin typeface="Calibri"/>
                <a:ea typeface="Calibri"/>
                <a:cs typeface="Calibri"/>
                <a:sym typeface="Calibri"/>
              </a:rPr>
              <a:t>Schéma EAGLE :</a:t>
            </a:r>
            <a:endParaRPr b="1" u="sng">
              <a:latin typeface="Calibri"/>
              <a:ea typeface="Calibri"/>
              <a:cs typeface="Calibri"/>
              <a:sym typeface="Calibri"/>
            </a:endParaRPr>
          </a:p>
        </p:txBody>
      </p:sp>
      <p:sp>
        <p:nvSpPr>
          <p:cNvPr id="213" name="Google Shape;213;p21"/>
          <p:cNvSpPr txBox="1"/>
          <p:nvPr>
            <p:ph idx="12" type="sldNum"/>
          </p:nvPr>
        </p:nvSpPr>
        <p:spPr>
          <a:xfrm>
            <a:off x="214853" y="4517025"/>
            <a:ext cx="333300" cy="400200"/>
          </a:xfrm>
          <a:prstGeom prst="rect">
            <a:avLst/>
          </a:prstGeom>
        </p:spPr>
        <p:txBody>
          <a:bodyPr anchorCtr="0" anchor="ctr" bIns="91425" lIns="91425" spcFirstLastPara="1" rIns="91425" wrap="square" tIns="91425">
            <a:normAutofit fontScale="92500"/>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