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7"/>
  </p:notesMasterIdLst>
  <p:sldIdLst>
    <p:sldId id="256" r:id="rId2"/>
    <p:sldId id="257" r:id="rId3"/>
    <p:sldId id="270" r:id="rId4"/>
    <p:sldId id="295" r:id="rId5"/>
    <p:sldId id="274" r:id="rId6"/>
    <p:sldId id="259" r:id="rId7"/>
    <p:sldId id="292" r:id="rId8"/>
    <p:sldId id="294" r:id="rId9"/>
    <p:sldId id="260" r:id="rId10"/>
    <p:sldId id="296" r:id="rId11"/>
    <p:sldId id="284" r:id="rId12"/>
    <p:sldId id="286" r:id="rId13"/>
    <p:sldId id="297" r:id="rId14"/>
    <p:sldId id="285" r:id="rId15"/>
    <p:sldId id="287" r:id="rId16"/>
    <p:sldId id="288" r:id="rId17"/>
    <p:sldId id="271" r:id="rId18"/>
    <p:sldId id="272" r:id="rId19"/>
    <p:sldId id="289" r:id="rId20"/>
    <p:sldId id="275" r:id="rId21"/>
    <p:sldId id="282" r:id="rId22"/>
    <p:sldId id="283" r:id="rId23"/>
    <p:sldId id="273" r:id="rId24"/>
    <p:sldId id="291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8" r:id="rId35"/>
    <p:sldId id="30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1B3"/>
    <a:srgbClr val="D7D7D7"/>
    <a:srgbClr val="7BAC7B"/>
    <a:srgbClr val="FEB2B0"/>
    <a:srgbClr val="F8C0DF"/>
    <a:srgbClr val="247924"/>
    <a:srgbClr val="EC4EA5"/>
    <a:srgbClr val="EA3F9D"/>
    <a:srgbClr val="233E6F"/>
    <a:srgbClr val="B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5000" autoAdjust="0"/>
  </p:normalViewPr>
  <p:slideViewPr>
    <p:cSldViewPr snapToGrid="0">
      <p:cViewPr varScale="1">
        <p:scale>
          <a:sx n="85" d="100"/>
          <a:sy n="85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08.842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42.88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32.75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33.86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34.3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34.75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35.5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39.1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45.0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46.90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47.65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09.212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49.5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52,'0'-1,"2"-1,2-2,1 0,2 1,2-1,0 1,0-2,1 1,-1 1,0 1,1-1,-1 0,0 1,1 1,-3-2,0 0,-1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0.0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 1,'-2'0,"0"0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0.36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0.69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1.0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55 1,'-2'2,"-1"1,-3 1,-1 0,-1-1,0 0,2 0</inkml:trace>
  <inkml:trace contextRef="#ctx0" brushRef="#br0" timeOffset="1">0 28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1.4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4,'0'-1,"0"-1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1.79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0,'2'0,"0"0</inkml:trace>
  <inkml:trace contextRef="#ctx0" brushRef="#br0" timeOffset="1">27 0,'2'0,"0"0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2.1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32,'1'0,"1"-2,0 0</inkml:trace>
  <inkml:trace contextRef="#ctx0" brushRef="#br0" timeOffset="1">28 4,'2'0,"1"-1,1-1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2.60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0 19</inkml:trace>
  <inkml:trace contextRef="#ctx0" brushRef="#br0" timeOffset="1">10 19,'0'-1,"0"-3,1 0,1-1,0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0: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09.68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0,'3'0,"2"4,-1 0</inkml:trace>
  <inkml:trace contextRef="#ctx0" brushRef="#br0" timeOffset="1">62 61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1:01.3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106 137,'-4'-3,"1"0,0 0,0-1,0 1,0-1,0 0,1 1,-1-1,1-1,0 1,1 0,-3-5,1 2,-4-18,-5-12,11 36,0 0,1 0,-1 0,0 0,1 0,-1 0,0 1,0-1,0 0,0 0,0 1,0-1,0 1,0-1,0 1,0-1,0 1,0-1,-1 1,1 0,0 0,0 0,0-1,0 1,-1 0,1 0,0 1,-2-1,2 0,0 1,0-1,1 1,-1-1,0 1,0-1,0 1,0 0,0-1,1 1,-1 0,0 0,1 0,-1-1,0 1,1 0,-1 0,1 0,-1 0,1 0,0 0,-1 0,1 0,0 0,0 0,0 0,0 0,0 0,0 1,0-1,0 0,0 0,0 0,1 0,-1 0,0 0,1 1,0 1,0 0,0 0,0 0,0 0,0 0,0 0,1 0,0-1,-1 1,1-1,4 5,29 13,-32-19,0 0,1 0,-1 1,0-1,0 1,0 0,0 0,0 0,-1 0,1 1,0-1,-1 1,0 0,0-1,0 1,0 0,0 0,0 0,-1 1,1-1,-1 0,0 0,0 1,-1-1,2 7,4 23,-6-29,-3-22,-2-12,5 20,-2 1,0-1,0 1,-4-12,5 21,1 0,0 0,-1 0,1 0,-1 0,1 1,-1-1,1 0,0 0,-1 1,1-1,-1 0,1 0,0 1,-1-1,1 0,0 1,0-1,-1 1,1-1,0 0,0 1,-1-1,1 1,0-1,0 0,0 1,0-1,0 1,0-1,0 1,0-1,0 1,0-1,0 1,0 0,-7 21,-7 51,11-147,3 72,-2-19,2 21,-1 0,1-1,-1 1,0 0,1 1,-1-1,1 0,-1 0,1 0,-1 0,1 0,-1 1,1-1,-1 0,1 0,-1 1,1-1,-1 0,1 1,-1-1,1 0,-1 1,1-1,0 1,-1-1,1 1,0-1,-1 1,0 0,1-1,-1 0,1 0,-1 1,0-1,1 0,-1 0,0 0,1 0,-1 0,0 0,1 0,-1 0,1 0,-1-1,0 1,1 0,-1 0,0 0,1-1,-1 1,1 0,-1-1,1 1,-1 0,1-1,-1 1,1-1,-1 1,0-2,-4 0,10 16,9 8,-13-22,-1 0,1 0,0 1,-1-1,1 0,-1 0,1 0,0 0,-1 1,1-1,0 0,-1 0,1 0,-1 0,1-1,0 1,-1 0,1 0,-1 0,1 0,0-1,-1 1,2-1,2-2,-1 0,1-1,0 0,-1 1,0-1,5-8,7-8,-14 21,-1 0,1-1,0 1,-1 0,1 0,-1 0,1-1,-1 1,1 0,-1 0,0 0,1 0,-1 0,0 0,0 0,0 0,1 0,-1 0,0 0,0 0,-1 0,1 0,0 1,2 31,-4 88,3-151,0 20,0 0,-1 0,0-1,-1 1,0 0,-3-13,2 67,22 92,-20-128,-3-8,-6-14,-9-24,-19-84,35 192,3-66,-1 1,0 0,1-1,0 1,0 0,0-1,0 1,1-1,3 8,0-60,-1 12,3 27,7 22,-10-4,1 0,-2 1,1 0,-1 0,2 15,-3-15,0 1,1-1,1 0,6 15,-4-22,-4-15,-3-16,-6-4,2 7,14 53,-3 18,-6-40,0 0,1 1,-1-1,1 0,1 0,-1 0,1 0,0 0,6 11,-4-62,-5 2,1 40,0 6,0 22,0 14,0-30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1:02.72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1:33.38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4 531,'-1'-39,"-1"20,2-1,0 1,1 0,7-35,-7 50,0 0,0 0,0 1,1-1,0 0,-1 1,1-1,0 1,1 0,-1 0,1 0,-1 0,1 0,0 0,0 1,0-1,0 1,1 0,-1 0,1 0,-1 0,1 1,-1-1,1 1,0 0,0 0,0 0,0 1,4-1,30 9,-33-7,0 1,0-1,0 0,0 0,0 0,0-1,6 0,-10 0,0-1,0 1,0 0,0-1,0 1,0-1,0 0,0 1,0-1,0 0,-1 1,1-1,0 0,0 0,-1 0,1 0,-1 0,1 1,-1-1,1 0,-1 0,0 0,1-1,-1 1,0 0,0 0,0 0,1 0,-1 0,-1 0,1 0,0 0,0 0,0 0,0 0,-1 0,1 0,-1-2,-10-58,4 0,0-62,7 102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1:44.35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74 95,'-2'0,"0"0,1 0,-1-1,0 1,0-1,1 0,-1 1,1-1,-1 0,0 0,1 0,0 0,-1 0,1 0,0-1,-1 1,1 0,0-1,0 1,0-1,0 1,0-1,1 1,-1-1,0 0,0-2,-11-50,11 44,3 43,-1 0,-2 0,-1-1,-8 43,3-23,0 55,9-74,1 1,2 0,12 39,5 40,-10-20,1 119,-16-100,5 149,0-249,1-1,0 0,0-1,1 1,0-1,1 1,0-1,0 0,10 12,-8-13,-1 0,-1 0,0 1,0-1,-1 1,0 0,0 1,-1-1,-1 1,3 15,-4 25,0-13,9 67,-5-68,-2 1,-3 69,2 26,2-112,1-1,1 1,0-1,2-1,17 34,-15-31,-6-15,0-1,0 0,1 0,-1 0,10 9,-8-10,0 1,-1 0,0 1,0-1,4 9,0 4,0-1,2 0,23 30,67 94,-88-122,23 39,-27-42,1 1,1-2,0 1,2-2,-1 0,2 0,0-1,28 21,-23-22,0-2,1 0,0-1,0-1,1-1,0-1,1-1,-1-1,1-1,39 3,-59-7,-1 0,1 1,0-1,0 0,0-1,-1 1,1 0,0 0,0-1,0 1,-1-1,1 0,0 1,-1-1,1 0,-1 0,1 0,-1 0,1 0,-1 0,0 0,1-1,-1 1,0-1,0 1,0-1,0 1,0-1,0 1,-1-1,1 0,0 1,-1-1,1 0,-1 0,0 1,1-1,-1 0,0 0,0 0,0 1,-1-1,1 0,0 0,-1-2,-4-10,1 0,-1 0,-1 1,-13-23,5 10,4 0,2 0,-6-29,-7-21,20 75,1-1,-1 1,0 0,1 0,-1-1,1 1,0 0,-1-1,1 1,0-1,0 1,0 0,0-1,0 1,0-1,0 1,0 0,1-1,-1 1,0 0,1-1,-1 1,1 0,0-1,-1 1,2-1,0 1,0 0,0 0,0 1,1-1,-1 1,0-1,0 1,1 0,-1 0,0 0,0 0,3 1,28-3,-33 1,1 1,-1 0,1 0,-1 0,1 0,-1-1,1 1,-1 0,1 0,-1-1,1 1,-1 0,0-1,1 1,-1 0,1-1,-1 1,0-1,0 1,1-1,-1 1,0-1,0 1,1-1,-1 1,0-1,0 1,0-1,0 1,0-1,0 1,0-1,0 1,0-1,0 1,0-1,0 0,0 1,0-1,0 1,-1-1,1 1,0-1,-1 0,-6-12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21:48.0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57,'4'0,"5"0,6 0,4 0,3 0,2 0,1-4,0-6,-4-5,-2 0,-3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10.04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</inkml:trace>
  <inkml:trace contextRef="#ctx0" brushRef="#br0" timeOffset="1">41 63,'0'3,"0"2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10.430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10.800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12.63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13.62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13:15:42.0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6D82-DD16-49AF-9AC9-3405BE6D1616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B259-6D0C-48F7-A53D-556C13C60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BF3B-210C-493F-8E38-7F542BF21AF9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9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CC8-D756-4B4A-A0C7-1D1F9F3BF8F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C2D-1F45-4758-BA9B-C3387D09745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ED6-4728-4019-9437-7AF14FBD41F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C054-DBB4-4360-BC47-5574A1BE8AC9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3DAF-A99E-4444-AA4C-6D62C943CB9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FE90-5BB4-471B-AB1F-1804177FC50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7E76-97BC-4043-871C-1E21845C901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A773-5E2A-4713-9C89-32B78696A67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29C9-02C0-497C-A5E9-31ECB895FD4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334-E055-4BB7-B86B-BAA67118373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DCF5-7F84-4B9E-BD3F-D0BA7582607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7.xml"/><Relationship Id="rId39" Type="http://schemas.openxmlformats.org/officeDocument/2006/relationships/customXml" Target="../ink/ink27.xml"/><Relationship Id="rId3" Type="http://schemas.openxmlformats.org/officeDocument/2006/relationships/image" Target="../media/image2.png"/><Relationship Id="rId21" Type="http://schemas.openxmlformats.org/officeDocument/2006/relationships/customXml" Target="../ink/ink12.xml"/><Relationship Id="rId34" Type="http://schemas.openxmlformats.org/officeDocument/2006/relationships/customXml" Target="../ink/ink24.xml"/><Relationship Id="rId42" Type="http://schemas.openxmlformats.org/officeDocument/2006/relationships/image" Target="../media/image20.png"/><Relationship Id="rId47" Type="http://schemas.openxmlformats.org/officeDocument/2006/relationships/customXml" Target="../ink/ink32.xml"/><Relationship Id="rId50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customXml" Target="../ink/ink16.xml"/><Relationship Id="rId33" Type="http://schemas.openxmlformats.org/officeDocument/2006/relationships/customXml" Target="../ink/ink23.xml"/><Relationship Id="rId38" Type="http://schemas.openxmlformats.org/officeDocument/2006/relationships/image" Target="../media/image18.png"/><Relationship Id="rId46" Type="http://schemas.openxmlformats.org/officeDocument/2006/relationships/customXml" Target="../ink/ink31.xml"/><Relationship Id="rId2" Type="http://schemas.openxmlformats.org/officeDocument/2006/relationships/image" Target="../media/image9.png"/><Relationship Id="rId16" Type="http://schemas.openxmlformats.org/officeDocument/2006/relationships/customXml" Target="../ink/ink9.xml"/><Relationship Id="rId20" Type="http://schemas.openxmlformats.org/officeDocument/2006/relationships/image" Target="../media/image15.png"/><Relationship Id="rId29" Type="http://schemas.openxmlformats.org/officeDocument/2006/relationships/customXml" Target="../ink/ink20.xml"/><Relationship Id="rId41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24" Type="http://schemas.openxmlformats.org/officeDocument/2006/relationships/customXml" Target="../ink/ink15.xml"/><Relationship Id="rId32" Type="http://schemas.openxmlformats.org/officeDocument/2006/relationships/customXml" Target="../ink/ink22.xml"/><Relationship Id="rId37" Type="http://schemas.openxmlformats.org/officeDocument/2006/relationships/customXml" Target="../ink/ink26.xml"/><Relationship Id="rId40" Type="http://schemas.openxmlformats.org/officeDocument/2006/relationships/image" Target="../media/image19.png"/><Relationship Id="rId45" Type="http://schemas.openxmlformats.org/officeDocument/2006/relationships/image" Target="../media/image21.png"/><Relationship Id="rId5" Type="http://schemas.openxmlformats.org/officeDocument/2006/relationships/customXml" Target="../ink/ink1.xml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customXml" Target="../ink/ink25.xml"/><Relationship Id="rId49" Type="http://schemas.openxmlformats.org/officeDocument/2006/relationships/customXml" Target="../ink/ink33.xml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31" Type="http://schemas.openxmlformats.org/officeDocument/2006/relationships/customXml" Target="../ink/ink21.xml"/><Relationship Id="rId44" Type="http://schemas.openxmlformats.org/officeDocument/2006/relationships/customXml" Target="../ink/ink30.xml"/><Relationship Id="rId52" Type="http://schemas.openxmlformats.org/officeDocument/2006/relationships/image" Target="../media/image24.png"/><Relationship Id="rId4" Type="http://schemas.openxmlformats.org/officeDocument/2006/relationships/image" Target="../media/image10.jpg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image" Target="../media/image16.png"/><Relationship Id="rId35" Type="http://schemas.openxmlformats.org/officeDocument/2006/relationships/image" Target="../media/image17.png"/><Relationship Id="rId43" Type="http://schemas.openxmlformats.org/officeDocument/2006/relationships/customXml" Target="../ink/ink29.xml"/><Relationship Id="rId48" Type="http://schemas.openxmlformats.org/officeDocument/2006/relationships/image" Target="../media/image22.png"/><Relationship Id="rId8" Type="http://schemas.openxmlformats.org/officeDocument/2006/relationships/customXml" Target="../ink/ink3.xml"/><Relationship Id="rId51" Type="http://schemas.openxmlformats.org/officeDocument/2006/relationships/customXml" Target="../ink/ink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C0AFC6-FCF5-4E87-8186-778D36041E91}"/>
              </a:ext>
            </a:extLst>
          </p:cNvPr>
          <p:cNvSpPr/>
          <p:nvPr/>
        </p:nvSpPr>
        <p:spPr>
          <a:xfrm>
            <a:off x="-4330" y="-35734"/>
            <a:ext cx="12192000" cy="1185265"/>
          </a:xfrm>
          <a:prstGeom prst="rect">
            <a:avLst/>
          </a:prstGeom>
          <a:solidFill>
            <a:srgbClr val="767171">
              <a:alpha val="1411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AAF3C6E-A640-4CC1-BA98-4805A8C4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51" y="89167"/>
            <a:ext cx="1579419" cy="915226"/>
          </a:xfrm>
          <a:prstGeom prst="rect">
            <a:avLst/>
          </a:prstGeom>
        </p:spPr>
      </p:pic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79F5F67E-ACE7-4ED2-BDB2-7248E909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1" y="184085"/>
            <a:ext cx="2590800" cy="680813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A7962D-BA93-4003-A71B-9B7DCF56C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036" y="120466"/>
            <a:ext cx="2327564" cy="853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2B2876-4C3C-4F3E-B0B6-6EAC45212EF7}"/>
              </a:ext>
            </a:extLst>
          </p:cNvPr>
          <p:cNvSpPr/>
          <p:nvPr/>
        </p:nvSpPr>
        <p:spPr>
          <a:xfrm>
            <a:off x="0" y="2487288"/>
            <a:ext cx="12192000" cy="162098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Transfert de connaissances par </a:t>
            </a:r>
            <a:r>
              <a:rPr lang="fr-FR" sz="2400" b="1" dirty="0">
                <a:solidFill>
                  <a:srgbClr val="233E6F"/>
                </a:solidFill>
              </a:rPr>
              <a:t>projections multivariées </a:t>
            </a:r>
            <a:r>
              <a:rPr lang="fr-FR" sz="2400" dirty="0">
                <a:solidFill>
                  <a:schemeClr val="bg1"/>
                </a:solidFill>
              </a:rPr>
              <a:t>transcriptomiques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sur une base de données de </a:t>
            </a:r>
            <a:r>
              <a:rPr lang="fr-FR" sz="2400" b="1" dirty="0">
                <a:solidFill>
                  <a:srgbClr val="233E6F"/>
                </a:solidFill>
              </a:rPr>
              <a:t>référence multi-stress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chez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i="1" dirty="0">
                <a:solidFill>
                  <a:srgbClr val="233E6F"/>
                </a:solidFill>
              </a:rPr>
              <a:t>Arabidopsis thaliana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68A197-7F7C-4FC0-8A91-D9EA1D561713}"/>
              </a:ext>
            </a:extLst>
          </p:cNvPr>
          <p:cNvSpPr txBox="1"/>
          <p:nvPr/>
        </p:nvSpPr>
        <p:spPr>
          <a:xfrm>
            <a:off x="4330" y="6543675"/>
            <a:ext cx="82850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 dirty="0">
                <a:solidFill>
                  <a:srgbClr val="595959"/>
                </a:solidFill>
              </a:rPr>
              <a:t>Solène Pety, M1 Master </a:t>
            </a:r>
            <a:r>
              <a:rPr lang="fr-FR" sz="1400" b="1" dirty="0" err="1">
                <a:solidFill>
                  <a:srgbClr val="595959"/>
                </a:solidFill>
              </a:rPr>
              <a:t>bioinformatique</a:t>
            </a:r>
            <a:r>
              <a:rPr lang="fr-FR" sz="1400" b="1" dirty="0">
                <a:solidFill>
                  <a:srgbClr val="595959"/>
                </a:solidFill>
              </a:rPr>
              <a:t>, biostatistiques Université Rouen Normandie - 2021</a:t>
            </a:r>
            <a:endParaRPr lang="fr-FR" sz="1400" b="1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6FEF4-01E3-44BD-8AA9-4941C1A36B81}"/>
              </a:ext>
            </a:extLst>
          </p:cNvPr>
          <p:cNvSpPr/>
          <p:nvPr/>
        </p:nvSpPr>
        <p:spPr>
          <a:xfrm>
            <a:off x="4330" y="6503669"/>
            <a:ext cx="12192000" cy="347783"/>
          </a:xfrm>
          <a:prstGeom prst="rect">
            <a:avLst/>
          </a:prstGeom>
          <a:solidFill>
            <a:srgbClr val="767171">
              <a:alpha val="1411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E26856-E113-42AD-889E-097E3EC7491D}"/>
              </a:ext>
            </a:extLst>
          </p:cNvPr>
          <p:cNvSpPr txBox="1"/>
          <p:nvPr/>
        </p:nvSpPr>
        <p:spPr>
          <a:xfrm>
            <a:off x="4146838" y="4282978"/>
            <a:ext cx="521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7AA"/>
                </a:solidFill>
              </a:rPr>
              <a:t>Encadrée par Dr. Andrea Rau, chargée de recherche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4E119E-1769-4570-B874-7CB8567E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0" y="6530722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Premières observations :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Séparation entre les différents stress possible ?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EC90D2-B989-4F5A-8543-AC8CE31926D6}"/>
              </a:ext>
            </a:extLst>
          </p:cNvPr>
          <p:cNvSpPr txBox="1"/>
          <p:nvPr/>
        </p:nvSpPr>
        <p:spPr>
          <a:xfrm>
            <a:off x="10844937" y="145359"/>
            <a:ext cx="202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abiotic.html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1FABCE-E0F3-4188-A693-D63DE950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9" y="1278245"/>
            <a:ext cx="5242052" cy="3725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FE775-EC92-42E4-8DCE-A8DE0B840BF0}"/>
              </a:ext>
            </a:extLst>
          </p:cNvPr>
          <p:cNvSpPr/>
          <p:nvPr/>
        </p:nvSpPr>
        <p:spPr>
          <a:xfrm>
            <a:off x="1212486" y="5085548"/>
            <a:ext cx="4070037" cy="54141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globale sur les données d’expressions, pour l’ensemble des catégories de stress (387 échantillons, 17341 gènes)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8CECFF-AEF1-4ADF-8C1F-88B1AEC3D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20" y="1278245"/>
            <a:ext cx="5216401" cy="372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7C676D-C5E5-4F4C-9AF6-5EB0ECD52614}"/>
              </a:ext>
            </a:extLst>
          </p:cNvPr>
          <p:cNvSpPr/>
          <p:nvPr/>
        </p:nvSpPr>
        <p:spPr>
          <a:xfrm>
            <a:off x="6815512" y="5085548"/>
            <a:ext cx="4283615" cy="540000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globale sur les données d’expression, pour les 57 gènes du terme GO SLIM rythme circadien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5C0428-0F1B-4851-8CB2-4C92BCED67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9"/>
          <a:stretch/>
        </p:blipFill>
        <p:spPr>
          <a:xfrm>
            <a:off x="-117523" y="6327708"/>
            <a:ext cx="3611880" cy="50292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3B0505D-0D1E-46D3-A46E-A40602F5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5503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8486A-0870-4CAA-ABCE-86975CEE12FC}"/>
              </a:ext>
            </a:extLst>
          </p:cNvPr>
          <p:cNvSpPr/>
          <p:nvPr/>
        </p:nvSpPr>
        <p:spPr>
          <a:xfrm>
            <a:off x="8354342" y="6031530"/>
            <a:ext cx="3611879" cy="4083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supervisée : BCA,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boxplots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B2BEE-9E13-4C67-B90E-F574050B375D}"/>
              </a:ext>
            </a:extLst>
          </p:cNvPr>
          <p:cNvSpPr/>
          <p:nvPr/>
        </p:nvSpPr>
        <p:spPr>
          <a:xfrm>
            <a:off x="1365956" y="1278245"/>
            <a:ext cx="993422" cy="234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58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95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r>
              <a:rPr lang="fr-FR" b="1" dirty="0">
                <a:cs typeface="Calibri"/>
              </a:rPr>
              <a:t>			     </a:t>
            </a:r>
            <a:r>
              <a:rPr lang="fr-FR" b="1" dirty="0" err="1">
                <a:cs typeface="Calibri"/>
              </a:rPr>
              <a:t>Linear</a:t>
            </a:r>
            <a:r>
              <a:rPr lang="fr-FR" b="1" dirty="0">
                <a:cs typeface="Calibri"/>
              </a:rPr>
              <a:t> Discriminant </a:t>
            </a:r>
            <a:r>
              <a:rPr lang="fr-FR" b="1" dirty="0" err="1">
                <a:cs typeface="Calibri"/>
              </a:rPr>
              <a:t>Analysis</a:t>
            </a:r>
            <a:endParaRPr lang="fr-FR" b="1" dirty="0">
              <a:cs typeface="Calibri"/>
            </a:endParaRPr>
          </a:p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			       Construction du modèle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Résultats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0236658" y="146174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LDA_multisamples.html</a:t>
            </a:r>
          </a:p>
        </p:txBody>
      </p:sp>
      <p:pic>
        <p:nvPicPr>
          <p:cNvPr id="11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02E0693-79AD-4F53-80CC-2855F3C3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EE86BB-AC90-469A-B8A7-02CD5B6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4712BE-28D1-4B0F-A95A-B8EA48D3502E}"/>
              </a:ext>
            </a:extLst>
          </p:cNvPr>
          <p:cNvSpPr/>
          <p:nvPr/>
        </p:nvSpPr>
        <p:spPr>
          <a:xfrm>
            <a:off x="6948654" y="1303182"/>
            <a:ext cx="2759825" cy="65534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10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8D8CFD0-06F3-472F-8763-6CE4E28D9E35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>
            <a:off x="6154880" y="3774293"/>
            <a:ext cx="23155" cy="4719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19001A-6054-412A-B14D-7D932C6AA53B}"/>
              </a:ext>
            </a:extLst>
          </p:cNvPr>
          <p:cNvSpPr/>
          <p:nvPr/>
        </p:nvSpPr>
        <p:spPr>
          <a:xfrm>
            <a:off x="3794557" y="5582337"/>
            <a:ext cx="1759179" cy="543481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Probabilité attribution correcte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2EFFE-87BF-436A-83AF-EDB0E5EF024F}"/>
              </a:ext>
            </a:extLst>
          </p:cNvPr>
          <p:cNvSpPr/>
          <p:nvPr/>
        </p:nvSpPr>
        <p:spPr>
          <a:xfrm>
            <a:off x="7180341" y="5533329"/>
            <a:ext cx="1207850" cy="543481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Règle MAP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BD61156-18C7-47D1-A826-D5F85300231A}"/>
              </a:ext>
            </a:extLst>
          </p:cNvPr>
          <p:cNvSpPr/>
          <p:nvPr/>
        </p:nvSpPr>
        <p:spPr>
          <a:xfrm>
            <a:off x="4688417" y="924223"/>
            <a:ext cx="2717811" cy="8008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Echantillonnage stratifié données de validation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87BB4DE-C2AD-4428-ADA2-85D0E79BD06F}"/>
              </a:ext>
            </a:extLst>
          </p:cNvPr>
          <p:cNvCxnSpPr>
            <a:stCxn id="28" idx="2"/>
          </p:cNvCxnSpPr>
          <p:nvPr/>
        </p:nvCxnSpPr>
        <p:spPr>
          <a:xfrm flipH="1">
            <a:off x="4363453" y="1324671"/>
            <a:ext cx="324964" cy="10721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AB6B53E-0E78-42C5-A38C-39A49ECA7852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4829761" y="1607830"/>
            <a:ext cx="256670" cy="320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D319BB7-5308-4B98-B1EA-BE8B4CF63EE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008214" y="1607830"/>
            <a:ext cx="257931" cy="320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ADBB15E-0337-464E-B758-114E1FAB6B85}"/>
              </a:ext>
            </a:extLst>
          </p:cNvPr>
          <p:cNvSpPr/>
          <p:nvPr/>
        </p:nvSpPr>
        <p:spPr>
          <a:xfrm>
            <a:off x="5553736" y="1718767"/>
            <a:ext cx="987171" cy="29779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88E0F27B-9229-436C-A729-5F1648112CD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406228" y="1324671"/>
            <a:ext cx="309800" cy="20022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E8B756-4E58-4D0E-9F31-8C66B89B3669}"/>
              </a:ext>
            </a:extLst>
          </p:cNvPr>
          <p:cNvCxnSpPr/>
          <p:nvPr/>
        </p:nvCxnSpPr>
        <p:spPr>
          <a:xfrm>
            <a:off x="7944111" y="1303182"/>
            <a:ext cx="0" cy="5644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8B57805-8766-4B12-9D05-952CAE80A33A}"/>
              </a:ext>
            </a:extLst>
          </p:cNvPr>
          <p:cNvCxnSpPr>
            <a:cxnSpLocks/>
            <a:stCxn id="59" idx="5"/>
            <a:endCxn id="58" idx="0"/>
          </p:cNvCxnSpPr>
          <p:nvPr/>
        </p:nvCxnSpPr>
        <p:spPr>
          <a:xfrm>
            <a:off x="7320975" y="2914688"/>
            <a:ext cx="138876" cy="3493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DFBCE02-8748-4D6F-AFC4-60A7D7DB163A}"/>
              </a:ext>
            </a:extLst>
          </p:cNvPr>
          <p:cNvCxnSpPr>
            <a:cxnSpLocks/>
            <a:stCxn id="59" idx="4"/>
            <a:endCxn id="57" idx="0"/>
          </p:cNvCxnSpPr>
          <p:nvPr/>
        </p:nvCxnSpPr>
        <p:spPr>
          <a:xfrm>
            <a:off x="6152765" y="3047389"/>
            <a:ext cx="2115" cy="4291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42336B1-46F3-40FE-ABBD-5A29FF52F094}"/>
              </a:ext>
            </a:extLst>
          </p:cNvPr>
          <p:cNvCxnSpPr>
            <a:cxnSpLocks/>
            <a:stCxn id="59" idx="3"/>
            <a:endCxn id="56" idx="0"/>
          </p:cNvCxnSpPr>
          <p:nvPr/>
        </p:nvCxnSpPr>
        <p:spPr>
          <a:xfrm flipH="1">
            <a:off x="4826619" y="2914688"/>
            <a:ext cx="157935" cy="3493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60CF088-59F1-4663-B327-2034D3C2F9EE}"/>
              </a:ext>
            </a:extLst>
          </p:cNvPr>
          <p:cNvSpPr/>
          <p:nvPr/>
        </p:nvSpPr>
        <p:spPr>
          <a:xfrm>
            <a:off x="4433516" y="3264082"/>
            <a:ext cx="786205" cy="297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BCA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89066-5CD7-4EA1-BFAC-C6CF6DF4966E}"/>
              </a:ext>
            </a:extLst>
          </p:cNvPr>
          <p:cNvSpPr/>
          <p:nvPr/>
        </p:nvSpPr>
        <p:spPr>
          <a:xfrm>
            <a:off x="5761777" y="3476501"/>
            <a:ext cx="786205" cy="297792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75BF2C-77D1-49F9-A76B-BFE8B4AD3DE2}"/>
              </a:ext>
            </a:extLst>
          </p:cNvPr>
          <p:cNvSpPr/>
          <p:nvPr/>
        </p:nvSpPr>
        <p:spPr>
          <a:xfrm>
            <a:off x="7066748" y="3264082"/>
            <a:ext cx="786205" cy="297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PLS-DA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122EA47-E5AC-4D86-824D-41292755B181}"/>
              </a:ext>
            </a:extLst>
          </p:cNvPr>
          <p:cNvSpPr/>
          <p:nvPr/>
        </p:nvSpPr>
        <p:spPr>
          <a:xfrm>
            <a:off x="4500665" y="2141251"/>
            <a:ext cx="3304199" cy="9061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supervisée</a:t>
            </a:r>
          </a:p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données apprentissage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B2D950B-5B60-46A5-93AD-6CB9FB0AFFC1}"/>
              </a:ext>
            </a:extLst>
          </p:cNvPr>
          <p:cNvSpPr/>
          <p:nvPr/>
        </p:nvSpPr>
        <p:spPr>
          <a:xfrm>
            <a:off x="4525935" y="4246216"/>
            <a:ext cx="3304199" cy="9061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qualité prédiction sur données de validation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C6C09E1-4300-4635-A3D6-377726731E9A}"/>
              </a:ext>
            </a:extLst>
          </p:cNvPr>
          <p:cNvCxnSpPr>
            <a:cxnSpLocks/>
            <a:stCxn id="64" idx="3"/>
            <a:endCxn id="48" idx="0"/>
          </p:cNvCxnSpPr>
          <p:nvPr/>
        </p:nvCxnSpPr>
        <p:spPr>
          <a:xfrm flipH="1">
            <a:off x="4674147" y="5019653"/>
            <a:ext cx="335677" cy="56268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DC57D447-D064-4922-868A-0F9B22959778}"/>
              </a:ext>
            </a:extLst>
          </p:cNvPr>
          <p:cNvCxnSpPr>
            <a:cxnSpLocks/>
            <a:stCxn id="64" idx="5"/>
            <a:endCxn id="49" idx="0"/>
          </p:cNvCxnSpPr>
          <p:nvPr/>
        </p:nvCxnSpPr>
        <p:spPr>
          <a:xfrm>
            <a:off x="7346245" y="5019653"/>
            <a:ext cx="438021" cy="51367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6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E043E81-88DE-4F86-8DAC-1EA17615452F}"/>
              </a:ext>
            </a:extLst>
          </p:cNvPr>
          <p:cNvGrpSpPr/>
          <p:nvPr/>
        </p:nvGrpSpPr>
        <p:grpSpPr>
          <a:xfrm>
            <a:off x="226882" y="1572126"/>
            <a:ext cx="4756164" cy="3047626"/>
            <a:chOff x="226882" y="1572126"/>
            <a:chExt cx="4756164" cy="3047626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1A496AC-917C-4F2B-AE55-608A3166E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216"/>
            <a:stretch/>
          </p:blipFill>
          <p:spPr>
            <a:xfrm>
              <a:off x="226882" y="1572126"/>
              <a:ext cx="3239650" cy="3047626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4F00EB-E8FF-4CE2-AEBE-BC391BFB6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95"/>
            <a:stretch/>
          </p:blipFill>
          <p:spPr>
            <a:xfrm>
              <a:off x="3439713" y="1572126"/>
              <a:ext cx="1543333" cy="3047626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 err="1">
                <a:cs typeface="Calibri"/>
              </a:rPr>
              <a:t>Linear</a:t>
            </a:r>
            <a:r>
              <a:rPr lang="fr-FR" b="1" dirty="0">
                <a:cs typeface="Calibri"/>
              </a:rPr>
              <a:t> Discriminant </a:t>
            </a:r>
            <a:r>
              <a:rPr lang="fr-FR" b="1" dirty="0" err="1">
                <a:cs typeface="Calibri"/>
              </a:rPr>
              <a:t>Analysis</a:t>
            </a:r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Prédiction sur données d’expression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Résultats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0236658" y="146174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LDA_multisamples.html</a:t>
            </a:r>
          </a:p>
        </p:txBody>
      </p:sp>
      <p:pic>
        <p:nvPicPr>
          <p:cNvPr id="11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02E0693-79AD-4F53-80CC-2855F3C33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EE86BB-AC90-469A-B8A7-02CD5B6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DBDFC-2256-4A75-A107-E144CCDE2455}"/>
              </a:ext>
            </a:extLst>
          </p:cNvPr>
          <p:cNvSpPr/>
          <p:nvPr/>
        </p:nvSpPr>
        <p:spPr>
          <a:xfrm>
            <a:off x="368490" y="2132286"/>
            <a:ext cx="3948329" cy="324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AAC93F7-637F-44F7-BDC2-977E68E07F4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316819" y="2294286"/>
            <a:ext cx="1134571" cy="410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D70BF90-E73A-4AAD-B17A-810C0EE229CE}"/>
              </a:ext>
            </a:extLst>
          </p:cNvPr>
          <p:cNvGrpSpPr/>
          <p:nvPr/>
        </p:nvGrpSpPr>
        <p:grpSpPr>
          <a:xfrm>
            <a:off x="5451390" y="1000153"/>
            <a:ext cx="6273081" cy="3215815"/>
            <a:chOff x="5451390" y="1000153"/>
            <a:chExt cx="6273081" cy="321581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25B0A5D-88CA-4AC8-B200-A63F4212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1390" y="1000153"/>
              <a:ext cx="6273081" cy="267034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A6A997-B33D-49C0-9C52-8F6598EF3A72}"/>
                </a:ext>
              </a:extLst>
            </p:cNvPr>
            <p:cNvSpPr/>
            <p:nvPr/>
          </p:nvSpPr>
          <p:spPr>
            <a:xfrm>
              <a:off x="6452283" y="3850843"/>
              <a:ext cx="4684290" cy="365125"/>
            </a:xfrm>
            <a:prstGeom prst="rect">
              <a:avLst/>
            </a:prstGeom>
            <a:solidFill>
              <a:srgbClr val="00A7AA">
                <a:alpha val="57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Matrice probabilité rythme circadien (moyenne sur 10 échantillons)</a:t>
              </a:r>
            </a:p>
          </p:txBody>
        </p:sp>
        <p:sp>
          <p:nvSpPr>
            <p:cNvPr id="15" name="Organigramme : Procédé 14">
              <a:extLst>
                <a:ext uri="{FF2B5EF4-FFF2-40B4-BE49-F238E27FC236}">
                  <a16:creationId xmlns:a16="http://schemas.microsoft.com/office/drawing/2014/main" id="{42078284-5978-42B0-A6C4-AD2518F964EC}"/>
                </a:ext>
              </a:extLst>
            </p:cNvPr>
            <p:cNvSpPr/>
            <p:nvPr/>
          </p:nvSpPr>
          <p:spPr>
            <a:xfrm>
              <a:off x="6452283" y="1543598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rganigramme : Procédé 22">
              <a:extLst>
                <a:ext uri="{FF2B5EF4-FFF2-40B4-BE49-F238E27FC236}">
                  <a16:creationId xmlns:a16="http://schemas.microsoft.com/office/drawing/2014/main" id="{CF803F05-97E0-48F5-8A73-A96AF7A0385D}"/>
                </a:ext>
              </a:extLst>
            </p:cNvPr>
            <p:cNvSpPr/>
            <p:nvPr/>
          </p:nvSpPr>
          <p:spPr>
            <a:xfrm>
              <a:off x="7001301" y="1779233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Procédé 23">
              <a:extLst>
                <a:ext uri="{FF2B5EF4-FFF2-40B4-BE49-F238E27FC236}">
                  <a16:creationId xmlns:a16="http://schemas.microsoft.com/office/drawing/2014/main" id="{3EAAB8DB-5A3F-4086-AF8B-89FBDFE6E988}"/>
                </a:ext>
              </a:extLst>
            </p:cNvPr>
            <p:cNvSpPr/>
            <p:nvPr/>
          </p:nvSpPr>
          <p:spPr>
            <a:xfrm>
              <a:off x="7562301" y="2018097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rganigramme : Procédé 24">
              <a:extLst>
                <a:ext uri="{FF2B5EF4-FFF2-40B4-BE49-F238E27FC236}">
                  <a16:creationId xmlns:a16="http://schemas.microsoft.com/office/drawing/2014/main" id="{5D0242E0-A7A1-4051-9784-F265E6104544}"/>
                </a:ext>
              </a:extLst>
            </p:cNvPr>
            <p:cNvSpPr/>
            <p:nvPr/>
          </p:nvSpPr>
          <p:spPr>
            <a:xfrm>
              <a:off x="8189840" y="2260771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rganigramme : Procédé 25">
              <a:extLst>
                <a:ext uri="{FF2B5EF4-FFF2-40B4-BE49-F238E27FC236}">
                  <a16:creationId xmlns:a16="http://schemas.microsoft.com/office/drawing/2014/main" id="{329D634F-362A-4B88-97D2-D815EF25EA41}"/>
                </a:ext>
              </a:extLst>
            </p:cNvPr>
            <p:cNvSpPr/>
            <p:nvPr/>
          </p:nvSpPr>
          <p:spPr>
            <a:xfrm>
              <a:off x="8753484" y="2477552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rganigramme : Procédé 26">
              <a:extLst>
                <a:ext uri="{FF2B5EF4-FFF2-40B4-BE49-F238E27FC236}">
                  <a16:creationId xmlns:a16="http://schemas.microsoft.com/office/drawing/2014/main" id="{5C6A669A-C287-45B6-BD46-D45A11CFFF1E}"/>
                </a:ext>
              </a:extLst>
            </p:cNvPr>
            <p:cNvSpPr/>
            <p:nvPr/>
          </p:nvSpPr>
          <p:spPr>
            <a:xfrm>
              <a:off x="9397926" y="2712209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rganigramme : Procédé 27">
              <a:extLst>
                <a:ext uri="{FF2B5EF4-FFF2-40B4-BE49-F238E27FC236}">
                  <a16:creationId xmlns:a16="http://schemas.microsoft.com/office/drawing/2014/main" id="{5DF1EBF0-A254-41A6-BF80-4C9986B7B762}"/>
                </a:ext>
              </a:extLst>
            </p:cNvPr>
            <p:cNvSpPr/>
            <p:nvPr/>
          </p:nvSpPr>
          <p:spPr>
            <a:xfrm>
              <a:off x="10064508" y="2945259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rganigramme : Procédé 28">
              <a:extLst>
                <a:ext uri="{FF2B5EF4-FFF2-40B4-BE49-F238E27FC236}">
                  <a16:creationId xmlns:a16="http://schemas.microsoft.com/office/drawing/2014/main" id="{CFBC3A46-EC2A-4906-ADA3-B84CA24A38AC}"/>
                </a:ext>
              </a:extLst>
            </p:cNvPr>
            <p:cNvSpPr/>
            <p:nvPr/>
          </p:nvSpPr>
          <p:spPr>
            <a:xfrm>
              <a:off x="10642145" y="3178336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rganigramme : Procédé 29">
              <a:extLst>
                <a:ext uri="{FF2B5EF4-FFF2-40B4-BE49-F238E27FC236}">
                  <a16:creationId xmlns:a16="http://schemas.microsoft.com/office/drawing/2014/main" id="{9E714C46-252C-4FA7-9F8F-CC822C1D1250}"/>
                </a:ext>
              </a:extLst>
            </p:cNvPr>
            <p:cNvSpPr/>
            <p:nvPr/>
          </p:nvSpPr>
          <p:spPr>
            <a:xfrm>
              <a:off x="11230043" y="3429000"/>
              <a:ext cx="453484" cy="202083"/>
            </a:xfrm>
            <a:prstGeom prst="flowChartProcess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641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 err="1">
                <a:cs typeface="Calibri"/>
              </a:rPr>
              <a:t>Linear</a:t>
            </a:r>
            <a:r>
              <a:rPr lang="fr-FR" b="1" dirty="0">
                <a:cs typeface="Calibri"/>
              </a:rPr>
              <a:t> Discriminant </a:t>
            </a:r>
            <a:r>
              <a:rPr lang="fr-FR" b="1" dirty="0" err="1">
                <a:cs typeface="Calibri"/>
              </a:rPr>
              <a:t>Analysis</a:t>
            </a:r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Prédiction sur données d’expression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Résultats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1A496AC-917C-4F2B-AE55-608A3166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1" y="1572126"/>
            <a:ext cx="7753347" cy="30476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E7E685-1B17-4DBC-8882-238AC520B1CB}"/>
              </a:ext>
            </a:extLst>
          </p:cNvPr>
          <p:cNvSpPr/>
          <p:nvPr/>
        </p:nvSpPr>
        <p:spPr>
          <a:xfrm>
            <a:off x="2153075" y="4696067"/>
            <a:ext cx="3900957" cy="768909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Heatmap</a:t>
            </a:r>
            <a:r>
              <a:rPr lang="fr-FR" sz="1200" b="1" dirty="0">
                <a:solidFill>
                  <a:schemeClr val="bg1"/>
                </a:solidFill>
              </a:rPr>
              <a:t> des résultats de LDA : </a:t>
            </a:r>
          </a:p>
          <a:p>
            <a:pPr marL="171450" indent="-171450" algn="ctr"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Confiance de prédiction (à gauche), </a:t>
            </a:r>
          </a:p>
          <a:p>
            <a:pPr marL="171450" indent="-171450" algn="ctr"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Proportion d’échantillons bien classés (/10) (à droite)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0236658" y="146174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LDA_multisamples.html</a:t>
            </a:r>
          </a:p>
        </p:txBody>
      </p:sp>
      <p:pic>
        <p:nvPicPr>
          <p:cNvPr id="11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02E0693-79AD-4F53-80CC-2855F3C33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AE160-E187-4290-9817-8C2D51B3BA34}"/>
              </a:ext>
            </a:extLst>
          </p:cNvPr>
          <p:cNvSpPr/>
          <p:nvPr/>
        </p:nvSpPr>
        <p:spPr>
          <a:xfrm>
            <a:off x="562499" y="1819810"/>
            <a:ext cx="634181" cy="2485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7C7CF-5077-4EC7-A85E-9426E3BB5D66}"/>
              </a:ext>
            </a:extLst>
          </p:cNvPr>
          <p:cNvSpPr/>
          <p:nvPr/>
        </p:nvSpPr>
        <p:spPr>
          <a:xfrm>
            <a:off x="8437915" y="1907767"/>
            <a:ext cx="3326382" cy="3640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Stress avec plus grande confiance de prédiction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EE86BB-AC90-469A-B8A7-02CD5B6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2812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 err="1">
                <a:cs typeface="Calibri"/>
              </a:rPr>
              <a:t>Linear</a:t>
            </a:r>
            <a:r>
              <a:rPr lang="fr-FR" b="1" dirty="0">
                <a:cs typeface="Calibri"/>
              </a:rPr>
              <a:t> Discriminant </a:t>
            </a:r>
            <a:r>
              <a:rPr lang="fr-FR" b="1" dirty="0" err="1">
                <a:cs typeface="Calibri"/>
              </a:rPr>
              <a:t>Analysis</a:t>
            </a:r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Prédiction sur données d’expression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Résultats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1A496AC-917C-4F2B-AE55-608A3166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1" y="1572126"/>
            <a:ext cx="7753347" cy="30476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E7E685-1B17-4DBC-8882-238AC520B1CB}"/>
              </a:ext>
            </a:extLst>
          </p:cNvPr>
          <p:cNvSpPr/>
          <p:nvPr/>
        </p:nvSpPr>
        <p:spPr>
          <a:xfrm>
            <a:off x="2153075" y="4696067"/>
            <a:ext cx="3900957" cy="768909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Heatmap</a:t>
            </a:r>
            <a:r>
              <a:rPr lang="fr-FR" sz="1200" b="1" dirty="0">
                <a:solidFill>
                  <a:schemeClr val="bg1"/>
                </a:solidFill>
              </a:rPr>
              <a:t> des résultats de LDA : </a:t>
            </a:r>
          </a:p>
          <a:p>
            <a:pPr marL="171450" indent="-171450" algn="ctr"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Confiance de prédiction (à gauche), </a:t>
            </a:r>
          </a:p>
          <a:p>
            <a:pPr marL="171450" indent="-171450" algn="ctr"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Proportion d’échantillons bien classés (/10) (à droite)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0236658" y="146174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LDA_multisamples.html</a:t>
            </a:r>
          </a:p>
        </p:txBody>
      </p:sp>
      <p:pic>
        <p:nvPicPr>
          <p:cNvPr id="11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02E0693-79AD-4F53-80CC-2855F3C33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AE160-E187-4290-9817-8C2D51B3BA34}"/>
              </a:ext>
            </a:extLst>
          </p:cNvPr>
          <p:cNvSpPr/>
          <p:nvPr/>
        </p:nvSpPr>
        <p:spPr>
          <a:xfrm>
            <a:off x="562499" y="1819810"/>
            <a:ext cx="634181" cy="2485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7C7CF-5077-4EC7-A85E-9426E3BB5D66}"/>
              </a:ext>
            </a:extLst>
          </p:cNvPr>
          <p:cNvSpPr/>
          <p:nvPr/>
        </p:nvSpPr>
        <p:spPr>
          <a:xfrm>
            <a:off x="8437915" y="1907767"/>
            <a:ext cx="3326382" cy="3640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Stress avec plus grande confiance de prédiction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A0ECA-4AF5-47DF-A1F9-09F0C32E58A6}"/>
              </a:ext>
            </a:extLst>
          </p:cNvPr>
          <p:cNvSpPr/>
          <p:nvPr/>
        </p:nvSpPr>
        <p:spPr>
          <a:xfrm>
            <a:off x="3473219" y="1819810"/>
            <a:ext cx="1002528" cy="25457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DC978-ED6C-4C51-937C-059BBDD9896A}"/>
              </a:ext>
            </a:extLst>
          </p:cNvPr>
          <p:cNvSpPr/>
          <p:nvPr/>
        </p:nvSpPr>
        <p:spPr>
          <a:xfrm>
            <a:off x="8437915" y="2910664"/>
            <a:ext cx="3326382" cy="3640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Stress les mieux classés sur les 10 échantillons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EE86BB-AC90-469A-B8A7-02CD5B6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5496A9-BC37-4777-94A3-A2FF3778271C}"/>
              </a:ext>
            </a:extLst>
          </p:cNvPr>
          <p:cNvSpPr/>
          <p:nvPr/>
        </p:nvSpPr>
        <p:spPr>
          <a:xfrm>
            <a:off x="10101106" y="6084510"/>
            <a:ext cx="1759180" cy="4083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PLS-DA</a:t>
            </a:r>
          </a:p>
        </p:txBody>
      </p:sp>
    </p:spTree>
    <p:extLst>
      <p:ext uri="{BB962C8B-B14F-4D97-AF65-F5344CB8AC3E}">
        <p14:creationId xmlns:p14="http://schemas.microsoft.com/office/powerpoint/2010/main" val="146095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cs typeface="Calibri"/>
              </a:rPr>
              <a:t>Déconvolution non supervisée structure</a:t>
            </a:r>
          </a:p>
          <a:p>
            <a:pPr algn="ctr"/>
            <a:r>
              <a:rPr lang="fr-FR" sz="2000" b="1" dirty="0">
                <a:cs typeface="Calibri"/>
              </a:rPr>
              <a:t>avec incorporation connaissances biologiques : PLIER</a:t>
            </a:r>
          </a:p>
        </p:txBody>
      </p:sp>
      <p:pic>
        <p:nvPicPr>
          <p:cNvPr id="1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3AD81036-58D4-4B9A-BD5E-83A33E6CE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A64CC5-746D-454C-92B4-4BCB9C3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1206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4E63DC8-0761-432F-9D67-6C99D6532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48" y="782202"/>
            <a:ext cx="6722677" cy="502318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91D497-F78D-446C-832D-D5BC531936CC}"/>
              </a:ext>
            </a:extLst>
          </p:cNvPr>
          <p:cNvSpPr/>
          <p:nvPr/>
        </p:nvSpPr>
        <p:spPr>
          <a:xfrm>
            <a:off x="4656965" y="5874846"/>
            <a:ext cx="3312241" cy="36512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Figure issue de l’article Mao W. et al.</a:t>
            </a:r>
          </a:p>
        </p:txBody>
      </p:sp>
    </p:spTree>
    <p:extLst>
      <p:ext uri="{BB962C8B-B14F-4D97-AF65-F5344CB8AC3E}">
        <p14:creationId xmlns:p14="http://schemas.microsoft.com/office/powerpoint/2010/main" val="157279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B9F4D-544F-4A51-BB08-8F5250F63B4D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cs typeface="Calibri"/>
              </a:rPr>
              <a:t>Mise en place stratégie PLIER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16F0A-2E2A-457D-980D-2E3E5B529C5C}"/>
              </a:ext>
            </a:extLst>
          </p:cNvPr>
          <p:cNvSpPr txBox="1"/>
          <p:nvPr/>
        </p:nvSpPr>
        <p:spPr>
          <a:xfrm>
            <a:off x="10964779" y="154083"/>
            <a:ext cx="20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27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4F0C50CC-4C51-42A9-B9DF-C253841AD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101045C9-D1C2-4E3C-94DC-B455A202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7647C31-8D33-4928-B8F1-3AFC23F91BFA}"/>
              </a:ext>
            </a:extLst>
          </p:cNvPr>
          <p:cNvSpPr/>
          <p:nvPr/>
        </p:nvSpPr>
        <p:spPr>
          <a:xfrm>
            <a:off x="4422603" y="932999"/>
            <a:ext cx="3310742" cy="7623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Sélection de </a:t>
            </a:r>
            <a:r>
              <a:rPr lang="fr-F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pathways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(GO SLIM, KEGG, </a:t>
            </a:r>
            <a:r>
              <a:rPr lang="fr-F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AraCyc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0907352-0109-4AF8-8F6F-656F2B9919BB}"/>
              </a:ext>
            </a:extLst>
          </p:cNvPr>
          <p:cNvSpPr/>
          <p:nvPr/>
        </p:nvSpPr>
        <p:spPr>
          <a:xfrm>
            <a:off x="5022668" y="2169734"/>
            <a:ext cx="2110611" cy="6783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Filtrage des données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00467F9-B24E-4401-B947-A0E62853D596}"/>
              </a:ext>
            </a:extLst>
          </p:cNvPr>
          <p:cNvCxnSpPr>
            <a:cxnSpLocks/>
            <a:stCxn id="24" idx="4"/>
            <a:endCxn id="33" idx="0"/>
          </p:cNvCxnSpPr>
          <p:nvPr/>
        </p:nvCxnSpPr>
        <p:spPr>
          <a:xfrm>
            <a:off x="6077974" y="1695398"/>
            <a:ext cx="0" cy="47433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09FC9E5-C246-45DA-8F40-26AC980FA8F7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4647916" y="2748723"/>
            <a:ext cx="683844" cy="53630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FBCE80E-E874-4F8F-A387-0D9D901A7FDA}"/>
              </a:ext>
            </a:extLst>
          </p:cNvPr>
          <p:cNvCxnSpPr>
            <a:cxnSpLocks/>
            <a:stCxn id="33" idx="4"/>
            <a:endCxn id="43" idx="0"/>
          </p:cNvCxnSpPr>
          <p:nvPr/>
        </p:nvCxnSpPr>
        <p:spPr>
          <a:xfrm>
            <a:off x="6077974" y="2848062"/>
            <a:ext cx="18023" cy="53384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9D821F-25FE-4995-9319-57271A1C1ECE}"/>
              </a:ext>
            </a:extLst>
          </p:cNvPr>
          <p:cNvCxnSpPr>
            <a:cxnSpLocks/>
            <a:stCxn id="33" idx="5"/>
            <a:endCxn id="44" idx="0"/>
          </p:cNvCxnSpPr>
          <p:nvPr/>
        </p:nvCxnSpPr>
        <p:spPr>
          <a:xfrm>
            <a:off x="6824187" y="2748723"/>
            <a:ext cx="852635" cy="5426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6522DC1-4A35-4785-A54B-5C0B185E1A89}"/>
              </a:ext>
            </a:extLst>
          </p:cNvPr>
          <p:cNvSpPr/>
          <p:nvPr/>
        </p:nvSpPr>
        <p:spPr>
          <a:xfrm>
            <a:off x="4047414" y="3285027"/>
            <a:ext cx="1201003" cy="547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Gènes non annotés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24806E-5270-43E8-8C93-DC401811510B}"/>
              </a:ext>
            </a:extLst>
          </p:cNvPr>
          <p:cNvSpPr/>
          <p:nvPr/>
        </p:nvSpPr>
        <p:spPr>
          <a:xfrm>
            <a:off x="5495495" y="3381907"/>
            <a:ext cx="1201003" cy="547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Pathways</a:t>
            </a:r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taille &lt;10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C5FC66-32FD-4F5A-9F3A-C5E2D23B5CD7}"/>
              </a:ext>
            </a:extLst>
          </p:cNvPr>
          <p:cNvSpPr/>
          <p:nvPr/>
        </p:nvSpPr>
        <p:spPr>
          <a:xfrm>
            <a:off x="7076320" y="3291334"/>
            <a:ext cx="1201003" cy="547473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Pathways</a:t>
            </a:r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redondants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E93C8D38-AD1A-4B94-91D1-31A333A44FD5}"/>
              </a:ext>
            </a:extLst>
          </p:cNvPr>
          <p:cNvSpPr/>
          <p:nvPr/>
        </p:nvSpPr>
        <p:spPr>
          <a:xfrm rot="5400000">
            <a:off x="5756832" y="3893231"/>
            <a:ext cx="678328" cy="75062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81EBE7-5512-4632-8E43-FCDAE547F9A6}"/>
              </a:ext>
            </a:extLst>
          </p:cNvPr>
          <p:cNvSpPr/>
          <p:nvPr/>
        </p:nvSpPr>
        <p:spPr>
          <a:xfrm>
            <a:off x="5051592" y="4607709"/>
            <a:ext cx="2088808" cy="6783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 du modèle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7B71E3-F9B6-4062-9DC4-42F7E0D318F1}"/>
              </a:ext>
            </a:extLst>
          </p:cNvPr>
          <p:cNvSpPr/>
          <p:nvPr/>
        </p:nvSpPr>
        <p:spPr>
          <a:xfrm>
            <a:off x="4125977" y="5781202"/>
            <a:ext cx="1201003" cy="547473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 pertinentes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7AF4EAF-7178-40A6-8DAF-306C4E795B4F}"/>
              </a:ext>
            </a:extLst>
          </p:cNvPr>
          <p:cNvSpPr/>
          <p:nvPr/>
        </p:nvSpPr>
        <p:spPr>
          <a:xfrm>
            <a:off x="6446469" y="5715774"/>
            <a:ext cx="2156740" cy="678328"/>
          </a:xfrm>
          <a:prstGeom prst="ellipse">
            <a:avLst/>
          </a:prstGeom>
          <a:solidFill>
            <a:srgbClr val="7BAC7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Projection données externes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431DA01-4412-496F-8DFC-28CC954821E4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4726479" y="5186698"/>
            <a:ext cx="631012" cy="59450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1F5B575-F712-4186-8FC6-577C6C8EAEBF}"/>
              </a:ext>
            </a:extLst>
          </p:cNvPr>
          <p:cNvCxnSpPr>
            <a:cxnSpLocks/>
            <a:stCxn id="49" idx="5"/>
            <a:endCxn id="52" idx="0"/>
          </p:cNvCxnSpPr>
          <p:nvPr/>
        </p:nvCxnSpPr>
        <p:spPr>
          <a:xfrm>
            <a:off x="6834501" y="5186698"/>
            <a:ext cx="690338" cy="52907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BC92B6F-94DB-4ECE-BACF-49CFF1F3439B}"/>
              </a:ext>
            </a:extLst>
          </p:cNvPr>
          <p:cNvCxnSpPr>
            <a:cxnSpLocks/>
            <a:stCxn id="50" idx="3"/>
            <a:endCxn id="52" idx="2"/>
          </p:cNvCxnSpPr>
          <p:nvPr/>
        </p:nvCxnSpPr>
        <p:spPr>
          <a:xfrm flipV="1">
            <a:off x="5326980" y="6054938"/>
            <a:ext cx="1119489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7AAAF4EA-8F9D-44D0-96F1-8B2D9B528A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932999"/>
            <a:ext cx="1350410" cy="96924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AB1939A-1F5E-4805-AA76-E550ECDE03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85" y="891267"/>
            <a:ext cx="1094449" cy="969246"/>
          </a:xfrm>
          <a:prstGeom prst="rect">
            <a:avLst/>
          </a:prstGeom>
        </p:spPr>
      </p:pic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169E4C-C580-412F-84AB-020FF9948F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91" y="1103593"/>
            <a:ext cx="1634847" cy="42120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2DCA3ED-0C6F-4139-8215-C4C81E8423BA}"/>
              </a:ext>
            </a:extLst>
          </p:cNvPr>
          <p:cNvSpPr txBox="1"/>
          <p:nvPr/>
        </p:nvSpPr>
        <p:spPr>
          <a:xfrm>
            <a:off x="8709262" y="5925001"/>
            <a:ext cx="22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MultiPLIER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7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r>
              <a:rPr lang="fr-FR" b="1" dirty="0">
                <a:cs typeface="Calibri"/>
              </a:rPr>
              <a:t>				    Construction du modèle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Choix des 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pathways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 et filtrage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1113619" y="184860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5" name="Image 4" descr="Une image contenant texte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B896BF4A-B5D3-4868-AE57-CC5D3B55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" y="1314590"/>
            <a:ext cx="5479127" cy="3909391"/>
          </a:xfrm>
          <a:prstGeom prst="rect">
            <a:avLst/>
          </a:prstGeom>
        </p:spPr>
      </p:pic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48D080BF-64CC-43F2-9917-EAC642F3D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447AD797-D59A-4105-A447-FADC7A07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90577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187AB2-D448-46C8-B28D-205482D5EBCB}"/>
              </a:ext>
            </a:extLst>
          </p:cNvPr>
          <p:cNvSpPr/>
          <p:nvPr/>
        </p:nvSpPr>
        <p:spPr>
          <a:xfrm>
            <a:off x="1117937" y="5311676"/>
            <a:ext cx="3876542" cy="29060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Heatmap</a:t>
            </a:r>
            <a:r>
              <a:rPr lang="fr-FR" sz="1200" b="1" dirty="0">
                <a:solidFill>
                  <a:schemeClr val="bg1"/>
                </a:solidFill>
              </a:rPr>
              <a:t> indice de </a:t>
            </a:r>
            <a:r>
              <a:rPr lang="fr-FR" sz="1200" b="1" dirty="0" err="1">
                <a:solidFill>
                  <a:schemeClr val="bg1"/>
                </a:solidFill>
              </a:rPr>
              <a:t>Jacard</a:t>
            </a:r>
            <a:r>
              <a:rPr lang="fr-FR" sz="1200" b="1" dirty="0">
                <a:solidFill>
                  <a:schemeClr val="bg1"/>
                </a:solidFill>
              </a:rPr>
              <a:t> pour les 210 </a:t>
            </a:r>
            <a:r>
              <a:rPr lang="fr-FR" sz="1200" b="1" dirty="0" err="1">
                <a:solidFill>
                  <a:schemeClr val="bg1"/>
                </a:solidFill>
              </a:rPr>
              <a:t>pathways</a:t>
            </a:r>
            <a:r>
              <a:rPr lang="fr-FR" sz="1200" b="1" dirty="0">
                <a:solidFill>
                  <a:schemeClr val="bg1"/>
                </a:solidFill>
              </a:rPr>
              <a:t> choisis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ED25B-4701-4921-840C-CD163081D810}"/>
              </a:ext>
            </a:extLst>
          </p:cNvPr>
          <p:cNvSpPr/>
          <p:nvPr/>
        </p:nvSpPr>
        <p:spPr>
          <a:xfrm>
            <a:off x="7197523" y="5246997"/>
            <a:ext cx="3312241" cy="36512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Répartition des valeurs de l’indice de Jaccard &gt;0.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233FAE3-98C3-4371-BFEA-E187724417AE}"/>
              </a:ext>
            </a:extLst>
          </p:cNvPr>
          <p:cNvGrpSpPr/>
          <p:nvPr/>
        </p:nvGrpSpPr>
        <p:grpSpPr>
          <a:xfrm>
            <a:off x="6396230" y="1487784"/>
            <a:ext cx="4857580" cy="3465913"/>
            <a:chOff x="6096000" y="1968238"/>
            <a:chExt cx="4857580" cy="346591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BC9D90C-9189-4AD5-9920-5098121A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68238"/>
              <a:ext cx="4857580" cy="3465913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44720AC-034D-4B01-81C6-61C95098C48D}"/>
                </a:ext>
              </a:extLst>
            </p:cNvPr>
            <p:cNvCxnSpPr>
              <a:cxnSpLocks/>
            </p:cNvCxnSpPr>
            <p:nvPr/>
          </p:nvCxnSpPr>
          <p:spPr>
            <a:xfrm>
              <a:off x="8726905" y="2294021"/>
              <a:ext cx="0" cy="283945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3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2174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Modèle PLIER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Variables latentes significativement reliées à des 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pathways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1113619" y="184860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0F8F8D-B16A-4BB9-937B-03AF7142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5" y="1597134"/>
            <a:ext cx="5134826" cy="3663730"/>
          </a:xfrm>
          <a:prstGeom prst="rect">
            <a:avLst/>
          </a:prstGeom>
        </p:spPr>
      </p:pic>
      <p:pic>
        <p:nvPicPr>
          <p:cNvPr id="15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D10E6930-4D46-488A-8C0F-AF76E596E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FD5F7B2-446E-4790-AECD-59E2933E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90577"/>
            <a:ext cx="274320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8438A3-E04C-4F65-96C7-D0DFE0982CD2}"/>
              </a:ext>
            </a:extLst>
          </p:cNvPr>
          <p:cNvSpPr/>
          <p:nvPr/>
        </p:nvSpPr>
        <p:spPr>
          <a:xfrm>
            <a:off x="420015" y="5390817"/>
            <a:ext cx="5134826" cy="346436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Visualisation Matrice U,  pour les variables latentes significatives (AUC &gt; 0,75)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8D47B-EA50-48F1-AC7B-091DDB0CBF27}"/>
              </a:ext>
            </a:extLst>
          </p:cNvPr>
          <p:cNvSpPr/>
          <p:nvPr/>
        </p:nvSpPr>
        <p:spPr>
          <a:xfrm>
            <a:off x="7572613" y="5433467"/>
            <a:ext cx="2950473" cy="36512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Reprise </a:t>
            </a:r>
            <a:r>
              <a:rPr lang="fr-FR" sz="1200" b="1" dirty="0" err="1">
                <a:solidFill>
                  <a:schemeClr val="bg1"/>
                </a:solidFill>
              </a:rPr>
              <a:t>summary</a:t>
            </a:r>
            <a:r>
              <a:rPr lang="fr-FR" sz="1200" b="1" dirty="0">
                <a:solidFill>
                  <a:schemeClr val="bg1"/>
                </a:solidFill>
              </a:rPr>
              <a:t> du modèle PLIER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3AE607-102E-467C-8121-A580D729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878" y="1819188"/>
            <a:ext cx="6274254" cy="3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9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2174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Modèle PLIER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Nouvelles données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1113619" y="184860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15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D10E6930-4D46-488A-8C0F-AF76E596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FD5F7B2-446E-4790-AECD-59E2933E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90577"/>
            <a:ext cx="274320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228DC2-0BCF-47FF-9447-1D5DF2A5C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7" y="831933"/>
            <a:ext cx="2626723" cy="120541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548BE7-4801-4E7A-8246-F8853609F1C4}"/>
              </a:ext>
            </a:extLst>
          </p:cNvPr>
          <p:cNvSpPr txBox="1"/>
          <p:nvPr/>
        </p:nvSpPr>
        <p:spPr>
          <a:xfrm>
            <a:off x="2912755" y="1631813"/>
            <a:ext cx="7007784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High-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resolution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temporal profiling of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transcripts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during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Arabidopsis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leaf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senescence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reveals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a distinct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chronology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processes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regulation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Breeze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E, et al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400" i="1" dirty="0">
                <a:solidFill>
                  <a:schemeClr val="accent1">
                    <a:lumMod val="50000"/>
                  </a:schemeClr>
                </a:solidFill>
              </a:rPr>
              <a:t>Plant </a:t>
            </a:r>
            <a:r>
              <a:rPr lang="fr-FR" sz="2400" i="1" dirty="0" err="1">
                <a:solidFill>
                  <a:schemeClr val="accent1">
                    <a:lumMod val="50000"/>
                  </a:schemeClr>
                </a:solidFill>
              </a:rPr>
              <a:t>Cell</a:t>
            </a:r>
            <a:r>
              <a:rPr lang="fr-FR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2011 Mar;23(3):873-94.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070D56-E147-4B91-89F5-C849C9556380}"/>
              </a:ext>
            </a:extLst>
          </p:cNvPr>
          <p:cNvSpPr/>
          <p:nvPr/>
        </p:nvSpPr>
        <p:spPr>
          <a:xfrm>
            <a:off x="1137269" y="3989537"/>
            <a:ext cx="1663191" cy="4083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CATMA V3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287FF-7912-4006-A05B-CAF90843F013}"/>
              </a:ext>
            </a:extLst>
          </p:cNvPr>
          <p:cNvSpPr/>
          <p:nvPr/>
        </p:nvSpPr>
        <p:spPr>
          <a:xfrm>
            <a:off x="3554411" y="4680249"/>
            <a:ext cx="1978811" cy="4083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 jours  d’étude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B487E-2CE1-49C0-B427-2C2E3988032F}"/>
              </a:ext>
            </a:extLst>
          </p:cNvPr>
          <p:cNvSpPr/>
          <p:nvPr/>
        </p:nvSpPr>
        <p:spPr>
          <a:xfrm>
            <a:off x="6416647" y="4619347"/>
            <a:ext cx="2483797" cy="7561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valeurs par jour :</a:t>
            </a: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matin : 7h d’exposition lumière</a:t>
            </a: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après-midi : 14h d’exposition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071C0-F4FB-4732-8F73-9CA03B51E50D}"/>
              </a:ext>
            </a:extLst>
          </p:cNvPr>
          <p:cNvSpPr/>
          <p:nvPr/>
        </p:nvSpPr>
        <p:spPr>
          <a:xfrm>
            <a:off x="9448799" y="4003578"/>
            <a:ext cx="1978811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 :</a:t>
            </a: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Moyenne sur 4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réplicats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9C69B-C99C-4427-9E52-8B97C9D0D623}"/>
              </a:ext>
            </a:extLst>
          </p:cNvPr>
          <p:cNvSpPr/>
          <p:nvPr/>
        </p:nvSpPr>
        <p:spPr>
          <a:xfrm>
            <a:off x="2428521" y="831933"/>
            <a:ext cx="372755" cy="51144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E2878C8F-0F92-492F-B08C-625C928E9192}"/>
              </a:ext>
            </a:extLst>
          </p:cNvPr>
          <p:cNvCxnSpPr>
            <a:cxnSpLocks/>
          </p:cNvCxnSpPr>
          <p:nvPr/>
        </p:nvCxnSpPr>
        <p:spPr>
          <a:xfrm>
            <a:off x="1963343" y="2315497"/>
            <a:ext cx="7992663" cy="346871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716F0-A9BB-431C-A8C7-6ABD24381F7E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sz="2400" b="1" dirty="0">
                <a:cs typeface="Calibri"/>
              </a:rPr>
              <a:t>Contexte</a:t>
            </a:r>
            <a:r>
              <a:rPr lang="fr-FR" b="1" dirty="0">
                <a:cs typeface="Calibri"/>
              </a:rPr>
              <a:t> </a:t>
            </a:r>
          </a:p>
          <a:p>
            <a:pPr algn="ctr"/>
            <a:endParaRPr lang="fr-FR" b="1" dirty="0">
              <a:cs typeface="Calibri"/>
            </a:endParaRPr>
          </a:p>
        </p:txBody>
      </p:sp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48B1EB-0C44-4EF2-ACD9-966B09FC2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pic>
        <p:nvPicPr>
          <p:cNvPr id="8" name="Image 7" descr="Une image contenant texte, plante&#10;&#10;Description générée automatiquement">
            <a:extLst>
              <a:ext uri="{FF2B5EF4-FFF2-40B4-BE49-F238E27FC236}">
                <a16:creationId xmlns:a16="http://schemas.microsoft.com/office/drawing/2014/main" id="{3B1D11F2-6A28-4B7F-9B75-7C47C0B667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6783" r="18800" b="17368"/>
          <a:stretch/>
        </p:blipFill>
        <p:spPr>
          <a:xfrm>
            <a:off x="10537470" y="4856642"/>
            <a:ext cx="1654530" cy="13749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FB46B9-7F7F-41D8-B874-D50CAF8CAA99}"/>
              </a:ext>
            </a:extLst>
          </p:cNvPr>
          <p:cNvSpPr/>
          <p:nvPr/>
        </p:nvSpPr>
        <p:spPr>
          <a:xfrm>
            <a:off x="4886255" y="3711739"/>
            <a:ext cx="3326382" cy="7426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Transfert de connaissances possible réponse transcriptomique au stress </a:t>
            </a:r>
          </a:p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d’A. thaliana ?</a:t>
            </a:r>
          </a:p>
        </p:txBody>
      </p:sp>
      <p:pic>
        <p:nvPicPr>
          <p:cNvPr id="14" name="Image 13" descr="Une image contenant plante&#10;&#10;Description générée automatiquement">
            <a:extLst>
              <a:ext uri="{FF2B5EF4-FFF2-40B4-BE49-F238E27FC236}">
                <a16:creationId xmlns:a16="http://schemas.microsoft.com/office/drawing/2014/main" id="{E25E7147-D708-484E-AA71-1D79CBDC3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" y="1039475"/>
            <a:ext cx="1724463" cy="18581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CAC588-E37B-4975-BF4A-446CE81A3D1C}"/>
              </a:ext>
            </a:extLst>
          </p:cNvPr>
          <p:cNvSpPr/>
          <p:nvPr/>
        </p:nvSpPr>
        <p:spPr>
          <a:xfrm>
            <a:off x="3351748" y="2428028"/>
            <a:ext cx="3105977" cy="9365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Plantes modèles extrêmement bien connues, contrôlées</a:t>
            </a:r>
          </a:p>
          <a:p>
            <a:pPr algn="ctr"/>
            <a:r>
              <a:rPr lang="fr-FR" sz="1400" b="1" i="1" dirty="0" err="1">
                <a:solidFill>
                  <a:schemeClr val="accent5">
                    <a:lumMod val="50000"/>
                  </a:schemeClr>
                </a:solidFill>
              </a:rPr>
              <a:t>Genevestigator</a:t>
            </a:r>
            <a:r>
              <a:rPr lang="fr-FR" sz="1400" b="1" i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fr-FR" sz="1400" b="1" i="1" dirty="0" err="1">
                <a:solidFill>
                  <a:schemeClr val="accent5">
                    <a:lumMod val="50000"/>
                  </a:schemeClr>
                </a:solidFill>
              </a:rPr>
              <a:t>GeneMania</a:t>
            </a:r>
            <a:r>
              <a:rPr lang="fr-FR" sz="1400" b="1" i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fr-FR" sz="1400" b="1" i="1" dirty="0" err="1">
                <a:solidFill>
                  <a:schemeClr val="accent5">
                    <a:lumMod val="50000"/>
                  </a:schemeClr>
                </a:solidFill>
              </a:rPr>
              <a:t>MapMan</a:t>
            </a:r>
            <a:r>
              <a:rPr lang="fr-FR" sz="1400" b="1" i="1" dirty="0">
                <a:solidFill>
                  <a:schemeClr val="accent5">
                    <a:lumMod val="50000"/>
                  </a:schemeClr>
                </a:solidFill>
              </a:rPr>
              <a:t>, ATTED-II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7474F-4A9F-4AC7-BC9B-3E2E95684F89}"/>
              </a:ext>
            </a:extLst>
          </p:cNvPr>
          <p:cNvSpPr/>
          <p:nvPr/>
        </p:nvSpPr>
        <p:spPr>
          <a:xfrm>
            <a:off x="1759180" y="1199192"/>
            <a:ext cx="3630967" cy="85002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Contexte changement climatique :</a:t>
            </a:r>
          </a:p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Sélectionner plantes résistantes aux stress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intérêt agronomique fort</a:t>
            </a:r>
          </a:p>
          <a:p>
            <a:pPr algn="ctr"/>
            <a:r>
              <a:rPr lang="fr-FR" sz="1400" b="1" i="1" dirty="0">
                <a:solidFill>
                  <a:schemeClr val="accent5">
                    <a:lumMod val="50000"/>
                  </a:schemeClr>
                </a:solidFill>
              </a:rPr>
              <a:t>Souche maïs résistante au froid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A712C-F69F-4055-B9B1-56AC65A2ADAF}"/>
              </a:ext>
            </a:extLst>
          </p:cNvPr>
          <p:cNvSpPr/>
          <p:nvPr/>
        </p:nvSpPr>
        <p:spPr>
          <a:xfrm>
            <a:off x="6386144" y="4801499"/>
            <a:ext cx="3326382" cy="7426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 d’un modèle permettant projections de nouvelles données (Arabidopsis ou autres espèces)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9C0D701-518A-4299-B139-13CC1B121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95" y="3705354"/>
            <a:ext cx="2323809" cy="809524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F64D145-E225-4B14-89D7-21E4377D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21" name="Image 20" descr="Une image contenant plante&#10;&#10;Description générée automatiquement">
            <a:extLst>
              <a:ext uri="{FF2B5EF4-FFF2-40B4-BE49-F238E27FC236}">
                <a16:creationId xmlns:a16="http://schemas.microsoft.com/office/drawing/2014/main" id="{CE4340D3-C5F7-4D11-A12F-C372BB10E4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59" y="4999822"/>
            <a:ext cx="1724463" cy="18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4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2174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Modèle PLIER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Intégration de nouvelles données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1113619" y="184860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E3B12-CE0F-4907-966A-84960AFA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95" y="987720"/>
            <a:ext cx="6064365" cy="4326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BD9A69-DC4C-416D-9EFB-E96854358C88}"/>
                  </a:ext>
                </a:extLst>
              </p:cNvPr>
              <p:cNvSpPr txBox="1"/>
              <p:nvPr/>
            </p:nvSpPr>
            <p:spPr>
              <a:xfrm>
                <a:off x="1279252" y="1979887"/>
                <a:ext cx="2887812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BD9A69-DC4C-416D-9EFB-E968543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52" y="1979887"/>
                <a:ext cx="2887812" cy="276999"/>
              </a:xfrm>
              <a:prstGeom prst="rect">
                <a:avLst/>
              </a:prstGeom>
              <a:blipFill>
                <a:blip r:embed="rId3"/>
                <a:stretch>
                  <a:fillRect t="-25532" b="-4680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A29084E6-939E-4D6E-A347-D442D298B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3D64FD1-68AE-48FB-A99D-D468DA4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74928"/>
            <a:ext cx="274320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53D38-940E-4F26-B6CF-D78869EC5E82}"/>
              </a:ext>
            </a:extLst>
          </p:cNvPr>
          <p:cNvSpPr/>
          <p:nvPr/>
        </p:nvSpPr>
        <p:spPr>
          <a:xfrm>
            <a:off x="6721642" y="5419091"/>
            <a:ext cx="4604084" cy="36512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Heatmap</a:t>
            </a:r>
            <a:r>
              <a:rPr lang="fr-FR" sz="1200" b="1" dirty="0">
                <a:solidFill>
                  <a:schemeClr val="bg1"/>
                </a:solidFill>
              </a:rPr>
              <a:t> nouvelle matrice B pour les variables latentes significatives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F9127-B4E7-4E35-A173-CDA448CCD64D}"/>
              </a:ext>
            </a:extLst>
          </p:cNvPr>
          <p:cNvSpPr/>
          <p:nvPr/>
        </p:nvSpPr>
        <p:spPr>
          <a:xfrm>
            <a:off x="1059967" y="1493265"/>
            <a:ext cx="3326382" cy="3640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 de la nouvelle matrice : </a:t>
            </a:r>
          </a:p>
          <a:p>
            <a:pPr algn="ctr"/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GetNewDataB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288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2174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Modèle PLIER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Intégration de nouvelles données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1113619" y="184860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E3B12-CE0F-4907-966A-84960AFA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95" y="987720"/>
            <a:ext cx="6064365" cy="4326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BD9A69-DC4C-416D-9EFB-E96854358C88}"/>
                  </a:ext>
                </a:extLst>
              </p:cNvPr>
              <p:cNvSpPr txBox="1"/>
              <p:nvPr/>
            </p:nvSpPr>
            <p:spPr>
              <a:xfrm>
                <a:off x="1279252" y="1979887"/>
                <a:ext cx="2887812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BD9A69-DC4C-416D-9EFB-E968543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52" y="1979887"/>
                <a:ext cx="2887812" cy="276999"/>
              </a:xfrm>
              <a:prstGeom prst="rect">
                <a:avLst/>
              </a:prstGeom>
              <a:blipFill>
                <a:blip r:embed="rId3"/>
                <a:stretch>
                  <a:fillRect t="-25532" b="-4680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A29084E6-939E-4D6E-A347-D442D298B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3D64FD1-68AE-48FB-A99D-D468DA4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74928"/>
            <a:ext cx="274320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BA78B-03B5-4E10-87C7-124828B4F84F}"/>
              </a:ext>
            </a:extLst>
          </p:cNvPr>
          <p:cNvSpPr/>
          <p:nvPr/>
        </p:nvSpPr>
        <p:spPr>
          <a:xfrm>
            <a:off x="6428096" y="3684896"/>
            <a:ext cx="5240740" cy="1119116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F9127-B4E7-4E35-A173-CDA448CCD64D}"/>
              </a:ext>
            </a:extLst>
          </p:cNvPr>
          <p:cNvSpPr/>
          <p:nvPr/>
        </p:nvSpPr>
        <p:spPr>
          <a:xfrm>
            <a:off x="1059967" y="1493265"/>
            <a:ext cx="3326382" cy="3640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 de la nouvelle matrice : </a:t>
            </a:r>
          </a:p>
          <a:p>
            <a:pPr algn="ctr"/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GetNewDataB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0C27-C2C8-4245-9C18-3CF81C36BF58}"/>
              </a:ext>
            </a:extLst>
          </p:cNvPr>
          <p:cNvSpPr/>
          <p:nvPr/>
        </p:nvSpPr>
        <p:spPr>
          <a:xfrm>
            <a:off x="2723158" y="4062451"/>
            <a:ext cx="3326382" cy="3640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Pathways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 plus variables dans les nouveaux échantillons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69C1A-56BA-421C-840D-986C73447E9F}"/>
              </a:ext>
            </a:extLst>
          </p:cNvPr>
          <p:cNvSpPr/>
          <p:nvPr/>
        </p:nvSpPr>
        <p:spPr>
          <a:xfrm>
            <a:off x="6721642" y="5419091"/>
            <a:ext cx="4604084" cy="36512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Heatmap</a:t>
            </a:r>
            <a:r>
              <a:rPr lang="fr-FR" sz="1200" b="1" dirty="0">
                <a:solidFill>
                  <a:schemeClr val="bg1"/>
                </a:solidFill>
              </a:rPr>
              <a:t> nouvelle matrice B pour les variables latentes significatives</a:t>
            </a:r>
          </a:p>
        </p:txBody>
      </p:sp>
    </p:spTree>
    <p:extLst>
      <p:ext uri="{BB962C8B-B14F-4D97-AF65-F5344CB8AC3E}">
        <p14:creationId xmlns:p14="http://schemas.microsoft.com/office/powerpoint/2010/main" val="53579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2174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Modèle PLIER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Intégration de nouvelles données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10A620-8BD4-437F-B4FF-83FA162CF0B1}"/>
              </a:ext>
            </a:extLst>
          </p:cNvPr>
          <p:cNvSpPr txBox="1"/>
          <p:nvPr/>
        </p:nvSpPr>
        <p:spPr>
          <a:xfrm>
            <a:off x="11113619" y="184860"/>
            <a:ext cx="21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PLIER.html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E3B12-CE0F-4907-966A-84960AFA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95" y="987720"/>
            <a:ext cx="6064365" cy="4326962"/>
          </a:xfrm>
          <a:prstGeom prst="rect">
            <a:avLst/>
          </a:prstGeom>
        </p:spPr>
      </p:pic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A29084E6-939E-4D6E-A347-D442D298B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3D64FD1-68AE-48FB-A99D-D468DA4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74928"/>
            <a:ext cx="274320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037DBB6-F8B4-4C7F-A144-24C1C800B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9" y="1647609"/>
            <a:ext cx="4886298" cy="301370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32B7ACA-868C-4392-BBC3-6EB2EBB4178B}"/>
              </a:ext>
            </a:extLst>
          </p:cNvPr>
          <p:cNvSpPr/>
          <p:nvPr/>
        </p:nvSpPr>
        <p:spPr>
          <a:xfrm>
            <a:off x="5774395" y="3603009"/>
            <a:ext cx="5339224" cy="36849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60AC6D-F315-4852-BE84-CB209ED927CC}"/>
              </a:ext>
            </a:extLst>
          </p:cNvPr>
          <p:cNvSpPr/>
          <p:nvPr/>
        </p:nvSpPr>
        <p:spPr>
          <a:xfrm>
            <a:off x="832539" y="4841060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Plotline</a:t>
            </a:r>
            <a:r>
              <a:rPr lang="fr-FR" sz="1200" b="1" dirty="0">
                <a:solidFill>
                  <a:schemeClr val="bg1"/>
                </a:solidFill>
              </a:rPr>
              <a:t> des valeurs de la matrice B pour la variable latente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33E02F-3E05-4ABF-870E-F6FF6635FF32}"/>
              </a:ext>
            </a:extLst>
          </p:cNvPr>
          <p:cNvSpPr/>
          <p:nvPr/>
        </p:nvSpPr>
        <p:spPr>
          <a:xfrm>
            <a:off x="6721642" y="5419091"/>
            <a:ext cx="4604084" cy="36512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Heatmap</a:t>
            </a:r>
            <a:r>
              <a:rPr lang="fr-FR" sz="1200" b="1" dirty="0">
                <a:solidFill>
                  <a:schemeClr val="bg1"/>
                </a:solidFill>
              </a:rPr>
              <a:t> nouvelle matrice B pour les variables latentes significatives</a:t>
            </a:r>
          </a:p>
        </p:txBody>
      </p:sp>
    </p:spTree>
    <p:extLst>
      <p:ext uri="{BB962C8B-B14F-4D97-AF65-F5344CB8AC3E}">
        <p14:creationId xmlns:p14="http://schemas.microsoft.com/office/powerpoint/2010/main" val="6338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Conclusions et perspectives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C16D7-99A7-44CA-B4F0-54172A913510}"/>
              </a:ext>
            </a:extLst>
          </p:cNvPr>
          <p:cNvSpPr/>
          <p:nvPr/>
        </p:nvSpPr>
        <p:spPr>
          <a:xfrm>
            <a:off x="2297579" y="969867"/>
            <a:ext cx="3326382" cy="33775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Bilan première stratégie :</a:t>
            </a: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 difficile des catégories de stress :  manque homogénéité, recoupement </a:t>
            </a:r>
          </a:p>
          <a:p>
            <a:pPr marL="171450" indent="-171450" algn="ctr">
              <a:buFontTx/>
              <a:buChar char="-"/>
            </a:pP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fr-FR" sz="1400" b="1" dirty="0">
                <a:solidFill>
                  <a:srgbClr val="C00000"/>
                </a:solidFill>
              </a:rPr>
              <a:t>LDA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pertinente pour </a:t>
            </a:r>
            <a:r>
              <a:rPr lang="fr-FR" sz="1400" b="1" dirty="0">
                <a:solidFill>
                  <a:srgbClr val="C00000"/>
                </a:solidFill>
              </a:rPr>
              <a:t>3 catégories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stress seulement</a:t>
            </a:r>
          </a:p>
          <a:p>
            <a:pPr marL="171450" indent="-171450" algn="ctr">
              <a:buFontTx/>
              <a:buChar char="-"/>
            </a:pP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set </a:t>
            </a:r>
            <a:r>
              <a:rPr lang="fr-FR" sz="1400" b="1" dirty="0">
                <a:solidFill>
                  <a:srgbClr val="C00000"/>
                </a:solidFill>
              </a:rPr>
              <a:t>pas assez spécifiques</a:t>
            </a:r>
          </a:p>
          <a:p>
            <a:pPr marL="171450" indent="-171450" algn="ctr">
              <a:buFontTx/>
              <a:buChar char="-"/>
            </a:pP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400" b="1" dirty="0">
                <a:solidFill>
                  <a:srgbClr val="C00000"/>
                </a:solidFill>
              </a:rPr>
              <a:t>Effet projet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FD35E-FE08-4FE3-BECF-67A52DEAA28E}"/>
              </a:ext>
            </a:extLst>
          </p:cNvPr>
          <p:cNvSpPr/>
          <p:nvPr/>
        </p:nvSpPr>
        <p:spPr>
          <a:xfrm>
            <a:off x="6400800" y="969867"/>
            <a:ext cx="3603009" cy="33775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Bilan deuxième stratégie :</a:t>
            </a: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a </a:t>
            </a:r>
            <a:r>
              <a:rPr lang="fr-FR" sz="1400" b="1" dirty="0">
                <a:solidFill>
                  <a:srgbClr val="C00000"/>
                </a:solidFill>
              </a:rPr>
              <a:t>13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b="1" dirty="0">
                <a:solidFill>
                  <a:srgbClr val="C00000"/>
                </a:solidFill>
              </a:rPr>
              <a:t>variables latentes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significatives</a:t>
            </a:r>
          </a:p>
          <a:p>
            <a:pPr marL="171450" indent="-171450" algn="ctr">
              <a:buFontTx/>
              <a:buChar char="-"/>
            </a:pP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C00000"/>
                </a:solidFill>
              </a:rPr>
              <a:t>- Dimensions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input </a:t>
            </a:r>
            <a:r>
              <a:rPr lang="fr-FR" sz="1400" b="1" dirty="0">
                <a:solidFill>
                  <a:srgbClr val="C00000"/>
                </a:solidFill>
              </a:rPr>
              <a:t>similaires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données présentées vignettes</a:t>
            </a:r>
          </a:p>
          <a:p>
            <a:pPr marL="171450" indent="-171450" algn="ctr">
              <a:buFontTx/>
              <a:buChar char="-"/>
            </a:pP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LV photosynthèse retrouvé avec </a:t>
            </a:r>
            <a:r>
              <a:rPr lang="fr-FR" sz="1400" b="1" dirty="0">
                <a:solidFill>
                  <a:srgbClr val="C00000"/>
                </a:solidFill>
              </a:rPr>
              <a:t>autres données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hors GEM2Net (</a:t>
            </a:r>
            <a:r>
              <a:rPr lang="fr-F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MultiPLIER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 algn="ctr">
              <a:buFontTx/>
              <a:buChar char="-"/>
            </a:pP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EF42-3343-4DD7-827C-BB61C42A5D97}"/>
              </a:ext>
            </a:extLst>
          </p:cNvPr>
          <p:cNvSpPr/>
          <p:nvPr/>
        </p:nvSpPr>
        <p:spPr>
          <a:xfrm>
            <a:off x="2297579" y="4523874"/>
            <a:ext cx="7706230" cy="22829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Perspectives 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Repenser les catégories de stress, nouvelle variable ?</a:t>
            </a:r>
          </a:p>
          <a:p>
            <a:pPr marL="285750" indent="-285750" algn="ctr">
              <a:buFontTx/>
              <a:buChar char="-"/>
            </a:pP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b="1" dirty="0">
                <a:solidFill>
                  <a:srgbClr val="C00000"/>
                </a:solidFill>
              </a:rPr>
              <a:t>Etude bibliographique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fiches projets</a:t>
            </a:r>
          </a:p>
          <a:p>
            <a:pPr marL="285750" indent="-285750" algn="ctr">
              <a:buFontTx/>
              <a:buChar char="-"/>
            </a:pP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Approfondir l’étude des variables latentes de PLIER : </a:t>
            </a:r>
            <a:r>
              <a:rPr lang="fr-FR" sz="1200" b="1" dirty="0">
                <a:solidFill>
                  <a:srgbClr val="C00000"/>
                </a:solidFill>
              </a:rPr>
              <a:t>autres données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200" b="1" dirty="0">
                <a:solidFill>
                  <a:srgbClr val="C00000"/>
                </a:solidFill>
              </a:rPr>
              <a:t>indicateur quantitatif</a:t>
            </a:r>
          </a:p>
          <a:p>
            <a:pPr marL="285750" indent="-285750" algn="ctr">
              <a:buFontTx/>
              <a:buChar char="-"/>
            </a:pPr>
            <a:endParaRPr lang="fr-FR" sz="1200" b="1" dirty="0">
              <a:solidFill>
                <a:srgbClr val="C0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 données </a:t>
            </a:r>
            <a:r>
              <a:rPr lang="fr-FR" sz="1200" b="1" dirty="0">
                <a:solidFill>
                  <a:srgbClr val="C00000"/>
                </a:solidFill>
              </a:rPr>
              <a:t>autres espèces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Méthode(s) à utiliser ? </a:t>
            </a:r>
          </a:p>
          <a:p>
            <a:pPr marL="285750" indent="-285750" algn="ctr">
              <a:buFontTx/>
              <a:buChar char="-"/>
            </a:pPr>
            <a:endParaRPr lang="fr-FR" sz="1400" b="1" dirty="0">
              <a:solidFill>
                <a:srgbClr val="C0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Transmission scripts et fichiers (</a:t>
            </a:r>
            <a:r>
              <a:rPr lang="fr-FR" sz="1200" b="1" dirty="0">
                <a:solidFill>
                  <a:srgbClr val="C00000"/>
                </a:solidFill>
              </a:rPr>
              <a:t>GitHub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fr-FR" sz="14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75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320E32-6039-45B0-AD85-CD5A979E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DFDF-C6FC-4114-9C93-E0DFA8EFCA59}"/>
              </a:ext>
            </a:extLst>
          </p:cNvPr>
          <p:cNvSpPr/>
          <p:nvPr/>
        </p:nvSpPr>
        <p:spPr>
          <a:xfrm>
            <a:off x="692748" y="162964"/>
            <a:ext cx="4498373" cy="461665"/>
          </a:xfrm>
          <a:prstGeom prst="rect">
            <a:avLst/>
          </a:prstGeom>
          <a:solidFill>
            <a:srgbClr val="2B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cs typeface="Calibri"/>
              </a:rPr>
              <a:t>Merci de votre attention </a:t>
            </a: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E4811787-C0A2-4D66-BE98-C3B2743B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563"/>
          <a:stretch/>
        </p:blipFill>
        <p:spPr>
          <a:xfrm>
            <a:off x="0" y="5855368"/>
            <a:ext cx="1809954" cy="10026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6C491-A4F1-4038-91D1-FE85DF1BB7D2}"/>
              </a:ext>
            </a:extLst>
          </p:cNvPr>
          <p:cNvSpPr/>
          <p:nvPr/>
        </p:nvSpPr>
        <p:spPr>
          <a:xfrm>
            <a:off x="241493" y="1309118"/>
            <a:ext cx="5441157" cy="96429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(1)     </a:t>
            </a:r>
            <a:r>
              <a:rPr lang="fr-FR" sz="1200" dirty="0" err="1">
                <a:solidFill>
                  <a:schemeClr val="tx1"/>
                </a:solidFill>
              </a:rPr>
              <a:t>Zaag</a:t>
            </a:r>
            <a:r>
              <a:rPr lang="fr-FR" sz="1200" dirty="0">
                <a:solidFill>
                  <a:schemeClr val="tx1"/>
                </a:solidFill>
              </a:rPr>
              <a:t> R et al. , </a:t>
            </a:r>
            <a:r>
              <a:rPr lang="fr-FR" sz="1200" b="1" dirty="0">
                <a:solidFill>
                  <a:schemeClr val="tx1"/>
                </a:solidFill>
              </a:rPr>
              <a:t>GEM2Net: </a:t>
            </a:r>
            <a:r>
              <a:rPr lang="fr-FR" sz="1200" b="1" dirty="0" err="1">
                <a:solidFill>
                  <a:schemeClr val="tx1"/>
                </a:solidFill>
              </a:rPr>
              <a:t>from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gene</a:t>
            </a:r>
            <a:r>
              <a:rPr lang="fr-FR" sz="1200" b="1" dirty="0">
                <a:solidFill>
                  <a:schemeClr val="tx1"/>
                </a:solidFill>
              </a:rPr>
              <a:t> expression modeling to -</a:t>
            </a:r>
            <a:r>
              <a:rPr lang="fr-FR" sz="1200" b="1" dirty="0" err="1">
                <a:solidFill>
                  <a:schemeClr val="tx1"/>
                </a:solidFill>
              </a:rPr>
              <a:t>omics</a:t>
            </a:r>
            <a:r>
              <a:rPr lang="fr-FR" sz="1200" b="1" dirty="0">
                <a:solidFill>
                  <a:schemeClr val="tx1"/>
                </a:solidFill>
              </a:rPr>
              <a:t> networks, a new </a:t>
            </a:r>
            <a:r>
              <a:rPr lang="fr-FR" sz="1200" b="1" dirty="0" err="1">
                <a:solidFill>
                  <a:schemeClr val="tx1"/>
                </a:solidFill>
              </a:rPr>
              <a:t>CATdb</a:t>
            </a:r>
            <a:r>
              <a:rPr lang="fr-FR" sz="1200" b="1" dirty="0">
                <a:solidFill>
                  <a:schemeClr val="tx1"/>
                </a:solidFill>
              </a:rPr>
              <a:t> module to </a:t>
            </a:r>
            <a:r>
              <a:rPr lang="fr-FR" sz="1200" b="1" dirty="0" err="1">
                <a:solidFill>
                  <a:schemeClr val="tx1"/>
                </a:solidFill>
              </a:rPr>
              <a:t>investigate</a:t>
            </a:r>
            <a:r>
              <a:rPr lang="fr-FR" sz="1200" b="1" dirty="0">
                <a:solidFill>
                  <a:schemeClr val="tx1"/>
                </a:solidFill>
              </a:rPr>
              <a:t> Arabidopsis thaliana </a:t>
            </a:r>
            <a:r>
              <a:rPr lang="fr-FR" sz="1200" b="1" dirty="0" err="1">
                <a:solidFill>
                  <a:schemeClr val="tx1"/>
                </a:solidFill>
              </a:rPr>
              <a:t>genes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involved</a:t>
            </a:r>
            <a:r>
              <a:rPr lang="fr-FR" sz="1200" b="1" dirty="0">
                <a:solidFill>
                  <a:schemeClr val="tx1"/>
                </a:solidFill>
              </a:rPr>
              <a:t> in stress </a:t>
            </a:r>
            <a:r>
              <a:rPr lang="fr-FR" sz="1200" b="1" dirty="0" err="1">
                <a:solidFill>
                  <a:schemeClr val="tx1"/>
                </a:solidFill>
              </a:rPr>
              <a:t>response</a:t>
            </a:r>
            <a:r>
              <a:rPr lang="fr-FR" sz="1200" b="1" dirty="0">
                <a:solidFill>
                  <a:schemeClr val="tx1"/>
                </a:solidFill>
              </a:rPr>
              <a:t>. </a:t>
            </a:r>
            <a:r>
              <a:rPr lang="fr-FR" sz="1200" i="1" dirty="0" err="1">
                <a:solidFill>
                  <a:schemeClr val="tx1"/>
                </a:solidFill>
              </a:rPr>
              <a:t>Nucleic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Acids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Res</a:t>
            </a:r>
            <a:r>
              <a:rPr lang="fr-FR" sz="1200" dirty="0">
                <a:solidFill>
                  <a:schemeClr val="tx1"/>
                </a:solidFill>
              </a:rPr>
              <a:t>. 2015 Jan  </a:t>
            </a:r>
            <a:r>
              <a:rPr lang="fr-FR" sz="1200" dirty="0" err="1">
                <a:solidFill>
                  <a:schemeClr val="tx1"/>
                </a:solidFill>
              </a:rPr>
              <a:t>doi</a:t>
            </a:r>
            <a:r>
              <a:rPr lang="fr-FR" sz="1200" dirty="0">
                <a:solidFill>
                  <a:schemeClr val="tx1"/>
                </a:solidFill>
              </a:rPr>
              <a:t>: 10.1093/</a:t>
            </a:r>
            <a:r>
              <a:rPr lang="fr-FR" sz="1200" dirty="0" err="1">
                <a:solidFill>
                  <a:schemeClr val="tx1"/>
                </a:solidFill>
              </a:rPr>
              <a:t>nar</a:t>
            </a:r>
            <a:r>
              <a:rPr lang="fr-FR" sz="1200" dirty="0">
                <a:solidFill>
                  <a:schemeClr val="tx1"/>
                </a:solidFill>
              </a:rPr>
              <a:t>/gku1155. Epub 2014 </a:t>
            </a:r>
            <a:r>
              <a:rPr lang="fr-FR" sz="1200" dirty="0" err="1">
                <a:solidFill>
                  <a:schemeClr val="tx1"/>
                </a:solidFill>
              </a:rPr>
              <a:t>Nov</a:t>
            </a:r>
            <a:r>
              <a:rPr lang="fr-FR" sz="1200" dirty="0">
                <a:solidFill>
                  <a:schemeClr val="tx1"/>
                </a:solidFill>
              </a:rPr>
              <a:t> 11.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DE4F5-E348-4119-BA71-B8056D5F51B6}"/>
              </a:ext>
            </a:extLst>
          </p:cNvPr>
          <p:cNvSpPr/>
          <p:nvPr/>
        </p:nvSpPr>
        <p:spPr>
          <a:xfrm>
            <a:off x="221357" y="2539314"/>
            <a:ext cx="5441157" cy="65534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(2)    </a:t>
            </a:r>
            <a:r>
              <a:rPr lang="fr-FR" sz="1200" dirty="0">
                <a:solidFill>
                  <a:schemeClr val="tx1"/>
                </a:solidFill>
              </a:rPr>
              <a:t>Séverine </a:t>
            </a:r>
            <a:r>
              <a:rPr lang="fr-FR" sz="1200" dirty="0" err="1">
                <a:solidFill>
                  <a:schemeClr val="tx1"/>
                </a:solidFill>
              </a:rPr>
              <a:t>Gagnot</a:t>
            </a:r>
            <a:r>
              <a:rPr lang="fr-FR" sz="1200" dirty="0">
                <a:solidFill>
                  <a:schemeClr val="tx1"/>
                </a:solidFill>
              </a:rPr>
              <a:t> et al., </a:t>
            </a:r>
            <a:r>
              <a:rPr lang="fr-FR" sz="1200" b="1" dirty="0" err="1">
                <a:solidFill>
                  <a:schemeClr val="tx1"/>
                </a:solidFill>
              </a:rPr>
              <a:t>CATdb</a:t>
            </a:r>
            <a:r>
              <a:rPr lang="fr-FR" sz="1200" b="1" dirty="0">
                <a:solidFill>
                  <a:schemeClr val="tx1"/>
                </a:solidFill>
              </a:rPr>
              <a:t>: a public </a:t>
            </a:r>
            <a:r>
              <a:rPr lang="fr-FR" sz="1200" b="1" dirty="0" err="1">
                <a:solidFill>
                  <a:schemeClr val="tx1"/>
                </a:solidFill>
              </a:rPr>
              <a:t>access</a:t>
            </a:r>
            <a:r>
              <a:rPr lang="fr-FR" sz="1200" b="1" dirty="0">
                <a:solidFill>
                  <a:schemeClr val="tx1"/>
                </a:solidFill>
              </a:rPr>
              <a:t> to Arabidopsis transcriptome data </a:t>
            </a:r>
            <a:r>
              <a:rPr lang="fr-FR" sz="1200" b="1" dirty="0" err="1">
                <a:solidFill>
                  <a:schemeClr val="tx1"/>
                </a:solidFill>
              </a:rPr>
              <a:t>from</a:t>
            </a:r>
            <a:r>
              <a:rPr lang="fr-FR" sz="1200" b="1" dirty="0">
                <a:solidFill>
                  <a:schemeClr val="tx1"/>
                </a:solidFill>
              </a:rPr>
              <a:t> the URGV-CATMA platform, </a:t>
            </a:r>
            <a:r>
              <a:rPr lang="fr-FR" sz="1200" i="1" dirty="0" err="1">
                <a:solidFill>
                  <a:schemeClr val="tx1"/>
                </a:solidFill>
              </a:rPr>
              <a:t>Nucleic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Acids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Research</a:t>
            </a:r>
            <a:r>
              <a:rPr lang="fr-FR" sz="1200" dirty="0">
                <a:solidFill>
                  <a:schemeClr val="tx1"/>
                </a:solidFill>
              </a:rPr>
              <a:t>, Volume 36, Issue suppl_1, 1 </a:t>
            </a:r>
            <a:r>
              <a:rPr lang="fr-FR" sz="1200" dirty="0" err="1">
                <a:solidFill>
                  <a:schemeClr val="tx1"/>
                </a:solidFill>
              </a:rPr>
              <a:t>January</a:t>
            </a:r>
            <a:r>
              <a:rPr lang="fr-FR" sz="1200" dirty="0">
                <a:solidFill>
                  <a:schemeClr val="tx1"/>
                </a:solidFill>
              </a:rPr>
              <a:t>, https://doi.org/10.1093/nar/gkm757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07EADE-00CD-49D7-8856-50CA4DAC04F1}"/>
              </a:ext>
            </a:extLst>
          </p:cNvPr>
          <p:cNvSpPr txBox="1"/>
          <p:nvPr/>
        </p:nvSpPr>
        <p:spPr>
          <a:xfrm>
            <a:off x="221357" y="3634944"/>
            <a:ext cx="544115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dirty="0"/>
              <a:t>(3) </a:t>
            </a:r>
            <a:r>
              <a:rPr lang="fr-FR" sz="1200" dirty="0"/>
              <a:t>Mao W. </a:t>
            </a:r>
            <a:r>
              <a:rPr lang="fr-FR" sz="1200" i="1" dirty="0"/>
              <a:t>et al.</a:t>
            </a:r>
            <a:r>
              <a:rPr lang="fr-FR" sz="1200" dirty="0"/>
              <a:t> </a:t>
            </a:r>
            <a:r>
              <a:rPr lang="fr-FR" sz="1200" b="1" dirty="0" err="1"/>
              <a:t>Pathway-level</a:t>
            </a:r>
            <a:r>
              <a:rPr lang="fr-FR" sz="1200" b="1" dirty="0"/>
              <a:t> information </a:t>
            </a:r>
            <a:r>
              <a:rPr lang="fr-FR" sz="1200" b="1" dirty="0" err="1"/>
              <a:t>extractor</a:t>
            </a:r>
            <a:r>
              <a:rPr lang="fr-FR" sz="1200" b="1" dirty="0"/>
              <a:t> (PLIER) for </a:t>
            </a:r>
            <a:r>
              <a:rPr lang="fr-FR" sz="1200" b="1" dirty="0" err="1"/>
              <a:t>gene</a:t>
            </a:r>
            <a:r>
              <a:rPr lang="fr-FR" sz="1200" b="1" dirty="0"/>
              <a:t> expression data</a:t>
            </a:r>
            <a:r>
              <a:rPr lang="fr-FR" sz="1200" dirty="0"/>
              <a:t>. </a:t>
            </a:r>
            <a:r>
              <a:rPr lang="fr-FR" sz="1200" i="1" dirty="0"/>
              <a:t>Nat Methods</a:t>
            </a:r>
            <a:r>
              <a:rPr lang="fr-FR" sz="1200" dirty="0"/>
              <a:t> </a:t>
            </a:r>
            <a:r>
              <a:rPr lang="fr-FR" sz="1200" b="1" dirty="0"/>
              <a:t>16, </a:t>
            </a:r>
            <a:r>
              <a:rPr lang="fr-FR" sz="1200" dirty="0"/>
              <a:t>607–610 (2019). https://doi.org/10.1038/s41592-019-0456-1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649638-A1FA-4CCF-A253-A8A28D3EAA9C}"/>
              </a:ext>
            </a:extLst>
          </p:cNvPr>
          <p:cNvSpPr txBox="1"/>
          <p:nvPr/>
        </p:nvSpPr>
        <p:spPr>
          <a:xfrm>
            <a:off x="221357" y="4507241"/>
            <a:ext cx="54411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dirty="0"/>
              <a:t>(4) </a:t>
            </a:r>
            <a:r>
              <a:rPr lang="fr-FR" sz="1200" dirty="0" err="1"/>
              <a:t>Taroni</a:t>
            </a:r>
            <a:r>
              <a:rPr lang="fr-FR" sz="1200" dirty="0"/>
              <a:t> JN et al. </a:t>
            </a:r>
            <a:r>
              <a:rPr lang="fr-FR" sz="1200" b="1" dirty="0" err="1"/>
              <a:t>MultiPLIER</a:t>
            </a:r>
            <a:r>
              <a:rPr lang="fr-FR" sz="1200" b="1" dirty="0"/>
              <a:t>: A Transfer Learning Framework for </a:t>
            </a:r>
            <a:r>
              <a:rPr lang="fr-FR" sz="1200" b="1" dirty="0" err="1"/>
              <a:t>Transcriptomics</a:t>
            </a:r>
            <a:r>
              <a:rPr lang="fr-FR" sz="1200" b="1" dirty="0"/>
              <a:t> </a:t>
            </a:r>
            <a:r>
              <a:rPr lang="fr-FR" sz="1200" b="1" dirty="0" err="1"/>
              <a:t>Reveals</a:t>
            </a:r>
            <a:r>
              <a:rPr lang="fr-FR" sz="1200" b="1" dirty="0"/>
              <a:t> </a:t>
            </a:r>
            <a:r>
              <a:rPr lang="fr-FR" sz="1200" b="1" dirty="0" err="1"/>
              <a:t>Systemic</a:t>
            </a:r>
            <a:r>
              <a:rPr lang="fr-FR" sz="1200" b="1" dirty="0"/>
              <a:t> </a:t>
            </a:r>
            <a:r>
              <a:rPr lang="fr-FR" sz="1200" b="1" dirty="0" err="1"/>
              <a:t>Features</a:t>
            </a:r>
            <a:r>
              <a:rPr lang="fr-FR" sz="1200" b="1" dirty="0"/>
              <a:t> of Rare </a:t>
            </a:r>
            <a:r>
              <a:rPr lang="fr-FR" sz="1200" b="1" dirty="0" err="1"/>
              <a:t>Disease</a:t>
            </a:r>
            <a:r>
              <a:rPr lang="fr-FR" sz="1200" b="1" dirty="0"/>
              <a:t>.</a:t>
            </a:r>
            <a:r>
              <a:rPr lang="fr-FR" sz="1200" dirty="0"/>
              <a:t> </a:t>
            </a:r>
            <a:r>
              <a:rPr lang="fr-FR" sz="1200" i="1" dirty="0" err="1"/>
              <a:t>Cell</a:t>
            </a:r>
            <a:r>
              <a:rPr lang="fr-FR" sz="1200" i="1" dirty="0"/>
              <a:t> </a:t>
            </a:r>
            <a:r>
              <a:rPr lang="fr-FR" sz="1200" i="1" dirty="0" err="1"/>
              <a:t>Syst</a:t>
            </a:r>
            <a:r>
              <a:rPr lang="fr-FR" sz="1200" dirty="0"/>
              <a:t>. 2019 doi:10.1016/j.cels.2019.04.003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70ACB17-7CCB-4255-A671-D34F4F0B5625}"/>
              </a:ext>
            </a:extLst>
          </p:cNvPr>
          <p:cNvCxnSpPr>
            <a:cxnSpLocks/>
          </p:cNvCxnSpPr>
          <p:nvPr/>
        </p:nvCxnSpPr>
        <p:spPr>
          <a:xfrm flipV="1">
            <a:off x="6096000" y="428349"/>
            <a:ext cx="0" cy="5928335"/>
          </a:xfrm>
          <a:prstGeom prst="line">
            <a:avLst/>
          </a:prstGeom>
          <a:ln>
            <a:solidFill>
              <a:schemeClr val="dk1">
                <a:alpha val="7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203A7-2007-4C53-87F8-A49089B8DE90}"/>
              </a:ext>
            </a:extLst>
          </p:cNvPr>
          <p:cNvSpPr/>
          <p:nvPr/>
        </p:nvSpPr>
        <p:spPr>
          <a:xfrm>
            <a:off x="7464902" y="197516"/>
            <a:ext cx="3967796" cy="461665"/>
          </a:xfrm>
          <a:prstGeom prst="rect">
            <a:avLst/>
          </a:prstGeom>
          <a:solidFill>
            <a:srgbClr val="2B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cs typeface="Calibri"/>
              </a:rPr>
              <a:t>Remerciements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97B10-3315-4FFC-9C7C-37D58F3D3160}"/>
              </a:ext>
            </a:extLst>
          </p:cNvPr>
          <p:cNvSpPr/>
          <p:nvPr/>
        </p:nvSpPr>
        <p:spPr>
          <a:xfrm>
            <a:off x="7676653" y="1145111"/>
            <a:ext cx="3544294" cy="43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UMRt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BioEcoAgro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 particulier :</a:t>
            </a:r>
          </a:p>
          <a:p>
            <a:pPr algn="ctr"/>
            <a:endParaRPr lang="fr-FR" sz="1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Andrea RAU</a:t>
            </a: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Joël Léonard</a:t>
            </a: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Isabelle Lejeune</a:t>
            </a: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Catherine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Giauffret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Aline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Waquet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Marjolaine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Becquerelle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Célestin Valentin</a:t>
            </a: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Arthur Carlin</a:t>
            </a:r>
          </a:p>
          <a:p>
            <a:pPr algn="ctr"/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Maryse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Hulmel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4E119E-1769-4570-B874-7CB8567E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0" y="6530722"/>
            <a:ext cx="274320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DA0B2-79DC-42E8-BED5-9BC8E50D2054}"/>
              </a:ext>
            </a:extLst>
          </p:cNvPr>
          <p:cNvSpPr/>
          <p:nvPr/>
        </p:nvSpPr>
        <p:spPr>
          <a:xfrm>
            <a:off x="-7204" y="2773654"/>
            <a:ext cx="12194874" cy="655346"/>
          </a:xfrm>
          <a:prstGeom prst="rect">
            <a:avLst/>
          </a:prstGeom>
          <a:solidFill>
            <a:srgbClr val="2B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cs typeface="Calibri"/>
              </a:rPr>
              <a:t>Annexes</a:t>
            </a:r>
            <a:endParaRPr lang="fr-FR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4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Autres ACP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97CDB2-054A-47B6-87D2-745188BFB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3" y="828025"/>
            <a:ext cx="5650315" cy="40359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5FB809-173B-42D6-9CC0-2974B6897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40" y="828025"/>
            <a:ext cx="5650313" cy="40359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352EF5-D2D4-439C-8E9A-DEE3427D0CDE}"/>
              </a:ext>
            </a:extLst>
          </p:cNvPr>
          <p:cNvSpPr/>
          <p:nvPr/>
        </p:nvSpPr>
        <p:spPr>
          <a:xfrm>
            <a:off x="4086160" y="5139424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complémentaires (</a:t>
            </a:r>
            <a:r>
              <a:rPr lang="fr-FR" sz="1200" b="1" dirty="0" err="1">
                <a:solidFill>
                  <a:schemeClr val="bg1"/>
                </a:solidFill>
              </a:rPr>
              <a:t>abiotic</a:t>
            </a:r>
            <a:r>
              <a:rPr lang="fr-FR" sz="1200" b="1" dirty="0">
                <a:solidFill>
                  <a:schemeClr val="bg1"/>
                </a:solidFill>
              </a:rPr>
              <a:t>/</a:t>
            </a:r>
            <a:r>
              <a:rPr lang="fr-FR" sz="1200" b="1" dirty="0" err="1">
                <a:solidFill>
                  <a:schemeClr val="bg1"/>
                </a:solidFill>
              </a:rPr>
              <a:t>random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53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Autres ACP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F03F6C1-F2E7-4D72-8296-5A4223E5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8" y="856185"/>
            <a:ext cx="5652000" cy="40371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334676-CF64-4C37-861B-E3D29B12E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876657"/>
            <a:ext cx="5652000" cy="4037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9FC2DF-830F-4B0E-ABFE-212DBDCBD9E1}"/>
              </a:ext>
            </a:extLst>
          </p:cNvPr>
          <p:cNvSpPr/>
          <p:nvPr/>
        </p:nvSpPr>
        <p:spPr>
          <a:xfrm>
            <a:off x="4086160" y="5139424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complémentaires (</a:t>
            </a:r>
            <a:r>
              <a:rPr lang="fr-FR" sz="1200" b="1" dirty="0" err="1">
                <a:solidFill>
                  <a:schemeClr val="bg1"/>
                </a:solidFill>
              </a:rPr>
              <a:t>photosynthesis</a:t>
            </a:r>
            <a:r>
              <a:rPr lang="fr-FR" sz="1200" b="1" dirty="0">
                <a:solidFill>
                  <a:schemeClr val="bg1"/>
                </a:solidFill>
              </a:rPr>
              <a:t>/</a:t>
            </a:r>
            <a:r>
              <a:rPr lang="fr-FR" sz="1200" b="1" dirty="0" err="1">
                <a:solidFill>
                  <a:schemeClr val="bg1"/>
                </a:solidFill>
              </a:rPr>
              <a:t>abiotic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841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Project ID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57ADD5-ACC2-4836-9C77-F175D9954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0" y="1469455"/>
            <a:ext cx="4906060" cy="35533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998638-AA67-4D04-B624-95AEDDC4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57" y="1464691"/>
            <a:ext cx="4772691" cy="35628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E4B24A-06A0-4D80-AAC2-B95E46869D33}"/>
              </a:ext>
            </a:extLst>
          </p:cNvPr>
          <p:cNvSpPr/>
          <p:nvPr/>
        </p:nvSpPr>
        <p:spPr>
          <a:xfrm>
            <a:off x="1322780" y="5139422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par stress, label </a:t>
            </a:r>
            <a:r>
              <a:rPr lang="fr-FR" sz="1200" b="1" dirty="0" err="1">
                <a:solidFill>
                  <a:schemeClr val="bg1"/>
                </a:solidFill>
              </a:rPr>
              <a:t>project</a:t>
            </a:r>
            <a:r>
              <a:rPr lang="fr-FR" sz="1200" b="1" dirty="0">
                <a:solidFill>
                  <a:schemeClr val="bg1"/>
                </a:solidFill>
              </a:rPr>
              <a:t>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4115B-52B3-4731-8DE9-B84F53578327}"/>
              </a:ext>
            </a:extLst>
          </p:cNvPr>
          <p:cNvSpPr/>
          <p:nvPr/>
        </p:nvSpPr>
        <p:spPr>
          <a:xfrm>
            <a:off x="7115962" y="5139422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par cluster, label </a:t>
            </a:r>
            <a:r>
              <a:rPr lang="fr-FR" sz="1200" b="1" dirty="0" err="1">
                <a:solidFill>
                  <a:schemeClr val="bg1"/>
                </a:solidFill>
              </a:rPr>
              <a:t>project</a:t>
            </a:r>
            <a:r>
              <a:rPr lang="fr-FR" sz="1200" b="1" dirty="0">
                <a:solidFill>
                  <a:schemeClr val="bg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82669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cs typeface="Calibri"/>
              </a:rPr>
              <a:t>Boxplots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1B9211-A478-4E25-AEC6-28BD7EDD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39" y="776712"/>
            <a:ext cx="7657292" cy="5539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C32FCC-7B4B-4133-A616-0247D67EB82E}"/>
              </a:ext>
            </a:extLst>
          </p:cNvPr>
          <p:cNvSpPr/>
          <p:nvPr/>
        </p:nvSpPr>
        <p:spPr>
          <a:xfrm>
            <a:off x="4466745" y="6316030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Boxplot</a:t>
            </a:r>
            <a:r>
              <a:rPr lang="fr-FR" sz="1200" b="1" dirty="0">
                <a:solidFill>
                  <a:schemeClr val="bg1"/>
                </a:solidFill>
              </a:rPr>
              <a:t> Rythme circadien, regroupement par stress</a:t>
            </a:r>
          </a:p>
        </p:txBody>
      </p:sp>
    </p:spTree>
    <p:extLst>
      <p:ext uri="{BB962C8B-B14F-4D97-AF65-F5344CB8AC3E}">
        <p14:creationId xmlns:p14="http://schemas.microsoft.com/office/powerpoint/2010/main" val="288912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45A145FB-B17E-4CAD-8B56-45CCCA4F4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716F0-A9BB-431C-A8C7-6ABD24381F7E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Contexte :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GEM2Net : base de données de stress de référence pour A. thaliana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632DF-0D79-4924-8107-AEB1743E5FF8}"/>
              </a:ext>
            </a:extLst>
          </p:cNvPr>
          <p:cNvSpPr/>
          <p:nvPr/>
        </p:nvSpPr>
        <p:spPr>
          <a:xfrm>
            <a:off x="5410688" y="1995224"/>
            <a:ext cx="4031030" cy="9868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Caractéristiques GEM2Net : </a:t>
            </a:r>
          </a:p>
          <a:p>
            <a:pPr marL="171450" indent="-171450" algn="ctr">
              <a:buFontTx/>
              <a:buChar char="-"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Données </a:t>
            </a:r>
            <a:r>
              <a:rPr lang="fr-FR" sz="1200" dirty="0" err="1">
                <a:solidFill>
                  <a:schemeClr val="bg2">
                    <a:lumMod val="25000"/>
                  </a:schemeClr>
                </a:solidFill>
              </a:rPr>
              <a:t>trancriptomiques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homogènes</a:t>
            </a:r>
          </a:p>
          <a:p>
            <a:pPr marL="171450" indent="-171450" algn="ctr">
              <a:buFontTx/>
              <a:buChar char="-"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Regrouper les gènes en fonction unités </a:t>
            </a:r>
            <a:r>
              <a:rPr lang="fr-FR" sz="1200" dirty="0" err="1">
                <a:solidFill>
                  <a:schemeClr val="bg2">
                    <a:lumMod val="25000"/>
                  </a:schemeClr>
                </a:solidFill>
              </a:rPr>
              <a:t>co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-expression</a:t>
            </a:r>
          </a:p>
          <a:p>
            <a:pPr marL="171450" indent="-171450" algn="ctr">
              <a:buFontTx/>
              <a:buChar char="-"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Outils de visualisation clusters et métadonnées</a:t>
            </a:r>
          </a:p>
        </p:txBody>
      </p:sp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DB40521-DA10-4119-AB4B-9EAEEA32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1" y="808833"/>
            <a:ext cx="1549400" cy="863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78AA17D-80D2-4A11-9C44-31EBEFD69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389" y="2127636"/>
            <a:ext cx="2323809" cy="809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060773-0EC7-43B6-AD57-4F4583B030F3}"/>
              </a:ext>
            </a:extLst>
          </p:cNvPr>
          <p:cNvSpPr/>
          <p:nvPr/>
        </p:nvSpPr>
        <p:spPr>
          <a:xfrm>
            <a:off x="2238935" y="844439"/>
            <a:ext cx="4658254" cy="7670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Publiée en 2008</a:t>
            </a:r>
          </a:p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231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projets en 2015 pour Arabidopsis et 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51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pour les autres espèces</a:t>
            </a:r>
          </a:p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371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en 2021 pour Arabidopsis et 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97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pour les autres espèces </a:t>
            </a:r>
            <a:r>
              <a:rPr lang="fr-FR" sz="1200" i="1" dirty="0">
                <a:solidFill>
                  <a:schemeClr val="bg2">
                    <a:lumMod val="25000"/>
                  </a:schemeClr>
                </a:solidFill>
              </a:rPr>
              <a:t>(06/2021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382BB0-0367-4E73-99D5-E4C7DCC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1310" y="6480738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7FA54475-F926-43D3-9F9A-87B11F6E98C4}"/>
              </a:ext>
            </a:extLst>
          </p:cNvPr>
          <p:cNvCxnSpPr>
            <a:cxnSpLocks/>
          </p:cNvCxnSpPr>
          <p:nvPr/>
        </p:nvCxnSpPr>
        <p:spPr>
          <a:xfrm>
            <a:off x="992777" y="1841863"/>
            <a:ext cx="4088674" cy="916481"/>
          </a:xfrm>
          <a:prstGeom prst="curvedConnector3">
            <a:avLst>
              <a:gd name="adj1" fmla="val -3355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1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ACP vs BCA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BEB8F8-8D1E-4D1F-9134-DD6F729EE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7" y="1417148"/>
            <a:ext cx="5048955" cy="36009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9E47AF-D6CA-4BFB-AB30-EEEDEFE35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36" y="1412385"/>
            <a:ext cx="4039164" cy="36104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B4D99A-BBA8-42E6-AB0E-45FD5CA2CF10}"/>
              </a:ext>
            </a:extLst>
          </p:cNvPr>
          <p:cNvSpPr/>
          <p:nvPr/>
        </p:nvSpPr>
        <p:spPr>
          <a:xfrm>
            <a:off x="1179544" y="5071521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par stress, label SWAP ID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 (rythme circadien, ade4)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FF368-62AC-46C5-AB91-5C143747CC99}"/>
              </a:ext>
            </a:extLst>
          </p:cNvPr>
          <p:cNvSpPr/>
          <p:nvPr/>
        </p:nvSpPr>
        <p:spPr>
          <a:xfrm>
            <a:off x="7178722" y="5071521"/>
            <a:ext cx="3513012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BCA par stress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(rythme circadien, ade4)</a:t>
            </a:r>
          </a:p>
        </p:txBody>
      </p:sp>
    </p:spTree>
    <p:extLst>
      <p:ext uri="{BB962C8B-B14F-4D97-AF65-F5344CB8AC3E}">
        <p14:creationId xmlns:p14="http://schemas.microsoft.com/office/powerpoint/2010/main" val="98910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LDA : </a:t>
            </a:r>
            <a:r>
              <a:rPr lang="fr-FR" b="1" dirty="0" err="1">
                <a:cs typeface="Calibri"/>
              </a:rPr>
              <a:t>multiclasse</a:t>
            </a:r>
            <a:r>
              <a:rPr lang="fr-FR" b="1" dirty="0">
                <a:cs typeface="Calibri"/>
              </a:rPr>
              <a:t>/one-vs-all/ACP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C56C45-4D44-439E-9FE9-C4A4B28C6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07" y="848813"/>
            <a:ext cx="7521186" cy="28906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DF9A5C-994F-4D4C-AA95-2B7808DD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07" y="3916161"/>
            <a:ext cx="7521186" cy="28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7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PLS-DA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DBE26C-C648-4258-98DE-2DB29E9B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" y="847485"/>
            <a:ext cx="7158141" cy="28714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F673B3-C140-47FD-A82E-EFCF0D5A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9" y="3778060"/>
            <a:ext cx="7158141" cy="27227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811505-24D4-4383-898A-BF0ECD04A9E2}"/>
              </a:ext>
            </a:extLst>
          </p:cNvPr>
          <p:cNvSpPr/>
          <p:nvPr/>
        </p:nvSpPr>
        <p:spPr>
          <a:xfrm>
            <a:off x="7665230" y="1845215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PLS-DA (</a:t>
            </a:r>
            <a:r>
              <a:rPr lang="fr-FR" sz="1200" b="1" dirty="0" err="1">
                <a:solidFill>
                  <a:schemeClr val="bg1"/>
                </a:solidFill>
              </a:rPr>
              <a:t>centroïds</a:t>
            </a:r>
            <a:r>
              <a:rPr lang="fr-FR" sz="1200" b="1" dirty="0">
                <a:solidFill>
                  <a:schemeClr val="bg1"/>
                </a:solidFill>
              </a:rPr>
              <a:t> distance)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B65F9-62A2-4494-958B-0812589508DF}"/>
              </a:ext>
            </a:extLst>
          </p:cNvPr>
          <p:cNvSpPr/>
          <p:nvPr/>
        </p:nvSpPr>
        <p:spPr>
          <a:xfrm>
            <a:off x="308552" y="4954758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PLS-DA (max distance)</a:t>
            </a:r>
          </a:p>
        </p:txBody>
      </p:sp>
    </p:spTree>
    <p:extLst>
      <p:ext uri="{BB962C8B-B14F-4D97-AF65-F5344CB8AC3E}">
        <p14:creationId xmlns:p14="http://schemas.microsoft.com/office/powerpoint/2010/main" val="3732898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Autre </a:t>
            </a:r>
            <a:r>
              <a:rPr lang="fr-FR" b="1" dirty="0" err="1">
                <a:cs typeface="Calibri"/>
              </a:rPr>
              <a:t>upset</a:t>
            </a:r>
            <a:r>
              <a:rPr lang="fr-FR" b="1" dirty="0">
                <a:cs typeface="Calibri"/>
              </a:rPr>
              <a:t> plot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B65F9-62A2-4494-958B-0812589508DF}"/>
              </a:ext>
            </a:extLst>
          </p:cNvPr>
          <p:cNvSpPr/>
          <p:nvPr/>
        </p:nvSpPr>
        <p:spPr>
          <a:xfrm>
            <a:off x="4086160" y="5599550"/>
            <a:ext cx="4019680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Upset</a:t>
            </a:r>
            <a:r>
              <a:rPr lang="fr-FR" sz="1200" b="1" dirty="0">
                <a:solidFill>
                  <a:schemeClr val="bg1"/>
                </a:solidFill>
              </a:rPr>
              <a:t> plot catégories de stress </a:t>
            </a:r>
            <a:r>
              <a:rPr lang="fr-FR" sz="1200" b="1" dirty="0" err="1">
                <a:solidFill>
                  <a:schemeClr val="bg1"/>
                </a:solidFill>
              </a:rPr>
              <a:t>abotiques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392B1A-D9F0-4DCE-B535-70057399C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32" y="817053"/>
            <a:ext cx="6717336" cy="45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Analyse </a:t>
            </a:r>
            <a:r>
              <a:rPr lang="fr-FR" b="1" dirty="0" err="1">
                <a:cs typeface="Calibri"/>
              </a:rPr>
              <a:t>co</a:t>
            </a:r>
            <a:r>
              <a:rPr lang="fr-FR" b="1" dirty="0">
                <a:cs typeface="Calibri"/>
              </a:rPr>
              <a:t>-expression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27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EA15F-7D88-429C-9437-582E04BD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924050"/>
            <a:ext cx="9048750" cy="3009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D5DFF9F-4037-422F-AF8E-7E0919E53ED6}"/>
              </a:ext>
            </a:extLst>
          </p:cNvPr>
          <p:cNvSpPr/>
          <p:nvPr/>
        </p:nvSpPr>
        <p:spPr>
          <a:xfrm>
            <a:off x="4503849" y="4989751"/>
            <a:ext cx="3420951" cy="36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http://tools.ips2.u-psud.fr/GEM2NET/</a:t>
            </a:r>
          </a:p>
        </p:txBody>
      </p:sp>
    </p:spTree>
    <p:extLst>
      <p:ext uri="{BB962C8B-B14F-4D97-AF65-F5344CB8AC3E}">
        <p14:creationId xmlns:p14="http://schemas.microsoft.com/office/powerpoint/2010/main" val="87221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0" y="-4313"/>
            <a:ext cx="12194874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cs typeface="Calibri"/>
              </a:rPr>
              <a:t>Capture écran </a:t>
            </a:r>
            <a:r>
              <a:rPr lang="fr-FR" b="1" dirty="0" err="1">
                <a:cs typeface="Calibri"/>
              </a:rPr>
              <a:t>Rmarkdown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C85A53E9-58BB-43BB-ADF7-9183DB08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8F5AB-169D-42F7-B49B-AC43198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1709"/>
            <a:ext cx="2743200" cy="365125"/>
          </a:xfrm>
        </p:spPr>
        <p:txBody>
          <a:bodyPr/>
          <a:lstStyle/>
          <a:p>
            <a:r>
              <a:rPr lang="en-US" dirty="0"/>
              <a:t>28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0D1C6E-362D-449E-B951-AD84DFDC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57" y="975603"/>
            <a:ext cx="8652041" cy="53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45A145FB-B17E-4CAD-8B56-45CCCA4F4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716F0-A9BB-431C-A8C7-6ABD24381F7E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Contexte :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GEM2Net : base de données de stress de référence pour A. thaliana</a:t>
            </a:r>
          </a:p>
          <a:p>
            <a:pPr algn="ctr"/>
            <a:endParaRPr lang="fr-FR" b="1" dirty="0">
              <a:cs typeface="Calibri"/>
            </a:endParaRPr>
          </a:p>
        </p:txBody>
      </p:sp>
      <p:graphicFrame>
        <p:nvGraphicFramePr>
          <p:cNvPr id="15" name="Tableau 21">
            <a:extLst>
              <a:ext uri="{FF2B5EF4-FFF2-40B4-BE49-F238E27FC236}">
                <a16:creationId xmlns:a16="http://schemas.microsoft.com/office/drawing/2014/main" id="{7A997670-B7AA-4EAC-A73B-5BF6F7D22CD7}"/>
              </a:ext>
            </a:extLst>
          </p:cNvPr>
          <p:cNvGraphicFramePr>
            <a:graphicFrameLocks noGrp="1"/>
          </p:cNvGraphicFramePr>
          <p:nvPr/>
        </p:nvGraphicFramePr>
        <p:xfrm>
          <a:off x="5410688" y="3510970"/>
          <a:ext cx="6138562" cy="767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338">
                  <a:extLst>
                    <a:ext uri="{9D8B030D-6E8A-4147-A177-3AD203B41FA5}">
                      <a16:colId xmlns:a16="http://schemas.microsoft.com/office/drawing/2014/main" val="17577588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47410819"/>
                    </a:ext>
                  </a:extLst>
                </a:gridCol>
                <a:gridCol w="628902">
                  <a:extLst>
                    <a:ext uri="{9D8B030D-6E8A-4147-A177-3AD203B41FA5}">
                      <a16:colId xmlns:a16="http://schemas.microsoft.com/office/drawing/2014/main" val="1812178028"/>
                    </a:ext>
                  </a:extLst>
                </a:gridCol>
                <a:gridCol w="693707">
                  <a:extLst>
                    <a:ext uri="{9D8B030D-6E8A-4147-A177-3AD203B41FA5}">
                      <a16:colId xmlns:a16="http://schemas.microsoft.com/office/drawing/2014/main" val="2434781966"/>
                    </a:ext>
                  </a:extLst>
                </a:gridCol>
                <a:gridCol w="693707">
                  <a:extLst>
                    <a:ext uri="{9D8B030D-6E8A-4147-A177-3AD203B41FA5}">
                      <a16:colId xmlns:a16="http://schemas.microsoft.com/office/drawing/2014/main" val="1211033480"/>
                    </a:ext>
                  </a:extLst>
                </a:gridCol>
                <a:gridCol w="805261">
                  <a:extLst>
                    <a:ext uri="{9D8B030D-6E8A-4147-A177-3AD203B41FA5}">
                      <a16:colId xmlns:a16="http://schemas.microsoft.com/office/drawing/2014/main" val="2346189454"/>
                    </a:ext>
                  </a:extLst>
                </a:gridCol>
                <a:gridCol w="468449">
                  <a:extLst>
                    <a:ext uri="{9D8B030D-6E8A-4147-A177-3AD203B41FA5}">
                      <a16:colId xmlns:a16="http://schemas.microsoft.com/office/drawing/2014/main" val="2461483251"/>
                    </a:ext>
                  </a:extLst>
                </a:gridCol>
                <a:gridCol w="981529">
                  <a:extLst>
                    <a:ext uri="{9D8B030D-6E8A-4147-A177-3AD203B41FA5}">
                      <a16:colId xmlns:a16="http://schemas.microsoft.com/office/drawing/2014/main" val="974769305"/>
                    </a:ext>
                  </a:extLst>
                </a:gridCol>
                <a:gridCol w="519589">
                  <a:extLst>
                    <a:ext uri="{9D8B030D-6E8A-4147-A177-3AD203B41FA5}">
                      <a16:colId xmlns:a16="http://schemas.microsoft.com/office/drawing/2014/main" val="360726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Drought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Heavy </a:t>
                      </a:r>
                      <a:r>
                        <a:rPr lang="fr-FR" sz="1000" b="1" dirty="0" err="1"/>
                        <a:t>Metal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Nitrogen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Other</a:t>
                      </a:r>
                      <a:r>
                        <a:rPr lang="fr-FR" sz="1000" b="1" dirty="0"/>
                        <a:t> </a:t>
                      </a:r>
                      <a:r>
                        <a:rPr lang="fr-FR" sz="1000" b="1" dirty="0" err="1"/>
                        <a:t>abiotic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Oxydative 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Salt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Temperature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UV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5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8300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60049B-C908-45C8-AFF1-B34BFF1CB669}"/>
              </a:ext>
            </a:extLst>
          </p:cNvPr>
          <p:cNvSpPr/>
          <p:nvPr/>
        </p:nvSpPr>
        <p:spPr>
          <a:xfrm>
            <a:off x="1808904" y="5410756"/>
            <a:ext cx="1898212" cy="319331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Fig. 1 </a:t>
            </a:r>
            <a:r>
              <a:rPr lang="fr-FR" sz="1200" b="1" dirty="0" err="1">
                <a:solidFill>
                  <a:schemeClr val="bg1"/>
                </a:solidFill>
              </a:rPr>
              <a:t>Zaag</a:t>
            </a:r>
            <a:r>
              <a:rPr lang="fr-FR" sz="1200" b="1" dirty="0">
                <a:solidFill>
                  <a:schemeClr val="bg1"/>
                </a:solidFill>
              </a:rPr>
              <a:t> et al.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8D05A2-6C76-43CA-BFB1-7C1916A9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1" y="3379031"/>
            <a:ext cx="4748239" cy="1977596"/>
          </a:xfrm>
          <a:prstGeom prst="rect">
            <a:avLst/>
          </a:prstGeom>
        </p:spPr>
      </p:pic>
      <p:graphicFrame>
        <p:nvGraphicFramePr>
          <p:cNvPr id="7" name="Tableau 21">
            <a:extLst>
              <a:ext uri="{FF2B5EF4-FFF2-40B4-BE49-F238E27FC236}">
                <a16:creationId xmlns:a16="http://schemas.microsoft.com/office/drawing/2014/main" id="{F3F55DD4-3ABE-4E02-B962-D7CCEAAF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36143"/>
              </p:ext>
            </p:extLst>
          </p:nvPr>
        </p:nvGraphicFramePr>
        <p:xfrm>
          <a:off x="5410688" y="4527703"/>
          <a:ext cx="6138562" cy="767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65">
                  <a:extLst>
                    <a:ext uri="{9D8B030D-6E8A-4147-A177-3AD203B41FA5}">
                      <a16:colId xmlns:a16="http://schemas.microsoft.com/office/drawing/2014/main" val="1757758819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324741081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1812178028"/>
                    </a:ext>
                  </a:extLst>
                </a:gridCol>
                <a:gridCol w="753036">
                  <a:extLst>
                    <a:ext uri="{9D8B030D-6E8A-4147-A177-3AD203B41FA5}">
                      <a16:colId xmlns:a16="http://schemas.microsoft.com/office/drawing/2014/main" val="2434781966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1211033480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2346189454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461483251"/>
                    </a:ext>
                  </a:extLst>
                </a:gridCol>
                <a:gridCol w="605117">
                  <a:extLst>
                    <a:ext uri="{9D8B030D-6E8A-4147-A177-3AD203B41FA5}">
                      <a16:colId xmlns:a16="http://schemas.microsoft.com/office/drawing/2014/main" val="974769305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val="360726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Biotrophic</a:t>
                      </a:r>
                      <a:endParaRPr lang="fr-FR" sz="1000" b="1" dirty="0"/>
                    </a:p>
                    <a:p>
                      <a:pPr algn="ctr"/>
                      <a:r>
                        <a:rPr lang="fr-FR" sz="1000" b="1" dirty="0" err="1"/>
                        <a:t>Bacteria</a:t>
                      </a:r>
                      <a:endParaRPr lang="fr-FR" sz="1000" b="1" dirty="0"/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Fungi</a:t>
                      </a:r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Necrotrophic</a:t>
                      </a:r>
                      <a:endParaRPr lang="fr-FR" sz="1000" b="1" dirty="0"/>
                    </a:p>
                    <a:p>
                      <a:pPr algn="ctr"/>
                      <a:r>
                        <a:rPr lang="fr-FR" sz="1000" b="1" dirty="0" err="1"/>
                        <a:t>Bacteria</a:t>
                      </a:r>
                      <a:endParaRPr lang="fr-FR" sz="1000" b="1" dirty="0"/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Nematode</a:t>
                      </a:r>
                      <a:endParaRPr lang="fr-FR" sz="1000" b="1" dirty="0"/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Oomycète</a:t>
                      </a:r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Other</a:t>
                      </a:r>
                      <a:r>
                        <a:rPr lang="fr-FR" sz="1000" b="1" dirty="0"/>
                        <a:t> </a:t>
                      </a:r>
                      <a:r>
                        <a:rPr lang="fr-FR" sz="1000" b="1" dirty="0" err="1"/>
                        <a:t>biotic</a:t>
                      </a:r>
                      <a:endParaRPr lang="fr-FR" sz="1000" b="1" dirty="0"/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Rhodococcus</a:t>
                      </a:r>
                      <a:endParaRPr lang="fr-FR" sz="1000" b="1" dirty="0"/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Stifenia</a:t>
                      </a:r>
                      <a:endParaRPr lang="fr-FR" sz="1000" b="1" dirty="0"/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Virus</a:t>
                      </a:r>
                    </a:p>
                  </a:txBody>
                  <a:tcPr anchor="ctr">
                    <a:solidFill>
                      <a:srgbClr val="EC4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40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21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26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10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14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6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7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6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33</a:t>
                      </a:r>
                    </a:p>
                  </a:txBody>
                  <a:tcPr anchor="ctr">
                    <a:solidFill>
                      <a:srgbClr val="F8C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83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45632DF-0D79-4924-8107-AEB1743E5FF8}"/>
              </a:ext>
            </a:extLst>
          </p:cNvPr>
          <p:cNvSpPr/>
          <p:nvPr/>
        </p:nvSpPr>
        <p:spPr>
          <a:xfrm>
            <a:off x="5410688" y="1995224"/>
            <a:ext cx="4031030" cy="9868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Caractéristiques GEM2Net : </a:t>
            </a:r>
          </a:p>
          <a:p>
            <a:pPr marL="171450" indent="-171450" algn="ctr">
              <a:buFontTx/>
              <a:buChar char="-"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Données </a:t>
            </a:r>
            <a:r>
              <a:rPr lang="fr-FR" sz="1200" dirty="0" err="1">
                <a:solidFill>
                  <a:schemeClr val="bg2">
                    <a:lumMod val="25000"/>
                  </a:schemeClr>
                </a:solidFill>
              </a:rPr>
              <a:t>trancriptomiques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homogènes</a:t>
            </a:r>
          </a:p>
          <a:p>
            <a:pPr marL="171450" indent="-171450" algn="ctr">
              <a:buFontTx/>
              <a:buChar char="-"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Regrouper les gènes en fonction unités </a:t>
            </a:r>
            <a:r>
              <a:rPr lang="fr-FR" sz="1200" dirty="0" err="1">
                <a:solidFill>
                  <a:schemeClr val="bg2">
                    <a:lumMod val="25000"/>
                  </a:schemeClr>
                </a:solidFill>
              </a:rPr>
              <a:t>co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-expression</a:t>
            </a:r>
          </a:p>
          <a:p>
            <a:pPr marL="171450" indent="-171450" algn="ctr">
              <a:buFontTx/>
              <a:buChar char="-"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outils de visualisation clusters et métadonnées</a:t>
            </a:r>
          </a:p>
        </p:txBody>
      </p:sp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DB40521-DA10-4119-AB4B-9EAEEA321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1" y="808833"/>
            <a:ext cx="1549400" cy="863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78AA17D-80D2-4A11-9C44-31EBEFD69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389" y="2127636"/>
            <a:ext cx="2323809" cy="809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060773-0EC7-43B6-AD57-4F4583B030F3}"/>
              </a:ext>
            </a:extLst>
          </p:cNvPr>
          <p:cNvSpPr/>
          <p:nvPr/>
        </p:nvSpPr>
        <p:spPr>
          <a:xfrm>
            <a:off x="2238935" y="844439"/>
            <a:ext cx="4658400" cy="7670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Publiée en 2008</a:t>
            </a:r>
          </a:p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231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projets en 2015 pour Arabidopsis et 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51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pour les autres espèces</a:t>
            </a:r>
          </a:p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371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en 2021 pour Arabidopsis et 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97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 pour les autres espèces </a:t>
            </a:r>
            <a:r>
              <a:rPr lang="fr-FR" sz="1200" i="1" dirty="0">
                <a:solidFill>
                  <a:schemeClr val="bg2">
                    <a:lumMod val="25000"/>
                  </a:schemeClr>
                </a:solidFill>
              </a:rPr>
              <a:t>(06/2021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382BB0-0367-4E73-99D5-E4C7DCC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1310" y="6480738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C4822C47-972A-43E6-8689-8011105E5537}"/>
              </a:ext>
            </a:extLst>
          </p:cNvPr>
          <p:cNvCxnSpPr>
            <a:cxnSpLocks/>
          </p:cNvCxnSpPr>
          <p:nvPr/>
        </p:nvCxnSpPr>
        <p:spPr>
          <a:xfrm>
            <a:off x="992777" y="1841863"/>
            <a:ext cx="4088674" cy="916481"/>
          </a:xfrm>
          <a:prstGeom prst="curvedConnector3">
            <a:avLst>
              <a:gd name="adj1" fmla="val -3355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7716F0-A9BB-431C-A8C7-6ABD24381F7E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  <a:cs typeface="Calibri"/>
              </a:rPr>
              <a:t>Problématique et stratégies</a:t>
            </a:r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CB24E4-9078-46D5-9D89-9F2C004CE45A}"/>
              </a:ext>
            </a:extLst>
          </p:cNvPr>
          <p:cNvSpPr txBox="1"/>
          <p:nvPr/>
        </p:nvSpPr>
        <p:spPr>
          <a:xfrm>
            <a:off x="7147044" y="2319022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En passant par une déconvolution non supervisée pour faire ressortir un signal biologique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DBE176-877C-475C-979A-E85CE894C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4" y="3085723"/>
            <a:ext cx="2893713" cy="1936376"/>
          </a:xfrm>
          <a:prstGeom prst="rect">
            <a:avLst/>
          </a:prstGeom>
        </p:spPr>
      </p:pic>
      <p:pic>
        <p:nvPicPr>
          <p:cNvPr id="9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EC32270C-ABA7-4138-8D84-3C562145A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27003C5-51B3-4156-9E3A-35553DB32504}"/>
              </a:ext>
            </a:extLst>
          </p:cNvPr>
          <p:cNvSpPr txBox="1"/>
          <p:nvPr/>
        </p:nvSpPr>
        <p:spPr>
          <a:xfrm>
            <a:off x="2142168" y="740932"/>
            <a:ext cx="75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Un transfert de connaissances à partir des données GEM2Net est-il possible ?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831C32A-2AEA-43DB-9FEF-CEE290AAB40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66160" y="1110264"/>
            <a:ext cx="2370864" cy="105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3D766AA-0232-447E-849C-03F15C30E36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37024" y="1110264"/>
            <a:ext cx="3283578" cy="104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C7F3477-081C-4CDE-B24E-997217C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464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BA9805-0908-4DAC-828F-7ECB80ED5032}"/>
              </a:ext>
            </a:extLst>
          </p:cNvPr>
          <p:cNvSpPr txBox="1"/>
          <p:nvPr/>
        </p:nvSpPr>
        <p:spPr>
          <a:xfrm>
            <a:off x="1772807" y="2319022"/>
            <a:ext cx="323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En utilisant les catégories de stress de la base de données ?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5FC15C2-7C74-4799-983A-2A49E5277B64}"/>
              </a:ext>
            </a:extLst>
          </p:cNvPr>
          <p:cNvGrpSpPr/>
          <p:nvPr/>
        </p:nvGrpSpPr>
        <p:grpSpPr>
          <a:xfrm>
            <a:off x="8260242" y="3150019"/>
            <a:ext cx="1920719" cy="3599676"/>
            <a:chOff x="6486275" y="3055350"/>
            <a:chExt cx="1920719" cy="359967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282A3C1C-B404-4D18-AAB3-2FC5524D2251}"/>
                </a:ext>
              </a:extLst>
            </p:cNvPr>
            <p:cNvGrpSpPr/>
            <p:nvPr/>
          </p:nvGrpSpPr>
          <p:grpSpPr>
            <a:xfrm>
              <a:off x="6486275" y="3055350"/>
              <a:ext cx="1920719" cy="3599676"/>
              <a:chOff x="8091685" y="3186155"/>
              <a:chExt cx="1920719" cy="3599676"/>
            </a:xfrm>
          </p:grpSpPr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1AF5BF8-E77A-46E5-94EC-3AED87861EB6}"/>
                  </a:ext>
                </a:extLst>
              </p:cNvPr>
              <p:cNvSpPr txBox="1"/>
              <p:nvPr/>
            </p:nvSpPr>
            <p:spPr>
              <a:xfrm>
                <a:off x="8091685" y="6524221"/>
                <a:ext cx="19207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/>
                  <a:t>Issue article de MAO W. et al.</a:t>
                </a:r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E4B544A7-3E12-4056-A644-CC1EE9B5A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85" b="23287"/>
              <a:stretch/>
            </p:blipFill>
            <p:spPr>
              <a:xfrm>
                <a:off x="8091685" y="3186155"/>
                <a:ext cx="1797945" cy="3312187"/>
              </a:xfrm>
              <a:prstGeom prst="rect">
                <a:avLst/>
              </a:prstGeom>
            </p:spPr>
          </p:pic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0523082-5004-4F7C-BFD1-E598DE03C3B6}"/>
                  </a:ext>
                </a:extLst>
              </p:cNvPr>
              <p:cNvGrpSpPr/>
              <p:nvPr/>
            </p:nvGrpSpPr>
            <p:grpSpPr>
              <a:xfrm>
                <a:off x="9733506" y="4188449"/>
                <a:ext cx="52200" cy="162360"/>
                <a:chOff x="9733506" y="4188449"/>
                <a:chExt cx="52200" cy="162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30" name="Encre 29">
                      <a:extLst>
                        <a:ext uri="{FF2B5EF4-FFF2-40B4-BE49-F238E27FC236}">
                          <a16:creationId xmlns:a16="http://schemas.microsoft.com/office/drawing/2014/main" id="{F84EED8F-923E-4900-9902-EE984605F9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33506" y="4188449"/>
                    <a:ext cx="360" cy="360"/>
                  </p14:xfrm>
                </p:contentPart>
              </mc:Choice>
              <mc:Fallback xmlns="">
                <p:pic>
                  <p:nvPicPr>
                    <p:cNvPr id="30" name="Encre 29">
                      <a:extLst>
                        <a:ext uri="{FF2B5EF4-FFF2-40B4-BE49-F238E27FC236}">
                          <a16:creationId xmlns:a16="http://schemas.microsoft.com/office/drawing/2014/main" id="{F84EED8F-923E-4900-9902-EE984605F925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697866" y="415244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31" name="Encre 30">
                      <a:extLst>
                        <a:ext uri="{FF2B5EF4-FFF2-40B4-BE49-F238E27FC236}">
                          <a16:creationId xmlns:a16="http://schemas.microsoft.com/office/drawing/2014/main" id="{35C58A75-7506-47B1-9EC7-D148CF5964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33506" y="4217969"/>
                    <a:ext cx="360" cy="360"/>
                  </p14:xfrm>
                </p:contentPart>
              </mc:Choice>
              <mc:Fallback xmlns="">
                <p:pic>
                  <p:nvPicPr>
                    <p:cNvPr id="31" name="Encre 30">
                      <a:extLst>
                        <a:ext uri="{FF2B5EF4-FFF2-40B4-BE49-F238E27FC236}">
                          <a16:creationId xmlns:a16="http://schemas.microsoft.com/office/drawing/2014/main" id="{35C58A75-7506-47B1-9EC7-D148CF5964FB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697866" y="418196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2" name="Encre 31">
                      <a:extLst>
                        <a:ext uri="{FF2B5EF4-FFF2-40B4-BE49-F238E27FC236}">
                          <a16:creationId xmlns:a16="http://schemas.microsoft.com/office/drawing/2014/main" id="{2CB1C48F-A8E4-448B-BBD5-0D44F704C4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33506" y="4247489"/>
                    <a:ext cx="22320" cy="22320"/>
                  </p14:xfrm>
                </p:contentPart>
              </mc:Choice>
              <mc:Fallback xmlns="">
                <p:pic>
                  <p:nvPicPr>
                    <p:cNvPr id="32" name="Encre 31">
                      <a:extLst>
                        <a:ext uri="{FF2B5EF4-FFF2-40B4-BE49-F238E27FC236}">
                          <a16:creationId xmlns:a16="http://schemas.microsoft.com/office/drawing/2014/main" id="{2CB1C48F-A8E4-448B-BBD5-0D44F704C40A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697866" y="4211489"/>
                      <a:ext cx="9396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3" name="Encre 32">
                      <a:extLst>
                        <a:ext uri="{FF2B5EF4-FFF2-40B4-BE49-F238E27FC236}">
                          <a16:creationId xmlns:a16="http://schemas.microsoft.com/office/drawing/2014/main" id="{98F9659B-D57A-4A1E-B710-1B726CAC9B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63386" y="4276649"/>
                    <a:ext cx="15120" cy="25560"/>
                  </p14:xfrm>
                </p:contentPart>
              </mc:Choice>
              <mc:Fallback xmlns="">
                <p:pic>
                  <p:nvPicPr>
                    <p:cNvPr id="33" name="Encre 32">
                      <a:extLst>
                        <a:ext uri="{FF2B5EF4-FFF2-40B4-BE49-F238E27FC236}">
                          <a16:creationId xmlns:a16="http://schemas.microsoft.com/office/drawing/2014/main" id="{98F9659B-D57A-4A1E-B710-1B726CAC9BD5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9727386" y="4241009"/>
                      <a:ext cx="86760" cy="9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4" name="Encre 33">
                      <a:extLst>
                        <a:ext uri="{FF2B5EF4-FFF2-40B4-BE49-F238E27FC236}">
                          <a16:creationId xmlns:a16="http://schemas.microsoft.com/office/drawing/2014/main" id="{D4CB5CFB-58FF-4D45-B85B-31AB117531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85346" y="4320929"/>
                    <a:ext cx="360" cy="360"/>
                  </p14:xfrm>
                </p:contentPart>
              </mc:Choice>
              <mc:Fallback xmlns="">
                <p:pic>
                  <p:nvPicPr>
                    <p:cNvPr id="34" name="Encre 33">
                      <a:extLst>
                        <a:ext uri="{FF2B5EF4-FFF2-40B4-BE49-F238E27FC236}">
                          <a16:creationId xmlns:a16="http://schemas.microsoft.com/office/drawing/2014/main" id="{D4CB5CFB-58FF-4D45-B85B-31AB1175314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749346" y="428528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35" name="Encre 34">
                      <a:extLst>
                        <a:ext uri="{FF2B5EF4-FFF2-40B4-BE49-F238E27FC236}">
                          <a16:creationId xmlns:a16="http://schemas.microsoft.com/office/drawing/2014/main" id="{3EB1C016-844F-45F2-B6A9-F4F49DF948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85346" y="4350449"/>
                    <a:ext cx="360" cy="360"/>
                  </p14:xfrm>
                </p:contentPart>
              </mc:Choice>
              <mc:Fallback xmlns="">
                <p:pic>
                  <p:nvPicPr>
                    <p:cNvPr id="35" name="Encre 34">
                      <a:extLst>
                        <a:ext uri="{FF2B5EF4-FFF2-40B4-BE49-F238E27FC236}">
                          <a16:creationId xmlns:a16="http://schemas.microsoft.com/office/drawing/2014/main" id="{3EB1C016-844F-45F2-B6A9-F4F49DF9480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749346" y="431480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8F41F020-6106-4054-8379-01FEE8BF205F}"/>
                  </a:ext>
                </a:extLst>
              </p:cNvPr>
              <p:cNvGrpSpPr/>
              <p:nvPr/>
            </p:nvGrpSpPr>
            <p:grpSpPr>
              <a:xfrm>
                <a:off x="9726306" y="3937529"/>
                <a:ext cx="52200" cy="44640"/>
                <a:chOff x="9726306" y="3937529"/>
                <a:chExt cx="52200" cy="44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7" name="Encre 36">
                      <a:extLst>
                        <a:ext uri="{FF2B5EF4-FFF2-40B4-BE49-F238E27FC236}">
                          <a16:creationId xmlns:a16="http://schemas.microsoft.com/office/drawing/2014/main" id="{9B1EC0BE-68D8-4AD1-A150-C1DAAB9223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26306" y="3981809"/>
                    <a:ext cx="360" cy="360"/>
                  </p14:xfrm>
                </p:contentPart>
              </mc:Choice>
              <mc:Fallback xmlns="">
                <p:pic>
                  <p:nvPicPr>
                    <p:cNvPr id="37" name="Encre 36">
                      <a:extLst>
                        <a:ext uri="{FF2B5EF4-FFF2-40B4-BE49-F238E27FC236}">
                          <a16:creationId xmlns:a16="http://schemas.microsoft.com/office/drawing/2014/main" id="{9B1EC0BE-68D8-4AD1-A150-C1DAAB92234B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690666" y="394580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38" name="Encre 37">
                      <a:extLst>
                        <a:ext uri="{FF2B5EF4-FFF2-40B4-BE49-F238E27FC236}">
                          <a16:creationId xmlns:a16="http://schemas.microsoft.com/office/drawing/2014/main" id="{83A41956-1F1A-4F3A-BAD8-7BBFBC30CB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78146" y="3937529"/>
                    <a:ext cx="360" cy="360"/>
                  </p14:xfrm>
                </p:contentPart>
              </mc:Choice>
              <mc:Fallback xmlns="">
                <p:pic>
                  <p:nvPicPr>
                    <p:cNvPr id="38" name="Encre 37">
                      <a:extLst>
                        <a:ext uri="{FF2B5EF4-FFF2-40B4-BE49-F238E27FC236}">
                          <a16:creationId xmlns:a16="http://schemas.microsoft.com/office/drawing/2014/main" id="{83A41956-1F1A-4F3A-BAD8-7BBFBC30CBF3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742146" y="390152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0" name="Encre 39">
                    <a:extLst>
                      <a:ext uri="{FF2B5EF4-FFF2-40B4-BE49-F238E27FC236}">
                        <a16:creationId xmlns:a16="http://schemas.microsoft.com/office/drawing/2014/main" id="{89CEDB07-A614-4569-88A2-7A081DF88B84}"/>
                      </a:ext>
                    </a:extLst>
                  </p14:cNvPr>
                  <p14:cNvContentPartPr/>
                  <p14:nvPr/>
                </p14:nvContentPartPr>
                <p14:xfrm>
                  <a:off x="9807252" y="3860654"/>
                  <a:ext cx="360" cy="360"/>
                </p14:xfrm>
              </p:contentPart>
            </mc:Choice>
            <mc:Fallback xmlns="">
              <p:pic>
                <p:nvPicPr>
                  <p:cNvPr id="40" name="Encre 39">
                    <a:extLst>
                      <a:ext uri="{FF2B5EF4-FFF2-40B4-BE49-F238E27FC236}">
                        <a16:creationId xmlns:a16="http://schemas.microsoft.com/office/drawing/2014/main" id="{89CEDB07-A614-4569-88A2-7A081DF88B8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798252" y="38516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1" name="Encre 40">
                    <a:extLst>
                      <a:ext uri="{FF2B5EF4-FFF2-40B4-BE49-F238E27FC236}">
                        <a16:creationId xmlns:a16="http://schemas.microsoft.com/office/drawing/2014/main" id="{FD2483B6-DA8B-4E0A-ABEA-D2A17DB25037}"/>
                      </a:ext>
                    </a:extLst>
                  </p14:cNvPr>
                  <p14:cNvContentPartPr/>
                  <p14:nvPr/>
                </p14:nvContentPartPr>
                <p14:xfrm>
                  <a:off x="9801132" y="3878294"/>
                  <a:ext cx="360" cy="360"/>
                </p14:xfrm>
              </p:contentPart>
            </mc:Choice>
            <mc:Fallback xmlns="">
              <p:pic>
                <p:nvPicPr>
                  <p:cNvPr id="41" name="Encre 40">
                    <a:extLst>
                      <a:ext uri="{FF2B5EF4-FFF2-40B4-BE49-F238E27FC236}">
                        <a16:creationId xmlns:a16="http://schemas.microsoft.com/office/drawing/2014/main" id="{FD2483B6-DA8B-4E0A-ABEA-D2A17DB25037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792492" y="38696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80E07A1-690C-438C-8C77-63F498D848C8}"/>
                  </a:ext>
                </a:extLst>
              </p:cNvPr>
              <p:cNvCxnSpPr/>
              <p:nvPr/>
            </p:nvCxnSpPr>
            <p:spPr>
              <a:xfrm>
                <a:off x="9806854" y="3860654"/>
                <a:ext cx="0" cy="846518"/>
              </a:xfrm>
              <a:prstGeom prst="line">
                <a:avLst/>
              </a:prstGeom>
              <a:ln w="19050">
                <a:solidFill>
                  <a:srgbClr val="2479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13C7E853-3B6B-45DE-9A1C-C1ED25E03751}"/>
                </a:ext>
              </a:extLst>
            </p:cNvPr>
            <p:cNvGrpSpPr/>
            <p:nvPr/>
          </p:nvGrpSpPr>
          <p:grpSpPr>
            <a:xfrm>
              <a:off x="8094546" y="4009310"/>
              <a:ext cx="13680" cy="20160"/>
              <a:chOff x="8094546" y="4009310"/>
              <a:chExt cx="13680" cy="20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59" name="Encre 58">
                    <a:extLst>
                      <a:ext uri="{FF2B5EF4-FFF2-40B4-BE49-F238E27FC236}">
                        <a16:creationId xmlns:a16="http://schemas.microsoft.com/office/drawing/2014/main" id="{13CB556B-C3E1-4E39-B1D1-511A7ACD8C55}"/>
                      </a:ext>
                    </a:extLst>
                  </p14:cNvPr>
                  <p14:cNvContentPartPr/>
                  <p14:nvPr/>
                </p14:nvContentPartPr>
                <p14:xfrm>
                  <a:off x="8101026" y="4019390"/>
                  <a:ext cx="360" cy="360"/>
                </p14:xfrm>
              </p:contentPart>
            </mc:Choice>
            <mc:Fallback xmlns="">
              <p:pic>
                <p:nvPicPr>
                  <p:cNvPr id="59" name="Encre 58">
                    <a:extLst>
                      <a:ext uri="{FF2B5EF4-FFF2-40B4-BE49-F238E27FC236}">
                        <a16:creationId xmlns:a16="http://schemas.microsoft.com/office/drawing/2014/main" id="{13CB556B-C3E1-4E39-B1D1-511A7ACD8C5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92386" y="401039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0" name="Encre 59">
                    <a:extLst>
                      <a:ext uri="{FF2B5EF4-FFF2-40B4-BE49-F238E27FC236}">
                        <a16:creationId xmlns:a16="http://schemas.microsoft.com/office/drawing/2014/main" id="{FD763BB9-8274-412B-A033-5F7F57502F73}"/>
                      </a:ext>
                    </a:extLst>
                  </p14:cNvPr>
                  <p14:cNvContentPartPr/>
                  <p14:nvPr/>
                </p14:nvContentPartPr>
                <p14:xfrm>
                  <a:off x="8107866" y="4025870"/>
                  <a:ext cx="360" cy="360"/>
                </p14:xfrm>
              </p:contentPart>
            </mc:Choice>
            <mc:Fallback xmlns="">
              <p:pic>
                <p:nvPicPr>
                  <p:cNvPr id="60" name="Encre 59">
                    <a:extLst>
                      <a:ext uri="{FF2B5EF4-FFF2-40B4-BE49-F238E27FC236}">
                        <a16:creationId xmlns:a16="http://schemas.microsoft.com/office/drawing/2014/main" id="{FD763BB9-8274-412B-A033-5F7F57502F7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98866" y="40168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61" name="Encre 60">
                    <a:extLst>
                      <a:ext uri="{FF2B5EF4-FFF2-40B4-BE49-F238E27FC236}">
                        <a16:creationId xmlns:a16="http://schemas.microsoft.com/office/drawing/2014/main" id="{DFF57563-5883-4DF5-9F96-081A2593081F}"/>
                      </a:ext>
                    </a:extLst>
                  </p14:cNvPr>
                  <p14:cNvContentPartPr/>
                  <p14:nvPr/>
                </p14:nvContentPartPr>
                <p14:xfrm>
                  <a:off x="8094546" y="4029110"/>
                  <a:ext cx="360" cy="360"/>
                </p14:xfrm>
              </p:contentPart>
            </mc:Choice>
            <mc:Fallback xmlns="">
              <p:pic>
                <p:nvPicPr>
                  <p:cNvPr id="61" name="Encre 60">
                    <a:extLst>
                      <a:ext uri="{FF2B5EF4-FFF2-40B4-BE49-F238E27FC236}">
                        <a16:creationId xmlns:a16="http://schemas.microsoft.com/office/drawing/2014/main" id="{DFF57563-5883-4DF5-9F96-081A2593081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85546" y="402011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2" name="Encre 61">
                    <a:extLst>
                      <a:ext uri="{FF2B5EF4-FFF2-40B4-BE49-F238E27FC236}">
                        <a16:creationId xmlns:a16="http://schemas.microsoft.com/office/drawing/2014/main" id="{85B93EF6-9445-4883-B325-4BA4FA50A215}"/>
                      </a:ext>
                    </a:extLst>
                  </p14:cNvPr>
                  <p14:cNvContentPartPr/>
                  <p14:nvPr/>
                </p14:nvContentPartPr>
                <p14:xfrm>
                  <a:off x="8101026" y="4029110"/>
                  <a:ext cx="360" cy="360"/>
                </p14:xfrm>
              </p:contentPart>
            </mc:Choice>
            <mc:Fallback xmlns="">
              <p:pic>
                <p:nvPicPr>
                  <p:cNvPr id="62" name="Encre 61">
                    <a:extLst>
                      <a:ext uri="{FF2B5EF4-FFF2-40B4-BE49-F238E27FC236}">
                        <a16:creationId xmlns:a16="http://schemas.microsoft.com/office/drawing/2014/main" id="{85B93EF6-9445-4883-B325-4BA4FA50A21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92386" y="402011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64" name="Encre 63">
                    <a:extLst>
                      <a:ext uri="{FF2B5EF4-FFF2-40B4-BE49-F238E27FC236}">
                        <a16:creationId xmlns:a16="http://schemas.microsoft.com/office/drawing/2014/main" id="{65E5AD96-BE2D-41E3-867F-40ADB8BDC007}"/>
                      </a:ext>
                    </a:extLst>
                  </p14:cNvPr>
                  <p14:cNvContentPartPr/>
                  <p14:nvPr/>
                </p14:nvContentPartPr>
                <p14:xfrm>
                  <a:off x="8097786" y="4009310"/>
                  <a:ext cx="360" cy="360"/>
                </p14:xfrm>
              </p:contentPart>
            </mc:Choice>
            <mc:Fallback xmlns="">
              <p:pic>
                <p:nvPicPr>
                  <p:cNvPr id="64" name="Encre 63">
                    <a:extLst>
                      <a:ext uri="{FF2B5EF4-FFF2-40B4-BE49-F238E27FC236}">
                        <a16:creationId xmlns:a16="http://schemas.microsoft.com/office/drawing/2014/main" id="{65E5AD96-BE2D-41E3-867F-40ADB8BDC00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89146" y="40006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67" name="Encre 66">
                    <a:extLst>
                      <a:ext uri="{FF2B5EF4-FFF2-40B4-BE49-F238E27FC236}">
                        <a16:creationId xmlns:a16="http://schemas.microsoft.com/office/drawing/2014/main" id="{46A2F202-612A-46DD-A9C8-C8A541C88CF9}"/>
                      </a:ext>
                    </a:extLst>
                  </p14:cNvPr>
                  <p14:cNvContentPartPr/>
                  <p14:nvPr/>
                </p14:nvContentPartPr>
                <p14:xfrm>
                  <a:off x="8094546" y="4012550"/>
                  <a:ext cx="360" cy="360"/>
                </p14:xfrm>
              </p:contentPart>
            </mc:Choice>
            <mc:Fallback xmlns="">
              <p:pic>
                <p:nvPicPr>
                  <p:cNvPr id="67" name="Encre 66">
                    <a:extLst>
                      <a:ext uri="{FF2B5EF4-FFF2-40B4-BE49-F238E27FC236}">
                        <a16:creationId xmlns:a16="http://schemas.microsoft.com/office/drawing/2014/main" id="{46A2F202-612A-46DD-A9C8-C8A541C88C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85546" y="400391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3C269C3A-3092-4B50-B788-28EA3F5080A3}"/>
                </a:ext>
              </a:extLst>
            </p:cNvPr>
            <p:cNvGrpSpPr/>
            <p:nvPr/>
          </p:nvGrpSpPr>
          <p:grpSpPr>
            <a:xfrm>
              <a:off x="8216226" y="3746150"/>
              <a:ext cx="69480" cy="52920"/>
              <a:chOff x="8216226" y="3746150"/>
              <a:chExt cx="69480" cy="5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72" name="Encre 71">
                    <a:extLst>
                      <a:ext uri="{FF2B5EF4-FFF2-40B4-BE49-F238E27FC236}">
                        <a16:creationId xmlns:a16="http://schemas.microsoft.com/office/drawing/2014/main" id="{39345D5D-0DAB-4FD0-A3F4-90C9965E96E0}"/>
                      </a:ext>
                    </a:extLst>
                  </p14:cNvPr>
                  <p14:cNvContentPartPr/>
                  <p14:nvPr/>
                </p14:nvContentPartPr>
                <p14:xfrm>
                  <a:off x="8222706" y="3795470"/>
                  <a:ext cx="360" cy="360"/>
                </p14:xfrm>
              </p:contentPart>
            </mc:Choice>
            <mc:Fallback xmlns="">
              <p:pic>
                <p:nvPicPr>
                  <p:cNvPr id="72" name="Encre 71">
                    <a:extLst>
                      <a:ext uri="{FF2B5EF4-FFF2-40B4-BE49-F238E27FC236}">
                        <a16:creationId xmlns:a16="http://schemas.microsoft.com/office/drawing/2014/main" id="{39345D5D-0DAB-4FD0-A3F4-90C9965E96E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14066" y="378683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73" name="Encre 72">
                    <a:extLst>
                      <a:ext uri="{FF2B5EF4-FFF2-40B4-BE49-F238E27FC236}">
                        <a16:creationId xmlns:a16="http://schemas.microsoft.com/office/drawing/2014/main" id="{0C4971EF-059A-4870-BDA8-6A67D2A88EE6}"/>
                      </a:ext>
                    </a:extLst>
                  </p14:cNvPr>
                  <p14:cNvContentPartPr/>
                  <p14:nvPr/>
                </p14:nvContentPartPr>
                <p14:xfrm>
                  <a:off x="8216226" y="3788990"/>
                  <a:ext cx="360" cy="360"/>
                </p14:xfrm>
              </p:contentPart>
            </mc:Choice>
            <mc:Fallback xmlns="">
              <p:pic>
                <p:nvPicPr>
                  <p:cNvPr id="73" name="Encre 72">
                    <a:extLst>
                      <a:ext uri="{FF2B5EF4-FFF2-40B4-BE49-F238E27FC236}">
                        <a16:creationId xmlns:a16="http://schemas.microsoft.com/office/drawing/2014/main" id="{0C4971EF-059A-4870-BDA8-6A67D2A88EE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07586" y="377999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74" name="Encre 73">
                    <a:extLst>
                      <a:ext uri="{FF2B5EF4-FFF2-40B4-BE49-F238E27FC236}">
                        <a16:creationId xmlns:a16="http://schemas.microsoft.com/office/drawing/2014/main" id="{35716D6B-1E7F-4419-B122-A00EF767AB24}"/>
                      </a:ext>
                    </a:extLst>
                  </p14:cNvPr>
                  <p14:cNvContentPartPr/>
                  <p14:nvPr/>
                </p14:nvContentPartPr>
                <p14:xfrm>
                  <a:off x="8219466" y="3798710"/>
                  <a:ext cx="360" cy="360"/>
                </p14:xfrm>
              </p:contentPart>
            </mc:Choice>
            <mc:Fallback xmlns="">
              <p:pic>
                <p:nvPicPr>
                  <p:cNvPr id="74" name="Encre 73">
                    <a:extLst>
                      <a:ext uri="{FF2B5EF4-FFF2-40B4-BE49-F238E27FC236}">
                        <a16:creationId xmlns:a16="http://schemas.microsoft.com/office/drawing/2014/main" id="{35716D6B-1E7F-4419-B122-A00EF767AB2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10466" y="37900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76" name="Encre 75">
                    <a:extLst>
                      <a:ext uri="{FF2B5EF4-FFF2-40B4-BE49-F238E27FC236}">
                        <a16:creationId xmlns:a16="http://schemas.microsoft.com/office/drawing/2014/main" id="{345272A1-0E87-4624-A016-5FFB6DE9D822}"/>
                      </a:ext>
                    </a:extLst>
                  </p14:cNvPr>
                  <p14:cNvContentPartPr/>
                  <p14:nvPr/>
                </p14:nvContentPartPr>
                <p14:xfrm>
                  <a:off x="8236026" y="3763790"/>
                  <a:ext cx="47160" cy="19080"/>
                </p14:xfrm>
              </p:contentPart>
            </mc:Choice>
            <mc:Fallback xmlns="">
              <p:pic>
                <p:nvPicPr>
                  <p:cNvPr id="76" name="Encre 75">
                    <a:extLst>
                      <a:ext uri="{FF2B5EF4-FFF2-40B4-BE49-F238E27FC236}">
                        <a16:creationId xmlns:a16="http://schemas.microsoft.com/office/drawing/2014/main" id="{345272A1-0E87-4624-A016-5FFB6DE9D82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227026" y="3754790"/>
                    <a:ext cx="648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77" name="Encre 76">
                    <a:extLst>
                      <a:ext uri="{FF2B5EF4-FFF2-40B4-BE49-F238E27FC236}">
                        <a16:creationId xmlns:a16="http://schemas.microsoft.com/office/drawing/2014/main" id="{1895D19A-7D44-4DA5-BD73-B6AB533E6C17}"/>
                      </a:ext>
                    </a:extLst>
                  </p14:cNvPr>
                  <p14:cNvContentPartPr/>
                  <p14:nvPr/>
                </p14:nvContentPartPr>
                <p14:xfrm>
                  <a:off x="8283906" y="3749390"/>
                  <a:ext cx="1800" cy="360"/>
                </p14:xfrm>
              </p:contentPart>
            </mc:Choice>
            <mc:Fallback xmlns="">
              <p:pic>
                <p:nvPicPr>
                  <p:cNvPr id="77" name="Encre 76">
                    <a:extLst>
                      <a:ext uri="{FF2B5EF4-FFF2-40B4-BE49-F238E27FC236}">
                        <a16:creationId xmlns:a16="http://schemas.microsoft.com/office/drawing/2014/main" id="{1895D19A-7D44-4DA5-BD73-B6AB533E6C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75266" y="3740750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78" name="Encre 77">
                    <a:extLst>
                      <a:ext uri="{FF2B5EF4-FFF2-40B4-BE49-F238E27FC236}">
                        <a16:creationId xmlns:a16="http://schemas.microsoft.com/office/drawing/2014/main" id="{5843AB10-CEF1-4C5A-8AE5-799859A6542B}"/>
                      </a:ext>
                    </a:extLst>
                  </p14:cNvPr>
                  <p14:cNvContentPartPr/>
                  <p14:nvPr/>
                </p14:nvContentPartPr>
                <p14:xfrm>
                  <a:off x="8265546" y="3752630"/>
                  <a:ext cx="360" cy="360"/>
                </p14:xfrm>
              </p:contentPart>
            </mc:Choice>
            <mc:Fallback xmlns="">
              <p:pic>
                <p:nvPicPr>
                  <p:cNvPr id="78" name="Encre 77">
                    <a:extLst>
                      <a:ext uri="{FF2B5EF4-FFF2-40B4-BE49-F238E27FC236}">
                        <a16:creationId xmlns:a16="http://schemas.microsoft.com/office/drawing/2014/main" id="{5843AB10-CEF1-4C5A-8AE5-799859A6542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56906" y="374399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79" name="Encre 78">
                    <a:extLst>
                      <a:ext uri="{FF2B5EF4-FFF2-40B4-BE49-F238E27FC236}">
                        <a16:creationId xmlns:a16="http://schemas.microsoft.com/office/drawing/2014/main" id="{122515F1-40AF-4CCA-806B-6AE0B515019A}"/>
                      </a:ext>
                    </a:extLst>
                  </p14:cNvPr>
                  <p14:cNvContentPartPr/>
                  <p14:nvPr/>
                </p14:nvContentPartPr>
                <p14:xfrm>
                  <a:off x="8255826" y="3772430"/>
                  <a:ext cx="360" cy="360"/>
                </p14:xfrm>
              </p:contentPart>
            </mc:Choice>
            <mc:Fallback xmlns="">
              <p:pic>
                <p:nvPicPr>
                  <p:cNvPr id="79" name="Encre 78">
                    <a:extLst>
                      <a:ext uri="{FF2B5EF4-FFF2-40B4-BE49-F238E27FC236}">
                        <a16:creationId xmlns:a16="http://schemas.microsoft.com/office/drawing/2014/main" id="{122515F1-40AF-4CCA-806B-6AE0B515019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46826" y="376379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80" name="Encre 79">
                    <a:extLst>
                      <a:ext uri="{FF2B5EF4-FFF2-40B4-BE49-F238E27FC236}">
                        <a16:creationId xmlns:a16="http://schemas.microsoft.com/office/drawing/2014/main" id="{ECCEC9A8-7A74-417E-AD13-68186705AA69}"/>
                      </a:ext>
                    </a:extLst>
                  </p14:cNvPr>
                  <p14:cNvContentPartPr/>
                  <p14:nvPr/>
                </p14:nvContentPartPr>
                <p14:xfrm>
                  <a:off x="8229546" y="3778910"/>
                  <a:ext cx="20160" cy="10080"/>
                </p14:xfrm>
              </p:contentPart>
            </mc:Choice>
            <mc:Fallback xmlns="">
              <p:pic>
                <p:nvPicPr>
                  <p:cNvPr id="80" name="Encre 79">
                    <a:extLst>
                      <a:ext uri="{FF2B5EF4-FFF2-40B4-BE49-F238E27FC236}">
                        <a16:creationId xmlns:a16="http://schemas.microsoft.com/office/drawing/2014/main" id="{ECCEC9A8-7A74-417E-AD13-68186705AA6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220546" y="3770270"/>
                    <a:ext cx="3780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81" name="Encre 80">
                    <a:extLst>
                      <a:ext uri="{FF2B5EF4-FFF2-40B4-BE49-F238E27FC236}">
                        <a16:creationId xmlns:a16="http://schemas.microsoft.com/office/drawing/2014/main" id="{F035983F-D493-4BD8-9971-7B03C780135F}"/>
                      </a:ext>
                    </a:extLst>
                  </p14:cNvPr>
                  <p14:cNvContentPartPr/>
                  <p14:nvPr/>
                </p14:nvContentPartPr>
                <p14:xfrm>
                  <a:off x="8225946" y="3787550"/>
                  <a:ext cx="360" cy="1800"/>
                </p14:xfrm>
              </p:contentPart>
            </mc:Choice>
            <mc:Fallback xmlns="">
              <p:pic>
                <p:nvPicPr>
                  <p:cNvPr id="81" name="Encre 80">
                    <a:extLst>
                      <a:ext uri="{FF2B5EF4-FFF2-40B4-BE49-F238E27FC236}">
                        <a16:creationId xmlns:a16="http://schemas.microsoft.com/office/drawing/2014/main" id="{F035983F-D493-4BD8-9971-7B03C780135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17306" y="3778910"/>
                    <a:ext cx="180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82" name="Encre 81">
                    <a:extLst>
                      <a:ext uri="{FF2B5EF4-FFF2-40B4-BE49-F238E27FC236}">
                        <a16:creationId xmlns:a16="http://schemas.microsoft.com/office/drawing/2014/main" id="{11787C01-3A30-4641-817F-05461CA0C045}"/>
                      </a:ext>
                    </a:extLst>
                  </p14:cNvPr>
                  <p14:cNvContentPartPr/>
                  <p14:nvPr/>
                </p14:nvContentPartPr>
                <p14:xfrm>
                  <a:off x="8229546" y="3776030"/>
                  <a:ext cx="11520" cy="360"/>
                </p14:xfrm>
              </p:contentPart>
            </mc:Choice>
            <mc:Fallback xmlns="">
              <p:pic>
                <p:nvPicPr>
                  <p:cNvPr id="82" name="Encre 81">
                    <a:extLst>
                      <a:ext uri="{FF2B5EF4-FFF2-40B4-BE49-F238E27FC236}">
                        <a16:creationId xmlns:a16="http://schemas.microsoft.com/office/drawing/2014/main" id="{11787C01-3A30-4641-817F-05461CA0C04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220546" y="3767030"/>
                    <a:ext cx="291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83" name="Encre 82">
                    <a:extLst>
                      <a:ext uri="{FF2B5EF4-FFF2-40B4-BE49-F238E27FC236}">
                        <a16:creationId xmlns:a16="http://schemas.microsoft.com/office/drawing/2014/main" id="{397E8B69-96B9-4A7E-8CC9-05A0EFB08CCE}"/>
                      </a:ext>
                    </a:extLst>
                  </p14:cNvPr>
                  <p14:cNvContentPartPr/>
                  <p14:nvPr/>
                </p14:nvContentPartPr>
                <p14:xfrm>
                  <a:off x="8245746" y="3764510"/>
                  <a:ext cx="13680" cy="11520"/>
                </p14:xfrm>
              </p:contentPart>
            </mc:Choice>
            <mc:Fallback xmlns="">
              <p:pic>
                <p:nvPicPr>
                  <p:cNvPr id="83" name="Encre 82">
                    <a:extLst>
                      <a:ext uri="{FF2B5EF4-FFF2-40B4-BE49-F238E27FC236}">
                        <a16:creationId xmlns:a16="http://schemas.microsoft.com/office/drawing/2014/main" id="{397E8B69-96B9-4A7E-8CC9-05A0EFB08C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237106" y="3755870"/>
                    <a:ext cx="3132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84" name="Encre 83">
                    <a:extLst>
                      <a:ext uri="{FF2B5EF4-FFF2-40B4-BE49-F238E27FC236}">
                        <a16:creationId xmlns:a16="http://schemas.microsoft.com/office/drawing/2014/main" id="{923CD83C-6B4B-4BD0-A7C1-7A3407A994E5}"/>
                      </a:ext>
                    </a:extLst>
                  </p14:cNvPr>
                  <p14:cNvContentPartPr/>
                  <p14:nvPr/>
                </p14:nvContentPartPr>
                <p14:xfrm>
                  <a:off x="8262306" y="3755870"/>
                  <a:ext cx="5760" cy="7200"/>
                </p14:xfrm>
              </p:contentPart>
            </mc:Choice>
            <mc:Fallback xmlns="">
              <p:pic>
                <p:nvPicPr>
                  <p:cNvPr id="84" name="Encre 83">
                    <a:extLst>
                      <a:ext uri="{FF2B5EF4-FFF2-40B4-BE49-F238E27FC236}">
                        <a16:creationId xmlns:a16="http://schemas.microsoft.com/office/drawing/2014/main" id="{923CD83C-6B4B-4BD0-A7C1-7A3407A994E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253306" y="3746870"/>
                    <a:ext cx="234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5" name="Encre 84">
                    <a:extLst>
                      <a:ext uri="{FF2B5EF4-FFF2-40B4-BE49-F238E27FC236}">
                        <a16:creationId xmlns:a16="http://schemas.microsoft.com/office/drawing/2014/main" id="{12B21225-47E4-428E-9994-8C7E1BEAC410}"/>
                      </a:ext>
                    </a:extLst>
                  </p14:cNvPr>
                  <p14:cNvContentPartPr/>
                  <p14:nvPr/>
                </p14:nvContentPartPr>
                <p14:xfrm>
                  <a:off x="8275266" y="3746150"/>
                  <a:ext cx="360" cy="360"/>
                </p14:xfrm>
              </p:contentPart>
            </mc:Choice>
            <mc:Fallback xmlns="">
              <p:pic>
                <p:nvPicPr>
                  <p:cNvPr id="85" name="Encre 84">
                    <a:extLst>
                      <a:ext uri="{FF2B5EF4-FFF2-40B4-BE49-F238E27FC236}">
                        <a16:creationId xmlns:a16="http://schemas.microsoft.com/office/drawing/2014/main" id="{12B21225-47E4-428E-9994-8C7E1BEAC41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66626" y="37371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72FA4F2F-CA87-44FA-BDF5-43F9E32B3FE8}"/>
                </a:ext>
              </a:extLst>
            </p:cNvPr>
            <p:cNvGrpSpPr/>
            <p:nvPr/>
          </p:nvGrpSpPr>
          <p:grpSpPr>
            <a:xfrm>
              <a:off x="8214426" y="4229990"/>
              <a:ext cx="68040" cy="147960"/>
              <a:chOff x="8214426" y="4229990"/>
              <a:chExt cx="68040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87" name="Encre 86">
                    <a:extLst>
                      <a:ext uri="{FF2B5EF4-FFF2-40B4-BE49-F238E27FC236}">
                        <a16:creationId xmlns:a16="http://schemas.microsoft.com/office/drawing/2014/main" id="{2447DD51-0185-4897-90BB-F7909947C1C0}"/>
                      </a:ext>
                    </a:extLst>
                  </p14:cNvPr>
                  <p14:cNvContentPartPr/>
                  <p14:nvPr/>
                </p14:nvContentPartPr>
                <p14:xfrm>
                  <a:off x="8214426" y="4229990"/>
                  <a:ext cx="64800" cy="143280"/>
                </p14:xfrm>
              </p:contentPart>
            </mc:Choice>
            <mc:Fallback xmlns="">
              <p:pic>
                <p:nvPicPr>
                  <p:cNvPr id="87" name="Encre 86">
                    <a:extLst>
                      <a:ext uri="{FF2B5EF4-FFF2-40B4-BE49-F238E27FC236}">
                        <a16:creationId xmlns:a16="http://schemas.microsoft.com/office/drawing/2014/main" id="{2447DD51-0185-4897-90BB-F7909947C1C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05786" y="4220990"/>
                    <a:ext cx="8244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88" name="Encre 87">
                    <a:extLst>
                      <a:ext uri="{FF2B5EF4-FFF2-40B4-BE49-F238E27FC236}">
                        <a16:creationId xmlns:a16="http://schemas.microsoft.com/office/drawing/2014/main" id="{70ABF96C-1794-4479-A6EA-34DB9C41D8F3}"/>
                      </a:ext>
                    </a:extLst>
                  </p14:cNvPr>
                  <p14:cNvContentPartPr/>
                  <p14:nvPr/>
                </p14:nvContentPartPr>
                <p14:xfrm>
                  <a:off x="8282106" y="4377590"/>
                  <a:ext cx="360" cy="360"/>
                </p14:xfrm>
              </p:contentPart>
            </mc:Choice>
            <mc:Fallback xmlns="">
              <p:pic>
                <p:nvPicPr>
                  <p:cNvPr id="88" name="Encre 87">
                    <a:extLst>
                      <a:ext uri="{FF2B5EF4-FFF2-40B4-BE49-F238E27FC236}">
                        <a16:creationId xmlns:a16="http://schemas.microsoft.com/office/drawing/2014/main" id="{70ABF96C-1794-4479-A6EA-34DB9C41D8F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73106" y="43689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69979954-9739-4649-AC13-40A35AB325B1}"/>
                    </a:ext>
                  </a:extLst>
                </p14:cNvPr>
                <p14:cNvContentPartPr/>
                <p14:nvPr/>
              </p14:nvContentPartPr>
              <p14:xfrm>
                <a:off x="8167303" y="5600126"/>
                <a:ext cx="72000" cy="1911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69979954-9739-4649-AC13-40A35AB325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4663" y="5537486"/>
                  <a:ext cx="197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78FAC2B3-216B-4845-9EE9-E6F8D4E2F549}"/>
                    </a:ext>
                  </a:extLst>
                </p14:cNvPr>
                <p14:cNvContentPartPr/>
                <p14:nvPr/>
              </p14:nvContentPartPr>
              <p14:xfrm>
                <a:off x="7880743" y="5277926"/>
                <a:ext cx="357840" cy="105336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78FAC2B3-216B-4845-9EE9-E6F8D4E2F5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18103" y="5214926"/>
                  <a:ext cx="483480" cy="11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04CC4E18-DB79-4082-BFBA-9F534192B472}"/>
                    </a:ext>
                  </a:extLst>
                </p14:cNvPr>
                <p14:cNvContentPartPr/>
                <p14:nvPr/>
              </p14:nvContentPartPr>
              <p14:xfrm>
                <a:off x="8168383" y="6258566"/>
                <a:ext cx="72000" cy="205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04CC4E18-DB79-4082-BFBA-9F534192B4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05743" y="6195926"/>
                  <a:ext cx="19764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32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B9F4D-544F-4A51-BB08-8F5250F63B4D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Classification (non)-supervisée des stress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4EFB5-E9B4-44E2-A6E7-85DF6D5F613A}"/>
              </a:ext>
            </a:extLst>
          </p:cNvPr>
          <p:cNvSpPr/>
          <p:nvPr/>
        </p:nvSpPr>
        <p:spPr>
          <a:xfrm>
            <a:off x="3709082" y="1947156"/>
            <a:ext cx="958613" cy="338554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SLIM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5C3314-0E40-4CF1-9BEF-17D90D1152FE}"/>
              </a:ext>
            </a:extLst>
          </p:cNvPr>
          <p:cNvSpPr txBox="1"/>
          <p:nvPr/>
        </p:nvSpPr>
        <p:spPr>
          <a:xfrm>
            <a:off x="6891835" y="3123807"/>
            <a:ext cx="22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boxplot_samples.Rmd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0762D0-360E-449D-B3D0-225A2E7FCF76}"/>
              </a:ext>
            </a:extLst>
          </p:cNvPr>
          <p:cNvSpPr txBox="1"/>
          <p:nvPr/>
        </p:nvSpPr>
        <p:spPr>
          <a:xfrm>
            <a:off x="6891834" y="2872601"/>
            <a:ext cx="202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report_(a)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biotic.Rmd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16F0A-2E2A-457D-980D-2E3E5B529C5C}"/>
              </a:ext>
            </a:extLst>
          </p:cNvPr>
          <p:cNvSpPr txBox="1"/>
          <p:nvPr/>
        </p:nvSpPr>
        <p:spPr>
          <a:xfrm>
            <a:off x="2303760" y="1977296"/>
            <a:ext cx="202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files_creation.R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79A66C-D395-4304-8818-090C44A91231}"/>
              </a:ext>
            </a:extLst>
          </p:cNvPr>
          <p:cNvSpPr txBox="1"/>
          <p:nvPr/>
        </p:nvSpPr>
        <p:spPr>
          <a:xfrm>
            <a:off x="7971772" y="1875238"/>
            <a:ext cx="22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Analyse_diff.Rmd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A1F4A68-200A-41E9-B75D-861F616CB9C4}"/>
              </a:ext>
            </a:extLst>
          </p:cNvPr>
          <p:cNvSpPr txBox="1"/>
          <p:nvPr/>
        </p:nvSpPr>
        <p:spPr>
          <a:xfrm>
            <a:off x="7975947" y="2151819"/>
            <a:ext cx="22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files_creation_DEG.R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265A375-8A4A-4E6F-ABE4-624A9EE8F4B9}"/>
              </a:ext>
            </a:extLst>
          </p:cNvPr>
          <p:cNvSpPr txBox="1"/>
          <p:nvPr/>
        </p:nvSpPr>
        <p:spPr>
          <a:xfrm>
            <a:off x="2373458" y="5045013"/>
            <a:ext cx="22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prediction.Rmd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E50B30-016B-4174-86B9-4E5869B1221F}"/>
              </a:ext>
            </a:extLst>
          </p:cNvPr>
          <p:cNvSpPr txBox="1"/>
          <p:nvPr/>
        </p:nvSpPr>
        <p:spPr>
          <a:xfrm>
            <a:off x="1830322" y="5317526"/>
            <a:ext cx="2351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LDA_multisamples.Rmd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7F717C-60ED-4828-B79A-569C523067F3}"/>
              </a:ext>
            </a:extLst>
          </p:cNvPr>
          <p:cNvSpPr txBox="1"/>
          <p:nvPr/>
        </p:nvSpPr>
        <p:spPr>
          <a:xfrm>
            <a:off x="6891834" y="3360436"/>
            <a:ext cx="202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ACP_kmean.Rmd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B28A02-3828-43DA-9257-E08772BE3A36}"/>
              </a:ext>
            </a:extLst>
          </p:cNvPr>
          <p:cNvSpPr txBox="1"/>
          <p:nvPr/>
        </p:nvSpPr>
        <p:spPr>
          <a:xfrm>
            <a:off x="2688063" y="5565300"/>
            <a:ext cx="22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PLS-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</a:rPr>
              <a:t>DA.Rmd</a:t>
            </a:r>
            <a:endParaRPr lang="fr-F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7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4F0C50CC-4C51-42A9-B9DF-C253841AD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101045C9-D1C2-4E3C-94DC-B455A202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BD621B4-D945-43D9-9C1B-016FD5E2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624" y="681849"/>
            <a:ext cx="1535111" cy="1779143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634D508-696F-41DE-8256-AF468D5D9863}"/>
              </a:ext>
            </a:extLst>
          </p:cNvPr>
          <p:cNvCxnSpPr>
            <a:cxnSpLocks/>
            <a:stCxn id="42" idx="3"/>
            <a:endCxn id="8" idx="0"/>
          </p:cNvCxnSpPr>
          <p:nvPr/>
        </p:nvCxnSpPr>
        <p:spPr>
          <a:xfrm flipH="1">
            <a:off x="4188389" y="1433959"/>
            <a:ext cx="389339" cy="5131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31D1508-02ED-44EF-9CB0-5B3B62B7B8A9}"/>
              </a:ext>
            </a:extLst>
          </p:cNvPr>
          <p:cNvCxnSpPr>
            <a:cxnSpLocks/>
            <a:stCxn id="42" idx="5"/>
            <a:endCxn id="37" idx="0"/>
          </p:cNvCxnSpPr>
          <p:nvPr/>
        </p:nvCxnSpPr>
        <p:spPr>
          <a:xfrm>
            <a:off x="6487986" y="1433959"/>
            <a:ext cx="395627" cy="50777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08150-217E-4412-A5AF-C81CEA500074}"/>
              </a:ext>
            </a:extLst>
          </p:cNvPr>
          <p:cNvSpPr/>
          <p:nvPr/>
        </p:nvSpPr>
        <p:spPr>
          <a:xfrm>
            <a:off x="6016438" y="1941733"/>
            <a:ext cx="1734350" cy="517863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Signatures de stress</a:t>
            </a:r>
          </a:p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DEGs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9BA7BD6-62CE-4AC1-AF88-F793F3A1B11D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>
            <a:off x="4188389" y="2285710"/>
            <a:ext cx="389339" cy="7347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3C69B52-69AF-4414-9CF2-F20C4CB0E3CE}"/>
              </a:ext>
            </a:extLst>
          </p:cNvPr>
          <p:cNvCxnSpPr>
            <a:cxnSpLocks/>
            <a:stCxn id="37" idx="2"/>
            <a:endCxn id="45" idx="7"/>
          </p:cNvCxnSpPr>
          <p:nvPr/>
        </p:nvCxnSpPr>
        <p:spPr>
          <a:xfrm flipH="1">
            <a:off x="6487986" y="2459596"/>
            <a:ext cx="395627" cy="5608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1028290-124D-4CE9-BC78-FC725D40DE44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4277649" y="3509446"/>
            <a:ext cx="300079" cy="40851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71D747C-84D6-4A9D-BC9E-3D56D9B42F83}"/>
              </a:ext>
            </a:extLst>
          </p:cNvPr>
          <p:cNvSpPr/>
          <p:nvPr/>
        </p:nvSpPr>
        <p:spPr>
          <a:xfrm>
            <a:off x="5142810" y="4268927"/>
            <a:ext cx="780093" cy="338554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D8FA6-BFDD-47FE-B3D3-FB1B9B34C8AB}"/>
              </a:ext>
            </a:extLst>
          </p:cNvPr>
          <p:cNvSpPr/>
          <p:nvPr/>
        </p:nvSpPr>
        <p:spPr>
          <a:xfrm>
            <a:off x="3887602" y="3917961"/>
            <a:ext cx="7800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endParaRPr lang="fr-F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1871947-61A7-4C1E-AF47-0FAF10080463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5532857" y="3610719"/>
            <a:ext cx="0" cy="6582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46B055D-BDDA-4AB4-AFCF-2B545364A9D4}"/>
              </a:ext>
            </a:extLst>
          </p:cNvPr>
          <p:cNvCxnSpPr>
            <a:cxnSpLocks/>
            <a:stCxn id="45" idx="5"/>
            <a:endCxn id="52" idx="0"/>
          </p:cNvCxnSpPr>
          <p:nvPr/>
        </p:nvCxnSpPr>
        <p:spPr>
          <a:xfrm>
            <a:off x="6487986" y="3509446"/>
            <a:ext cx="395628" cy="40851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55163-C15A-4C98-8A24-A327354BD134}"/>
              </a:ext>
            </a:extLst>
          </p:cNvPr>
          <p:cNvSpPr/>
          <p:nvPr/>
        </p:nvSpPr>
        <p:spPr>
          <a:xfrm>
            <a:off x="6456161" y="3917961"/>
            <a:ext cx="85490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Boxplots</a:t>
            </a:r>
            <a:endParaRPr lang="fr-F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436FA4A-80A6-4008-980D-9EA5E6D0EC99}"/>
              </a:ext>
            </a:extLst>
          </p:cNvPr>
          <p:cNvCxnSpPr>
            <a:cxnSpLocks/>
            <a:stCxn id="46" idx="2"/>
            <a:endCxn id="68" idx="0"/>
          </p:cNvCxnSpPr>
          <p:nvPr/>
        </p:nvCxnSpPr>
        <p:spPr>
          <a:xfrm flipH="1">
            <a:off x="5527686" y="4607481"/>
            <a:ext cx="5171" cy="3577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B4721BC-7917-42CA-990C-3628BEE0E32F}"/>
              </a:ext>
            </a:extLst>
          </p:cNvPr>
          <p:cNvCxnSpPr>
            <a:cxnSpLocks/>
            <a:stCxn id="68" idx="5"/>
            <a:endCxn id="61" idx="0"/>
          </p:cNvCxnSpPr>
          <p:nvPr/>
        </p:nvCxnSpPr>
        <p:spPr>
          <a:xfrm>
            <a:off x="6695896" y="5738711"/>
            <a:ext cx="138876" cy="3493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1FEDD90-9047-4E88-8377-6987CA06719A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5527686" y="5871412"/>
            <a:ext cx="2115" cy="4291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958047A-D66F-4F64-9B09-065FFF8BD2EC}"/>
              </a:ext>
            </a:extLst>
          </p:cNvPr>
          <p:cNvCxnSpPr>
            <a:cxnSpLocks/>
            <a:stCxn id="68" idx="3"/>
            <a:endCxn id="59" idx="0"/>
          </p:cNvCxnSpPr>
          <p:nvPr/>
        </p:nvCxnSpPr>
        <p:spPr>
          <a:xfrm flipH="1">
            <a:off x="4182100" y="5738711"/>
            <a:ext cx="177375" cy="3415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767B842-3CB9-4454-8BC9-4F6CB45B9E00}"/>
              </a:ext>
            </a:extLst>
          </p:cNvPr>
          <p:cNvSpPr/>
          <p:nvPr/>
        </p:nvSpPr>
        <p:spPr>
          <a:xfrm>
            <a:off x="3788997" y="6080309"/>
            <a:ext cx="786205" cy="297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BCA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B23B63-D372-4C69-A6F9-407994D3BD49}"/>
              </a:ext>
            </a:extLst>
          </p:cNvPr>
          <p:cNvSpPr/>
          <p:nvPr/>
        </p:nvSpPr>
        <p:spPr>
          <a:xfrm>
            <a:off x="5136698" y="6300524"/>
            <a:ext cx="786205" cy="297792"/>
          </a:xfrm>
          <a:prstGeom prst="rect">
            <a:avLst/>
          </a:prstGeom>
          <a:solidFill>
            <a:srgbClr val="7BAC7B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47AD48-605E-40A6-92F5-0DBAA0404F94}"/>
              </a:ext>
            </a:extLst>
          </p:cNvPr>
          <p:cNvSpPr/>
          <p:nvPr/>
        </p:nvSpPr>
        <p:spPr>
          <a:xfrm>
            <a:off x="6441669" y="6088105"/>
            <a:ext cx="786205" cy="297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PLS-DA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37EC19A-6137-48D5-8DA6-260AC5DD5ACC}"/>
              </a:ext>
            </a:extLst>
          </p:cNvPr>
          <p:cNvSpPr/>
          <p:nvPr/>
        </p:nvSpPr>
        <p:spPr>
          <a:xfrm>
            <a:off x="4182100" y="854970"/>
            <a:ext cx="2701514" cy="6783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 de </a:t>
            </a:r>
            <a:r>
              <a:rPr lang="fr-F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gene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sets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587B8C8-851B-4BC1-B739-DFA6C9B78B34}"/>
              </a:ext>
            </a:extLst>
          </p:cNvPr>
          <p:cNvSpPr/>
          <p:nvPr/>
        </p:nvSpPr>
        <p:spPr>
          <a:xfrm>
            <a:off x="4182100" y="2919186"/>
            <a:ext cx="2701514" cy="691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données GEM2Net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E0F6509-E92C-4B46-8D08-DC65B84C91F7}"/>
              </a:ext>
            </a:extLst>
          </p:cNvPr>
          <p:cNvSpPr/>
          <p:nvPr/>
        </p:nvSpPr>
        <p:spPr>
          <a:xfrm>
            <a:off x="3875586" y="4965274"/>
            <a:ext cx="3304199" cy="9061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supervisée</a:t>
            </a:r>
          </a:p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données apprentissage</a:t>
            </a:r>
          </a:p>
        </p:txBody>
      </p:sp>
    </p:spTree>
    <p:extLst>
      <p:ext uri="{BB962C8B-B14F-4D97-AF65-F5344CB8AC3E}">
        <p14:creationId xmlns:p14="http://schemas.microsoft.com/office/powerpoint/2010/main" val="23095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A588F8B7-779B-45DE-947C-43F520450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716F0-A9BB-431C-A8C7-6ABD24381F7E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Identification des </a:t>
            </a:r>
            <a:r>
              <a:rPr lang="fr-FR" sz="2400" b="1" dirty="0" err="1">
                <a:cs typeface="Calibri"/>
              </a:rPr>
              <a:t>gene</a:t>
            </a:r>
            <a:r>
              <a:rPr lang="fr-FR" sz="2400" b="1" dirty="0">
                <a:cs typeface="Calibri"/>
              </a:rPr>
              <a:t> sets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DF8687-E1E1-4ED2-939E-BE145496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0" y="1318199"/>
            <a:ext cx="4631260" cy="316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661F4-09A7-4E43-A2E9-DCDD4F2AB9A8}"/>
              </a:ext>
            </a:extLst>
          </p:cNvPr>
          <p:cNvSpPr/>
          <p:nvPr/>
        </p:nvSpPr>
        <p:spPr>
          <a:xfrm>
            <a:off x="1614459" y="4588576"/>
            <a:ext cx="3198166" cy="2003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Rythme circadien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(57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Floraison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(186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Croissance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(222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Photosynthèse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(75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abiotique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(661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biotique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(420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endogène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(523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externe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(552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Lumière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(292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Stress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(1177 gènes)</a:t>
            </a:r>
          </a:p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Set aléatoire (50 gènes)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D7A2F40-9BF7-494F-A411-32607A86CCFC}"/>
              </a:ext>
            </a:extLst>
          </p:cNvPr>
          <p:cNvSpPr txBox="1"/>
          <p:nvPr/>
        </p:nvSpPr>
        <p:spPr>
          <a:xfrm>
            <a:off x="10166462" y="21936"/>
            <a:ext cx="20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report_abiotic.html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359F8B-3970-43D3-9633-A0E00F886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2" y="149886"/>
            <a:ext cx="1634847" cy="42120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4E8080A-B980-4969-9B1A-94927391789F}"/>
              </a:ext>
            </a:extLst>
          </p:cNvPr>
          <p:cNvSpPr txBox="1"/>
          <p:nvPr/>
        </p:nvSpPr>
        <p:spPr>
          <a:xfrm>
            <a:off x="10166462" y="286541"/>
            <a:ext cx="20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accent5">
                    <a:lumMod val="50000"/>
                  </a:schemeClr>
                </a:solidFill>
              </a:rPr>
              <a:t>upset_signature.R</a:t>
            </a:r>
            <a:endParaRPr lang="fr-F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C099C4BF-C0DF-4D34-9DC3-E707E90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0939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925D74-6A8B-4E22-8958-E943E6DC528F}"/>
              </a:ext>
            </a:extLst>
          </p:cNvPr>
          <p:cNvSpPr txBox="1"/>
          <p:nvPr/>
        </p:nvSpPr>
        <p:spPr>
          <a:xfrm>
            <a:off x="1956398" y="870068"/>
            <a:ext cx="251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GO SLIM : Gene </a:t>
            </a:r>
            <a:r>
              <a:rPr lang="fr-FR" sz="1600" b="1" dirty="0" err="1">
                <a:solidFill>
                  <a:schemeClr val="accent5">
                    <a:lumMod val="50000"/>
                  </a:schemeClr>
                </a:solidFill>
              </a:rPr>
              <a:t>Ontology</a:t>
            </a:r>
            <a:endParaRPr lang="fr-F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1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6" descr="Une image contenant texte, clipart, horloge&#10;&#10;Description générée automatiquement">
            <a:extLst>
              <a:ext uri="{FF2B5EF4-FFF2-40B4-BE49-F238E27FC236}">
                <a16:creationId xmlns:a16="http://schemas.microsoft.com/office/drawing/2014/main" id="{A588F8B7-779B-45DE-947C-43F520450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6038" t="1788" r="-1243" b="-1788"/>
          <a:stretch/>
        </p:blipFill>
        <p:spPr>
          <a:xfrm>
            <a:off x="0" y="5784216"/>
            <a:ext cx="1759180" cy="10226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716F0-A9BB-431C-A8C7-6ABD24381F7E}"/>
              </a:ext>
            </a:extLst>
          </p:cNvPr>
          <p:cNvSpPr/>
          <p:nvPr/>
        </p:nvSpPr>
        <p:spPr>
          <a:xfrm>
            <a:off x="2875" y="-4313"/>
            <a:ext cx="12191999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Identification des </a:t>
            </a:r>
            <a:r>
              <a:rPr lang="fr-FR" sz="2400" b="1" dirty="0" err="1">
                <a:cs typeface="Calibri"/>
              </a:rPr>
              <a:t>gene</a:t>
            </a:r>
            <a:r>
              <a:rPr lang="fr-FR" sz="2400" b="1" dirty="0">
                <a:cs typeface="Calibri"/>
              </a:rPr>
              <a:t> sets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DF8687-E1E1-4ED2-939E-BE145496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0" y="1318199"/>
            <a:ext cx="4631260" cy="316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661F4-09A7-4E43-A2E9-DCDD4F2AB9A8}"/>
              </a:ext>
            </a:extLst>
          </p:cNvPr>
          <p:cNvSpPr/>
          <p:nvPr/>
        </p:nvSpPr>
        <p:spPr>
          <a:xfrm>
            <a:off x="1614459" y="4588576"/>
            <a:ext cx="3198166" cy="2003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Rythme circadien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(57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Floraison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(186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Croissance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(222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Photosynthèse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(75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abiotique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(661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biotique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(420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endogène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(523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Stimulus externe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(552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Lumière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(292 gènes)</a:t>
            </a:r>
          </a:p>
          <a:p>
            <a:pPr marL="285750" indent="-285750">
              <a:buFontTx/>
              <a:buChar char="-"/>
            </a:pPr>
            <a:r>
              <a:rPr lang="fr-FR" sz="1200" b="1" dirty="0">
                <a:solidFill>
                  <a:srgbClr val="C00000"/>
                </a:solidFill>
              </a:rPr>
              <a:t>Stress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(1177 gènes)</a:t>
            </a:r>
          </a:p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Set aléatoire (50 gènes)</a:t>
            </a: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8C517682-88E9-49DE-83D5-D1F377E6C8F8}"/>
              </a:ext>
            </a:extLst>
          </p:cNvPr>
          <p:cNvGraphicFramePr>
            <a:graphicFrameLocks noGrp="1"/>
          </p:cNvGraphicFramePr>
          <p:nvPr/>
        </p:nvGraphicFramePr>
        <p:xfrm>
          <a:off x="6719151" y="5677458"/>
          <a:ext cx="4963885" cy="767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645">
                  <a:extLst>
                    <a:ext uri="{9D8B030D-6E8A-4147-A177-3AD203B41FA5}">
                      <a16:colId xmlns:a16="http://schemas.microsoft.com/office/drawing/2014/main" val="337891589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314291153"/>
                    </a:ext>
                  </a:extLst>
                </a:gridCol>
                <a:gridCol w="483326">
                  <a:extLst>
                    <a:ext uri="{9D8B030D-6E8A-4147-A177-3AD203B41FA5}">
                      <a16:colId xmlns:a16="http://schemas.microsoft.com/office/drawing/2014/main" val="4034558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9802189"/>
                    </a:ext>
                  </a:extLst>
                </a:gridCol>
                <a:gridCol w="408556">
                  <a:extLst>
                    <a:ext uri="{9D8B030D-6E8A-4147-A177-3AD203B41FA5}">
                      <a16:colId xmlns:a16="http://schemas.microsoft.com/office/drawing/2014/main" val="1832930498"/>
                    </a:ext>
                  </a:extLst>
                </a:gridCol>
                <a:gridCol w="436252">
                  <a:extLst>
                    <a:ext uri="{9D8B030D-6E8A-4147-A177-3AD203B41FA5}">
                      <a16:colId xmlns:a16="http://schemas.microsoft.com/office/drawing/2014/main" val="2653929458"/>
                    </a:ext>
                  </a:extLst>
                </a:gridCol>
                <a:gridCol w="449886">
                  <a:extLst>
                    <a:ext uri="{9D8B030D-6E8A-4147-A177-3AD203B41FA5}">
                      <a16:colId xmlns:a16="http://schemas.microsoft.com/office/drawing/2014/main" val="3476929400"/>
                    </a:ext>
                  </a:extLst>
                </a:gridCol>
                <a:gridCol w="395354">
                  <a:extLst>
                    <a:ext uri="{9D8B030D-6E8A-4147-A177-3AD203B41FA5}">
                      <a16:colId xmlns:a16="http://schemas.microsoft.com/office/drawing/2014/main" val="3043483769"/>
                    </a:ext>
                  </a:extLst>
                </a:gridCol>
                <a:gridCol w="368088">
                  <a:extLst>
                    <a:ext uri="{9D8B030D-6E8A-4147-A177-3AD203B41FA5}">
                      <a16:colId xmlns:a16="http://schemas.microsoft.com/office/drawing/2014/main" val="551625565"/>
                    </a:ext>
                  </a:extLst>
                </a:gridCol>
                <a:gridCol w="395354">
                  <a:extLst>
                    <a:ext uri="{9D8B030D-6E8A-4147-A177-3AD203B41FA5}">
                      <a16:colId xmlns:a16="http://schemas.microsoft.com/office/drawing/2014/main" val="83773462"/>
                    </a:ext>
                  </a:extLst>
                </a:gridCol>
                <a:gridCol w="368087">
                  <a:extLst>
                    <a:ext uri="{9D8B030D-6E8A-4147-A177-3AD203B41FA5}">
                      <a16:colId xmlns:a16="http://schemas.microsoft.com/office/drawing/2014/main" val="240772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/>
                        <a:t>Occurence</a:t>
                      </a:r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Nombre</a:t>
                      </a:r>
                    </a:p>
                    <a:p>
                      <a:pPr algn="ctr"/>
                      <a:r>
                        <a:rPr lang="fr-FR" sz="1000" b="1" dirty="0"/>
                        <a:t>DEG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9556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4636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70780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3D7A2F40-9BF7-494F-A411-32607A86CCFC}"/>
              </a:ext>
            </a:extLst>
          </p:cNvPr>
          <p:cNvSpPr txBox="1"/>
          <p:nvPr/>
        </p:nvSpPr>
        <p:spPr>
          <a:xfrm>
            <a:off x="10166462" y="21936"/>
            <a:ext cx="20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report_abiotic.html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359F8B-3970-43D3-9633-A0E00F886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2" y="149886"/>
            <a:ext cx="1634847" cy="4212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C6F6D3-3DBD-4C83-BC8F-096A7EA35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23" y="1317274"/>
            <a:ext cx="5090613" cy="316172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B084DC6-60D8-4D1D-BA8B-F704D591314C}"/>
              </a:ext>
            </a:extLst>
          </p:cNvPr>
          <p:cNvCxnSpPr/>
          <p:nvPr/>
        </p:nvCxnSpPr>
        <p:spPr>
          <a:xfrm>
            <a:off x="5973096" y="914400"/>
            <a:ext cx="0" cy="5766752"/>
          </a:xfrm>
          <a:prstGeom prst="line">
            <a:avLst/>
          </a:prstGeom>
          <a:ln>
            <a:solidFill>
              <a:schemeClr val="dk1">
                <a:alpha val="7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CD80B-8019-4000-B176-8C06225D1D4A}"/>
              </a:ext>
            </a:extLst>
          </p:cNvPr>
          <p:cNvSpPr/>
          <p:nvPr/>
        </p:nvSpPr>
        <p:spPr>
          <a:xfrm>
            <a:off x="7225271" y="4783789"/>
            <a:ext cx="3824915" cy="545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Package </a:t>
            </a:r>
            <a:r>
              <a:rPr lang="fr-FR" sz="1200" b="1" dirty="0" err="1">
                <a:solidFill>
                  <a:srgbClr val="C00000"/>
                </a:solidFill>
              </a:rPr>
              <a:t>limma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Linear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Models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 for </a:t>
            </a:r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MicroArray</a:t>
            </a:r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 data)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ctr"/>
            <a:r>
              <a:rPr lang="fr-FR" sz="1050" i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p-value </a:t>
            </a:r>
            <a:r>
              <a:rPr lang="fr-FR" sz="105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ajustée m</a:t>
            </a:r>
            <a:r>
              <a:rPr lang="fr-FR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éthode </a:t>
            </a:r>
            <a:r>
              <a:rPr lang="fr-FR" sz="105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fr-FR" sz="105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Benjamini</a:t>
            </a:r>
            <a:r>
              <a:rPr lang="fr-FR" sz="105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fr-FR" sz="105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Hochberg</a:t>
            </a:r>
            <a:endParaRPr lang="fr-FR" sz="105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1050" dirty="0">
                <a:solidFill>
                  <a:schemeClr val="accent1">
                    <a:lumMod val="50000"/>
                  </a:schemeClr>
                </a:solidFill>
              </a:rPr>
              <a:t>seuil </a:t>
            </a:r>
            <a:r>
              <a:rPr lang="fr-FR" sz="1050" i="1" dirty="0">
                <a:solidFill>
                  <a:schemeClr val="accent1">
                    <a:lumMod val="50000"/>
                  </a:schemeClr>
                </a:solidFill>
              </a:rPr>
              <a:t>p-value </a:t>
            </a:r>
            <a:r>
              <a:rPr lang="fr-FR" sz="1050" dirty="0">
                <a:solidFill>
                  <a:schemeClr val="accent1">
                    <a:lumMod val="50000"/>
                  </a:schemeClr>
                </a:solidFill>
              </a:rPr>
              <a:t>0,05,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8080A-B980-4969-9B1A-94927391789F}"/>
              </a:ext>
            </a:extLst>
          </p:cNvPr>
          <p:cNvSpPr txBox="1"/>
          <p:nvPr/>
        </p:nvSpPr>
        <p:spPr>
          <a:xfrm>
            <a:off x="10166462" y="286541"/>
            <a:ext cx="20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accent5">
                    <a:lumMod val="50000"/>
                  </a:schemeClr>
                </a:solidFill>
              </a:rPr>
              <a:t>upset_signature.R</a:t>
            </a:r>
            <a:endParaRPr lang="fr-F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C099C4BF-C0DF-4D34-9DC3-E707E90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0939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C032FF0-6AC9-43E0-9FAE-8CE794F03335}"/>
              </a:ext>
            </a:extLst>
          </p:cNvPr>
          <p:cNvSpPr txBox="1"/>
          <p:nvPr/>
        </p:nvSpPr>
        <p:spPr>
          <a:xfrm>
            <a:off x="8123438" y="906835"/>
            <a:ext cx="202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Analyse différentielle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78F682-F50E-4720-9EFF-35081C875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4628441"/>
            <a:ext cx="767893" cy="8995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77C7B7-096C-47CB-AE92-4F5ACF72D6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995" y="4611857"/>
            <a:ext cx="776632" cy="89957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C0BE36F-D33E-4F1B-A271-5EB34A70BA53}"/>
              </a:ext>
            </a:extLst>
          </p:cNvPr>
          <p:cNvSpPr txBox="1"/>
          <p:nvPr/>
        </p:nvSpPr>
        <p:spPr>
          <a:xfrm>
            <a:off x="1956398" y="870068"/>
            <a:ext cx="251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GO SLIM : Gene </a:t>
            </a:r>
            <a:r>
              <a:rPr lang="fr-FR" sz="1600" b="1" dirty="0" err="1">
                <a:solidFill>
                  <a:schemeClr val="accent5">
                    <a:lumMod val="50000"/>
                  </a:schemeClr>
                </a:solidFill>
              </a:rPr>
              <a:t>Ontology</a:t>
            </a:r>
            <a:endParaRPr lang="fr-F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5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85918-78A5-4290-8372-7F8CD73860C1}"/>
              </a:ext>
            </a:extLst>
          </p:cNvPr>
          <p:cNvSpPr/>
          <p:nvPr/>
        </p:nvSpPr>
        <p:spPr>
          <a:xfrm>
            <a:off x="1805048" y="-4313"/>
            <a:ext cx="10389826" cy="655346"/>
          </a:xfrm>
          <a:prstGeom prst="rect">
            <a:avLst/>
          </a:prstGeom>
          <a:solidFill>
            <a:srgbClr val="00A7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Premières observations :</a:t>
            </a:r>
          </a:p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Séparation entre les différents stress possible ?</a:t>
            </a:r>
          </a:p>
          <a:p>
            <a:pPr algn="ctr"/>
            <a:endParaRPr lang="fr-FR" b="1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AFFA8-1A4A-4129-96ED-09C28C1ED659}"/>
              </a:ext>
            </a:extLst>
          </p:cNvPr>
          <p:cNvSpPr/>
          <p:nvPr/>
        </p:nvSpPr>
        <p:spPr>
          <a:xfrm>
            <a:off x="0" y="0"/>
            <a:ext cx="1805048" cy="6553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EC90D2-B989-4F5A-8543-AC8CE31926D6}"/>
              </a:ext>
            </a:extLst>
          </p:cNvPr>
          <p:cNvSpPr txBox="1"/>
          <p:nvPr/>
        </p:nvSpPr>
        <p:spPr>
          <a:xfrm>
            <a:off x="10844937" y="145359"/>
            <a:ext cx="202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abiotic.html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1FABCE-E0F3-4188-A693-D63DE950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9" y="1278245"/>
            <a:ext cx="5242052" cy="3725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FE775-EC92-42E4-8DCE-A8DE0B840BF0}"/>
              </a:ext>
            </a:extLst>
          </p:cNvPr>
          <p:cNvSpPr/>
          <p:nvPr/>
        </p:nvSpPr>
        <p:spPr>
          <a:xfrm>
            <a:off x="1212486" y="5085548"/>
            <a:ext cx="4070037" cy="541415"/>
          </a:xfrm>
          <a:prstGeom prst="rect">
            <a:avLst/>
          </a:prstGeom>
          <a:solidFill>
            <a:srgbClr val="00A7AA">
              <a:alpha val="5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ACP globale sur les données d’expressions, pour l’ensemble des catégories de stress (387 échantillons, 17341 gènes)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5C0428-0F1B-4851-8CB2-4C92BCED6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9"/>
          <a:stretch/>
        </p:blipFill>
        <p:spPr>
          <a:xfrm>
            <a:off x="-117523" y="6327708"/>
            <a:ext cx="3611880" cy="50292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3B0505D-0D1E-46D3-A46E-A40602F5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5503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D1EC3-7E87-4FCE-9341-5AFEB83F5FAE}"/>
              </a:ext>
            </a:extLst>
          </p:cNvPr>
          <p:cNvSpPr/>
          <p:nvPr/>
        </p:nvSpPr>
        <p:spPr>
          <a:xfrm>
            <a:off x="1365956" y="1278245"/>
            <a:ext cx="993422" cy="234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6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20654</TotalTime>
  <Words>1660</Words>
  <Application>Microsoft Office PowerPoint</Application>
  <PresentationFormat>Grand écran</PresentationFormat>
  <Paragraphs>402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Solène Pety</dc:creator>
  <cp:lastModifiedBy>Solène Pety</cp:lastModifiedBy>
  <cp:revision>209</cp:revision>
  <dcterms:created xsi:type="dcterms:W3CDTF">2021-05-11T13:11:03Z</dcterms:created>
  <dcterms:modified xsi:type="dcterms:W3CDTF">2021-06-30T16:08:37Z</dcterms:modified>
</cp:coreProperties>
</file>