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63" r:id="rId18"/>
    <p:sldId id="284" r:id="rId19"/>
    <p:sldId id="264" r:id="rId20"/>
    <p:sldId id="265" r:id="rId21"/>
    <p:sldId id="266" r:id="rId22"/>
    <p:sldId id="285" r:id="rId23"/>
    <p:sldId id="267" r:id="rId24"/>
    <p:sldId id="286" r:id="rId25"/>
    <p:sldId id="268" r:id="rId26"/>
    <p:sldId id="287" r:id="rId27"/>
    <p:sldId id="269" r:id="rId28"/>
    <p:sldId id="288" r:id="rId29"/>
    <p:sldId id="289" r:id="rId30"/>
    <p:sldId id="270" r:id="rId31"/>
    <p:sldId id="272" r:id="rId32"/>
    <p:sldId id="273" r:id="rId33"/>
    <p:sldId id="271" r:id="rId34"/>
    <p:sldId id="27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9B63-6F95-469F-8FD7-9B3BD14FDBF6}" type="datetimeFigureOut">
              <a:rPr lang="en-MY" smtClean="0"/>
              <a:t>15/8/2024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9B20-0F88-4C4A-B57E-095B71A0317A}" type="slidenum">
              <a:rPr lang="en-MY" smtClean="0"/>
              <a:t>‹#›</a:t>
            </a:fld>
            <a:endParaRPr lang="en-MY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34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9B63-6F95-469F-8FD7-9B3BD14FDBF6}" type="datetimeFigureOut">
              <a:rPr lang="en-MY" smtClean="0"/>
              <a:t>15/8/2024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9B20-0F88-4C4A-B57E-095B71A031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535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9B63-6F95-469F-8FD7-9B3BD14FDBF6}" type="datetimeFigureOut">
              <a:rPr lang="en-MY" smtClean="0"/>
              <a:t>15/8/2024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9B20-0F88-4C4A-B57E-095B71A031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891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9B63-6F95-469F-8FD7-9B3BD14FDBF6}" type="datetimeFigureOut">
              <a:rPr lang="en-MY" smtClean="0"/>
              <a:t>15/8/2024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9B20-0F88-4C4A-B57E-095B71A0317A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917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9B63-6F95-469F-8FD7-9B3BD14FDBF6}" type="datetimeFigureOut">
              <a:rPr lang="en-MY" smtClean="0"/>
              <a:t>15/8/2024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9B20-0F88-4C4A-B57E-095B71A031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73818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9B63-6F95-469F-8FD7-9B3BD14FDBF6}" type="datetimeFigureOut">
              <a:rPr lang="en-MY" smtClean="0"/>
              <a:t>15/8/2024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9B20-0F88-4C4A-B57E-095B71A0317A}" type="slidenum">
              <a:rPr lang="en-MY" smtClean="0"/>
              <a:t>‹#›</a:t>
            </a:fld>
            <a:endParaRPr lang="en-MY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239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9B63-6F95-469F-8FD7-9B3BD14FDBF6}" type="datetimeFigureOut">
              <a:rPr lang="en-MY" smtClean="0"/>
              <a:t>15/8/2024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9B20-0F88-4C4A-B57E-095B71A031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5292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9B63-6F95-469F-8FD7-9B3BD14FDBF6}" type="datetimeFigureOut">
              <a:rPr lang="en-MY" smtClean="0"/>
              <a:t>15/8/2024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9B20-0F88-4C4A-B57E-095B71A031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9508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9B63-6F95-469F-8FD7-9B3BD14FDBF6}" type="datetimeFigureOut">
              <a:rPr lang="en-MY" smtClean="0"/>
              <a:t>15/8/2024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9B20-0F88-4C4A-B57E-095B71A031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638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9B63-6F95-469F-8FD7-9B3BD14FDBF6}" type="datetimeFigureOut">
              <a:rPr lang="en-MY" smtClean="0"/>
              <a:t>15/8/2024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9B20-0F88-4C4A-B57E-095B71A031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685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9B63-6F95-469F-8FD7-9B3BD14FDBF6}" type="datetimeFigureOut">
              <a:rPr lang="en-MY" smtClean="0"/>
              <a:t>15/8/2024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9B20-0F88-4C4A-B57E-095B71A031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779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9B63-6F95-469F-8FD7-9B3BD14FDBF6}" type="datetimeFigureOut">
              <a:rPr lang="en-MY" smtClean="0"/>
              <a:t>15/8/2024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9B20-0F88-4C4A-B57E-095B71A031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8237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9B63-6F95-469F-8FD7-9B3BD14FDBF6}" type="datetimeFigureOut">
              <a:rPr lang="en-MY" smtClean="0"/>
              <a:t>15/8/2024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9B20-0F88-4C4A-B57E-095B71A031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233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9B63-6F95-469F-8FD7-9B3BD14FDBF6}" type="datetimeFigureOut">
              <a:rPr lang="en-MY" smtClean="0"/>
              <a:t>15/8/2024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9B20-0F88-4C4A-B57E-095B71A031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3249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9B63-6F95-469F-8FD7-9B3BD14FDBF6}" type="datetimeFigureOut">
              <a:rPr lang="en-MY" smtClean="0"/>
              <a:t>15/8/2024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9B20-0F88-4C4A-B57E-095B71A031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7739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9B63-6F95-469F-8FD7-9B3BD14FDBF6}" type="datetimeFigureOut">
              <a:rPr lang="en-MY" smtClean="0"/>
              <a:t>15/8/2024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9B20-0F88-4C4A-B57E-095B71A031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136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9B63-6F95-469F-8FD7-9B3BD14FDBF6}" type="datetimeFigureOut">
              <a:rPr lang="en-MY" smtClean="0"/>
              <a:t>15/8/2024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9B20-0F88-4C4A-B57E-095B71A031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578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BA89B63-6F95-469F-8FD7-9B3BD14FDBF6}" type="datetimeFigureOut">
              <a:rPr lang="en-MY" smtClean="0"/>
              <a:t>15/8/2024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1879B20-0F88-4C4A-B57E-095B71A031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70879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178303" TargetMode="External"/><Relationship Id="rId7" Type="http://schemas.openxmlformats.org/officeDocument/2006/relationships/hyperlink" Target="https://www.st.gov.my/contents/2020/AKTA/Electric/Act%20447%20%20Electricity%20Supply%20Act%201990.pdf" TargetMode="External"/><Relationship Id="rId2" Type="http://schemas.openxmlformats.org/officeDocument/2006/relationships/hyperlink" Target="https://doi.org/10.36306/konjes.135917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591/ijpeds.v13.i4.pp2457-2467" TargetMode="External"/><Relationship Id="rId5" Type="http://schemas.openxmlformats.org/officeDocument/2006/relationships/hyperlink" Target="https://www.researchgate.net/publication/347524106_An_approach_to_implement_Photovoltaic_Self-Consumption_and_Ramp-Rate_Control_Algorithm_with_a_Day-to-Day_Forecast_battery_charging_using_a_Vanadium_Redox_Flow_Battery?enrichId=rgreq-ddb82b3d8befb1f87781de436c0f5d6a-XXX&amp;enrichSource=Y292ZXJQYWdlOzM0NzUyNDEwNjtBUzoxMDA2NzIyNjk3MTUwNDY1QDE2MTcwMzI4MDM3MjA%3D&amp;el=1_x_3&amp;_esc=publicationCoverPdf" TargetMode="External"/><Relationship Id="rId4" Type="http://schemas.openxmlformats.org/officeDocument/2006/relationships/hyperlink" Target="https://focusmalaysia.my/phasing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solar panel farm">
            <a:extLst>
              <a:ext uri="{FF2B5EF4-FFF2-40B4-BE49-F238E27FC236}">
                <a16:creationId xmlns:a16="http://schemas.microsoft.com/office/drawing/2014/main" id="{AC2ADE06-E8AD-47C9-716A-E3DC7BA45D8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094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10459-7E1D-E1BD-CD32-B651A6D8E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MY" dirty="0"/>
              <a:t>SOLAR PANEL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188BA-34D2-D9C0-383D-0662E0F4A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765100" cy="1947333"/>
          </a:xfrm>
        </p:spPr>
        <p:txBody>
          <a:bodyPr>
            <a:normAutofit/>
          </a:bodyPr>
          <a:lstStyle/>
          <a:p>
            <a:r>
              <a:rPr lang="en-MY">
                <a:solidFill>
                  <a:schemeClr val="tx1"/>
                </a:solidFill>
              </a:rPr>
              <a:t>YEOW YU LEONG</a:t>
            </a:r>
          </a:p>
          <a:p>
            <a:r>
              <a:rPr lang="en-MY">
                <a:solidFill>
                  <a:schemeClr val="tx1"/>
                </a:solidFill>
              </a:rPr>
              <a:t>TP062373</a:t>
            </a:r>
          </a:p>
          <a:p>
            <a:r>
              <a:rPr lang="en-MY">
                <a:solidFill>
                  <a:schemeClr val="tx1"/>
                </a:solidFill>
              </a:rPr>
              <a:t>ASSOC. PROF. DR. LAI NAI SHYAN</a:t>
            </a:r>
          </a:p>
        </p:txBody>
      </p:sp>
    </p:spTree>
    <p:extLst>
      <p:ext uri="{BB962C8B-B14F-4D97-AF65-F5344CB8AC3E}">
        <p14:creationId xmlns:p14="http://schemas.microsoft.com/office/powerpoint/2010/main" val="312323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A23C887-446C-4AEF-78CA-BED5E0A8C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65" y="259993"/>
            <a:ext cx="4102156" cy="5618293"/>
          </a:xfrm>
          <a:prstGeom prst="rect">
            <a:avLst/>
          </a:prstGeom>
        </p:spPr>
      </p:pic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B6D6CE3-5292-B91A-A4A9-B948BDE77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491" y="259994"/>
            <a:ext cx="4102156" cy="1747066"/>
          </a:xfrm>
          <a:prstGeom prst="rect">
            <a:avLst/>
          </a:prstGeom>
        </p:spPr>
      </p:pic>
      <p:pic>
        <p:nvPicPr>
          <p:cNvPr id="7" name="Picture 6" descr="A structure with many points&#10;&#10;Description automatically generated with medium confidence">
            <a:extLst>
              <a:ext uri="{FF2B5EF4-FFF2-40B4-BE49-F238E27FC236}">
                <a16:creationId xmlns:a16="http://schemas.microsoft.com/office/drawing/2014/main" id="{B4DB578D-7F27-5D0A-B6E0-B3589F668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233" y="2630675"/>
            <a:ext cx="7127020" cy="373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6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1C87A32-4F65-0A33-02E5-FD88F868D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82" y="203410"/>
            <a:ext cx="6425744" cy="2399831"/>
          </a:xfrm>
          <a:prstGeom prst="rect">
            <a:avLst/>
          </a:prstGeom>
        </p:spPr>
      </p:pic>
      <p:pic>
        <p:nvPicPr>
          <p:cNvPr id="5" name="Picture 4" descr="A table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F1E224F9-18A6-D5D8-A2A3-2CC8F5A27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05" y="3270380"/>
            <a:ext cx="4515505" cy="3076300"/>
          </a:xfrm>
          <a:prstGeom prst="rect">
            <a:avLst/>
          </a:prstGeom>
        </p:spPr>
      </p:pic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3D0FD7A1-9016-83BB-D94C-88D79E104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200" y="68066"/>
            <a:ext cx="4241069" cy="6586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21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EB1ECC2-1183-BDD9-CAB2-B71277441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00" y="807398"/>
            <a:ext cx="4289913" cy="3803327"/>
          </a:xfrm>
          <a:prstGeom prst="rect">
            <a:avLst/>
          </a:prstGeom>
        </p:spPr>
      </p:pic>
      <p:pic>
        <p:nvPicPr>
          <p:cNvPr id="5" name="Picture 4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06291BA2-CA74-07CA-F83F-447375C93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771" y="755293"/>
            <a:ext cx="6606895" cy="41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35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machine&#10;&#10;Description automatically generated">
            <a:extLst>
              <a:ext uri="{FF2B5EF4-FFF2-40B4-BE49-F238E27FC236}">
                <a16:creationId xmlns:a16="http://schemas.microsoft.com/office/drawing/2014/main" id="{A6AF89DA-8950-9D56-2A7F-A8E023C1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7" y="736158"/>
            <a:ext cx="5488802" cy="4740909"/>
          </a:xfrm>
          <a:prstGeom prst="rect">
            <a:avLst/>
          </a:prstGeom>
        </p:spPr>
      </p:pic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0C0563EE-C786-C73E-2E6E-21500127B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057" y="1854686"/>
            <a:ext cx="5193446" cy="277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34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33BF123A-1B00-8CA6-C63D-D6432F8EC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83" y="374962"/>
            <a:ext cx="5318032" cy="2722802"/>
          </a:xfrm>
          <a:prstGeom prst="rect">
            <a:avLst/>
          </a:prstGeom>
        </p:spPr>
      </p:pic>
      <p:pic>
        <p:nvPicPr>
          <p:cNvPr id="7" name="Picture 6" descr="A diagram of a circuit&#10;&#10;Description automatically generated">
            <a:extLst>
              <a:ext uri="{FF2B5EF4-FFF2-40B4-BE49-F238E27FC236}">
                <a16:creationId xmlns:a16="http://schemas.microsoft.com/office/drawing/2014/main" id="{FC81788C-9592-C13A-3DBE-61AC22D68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950" y="673282"/>
            <a:ext cx="3862609" cy="2424482"/>
          </a:xfrm>
          <a:prstGeom prst="rect">
            <a:avLst/>
          </a:prstGeom>
        </p:spPr>
      </p:pic>
      <p:pic>
        <p:nvPicPr>
          <p:cNvPr id="8" name="Picture 7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2924970A-4FC4-DE9E-6948-62A0948ED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50" y="3429000"/>
            <a:ext cx="5501393" cy="3026184"/>
          </a:xfrm>
          <a:prstGeom prst="rect">
            <a:avLst/>
          </a:prstGeom>
        </p:spPr>
      </p:pic>
      <p:pic>
        <p:nvPicPr>
          <p:cNvPr id="9" name="Picture 8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2EDBA7ED-16AD-C05F-7587-033CEE2B0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593" y="3329334"/>
            <a:ext cx="6386407" cy="322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74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0AEE0374-A8E1-63C1-5FBA-207906C71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48" y="149290"/>
            <a:ext cx="6272864" cy="3410096"/>
          </a:xfrm>
          <a:prstGeom prst="rect">
            <a:avLst/>
          </a:prstGeom>
        </p:spPr>
      </p:pic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691D32C6-2A8E-302B-F1E4-FF7AA5668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298" y="3429000"/>
            <a:ext cx="7221577" cy="323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1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A2963B6D-103F-1C38-C778-7E51FF6AE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654" y="780519"/>
            <a:ext cx="7534336" cy="49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31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AE9D-A325-AC29-1EB3-2E65D7C6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44" y="79925"/>
            <a:ext cx="8359204" cy="1245956"/>
          </a:xfrm>
        </p:spPr>
        <p:txBody>
          <a:bodyPr/>
          <a:lstStyle/>
          <a:p>
            <a:r>
              <a:rPr lang="en-MY" dirty="0"/>
              <a:t>Simulink results</a:t>
            </a:r>
          </a:p>
        </p:txBody>
      </p:sp>
      <p:pic>
        <p:nvPicPr>
          <p:cNvPr id="4" name="Picture 3" descr="A diagram of a voltage and a voltage&#10;&#10;Description automatically generated with medium confidence">
            <a:extLst>
              <a:ext uri="{FF2B5EF4-FFF2-40B4-BE49-F238E27FC236}">
                <a16:creationId xmlns:a16="http://schemas.microsoft.com/office/drawing/2014/main" id="{7FCC5D1A-B510-7C26-AA10-43159FEF8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93" y="1229689"/>
            <a:ext cx="5043398" cy="4645711"/>
          </a:xfrm>
          <a:prstGeom prst="rect">
            <a:avLst/>
          </a:prstGeom>
        </p:spPr>
      </p:pic>
      <p:pic>
        <p:nvPicPr>
          <p:cNvPr id="5" name="Picture 4" descr="A graph of different types of lines&#10;&#10;Description automatically generated with medium confidence">
            <a:extLst>
              <a:ext uri="{FF2B5EF4-FFF2-40B4-BE49-F238E27FC236}">
                <a16:creationId xmlns:a16="http://schemas.microsoft.com/office/drawing/2014/main" id="{B67D27A8-B8E3-7DFC-DF5C-FF9BE7FDE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715" y="1229689"/>
            <a:ext cx="6499392" cy="393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48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D61B0FCF-137D-4EBA-A555-9C6D47A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2" y="100647"/>
            <a:ext cx="5726540" cy="3680290"/>
          </a:xfrm>
          <a:prstGeom prst="rect">
            <a:avLst/>
          </a:prstGeom>
        </p:spPr>
      </p:pic>
      <p:pic>
        <p:nvPicPr>
          <p:cNvPr id="5" name="Picture 4" descr="A diagram of a voltage&#10;&#10;Description automatically generated with medium confidence">
            <a:extLst>
              <a:ext uri="{FF2B5EF4-FFF2-40B4-BE49-F238E27FC236}">
                <a16:creationId xmlns:a16="http://schemas.microsoft.com/office/drawing/2014/main" id="{E0449FA9-596E-C022-5E96-182DAEBB3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52005"/>
            <a:ext cx="5752834" cy="374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65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5100-8164-24F2-8A60-92945CB1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64" y="182881"/>
            <a:ext cx="10526332" cy="1207008"/>
          </a:xfrm>
        </p:spPr>
        <p:txBody>
          <a:bodyPr/>
          <a:lstStyle/>
          <a:p>
            <a:r>
              <a:rPr lang="en-MY" dirty="0"/>
              <a:t>machine learning – weather prediction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AFF762B-B87B-4263-05F3-270E2F391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07" y="1277354"/>
            <a:ext cx="3061391" cy="5170099"/>
          </a:xfrm>
          <a:prstGeom prst="rect">
            <a:avLst/>
          </a:prstGeom>
        </p:spPr>
      </p:pic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EABFCB1F-E5A7-925E-C635-EBAF41518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612" y="1615387"/>
            <a:ext cx="6008118" cy="434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DCF6-5085-1033-E265-493EF479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53" y="223935"/>
            <a:ext cx="7340114" cy="783771"/>
          </a:xfrm>
        </p:spPr>
        <p:txBody>
          <a:bodyPr/>
          <a:lstStyle/>
          <a:p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49A9F9-3431-72C3-7220-412C226B8FC2}"/>
              </a:ext>
            </a:extLst>
          </p:cNvPr>
          <p:cNvSpPr txBox="1"/>
          <p:nvPr/>
        </p:nvSpPr>
        <p:spPr>
          <a:xfrm>
            <a:off x="685799" y="1152144"/>
            <a:ext cx="7198567" cy="465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MY" sz="2000" dirty="0"/>
              <a:t>RESEARCH PROBLEMS</a:t>
            </a:r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en-MY" sz="2000" dirty="0"/>
              <a:t>AIM AND OBJECTIVES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MY" sz="2000" dirty="0"/>
              <a:t>LITERATURE REVIEW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MY" sz="2000" dirty="0"/>
              <a:t>SYSTEM IMPLEMENTATION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MY" sz="2000" dirty="0"/>
              <a:t>SIMULINK RESULTS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MY" sz="2000" dirty="0"/>
              <a:t>MACHINE LEARNING-WEATHER PREDICTION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MY" sz="2000" dirty="0"/>
              <a:t>TEST 1-5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MY" sz="2000" dirty="0"/>
              <a:t>CONCLUSION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MY" sz="2000" dirty="0"/>
              <a:t>REFERENCES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3874464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1BD2-5FD0-4583-3E8A-0AF16C19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01" y="-219593"/>
            <a:ext cx="8534400" cy="1507067"/>
          </a:xfrm>
        </p:spPr>
        <p:txBody>
          <a:bodyPr>
            <a:normAutofit/>
          </a:bodyPr>
          <a:lstStyle/>
          <a:p>
            <a:r>
              <a:rPr lang="en-MY" sz="24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Improved P&amp;O algorithm results and compared with conventional P&amp;O algorithm.</a:t>
            </a:r>
            <a:endParaRPr lang="en-MY" sz="2400" dirty="0"/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D0F98A20-0BD1-6A5F-6A46-F48E1EF3E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89" y="1197882"/>
            <a:ext cx="3548771" cy="2781469"/>
          </a:xfrm>
          <a:prstGeom prst="rect">
            <a:avLst/>
          </a:prstGeom>
        </p:spPr>
      </p:pic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E7ED30C4-46CA-8EF2-43CC-6B47BF22F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367" y="1287474"/>
            <a:ext cx="4329350" cy="3315515"/>
          </a:xfrm>
          <a:prstGeom prst="rect">
            <a:avLst/>
          </a:prstGeom>
        </p:spPr>
      </p:pic>
      <p:pic>
        <p:nvPicPr>
          <p:cNvPr id="6" name="Picture 5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01B332B1-6C72-A971-5C1C-12705DA75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25" y="4155686"/>
            <a:ext cx="3422097" cy="25436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EEDE9B-D441-25B8-8962-F1A67B7216DE}"/>
                  </a:ext>
                </a:extLst>
              </p:cNvPr>
              <p:cNvSpPr txBox="1"/>
              <p:nvPr/>
            </p:nvSpPr>
            <p:spPr>
              <a:xfrm>
                <a:off x="6421332" y="5104367"/>
                <a:ext cx="3054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dirty="0"/>
                  <a:t>Ripple effect=</a:t>
                </a:r>
                <a14:m>
                  <m:oMath xmlns:m="http://schemas.openxmlformats.org/officeDocument/2006/math">
                    <m:r>
                      <a:rPr lang="en-MY" sz="1800" i="1" kern="10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40.05%</m:t>
                    </m:r>
                  </m:oMath>
                </a14:m>
                <a:endParaRPr lang="en-MY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Cordia New" panose="020B0304020202020204" pitchFamily="34" charset="-34"/>
                </a:endParaRPr>
              </a:p>
              <a:p>
                <a:endParaRPr lang="en-M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EEDE9B-D441-25B8-8962-F1A67B72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332" y="5104367"/>
                <a:ext cx="3054096" cy="646331"/>
              </a:xfrm>
              <a:prstGeom prst="rect">
                <a:avLst/>
              </a:prstGeom>
              <a:blipFill>
                <a:blip r:embed="rId5"/>
                <a:stretch>
                  <a:fillRect l="-1597" t="-660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613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0160-7B9D-1DFC-65EB-0842B4B3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72" y="-173736"/>
            <a:ext cx="6896164" cy="1507067"/>
          </a:xfrm>
        </p:spPr>
        <p:txBody>
          <a:bodyPr>
            <a:normAutofit/>
          </a:bodyPr>
          <a:lstStyle/>
          <a:p>
            <a:r>
              <a:rPr lang="en-MY" sz="24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Testing on IPO algorithm with partial shading effect.</a:t>
            </a:r>
            <a:endParaRPr lang="en-MY" sz="2400" dirty="0"/>
          </a:p>
        </p:txBody>
      </p:sp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6FB61CE6-8759-AF06-36AB-81B7475EE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94" y="1188085"/>
            <a:ext cx="3633568" cy="2796086"/>
          </a:xfrm>
          <a:prstGeom prst="rect">
            <a:avLst/>
          </a:prstGeom>
        </p:spPr>
      </p:pic>
      <p:pic>
        <p:nvPicPr>
          <p:cNvPr id="5" name="Picture 4" descr="A graph with blue lines&#10;&#10;Description automatically generated">
            <a:extLst>
              <a:ext uri="{FF2B5EF4-FFF2-40B4-BE49-F238E27FC236}">
                <a16:creationId xmlns:a16="http://schemas.microsoft.com/office/drawing/2014/main" id="{6215C94C-10CB-2831-36C8-B8C80914C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94" y="3931148"/>
            <a:ext cx="3629461" cy="2833546"/>
          </a:xfrm>
          <a:prstGeom prst="rect">
            <a:avLst/>
          </a:prstGeom>
        </p:spPr>
      </p:pic>
      <p:pic>
        <p:nvPicPr>
          <p:cNvPr id="8" name="Picture 7" descr="A graph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AC6F6A6C-DD10-ABA7-B609-22CC01216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633" y="302848"/>
            <a:ext cx="4349881" cy="3394381"/>
          </a:xfrm>
          <a:prstGeom prst="rect">
            <a:avLst/>
          </a:prstGeom>
        </p:spPr>
      </p:pic>
      <p:pic>
        <p:nvPicPr>
          <p:cNvPr id="9" name="Picture 8" descr="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1429A9CC-E235-3336-E471-12B971692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910" y="3698433"/>
            <a:ext cx="3629460" cy="285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57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blue and red lines&#10;&#10;Description automatically generated">
            <a:extLst>
              <a:ext uri="{FF2B5EF4-FFF2-40B4-BE49-F238E27FC236}">
                <a16:creationId xmlns:a16="http://schemas.microsoft.com/office/drawing/2014/main" id="{42450AC0-D362-0EBE-0935-E25FD4E02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944" y="1101919"/>
            <a:ext cx="4504829" cy="3535395"/>
          </a:xfrm>
          <a:prstGeom prst="rect">
            <a:avLst/>
          </a:prstGeom>
        </p:spPr>
      </p:pic>
      <p:pic>
        <p:nvPicPr>
          <p:cNvPr id="5" name="Picture 4" descr="A graph with red lines&#10;&#10;Description automatically generated">
            <a:extLst>
              <a:ext uri="{FF2B5EF4-FFF2-40B4-BE49-F238E27FC236}">
                <a16:creationId xmlns:a16="http://schemas.microsoft.com/office/drawing/2014/main" id="{DF247F4F-D1E7-C5AB-2494-5FF7339C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06" y="1239312"/>
            <a:ext cx="4329114" cy="339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95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9457-2B5A-2188-5487-873119D42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83" y="251928"/>
            <a:ext cx="8587804" cy="1097280"/>
          </a:xfrm>
        </p:spPr>
        <p:txBody>
          <a:bodyPr>
            <a:normAutofit/>
          </a:bodyPr>
          <a:lstStyle/>
          <a:p>
            <a:r>
              <a:rPr lang="en-MY" sz="24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Testing on consistency and accuracy of machine learning algorithm.</a:t>
            </a:r>
            <a:endParaRPr lang="en-MY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5D2935-A0B1-BE3C-46C7-E8D282EDB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70" y="1686975"/>
            <a:ext cx="4849278" cy="3484050"/>
          </a:xfrm>
          <a:prstGeom prst="rect">
            <a:avLst/>
          </a:prstGeom>
        </p:spPr>
      </p:pic>
      <p:pic>
        <p:nvPicPr>
          <p:cNvPr id="4" name="Picture 3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4ADC718C-9747-8B23-BE3F-2B25FBBFE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388" y="1686975"/>
            <a:ext cx="5983842" cy="348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5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blue lines&#10;&#10;Description automatically generated">
            <a:extLst>
              <a:ext uri="{FF2B5EF4-FFF2-40B4-BE49-F238E27FC236}">
                <a16:creationId xmlns:a16="http://schemas.microsoft.com/office/drawing/2014/main" id="{7C11D8EF-74D3-503A-1C1A-B42263138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80" y="260084"/>
            <a:ext cx="7059850" cy="3023890"/>
          </a:xfrm>
          <a:prstGeom prst="rect">
            <a:avLst/>
          </a:prstGeom>
        </p:spPr>
      </p:pic>
      <p:pic>
        <p:nvPicPr>
          <p:cNvPr id="6" name="Picture 5" descr="A graph of blue lines&#10;&#10;Description automatically generated">
            <a:extLst>
              <a:ext uri="{FF2B5EF4-FFF2-40B4-BE49-F238E27FC236}">
                <a16:creationId xmlns:a16="http://schemas.microsoft.com/office/drawing/2014/main" id="{27A962E1-95EC-144B-5A0B-1656E4F11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65" y="3429000"/>
            <a:ext cx="6842881" cy="316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01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F669C-808D-5E10-96B0-878B7C57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48" y="0"/>
            <a:ext cx="8249476" cy="1035644"/>
          </a:xfrm>
        </p:spPr>
        <p:txBody>
          <a:bodyPr>
            <a:normAutofit/>
          </a:bodyPr>
          <a:lstStyle/>
          <a:p>
            <a:r>
              <a:rPr lang="en-MY" sz="24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Testing on importance feature of machine learning algorithm.</a:t>
            </a:r>
            <a:endParaRPr lang="en-MY" sz="2400" dirty="0"/>
          </a:p>
        </p:txBody>
      </p:sp>
      <p:pic>
        <p:nvPicPr>
          <p:cNvPr id="3" name="Picture 2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05FB5110-2345-BFB5-DDB3-1F4D5551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77" y="1448968"/>
            <a:ext cx="5965672" cy="3960062"/>
          </a:xfrm>
          <a:prstGeom prst="rect">
            <a:avLst/>
          </a:prstGeom>
        </p:spPr>
      </p:pic>
      <p:pic>
        <p:nvPicPr>
          <p:cNvPr id="4" name="Picture 3" descr="A graph with a bar and text&#10;&#10;Description automatically generated with medium confidence">
            <a:extLst>
              <a:ext uri="{FF2B5EF4-FFF2-40B4-BE49-F238E27FC236}">
                <a16:creationId xmlns:a16="http://schemas.microsoft.com/office/drawing/2014/main" id="{43AD844B-A33E-9194-6B6E-183A035AF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50" y="1586576"/>
            <a:ext cx="3924447" cy="368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26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79AF6A6-2BAA-B8D9-81D0-B5E30F7E4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9" y="205274"/>
            <a:ext cx="5457513" cy="3686453"/>
          </a:xfrm>
          <a:prstGeom prst="rect">
            <a:avLst/>
          </a:prstGeom>
        </p:spPr>
      </p:pic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428C2EE-8243-D098-793B-DAEAEFBAE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063" y="3046275"/>
            <a:ext cx="6483118" cy="35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88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6FD2-5493-F13E-90D2-497A2068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50" y="254966"/>
            <a:ext cx="8534400" cy="1507067"/>
          </a:xfrm>
        </p:spPr>
        <p:txBody>
          <a:bodyPr>
            <a:normAutofit/>
          </a:bodyPr>
          <a:lstStyle/>
          <a:p>
            <a:r>
              <a:rPr lang="en-MY" sz="24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Testing on BMS and batteries by using maximum loads.</a:t>
            </a:r>
            <a:endParaRPr lang="en-MY" sz="2400" dirty="0"/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86CC0F93-C5C6-8610-9F72-D40D2BEC2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66" y="2140265"/>
            <a:ext cx="5546523" cy="3081115"/>
          </a:xfrm>
          <a:prstGeom prst="rect">
            <a:avLst/>
          </a:prstGeom>
        </p:spPr>
      </p:pic>
      <p:pic>
        <p:nvPicPr>
          <p:cNvPr id="4" name="Picture 3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DA164349-7116-A20C-C3A8-71F830894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035" y="2276462"/>
            <a:ext cx="6106030" cy="280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62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06B8CFF-82E1-D202-F257-1BBFB17F5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977"/>
            <a:ext cx="5458408" cy="3556901"/>
          </a:xfrm>
          <a:prstGeom prst="rect">
            <a:avLst/>
          </a:prstGeom>
        </p:spPr>
      </p:pic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91210D5C-97B6-BBAA-F84D-142ABE71E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408" y="83977"/>
            <a:ext cx="6623256" cy="3556901"/>
          </a:xfrm>
          <a:prstGeom prst="rect">
            <a:avLst/>
          </a:prstGeom>
        </p:spPr>
      </p:pic>
      <p:pic>
        <p:nvPicPr>
          <p:cNvPr id="6" name="Picture 5" descr="A diagram of a voltage&#10;&#10;Description automatically generated with medium confidence">
            <a:extLst>
              <a:ext uri="{FF2B5EF4-FFF2-40B4-BE49-F238E27FC236}">
                <a16:creationId xmlns:a16="http://schemas.microsoft.com/office/drawing/2014/main" id="{DEA6C53A-EA5F-4744-5C0C-1D62E1653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557" y="3640878"/>
            <a:ext cx="6387815" cy="317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50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FD53-4B8B-66D5-4988-E2F49514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43" y="-140652"/>
            <a:ext cx="8534400" cy="1507067"/>
          </a:xfrm>
        </p:spPr>
        <p:txBody>
          <a:bodyPr/>
          <a:lstStyle/>
          <a:p>
            <a:r>
              <a:rPr lang="en-MY" dirty="0"/>
              <a:t>Project management </a:t>
            </a:r>
            <a:r>
              <a:rPr lang="en-MY" dirty="0" err="1"/>
              <a:t>i&amp;ii</a:t>
            </a:r>
            <a:endParaRPr lang="en-MY" dirty="0"/>
          </a:p>
        </p:txBody>
      </p:sp>
      <p:pic>
        <p:nvPicPr>
          <p:cNvPr id="4" name="Picture 3" descr="A screenshot of a calendar&#10;&#10;Description automatically generated">
            <a:extLst>
              <a:ext uri="{FF2B5EF4-FFF2-40B4-BE49-F238E27FC236}">
                <a16:creationId xmlns:a16="http://schemas.microsoft.com/office/drawing/2014/main" id="{49786A88-0C7F-C767-68DE-3B9B66044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297" y="3899274"/>
            <a:ext cx="7895552" cy="2786283"/>
          </a:xfrm>
          <a:prstGeom prst="rect">
            <a:avLst/>
          </a:prstGeom>
        </p:spPr>
      </p:pic>
      <p:pic>
        <p:nvPicPr>
          <p:cNvPr id="5" name="Picture 4" descr="A screenshot of a calendar&#10;&#10;Description automatically generated">
            <a:extLst>
              <a:ext uri="{FF2B5EF4-FFF2-40B4-BE49-F238E27FC236}">
                <a16:creationId xmlns:a16="http://schemas.microsoft.com/office/drawing/2014/main" id="{1978F47D-5529-8F1B-CF99-8CEDBDAAE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403" y="1113594"/>
            <a:ext cx="7845341" cy="260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8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20FF-99B0-0F02-1612-D89BEAC88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99" y="111969"/>
            <a:ext cx="8291837" cy="1035698"/>
          </a:xfrm>
        </p:spPr>
        <p:txBody>
          <a:bodyPr/>
          <a:lstStyle/>
          <a:p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problems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14AE5-B0CD-1122-3A0D-7B907DE1C643}"/>
              </a:ext>
            </a:extLst>
          </p:cNvPr>
          <p:cNvSpPr txBox="1"/>
          <p:nvPr/>
        </p:nvSpPr>
        <p:spPr>
          <a:xfrm>
            <a:off x="649224" y="1147667"/>
            <a:ext cx="7936992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M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MPPT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M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oscillation in steady state.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M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size bigger, not accurate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M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consistent duty cycle.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A0AB3E-A35D-4A0C-67A3-3C8F0F68E7D2}"/>
              </a:ext>
            </a:extLst>
          </p:cNvPr>
          <p:cNvSpPr txBox="1"/>
          <p:nvPr/>
        </p:nvSpPr>
        <p:spPr>
          <a:xfrm>
            <a:off x="649224" y="3794760"/>
            <a:ext cx="8677656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M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BMS</a:t>
            </a:r>
          </a:p>
          <a:p>
            <a:pPr>
              <a:lnSpc>
                <a:spcPct val="150000"/>
              </a:lnSpc>
            </a:pPr>
            <a:r>
              <a:rPr lang="en-M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Not many external BMS in the market</a:t>
            </a:r>
          </a:p>
          <a:p>
            <a:pPr>
              <a:lnSpc>
                <a:spcPct val="150000"/>
              </a:lnSpc>
            </a:pPr>
            <a:r>
              <a:rPr lang="en-M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No communication within BMS and batteries.</a:t>
            </a:r>
          </a:p>
          <a:p>
            <a:pPr>
              <a:lnSpc>
                <a:spcPct val="150000"/>
              </a:lnSpc>
            </a:pPr>
            <a:r>
              <a:rPr lang="en-M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No integrated weather prediction system.</a:t>
            </a:r>
          </a:p>
        </p:txBody>
      </p:sp>
    </p:spTree>
    <p:extLst>
      <p:ext uri="{BB962C8B-B14F-4D97-AF65-F5344CB8AC3E}">
        <p14:creationId xmlns:p14="http://schemas.microsoft.com/office/powerpoint/2010/main" val="3268623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50BB-7587-3232-E3F8-5D6933FC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81" y="-126283"/>
            <a:ext cx="8534400" cy="1507067"/>
          </a:xfrm>
        </p:spPr>
        <p:txBody>
          <a:bodyPr/>
          <a:lstStyle/>
          <a:p>
            <a:r>
              <a:rPr lang="en-MY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95CD6-00C6-F1B0-CCA6-DE632C368B11}"/>
              </a:ext>
            </a:extLst>
          </p:cNvPr>
          <p:cNvSpPr txBox="1"/>
          <p:nvPr/>
        </p:nvSpPr>
        <p:spPr>
          <a:xfrm>
            <a:off x="446281" y="1129377"/>
            <a:ext cx="1106458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MY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The IPO algorithm has achieved better performance in terms of steady state oscillation, duty cycle, response time and ripple effect.</a:t>
            </a:r>
          </a:p>
          <a:p>
            <a:pPr marL="342900" indent="-342900">
              <a:buAutoNum type="arabicParenR"/>
            </a:pPr>
            <a:r>
              <a:rPr lang="en-MY" sz="2400" dirty="0">
                <a:latin typeface="Times New Roman" panose="02020603050405020304" pitchFamily="18" charset="0"/>
                <a:ea typeface="DengXian" panose="02010600030101010101" pitchFamily="2" charset="-122"/>
              </a:rPr>
              <a:t>I</a:t>
            </a:r>
            <a:r>
              <a:rPr lang="en-MY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mplementing machine learning for weather predictions with forecasted loads to enhance the performance of BMS</a:t>
            </a:r>
            <a:r>
              <a:rPr lang="en-MY" sz="2400" dirty="0">
                <a:latin typeface="Times New Roman" panose="02020603050405020304" pitchFamily="18" charset="0"/>
                <a:ea typeface="DengXian" panose="02010600030101010101" pitchFamily="2" charset="-122"/>
              </a:rPr>
              <a:t>.</a:t>
            </a:r>
          </a:p>
          <a:p>
            <a:pPr marL="342900" indent="-342900">
              <a:buAutoNum type="arabicParenR"/>
            </a:pPr>
            <a:r>
              <a:rPr lang="en-MY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The BMS used to control the solar panel battery and rover battery had achieved the desired output which to maintain the SOC within optimize area. </a:t>
            </a:r>
          </a:p>
          <a:p>
            <a:pPr marL="342900" indent="-342900">
              <a:buAutoNum type="arabicParenR"/>
            </a:pPr>
            <a:endParaRPr lang="en-MY" sz="2400" dirty="0"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r>
              <a:rPr lang="en-MY" sz="3200" dirty="0"/>
              <a:t>Future research</a:t>
            </a:r>
          </a:p>
          <a:p>
            <a:pPr marL="457200" indent="-457200">
              <a:buAutoNum type="arabicParenR"/>
            </a:pPr>
            <a:r>
              <a:rPr lang="en-MY" sz="2400" dirty="0"/>
              <a:t>Load shifting.</a:t>
            </a:r>
          </a:p>
          <a:p>
            <a:pPr marL="457200" indent="-457200">
              <a:buAutoNum type="arabicParenR"/>
            </a:pPr>
            <a:r>
              <a:rPr lang="en-MY" sz="2400" dirty="0"/>
              <a:t>Integrated with PLC, control more than two batteries.</a:t>
            </a:r>
          </a:p>
        </p:txBody>
      </p:sp>
    </p:spTree>
    <p:extLst>
      <p:ext uri="{BB962C8B-B14F-4D97-AF65-F5344CB8AC3E}">
        <p14:creationId xmlns:p14="http://schemas.microsoft.com/office/powerpoint/2010/main" val="1691196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A36D-0F4F-BD30-1DF4-7BB2C9CD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68" y="-221828"/>
            <a:ext cx="8534400" cy="1507067"/>
          </a:xfrm>
        </p:spPr>
        <p:txBody>
          <a:bodyPr/>
          <a:lstStyle/>
          <a:p>
            <a:r>
              <a:rPr lang="en-MY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8396E-AD02-40D2-BB41-EF0BC9D24D61}"/>
              </a:ext>
            </a:extLst>
          </p:cNvPr>
          <p:cNvSpPr txBox="1"/>
          <p:nvPr/>
        </p:nvSpPr>
        <p:spPr>
          <a:xfrm>
            <a:off x="637032" y="859536"/>
            <a:ext cx="10917936" cy="556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MY" sz="1200" u="sng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Cao, X., &amp; Liu, L. (2024). </a:t>
            </a:r>
            <a:r>
              <a:rPr lang="en-MY" sz="12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State-of-Charge Trajectory Planning for Low-Altitude Solar-Powered Convertible UAV by Driven Modes. </a:t>
            </a:r>
            <a:r>
              <a:rPr lang="en-MY" sz="1200" i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Drones</a:t>
            </a:r>
            <a:r>
              <a:rPr lang="en-MY" sz="12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, </a:t>
            </a:r>
            <a:r>
              <a:rPr lang="en-MY" sz="1200" i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8</a:t>
            </a:r>
            <a:r>
              <a:rPr lang="en-MY" sz="12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(3), 80. https://doi.org/10.3390/drones8030080</a:t>
            </a:r>
            <a:endParaRPr lang="en-MY" sz="12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MY" sz="1200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Endi̇Z</a:t>
            </a:r>
            <a:r>
              <a:rPr lang="en-MY" sz="12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, M. S. (2023). PERFORMANCE ANALYSIS OF P&amp;O AND PSO MPPT ALGORITHMS FOR PV SYSTEMS UNDER PARTIAL SHADING. </a:t>
            </a:r>
            <a:r>
              <a:rPr lang="en-MY" sz="1200" i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Konya Journal of Engineering Sciences</a:t>
            </a:r>
            <a:r>
              <a:rPr lang="en-MY" sz="12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, 84–99. </a:t>
            </a:r>
            <a:r>
              <a:rPr lang="en-MY" sz="1200" u="sng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https://doi.org/10.36306/konjes.1359177</a:t>
            </a:r>
            <a:endParaRPr lang="en-MY" sz="12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MY" sz="1200" i="1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Faraji</a:t>
            </a:r>
            <a:r>
              <a:rPr lang="en-MY" sz="1200" i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, J., </a:t>
            </a:r>
            <a:r>
              <a:rPr lang="en-MY" sz="1200" i="1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Ketabi</a:t>
            </a:r>
            <a:r>
              <a:rPr lang="en-MY" sz="1200" i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, A., Hashemi-</a:t>
            </a:r>
            <a:r>
              <a:rPr lang="en-MY" sz="1200" i="1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Dezaki</a:t>
            </a:r>
            <a:r>
              <a:rPr lang="en-MY" sz="1200" i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, H., </a:t>
            </a:r>
            <a:r>
              <a:rPr lang="en-MY" sz="1200" i="1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Shafie-Khah</a:t>
            </a:r>
            <a:r>
              <a:rPr lang="en-MY" sz="1200" i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, M., &amp; </a:t>
            </a:r>
            <a:r>
              <a:rPr lang="en-MY" sz="1200" i="1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Catalão</a:t>
            </a:r>
            <a:r>
              <a:rPr lang="en-MY" sz="1200" i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, J. P. S. (2020). Optimal Day-Ahead Self-Scheduling and Operation of Prosumer Microgrids Using Hybrid Machine Learning-Based Weather and Load Forecasting</a:t>
            </a:r>
            <a:r>
              <a:rPr lang="en-MY" sz="12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. (2020). IEEE Journals &amp; Magazine | IEEE Xplore. </a:t>
            </a:r>
            <a:r>
              <a:rPr lang="en-MY" sz="1200" u="sng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https://ieeexplore.ieee.org/document/9178303</a:t>
            </a:r>
            <a:endParaRPr lang="en-MY" sz="12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MY" sz="12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Focus Malaysia. (n.d.). Phasing out coal, diesel power stations by 2023. Retrieved from </a:t>
            </a:r>
            <a:r>
              <a:rPr lang="en-MY" sz="1200" u="sng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https://focusmalaysia.my/phasing</a:t>
            </a:r>
            <a:endParaRPr lang="en-MY" sz="12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MY" sz="12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Foles, A., </a:t>
            </a:r>
            <a:r>
              <a:rPr lang="en-MY" sz="1200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Fialho</a:t>
            </a:r>
            <a:r>
              <a:rPr lang="en-MY" sz="12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, L., </a:t>
            </a:r>
            <a:r>
              <a:rPr lang="en-MY" sz="1200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Collares-Perreira</a:t>
            </a:r>
            <a:r>
              <a:rPr lang="en-MY" sz="12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, M., &amp; Horta, P. (2020). An approach to implement Photovoltaic Self-Consumption and Ramp-Rate Control Algorithm with a Day-to-Day. . . </a:t>
            </a:r>
            <a:r>
              <a:rPr lang="en-MY" sz="1200" i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ResearchGate</a:t>
            </a:r>
            <a:r>
              <a:rPr lang="en-MY" sz="12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. </a:t>
            </a:r>
            <a:r>
              <a:rPr lang="en-MY" sz="1200" u="sng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347524106_An_approach_to_implement_Photovoltaic_Self-Consumption_and_Ramp-Rate_Control_Algorithm_with_a_Day-to-Day_Forecast_battery_charging_using_a_Vanadium_Redox_Flow_Battery?enrichId=rgreq-ddb82b3d8befb1f87781de436c0f5d6a-XXX&amp;enrichSource=Y292ZXJQYWdlOzM0NzUyNDEwNjtBUzoxMDA2NzIyNjk3MTUwNDY1QDE2MTcwMzI4MDM3MjA%3D&amp;el=1_x_3&amp;_esc=publicationCoverPdf</a:t>
            </a:r>
            <a:endParaRPr lang="en-MY" sz="12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MY" sz="1200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Isknan</a:t>
            </a:r>
            <a:r>
              <a:rPr lang="en-MY" sz="12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, I., </a:t>
            </a:r>
            <a:r>
              <a:rPr lang="en-MY" sz="1200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Asbayou</a:t>
            </a:r>
            <a:r>
              <a:rPr lang="en-MY" sz="12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, A., </a:t>
            </a:r>
            <a:r>
              <a:rPr lang="en-MY" sz="1200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Aamoume</a:t>
            </a:r>
            <a:r>
              <a:rPr lang="en-MY" sz="12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, A., </a:t>
            </a:r>
            <a:r>
              <a:rPr lang="en-MY" sz="1200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Ihlal</a:t>
            </a:r>
            <a:r>
              <a:rPr lang="en-MY" sz="12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, A., &amp; </a:t>
            </a:r>
            <a:r>
              <a:rPr lang="en-MY" sz="1200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Bouhouch</a:t>
            </a:r>
            <a:r>
              <a:rPr lang="en-MY" sz="12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, L. (2022). A comparison of various P&amp;O algorithms in order to track the MPPT of a solar panel. *International Journal of Power Electronics and Drive Systems, 13*(4), 2457-2467. </a:t>
            </a:r>
            <a:r>
              <a:rPr lang="en-MY" sz="1200" u="sng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https://doi.org/10.11591/ijpeds.v13.i4.pp2457-2467</a:t>
            </a:r>
            <a:endParaRPr lang="en-MY" sz="12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200" u="sng" kern="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Katche</a:t>
            </a:r>
            <a:r>
              <a:rPr lang="en-US" sz="1200" u="sng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, M. L., </a:t>
            </a:r>
            <a:r>
              <a:rPr lang="en-US" sz="1200" u="sng" kern="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Makokha</a:t>
            </a:r>
            <a:r>
              <a:rPr lang="en-US" sz="1200" u="sng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, A. B., Zachary, S. O., &amp; </a:t>
            </a:r>
            <a:r>
              <a:rPr lang="en-US" sz="1200" u="sng" kern="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Adaramola</a:t>
            </a:r>
            <a:r>
              <a:rPr lang="en-US" sz="1200" u="sng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, M. S. (2023). A comprehensive review of maximum power point tracking (MPPT) techniques used in solar PV systems. Energies, 16(5), 2206. https://doi.org/10.3390/en16052206²</a:t>
            </a:r>
            <a:endParaRPr lang="en-MY" sz="12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>
              <a:lnSpc>
                <a:spcPct val="150000"/>
              </a:lnSpc>
            </a:pPr>
            <a:r>
              <a:rPr lang="en-MY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LAWS OF MALAYSIA Act 447 ELECTRICITY SUPPLY ACT 1990. (2016). </a:t>
            </a:r>
            <a:r>
              <a:rPr lang="en-MY" sz="12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https://www.st.gov.my/contents/2020/AKTA/Electric/Act%20447%20%20Electricity%20Supply%20Act%201990.pdf</a:t>
            </a:r>
            <a:endParaRPr lang="en-MY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319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B6F5-B89B-1D84-9EA3-6B13B34D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884" y="2337138"/>
            <a:ext cx="7316788" cy="1507067"/>
          </a:xfrm>
        </p:spPr>
        <p:txBody>
          <a:bodyPr>
            <a:normAutofit/>
          </a:bodyPr>
          <a:lstStyle/>
          <a:p>
            <a:r>
              <a:rPr lang="en-MY" sz="6600" b="1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22779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C97F-08DA-6132-427A-85310C41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4273" y="2675466"/>
            <a:ext cx="6043454" cy="1507067"/>
          </a:xfrm>
        </p:spPr>
        <p:txBody>
          <a:bodyPr>
            <a:noAutofit/>
          </a:bodyPr>
          <a:lstStyle/>
          <a:p>
            <a:r>
              <a:rPr lang="en-MY" sz="6600" b="1" dirty="0" err="1"/>
              <a:t>Q&amp;a</a:t>
            </a:r>
            <a:r>
              <a:rPr lang="en-MY" sz="6600" b="1" dirty="0"/>
              <a:t> section</a:t>
            </a:r>
          </a:p>
        </p:txBody>
      </p:sp>
    </p:spTree>
    <p:extLst>
      <p:ext uri="{BB962C8B-B14F-4D97-AF65-F5344CB8AC3E}">
        <p14:creationId xmlns:p14="http://schemas.microsoft.com/office/powerpoint/2010/main" val="2790769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208E-F3E2-0DB2-083F-AF05F98E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598" y="2675466"/>
            <a:ext cx="5158804" cy="1507067"/>
          </a:xfrm>
        </p:spPr>
        <p:txBody>
          <a:bodyPr>
            <a:noAutofit/>
          </a:bodyPr>
          <a:lstStyle/>
          <a:p>
            <a:r>
              <a:rPr lang="en-MY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9286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8F24-E30D-898D-B152-BBF06B6E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92801"/>
            <a:ext cx="8534400" cy="1507067"/>
          </a:xfrm>
        </p:spPr>
        <p:txBody>
          <a:bodyPr/>
          <a:lstStyle/>
          <a:p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and 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5C84C-42F8-1338-96AE-A66CA7B205DE}"/>
              </a:ext>
            </a:extLst>
          </p:cNvPr>
          <p:cNvSpPr txBox="1"/>
          <p:nvPr/>
        </p:nvSpPr>
        <p:spPr>
          <a:xfrm>
            <a:off x="649224" y="1426464"/>
            <a:ext cx="10305288" cy="4442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just">
              <a:lnSpc>
                <a:spcPct val="150000"/>
              </a:lnSpc>
              <a:spcAft>
                <a:spcPts val="1000"/>
              </a:spcAft>
            </a:pPr>
            <a:r>
              <a:rPr lang="en-MY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Aim:</a:t>
            </a:r>
            <a:r>
              <a:rPr lang="en-MY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 To optimize battery charging in solar systems through the development of Perturb and Observe algorithm for Maximum Power Point Tracking (MPPT) integrated with a Battery Management System (BMS).</a:t>
            </a:r>
            <a:endParaRPr lang="en-MY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en-MY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Objectives:</a:t>
            </a:r>
            <a:endParaRPr lang="en-MY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MY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To develop an enhanced P&amp;O algorithm for MPPT optimization using MATLAB Simulink PV system.</a:t>
            </a:r>
            <a:endParaRPr lang="en-MY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MY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To develop a forecasting system for the BMS utilizing machine learning algorithms for future energy demand predictions.</a:t>
            </a:r>
            <a:endParaRPr lang="en-MY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MY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ordia New" panose="020B0304020202020204" pitchFamily="34" charset="-34"/>
              </a:rPr>
              <a:t>To evaluate the performance of the integrated MPPT and BMS in term of sensitivity, accuracy, consistency, and power consumption.</a:t>
            </a:r>
            <a:endParaRPr lang="en-MY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5420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B8D5-029D-396C-D00C-C5ABB6B6E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44" y="-91439"/>
            <a:ext cx="8523796" cy="1197864"/>
          </a:xfrm>
        </p:spPr>
        <p:txBody>
          <a:bodyPr/>
          <a:lstStyle/>
          <a:p>
            <a:r>
              <a:rPr lang="en-MY" dirty="0"/>
              <a:t>Literature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27EC1-4A09-0308-9E9A-5F1B45381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325" y="979096"/>
            <a:ext cx="4307651" cy="2449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F565E8-355F-63D3-0EFA-369C4E870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6" y="3396692"/>
            <a:ext cx="4201770" cy="33972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616051-4247-6EF9-436E-47EB08CE7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326" y="979096"/>
            <a:ext cx="3842278" cy="4087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E9D6AF-7808-4E18-00B5-D8266C121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594" y="5066625"/>
            <a:ext cx="4017743" cy="16740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D905BF-1E20-CAF1-C23E-B9056353E4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6152" y="872466"/>
            <a:ext cx="4105848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6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FCB9-7A05-44AE-A592-A2863FD6C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340" y="226229"/>
            <a:ext cx="7481380" cy="1127084"/>
          </a:xfrm>
        </p:spPr>
        <p:txBody>
          <a:bodyPr/>
          <a:lstStyle/>
          <a:p>
            <a:r>
              <a:rPr lang="en-MY" dirty="0"/>
              <a:t>System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4798D-46D1-B825-75C2-E8D36105B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712" y="1278720"/>
            <a:ext cx="3202773" cy="535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B66F02DF-27F9-C435-F0EB-28488967F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068" y="1806737"/>
            <a:ext cx="6573229" cy="37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9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5F9599ED-9372-957E-BAC7-3EFFE5F91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75" y="265013"/>
            <a:ext cx="5822666" cy="3163987"/>
          </a:xfrm>
          <a:prstGeom prst="rect">
            <a:avLst/>
          </a:prstGeom>
        </p:spPr>
      </p:pic>
      <p:pic>
        <p:nvPicPr>
          <p:cNvPr id="6" name="Picture 5" descr="A diagram of a machine&#10;&#10;Description automatically generated">
            <a:extLst>
              <a:ext uri="{FF2B5EF4-FFF2-40B4-BE49-F238E27FC236}">
                <a16:creationId xmlns:a16="http://schemas.microsoft.com/office/drawing/2014/main" id="{7899AE84-AC79-4599-098D-9762BB6AC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18" y="3861482"/>
            <a:ext cx="5305882" cy="2731505"/>
          </a:xfrm>
          <a:prstGeom prst="rect">
            <a:avLst/>
          </a:prstGeom>
        </p:spPr>
      </p:pic>
      <p:pic>
        <p:nvPicPr>
          <p:cNvPr id="7" name="Picture 6" descr="A diagram of a machine&#10;&#10;Description automatically generated">
            <a:extLst>
              <a:ext uri="{FF2B5EF4-FFF2-40B4-BE49-F238E27FC236}">
                <a16:creationId xmlns:a16="http://schemas.microsoft.com/office/drawing/2014/main" id="{360C69C8-AB9C-F6CC-8E37-88B3A2259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694" y="1511520"/>
            <a:ext cx="5466056" cy="297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7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99CE279E-CB1A-930C-021E-6DF382712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25" y="69850"/>
            <a:ext cx="4039870" cy="678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F1ABE2AC-2C20-665C-821A-B030CF89F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756" y="327906"/>
            <a:ext cx="3276456" cy="58510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500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BB0A7B1-E61E-F78D-1F54-087AC4591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60" y="996379"/>
            <a:ext cx="3613603" cy="4069342"/>
          </a:xfrm>
          <a:prstGeom prst="rect">
            <a:avLst/>
          </a:prstGeom>
        </p:spPr>
      </p:pic>
      <p:pic>
        <p:nvPicPr>
          <p:cNvPr id="5" name="Picture 4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AA4F2C47-90E4-D3F0-6E50-009550E68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884" y="622353"/>
            <a:ext cx="5807613" cy="504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682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215</TotalTime>
  <Words>817</Words>
  <Application>Microsoft Office PowerPoint</Application>
  <PresentationFormat>Widescreen</PresentationFormat>
  <Paragraphs>60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Aptos</vt:lpstr>
      <vt:lpstr>Cambria Math</vt:lpstr>
      <vt:lpstr>Century Gothic</vt:lpstr>
      <vt:lpstr>Times New Roman</vt:lpstr>
      <vt:lpstr>Wingdings 3</vt:lpstr>
      <vt:lpstr>Slice</vt:lpstr>
      <vt:lpstr>SOLAR PANEL MANAGEMENT SYSTEM</vt:lpstr>
      <vt:lpstr>Table of contents</vt:lpstr>
      <vt:lpstr>Research problems</vt:lpstr>
      <vt:lpstr>Aim and objectives</vt:lpstr>
      <vt:lpstr>Literature review</vt:lpstr>
      <vt:lpstr>System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Simulink results</vt:lpstr>
      <vt:lpstr>PowerPoint Presentation</vt:lpstr>
      <vt:lpstr>machine learning – weather prediction</vt:lpstr>
      <vt:lpstr>Improved P&amp;O algorithm results and compared with conventional P&amp;O algorithm.</vt:lpstr>
      <vt:lpstr>Testing on IPO algorithm with partial shading effect.</vt:lpstr>
      <vt:lpstr>PowerPoint Presentation</vt:lpstr>
      <vt:lpstr>Testing on consistency and accuracy of machine learning algorithm.</vt:lpstr>
      <vt:lpstr>PowerPoint Presentation</vt:lpstr>
      <vt:lpstr>Testing on importance feature of machine learning algorithm.</vt:lpstr>
      <vt:lpstr>PowerPoint Presentation</vt:lpstr>
      <vt:lpstr>Testing on BMS and batteries by using maximum loads.</vt:lpstr>
      <vt:lpstr>PowerPoint Presentation</vt:lpstr>
      <vt:lpstr>Project management i&amp;ii</vt:lpstr>
      <vt:lpstr>conclusion</vt:lpstr>
      <vt:lpstr>references</vt:lpstr>
      <vt:lpstr>demonstration</vt:lpstr>
      <vt:lpstr>Q&amp;a section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Yeow Yu Leong</dc:creator>
  <cp:lastModifiedBy>Yeow Yu Leong</cp:lastModifiedBy>
  <cp:revision>3</cp:revision>
  <dcterms:created xsi:type="dcterms:W3CDTF">2024-08-14T18:11:26Z</dcterms:created>
  <dcterms:modified xsi:type="dcterms:W3CDTF">2024-08-15T10:37:54Z</dcterms:modified>
</cp:coreProperties>
</file>