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 id="2147483766" r:id="rId5"/>
    <p:sldMasterId id="2147483780" r:id="rId6"/>
    <p:sldMasterId id="2147483794" r:id="rId7"/>
  </p:sldMasterIdLst>
  <p:notesMasterIdLst>
    <p:notesMasterId r:id="rId72"/>
  </p:notesMasterIdLst>
  <p:handoutMasterIdLst>
    <p:handoutMasterId r:id="rId73"/>
  </p:handoutMasterIdLst>
  <p:sldIdLst>
    <p:sldId id="295" r:id="rId8"/>
    <p:sldId id="435" r:id="rId9"/>
    <p:sldId id="298" r:id="rId10"/>
    <p:sldId id="454" r:id="rId11"/>
    <p:sldId id="294" r:id="rId12"/>
    <p:sldId id="309" r:id="rId13"/>
    <p:sldId id="386" r:id="rId14"/>
    <p:sldId id="350" r:id="rId15"/>
    <p:sldId id="310" r:id="rId16"/>
    <p:sldId id="433" r:id="rId17"/>
    <p:sldId id="352" r:id="rId18"/>
    <p:sldId id="353" r:id="rId19"/>
    <p:sldId id="311" r:id="rId20"/>
    <p:sldId id="355" r:id="rId21"/>
    <p:sldId id="356" r:id="rId22"/>
    <p:sldId id="359" r:id="rId23"/>
    <p:sldId id="357" r:id="rId24"/>
    <p:sldId id="358" r:id="rId25"/>
    <p:sldId id="313" r:id="rId26"/>
    <p:sldId id="314" r:id="rId27"/>
    <p:sldId id="344" r:id="rId28"/>
    <p:sldId id="315" r:id="rId29"/>
    <p:sldId id="345" r:id="rId30"/>
    <p:sldId id="439" r:id="rId31"/>
    <p:sldId id="438" r:id="rId32"/>
    <p:sldId id="318" r:id="rId33"/>
    <p:sldId id="440" r:id="rId34"/>
    <p:sldId id="441" r:id="rId35"/>
    <p:sldId id="321" r:id="rId36"/>
    <p:sldId id="322" r:id="rId37"/>
    <p:sldId id="442" r:id="rId38"/>
    <p:sldId id="443" r:id="rId39"/>
    <p:sldId id="364" r:id="rId40"/>
    <p:sldId id="444" r:id="rId41"/>
    <p:sldId id="365" r:id="rId42"/>
    <p:sldId id="366" r:id="rId43"/>
    <p:sldId id="372" r:id="rId44"/>
    <p:sldId id="437" r:id="rId45"/>
    <p:sldId id="373" r:id="rId46"/>
    <p:sldId id="445" r:id="rId47"/>
    <p:sldId id="455" r:id="rId48"/>
    <p:sldId id="446" r:id="rId49"/>
    <p:sldId id="374" r:id="rId50"/>
    <p:sldId id="375" r:id="rId51"/>
    <p:sldId id="447" r:id="rId52"/>
    <p:sldId id="448" r:id="rId53"/>
    <p:sldId id="449" r:id="rId54"/>
    <p:sldId id="450" r:id="rId55"/>
    <p:sldId id="451" r:id="rId56"/>
    <p:sldId id="452" r:id="rId57"/>
    <p:sldId id="336" r:id="rId58"/>
    <p:sldId id="387" r:id="rId59"/>
    <p:sldId id="389" r:id="rId60"/>
    <p:sldId id="390" r:id="rId61"/>
    <p:sldId id="393" r:id="rId62"/>
    <p:sldId id="394" r:id="rId63"/>
    <p:sldId id="340" r:id="rId64"/>
    <p:sldId id="453" r:id="rId65"/>
    <p:sldId id="384" r:id="rId66"/>
    <p:sldId id="385" r:id="rId67"/>
    <p:sldId id="431" r:id="rId68"/>
    <p:sldId id="432" r:id="rId69"/>
    <p:sldId id="285" r:id="rId70"/>
    <p:sldId id="430" r:id="rId71"/>
  </p:sldIdLst>
  <p:sldSz cx="12192000" cy="6858000"/>
  <p:notesSz cx="7010400" cy="9296400"/>
  <p:defaultTextStyle>
    <a:defPPr>
      <a:defRPr lang="en-US"/>
    </a:defPPr>
    <a:lvl1pPr marL="0" algn="l" defTabSz="914218" rtl="0" eaLnBrk="1" latinLnBrk="0" hangingPunct="1">
      <a:defRPr sz="1900" kern="1200">
        <a:solidFill>
          <a:schemeClr val="tx1"/>
        </a:solidFill>
        <a:latin typeface="+mn-lt"/>
        <a:ea typeface="+mn-ea"/>
        <a:cs typeface="+mn-cs"/>
      </a:defRPr>
    </a:lvl1pPr>
    <a:lvl2pPr marL="457107" algn="l" defTabSz="914218" rtl="0" eaLnBrk="1" latinLnBrk="0" hangingPunct="1">
      <a:defRPr sz="1900" kern="1200">
        <a:solidFill>
          <a:schemeClr val="tx1"/>
        </a:solidFill>
        <a:latin typeface="+mn-lt"/>
        <a:ea typeface="+mn-ea"/>
        <a:cs typeface="+mn-cs"/>
      </a:defRPr>
    </a:lvl2pPr>
    <a:lvl3pPr marL="914218" algn="l" defTabSz="914218" rtl="0" eaLnBrk="1" latinLnBrk="0" hangingPunct="1">
      <a:defRPr sz="1900" kern="1200">
        <a:solidFill>
          <a:schemeClr val="tx1"/>
        </a:solidFill>
        <a:latin typeface="+mn-lt"/>
        <a:ea typeface="+mn-ea"/>
        <a:cs typeface="+mn-cs"/>
      </a:defRPr>
    </a:lvl3pPr>
    <a:lvl4pPr marL="1371328" algn="l" defTabSz="914218" rtl="0" eaLnBrk="1" latinLnBrk="0" hangingPunct="1">
      <a:defRPr sz="1900" kern="1200">
        <a:solidFill>
          <a:schemeClr val="tx1"/>
        </a:solidFill>
        <a:latin typeface="+mn-lt"/>
        <a:ea typeface="+mn-ea"/>
        <a:cs typeface="+mn-cs"/>
      </a:defRPr>
    </a:lvl4pPr>
    <a:lvl5pPr marL="1828437" algn="l" defTabSz="914218" rtl="0" eaLnBrk="1" latinLnBrk="0" hangingPunct="1">
      <a:defRPr sz="1900" kern="1200">
        <a:solidFill>
          <a:schemeClr val="tx1"/>
        </a:solidFill>
        <a:latin typeface="+mn-lt"/>
        <a:ea typeface="+mn-ea"/>
        <a:cs typeface="+mn-cs"/>
      </a:defRPr>
    </a:lvl5pPr>
    <a:lvl6pPr marL="2285550" algn="l" defTabSz="914218" rtl="0" eaLnBrk="1" latinLnBrk="0" hangingPunct="1">
      <a:defRPr sz="1900" kern="1200">
        <a:solidFill>
          <a:schemeClr val="tx1"/>
        </a:solidFill>
        <a:latin typeface="+mn-lt"/>
        <a:ea typeface="+mn-ea"/>
        <a:cs typeface="+mn-cs"/>
      </a:defRPr>
    </a:lvl6pPr>
    <a:lvl7pPr marL="2742654" algn="l" defTabSz="914218" rtl="0" eaLnBrk="1" latinLnBrk="0" hangingPunct="1">
      <a:defRPr sz="1900" kern="1200">
        <a:solidFill>
          <a:schemeClr val="tx1"/>
        </a:solidFill>
        <a:latin typeface="+mn-lt"/>
        <a:ea typeface="+mn-ea"/>
        <a:cs typeface="+mn-cs"/>
      </a:defRPr>
    </a:lvl7pPr>
    <a:lvl8pPr marL="3199760" algn="l" defTabSz="914218" rtl="0" eaLnBrk="1" latinLnBrk="0" hangingPunct="1">
      <a:defRPr sz="1900" kern="1200">
        <a:solidFill>
          <a:schemeClr val="tx1"/>
        </a:solidFill>
        <a:latin typeface="+mn-lt"/>
        <a:ea typeface="+mn-ea"/>
        <a:cs typeface="+mn-cs"/>
      </a:defRPr>
    </a:lvl8pPr>
    <a:lvl9pPr marL="3656867" algn="l" defTabSz="91421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twb4" initials="t" lastIdx="5" clrIdx="1"/>
  <p:cmAuthor id="2" name="twb5" initials="t" lastIdx="4" clrIdx="2"/>
  <p:cmAuthor id="3" name="Sarah Rogers (Insight Global)" initials="SR(G" lastIdx="44" clrIdx="3">
    <p:extLst>
      <p:ext uri="{19B8F6BF-5375-455C-9EA6-DF929625EA0E}">
        <p15:presenceInfo xmlns:p15="http://schemas.microsoft.com/office/powerpoint/2012/main" userId="S-1-5-21-2127521184-1604012920-1887927527-9067638" providerId="AD"/>
      </p:ext>
    </p:extLst>
  </p:cmAuthor>
  <p:cmAuthor id="4" name="TWB_Trevor" initials="TWB_TJC" lastIdx="2" clrIdx="4"/>
  <p:cmAuthor id="5" name="Tom Stumpf" initials="TS" lastIdx="12" clrIdx="5">
    <p:extLst>
      <p:ext uri="{19B8F6BF-5375-455C-9EA6-DF929625EA0E}">
        <p15:presenceInfo xmlns:p15="http://schemas.microsoft.com/office/powerpoint/2012/main" userId="S-1-5-21-124525095-708259637-1543119021-160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387" autoAdjust="0"/>
    <p:restoredTop sz="69045" autoAdjust="0"/>
  </p:normalViewPr>
  <p:slideViewPr>
    <p:cSldViewPr>
      <p:cViewPr varScale="1">
        <p:scale>
          <a:sx n="53" d="100"/>
          <a:sy n="53" d="100"/>
        </p:scale>
        <p:origin x="45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780" y="6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3-05-16T15:42:50.600" idx="19">
    <p:pos x="10" y="10"/>
    <p:text>Revisions to graphic:
•	Change “AX Users” to “Microsoft Dynamics AX Users” (appears twice)
•	Change “MS Cluster Services” to “Microsoft Cluster Services (MSCS)” (appears twice; spell out on first mention, and then okay to use just the acronym “MSCS”)
•	Change “SQL” in orange box to “SQL Server” (unless you mean the SQL language”
•	Change “Dynamics AX DB” to “Microsoft Dynamics AX DB”
•	Change “AX Sys File Store” to “Microsoft Dynamics AX Sys File Store” (maybe use a call out instead of trying to fit it on the file graphic)
•	Add a space between “100” and “Mbps”</p:text>
    <p:extLst mod="1">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54A97-15DA-4D64-92AD-4FE4809D4E5C}" type="doc">
      <dgm:prSet loTypeId="urn:microsoft.com/office/officeart/2005/8/layout/pyramid1" loCatId="pyramid" qsTypeId="urn:microsoft.com/office/officeart/2005/8/quickstyle/simple1" qsCatId="simple" csTypeId="urn:microsoft.com/office/officeart/2005/8/colors/colorful4" csCatId="colorful" phldr="1"/>
      <dgm:spPr/>
    </dgm:pt>
    <dgm:pt modelId="{4E2D5AB0-47AF-4B87-8498-FD2F831ADBA3}">
      <dgm:prSet phldrT="[Text]" custT="1"/>
      <dgm:spPr>
        <a:xfrm>
          <a:off x="1816775" y="0"/>
          <a:ext cx="1816775" cy="1526524"/>
        </a:xfrm>
        <a:prstGeom prst="trapezoid">
          <a:avLst>
            <a:gd name="adj" fmla="val 59507"/>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sz="1400" dirty="0">
            <a:solidFill>
              <a:schemeClr val="tx1"/>
            </a:solidFill>
            <a:latin typeface="Segoe UI"/>
            <a:ea typeface="+mn-ea"/>
            <a:cs typeface="+mn-cs"/>
          </a:endParaRPr>
        </a:p>
      </dgm:t>
    </dgm:pt>
    <dgm:pt modelId="{1644791C-812E-43E9-865E-269739EDDDE2}" type="parTrans" cxnId="{CFCDF8BC-2E6E-4734-8033-F37D820DC874}">
      <dgm:prSet/>
      <dgm:spPr/>
      <dgm:t>
        <a:bodyPr/>
        <a:lstStyle/>
        <a:p>
          <a:endParaRPr lang="en-US"/>
        </a:p>
      </dgm:t>
    </dgm:pt>
    <dgm:pt modelId="{C4D089DA-92D3-4129-B2E1-60502306D15F}" type="sibTrans" cxnId="{CFCDF8BC-2E6E-4734-8033-F37D820DC874}">
      <dgm:prSet/>
      <dgm:spPr/>
      <dgm:t>
        <a:bodyPr/>
        <a:lstStyle/>
        <a:p>
          <a:endParaRPr lang="en-US"/>
        </a:p>
      </dgm:t>
    </dgm:pt>
    <dgm:pt modelId="{E78ED6C8-60D9-4261-8F4E-D9E37487A00C}">
      <dgm:prSet phldrT="[Text]" custT="1"/>
      <dgm:spPr>
        <a:xfrm>
          <a:off x="908387" y="1526524"/>
          <a:ext cx="3633550" cy="1526524"/>
        </a:xfrm>
        <a:prstGeom prst="trapezoid">
          <a:avLst>
            <a:gd name="adj" fmla="val 59507"/>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r>
            <a:rPr lang="en-US" sz="2000" dirty="0" err="1" smtClean="0">
              <a:solidFill>
                <a:schemeClr val="tx1"/>
              </a:solidFill>
              <a:latin typeface="Segoe UI"/>
              <a:ea typeface="+mn-ea"/>
              <a:cs typeface="+mn-cs"/>
            </a:rPr>
            <a:t>MorphX</a:t>
          </a:r>
          <a:endParaRPr lang="en-US" sz="2000" dirty="0">
            <a:solidFill>
              <a:schemeClr val="tx1"/>
            </a:solidFill>
            <a:latin typeface="Segoe UI"/>
            <a:ea typeface="+mn-ea"/>
            <a:cs typeface="+mn-cs"/>
          </a:endParaRPr>
        </a:p>
      </dgm:t>
    </dgm:pt>
    <dgm:pt modelId="{D88BA6E2-3801-4A89-84EB-35F365B0F956}" type="parTrans" cxnId="{2AEE8E17-BEFD-44F5-8F38-BDA2A5C2A01A}">
      <dgm:prSet/>
      <dgm:spPr/>
      <dgm:t>
        <a:bodyPr/>
        <a:lstStyle/>
        <a:p>
          <a:endParaRPr lang="en-US"/>
        </a:p>
      </dgm:t>
    </dgm:pt>
    <dgm:pt modelId="{DB397996-714E-415C-8D12-48DECCACF2BB}" type="sibTrans" cxnId="{2AEE8E17-BEFD-44F5-8F38-BDA2A5C2A01A}">
      <dgm:prSet/>
      <dgm:spPr/>
      <dgm:t>
        <a:bodyPr/>
        <a:lstStyle/>
        <a:p>
          <a:endParaRPr lang="en-US"/>
        </a:p>
      </dgm:t>
    </dgm:pt>
    <dgm:pt modelId="{CC70B950-74FD-4B57-9B44-D6F538564613}">
      <dgm:prSet phldrT="[Text]"/>
      <dgm:spPr>
        <a:xfrm>
          <a:off x="0" y="3053049"/>
          <a:ext cx="5450325" cy="1526524"/>
        </a:xfrm>
        <a:prstGeom prst="trapezoid">
          <a:avLst>
            <a:gd name="adj" fmla="val 59507"/>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chemeClr val="tx1"/>
              </a:solidFill>
              <a:latin typeface="Segoe UI"/>
              <a:ea typeface="+mn-ea"/>
              <a:cs typeface="+mn-cs"/>
            </a:rPr>
            <a:t>X++</a:t>
          </a:r>
          <a:endParaRPr lang="en-US" dirty="0">
            <a:solidFill>
              <a:schemeClr val="tx1"/>
            </a:solidFill>
            <a:latin typeface="Segoe UI"/>
            <a:ea typeface="+mn-ea"/>
            <a:cs typeface="+mn-cs"/>
          </a:endParaRPr>
        </a:p>
      </dgm:t>
    </dgm:pt>
    <dgm:pt modelId="{5DCF0DD0-9591-48D7-9F22-4B9ABEB9BCBD}" type="parTrans" cxnId="{A39540E4-8B3C-46FC-87C2-E02847253A8D}">
      <dgm:prSet/>
      <dgm:spPr/>
      <dgm:t>
        <a:bodyPr/>
        <a:lstStyle/>
        <a:p>
          <a:endParaRPr lang="en-US"/>
        </a:p>
      </dgm:t>
    </dgm:pt>
    <dgm:pt modelId="{5CBA7BDF-C247-4983-9225-9F26EA6AA8F5}" type="sibTrans" cxnId="{A39540E4-8B3C-46FC-87C2-E02847253A8D}">
      <dgm:prSet/>
      <dgm:spPr/>
      <dgm:t>
        <a:bodyPr/>
        <a:lstStyle/>
        <a:p>
          <a:endParaRPr lang="en-US"/>
        </a:p>
      </dgm:t>
    </dgm:pt>
    <dgm:pt modelId="{387B3DA5-9ED7-46B9-9BE7-B16255C93AED}" type="pres">
      <dgm:prSet presAssocID="{2E954A97-15DA-4D64-92AD-4FE4809D4E5C}" presName="Name0" presStyleCnt="0">
        <dgm:presLayoutVars>
          <dgm:dir/>
          <dgm:animLvl val="lvl"/>
          <dgm:resizeHandles val="exact"/>
        </dgm:presLayoutVars>
      </dgm:prSet>
      <dgm:spPr/>
    </dgm:pt>
    <dgm:pt modelId="{2BAD778D-52B7-4E78-8E01-85A27308BF1B}" type="pres">
      <dgm:prSet presAssocID="{4E2D5AB0-47AF-4B87-8498-FD2F831ADBA3}" presName="Name8" presStyleCnt="0"/>
      <dgm:spPr/>
    </dgm:pt>
    <dgm:pt modelId="{1618D425-62D8-4885-B92D-0399005BEB2B}" type="pres">
      <dgm:prSet presAssocID="{4E2D5AB0-47AF-4B87-8498-FD2F831ADBA3}" presName="level" presStyleLbl="node1" presStyleIdx="0" presStyleCnt="3">
        <dgm:presLayoutVars>
          <dgm:chMax val="1"/>
          <dgm:bulletEnabled val="1"/>
        </dgm:presLayoutVars>
      </dgm:prSet>
      <dgm:spPr/>
      <dgm:t>
        <a:bodyPr/>
        <a:lstStyle/>
        <a:p>
          <a:endParaRPr lang="en-US"/>
        </a:p>
      </dgm:t>
    </dgm:pt>
    <dgm:pt modelId="{C6D68481-C744-470E-8435-A8E1ED30ACAB}" type="pres">
      <dgm:prSet presAssocID="{4E2D5AB0-47AF-4B87-8498-FD2F831ADBA3}" presName="levelTx" presStyleLbl="revTx" presStyleIdx="0" presStyleCnt="0">
        <dgm:presLayoutVars>
          <dgm:chMax val="1"/>
          <dgm:bulletEnabled val="1"/>
        </dgm:presLayoutVars>
      </dgm:prSet>
      <dgm:spPr/>
      <dgm:t>
        <a:bodyPr/>
        <a:lstStyle/>
        <a:p>
          <a:endParaRPr lang="en-US"/>
        </a:p>
      </dgm:t>
    </dgm:pt>
    <dgm:pt modelId="{FB30A2EC-5B59-4F80-BB58-FB4C0CFC8BA8}" type="pres">
      <dgm:prSet presAssocID="{E78ED6C8-60D9-4261-8F4E-D9E37487A00C}" presName="Name8" presStyleCnt="0"/>
      <dgm:spPr/>
    </dgm:pt>
    <dgm:pt modelId="{2784A7AC-30A2-4AFF-BD9D-C97283A4D1D1}" type="pres">
      <dgm:prSet presAssocID="{E78ED6C8-60D9-4261-8F4E-D9E37487A00C}" presName="level" presStyleLbl="node1" presStyleIdx="1" presStyleCnt="3">
        <dgm:presLayoutVars>
          <dgm:chMax val="1"/>
          <dgm:bulletEnabled val="1"/>
        </dgm:presLayoutVars>
      </dgm:prSet>
      <dgm:spPr/>
      <dgm:t>
        <a:bodyPr/>
        <a:lstStyle/>
        <a:p>
          <a:endParaRPr lang="en-US"/>
        </a:p>
      </dgm:t>
    </dgm:pt>
    <dgm:pt modelId="{C015E1C2-F7DF-4C23-8F59-BD31FEDF6BAD}" type="pres">
      <dgm:prSet presAssocID="{E78ED6C8-60D9-4261-8F4E-D9E37487A00C}" presName="levelTx" presStyleLbl="revTx" presStyleIdx="0" presStyleCnt="0">
        <dgm:presLayoutVars>
          <dgm:chMax val="1"/>
          <dgm:bulletEnabled val="1"/>
        </dgm:presLayoutVars>
      </dgm:prSet>
      <dgm:spPr/>
      <dgm:t>
        <a:bodyPr/>
        <a:lstStyle/>
        <a:p>
          <a:endParaRPr lang="en-US"/>
        </a:p>
      </dgm:t>
    </dgm:pt>
    <dgm:pt modelId="{0C15D824-B434-4E7B-A6C2-AF7C4BEE45A3}" type="pres">
      <dgm:prSet presAssocID="{CC70B950-74FD-4B57-9B44-D6F538564613}" presName="Name8" presStyleCnt="0"/>
      <dgm:spPr/>
    </dgm:pt>
    <dgm:pt modelId="{69B1AD3F-7BAA-4F02-B902-62D7B9FBC1CA}" type="pres">
      <dgm:prSet presAssocID="{CC70B950-74FD-4B57-9B44-D6F538564613}" presName="level" presStyleLbl="node1" presStyleIdx="2" presStyleCnt="3">
        <dgm:presLayoutVars>
          <dgm:chMax val="1"/>
          <dgm:bulletEnabled val="1"/>
        </dgm:presLayoutVars>
      </dgm:prSet>
      <dgm:spPr/>
      <dgm:t>
        <a:bodyPr/>
        <a:lstStyle/>
        <a:p>
          <a:endParaRPr lang="en-US"/>
        </a:p>
      </dgm:t>
    </dgm:pt>
    <dgm:pt modelId="{63D572E2-6884-47DE-8642-95B815FE0ABE}" type="pres">
      <dgm:prSet presAssocID="{CC70B950-74FD-4B57-9B44-D6F538564613}" presName="levelTx" presStyleLbl="revTx" presStyleIdx="0" presStyleCnt="0">
        <dgm:presLayoutVars>
          <dgm:chMax val="1"/>
          <dgm:bulletEnabled val="1"/>
        </dgm:presLayoutVars>
      </dgm:prSet>
      <dgm:spPr/>
      <dgm:t>
        <a:bodyPr/>
        <a:lstStyle/>
        <a:p>
          <a:endParaRPr lang="en-US"/>
        </a:p>
      </dgm:t>
    </dgm:pt>
  </dgm:ptLst>
  <dgm:cxnLst>
    <dgm:cxn modelId="{A1D35AF0-03DB-4AEE-B85E-4701B467E1E7}" type="presOf" srcId="{E78ED6C8-60D9-4261-8F4E-D9E37487A00C}" destId="{C015E1C2-F7DF-4C23-8F59-BD31FEDF6BAD}" srcOrd="1" destOrd="0" presId="urn:microsoft.com/office/officeart/2005/8/layout/pyramid1"/>
    <dgm:cxn modelId="{F8784B98-7C8D-462A-9536-55CD15F214DA}" type="presOf" srcId="{E78ED6C8-60D9-4261-8F4E-D9E37487A00C}" destId="{2784A7AC-30A2-4AFF-BD9D-C97283A4D1D1}" srcOrd="0" destOrd="0" presId="urn:microsoft.com/office/officeart/2005/8/layout/pyramid1"/>
    <dgm:cxn modelId="{2AEE8E17-BEFD-44F5-8F38-BDA2A5C2A01A}" srcId="{2E954A97-15DA-4D64-92AD-4FE4809D4E5C}" destId="{E78ED6C8-60D9-4261-8F4E-D9E37487A00C}" srcOrd="1" destOrd="0" parTransId="{D88BA6E2-3801-4A89-84EB-35F365B0F956}" sibTransId="{DB397996-714E-415C-8D12-48DECCACF2BB}"/>
    <dgm:cxn modelId="{0C63553B-B561-4AC6-957A-4516C9875035}" type="presOf" srcId="{4E2D5AB0-47AF-4B87-8498-FD2F831ADBA3}" destId="{1618D425-62D8-4885-B92D-0399005BEB2B}" srcOrd="0" destOrd="0" presId="urn:microsoft.com/office/officeart/2005/8/layout/pyramid1"/>
    <dgm:cxn modelId="{CFCDF8BC-2E6E-4734-8033-F37D820DC874}" srcId="{2E954A97-15DA-4D64-92AD-4FE4809D4E5C}" destId="{4E2D5AB0-47AF-4B87-8498-FD2F831ADBA3}" srcOrd="0" destOrd="0" parTransId="{1644791C-812E-43E9-865E-269739EDDDE2}" sibTransId="{C4D089DA-92D3-4129-B2E1-60502306D15F}"/>
    <dgm:cxn modelId="{52F5EDFE-7DA1-4C61-AA9E-62A174B6E1EB}" type="presOf" srcId="{4E2D5AB0-47AF-4B87-8498-FD2F831ADBA3}" destId="{C6D68481-C744-470E-8435-A8E1ED30ACAB}" srcOrd="1" destOrd="0" presId="urn:microsoft.com/office/officeart/2005/8/layout/pyramid1"/>
    <dgm:cxn modelId="{D8DCE6D8-106A-43D5-8986-915D26B06CDF}" type="presOf" srcId="{CC70B950-74FD-4B57-9B44-D6F538564613}" destId="{69B1AD3F-7BAA-4F02-B902-62D7B9FBC1CA}" srcOrd="0" destOrd="0" presId="urn:microsoft.com/office/officeart/2005/8/layout/pyramid1"/>
    <dgm:cxn modelId="{9814575B-2AE7-4E40-8F26-9561888FDB6B}" type="presOf" srcId="{CC70B950-74FD-4B57-9B44-D6F538564613}" destId="{63D572E2-6884-47DE-8642-95B815FE0ABE}" srcOrd="1" destOrd="0" presId="urn:microsoft.com/office/officeart/2005/8/layout/pyramid1"/>
    <dgm:cxn modelId="{20F0FD8C-7D85-476E-9A20-FCAA7E54783F}" type="presOf" srcId="{2E954A97-15DA-4D64-92AD-4FE4809D4E5C}" destId="{387B3DA5-9ED7-46B9-9BE7-B16255C93AED}" srcOrd="0" destOrd="0" presId="urn:microsoft.com/office/officeart/2005/8/layout/pyramid1"/>
    <dgm:cxn modelId="{A39540E4-8B3C-46FC-87C2-E02847253A8D}" srcId="{2E954A97-15DA-4D64-92AD-4FE4809D4E5C}" destId="{CC70B950-74FD-4B57-9B44-D6F538564613}" srcOrd="2" destOrd="0" parTransId="{5DCF0DD0-9591-48D7-9F22-4B9ABEB9BCBD}" sibTransId="{5CBA7BDF-C247-4983-9225-9F26EA6AA8F5}"/>
    <dgm:cxn modelId="{13E07369-F81C-44FD-AD88-F69250A2B11E}" type="presParOf" srcId="{387B3DA5-9ED7-46B9-9BE7-B16255C93AED}" destId="{2BAD778D-52B7-4E78-8E01-85A27308BF1B}" srcOrd="0" destOrd="0" presId="urn:microsoft.com/office/officeart/2005/8/layout/pyramid1"/>
    <dgm:cxn modelId="{DF5065BD-18B7-47FD-8E69-BF6164C4A8EC}" type="presParOf" srcId="{2BAD778D-52B7-4E78-8E01-85A27308BF1B}" destId="{1618D425-62D8-4885-B92D-0399005BEB2B}" srcOrd="0" destOrd="0" presId="urn:microsoft.com/office/officeart/2005/8/layout/pyramid1"/>
    <dgm:cxn modelId="{F6C6B0B0-7B1A-4EF8-9177-84A797785CF1}" type="presParOf" srcId="{2BAD778D-52B7-4E78-8E01-85A27308BF1B}" destId="{C6D68481-C744-470E-8435-A8E1ED30ACAB}" srcOrd="1" destOrd="0" presId="urn:microsoft.com/office/officeart/2005/8/layout/pyramid1"/>
    <dgm:cxn modelId="{5A2059AF-A9FA-4B85-8188-3A78F36C28B9}" type="presParOf" srcId="{387B3DA5-9ED7-46B9-9BE7-B16255C93AED}" destId="{FB30A2EC-5B59-4F80-BB58-FB4C0CFC8BA8}" srcOrd="1" destOrd="0" presId="urn:microsoft.com/office/officeart/2005/8/layout/pyramid1"/>
    <dgm:cxn modelId="{CD5154FD-8107-40F7-B428-BB87F941E00F}" type="presParOf" srcId="{FB30A2EC-5B59-4F80-BB58-FB4C0CFC8BA8}" destId="{2784A7AC-30A2-4AFF-BD9D-C97283A4D1D1}" srcOrd="0" destOrd="0" presId="urn:microsoft.com/office/officeart/2005/8/layout/pyramid1"/>
    <dgm:cxn modelId="{FA4EF417-05AF-47AF-BDC2-2CB99F46D7F0}" type="presParOf" srcId="{FB30A2EC-5B59-4F80-BB58-FB4C0CFC8BA8}" destId="{C015E1C2-F7DF-4C23-8F59-BD31FEDF6BAD}" srcOrd="1" destOrd="0" presId="urn:microsoft.com/office/officeart/2005/8/layout/pyramid1"/>
    <dgm:cxn modelId="{73503331-23BF-429A-A0B0-2972169FFBC8}" type="presParOf" srcId="{387B3DA5-9ED7-46B9-9BE7-B16255C93AED}" destId="{0C15D824-B434-4E7B-A6C2-AF7C4BEE45A3}" srcOrd="2" destOrd="0" presId="urn:microsoft.com/office/officeart/2005/8/layout/pyramid1"/>
    <dgm:cxn modelId="{B3F7A1C4-51C6-49DE-89B9-03C7BA1D42B4}" type="presParOf" srcId="{0C15D824-B434-4E7B-A6C2-AF7C4BEE45A3}" destId="{69B1AD3F-7BAA-4F02-B902-62D7B9FBC1CA}" srcOrd="0" destOrd="0" presId="urn:microsoft.com/office/officeart/2005/8/layout/pyramid1"/>
    <dgm:cxn modelId="{83461FF7-01AA-444E-880B-29AF806A3371}" type="presParOf" srcId="{0C15D824-B434-4E7B-A6C2-AF7C4BEE45A3}" destId="{63D572E2-6884-47DE-8642-95B815FE0ABE}"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8D425-62D8-4885-B92D-0399005BEB2B}">
      <dsp:nvSpPr>
        <dsp:cNvPr id="0" name=""/>
        <dsp:cNvSpPr/>
      </dsp:nvSpPr>
      <dsp:spPr>
        <a:xfrm>
          <a:off x="2016224" y="0"/>
          <a:ext cx="2016224" cy="1694109"/>
        </a:xfrm>
        <a:prstGeom prst="trapezoid">
          <a:avLst>
            <a:gd name="adj" fmla="val 59507"/>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dirty="0">
            <a:solidFill>
              <a:schemeClr val="tx1"/>
            </a:solidFill>
            <a:latin typeface="Segoe UI"/>
            <a:ea typeface="+mn-ea"/>
            <a:cs typeface="+mn-cs"/>
          </a:endParaRPr>
        </a:p>
      </dsp:txBody>
      <dsp:txXfrm>
        <a:off x="2688299" y="564703"/>
        <a:ext cx="672074" cy="1129406"/>
      </dsp:txXfrm>
    </dsp:sp>
    <dsp:sp modelId="{2784A7AC-30A2-4AFF-BD9D-C97283A4D1D1}">
      <dsp:nvSpPr>
        <dsp:cNvPr id="0" name=""/>
        <dsp:cNvSpPr/>
      </dsp:nvSpPr>
      <dsp:spPr>
        <a:xfrm>
          <a:off x="1008112" y="1694109"/>
          <a:ext cx="4032448" cy="1694109"/>
        </a:xfrm>
        <a:prstGeom prst="trapezoid">
          <a:avLst>
            <a:gd name="adj" fmla="val 59507"/>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Segoe UI"/>
              <a:ea typeface="+mn-ea"/>
              <a:cs typeface="+mn-cs"/>
            </a:rPr>
            <a:t>MorphX</a:t>
          </a:r>
          <a:endParaRPr lang="en-US" sz="2000" kern="1200" dirty="0">
            <a:solidFill>
              <a:schemeClr val="tx1"/>
            </a:solidFill>
            <a:latin typeface="Segoe UI"/>
            <a:ea typeface="+mn-ea"/>
            <a:cs typeface="+mn-cs"/>
          </a:endParaRPr>
        </a:p>
      </dsp:txBody>
      <dsp:txXfrm>
        <a:off x="2385866" y="2128497"/>
        <a:ext cx="1276939" cy="1259721"/>
      </dsp:txXfrm>
    </dsp:sp>
    <dsp:sp modelId="{69B1AD3F-7BAA-4F02-B902-62D7B9FBC1CA}">
      <dsp:nvSpPr>
        <dsp:cNvPr id="0" name=""/>
        <dsp:cNvSpPr/>
      </dsp:nvSpPr>
      <dsp:spPr>
        <a:xfrm>
          <a:off x="0" y="3388218"/>
          <a:ext cx="6048672" cy="1694109"/>
        </a:xfrm>
        <a:prstGeom prst="trapezoid">
          <a:avLst>
            <a:gd name="adj" fmla="val 59507"/>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solidFill>
                <a:schemeClr val="tx1"/>
              </a:solidFill>
              <a:latin typeface="Segoe UI"/>
              <a:ea typeface="+mn-ea"/>
              <a:cs typeface="+mn-cs"/>
            </a:rPr>
            <a:t>X++</a:t>
          </a:r>
          <a:endParaRPr lang="en-US" sz="6500" kern="1200" dirty="0">
            <a:solidFill>
              <a:schemeClr val="tx1"/>
            </a:solidFill>
            <a:latin typeface="Segoe UI"/>
            <a:ea typeface="+mn-ea"/>
            <a:cs typeface="+mn-cs"/>
          </a:endParaRPr>
        </a:p>
      </dsp:txBody>
      <dsp:txXfrm>
        <a:off x="1730593" y="3677810"/>
        <a:ext cx="2587484" cy="140451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7/22/2013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5257800" y="8767170"/>
            <a:ext cx="1750978" cy="464820"/>
          </a:xfrm>
          <a:prstGeom prst="rect">
            <a:avLst/>
          </a:prstGeom>
        </p:spPr>
        <p:txBody>
          <a:bodyPr vert="horz" lIns="93177" tIns="46589" rIns="93177" bIns="46589" rtlCol="0" anchor="b"/>
          <a:lstStyle>
            <a:lvl1pPr algn="r">
              <a:defRPr sz="1200">
                <a:latin typeface="Segoe UI" pitchFamily="34" charset="0"/>
                <a:cs typeface="Segoe UI" pitchFamily="34" charset="0"/>
              </a:defRPr>
            </a:lvl1pPr>
          </a:lstStyle>
          <a:p>
            <a:fld id="{89920E16-7E2D-4061-8759-5F8497A7A433}" type="slidenum">
              <a:rPr lang="en-US" smtClean="0"/>
              <a:pPr/>
              <a:t>‹#›</a:t>
            </a:fld>
            <a:endParaRPr lang="en-US" dirty="0"/>
          </a:p>
        </p:txBody>
      </p:sp>
      <p:sp>
        <p:nvSpPr>
          <p:cNvPr id="8" name="Footer Placeholder 5"/>
          <p:cNvSpPr txBox="1">
            <a:spLocks/>
          </p:cNvSpPr>
          <p:nvPr/>
        </p:nvSpPr>
        <p:spPr>
          <a:xfrm>
            <a:off x="0" y="8915400"/>
            <a:ext cx="4572000" cy="314033"/>
          </a:xfrm>
          <a:prstGeom prst="rect">
            <a:avLst/>
          </a:prstGeom>
        </p:spPr>
        <p:txBody>
          <a:bodyPr vert="horz" lIns="93177" tIns="46589" rIns="93177" bIns="46589" rtlCol="0" anchor="b"/>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Segoe UI" pitchFamily="34" charset="0"/>
                <a:cs typeface="Segoe UI" pitchFamily="34" charset="0"/>
              </a:rPr>
              <a:t>© 2013 Microsoft Corporation    	Microsoft Confidential</a:t>
            </a:r>
            <a:endParaRPr lang="en-US" dirty="0">
              <a:latin typeface="Segoe UI" pitchFamily="34" charset="0"/>
              <a:cs typeface="Segoe UI" pitchFamily="34" charset="0"/>
            </a:endParaRPr>
          </a:p>
        </p:txBody>
      </p:sp>
      <p:sp>
        <p:nvSpPr>
          <p:cNvPr id="9" name="Slide Image Placeholder 3"/>
          <p:cNvSpPr>
            <a:spLocks noGrp="1" noRot="1" noChangeAspect="1"/>
          </p:cNvSpPr>
          <p:nvPr>
            <p:ph type="sldImg" idx="2"/>
          </p:nvPr>
        </p:nvSpPr>
        <p:spPr>
          <a:xfrm>
            <a:off x="381000" y="4826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218" rtl="0" eaLnBrk="1" latinLnBrk="0" hangingPunct="1">
      <a:spcBef>
        <a:spcPts val="300"/>
      </a:spcBef>
      <a:spcAft>
        <a:spcPts val="600"/>
      </a:spcAft>
      <a:defRPr sz="1100" kern="1200">
        <a:solidFill>
          <a:schemeClr val="tx1"/>
        </a:solidFill>
        <a:latin typeface="Segoe UI" pitchFamily="34" charset="0"/>
        <a:ea typeface="+mn-ea"/>
        <a:cs typeface="Segoe UI" pitchFamily="34" charset="0"/>
      </a:defRPr>
    </a:lvl1pPr>
    <a:lvl2pPr marL="457107" algn="l" defTabSz="914218" rtl="0" eaLnBrk="1" latinLnBrk="0" hangingPunct="1">
      <a:spcBef>
        <a:spcPts val="300"/>
      </a:spcBef>
      <a:spcAft>
        <a:spcPts val="600"/>
      </a:spcAft>
      <a:defRPr sz="1100" kern="1200">
        <a:solidFill>
          <a:schemeClr val="tx1"/>
        </a:solidFill>
        <a:latin typeface="Segoe UI" pitchFamily="34" charset="0"/>
        <a:ea typeface="+mn-ea"/>
        <a:cs typeface="Segoe UI" pitchFamily="34" charset="0"/>
      </a:defRPr>
    </a:lvl2pPr>
    <a:lvl3pPr marL="914218" algn="l" defTabSz="914218" rtl="0" eaLnBrk="1" latinLnBrk="0" hangingPunct="1">
      <a:spcBef>
        <a:spcPts val="300"/>
      </a:spcBef>
      <a:spcAft>
        <a:spcPts val="600"/>
      </a:spcAft>
      <a:defRPr sz="1100" kern="1200">
        <a:solidFill>
          <a:schemeClr val="tx1"/>
        </a:solidFill>
        <a:latin typeface="Segoe UI" pitchFamily="34" charset="0"/>
        <a:ea typeface="+mn-ea"/>
        <a:cs typeface="Segoe UI" pitchFamily="34" charset="0"/>
      </a:defRPr>
    </a:lvl3pPr>
    <a:lvl4pPr marL="1371328" algn="l" defTabSz="914218" rtl="0" eaLnBrk="1" latinLnBrk="0" hangingPunct="1">
      <a:spcBef>
        <a:spcPts val="300"/>
      </a:spcBef>
      <a:spcAft>
        <a:spcPts val="600"/>
      </a:spcAft>
      <a:defRPr sz="1100" kern="1200">
        <a:solidFill>
          <a:schemeClr val="tx1"/>
        </a:solidFill>
        <a:latin typeface="Segoe UI" pitchFamily="34" charset="0"/>
        <a:ea typeface="+mn-ea"/>
        <a:cs typeface="Segoe UI" pitchFamily="34" charset="0"/>
      </a:defRPr>
    </a:lvl4pPr>
    <a:lvl5pPr marL="1828437" algn="l" defTabSz="914218" rtl="0" eaLnBrk="1" latinLnBrk="0" hangingPunct="1">
      <a:spcBef>
        <a:spcPts val="300"/>
      </a:spcBef>
      <a:spcAft>
        <a:spcPts val="600"/>
      </a:spcAft>
      <a:defRPr sz="1100" kern="1200">
        <a:solidFill>
          <a:schemeClr val="tx1"/>
        </a:solidFill>
        <a:latin typeface="Segoe UI" pitchFamily="34" charset="0"/>
        <a:ea typeface="+mn-ea"/>
        <a:cs typeface="Segoe UI" pitchFamily="34" charset="0"/>
      </a:defRPr>
    </a:lvl5pPr>
    <a:lvl6pPr marL="2285550" algn="l" defTabSz="914218" rtl="0" eaLnBrk="1" latinLnBrk="0" hangingPunct="1">
      <a:defRPr sz="1200" kern="1200">
        <a:solidFill>
          <a:schemeClr val="tx1"/>
        </a:solidFill>
        <a:latin typeface="+mn-lt"/>
        <a:ea typeface="+mn-ea"/>
        <a:cs typeface="+mn-cs"/>
      </a:defRPr>
    </a:lvl6pPr>
    <a:lvl7pPr marL="2742654" algn="l" defTabSz="914218" rtl="0" eaLnBrk="1" latinLnBrk="0" hangingPunct="1">
      <a:defRPr sz="1200" kern="1200">
        <a:solidFill>
          <a:schemeClr val="tx1"/>
        </a:solidFill>
        <a:latin typeface="+mn-lt"/>
        <a:ea typeface="+mn-ea"/>
        <a:cs typeface="+mn-cs"/>
      </a:defRPr>
    </a:lvl7pPr>
    <a:lvl8pPr marL="3199760" algn="l" defTabSz="914218" rtl="0" eaLnBrk="1" latinLnBrk="0" hangingPunct="1">
      <a:defRPr sz="1200" kern="1200">
        <a:solidFill>
          <a:schemeClr val="tx1"/>
        </a:solidFill>
        <a:latin typeface="+mn-lt"/>
        <a:ea typeface="+mn-ea"/>
        <a:cs typeface="+mn-cs"/>
      </a:defRPr>
    </a:lvl8pPr>
    <a:lvl9pPr marL="3656867" algn="l" defTabSz="9142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9</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74933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50" b="1" dirty="0" smtClean="0">
                <a:latin typeface="Segoe"/>
              </a:rPr>
              <a:t>Layers</a:t>
            </a:r>
          </a:p>
          <a:p>
            <a:r>
              <a:rPr lang="en-US" sz="1050" dirty="0" smtClean="0">
                <a:latin typeface="Segoe"/>
              </a:rPr>
              <a:t>Microsoft Dynamics AX uses a layering system where layers are a hierarchy of levels in the application source code. This ensures that modifications and additions can be made without interfering with the application objects on other levels.</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10</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6574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06856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13" name="Notes Placeholder 12"/>
          <p:cNvSpPr>
            <a:spLocks noGrp="1"/>
          </p:cNvSpPr>
          <p:nvPr>
            <p:ph type="body" idx="1"/>
          </p:nvPr>
        </p:nvSpPr>
        <p:spPr/>
        <p:txBody>
          <a:bodyPr>
            <a:normAutofit/>
          </a:bodyPr>
          <a:lstStyle/>
          <a:p>
            <a:pPr lvl="0"/>
            <a:r>
              <a:rPr lang="en-US" sz="1050" dirty="0" smtClean="0">
                <a:latin typeface="Segoe"/>
              </a:rPr>
              <a:t>In this section, we provide an overview of the development system and tools in Microsoft Dynamics AX. </a:t>
            </a:r>
          </a:p>
          <a:p>
            <a:pPr lvl="0"/>
            <a:endParaRPr lang="en-US" sz="1050" dirty="0" smtClean="0">
              <a:latin typeface="Segoe"/>
            </a:endParaRPr>
          </a:p>
          <a:p>
            <a:pPr lvl="0"/>
            <a:r>
              <a:rPr lang="en-US" sz="1050" b="1" dirty="0" err="1" smtClean="0">
                <a:latin typeface="Segoe"/>
              </a:rPr>
              <a:t>MorphX</a:t>
            </a:r>
            <a:endParaRPr lang="en-US" sz="1050" b="1" dirty="0" smtClean="0">
              <a:latin typeface="Segoe"/>
            </a:endParaRPr>
          </a:p>
          <a:p>
            <a:pPr lvl="0"/>
            <a:r>
              <a:rPr lang="en-US" sz="1050" dirty="0" smtClean="0">
                <a:latin typeface="Segoe"/>
              </a:rPr>
              <a:t>The integrated development environment (IDE) in Microsoft Dynamics AX is called </a:t>
            </a:r>
            <a:r>
              <a:rPr lang="en-US" sz="1050" dirty="0" err="1" smtClean="0">
                <a:latin typeface="Segoe"/>
              </a:rPr>
              <a:t>MorphX</a:t>
            </a:r>
            <a:r>
              <a:rPr lang="en-US" sz="1050" dirty="0" smtClean="0">
                <a:latin typeface="Segoe"/>
              </a:rPr>
              <a:t>. It includes tools for designing, editing, compiling, and debugging code in Microsoft Dynamics AX.</a:t>
            </a:r>
          </a:p>
          <a:p>
            <a:pPr lvl="0"/>
            <a:endParaRPr lang="en-US" sz="1050" dirty="0" smtClean="0">
              <a:latin typeface="Segoe"/>
            </a:endParaRPr>
          </a:p>
          <a:p>
            <a:pPr lvl="0"/>
            <a:r>
              <a:rPr lang="en-US" sz="1050" b="1" dirty="0" smtClean="0">
                <a:latin typeface="Segoe"/>
              </a:rPr>
              <a:t>AOT  </a:t>
            </a:r>
          </a:p>
          <a:p>
            <a:pPr lvl="0"/>
            <a:r>
              <a:rPr lang="en-US" sz="1050" dirty="0" smtClean="0">
                <a:latin typeface="Segoe"/>
              </a:rPr>
              <a:t>The programmable objects in Microsoft Dynamics AX—tables, forms, reports, classes, and so on—are organized in a tree structure called the Application Object Tree (AOT). Creating and editing objects is enhanced by drag-and-drop functionality, and by automatic settings for certain object properties. The screenshot above shows the AOT.</a:t>
            </a:r>
          </a:p>
          <a:p>
            <a:pPr lvl="0"/>
            <a:r>
              <a:rPr lang="en-US" sz="1050" dirty="0" smtClean="0">
                <a:latin typeface="Segoe"/>
              </a:rPr>
              <a:t>For a list of all the elements in the AOT, visit: http://msdn.microsoft.com/en-us/library/aa843974.aspx.</a:t>
            </a:r>
          </a:p>
          <a:p>
            <a:pPr lvl="0"/>
            <a:endParaRPr lang="en-US" sz="1050" dirty="0" smtClean="0">
              <a:latin typeface="Segoe"/>
            </a:endParaRPr>
          </a:p>
          <a:p>
            <a:pPr lvl="0"/>
            <a:r>
              <a:rPr lang="en-US" sz="1050" b="1" dirty="0" smtClean="0">
                <a:latin typeface="Segoe"/>
              </a:rPr>
              <a:t>X++</a:t>
            </a:r>
          </a:p>
          <a:p>
            <a:pPr lvl="0"/>
            <a:r>
              <a:rPr lang="en-US" sz="1050" dirty="0" smtClean="0">
                <a:latin typeface="Segoe"/>
              </a:rPr>
              <a:t>X++ is the programming language in Microsoft Dynamics AX. X++ uses object-oriented programming principles, such as encapsulation, inheritance, classes, objects, methods, and properties.</a:t>
            </a:r>
          </a:p>
          <a:p>
            <a:pPr lvl="0"/>
            <a:r>
              <a:rPr lang="en-US" sz="1050" dirty="0" smtClean="0">
                <a:latin typeface="Segoe"/>
              </a:rPr>
              <a:t>The X++ syntax will be familiar to C# developers, and incorporates SQL data manipulation statements.</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96465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60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14</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128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15</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73099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050" dirty="0" smtClean="0">
                <a:latin typeface="Segoe"/>
              </a:rPr>
              <a:t>The </a:t>
            </a:r>
            <a:r>
              <a:rPr lang="en-US" sz="1050" dirty="0" err="1" smtClean="0">
                <a:latin typeface="Segoe"/>
              </a:rPr>
              <a:t>MorphX</a:t>
            </a:r>
            <a:r>
              <a:rPr lang="en-US" sz="1050" dirty="0" smtClean="0">
                <a:latin typeface="Segoe"/>
              </a:rPr>
              <a:t> Development Suite is the integrated development environment (IDE) used to develop and customize both the Windows interface and the Web interface.  </a:t>
            </a:r>
          </a:p>
          <a:p>
            <a:r>
              <a:rPr lang="en-US" sz="1050" dirty="0" smtClean="0">
                <a:latin typeface="Segoe"/>
              </a:rPr>
              <a:t>An IDE integrates development functions such as designing, editing, compiling, and debugging within a common environment.   </a:t>
            </a:r>
          </a:p>
          <a:p>
            <a:r>
              <a:rPr lang="en-US" sz="1050" dirty="0" smtClean="0">
                <a:latin typeface="Segoe"/>
              </a:rPr>
              <a:t>With </a:t>
            </a:r>
            <a:r>
              <a:rPr lang="en-US" sz="1050" dirty="0" err="1" smtClean="0">
                <a:latin typeface="Segoe"/>
              </a:rPr>
              <a:t>MorphX</a:t>
            </a:r>
            <a:r>
              <a:rPr lang="en-US" sz="1050" dirty="0" smtClean="0">
                <a:latin typeface="Segoe"/>
              </a:rPr>
              <a:t>, common operations such as building or modifying forms, menus, and reports are done using drag-and-drop functionality with little or no coding. The AOT is part of the </a:t>
            </a:r>
            <a:r>
              <a:rPr lang="en-US" sz="1050" dirty="0" err="1" smtClean="0">
                <a:latin typeface="Segoe"/>
              </a:rPr>
              <a:t>MorphX</a:t>
            </a:r>
            <a:r>
              <a:rPr lang="en-US" sz="1050" dirty="0" smtClean="0">
                <a:latin typeface="Segoe"/>
              </a:rPr>
              <a:t> system. </a:t>
            </a:r>
            <a:endParaRPr lang="en-US" sz="1050" dirty="0">
              <a:latin typeface="Segoe"/>
            </a:endParaRPr>
          </a:p>
        </p:txBody>
      </p:sp>
      <p:sp>
        <p:nvSpPr>
          <p:cNvPr id="4" name="Slide Number Placeholder 3"/>
          <p:cNvSpPr>
            <a:spLocks noGrp="1"/>
          </p:cNvSpPr>
          <p:nvPr>
            <p:ph type="sldNum" sz="quarter" idx="10"/>
          </p:nvPr>
        </p:nvSpPr>
        <p:spPr/>
        <p:txBody>
          <a:bodyPr/>
          <a:lstStyle/>
          <a:p>
            <a:fld id="{2AC2F2DB-9EB8-4DD0-AFB0-72A4BB349691}" type="slidenum">
              <a:rPr lang="en-US" smtClean="0"/>
              <a:pPr/>
              <a:t>16</a:t>
            </a:fld>
            <a:endParaRPr lang="en-US"/>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27149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050" dirty="0" smtClean="0">
                <a:latin typeface="Segoe"/>
              </a:rPr>
              <a:t>X++ is the object-oriented programming language that is used in the </a:t>
            </a:r>
            <a:r>
              <a:rPr lang="en-US" sz="1050" dirty="0" err="1" smtClean="0">
                <a:latin typeface="Segoe"/>
              </a:rPr>
              <a:t>MorphX</a:t>
            </a:r>
            <a:r>
              <a:rPr lang="en-US" sz="1050" dirty="0" smtClean="0">
                <a:latin typeface="Segoe"/>
              </a:rPr>
              <a:t> environment and is what Microsoft Dynamics AX is built on.  </a:t>
            </a:r>
          </a:p>
          <a:p>
            <a:r>
              <a:rPr lang="en-US" sz="1050" dirty="0" smtClean="0">
                <a:latin typeface="Segoe"/>
              </a:rPr>
              <a:t>The X++ license gives access to all classes in Microsoft Dynamics AX and a development code for the customer layer. It enables customers to put modified objects in the CUS layer, the USR layer, or both.  </a:t>
            </a:r>
          </a:p>
          <a:p>
            <a:r>
              <a:rPr lang="en-US" sz="1050" dirty="0" smtClean="0">
                <a:latin typeface="Segoe"/>
              </a:rPr>
              <a:t>The X++ license modifies standard routines, such as the invoice routine or the posting process for a ledger journal. It can also be used to create new business logic if functionality needs to be added to the application.</a:t>
            </a:r>
            <a:endParaRPr lang="fr-FR" sz="1050" dirty="0">
              <a:latin typeface="Segoe"/>
            </a:endParaRPr>
          </a:p>
        </p:txBody>
      </p:sp>
      <p:sp>
        <p:nvSpPr>
          <p:cNvPr id="4" name="Slide Number Placeholder 3"/>
          <p:cNvSpPr>
            <a:spLocks noGrp="1"/>
          </p:cNvSpPr>
          <p:nvPr>
            <p:ph type="sldNum" sz="quarter" idx="10"/>
          </p:nvPr>
        </p:nvSpPr>
        <p:spPr/>
        <p:txBody>
          <a:bodyPr/>
          <a:lstStyle/>
          <a:p>
            <a:fld id="{2AC2F2DB-9EB8-4DD0-AFB0-72A4BB349691}" type="slidenum">
              <a:rPr lang="en-US" smtClean="0"/>
              <a:pPr/>
              <a:t>17</a:t>
            </a:fld>
            <a:endParaRPr lang="en-US"/>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587202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8" name="Notes Placeholder 7"/>
          <p:cNvSpPr>
            <a:spLocks noGrp="1"/>
          </p:cNvSpPr>
          <p:nvPr>
            <p:ph type="body" idx="1"/>
          </p:nvPr>
        </p:nvSpPr>
        <p:spPr/>
        <p:txBody>
          <a:bodyPr>
            <a:normAutofit/>
          </a:bodyPr>
          <a:lstStyle/>
          <a:p>
            <a:r>
              <a:rPr lang="en-US" sz="1050" dirty="0" err="1" smtClean="0">
                <a:latin typeface="Segoe"/>
              </a:rPr>
              <a:t>MorphX</a:t>
            </a:r>
            <a:r>
              <a:rPr lang="en-US" sz="1050" dirty="0" smtClean="0">
                <a:latin typeface="Segoe"/>
              </a:rPr>
              <a:t> development tools are available on the </a:t>
            </a:r>
            <a:r>
              <a:rPr lang="en-US" sz="1050" b="1" dirty="0" smtClean="0">
                <a:latin typeface="Segoe"/>
              </a:rPr>
              <a:t>Tools</a:t>
            </a:r>
            <a:r>
              <a:rPr lang="en-US" sz="1050" dirty="0" smtClean="0">
                <a:latin typeface="Segoe"/>
              </a:rPr>
              <a:t> menu. Many tools are also available from the </a:t>
            </a:r>
            <a:r>
              <a:rPr lang="en-US" sz="1050" b="1" dirty="0" smtClean="0">
                <a:latin typeface="Segoe"/>
              </a:rPr>
              <a:t>Add-ins</a:t>
            </a:r>
            <a:r>
              <a:rPr lang="en-US" sz="1050" dirty="0" smtClean="0">
                <a:latin typeface="Segoe"/>
              </a:rPr>
              <a:t> shortcut menu in the Application Object Tree (AOT). When tools are activated from the </a:t>
            </a:r>
            <a:r>
              <a:rPr lang="en-US" sz="1050" b="1" dirty="0" smtClean="0">
                <a:latin typeface="Segoe"/>
              </a:rPr>
              <a:t>Add-ins</a:t>
            </a:r>
            <a:r>
              <a:rPr lang="en-US" sz="1050" dirty="0" smtClean="0">
                <a:latin typeface="Segoe"/>
              </a:rPr>
              <a:t> menu, they take the current AOT node as the point of departure.</a:t>
            </a:r>
          </a:p>
          <a:p>
            <a:r>
              <a:rPr lang="en-US" sz="1050" dirty="0" smtClean="0">
                <a:latin typeface="Segoe"/>
              </a:rPr>
              <a:t>For a list of some of the development tools available in the Development </a:t>
            </a:r>
            <a:r>
              <a:rPr lang="en-US" sz="1050" b="1" dirty="0" smtClean="0">
                <a:latin typeface="Segoe"/>
              </a:rPr>
              <a:t>Tools</a:t>
            </a:r>
            <a:r>
              <a:rPr lang="en-US" sz="1050" dirty="0" smtClean="0">
                <a:latin typeface="Segoe"/>
              </a:rPr>
              <a:t> and </a:t>
            </a:r>
            <a:r>
              <a:rPr lang="en-US" sz="1050" b="1" dirty="0" smtClean="0">
                <a:latin typeface="Segoe"/>
              </a:rPr>
              <a:t>Add-ins</a:t>
            </a:r>
            <a:r>
              <a:rPr lang="en-US" sz="1050" dirty="0" smtClean="0">
                <a:latin typeface="Segoe"/>
              </a:rPr>
              <a:t> menus, visit:</a:t>
            </a:r>
            <a:endParaRPr lang="en-US" sz="1050" dirty="0">
              <a:latin typeface="Segoe"/>
            </a:endParaRP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49783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025596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7" name="Notes Placeholder 6"/>
          <p:cNvSpPr>
            <a:spLocks noGrp="1"/>
          </p:cNvSpPr>
          <p:nvPr>
            <p:ph type="body" idx="1"/>
          </p:nvPr>
        </p:nvSpPr>
        <p:spPr/>
        <p:txBody>
          <a:bodyPr>
            <a:normAutofit/>
          </a:bodyPr>
          <a:lstStyle/>
          <a:p>
            <a:r>
              <a:rPr lang="en-US" sz="1050" dirty="0" smtClean="0">
                <a:latin typeface="Segoe"/>
              </a:rPr>
              <a:t>The Development Workspace in Microsoft Dynamics AX 2012 provides tools to create and edit application elements, such as forms, tables, and X++ classes.</a:t>
            </a:r>
          </a:p>
          <a:p>
            <a:r>
              <a:rPr lang="en-US" sz="1050" dirty="0" smtClean="0">
                <a:latin typeface="Segoe"/>
              </a:rPr>
              <a:t>By default, Microsoft Dynamics AX opens in the Application Workspace, which displays user interface (UI) elements for end users.</a:t>
            </a:r>
          </a:p>
          <a:p>
            <a:r>
              <a:rPr lang="en-US" sz="1050" dirty="0" smtClean="0">
                <a:latin typeface="Segoe"/>
              </a:rPr>
              <a:t>By using two or more display monitors, you can open multiple workspaces on the same client where application elements are always synchronized.</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956590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10" name="Notes Placeholder 9"/>
          <p:cNvSpPr>
            <a:spLocks noGrp="1"/>
          </p:cNvSpPr>
          <p:nvPr>
            <p:ph type="body" idx="1"/>
          </p:nvPr>
        </p:nvSpPr>
        <p:spPr/>
        <p:txBody>
          <a:bodyPr/>
          <a:lstStyle/>
          <a:p>
            <a:r>
              <a:rPr lang="en-US" sz="1050" dirty="0" smtClean="0">
                <a:latin typeface="Segoe"/>
              </a:rPr>
              <a:t>The screenshot above shows the Development Workspace.</a:t>
            </a:r>
          </a:p>
          <a:p>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95659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
        <p:nvSpPr>
          <p:cNvPr id="7" name="Notes Placeholder 6"/>
          <p:cNvSpPr>
            <a:spLocks noGrp="1"/>
          </p:cNvSpPr>
          <p:nvPr>
            <p:ph type="body" idx="1"/>
          </p:nvPr>
        </p:nvSpPr>
        <p:spPr/>
        <p:txBody>
          <a:bodyPr>
            <a:normAutofit/>
          </a:bodyPr>
          <a:lstStyle/>
          <a:p>
            <a:r>
              <a:rPr lang="en-US" sz="1050" dirty="0" smtClean="0">
                <a:latin typeface="Segoe"/>
              </a:rPr>
              <a:t>The Microsoft Dynamics AX development environment, </a:t>
            </a:r>
            <a:r>
              <a:rPr lang="en-US" sz="1050" dirty="0" err="1" smtClean="0">
                <a:latin typeface="Segoe"/>
              </a:rPr>
              <a:t>MorphX</a:t>
            </a:r>
            <a:r>
              <a:rPr lang="en-US" sz="1050" dirty="0" smtClean="0">
                <a:latin typeface="Segoe"/>
              </a:rPr>
              <a:t>, and the Visual Studio development environment are integrated through Visual Studio Tools for Microsoft Dynamics AX.</a:t>
            </a:r>
          </a:p>
          <a:p>
            <a:r>
              <a:rPr lang="en-US" sz="1050" dirty="0" smtClean="0">
                <a:latin typeface="Segoe"/>
              </a:rPr>
              <a:t>Visual Studio Tools for Microsoft Dynamics AX is a collection of tools that enable managed code development for Microsoft Dynamics AX. These tools provide developers with a rapid application development (RAD) experience in the Visual Studio IDE.</a:t>
            </a:r>
          </a:p>
          <a:p>
            <a:r>
              <a:rPr lang="en-US" sz="1050" dirty="0" smtClean="0">
                <a:latin typeface="Segoe"/>
              </a:rPr>
              <a:t>The Visual Studio Tools for Microsoft Dynamics AX include:</a:t>
            </a:r>
          </a:p>
          <a:p>
            <a:pPr marL="171450" lvl="0" indent="-171450">
              <a:buFont typeface="Arial" panose="020B0604020202020204" pitchFamily="34" charset="0"/>
              <a:buChar char="•"/>
            </a:pPr>
            <a:r>
              <a:rPr lang="en-US" sz="1050" dirty="0" smtClean="0">
                <a:latin typeface="Segoe"/>
              </a:rPr>
              <a:t>Managed code support</a:t>
            </a:r>
          </a:p>
          <a:p>
            <a:pPr marL="171450" lvl="0" indent="-171450">
              <a:buFont typeface="Arial" panose="020B0604020202020204" pitchFamily="34" charset="0"/>
              <a:buChar char="•"/>
            </a:pPr>
            <a:r>
              <a:rPr lang="en-US" sz="1050" dirty="0" smtClean="0">
                <a:latin typeface="Segoe"/>
              </a:rPr>
              <a:t>Developers can use type-safe proxies to call X++ classes from managed code</a:t>
            </a:r>
          </a:p>
          <a:p>
            <a:pPr marL="171450" lvl="0" indent="-171450">
              <a:buFont typeface="Arial" panose="020B0604020202020204" pitchFamily="34" charset="0"/>
              <a:buChar char="•"/>
            </a:pPr>
            <a:r>
              <a:rPr lang="en-US" sz="1050" dirty="0" smtClean="0">
                <a:latin typeface="Segoe"/>
              </a:rPr>
              <a:t>Report development</a:t>
            </a:r>
          </a:p>
          <a:p>
            <a:pPr marL="171450" lvl="0" indent="-171450">
              <a:buFont typeface="Arial" panose="020B0604020202020204" pitchFamily="34" charset="0"/>
              <a:buChar char="•"/>
            </a:pPr>
            <a:r>
              <a:rPr lang="en-US" sz="1050" dirty="0" smtClean="0">
                <a:latin typeface="Segoe"/>
              </a:rPr>
              <a:t>Enterprise Portal development</a:t>
            </a:r>
          </a:p>
          <a:p>
            <a:pPr marL="171450" lvl="0" indent="-171450">
              <a:buFont typeface="Arial" panose="020B0604020202020204" pitchFamily="34" charset="0"/>
              <a:buChar char="•"/>
            </a:pPr>
            <a:r>
              <a:rPr lang="en-US" sz="1050" dirty="0" smtClean="0">
                <a:latin typeface="Segoe"/>
              </a:rPr>
              <a:t>Close integration between </a:t>
            </a:r>
            <a:r>
              <a:rPr lang="en-US" sz="1050" dirty="0" err="1" smtClean="0">
                <a:latin typeface="Segoe"/>
              </a:rPr>
              <a:t>MorphX</a:t>
            </a:r>
            <a:r>
              <a:rPr lang="en-US" sz="1050" dirty="0" smtClean="0">
                <a:latin typeface="Segoe"/>
              </a:rPr>
              <a:t> and Visual Studio means that developers can leverage the benefits of each development tool and work in the environment that best suits their development scenario</a:t>
            </a:r>
          </a:p>
          <a:p>
            <a:r>
              <a:rPr lang="en-US" sz="1050" dirty="0" smtClean="0">
                <a:latin typeface="Segoe"/>
              </a:rPr>
              <a:t>The screenshot on the previous slide shows the Microsoft Dynamics AX 2012 environment in Visual Studio.</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861530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9" name="Notes Placeholder 8"/>
          <p:cNvSpPr>
            <a:spLocks noGrp="1"/>
          </p:cNvSpPr>
          <p:nvPr>
            <p:ph type="body" idx="1"/>
          </p:nvPr>
        </p:nvSpPr>
        <p:spPr/>
        <p:txBody>
          <a:bodyPr/>
          <a:lstStyle/>
          <a:p>
            <a:r>
              <a:rPr lang="en-US" sz="1050" dirty="0" smtClean="0">
                <a:latin typeface="Segoe"/>
              </a:rPr>
              <a:t>The screenshot above shows the Microsoft Dynamics AX 2012 environment in Visual Studio.</a:t>
            </a:r>
          </a:p>
          <a:p>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861530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050" dirty="0">
                <a:latin typeface="Segoe"/>
              </a:rPr>
              <a:t>Microsoft Dynamics AX relies on a single SQL Server database. During upgrade, an additional database, the baseline model store, is used.</a:t>
            </a:r>
          </a:p>
          <a:p>
            <a:r>
              <a:rPr lang="en-US" sz="1050" dirty="0">
                <a:latin typeface="Segoe"/>
              </a:rPr>
              <a:t>The Microsoft Dynamics AX database contains two primary types of tables:</a:t>
            </a:r>
          </a:p>
          <a:p>
            <a:pPr marL="285750" lvl="0" indent="-285750">
              <a:buFont typeface="Arial" panose="020B0604020202020204" pitchFamily="34" charset="0"/>
              <a:buChar char="•"/>
            </a:pPr>
            <a:r>
              <a:rPr lang="en-US" sz="1050" dirty="0">
                <a:latin typeface="Segoe"/>
              </a:rPr>
              <a:t>Tables that can be accessed from the data dictionary in the Application Object Tree (AOT)</a:t>
            </a:r>
          </a:p>
          <a:p>
            <a:pPr marL="285750" lvl="0" indent="-285750">
              <a:buFont typeface="Arial" panose="020B0604020202020204" pitchFamily="34" charset="0"/>
              <a:buChar char="•"/>
            </a:pPr>
            <a:r>
              <a:rPr lang="en-US" sz="1050" dirty="0">
                <a:latin typeface="Segoe"/>
              </a:rPr>
              <a:t>Tables that can be accessed from the </a:t>
            </a:r>
            <a:r>
              <a:rPr lang="en-US" sz="1050" b="1" dirty="0">
                <a:latin typeface="Segoe"/>
              </a:rPr>
              <a:t>System Documentation </a:t>
            </a:r>
            <a:r>
              <a:rPr lang="en-US" sz="1050" dirty="0">
                <a:latin typeface="Segoe"/>
              </a:rPr>
              <a:t>section of the AOT: kernel tables and model store tables</a:t>
            </a:r>
          </a:p>
          <a:p>
            <a:r>
              <a:rPr lang="en-US" sz="1050" b="1" dirty="0">
                <a:latin typeface="Segoe"/>
              </a:rPr>
              <a:t>Tables that can be accessed from the data dictionary</a:t>
            </a:r>
          </a:p>
          <a:p>
            <a:r>
              <a:rPr lang="en-US" sz="1050" dirty="0">
                <a:latin typeface="Segoe"/>
              </a:rPr>
              <a:t>The tables that can be accessed from the data dictionary in the AOT include tables in the following table groups: </a:t>
            </a:r>
          </a:p>
          <a:p>
            <a:pPr marL="171450" lvl="0" indent="-171450">
              <a:buFont typeface="Arial" panose="020B0604020202020204" pitchFamily="34" charset="0"/>
              <a:buChar char="•"/>
            </a:pPr>
            <a:r>
              <a:rPr lang="en-US" sz="1050" b="1" dirty="0">
                <a:latin typeface="Segoe"/>
              </a:rPr>
              <a:t>Framework</a:t>
            </a:r>
            <a:r>
              <a:rPr lang="en-US" sz="1050" dirty="0">
                <a:latin typeface="Segoe"/>
              </a:rPr>
              <a:t> – Includes tables that are used by underlying Microsoft Dynamics AX frameworks, such as Application Integration Framework (AIF). These tables are created during installation and are not associated with configuration keys.</a:t>
            </a:r>
          </a:p>
          <a:p>
            <a:pPr marL="171450" lvl="0" indent="-171450">
              <a:buFont typeface="Arial" panose="020B0604020202020204" pitchFamily="34" charset="0"/>
              <a:buChar char="•"/>
            </a:pPr>
            <a:r>
              <a:rPr lang="en-US" sz="1050" b="1" dirty="0">
                <a:latin typeface="Segoe"/>
              </a:rPr>
              <a:t>Group</a:t>
            </a:r>
            <a:r>
              <a:rPr lang="en-US" sz="1050" dirty="0">
                <a:latin typeface="Segoe"/>
              </a:rPr>
              <a:t> – Includes tables that are used to categorize the tables in the </a:t>
            </a:r>
            <a:r>
              <a:rPr lang="en-US" sz="1050" b="1" dirty="0">
                <a:latin typeface="Segoe"/>
              </a:rPr>
              <a:t>Main</a:t>
            </a:r>
            <a:r>
              <a:rPr lang="en-US" sz="1050" dirty="0">
                <a:latin typeface="Segoe"/>
              </a:rPr>
              <a:t> table group.</a:t>
            </a:r>
          </a:p>
          <a:p>
            <a:pPr marL="171450" lvl="0" indent="-171450">
              <a:buFont typeface="Arial" panose="020B0604020202020204" pitchFamily="34" charset="0"/>
              <a:buChar char="•"/>
            </a:pPr>
            <a:r>
              <a:rPr lang="en-US" sz="1050" b="1" dirty="0">
                <a:latin typeface="Segoe"/>
              </a:rPr>
              <a:t>Main</a:t>
            </a:r>
            <a:r>
              <a:rPr lang="en-US" sz="1050" dirty="0">
                <a:latin typeface="Segoe"/>
              </a:rPr>
              <a:t> – Includes the principal or master tables that contain data for central business objects. These tables typically hold static, base information.</a:t>
            </a:r>
          </a:p>
          <a:p>
            <a:pPr marL="171450" lvl="0" indent="-171450">
              <a:buFont typeface="Arial" panose="020B0604020202020204" pitchFamily="34" charset="0"/>
              <a:buChar char="•"/>
            </a:pPr>
            <a:r>
              <a:rPr lang="en-US" sz="1050" b="1" dirty="0">
                <a:latin typeface="Segoe"/>
              </a:rPr>
              <a:t>Miscellaneous</a:t>
            </a:r>
            <a:r>
              <a:rPr lang="en-US" sz="1050" dirty="0">
                <a:latin typeface="Segoe"/>
              </a:rPr>
              <a:t> – Includes tables that have not been otherwise categorized. This table group is the default group for new tables.</a:t>
            </a:r>
          </a:p>
          <a:p>
            <a:pPr marL="171450" lvl="0" indent="-171450">
              <a:buFont typeface="Arial" panose="020B0604020202020204" pitchFamily="34" charset="0"/>
              <a:buChar char="•"/>
            </a:pPr>
            <a:r>
              <a:rPr lang="en-US" sz="1050" b="1" dirty="0">
                <a:latin typeface="Segoe"/>
              </a:rPr>
              <a:t>Parameter</a:t>
            </a:r>
            <a:r>
              <a:rPr lang="en-US" sz="1050" dirty="0">
                <a:latin typeface="Segoe"/>
              </a:rPr>
              <a:t> – Includes tables that contain parameters or setup information for tables in the Main table group.</a:t>
            </a:r>
          </a:p>
          <a:p>
            <a:pPr marL="171450" lvl="0" indent="-171450">
              <a:buFont typeface="Arial" panose="020B0604020202020204" pitchFamily="34" charset="0"/>
              <a:buChar char="•"/>
            </a:pPr>
            <a:r>
              <a:rPr lang="en-US" sz="1050" b="1" dirty="0">
                <a:latin typeface="Segoe"/>
              </a:rPr>
              <a:t>Reference</a:t>
            </a:r>
            <a:r>
              <a:rPr lang="en-US" sz="1050" dirty="0">
                <a:latin typeface="Segoe"/>
              </a:rPr>
              <a:t> – Includes tables that contain reference data</a:t>
            </a:r>
            <a:r>
              <a:rPr lang="en-US" sz="1050" dirty="0" smtClean="0">
                <a:latin typeface="Segoe"/>
              </a:rPr>
              <a:t>.</a:t>
            </a:r>
            <a:endParaRPr lang="en-US" sz="1050" dirty="0">
              <a:latin typeface="Segoe"/>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23</a:t>
            </a:fld>
            <a:endParaRPr lang="en-US" dirty="0"/>
          </a:p>
        </p:txBody>
      </p:sp>
    </p:spTree>
    <p:extLst>
      <p:ext uri="{BB962C8B-B14F-4D97-AF65-F5344CB8AC3E}">
        <p14:creationId xmlns:p14="http://schemas.microsoft.com/office/powerpoint/2010/main" val="998566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9728"/>
            <a:ext cx="6096000" cy="8285484"/>
          </a:xfrm>
        </p:spPr>
        <p:txBody>
          <a:bodyPr/>
          <a:lstStyle/>
          <a:p>
            <a:pPr lvl="0"/>
            <a:r>
              <a:rPr lang="en-US" sz="1050" b="1" dirty="0" smtClean="0">
                <a:latin typeface="Segoe"/>
              </a:rPr>
              <a:t>Database Components (continued)</a:t>
            </a:r>
          </a:p>
          <a:p>
            <a:pPr marL="171450" lvl="0" indent="-171450">
              <a:buFont typeface="Arial" panose="020B0604020202020204" pitchFamily="34" charset="0"/>
              <a:buChar char="•"/>
            </a:pPr>
            <a:r>
              <a:rPr lang="en-US" sz="1050" b="1" dirty="0" smtClean="0">
                <a:latin typeface="Segoe"/>
              </a:rPr>
              <a:t>Transaction</a:t>
            </a:r>
            <a:r>
              <a:rPr lang="en-US" sz="1050" b="1" dirty="0">
                <a:latin typeface="Segoe"/>
              </a:rPr>
              <a:t>, Transaction header, and Transaction line </a:t>
            </a:r>
            <a:r>
              <a:rPr lang="en-US" sz="1050" dirty="0">
                <a:latin typeface="Segoe"/>
              </a:rPr>
              <a:t>– Include tables that contain transaction data. The tables in the </a:t>
            </a:r>
            <a:r>
              <a:rPr lang="en-US" sz="1050" b="1" dirty="0">
                <a:latin typeface="Segoe"/>
              </a:rPr>
              <a:t>Transaction header </a:t>
            </a:r>
            <a:r>
              <a:rPr lang="en-US" sz="1050" dirty="0">
                <a:latin typeface="Segoe"/>
              </a:rPr>
              <a:t>table group categorize the tables in the </a:t>
            </a:r>
            <a:r>
              <a:rPr lang="en-US" sz="1050" b="1" dirty="0">
                <a:latin typeface="Segoe"/>
              </a:rPr>
              <a:t>Transaction line </a:t>
            </a:r>
            <a:r>
              <a:rPr lang="en-US" sz="1050" dirty="0">
                <a:latin typeface="Segoe"/>
              </a:rPr>
              <a:t>table group. There is a one-to-many relationship between a </a:t>
            </a:r>
            <a:r>
              <a:rPr lang="en-US" sz="1050" b="1" dirty="0">
                <a:latin typeface="Segoe"/>
              </a:rPr>
              <a:t>Transaction header </a:t>
            </a:r>
            <a:r>
              <a:rPr lang="en-US" sz="1050" dirty="0">
                <a:latin typeface="Segoe"/>
              </a:rPr>
              <a:t>table and a </a:t>
            </a:r>
            <a:r>
              <a:rPr lang="en-US" sz="1050" b="1" dirty="0">
                <a:latin typeface="Segoe"/>
              </a:rPr>
              <a:t>Transaction line</a:t>
            </a:r>
            <a:r>
              <a:rPr lang="en-US" sz="1050" dirty="0">
                <a:latin typeface="Segoe"/>
              </a:rPr>
              <a:t> table.</a:t>
            </a:r>
          </a:p>
          <a:p>
            <a:pPr marL="171450" lvl="0" indent="-171450">
              <a:buFont typeface="Arial" panose="020B0604020202020204" pitchFamily="34" charset="0"/>
              <a:buChar char="•"/>
            </a:pPr>
            <a:r>
              <a:rPr lang="en-US" sz="1050" b="1" dirty="0">
                <a:latin typeface="Segoe"/>
              </a:rPr>
              <a:t>Worksheet, Worksheet header, and Worksheet line </a:t>
            </a:r>
            <a:r>
              <a:rPr lang="en-US" sz="1050" dirty="0">
                <a:latin typeface="Segoe"/>
              </a:rPr>
              <a:t>– Include tables that contain information that is validated and made into transactions. Unlike the data that is contained in tables in the </a:t>
            </a:r>
            <a:r>
              <a:rPr lang="en-US" sz="1050" b="1" dirty="0">
                <a:latin typeface="Segoe"/>
              </a:rPr>
              <a:t>Transaction</a:t>
            </a:r>
            <a:r>
              <a:rPr lang="en-US" sz="1050" dirty="0">
                <a:latin typeface="Segoe"/>
              </a:rPr>
              <a:t> table groups, data in the </a:t>
            </a:r>
            <a:r>
              <a:rPr lang="en-US" sz="1050" b="1" dirty="0">
                <a:latin typeface="Segoe"/>
              </a:rPr>
              <a:t>Worksheet</a:t>
            </a:r>
            <a:r>
              <a:rPr lang="en-US" sz="1050" dirty="0">
                <a:latin typeface="Segoe"/>
              </a:rPr>
              <a:t> table groups is temporary. After data from these tables has been made into transactions, and moved into transaction tables, the </a:t>
            </a:r>
            <a:r>
              <a:rPr lang="en-US" sz="1050" b="1" dirty="0">
                <a:latin typeface="Segoe"/>
              </a:rPr>
              <a:t>Worksheet</a:t>
            </a:r>
            <a:r>
              <a:rPr lang="en-US" sz="1050" dirty="0">
                <a:latin typeface="Segoe"/>
              </a:rPr>
              <a:t> tables become obsolete and can be deleted without affecting system stability.</a:t>
            </a:r>
          </a:p>
          <a:p>
            <a:endParaRPr lang="en-US" sz="1050" dirty="0">
              <a:latin typeface="Segoe"/>
            </a:endParaRPr>
          </a:p>
          <a:p>
            <a:r>
              <a:rPr lang="en-US" sz="1050" b="1" dirty="0">
                <a:latin typeface="Segoe"/>
              </a:rPr>
              <a:t>Tables that can be accessed from the System Documentation section of the AOT</a:t>
            </a:r>
          </a:p>
          <a:p>
            <a:r>
              <a:rPr lang="en-US" sz="1050" dirty="0">
                <a:latin typeface="Segoe"/>
              </a:rPr>
              <a:t>Kernel tables and model store tables are visible in the AOT, in the </a:t>
            </a:r>
            <a:r>
              <a:rPr lang="en-US" sz="1050" b="1" dirty="0">
                <a:latin typeface="Segoe"/>
              </a:rPr>
              <a:t>System Documentation </a:t>
            </a:r>
            <a:r>
              <a:rPr lang="en-US" sz="1050" dirty="0">
                <a:latin typeface="Segoe"/>
              </a:rPr>
              <a:t>&gt; </a:t>
            </a:r>
            <a:r>
              <a:rPr lang="en-US" sz="1050" b="1" dirty="0">
                <a:latin typeface="Segoe"/>
              </a:rPr>
              <a:t>Tables</a:t>
            </a:r>
            <a:r>
              <a:rPr lang="en-US" sz="1050" dirty="0">
                <a:latin typeface="Segoe"/>
              </a:rPr>
              <a:t> section. These tables cannot be directly imported, exported, or changed.</a:t>
            </a:r>
          </a:p>
          <a:p>
            <a:r>
              <a:rPr lang="en-US" sz="1050" dirty="0">
                <a:latin typeface="Segoe"/>
              </a:rPr>
              <a:t>Kernel tables are used by Microsoft Dynamics AX. These tables are not associated with table groups.</a:t>
            </a:r>
          </a:p>
          <a:p>
            <a:r>
              <a:rPr lang="en-US" sz="1050" dirty="0">
                <a:latin typeface="Segoe"/>
              </a:rPr>
              <a:t>The model store is the part of the Microsoft Dynamics AX database, where all application elements for Microsoft Dynamics AX are stored. Customizations are also stored in the model store. The model store replaces the Application Object Data (AOD) files that were used in earlier versions of Microsoft Dynamics AX.</a:t>
            </a:r>
          </a:p>
          <a:p>
            <a:r>
              <a:rPr lang="en-US" sz="1050" dirty="0">
                <a:latin typeface="Segoe"/>
              </a:rPr>
              <a:t>The model store can be managed by using the </a:t>
            </a:r>
            <a:r>
              <a:rPr lang="en-US" sz="1050" dirty="0" err="1">
                <a:latin typeface="Segoe"/>
              </a:rPr>
              <a:t>AXUtil</a:t>
            </a:r>
            <a:r>
              <a:rPr lang="en-US" sz="1050" dirty="0">
                <a:latin typeface="Segoe"/>
              </a:rPr>
              <a:t> command-line utility or Windows PowerShell. In Microsoft Dynamics AX, the model store tables are visible in the AOT, in the </a:t>
            </a:r>
            <a:r>
              <a:rPr lang="en-US" sz="1050" b="1" dirty="0">
                <a:latin typeface="Segoe"/>
              </a:rPr>
              <a:t>System Documentation</a:t>
            </a:r>
            <a:r>
              <a:rPr lang="en-US" sz="1050" dirty="0">
                <a:latin typeface="Segoe"/>
              </a:rPr>
              <a:t> &gt; </a:t>
            </a:r>
            <a:r>
              <a:rPr lang="en-US" sz="1050" b="1" dirty="0">
                <a:latin typeface="Segoe"/>
              </a:rPr>
              <a:t>Tables</a:t>
            </a:r>
            <a:r>
              <a:rPr lang="en-US" sz="1050" dirty="0">
                <a:latin typeface="Segoe"/>
              </a:rPr>
              <a:t> &gt; </a:t>
            </a:r>
            <a:r>
              <a:rPr lang="en-US" sz="1050" b="1" dirty="0" err="1">
                <a:latin typeface="Segoe"/>
              </a:rPr>
              <a:t>SysModel</a:t>
            </a:r>
            <a:r>
              <a:rPr lang="en-US" sz="1050" b="1" dirty="0">
                <a:latin typeface="Segoe"/>
              </a:rPr>
              <a:t>*</a:t>
            </a:r>
            <a:r>
              <a:rPr lang="en-US" sz="1050" dirty="0">
                <a:latin typeface="Segoe"/>
              </a:rPr>
              <a:t> section.</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24</a:t>
            </a:fld>
            <a:endParaRPr lang="en-US" dirty="0"/>
          </a:p>
        </p:txBody>
      </p:sp>
    </p:spTree>
    <p:extLst>
      <p:ext uri="{BB962C8B-B14F-4D97-AF65-F5344CB8AC3E}">
        <p14:creationId xmlns:p14="http://schemas.microsoft.com/office/powerpoint/2010/main" val="4160716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
        <p:nvSpPr>
          <p:cNvPr id="7" name="Notes Placeholder 6"/>
          <p:cNvSpPr>
            <a:spLocks noGrp="1"/>
          </p:cNvSpPr>
          <p:nvPr>
            <p:ph type="body" idx="1"/>
          </p:nvPr>
        </p:nvSpPr>
        <p:spPr/>
        <p:txBody>
          <a:bodyPr>
            <a:normAutofit/>
          </a:bodyPr>
          <a:lstStyle/>
          <a:p>
            <a:r>
              <a:rPr lang="en-US" sz="1050" b="1" dirty="0" smtClean="0">
                <a:latin typeface="Segoe"/>
              </a:rPr>
              <a:t>Models and Model Files</a:t>
            </a:r>
          </a:p>
          <a:p>
            <a:r>
              <a:rPr lang="en-US" sz="1050" dirty="0" smtClean="0">
                <a:latin typeface="Segoe"/>
              </a:rPr>
              <a:t>The model store is the portion of the Microsoft Dynamics AX database where all Microsoft Dynamics AX application elements are stored, including customizations.</a:t>
            </a:r>
          </a:p>
          <a:p>
            <a:r>
              <a:rPr lang="en-US" sz="1050" dirty="0" smtClean="0">
                <a:latin typeface="Segoe"/>
              </a:rPr>
              <a:t>The model store replaces the AOD files used in previous releases of Microsoft Dynamics AX.</a:t>
            </a:r>
          </a:p>
          <a:p>
            <a:r>
              <a:rPr lang="en-US" sz="1050" dirty="0" smtClean="0">
                <a:latin typeface="Segoe"/>
              </a:rPr>
              <a:t>Layer and model information are integral parts of the store. The Application Object Server (AOS) has access to the model store, handles layer-flattening, and provides model data to all the Microsoft Dynamics AX sub-systems, such as form- and report-rendering and X++ code.</a:t>
            </a:r>
          </a:p>
          <a:p>
            <a:r>
              <a:rPr lang="en-US" sz="1050" dirty="0" smtClean="0">
                <a:latin typeface="Segoe"/>
              </a:rPr>
              <a:t>Microsoft Dynamics AX contains sixteen layers. Each layer consists of one or more logical parts, called models.</a:t>
            </a:r>
          </a:p>
          <a:p>
            <a:r>
              <a:rPr lang="en-US" sz="1050" dirty="0" smtClean="0">
                <a:latin typeface="Segoe"/>
              </a:rPr>
              <a:t>A system-generated model exists for each layer. For example, the VAR Model is the system-generated model for the VAR layer. System-generated models allow you to install and start working with the base Microsoft Dynamics AX system.</a:t>
            </a:r>
          </a:p>
          <a:p>
            <a:r>
              <a:rPr lang="en-US" sz="1050" dirty="0" smtClean="0">
                <a:latin typeface="Segoe"/>
              </a:rPr>
              <a:t>A model is a logical grouping of elements in a layer. An element can exist in exactly one model in a layer. Examples of elements are a table or class. The same element can exist in a customized version in a model in a higher layer.</a:t>
            </a:r>
          </a:p>
          <a:p>
            <a:r>
              <a:rPr lang="en-US" sz="1050" dirty="0" smtClean="0">
                <a:latin typeface="Segoe"/>
              </a:rPr>
              <a:t>Models are identified by a name and a publisher, and have a set of properties that can be modified, including a version number.</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92293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471736"/>
            <a:ext cx="6096000" cy="8213476"/>
          </a:xfrm>
        </p:spPr>
        <p:txBody>
          <a:bodyPr/>
          <a:lstStyle/>
          <a:p>
            <a:r>
              <a:rPr lang="en-US" sz="1050" b="1" dirty="0" smtClean="0">
                <a:latin typeface="Segoe"/>
              </a:rPr>
              <a:t>Model Store Architecture (continued)</a:t>
            </a:r>
          </a:p>
          <a:p>
            <a:r>
              <a:rPr lang="en-US" sz="1050" b="1" dirty="0" smtClean="0">
                <a:latin typeface="Segoe"/>
              </a:rPr>
              <a:t>Model </a:t>
            </a:r>
            <a:r>
              <a:rPr lang="en-US" sz="1050" b="1" dirty="0">
                <a:latin typeface="Segoe"/>
              </a:rPr>
              <a:t>Store</a:t>
            </a:r>
          </a:p>
          <a:p>
            <a:r>
              <a:rPr lang="en-US" sz="1050" dirty="0">
                <a:latin typeface="Segoe"/>
              </a:rPr>
              <a:t>The model store in Microsoft Dynamics AX 2012 is used in the following ways:</a:t>
            </a:r>
          </a:p>
          <a:p>
            <a:pPr marL="171450" lvl="0" indent="-171450">
              <a:buFont typeface="Arial" panose="020B0604020202020204" pitchFamily="34" charset="0"/>
              <a:buChar char="•"/>
            </a:pPr>
            <a:r>
              <a:rPr lang="en-US" sz="1050" b="1" dirty="0">
                <a:latin typeface="Segoe"/>
              </a:rPr>
              <a:t>Installation</a:t>
            </a:r>
            <a:r>
              <a:rPr lang="en-US" sz="1050" dirty="0">
                <a:latin typeface="Segoe"/>
              </a:rPr>
              <a:t> – During the installation, the Setup program uses axutillib.dll to import the .</a:t>
            </a:r>
            <a:r>
              <a:rPr lang="en-US" sz="1050" dirty="0" err="1">
                <a:latin typeface="Segoe"/>
              </a:rPr>
              <a:t>axmodel</a:t>
            </a:r>
            <a:r>
              <a:rPr lang="en-US" sz="1050" dirty="0">
                <a:latin typeface="Segoe"/>
              </a:rPr>
              <a:t> files from the installation path to the model store.</a:t>
            </a:r>
          </a:p>
          <a:p>
            <a:pPr marL="171450" lvl="0" indent="-171450">
              <a:buFont typeface="Arial" panose="020B0604020202020204" pitchFamily="34" charset="0"/>
              <a:buChar char="•"/>
            </a:pPr>
            <a:r>
              <a:rPr lang="en-US" sz="1050" b="1" dirty="0">
                <a:latin typeface="Segoe"/>
              </a:rPr>
              <a:t>Upgrade</a:t>
            </a:r>
            <a:r>
              <a:rPr lang="en-US" sz="1050" dirty="0">
                <a:latin typeface="Segoe"/>
              </a:rPr>
              <a:t> – During an upgrade, the application (AOD) files from the earlier version are imported into the Microsoft Dynamics AX 2012 model store and into the old model store.</a:t>
            </a:r>
          </a:p>
          <a:p>
            <a:pPr marL="628650" lvl="1" indent="-171450">
              <a:buFont typeface="Arial" panose="020B0604020202020204" pitchFamily="34" charset="0"/>
              <a:buChar char="•"/>
            </a:pPr>
            <a:r>
              <a:rPr lang="en-US" sz="950" dirty="0">
                <a:latin typeface="Segoe"/>
              </a:rPr>
              <a:t>The model store contains the new model, and the old model store contains the old model. </a:t>
            </a:r>
          </a:p>
          <a:p>
            <a:pPr marL="628650" lvl="1" indent="-171450">
              <a:buFont typeface="Arial" panose="020B0604020202020204" pitchFamily="34" charset="0"/>
              <a:buChar char="•"/>
            </a:pPr>
            <a:r>
              <a:rPr lang="en-US" sz="950" dirty="0">
                <a:latin typeface="Segoe"/>
              </a:rPr>
              <a:t>The old model store mimics the old folder where the earlier version of Microsoft Dynamics AX stored the application files that were replaced.</a:t>
            </a:r>
          </a:p>
          <a:p>
            <a:pPr marL="171450" lvl="0" indent="-171450">
              <a:buFont typeface="Arial" panose="020B0604020202020204" pitchFamily="34" charset="0"/>
              <a:buChar char="•"/>
            </a:pPr>
            <a:r>
              <a:rPr lang="en-US" sz="1050" b="1" dirty="0">
                <a:latin typeface="Segoe"/>
              </a:rPr>
              <a:t>Development environment </a:t>
            </a:r>
            <a:r>
              <a:rPr lang="en-US" sz="1050" dirty="0">
                <a:latin typeface="Segoe"/>
              </a:rPr>
              <a:t>– In the development environment, developers can continue to use the .</a:t>
            </a:r>
            <a:r>
              <a:rPr lang="en-US" sz="1050" dirty="0" err="1">
                <a:latin typeface="Segoe"/>
              </a:rPr>
              <a:t>xpo</a:t>
            </a:r>
            <a:r>
              <a:rPr lang="en-US" sz="1050" dirty="0">
                <a:latin typeface="Segoe"/>
              </a:rPr>
              <a:t> files to export and import code. The .</a:t>
            </a:r>
            <a:r>
              <a:rPr lang="en-US" sz="1050" dirty="0" err="1">
                <a:latin typeface="Segoe"/>
              </a:rPr>
              <a:t>axmodel</a:t>
            </a:r>
            <a:r>
              <a:rPr lang="en-US" sz="1050" dirty="0">
                <a:latin typeface="Segoe"/>
              </a:rPr>
              <a:t> is the preferred deployment artifact. Use the .</a:t>
            </a:r>
            <a:r>
              <a:rPr lang="en-US" sz="1050" dirty="0" err="1">
                <a:latin typeface="Segoe"/>
              </a:rPr>
              <a:t>axmodel</a:t>
            </a:r>
            <a:r>
              <a:rPr lang="en-US" sz="1050" dirty="0">
                <a:latin typeface="Segoe"/>
              </a:rPr>
              <a:t> files to migrate application elements from one environment to another, such as from the development environment to the test environment. Export models to the .</a:t>
            </a:r>
            <a:r>
              <a:rPr lang="en-US" sz="1050" dirty="0" err="1">
                <a:latin typeface="Segoe"/>
              </a:rPr>
              <a:t>axmodel</a:t>
            </a:r>
            <a:r>
              <a:rPr lang="en-US" sz="1050" dirty="0">
                <a:latin typeface="Segoe"/>
              </a:rPr>
              <a:t> files from the source system and import the .</a:t>
            </a:r>
            <a:r>
              <a:rPr lang="en-US" sz="1050" dirty="0" err="1">
                <a:latin typeface="Segoe"/>
              </a:rPr>
              <a:t>axmodel</a:t>
            </a:r>
            <a:r>
              <a:rPr lang="en-US" sz="1050" dirty="0">
                <a:latin typeface="Segoe"/>
              </a:rPr>
              <a:t> file to the target system.</a:t>
            </a:r>
          </a:p>
          <a:p>
            <a:pPr marL="171450" lvl="0" indent="-171450">
              <a:buFont typeface="Arial" panose="020B0604020202020204" pitchFamily="34" charset="0"/>
              <a:buChar char="•"/>
            </a:pPr>
            <a:r>
              <a:rPr lang="en-US" sz="1050" b="1" dirty="0">
                <a:latin typeface="Segoe"/>
              </a:rPr>
              <a:t>Runtime</a:t>
            </a:r>
            <a:r>
              <a:rPr lang="en-US" sz="1050" dirty="0">
                <a:latin typeface="Segoe"/>
              </a:rPr>
              <a:t> – At runtime, the AOS retrieves the application elements, such as forms, reports, and classes, from the model store to respond to client requests.</a:t>
            </a:r>
          </a:p>
          <a:p>
            <a:endParaRPr lang="en-US" sz="1050" dirty="0">
              <a:latin typeface="Segoe"/>
            </a:endParaRPr>
          </a:p>
          <a:p>
            <a:r>
              <a:rPr lang="en-US" sz="1050" b="1" dirty="0">
                <a:latin typeface="Segoe"/>
              </a:rPr>
              <a:t>Baseline Model Store</a:t>
            </a:r>
          </a:p>
          <a:p>
            <a:r>
              <a:rPr lang="en-US" sz="1050" dirty="0">
                <a:latin typeface="Segoe"/>
              </a:rPr>
              <a:t>The baseline model store holds model store tables for the earlier version of the metadata and is used only during upgrade. </a:t>
            </a:r>
          </a:p>
          <a:p>
            <a:r>
              <a:rPr lang="en-US" sz="1050" dirty="0">
                <a:latin typeface="Segoe"/>
              </a:rPr>
              <a:t>The baseline model store is an inactive model store, which allows a developer to compare previous code lines to the current, active code line.</a:t>
            </a:r>
          </a:p>
          <a:p>
            <a:r>
              <a:rPr lang="en-US" sz="1050" dirty="0">
                <a:latin typeface="Segoe"/>
              </a:rPr>
              <a:t>The baseline model store is similar to the </a:t>
            </a:r>
            <a:r>
              <a:rPr lang="en-US" sz="1050" b="1" dirty="0">
                <a:latin typeface="Segoe"/>
              </a:rPr>
              <a:t>old</a:t>
            </a:r>
            <a:r>
              <a:rPr lang="en-US" sz="1050" dirty="0">
                <a:latin typeface="Segoe"/>
              </a:rPr>
              <a:t> folder in earlier versions of Microsoft Dynamics AX. </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26</a:t>
            </a:fld>
            <a:endParaRPr lang="en-US" dirty="0"/>
          </a:p>
        </p:txBody>
      </p:sp>
    </p:spTree>
    <p:extLst>
      <p:ext uri="{BB962C8B-B14F-4D97-AF65-F5344CB8AC3E}">
        <p14:creationId xmlns:p14="http://schemas.microsoft.com/office/powerpoint/2010/main" val="608047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050" dirty="0">
                <a:latin typeface="Segoe"/>
              </a:rPr>
              <a:t>You can use the Help system to supply Help documentation for the application and development workspaces. You can add new help content by adding correctly formatted HTML files to the Help server. </a:t>
            </a:r>
          </a:p>
          <a:p>
            <a:r>
              <a:rPr lang="en-US" sz="1050" dirty="0">
                <a:latin typeface="Segoe"/>
              </a:rPr>
              <a:t>No compilation, rebuilding, or AOT deployments are necessary to add help documentation. The figure above illustrates the architecture of the Microsoft Dynamics AX Help system.</a:t>
            </a:r>
          </a:p>
          <a:p>
            <a:endParaRPr lang="en-US" sz="1050" b="1" dirty="0">
              <a:latin typeface="Segoe"/>
            </a:endParaRPr>
          </a:p>
          <a:p>
            <a:r>
              <a:rPr lang="en-US" sz="1050" b="1" dirty="0">
                <a:latin typeface="Segoe"/>
              </a:rPr>
              <a:t>How it Works</a:t>
            </a:r>
          </a:p>
          <a:p>
            <a:r>
              <a:rPr lang="en-US" sz="1050" dirty="0">
                <a:latin typeface="Segoe"/>
              </a:rPr>
              <a:t>Consider the following example.</a:t>
            </a:r>
          </a:p>
          <a:p>
            <a:pPr marL="228600" lvl="0" indent="-228600">
              <a:buFont typeface="+mj-lt"/>
              <a:buAutoNum type="arabicPeriod"/>
            </a:pPr>
            <a:r>
              <a:rPr lang="en-US" sz="1050" dirty="0">
                <a:latin typeface="Segoe"/>
              </a:rPr>
              <a:t>An employee clicks the </a:t>
            </a:r>
            <a:r>
              <a:rPr lang="en-US" sz="1050" b="1" dirty="0">
                <a:latin typeface="Segoe"/>
              </a:rPr>
              <a:t>Help</a:t>
            </a:r>
            <a:r>
              <a:rPr lang="en-US" sz="1050" dirty="0">
                <a:latin typeface="Segoe"/>
              </a:rPr>
              <a:t> menu, or presses </a:t>
            </a:r>
            <a:r>
              <a:rPr lang="en-US" sz="1050" b="1" dirty="0">
                <a:latin typeface="Segoe"/>
              </a:rPr>
              <a:t>F1</a:t>
            </a:r>
            <a:r>
              <a:rPr lang="en-US" sz="1050" dirty="0">
                <a:latin typeface="Segoe"/>
              </a:rPr>
              <a:t>, when viewing a form in Microsoft Dynamics AX. </a:t>
            </a:r>
          </a:p>
          <a:p>
            <a:pPr marL="228600" lvl="0" indent="-228600">
              <a:buFont typeface="+mj-lt"/>
              <a:buAutoNum type="arabicPeriod"/>
            </a:pPr>
            <a:r>
              <a:rPr lang="en-US" sz="1050" dirty="0">
                <a:latin typeface="Segoe"/>
              </a:rPr>
              <a:t>The Microsoft Dynamics AX client determines which help topic should be displayed. It requests that specific topic from the Help server. </a:t>
            </a:r>
          </a:p>
          <a:p>
            <a:pPr marL="228600" lvl="0" indent="-228600">
              <a:buFont typeface="+mj-lt"/>
              <a:buAutoNum type="arabicPeriod"/>
            </a:pPr>
            <a:r>
              <a:rPr lang="en-US" sz="1050" dirty="0">
                <a:latin typeface="Segoe"/>
              </a:rPr>
              <a:t>The Help server locates the help topic and determines if there are any labels to define for that topic. If so, the Help server requests the definitions of the labels from the Microsoft Dynamics AX Application Object Server (AOS).</a:t>
            </a:r>
          </a:p>
          <a:p>
            <a:pPr marL="222241" lvl="2" indent="0">
              <a:buNone/>
            </a:pPr>
            <a:r>
              <a:rPr lang="en-US" sz="1050" dirty="0">
                <a:latin typeface="Segoe"/>
              </a:rPr>
              <a:t>For example, if a help topic contains the label </a:t>
            </a:r>
            <a:r>
              <a:rPr lang="en-US" sz="1050" b="1" dirty="0">
                <a:latin typeface="Segoe"/>
              </a:rPr>
              <a:t>@SYS11904</a:t>
            </a:r>
            <a:r>
              <a:rPr lang="en-US" sz="1050" dirty="0">
                <a:latin typeface="Segoe"/>
              </a:rPr>
              <a:t>, the Help sever will request the definition of this label from the AOS. Once the AOS returns the definition, </a:t>
            </a:r>
            <a:r>
              <a:rPr lang="en-US" sz="1050" b="1" dirty="0">
                <a:latin typeface="Segoe"/>
              </a:rPr>
              <a:t>Customer</a:t>
            </a:r>
            <a:r>
              <a:rPr lang="en-US" sz="1050" dirty="0">
                <a:latin typeface="Segoe"/>
              </a:rPr>
              <a:t> group, the Help server replaces all instances of </a:t>
            </a:r>
            <a:r>
              <a:rPr lang="en-US" sz="1050" b="1" dirty="0">
                <a:latin typeface="Segoe"/>
              </a:rPr>
              <a:t>@SYS11904 </a:t>
            </a:r>
            <a:r>
              <a:rPr lang="en-US" sz="1050" dirty="0">
                <a:latin typeface="Segoe"/>
              </a:rPr>
              <a:t>with </a:t>
            </a:r>
            <a:r>
              <a:rPr lang="en-US" sz="1050" b="1" dirty="0">
                <a:latin typeface="Segoe"/>
              </a:rPr>
              <a:t>Customer</a:t>
            </a:r>
            <a:r>
              <a:rPr lang="en-US" sz="1050" dirty="0">
                <a:latin typeface="Segoe"/>
              </a:rPr>
              <a:t> group. </a:t>
            </a:r>
          </a:p>
          <a:p>
            <a:pPr marL="228600" lvl="0" indent="-228600">
              <a:buFont typeface="+mj-lt"/>
              <a:buAutoNum type="arabicPeriod"/>
            </a:pPr>
            <a:r>
              <a:rPr lang="en-US" sz="1050" dirty="0">
                <a:latin typeface="Segoe"/>
              </a:rPr>
              <a:t>The Help server sends the help topic to the client, where it is displayed in the Help viewer.</a:t>
            </a:r>
          </a:p>
        </p:txBody>
      </p:sp>
      <p:sp>
        <p:nvSpPr>
          <p:cNvPr id="4" name="Slide Number Placeholder 3"/>
          <p:cNvSpPr>
            <a:spLocks noGrp="1"/>
          </p:cNvSpPr>
          <p:nvPr>
            <p:ph type="sldNum" sz="quarter" idx="10"/>
          </p:nvPr>
        </p:nvSpPr>
        <p:spPr/>
        <p:txBody>
          <a:bodyPr/>
          <a:lstStyle/>
          <a:p>
            <a:fld id="{89920E16-7E2D-4061-8759-5F8497A7A433}" type="slidenum">
              <a:rPr lang="en-US" smtClean="0"/>
              <a:pPr/>
              <a:t>27</a:t>
            </a:fld>
            <a:endParaRPr lang="en-US" dirty="0"/>
          </a:p>
        </p:txBody>
      </p:sp>
    </p:spTree>
    <p:extLst>
      <p:ext uri="{BB962C8B-B14F-4D97-AF65-F5344CB8AC3E}">
        <p14:creationId xmlns:p14="http://schemas.microsoft.com/office/powerpoint/2010/main" val="2678550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
        <p:nvSpPr>
          <p:cNvPr id="7" name="Notes Placeholder 6"/>
          <p:cNvSpPr>
            <a:spLocks noGrp="1"/>
          </p:cNvSpPr>
          <p:nvPr>
            <p:ph type="body" idx="1"/>
          </p:nvPr>
        </p:nvSpPr>
        <p:spPr/>
        <p:txBody>
          <a:bodyPr>
            <a:normAutofit/>
          </a:bodyPr>
          <a:lstStyle/>
          <a:p>
            <a:r>
              <a:rPr lang="en-US" sz="1050" dirty="0" smtClean="0">
                <a:latin typeface="Segoe"/>
              </a:rPr>
              <a:t>An Application Object Server (AOS) is a core component of the Microsoft Dynamics AX installation and is installed by using Setup. </a:t>
            </a:r>
          </a:p>
          <a:p>
            <a:r>
              <a:rPr lang="en-US" sz="1050" dirty="0" smtClean="0">
                <a:latin typeface="Segoe"/>
              </a:rPr>
              <a:t>An AOS enforces security, manages connections between clients and the database, and provides the foundation where business logic for Microsoft Dynamics AX is executed. </a:t>
            </a:r>
          </a:p>
          <a:p>
            <a:r>
              <a:rPr lang="en-US" sz="1050" dirty="0" smtClean="0">
                <a:latin typeface="Segoe"/>
              </a:rPr>
              <a:t>An AOS is implemented as a Windows service. By default, an AOS is listed in the </a:t>
            </a:r>
            <a:r>
              <a:rPr lang="en-US" sz="1050" b="1" dirty="0" smtClean="0">
                <a:latin typeface="Segoe"/>
              </a:rPr>
              <a:t>Services</a:t>
            </a:r>
            <a:r>
              <a:rPr lang="en-US" sz="1050" dirty="0" smtClean="0">
                <a:latin typeface="Segoe"/>
              </a:rPr>
              <a:t> pane as </a:t>
            </a:r>
            <a:r>
              <a:rPr lang="en-US" sz="1050" b="1" dirty="0" smtClean="0">
                <a:latin typeface="Segoe"/>
              </a:rPr>
              <a:t>Microsoft Dynamics AX Object Server 6.0$ </a:t>
            </a:r>
            <a:r>
              <a:rPr lang="en-US" sz="1050" i="1" dirty="0" err="1" smtClean="0">
                <a:latin typeface="Segoe"/>
              </a:rPr>
              <a:t>InstanceName</a:t>
            </a:r>
            <a:r>
              <a:rPr lang="en-US" sz="1050" dirty="0" smtClean="0">
                <a:latin typeface="Segoe"/>
              </a:rPr>
              <a:t>. As a Windows service, AOS works in the following ways: </a:t>
            </a:r>
          </a:p>
          <a:p>
            <a:pPr marL="171450" lvl="0" indent="-171450">
              <a:buFont typeface="Arial" panose="020B0604020202020204" pitchFamily="34" charset="0"/>
              <a:buChar char="•"/>
            </a:pPr>
            <a:r>
              <a:rPr lang="en-US" sz="1050" dirty="0" smtClean="0">
                <a:latin typeface="Segoe"/>
              </a:rPr>
              <a:t>An AOS runs in the security context of either a specific domain account or the NT Authority/Network Service account, depending on the setup.</a:t>
            </a:r>
          </a:p>
          <a:p>
            <a:pPr marL="171450" lvl="0" indent="-171450">
              <a:buFont typeface="Arial" panose="020B0604020202020204" pitchFamily="34" charset="0"/>
              <a:buChar char="•"/>
            </a:pPr>
            <a:r>
              <a:rPr lang="en-US" sz="1050" dirty="0" smtClean="0">
                <a:latin typeface="Segoe"/>
              </a:rPr>
              <a:t>The status of an AOS is reported to the Windows event logs. Therefore, administrators can view errors and warnings that help them troubleshoot problems.</a:t>
            </a:r>
          </a:p>
          <a:p>
            <a:r>
              <a:rPr lang="en-US" sz="1050" dirty="0" smtClean="0">
                <a:latin typeface="Segoe"/>
              </a:rPr>
              <a:t>You can install an AOS on a single computer, together with the database, model store, and other Microsoft Dynamics AX components. </a:t>
            </a:r>
          </a:p>
          <a:p>
            <a:r>
              <a:rPr lang="en-US" sz="1050" dirty="0" smtClean="0">
                <a:latin typeface="Segoe"/>
              </a:rPr>
              <a:t>Alternatively, you can install an AOS on multiple computers and group the computers in a load-balanced cluster. </a:t>
            </a:r>
          </a:p>
          <a:p>
            <a:r>
              <a:rPr lang="en-US" sz="1050" dirty="0" smtClean="0">
                <a:latin typeface="Segoe"/>
              </a:rPr>
              <a:t>Clients communicate with an AOS by using remote procedure calls (RPCs), Windows Communication Foundation (WCF), or AOS services.</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2486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
        <p:nvSpPr>
          <p:cNvPr id="7" name="Notes Placeholder 6"/>
          <p:cNvSpPr>
            <a:spLocks noGrp="1"/>
          </p:cNvSpPr>
          <p:nvPr>
            <p:ph type="body" idx="1"/>
          </p:nvPr>
        </p:nvSpPr>
        <p:spPr/>
        <p:txBody>
          <a:bodyPr>
            <a:normAutofit/>
          </a:bodyPr>
          <a:lstStyle/>
          <a:p>
            <a:r>
              <a:rPr lang="en-US" sz="1050" dirty="0" smtClean="0">
                <a:latin typeface="Segoe"/>
              </a:rPr>
              <a:t>The client application is a 32-bit Windows application that provides a rich UI for the Microsoft Dynamics AX application.</a:t>
            </a:r>
          </a:p>
          <a:p>
            <a:r>
              <a:rPr lang="en-US" sz="1050" dirty="0" smtClean="0">
                <a:latin typeface="Segoe"/>
              </a:rPr>
              <a:t>The client is typically used by employees in the organization.</a:t>
            </a:r>
          </a:p>
          <a:p>
            <a:r>
              <a:rPr lang="en-US" sz="1050" dirty="0" smtClean="0">
                <a:latin typeface="Segoe"/>
              </a:rPr>
              <a:t>External users, and users who do not require the rich UI that the client application offers, can use Enterprise Portal for Microsoft Dynamics AX. Enterprise Portal provides access to the Microsoft Dynamics AX application from a web browser.</a:t>
            </a:r>
          </a:p>
          <a:p>
            <a:r>
              <a:rPr lang="en-US" sz="1050" dirty="0" smtClean="0">
                <a:latin typeface="Segoe"/>
              </a:rPr>
              <a:t>The client application provides the following functionality: </a:t>
            </a:r>
          </a:p>
          <a:p>
            <a:pPr marL="171450" lvl="0" indent="-171450">
              <a:buFont typeface="Arial" panose="020B0604020202020204" pitchFamily="34" charset="0"/>
              <a:buChar char="•"/>
            </a:pPr>
            <a:r>
              <a:rPr lang="en-US" sz="1050" b="1" dirty="0" smtClean="0">
                <a:latin typeface="Segoe"/>
              </a:rPr>
              <a:t>Rich UI </a:t>
            </a:r>
            <a:r>
              <a:rPr lang="en-US" sz="1050" dirty="0" smtClean="0">
                <a:latin typeface="Segoe"/>
              </a:rPr>
              <a:t>– The client application that consists of forms, menus, and controls.</a:t>
            </a:r>
          </a:p>
          <a:p>
            <a:pPr marL="171450" lvl="0" indent="-171450">
              <a:buFont typeface="Arial" panose="020B0604020202020204" pitchFamily="34" charset="0"/>
              <a:buChar char="•"/>
            </a:pPr>
            <a:r>
              <a:rPr lang="en-US" sz="1050" b="1" dirty="0" smtClean="0">
                <a:latin typeface="Segoe"/>
              </a:rPr>
              <a:t>The </a:t>
            </a:r>
            <a:r>
              <a:rPr lang="en-US" sz="1050" b="1" dirty="0" err="1" smtClean="0">
                <a:latin typeface="Segoe"/>
              </a:rPr>
              <a:t>MorphX</a:t>
            </a:r>
            <a:r>
              <a:rPr lang="en-US" sz="1050" b="1" dirty="0" smtClean="0">
                <a:latin typeface="Segoe"/>
              </a:rPr>
              <a:t> development environment </a:t>
            </a:r>
            <a:r>
              <a:rPr lang="en-US" sz="1050" dirty="0" smtClean="0">
                <a:latin typeface="Segoe"/>
              </a:rPr>
              <a:t>– The development environment is integrated into the client application.</a:t>
            </a:r>
          </a:p>
          <a:p>
            <a:pPr marL="171450" lvl="0" indent="-171450">
              <a:buFont typeface="Arial" panose="020B0604020202020204" pitchFamily="34" charset="0"/>
              <a:buChar char="•"/>
            </a:pPr>
            <a:r>
              <a:rPr lang="en-US" sz="1050" b="1" dirty="0" smtClean="0">
                <a:latin typeface="Segoe"/>
              </a:rPr>
              <a:t>Integration with Microsoft Office </a:t>
            </a:r>
            <a:r>
              <a:rPr lang="en-US" sz="1050" dirty="0" smtClean="0">
                <a:latin typeface="Segoe"/>
              </a:rPr>
              <a:t>– The Microsoft Dynamics AX application can be integrated with Microsoft Office.</a:t>
            </a:r>
          </a:p>
          <a:p>
            <a:pPr marL="171450" lvl="0" indent="-171450">
              <a:buFont typeface="Arial" panose="020B0604020202020204" pitchFamily="34" charset="0"/>
              <a:buChar char="•"/>
            </a:pPr>
            <a:r>
              <a:rPr lang="en-US" sz="1050" b="1" dirty="0" smtClean="0">
                <a:latin typeface="Segoe"/>
              </a:rPr>
              <a:t>Unified communications </a:t>
            </a:r>
            <a:r>
              <a:rPr lang="en-US" sz="1050" dirty="0" smtClean="0">
                <a:latin typeface="Segoe"/>
              </a:rPr>
              <a:t>– The client provides integrated, unified communications by using Lync.</a:t>
            </a:r>
          </a:p>
          <a:p>
            <a:pPr marL="171450" lvl="0" indent="-171450">
              <a:buFont typeface="Arial" panose="020B0604020202020204" pitchFamily="34" charset="0"/>
              <a:buChar char="•"/>
            </a:pPr>
            <a:r>
              <a:rPr lang="en-US" sz="1050" b="1" dirty="0" smtClean="0">
                <a:latin typeface="Segoe"/>
              </a:rPr>
              <a:t>Integration with the Telephony Application Programming Interface (TAPI) </a:t>
            </a:r>
            <a:r>
              <a:rPr lang="en-US" sz="1050" dirty="0" smtClean="0">
                <a:latin typeface="Segoe"/>
              </a:rPr>
              <a:t>– The client supports TAPI, which is a standard Windows interface that integrates telephone systems and Windows-based software.</a:t>
            </a:r>
          </a:p>
          <a:p>
            <a:pPr marL="171450" lvl="0" indent="-171450">
              <a:buFont typeface="Arial" panose="020B0604020202020204" pitchFamily="34" charset="0"/>
              <a:buChar char="•"/>
            </a:pPr>
            <a:r>
              <a:rPr lang="en-US" sz="1050" b="1" dirty="0" smtClean="0">
                <a:latin typeface="Segoe"/>
              </a:rPr>
              <a:t>Reports</a:t>
            </a:r>
            <a:r>
              <a:rPr lang="en-US" sz="1050" dirty="0" smtClean="0">
                <a:latin typeface="Segoe"/>
              </a:rPr>
              <a:t> – The Microsoft Dynamics AX application provides reports that are based on SQL Server Reporting Services (SSRS).</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0210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543744"/>
            <a:ext cx="6096000" cy="8141468"/>
          </a:xfrm>
        </p:spPr>
        <p:txBody>
          <a:bodyPr/>
          <a:lstStyle/>
          <a:p>
            <a:r>
              <a:rPr lang="en-US" sz="1050" b="1" dirty="0" smtClean="0">
                <a:latin typeface="Segoe"/>
              </a:rPr>
              <a:t>Client Architecture (continued)</a:t>
            </a:r>
          </a:p>
          <a:p>
            <a:endParaRPr lang="en-US" sz="1050" dirty="0">
              <a:latin typeface="Segoe"/>
            </a:endParaRPr>
          </a:p>
          <a:p>
            <a:r>
              <a:rPr lang="en-US" sz="1050" dirty="0" smtClean="0">
                <a:latin typeface="Segoe"/>
              </a:rPr>
              <a:t>The </a:t>
            </a:r>
            <a:r>
              <a:rPr lang="en-US" sz="1050" dirty="0">
                <a:latin typeface="Segoe"/>
              </a:rPr>
              <a:t>client communicates with various Microsoft Dynamics AX components in the following ways: </a:t>
            </a:r>
          </a:p>
          <a:p>
            <a:pPr marL="171450" lvl="0" indent="-171450">
              <a:buFont typeface="Arial" panose="020B0604020202020204" pitchFamily="34" charset="0"/>
              <a:buChar char="•"/>
            </a:pPr>
            <a:r>
              <a:rPr lang="en-US" sz="1050" dirty="0">
                <a:latin typeface="Segoe"/>
              </a:rPr>
              <a:t>The client uses the remote procedure call (RPC) protocol to communicate with Application Object Server (AOS). The client never accesses the database or metadata directly. AOS sends the application objects and data to the client.</a:t>
            </a:r>
          </a:p>
          <a:p>
            <a:pPr marL="171450" lvl="0" indent="-171450">
              <a:buFont typeface="Arial" panose="020B0604020202020204" pitchFamily="34" charset="0"/>
              <a:buChar char="•"/>
            </a:pPr>
            <a:r>
              <a:rPr lang="en-US" sz="1050" dirty="0">
                <a:latin typeface="Segoe"/>
              </a:rPr>
              <a:t>The data layer that the client uses is based on data sources that are specified in metadata for forms and queries.</a:t>
            </a:r>
          </a:p>
          <a:p>
            <a:pPr marL="171450" lvl="0" indent="-171450">
              <a:buFont typeface="Arial" panose="020B0604020202020204" pitchFamily="34" charset="0"/>
              <a:buChar char="•"/>
            </a:pPr>
            <a:r>
              <a:rPr lang="en-US" sz="1050" dirty="0">
                <a:latin typeface="Segoe"/>
              </a:rPr>
              <a:t>The client uses a report Web Part to interact with the report server. By calling the web services that are exposed by the report server, the report control in the Web Part displays information that is contained in Reporting Services reports.</a:t>
            </a:r>
          </a:p>
          <a:p>
            <a:pPr marL="171450" lvl="0" indent="-171450">
              <a:buFont typeface="Arial" panose="020B0604020202020204" pitchFamily="34" charset="0"/>
              <a:buChar char="•"/>
            </a:pPr>
            <a:r>
              <a:rPr lang="en-US" sz="1050" dirty="0">
                <a:latin typeface="Segoe"/>
              </a:rPr>
              <a:t>The client provides workflow forms, alerts, and controls so that users can participate in the business process by using the Workflow system. The Workflow system is a Microsoft Dynamics AX component that enables workflow processes by using Windows Communication Foundation (WCF) classes.</a:t>
            </a:r>
          </a:p>
          <a:p>
            <a:pPr marL="171450" lvl="0" indent="-171450">
              <a:buFont typeface="Arial" panose="020B0604020202020204" pitchFamily="34" charset="0"/>
              <a:buChar char="•"/>
            </a:pPr>
            <a:r>
              <a:rPr lang="en-US" sz="1050" dirty="0">
                <a:latin typeface="Segoe"/>
              </a:rPr>
              <a:t>The client provides a Help viewer, which is an application that displays context-sensitive help topics. The help topics are retrieved from a Help server that is located on-premises.</a:t>
            </a:r>
          </a:p>
          <a:p>
            <a:pPr marL="171450" indent="-171450">
              <a:buFont typeface="Arial" panose="020B0604020202020204" pitchFamily="34" charset="0"/>
              <a:buChar char="•"/>
            </a:pPr>
            <a:r>
              <a:rPr lang="en-US" sz="1050" dirty="0">
                <a:latin typeface="Segoe"/>
              </a:rPr>
              <a:t>The client also provides Role Centers, or role-based home pages, for users. Role Centers provide role-specific tasks, activities, alerts, reports, and business intelligence that help users increase their productivity.</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30</a:t>
            </a:fld>
            <a:endParaRPr lang="en-US" dirty="0"/>
          </a:p>
        </p:txBody>
      </p:sp>
    </p:spTree>
    <p:extLst>
      <p:ext uri="{BB962C8B-B14F-4D97-AF65-F5344CB8AC3E}">
        <p14:creationId xmlns:p14="http://schemas.microsoft.com/office/powerpoint/2010/main" val="3827937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dirty="0">
                <a:latin typeface="Segoe"/>
              </a:rPr>
              <a:t>The .NET Business Connector is a component of the development environment for Microsoft Dynamics AX. You can use the .NET Business Connector to build software applications that can be integrated with Microsoft Dynamics AX, and consider it a Microsoft Dynamics AX client that does not have a UI. You can use the .NET Business Connector to access the same X++ code, business logic, and security model that are available to the Microsoft Dynamics AX client. The .NET Business Connector contains a kernel that interprets and executes code, and provides a run-time environment for interacting with elements in the Application Object Tree (AOT). </a:t>
            </a:r>
          </a:p>
          <a:p>
            <a:r>
              <a:rPr lang="en-US" sz="1050" dirty="0">
                <a:latin typeface="Segoe"/>
              </a:rPr>
              <a:t>During execution, applications that are created by using.NET Framework are managed by the common language runtime (CLR). These applications are called “managed applications.” The .NET Business Connector enables managed applications to interact with instances of an Application Object Server (AOS) by providing a set of .NET managed classes. These .NET managed classes, in turn, enable access to X++ classes in Microsoft Dynamics AX.</a:t>
            </a:r>
          </a:p>
          <a:p>
            <a:r>
              <a:rPr lang="en-US" sz="1050" dirty="0">
                <a:latin typeface="Segoe"/>
              </a:rPr>
              <a:t>By default, the .NET Business Connector is installed with the Application Integration Framework (AIF). However, the .NET Business Connector can also be installed as a stand-alone component and is used to develop third-party applications that can be integrated with Microsoft Dynamics AX.</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31</a:t>
            </a:fld>
            <a:endParaRPr lang="en-US" dirty="0"/>
          </a:p>
        </p:txBody>
      </p:sp>
    </p:spTree>
    <p:extLst>
      <p:ext uri="{BB962C8B-B14F-4D97-AF65-F5344CB8AC3E}">
        <p14:creationId xmlns:p14="http://schemas.microsoft.com/office/powerpoint/2010/main" val="559912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
        <p:nvSpPr>
          <p:cNvPr id="2" name="Rectangle 1"/>
          <p:cNvSpPr/>
          <p:nvPr/>
        </p:nvSpPr>
        <p:spPr>
          <a:xfrm>
            <a:off x="889000" y="4431092"/>
            <a:ext cx="5080000" cy="127233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smtClean="0">
                <a:solidFill>
                  <a:schemeClr val="tx1"/>
                </a:solidFill>
              </a:rPr>
              <a:t>Important</a:t>
            </a:r>
            <a:r>
              <a:rPr lang="en-US" sz="1100" dirty="0" smtClean="0">
                <a:solidFill>
                  <a:schemeClr val="tx1"/>
                </a:solidFill>
              </a:rPr>
              <a:t>:</a:t>
            </a:r>
            <a:r>
              <a:rPr lang="en-US" sz="1100" i="1" dirty="0" smtClean="0">
                <a:solidFill>
                  <a:schemeClr val="tx1"/>
                </a:solidFill>
              </a:rPr>
              <a:t> </a:t>
            </a:r>
            <a:r>
              <a:rPr lang="en-US" sz="1100" dirty="0">
                <a:solidFill>
                  <a:schemeClr val="tx1"/>
                </a:solidFill>
              </a:rPr>
              <a:t>The Microsoft Dynamics AX 2012 Implementation Guide discusses areas the organization might have to address depending on the deployment requirements. </a:t>
            </a:r>
          </a:p>
          <a:p>
            <a:r>
              <a:rPr lang="en-US" sz="1100" dirty="0">
                <a:solidFill>
                  <a:schemeClr val="tx1"/>
                </a:solidFill>
              </a:rPr>
              <a:t>In addition to the standard system requirements presented in this course, the Implementation Guide contains many additional tasks to consider depending on the system configuration. Microsoft also has a website that contains the latest requirements and other information about Microsoft Dynamics AX 2012. Refer to </a:t>
            </a:r>
            <a:r>
              <a:rPr lang="en-US" sz="1100" dirty="0" err="1">
                <a:solidFill>
                  <a:schemeClr val="tx1"/>
                </a:solidFill>
              </a:rPr>
              <a:t>PartnerSource</a:t>
            </a:r>
            <a:r>
              <a:rPr lang="en-US" sz="1100" dirty="0">
                <a:solidFill>
                  <a:schemeClr val="tx1"/>
                </a:solidFill>
              </a:rPr>
              <a:t> for more information.</a:t>
            </a:r>
            <a:endParaRPr lang="en-US" sz="1100" b="1" dirty="0">
              <a:solidFill>
                <a:schemeClr val="tx1"/>
              </a:solidFill>
            </a:endParaRPr>
          </a:p>
        </p:txBody>
      </p:sp>
      <p:sp>
        <p:nvSpPr>
          <p:cNvPr id="13" name="Slide Image Placeholder 12"/>
          <p:cNvSpPr>
            <a:spLocks noGrp="1" noRot="1" noChangeAspect="1"/>
          </p:cNvSpPr>
          <p:nvPr>
            <p:ph type="sldImg"/>
          </p:nvPr>
        </p:nvSpPr>
        <p:spPr>
          <a:xfrm>
            <a:off x="381000" y="482600"/>
            <a:ext cx="6096000" cy="3429000"/>
          </a:xfrm>
        </p:spPr>
      </p:sp>
      <p:sp>
        <p:nvSpPr>
          <p:cNvPr id="14" name="Notes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2216693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33</a:t>
            </a:fld>
            <a:endParaRPr lang="en-US" dirty="0"/>
          </a:p>
        </p:txBody>
      </p:sp>
    </p:spTree>
    <p:extLst>
      <p:ext uri="{BB962C8B-B14F-4D97-AF65-F5344CB8AC3E}">
        <p14:creationId xmlns:p14="http://schemas.microsoft.com/office/powerpoint/2010/main" val="2270672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93934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003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050" b="1" dirty="0" smtClean="0">
                <a:latin typeface="Segoe"/>
              </a:rPr>
              <a:t>Application Object Server (AOS)</a:t>
            </a:r>
          </a:p>
          <a:p>
            <a:r>
              <a:rPr lang="en-US" sz="1050" dirty="0" smtClean="0">
                <a:latin typeface="Segoe"/>
              </a:rPr>
              <a:t>You can deploy the AOS on a single computer or create a load-balanced cluster of multiple AOS’s. </a:t>
            </a:r>
          </a:p>
          <a:p>
            <a:r>
              <a:rPr lang="en-US" sz="1050" dirty="0" smtClean="0">
                <a:latin typeface="Segoe"/>
              </a:rPr>
              <a:t>The AOS uses many libraries from .NET Framework 4, such as the Windows Communication Foundation (WCF) and Windows Workflow Foundation (WF).</a:t>
            </a:r>
          </a:p>
          <a:p>
            <a:endParaRPr lang="en-US" sz="1050" dirty="0" smtClean="0">
              <a:latin typeface="Segoe"/>
            </a:endParaRPr>
          </a:p>
          <a:p>
            <a:r>
              <a:rPr lang="en-US" sz="1050" b="1" dirty="0" smtClean="0">
                <a:latin typeface="Segoe"/>
              </a:rPr>
              <a:t>Enterprise Portal (EP)</a:t>
            </a:r>
          </a:p>
          <a:p>
            <a:r>
              <a:rPr lang="en-US" sz="1050" dirty="0" smtClean="0">
                <a:latin typeface="Segoe"/>
              </a:rPr>
              <a:t>Internal users (employees) and external users (vendors, customers, business partners) can use the Enterprise Portal to access data and functionality through a highly customizable, role-based web portal. </a:t>
            </a:r>
          </a:p>
          <a:p>
            <a:r>
              <a:rPr lang="en-US" sz="1050" dirty="0" smtClean="0">
                <a:latin typeface="Segoe"/>
              </a:rPr>
              <a:t>You can also create Internet facing public sites with limited functionality for anonymous users. </a:t>
            </a:r>
          </a:p>
          <a:p>
            <a:r>
              <a:rPr lang="en-US" sz="1050" dirty="0" smtClean="0">
                <a:latin typeface="Segoe"/>
              </a:rPr>
              <a:t>Enterprise Portal requires ASP.NET, Microsoft SharePoint Foundation 2010 or Microsoft SharePoint Server 2010, and Internet Information Services (IIS).</a:t>
            </a:r>
          </a:p>
          <a:p>
            <a:endParaRPr lang="en-US" sz="1050" dirty="0" smtClean="0">
              <a:latin typeface="Segoe"/>
            </a:endParaRPr>
          </a:p>
          <a:p>
            <a:r>
              <a:rPr lang="en-US" sz="1050" b="1" dirty="0" smtClean="0">
                <a:latin typeface="Segoe"/>
              </a:rPr>
              <a:t>Reporting</a:t>
            </a:r>
          </a:p>
          <a:p>
            <a:r>
              <a:rPr lang="en-US" sz="1050" dirty="0" smtClean="0">
                <a:latin typeface="Segoe"/>
              </a:rPr>
              <a:t>SQL Server Reporting Services (SSRS) is a solution for users to create and view traditional, paper-based reports, and interactive, web-based reports. </a:t>
            </a:r>
          </a:p>
          <a:p>
            <a:r>
              <a:rPr lang="en-US" sz="1050" dirty="0" smtClean="0">
                <a:latin typeface="Segoe"/>
              </a:rPr>
              <a:t>To integrate Microsoft Dynamics AX and Reporting Services, install the reporting extensions on a server running Reporting Services. </a:t>
            </a:r>
          </a:p>
          <a:p>
            <a:endParaRPr lang="en-US" sz="1400" dirty="0" smtClean="0">
              <a:latin typeface="Segoe"/>
            </a:endParaRPr>
          </a:p>
          <a:p>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36</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70712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27720"/>
            <a:ext cx="6096000" cy="8357492"/>
          </a:xfrm>
        </p:spPr>
        <p:txBody>
          <a:bodyPr>
            <a:normAutofit fontScale="92500" lnSpcReduction="10000"/>
          </a:bodyPr>
          <a:lstStyle/>
          <a:p>
            <a:r>
              <a:rPr lang="en-US" sz="1050" b="1" dirty="0" smtClean="0">
                <a:latin typeface="Segoe"/>
              </a:rPr>
              <a:t>Server Components (continued)</a:t>
            </a:r>
          </a:p>
          <a:p>
            <a:r>
              <a:rPr lang="en-US" sz="1050" b="1" dirty="0">
                <a:latin typeface="Segoe"/>
              </a:rPr>
              <a:t>Analytics</a:t>
            </a:r>
          </a:p>
          <a:p>
            <a:r>
              <a:rPr lang="en-US" sz="1050" dirty="0">
                <a:latin typeface="Segoe"/>
              </a:rPr>
              <a:t>SQL Server Analysis Services (SSAS) is a server-based solution that provides online analytical processing (OLAP) functionality. </a:t>
            </a:r>
          </a:p>
          <a:p>
            <a:r>
              <a:rPr lang="en-US" sz="1050" dirty="0">
                <a:latin typeface="Segoe"/>
              </a:rPr>
              <a:t>To integrate Microsoft Dynamics AX and Analysis Services, install the analysis extensions on a server running Analysis Services. When you install the analysis extensions, a default OLAP database and cubes are deployed to Analysis Services.</a:t>
            </a:r>
          </a:p>
          <a:p>
            <a:endParaRPr lang="en-US" sz="1050" dirty="0">
              <a:latin typeface="Segoe"/>
            </a:endParaRPr>
          </a:p>
          <a:p>
            <a:r>
              <a:rPr lang="en-US" sz="1050" b="1" dirty="0" smtClean="0">
                <a:latin typeface="Segoe"/>
              </a:rPr>
              <a:t>Workflow</a:t>
            </a:r>
            <a:endParaRPr lang="en-US" sz="1050" b="1" dirty="0">
              <a:latin typeface="Segoe"/>
            </a:endParaRPr>
          </a:p>
          <a:p>
            <a:r>
              <a:rPr lang="en-US" sz="1050" dirty="0">
                <a:latin typeface="Segoe"/>
              </a:rPr>
              <a:t>Microsoft Dynamics AX uses the Windows Workflow Foundation (WF) to support workflow on the AOS. </a:t>
            </a:r>
          </a:p>
          <a:p>
            <a:r>
              <a:rPr lang="en-US" sz="1050" dirty="0">
                <a:latin typeface="Segoe"/>
              </a:rPr>
              <a:t>The Microsoft Dynamics AX workflow component is automatically installed on the AOS and the Microsoft Dynamics AX Windows client computers during installation.</a:t>
            </a:r>
          </a:p>
          <a:p>
            <a:endParaRPr lang="en-US" sz="1050" dirty="0">
              <a:latin typeface="Segoe"/>
            </a:endParaRPr>
          </a:p>
          <a:p>
            <a:r>
              <a:rPr lang="en-US" sz="1050" b="1" dirty="0">
                <a:latin typeface="Segoe"/>
              </a:rPr>
              <a:t>Services and Application Integration Framework (AIF)</a:t>
            </a:r>
          </a:p>
          <a:p>
            <a:r>
              <a:rPr lang="en-US" sz="1050" dirty="0">
                <a:latin typeface="Segoe"/>
              </a:rPr>
              <a:t>You can use Microsoft Dynamics AX services to expose its functionality through Windows Communication Foundation (WCF)-based services. </a:t>
            </a:r>
          </a:p>
          <a:p>
            <a:r>
              <a:rPr lang="en-US" sz="1050" dirty="0">
                <a:latin typeface="Segoe"/>
              </a:rPr>
              <a:t>AIF supports inbound and outbound message processing. </a:t>
            </a:r>
          </a:p>
          <a:p>
            <a:endParaRPr lang="en-US" sz="1050" dirty="0">
              <a:latin typeface="Segoe"/>
            </a:endParaRPr>
          </a:p>
          <a:p>
            <a:r>
              <a:rPr lang="en-US" sz="1050" b="1" dirty="0">
                <a:latin typeface="Segoe"/>
              </a:rPr>
              <a:t>Help Server</a:t>
            </a:r>
          </a:p>
          <a:p>
            <a:r>
              <a:rPr lang="en-US" sz="1050" dirty="0">
                <a:latin typeface="Segoe"/>
              </a:rPr>
              <a:t>The Microsoft Dynamics AX Help system uses a server to store and distribute help documentation. </a:t>
            </a:r>
          </a:p>
          <a:p>
            <a:endParaRPr lang="en-US" sz="1050" dirty="0">
              <a:latin typeface="Segoe"/>
            </a:endParaRPr>
          </a:p>
          <a:p>
            <a:r>
              <a:rPr lang="en-US" sz="1050" b="1" dirty="0">
                <a:latin typeface="Segoe"/>
              </a:rPr>
              <a:t>Microsoft Project Server Integration</a:t>
            </a:r>
          </a:p>
          <a:p>
            <a:r>
              <a:rPr lang="en-US" sz="1050" dirty="0">
                <a:latin typeface="Segoe"/>
              </a:rPr>
              <a:t>The Microsoft Dynamics AX integration with Project Server requires two integration components: the synchronization service for Project Server and the synchronization proxy for Project Server. </a:t>
            </a:r>
          </a:p>
          <a:p>
            <a:endParaRPr lang="en-US" sz="1050" dirty="0">
              <a:latin typeface="Segoe"/>
            </a:endParaRPr>
          </a:p>
          <a:p>
            <a:r>
              <a:rPr lang="en-US" sz="1050" b="1" dirty="0">
                <a:latin typeface="Segoe"/>
              </a:rPr>
              <a:t>The Microsoft Dynamics AX Database</a:t>
            </a:r>
          </a:p>
          <a:p>
            <a:r>
              <a:rPr lang="en-US" sz="1050" dirty="0">
                <a:latin typeface="Segoe"/>
              </a:rPr>
              <a:t>The database is a SQL Server database that contains transaction and reference data. </a:t>
            </a:r>
          </a:p>
          <a:p>
            <a:endParaRPr lang="en-US" sz="1050" dirty="0">
              <a:latin typeface="Segoe"/>
            </a:endParaRPr>
          </a:p>
          <a:p>
            <a:r>
              <a:rPr lang="en-US" sz="1050" b="1" dirty="0">
                <a:latin typeface="Segoe"/>
              </a:rPr>
              <a:t>The Model Store</a:t>
            </a:r>
          </a:p>
          <a:p>
            <a:r>
              <a:rPr lang="en-US" sz="1050" dirty="0">
                <a:latin typeface="Segoe"/>
              </a:rPr>
              <a:t>The model store is a SQL Server database where all Microsoft Dynamics AX application elements are stored, including customizations. </a:t>
            </a:r>
          </a:p>
          <a:p>
            <a:r>
              <a:rPr lang="en-US" sz="1050" dirty="0">
                <a:latin typeface="Segoe"/>
              </a:rPr>
              <a:t>Layer and model information are integral parts of the store. </a:t>
            </a:r>
          </a:p>
          <a:p>
            <a:endParaRPr lang="en-US" sz="1050" dirty="0">
              <a:latin typeface="Segoe"/>
            </a:endParaRPr>
          </a:p>
          <a:p>
            <a:r>
              <a:rPr lang="en-US" sz="1050" b="1" dirty="0">
                <a:latin typeface="Segoe"/>
              </a:rPr>
              <a:t>Other Databases</a:t>
            </a:r>
          </a:p>
          <a:p>
            <a:r>
              <a:rPr lang="en-US" sz="1050" dirty="0">
                <a:latin typeface="Segoe"/>
              </a:rPr>
              <a:t>The Enterprise Portal requires SharePoint content and configuration databases. SQL Server report server requires an SSRS database. Support for OLAP cubes requires an SSAS database.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37</a:t>
            </a:fld>
            <a:endParaRPr lang="en-US" dirty="0"/>
          </a:p>
        </p:txBody>
      </p:sp>
    </p:spTree>
    <p:extLst>
      <p:ext uri="{BB962C8B-B14F-4D97-AF65-F5344CB8AC3E}">
        <p14:creationId xmlns:p14="http://schemas.microsoft.com/office/powerpoint/2010/main" val="2982070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
        <p:nvSpPr>
          <p:cNvPr id="3" name="Slide Image Placeholder 2"/>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77858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3211314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39</a:t>
            </a:fld>
            <a:endParaRPr lang="en-US" dirty="0"/>
          </a:p>
        </p:txBody>
      </p:sp>
    </p:spTree>
    <p:extLst>
      <p:ext uri="{BB962C8B-B14F-4D97-AF65-F5344CB8AC3E}">
        <p14:creationId xmlns:p14="http://schemas.microsoft.com/office/powerpoint/2010/main" val="2397837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40</a:t>
            </a:fld>
            <a:endParaRPr lang="en-US" dirty="0"/>
          </a:p>
        </p:txBody>
      </p:sp>
    </p:spTree>
    <p:extLst>
      <p:ext uri="{BB962C8B-B14F-4D97-AF65-F5344CB8AC3E}">
        <p14:creationId xmlns:p14="http://schemas.microsoft.com/office/powerpoint/2010/main" val="148020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41</a:t>
            </a:fld>
            <a:endParaRPr lang="en-US" dirty="0"/>
          </a:p>
        </p:txBody>
      </p:sp>
    </p:spTree>
    <p:extLst>
      <p:ext uri="{BB962C8B-B14F-4D97-AF65-F5344CB8AC3E}">
        <p14:creationId xmlns:p14="http://schemas.microsoft.com/office/powerpoint/2010/main" val="1927210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n-US"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89509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n-US"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063786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44</a:t>
            </a:fld>
            <a:endParaRPr lang="en-US" dirty="0"/>
          </a:p>
        </p:txBody>
      </p:sp>
    </p:spTree>
    <p:extLst>
      <p:ext uri="{BB962C8B-B14F-4D97-AF65-F5344CB8AC3E}">
        <p14:creationId xmlns:p14="http://schemas.microsoft.com/office/powerpoint/2010/main" val="3655348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45</a:t>
            </a:fld>
            <a:endParaRPr lang="en-US" dirty="0"/>
          </a:p>
        </p:txBody>
      </p:sp>
    </p:spTree>
    <p:extLst>
      <p:ext uri="{BB962C8B-B14F-4D97-AF65-F5344CB8AC3E}">
        <p14:creationId xmlns:p14="http://schemas.microsoft.com/office/powerpoint/2010/main" val="2422196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46</a:t>
            </a:fld>
            <a:endParaRPr lang="en-US" dirty="0"/>
          </a:p>
        </p:txBody>
      </p:sp>
    </p:spTree>
    <p:extLst>
      <p:ext uri="{BB962C8B-B14F-4D97-AF65-F5344CB8AC3E}">
        <p14:creationId xmlns:p14="http://schemas.microsoft.com/office/powerpoint/2010/main" val="15823559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47</a:t>
            </a:fld>
            <a:endParaRPr lang="en-US" dirty="0"/>
          </a:p>
        </p:txBody>
      </p:sp>
    </p:spTree>
    <p:extLst>
      <p:ext uri="{BB962C8B-B14F-4D97-AF65-F5344CB8AC3E}">
        <p14:creationId xmlns:p14="http://schemas.microsoft.com/office/powerpoint/2010/main" val="4190900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48</a:t>
            </a:fld>
            <a:endParaRPr lang="en-US" dirty="0"/>
          </a:p>
        </p:txBody>
      </p:sp>
    </p:spTree>
    <p:extLst>
      <p:ext uri="{BB962C8B-B14F-4D97-AF65-F5344CB8AC3E}">
        <p14:creationId xmlns:p14="http://schemas.microsoft.com/office/powerpoint/2010/main" val="200712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20E16-7E2D-4061-8759-5F8497A7A433}" type="slidenum">
              <a:rPr lang="en-US" smtClean="0"/>
              <a:pPr/>
              <a:t>49</a:t>
            </a:fld>
            <a:endParaRPr lang="en-US" dirty="0"/>
          </a:p>
        </p:txBody>
      </p:sp>
    </p:spTree>
    <p:extLst>
      <p:ext uri="{BB962C8B-B14F-4D97-AF65-F5344CB8AC3E}">
        <p14:creationId xmlns:p14="http://schemas.microsoft.com/office/powerpoint/2010/main" val="2147666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
        <p:nvSpPr>
          <p:cNvPr id="7" name="Notes Placeholder 6"/>
          <p:cNvSpPr>
            <a:spLocks noGrp="1"/>
          </p:cNvSpPr>
          <p:nvPr>
            <p:ph type="body" idx="1"/>
          </p:nvPr>
        </p:nvSpPr>
        <p:spPr/>
        <p:txBody>
          <a:bodyPr/>
          <a:lstStyle/>
          <a:p>
            <a:r>
              <a:rPr lang="en-US" sz="1050" dirty="0" smtClean="0">
                <a:latin typeface="Segoe"/>
              </a:rPr>
              <a:t>All companies should have a thorough disaster recovery plan that describes what the company will do if a disaster happens.</a:t>
            </a:r>
          </a:p>
          <a:p>
            <a:r>
              <a:rPr lang="en-US" sz="1050" dirty="0" smtClean="0">
                <a:latin typeface="Segoe"/>
              </a:rPr>
              <a:t>To determine what provisions to make for partial or complete loss of data, stakeholders must determine the total cost of rebuilding or replacing the organization's data. Consider the following:</a:t>
            </a:r>
          </a:p>
          <a:p>
            <a:pPr marL="171450" lvl="0" indent="-171450">
              <a:buFont typeface="Arial" panose="020B0604020202020204" pitchFamily="34" charset="0"/>
              <a:buChar char="•"/>
            </a:pPr>
            <a:r>
              <a:rPr lang="en-US" sz="1050" dirty="0" smtClean="0">
                <a:latin typeface="Segoe"/>
              </a:rPr>
              <a:t>What are the costs of reconstructing the organization's financial,</a:t>
            </a:r>
            <a:br>
              <a:rPr lang="en-US" sz="1050" dirty="0" smtClean="0">
                <a:latin typeface="Segoe"/>
              </a:rPr>
            </a:br>
            <a:r>
              <a:rPr lang="en-US" sz="1050" dirty="0" smtClean="0">
                <a:latin typeface="Segoe"/>
              </a:rPr>
              <a:t>personnel, and other business data? </a:t>
            </a:r>
          </a:p>
          <a:p>
            <a:pPr marL="171450" lvl="0" indent="-171450">
              <a:buFont typeface="Arial" panose="020B0604020202020204" pitchFamily="34" charset="0"/>
              <a:buChar char="•"/>
            </a:pPr>
            <a:r>
              <a:rPr lang="en-US" sz="1050" dirty="0" smtClean="0">
                <a:latin typeface="Segoe"/>
              </a:rPr>
              <a:t>What does the business insurance cover with regard to replacing lost</a:t>
            </a:r>
            <a:br>
              <a:rPr lang="en-US" sz="1050" dirty="0" smtClean="0">
                <a:latin typeface="Segoe"/>
              </a:rPr>
            </a:br>
            <a:r>
              <a:rPr lang="en-US" sz="1050" dirty="0" smtClean="0">
                <a:latin typeface="Segoe"/>
              </a:rPr>
              <a:t>data?</a:t>
            </a:r>
          </a:p>
          <a:p>
            <a:pPr marL="171450" lvl="0" indent="-171450">
              <a:buFont typeface="Arial" panose="020B0604020202020204" pitchFamily="34" charset="0"/>
              <a:buChar char="•"/>
            </a:pPr>
            <a:r>
              <a:rPr lang="en-US" sz="1050" dirty="0" smtClean="0">
                <a:latin typeface="Segoe"/>
              </a:rPr>
              <a:t>How long would it take to reconstruct the business’ data? How</a:t>
            </a:r>
            <a:br>
              <a:rPr lang="en-US" sz="1050" dirty="0" smtClean="0">
                <a:latin typeface="Segoe"/>
              </a:rPr>
            </a:br>
            <a:r>
              <a:rPr lang="en-US" sz="1050" dirty="0" smtClean="0">
                <a:latin typeface="Segoe"/>
              </a:rPr>
              <a:t>would this translate into lost future business?</a:t>
            </a:r>
          </a:p>
          <a:p>
            <a:pPr marL="171450" lvl="0" indent="-171450">
              <a:buFont typeface="Arial" panose="020B0604020202020204" pitchFamily="34" charset="0"/>
              <a:buChar char="•"/>
            </a:pPr>
            <a:r>
              <a:rPr lang="en-US" sz="1050" dirty="0" smtClean="0">
                <a:latin typeface="Segoe"/>
              </a:rPr>
              <a:t>What is the cost for each hour of server downtime?</a:t>
            </a:r>
          </a:p>
          <a:p>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686813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
        <p:nvSpPr>
          <p:cNvPr id="7" name="Notes Placeholder 6"/>
          <p:cNvSpPr>
            <a:spLocks noGrp="1"/>
          </p:cNvSpPr>
          <p:nvPr>
            <p:ph type="body" idx="1"/>
          </p:nvPr>
        </p:nvSpPr>
        <p:spPr/>
        <p:txBody>
          <a:bodyPr>
            <a:normAutofit/>
          </a:bodyPr>
          <a:lstStyle/>
          <a:p>
            <a:r>
              <a:rPr lang="en-US" sz="1050" b="1" dirty="0" smtClean="0">
                <a:latin typeface="Segoe"/>
              </a:rPr>
              <a:t>Planning Disaster Recovery</a:t>
            </a:r>
          </a:p>
          <a:p>
            <a:r>
              <a:rPr lang="en-US" sz="1050" dirty="0" smtClean="0">
                <a:latin typeface="Segoe"/>
              </a:rPr>
              <a:t>A disaster recovery plan is necessary to ensure that all systems and data can be quickly restored if a disaster occurs. It is important to determine and prepare for all the steps required to respond to each type of disaster, and to test the recovery steps by simulating a catastrophic event.</a:t>
            </a:r>
          </a:p>
          <a:p>
            <a:r>
              <a:rPr lang="en-US" sz="1050" dirty="0" smtClean="0">
                <a:latin typeface="Segoe"/>
              </a:rPr>
              <a:t>A disaster recovery plan can be structured in many different ways and contain many types of information, such as the following:</a:t>
            </a:r>
          </a:p>
          <a:p>
            <a:pPr marL="171450" lvl="0" indent="-171450">
              <a:buFont typeface="Arial" panose="020B0604020202020204" pitchFamily="34" charset="0"/>
              <a:buChar char="•"/>
            </a:pPr>
            <a:r>
              <a:rPr lang="en-US" sz="1050" dirty="0" smtClean="0">
                <a:latin typeface="Segoe"/>
              </a:rPr>
              <a:t>Information about who owns the administration of the plan</a:t>
            </a:r>
          </a:p>
          <a:p>
            <a:pPr marL="171450" lvl="0" indent="-171450">
              <a:buFont typeface="Arial" panose="020B0604020202020204" pitchFamily="34" charset="0"/>
              <a:buChar char="•"/>
            </a:pPr>
            <a:r>
              <a:rPr lang="en-US" sz="1050" dirty="0" smtClean="0">
                <a:latin typeface="Segoe"/>
              </a:rPr>
              <a:t>A list of people to contact and instructions on how to contact them</a:t>
            </a:r>
          </a:p>
          <a:p>
            <a:pPr marL="171450" lvl="0" indent="-171450">
              <a:buFont typeface="Arial" panose="020B0604020202020204" pitchFamily="34" charset="0"/>
              <a:buChar char="•"/>
            </a:pPr>
            <a:r>
              <a:rPr lang="en-US" sz="1050" dirty="0" smtClean="0">
                <a:latin typeface="Segoe"/>
              </a:rPr>
              <a:t>A list of potential disasters and a checklist for recovery from each disaster scenario </a:t>
            </a:r>
          </a:p>
          <a:p>
            <a:pPr marL="171450" lvl="0" indent="-171450">
              <a:buFont typeface="Arial" panose="020B0604020202020204" pitchFamily="34" charset="0"/>
              <a:buChar char="•"/>
            </a:pPr>
            <a:r>
              <a:rPr lang="en-US" sz="1050" dirty="0" smtClean="0">
                <a:latin typeface="Segoe"/>
              </a:rPr>
              <a:t>Procedure for performing backups</a:t>
            </a:r>
          </a:p>
          <a:p>
            <a:pPr marL="171450" lvl="0" indent="-171450">
              <a:buFont typeface="Arial" panose="020B0604020202020204" pitchFamily="34" charset="0"/>
              <a:buChar char="•"/>
            </a:pPr>
            <a:r>
              <a:rPr lang="en-US" sz="1050" dirty="0" smtClean="0">
                <a:latin typeface="Segoe"/>
              </a:rPr>
              <a:t>Off-site storage policies</a:t>
            </a:r>
          </a:p>
          <a:p>
            <a:pPr marL="171450" lvl="0" indent="-171450">
              <a:buFont typeface="Arial" panose="020B0604020202020204" pitchFamily="34" charset="0"/>
              <a:buChar char="•"/>
            </a:pPr>
            <a:r>
              <a:rPr lang="en-US" sz="1050" dirty="0" smtClean="0">
                <a:latin typeface="Segoe"/>
              </a:rPr>
              <a:t>Procedures for restoring servers and the network</a:t>
            </a:r>
          </a:p>
          <a:p>
            <a:pPr marL="171450" lvl="0" indent="-171450">
              <a:buFont typeface="Arial" panose="020B0604020202020204" pitchFamily="34" charset="0"/>
              <a:buChar char="•"/>
            </a:pPr>
            <a:r>
              <a:rPr lang="en-US" sz="1050" dirty="0" smtClean="0">
                <a:latin typeface="Segoe"/>
              </a:rPr>
              <a:t>A plan to obtain hardware, if necessary</a:t>
            </a:r>
          </a:p>
          <a:p>
            <a:pPr marL="171450" lvl="0" indent="-171450">
              <a:buFont typeface="Arial" panose="020B0604020202020204" pitchFamily="34" charset="0"/>
              <a:buChar char="•"/>
            </a:pPr>
            <a:r>
              <a:rPr lang="en-US" sz="1050" dirty="0" smtClean="0">
                <a:latin typeface="Segoe"/>
              </a:rPr>
              <a:t>How long recovery should take and the final database state the users can expect</a:t>
            </a:r>
          </a:p>
          <a:p>
            <a:pPr marL="171450" lvl="0" indent="-171450">
              <a:buFont typeface="Arial" panose="020B0604020202020204" pitchFamily="34" charset="0"/>
              <a:buChar char="•"/>
            </a:pPr>
            <a:r>
              <a:rPr lang="en-US" sz="1050" dirty="0" smtClean="0">
                <a:latin typeface="Segoe"/>
              </a:rPr>
              <a:t>Steps for reviewing the documentation whenever changes are made to the computers or network</a:t>
            </a: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9247053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32767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848426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12943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
        <p:nvSpPr>
          <p:cNvPr id="7" name="Notes Placeholder 6"/>
          <p:cNvSpPr>
            <a:spLocks noGrp="1"/>
          </p:cNvSpPr>
          <p:nvPr>
            <p:ph type="body" idx="1"/>
          </p:nvPr>
        </p:nvSpPr>
        <p:spPr>
          <a:xfrm>
            <a:off x="381000" y="3928120"/>
            <a:ext cx="6096000" cy="4773202"/>
          </a:xfrm>
        </p:spPr>
        <p:txBody>
          <a:bodyPr/>
          <a:lstStyle/>
          <a:p>
            <a:r>
              <a:rPr lang="en-US" sz="1050" b="1" dirty="0" smtClean="0">
                <a:latin typeface="Segoe"/>
              </a:rPr>
              <a:t>Disaster Readiness</a:t>
            </a:r>
          </a:p>
          <a:p>
            <a:r>
              <a:rPr lang="en-US" sz="1050" dirty="0" smtClean="0">
                <a:latin typeface="Segoe"/>
              </a:rPr>
              <a:t>Perform the following activities to ensure the business is ready for a disaster:</a:t>
            </a:r>
          </a:p>
          <a:p>
            <a:pPr marL="171450" lvl="0" indent="-171450">
              <a:buFont typeface="Arial" panose="020B0604020202020204" pitchFamily="34" charset="0"/>
              <a:buChar char="•"/>
            </a:pPr>
            <a:r>
              <a:rPr lang="en-US" sz="1050" dirty="0" smtClean="0">
                <a:latin typeface="Segoe"/>
              </a:rPr>
              <a:t>Perform regular backups of the system and user databases, the transaction log, and the Microsoft Dynamics AX application files to reduce data loss. How frequently a company performs backups depends on how much information they can afford to lose compared to the overhead of performing backups too frequently. </a:t>
            </a:r>
          </a:p>
          <a:p>
            <a:pPr marL="171450" lvl="0" indent="-171450">
              <a:buFont typeface="Arial" panose="020B0604020202020204" pitchFamily="34" charset="0"/>
              <a:buChar char="•"/>
            </a:pPr>
            <a:r>
              <a:rPr lang="en-US" sz="1050" dirty="0" smtClean="0">
                <a:latin typeface="Segoe"/>
              </a:rPr>
              <a:t>Thoroughly test backup and recovery procedures on a regularly scheduled basis.</a:t>
            </a:r>
          </a:p>
          <a:p>
            <a:pPr marL="628650" lvl="1" indent="-171450">
              <a:buFont typeface="Arial" panose="020B0604020202020204" pitchFamily="34" charset="0"/>
              <a:buChar char="•"/>
            </a:pPr>
            <a:r>
              <a:rPr lang="en-US" sz="1050" dirty="0" smtClean="0">
                <a:latin typeface="Segoe"/>
              </a:rPr>
              <a:t>Testing ensures the backups are restorable and the recovery procedures are clearly defined and documented</a:t>
            </a:r>
          </a:p>
          <a:p>
            <a:pPr marL="628650" lvl="1" indent="-171450">
              <a:buFont typeface="Arial" panose="020B0604020202020204" pitchFamily="34" charset="0"/>
              <a:buChar char="•"/>
            </a:pPr>
            <a:r>
              <a:rPr lang="en-US" sz="1050" dirty="0" smtClean="0">
                <a:latin typeface="Segoe"/>
              </a:rPr>
              <a:t>Document the following:</a:t>
            </a:r>
          </a:p>
          <a:p>
            <a:pPr marL="1085850" lvl="2" indent="-171450">
              <a:buFont typeface="Arial" panose="020B0604020202020204" pitchFamily="34" charset="0"/>
              <a:buChar char="•"/>
            </a:pPr>
            <a:r>
              <a:rPr lang="en-US" sz="1050" dirty="0" smtClean="0">
                <a:latin typeface="Segoe"/>
              </a:rPr>
              <a:t>Database and file user rights</a:t>
            </a:r>
          </a:p>
          <a:p>
            <a:pPr marL="1085850" lvl="2" indent="-171450">
              <a:buFont typeface="Arial" panose="020B0604020202020204" pitchFamily="34" charset="0"/>
              <a:buChar char="•"/>
            </a:pPr>
            <a:r>
              <a:rPr lang="en-US" sz="1050" dirty="0" smtClean="0">
                <a:latin typeface="Segoe"/>
              </a:rPr>
              <a:t>Product keys for all software</a:t>
            </a:r>
          </a:p>
          <a:p>
            <a:pPr marL="1085850" lvl="2" indent="-171450">
              <a:buFont typeface="Arial" panose="020B0604020202020204" pitchFamily="34" charset="0"/>
              <a:buChar char="•"/>
            </a:pPr>
            <a:r>
              <a:rPr lang="en-US" sz="1050" dirty="0" smtClean="0">
                <a:latin typeface="Segoe"/>
              </a:rPr>
              <a:t>Service packs installed on Windows, the database, and Microsoft Dynamics AX</a:t>
            </a:r>
          </a:p>
          <a:p>
            <a:pPr marL="1085850" lvl="2" indent="-171450">
              <a:buFont typeface="Arial" panose="020B0604020202020204" pitchFamily="34" charset="0"/>
              <a:buChar char="•"/>
            </a:pPr>
            <a:r>
              <a:rPr lang="en-US" sz="1050" dirty="0" smtClean="0">
                <a:latin typeface="Segoe"/>
              </a:rPr>
              <a:t>Recovery of other databases, such as SharePoint Services Foundation</a:t>
            </a:r>
          </a:p>
          <a:p>
            <a:pPr lvl="0"/>
            <a:endParaRPr lang="en-US" dirty="0" smtClean="0"/>
          </a:p>
          <a:p>
            <a:endParaRPr lang="en-US" dirty="0"/>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0878265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
        <p:nvSpPr>
          <p:cNvPr id="7" name="Notes Placeholder 6"/>
          <p:cNvSpPr>
            <a:spLocks noGrp="1"/>
          </p:cNvSpPr>
          <p:nvPr>
            <p:ph type="body" idx="1"/>
          </p:nvPr>
        </p:nvSpPr>
        <p:spPr>
          <a:xfrm>
            <a:off x="381000" y="3928120"/>
            <a:ext cx="6096000" cy="4773202"/>
          </a:xfrm>
        </p:spPr>
        <p:txBody>
          <a:bodyPr>
            <a:normAutofit/>
          </a:bodyPr>
          <a:lstStyle/>
          <a:p>
            <a:r>
              <a:rPr lang="en-US" sz="1050" dirty="0" smtClean="0">
                <a:latin typeface="Segoe"/>
              </a:rPr>
              <a:t>Because multiple applications are possible, the naming convention is important. The recommendation is to use a name that clearly identifies the customer, version, and type of installation.</a:t>
            </a:r>
          </a:p>
          <a:p>
            <a:r>
              <a:rPr lang="en-US" sz="1050" dirty="0" smtClean="0">
                <a:latin typeface="Segoe"/>
              </a:rPr>
              <a:t>This name should include a short form of the customer name, the Microsoft Dynamics AX 2012 version, the service pack version, and a code for the installation type, such as Live, Test, or Dev.</a:t>
            </a:r>
          </a:p>
          <a:p>
            <a:r>
              <a:rPr lang="en-US" sz="1050" b="1" dirty="0" smtClean="0">
                <a:latin typeface="Segoe"/>
              </a:rPr>
              <a:t>Example</a:t>
            </a:r>
          </a:p>
          <a:p>
            <a:r>
              <a:rPr lang="en-US" sz="1050" dirty="0" smtClean="0">
                <a:latin typeface="Segoe"/>
              </a:rPr>
              <a:t>The CON_AX2012_Live name signifies that this is a live, or production, installation of Microsoft Dynamics AX 2012, without any service packs, for the Contoso, Ltd. customer.</a:t>
            </a:r>
          </a:p>
          <a:p>
            <a:r>
              <a:rPr lang="en-US" sz="1050" dirty="0" smtClean="0">
                <a:latin typeface="Segoe"/>
              </a:rPr>
              <a:t>If the administrator wanted to track service packs, the name could be changed to CON_AX2012_SPxx_Live. where xx would be replaced with the version of the service pack installed.</a:t>
            </a:r>
          </a:p>
          <a:p>
            <a:r>
              <a:rPr lang="en-US" sz="1050" dirty="0" smtClean="0">
                <a:latin typeface="Segoe"/>
              </a:rPr>
              <a:t>One reason for having a clear naming convention is that the Microsoft Dynamics AX client, or the AOS configuration, links the application object with the database. If the names are unclear, it is easy to accidentally set up a client to use development application objects and connect to a production database, which could result in lost or corrupted data.</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8072920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2" name="Slide Image Placeholder 1"/>
          <p:cNvSpPr>
            <a:spLocks noGrp="1" noRot="1" noChangeAspect="1"/>
          </p:cNvSpPr>
          <p:nvPr>
            <p:ph type="sldImg"/>
          </p:nvPr>
        </p:nvSpPr>
        <p:spPr>
          <a:xfrm>
            <a:off x="381000" y="482600"/>
            <a:ext cx="6096000" cy="3429000"/>
          </a:xfrm>
        </p:spPr>
      </p:sp>
      <p:sp>
        <p:nvSpPr>
          <p:cNvPr id="4" name="Slide Number Placeholder 3"/>
          <p:cNvSpPr>
            <a:spLocks noGrp="1"/>
          </p:cNvSpPr>
          <p:nvPr>
            <p:ph type="sldNum" sz="quarter" idx="10"/>
          </p:nvPr>
        </p:nvSpPr>
        <p:spPr/>
        <p:txBody>
          <a:bodyPr/>
          <a:lstStyle/>
          <a:p>
            <a:fld id="{89920E16-7E2D-4061-8759-5F8497A7A433}" type="slidenum">
              <a:rPr lang="en-US" smtClean="0"/>
              <a:pPr/>
              <a:t>57</a:t>
            </a:fld>
            <a:endParaRPr lang="en-US" dirty="0"/>
          </a:p>
        </p:txBody>
      </p:sp>
    </p:spTree>
    <p:extLst>
      <p:ext uri="{BB962C8B-B14F-4D97-AF65-F5344CB8AC3E}">
        <p14:creationId xmlns:p14="http://schemas.microsoft.com/office/powerpoint/2010/main" val="15436224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204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372316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773115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9481821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0117309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62</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29040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0270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981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7" name="Notes Placeholder 6"/>
          <p:cNvSpPr>
            <a:spLocks noGrp="1"/>
          </p:cNvSpPr>
          <p:nvPr>
            <p:ph type="body" idx="1"/>
          </p:nvPr>
        </p:nvSpPr>
        <p:spPr/>
        <p:txBody>
          <a:bodyPr>
            <a:normAutofit/>
          </a:bodyPr>
          <a:lstStyle/>
          <a:p>
            <a:r>
              <a:rPr lang="en-US" sz="1050" dirty="0" smtClean="0">
                <a:latin typeface="Segoe"/>
              </a:rPr>
              <a:t>If you understand the internal architecture of Microsoft Dynamics AX, you can more effectively make decisions when you plan, customize, and deploy a system.</a:t>
            </a:r>
          </a:p>
          <a:p>
            <a:pPr lvl="0"/>
            <a:r>
              <a:rPr lang="en-US" sz="1050" dirty="0" smtClean="0">
                <a:latin typeface="Segoe"/>
              </a:rPr>
              <a:t>The diagram above provides a high-level overview of the system architecture of Microsoft Dynamics AX.</a:t>
            </a:r>
            <a:endParaRPr lang="en-US" sz="1050" dirty="0">
              <a:latin typeface="Segoe"/>
            </a:endParaRPr>
          </a:p>
        </p:txBody>
      </p:sp>
      <p:sp>
        <p:nvSpPr>
          <p:cNvPr id="5" name="Slide Image Placeholder 4"/>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6859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853440" y="3291840"/>
            <a:ext cx="10728960" cy="1005840"/>
          </a:xfrm>
        </p:spPr>
        <p:txBody>
          <a:bodyPr>
            <a:noAutofit/>
          </a:bodyPr>
          <a:lstStyle>
            <a:lvl1pPr marL="0" marR="0" indent="0" algn="l" defTabSz="914218"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107" marR="0" indent="0" algn="l" defTabSz="914218" rtl="0" eaLnBrk="1" fontAlgn="auto" latinLnBrk="0" hangingPunct="1">
              <a:lnSpc>
                <a:spcPct val="100000"/>
              </a:lnSpc>
              <a:spcBef>
                <a:spcPct val="20000"/>
              </a:spcBef>
              <a:spcAft>
                <a:spcPts val="0"/>
              </a:spcAft>
              <a:buClrTx/>
              <a:buSzPct val="110000"/>
              <a:buFont typeface="Arial" pitchFamily="34" charset="0"/>
              <a:buNone/>
              <a:tabLst/>
              <a:defRPr sz="1900">
                <a:solidFill>
                  <a:schemeClr val="tx1">
                    <a:lumMod val="75000"/>
                    <a:lumOff val="25000"/>
                  </a:schemeClr>
                </a:solidFill>
              </a:defRPr>
            </a:lvl2pPr>
            <a:lvl3pPr marL="914218" marR="0" indent="0" algn="l" defTabSz="914218"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328" marR="0" indent="0" algn="l" defTabSz="914218" rtl="0" eaLnBrk="1" fontAlgn="auto" latinLnBrk="0" hangingPunct="1">
              <a:lnSpc>
                <a:spcPct val="100000"/>
              </a:lnSpc>
              <a:spcBef>
                <a:spcPct val="20000"/>
              </a:spcBef>
              <a:spcAft>
                <a:spcPts val="0"/>
              </a:spcAft>
              <a:buClrTx/>
              <a:buSzPct val="110000"/>
              <a:buFont typeface="Arial" pitchFamily="34" charset="0"/>
              <a:buNone/>
              <a:tabLst/>
              <a:defRPr sz="1500">
                <a:solidFill>
                  <a:schemeClr val="tx1">
                    <a:lumMod val="75000"/>
                    <a:lumOff val="25000"/>
                  </a:schemeClr>
                </a:solidFill>
              </a:defRPr>
            </a:lvl4pPr>
            <a:lvl5pPr marL="1828437" marR="0" indent="0" algn="l" defTabSz="914218"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Module Title</a:t>
            </a:r>
            <a:endParaRPr lang="en-US" dirty="0"/>
          </a:p>
        </p:txBody>
      </p:sp>
      <p:sp>
        <p:nvSpPr>
          <p:cNvPr id="21" name="Footer Placeholder 4"/>
          <p:cNvSpPr>
            <a:spLocks noGrp="1"/>
          </p:cNvSpPr>
          <p:nvPr>
            <p:ph type="ftr" sz="quarter" idx="11"/>
          </p:nvPr>
        </p:nvSpPr>
        <p:spPr>
          <a:xfrm>
            <a:off x="3535680" y="6474432"/>
            <a:ext cx="4876800" cy="365125"/>
          </a:xfrm>
          <a:prstGeom prst="rect">
            <a:avLst/>
          </a:prstGeom>
        </p:spPr>
        <p:txBody>
          <a:bodyPr anchor="ctr" anchorCtr="0"/>
          <a:lstStyle>
            <a:lvl1pPr>
              <a:defRPr>
                <a:solidFill>
                  <a:schemeClr val="tx1"/>
                </a:solidFill>
              </a:defRPr>
            </a:lvl1pPr>
          </a:lstStyle>
          <a:p>
            <a:r>
              <a:rPr lang="en-US" dirty="0" smtClean="0">
                <a:latin typeface="Segoe" pitchFamily="34" charset="0"/>
              </a:rPr>
              <a:t>Microsoft</a:t>
            </a:r>
            <a:r>
              <a:rPr lang="en-US" dirty="0" smtClean="0"/>
              <a:t> Confidential</a:t>
            </a:r>
            <a:endParaRPr lang="en-US" dirty="0"/>
          </a:p>
        </p:txBody>
      </p:sp>
      <p:sp>
        <p:nvSpPr>
          <p:cNvPr id="24" name="Content Placeholder 22"/>
          <p:cNvSpPr>
            <a:spLocks noGrp="1"/>
          </p:cNvSpPr>
          <p:nvPr>
            <p:ph sz="quarter" idx="18" hasCustomPrompt="1"/>
          </p:nvPr>
        </p:nvSpPr>
        <p:spPr>
          <a:xfrm>
            <a:off x="0" y="5796017"/>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3556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latin typeface="+mn-lt"/>
              </a:rPr>
              <a:t>Action Plan</a:t>
            </a:r>
          </a:p>
        </p:txBody>
      </p:sp>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latin typeface="+mn-lt"/>
              </a:rPr>
              <a:t>Demonstration</a:t>
            </a:r>
          </a:p>
        </p:txBody>
      </p:sp>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latin typeface="+mn-lt"/>
              </a:rPr>
              <a:t>Activity</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rPr>
              <a:t>Discussion</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lIns="91424" tIns="45718" rIns="91424" bIns="45718" rtlCol="0" anchor="ctr" anchorCtr="0">
            <a:noAutofit/>
          </a:bodyPr>
          <a:lstStyle/>
          <a:p>
            <a:pPr>
              <a:buSzPct val="110000"/>
              <a:buFont typeface="Arial" pitchFamily="34" charset="0"/>
              <a:buNone/>
            </a:pPr>
            <a:r>
              <a:rPr lang="en-US" sz="2800" b="1" dirty="0" smtClean="0">
                <a:solidFill>
                  <a:schemeClr val="tx2"/>
                </a:solidFill>
              </a:rPr>
              <a:t>Multimedia</a:t>
            </a: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4165600" y="6474432"/>
            <a:ext cx="48768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3657600" y="2971801"/>
            <a:ext cx="4755176" cy="842963"/>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p:nvPr>
        </p:nvSpPr>
        <p:spPr>
          <a:xfrm>
            <a:off x="406400" y="228600"/>
            <a:ext cx="11375136"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406400" y="914400"/>
            <a:ext cx="11375136" cy="2286000"/>
          </a:xfrm>
        </p:spPr>
        <p:txBody>
          <a:bodyPr>
            <a:noAutofit/>
          </a:bodyPr>
          <a:lstStyle>
            <a:lvl1pPr marL="112692" indent="6351">
              <a:spcAft>
                <a:spcPts val="300"/>
              </a:spcAft>
              <a:buFont typeface="Arial" pitchFamily="34" charset="0"/>
              <a:buNone/>
              <a:defRPr sz="1100"/>
            </a:lvl1pPr>
            <a:lvl2pPr marL="112692" indent="6351">
              <a:buFont typeface="Arial" pitchFamily="34" charset="0"/>
              <a:buNone/>
              <a:defRPr/>
            </a:lvl2pPr>
            <a:lvl3pPr marL="112692" indent="6351">
              <a:buFont typeface="Arial" pitchFamily="34" charset="0"/>
              <a:buNone/>
              <a:defRPr/>
            </a:lvl3pPr>
            <a:lvl4pPr marL="112692" indent="6351">
              <a:buFont typeface="Arial" pitchFamily="34" charset="0"/>
              <a:buNone/>
              <a:defRPr/>
            </a:lvl4pPr>
            <a:lvl5pPr marL="112692" indent="6351">
              <a:buFont typeface="Arial" pitchFamily="34" charset="0"/>
              <a:buNone/>
              <a:defRPr/>
            </a:lvl5pPr>
          </a:lstStyle>
          <a:p>
            <a:pPr lvl="0"/>
            <a:r>
              <a:rPr lang="en-US" dirty="0" smtClean="0"/>
              <a:t>Click to edit Master text styles</a:t>
            </a:r>
          </a:p>
        </p:txBody>
      </p:sp>
      <p:sp>
        <p:nvSpPr>
          <p:cNvPr id="24" name="Text Placeholder 19"/>
          <p:cNvSpPr>
            <a:spLocks noGrp="1"/>
          </p:cNvSpPr>
          <p:nvPr>
            <p:ph type="body" sz="quarter" idx="14"/>
          </p:nvPr>
        </p:nvSpPr>
        <p:spPr>
          <a:xfrm>
            <a:off x="406400" y="3962400"/>
            <a:ext cx="11375136" cy="2286000"/>
          </a:xfrm>
        </p:spPr>
        <p:txBody>
          <a:bodyPr>
            <a:noAutofit/>
          </a:bodyPr>
          <a:lstStyle>
            <a:lvl1pPr marL="112692" indent="6351">
              <a:spcAft>
                <a:spcPts val="300"/>
              </a:spcAft>
              <a:buFont typeface="Arial" pitchFamily="34" charset="0"/>
              <a:buNone/>
              <a:defRPr sz="1100"/>
            </a:lvl1pPr>
            <a:lvl2pPr marL="112692" indent="6351">
              <a:buFont typeface="Arial" pitchFamily="34" charset="0"/>
              <a:buNone/>
              <a:defRPr/>
            </a:lvl2pPr>
            <a:lvl3pPr marL="112692" indent="6351">
              <a:buFont typeface="Arial" pitchFamily="34" charset="0"/>
              <a:buNone/>
              <a:defRPr/>
            </a:lvl3pPr>
            <a:lvl4pPr marL="112692" indent="6351">
              <a:buFont typeface="Arial" pitchFamily="34" charset="0"/>
              <a:buNone/>
              <a:defRPr/>
            </a:lvl4pPr>
            <a:lvl5pPr marL="112692" indent="6351">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406400" y="3276600"/>
            <a:ext cx="11375136"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300"/>
            </a:lvl2pPr>
            <a:lvl3pPr>
              <a:buFont typeface="Arial" pitchFamily="34" charset="0"/>
              <a:buNone/>
              <a:defRPr sz="2300"/>
            </a:lvl3pPr>
            <a:lvl4pPr>
              <a:buFont typeface="Arial" pitchFamily="34" charset="0"/>
              <a:buNone/>
              <a:defRPr sz="2300"/>
            </a:lvl4pPr>
            <a:lvl5pPr>
              <a:buFont typeface="Arial" pitchFamily="34" charset="0"/>
              <a:buNone/>
              <a:defRPr sz="2300"/>
            </a:lvl5pPr>
          </a:lstStyle>
          <a:p>
            <a:pPr lvl="0"/>
            <a:r>
              <a:rPr lang="en-US" dirty="0" smtClean="0"/>
              <a:t>Click to edit Master text styles</a:t>
            </a:r>
          </a:p>
        </p:txBody>
      </p:sp>
      <p:sp>
        <p:nvSpPr>
          <p:cNvPr id="30" name="Text Placeholder 29"/>
          <p:cNvSpPr>
            <a:spLocks noGrp="1"/>
          </p:cNvSpPr>
          <p:nvPr>
            <p:ph type="body" sz="quarter" idx="17"/>
          </p:nvPr>
        </p:nvSpPr>
        <p:spPr>
          <a:xfrm>
            <a:off x="406400" y="3725672"/>
            <a:ext cx="7315200" cy="228600"/>
          </a:xfrm>
        </p:spPr>
        <p:txBody>
          <a:bodyPr lIns="182846" tIns="0" rIns="182846" bIns="0" anchor="ctr" anchorCtr="0">
            <a:noAutofit/>
          </a:bodyPr>
          <a:lstStyle>
            <a:lvl1pPr marL="0" indent="0">
              <a:spcBef>
                <a:spcPts val="0"/>
              </a:spcBef>
              <a:buFont typeface="Arial" pitchFamily="34" charset="0"/>
              <a:buNone/>
              <a:defRPr sz="1100" b="0">
                <a:solidFill>
                  <a:schemeClr val="bg2"/>
                </a:solidFill>
              </a:defRPr>
            </a:lvl1pPr>
            <a:lvl2pPr marL="112692" indent="6351">
              <a:buFont typeface="Arial" pitchFamily="34" charset="0"/>
              <a:buNone/>
              <a:defRPr sz="1100"/>
            </a:lvl2pPr>
            <a:lvl3pPr marL="112692" indent="6351">
              <a:buFont typeface="Arial" pitchFamily="34" charset="0"/>
              <a:buNone/>
              <a:defRPr sz="1100"/>
            </a:lvl3pPr>
            <a:lvl4pPr marL="112692" indent="6351">
              <a:buFont typeface="Arial" pitchFamily="34" charset="0"/>
              <a:buNone/>
              <a:defRPr sz="1100"/>
            </a:lvl4pPr>
            <a:lvl5pPr marL="112692" indent="6351">
              <a:buFont typeface="Arial" pitchFamily="34" charset="0"/>
              <a:buNone/>
              <a:defRPr sz="1100"/>
            </a:lvl5pPr>
          </a:lstStyle>
          <a:p>
            <a:pPr lvl="0"/>
            <a:r>
              <a:rPr lang="en-US" dirty="0" smtClean="0"/>
              <a:t>Click to edit Master text styles</a:t>
            </a:r>
          </a:p>
        </p:txBody>
      </p:sp>
      <p:sp>
        <p:nvSpPr>
          <p:cNvPr id="14" name="Footer Placeholder 13"/>
          <p:cNvSpPr>
            <a:spLocks noGrp="1"/>
          </p:cNvSpPr>
          <p:nvPr>
            <p:ph type="ftr" sz="quarter" idx="20"/>
          </p:nvPr>
        </p:nvSpPr>
        <p:spPr>
          <a:xfrm>
            <a:off x="406400" y="675640"/>
            <a:ext cx="7315200" cy="228600"/>
          </a:xfrm>
        </p:spPr>
        <p:txBody>
          <a:bodyPr lIns="182846" tIns="0" rIns="182846" bIns="0"/>
          <a:lstStyle>
            <a:lvl1pPr algn="l">
              <a:defRPr sz="110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13"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tes_Continue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hasCustomPrompt="1"/>
          </p:nvPr>
        </p:nvSpPr>
        <p:spPr>
          <a:xfrm>
            <a:off x="406400" y="228600"/>
            <a:ext cx="11379200" cy="914400"/>
          </a:xfrm>
        </p:spPr>
        <p:txBody>
          <a:bodyPr anchor="b" anchorCtr="0">
            <a:noAutofit/>
          </a:bodyPr>
          <a:lstStyle>
            <a:lvl1pPr>
              <a:defRPr sz="3200">
                <a:solidFill>
                  <a:schemeClr val="tx2"/>
                </a:solidFill>
              </a:defRPr>
            </a:lvl1pPr>
          </a:lstStyle>
          <a:p>
            <a:r>
              <a:rPr lang="en-US" dirty="0" smtClean="0"/>
              <a:t>Notes Continued</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3209822285"/>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pic>
        <p:nvPicPr>
          <p:cNvPr id="14" name="Picture 13" descr="SMSGR-Inside-top.jpg"/>
          <p:cNvPicPr>
            <a:picLocks/>
          </p:cNvPicPr>
          <p:nvPr userDrawn="1"/>
        </p:nvPicPr>
        <p:blipFill>
          <a:blip r:embed="rId2" cstate="print"/>
          <a:stretch>
            <a:fillRect/>
          </a:stretch>
        </p:blipFill>
        <p:spPr>
          <a:xfrm flipH="1">
            <a:off x="0" y="6419088"/>
            <a:ext cx="12192000" cy="438912"/>
          </a:xfrm>
          <a:prstGeom prst="rect">
            <a:avLst/>
          </a:prstGeom>
        </p:spPr>
      </p:pic>
      <p:pic>
        <p:nvPicPr>
          <p:cNvPr id="13" name="Picture 12" descr="MSSVC_wL_Transparent.png"/>
          <p:cNvPicPr>
            <a:picLocks noChangeAspect="1"/>
          </p:cNvPicPr>
          <p:nvPr userDrawn="1"/>
        </p:nvPicPr>
        <p:blipFill>
          <a:blip r:embed="rId3" cstate="print"/>
          <a:stretch>
            <a:fillRect/>
          </a:stretch>
        </p:blipFill>
        <p:spPr>
          <a:xfrm>
            <a:off x="9448803" y="6419088"/>
            <a:ext cx="2775428" cy="438912"/>
          </a:xfrm>
          <a:prstGeom prst="rect">
            <a:avLst/>
          </a:prstGeom>
        </p:spPr>
      </p:pic>
      <p:pic>
        <p:nvPicPr>
          <p:cNvPr id="10" name="Picture 9" descr="SMSGR-Inside-top.jpg"/>
          <p:cNvPicPr>
            <a:picLocks noChangeAspect="1"/>
          </p:cNvPicPr>
          <p:nvPr userDrawn="1"/>
        </p:nvPicPr>
        <p:blipFill>
          <a:blip r:embed="rId2" cstate="print"/>
          <a:stretch>
            <a:fillRect/>
          </a:stretch>
        </p:blipFill>
        <p:spPr>
          <a:xfrm>
            <a:off x="0" y="10"/>
            <a:ext cx="12192000" cy="137247"/>
          </a:xfrm>
          <a:prstGeom prst="rect">
            <a:avLst/>
          </a:prstGeom>
        </p:spPr>
      </p:pic>
      <p:sp>
        <p:nvSpPr>
          <p:cNvPr id="2" name="Title 1"/>
          <p:cNvSpPr>
            <a:spLocks noGrp="1"/>
          </p:cNvSpPr>
          <p:nvPr userDrawn="1">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userDrawn="1">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657600" y="6476301"/>
            <a:ext cx="4876800" cy="365760"/>
          </a:xfrm>
          <a:prstGeom prst="rect">
            <a:avLst/>
          </a:prstGeom>
        </p:spPr>
        <p:txBody>
          <a:bodyPr anchor="ctr" anchorCtr="0"/>
          <a:lstStyle>
            <a:lvl1pPr algn="ctr">
              <a:defRPr>
                <a:solidFill>
                  <a:schemeClr val="bg1"/>
                </a:solidFill>
              </a:defRPr>
            </a:lvl1pPr>
          </a:lstStyle>
          <a:p>
            <a:r>
              <a:rPr lang="en-US" smtClean="0">
                <a:solidFill>
                  <a:prstClr val="white"/>
                </a:solidFill>
              </a:rPr>
              <a:t>Microsoft Confidential - For Internal Use Only</a:t>
            </a:r>
            <a:endParaRPr lang="en-US">
              <a:solidFill>
                <a:prstClr val="white"/>
              </a:solidFill>
            </a:endParaRPr>
          </a:p>
        </p:txBody>
      </p:sp>
      <p:sp>
        <p:nvSpPr>
          <p:cNvPr id="19" name="Date Placeholder 3"/>
          <p:cNvSpPr>
            <a:spLocks noGrp="1"/>
          </p:cNvSpPr>
          <p:nvPr>
            <p:ph type="dt" sz="half" idx="10"/>
          </p:nvPr>
        </p:nvSpPr>
        <p:spPr>
          <a:xfrm>
            <a:off x="812800" y="6476304"/>
            <a:ext cx="1117600" cy="365125"/>
          </a:xfrm>
          <a:prstGeom prst="rect">
            <a:avLst/>
          </a:prstGeom>
        </p:spPr>
        <p:txBody>
          <a:bodyPr lIns="91424" tIns="45718" rIns="91424" bIns="45718" anchor="ctr" anchorCtr="0"/>
          <a:lstStyle>
            <a:lvl1pPr>
              <a:defRPr>
                <a:solidFill>
                  <a:schemeClr val="bg1"/>
                </a:solidFill>
              </a:defRPr>
            </a:lvl1pPr>
          </a:lstStyle>
          <a:p>
            <a:r>
              <a:rPr lang="en-US" smtClean="0">
                <a:solidFill>
                  <a:prstClr val="white"/>
                </a:solidFill>
              </a:rPr>
              <a:t>October 2008</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F36DB0E4-7632-4126-BCC8-EAE49299425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59538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834" marR="0" indent="-342834" algn="l" defTabSz="914218"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801" marR="0" indent="-285697" algn="l" defTabSz="914218" rtl="0" eaLnBrk="1" fontAlgn="auto" latinLnBrk="0" hangingPunct="1">
              <a:lnSpc>
                <a:spcPct val="100000"/>
              </a:lnSpc>
              <a:spcBef>
                <a:spcPct val="20000"/>
              </a:spcBef>
              <a:spcAft>
                <a:spcPts val="0"/>
              </a:spcAft>
              <a:buClrTx/>
              <a:buSzPct val="110000"/>
              <a:buFontTx/>
              <a:buBlip>
                <a:blip r:embed="rId2"/>
              </a:buBlip>
              <a:tabLst/>
              <a:defRPr sz="1900">
                <a:solidFill>
                  <a:schemeClr val="tx1">
                    <a:lumMod val="75000"/>
                    <a:lumOff val="25000"/>
                  </a:schemeClr>
                </a:solidFill>
              </a:defRPr>
            </a:lvl2pPr>
            <a:lvl3pPr marL="1142774" marR="0" indent="-228557" algn="l" defTabSz="914218"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599880" marR="0" indent="-228557" algn="l" defTabSz="914218" rtl="0" eaLnBrk="1" fontAlgn="auto" latinLnBrk="0" hangingPunct="1">
              <a:lnSpc>
                <a:spcPct val="100000"/>
              </a:lnSpc>
              <a:spcBef>
                <a:spcPct val="20000"/>
              </a:spcBef>
              <a:spcAft>
                <a:spcPts val="0"/>
              </a:spcAft>
              <a:buClrTx/>
              <a:buSzPct val="110000"/>
              <a:buFontTx/>
              <a:buBlip>
                <a:blip r:embed="rId2"/>
              </a:buBlip>
              <a:tabLst/>
              <a:defRPr sz="1500">
                <a:solidFill>
                  <a:schemeClr val="tx1">
                    <a:lumMod val="75000"/>
                    <a:lumOff val="25000"/>
                  </a:schemeClr>
                </a:solidFill>
              </a:defRPr>
            </a:lvl4pPr>
            <a:lvl5pPr marL="2056987" marR="0" indent="-228557" algn="l" defTabSz="914218"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9"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1"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457107"/>
            <a:endParaRPr lang="en-US" sz="1900"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46" tIns="137131">
            <a:normAutofit/>
          </a:bodyPr>
          <a:lstStyle>
            <a:lvl1pPr algn="l">
              <a:defRPr sz="31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500" baseline="0">
                <a:solidFill>
                  <a:schemeClr val="bg1"/>
                </a:solidFill>
                <a:latin typeface="+mn-lt"/>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3220869492"/>
      </p:ext>
    </p:extLst>
  </p:cSld>
  <p:clrMapOvr>
    <a:masterClrMapping/>
  </p:clrMapOvr>
  <p:timing>
    <p:tnLst>
      <p:par>
        <p:cTn id="1" dur="indefinite" restart="never" nodeType="tmRoot"/>
      </p:par>
    </p:tnLst>
  </p:timing>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46" tIns="137131">
            <a:normAutofit/>
          </a:bodyPr>
          <a:lstStyle>
            <a:lvl1pPr algn="l">
              <a:defRPr sz="31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500" baseline="0">
                <a:solidFill>
                  <a:schemeClr val="bg1"/>
                </a:solidFill>
                <a:latin typeface="+mn-lt"/>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641353589"/>
      </p:ext>
    </p:extLst>
  </p:cSld>
  <p:clrMapOvr>
    <a:masterClrMapping/>
  </p:clrMapOvr>
  <p:timing>
    <p:tnLst>
      <p:par>
        <p:cTn id="1" dur="indefinite" restart="never" nodeType="tmRoot"/>
      </p:par>
    </p:tnLst>
  </p:timing>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46" tIns="137131">
            <a:normAutofit/>
          </a:bodyPr>
          <a:lstStyle>
            <a:lvl1pPr marL="285697" indent="-285697">
              <a:spcBef>
                <a:spcPts val="300"/>
              </a:spcBef>
              <a:buFont typeface="Arial" pitchFamily="34" charset="0"/>
              <a:buChar char="•"/>
              <a:defRPr sz="1500" baseline="0">
                <a:solidFill>
                  <a:schemeClr val="tx1"/>
                </a:solidFill>
                <a:latin typeface="+mn-lt"/>
              </a:defRPr>
            </a:lvl1pPr>
            <a:lvl2pPr marL="542818" indent="-277760">
              <a:buFont typeface="Courier New" panose="02070309020205020404" pitchFamily="49" charset="0"/>
              <a:buChar char="o"/>
              <a:defRPr/>
            </a:lvl2pPr>
            <a:lvl3pPr marL="807878" indent="-265060">
              <a:buFont typeface="Wingdings" panose="05000000000000000000" pitchFamily="2" charset="2"/>
              <a:buChar char="§"/>
              <a:defRPr/>
            </a:lvl3pPr>
            <a:lvl5pPr marL="1339584" indent="-266647">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0507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226970" indent="-120629">
              <a:tabLst>
                <a:tab pos="226970" algn="l"/>
              </a:tabLst>
              <a:defRPr>
                <a:solidFill>
                  <a:schemeClr val="bg1"/>
                </a:solidFill>
              </a:defRPr>
            </a:lvl2pPr>
            <a:lvl3pPr marL="460279" indent="-150783">
              <a:defRPr>
                <a:solidFill>
                  <a:schemeClr val="bg1"/>
                </a:solidFill>
              </a:defRPr>
            </a:lvl3pPr>
            <a:lvl4pPr marL="687249" indent="-150783">
              <a:defRPr>
                <a:solidFill>
                  <a:schemeClr val="bg1"/>
                </a:solidFill>
              </a:defRPr>
            </a:lvl4pPr>
            <a:lvl5pPr marL="914218" indent="-153956">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165315"/>
      </p:ext>
    </p:extLst>
  </p:cSld>
  <p:clrMapOvr>
    <a:masterClrMapping/>
  </p:clrMapOvr>
  <p:timing>
    <p:tnLst>
      <p:par>
        <p:cTn id="1" dur="indefinite" restart="never" nodeType="tmRoot"/>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55303774"/>
      </p:ext>
    </p:extLst>
  </p:cSld>
  <p:clrMapOvr>
    <a:masterClrMapping/>
  </p:clrMapOvr>
  <p:timing>
    <p:tnLst>
      <p:par>
        <p:cTn id="1" dur="indefinite" restart="never" nodeType="tmRoot"/>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300"/>
              </a:spcBef>
              <a:buFontTx/>
              <a:buNone/>
              <a:defRPr sz="15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23548380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500">
                <a:solidFill>
                  <a:schemeClr val="bg1"/>
                </a:solidFill>
              </a:defRPr>
            </a:lvl1pPr>
            <a:lvl2pPr>
              <a:lnSpc>
                <a:spcPct val="120000"/>
              </a:lnSpc>
              <a:defRPr sz="1500">
                <a:solidFill>
                  <a:schemeClr val="bg1"/>
                </a:solidFill>
              </a:defRPr>
            </a:lvl2pPr>
            <a:lvl3pPr>
              <a:lnSpc>
                <a:spcPct val="120000"/>
              </a:lnSpc>
              <a:defRPr sz="1500">
                <a:solidFill>
                  <a:schemeClr val="bg1"/>
                </a:solidFill>
              </a:defRPr>
            </a:lvl3pPr>
            <a:lvl4pPr>
              <a:lnSpc>
                <a:spcPct val="120000"/>
              </a:lnSpc>
              <a:defRPr sz="1500">
                <a:solidFill>
                  <a:schemeClr val="bg1"/>
                </a:solidFill>
              </a:defRPr>
            </a:lvl4pPr>
            <a:lvl5pPr>
              <a:lnSpc>
                <a:spcPct val="120000"/>
              </a:lnSpc>
              <a:defRPr sz="15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457107"/>
            <a:endParaRPr lang="en-US" sz="1900">
              <a:solidFill>
                <a:srgbClr val="FFFFFF"/>
              </a:solidFill>
            </a:endParaRPr>
          </a:p>
        </p:txBody>
      </p:sp>
    </p:spTree>
    <p:extLst>
      <p:ext uri="{BB962C8B-B14F-4D97-AF65-F5344CB8AC3E}">
        <p14:creationId xmlns:p14="http://schemas.microsoft.com/office/powerpoint/2010/main" val="173602107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500">
                <a:solidFill>
                  <a:schemeClr val="bg1"/>
                </a:solidFill>
              </a:defRPr>
            </a:lvl1pPr>
            <a:lvl2pPr>
              <a:lnSpc>
                <a:spcPct val="120000"/>
              </a:lnSpc>
              <a:defRPr sz="1500">
                <a:solidFill>
                  <a:schemeClr val="bg1"/>
                </a:solidFill>
              </a:defRPr>
            </a:lvl2pPr>
            <a:lvl3pPr>
              <a:lnSpc>
                <a:spcPct val="120000"/>
              </a:lnSpc>
              <a:defRPr sz="1500">
                <a:solidFill>
                  <a:schemeClr val="bg1"/>
                </a:solidFill>
              </a:defRPr>
            </a:lvl3pPr>
            <a:lvl4pPr>
              <a:lnSpc>
                <a:spcPct val="120000"/>
              </a:lnSpc>
              <a:defRPr sz="1500">
                <a:solidFill>
                  <a:schemeClr val="bg1"/>
                </a:solidFill>
              </a:defRPr>
            </a:lvl4pPr>
            <a:lvl5pPr>
              <a:lnSpc>
                <a:spcPct val="120000"/>
              </a:lnSpc>
              <a:defRPr sz="15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500">
                <a:solidFill>
                  <a:srgbClr val="000000"/>
                </a:solidFill>
              </a:defRPr>
            </a:lvl1pPr>
            <a:lvl2pPr>
              <a:lnSpc>
                <a:spcPct val="120000"/>
              </a:lnSpc>
              <a:defRPr sz="1500">
                <a:solidFill>
                  <a:srgbClr val="000000"/>
                </a:solidFill>
              </a:defRPr>
            </a:lvl2pPr>
            <a:lvl3pPr>
              <a:lnSpc>
                <a:spcPct val="120000"/>
              </a:lnSpc>
              <a:defRPr sz="1500">
                <a:solidFill>
                  <a:srgbClr val="000000"/>
                </a:solidFill>
              </a:defRPr>
            </a:lvl3pPr>
            <a:lvl4pPr>
              <a:lnSpc>
                <a:spcPct val="120000"/>
              </a:lnSpc>
              <a:defRPr sz="1500">
                <a:solidFill>
                  <a:srgbClr val="000000"/>
                </a:solidFill>
              </a:defRPr>
            </a:lvl4pPr>
            <a:lvl5pPr>
              <a:lnSpc>
                <a:spcPct val="120000"/>
              </a:lnSpc>
              <a:defRPr sz="15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2999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31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579134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24" tIns="45718">
            <a:normAutofit/>
          </a:bodyPr>
          <a:lstStyle>
            <a:lvl1pPr marL="457107" indent="-457107">
              <a:spcBef>
                <a:spcPts val="600"/>
              </a:spcBef>
              <a:buFont typeface="+mj-lt"/>
              <a:buAutoNum type="arabicPeriod"/>
              <a:tabLst>
                <a:tab pos="630111" algn="l"/>
              </a:tabLst>
              <a:defRPr sz="2000" baseline="0">
                <a:solidFill>
                  <a:schemeClr val="tx1"/>
                </a:solidFill>
                <a:latin typeface="+mn-lt"/>
                <a:cs typeface="Segoe UI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600"/>
              </a:spcBef>
              <a:buFontTx/>
              <a:buNone/>
              <a:defRPr sz="15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847071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hasCustomPrompt="1"/>
          </p:nvPr>
        </p:nvSpPr>
        <p:spPr>
          <a:xfrm>
            <a:off x="406400" y="222421"/>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6" name="TextBox 5"/>
          <p:cNvSpPr txBox="1"/>
          <p:nvPr/>
        </p:nvSpPr>
        <p:spPr>
          <a:xfrm>
            <a:off x="132556" y="5874219"/>
            <a:ext cx="11754657" cy="515527"/>
          </a:xfrm>
          <a:prstGeom prst="rect">
            <a:avLst/>
          </a:prstGeom>
          <a:noFill/>
        </p:spPr>
        <p:txBody>
          <a:bodyPr wrap="square" lIns="91424" tIns="45718" rIns="91424" bIns="45718" rtlCol="0">
            <a:spAutoFit/>
          </a:bodyPr>
          <a:lstStyle/>
          <a:p>
            <a:pPr defTabSz="457107">
              <a:lnSpc>
                <a:spcPts val="1060"/>
              </a:lnSpc>
            </a:pPr>
            <a:r>
              <a:rPr lang="en-US" sz="800" dirty="0" smtClean="0">
                <a:solidFill>
                  <a:srgbClr val="FFFFFF"/>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
        <p:nvSpPr>
          <p:cNvPr id="9" name="Text Placeholder 9"/>
          <p:cNvSpPr>
            <a:spLocks noGrp="1"/>
          </p:cNvSpPr>
          <p:nvPr>
            <p:ph type="body" sz="quarter" idx="12" hasCustomPrompt="1"/>
          </p:nvPr>
        </p:nvSpPr>
        <p:spPr>
          <a:xfrm>
            <a:off x="7315200" y="1219200"/>
            <a:ext cx="4876800" cy="2438400"/>
          </a:xfrm>
          <a:solidFill>
            <a:srgbClr val="0072C6">
              <a:alpha val="90000"/>
            </a:srgbClr>
          </a:solidFill>
        </p:spPr>
        <p:txBody>
          <a:bodyPr>
            <a:noAutofit/>
          </a:bodyPr>
          <a:lstStyle>
            <a:lvl1pPr marL="0" indent="0">
              <a:lnSpc>
                <a:spcPct val="110000"/>
              </a:lnSpc>
              <a:buNone/>
              <a:defRPr sz="1500">
                <a:solidFill>
                  <a:srgbClr val="FFFFFF"/>
                </a:solidFill>
                <a:latin typeface="+mn-lt"/>
                <a:cs typeface="Segoe UI Semibold"/>
              </a:defRPr>
            </a:lvl1pPr>
            <a:lvl2pPr marL="265059" indent="0">
              <a:lnSpc>
                <a:spcPct val="110000"/>
              </a:lnSpc>
              <a:buNone/>
              <a:defRPr sz="1500">
                <a:solidFill>
                  <a:srgbClr val="FFFFFF"/>
                </a:solidFill>
                <a:latin typeface="+mn-lt"/>
                <a:cs typeface="Segoe UI Semibold"/>
              </a:defRPr>
            </a:lvl2pPr>
            <a:lvl3pPr marL="542818" indent="0">
              <a:lnSpc>
                <a:spcPct val="110000"/>
              </a:lnSpc>
              <a:buNone/>
              <a:defRPr sz="1500">
                <a:solidFill>
                  <a:srgbClr val="FFFFFF"/>
                </a:solidFill>
                <a:latin typeface="+mn-lt"/>
                <a:cs typeface="Segoe UI Semibold"/>
              </a:defRPr>
            </a:lvl3pPr>
            <a:lvl4pPr marL="807877" indent="0">
              <a:lnSpc>
                <a:spcPct val="110000"/>
              </a:lnSpc>
              <a:buNone/>
              <a:defRPr sz="1500">
                <a:solidFill>
                  <a:srgbClr val="FFFFFF"/>
                </a:solidFill>
                <a:latin typeface="+mn-lt"/>
                <a:cs typeface="Segoe UI Semibold"/>
              </a:defRPr>
            </a:lvl4pPr>
            <a:lvl5pPr marL="1072937" indent="0">
              <a:lnSpc>
                <a:spcPct val="110000"/>
              </a:lnSpc>
              <a:buNone/>
              <a:defRPr sz="15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37" y="133860"/>
            <a:ext cx="1537039" cy="575197"/>
          </a:xfrm>
          <a:prstGeom prst="rect">
            <a:avLst/>
          </a:prstGeom>
        </p:spPr>
      </p:pic>
    </p:spTree>
    <p:extLst>
      <p:ext uri="{BB962C8B-B14F-4D97-AF65-F5344CB8AC3E}">
        <p14:creationId xmlns:p14="http://schemas.microsoft.com/office/powerpoint/2010/main" val="423671955"/>
      </p:ext>
    </p:extLst>
  </p:cSld>
  <p:clrMapOvr>
    <a:masterClrMapping/>
  </p:clrMapOvr>
  <p:timing>
    <p:tnLst>
      <p:par>
        <p:cTn id="1" dur="indefinite" restart="never" nodeType="tmRoot"/>
      </p:par>
    </p:tnLst>
  </p:timing>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300"/>
              </a:spcBef>
              <a:buFontTx/>
              <a:buNone/>
              <a:defRPr sz="15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35653961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500">
                <a:solidFill>
                  <a:srgbClr val="FFFFFF"/>
                </a:solidFill>
                <a:latin typeface="+mn-lt"/>
                <a:cs typeface="Segoe UI Semibold"/>
              </a:defRPr>
            </a:lvl1pPr>
            <a:lvl2pPr>
              <a:lnSpc>
                <a:spcPct val="110000"/>
              </a:lnSpc>
              <a:defRPr sz="1500">
                <a:solidFill>
                  <a:srgbClr val="FFFFFF"/>
                </a:solidFill>
                <a:latin typeface="+mn-lt"/>
                <a:cs typeface="Segoe UI Semibold"/>
              </a:defRPr>
            </a:lvl2pPr>
            <a:lvl3pPr>
              <a:lnSpc>
                <a:spcPct val="110000"/>
              </a:lnSpc>
              <a:defRPr sz="1500">
                <a:solidFill>
                  <a:srgbClr val="FFFFFF"/>
                </a:solidFill>
                <a:latin typeface="+mn-lt"/>
                <a:cs typeface="Segoe UI Semibold"/>
              </a:defRPr>
            </a:lvl3pPr>
            <a:lvl4pPr>
              <a:lnSpc>
                <a:spcPct val="110000"/>
              </a:lnSpc>
              <a:defRPr sz="1500">
                <a:solidFill>
                  <a:srgbClr val="FFFFFF"/>
                </a:solidFill>
                <a:latin typeface="+mn-lt"/>
                <a:cs typeface="Segoe UI Semibold"/>
              </a:defRPr>
            </a:lvl4pPr>
            <a:lvl5pPr>
              <a:lnSpc>
                <a:spcPct val="110000"/>
              </a:lnSpc>
              <a:defRPr sz="15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56" y="5874219"/>
            <a:ext cx="11754657" cy="515527"/>
          </a:xfrm>
          <a:prstGeom prst="rect">
            <a:avLst/>
          </a:prstGeom>
          <a:noFill/>
        </p:spPr>
        <p:txBody>
          <a:bodyPr wrap="square" lIns="91424" tIns="45718" rIns="91424" bIns="45718" rtlCol="0">
            <a:spAutoFit/>
          </a:bodyPr>
          <a:lstStyle/>
          <a:p>
            <a:pPr defTabSz="457107">
              <a:lnSpc>
                <a:spcPts val="1060"/>
              </a:lnSpc>
            </a:pPr>
            <a:r>
              <a:rPr lang="en-US" sz="8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Tree>
    <p:extLst>
      <p:ext uri="{BB962C8B-B14F-4D97-AF65-F5344CB8AC3E}">
        <p14:creationId xmlns:p14="http://schemas.microsoft.com/office/powerpoint/2010/main" val="194334937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1"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457107"/>
            <a:endParaRPr lang="en-US" sz="1900"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46" tIns="137131">
            <a:normAutofit/>
          </a:bodyPr>
          <a:lstStyle>
            <a:lvl1pPr algn="l">
              <a:defRPr sz="31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500" baseline="0">
                <a:solidFill>
                  <a:schemeClr val="bg1"/>
                </a:solidFill>
                <a:latin typeface="+mn-lt"/>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768852743"/>
      </p:ext>
    </p:extLst>
  </p:cSld>
  <p:clrMapOvr>
    <a:masterClrMapping/>
  </p:clrMapOvr>
  <p:timing>
    <p:tnLst>
      <p:par>
        <p:cTn id="1" dur="indefinite" restart="never" nodeType="tmRoot"/>
      </p:par>
    </p:tnLst>
  </p:timing>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46" tIns="137131">
            <a:normAutofit/>
          </a:bodyPr>
          <a:lstStyle>
            <a:lvl1pPr algn="l">
              <a:defRPr sz="31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500" baseline="0">
                <a:solidFill>
                  <a:schemeClr val="bg1"/>
                </a:solidFill>
                <a:latin typeface="+mn-lt"/>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30673006"/>
      </p:ext>
    </p:extLst>
  </p:cSld>
  <p:clrMapOvr>
    <a:masterClrMapping/>
  </p:clrMapOvr>
  <p:timing>
    <p:tnLst>
      <p:par>
        <p:cTn id="1" dur="indefinite" restart="never" nodeType="tmRoot"/>
      </p:par>
    </p:tnLst>
  </p:timing>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46" tIns="137131">
            <a:normAutofit/>
          </a:bodyPr>
          <a:lstStyle>
            <a:lvl1pPr marL="285697" indent="-285697">
              <a:spcBef>
                <a:spcPts val="300"/>
              </a:spcBef>
              <a:buFont typeface="Arial" pitchFamily="34" charset="0"/>
              <a:buChar char="•"/>
              <a:defRPr sz="1500" baseline="0">
                <a:solidFill>
                  <a:schemeClr val="tx1"/>
                </a:solidFill>
                <a:latin typeface="+mn-lt"/>
              </a:defRPr>
            </a:lvl1pPr>
            <a:lvl2pPr marL="542818" indent="-277760">
              <a:buFont typeface="Courier New" panose="02070309020205020404" pitchFamily="49" charset="0"/>
              <a:buChar char="o"/>
              <a:defRPr/>
            </a:lvl2pPr>
            <a:lvl3pPr marL="807878" indent="-265060">
              <a:buFont typeface="Wingdings" panose="05000000000000000000" pitchFamily="2" charset="2"/>
              <a:buChar char="§"/>
              <a:defRPr/>
            </a:lvl3pPr>
            <a:lvl5pPr marL="1339584" indent="-266647">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438543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226970" indent="-120629">
              <a:tabLst>
                <a:tab pos="226970" algn="l"/>
              </a:tabLst>
              <a:defRPr>
                <a:solidFill>
                  <a:schemeClr val="bg1"/>
                </a:solidFill>
              </a:defRPr>
            </a:lvl2pPr>
            <a:lvl3pPr marL="460279" indent="-150783">
              <a:defRPr>
                <a:solidFill>
                  <a:schemeClr val="bg1"/>
                </a:solidFill>
              </a:defRPr>
            </a:lvl3pPr>
            <a:lvl4pPr marL="687249" indent="-150783">
              <a:defRPr>
                <a:solidFill>
                  <a:schemeClr val="bg1"/>
                </a:solidFill>
              </a:defRPr>
            </a:lvl4pPr>
            <a:lvl5pPr marL="914218" indent="-153956">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191554"/>
      </p:ext>
    </p:extLst>
  </p:cSld>
  <p:clrMapOvr>
    <a:masterClrMapping/>
  </p:clrMapOvr>
  <p:timing>
    <p:tnLst>
      <p:par>
        <p:cTn id="1" dur="indefinite" restart="never" nodeType="tmRoot"/>
      </p:par>
    </p:tnLst>
  </p:timing>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05885362"/>
      </p:ext>
    </p:extLst>
  </p:cSld>
  <p:clrMapOvr>
    <a:masterClrMapping/>
  </p:clrMapOvr>
  <p:timing>
    <p:tnLst>
      <p:par>
        <p:cTn id="1" dur="indefinite" restart="never" nodeType="tmRoot"/>
      </p:par>
    </p:tnLst>
  </p:timing>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300"/>
              </a:spcBef>
              <a:buFontTx/>
              <a:buNone/>
              <a:defRPr sz="15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312572852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500">
                <a:solidFill>
                  <a:schemeClr val="bg1"/>
                </a:solidFill>
              </a:defRPr>
            </a:lvl1pPr>
            <a:lvl2pPr>
              <a:lnSpc>
                <a:spcPct val="120000"/>
              </a:lnSpc>
              <a:defRPr sz="1500">
                <a:solidFill>
                  <a:schemeClr val="bg1"/>
                </a:solidFill>
              </a:defRPr>
            </a:lvl2pPr>
            <a:lvl3pPr>
              <a:lnSpc>
                <a:spcPct val="120000"/>
              </a:lnSpc>
              <a:defRPr sz="1500">
                <a:solidFill>
                  <a:schemeClr val="bg1"/>
                </a:solidFill>
              </a:defRPr>
            </a:lvl3pPr>
            <a:lvl4pPr>
              <a:lnSpc>
                <a:spcPct val="120000"/>
              </a:lnSpc>
              <a:defRPr sz="1500">
                <a:solidFill>
                  <a:schemeClr val="bg1"/>
                </a:solidFill>
              </a:defRPr>
            </a:lvl4pPr>
            <a:lvl5pPr>
              <a:lnSpc>
                <a:spcPct val="120000"/>
              </a:lnSpc>
              <a:defRPr sz="15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457107"/>
            <a:endParaRPr lang="en-US" sz="1900">
              <a:solidFill>
                <a:srgbClr val="FFFFFF"/>
              </a:solidFill>
            </a:endParaRPr>
          </a:p>
        </p:txBody>
      </p:sp>
    </p:spTree>
    <p:extLst>
      <p:ext uri="{BB962C8B-B14F-4D97-AF65-F5344CB8AC3E}">
        <p14:creationId xmlns:p14="http://schemas.microsoft.com/office/powerpoint/2010/main" val="14104426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8" name="Text Placeholder 7"/>
          <p:cNvSpPr>
            <a:spLocks noGrp="1"/>
          </p:cNvSpPr>
          <p:nvPr>
            <p:ph type="body" sz="quarter" idx="13" hasCustomPrompt="1"/>
          </p:nvPr>
        </p:nvSpPr>
        <p:spPr>
          <a:xfrm>
            <a:off x="406400" y="1650996"/>
            <a:ext cx="11354229" cy="4768389"/>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609600" y="11716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
        <p:nvSpPr>
          <p:cNvPr id="15" name="Title 1"/>
          <p:cNvSpPr>
            <a:spLocks noGrp="1"/>
          </p:cNvSpPr>
          <p:nvPr>
            <p:ph type="title" hasCustomPrompt="1"/>
          </p:nvPr>
        </p:nvSpPr>
        <p:spPr>
          <a:xfrm>
            <a:off x="406400" y="222421"/>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500">
                <a:solidFill>
                  <a:schemeClr val="bg1"/>
                </a:solidFill>
              </a:defRPr>
            </a:lvl1pPr>
            <a:lvl2pPr>
              <a:lnSpc>
                <a:spcPct val="120000"/>
              </a:lnSpc>
              <a:defRPr sz="1500">
                <a:solidFill>
                  <a:schemeClr val="bg1"/>
                </a:solidFill>
              </a:defRPr>
            </a:lvl2pPr>
            <a:lvl3pPr>
              <a:lnSpc>
                <a:spcPct val="120000"/>
              </a:lnSpc>
              <a:defRPr sz="1500">
                <a:solidFill>
                  <a:schemeClr val="bg1"/>
                </a:solidFill>
              </a:defRPr>
            </a:lvl3pPr>
            <a:lvl4pPr>
              <a:lnSpc>
                <a:spcPct val="120000"/>
              </a:lnSpc>
              <a:defRPr sz="1500">
                <a:solidFill>
                  <a:schemeClr val="bg1"/>
                </a:solidFill>
              </a:defRPr>
            </a:lvl4pPr>
            <a:lvl5pPr>
              <a:lnSpc>
                <a:spcPct val="120000"/>
              </a:lnSpc>
              <a:defRPr sz="15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500">
                <a:solidFill>
                  <a:srgbClr val="000000"/>
                </a:solidFill>
              </a:defRPr>
            </a:lvl1pPr>
            <a:lvl2pPr>
              <a:lnSpc>
                <a:spcPct val="120000"/>
              </a:lnSpc>
              <a:defRPr sz="1500">
                <a:solidFill>
                  <a:srgbClr val="000000"/>
                </a:solidFill>
              </a:defRPr>
            </a:lvl2pPr>
            <a:lvl3pPr>
              <a:lnSpc>
                <a:spcPct val="120000"/>
              </a:lnSpc>
              <a:defRPr sz="1500">
                <a:solidFill>
                  <a:srgbClr val="000000"/>
                </a:solidFill>
              </a:defRPr>
            </a:lvl3pPr>
            <a:lvl4pPr>
              <a:lnSpc>
                <a:spcPct val="120000"/>
              </a:lnSpc>
              <a:defRPr sz="1500">
                <a:solidFill>
                  <a:srgbClr val="000000"/>
                </a:solidFill>
              </a:defRPr>
            </a:lvl4pPr>
            <a:lvl5pPr>
              <a:lnSpc>
                <a:spcPct val="120000"/>
              </a:lnSpc>
              <a:defRPr sz="15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450855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31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9529522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24" tIns="45718">
            <a:normAutofit/>
          </a:bodyPr>
          <a:lstStyle>
            <a:lvl1pPr marL="457107" indent="-457107">
              <a:spcBef>
                <a:spcPts val="600"/>
              </a:spcBef>
              <a:buFont typeface="+mj-lt"/>
              <a:buAutoNum type="arabicPeriod"/>
              <a:tabLst>
                <a:tab pos="630111" algn="l"/>
              </a:tabLst>
              <a:defRPr sz="2000" baseline="0">
                <a:solidFill>
                  <a:schemeClr val="tx1"/>
                </a:solidFill>
                <a:latin typeface="+mn-lt"/>
                <a:cs typeface="Segoe UI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600"/>
              </a:spcBef>
              <a:buFontTx/>
              <a:buNone/>
              <a:defRPr sz="15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0354609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6" name="TextBox 5"/>
          <p:cNvSpPr txBox="1"/>
          <p:nvPr/>
        </p:nvSpPr>
        <p:spPr>
          <a:xfrm>
            <a:off x="132556" y="5874219"/>
            <a:ext cx="11754657" cy="515527"/>
          </a:xfrm>
          <a:prstGeom prst="rect">
            <a:avLst/>
          </a:prstGeom>
          <a:noFill/>
        </p:spPr>
        <p:txBody>
          <a:bodyPr wrap="square" lIns="91424" tIns="45718" rIns="91424" bIns="45718" rtlCol="0">
            <a:spAutoFit/>
          </a:bodyPr>
          <a:lstStyle/>
          <a:p>
            <a:pPr defTabSz="457107">
              <a:lnSpc>
                <a:spcPts val="1060"/>
              </a:lnSpc>
            </a:pPr>
            <a:r>
              <a:rPr lang="en-US" sz="800" dirty="0" smtClean="0">
                <a:solidFill>
                  <a:srgbClr val="FFFFFF"/>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
        <p:nvSpPr>
          <p:cNvPr id="9" name="Text Placeholder 9"/>
          <p:cNvSpPr>
            <a:spLocks noGrp="1"/>
          </p:cNvSpPr>
          <p:nvPr>
            <p:ph type="body" sz="quarter" idx="12" hasCustomPrompt="1"/>
          </p:nvPr>
        </p:nvSpPr>
        <p:spPr>
          <a:xfrm>
            <a:off x="7315200" y="1219200"/>
            <a:ext cx="4876800" cy="2438400"/>
          </a:xfrm>
          <a:solidFill>
            <a:srgbClr val="0072C6">
              <a:alpha val="90000"/>
            </a:srgbClr>
          </a:solidFill>
        </p:spPr>
        <p:txBody>
          <a:bodyPr>
            <a:noAutofit/>
          </a:bodyPr>
          <a:lstStyle>
            <a:lvl1pPr marL="0" indent="0">
              <a:lnSpc>
                <a:spcPct val="110000"/>
              </a:lnSpc>
              <a:buNone/>
              <a:defRPr sz="1500">
                <a:solidFill>
                  <a:srgbClr val="FFFFFF"/>
                </a:solidFill>
                <a:latin typeface="+mn-lt"/>
                <a:cs typeface="Segoe UI Semibold"/>
              </a:defRPr>
            </a:lvl1pPr>
            <a:lvl2pPr marL="265059" indent="0">
              <a:lnSpc>
                <a:spcPct val="110000"/>
              </a:lnSpc>
              <a:buNone/>
              <a:defRPr sz="1500">
                <a:solidFill>
                  <a:srgbClr val="FFFFFF"/>
                </a:solidFill>
                <a:latin typeface="+mn-lt"/>
                <a:cs typeface="Segoe UI Semibold"/>
              </a:defRPr>
            </a:lvl2pPr>
            <a:lvl3pPr marL="542818" indent="0">
              <a:lnSpc>
                <a:spcPct val="110000"/>
              </a:lnSpc>
              <a:buNone/>
              <a:defRPr sz="1500">
                <a:solidFill>
                  <a:srgbClr val="FFFFFF"/>
                </a:solidFill>
                <a:latin typeface="+mn-lt"/>
                <a:cs typeface="Segoe UI Semibold"/>
              </a:defRPr>
            </a:lvl3pPr>
            <a:lvl4pPr marL="807877" indent="0">
              <a:lnSpc>
                <a:spcPct val="110000"/>
              </a:lnSpc>
              <a:buNone/>
              <a:defRPr sz="1500">
                <a:solidFill>
                  <a:srgbClr val="FFFFFF"/>
                </a:solidFill>
                <a:latin typeface="+mn-lt"/>
                <a:cs typeface="Segoe UI Semibold"/>
              </a:defRPr>
            </a:lvl4pPr>
            <a:lvl5pPr marL="1072937" indent="0">
              <a:lnSpc>
                <a:spcPct val="110000"/>
              </a:lnSpc>
              <a:buNone/>
              <a:defRPr sz="15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37" y="133860"/>
            <a:ext cx="1537039" cy="575197"/>
          </a:xfrm>
          <a:prstGeom prst="rect">
            <a:avLst/>
          </a:prstGeom>
        </p:spPr>
      </p:pic>
    </p:spTree>
    <p:extLst>
      <p:ext uri="{BB962C8B-B14F-4D97-AF65-F5344CB8AC3E}">
        <p14:creationId xmlns:p14="http://schemas.microsoft.com/office/powerpoint/2010/main" val="2689572973"/>
      </p:ext>
    </p:extLst>
  </p:cSld>
  <p:clrMapOvr>
    <a:masterClrMapping/>
  </p:clrMapOvr>
  <p:timing>
    <p:tnLst>
      <p:par>
        <p:cTn id="1" dur="indefinite" restart="never" nodeType="tmRoot"/>
      </p:par>
    </p:tnLst>
  </p:timing>
  <p:hf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300"/>
              </a:spcBef>
              <a:buFontTx/>
              <a:buNone/>
              <a:defRPr sz="15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47940336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500">
                <a:solidFill>
                  <a:srgbClr val="FFFFFF"/>
                </a:solidFill>
                <a:latin typeface="+mn-lt"/>
                <a:cs typeface="Segoe UI Semibold"/>
              </a:defRPr>
            </a:lvl1pPr>
            <a:lvl2pPr>
              <a:lnSpc>
                <a:spcPct val="110000"/>
              </a:lnSpc>
              <a:defRPr sz="1500">
                <a:solidFill>
                  <a:srgbClr val="FFFFFF"/>
                </a:solidFill>
                <a:latin typeface="+mn-lt"/>
                <a:cs typeface="Segoe UI Semibold"/>
              </a:defRPr>
            </a:lvl2pPr>
            <a:lvl3pPr>
              <a:lnSpc>
                <a:spcPct val="110000"/>
              </a:lnSpc>
              <a:defRPr sz="1500">
                <a:solidFill>
                  <a:srgbClr val="FFFFFF"/>
                </a:solidFill>
                <a:latin typeface="+mn-lt"/>
                <a:cs typeface="Segoe UI Semibold"/>
              </a:defRPr>
            </a:lvl3pPr>
            <a:lvl4pPr>
              <a:lnSpc>
                <a:spcPct val="110000"/>
              </a:lnSpc>
              <a:defRPr sz="1500">
                <a:solidFill>
                  <a:srgbClr val="FFFFFF"/>
                </a:solidFill>
                <a:latin typeface="+mn-lt"/>
                <a:cs typeface="Segoe UI Semibold"/>
              </a:defRPr>
            </a:lvl4pPr>
            <a:lvl5pPr>
              <a:lnSpc>
                <a:spcPct val="110000"/>
              </a:lnSpc>
              <a:defRPr sz="15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56" y="5874219"/>
            <a:ext cx="11754657" cy="515527"/>
          </a:xfrm>
          <a:prstGeom prst="rect">
            <a:avLst/>
          </a:prstGeom>
          <a:noFill/>
        </p:spPr>
        <p:txBody>
          <a:bodyPr wrap="square" lIns="91424" tIns="45718" rIns="91424" bIns="45718" rtlCol="0">
            <a:spAutoFit/>
          </a:bodyPr>
          <a:lstStyle/>
          <a:p>
            <a:pPr defTabSz="457107">
              <a:lnSpc>
                <a:spcPts val="1060"/>
              </a:lnSpc>
            </a:pPr>
            <a:r>
              <a:rPr lang="en-US" sz="8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Tree>
    <p:extLst>
      <p:ext uri="{BB962C8B-B14F-4D97-AF65-F5344CB8AC3E}">
        <p14:creationId xmlns:p14="http://schemas.microsoft.com/office/powerpoint/2010/main" val="274714741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1"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609459"/>
            <a:endParaRPr lang="en-US" sz="2400"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46" tIns="137131">
            <a:normAutofit/>
          </a:bodyPr>
          <a:lstStyle>
            <a:lvl1pPr algn="l">
              <a:defRPr sz="4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1271127474"/>
      </p:ext>
    </p:extLst>
  </p:cSld>
  <p:clrMapOvr>
    <a:masterClrMapping/>
  </p:clrMapOvr>
  <p:timing>
    <p:tnLst>
      <p:par>
        <p:cTn id="1" dur="indefinite" restart="never" nodeType="tmRoot"/>
      </p:par>
    </p:tnLst>
  </p:timing>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46" tIns="137131">
            <a:normAutofit/>
          </a:bodyPr>
          <a:lstStyle>
            <a:lvl1pPr algn="l">
              <a:defRPr sz="4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46" tIns="137131">
            <a:normAutofit/>
          </a:bodyPr>
          <a:lstStyle>
            <a:lvl1pPr marL="0" indent="0">
              <a:lnSpc>
                <a:spcPct val="100000"/>
              </a:lnSpc>
              <a:buFontTx/>
              <a:buNone/>
              <a:defRPr sz="1900"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11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434891781"/>
      </p:ext>
    </p:extLst>
  </p:cSld>
  <p:clrMapOvr>
    <a:masterClrMapping/>
  </p:clrMapOvr>
  <p:timing>
    <p:tnLst>
      <p:par>
        <p:cTn id="1" dur="indefinite" restart="never" nodeType="tmRoot"/>
      </p:par>
    </p:tnLst>
  </p:timing>
  <p:hf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7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46" tIns="137131">
            <a:normAutofit/>
          </a:bodyPr>
          <a:lstStyle>
            <a:lvl1pPr marL="380916" indent="-380916">
              <a:spcBef>
                <a:spcPts val="400"/>
              </a:spcBef>
              <a:buFont typeface="Arial" pitchFamily="34" charset="0"/>
              <a:buChar char="•"/>
              <a:defRPr sz="1900" baseline="0">
                <a:solidFill>
                  <a:schemeClr val="tx1"/>
                </a:solidFill>
                <a:latin typeface="+mn-lt"/>
              </a:defRPr>
            </a:lvl1pPr>
            <a:lvl2pPr marL="723739" indent="-370333">
              <a:buFont typeface="Courier New" panose="02070309020205020404" pitchFamily="49" charset="0"/>
              <a:buChar char="o"/>
              <a:defRPr/>
            </a:lvl2pPr>
            <a:lvl3pPr marL="1077144" indent="-353410">
              <a:buFont typeface="Wingdings" panose="05000000000000000000" pitchFamily="2" charset="2"/>
              <a:buChar char="§"/>
              <a:defRPr/>
            </a:lvl3pPr>
            <a:lvl5pPr marL="1786070" indent="-355526">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2348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7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302612" indent="-160831">
              <a:tabLst>
                <a:tab pos="302612" algn="l"/>
              </a:tabLst>
              <a:defRPr>
                <a:solidFill>
                  <a:schemeClr val="bg1"/>
                </a:solidFill>
              </a:defRPr>
            </a:lvl2pPr>
            <a:lvl3pPr marL="613691" indent="-201046">
              <a:defRPr>
                <a:solidFill>
                  <a:schemeClr val="bg1"/>
                </a:solidFill>
              </a:defRPr>
            </a:lvl3pPr>
            <a:lvl4pPr marL="916313" indent="-201046">
              <a:defRPr>
                <a:solidFill>
                  <a:schemeClr val="bg1"/>
                </a:solidFill>
              </a:defRPr>
            </a:lvl4pPr>
            <a:lvl5pPr marL="1218930" indent="-20527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6698708"/>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24">
            <a:normAutofit/>
          </a:bodyPr>
          <a:lstStyle>
            <a:lvl1pPr>
              <a:defRPr sz="27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35909154"/>
      </p:ext>
    </p:extLst>
  </p:cSld>
  <p:clrMapOvr>
    <a:masterClrMapping/>
  </p:clrMapOvr>
  <p:timing>
    <p:tnLst>
      <p:par>
        <p:cTn id="1" dur="indefinite" restart="never" nodeType="tmRoot"/>
      </p:par>
    </p:tnLst>
  </p:timing>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400"/>
              </a:spcBef>
              <a:buFontTx/>
              <a:buNone/>
              <a:defRPr sz="19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49905862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7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900">
                <a:solidFill>
                  <a:schemeClr val="bg1"/>
                </a:solidFill>
              </a:defRPr>
            </a:lvl1pPr>
            <a:lvl2pPr>
              <a:lnSpc>
                <a:spcPct val="120000"/>
              </a:lnSpc>
              <a:defRPr sz="1900">
                <a:solidFill>
                  <a:schemeClr val="bg1"/>
                </a:solidFill>
              </a:defRPr>
            </a:lvl2pPr>
            <a:lvl3pPr>
              <a:lnSpc>
                <a:spcPct val="120000"/>
              </a:lnSpc>
              <a:defRPr sz="1900">
                <a:solidFill>
                  <a:schemeClr val="bg1"/>
                </a:solidFill>
              </a:defRPr>
            </a:lvl3pPr>
            <a:lvl4pPr>
              <a:lnSpc>
                <a:spcPct val="120000"/>
              </a:lnSpc>
              <a:defRPr sz="1900">
                <a:solidFill>
                  <a:schemeClr val="bg1"/>
                </a:solidFill>
              </a:defRPr>
            </a:lvl4pPr>
            <a:lvl5pPr>
              <a:lnSpc>
                <a:spcPct val="120000"/>
              </a:lnSpc>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91424" tIns="45718" rIns="91424" bIns="45718" rtlCol="0" anchor="ctr"/>
          <a:lstStyle/>
          <a:p>
            <a:pPr algn="ctr" defTabSz="609459"/>
            <a:endParaRPr lang="en-US" sz="2400">
              <a:solidFill>
                <a:srgbClr val="FFFFFF"/>
              </a:solidFill>
            </a:endParaRPr>
          </a:p>
        </p:txBody>
      </p:sp>
    </p:spTree>
    <p:extLst>
      <p:ext uri="{BB962C8B-B14F-4D97-AF65-F5344CB8AC3E}">
        <p14:creationId xmlns:p14="http://schemas.microsoft.com/office/powerpoint/2010/main" val="291620963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7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900">
                <a:solidFill>
                  <a:schemeClr val="bg1"/>
                </a:solidFill>
              </a:defRPr>
            </a:lvl1pPr>
            <a:lvl2pPr>
              <a:lnSpc>
                <a:spcPct val="120000"/>
              </a:lnSpc>
              <a:defRPr sz="1900">
                <a:solidFill>
                  <a:schemeClr val="bg1"/>
                </a:solidFill>
              </a:defRPr>
            </a:lvl2pPr>
            <a:lvl3pPr>
              <a:lnSpc>
                <a:spcPct val="120000"/>
              </a:lnSpc>
              <a:defRPr sz="1900">
                <a:solidFill>
                  <a:schemeClr val="bg1"/>
                </a:solidFill>
              </a:defRPr>
            </a:lvl3pPr>
            <a:lvl4pPr>
              <a:lnSpc>
                <a:spcPct val="120000"/>
              </a:lnSpc>
              <a:defRPr sz="1900">
                <a:solidFill>
                  <a:schemeClr val="bg1"/>
                </a:solidFill>
              </a:defRPr>
            </a:lvl4pPr>
            <a:lvl5pPr>
              <a:lnSpc>
                <a:spcPct val="120000"/>
              </a:lnSpc>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900">
                <a:solidFill>
                  <a:srgbClr val="000000"/>
                </a:solidFill>
              </a:defRPr>
            </a:lvl1pPr>
            <a:lvl2pPr>
              <a:lnSpc>
                <a:spcPct val="120000"/>
              </a:lnSpc>
              <a:defRPr sz="1900">
                <a:solidFill>
                  <a:srgbClr val="000000"/>
                </a:solidFill>
              </a:defRPr>
            </a:lvl2pPr>
            <a:lvl3pPr>
              <a:lnSpc>
                <a:spcPct val="120000"/>
              </a:lnSpc>
              <a:defRPr sz="1900">
                <a:solidFill>
                  <a:srgbClr val="000000"/>
                </a:solidFill>
              </a:defRPr>
            </a:lvl3pPr>
            <a:lvl4pPr>
              <a:lnSpc>
                <a:spcPct val="120000"/>
              </a:lnSpc>
              <a:defRPr sz="1900">
                <a:solidFill>
                  <a:srgbClr val="000000"/>
                </a:solidFill>
              </a:defRPr>
            </a:lvl4pPr>
            <a:lvl5pPr>
              <a:lnSpc>
                <a:spcPct val="120000"/>
              </a:lnSpc>
              <a:defRPr sz="19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94278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4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98946223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24" tIns="45718">
            <a:normAutofit/>
          </a:bodyPr>
          <a:lstStyle>
            <a:lvl1pPr marL="609459" indent="-609459">
              <a:spcBef>
                <a:spcPts val="800"/>
              </a:spcBef>
              <a:buFont typeface="+mj-lt"/>
              <a:buAutoNum type="arabicPeriod"/>
              <a:tabLst>
                <a:tab pos="840134" algn="l"/>
              </a:tabLst>
              <a:defRPr sz="2700" baseline="0">
                <a:solidFill>
                  <a:schemeClr val="tx1"/>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800"/>
              </a:spcBef>
              <a:buFontTx/>
              <a:buNone/>
              <a:defRPr sz="19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11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6059429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35" y="133856"/>
            <a:ext cx="1537039" cy="575197"/>
          </a:xfrm>
          <a:prstGeom prst="rect">
            <a:avLst/>
          </a:prstGeom>
        </p:spPr>
      </p:pic>
    </p:spTree>
    <p:extLst>
      <p:ext uri="{BB962C8B-B14F-4D97-AF65-F5344CB8AC3E}">
        <p14:creationId xmlns:p14="http://schemas.microsoft.com/office/powerpoint/2010/main" val="3824007484"/>
      </p:ext>
    </p:extLst>
  </p:cSld>
  <p:clrMapOvr>
    <a:masterClrMapping/>
  </p:clrMapOvr>
  <p:timing>
    <p:tnLst>
      <p:par>
        <p:cTn id="1" dur="indefinite" restart="never" nodeType="tmRoot"/>
      </p:par>
    </p:tnLst>
  </p:timing>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Large Graphic or Demo Layout">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46" tIns="137131">
            <a:normAutofit/>
          </a:bodyPr>
          <a:lstStyle>
            <a:lvl1pPr marL="0" indent="0">
              <a:spcBef>
                <a:spcPts val="400"/>
              </a:spcBef>
              <a:buFontTx/>
              <a:buNone/>
              <a:defRPr sz="19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225945742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900">
                <a:solidFill>
                  <a:srgbClr val="FFFFFF"/>
                </a:solidFill>
                <a:latin typeface="+mn-lt"/>
                <a:cs typeface="Segoe UI Semibold"/>
              </a:defRPr>
            </a:lvl1pPr>
            <a:lvl2pPr>
              <a:lnSpc>
                <a:spcPct val="110000"/>
              </a:lnSpc>
              <a:defRPr sz="1900">
                <a:solidFill>
                  <a:srgbClr val="FFFFFF"/>
                </a:solidFill>
                <a:latin typeface="+mn-lt"/>
                <a:cs typeface="Segoe UI Semibold"/>
              </a:defRPr>
            </a:lvl2pPr>
            <a:lvl3pPr>
              <a:lnSpc>
                <a:spcPct val="110000"/>
              </a:lnSpc>
              <a:defRPr sz="1900">
                <a:solidFill>
                  <a:srgbClr val="FFFFFF"/>
                </a:solidFill>
                <a:latin typeface="+mn-lt"/>
                <a:cs typeface="Segoe UI Semibold"/>
              </a:defRPr>
            </a:lvl3pPr>
            <a:lvl4pPr>
              <a:lnSpc>
                <a:spcPct val="110000"/>
              </a:lnSpc>
              <a:defRPr sz="1900">
                <a:solidFill>
                  <a:srgbClr val="FFFFFF"/>
                </a:solidFill>
                <a:latin typeface="+mn-lt"/>
                <a:cs typeface="Segoe UI Semibold"/>
              </a:defRPr>
            </a:lvl4pPr>
            <a:lvl5pPr>
              <a:lnSpc>
                <a:spcPct val="110000"/>
              </a:lnSpc>
              <a:defRPr sz="19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54" y="5874214"/>
            <a:ext cx="11754657" cy="810474"/>
          </a:xfrm>
          <a:prstGeom prst="rect">
            <a:avLst/>
          </a:prstGeom>
          <a:noFill/>
        </p:spPr>
        <p:txBody>
          <a:bodyPr wrap="square" lIns="91424" tIns="45718" rIns="91424" bIns="45718" rtlCol="0">
            <a:spAutoFit/>
          </a:bodyPr>
          <a:lstStyle/>
          <a:p>
            <a:pPr defTabSz="609459">
              <a:lnSpc>
                <a:spcPts val="1413"/>
              </a:lnSpc>
            </a:pPr>
            <a:r>
              <a:rPr lang="en-US" sz="11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100" dirty="0">
              <a:solidFill>
                <a:srgbClr val="FFFFFF"/>
              </a:solidFill>
            </a:endParaRPr>
          </a:p>
        </p:txBody>
      </p:sp>
    </p:spTree>
    <p:extLst>
      <p:ext uri="{BB962C8B-B14F-4D97-AF65-F5344CB8AC3E}">
        <p14:creationId xmlns:p14="http://schemas.microsoft.com/office/powerpoint/2010/main" val="2682324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8" name="Text Placeholder 9"/>
          <p:cNvSpPr>
            <a:spLocks noGrp="1"/>
          </p:cNvSpPr>
          <p:nvPr>
            <p:ph type="body" sz="quarter" idx="14"/>
          </p:nvPr>
        </p:nvSpPr>
        <p:spPr>
          <a:xfrm>
            <a:off x="609600" y="1135297"/>
            <a:ext cx="11176000" cy="506767"/>
          </a:xfrm>
        </p:spPr>
        <p:txBody>
          <a:bodyPr>
            <a:noAutofit/>
          </a:bodyPr>
          <a:lstStyle>
            <a:lvl1pPr>
              <a:buFont typeface="Arial" pitchFamily="34" charset="0"/>
              <a:buNone/>
              <a:defRPr sz="2700">
                <a:solidFill>
                  <a:schemeClr val="bg2"/>
                </a:solidFill>
                <a:latin typeface="+mj-lt"/>
              </a:defRPr>
            </a:lvl1pPr>
          </a:lstStyle>
          <a:p>
            <a:pPr lvl="0"/>
            <a:r>
              <a:rPr lang="en-US" dirty="0" smtClean="0"/>
              <a:t>Click to edit Master text styles</a:t>
            </a:r>
          </a:p>
        </p:txBody>
      </p:sp>
      <p:sp>
        <p:nvSpPr>
          <p:cNvPr id="2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
        <p:nvSpPr>
          <p:cNvPr id="12" name="Title 1"/>
          <p:cNvSpPr>
            <a:spLocks noGrp="1"/>
          </p:cNvSpPr>
          <p:nvPr>
            <p:ph type="title" hasCustomPrompt="1"/>
          </p:nvPr>
        </p:nvSpPr>
        <p:spPr>
          <a:xfrm>
            <a:off x="406400" y="222421"/>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p:nvPr>
        </p:nvSpPr>
        <p:spPr>
          <a:xfrm>
            <a:off x="406400" y="155461"/>
            <a:ext cx="4267200" cy="717551"/>
          </a:xfrm>
        </p:spPr>
        <p:txBody>
          <a:bodyPr anchor="b" anchorCtr="0">
            <a:noAutofit/>
          </a:bodyPr>
          <a:lstStyle>
            <a:lvl1pPr algn="l">
              <a:defRPr sz="1900" b="0">
                <a:solidFill>
                  <a:schemeClr val="tx2"/>
                </a:solidFill>
              </a:defRPr>
            </a:lvl1pPr>
          </a:lstStyle>
          <a:p>
            <a:r>
              <a:rPr lang="en-US" dirty="0" smtClean="0"/>
              <a:t>Click to edit Master title style</a:t>
            </a:r>
            <a:endParaRPr lang="en-US" dirty="0"/>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4767072" y="155448"/>
            <a:ext cx="6815328" cy="6126480"/>
          </a:xfrm>
        </p:spPr>
        <p:txBody>
          <a:bodyPr>
            <a:noAutofit/>
          </a:bodyPr>
          <a:lstStyle>
            <a:lvl1pPr>
              <a:buFont typeface="Arial" pitchFamily="34" charset="0"/>
              <a:buNone/>
              <a:defRPr sz="1600"/>
            </a:lvl1pPr>
          </a:lstStyle>
          <a:p>
            <a:r>
              <a:rPr lang="en-US" dirty="0" smtClean="0"/>
              <a:t>Click icon to add picture</a:t>
            </a:r>
            <a:endParaRPr lang="en-US" dirty="0"/>
          </a:p>
        </p:txBody>
      </p:sp>
      <p:sp>
        <p:nvSpPr>
          <p:cNvPr id="14" name="Subtitle 2"/>
          <p:cNvSpPr>
            <a:spLocks noGrp="1"/>
          </p:cNvSpPr>
          <p:nvPr>
            <p:ph type="subTitle" idx="1" hasCustomPrompt="1"/>
          </p:nvPr>
        </p:nvSpPr>
        <p:spPr>
          <a:xfrm>
            <a:off x="406400" y="979967"/>
            <a:ext cx="4267200" cy="5303520"/>
          </a:xfrm>
        </p:spPr>
        <p:txBody>
          <a:bodyPr/>
          <a:lstStyle>
            <a:lvl1pPr marL="236491" marR="0" indent="-225382" algn="l" defTabSz="914218"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2976" marR="0" indent="-233317" algn="l" defTabSz="914218" rtl="0" eaLnBrk="1" fontAlgn="auto" latinLnBrk="0" hangingPunct="1">
              <a:lnSpc>
                <a:spcPct val="100000"/>
              </a:lnSpc>
              <a:spcBef>
                <a:spcPct val="20000"/>
              </a:spcBef>
              <a:spcAft>
                <a:spcPts val="0"/>
              </a:spcAft>
              <a:buClrTx/>
              <a:buSzPct val="110000"/>
              <a:buFontTx/>
              <a:buBlip>
                <a:blip r:embed="rId4"/>
              </a:buBlip>
              <a:tabLst/>
              <a:defRPr sz="1500">
                <a:solidFill>
                  <a:schemeClr val="tx1">
                    <a:lumMod val="75000"/>
                    <a:lumOff val="25000"/>
                  </a:schemeClr>
                </a:solidFill>
              </a:defRPr>
            </a:lvl2pPr>
            <a:lvl3pPr marL="918981" marR="0" indent="-228557" algn="l" defTabSz="914218"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107" marR="0" indent="-228557" algn="l" defTabSz="914218"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599880" marR="0" indent="-228557" algn="l" defTabSz="914218"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5pPr>
            <a:lvl6pPr marL="2285550" indent="0" algn="ctr">
              <a:buNone/>
              <a:defRPr>
                <a:solidFill>
                  <a:schemeClr val="tx1">
                    <a:tint val="75000"/>
                  </a:schemeClr>
                </a:solidFill>
              </a:defRPr>
            </a:lvl6pPr>
            <a:lvl7pPr marL="2742654" indent="0" algn="ctr">
              <a:buNone/>
              <a:defRPr>
                <a:solidFill>
                  <a:schemeClr val="tx1">
                    <a:tint val="75000"/>
                  </a:schemeClr>
                </a:solidFill>
              </a:defRPr>
            </a:lvl7pPr>
            <a:lvl8pPr marL="3199760" indent="0" algn="ctr">
              <a:buNone/>
              <a:defRPr>
                <a:solidFill>
                  <a:schemeClr val="tx1">
                    <a:tint val="75000"/>
                  </a:schemeClr>
                </a:solidFill>
              </a:defRPr>
            </a:lvl8pPr>
            <a:lvl9pPr marL="3656867"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Placeholder 4" descr="MSFT_logo_rgb_C-Wht.pdf"/>
          <p:cNvPicPr>
            <a:picLocks noChangeAspect="1"/>
          </p:cNvPicPr>
          <p:nvPr userDrawn="1"/>
        </p:nvPicPr>
        <p:blipFill>
          <a:blip r:embed="rId5"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 name="Title 1"/>
          <p:cNvSpPr>
            <a:spLocks noGrp="1"/>
          </p:cNvSpPr>
          <p:nvPr>
            <p:ph type="title"/>
          </p:nvPr>
        </p:nvSpPr>
        <p:spPr>
          <a:xfrm>
            <a:off x="609600" y="4953001"/>
            <a:ext cx="11074400" cy="566739"/>
          </a:xfrm>
        </p:spPr>
        <p:txBody>
          <a:bodyPr anchor="b">
            <a:normAutofit/>
          </a:bodyPr>
          <a:lstStyle>
            <a:lvl1pPr algn="l">
              <a:defRPr sz="1600" b="0">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04800" y="155448"/>
            <a:ext cx="11582400" cy="4721352"/>
          </a:xfrm>
        </p:spPr>
        <p:txBody>
          <a:bodyPr>
            <a:normAutofit/>
          </a:bodyPr>
          <a:lstStyle>
            <a:lvl1pPr marL="0" indent="0" algn="ctr">
              <a:buNone/>
              <a:defRPr sz="1600"/>
            </a:lvl1pPr>
            <a:lvl2pPr marL="457107" indent="0">
              <a:buNone/>
              <a:defRPr sz="2800"/>
            </a:lvl2pPr>
            <a:lvl3pPr marL="914218" indent="0">
              <a:buNone/>
              <a:defRPr sz="2400"/>
            </a:lvl3pPr>
            <a:lvl4pPr marL="1371328" indent="0">
              <a:buNone/>
              <a:defRPr sz="2000"/>
            </a:lvl4pPr>
            <a:lvl5pPr marL="1828437" indent="0">
              <a:buNone/>
              <a:defRPr sz="2000"/>
            </a:lvl5pPr>
            <a:lvl6pPr marL="2285550" indent="0">
              <a:buNone/>
              <a:defRPr sz="2000"/>
            </a:lvl6pPr>
            <a:lvl7pPr marL="2742654" indent="0">
              <a:buNone/>
              <a:defRPr sz="2000"/>
            </a:lvl7pPr>
            <a:lvl8pPr marL="3199760" indent="0">
              <a:buNone/>
              <a:defRPr sz="2000"/>
            </a:lvl8pPr>
            <a:lvl9pPr marL="3656867"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5529478"/>
            <a:ext cx="10871200" cy="804863"/>
          </a:xfrm>
        </p:spPr>
        <p:txBody>
          <a:bodyPr/>
          <a:lstStyle>
            <a:lvl1pPr marL="0" indent="0">
              <a:buNone/>
              <a:defRPr sz="1500"/>
            </a:lvl1pPr>
            <a:lvl2pPr marL="457107" indent="0">
              <a:buNone/>
              <a:defRPr sz="1200"/>
            </a:lvl2pPr>
            <a:lvl3pPr marL="914218" indent="0">
              <a:buNone/>
              <a:defRPr sz="1100"/>
            </a:lvl3pPr>
            <a:lvl4pPr marL="1371328" indent="0">
              <a:buNone/>
              <a:defRPr sz="900"/>
            </a:lvl4pPr>
            <a:lvl5pPr marL="1828437" indent="0">
              <a:buNone/>
              <a:defRPr sz="900"/>
            </a:lvl5pPr>
            <a:lvl6pPr marL="2285550" indent="0">
              <a:buNone/>
              <a:defRPr sz="900"/>
            </a:lvl6pPr>
            <a:lvl7pPr marL="2742654" indent="0">
              <a:buNone/>
              <a:defRPr sz="900"/>
            </a:lvl7pPr>
            <a:lvl8pPr marL="3199760" indent="0">
              <a:buNone/>
              <a:defRPr sz="900"/>
            </a:lvl8pPr>
            <a:lvl9pPr marL="3656867" indent="0">
              <a:buNone/>
              <a:defRPr sz="900"/>
            </a:lvl9pPr>
          </a:lstStyle>
          <a:p>
            <a:pPr lvl="0"/>
            <a:r>
              <a:rPr lang="en-US" smtClean="0"/>
              <a:t>Click to edit Master text styles</a:t>
            </a:r>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3"/>
            <a:ext cx="12192000" cy="438620"/>
          </a:xfrm>
          <a:prstGeom prst="rect">
            <a:avLst/>
          </a:prstGeom>
        </p:spPr>
      </p:pic>
      <p:sp>
        <p:nvSpPr>
          <p:cNvPr id="23"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47"/>
            <a:ext cx="1524000" cy="419863"/>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228600"/>
            <a:ext cx="11379200" cy="609600"/>
          </a:xfrm>
          <a:prstGeom prst="rect">
            <a:avLst/>
          </a:prstGeom>
        </p:spPr>
        <p:txBody>
          <a:bodyPr vert="horz" lIns="91424" tIns="45718" rIns="91424" bIns="4571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06400" y="884240"/>
            <a:ext cx="11277600" cy="5440363"/>
          </a:xfrm>
          <a:prstGeom prst="rect">
            <a:avLst/>
          </a:prstGeom>
        </p:spPr>
        <p:txBody>
          <a:bodyPr vert="horz" lIns="91424" tIns="45718" rIns="91424" bIns="4571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3535680" y="6472560"/>
            <a:ext cx="4876800" cy="365125"/>
          </a:xfrm>
          <a:prstGeom prst="rect">
            <a:avLst/>
          </a:prstGeom>
        </p:spPr>
        <p:txBody>
          <a:bodyPr lIns="91424" tIns="45718" rIns="91424" bIns="45718" anchor="ctr" anchorCtr="0"/>
          <a:lstStyle>
            <a:lvl1pPr algn="ctr">
              <a:defRPr sz="900">
                <a:solidFill>
                  <a:schemeClr val="tx1"/>
                </a:solidFill>
                <a:latin typeface="+mj-lt"/>
              </a:defRPr>
            </a:lvl1pPr>
          </a:lstStyle>
          <a:p>
            <a:r>
              <a:rPr lang="en-US" dirty="0" smtClean="0"/>
              <a:t>Microsoft Confidential</a:t>
            </a:r>
            <a:endParaRPr lang="en-US" dirty="0"/>
          </a:p>
        </p:txBody>
      </p:sp>
      <p:sp>
        <p:nvSpPr>
          <p:cNvPr id="17" name="Slide Number Placeholder 5"/>
          <p:cNvSpPr>
            <a:spLocks noGrp="1"/>
          </p:cNvSpPr>
          <p:nvPr>
            <p:ph type="sldNum" sz="quarter" idx="4"/>
          </p:nvPr>
        </p:nvSpPr>
        <p:spPr>
          <a:xfrm>
            <a:off x="0" y="6474432"/>
            <a:ext cx="812800" cy="365125"/>
          </a:xfrm>
          <a:prstGeom prst="rect">
            <a:avLst/>
          </a:prstGeom>
        </p:spPr>
        <p:txBody>
          <a:bodyPr lIns="91424" tIns="45718" rIns="91424" bIns="45718"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 id="2147483765" r:id="rId19"/>
  </p:sldLayoutIdLst>
  <p:transition/>
  <p:timing>
    <p:tnLst>
      <p:par>
        <p:cTn id="1" dur="indefinite" restart="never" nodeType="tmRoot"/>
      </p:par>
    </p:tnLst>
  </p:timing>
  <p:hf hdr="0" dt="0"/>
  <p:txStyles>
    <p:titleStyle>
      <a:lvl1pPr algn="l" defTabSz="914218" rtl="0" eaLnBrk="1" latinLnBrk="0" hangingPunct="1">
        <a:spcBef>
          <a:spcPct val="0"/>
        </a:spcBef>
        <a:buNone/>
        <a:defRPr sz="3200" kern="1200">
          <a:solidFill>
            <a:schemeClr val="tx2"/>
          </a:solidFill>
          <a:latin typeface="+mj-lt"/>
          <a:ea typeface="+mj-ea"/>
          <a:cs typeface="+mj-cs"/>
        </a:defRPr>
      </a:lvl1pPr>
    </p:titleStyle>
    <p:bodyStyle>
      <a:lvl1pPr marL="342834" indent="-342834" algn="l" defTabSz="914218" rtl="0" eaLnBrk="1" latinLnBrk="0" hangingPunct="1">
        <a:spcBef>
          <a:spcPct val="20000"/>
        </a:spcBef>
        <a:buSzPct val="100000"/>
        <a:buFontTx/>
        <a:buBlip>
          <a:blip r:embed="rId21"/>
        </a:buBlip>
        <a:defRPr sz="2400" kern="1200">
          <a:solidFill>
            <a:schemeClr val="tx1"/>
          </a:solidFill>
          <a:latin typeface="+mn-lt"/>
          <a:ea typeface="+mn-ea"/>
          <a:cs typeface="+mn-cs"/>
        </a:defRPr>
      </a:lvl1pPr>
      <a:lvl2pPr marL="742801" indent="-285697" algn="l" defTabSz="914218" rtl="0" eaLnBrk="1" latinLnBrk="0" hangingPunct="1">
        <a:spcBef>
          <a:spcPct val="20000"/>
        </a:spcBef>
        <a:buSzPct val="110000"/>
        <a:buFontTx/>
        <a:buBlip>
          <a:blip r:embed="rId21"/>
        </a:buBlip>
        <a:defRPr sz="2000" kern="1200">
          <a:solidFill>
            <a:schemeClr val="tx1"/>
          </a:solidFill>
          <a:latin typeface="+mn-lt"/>
          <a:ea typeface="+mn-ea"/>
          <a:cs typeface="+mn-cs"/>
        </a:defRPr>
      </a:lvl2pPr>
      <a:lvl3pPr marL="1142774" indent="-228557" algn="l" defTabSz="914218" rtl="0" eaLnBrk="1" latinLnBrk="0" hangingPunct="1">
        <a:spcBef>
          <a:spcPct val="20000"/>
        </a:spcBef>
        <a:buSzPct val="110000"/>
        <a:buFontTx/>
        <a:buBlip>
          <a:blip r:embed="rId21"/>
        </a:buBlip>
        <a:defRPr sz="1900" kern="1200">
          <a:solidFill>
            <a:schemeClr val="tx1"/>
          </a:solidFill>
          <a:latin typeface="+mn-lt"/>
          <a:ea typeface="+mn-ea"/>
          <a:cs typeface="+mn-cs"/>
        </a:defRPr>
      </a:lvl3pPr>
      <a:lvl4pPr marL="1599880" indent="-228557" algn="l" defTabSz="914218" rtl="0" eaLnBrk="1" latinLnBrk="0" hangingPunct="1">
        <a:spcBef>
          <a:spcPct val="20000"/>
        </a:spcBef>
        <a:buSzPct val="110000"/>
        <a:buFontTx/>
        <a:buBlip>
          <a:blip r:embed="rId21"/>
        </a:buBlip>
        <a:defRPr sz="1600" kern="1200">
          <a:solidFill>
            <a:schemeClr val="tx1"/>
          </a:solidFill>
          <a:latin typeface="+mn-lt"/>
          <a:ea typeface="+mn-ea"/>
          <a:cs typeface="+mn-cs"/>
        </a:defRPr>
      </a:lvl4pPr>
      <a:lvl5pPr marL="2056987" indent="-228557" algn="l" defTabSz="914218" rtl="0" eaLnBrk="1" latinLnBrk="0" hangingPunct="1">
        <a:spcBef>
          <a:spcPct val="20000"/>
        </a:spcBef>
        <a:buSzPct val="110000"/>
        <a:buFontTx/>
        <a:buBlip>
          <a:blip r:embed="rId21"/>
        </a:buBlip>
        <a:defRPr sz="1600" kern="1200">
          <a:solidFill>
            <a:schemeClr val="tx1"/>
          </a:solidFill>
          <a:latin typeface="+mn-lt"/>
          <a:ea typeface="+mn-ea"/>
          <a:cs typeface="+mn-cs"/>
        </a:defRPr>
      </a:lvl5pPr>
      <a:lvl6pPr marL="2514098" indent="-228557"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7"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7" indent="-228557"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30" indent="-228557"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18" rtl="0" eaLnBrk="1" latinLnBrk="0" hangingPunct="1">
        <a:defRPr sz="1900" kern="1200">
          <a:solidFill>
            <a:schemeClr val="tx1"/>
          </a:solidFill>
          <a:latin typeface="+mn-lt"/>
          <a:ea typeface="+mn-ea"/>
          <a:cs typeface="+mn-cs"/>
        </a:defRPr>
      </a:lvl1pPr>
      <a:lvl2pPr marL="457107" algn="l" defTabSz="914218" rtl="0" eaLnBrk="1" latinLnBrk="0" hangingPunct="1">
        <a:defRPr sz="1900" kern="1200">
          <a:solidFill>
            <a:schemeClr val="tx1"/>
          </a:solidFill>
          <a:latin typeface="+mn-lt"/>
          <a:ea typeface="+mn-ea"/>
          <a:cs typeface="+mn-cs"/>
        </a:defRPr>
      </a:lvl2pPr>
      <a:lvl3pPr marL="914218" algn="l" defTabSz="914218" rtl="0" eaLnBrk="1" latinLnBrk="0" hangingPunct="1">
        <a:defRPr sz="1900" kern="1200">
          <a:solidFill>
            <a:schemeClr val="tx1"/>
          </a:solidFill>
          <a:latin typeface="+mn-lt"/>
          <a:ea typeface="+mn-ea"/>
          <a:cs typeface="+mn-cs"/>
        </a:defRPr>
      </a:lvl3pPr>
      <a:lvl4pPr marL="1371328" algn="l" defTabSz="914218" rtl="0" eaLnBrk="1" latinLnBrk="0" hangingPunct="1">
        <a:defRPr sz="1900" kern="1200">
          <a:solidFill>
            <a:schemeClr val="tx1"/>
          </a:solidFill>
          <a:latin typeface="+mn-lt"/>
          <a:ea typeface="+mn-ea"/>
          <a:cs typeface="+mn-cs"/>
        </a:defRPr>
      </a:lvl4pPr>
      <a:lvl5pPr marL="1828437" algn="l" defTabSz="914218" rtl="0" eaLnBrk="1" latinLnBrk="0" hangingPunct="1">
        <a:defRPr sz="1900" kern="1200">
          <a:solidFill>
            <a:schemeClr val="tx1"/>
          </a:solidFill>
          <a:latin typeface="+mn-lt"/>
          <a:ea typeface="+mn-ea"/>
          <a:cs typeface="+mn-cs"/>
        </a:defRPr>
      </a:lvl5pPr>
      <a:lvl6pPr marL="2285550" algn="l" defTabSz="914218" rtl="0" eaLnBrk="1" latinLnBrk="0" hangingPunct="1">
        <a:defRPr sz="1900" kern="1200">
          <a:solidFill>
            <a:schemeClr val="tx1"/>
          </a:solidFill>
          <a:latin typeface="+mn-lt"/>
          <a:ea typeface="+mn-ea"/>
          <a:cs typeface="+mn-cs"/>
        </a:defRPr>
      </a:lvl6pPr>
      <a:lvl7pPr marL="2742654" algn="l" defTabSz="914218" rtl="0" eaLnBrk="1" latinLnBrk="0" hangingPunct="1">
        <a:defRPr sz="1900" kern="1200">
          <a:solidFill>
            <a:schemeClr val="tx1"/>
          </a:solidFill>
          <a:latin typeface="+mn-lt"/>
          <a:ea typeface="+mn-ea"/>
          <a:cs typeface="+mn-cs"/>
        </a:defRPr>
      </a:lvl7pPr>
      <a:lvl8pPr marL="3199760" algn="l" defTabSz="914218" rtl="0" eaLnBrk="1" latinLnBrk="0" hangingPunct="1">
        <a:defRPr sz="1900" kern="1200">
          <a:solidFill>
            <a:schemeClr val="tx1"/>
          </a:solidFill>
          <a:latin typeface="+mn-lt"/>
          <a:ea typeface="+mn-ea"/>
          <a:cs typeface="+mn-cs"/>
        </a:defRPr>
      </a:lvl8pPr>
      <a:lvl9pPr marL="3656867" algn="l" defTabSz="91421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46" tIns="137131" rIns="91424" bIns="45718"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182846" tIns="137131" rIns="91424"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chemeClr val="tx1"/>
                </a:solidFill>
                <a:latin typeface="+mn-lt"/>
                <a:cs typeface="Segoe UI Light"/>
              </a:defRPr>
            </a:lvl1pPr>
          </a:lstStyle>
          <a:p>
            <a:pPr defTabSz="457107"/>
            <a:fld id="{74A398B2-5A34-1A4A-811E-F4027282568C}" type="slidenum">
              <a:rPr lang="en-US" smtClean="0">
                <a:solidFill>
                  <a:srgbClr val="FFFFFF"/>
                </a:solidFill>
              </a:rPr>
              <a:pPr defTabSz="457107"/>
              <a:t>‹#›</a:t>
            </a:fld>
            <a:endParaRPr lang="en-US">
              <a:solidFill>
                <a:srgbClr val="FFFFFF"/>
              </a:solidFill>
            </a:endParaRPr>
          </a:p>
        </p:txBody>
      </p:sp>
    </p:spTree>
    <p:extLst>
      <p:ext uri="{BB962C8B-B14F-4D97-AF65-F5344CB8AC3E}">
        <p14:creationId xmlns:p14="http://schemas.microsoft.com/office/powerpoint/2010/main" val="1851049119"/>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697" indent="-285697" eaLnBrk="1" hangingPunct="1">
        <a:lnSpc>
          <a:spcPct val="120000"/>
        </a:lnSpc>
        <a:buFont typeface="Arial" pitchFamily="34" charset="0"/>
        <a:buChar char="•"/>
        <a:defRPr sz="1500" kern="800">
          <a:solidFill>
            <a:schemeClr val="tx1"/>
          </a:solidFill>
          <a:latin typeface="+mn-lt"/>
          <a:cs typeface="Segoe UI Light"/>
        </a:defRPr>
      </a:lvl1pPr>
      <a:lvl2pPr marL="542818" indent="-277760" eaLnBrk="1" hangingPunct="1">
        <a:lnSpc>
          <a:spcPct val="120000"/>
        </a:lnSpc>
        <a:buFont typeface="Arial" pitchFamily="34" charset="0"/>
        <a:buChar char="•"/>
        <a:defRPr sz="1500" kern="800">
          <a:solidFill>
            <a:schemeClr val="tx1"/>
          </a:solidFill>
          <a:latin typeface="+mn-lt"/>
          <a:cs typeface="Segoe UI Light"/>
        </a:defRPr>
      </a:lvl2pPr>
      <a:lvl3pPr marL="807878" indent="-265060" eaLnBrk="1" hangingPunct="1">
        <a:lnSpc>
          <a:spcPct val="120000"/>
        </a:lnSpc>
        <a:buFont typeface="Arial" pitchFamily="34" charset="0"/>
        <a:buChar char="•"/>
        <a:defRPr sz="1500" kern="800">
          <a:solidFill>
            <a:schemeClr val="tx1"/>
          </a:solidFill>
          <a:latin typeface="+mn-lt"/>
          <a:cs typeface="Segoe UI Light"/>
        </a:defRPr>
      </a:lvl3pPr>
      <a:lvl4pPr marL="1072937" indent="-265060" eaLnBrk="1" hangingPunct="1">
        <a:lnSpc>
          <a:spcPct val="120000"/>
        </a:lnSpc>
        <a:buFont typeface="Arial" pitchFamily="34" charset="0"/>
        <a:buChar char="•"/>
        <a:defRPr sz="1500" kern="800">
          <a:solidFill>
            <a:schemeClr val="tx1"/>
          </a:solidFill>
          <a:latin typeface="+mn-lt"/>
          <a:cs typeface="Segoe UI Light"/>
        </a:defRPr>
      </a:lvl4pPr>
      <a:lvl5pPr marL="1339584" indent="-266647" eaLnBrk="1" hangingPunct="1">
        <a:lnSpc>
          <a:spcPct val="120000"/>
        </a:lnSpc>
        <a:buFont typeface="Arial" pitchFamily="34" charset="0"/>
        <a:buChar char="•"/>
        <a:defRPr sz="1500" kern="800">
          <a:solidFill>
            <a:schemeClr val="tx1"/>
          </a:solidFill>
          <a:latin typeface="+mn-lt"/>
          <a:cs typeface="Segoe UI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46" tIns="137131" rIns="91424" bIns="45718"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182846" tIns="137131" rIns="91424"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800" kern="800">
                <a:solidFill>
                  <a:schemeClr val="tx1"/>
                </a:solidFill>
                <a:latin typeface="+mn-lt"/>
                <a:cs typeface="Segoe UI Light"/>
              </a:defRPr>
            </a:lvl1pPr>
          </a:lstStyle>
          <a:p>
            <a:pPr defTabSz="457107"/>
            <a:fld id="{74A398B2-5A34-1A4A-811E-F4027282568C}" type="slidenum">
              <a:rPr lang="en-US" smtClean="0">
                <a:solidFill>
                  <a:srgbClr val="FFFFFF"/>
                </a:solidFill>
              </a:rPr>
              <a:pPr defTabSz="457107"/>
              <a:t>‹#›</a:t>
            </a:fld>
            <a:endParaRPr lang="en-US">
              <a:solidFill>
                <a:srgbClr val="FFFFFF"/>
              </a:solidFill>
            </a:endParaRPr>
          </a:p>
        </p:txBody>
      </p:sp>
    </p:spTree>
    <p:extLst>
      <p:ext uri="{BB962C8B-B14F-4D97-AF65-F5344CB8AC3E}">
        <p14:creationId xmlns:p14="http://schemas.microsoft.com/office/powerpoint/2010/main" val="164102396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697" indent="-285697" eaLnBrk="1" hangingPunct="1">
        <a:lnSpc>
          <a:spcPct val="120000"/>
        </a:lnSpc>
        <a:buFont typeface="Arial" pitchFamily="34" charset="0"/>
        <a:buChar char="•"/>
        <a:defRPr sz="1500" kern="800">
          <a:solidFill>
            <a:schemeClr val="tx1"/>
          </a:solidFill>
          <a:latin typeface="+mn-lt"/>
          <a:cs typeface="Segoe UI Light"/>
        </a:defRPr>
      </a:lvl1pPr>
      <a:lvl2pPr marL="542818" indent="-277760" eaLnBrk="1" hangingPunct="1">
        <a:lnSpc>
          <a:spcPct val="120000"/>
        </a:lnSpc>
        <a:buFont typeface="Arial" pitchFamily="34" charset="0"/>
        <a:buChar char="•"/>
        <a:defRPr sz="1500" kern="800">
          <a:solidFill>
            <a:schemeClr val="tx1"/>
          </a:solidFill>
          <a:latin typeface="+mn-lt"/>
          <a:cs typeface="Segoe UI Light"/>
        </a:defRPr>
      </a:lvl2pPr>
      <a:lvl3pPr marL="807878" indent="-265060" eaLnBrk="1" hangingPunct="1">
        <a:lnSpc>
          <a:spcPct val="120000"/>
        </a:lnSpc>
        <a:buFont typeface="Arial" pitchFamily="34" charset="0"/>
        <a:buChar char="•"/>
        <a:defRPr sz="1500" kern="800">
          <a:solidFill>
            <a:schemeClr val="tx1"/>
          </a:solidFill>
          <a:latin typeface="+mn-lt"/>
          <a:cs typeface="Segoe UI Light"/>
        </a:defRPr>
      </a:lvl3pPr>
      <a:lvl4pPr marL="1072937" indent="-265060" eaLnBrk="1" hangingPunct="1">
        <a:lnSpc>
          <a:spcPct val="120000"/>
        </a:lnSpc>
        <a:buFont typeface="Arial" pitchFamily="34" charset="0"/>
        <a:buChar char="•"/>
        <a:defRPr sz="1500" kern="800">
          <a:solidFill>
            <a:schemeClr val="tx1"/>
          </a:solidFill>
          <a:latin typeface="+mn-lt"/>
          <a:cs typeface="Segoe UI Light"/>
        </a:defRPr>
      </a:lvl4pPr>
      <a:lvl5pPr marL="1339584" indent="-266647" eaLnBrk="1" hangingPunct="1">
        <a:lnSpc>
          <a:spcPct val="120000"/>
        </a:lnSpc>
        <a:buFont typeface="Arial" pitchFamily="34" charset="0"/>
        <a:buChar char="•"/>
        <a:defRPr sz="1500" kern="800">
          <a:solidFill>
            <a:schemeClr val="tx1"/>
          </a:solidFill>
          <a:latin typeface="+mn-lt"/>
          <a:cs typeface="Segoe UI Light"/>
        </a:defRPr>
      </a:lvl5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46" tIns="137131" rIns="91424" bIns="45718"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46" tIns="137131" rIns="91424"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2"/>
            <a:ext cx="2844800" cy="365125"/>
          </a:xfrm>
          <a:prstGeom prst="rect">
            <a:avLst/>
          </a:prstGeom>
        </p:spPr>
        <p:txBody>
          <a:bodyPr vert="horz" lIns="91424" tIns="45718" rIns="91424" bIns="45718" rtlCol="0" anchor="b"/>
          <a:lstStyle>
            <a:lvl1pPr algn="r">
              <a:defRPr sz="1100" kern="800">
                <a:solidFill>
                  <a:schemeClr val="tx1"/>
                </a:solidFill>
                <a:latin typeface="+mn-lt"/>
                <a:cs typeface="Segoe UI Light"/>
              </a:defRPr>
            </a:lvl1pPr>
          </a:lstStyle>
          <a:p>
            <a:pPr defTabSz="609459"/>
            <a:fld id="{74A398B2-5A34-1A4A-811E-F4027282568C}" type="slidenum">
              <a:rPr lang="en-US" smtClean="0">
                <a:solidFill>
                  <a:srgbClr val="FFFFFF"/>
                </a:solidFill>
              </a:rPr>
              <a:pPr defTabSz="609459"/>
              <a:t>‹#›</a:t>
            </a:fld>
            <a:endParaRPr lang="en-US">
              <a:solidFill>
                <a:srgbClr val="FFFFFF"/>
              </a:solidFill>
            </a:endParaRPr>
          </a:p>
        </p:txBody>
      </p:sp>
    </p:spTree>
    <p:extLst>
      <p:ext uri="{BB962C8B-B14F-4D97-AF65-F5344CB8AC3E}">
        <p14:creationId xmlns:p14="http://schemas.microsoft.com/office/powerpoint/2010/main" val="58030329"/>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timing>
    <p:tnLst>
      <p:par>
        <p:cTn id="1" dur="indefinite" restart="never" nodeType="tmRoot"/>
      </p:par>
    </p:tnLst>
  </p:timing>
  <p:hf hdr="0" ftr="0"/>
  <p:txStyles>
    <p:titleStyle>
      <a:lvl1pPr eaLnBrk="1" hangingPunct="1">
        <a:defRPr sz="2700" kern="800">
          <a:solidFill>
            <a:schemeClr val="tx1"/>
          </a:solidFill>
          <a:latin typeface="+mn-lt"/>
          <a:cs typeface="Segoe UI Light"/>
        </a:defRPr>
      </a:lvl1pPr>
    </p:titleStyle>
    <p:bodyStyle>
      <a:lvl1pPr marL="380916" indent="-380916" eaLnBrk="1" hangingPunct="1">
        <a:lnSpc>
          <a:spcPct val="120000"/>
        </a:lnSpc>
        <a:buFont typeface="Arial" pitchFamily="34" charset="0"/>
        <a:buChar char="•"/>
        <a:defRPr sz="1900" kern="800">
          <a:solidFill>
            <a:schemeClr val="tx1"/>
          </a:solidFill>
          <a:latin typeface="+mn-lt"/>
          <a:cs typeface="Segoe UI Light"/>
        </a:defRPr>
      </a:lvl1pPr>
      <a:lvl2pPr marL="723739" indent="-370333" eaLnBrk="1" hangingPunct="1">
        <a:lnSpc>
          <a:spcPct val="120000"/>
        </a:lnSpc>
        <a:buFont typeface="Arial" pitchFamily="34" charset="0"/>
        <a:buChar char="•"/>
        <a:defRPr sz="1900" kern="800">
          <a:solidFill>
            <a:schemeClr val="tx1"/>
          </a:solidFill>
          <a:latin typeface="+mn-lt"/>
          <a:cs typeface="Segoe UI Light"/>
        </a:defRPr>
      </a:lvl2pPr>
      <a:lvl3pPr marL="1077144" indent="-353410" eaLnBrk="1" hangingPunct="1">
        <a:lnSpc>
          <a:spcPct val="120000"/>
        </a:lnSpc>
        <a:buFont typeface="Arial" pitchFamily="34" charset="0"/>
        <a:buChar char="•"/>
        <a:defRPr sz="1900" kern="800">
          <a:solidFill>
            <a:schemeClr val="tx1"/>
          </a:solidFill>
          <a:latin typeface="+mn-lt"/>
          <a:cs typeface="Segoe UI Light"/>
        </a:defRPr>
      </a:lvl3pPr>
      <a:lvl4pPr marL="1430543" indent="-353410" eaLnBrk="1" hangingPunct="1">
        <a:lnSpc>
          <a:spcPct val="120000"/>
        </a:lnSpc>
        <a:buFont typeface="Arial" pitchFamily="34" charset="0"/>
        <a:buChar char="•"/>
        <a:defRPr sz="1900" kern="800">
          <a:solidFill>
            <a:schemeClr val="tx1"/>
          </a:solidFill>
          <a:latin typeface="+mn-lt"/>
          <a:cs typeface="Segoe UI Light"/>
        </a:defRPr>
      </a:lvl4pPr>
      <a:lvl5pPr marL="1786070" indent="-355526" eaLnBrk="1" hangingPunct="1">
        <a:lnSpc>
          <a:spcPct val="120000"/>
        </a:lnSpc>
        <a:buFont typeface="Arial" pitchFamily="34" charset="0"/>
        <a:buChar char="•"/>
        <a:defRPr sz="19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en-US" dirty="0" smtClean="0"/>
              <a:t>Microsoft Dynamics AX </a:t>
            </a:r>
            <a:r>
              <a:rPr lang="en-US" dirty="0"/>
              <a:t>2012 </a:t>
            </a:r>
            <a:r>
              <a:rPr lang="en-US" dirty="0" smtClean="0"/>
              <a:t>Administration Workshop</a:t>
            </a:r>
            <a:br>
              <a:rPr lang="en-US" dirty="0" smtClean="0"/>
            </a:br>
            <a:r>
              <a:rPr lang="en-US" dirty="0"/>
              <a:t/>
            </a:r>
            <a:br>
              <a:rPr lang="en-US" dirty="0"/>
            </a:br>
            <a:r>
              <a:rPr lang="en-US" sz="2700" dirty="0" smtClean="0"/>
              <a:t>Chapter </a:t>
            </a:r>
            <a:r>
              <a:rPr lang="en-US" sz="2700" dirty="0"/>
              <a:t>1: Overview and Planning</a:t>
            </a:r>
          </a:p>
        </p:txBody>
      </p:sp>
      <p:sp>
        <p:nvSpPr>
          <p:cNvPr id="16" name="Subtitle 15"/>
          <p:cNvSpPr>
            <a:spLocks noGrp="1"/>
          </p:cNvSpPr>
          <p:nvPr>
            <p:ph type="body" sz="quarter" idx="16"/>
          </p:nvPr>
        </p:nvSpPr>
        <p:spPr/>
        <p:txBody>
          <a:bodyPr/>
          <a:lstStyle/>
          <a:p>
            <a:r>
              <a:rPr lang="en-US" dirty="0" smtClean="0"/>
              <a:t>Presenter Name</a:t>
            </a:r>
          </a:p>
          <a:p>
            <a:r>
              <a:rPr lang="en-US" dirty="0" smtClean="0"/>
              <a:t>Presenter Title</a:t>
            </a:r>
          </a:p>
          <a:p>
            <a:r>
              <a:rPr lang="en-US" dirty="0" smtClean="0"/>
              <a:t>Presenter Company</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Communication Types</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9</a:t>
            </a:fld>
            <a:endParaRPr lang="en-US">
              <a:solidFill>
                <a:srgbClr val="FFFFFF"/>
              </a:solidFill>
            </a:endParaRPr>
          </a:p>
        </p:txBody>
      </p:sp>
      <p:sp>
        <p:nvSpPr>
          <p:cNvPr id="4" name="Content Placeholder 3"/>
          <p:cNvSpPr>
            <a:spLocks noGrp="1"/>
          </p:cNvSpPr>
          <p:nvPr>
            <p:ph sz="quarter" idx="13"/>
          </p:nvPr>
        </p:nvSpPr>
        <p:spPr/>
        <p:txBody>
          <a:bodyPr/>
          <a:lstStyle/>
          <a:p>
            <a:r>
              <a:rPr lang="en-IN" dirty="0"/>
              <a:t>RPC = Remote Procedure Call </a:t>
            </a:r>
          </a:p>
          <a:p>
            <a:r>
              <a:rPr lang="en-IN" dirty="0"/>
              <a:t>WCF = Windows Communication Foundation </a:t>
            </a:r>
          </a:p>
          <a:p>
            <a:r>
              <a:rPr lang="en-IN" dirty="0"/>
              <a:t>MSMQ = Microsoft Message </a:t>
            </a:r>
            <a:r>
              <a:rPr lang="en-IN" dirty="0" smtClean="0"/>
              <a:t>Queue</a:t>
            </a:r>
            <a:endParaRPr lang="en-IN" dirty="0"/>
          </a:p>
        </p:txBody>
      </p:sp>
      <p:graphicFrame>
        <p:nvGraphicFramePr>
          <p:cNvPr id="8" name="Content Placeholder 4"/>
          <p:cNvGraphicFramePr>
            <a:graphicFrameLocks/>
          </p:cNvGraphicFramePr>
          <p:nvPr>
            <p:extLst>
              <p:ext uri="{D42A27DB-BD31-4B8C-83A1-F6EECF244321}">
                <p14:modId xmlns:p14="http://schemas.microsoft.com/office/powerpoint/2010/main" val="617842239"/>
              </p:ext>
            </p:extLst>
          </p:nvPr>
        </p:nvGraphicFramePr>
        <p:xfrm>
          <a:off x="4151784" y="2492896"/>
          <a:ext cx="6588000" cy="3167996"/>
        </p:xfrm>
        <a:graphic>
          <a:graphicData uri="http://schemas.openxmlformats.org/drawingml/2006/table">
            <a:tbl>
              <a:tblPr firstRow="1" bandRow="1">
                <a:tableStyleId>{5C22544A-7EE6-4342-B048-85BDC9FD1C3A}</a:tableStyleId>
              </a:tblPr>
              <a:tblGrid>
                <a:gridCol w="2196000"/>
                <a:gridCol w="2196000"/>
                <a:gridCol w="2196000"/>
              </a:tblGrid>
              <a:tr h="261166">
                <a:tc>
                  <a:txBody>
                    <a:bodyPr/>
                    <a:lstStyle/>
                    <a:p>
                      <a:pPr algn="l" fontAlgn="b"/>
                      <a:r>
                        <a:rPr lang="en-US" sz="1200" u="none" strike="noStrike" dirty="0">
                          <a:effectLst/>
                        </a:rPr>
                        <a:t>Source Component</a:t>
                      </a:r>
                      <a:endParaRPr lang="en-US" sz="1200" b="1"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Connection Type</a:t>
                      </a:r>
                      <a:endParaRPr lang="en-US" sz="1200" b="1"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Destination Component</a:t>
                      </a:r>
                      <a:endParaRPr lang="en-US" sz="1200" b="1" i="0" u="none" strike="noStrike" dirty="0">
                        <a:solidFill>
                          <a:srgbClr val="000000"/>
                        </a:solidFill>
                        <a:effectLst/>
                        <a:latin typeface="Calibri"/>
                      </a:endParaRPr>
                    </a:p>
                  </a:txBody>
                  <a:tcPr marL="9525" marR="9525" marT="9525" marB="0" anchor="ctr"/>
                </a:tc>
              </a:tr>
              <a:tr h="414559">
                <a:tc>
                  <a:txBody>
                    <a:bodyPr/>
                    <a:lstStyle/>
                    <a:p>
                      <a:pPr algn="l" fontAlgn="b"/>
                      <a:r>
                        <a:rPr lang="en-US" sz="1200" u="none" strike="noStrike" dirty="0" smtClean="0">
                          <a:effectLst/>
                        </a:rPr>
                        <a:t>Microsoft Dynamics AX </a:t>
                      </a:r>
                      <a:r>
                        <a:rPr lang="en-US" sz="1200" u="none" strike="noStrike" dirty="0">
                          <a:effectLst/>
                        </a:rPr>
                        <a:t>client</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smtClean="0">
                          <a:effectLst/>
                        </a:rPr>
                        <a:t>RPC and 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261166">
                <a:tc>
                  <a:txBody>
                    <a:bodyPr/>
                    <a:lstStyle/>
                    <a:p>
                      <a:pPr algn="l" fontAlgn="b"/>
                      <a:r>
                        <a:rPr lang="en-US" sz="1200" u="none" strike="noStrike" dirty="0">
                          <a:effectLst/>
                        </a:rPr>
                        <a:t>Enterprise Portal</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RPC and 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261166">
                <a:tc>
                  <a:txBody>
                    <a:bodyPr/>
                    <a:lstStyle/>
                    <a:p>
                      <a:pPr algn="l" fontAlgn="b"/>
                      <a:r>
                        <a:rPr lang="en-US" sz="1200" u="none" strike="noStrike" dirty="0">
                          <a:effectLst/>
                        </a:rPr>
                        <a:t>IIS </a:t>
                      </a:r>
                      <a:r>
                        <a:rPr lang="en-US" sz="1200" u="none" strike="noStrike" dirty="0" smtClean="0">
                          <a:effectLst/>
                        </a:rPr>
                        <a:t>(web </a:t>
                      </a:r>
                      <a:r>
                        <a:rPr lang="en-US" sz="1200" u="none" strike="noStrike" dirty="0">
                          <a:effectLst/>
                        </a:rPr>
                        <a:t>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261166">
                <a:tc>
                  <a:txBody>
                    <a:bodyPr/>
                    <a:lstStyle/>
                    <a:p>
                      <a:pPr algn="l" fontAlgn="b"/>
                      <a:r>
                        <a:rPr lang="en-US" sz="1200" u="none" strike="noStrike" dirty="0">
                          <a:effectLst/>
                        </a:rPr>
                        <a:t>IIS (Help server)</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414559">
                <a:tc>
                  <a:txBody>
                    <a:bodyPr/>
                    <a:lstStyle/>
                    <a:p>
                      <a:pPr algn="l" fontAlgn="b"/>
                      <a:r>
                        <a:rPr lang="en-US" sz="1200" u="none" strike="noStrike" dirty="0">
                          <a:effectLst/>
                        </a:rPr>
                        <a:t>Office Add-ins (Word, Excel)</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261166">
                <a:tc>
                  <a:txBody>
                    <a:bodyPr/>
                    <a:lstStyle/>
                    <a:p>
                      <a:pPr algn="l" fontAlgn="b"/>
                      <a:r>
                        <a:rPr lang="en-US" sz="1200" u="none" strike="noStrike" dirty="0">
                          <a:effectLst/>
                        </a:rPr>
                        <a:t>Report Server</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WCF (services)</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r h="618489">
                <a:tc>
                  <a:txBody>
                    <a:bodyPr/>
                    <a:lstStyle/>
                    <a:p>
                      <a:pPr algn="l" fontAlgn="b"/>
                      <a:r>
                        <a:rPr lang="en-US" sz="1200" u="none" strike="noStrike" dirty="0">
                          <a:effectLst/>
                        </a:rPr>
                        <a:t>Analysis Server</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Direct </a:t>
                      </a:r>
                      <a:r>
                        <a:rPr lang="en-US" sz="1200" u="none" strike="noStrike" dirty="0" smtClean="0">
                          <a:effectLst/>
                        </a:rPr>
                        <a:t>database connection</a:t>
                      </a:r>
                    </a:p>
                    <a:p>
                      <a:pPr algn="l" fontAlgn="b"/>
                      <a:r>
                        <a:rPr lang="en-US" sz="1200" u="none" strike="noStrike" dirty="0" smtClean="0">
                          <a:effectLst/>
                        </a:rPr>
                        <a:t>(</a:t>
                      </a:r>
                      <a:r>
                        <a:rPr lang="en-US" sz="1200" u="none" strike="noStrike" dirty="0">
                          <a:effectLst/>
                        </a:rPr>
                        <a:t>read-only)</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smtClean="0">
                          <a:effectLst/>
                        </a:rPr>
                        <a:t>Microsoft Dynamics AX </a:t>
                      </a:r>
                      <a:r>
                        <a:rPr lang="en-US" sz="1200" u="none" strike="noStrike" dirty="0">
                          <a:effectLst/>
                        </a:rPr>
                        <a:t>database</a:t>
                      </a:r>
                      <a:endParaRPr lang="en-US" sz="1200" b="0" i="0" u="none" strike="noStrike" dirty="0">
                        <a:solidFill>
                          <a:srgbClr val="000000"/>
                        </a:solidFill>
                        <a:effectLst/>
                        <a:latin typeface="Calibri"/>
                      </a:endParaRPr>
                    </a:p>
                  </a:txBody>
                  <a:tcPr marL="9525" marR="9525" marT="9525" marB="0" anchor="ctr"/>
                </a:tc>
              </a:tr>
              <a:tr h="414559">
                <a:tc>
                  <a:txBody>
                    <a:bodyPr/>
                    <a:lstStyle/>
                    <a:p>
                      <a:pPr algn="l" fontAlgn="b"/>
                      <a:r>
                        <a:rPr lang="en-US" sz="1200" u="none" strike="noStrike" dirty="0">
                          <a:effectLst/>
                        </a:rPr>
                        <a:t>BizTalk Server</a:t>
                      </a:r>
                      <a:endParaRPr lang="en-US" sz="1200" b="0" i="0" u="none" strike="noStrike" dirty="0">
                        <a:solidFill>
                          <a:srgbClr val="000000"/>
                        </a:solidFill>
                        <a:effectLst/>
                        <a:latin typeface="Calibri"/>
                      </a:endParaRPr>
                    </a:p>
                  </a:txBody>
                  <a:tcPr marL="9525" marR="9525" marT="9525" marB="0" anchor="ctr"/>
                </a:tc>
                <a:tc>
                  <a:txBody>
                    <a:bodyPr/>
                    <a:lstStyle/>
                    <a:p>
                      <a:pPr algn="l" fontAlgn="b"/>
                      <a:r>
                        <a:rPr lang="fr-FR" sz="1200" u="none" strike="noStrike" dirty="0">
                          <a:effectLst/>
                        </a:rPr>
                        <a:t>WCF (services), flat files, MSMQ</a:t>
                      </a:r>
                      <a:endParaRPr lang="fr-FR" sz="1200" b="0" i="0" u="none" strike="noStrike" dirty="0">
                        <a:solidFill>
                          <a:srgbClr val="000000"/>
                        </a:solidFill>
                        <a:effectLst/>
                        <a:latin typeface="Calibri"/>
                      </a:endParaRPr>
                    </a:p>
                  </a:txBody>
                  <a:tcPr marL="9525" marR="9525" marT="9525" marB="0" anchor="ctr"/>
                </a:tc>
                <a:tc>
                  <a:txBody>
                    <a:bodyPr/>
                    <a:lstStyle/>
                    <a:p>
                      <a:pPr algn="l" fontAlgn="b"/>
                      <a:r>
                        <a:rPr lang="en-US" sz="1200" u="none" strike="noStrike" dirty="0">
                          <a:effectLst/>
                        </a:rPr>
                        <a:t>AOS</a:t>
                      </a:r>
                      <a:endParaRPr lang="en-US" sz="12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83843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AX Application Architecture - Layers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
        <p:nvSpPr>
          <p:cNvPr id="2" name="Text Placeholder 1"/>
          <p:cNvSpPr>
            <a:spLocks noGrp="1"/>
          </p:cNvSpPr>
          <p:nvPr>
            <p:ph type="body" sz="quarter" idx="12"/>
          </p:nvPr>
        </p:nvSpPr>
        <p:spPr/>
        <p:txBody>
          <a:bodyPr/>
          <a:lstStyle/>
          <a:p>
            <a:r>
              <a:rPr lang="en-US" dirty="0"/>
              <a:t>Why do we use them?</a:t>
            </a:r>
          </a:p>
          <a:p>
            <a:r>
              <a:rPr lang="en-US" dirty="0"/>
              <a:t>What are they?</a:t>
            </a:r>
          </a:p>
          <a:p>
            <a:pPr lvl="1"/>
            <a:r>
              <a:rPr lang="en-US" dirty="0"/>
              <a:t>USR/USP</a:t>
            </a:r>
          </a:p>
          <a:p>
            <a:pPr lvl="1"/>
            <a:r>
              <a:rPr lang="en-US" dirty="0"/>
              <a:t>CUS/CUP</a:t>
            </a:r>
          </a:p>
          <a:p>
            <a:pPr lvl="1"/>
            <a:r>
              <a:rPr lang="en-US" dirty="0"/>
              <a:t>VAR/VAP</a:t>
            </a:r>
          </a:p>
          <a:p>
            <a:pPr lvl="1"/>
            <a:r>
              <a:rPr lang="en-US" dirty="0"/>
              <a:t>ISV/ISP</a:t>
            </a:r>
          </a:p>
          <a:p>
            <a:pPr lvl="1"/>
            <a:r>
              <a:rPr lang="en-US" dirty="0"/>
              <a:t>SLN/SLP</a:t>
            </a:r>
          </a:p>
          <a:p>
            <a:pPr lvl="1"/>
            <a:r>
              <a:rPr lang="en-US" dirty="0"/>
              <a:t>FPK/FPP</a:t>
            </a:r>
          </a:p>
          <a:p>
            <a:pPr lvl="1"/>
            <a:r>
              <a:rPr lang="en-US" dirty="0"/>
              <a:t>GLS/GLP</a:t>
            </a:r>
          </a:p>
          <a:p>
            <a:pPr lvl="1"/>
            <a:r>
              <a:rPr lang="en-US" dirty="0" smtClean="0"/>
              <a:t>SYS/SYP</a:t>
            </a:r>
            <a:endParaRPr lang="en-US" dirty="0"/>
          </a:p>
        </p:txBody>
      </p:sp>
      <p:pic>
        <p:nvPicPr>
          <p:cNvPr id="5"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17" y="1299203"/>
            <a:ext cx="4572000" cy="47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45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Layers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845462" y="436563"/>
            <a:ext cx="6575425" cy="5919788"/>
          </a:xfrm>
        </p:spPr>
      </p:pic>
    </p:spTree>
    <p:extLst>
      <p:ext uri="{BB962C8B-B14F-4D97-AF65-F5344CB8AC3E}">
        <p14:creationId xmlns:p14="http://schemas.microsoft.com/office/powerpoint/2010/main" val="260375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Development System</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12</a:t>
            </a:fld>
            <a:endParaRPr lang="en-US" dirty="0"/>
          </a:p>
        </p:txBody>
      </p:sp>
      <p:sp>
        <p:nvSpPr>
          <p:cNvPr id="6" name="Text Placeholder 5"/>
          <p:cNvSpPr>
            <a:spLocks noGrp="1"/>
          </p:cNvSpPr>
          <p:nvPr>
            <p:ph type="body" sz="quarter" idx="12"/>
          </p:nvPr>
        </p:nvSpPr>
        <p:spPr/>
        <p:txBody>
          <a:bodyPr/>
          <a:lstStyle/>
          <a:p>
            <a:r>
              <a:rPr lang="en-IN" dirty="0" err="1"/>
              <a:t>IntelliMorph</a:t>
            </a:r>
            <a:r>
              <a:rPr lang="en-IN" dirty="0"/>
              <a:t> and Usage data</a:t>
            </a:r>
          </a:p>
          <a:p>
            <a:r>
              <a:rPr lang="en-IN" dirty="0" err="1"/>
              <a:t>MorphX</a:t>
            </a:r>
            <a:endParaRPr lang="en-IN" dirty="0"/>
          </a:p>
          <a:p>
            <a:r>
              <a:rPr lang="en-IN" dirty="0"/>
              <a:t>X++</a:t>
            </a:r>
          </a:p>
          <a:p>
            <a:r>
              <a:rPr lang="en-IN" dirty="0" smtClean="0"/>
              <a:t>AOT</a:t>
            </a:r>
            <a:endParaRPr lang="en-IN" dirty="0"/>
          </a:p>
        </p:txBody>
      </p:sp>
      <p:pic>
        <p:nvPicPr>
          <p:cNvPr id="8" name="Picture 7"/>
          <p:cNvPicPr>
            <a:picLocks noChangeAspect="1"/>
          </p:cNvPicPr>
          <p:nvPr/>
        </p:nvPicPr>
        <p:blipFill>
          <a:blip r:embed="rId3"/>
          <a:stretch>
            <a:fillRect/>
          </a:stretch>
        </p:blipFill>
        <p:spPr>
          <a:xfrm>
            <a:off x="8588570" y="1340768"/>
            <a:ext cx="2538137" cy="4605627"/>
          </a:xfrm>
          <a:prstGeom prst="rect">
            <a:avLst/>
          </a:prstGeom>
          <a:noFill/>
          <a:ln>
            <a:noFill/>
          </a:ln>
        </p:spPr>
      </p:pic>
    </p:spTree>
    <p:extLst>
      <p:ext uri="{BB962C8B-B14F-4D97-AF65-F5344CB8AC3E}">
        <p14:creationId xmlns:p14="http://schemas.microsoft.com/office/powerpoint/2010/main" val="1312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Microsoft Dynamics AX</a:t>
            </a:r>
            <a:endParaRPr lang="en-US" dirty="0"/>
          </a:p>
        </p:txBody>
      </p:sp>
      <p:sp>
        <p:nvSpPr>
          <p:cNvPr id="6" name="Slide Number Placeholder 5"/>
          <p:cNvSpPr>
            <a:spLocks noGrp="1"/>
          </p:cNvSpPr>
          <p:nvPr>
            <p:ph type="sldNum" sz="quarter" idx="11"/>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
        <p:nvSpPr>
          <p:cNvPr id="10" name="TextBox 9"/>
          <p:cNvSpPr txBox="1"/>
          <p:nvPr/>
        </p:nvSpPr>
        <p:spPr>
          <a:xfrm>
            <a:off x="6600056" y="1628800"/>
            <a:ext cx="5059288" cy="969495"/>
          </a:xfrm>
          <a:prstGeom prst="rect">
            <a:avLst/>
          </a:prstGeom>
          <a:noFill/>
        </p:spPr>
        <p:txBody>
          <a:bodyPr wrap="square" lIns="91424" tIns="45718" rIns="91424" bIns="45718" rtlCol="0">
            <a:spAutoFit/>
          </a:bodyPr>
          <a:lstStyle/>
          <a:p>
            <a:pPr marL="285697" indent="-285697">
              <a:buSzPct val="110000"/>
              <a:buFont typeface="Arial" panose="020B0604020202020204" pitchFamily="34" charset="0"/>
              <a:buChar char="•"/>
            </a:pPr>
            <a:r>
              <a:rPr lang="en-US" dirty="0" smtClean="0"/>
              <a:t>User-focused </a:t>
            </a:r>
            <a:r>
              <a:rPr lang="en-US" dirty="0"/>
              <a:t>(</a:t>
            </a:r>
            <a:r>
              <a:rPr lang="en-US" dirty="0" smtClean="0"/>
              <a:t>look-and-feel</a:t>
            </a:r>
            <a:r>
              <a:rPr lang="en-US" dirty="0"/>
              <a:t>) customizations</a:t>
            </a:r>
          </a:p>
          <a:p>
            <a:pPr marL="285697" indent="-285697">
              <a:buSzPct val="110000"/>
              <a:buFont typeface="Arial" panose="020B0604020202020204" pitchFamily="34" charset="0"/>
              <a:buChar char="•"/>
            </a:pPr>
            <a:r>
              <a:rPr lang="en-US" dirty="0" smtClean="0"/>
              <a:t>Drag-and-drop </a:t>
            </a:r>
            <a:r>
              <a:rPr lang="en-US" dirty="0"/>
              <a:t>UI changes</a:t>
            </a:r>
          </a:p>
        </p:txBody>
      </p:sp>
      <p:sp>
        <p:nvSpPr>
          <p:cNvPr id="11" name="TextBox 10"/>
          <p:cNvSpPr txBox="1"/>
          <p:nvPr/>
        </p:nvSpPr>
        <p:spPr>
          <a:xfrm>
            <a:off x="7176130" y="2845356"/>
            <a:ext cx="3956977" cy="969495"/>
          </a:xfrm>
          <a:prstGeom prst="rect">
            <a:avLst/>
          </a:prstGeom>
          <a:noFill/>
        </p:spPr>
        <p:txBody>
          <a:bodyPr wrap="none" lIns="91424" tIns="45718" rIns="91424" bIns="45718" rtlCol="0">
            <a:spAutoFit/>
          </a:bodyPr>
          <a:lstStyle/>
          <a:p>
            <a:pPr marL="285697" indent="-285697">
              <a:buSzPct val="110000"/>
              <a:buFont typeface="Arial" panose="020B0604020202020204" pitchFamily="34" charset="0"/>
              <a:buChar char="•"/>
            </a:pPr>
            <a:r>
              <a:rPr lang="en-US" dirty="0"/>
              <a:t>Developer access required (AOT)</a:t>
            </a:r>
          </a:p>
          <a:p>
            <a:pPr marL="285697" indent="-285697">
              <a:buSzPct val="110000"/>
              <a:buFont typeface="Arial" panose="020B0604020202020204" pitchFamily="34" charset="0"/>
              <a:buChar char="•"/>
            </a:pPr>
            <a:r>
              <a:rPr lang="en-US" dirty="0" smtClean="0"/>
              <a:t>System-wide </a:t>
            </a:r>
            <a:r>
              <a:rPr lang="en-US" dirty="0"/>
              <a:t>changes</a:t>
            </a:r>
          </a:p>
          <a:p>
            <a:pPr marL="285697" indent="-285697">
              <a:buSzPct val="110000"/>
              <a:buFont typeface="Arial" panose="020B0604020202020204" pitchFamily="34" charset="0"/>
              <a:buChar char="•"/>
            </a:pPr>
            <a:r>
              <a:rPr lang="en-US" dirty="0"/>
              <a:t>Some drag and drop</a:t>
            </a:r>
          </a:p>
        </p:txBody>
      </p:sp>
      <p:sp>
        <p:nvSpPr>
          <p:cNvPr id="12" name="TextBox 11"/>
          <p:cNvSpPr txBox="1"/>
          <p:nvPr/>
        </p:nvSpPr>
        <p:spPr>
          <a:xfrm>
            <a:off x="8165504" y="4540764"/>
            <a:ext cx="3691136" cy="1554271"/>
          </a:xfrm>
          <a:prstGeom prst="rect">
            <a:avLst/>
          </a:prstGeom>
          <a:noFill/>
        </p:spPr>
        <p:txBody>
          <a:bodyPr wrap="square" lIns="91424" tIns="45718" rIns="91424" bIns="45718" rtlCol="0">
            <a:spAutoFit/>
          </a:bodyPr>
          <a:lstStyle/>
          <a:p>
            <a:pPr marL="285697" indent="-285697">
              <a:buSzPct val="110000"/>
              <a:buFont typeface="Arial" panose="020B0604020202020204" pitchFamily="34" charset="0"/>
              <a:buChar char="•"/>
            </a:pPr>
            <a:r>
              <a:rPr lang="en-US" dirty="0"/>
              <a:t>Developer access required (AOT)</a:t>
            </a:r>
          </a:p>
          <a:p>
            <a:pPr marL="285697" indent="-285697">
              <a:buSzPct val="110000"/>
              <a:buFont typeface="Arial" panose="020B0604020202020204" pitchFamily="34" charset="0"/>
              <a:buChar char="•"/>
            </a:pPr>
            <a:r>
              <a:rPr lang="en-US" dirty="0" smtClean="0"/>
              <a:t>System-wide </a:t>
            </a:r>
            <a:r>
              <a:rPr lang="en-US" dirty="0"/>
              <a:t>changes</a:t>
            </a:r>
          </a:p>
          <a:p>
            <a:pPr marL="285697" indent="-285697">
              <a:buSzPct val="110000"/>
              <a:buFont typeface="Arial" panose="020B0604020202020204" pitchFamily="34" charset="0"/>
              <a:buChar char="•"/>
            </a:pPr>
            <a:r>
              <a:rPr lang="en-US" dirty="0"/>
              <a:t>Change business logic</a:t>
            </a:r>
          </a:p>
          <a:p>
            <a:pPr marL="285697" indent="-285697">
              <a:buSzPct val="110000"/>
              <a:buFont typeface="Arial" panose="020B0604020202020204" pitchFamily="34" charset="0"/>
              <a:buChar char="•"/>
            </a:pPr>
            <a:r>
              <a:rPr lang="en-US" dirty="0"/>
              <a:t>Code required</a:t>
            </a:r>
          </a:p>
        </p:txBody>
      </p:sp>
      <p:graphicFrame>
        <p:nvGraphicFramePr>
          <p:cNvPr id="8" name="Content Placeholder 8"/>
          <p:cNvGraphicFramePr>
            <a:graphicFrameLocks/>
          </p:cNvGraphicFramePr>
          <p:nvPr>
            <p:extLst>
              <p:ext uri="{D42A27DB-BD31-4B8C-83A1-F6EECF244321}">
                <p14:modId xmlns:p14="http://schemas.microsoft.com/office/powerpoint/2010/main" val="4109641507"/>
              </p:ext>
            </p:extLst>
          </p:nvPr>
        </p:nvGraphicFramePr>
        <p:xfrm>
          <a:off x="1847528" y="1358125"/>
          <a:ext cx="6048672" cy="508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4079776" y="2244352"/>
            <a:ext cx="1798890" cy="707886"/>
          </a:xfrm>
          <a:prstGeom prst="rect">
            <a:avLst/>
          </a:prstGeom>
        </p:spPr>
        <p:txBody>
          <a:bodyPr wrap="none">
            <a:spAutoFit/>
          </a:bodyPr>
          <a:lstStyle/>
          <a:p>
            <a:pPr lvl="0"/>
            <a:r>
              <a:rPr lang="en-US" sz="2000" dirty="0"/>
              <a:t>Usage data &amp; </a:t>
            </a:r>
            <a:endParaRPr lang="en-US" sz="2000" dirty="0" smtClean="0"/>
          </a:p>
          <a:p>
            <a:pPr lvl="0"/>
            <a:r>
              <a:rPr lang="en-US" sz="2000" dirty="0" err="1" smtClean="0"/>
              <a:t>IntelliMorph</a:t>
            </a:r>
            <a:endParaRPr lang="en-US" sz="2000" dirty="0"/>
          </a:p>
        </p:txBody>
      </p:sp>
    </p:spTree>
    <p:extLst>
      <p:ext uri="{BB962C8B-B14F-4D97-AF65-F5344CB8AC3E}">
        <p14:creationId xmlns:p14="http://schemas.microsoft.com/office/powerpoint/2010/main" val="272463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Data and </a:t>
            </a:r>
            <a:r>
              <a:rPr lang="en-US" dirty="0" err="1" smtClean="0"/>
              <a:t>IntelliMorph</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smtClean="0"/>
              <a:t>Usage data</a:t>
            </a:r>
          </a:p>
          <a:p>
            <a:pPr lvl="1"/>
            <a:r>
              <a:rPr lang="en-US" dirty="0" smtClean="0"/>
              <a:t>Last values used for forms</a:t>
            </a:r>
            <a:r>
              <a:rPr lang="en-US" dirty="0"/>
              <a:t> </a:t>
            </a:r>
            <a:r>
              <a:rPr lang="en-US" dirty="0" smtClean="0"/>
              <a:t>and reports</a:t>
            </a:r>
          </a:p>
          <a:p>
            <a:pPr lvl="1"/>
            <a:r>
              <a:rPr lang="en-US" dirty="0" smtClean="0"/>
              <a:t>Individual customizations to forms</a:t>
            </a:r>
          </a:p>
          <a:p>
            <a:pPr lvl="1"/>
            <a:r>
              <a:rPr lang="en-US" dirty="0" smtClean="0"/>
              <a:t>Settings stored, per user, in a SQL Server table (</a:t>
            </a:r>
            <a:r>
              <a:rPr lang="en-US" dirty="0" err="1" smtClean="0"/>
              <a:t>SysLastValue</a:t>
            </a:r>
            <a:r>
              <a:rPr lang="en-US" dirty="0" smtClean="0"/>
              <a:t>)</a:t>
            </a:r>
          </a:p>
          <a:p>
            <a:endParaRPr lang="en-US" dirty="0" smtClean="0"/>
          </a:p>
          <a:p>
            <a:pPr marL="0" indent="0">
              <a:buNone/>
            </a:pPr>
            <a:r>
              <a:rPr lang="en-US" dirty="0" err="1" smtClean="0"/>
              <a:t>IntelliMorph</a:t>
            </a:r>
            <a:r>
              <a:rPr lang="en-US" dirty="0" smtClean="0"/>
              <a:t> </a:t>
            </a:r>
            <a:endParaRPr lang="en-US" dirty="0"/>
          </a:p>
          <a:p>
            <a:pPr lvl="1"/>
            <a:r>
              <a:rPr lang="en-US" dirty="0"/>
              <a:t>Controls how the </a:t>
            </a:r>
            <a:r>
              <a:rPr lang="en-US" dirty="0" smtClean="0"/>
              <a:t>User Interface (UI) </a:t>
            </a:r>
            <a:r>
              <a:rPr lang="en-US" dirty="0"/>
              <a:t>is displayed</a:t>
            </a:r>
          </a:p>
          <a:p>
            <a:pPr lvl="1"/>
            <a:r>
              <a:rPr lang="en-US" dirty="0"/>
              <a:t>Used to modify UI elements (forms, reports, menus)</a:t>
            </a:r>
          </a:p>
          <a:p>
            <a:pPr lvl="1"/>
            <a:r>
              <a:rPr lang="en-US" dirty="0"/>
              <a:t>Drag and drop</a:t>
            </a:r>
          </a:p>
          <a:p>
            <a:pPr lvl="1"/>
            <a:r>
              <a:rPr lang="en-US" dirty="0"/>
              <a:t>No code</a:t>
            </a:r>
          </a:p>
          <a:p>
            <a:pPr marL="457107" lvl="1" indent="0">
              <a:buNone/>
            </a:pPr>
            <a:endParaRPr lang="en-US" dirty="0"/>
          </a:p>
        </p:txBody>
      </p:sp>
    </p:spTree>
    <p:extLst>
      <p:ext uri="{BB962C8B-B14F-4D97-AF65-F5344CB8AC3E}">
        <p14:creationId xmlns:p14="http://schemas.microsoft.com/office/powerpoint/2010/main" val="701253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Usage Data and </a:t>
            </a:r>
            <a:r>
              <a:rPr lang="en-US" dirty="0" err="1" smtClean="0"/>
              <a:t>IntelliMorph</a:t>
            </a:r>
            <a:endParaRPr lang="en-US" dirty="0"/>
          </a:p>
        </p:txBody>
      </p:sp>
      <p:sp>
        <p:nvSpPr>
          <p:cNvPr id="3" name="Content Placeholder 2"/>
          <p:cNvSpPr>
            <a:spLocks noGrp="1"/>
          </p:cNvSpPr>
          <p:nvPr>
            <p:ph sz="quarter" idx="13"/>
          </p:nvPr>
        </p:nvSpPr>
        <p:spPr/>
        <p:txBody>
          <a:bodyPr>
            <a:normAutofit/>
          </a:bodyPr>
          <a:lstStyle/>
          <a:p>
            <a:r>
              <a:rPr lang="en-US" dirty="0" smtClean="0"/>
              <a:t>Customize a form</a:t>
            </a:r>
          </a:p>
          <a:p>
            <a:pPr lvl="1"/>
            <a:r>
              <a:rPr lang="en-US" dirty="0" smtClean="0"/>
              <a:t>Right-click on a form and select </a:t>
            </a:r>
            <a:r>
              <a:rPr lang="en-US" b="1" dirty="0" smtClean="0"/>
              <a:t>Personalize</a:t>
            </a:r>
          </a:p>
          <a:p>
            <a:r>
              <a:rPr lang="en-US" dirty="0" smtClean="0"/>
              <a:t>Usage Data</a:t>
            </a:r>
          </a:p>
          <a:p>
            <a:pPr lvl="1"/>
            <a:r>
              <a:rPr lang="en-US" dirty="0" smtClean="0"/>
              <a:t>From the main menu select</a:t>
            </a:r>
            <a:r>
              <a:rPr lang="en-US" b="1" dirty="0" smtClean="0"/>
              <a:t> Tools</a:t>
            </a:r>
            <a:r>
              <a:rPr lang="en-US" dirty="0" smtClean="0"/>
              <a:t> &gt; </a:t>
            </a:r>
            <a:r>
              <a:rPr lang="en-US" b="1" dirty="0" smtClean="0"/>
              <a:t>Options</a:t>
            </a:r>
            <a:endParaRPr lang="en-US" b="1" dirty="0"/>
          </a:p>
        </p:txBody>
      </p:sp>
    </p:spTree>
    <p:extLst>
      <p:ext uri="{BB962C8B-B14F-4D97-AF65-F5344CB8AC3E}">
        <p14:creationId xmlns:p14="http://schemas.microsoft.com/office/powerpoint/2010/main" val="100576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MorphX</a:t>
            </a:r>
            <a:endParaRPr lang="en-US" dirty="0"/>
          </a:p>
        </p:txBody>
      </p:sp>
      <p:sp>
        <p:nvSpPr>
          <p:cNvPr id="3" name="Content Placeholder 2"/>
          <p:cNvSpPr>
            <a:spLocks noGrp="1"/>
          </p:cNvSpPr>
          <p:nvPr>
            <p:ph sz="quarter" idx="13"/>
          </p:nvPr>
        </p:nvSpPr>
        <p:spPr/>
        <p:txBody>
          <a:bodyPr/>
          <a:lstStyle/>
          <a:p>
            <a:r>
              <a:rPr lang="en-US" dirty="0" smtClean="0"/>
              <a:t>Integrated </a:t>
            </a:r>
            <a:r>
              <a:rPr lang="en-US" dirty="0"/>
              <a:t>D</a:t>
            </a:r>
            <a:r>
              <a:rPr lang="en-US" dirty="0" smtClean="0"/>
              <a:t>evelopment Environment (IDE):</a:t>
            </a:r>
          </a:p>
          <a:p>
            <a:pPr lvl="1"/>
            <a:r>
              <a:rPr lang="fr-FR" dirty="0" smtClean="0"/>
              <a:t>Design</a:t>
            </a:r>
          </a:p>
          <a:p>
            <a:pPr lvl="1"/>
            <a:r>
              <a:rPr lang="fr-FR" dirty="0" smtClean="0"/>
              <a:t>Edit</a:t>
            </a:r>
          </a:p>
          <a:p>
            <a:pPr lvl="1"/>
            <a:r>
              <a:rPr lang="fr-FR" dirty="0" smtClean="0"/>
              <a:t>Compile</a:t>
            </a:r>
          </a:p>
          <a:p>
            <a:pPr lvl="1"/>
            <a:r>
              <a:rPr lang="fr-FR" dirty="0" err="1" smtClean="0"/>
              <a:t>Debug</a:t>
            </a:r>
            <a:endParaRPr lang="en-US" dirty="0" smtClean="0"/>
          </a:p>
          <a:p>
            <a:r>
              <a:rPr lang="en-US" dirty="0" smtClean="0"/>
              <a:t>Develop </a:t>
            </a:r>
            <a:r>
              <a:rPr lang="en-US" dirty="0"/>
              <a:t>and customize </a:t>
            </a:r>
            <a:r>
              <a:rPr lang="en-US" dirty="0" smtClean="0"/>
              <a:t>Windows and web interfaces</a:t>
            </a:r>
          </a:p>
          <a:p>
            <a:r>
              <a:rPr lang="fr-FR" dirty="0" smtClean="0"/>
              <a:t>Common </a:t>
            </a:r>
            <a:r>
              <a:rPr lang="fr-FR" dirty="0" err="1" smtClean="0"/>
              <a:t>tasks</a:t>
            </a:r>
            <a:r>
              <a:rPr lang="fr-FR" dirty="0"/>
              <a:t> </a:t>
            </a:r>
            <a:r>
              <a:rPr lang="fr-FR" dirty="0" err="1" smtClean="0"/>
              <a:t>that</a:t>
            </a:r>
            <a:r>
              <a:rPr lang="fr-FR" dirty="0" smtClean="0"/>
              <a:t> use drag and drop </a:t>
            </a:r>
            <a:r>
              <a:rPr lang="fr-FR" dirty="0" err="1" smtClean="0"/>
              <a:t>functionality</a:t>
            </a:r>
            <a:r>
              <a:rPr lang="fr-FR" dirty="0" smtClean="0"/>
              <a:t>:</a:t>
            </a:r>
          </a:p>
          <a:p>
            <a:pPr lvl="1"/>
            <a:r>
              <a:rPr lang="fr-FR" dirty="0" err="1" smtClean="0"/>
              <a:t>Forms</a:t>
            </a:r>
            <a:endParaRPr lang="fr-FR" dirty="0"/>
          </a:p>
          <a:p>
            <a:pPr lvl="1"/>
            <a:r>
              <a:rPr lang="fr-FR" dirty="0" smtClean="0"/>
              <a:t>Menus</a:t>
            </a:r>
          </a:p>
          <a:p>
            <a:pPr lvl="1"/>
            <a:r>
              <a:rPr lang="fr-FR" dirty="0" smtClean="0"/>
              <a:t>Reports </a:t>
            </a:r>
          </a:p>
          <a:p>
            <a:r>
              <a:rPr lang="en-US" dirty="0" smtClean="0"/>
              <a:t>Customizations</a:t>
            </a:r>
            <a:r>
              <a:rPr lang="fr-FR" dirty="0" smtClean="0"/>
              <a:t> are </a:t>
            </a:r>
            <a:r>
              <a:rPr lang="en-US" dirty="0" smtClean="0"/>
              <a:t>stored</a:t>
            </a:r>
            <a:r>
              <a:rPr lang="fr-FR" dirty="0" smtClean="0"/>
              <a:t> in </a:t>
            </a:r>
            <a:r>
              <a:rPr lang="fr-FR" dirty="0" err="1" smtClean="0"/>
              <a:t>layers</a:t>
            </a:r>
            <a:endParaRPr lang="en-US" dirty="0"/>
          </a:p>
        </p:txBody>
      </p:sp>
    </p:spTree>
    <p:extLst>
      <p:ext uri="{BB962C8B-B14F-4D97-AF65-F5344CB8AC3E}">
        <p14:creationId xmlns:p14="http://schemas.microsoft.com/office/powerpoint/2010/main" val="134125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t>
            </a:r>
            <a:endParaRPr lang="en-US" dirty="0"/>
          </a:p>
        </p:txBody>
      </p:sp>
      <p:sp>
        <p:nvSpPr>
          <p:cNvPr id="3" name="Content Placeholder 2"/>
          <p:cNvSpPr>
            <a:spLocks noGrp="1"/>
          </p:cNvSpPr>
          <p:nvPr>
            <p:ph sz="quarter" idx="13"/>
          </p:nvPr>
        </p:nvSpPr>
        <p:spPr/>
        <p:txBody>
          <a:bodyPr/>
          <a:lstStyle/>
          <a:p>
            <a:r>
              <a:rPr lang="en-US" dirty="0" smtClean="0"/>
              <a:t>X++ is the object-oriented programming language for Microsoft Dynamics AX</a:t>
            </a:r>
          </a:p>
          <a:p>
            <a:r>
              <a:rPr lang="en-US" dirty="0"/>
              <a:t>The X++ </a:t>
            </a:r>
            <a:r>
              <a:rPr lang="en-US" dirty="0" smtClean="0"/>
              <a:t>license:</a:t>
            </a:r>
          </a:p>
          <a:p>
            <a:pPr lvl="1"/>
            <a:r>
              <a:rPr lang="en-US" dirty="0" smtClean="0"/>
              <a:t>Gives </a:t>
            </a:r>
            <a:r>
              <a:rPr lang="en-US" dirty="0"/>
              <a:t>access to all classes in Microsoft Dynamics AX </a:t>
            </a:r>
            <a:r>
              <a:rPr lang="en-US" dirty="0" smtClean="0"/>
              <a:t>and </a:t>
            </a:r>
            <a:r>
              <a:rPr lang="en-US" dirty="0"/>
              <a:t>a development code for the customer </a:t>
            </a:r>
            <a:r>
              <a:rPr lang="en-US" dirty="0" smtClean="0"/>
              <a:t>layer.</a:t>
            </a:r>
          </a:p>
          <a:p>
            <a:pPr lvl="1"/>
            <a:r>
              <a:rPr lang="en-US" dirty="0" smtClean="0"/>
              <a:t>Allows customers to put </a:t>
            </a:r>
            <a:r>
              <a:rPr lang="en-US" dirty="0"/>
              <a:t>modified objects in the CUS </a:t>
            </a:r>
            <a:r>
              <a:rPr lang="en-US" dirty="0" smtClean="0"/>
              <a:t>layer and </a:t>
            </a:r>
            <a:r>
              <a:rPr lang="en-US" dirty="0"/>
              <a:t>the USR </a:t>
            </a:r>
            <a:r>
              <a:rPr lang="en-US" dirty="0" smtClean="0"/>
              <a:t>layer.</a:t>
            </a:r>
            <a:endParaRPr lang="en-US" dirty="0"/>
          </a:p>
        </p:txBody>
      </p:sp>
    </p:spTree>
    <p:extLst>
      <p:ext uri="{BB962C8B-B14F-4D97-AF65-F5344CB8AC3E}">
        <p14:creationId xmlns:p14="http://schemas.microsoft.com/office/powerpoint/2010/main" val="102456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Tools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18</a:t>
            </a:fld>
            <a:endParaRPr lang="en-US" dirty="0"/>
          </a:p>
        </p:txBody>
      </p:sp>
      <p:sp>
        <p:nvSpPr>
          <p:cNvPr id="2" name="Content Placeholder 1"/>
          <p:cNvSpPr>
            <a:spLocks noGrp="1"/>
          </p:cNvSpPr>
          <p:nvPr>
            <p:ph sz="quarter" idx="13"/>
          </p:nvPr>
        </p:nvSpPr>
        <p:spPr/>
        <p:txBody>
          <a:bodyPr/>
          <a:lstStyle/>
          <a:p>
            <a:r>
              <a:rPr lang="en-US" dirty="0" err="1" smtClean="0"/>
              <a:t>MorphX</a:t>
            </a:r>
            <a:r>
              <a:rPr lang="en-US" dirty="0" smtClean="0"/>
              <a:t> development tools are available from the </a:t>
            </a:r>
            <a:r>
              <a:rPr lang="en-US" b="1" dirty="0" smtClean="0"/>
              <a:t>Tools</a:t>
            </a:r>
            <a:r>
              <a:rPr lang="en-US" dirty="0" smtClean="0"/>
              <a:t> menu</a:t>
            </a:r>
          </a:p>
          <a:p>
            <a:r>
              <a:rPr lang="en-US" dirty="0" smtClean="0"/>
              <a:t>Many tools are also available from the </a:t>
            </a:r>
            <a:r>
              <a:rPr lang="en-US" b="1" dirty="0" smtClean="0"/>
              <a:t>Add-ins</a:t>
            </a:r>
            <a:r>
              <a:rPr lang="en-US" dirty="0" smtClean="0"/>
              <a:t> shortcut menu in the Application Object Tree (AOT)</a:t>
            </a:r>
          </a:p>
          <a:p>
            <a:r>
              <a:rPr lang="en-US" dirty="0" smtClean="0"/>
              <a:t>When tools are activated from the </a:t>
            </a:r>
            <a:r>
              <a:rPr lang="en-US" b="1" dirty="0" smtClean="0"/>
              <a:t>Add-ins</a:t>
            </a:r>
            <a:r>
              <a:rPr lang="en-US" dirty="0" smtClean="0"/>
              <a:t> menu, they use the current AOT node as the point of departure</a:t>
            </a:r>
            <a:endParaRPr lang="en-US" dirty="0"/>
          </a:p>
        </p:txBody>
      </p:sp>
    </p:spTree>
    <p:extLst>
      <p:ext uri="{BB962C8B-B14F-4D97-AF65-F5344CB8AC3E}">
        <p14:creationId xmlns:p14="http://schemas.microsoft.com/office/powerpoint/2010/main" val="271938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482600"/>
            <a:ext cx="11582400" cy="5994400"/>
          </a:xfrm>
        </p:spPr>
        <p:txBody>
          <a:bodyPr>
            <a:normAutofit fontScale="47500" lnSpcReduction="20000"/>
          </a:bodyPr>
          <a:lstStyle/>
          <a:p>
            <a:r>
              <a:rPr lang="en-US" sz="3100" b="1" dirty="0"/>
              <a:t>Conditions and Terms of Use</a:t>
            </a:r>
          </a:p>
          <a:p>
            <a:r>
              <a:rPr lang="en-US" dirty="0" smtClean="0">
                <a:solidFill>
                  <a:srgbClr val="277EB5"/>
                </a:solidFill>
              </a:rPr>
              <a:t>Microsoft Confidential</a:t>
            </a:r>
          </a:p>
          <a:p>
            <a:r>
              <a:rPr lang="en-US" sz="2500"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2500" dirty="0" smtClean="0"/>
              <a:t>The </a:t>
            </a:r>
            <a:r>
              <a:rPr lang="en-US" sz="2500" dirty="0"/>
              <a:t>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25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2400" dirty="0"/>
          </a:p>
          <a:p>
            <a:r>
              <a:rPr lang="en-US" sz="3100" b="1" dirty="0"/>
              <a:t>Copyright and Trademarks </a:t>
            </a:r>
          </a:p>
          <a:p>
            <a:r>
              <a:rPr lang="en-US" sz="2000" dirty="0">
                <a:solidFill>
                  <a:srgbClr val="277EB5"/>
                </a:solidFill>
              </a:rPr>
              <a:t>© 2012 Microsoft Corporation. All rights reserved.</a:t>
            </a:r>
          </a:p>
          <a:p>
            <a:pPr lvl="0"/>
            <a:r>
              <a:rPr lang="en-US" sz="2500" dirty="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25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2500" dirty="0"/>
              <a:t>For more information, see </a:t>
            </a:r>
            <a:r>
              <a:rPr lang="en-US" sz="2500" b="1" dirty="0"/>
              <a:t>Use of Microsoft Copyrighted Content </a:t>
            </a:r>
            <a:r>
              <a:rPr lang="en-US" sz="2500" dirty="0"/>
              <a:t>at</a:t>
            </a:r>
            <a:br>
              <a:rPr lang="en-US" sz="2500" dirty="0"/>
            </a:br>
            <a:r>
              <a:rPr lang="en-US" sz="2500" i="1" dirty="0">
                <a:hlinkClick r:id="rId3"/>
              </a:rPr>
              <a:t>http</a:t>
            </a:r>
            <a:r>
              <a:rPr lang="en-US" sz="2500" dirty="0">
                <a:hlinkClick r:id="rId3"/>
              </a:rPr>
              <a:t>://www.microsoft.com/about/legal/permissions/</a:t>
            </a:r>
            <a:endParaRPr lang="en-US" sz="2500" dirty="0"/>
          </a:p>
          <a:p>
            <a:pPr lvl="0"/>
            <a:r>
              <a:rPr lang="en-US" sz="2500" dirty="0"/>
              <a:t>Microsoft®, Active Directory®, ActiveX®, BizTalk®, Internet Explorer®, Microsoft Dynamics®, SharePoint®, SQL Server®, Visual Studio®, Lync®, </a:t>
            </a:r>
            <a:r>
              <a:rPr lang="en-US" sz="2500" dirty="0" smtClean="0"/>
              <a:t>and </a:t>
            </a:r>
            <a:r>
              <a:rPr lang="en-US" sz="2500" dirty="0"/>
              <a:t>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2500" dirty="0" smtClean="0"/>
              <a:t>.</a:t>
            </a:r>
            <a:endParaRPr lang="en-US" sz="2500" dirty="0"/>
          </a:p>
        </p:txBody>
      </p:sp>
    </p:spTree>
    <p:extLst>
      <p:ext uri="{BB962C8B-B14F-4D97-AF65-F5344CB8AC3E}">
        <p14:creationId xmlns:p14="http://schemas.microsoft.com/office/powerpoint/2010/main" val="264372666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Development Workspace</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19</a:t>
            </a:fld>
            <a:endParaRPr lang="en-US" dirty="0"/>
          </a:p>
        </p:txBody>
      </p:sp>
      <p:sp>
        <p:nvSpPr>
          <p:cNvPr id="2" name="Content Placeholder 1"/>
          <p:cNvSpPr>
            <a:spLocks noGrp="1"/>
          </p:cNvSpPr>
          <p:nvPr>
            <p:ph sz="quarter" idx="13"/>
          </p:nvPr>
        </p:nvSpPr>
        <p:spPr/>
        <p:txBody>
          <a:bodyPr/>
          <a:lstStyle/>
          <a:p>
            <a:r>
              <a:rPr lang="en-US" dirty="0" smtClean="0"/>
              <a:t>Provides tools to create and edit application elements, such as forms, tables, and X++ classes</a:t>
            </a:r>
          </a:p>
          <a:p>
            <a:r>
              <a:rPr lang="en-US" dirty="0" smtClean="0"/>
              <a:t>You can open multiple workspaces on the same client where application elements are always synchronized</a:t>
            </a:r>
            <a:endParaRPr lang="en-US" dirty="0"/>
          </a:p>
        </p:txBody>
      </p:sp>
    </p:spTree>
    <p:extLst>
      <p:ext uri="{BB962C8B-B14F-4D97-AF65-F5344CB8AC3E}">
        <p14:creationId xmlns:p14="http://schemas.microsoft.com/office/powerpoint/2010/main" val="331175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Workspace (continued)</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3431704" y="390923"/>
            <a:ext cx="7094400" cy="6062423"/>
          </a:xfrm>
          <a:prstGeom prst="rect">
            <a:avLst/>
          </a:prstGeom>
        </p:spPr>
      </p:pic>
    </p:spTree>
    <p:extLst>
      <p:ext uri="{BB962C8B-B14F-4D97-AF65-F5344CB8AC3E}">
        <p14:creationId xmlns:p14="http://schemas.microsoft.com/office/powerpoint/2010/main" val="2885646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Development with Visual Studio</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21</a:t>
            </a:fld>
            <a:endParaRPr lang="en-US" dirty="0"/>
          </a:p>
        </p:txBody>
      </p:sp>
      <p:sp>
        <p:nvSpPr>
          <p:cNvPr id="2" name="Content Placeholder 1"/>
          <p:cNvSpPr>
            <a:spLocks noGrp="1"/>
          </p:cNvSpPr>
          <p:nvPr>
            <p:ph sz="quarter" idx="13"/>
          </p:nvPr>
        </p:nvSpPr>
        <p:spPr/>
        <p:txBody>
          <a:bodyPr/>
          <a:lstStyle/>
          <a:p>
            <a:pPr lvl="0"/>
            <a:r>
              <a:rPr lang="en-US" dirty="0" smtClean="0"/>
              <a:t>Managed-code support</a:t>
            </a:r>
          </a:p>
          <a:p>
            <a:pPr lvl="0"/>
            <a:r>
              <a:rPr lang="en-US" dirty="0" smtClean="0"/>
              <a:t>Report development</a:t>
            </a:r>
          </a:p>
          <a:p>
            <a:pPr lvl="0"/>
            <a:r>
              <a:rPr lang="en-US" dirty="0" smtClean="0"/>
              <a:t>Enterprise Portal development</a:t>
            </a:r>
          </a:p>
          <a:p>
            <a:pPr lvl="0"/>
            <a:r>
              <a:rPr lang="en-US" dirty="0" smtClean="0"/>
              <a:t>Integration between </a:t>
            </a:r>
            <a:r>
              <a:rPr lang="en-US" dirty="0" err="1" smtClean="0"/>
              <a:t>MorphX</a:t>
            </a:r>
            <a:r>
              <a:rPr lang="en-US" dirty="0" smtClean="0"/>
              <a:t> and Visual Studio—leverage the benefits of each and work in the environment that best suits the scenario</a:t>
            </a:r>
            <a:endParaRPr lang="en-US" dirty="0"/>
          </a:p>
        </p:txBody>
      </p:sp>
    </p:spTree>
    <p:extLst>
      <p:ext uri="{BB962C8B-B14F-4D97-AF65-F5344CB8AC3E}">
        <p14:creationId xmlns:p14="http://schemas.microsoft.com/office/powerpoint/2010/main" val="168417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with Visual Studio (continued)</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22</a:t>
            </a:fld>
            <a:endParaRPr lang="en-US" dirty="0"/>
          </a:p>
        </p:txBody>
      </p:sp>
      <p:pic>
        <p:nvPicPr>
          <p:cNvPr id="6" name="Picture 5"/>
          <p:cNvPicPr>
            <a:picLocks noChangeAspect="1"/>
          </p:cNvPicPr>
          <p:nvPr/>
        </p:nvPicPr>
        <p:blipFill>
          <a:blip r:embed="rId3"/>
          <a:stretch>
            <a:fillRect/>
          </a:stretch>
        </p:blipFill>
        <p:spPr>
          <a:xfrm>
            <a:off x="3071664" y="585575"/>
            <a:ext cx="8136904" cy="5683888"/>
          </a:xfrm>
          <a:prstGeom prst="rect">
            <a:avLst/>
          </a:prstGeom>
        </p:spPr>
      </p:pic>
    </p:spTree>
    <p:extLst>
      <p:ext uri="{BB962C8B-B14F-4D97-AF65-F5344CB8AC3E}">
        <p14:creationId xmlns:p14="http://schemas.microsoft.com/office/powerpoint/2010/main" val="283051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Components</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23</a:t>
            </a:fld>
            <a:endParaRPr lang="en-US">
              <a:solidFill>
                <a:srgbClr val="FFFFFF"/>
              </a:solidFill>
            </a:endParaRPr>
          </a:p>
        </p:txBody>
      </p:sp>
      <p:sp>
        <p:nvSpPr>
          <p:cNvPr id="4" name="Content Placeholder 3"/>
          <p:cNvSpPr>
            <a:spLocks noGrp="1"/>
          </p:cNvSpPr>
          <p:nvPr>
            <p:ph sz="quarter" idx="13"/>
          </p:nvPr>
        </p:nvSpPr>
        <p:spPr/>
        <p:txBody>
          <a:bodyPr/>
          <a:lstStyle/>
          <a:p>
            <a:r>
              <a:rPr lang="en-US" dirty="0" smtClean="0"/>
              <a:t>Most tables </a:t>
            </a:r>
            <a:r>
              <a:rPr lang="en-US" dirty="0"/>
              <a:t>are accessed from the </a:t>
            </a:r>
            <a:r>
              <a:rPr lang="en-US" b="1" dirty="0" smtClean="0"/>
              <a:t>Data Dictionary </a:t>
            </a:r>
            <a:r>
              <a:rPr lang="en-US" dirty="0" smtClean="0"/>
              <a:t>node in the AOT</a:t>
            </a:r>
            <a:endParaRPr lang="en-US" dirty="0"/>
          </a:p>
          <a:p>
            <a:r>
              <a:rPr lang="en-US" dirty="0" smtClean="0"/>
              <a:t>System tables </a:t>
            </a:r>
            <a:r>
              <a:rPr lang="en-US" dirty="0"/>
              <a:t>are accessed from the </a:t>
            </a:r>
            <a:r>
              <a:rPr lang="en-US" b="1" dirty="0"/>
              <a:t>System Documentation </a:t>
            </a:r>
            <a:r>
              <a:rPr lang="en-US" dirty="0"/>
              <a:t>node in </a:t>
            </a:r>
            <a:r>
              <a:rPr lang="en-US" dirty="0" smtClean="0"/>
              <a:t>the AOT</a:t>
            </a:r>
            <a:endParaRPr lang="en-US" dirty="0"/>
          </a:p>
          <a:p>
            <a:endParaRPr lang="en-US" dirty="0"/>
          </a:p>
        </p:txBody>
      </p:sp>
    </p:spTree>
    <p:extLst>
      <p:ext uri="{BB962C8B-B14F-4D97-AF65-F5344CB8AC3E}">
        <p14:creationId xmlns:p14="http://schemas.microsoft.com/office/powerpoint/2010/main" val="844205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24</a:t>
            </a:fld>
            <a:endParaRPr lang="en-US">
              <a:solidFill>
                <a:srgbClr val="FFFFFF"/>
              </a:solidFill>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815284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Model Store Architecture</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25</a:t>
            </a:fld>
            <a:endParaRPr lang="en-US" dirty="0"/>
          </a:p>
        </p:txBody>
      </p:sp>
      <p:sp>
        <p:nvSpPr>
          <p:cNvPr id="2" name="Content Placeholder 1"/>
          <p:cNvSpPr>
            <a:spLocks noGrp="1"/>
          </p:cNvSpPr>
          <p:nvPr>
            <p:ph type="body" sz="quarter" idx="12"/>
          </p:nvPr>
        </p:nvSpPr>
        <p:spPr/>
        <p:txBody>
          <a:bodyPr/>
          <a:lstStyle/>
          <a:p>
            <a:pPr marL="285697" indent="-285697">
              <a:buFont typeface="Arial" panose="020B0604020202020204" pitchFamily="34" charset="0"/>
              <a:buChar char="•"/>
            </a:pPr>
            <a:r>
              <a:rPr lang="en-US" dirty="0" smtClean="0"/>
              <a:t>Models and model files</a:t>
            </a:r>
          </a:p>
          <a:p>
            <a:pPr marL="285697" indent="-285697">
              <a:buFont typeface="Arial" panose="020B0604020202020204" pitchFamily="34" charset="0"/>
              <a:buChar char="•"/>
            </a:pPr>
            <a:r>
              <a:rPr lang="en-US" dirty="0" smtClean="0"/>
              <a:t>Model store</a:t>
            </a:r>
          </a:p>
          <a:p>
            <a:pPr marL="285697" indent="-285697">
              <a:buFont typeface="Arial" panose="020B0604020202020204" pitchFamily="34" charset="0"/>
              <a:buChar char="•"/>
            </a:pPr>
            <a:r>
              <a:rPr lang="en-US" dirty="0" smtClean="0"/>
              <a:t>Baseline model store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224" y="1360525"/>
            <a:ext cx="4261666" cy="4593129"/>
          </a:xfrm>
          <a:prstGeom prst="rect">
            <a:avLst/>
          </a:prstGeom>
        </p:spPr>
      </p:pic>
    </p:spTree>
    <p:extLst>
      <p:ext uri="{BB962C8B-B14F-4D97-AF65-F5344CB8AC3E}">
        <p14:creationId xmlns:p14="http://schemas.microsoft.com/office/powerpoint/2010/main" val="300383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Notes Continued</a:t>
            </a:r>
            <a:endParaRPr lang="en-US"/>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26</a:t>
            </a:fld>
            <a:endParaRPr lang="en-US">
              <a:solidFill>
                <a:srgbClr val="FFFFFF"/>
              </a:solidFill>
            </a:endParaRPr>
          </a:p>
        </p:txBody>
      </p:sp>
    </p:spTree>
    <p:extLst>
      <p:ext uri="{BB962C8B-B14F-4D97-AF65-F5344CB8AC3E}">
        <p14:creationId xmlns:p14="http://schemas.microsoft.com/office/powerpoint/2010/main" val="155568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System Architecture</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27</a:t>
            </a:fld>
            <a:endParaRPr lang="en-US">
              <a:solidFill>
                <a:srgbClr val="FFFFFF"/>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704" y="1052736"/>
            <a:ext cx="6868484" cy="5039428"/>
          </a:xfrm>
          <a:prstGeom prst="rect">
            <a:avLst/>
          </a:prstGeom>
        </p:spPr>
      </p:pic>
    </p:spTree>
    <p:extLst>
      <p:ext uri="{BB962C8B-B14F-4D97-AF65-F5344CB8AC3E}">
        <p14:creationId xmlns:p14="http://schemas.microsoft.com/office/powerpoint/2010/main" val="2989324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AOS Architecture</a:t>
            </a:r>
            <a:endParaRPr lang="en-US" dirty="0"/>
          </a:p>
        </p:txBody>
      </p:sp>
      <p:sp>
        <p:nvSpPr>
          <p:cNvPr id="6" name="Slide Number Placeholder 4"/>
          <p:cNvSpPr>
            <a:spLocks noGrp="1"/>
          </p:cNvSpPr>
          <p:nvPr>
            <p:ph type="sldNum" sz="quarter" idx="11"/>
          </p:nvPr>
        </p:nvSpPr>
        <p:spPr/>
        <p:txBody>
          <a:bodyPr/>
          <a:lstStyle/>
          <a:p>
            <a:fld id="{026CCAEB-CB17-44EB-A892-4553F1D666B6}" type="slidenum">
              <a:rPr lang="en-US" smtClean="0"/>
              <a:pPr/>
              <a:t>28</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019" y="274895"/>
            <a:ext cx="4232462" cy="6237312"/>
          </a:xfrm>
          <a:prstGeom prst="rect">
            <a:avLst/>
          </a:prstGeom>
        </p:spPr>
      </p:pic>
    </p:spTree>
    <p:extLst>
      <p:ext uri="{BB962C8B-B14F-4D97-AF65-F5344CB8AC3E}">
        <p14:creationId xmlns:p14="http://schemas.microsoft.com/office/powerpoint/2010/main" val="419586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Students: How to View this Presentation</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2</a:t>
            </a:fld>
            <a:endParaRPr lang="en-US" dirty="0"/>
          </a:p>
        </p:txBody>
      </p:sp>
      <p:sp>
        <p:nvSpPr>
          <p:cNvPr id="10" name="Content Placeholder 9"/>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p:txBody>
      </p:sp>
    </p:spTree>
    <p:extLst>
      <p:ext uri="{BB962C8B-B14F-4D97-AF65-F5344CB8AC3E}">
        <p14:creationId xmlns:p14="http://schemas.microsoft.com/office/powerpoint/2010/main" val="327290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Architecture</a:t>
            </a:r>
            <a:endParaRPr lang="en-US" dirty="0"/>
          </a:p>
        </p:txBody>
      </p:sp>
      <p:sp>
        <p:nvSpPr>
          <p:cNvPr id="6" name="Slide Number Placeholder 4"/>
          <p:cNvSpPr>
            <a:spLocks noGrp="1"/>
          </p:cNvSpPr>
          <p:nvPr>
            <p:ph type="sldNum" sz="quarter" idx="11"/>
          </p:nvPr>
        </p:nvSpPr>
        <p:spPr/>
        <p:txBody>
          <a:bodyPr/>
          <a:lstStyle/>
          <a:p>
            <a:fld id="{026CCAEB-CB17-44EB-A892-4553F1D666B6}" type="slidenum">
              <a:rPr lang="en-US" smtClean="0"/>
              <a:pPr/>
              <a:t>29</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20" y="214651"/>
            <a:ext cx="7376686" cy="6309320"/>
          </a:xfrm>
          <a:prstGeom prst="rect">
            <a:avLst/>
          </a:prstGeom>
        </p:spPr>
      </p:pic>
    </p:spTree>
    <p:extLst>
      <p:ext uri="{BB962C8B-B14F-4D97-AF65-F5344CB8AC3E}">
        <p14:creationId xmlns:p14="http://schemas.microsoft.com/office/powerpoint/2010/main" val="115105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30</a:t>
            </a:fld>
            <a:endParaRPr lang="en-US">
              <a:solidFill>
                <a:srgbClr val="FFFFFF"/>
              </a:solidFill>
            </a:endParaRPr>
          </a:p>
        </p:txBody>
      </p:sp>
    </p:spTree>
    <p:extLst>
      <p:ext uri="{BB962C8B-B14F-4D97-AF65-F5344CB8AC3E}">
        <p14:creationId xmlns:p14="http://schemas.microsoft.com/office/powerpoint/2010/main" val="337655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Business Connector</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31</a:t>
            </a:fld>
            <a:endParaRPr lang="en-US">
              <a:solidFill>
                <a:srgbClr val="FFFFFF"/>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44" y="548680"/>
            <a:ext cx="6867525" cy="5715000"/>
          </a:xfrm>
          <a:prstGeom prst="rect">
            <a:avLst/>
          </a:prstGeom>
        </p:spPr>
      </p:pic>
    </p:spTree>
    <p:extLst>
      <p:ext uri="{BB962C8B-B14F-4D97-AF65-F5344CB8AC3E}">
        <p14:creationId xmlns:p14="http://schemas.microsoft.com/office/powerpoint/2010/main" val="3630372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 System Topology</a:t>
            </a:r>
          </a:p>
        </p:txBody>
      </p:sp>
      <p:sp>
        <p:nvSpPr>
          <p:cNvPr id="5" name="Slide Number Placeholder 4"/>
          <p:cNvSpPr>
            <a:spLocks noGrp="1"/>
          </p:cNvSpPr>
          <p:nvPr>
            <p:ph type="sldNum" sz="quarter" idx="11"/>
          </p:nvPr>
        </p:nvSpPr>
        <p:spPr/>
        <p:txBody>
          <a:bodyPr/>
          <a:lstStyle/>
          <a:p>
            <a:fld id="{026CCAEB-CB17-44EB-A892-4553F1D666B6}" type="slidenum">
              <a:rPr lang="en-US" smtClean="0"/>
              <a:pPr/>
              <a:t>32</a:t>
            </a:fld>
            <a:endParaRPr lang="en-US" dirty="0"/>
          </a:p>
        </p:txBody>
      </p:sp>
      <p:sp>
        <p:nvSpPr>
          <p:cNvPr id="2" name="Content Placeholder 1"/>
          <p:cNvSpPr>
            <a:spLocks noGrp="1"/>
          </p:cNvSpPr>
          <p:nvPr>
            <p:ph sz="quarter" idx="13"/>
          </p:nvPr>
        </p:nvSpPr>
        <p:spPr/>
        <p:txBody>
          <a:bodyPr/>
          <a:lstStyle/>
          <a:p>
            <a:pPr marL="0" indent="0">
              <a:buNone/>
            </a:pPr>
            <a:r>
              <a:rPr lang="en-US" dirty="0" smtClean="0"/>
              <a:t>Important questions to ask:</a:t>
            </a:r>
          </a:p>
          <a:p>
            <a:pPr lvl="0"/>
            <a:r>
              <a:rPr lang="en-US" dirty="0" smtClean="0"/>
              <a:t>Which features and functionality do I need?</a:t>
            </a:r>
            <a:endParaRPr lang="en-US" dirty="0"/>
          </a:p>
          <a:p>
            <a:pPr lvl="0"/>
            <a:r>
              <a:rPr lang="en-US" dirty="0" smtClean="0"/>
              <a:t>Are users spread out across multiple locations?</a:t>
            </a:r>
            <a:endParaRPr lang="en-US" dirty="0"/>
          </a:p>
          <a:p>
            <a:pPr lvl="0"/>
            <a:r>
              <a:rPr lang="en-US" dirty="0" smtClean="0"/>
              <a:t>What hardware do we have?</a:t>
            </a:r>
            <a:endParaRPr lang="en-US" dirty="0"/>
          </a:p>
          <a:p>
            <a:pPr lvl="0"/>
            <a:r>
              <a:rPr lang="en-US" dirty="0" smtClean="0"/>
              <a:t>What are our current needs and future growth plans?</a:t>
            </a:r>
            <a:endParaRPr lang="en-US" dirty="0"/>
          </a:p>
          <a:p>
            <a:endParaRPr lang="en-US" dirty="0"/>
          </a:p>
        </p:txBody>
      </p:sp>
    </p:spTree>
    <p:extLst>
      <p:ext uri="{BB962C8B-B14F-4D97-AF65-F5344CB8AC3E}">
        <p14:creationId xmlns:p14="http://schemas.microsoft.com/office/powerpoint/2010/main" val="322623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System Planning</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33</a:t>
            </a:fld>
            <a:endParaRPr lang="en-US">
              <a:solidFill>
                <a:srgbClr val="FFFFFF"/>
              </a:solidFill>
            </a:endParaRPr>
          </a:p>
        </p:txBody>
      </p:sp>
      <p:sp>
        <p:nvSpPr>
          <p:cNvPr id="4" name="Content Placeholder 3"/>
          <p:cNvSpPr>
            <a:spLocks noGrp="1"/>
          </p:cNvSpPr>
          <p:nvPr>
            <p:ph sz="quarter" idx="13"/>
          </p:nvPr>
        </p:nvSpPr>
        <p:spPr/>
        <p:txBody>
          <a:bodyPr/>
          <a:lstStyle/>
          <a:p>
            <a:pPr marL="0" indent="0">
              <a:buNone/>
            </a:pPr>
            <a:r>
              <a:rPr lang="en-US" dirty="0"/>
              <a:t>Define and document the following items: </a:t>
            </a:r>
          </a:p>
          <a:p>
            <a:pPr lvl="0"/>
            <a:r>
              <a:rPr lang="en-US" dirty="0"/>
              <a:t>Number of transactions </a:t>
            </a:r>
          </a:p>
          <a:p>
            <a:pPr lvl="0"/>
            <a:r>
              <a:rPr lang="en-US" dirty="0"/>
              <a:t>Number of users </a:t>
            </a:r>
          </a:p>
          <a:p>
            <a:pPr lvl="0"/>
            <a:r>
              <a:rPr lang="en-US" dirty="0"/>
              <a:t>Uses of system (modules and features to be implemented) </a:t>
            </a:r>
          </a:p>
          <a:p>
            <a:pPr lvl="0"/>
            <a:r>
              <a:rPr lang="en-US" dirty="0"/>
              <a:t>Required external user access</a:t>
            </a:r>
          </a:p>
          <a:p>
            <a:pPr lvl="0"/>
            <a:r>
              <a:rPr lang="en-US" dirty="0"/>
              <a:t>Required web access</a:t>
            </a:r>
          </a:p>
          <a:p>
            <a:pPr lvl="0"/>
            <a:r>
              <a:rPr lang="en-US" dirty="0"/>
              <a:t>Required availability </a:t>
            </a:r>
          </a:p>
          <a:p>
            <a:pPr lvl="0"/>
            <a:r>
              <a:rPr lang="en-US" dirty="0"/>
              <a:t>Projected growth rate </a:t>
            </a:r>
          </a:p>
          <a:p>
            <a:pPr lvl="0"/>
            <a:r>
              <a:rPr lang="en-US" dirty="0"/>
              <a:t>Number of sites</a:t>
            </a:r>
          </a:p>
          <a:p>
            <a:r>
              <a:rPr lang="en-US" dirty="0"/>
              <a:t>Applications to integrate</a:t>
            </a:r>
          </a:p>
          <a:p>
            <a:endParaRPr lang="en-US" dirty="0"/>
          </a:p>
        </p:txBody>
      </p:sp>
    </p:spTree>
    <p:extLst>
      <p:ext uri="{BB962C8B-B14F-4D97-AF65-F5344CB8AC3E}">
        <p14:creationId xmlns:p14="http://schemas.microsoft.com/office/powerpoint/2010/main" val="1403055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Small-Scale Deployment</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34</a:t>
            </a:fld>
            <a:endParaRPr lang="en-US" dirty="0">
              <a:solidFill>
                <a:prstClr val="white"/>
              </a:solidFill>
            </a:endParaRPr>
          </a:p>
        </p:txBody>
      </p:sp>
      <p:sp>
        <p:nvSpPr>
          <p:cNvPr id="10" name="Content Placeholder 9"/>
          <p:cNvSpPr>
            <a:spLocks noGrp="1"/>
          </p:cNvSpPr>
          <p:nvPr>
            <p:ph type="body" sz="quarter" idx="12"/>
          </p:nvPr>
        </p:nvSpPr>
        <p:spPr/>
        <p:txBody>
          <a:bodyPr>
            <a:normAutofit/>
          </a:bodyPr>
          <a:lstStyle/>
          <a:p>
            <a:pPr lvl="0"/>
            <a:r>
              <a:rPr lang="en-US" dirty="0" smtClean="0"/>
              <a:t>Just the basics</a:t>
            </a:r>
          </a:p>
          <a:p>
            <a:pPr lvl="1"/>
            <a:r>
              <a:rPr lang="en-US" dirty="0" smtClean="0"/>
              <a:t>Not highly available</a:t>
            </a:r>
          </a:p>
          <a:p>
            <a:pPr lvl="1"/>
            <a:r>
              <a:rPr lang="en-US" dirty="0" smtClean="0"/>
              <a:t>Not scalable</a:t>
            </a:r>
          </a:p>
          <a:p>
            <a:pPr lvl="1"/>
            <a:r>
              <a:rPr lang="en-US" dirty="0" smtClean="0"/>
              <a:t>Users not distributed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5619" y="1899574"/>
            <a:ext cx="4753545" cy="3429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71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tstumpf\Documents\PFE\Customer Data\Active\Multiband\Network.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59666" y="1324437"/>
            <a:ext cx="4101898" cy="4690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itle 8"/>
          <p:cNvSpPr>
            <a:spLocks noGrp="1"/>
          </p:cNvSpPr>
          <p:nvPr>
            <p:ph type="title"/>
          </p:nvPr>
        </p:nvSpPr>
        <p:spPr/>
        <p:txBody>
          <a:bodyPr>
            <a:normAutofit/>
          </a:bodyPr>
          <a:lstStyle/>
          <a:p>
            <a:r>
              <a:rPr lang="en-US" dirty="0" smtClean="0"/>
              <a:t>Medium- and Large-Scale </a:t>
            </a:r>
            <a:br>
              <a:rPr lang="en-US" dirty="0" smtClean="0"/>
            </a:br>
            <a:r>
              <a:rPr lang="en-US" dirty="0" smtClean="0"/>
              <a:t>Deployment Sample</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35</a:t>
            </a:fld>
            <a:endParaRPr lang="en-US" dirty="0">
              <a:solidFill>
                <a:prstClr val="white"/>
              </a:solidFill>
            </a:endParaRPr>
          </a:p>
        </p:txBody>
      </p:sp>
      <p:sp>
        <p:nvSpPr>
          <p:cNvPr id="10" name="Content Placeholder 9"/>
          <p:cNvSpPr>
            <a:spLocks noGrp="1"/>
          </p:cNvSpPr>
          <p:nvPr>
            <p:ph type="body" sz="quarter" idx="12"/>
          </p:nvPr>
        </p:nvSpPr>
        <p:spPr/>
        <p:txBody>
          <a:bodyPr>
            <a:normAutofit/>
          </a:bodyPr>
          <a:lstStyle/>
          <a:p>
            <a:pPr lvl="0"/>
            <a:r>
              <a:rPr lang="en-US" dirty="0" smtClean="0"/>
              <a:t>More complex</a:t>
            </a:r>
          </a:p>
          <a:p>
            <a:pPr lvl="1"/>
            <a:r>
              <a:rPr lang="en-US" dirty="0" smtClean="0"/>
              <a:t>High Availability for some components</a:t>
            </a:r>
          </a:p>
          <a:p>
            <a:pPr lvl="1"/>
            <a:r>
              <a:rPr lang="en-US" dirty="0" smtClean="0"/>
              <a:t>Infrastructure more distributed for scalability</a:t>
            </a:r>
          </a:p>
          <a:p>
            <a:pPr lvl="1"/>
            <a:r>
              <a:rPr lang="en-US" dirty="0" smtClean="0"/>
              <a:t>Multiple locations and client types</a:t>
            </a:r>
          </a:p>
          <a:p>
            <a:pPr lvl="1"/>
            <a:r>
              <a:rPr lang="en-US" dirty="0" smtClean="0"/>
              <a:t>More network and security considerations</a:t>
            </a:r>
          </a:p>
        </p:txBody>
      </p:sp>
    </p:spTree>
    <p:extLst>
      <p:ext uri="{BB962C8B-B14F-4D97-AF65-F5344CB8AC3E}">
        <p14:creationId xmlns:p14="http://schemas.microsoft.com/office/powerpoint/2010/main" val="89045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Server Components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36</a:t>
            </a:fld>
            <a:endParaRPr lang="en-US" dirty="0">
              <a:solidFill>
                <a:prstClr val="white"/>
              </a:solidFill>
            </a:endParaRPr>
          </a:p>
        </p:txBody>
      </p:sp>
      <p:sp>
        <p:nvSpPr>
          <p:cNvPr id="10" name="Content Placeholder 9"/>
          <p:cNvSpPr>
            <a:spLocks noGrp="1"/>
          </p:cNvSpPr>
          <p:nvPr>
            <p:ph sz="quarter" idx="13"/>
          </p:nvPr>
        </p:nvSpPr>
        <p:spPr/>
        <p:txBody>
          <a:bodyPr>
            <a:normAutofit/>
          </a:bodyPr>
          <a:lstStyle/>
          <a:p>
            <a:r>
              <a:rPr lang="en-US" dirty="0" smtClean="0"/>
              <a:t>Application </a:t>
            </a:r>
            <a:r>
              <a:rPr lang="en-US" dirty="0"/>
              <a:t>Object </a:t>
            </a:r>
            <a:r>
              <a:rPr lang="en-US" dirty="0" smtClean="0"/>
              <a:t>Server (required component)</a:t>
            </a:r>
            <a:endParaRPr lang="en-US" dirty="0"/>
          </a:p>
          <a:p>
            <a:r>
              <a:rPr lang="en-US" dirty="0"/>
              <a:t>Database with </a:t>
            </a:r>
            <a:r>
              <a:rPr lang="en-US" dirty="0" smtClean="0"/>
              <a:t>Models </a:t>
            </a:r>
            <a:r>
              <a:rPr lang="en-US" dirty="0"/>
              <a:t>(required component)</a:t>
            </a:r>
          </a:p>
          <a:p>
            <a:r>
              <a:rPr lang="en-US" dirty="0"/>
              <a:t>Enterprise </a:t>
            </a:r>
            <a:r>
              <a:rPr lang="en-US" dirty="0" smtClean="0"/>
              <a:t>Portal/Enterprise Search</a:t>
            </a:r>
            <a:endParaRPr lang="en-US" dirty="0"/>
          </a:p>
          <a:p>
            <a:r>
              <a:rPr lang="en-US" dirty="0"/>
              <a:t>Reporting and Analysis extensions</a:t>
            </a:r>
          </a:p>
          <a:p>
            <a:r>
              <a:rPr lang="en-US" dirty="0" smtClean="0"/>
              <a:t>AIF/Services</a:t>
            </a:r>
            <a:endParaRPr lang="en-US" dirty="0"/>
          </a:p>
          <a:p>
            <a:r>
              <a:rPr lang="en-US" dirty="0"/>
              <a:t>.</a:t>
            </a:r>
            <a:r>
              <a:rPr lang="en-US" dirty="0" smtClean="0"/>
              <a:t>NET </a:t>
            </a:r>
            <a:r>
              <a:rPr lang="en-US" dirty="0"/>
              <a:t>Business Connector </a:t>
            </a:r>
            <a:endParaRPr lang="en-US" dirty="0" smtClean="0"/>
          </a:p>
          <a:p>
            <a:r>
              <a:rPr lang="en-US" dirty="0" smtClean="0"/>
              <a:t>Help server</a:t>
            </a:r>
          </a:p>
          <a:p>
            <a:endParaRPr lang="en-US" dirty="0"/>
          </a:p>
          <a:p>
            <a:pPr lvl="0" fontAlgn="ctr"/>
            <a:endParaRPr lang="en-US" dirty="0" smtClean="0"/>
          </a:p>
        </p:txBody>
      </p:sp>
    </p:spTree>
    <p:extLst>
      <p:ext uri="{BB962C8B-B14F-4D97-AF65-F5344CB8AC3E}">
        <p14:creationId xmlns:p14="http://schemas.microsoft.com/office/powerpoint/2010/main" val="65009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37</a:t>
            </a:fld>
            <a:endParaRPr lang="en-US">
              <a:solidFill>
                <a:srgbClr val="FFFFFF"/>
              </a:solidFill>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42325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Planning Hardware and Software</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38</a:t>
            </a:fld>
            <a:endParaRPr lang="en-US" dirty="0"/>
          </a:p>
        </p:txBody>
      </p:sp>
      <p:sp>
        <p:nvSpPr>
          <p:cNvPr id="2" name="Content Placeholder 1"/>
          <p:cNvSpPr>
            <a:spLocks noGrp="1"/>
          </p:cNvSpPr>
          <p:nvPr>
            <p:ph sz="quarter" idx="13"/>
          </p:nvPr>
        </p:nvSpPr>
        <p:spPr/>
        <p:txBody>
          <a:bodyPr/>
          <a:lstStyle/>
          <a:p>
            <a:r>
              <a:rPr lang="en-US" dirty="0" smtClean="0"/>
              <a:t>General factors</a:t>
            </a:r>
          </a:p>
          <a:p>
            <a:r>
              <a:rPr lang="en-US" dirty="0"/>
              <a:t>Domain requirements</a:t>
            </a:r>
          </a:p>
          <a:p>
            <a:r>
              <a:rPr lang="en-US" dirty="0" smtClean="0"/>
              <a:t>Network requirements</a:t>
            </a:r>
          </a:p>
          <a:p>
            <a:r>
              <a:rPr lang="en-US" dirty="0" smtClean="0"/>
              <a:t>Operating system requirements</a:t>
            </a:r>
          </a:p>
          <a:p>
            <a:r>
              <a:rPr lang="en-US" dirty="0" smtClean="0"/>
              <a:t>Disk requirements</a:t>
            </a:r>
          </a:p>
        </p:txBody>
      </p:sp>
    </p:spTree>
    <p:extLst>
      <p:ext uri="{BB962C8B-B14F-4D97-AF65-F5344CB8AC3E}">
        <p14:creationId xmlns:p14="http://schemas.microsoft.com/office/powerpoint/2010/main" val="271746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1"/>
            <a:r>
              <a:rPr lang="en-US" sz="1500" dirty="0" smtClean="0">
                <a:latin typeface="+mn-lt"/>
                <a:cs typeface="Segoe UI Light"/>
              </a:rPr>
              <a:t>This chapter will give you an overview of:</a:t>
            </a:r>
          </a:p>
          <a:p>
            <a:pPr marL="285750" lvl="1" indent="-285750">
              <a:buFont typeface="Arial" panose="020B0604020202020204" pitchFamily="34" charset="0"/>
              <a:buChar char="•"/>
            </a:pPr>
            <a:r>
              <a:rPr lang="en-US" sz="1500" dirty="0" smtClean="0">
                <a:latin typeface="+mn-lt"/>
                <a:cs typeface="Segoe UI Light"/>
              </a:rPr>
              <a:t>System </a:t>
            </a:r>
            <a:r>
              <a:rPr lang="en-US" sz="1500" dirty="0">
                <a:latin typeface="+mn-lt"/>
                <a:cs typeface="Segoe UI Light"/>
              </a:rPr>
              <a:t>Architecture</a:t>
            </a:r>
          </a:p>
          <a:p>
            <a:pPr marL="285750" lvl="1" indent="-285750">
              <a:buFont typeface="Arial" panose="020B0604020202020204" pitchFamily="34" charset="0"/>
              <a:buChar char="•"/>
            </a:pPr>
            <a:r>
              <a:rPr lang="en-US" sz="1500" dirty="0">
                <a:latin typeface="+mn-lt"/>
                <a:cs typeface="Segoe UI Light"/>
              </a:rPr>
              <a:t>Development System and Tools</a:t>
            </a:r>
          </a:p>
          <a:p>
            <a:pPr marL="285750" lvl="1" indent="-285750">
              <a:buFont typeface="Arial" panose="020B0604020202020204" pitchFamily="34" charset="0"/>
              <a:buChar char="•"/>
            </a:pPr>
            <a:r>
              <a:rPr lang="en-US" sz="1500" dirty="0">
                <a:latin typeface="+mn-lt"/>
                <a:cs typeface="Segoe UI Light"/>
              </a:rPr>
              <a:t>Planning a Deployment: Hardware and Software</a:t>
            </a:r>
          </a:p>
          <a:p>
            <a:pPr marL="285750" lvl="1" indent="-285750">
              <a:buFont typeface="Arial" panose="020B0604020202020204" pitchFamily="34" charset="0"/>
              <a:buChar char="•"/>
            </a:pPr>
            <a:r>
              <a:rPr lang="en-US" sz="1500" dirty="0">
                <a:latin typeface="+mn-lt"/>
                <a:cs typeface="Segoe UI Light"/>
              </a:rPr>
              <a:t>Disaster Recovery</a:t>
            </a:r>
          </a:p>
          <a:p>
            <a:endParaRPr lang="en-US" dirty="0"/>
          </a:p>
        </p:txBody>
      </p:sp>
      <p:sp>
        <p:nvSpPr>
          <p:cNvPr id="6" name="Text Placeholder 5"/>
          <p:cNvSpPr>
            <a:spLocks noGrp="1"/>
          </p:cNvSpPr>
          <p:nvPr>
            <p:ph type="body" sz="quarter" idx="14"/>
          </p:nvPr>
        </p:nvSpPr>
        <p:spPr/>
        <p:txBody>
          <a:bodyPr/>
          <a:lstStyle/>
          <a:p>
            <a:r>
              <a:rPr lang="en-US" dirty="0" smtClean="0"/>
              <a:t>Overview</a:t>
            </a:r>
            <a:endParaRPr lang="en-US" dirty="0"/>
          </a:p>
        </p:txBody>
      </p:sp>
      <p:sp>
        <p:nvSpPr>
          <p:cNvPr id="3" name="Slide Number Placeholder 2"/>
          <p:cNvSpPr>
            <a:spLocks noGrp="1"/>
          </p:cNvSpPr>
          <p:nvPr>
            <p:ph type="sldNum" sz="quarter" idx="4"/>
          </p:nvPr>
        </p:nvSpPr>
        <p:spPr/>
        <p:txBody>
          <a:bodyPr/>
          <a:lstStyle/>
          <a:p>
            <a:fld id="{74A398B2-5A34-1A4A-811E-F4027282568C}" type="slidenum">
              <a:rPr lang="en-US" smtClean="0">
                <a:solidFill>
                  <a:srgbClr val="FFFFFF"/>
                </a:solidFill>
              </a:rPr>
              <a:pPr/>
              <a:t>3</a:t>
            </a:fld>
            <a:endParaRPr lang="en-US">
              <a:solidFill>
                <a:srgbClr val="FFFFFF"/>
              </a:solidFill>
            </a:endParaRPr>
          </a:p>
        </p:txBody>
      </p:sp>
      <p:sp>
        <p:nvSpPr>
          <p:cNvPr id="7" name="Title 8"/>
          <p:cNvSpPr txBox="1">
            <a:spLocks/>
          </p:cNvSpPr>
          <p:nvPr/>
        </p:nvSpPr>
        <p:spPr>
          <a:xfrm>
            <a:off x="9341" y="1219200"/>
            <a:ext cx="2438400" cy="2438400"/>
          </a:xfrm>
          <a:prstGeom prst="rect">
            <a:avLst/>
          </a:prstGeom>
          <a:solidFill>
            <a:schemeClr val="accent1"/>
          </a:solidFill>
        </p:spPr>
        <p:txBody>
          <a:bodyPr/>
          <a:lstStyle>
            <a:lvl1pPr eaLnBrk="1" hangingPunct="1">
              <a:defRPr sz="2000" kern="800">
                <a:solidFill>
                  <a:schemeClr val="tx1"/>
                </a:solidFill>
                <a:latin typeface="+mn-lt"/>
                <a:cs typeface="Segoe UI Light"/>
              </a:defRPr>
            </a:lvl1pPr>
          </a:lstStyle>
          <a:p>
            <a:pPr defTabSz="914400"/>
            <a:r>
              <a:rPr lang="en-US" dirty="0" smtClean="0"/>
              <a:t>Overview</a:t>
            </a:r>
            <a:endParaRPr lang="en-US" dirty="0"/>
          </a:p>
        </p:txBody>
      </p:sp>
    </p:spTree>
    <p:extLst>
      <p:ext uri="{BB962C8B-B14F-4D97-AF65-F5344CB8AC3E}">
        <p14:creationId xmlns:p14="http://schemas.microsoft.com/office/powerpoint/2010/main" val="1833265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Sizing Factors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39</a:t>
            </a:fld>
            <a:endParaRPr lang="en-US">
              <a:solidFill>
                <a:srgbClr val="FFFFFF"/>
              </a:solidFill>
            </a:endParaRPr>
          </a:p>
        </p:txBody>
      </p:sp>
      <p:pic>
        <p:nvPicPr>
          <p:cNvPr id="5" name="Content Placeholder 4"/>
          <p:cNvPicPr>
            <a:picLocks noGrp="1" noChangeAspect="1"/>
          </p:cNvPicPr>
          <p:nvPr>
            <p:ph sz="quarter" idx="13"/>
          </p:nvPr>
        </p:nvPicPr>
        <p:blipFill>
          <a:blip r:embed="rId3"/>
          <a:stretch>
            <a:fillRect/>
          </a:stretch>
        </p:blipFill>
        <p:spPr>
          <a:xfrm>
            <a:off x="2927648" y="692696"/>
            <a:ext cx="9049816" cy="5184576"/>
          </a:xfrm>
          <a:prstGeom prst="rect">
            <a:avLst/>
          </a:prstGeom>
        </p:spPr>
      </p:pic>
    </p:spTree>
    <p:extLst>
      <p:ext uri="{BB962C8B-B14F-4D97-AF65-F5344CB8AC3E}">
        <p14:creationId xmlns:p14="http://schemas.microsoft.com/office/powerpoint/2010/main" val="2451509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Requirements</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40</a:t>
            </a:fld>
            <a:endParaRPr lang="en-US">
              <a:solidFill>
                <a:srgbClr val="FFFFFF"/>
              </a:solidFill>
            </a:endParaRPr>
          </a:p>
        </p:txBody>
      </p:sp>
      <p:sp>
        <p:nvSpPr>
          <p:cNvPr id="4" name="Content Placeholder 3"/>
          <p:cNvSpPr>
            <a:spLocks noGrp="1"/>
          </p:cNvSpPr>
          <p:nvPr>
            <p:ph sz="quarter" idx="13"/>
          </p:nvPr>
        </p:nvSpPr>
        <p:spPr/>
        <p:txBody>
          <a:bodyPr/>
          <a:lstStyle/>
          <a:p>
            <a:r>
              <a:rPr lang="en-US" dirty="0"/>
              <a:t>Domain functional level of 2008 native or higher</a:t>
            </a:r>
          </a:p>
          <a:p>
            <a:endParaRPr lang="en-US" dirty="0"/>
          </a:p>
        </p:txBody>
      </p:sp>
    </p:spTree>
    <p:extLst>
      <p:ext uri="{BB962C8B-B14F-4D97-AF65-F5344CB8AC3E}">
        <p14:creationId xmlns:p14="http://schemas.microsoft.com/office/powerpoint/2010/main" val="3846655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Requirements</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41</a:t>
            </a:fld>
            <a:endParaRPr lang="en-US">
              <a:solidFill>
                <a:srgbClr val="FFFFFF"/>
              </a:solidFill>
            </a:endParaRPr>
          </a:p>
        </p:txBody>
      </p:sp>
      <p:sp>
        <p:nvSpPr>
          <p:cNvPr id="4" name="Content Placeholder 3"/>
          <p:cNvSpPr>
            <a:spLocks noGrp="1"/>
          </p:cNvSpPr>
          <p:nvPr>
            <p:ph sz="quarter" idx="13"/>
          </p:nvPr>
        </p:nvSpPr>
        <p:spPr/>
        <p:txBody>
          <a:bodyPr/>
          <a:lstStyle/>
          <a:p>
            <a:r>
              <a:rPr lang="en-US" dirty="0"/>
              <a:t>All of the server infrastructure should be in the same data center. </a:t>
            </a:r>
            <a:r>
              <a:rPr lang="en-US" b="1" dirty="0"/>
              <a:t>High bandwidth </a:t>
            </a:r>
            <a:r>
              <a:rPr lang="en-US" dirty="0"/>
              <a:t>and </a:t>
            </a:r>
            <a:r>
              <a:rPr lang="en-US" b="1" dirty="0"/>
              <a:t>low latency</a:t>
            </a:r>
            <a:r>
              <a:rPr lang="en-US" dirty="0"/>
              <a:t> is required.</a:t>
            </a:r>
          </a:p>
          <a:p>
            <a:r>
              <a:rPr lang="en-US" dirty="0"/>
              <a:t>Microsoft Dynamics AX clients should use Remote Desktop servers when there is more than 5 millisecond of latency between the client and AOS.</a:t>
            </a:r>
          </a:p>
          <a:p>
            <a:r>
              <a:rPr lang="en-US" dirty="0"/>
              <a:t>The Remote Desktop user experience is </a:t>
            </a:r>
            <a:r>
              <a:rPr lang="en-US" dirty="0" smtClean="0"/>
              <a:t>very good </a:t>
            </a:r>
            <a:r>
              <a:rPr lang="en-US" dirty="0"/>
              <a:t>up to </a:t>
            </a:r>
            <a:r>
              <a:rPr lang="en-US" dirty="0" smtClean="0"/>
              <a:t>150 </a:t>
            </a:r>
            <a:r>
              <a:rPr lang="en-US" dirty="0"/>
              <a:t>millisecond of latency. Beyond that point, screen refresh rates can be noticeably slow.</a:t>
            </a:r>
          </a:p>
          <a:p>
            <a:endParaRPr lang="en-US" dirty="0"/>
          </a:p>
        </p:txBody>
      </p:sp>
    </p:spTree>
    <p:extLst>
      <p:ext uri="{BB962C8B-B14F-4D97-AF65-F5344CB8AC3E}">
        <p14:creationId xmlns:p14="http://schemas.microsoft.com/office/powerpoint/2010/main" val="36341562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Operating System Requirements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42</a:t>
            </a:fld>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214028435"/>
              </p:ext>
            </p:extLst>
          </p:nvPr>
        </p:nvGraphicFramePr>
        <p:xfrm>
          <a:off x="3143683" y="1241050"/>
          <a:ext cx="8229600" cy="4876800"/>
        </p:xfrm>
        <a:graphic>
          <a:graphicData uri="http://schemas.openxmlformats.org/drawingml/2006/table">
            <a:tbl>
              <a:tblPr firstRow="1" bandRow="1">
                <a:tableStyleId>{5C22544A-7EE6-4342-B048-85BDC9FD1C3A}</a:tableStyleId>
              </a:tblPr>
              <a:tblGrid>
                <a:gridCol w="2219219"/>
                <a:gridCol w="1664413"/>
                <a:gridCol w="1294544"/>
                <a:gridCol w="3051424"/>
              </a:tblGrid>
              <a:tr h="975360">
                <a:tc>
                  <a:txBody>
                    <a:bodyPr/>
                    <a:lstStyle/>
                    <a:p>
                      <a:pPr marL="0" marR="0">
                        <a:spcBef>
                          <a:spcPts val="200"/>
                        </a:spcBef>
                        <a:spcAft>
                          <a:spcPts val="200"/>
                        </a:spcAft>
                      </a:pPr>
                      <a:r>
                        <a:rPr lang="en-US" sz="1400" b="1" dirty="0">
                          <a:effectLst/>
                        </a:rPr>
                        <a:t>Component</a:t>
                      </a:r>
                      <a:endParaRPr lang="en-US" sz="1400" b="1"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200"/>
                        </a:spcBef>
                        <a:spcAft>
                          <a:spcPts val="200"/>
                        </a:spcAft>
                      </a:pPr>
                      <a:r>
                        <a:rPr lang="en-US" sz="1400" b="1" dirty="0">
                          <a:effectLst/>
                        </a:rPr>
                        <a:t>Runs on a 32-bit </a:t>
                      </a:r>
                      <a:r>
                        <a:rPr lang="en-US" sz="1400" b="1" dirty="0" smtClean="0">
                          <a:effectLst/>
                        </a:rPr>
                        <a:t>operating system</a:t>
                      </a:r>
                      <a:endParaRPr lang="en-US" sz="1400" b="1"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200"/>
                        </a:spcBef>
                        <a:spcAft>
                          <a:spcPts val="200"/>
                        </a:spcAft>
                      </a:pPr>
                      <a:r>
                        <a:rPr lang="en-US" sz="1400" b="1" dirty="0">
                          <a:effectLst/>
                        </a:rPr>
                        <a:t>Runs on a 64-bit </a:t>
                      </a:r>
                      <a:r>
                        <a:rPr lang="en-US" sz="1400" b="1" dirty="0" smtClean="0">
                          <a:effectLst/>
                        </a:rPr>
                        <a:t>operating system</a:t>
                      </a:r>
                      <a:endParaRPr lang="en-US" sz="1400" b="1"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200"/>
                        </a:spcBef>
                        <a:spcAft>
                          <a:spcPts val="200"/>
                        </a:spcAft>
                      </a:pPr>
                      <a:r>
                        <a:rPr lang="en-US" sz="1400" b="1" dirty="0">
                          <a:effectLst/>
                        </a:rPr>
                        <a:t>Notes</a:t>
                      </a:r>
                      <a:endParaRPr lang="en-US" sz="1400" b="1" dirty="0">
                        <a:effectLst/>
                        <a:latin typeface="Times New Roman" panose="02020603050405020304" pitchFamily="18" charset="0"/>
                        <a:ea typeface="Times New Roman" panose="02020603050405020304" pitchFamily="18" charset="0"/>
                      </a:endParaRPr>
                    </a:p>
                  </a:txBody>
                  <a:tcPr marL="73025" marR="73025" marT="0" marB="0" anchor="ctr"/>
                </a:tc>
              </a:tr>
              <a:tr h="487680">
                <a:tc>
                  <a:txBody>
                    <a:bodyPr/>
                    <a:lstStyle/>
                    <a:p>
                      <a:pPr marL="0" marR="0">
                        <a:spcBef>
                          <a:spcPts val="300"/>
                        </a:spcBef>
                        <a:spcAft>
                          <a:spcPts val="300"/>
                        </a:spcAft>
                      </a:pPr>
                      <a:r>
                        <a:rPr lang="en-US" sz="1400">
                          <a:effectLst/>
                        </a:rPr>
                        <a:t>AOS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dirty="0">
                          <a:effectLst/>
                        </a:rPr>
                        <a:t>Not recommended</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solidFill>
                      <a:srgbClr val="FFFF00"/>
                    </a:solidFill>
                  </a:tcP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r>
              <a:tr h="487680">
                <a:tc>
                  <a:txBody>
                    <a:bodyPr/>
                    <a:lstStyle/>
                    <a:p>
                      <a:pPr marL="0" marR="0">
                        <a:spcBef>
                          <a:spcPts val="300"/>
                        </a:spcBef>
                        <a:spcAft>
                          <a:spcPts val="300"/>
                        </a:spcAft>
                      </a:pPr>
                      <a:r>
                        <a:rPr lang="en-US" sz="1400" dirty="0">
                          <a:effectLst/>
                        </a:rPr>
                        <a:t>Windows Client</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dirty="0">
                          <a:effectLst/>
                        </a:rPr>
                        <a:t>Yes</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Runs in 32-bit mode on 64-bit operating systems.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r>
              <a:tr h="243840">
                <a:tc>
                  <a:txBody>
                    <a:bodyPr/>
                    <a:lstStyle/>
                    <a:p>
                      <a:pPr marL="0" marR="0">
                        <a:spcBef>
                          <a:spcPts val="300"/>
                        </a:spcBef>
                        <a:spcAft>
                          <a:spcPts val="300"/>
                        </a:spcAft>
                      </a:pPr>
                      <a:r>
                        <a:rPr lang="en-US" sz="1400">
                          <a:effectLst/>
                        </a:rPr>
                        <a:t>Office Add-Ins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r>
              <a:tr h="487680">
                <a:tc>
                  <a:txBody>
                    <a:bodyPr/>
                    <a:lstStyle/>
                    <a:p>
                      <a:pPr marL="0" marR="0">
                        <a:spcBef>
                          <a:spcPts val="300"/>
                        </a:spcBef>
                        <a:spcAft>
                          <a:spcPts val="300"/>
                        </a:spcAft>
                      </a:pPr>
                      <a:r>
                        <a:rPr lang="en-US" sz="1400">
                          <a:effectLst/>
                        </a:rPr>
                        <a:t>Remote Desktop Services Integration</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r>
              <a:tr h="243840">
                <a:tc>
                  <a:txBody>
                    <a:bodyPr/>
                    <a:lstStyle/>
                    <a:p>
                      <a:pPr marL="0" marR="0">
                        <a:spcBef>
                          <a:spcPts val="300"/>
                        </a:spcBef>
                        <a:spcAft>
                          <a:spcPts val="300"/>
                        </a:spcAft>
                      </a:pPr>
                      <a:r>
                        <a:rPr lang="en-US" sz="1400" dirty="0">
                          <a:effectLst/>
                        </a:rPr>
                        <a:t>Enterprise Portal</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No</a:t>
                      </a:r>
                      <a:endParaRPr lang="en-US" sz="1400">
                        <a:effectLst/>
                        <a:latin typeface="Times New Roman" panose="02020603050405020304" pitchFamily="18" charset="0"/>
                        <a:ea typeface="Times New Roman" panose="02020603050405020304" pitchFamily="18" charset="0"/>
                      </a:endParaRPr>
                    </a:p>
                  </a:txBody>
                  <a:tcPr marL="73025" marR="73025" marT="0" marB="0" anchor="ctr">
                    <a:solidFill>
                      <a:srgbClr val="FFFF00"/>
                    </a:solidFill>
                  </a:tcP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r>
              <a:tr h="243840">
                <a:tc>
                  <a:txBody>
                    <a:bodyPr/>
                    <a:lstStyle/>
                    <a:p>
                      <a:pPr marL="0" marR="0">
                        <a:spcBef>
                          <a:spcPts val="300"/>
                        </a:spcBef>
                        <a:spcAft>
                          <a:spcPts val="300"/>
                        </a:spcAft>
                      </a:pPr>
                      <a:r>
                        <a:rPr lang="en-US" sz="1400">
                          <a:effectLst/>
                        </a:rPr>
                        <a:t>Help Server</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No</a:t>
                      </a:r>
                      <a:endParaRPr lang="en-US" sz="1400">
                        <a:effectLst/>
                        <a:latin typeface="Times New Roman" panose="02020603050405020304" pitchFamily="18" charset="0"/>
                        <a:ea typeface="Times New Roman" panose="02020603050405020304" pitchFamily="18" charset="0"/>
                      </a:endParaRPr>
                    </a:p>
                  </a:txBody>
                  <a:tcPr marL="73025" marR="73025" marT="0" marB="0" anchor="ctr">
                    <a:solidFill>
                      <a:srgbClr val="FFFF00"/>
                    </a:solidFill>
                  </a:tcP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r>
              <a:tr h="1706880">
                <a:tc>
                  <a:txBody>
                    <a:bodyPr/>
                    <a:lstStyle/>
                    <a:p>
                      <a:pPr marL="0" marR="0">
                        <a:spcBef>
                          <a:spcPts val="300"/>
                        </a:spcBef>
                        <a:spcAft>
                          <a:spcPts val="300"/>
                        </a:spcAft>
                      </a:pPr>
                      <a:r>
                        <a:rPr lang="en-US" sz="1400" dirty="0">
                          <a:effectLst/>
                        </a:rPr>
                        <a:t>Reporting Services Extensions</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dirty="0">
                          <a:effectLst/>
                        </a:rPr>
                        <a:t>Not recommended</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solidFill>
                      <a:srgbClr val="FFFF00"/>
                    </a:solidFill>
                  </a:tcP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nchor="ctr"/>
                </a:tc>
                <a:tc>
                  <a:txBody>
                    <a:bodyPr/>
                    <a:lstStyle/>
                    <a:p>
                      <a:pPr marL="0" marR="0">
                        <a:spcBef>
                          <a:spcPts val="300"/>
                        </a:spcBef>
                        <a:spcAft>
                          <a:spcPts val="300"/>
                        </a:spcAft>
                      </a:pPr>
                      <a:r>
                        <a:rPr lang="en-US" sz="1400" dirty="0">
                          <a:effectLst/>
                        </a:rPr>
                        <a:t>The 32-bit version of SSRS can be installed on a 64-bit operating system. However, the Microsoft Dynamics AX Reporting Services extensions are not supported in this scenario.</a:t>
                      </a:r>
                      <a:endParaRPr lang="en-US" sz="1400" dirty="0">
                        <a:effectLst/>
                        <a:latin typeface="Times New Roman" panose="02020603050405020304" pitchFamily="18" charset="0"/>
                        <a:ea typeface="Times New Roman" panose="02020603050405020304" pitchFamily="18" charset="0"/>
                      </a:endParaRPr>
                    </a:p>
                  </a:txBody>
                  <a:tcPr marL="73025" marR="73025" marT="0" marB="0" anchor="ctr"/>
                </a:tc>
              </a:tr>
            </a:tbl>
          </a:graphicData>
        </a:graphic>
      </p:graphicFrame>
    </p:spTree>
    <p:extLst>
      <p:ext uri="{BB962C8B-B14F-4D97-AF65-F5344CB8AC3E}">
        <p14:creationId xmlns:p14="http://schemas.microsoft.com/office/powerpoint/2010/main" val="3236476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Operating System Requirements (continued)</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43</a:t>
            </a:fld>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242600853"/>
              </p:ext>
            </p:extLst>
          </p:nvPr>
        </p:nvGraphicFramePr>
        <p:xfrm>
          <a:off x="3071675" y="1238317"/>
          <a:ext cx="8229600" cy="3657600"/>
        </p:xfrm>
        <a:graphic>
          <a:graphicData uri="http://schemas.openxmlformats.org/drawingml/2006/table">
            <a:tbl>
              <a:tblPr firstRow="1" bandRow="1">
                <a:tableStyleId>{5C22544A-7EE6-4342-B048-85BDC9FD1C3A}</a:tableStyleId>
              </a:tblPr>
              <a:tblGrid>
                <a:gridCol w="2219219"/>
                <a:gridCol w="1664413"/>
                <a:gridCol w="1294544"/>
                <a:gridCol w="3051424"/>
              </a:tblGrid>
              <a:tr h="975360">
                <a:tc>
                  <a:txBody>
                    <a:bodyPr/>
                    <a:lstStyle/>
                    <a:p>
                      <a:pPr marL="0" marR="0">
                        <a:spcBef>
                          <a:spcPts val="200"/>
                        </a:spcBef>
                        <a:spcAft>
                          <a:spcPts val="200"/>
                        </a:spcAft>
                      </a:pPr>
                      <a:r>
                        <a:rPr lang="en-US" sz="1400" b="1" dirty="0">
                          <a:effectLst/>
                        </a:rPr>
                        <a:t>Component</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200"/>
                        </a:spcBef>
                        <a:spcAft>
                          <a:spcPts val="200"/>
                        </a:spcAft>
                      </a:pPr>
                      <a:r>
                        <a:rPr lang="en-US" sz="1400" b="1" dirty="0">
                          <a:effectLst/>
                        </a:rPr>
                        <a:t>Runs on a 32-bit </a:t>
                      </a:r>
                      <a:r>
                        <a:rPr lang="en-US" sz="1400" b="1" dirty="0" smtClean="0">
                          <a:effectLst/>
                        </a:rPr>
                        <a:t>operating system</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200"/>
                        </a:spcBef>
                        <a:spcAft>
                          <a:spcPts val="200"/>
                        </a:spcAft>
                      </a:pPr>
                      <a:r>
                        <a:rPr lang="en-US" sz="1400" b="1" dirty="0">
                          <a:effectLst/>
                        </a:rPr>
                        <a:t>Runs on a 64-bit </a:t>
                      </a:r>
                      <a:r>
                        <a:rPr lang="en-US" sz="1400" b="1" dirty="0" smtClean="0">
                          <a:effectLst/>
                        </a:rPr>
                        <a:t>operating system</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200"/>
                        </a:spcBef>
                        <a:spcAft>
                          <a:spcPts val="200"/>
                        </a:spcAft>
                      </a:pPr>
                      <a:r>
                        <a:rPr lang="en-US" sz="1400" b="1" dirty="0">
                          <a:effectLst/>
                        </a:rPr>
                        <a:t>Notes</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r>
              <a:tr h="487680">
                <a:tc>
                  <a:txBody>
                    <a:bodyPr/>
                    <a:lstStyle/>
                    <a:p>
                      <a:pPr marL="0" marR="0">
                        <a:spcBef>
                          <a:spcPts val="300"/>
                        </a:spcBef>
                        <a:spcAft>
                          <a:spcPts val="300"/>
                        </a:spcAft>
                      </a:pPr>
                      <a:r>
                        <a:rPr lang="en-US" sz="1400" dirty="0">
                          <a:effectLst/>
                        </a:rPr>
                        <a:t>Synchronization Service</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Yes</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tc>
              </a:tr>
              <a:tr h="243840">
                <a:tc>
                  <a:txBody>
                    <a:bodyPr/>
                    <a:lstStyle/>
                    <a:p>
                      <a:pPr marL="0" marR="0">
                        <a:spcBef>
                          <a:spcPts val="300"/>
                        </a:spcBef>
                        <a:spcAft>
                          <a:spcPts val="300"/>
                        </a:spcAft>
                      </a:pPr>
                      <a:r>
                        <a:rPr lang="en-US" sz="1400">
                          <a:effectLst/>
                        </a:rPr>
                        <a:t>Synchronization Proxy</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No</a:t>
                      </a:r>
                      <a:endParaRPr lang="en-US" sz="1400" dirty="0">
                        <a:effectLst/>
                        <a:latin typeface="Times New Roman" panose="02020603050405020304" pitchFamily="18" charset="0"/>
                        <a:ea typeface="Times New Roman" panose="02020603050405020304" pitchFamily="18" charset="0"/>
                      </a:endParaRPr>
                    </a:p>
                  </a:txBody>
                  <a:tcPr marL="73025" marR="73025" marT="0" marB="0">
                    <a:solidFill>
                      <a:srgbClr val="FFFF00"/>
                    </a:solidFill>
                  </a:tcPr>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tc>
              </a:tr>
              <a:tr h="243840">
                <a:tc>
                  <a:txBody>
                    <a:bodyPr/>
                    <a:lstStyle/>
                    <a:p>
                      <a:pPr marL="0" marR="0">
                        <a:spcBef>
                          <a:spcPts val="300"/>
                        </a:spcBef>
                        <a:spcAft>
                          <a:spcPts val="300"/>
                        </a:spcAft>
                      </a:pPr>
                      <a:r>
                        <a:rPr lang="en-US" sz="1400" dirty="0">
                          <a:effectLst/>
                        </a:rPr>
                        <a:t>Web Services on IIS</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tc>
              </a:tr>
              <a:tr h="1219200">
                <a:tc>
                  <a:txBody>
                    <a:bodyPr/>
                    <a:lstStyle/>
                    <a:p>
                      <a:pPr marL="0" marR="0">
                        <a:spcBef>
                          <a:spcPts val="300"/>
                        </a:spcBef>
                        <a:spcAft>
                          <a:spcPts val="300"/>
                        </a:spcAft>
                      </a:pPr>
                      <a:r>
                        <a:rPr lang="en-US" sz="1400">
                          <a:effectLst/>
                        </a:rPr>
                        <a:t>.NET Business Connector</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Both the 32-bit and 64-bit versions of the .NET Business Connector are installed when you are using a 64-bit operating system.</a:t>
                      </a:r>
                      <a:endParaRPr lang="en-US" sz="1400">
                        <a:effectLst/>
                        <a:latin typeface="Times New Roman" panose="02020603050405020304" pitchFamily="18" charset="0"/>
                        <a:ea typeface="Times New Roman" panose="02020603050405020304" pitchFamily="18" charset="0"/>
                      </a:endParaRPr>
                    </a:p>
                  </a:txBody>
                  <a:tcPr marL="73025" marR="73025" marT="0" marB="0"/>
                </a:tc>
              </a:tr>
              <a:tr h="243840">
                <a:tc>
                  <a:txBody>
                    <a:bodyPr/>
                    <a:lstStyle/>
                    <a:p>
                      <a:pPr marL="0" marR="0">
                        <a:spcBef>
                          <a:spcPts val="300"/>
                        </a:spcBef>
                        <a:spcAft>
                          <a:spcPts val="300"/>
                        </a:spcAft>
                      </a:pPr>
                      <a:r>
                        <a:rPr lang="en-US" sz="1400">
                          <a:effectLst/>
                        </a:rPr>
                        <a:t>Debugger</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73025" marR="73025" marT="0" marB="0"/>
                </a:tc>
              </a:tr>
              <a:tr h="243840">
                <a:tc>
                  <a:txBody>
                    <a:bodyPr/>
                    <a:lstStyle/>
                    <a:p>
                      <a:pPr marL="0" marR="0">
                        <a:spcBef>
                          <a:spcPts val="300"/>
                        </a:spcBef>
                        <a:spcAft>
                          <a:spcPts val="300"/>
                        </a:spcAft>
                      </a:pPr>
                      <a:r>
                        <a:rPr lang="en-US" sz="1400">
                          <a:effectLst/>
                        </a:rPr>
                        <a:t>Visual Studio Tools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Yes</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73025" marR="73025" marT="0" marB="0"/>
                </a:tc>
              </a:tr>
            </a:tbl>
          </a:graphicData>
        </a:graphic>
      </p:graphicFrame>
    </p:spTree>
    <p:extLst>
      <p:ext uri="{BB962C8B-B14F-4D97-AF65-F5344CB8AC3E}">
        <p14:creationId xmlns:p14="http://schemas.microsoft.com/office/powerpoint/2010/main" val="304034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Disk Recommendations</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44</a:t>
            </a:fld>
            <a:endParaRPr lang="en-US">
              <a:solidFill>
                <a:srgbClr val="FFFFFF"/>
              </a:solidFill>
            </a:endParaRPr>
          </a:p>
        </p:txBody>
      </p:sp>
      <p:sp>
        <p:nvSpPr>
          <p:cNvPr id="4" name="Content Placeholder 3"/>
          <p:cNvSpPr>
            <a:spLocks noGrp="1"/>
          </p:cNvSpPr>
          <p:nvPr>
            <p:ph sz="quarter" idx="13"/>
          </p:nvPr>
        </p:nvSpPr>
        <p:spPr/>
        <p:txBody>
          <a:bodyPr/>
          <a:lstStyle/>
          <a:p>
            <a:r>
              <a:rPr lang="en-US" dirty="0"/>
              <a:t>Redundant array of independent disks (RAID) for fault tolerance.</a:t>
            </a:r>
          </a:p>
          <a:p>
            <a:r>
              <a:rPr lang="en-US" dirty="0"/>
              <a:t>RAID 10 provides the best performance, but many different configurations can work well if they provide the necessary </a:t>
            </a:r>
            <a:r>
              <a:rPr lang="en-US" dirty="0" err="1"/>
              <a:t>Input/Output</a:t>
            </a:r>
            <a:r>
              <a:rPr lang="en-US" dirty="0"/>
              <a:t> Operations Per Second (IOPS).</a:t>
            </a:r>
          </a:p>
          <a:p>
            <a:r>
              <a:rPr lang="en-US" dirty="0"/>
              <a:t>Disk sec/Read and </a:t>
            </a:r>
            <a:r>
              <a:rPr lang="en-US" dirty="0" smtClean="0"/>
              <a:t>Disk </a:t>
            </a:r>
            <a:r>
              <a:rPr lang="en-US" dirty="0"/>
              <a:t>sec/Write at 10 </a:t>
            </a:r>
            <a:r>
              <a:rPr lang="en-US" dirty="0" smtClean="0"/>
              <a:t>milliseconds</a:t>
            </a:r>
            <a:r>
              <a:rPr lang="en-US" dirty="0"/>
              <a:t>, and below, indicate good response times.</a:t>
            </a:r>
          </a:p>
          <a:p>
            <a:endParaRPr lang="en-US" dirty="0"/>
          </a:p>
        </p:txBody>
      </p:sp>
    </p:spTree>
    <p:extLst>
      <p:ext uri="{BB962C8B-B14F-4D97-AF65-F5344CB8AC3E}">
        <p14:creationId xmlns:p14="http://schemas.microsoft.com/office/powerpoint/2010/main" val="1170965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Hardware</a:t>
            </a:r>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45</a:t>
            </a:fld>
            <a:endParaRPr lang="en-US">
              <a:solidFill>
                <a:srgbClr val="FFFFFF"/>
              </a:solidFill>
            </a:endParaRPr>
          </a:p>
        </p:txBody>
      </p:sp>
      <p:sp>
        <p:nvSpPr>
          <p:cNvPr id="4" name="Content Placeholder 3"/>
          <p:cNvSpPr>
            <a:spLocks noGrp="1"/>
          </p:cNvSpPr>
          <p:nvPr>
            <p:ph sz="quarter" idx="13"/>
          </p:nvPr>
        </p:nvSpPr>
        <p:spPr/>
        <p:txBody>
          <a:bodyPr/>
          <a:lstStyle/>
          <a:p>
            <a:r>
              <a:rPr lang="en-US" dirty="0" smtClean="0"/>
              <a:t>There </a:t>
            </a:r>
            <a:r>
              <a:rPr lang="en-US" dirty="0"/>
              <a:t>are many factors that need to be considered to size hardware appropriately</a:t>
            </a:r>
            <a:r>
              <a:rPr lang="en-US" dirty="0" smtClean="0"/>
              <a:t>.</a:t>
            </a:r>
          </a:p>
          <a:p>
            <a:r>
              <a:rPr lang="en-US" dirty="0" smtClean="0"/>
              <a:t>Consider how each component scales when sizing hardware.</a:t>
            </a:r>
          </a:p>
          <a:p>
            <a:r>
              <a:rPr lang="en-US" dirty="0" smtClean="0"/>
              <a:t>Some samples are provided on the following slides.</a:t>
            </a:r>
          </a:p>
          <a:p>
            <a:pPr lvl="1"/>
            <a:r>
              <a:rPr lang="en-US" dirty="0" smtClean="0"/>
              <a:t>These </a:t>
            </a:r>
            <a:r>
              <a:rPr lang="en-US" dirty="0"/>
              <a:t>are </a:t>
            </a:r>
            <a:r>
              <a:rPr lang="en-US" dirty="0" smtClean="0"/>
              <a:t>samples only</a:t>
            </a:r>
            <a:r>
              <a:rPr lang="en-US" dirty="0"/>
              <a:t>.</a:t>
            </a:r>
          </a:p>
          <a:p>
            <a:pPr lvl="1"/>
            <a:r>
              <a:rPr lang="en-US" dirty="0"/>
              <a:t>Do not use these samples to size an actual implementation.</a:t>
            </a:r>
          </a:p>
          <a:p>
            <a:endParaRPr lang="en-US" dirty="0"/>
          </a:p>
          <a:p>
            <a:endParaRPr lang="en-US" dirty="0"/>
          </a:p>
        </p:txBody>
      </p:sp>
    </p:spTree>
    <p:extLst>
      <p:ext uri="{BB962C8B-B14F-4D97-AF65-F5344CB8AC3E}">
        <p14:creationId xmlns:p14="http://schemas.microsoft.com/office/powerpoint/2010/main" val="1471394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Hardware: SQL Server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46</a:t>
            </a:fld>
            <a:endParaRPr lang="en-US"/>
          </a:p>
        </p:txBody>
      </p:sp>
      <p:sp>
        <p:nvSpPr>
          <p:cNvPr id="4" name="Text Placeholder 3"/>
          <p:cNvSpPr>
            <a:spLocks noGrp="1"/>
          </p:cNvSpPr>
          <p:nvPr>
            <p:ph sz="quarter" idx="13"/>
          </p:nvPr>
        </p:nvSpPr>
        <p:spPr/>
        <p:txBody>
          <a:bodyPr/>
          <a:lstStyle/>
          <a:p>
            <a:r>
              <a:rPr lang="en-US" smtClean="0"/>
              <a:t>SQL Server only scales up, so it is the most important server to size correctly.</a:t>
            </a:r>
          </a:p>
          <a:p>
            <a:r>
              <a:rPr lang="en-US" smtClean="0"/>
              <a:t>Transaction volume is the biggest factor.</a:t>
            </a:r>
          </a:p>
          <a:p>
            <a:r>
              <a:rPr lang="en-US" smtClean="0"/>
              <a:t>Number of users is not necessarily a factor.</a:t>
            </a:r>
          </a:p>
          <a:p>
            <a:r>
              <a:rPr lang="en-US" smtClean="0"/>
              <a:t>Most customers do not virtualize this component.</a:t>
            </a:r>
          </a:p>
          <a:p>
            <a:endParaRPr lang="en-US" dirty="0"/>
          </a:p>
        </p:txBody>
      </p:sp>
      <p:pic>
        <p:nvPicPr>
          <p:cNvPr id="5" name="Picture 4"/>
          <p:cNvPicPr>
            <a:picLocks noChangeAspect="1"/>
          </p:cNvPicPr>
          <p:nvPr/>
        </p:nvPicPr>
        <p:blipFill>
          <a:blip r:embed="rId3"/>
          <a:stretch>
            <a:fillRect/>
          </a:stretch>
        </p:blipFill>
        <p:spPr>
          <a:xfrm>
            <a:off x="4137929" y="2780928"/>
            <a:ext cx="7587406" cy="2499577"/>
          </a:xfrm>
          <a:prstGeom prst="rect">
            <a:avLst/>
          </a:prstGeom>
        </p:spPr>
      </p:pic>
    </p:spTree>
    <p:extLst>
      <p:ext uri="{BB962C8B-B14F-4D97-AF65-F5344CB8AC3E}">
        <p14:creationId xmlns:p14="http://schemas.microsoft.com/office/powerpoint/2010/main" val="25028121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Hardware: AOS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47</a:t>
            </a:fld>
            <a:endParaRPr lang="en-US"/>
          </a:p>
        </p:txBody>
      </p:sp>
      <p:sp>
        <p:nvSpPr>
          <p:cNvPr id="4" name="Text Placeholder 3"/>
          <p:cNvSpPr>
            <a:spLocks noGrp="1"/>
          </p:cNvSpPr>
          <p:nvPr>
            <p:ph sz="quarter" idx="13"/>
          </p:nvPr>
        </p:nvSpPr>
        <p:spPr/>
        <p:txBody>
          <a:bodyPr/>
          <a:lstStyle/>
          <a:p>
            <a:r>
              <a:rPr lang="en-US" smtClean="0"/>
              <a:t>AOS servers scale up or out.</a:t>
            </a:r>
          </a:p>
          <a:p>
            <a:r>
              <a:rPr lang="en-US" smtClean="0"/>
              <a:t>Most customers choose to scale out by adding servers instead of making the servers more powerful.</a:t>
            </a:r>
          </a:p>
          <a:p>
            <a:r>
              <a:rPr lang="en-US" smtClean="0"/>
              <a:t>Transaction volume is the greatest factor.</a:t>
            </a:r>
          </a:p>
          <a:p>
            <a:r>
              <a:rPr lang="en-US" smtClean="0"/>
              <a:t>Number of users is important, but a secondary factor.</a:t>
            </a:r>
          </a:p>
          <a:p>
            <a:r>
              <a:rPr lang="en-US" smtClean="0"/>
              <a:t>Physical and virtual server deployments are common.</a:t>
            </a:r>
          </a:p>
          <a:p>
            <a:endParaRPr lang="en-US" dirty="0"/>
          </a:p>
        </p:txBody>
      </p:sp>
      <p:pic>
        <p:nvPicPr>
          <p:cNvPr id="5" name="Picture 4"/>
          <p:cNvPicPr>
            <a:picLocks noChangeAspect="1"/>
          </p:cNvPicPr>
          <p:nvPr/>
        </p:nvPicPr>
        <p:blipFill>
          <a:blip r:embed="rId3"/>
          <a:stretch>
            <a:fillRect/>
          </a:stretch>
        </p:blipFill>
        <p:spPr>
          <a:xfrm>
            <a:off x="4132539" y="3310180"/>
            <a:ext cx="7707527" cy="2235127"/>
          </a:xfrm>
          <a:prstGeom prst="rect">
            <a:avLst/>
          </a:prstGeom>
        </p:spPr>
      </p:pic>
    </p:spTree>
    <p:extLst>
      <p:ext uri="{BB962C8B-B14F-4D97-AF65-F5344CB8AC3E}">
        <p14:creationId xmlns:p14="http://schemas.microsoft.com/office/powerpoint/2010/main" val="2771299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Hardware: Enterprise Portal Server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48</a:t>
            </a:fld>
            <a:endParaRPr lang="en-US"/>
          </a:p>
        </p:txBody>
      </p:sp>
      <p:sp>
        <p:nvSpPr>
          <p:cNvPr id="4" name="Text Placeholder 3"/>
          <p:cNvSpPr>
            <a:spLocks noGrp="1"/>
          </p:cNvSpPr>
          <p:nvPr>
            <p:ph sz="quarter" idx="13"/>
          </p:nvPr>
        </p:nvSpPr>
        <p:spPr/>
        <p:txBody>
          <a:bodyPr/>
          <a:lstStyle/>
          <a:p>
            <a:r>
              <a:rPr lang="en-US" smtClean="0"/>
              <a:t>Enterprise Portal servers scale up or out.</a:t>
            </a:r>
          </a:p>
          <a:p>
            <a:r>
              <a:rPr lang="en-US" smtClean="0"/>
              <a:t>Most customers choose to scale out by adding servers instead of making the servers more powerful.</a:t>
            </a:r>
          </a:p>
          <a:p>
            <a:r>
              <a:rPr lang="en-US" smtClean="0"/>
              <a:t>Concurrent users can be a good indicator.</a:t>
            </a:r>
          </a:p>
          <a:p>
            <a:r>
              <a:rPr lang="en-US" smtClean="0"/>
              <a:t>Physical and virtual server deployments are common.</a:t>
            </a:r>
          </a:p>
          <a:p>
            <a:endParaRPr lang="en-US" dirty="0"/>
          </a:p>
        </p:txBody>
      </p:sp>
      <p:pic>
        <p:nvPicPr>
          <p:cNvPr id="5" name="Picture 4"/>
          <p:cNvPicPr>
            <a:picLocks noChangeAspect="1"/>
          </p:cNvPicPr>
          <p:nvPr/>
        </p:nvPicPr>
        <p:blipFill>
          <a:blip r:embed="rId3"/>
          <a:stretch>
            <a:fillRect/>
          </a:stretch>
        </p:blipFill>
        <p:spPr>
          <a:xfrm>
            <a:off x="4146897" y="2999436"/>
            <a:ext cx="7555658" cy="2174529"/>
          </a:xfrm>
          <a:prstGeom prst="rect">
            <a:avLst/>
          </a:prstGeom>
        </p:spPr>
      </p:pic>
    </p:spTree>
    <p:extLst>
      <p:ext uri="{BB962C8B-B14F-4D97-AF65-F5344CB8AC3E}">
        <p14:creationId xmlns:p14="http://schemas.microsoft.com/office/powerpoint/2010/main" val="731438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a:t>
            </a:fld>
            <a:endParaRPr lang="en-US" dirty="0"/>
          </a:p>
        </p:txBody>
      </p:sp>
      <p:sp>
        <p:nvSpPr>
          <p:cNvPr id="10" name="Content Placeholder 9"/>
          <p:cNvSpPr>
            <a:spLocks noGrp="1"/>
          </p:cNvSpPr>
          <p:nvPr>
            <p:ph sz="quarter" idx="13"/>
          </p:nvPr>
        </p:nvSpPr>
        <p:spPr/>
        <p:txBody>
          <a:bodyPr/>
          <a:lstStyle/>
          <a:p>
            <a:pPr marL="0" indent="0">
              <a:buNone/>
            </a:pPr>
            <a:r>
              <a:rPr lang="en-US" dirty="0" smtClean="0"/>
              <a:t>After completing this chapter, you will be able to:</a:t>
            </a:r>
          </a:p>
          <a:p>
            <a:r>
              <a:rPr lang="en-US" dirty="0" smtClean="0"/>
              <a:t>Understand system architecture</a:t>
            </a:r>
          </a:p>
          <a:p>
            <a:r>
              <a:rPr lang="en-US" dirty="0" smtClean="0"/>
              <a:t>Navigate the development system</a:t>
            </a:r>
          </a:p>
          <a:p>
            <a:r>
              <a:rPr lang="en-US" dirty="0" smtClean="0"/>
              <a:t>Discuss steps for planning a deployment</a:t>
            </a:r>
          </a:p>
          <a:p>
            <a:r>
              <a:rPr lang="en-US" dirty="0" smtClean="0"/>
              <a:t>Discuss hardware and software requirements</a:t>
            </a:r>
          </a:p>
          <a:p>
            <a:r>
              <a:rPr lang="en-US" dirty="0" smtClean="0"/>
              <a:t>Describe disaster recovery considerations</a:t>
            </a:r>
          </a:p>
        </p:txBody>
      </p:sp>
    </p:spTree>
    <p:extLst>
      <p:ext uri="{BB962C8B-B14F-4D97-AF65-F5344CB8AC3E}">
        <p14:creationId xmlns:p14="http://schemas.microsoft.com/office/powerpoint/2010/main" val="3660624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Typical Hardware Remote Desktop Server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49</a:t>
            </a:fld>
            <a:endParaRPr lang="en-US"/>
          </a:p>
        </p:txBody>
      </p:sp>
      <p:sp>
        <p:nvSpPr>
          <p:cNvPr id="4" name="Text Placeholder 3"/>
          <p:cNvSpPr>
            <a:spLocks noGrp="1"/>
          </p:cNvSpPr>
          <p:nvPr>
            <p:ph sz="quarter" idx="13"/>
          </p:nvPr>
        </p:nvSpPr>
        <p:spPr/>
        <p:txBody>
          <a:bodyPr/>
          <a:lstStyle/>
          <a:p>
            <a:r>
              <a:rPr lang="en-US" smtClean="0"/>
              <a:t>Remote Desktop servers scale up or out.</a:t>
            </a:r>
          </a:p>
          <a:p>
            <a:r>
              <a:rPr lang="en-US" smtClean="0"/>
              <a:t>Concurrent users can be a good indicator.</a:t>
            </a:r>
          </a:p>
          <a:p>
            <a:r>
              <a:rPr lang="en-US" smtClean="0"/>
              <a:t>Transaction rate per user is also very important.</a:t>
            </a:r>
          </a:p>
          <a:p>
            <a:r>
              <a:rPr lang="en-US" smtClean="0"/>
              <a:t>Physical and virtual server deployments are common.</a:t>
            </a:r>
          </a:p>
          <a:p>
            <a:endParaRPr lang="en-US" dirty="0"/>
          </a:p>
        </p:txBody>
      </p:sp>
      <p:pic>
        <p:nvPicPr>
          <p:cNvPr id="5" name="Picture 4"/>
          <p:cNvPicPr>
            <a:picLocks noChangeAspect="1"/>
          </p:cNvPicPr>
          <p:nvPr/>
        </p:nvPicPr>
        <p:blipFill>
          <a:blip r:embed="rId3"/>
          <a:stretch>
            <a:fillRect/>
          </a:stretch>
        </p:blipFill>
        <p:spPr>
          <a:xfrm>
            <a:off x="4149051" y="2708920"/>
            <a:ext cx="7352836" cy="2460329"/>
          </a:xfrm>
          <a:prstGeom prst="rect">
            <a:avLst/>
          </a:prstGeom>
        </p:spPr>
      </p:pic>
    </p:spTree>
    <p:extLst>
      <p:ext uri="{BB962C8B-B14F-4D97-AF65-F5344CB8AC3E}">
        <p14:creationId xmlns:p14="http://schemas.microsoft.com/office/powerpoint/2010/main" val="4223225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Disaster Recovery</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50</a:t>
            </a:fld>
            <a:endParaRPr lang="en-US" dirty="0"/>
          </a:p>
        </p:txBody>
      </p:sp>
      <p:sp>
        <p:nvSpPr>
          <p:cNvPr id="2" name="Content Placeholder 1"/>
          <p:cNvSpPr>
            <a:spLocks noGrp="1"/>
          </p:cNvSpPr>
          <p:nvPr>
            <p:ph sz="quarter" idx="13"/>
          </p:nvPr>
        </p:nvSpPr>
        <p:spPr/>
        <p:txBody>
          <a:bodyPr/>
          <a:lstStyle/>
          <a:p>
            <a:r>
              <a:rPr lang="en-US" dirty="0" smtClean="0"/>
              <a:t>Overview</a:t>
            </a:r>
          </a:p>
          <a:p>
            <a:r>
              <a:rPr lang="en-US" dirty="0" smtClean="0"/>
              <a:t>Planning disaster recovery</a:t>
            </a:r>
          </a:p>
          <a:p>
            <a:r>
              <a:rPr lang="en-US" dirty="0" smtClean="0"/>
              <a:t>Disaster readiness</a:t>
            </a:r>
            <a:endParaRPr lang="en-US" dirty="0"/>
          </a:p>
        </p:txBody>
      </p:sp>
    </p:spTree>
    <p:extLst>
      <p:ext uri="{BB962C8B-B14F-4D97-AF65-F5344CB8AC3E}">
        <p14:creationId xmlns:p14="http://schemas.microsoft.com/office/powerpoint/2010/main" val="381715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Disaster Recovery Overview</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51</a:t>
            </a:fld>
            <a:endParaRPr lang="en-US" dirty="0"/>
          </a:p>
        </p:txBody>
      </p:sp>
      <p:sp>
        <p:nvSpPr>
          <p:cNvPr id="2" name="Content Placeholder 1"/>
          <p:cNvSpPr>
            <a:spLocks noGrp="1"/>
          </p:cNvSpPr>
          <p:nvPr>
            <p:ph sz="quarter" idx="13"/>
          </p:nvPr>
        </p:nvSpPr>
        <p:spPr/>
        <p:txBody>
          <a:bodyPr/>
          <a:lstStyle/>
          <a:p>
            <a:r>
              <a:rPr lang="en-US" smtClean="0"/>
              <a:t>Determine </a:t>
            </a:r>
            <a:r>
              <a:rPr lang="en-US" dirty="0" smtClean="0"/>
              <a:t>recovery requirements. Hot </a:t>
            </a:r>
            <a:r>
              <a:rPr lang="en-US" dirty="0"/>
              <a:t>site, cold site, or just protect the data.</a:t>
            </a:r>
          </a:p>
          <a:p>
            <a:r>
              <a:rPr lang="en-US" dirty="0" smtClean="0"/>
              <a:t>Document </a:t>
            </a:r>
            <a:r>
              <a:rPr lang="en-US" dirty="0"/>
              <a:t>server build </a:t>
            </a:r>
            <a:r>
              <a:rPr lang="en-US" dirty="0" smtClean="0"/>
              <a:t>process.</a:t>
            </a:r>
          </a:p>
          <a:p>
            <a:r>
              <a:rPr lang="en-US" dirty="0" smtClean="0"/>
              <a:t>Have </a:t>
            </a:r>
            <a:r>
              <a:rPr lang="en-US" dirty="0"/>
              <a:t>all installation </a:t>
            </a:r>
            <a:r>
              <a:rPr lang="en-US" dirty="0" smtClean="0"/>
              <a:t>media, license keys, and customizations available.</a:t>
            </a:r>
            <a:endParaRPr lang="en-US" dirty="0"/>
          </a:p>
          <a:p>
            <a:r>
              <a:rPr lang="en-US" dirty="0" smtClean="0"/>
              <a:t>Know </a:t>
            </a:r>
            <a:r>
              <a:rPr lang="en-US" dirty="0"/>
              <a:t>your integrations and how they will be </a:t>
            </a:r>
            <a:r>
              <a:rPr lang="en-US" dirty="0" smtClean="0"/>
              <a:t>recovered.</a:t>
            </a:r>
            <a:endParaRPr lang="en-US" dirty="0"/>
          </a:p>
          <a:p>
            <a:endParaRPr lang="en-US" dirty="0" smtClean="0"/>
          </a:p>
        </p:txBody>
      </p:sp>
    </p:spTree>
    <p:extLst>
      <p:ext uri="{BB962C8B-B14F-4D97-AF65-F5344CB8AC3E}">
        <p14:creationId xmlns:p14="http://schemas.microsoft.com/office/powerpoint/2010/main" val="283237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Disaster Recovery Planning</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52</a:t>
            </a:fld>
            <a:endParaRPr lang="en-US" dirty="0"/>
          </a:p>
        </p:txBody>
      </p:sp>
      <p:sp>
        <p:nvSpPr>
          <p:cNvPr id="2" name="Content Placeholder 1"/>
          <p:cNvSpPr>
            <a:spLocks noGrp="1"/>
          </p:cNvSpPr>
          <p:nvPr>
            <p:ph sz="quarter" idx="13"/>
          </p:nvPr>
        </p:nvSpPr>
        <p:spPr/>
        <p:txBody>
          <a:bodyPr/>
          <a:lstStyle/>
          <a:p>
            <a:r>
              <a:rPr lang="en-US" b="1" dirty="0" smtClean="0"/>
              <a:t>Database</a:t>
            </a:r>
          </a:p>
          <a:p>
            <a:pPr lvl="1"/>
            <a:r>
              <a:rPr lang="en-US" dirty="0" smtClean="0"/>
              <a:t>Protect all databases for the solution</a:t>
            </a:r>
          </a:p>
          <a:p>
            <a:pPr lvl="2"/>
            <a:r>
              <a:rPr lang="en-US" dirty="0" smtClean="0"/>
              <a:t>Microsoft Dynamics AX database(s)</a:t>
            </a:r>
          </a:p>
          <a:p>
            <a:pPr lvl="2"/>
            <a:r>
              <a:rPr lang="en-US" dirty="0" smtClean="0"/>
              <a:t>SharePoint databases</a:t>
            </a:r>
          </a:p>
          <a:p>
            <a:pPr lvl="2"/>
            <a:r>
              <a:rPr lang="en-US" dirty="0" smtClean="0"/>
              <a:t>Reporting Services and Analysis Services databases </a:t>
            </a:r>
          </a:p>
          <a:p>
            <a:pPr lvl="2"/>
            <a:r>
              <a:rPr lang="en-US" dirty="0" smtClean="0"/>
              <a:t>Integration databases</a:t>
            </a:r>
          </a:p>
          <a:p>
            <a:pPr lvl="1"/>
            <a:r>
              <a:rPr lang="en-US" dirty="0" smtClean="0"/>
              <a:t>Use the FULL recovery model</a:t>
            </a:r>
          </a:p>
          <a:p>
            <a:pPr lvl="2"/>
            <a:r>
              <a:rPr lang="en-US" dirty="0" smtClean="0"/>
              <a:t>Database and transaction log backups for point-in-time recovery</a:t>
            </a:r>
          </a:p>
          <a:p>
            <a:pPr lvl="1"/>
            <a:r>
              <a:rPr lang="en-US" dirty="0" smtClean="0"/>
              <a:t>Consider log shipping,  mirroring, or </a:t>
            </a:r>
            <a:r>
              <a:rPr lang="en-US" dirty="0" err="1" smtClean="0"/>
              <a:t>AlwaysOn</a:t>
            </a:r>
            <a:r>
              <a:rPr lang="en-US" dirty="0" smtClean="0"/>
              <a:t> to automatically move your data offsite</a:t>
            </a:r>
          </a:p>
          <a:p>
            <a:pPr lvl="1"/>
            <a:r>
              <a:rPr lang="en-US" dirty="0" smtClean="0"/>
              <a:t>Identify places where server names, URLs, and so on are stored in the database so you can modify them upon recovery in a new environment</a:t>
            </a:r>
          </a:p>
        </p:txBody>
      </p:sp>
    </p:spTree>
    <p:extLst>
      <p:ext uri="{BB962C8B-B14F-4D97-AF65-F5344CB8AC3E}">
        <p14:creationId xmlns:p14="http://schemas.microsoft.com/office/powerpoint/2010/main" val="3594492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Disaster Recovery Planning</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53</a:t>
            </a:fld>
            <a:endParaRPr lang="en-US" dirty="0"/>
          </a:p>
        </p:txBody>
      </p:sp>
      <p:sp>
        <p:nvSpPr>
          <p:cNvPr id="2" name="Content Placeholder 1"/>
          <p:cNvSpPr>
            <a:spLocks noGrp="1"/>
          </p:cNvSpPr>
          <p:nvPr>
            <p:ph sz="quarter" idx="13"/>
          </p:nvPr>
        </p:nvSpPr>
        <p:spPr/>
        <p:txBody>
          <a:bodyPr/>
          <a:lstStyle/>
          <a:p>
            <a:r>
              <a:rPr lang="en-US" b="1" dirty="0" smtClean="0"/>
              <a:t>AOS</a:t>
            </a:r>
          </a:p>
          <a:p>
            <a:pPr lvl="1"/>
            <a:r>
              <a:rPr lang="en-US" dirty="0" smtClean="0"/>
              <a:t>Document AOS configurations</a:t>
            </a:r>
          </a:p>
          <a:p>
            <a:pPr lvl="1"/>
            <a:r>
              <a:rPr lang="en-US" dirty="0" smtClean="0"/>
              <a:t>By default, no data is stored on the AOS server</a:t>
            </a:r>
          </a:p>
          <a:p>
            <a:endParaRPr lang="en-US" dirty="0" smtClean="0"/>
          </a:p>
          <a:p>
            <a:r>
              <a:rPr lang="en-US" b="1" dirty="0" smtClean="0"/>
              <a:t>Report Server </a:t>
            </a:r>
          </a:p>
          <a:p>
            <a:pPr lvl="1"/>
            <a:r>
              <a:rPr lang="en-US" dirty="0" smtClean="0"/>
              <a:t>Store all reports in the AOT so they can be redeployed at any time</a:t>
            </a:r>
          </a:p>
        </p:txBody>
      </p:sp>
    </p:spTree>
    <p:extLst>
      <p:ext uri="{BB962C8B-B14F-4D97-AF65-F5344CB8AC3E}">
        <p14:creationId xmlns:p14="http://schemas.microsoft.com/office/powerpoint/2010/main" val="376046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Disaster Recovery Planning</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54</a:t>
            </a:fld>
            <a:endParaRPr lang="en-US" dirty="0"/>
          </a:p>
        </p:txBody>
      </p:sp>
      <p:sp>
        <p:nvSpPr>
          <p:cNvPr id="2" name="Content Placeholder 1"/>
          <p:cNvSpPr>
            <a:spLocks noGrp="1"/>
          </p:cNvSpPr>
          <p:nvPr>
            <p:ph sz="quarter" idx="13"/>
          </p:nvPr>
        </p:nvSpPr>
        <p:spPr/>
        <p:txBody>
          <a:bodyPr/>
          <a:lstStyle/>
          <a:p>
            <a:r>
              <a:rPr lang="en-US" b="1" dirty="0" smtClean="0"/>
              <a:t>Enterprise Portal (EP)</a:t>
            </a:r>
          </a:p>
          <a:p>
            <a:pPr lvl="1"/>
            <a:r>
              <a:rPr lang="en-US" dirty="0" smtClean="0"/>
              <a:t>Use standard SharePoint backup and recovery procedures</a:t>
            </a:r>
          </a:p>
          <a:p>
            <a:pPr lvl="1"/>
            <a:r>
              <a:rPr lang="en-US" dirty="0" smtClean="0"/>
              <a:t>Store all customizations in the AOT so they can be redeployed at any time</a:t>
            </a:r>
          </a:p>
          <a:p>
            <a:endParaRPr lang="en-US" dirty="0" smtClean="0"/>
          </a:p>
          <a:p>
            <a:r>
              <a:rPr lang="en-US" b="1" dirty="0" smtClean="0"/>
              <a:t>Client </a:t>
            </a:r>
          </a:p>
          <a:p>
            <a:pPr lvl="1"/>
            <a:r>
              <a:rPr lang="en-US" dirty="0" smtClean="0"/>
              <a:t>Document client configurations</a:t>
            </a:r>
          </a:p>
          <a:p>
            <a:pPr lvl="1"/>
            <a:r>
              <a:rPr lang="en-US" dirty="0" smtClean="0"/>
              <a:t>By default, no data is stored on the client</a:t>
            </a:r>
            <a:endParaRPr lang="en-US" dirty="0"/>
          </a:p>
        </p:txBody>
      </p:sp>
    </p:spTree>
    <p:extLst>
      <p:ext uri="{BB962C8B-B14F-4D97-AF65-F5344CB8AC3E}">
        <p14:creationId xmlns:p14="http://schemas.microsoft.com/office/powerpoint/2010/main" val="260020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Disaster Readiness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55</a:t>
            </a:fld>
            <a:endParaRPr lang="en-US" dirty="0"/>
          </a:p>
        </p:txBody>
      </p:sp>
      <p:sp>
        <p:nvSpPr>
          <p:cNvPr id="2" name="Content Placeholder 1"/>
          <p:cNvSpPr>
            <a:spLocks noGrp="1"/>
          </p:cNvSpPr>
          <p:nvPr>
            <p:ph sz="quarter" idx="13"/>
          </p:nvPr>
        </p:nvSpPr>
        <p:spPr/>
        <p:txBody>
          <a:bodyPr/>
          <a:lstStyle/>
          <a:p>
            <a:r>
              <a:rPr lang="en-US" dirty="0" smtClean="0"/>
              <a:t>Practice documented recovery procedures regularly</a:t>
            </a:r>
          </a:p>
          <a:p>
            <a:r>
              <a:rPr lang="en-US" dirty="0" smtClean="0"/>
              <a:t>Update documentation when changes are made to the environment</a:t>
            </a:r>
          </a:p>
        </p:txBody>
      </p:sp>
    </p:spTree>
    <p:extLst>
      <p:ext uri="{BB962C8B-B14F-4D97-AF65-F5344CB8AC3E}">
        <p14:creationId xmlns:p14="http://schemas.microsoft.com/office/powerpoint/2010/main" val="515965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Naming Convention</a:t>
            </a:r>
            <a:r>
              <a:rPr lang="en-US" smtClean="0"/>
              <a:t>: Examples</a:t>
            </a:r>
            <a:endParaRPr lang="en-US" dirty="0"/>
          </a:p>
        </p:txBody>
      </p:sp>
      <p:sp>
        <p:nvSpPr>
          <p:cNvPr id="7" name="Slide Number Placeholder 4"/>
          <p:cNvSpPr>
            <a:spLocks noGrp="1"/>
          </p:cNvSpPr>
          <p:nvPr>
            <p:ph type="sldNum" sz="quarter" idx="11"/>
          </p:nvPr>
        </p:nvSpPr>
        <p:spPr/>
        <p:txBody>
          <a:bodyPr/>
          <a:lstStyle/>
          <a:p>
            <a:fld id="{026CCAEB-CB17-44EB-A892-4553F1D666B6}" type="slidenum">
              <a:rPr lang="en-US" smtClean="0"/>
              <a:pPr/>
              <a:t>56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47882034"/>
              </p:ext>
            </p:extLst>
          </p:nvPr>
        </p:nvGraphicFramePr>
        <p:xfrm>
          <a:off x="4007768" y="1241155"/>
          <a:ext cx="6753653" cy="4276077"/>
        </p:xfrm>
        <a:graphic>
          <a:graphicData uri="http://schemas.openxmlformats.org/drawingml/2006/table">
            <a:tbl>
              <a:tblPr firstRow="1" bandRow="1">
                <a:tableStyleId>{5C22544A-7EE6-4342-B048-85BDC9FD1C3A}</a:tableStyleId>
              </a:tblPr>
              <a:tblGrid>
                <a:gridCol w="2337804"/>
                <a:gridCol w="1731705"/>
                <a:gridCol w="2684144"/>
              </a:tblGrid>
              <a:tr h="487680">
                <a:tc>
                  <a:txBody>
                    <a:bodyPr/>
                    <a:lstStyle/>
                    <a:p>
                      <a:pPr marL="0" marR="0">
                        <a:spcBef>
                          <a:spcPts val="200"/>
                        </a:spcBef>
                        <a:spcAft>
                          <a:spcPts val="200"/>
                        </a:spcAft>
                      </a:pPr>
                      <a:r>
                        <a:rPr lang="en-US" sz="1600" dirty="0">
                          <a:effectLst/>
                        </a:rPr>
                        <a:t>Install Type</a:t>
                      </a:r>
                      <a:endParaRPr lang="en-US" sz="1600" b="1" dirty="0">
                        <a:effectLst/>
                        <a:latin typeface="Times New Roman"/>
                        <a:ea typeface="Times New Roman"/>
                      </a:endParaRPr>
                    </a:p>
                  </a:txBody>
                  <a:tcPr marL="36691" marR="36691" marT="0" marB="0" anchor="ctr"/>
                </a:tc>
                <a:tc>
                  <a:txBody>
                    <a:bodyPr/>
                    <a:lstStyle/>
                    <a:p>
                      <a:pPr marL="0" marR="0">
                        <a:spcBef>
                          <a:spcPts val="200"/>
                        </a:spcBef>
                        <a:spcAft>
                          <a:spcPts val="200"/>
                        </a:spcAft>
                      </a:pPr>
                      <a:r>
                        <a:rPr lang="en-US" sz="1600" dirty="0">
                          <a:effectLst/>
                        </a:rPr>
                        <a:t>Base Role</a:t>
                      </a:r>
                      <a:endParaRPr lang="en-US" sz="1600" b="1" dirty="0">
                        <a:effectLst/>
                        <a:latin typeface="Times New Roman"/>
                        <a:ea typeface="Times New Roman"/>
                      </a:endParaRPr>
                    </a:p>
                  </a:txBody>
                  <a:tcPr marL="36691" marR="36691" marT="0" marB="0" anchor="ctr"/>
                </a:tc>
                <a:tc>
                  <a:txBody>
                    <a:bodyPr/>
                    <a:lstStyle/>
                    <a:p>
                      <a:pPr marL="0" marR="0">
                        <a:spcBef>
                          <a:spcPts val="200"/>
                        </a:spcBef>
                        <a:spcAft>
                          <a:spcPts val="200"/>
                        </a:spcAft>
                      </a:pPr>
                      <a:r>
                        <a:rPr lang="en-US" sz="1600" dirty="0" smtClean="0">
                          <a:effectLst/>
                        </a:rPr>
                        <a:t>Naming Convention Examples</a:t>
                      </a:r>
                      <a:endParaRPr lang="en-US" sz="1600" b="1" dirty="0">
                        <a:effectLst/>
                        <a:latin typeface="Times New Roman"/>
                        <a:ea typeface="Times New Roman"/>
                      </a:endParaRPr>
                    </a:p>
                  </a:txBody>
                  <a:tcPr marL="36691" marR="36691" marT="0" marB="0" anchor="ctr"/>
                </a:tc>
              </a:tr>
              <a:tr h="1262799">
                <a:tc>
                  <a:txBody>
                    <a:bodyPr/>
                    <a:lstStyle/>
                    <a:p>
                      <a:pPr marL="0" marR="0">
                        <a:spcBef>
                          <a:spcPts val="300"/>
                        </a:spcBef>
                        <a:spcAft>
                          <a:spcPts val="300"/>
                        </a:spcAft>
                      </a:pPr>
                      <a:r>
                        <a:rPr lang="en-US" sz="1600" dirty="0">
                          <a:effectLst/>
                        </a:rPr>
                        <a:t>Live Environment</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Database Name</a:t>
                      </a:r>
                    </a:p>
                    <a:p>
                      <a:pPr marL="0" marR="0">
                        <a:spcBef>
                          <a:spcPts val="300"/>
                        </a:spcBef>
                        <a:spcAft>
                          <a:spcPts val="300"/>
                        </a:spcAft>
                      </a:pPr>
                      <a:r>
                        <a:rPr lang="en-US" sz="1600" dirty="0" smtClean="0">
                          <a:effectLst/>
                        </a:rPr>
                        <a:t>AOS </a:t>
                      </a:r>
                      <a:r>
                        <a:rPr lang="en-US" sz="1600" dirty="0">
                          <a:effectLst/>
                        </a:rPr>
                        <a:t>Name</a:t>
                      </a:r>
                    </a:p>
                    <a:p>
                      <a:pPr marL="0" marR="0">
                        <a:spcBef>
                          <a:spcPts val="300"/>
                        </a:spcBef>
                        <a:spcAft>
                          <a:spcPts val="300"/>
                        </a:spcAft>
                      </a:pPr>
                      <a:r>
                        <a:rPr lang="en-US" sz="1600" dirty="0">
                          <a:effectLst/>
                        </a:rPr>
                        <a:t>Client Name</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CON_AX2012_DB_Live</a:t>
                      </a:r>
                    </a:p>
                    <a:p>
                      <a:pPr marL="0" marR="0">
                        <a:spcBef>
                          <a:spcPts val="300"/>
                        </a:spcBef>
                        <a:spcAft>
                          <a:spcPts val="300"/>
                        </a:spcAft>
                      </a:pPr>
                      <a:r>
                        <a:rPr lang="en-US" sz="1600" dirty="0" smtClean="0">
                          <a:effectLst/>
                        </a:rPr>
                        <a:t>CON_AX2012_AOS_Live</a:t>
                      </a:r>
                      <a:endParaRPr lang="en-US" sz="1600" dirty="0">
                        <a:effectLst/>
                      </a:endParaRPr>
                    </a:p>
                    <a:p>
                      <a:pPr marL="0" marR="0">
                        <a:spcBef>
                          <a:spcPts val="300"/>
                        </a:spcBef>
                        <a:spcAft>
                          <a:spcPts val="300"/>
                        </a:spcAft>
                      </a:pPr>
                      <a:r>
                        <a:rPr lang="en-US" sz="1600" dirty="0">
                          <a:effectLst/>
                        </a:rPr>
                        <a:t>CON_AX2012_Client_Live</a:t>
                      </a:r>
                      <a:endParaRPr lang="en-US" sz="1600" dirty="0">
                        <a:effectLst/>
                        <a:latin typeface="Times New Roman"/>
                        <a:ea typeface="Times New Roman"/>
                      </a:endParaRPr>
                    </a:p>
                  </a:txBody>
                  <a:tcPr marL="36691" marR="36691" marT="0" marB="0" anchor="ctr"/>
                </a:tc>
              </a:tr>
              <a:tr h="1262799">
                <a:tc>
                  <a:txBody>
                    <a:bodyPr/>
                    <a:lstStyle/>
                    <a:p>
                      <a:pPr marL="0" marR="0">
                        <a:spcBef>
                          <a:spcPts val="300"/>
                        </a:spcBef>
                        <a:spcAft>
                          <a:spcPts val="300"/>
                        </a:spcAft>
                      </a:pPr>
                      <a:r>
                        <a:rPr lang="en-US" sz="1600" dirty="0">
                          <a:effectLst/>
                        </a:rPr>
                        <a:t>Test Environment</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Database Name</a:t>
                      </a:r>
                    </a:p>
                    <a:p>
                      <a:pPr marL="0" marR="0">
                        <a:spcBef>
                          <a:spcPts val="300"/>
                        </a:spcBef>
                        <a:spcAft>
                          <a:spcPts val="300"/>
                        </a:spcAft>
                      </a:pPr>
                      <a:r>
                        <a:rPr lang="en-US" sz="1600" dirty="0" smtClean="0">
                          <a:effectLst/>
                        </a:rPr>
                        <a:t>AOS </a:t>
                      </a:r>
                      <a:r>
                        <a:rPr lang="en-US" sz="1600" dirty="0">
                          <a:effectLst/>
                        </a:rPr>
                        <a:t>Name</a:t>
                      </a:r>
                    </a:p>
                    <a:p>
                      <a:pPr marL="0" marR="0">
                        <a:spcBef>
                          <a:spcPts val="300"/>
                        </a:spcBef>
                        <a:spcAft>
                          <a:spcPts val="300"/>
                        </a:spcAft>
                      </a:pPr>
                      <a:r>
                        <a:rPr lang="en-US" sz="1600" dirty="0">
                          <a:effectLst/>
                        </a:rPr>
                        <a:t>Client Name</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CON_AX2012_DB_Test</a:t>
                      </a:r>
                    </a:p>
                    <a:p>
                      <a:pPr marL="0" marR="0">
                        <a:spcBef>
                          <a:spcPts val="300"/>
                        </a:spcBef>
                        <a:spcAft>
                          <a:spcPts val="300"/>
                        </a:spcAft>
                      </a:pPr>
                      <a:r>
                        <a:rPr lang="en-US" sz="1600" dirty="0" smtClean="0">
                          <a:effectLst/>
                        </a:rPr>
                        <a:t>CON_AX2012_AOS_Test</a:t>
                      </a:r>
                      <a:endParaRPr lang="en-US" sz="1600" dirty="0">
                        <a:effectLst/>
                      </a:endParaRPr>
                    </a:p>
                    <a:p>
                      <a:pPr marL="0" marR="0">
                        <a:spcBef>
                          <a:spcPts val="300"/>
                        </a:spcBef>
                        <a:spcAft>
                          <a:spcPts val="300"/>
                        </a:spcAft>
                      </a:pPr>
                      <a:r>
                        <a:rPr lang="en-US" sz="1600" dirty="0">
                          <a:effectLst/>
                        </a:rPr>
                        <a:t>CON_AX2012_Client_Test</a:t>
                      </a:r>
                      <a:endParaRPr lang="en-US" sz="1600" dirty="0">
                        <a:effectLst/>
                        <a:latin typeface="Times New Roman"/>
                        <a:ea typeface="Times New Roman"/>
                      </a:endParaRPr>
                    </a:p>
                  </a:txBody>
                  <a:tcPr marL="36691" marR="36691" marT="0" marB="0" anchor="ctr"/>
                </a:tc>
              </a:tr>
              <a:tr h="1262799">
                <a:tc>
                  <a:txBody>
                    <a:bodyPr/>
                    <a:lstStyle/>
                    <a:p>
                      <a:pPr marL="0" marR="0">
                        <a:spcBef>
                          <a:spcPts val="300"/>
                        </a:spcBef>
                        <a:spcAft>
                          <a:spcPts val="300"/>
                        </a:spcAft>
                      </a:pPr>
                      <a:r>
                        <a:rPr lang="en-US" sz="1600" dirty="0">
                          <a:effectLst/>
                        </a:rPr>
                        <a:t>Development Environment</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Database Name</a:t>
                      </a:r>
                    </a:p>
                    <a:p>
                      <a:pPr marL="0" marR="0">
                        <a:spcBef>
                          <a:spcPts val="300"/>
                        </a:spcBef>
                        <a:spcAft>
                          <a:spcPts val="300"/>
                        </a:spcAft>
                      </a:pPr>
                      <a:r>
                        <a:rPr lang="en-US" sz="1600" dirty="0" smtClean="0">
                          <a:effectLst/>
                        </a:rPr>
                        <a:t>AOS </a:t>
                      </a:r>
                      <a:r>
                        <a:rPr lang="en-US" sz="1600" dirty="0">
                          <a:effectLst/>
                        </a:rPr>
                        <a:t>Name</a:t>
                      </a:r>
                    </a:p>
                    <a:p>
                      <a:pPr marL="0" marR="0">
                        <a:spcBef>
                          <a:spcPts val="300"/>
                        </a:spcBef>
                        <a:spcAft>
                          <a:spcPts val="300"/>
                        </a:spcAft>
                      </a:pPr>
                      <a:r>
                        <a:rPr lang="en-US" sz="1600" dirty="0">
                          <a:effectLst/>
                        </a:rPr>
                        <a:t>Client Name</a:t>
                      </a:r>
                      <a:endParaRPr lang="en-US" sz="1600" dirty="0">
                        <a:effectLst/>
                        <a:latin typeface="Times New Roman"/>
                        <a:ea typeface="Times New Roman"/>
                      </a:endParaRPr>
                    </a:p>
                  </a:txBody>
                  <a:tcPr marL="36691" marR="36691" marT="0" marB="0" anchor="ctr"/>
                </a:tc>
                <a:tc>
                  <a:txBody>
                    <a:bodyPr/>
                    <a:lstStyle/>
                    <a:p>
                      <a:pPr marL="0" marR="0">
                        <a:spcBef>
                          <a:spcPts val="300"/>
                        </a:spcBef>
                        <a:spcAft>
                          <a:spcPts val="300"/>
                        </a:spcAft>
                      </a:pPr>
                      <a:r>
                        <a:rPr lang="en-US" sz="1600" dirty="0">
                          <a:effectLst/>
                        </a:rPr>
                        <a:t>CON_AX2012_DB_Dev</a:t>
                      </a:r>
                    </a:p>
                    <a:p>
                      <a:pPr marL="0" marR="0">
                        <a:spcBef>
                          <a:spcPts val="300"/>
                        </a:spcBef>
                        <a:spcAft>
                          <a:spcPts val="300"/>
                        </a:spcAft>
                      </a:pPr>
                      <a:r>
                        <a:rPr lang="en-US" sz="1600" dirty="0" smtClean="0">
                          <a:effectLst/>
                        </a:rPr>
                        <a:t>CON_AX2012_AOS_Dev</a:t>
                      </a:r>
                      <a:endParaRPr lang="en-US" sz="1600" dirty="0">
                        <a:effectLst/>
                      </a:endParaRPr>
                    </a:p>
                    <a:p>
                      <a:pPr marL="0" marR="0">
                        <a:spcBef>
                          <a:spcPts val="300"/>
                        </a:spcBef>
                        <a:spcAft>
                          <a:spcPts val="300"/>
                        </a:spcAft>
                      </a:pPr>
                      <a:r>
                        <a:rPr lang="en-US" sz="1600" dirty="0">
                          <a:effectLst/>
                        </a:rPr>
                        <a:t>CON_AX2012_Client_Dev</a:t>
                      </a:r>
                      <a:endParaRPr lang="en-US" sz="1600" dirty="0">
                        <a:effectLst/>
                        <a:latin typeface="Times New Roman"/>
                        <a:ea typeface="Times New Roman"/>
                      </a:endParaRPr>
                    </a:p>
                  </a:txBody>
                  <a:tcPr marL="36691" marR="36691" marT="0" marB="0" anchor="ctr"/>
                </a:tc>
              </a:tr>
            </a:tbl>
          </a:graphicData>
        </a:graphic>
      </p:graphicFrame>
    </p:spTree>
    <p:extLst>
      <p:ext uri="{BB962C8B-B14F-4D97-AF65-F5344CB8AC3E}">
        <p14:creationId xmlns:p14="http://schemas.microsoft.com/office/powerpoint/2010/main" val="24332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br>
              <a:rPr lang="en-US" dirty="0"/>
            </a:b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57</a:t>
            </a:fld>
            <a:endParaRPr lang="en-US">
              <a:solidFill>
                <a:srgbClr val="FFFFFF"/>
              </a:solidFill>
            </a:endParaRPr>
          </a:p>
        </p:txBody>
      </p:sp>
      <p:sp>
        <p:nvSpPr>
          <p:cNvPr id="4" name="Content Placeholder 3"/>
          <p:cNvSpPr>
            <a:spLocks noGrp="1"/>
          </p:cNvSpPr>
          <p:nvPr>
            <p:ph sz="quarter" idx="13"/>
          </p:nvPr>
        </p:nvSpPr>
        <p:spPr/>
        <p:txBody>
          <a:bodyPr/>
          <a:lstStyle/>
          <a:p>
            <a:r>
              <a:rPr lang="en-US" dirty="0"/>
              <a:t>The class will complete this section</a:t>
            </a:r>
            <a:br>
              <a:rPr lang="en-US" dirty="0"/>
            </a:br>
            <a:endParaRPr lang="en-US" dirty="0"/>
          </a:p>
          <a:p>
            <a:endParaRPr lang="en-US" dirty="0"/>
          </a:p>
        </p:txBody>
      </p:sp>
    </p:spTree>
    <p:extLst>
      <p:ext uri="{BB962C8B-B14F-4D97-AF65-F5344CB8AC3E}">
        <p14:creationId xmlns:p14="http://schemas.microsoft.com/office/powerpoint/2010/main" val="2626261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Chapter Review</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58</a:t>
            </a:fld>
            <a:endParaRPr lang="en-US" dirty="0"/>
          </a:p>
        </p:txBody>
      </p:sp>
      <p:sp>
        <p:nvSpPr>
          <p:cNvPr id="2" name="Content Placeholder 1"/>
          <p:cNvSpPr>
            <a:spLocks noGrp="1"/>
          </p:cNvSpPr>
          <p:nvPr>
            <p:ph sz="quarter" idx="13"/>
          </p:nvPr>
        </p:nvSpPr>
        <p:spPr/>
        <p:txBody>
          <a:bodyPr>
            <a:normAutofit/>
          </a:bodyPr>
          <a:lstStyle/>
          <a:p>
            <a:pPr marL="457107" indent="-457107">
              <a:buFont typeface="+mj-lt"/>
              <a:buAutoNum type="arabicPeriod"/>
            </a:pPr>
            <a:r>
              <a:rPr lang="en-US" dirty="0"/>
              <a:t>Describe the use and purpose of using a RAID subsystem.</a:t>
            </a:r>
          </a:p>
          <a:p>
            <a:pPr marL="0" indent="0">
              <a:buNone/>
            </a:pPr>
            <a:endParaRPr lang="en-US" dirty="0"/>
          </a:p>
          <a:p>
            <a:pPr marL="457107" indent="-457107">
              <a:buFont typeface="+mj-lt"/>
              <a:buAutoNum type="arabicPeriod" startAt="2"/>
            </a:pPr>
            <a:r>
              <a:rPr lang="en-US" dirty="0"/>
              <a:t>Clients can connect to the AOS by using which of the following methods? (Select all that </a:t>
            </a:r>
            <a:r>
              <a:rPr lang="en-US" dirty="0" smtClean="0"/>
              <a:t>apply.)</a:t>
            </a:r>
            <a:endParaRPr lang="en-US" dirty="0"/>
          </a:p>
          <a:p>
            <a:pPr marL="399971" lvl="1" indent="0">
              <a:buNone/>
            </a:pPr>
            <a:r>
              <a:rPr lang="en-US" dirty="0"/>
              <a:t>( ) Remote Procedure Calls (RPCs)</a:t>
            </a:r>
          </a:p>
          <a:p>
            <a:pPr marL="399971" lvl="1" indent="0">
              <a:buNone/>
            </a:pPr>
            <a:r>
              <a:rPr lang="en-US" dirty="0"/>
              <a:t>( ) Windows Communication Foundation (WCF)</a:t>
            </a:r>
          </a:p>
          <a:p>
            <a:pPr marL="399971" lvl="1" indent="0">
              <a:buNone/>
            </a:pPr>
            <a:r>
              <a:rPr lang="en-US" dirty="0"/>
              <a:t>( ) AOS services</a:t>
            </a:r>
          </a:p>
          <a:p>
            <a:pPr marL="399971" lvl="1" indent="0">
              <a:buNone/>
            </a:pPr>
            <a:r>
              <a:rPr lang="en-US" dirty="0"/>
              <a:t>( ) .NET Business Connector</a:t>
            </a:r>
          </a:p>
          <a:p>
            <a:pPr marL="0" indent="0">
              <a:buNone/>
            </a:pPr>
            <a:endParaRPr lang="en-US" dirty="0"/>
          </a:p>
          <a:p>
            <a:pPr marL="457107" indent="-457107">
              <a:buFont typeface="+mj-lt"/>
              <a:buAutoNum type="arabicPeriod" startAt="3"/>
            </a:pPr>
            <a:r>
              <a:rPr lang="en-US" dirty="0"/>
              <a:t>True or False? All Microsoft Dynamics AX components are supported on a 64-bit operating system.</a:t>
            </a:r>
          </a:p>
          <a:p>
            <a:pPr marL="399971" lvl="1" indent="0">
              <a:buNone/>
            </a:pPr>
            <a:r>
              <a:rPr lang="en-US" dirty="0"/>
              <a:t>( ) True</a:t>
            </a:r>
          </a:p>
          <a:p>
            <a:pPr marL="399971" lvl="1" indent="0">
              <a:buNone/>
            </a:pPr>
            <a:r>
              <a:rPr lang="en-US" dirty="0"/>
              <a:t>( ) False</a:t>
            </a:r>
          </a:p>
        </p:txBody>
      </p:sp>
    </p:spTree>
    <p:extLst>
      <p:ext uri="{BB962C8B-B14F-4D97-AF65-F5344CB8AC3E}">
        <p14:creationId xmlns:p14="http://schemas.microsoft.com/office/powerpoint/2010/main" val="6130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a:t>
            </a:fld>
            <a:endParaRPr lang="en-US" dirty="0"/>
          </a:p>
        </p:txBody>
      </p:sp>
      <p:sp>
        <p:nvSpPr>
          <p:cNvPr id="3" name="Content Placeholder 2"/>
          <p:cNvSpPr>
            <a:spLocks noGrp="1"/>
          </p:cNvSpPr>
          <p:nvPr>
            <p:ph sz="quarter" idx="13"/>
          </p:nvPr>
        </p:nvSpPr>
        <p:spPr/>
        <p:txBody>
          <a:bodyPr/>
          <a:lstStyle/>
          <a:p>
            <a:r>
              <a:rPr lang="en-US" dirty="0" smtClean="0"/>
              <a:t>Microsoft Dynamics AX Overview and Architecture:</a:t>
            </a:r>
          </a:p>
          <a:p>
            <a:pPr lvl="1"/>
            <a:r>
              <a:rPr lang="en-US" dirty="0" smtClean="0"/>
              <a:t>System Architecture</a:t>
            </a:r>
          </a:p>
          <a:p>
            <a:pPr lvl="1"/>
            <a:r>
              <a:rPr lang="en-US" dirty="0" smtClean="0"/>
              <a:t>Development System and Tools</a:t>
            </a:r>
          </a:p>
          <a:p>
            <a:pPr lvl="1"/>
            <a:r>
              <a:rPr lang="en-US" dirty="0" smtClean="0"/>
              <a:t>Planning a Deployment: Hardware and Software</a:t>
            </a:r>
          </a:p>
          <a:p>
            <a:pPr lvl="1"/>
            <a:r>
              <a:rPr lang="en-US" dirty="0" smtClean="0"/>
              <a:t>Disaster Recovery</a:t>
            </a:r>
          </a:p>
        </p:txBody>
      </p:sp>
    </p:spTree>
    <p:extLst>
      <p:ext uri="{BB962C8B-B14F-4D97-AF65-F5344CB8AC3E}">
        <p14:creationId xmlns:p14="http://schemas.microsoft.com/office/powerpoint/2010/main" val="1293441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Chapter Review </a:t>
            </a:r>
            <a:r>
              <a:rPr lang="en-US" dirty="0" smtClean="0"/>
              <a:t>(continued)</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59</a:t>
            </a:fld>
            <a:endParaRPr lang="en-US" dirty="0"/>
          </a:p>
        </p:txBody>
      </p:sp>
      <p:sp>
        <p:nvSpPr>
          <p:cNvPr id="2" name="Content Placeholder 1"/>
          <p:cNvSpPr>
            <a:spLocks noGrp="1"/>
          </p:cNvSpPr>
          <p:nvPr>
            <p:ph sz="quarter" idx="13"/>
          </p:nvPr>
        </p:nvSpPr>
        <p:spPr/>
        <p:txBody>
          <a:bodyPr>
            <a:normAutofit/>
          </a:bodyPr>
          <a:lstStyle/>
          <a:p>
            <a:pPr marL="457107" indent="-457107">
              <a:buFont typeface="+mj-lt"/>
              <a:buAutoNum type="arabicPeriod" startAt="4"/>
            </a:pPr>
            <a:r>
              <a:rPr lang="en-US" dirty="0"/>
              <a:t>Which of the following is not an element of the client?</a:t>
            </a:r>
          </a:p>
          <a:p>
            <a:pPr marL="669797" lvl="1" indent="0">
              <a:buNone/>
            </a:pPr>
            <a:r>
              <a:rPr lang="en-US" dirty="0"/>
              <a:t>( ) Rich user interface</a:t>
            </a:r>
          </a:p>
          <a:p>
            <a:pPr marL="669797" lvl="1" indent="0">
              <a:buNone/>
            </a:pPr>
            <a:r>
              <a:rPr lang="en-US" dirty="0"/>
              <a:t>( ) </a:t>
            </a:r>
            <a:r>
              <a:rPr lang="en-US" dirty="0" err="1"/>
              <a:t>MorphX</a:t>
            </a:r>
            <a:r>
              <a:rPr lang="en-US" dirty="0"/>
              <a:t> development environment</a:t>
            </a:r>
          </a:p>
          <a:p>
            <a:pPr marL="669797" lvl="1" indent="0">
              <a:buNone/>
            </a:pPr>
            <a:r>
              <a:rPr lang="en-US" dirty="0"/>
              <a:t>( ) Visual Studio development environment</a:t>
            </a:r>
          </a:p>
          <a:p>
            <a:pPr marL="669797" lvl="1" indent="0">
              <a:buNone/>
            </a:pPr>
            <a:r>
              <a:rPr lang="en-US" dirty="0"/>
              <a:t>( ) Reports</a:t>
            </a:r>
          </a:p>
          <a:p>
            <a:pPr marL="441240" indent="-171418"/>
            <a:endParaRPr lang="en-US" dirty="0"/>
          </a:p>
          <a:p>
            <a:pPr marL="457107" indent="-457107">
              <a:buFont typeface="+mj-lt"/>
              <a:buAutoNum type="arabicPeriod" startAt="5"/>
            </a:pPr>
            <a:r>
              <a:rPr lang="en-US" dirty="0"/>
              <a:t>Which of the following components do not support 32-bit operating systems? (Select all that </a:t>
            </a:r>
            <a:r>
              <a:rPr lang="en-US" dirty="0" smtClean="0"/>
              <a:t>apply.)</a:t>
            </a:r>
            <a:endParaRPr lang="en-US" dirty="0"/>
          </a:p>
          <a:p>
            <a:pPr marL="668210" lvl="1" indent="0">
              <a:buNone/>
            </a:pPr>
            <a:r>
              <a:rPr lang="en-US" dirty="0"/>
              <a:t>( ) .NET Business Connector</a:t>
            </a:r>
          </a:p>
          <a:p>
            <a:pPr marL="668210" lvl="1" indent="0">
              <a:buNone/>
            </a:pPr>
            <a:r>
              <a:rPr lang="en-US" dirty="0"/>
              <a:t>( ) Enterprise Portal</a:t>
            </a:r>
          </a:p>
          <a:p>
            <a:pPr marL="668210" lvl="1" indent="0">
              <a:buNone/>
            </a:pPr>
            <a:r>
              <a:rPr lang="en-US" dirty="0"/>
              <a:t>( ) Visual Studio Tools</a:t>
            </a:r>
          </a:p>
          <a:p>
            <a:pPr marL="668210" lvl="1" indent="0">
              <a:buNone/>
            </a:pPr>
            <a:r>
              <a:rPr lang="en-US" dirty="0"/>
              <a:t>( ) Help Server</a:t>
            </a:r>
          </a:p>
        </p:txBody>
      </p:sp>
    </p:spTree>
    <p:extLst>
      <p:ext uri="{BB962C8B-B14F-4D97-AF65-F5344CB8AC3E}">
        <p14:creationId xmlns:p14="http://schemas.microsoft.com/office/powerpoint/2010/main" val="2932987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Review </a:t>
            </a:r>
            <a:r>
              <a:rPr lang="en-US" dirty="0" smtClean="0"/>
              <a:t>(Answers)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60</a:t>
            </a:fld>
            <a:endParaRPr lang="en-US">
              <a:solidFill>
                <a:srgbClr val="FFFFFF"/>
              </a:solidFill>
            </a:endParaRPr>
          </a:p>
        </p:txBody>
      </p:sp>
      <p:sp>
        <p:nvSpPr>
          <p:cNvPr id="4" name="Content Placeholder 3"/>
          <p:cNvSpPr>
            <a:spLocks noGrp="1"/>
          </p:cNvSpPr>
          <p:nvPr>
            <p:ph sz="quarter" idx="13"/>
          </p:nvPr>
        </p:nvSpPr>
        <p:spPr/>
        <p:txBody>
          <a:bodyPr/>
          <a:lstStyle/>
          <a:p>
            <a:pPr marL="457107" indent="-457107">
              <a:buFont typeface="+mj-lt"/>
              <a:buAutoNum type="arabicPeriod"/>
            </a:pPr>
            <a:r>
              <a:rPr lang="en-US" dirty="0"/>
              <a:t>Describe the use and purpose of using a RAID subsystem.</a:t>
            </a:r>
          </a:p>
          <a:p>
            <a:pPr marL="522181" lvl="2" indent="0">
              <a:buNone/>
            </a:pPr>
            <a:r>
              <a:rPr lang="en-US" dirty="0"/>
              <a:t>RAID refers to a group of two or more disks managed as a single unit to store the data together with additional, or redundant, information to provide recovery if there is a disk failure. </a:t>
            </a:r>
          </a:p>
          <a:p>
            <a:pPr marL="457107" indent="-457107">
              <a:buFont typeface="+mj-lt"/>
              <a:buAutoNum type="arabicPeriod" startAt="2"/>
            </a:pPr>
            <a:r>
              <a:rPr lang="en-US" dirty="0"/>
              <a:t>Clients can connect to the AOS by using which of the following methods? (Select all that apply.)</a:t>
            </a:r>
          </a:p>
          <a:p>
            <a:pPr marL="399971" lvl="1" indent="0">
              <a:buNone/>
            </a:pPr>
            <a:r>
              <a:rPr lang="en-US" dirty="0" smtClean="0"/>
              <a:t>(X) </a:t>
            </a:r>
            <a:r>
              <a:rPr lang="en-US" dirty="0"/>
              <a:t>Remote Procedure Calls (RPCs)</a:t>
            </a:r>
          </a:p>
          <a:p>
            <a:pPr marL="399971" lvl="1" indent="0">
              <a:buNone/>
            </a:pPr>
            <a:r>
              <a:rPr lang="en-US" dirty="0"/>
              <a:t>(X) Windows Communication Foundation (WCF)</a:t>
            </a:r>
          </a:p>
          <a:p>
            <a:pPr marL="399971" lvl="1" indent="0">
              <a:buNone/>
            </a:pPr>
            <a:r>
              <a:rPr lang="en-US" dirty="0"/>
              <a:t>( ) AOS services</a:t>
            </a:r>
          </a:p>
          <a:p>
            <a:pPr marL="399971" lvl="1" indent="0">
              <a:buNone/>
            </a:pPr>
            <a:r>
              <a:rPr lang="en-US" dirty="0"/>
              <a:t>( ) .NET Business Connector</a:t>
            </a:r>
          </a:p>
          <a:p>
            <a:pPr marL="0" indent="0">
              <a:buNone/>
            </a:pPr>
            <a:endParaRPr lang="en-US" dirty="0"/>
          </a:p>
          <a:p>
            <a:pPr marL="457107" indent="-457107">
              <a:buFont typeface="+mj-lt"/>
              <a:buAutoNum type="arabicPeriod" startAt="3"/>
            </a:pPr>
            <a:r>
              <a:rPr lang="en-US" dirty="0"/>
              <a:t>True or False? All Microsoft Dynamics AX components are supported on a 64-bit operating system.</a:t>
            </a:r>
          </a:p>
          <a:p>
            <a:pPr marL="399971" lvl="1" indent="0">
              <a:buNone/>
            </a:pPr>
            <a:r>
              <a:rPr lang="en-US" dirty="0"/>
              <a:t>(X) True</a:t>
            </a:r>
          </a:p>
          <a:p>
            <a:pPr marL="399971" lvl="1" indent="0">
              <a:buNone/>
            </a:pPr>
            <a:r>
              <a:rPr lang="en-US" dirty="0"/>
              <a:t>( ) </a:t>
            </a:r>
            <a:r>
              <a:rPr lang="en-US" dirty="0" smtClean="0"/>
              <a:t>False</a:t>
            </a:r>
            <a:endParaRPr lang="en-US" dirty="0"/>
          </a:p>
          <a:p>
            <a:endParaRPr lang="en-US" dirty="0"/>
          </a:p>
        </p:txBody>
      </p:sp>
    </p:spTree>
    <p:extLst>
      <p:ext uri="{BB962C8B-B14F-4D97-AF65-F5344CB8AC3E}">
        <p14:creationId xmlns:p14="http://schemas.microsoft.com/office/powerpoint/2010/main" val="3489257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Review </a:t>
            </a:r>
            <a:r>
              <a:rPr lang="en-US" dirty="0"/>
              <a:t>(Answers</a:t>
            </a:r>
            <a:r>
              <a:rPr lang="en-US" dirty="0" smtClean="0"/>
              <a:t>)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solidFill>
                  <a:srgbClr val="FFFFFF"/>
                </a:solidFill>
              </a:rPr>
              <a:pPr/>
              <a:t>61</a:t>
            </a:fld>
            <a:endParaRPr lang="en-US">
              <a:solidFill>
                <a:srgbClr val="FFFFFF"/>
              </a:solidFill>
            </a:endParaRPr>
          </a:p>
        </p:txBody>
      </p:sp>
      <p:sp>
        <p:nvSpPr>
          <p:cNvPr id="4" name="Content Placeholder 3"/>
          <p:cNvSpPr>
            <a:spLocks noGrp="1"/>
          </p:cNvSpPr>
          <p:nvPr>
            <p:ph sz="quarter" idx="13"/>
          </p:nvPr>
        </p:nvSpPr>
        <p:spPr/>
        <p:txBody>
          <a:bodyPr>
            <a:normAutofit/>
          </a:bodyPr>
          <a:lstStyle/>
          <a:p>
            <a:pPr marL="457107" indent="-457107">
              <a:buFont typeface="+mj-lt"/>
              <a:buAutoNum type="arabicPeriod" startAt="4"/>
            </a:pPr>
            <a:r>
              <a:rPr lang="en-US" dirty="0"/>
              <a:t>Which of the following is not an element of the client?</a:t>
            </a:r>
          </a:p>
          <a:p>
            <a:pPr marL="669797" lvl="1" indent="0">
              <a:buNone/>
            </a:pPr>
            <a:r>
              <a:rPr lang="en-US" dirty="0"/>
              <a:t>( ) Rich user interface</a:t>
            </a:r>
          </a:p>
          <a:p>
            <a:pPr marL="669797" lvl="1" indent="0">
              <a:buNone/>
            </a:pPr>
            <a:r>
              <a:rPr lang="en-US" dirty="0"/>
              <a:t>( ) </a:t>
            </a:r>
            <a:r>
              <a:rPr lang="en-US" dirty="0" err="1"/>
              <a:t>MorphX</a:t>
            </a:r>
            <a:r>
              <a:rPr lang="en-US" dirty="0"/>
              <a:t> development environment</a:t>
            </a:r>
          </a:p>
          <a:p>
            <a:pPr marL="669797" lvl="1" indent="0">
              <a:buNone/>
            </a:pPr>
            <a:r>
              <a:rPr lang="en-US" dirty="0"/>
              <a:t>(X) Visual Studio development environment</a:t>
            </a:r>
          </a:p>
          <a:p>
            <a:pPr marL="669797" lvl="1" indent="0">
              <a:buNone/>
            </a:pPr>
            <a:r>
              <a:rPr lang="en-US" dirty="0"/>
              <a:t>(X) Reports</a:t>
            </a:r>
          </a:p>
          <a:p>
            <a:pPr marL="441240" indent="-171418"/>
            <a:endParaRPr lang="en-US" dirty="0"/>
          </a:p>
          <a:p>
            <a:pPr marL="457107" indent="-457107">
              <a:buFont typeface="+mj-lt"/>
              <a:buAutoNum type="arabicPeriod" startAt="5"/>
            </a:pPr>
            <a:r>
              <a:rPr lang="en-US" dirty="0"/>
              <a:t>Which of the following components do not support 32-bit operating systems? (Select all that apply.)</a:t>
            </a:r>
          </a:p>
          <a:p>
            <a:pPr marL="668210" lvl="1" indent="0">
              <a:buNone/>
            </a:pPr>
            <a:r>
              <a:rPr lang="en-US" dirty="0"/>
              <a:t>( ) .NET Business Connector</a:t>
            </a:r>
          </a:p>
          <a:p>
            <a:pPr marL="668210" lvl="1" indent="0">
              <a:buNone/>
            </a:pPr>
            <a:r>
              <a:rPr lang="en-US" dirty="0"/>
              <a:t>(X) Enterprise Portal</a:t>
            </a:r>
          </a:p>
          <a:p>
            <a:pPr marL="668210" lvl="1" indent="0">
              <a:buNone/>
            </a:pPr>
            <a:r>
              <a:rPr lang="en-US" dirty="0"/>
              <a:t>( ) Visual Studio Tools</a:t>
            </a:r>
          </a:p>
          <a:p>
            <a:pPr marL="668210" lvl="1" indent="0">
              <a:buNone/>
            </a:pPr>
            <a:r>
              <a:rPr lang="en-US" dirty="0"/>
              <a:t>(X) Help </a:t>
            </a:r>
            <a:r>
              <a:rPr lang="en-US" dirty="0" smtClean="0"/>
              <a:t>Server</a:t>
            </a:r>
            <a:endParaRPr lang="en-US" dirty="0"/>
          </a:p>
        </p:txBody>
      </p:sp>
    </p:spTree>
    <p:extLst>
      <p:ext uri="{BB962C8B-B14F-4D97-AF65-F5344CB8AC3E}">
        <p14:creationId xmlns:p14="http://schemas.microsoft.com/office/powerpoint/2010/main" val="71744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a:t>Chapter Summary</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62</a:t>
            </a:fld>
            <a:endParaRPr lang="en-US" dirty="0">
              <a:solidFill>
                <a:prstClr val="white"/>
              </a:solidFill>
            </a:endParaRPr>
          </a:p>
        </p:txBody>
      </p:sp>
      <p:sp>
        <p:nvSpPr>
          <p:cNvPr id="10" name="Content Placeholder 9"/>
          <p:cNvSpPr>
            <a:spLocks noGrp="1"/>
          </p:cNvSpPr>
          <p:nvPr>
            <p:ph sz="quarter" idx="13"/>
          </p:nvPr>
        </p:nvSpPr>
        <p:spPr/>
        <p:txBody>
          <a:bodyPr/>
          <a:lstStyle/>
          <a:p>
            <a:r>
              <a:rPr lang="en-US" dirty="0"/>
              <a:t>This chapter </a:t>
            </a:r>
            <a:r>
              <a:rPr lang="en-US" dirty="0" smtClean="0"/>
              <a:t>provided </a:t>
            </a:r>
            <a:r>
              <a:rPr lang="en-US" dirty="0"/>
              <a:t>an overview of Microsoft Dynamics AX </a:t>
            </a:r>
            <a:r>
              <a:rPr lang="en-US" dirty="0" smtClean="0"/>
              <a:t>2012:</a:t>
            </a:r>
            <a:endParaRPr lang="en-US" dirty="0"/>
          </a:p>
          <a:p>
            <a:pPr lvl="1"/>
            <a:r>
              <a:rPr lang="en-US" dirty="0"/>
              <a:t>System Architecture</a:t>
            </a:r>
          </a:p>
          <a:p>
            <a:pPr lvl="1"/>
            <a:r>
              <a:rPr lang="en-US" dirty="0"/>
              <a:t>Development System and Tools</a:t>
            </a:r>
          </a:p>
          <a:p>
            <a:pPr lvl="1"/>
            <a:r>
              <a:rPr lang="en-US" dirty="0" smtClean="0"/>
              <a:t>Planning </a:t>
            </a:r>
            <a:r>
              <a:rPr lang="en-US" dirty="0"/>
              <a:t>a </a:t>
            </a:r>
            <a:r>
              <a:rPr lang="en-US" dirty="0" smtClean="0"/>
              <a:t>Deployment: Hardware </a:t>
            </a:r>
            <a:r>
              <a:rPr lang="en-US" dirty="0"/>
              <a:t>and Software</a:t>
            </a:r>
          </a:p>
          <a:p>
            <a:pPr lvl="1"/>
            <a:r>
              <a:rPr lang="en-US" dirty="0"/>
              <a:t>Disaster </a:t>
            </a:r>
            <a:r>
              <a:rPr lang="en-US" dirty="0" smtClean="0"/>
              <a:t>Recovery</a:t>
            </a:r>
            <a:endParaRPr lang="en-US" dirty="0"/>
          </a:p>
        </p:txBody>
      </p:sp>
    </p:spTree>
    <p:extLst>
      <p:ext uri="{BB962C8B-B14F-4D97-AF65-F5344CB8AC3E}">
        <p14:creationId xmlns:p14="http://schemas.microsoft.com/office/powerpoint/2010/main" val="206884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9753600" y="6381328"/>
            <a:ext cx="2133600" cy="274637"/>
          </a:xfrm>
        </p:spPr>
        <p:txBody>
          <a:bodyPr/>
          <a:lstStyle/>
          <a:p>
            <a:fld id="{74A398B2-5A34-1A4A-811E-F4027282568C}" type="slidenum">
              <a:rPr lang="en-US" smtClean="0">
                <a:solidFill>
                  <a:srgbClr val="FFFFFF"/>
                </a:solidFill>
              </a:rPr>
              <a:pPr/>
              <a:t>63</a:t>
            </a:fld>
            <a:endParaRPr lang="en-US">
              <a:solidFill>
                <a:srgbClr val="FFFFFF"/>
              </a:solidFill>
            </a:endParaRPr>
          </a:p>
        </p:txBody>
      </p:sp>
    </p:spTree>
    <p:extLst>
      <p:ext uri="{BB962C8B-B14F-4D97-AF65-F5344CB8AC3E}">
        <p14:creationId xmlns:p14="http://schemas.microsoft.com/office/powerpoint/2010/main" val="569286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System Architecture</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
        <p:nvSpPr>
          <p:cNvPr id="10" name="Content Placeholder 9"/>
          <p:cNvSpPr>
            <a:spLocks noGrp="1"/>
          </p:cNvSpPr>
          <p:nvPr>
            <p:ph sz="quarter" idx="13"/>
          </p:nvPr>
        </p:nvSpPr>
        <p:spPr/>
        <p:txBody>
          <a:bodyPr>
            <a:normAutofit/>
          </a:bodyPr>
          <a:lstStyle/>
          <a:p>
            <a:pPr lvl="0"/>
            <a:r>
              <a:rPr lang="en-US" dirty="0" smtClean="0"/>
              <a:t>Single database</a:t>
            </a:r>
          </a:p>
          <a:p>
            <a:pPr lvl="0"/>
            <a:r>
              <a:rPr lang="en-US" dirty="0" smtClean="0"/>
              <a:t>Three-tier application architecture </a:t>
            </a:r>
          </a:p>
          <a:p>
            <a:pPr lvl="1"/>
            <a:r>
              <a:rPr lang="en-US" dirty="0" smtClean="0"/>
              <a:t>Client</a:t>
            </a:r>
          </a:p>
          <a:p>
            <a:pPr lvl="1"/>
            <a:r>
              <a:rPr lang="en-US" dirty="0" smtClean="0"/>
              <a:t>Application Server</a:t>
            </a:r>
          </a:p>
          <a:p>
            <a:pPr lvl="1"/>
            <a:r>
              <a:rPr lang="en-US" dirty="0" smtClean="0"/>
              <a:t>Data </a:t>
            </a:r>
          </a:p>
          <a:p>
            <a:r>
              <a:rPr lang="en-US" dirty="0" smtClean="0"/>
              <a:t>Layered application code</a:t>
            </a:r>
          </a:p>
          <a:p>
            <a:r>
              <a:rPr lang="en-US" dirty="0" smtClean="0"/>
              <a:t>Integrated </a:t>
            </a:r>
            <a:r>
              <a:rPr lang="en-US" dirty="0"/>
              <a:t>development </a:t>
            </a:r>
            <a:r>
              <a:rPr lang="en-US" dirty="0" smtClean="0"/>
              <a:t>environment</a:t>
            </a:r>
          </a:p>
          <a:p>
            <a:r>
              <a:rPr lang="en-US" dirty="0" smtClean="0"/>
              <a:t>Visual </a:t>
            </a:r>
            <a:r>
              <a:rPr lang="en-US" dirty="0"/>
              <a:t>Studio </a:t>
            </a:r>
            <a:r>
              <a:rPr lang="en-US" dirty="0" smtClean="0"/>
              <a:t>integration</a:t>
            </a:r>
            <a:endParaRPr lang="en-US" dirty="0"/>
          </a:p>
          <a:p>
            <a:endParaRPr lang="en-US" dirty="0"/>
          </a:p>
        </p:txBody>
      </p:sp>
    </p:spTree>
    <p:extLst>
      <p:ext uri="{BB962C8B-B14F-4D97-AF65-F5344CB8AC3E}">
        <p14:creationId xmlns:p14="http://schemas.microsoft.com/office/powerpoint/2010/main" val="310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System Architecture</a:t>
            </a:r>
            <a:br>
              <a:rPr lang="en-US" dirty="0" smtClean="0"/>
            </a:br>
            <a:r>
              <a:rPr lang="en-US" smtClean="0"/>
              <a:t>(continued)</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grpSp>
        <p:nvGrpSpPr>
          <p:cNvPr id="5" name="Group 4"/>
          <p:cNvGrpSpPr/>
          <p:nvPr/>
        </p:nvGrpSpPr>
        <p:grpSpPr>
          <a:xfrm>
            <a:off x="2927648" y="4806199"/>
            <a:ext cx="7075512" cy="1557928"/>
            <a:chOff x="304800" y="4797152"/>
            <a:chExt cx="7075512" cy="1557928"/>
          </a:xfrm>
        </p:grpSpPr>
        <p:sp>
          <p:nvSpPr>
            <p:cNvPr id="6" name="Rectangle 5"/>
            <p:cNvSpPr/>
            <p:nvPr/>
          </p:nvSpPr>
          <p:spPr>
            <a:xfrm>
              <a:off x="304800" y="4797152"/>
              <a:ext cx="7075512" cy="1557928"/>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7" name="Flowchart: Magnetic Disk 6"/>
            <p:cNvSpPr/>
            <p:nvPr/>
          </p:nvSpPr>
          <p:spPr>
            <a:xfrm>
              <a:off x="1805427" y="5158919"/>
              <a:ext cx="1302703" cy="1150401"/>
            </a:xfrm>
            <a:prstGeom prst="flowChartMagneticDisk">
              <a:avLst/>
            </a:prstGeom>
            <a:solidFill>
              <a:schemeClr val="tx2">
                <a:lumMod val="40000"/>
                <a:lumOff val="60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Microsoft Dynamics AX Model DB</a:t>
              </a:r>
            </a:p>
          </p:txBody>
        </p:sp>
        <p:sp>
          <p:nvSpPr>
            <p:cNvPr id="8" name="Flowchart: Magnetic Disk 7"/>
            <p:cNvSpPr/>
            <p:nvPr/>
          </p:nvSpPr>
          <p:spPr>
            <a:xfrm>
              <a:off x="403762" y="5158919"/>
              <a:ext cx="1302703" cy="1150401"/>
            </a:xfrm>
            <a:prstGeom prst="flowChartMagneticDisk">
              <a:avLst/>
            </a:prstGeom>
            <a:solidFill>
              <a:schemeClr val="tx2">
                <a:lumMod val="40000"/>
                <a:lumOff val="60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Microsoft Dynamics AX Business DB</a:t>
              </a:r>
            </a:p>
          </p:txBody>
        </p:sp>
        <p:sp>
          <p:nvSpPr>
            <p:cNvPr id="10" name="Flowchart: Magnetic Disk 9"/>
            <p:cNvSpPr/>
            <p:nvPr/>
          </p:nvSpPr>
          <p:spPr>
            <a:xfrm>
              <a:off x="3177857" y="5157192"/>
              <a:ext cx="1302703" cy="1150401"/>
            </a:xfrm>
            <a:prstGeom prst="flowChartMagneticDisk">
              <a:avLst/>
            </a:prstGeom>
            <a:solidFill>
              <a:schemeClr val="tx2">
                <a:lumMod val="40000"/>
                <a:lumOff val="60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SharePoint DB</a:t>
              </a:r>
            </a:p>
          </p:txBody>
        </p:sp>
        <p:sp>
          <p:nvSpPr>
            <p:cNvPr id="11" name="Flowchart: Magnetic Disk 10"/>
            <p:cNvSpPr/>
            <p:nvPr/>
          </p:nvSpPr>
          <p:spPr>
            <a:xfrm>
              <a:off x="4572000" y="5157192"/>
              <a:ext cx="1302703" cy="1150401"/>
            </a:xfrm>
            <a:prstGeom prst="flowChartMagneticDisk">
              <a:avLst/>
            </a:prstGeom>
            <a:solidFill>
              <a:schemeClr val="tx2">
                <a:lumMod val="40000"/>
                <a:lumOff val="60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SSRS</a:t>
              </a:r>
            </a:p>
          </p:txBody>
        </p:sp>
        <p:sp>
          <p:nvSpPr>
            <p:cNvPr id="12" name="Flowchart: Magnetic Disk 11"/>
            <p:cNvSpPr/>
            <p:nvPr/>
          </p:nvSpPr>
          <p:spPr>
            <a:xfrm>
              <a:off x="5949230" y="5157192"/>
              <a:ext cx="1302703" cy="1150401"/>
            </a:xfrm>
            <a:prstGeom prst="flowChartMagneticDisk">
              <a:avLst/>
            </a:prstGeom>
            <a:solidFill>
              <a:schemeClr val="tx2">
                <a:lumMod val="40000"/>
                <a:lumOff val="60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SSAS</a:t>
              </a:r>
            </a:p>
          </p:txBody>
        </p:sp>
        <p:sp>
          <p:nvSpPr>
            <p:cNvPr id="13" name="TextBox 12"/>
            <p:cNvSpPr txBox="1"/>
            <p:nvPr/>
          </p:nvSpPr>
          <p:spPr>
            <a:xfrm>
              <a:off x="335333" y="4797152"/>
              <a:ext cx="1512168" cy="369332"/>
            </a:xfrm>
            <a:prstGeom prst="rect">
              <a:avLst/>
            </a:prstGeom>
            <a:noFill/>
          </p:spPr>
          <p:txBody>
            <a:bodyPr wrap="square" rtlCol="0">
              <a:spAutoFit/>
            </a:bodyPr>
            <a:lstStyle/>
            <a:p>
              <a:pPr>
                <a:buSzPct val="110000"/>
              </a:pPr>
              <a:r>
                <a:rPr lang="en-US" dirty="0" smtClean="0"/>
                <a:t>SQL Server</a:t>
              </a:r>
            </a:p>
          </p:txBody>
        </p:sp>
      </p:grpSp>
      <p:grpSp>
        <p:nvGrpSpPr>
          <p:cNvPr id="14" name="Group 13"/>
          <p:cNvGrpSpPr/>
          <p:nvPr/>
        </p:nvGrpSpPr>
        <p:grpSpPr>
          <a:xfrm>
            <a:off x="4043183" y="3366039"/>
            <a:ext cx="5959977" cy="1099394"/>
            <a:chOff x="1748051" y="3325979"/>
            <a:chExt cx="5959977" cy="1099394"/>
          </a:xfrm>
        </p:grpSpPr>
        <p:sp>
          <p:nvSpPr>
            <p:cNvPr id="15" name="Rectangle 14"/>
            <p:cNvSpPr/>
            <p:nvPr/>
          </p:nvSpPr>
          <p:spPr>
            <a:xfrm>
              <a:off x="1748051" y="3356992"/>
              <a:ext cx="5920293" cy="1068381"/>
            </a:xfrm>
            <a:prstGeom prst="rect">
              <a:avLst/>
            </a:prstGeom>
            <a:solidFill>
              <a:srgbClr val="ECBA3C"/>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16" name="Rectangle 15"/>
            <p:cNvSpPr/>
            <p:nvPr/>
          </p:nvSpPr>
          <p:spPr>
            <a:xfrm>
              <a:off x="1841269" y="3694022"/>
              <a:ext cx="1873474" cy="653473"/>
            </a:xfrm>
            <a:prstGeom prst="rect">
              <a:avLst/>
            </a:prstGeom>
            <a:solidFill>
              <a:srgbClr val="FFE48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AOS Functions</a:t>
              </a:r>
            </a:p>
          </p:txBody>
        </p:sp>
        <p:sp>
          <p:nvSpPr>
            <p:cNvPr id="17" name="Rectangle 16"/>
            <p:cNvSpPr/>
            <p:nvPr/>
          </p:nvSpPr>
          <p:spPr>
            <a:xfrm>
              <a:off x="3767682" y="3690665"/>
              <a:ext cx="1873474" cy="656830"/>
            </a:xfrm>
            <a:prstGeom prst="rect">
              <a:avLst/>
            </a:prstGeom>
            <a:solidFill>
              <a:srgbClr val="FFE48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AOS Services</a:t>
              </a:r>
            </a:p>
          </p:txBody>
        </p:sp>
        <p:sp>
          <p:nvSpPr>
            <p:cNvPr id="18" name="Rectangle 17"/>
            <p:cNvSpPr/>
            <p:nvPr/>
          </p:nvSpPr>
          <p:spPr>
            <a:xfrm>
              <a:off x="5694095" y="3690665"/>
              <a:ext cx="1873474" cy="656830"/>
            </a:xfrm>
            <a:prstGeom prst="rect">
              <a:avLst/>
            </a:prstGeom>
            <a:solidFill>
              <a:srgbClr val="FFE48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.NET Framework 4</a:t>
              </a:r>
            </a:p>
            <a:p>
              <a:pPr algn="ctr"/>
              <a:r>
                <a:rPr lang="en-US" sz="1400" dirty="0" smtClean="0">
                  <a:solidFill>
                    <a:sysClr val="windowText" lastClr="000000"/>
                  </a:solidFill>
                </a:rPr>
                <a:t>Workflow</a:t>
              </a:r>
            </a:p>
            <a:p>
              <a:pPr algn="ctr"/>
              <a:r>
                <a:rPr lang="en-US" sz="1400" dirty="0" smtClean="0">
                  <a:solidFill>
                    <a:sysClr val="windowText" lastClr="000000"/>
                  </a:solidFill>
                </a:rPr>
                <a:t>WCF</a:t>
              </a:r>
            </a:p>
          </p:txBody>
        </p:sp>
        <p:sp>
          <p:nvSpPr>
            <p:cNvPr id="19" name="TextBox 18"/>
            <p:cNvSpPr txBox="1"/>
            <p:nvPr/>
          </p:nvSpPr>
          <p:spPr>
            <a:xfrm>
              <a:off x="1777505" y="3325979"/>
              <a:ext cx="5930523" cy="369332"/>
            </a:xfrm>
            <a:prstGeom prst="rect">
              <a:avLst/>
            </a:prstGeom>
            <a:noFill/>
          </p:spPr>
          <p:txBody>
            <a:bodyPr wrap="square" rtlCol="0">
              <a:spAutoFit/>
            </a:bodyPr>
            <a:lstStyle/>
            <a:p>
              <a:pPr>
                <a:buSzPct val="110000"/>
              </a:pPr>
              <a:r>
                <a:rPr lang="en-US" dirty="0" smtClean="0"/>
                <a:t>Application Object Server (Online and Batch)</a:t>
              </a:r>
            </a:p>
          </p:txBody>
        </p:sp>
      </p:grpSp>
      <p:grpSp>
        <p:nvGrpSpPr>
          <p:cNvPr id="20" name="Group 19"/>
          <p:cNvGrpSpPr/>
          <p:nvPr/>
        </p:nvGrpSpPr>
        <p:grpSpPr>
          <a:xfrm>
            <a:off x="2927648" y="120458"/>
            <a:ext cx="7060824" cy="1110613"/>
            <a:chOff x="1748051" y="3314760"/>
            <a:chExt cx="5939619" cy="1110613"/>
          </a:xfrm>
        </p:grpSpPr>
        <p:sp>
          <p:nvSpPr>
            <p:cNvPr id="21" name="Rectangle 20"/>
            <p:cNvSpPr/>
            <p:nvPr/>
          </p:nvSpPr>
          <p:spPr>
            <a:xfrm>
              <a:off x="1748051" y="3356992"/>
              <a:ext cx="5920293" cy="1068381"/>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22" name="Rectangle 21"/>
            <p:cNvSpPr/>
            <p:nvPr/>
          </p:nvSpPr>
          <p:spPr>
            <a:xfrm>
              <a:off x="1841269" y="3694022"/>
              <a:ext cx="1873474" cy="653473"/>
            </a:xfrm>
            <a:prstGeom prst="rect">
              <a:avLst/>
            </a:prstGeom>
            <a:solidFill>
              <a:schemeClr val="accent3">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External </a:t>
              </a:r>
              <a:r>
                <a:rPr lang="en-US" sz="1400" dirty="0">
                  <a:solidFill>
                    <a:sysClr val="windowText" lastClr="000000"/>
                  </a:solidFill>
                </a:rPr>
                <a:t>Applications</a:t>
              </a:r>
            </a:p>
            <a:p>
              <a:pPr algn="ctr"/>
              <a:r>
                <a:rPr lang="en-US" sz="1400" dirty="0">
                  <a:solidFill>
                    <a:sysClr val="windowText" lastClr="000000"/>
                  </a:solidFill>
                </a:rPr>
                <a:t>Integration Client</a:t>
              </a:r>
            </a:p>
            <a:p>
              <a:pPr algn="ctr"/>
              <a:endParaRPr lang="en-US" sz="1400" dirty="0" smtClean="0">
                <a:solidFill>
                  <a:sysClr val="windowText" lastClr="000000"/>
                </a:solidFill>
              </a:endParaRPr>
            </a:p>
          </p:txBody>
        </p:sp>
        <p:sp>
          <p:nvSpPr>
            <p:cNvPr id="23" name="Rectangle 22"/>
            <p:cNvSpPr/>
            <p:nvPr/>
          </p:nvSpPr>
          <p:spPr>
            <a:xfrm>
              <a:off x="3767682" y="3690665"/>
              <a:ext cx="1873474" cy="656830"/>
            </a:xfrm>
            <a:prstGeom prst="rect">
              <a:avLst/>
            </a:prstGeom>
            <a:solidFill>
              <a:schemeClr val="accent3">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Web Browser</a:t>
              </a:r>
            </a:p>
          </p:txBody>
        </p:sp>
        <p:sp>
          <p:nvSpPr>
            <p:cNvPr id="24" name="Rectangle 23"/>
            <p:cNvSpPr/>
            <p:nvPr/>
          </p:nvSpPr>
          <p:spPr>
            <a:xfrm>
              <a:off x="5694095" y="3690665"/>
              <a:ext cx="1873474" cy="656830"/>
            </a:xfrm>
            <a:prstGeom prst="rect">
              <a:avLst/>
            </a:prstGeom>
            <a:solidFill>
              <a:schemeClr val="accent3">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ysClr val="windowText" lastClr="000000"/>
                  </a:solidFill>
                </a:rPr>
                <a:t>Microsoft Dynamics AX Client</a:t>
              </a:r>
              <a:endParaRPr lang="en-US" sz="1400" dirty="0" smtClean="0">
                <a:solidFill>
                  <a:sysClr val="windowText" lastClr="000000"/>
                </a:solidFill>
              </a:endParaRPr>
            </a:p>
          </p:txBody>
        </p:sp>
        <p:sp>
          <p:nvSpPr>
            <p:cNvPr id="25" name="TextBox 24"/>
            <p:cNvSpPr txBox="1"/>
            <p:nvPr/>
          </p:nvSpPr>
          <p:spPr>
            <a:xfrm>
              <a:off x="1757147" y="3314760"/>
              <a:ext cx="5930523" cy="369332"/>
            </a:xfrm>
            <a:prstGeom prst="rect">
              <a:avLst/>
            </a:prstGeom>
            <a:noFill/>
          </p:spPr>
          <p:txBody>
            <a:bodyPr wrap="square" rtlCol="0">
              <a:spAutoFit/>
            </a:bodyPr>
            <a:lstStyle/>
            <a:p>
              <a:pPr>
                <a:buSzPct val="110000"/>
              </a:pPr>
              <a:r>
                <a:rPr lang="en-US" dirty="0" smtClean="0"/>
                <a:t>Client/Remote Desktop</a:t>
              </a:r>
            </a:p>
          </p:txBody>
        </p:sp>
      </p:grpSp>
      <p:grpSp>
        <p:nvGrpSpPr>
          <p:cNvPr id="26" name="Group 25"/>
          <p:cNvGrpSpPr/>
          <p:nvPr/>
        </p:nvGrpSpPr>
        <p:grpSpPr>
          <a:xfrm>
            <a:off x="2927648" y="1608454"/>
            <a:ext cx="5925409" cy="1397545"/>
            <a:chOff x="1110500" y="1559133"/>
            <a:chExt cx="5925409" cy="1397545"/>
          </a:xfrm>
          <a:solidFill>
            <a:schemeClr val="tx1">
              <a:lumMod val="75000"/>
            </a:schemeClr>
          </a:solidFill>
        </p:grpSpPr>
        <p:grpSp>
          <p:nvGrpSpPr>
            <p:cNvPr id="27" name="Group 26"/>
            <p:cNvGrpSpPr/>
            <p:nvPr/>
          </p:nvGrpSpPr>
          <p:grpSpPr>
            <a:xfrm>
              <a:off x="1110500" y="1559133"/>
              <a:ext cx="5925409" cy="1397545"/>
              <a:chOff x="1742935" y="3353746"/>
              <a:chExt cx="5925409" cy="1071627"/>
            </a:xfrm>
            <a:grpFill/>
          </p:grpSpPr>
          <p:sp>
            <p:nvSpPr>
              <p:cNvPr id="33" name="Rectangle 32"/>
              <p:cNvSpPr/>
              <p:nvPr/>
            </p:nvSpPr>
            <p:spPr>
              <a:xfrm>
                <a:off x="1748051" y="3356992"/>
                <a:ext cx="5920293" cy="1068381"/>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34" name="Rectangle 33"/>
              <p:cNvSpPr/>
              <p:nvPr/>
            </p:nvSpPr>
            <p:spPr>
              <a:xfrm>
                <a:off x="1841269" y="3694022"/>
                <a:ext cx="770878" cy="288787"/>
              </a:xfrm>
              <a:prstGeom prst="rect">
                <a:avLst/>
              </a:prstGeom>
              <a:solidFill>
                <a:schemeClr val="tx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SSRS</a:t>
                </a:r>
              </a:p>
            </p:txBody>
          </p:sp>
          <p:sp>
            <p:nvSpPr>
              <p:cNvPr id="35" name="Rectangle 34"/>
              <p:cNvSpPr/>
              <p:nvPr/>
            </p:nvSpPr>
            <p:spPr>
              <a:xfrm>
                <a:off x="2819928" y="3690665"/>
                <a:ext cx="2672539" cy="656830"/>
              </a:xfrm>
              <a:prstGeom prst="rect">
                <a:avLst/>
              </a:prstGeom>
              <a:solidFill>
                <a:schemeClr val="tx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Integration Hosts</a:t>
                </a:r>
              </a:p>
              <a:p>
                <a:pPr algn="ctr"/>
                <a:endParaRPr lang="en-US" sz="1400" dirty="0">
                  <a:solidFill>
                    <a:sysClr val="windowText" lastClr="000000"/>
                  </a:solidFill>
                </a:endParaRPr>
              </a:p>
              <a:p>
                <a:pPr algn="ctr"/>
                <a:endParaRPr lang="en-US" sz="1400" dirty="0" smtClean="0">
                  <a:solidFill>
                    <a:sysClr val="windowText" lastClr="000000"/>
                  </a:solidFill>
                </a:endParaRPr>
              </a:p>
            </p:txBody>
          </p:sp>
          <p:sp>
            <p:nvSpPr>
              <p:cNvPr id="36" name="Rectangle 35"/>
              <p:cNvSpPr/>
              <p:nvPr/>
            </p:nvSpPr>
            <p:spPr>
              <a:xfrm>
                <a:off x="5694095" y="3706342"/>
                <a:ext cx="1873474" cy="641154"/>
              </a:xfrm>
              <a:prstGeom prst="rect">
                <a:avLst/>
              </a:prstGeom>
              <a:solidFill>
                <a:schemeClr val="tx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Internet Information Services (IIS)</a:t>
                </a:r>
                <a:endParaRPr lang="en-US" sz="1400" dirty="0">
                  <a:solidFill>
                    <a:sysClr val="windowText" lastClr="000000"/>
                  </a:solidFill>
                </a:endParaRPr>
              </a:p>
              <a:p>
                <a:pPr algn="ctr"/>
                <a:endParaRPr lang="en-US" sz="1400" dirty="0" smtClean="0">
                  <a:solidFill>
                    <a:sysClr val="windowText" lastClr="000000"/>
                  </a:solidFill>
                </a:endParaRPr>
              </a:p>
              <a:p>
                <a:pPr algn="ctr"/>
                <a:endParaRPr lang="en-US" sz="1400" dirty="0" smtClean="0">
                  <a:solidFill>
                    <a:sysClr val="windowText" lastClr="000000"/>
                  </a:solidFill>
                </a:endParaRPr>
              </a:p>
            </p:txBody>
          </p:sp>
          <p:sp>
            <p:nvSpPr>
              <p:cNvPr id="37" name="TextBox 36"/>
              <p:cNvSpPr txBox="1"/>
              <p:nvPr/>
            </p:nvSpPr>
            <p:spPr>
              <a:xfrm>
                <a:off x="1742935" y="3353746"/>
                <a:ext cx="5415167" cy="295001"/>
              </a:xfrm>
              <a:prstGeom prst="rect">
                <a:avLst/>
              </a:prstGeom>
              <a:grpFill/>
            </p:spPr>
            <p:txBody>
              <a:bodyPr wrap="square" rtlCol="0">
                <a:spAutoFit/>
              </a:bodyPr>
              <a:lstStyle/>
              <a:p>
                <a:pPr>
                  <a:buSzPct val="110000"/>
                </a:pPr>
                <a:r>
                  <a:rPr lang="en-US" dirty="0" smtClean="0"/>
                  <a:t>Web Server/Reporting/Integration</a:t>
                </a:r>
              </a:p>
            </p:txBody>
          </p:sp>
        </p:grpSp>
        <p:sp>
          <p:nvSpPr>
            <p:cNvPr id="28" name="Rectangle 27"/>
            <p:cNvSpPr/>
            <p:nvPr/>
          </p:nvSpPr>
          <p:spPr>
            <a:xfrm>
              <a:off x="1208834" y="2444112"/>
              <a:ext cx="770878" cy="399666"/>
            </a:xfrm>
            <a:prstGeom prst="rect">
              <a:avLst/>
            </a:prstGeom>
            <a:solidFill>
              <a:schemeClr val="tx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SSAS</a:t>
              </a:r>
            </a:p>
          </p:txBody>
        </p:sp>
        <p:sp>
          <p:nvSpPr>
            <p:cNvPr id="29" name="Rectangle 28"/>
            <p:cNvSpPr/>
            <p:nvPr/>
          </p:nvSpPr>
          <p:spPr>
            <a:xfrm>
              <a:off x="2267744" y="2381242"/>
              <a:ext cx="770878" cy="407000"/>
            </a:xfrm>
            <a:prstGeom prst="rect">
              <a:avLst/>
            </a:prstGeom>
            <a:solidFill>
              <a:schemeClr val="tx1">
                <a:lumMod val="95000"/>
              </a:schemeClr>
            </a:solidFill>
            <a:ln w="3175">
              <a:solidFill>
                <a:schemeClr val="bg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File System</a:t>
              </a:r>
            </a:p>
          </p:txBody>
        </p:sp>
        <p:sp>
          <p:nvSpPr>
            <p:cNvPr id="30" name="Rectangle 29"/>
            <p:cNvSpPr/>
            <p:nvPr/>
          </p:nvSpPr>
          <p:spPr>
            <a:xfrm>
              <a:off x="3166718" y="2377856"/>
              <a:ext cx="770878" cy="407000"/>
            </a:xfrm>
            <a:prstGeom prst="rect">
              <a:avLst/>
            </a:prstGeom>
            <a:solidFill>
              <a:schemeClr val="tx1">
                <a:lumMod val="95000"/>
              </a:schemeClr>
            </a:solidFill>
            <a:ln w="3175">
              <a:solidFill>
                <a:schemeClr val="bg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MSMQ</a:t>
              </a:r>
            </a:p>
          </p:txBody>
        </p:sp>
        <p:sp>
          <p:nvSpPr>
            <p:cNvPr id="31" name="Rectangle 30"/>
            <p:cNvSpPr/>
            <p:nvPr/>
          </p:nvSpPr>
          <p:spPr>
            <a:xfrm>
              <a:off x="4017146" y="2377856"/>
              <a:ext cx="770878" cy="407000"/>
            </a:xfrm>
            <a:prstGeom prst="rect">
              <a:avLst/>
            </a:prstGeom>
            <a:solidFill>
              <a:schemeClr val="tx1">
                <a:lumMod val="95000"/>
              </a:schemeClr>
            </a:solidFill>
            <a:ln w="3175">
              <a:solidFill>
                <a:schemeClr val="bg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WCF</a:t>
              </a:r>
            </a:p>
          </p:txBody>
        </p:sp>
        <p:sp>
          <p:nvSpPr>
            <p:cNvPr id="32" name="Rectangle 31"/>
            <p:cNvSpPr/>
            <p:nvPr/>
          </p:nvSpPr>
          <p:spPr>
            <a:xfrm>
              <a:off x="5148064" y="2433312"/>
              <a:ext cx="864096" cy="370647"/>
            </a:xfrm>
            <a:prstGeom prst="rect">
              <a:avLst/>
            </a:prstGeom>
            <a:solidFill>
              <a:schemeClr val="tx1">
                <a:lumMod val="95000"/>
              </a:schemeClr>
            </a:solidFill>
            <a:ln w="3175">
              <a:solidFill>
                <a:schemeClr val="bg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solidFill>
                    <a:sysClr val="windowText" lastClr="000000"/>
                  </a:solidFill>
                </a:rPr>
                <a:t>.NET BC</a:t>
              </a:r>
            </a:p>
          </p:txBody>
        </p:sp>
      </p:grpSp>
      <p:cxnSp>
        <p:nvCxnSpPr>
          <p:cNvPr id="38" name="Straight Arrow Connector 37"/>
          <p:cNvCxnSpPr/>
          <p:nvPr/>
        </p:nvCxnSpPr>
        <p:spPr>
          <a:xfrm>
            <a:off x="3411421" y="2893099"/>
            <a:ext cx="0" cy="19131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2"/>
          </p:cNvCxnSpPr>
          <p:nvPr/>
        </p:nvCxnSpPr>
        <p:spPr>
          <a:xfrm flipH="1">
            <a:off x="6999551" y="4465433"/>
            <a:ext cx="3779" cy="3504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222293" y="2996362"/>
            <a:ext cx="3779" cy="3504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31552" y="3011751"/>
            <a:ext cx="3779" cy="3504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9484155" y="1263819"/>
            <a:ext cx="1" cy="209833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77180" y="1234956"/>
            <a:ext cx="1" cy="37979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68471" y="1280650"/>
            <a:ext cx="1574344" cy="276999"/>
          </a:xfrm>
          <a:prstGeom prst="rect">
            <a:avLst/>
          </a:prstGeom>
          <a:noFill/>
        </p:spPr>
        <p:txBody>
          <a:bodyPr wrap="square" rtlCol="0">
            <a:spAutoFit/>
          </a:bodyPr>
          <a:lstStyle/>
          <a:p>
            <a:pPr>
              <a:buSzPct val="110000"/>
            </a:pPr>
            <a:r>
              <a:rPr lang="en-US" sz="1200" b="1" dirty="0" smtClean="0"/>
              <a:t>HTTP/HTTPS</a:t>
            </a:r>
          </a:p>
        </p:txBody>
      </p:sp>
      <p:sp>
        <p:nvSpPr>
          <p:cNvPr id="45" name="TextBox 44"/>
          <p:cNvSpPr txBox="1"/>
          <p:nvPr/>
        </p:nvSpPr>
        <p:spPr>
          <a:xfrm>
            <a:off x="9459560" y="2183310"/>
            <a:ext cx="1235207" cy="276999"/>
          </a:xfrm>
          <a:prstGeom prst="rect">
            <a:avLst/>
          </a:prstGeom>
          <a:noFill/>
        </p:spPr>
        <p:txBody>
          <a:bodyPr wrap="square" rtlCol="0">
            <a:spAutoFit/>
          </a:bodyPr>
          <a:lstStyle/>
          <a:p>
            <a:pPr>
              <a:buSzPct val="110000"/>
            </a:pPr>
            <a:r>
              <a:rPr lang="en-US" sz="1200" b="1" dirty="0" smtClean="0"/>
              <a:t>RPC &amp; WCF</a:t>
            </a:r>
          </a:p>
        </p:txBody>
      </p:sp>
      <p:sp>
        <p:nvSpPr>
          <p:cNvPr id="46" name="TextBox 45"/>
          <p:cNvSpPr txBox="1"/>
          <p:nvPr/>
        </p:nvSpPr>
        <p:spPr>
          <a:xfrm>
            <a:off x="7431552" y="3040872"/>
            <a:ext cx="1574344" cy="276999"/>
          </a:xfrm>
          <a:prstGeom prst="rect">
            <a:avLst/>
          </a:prstGeom>
          <a:noFill/>
        </p:spPr>
        <p:txBody>
          <a:bodyPr wrap="square" rtlCol="0">
            <a:spAutoFit/>
          </a:bodyPr>
          <a:lstStyle/>
          <a:p>
            <a:pPr>
              <a:buSzPct val="110000"/>
            </a:pPr>
            <a:r>
              <a:rPr lang="en-US" sz="1200" b="1" dirty="0" smtClean="0"/>
              <a:t>RPC</a:t>
            </a:r>
          </a:p>
        </p:txBody>
      </p:sp>
      <p:sp>
        <p:nvSpPr>
          <p:cNvPr id="47" name="TextBox 46"/>
          <p:cNvSpPr txBox="1"/>
          <p:nvPr/>
        </p:nvSpPr>
        <p:spPr>
          <a:xfrm>
            <a:off x="6226072" y="3032657"/>
            <a:ext cx="1574344" cy="276999"/>
          </a:xfrm>
          <a:prstGeom prst="rect">
            <a:avLst/>
          </a:prstGeom>
          <a:noFill/>
        </p:spPr>
        <p:txBody>
          <a:bodyPr wrap="square" rtlCol="0">
            <a:spAutoFit/>
          </a:bodyPr>
          <a:lstStyle/>
          <a:p>
            <a:pPr>
              <a:buSzPct val="110000"/>
            </a:pPr>
            <a:r>
              <a:rPr lang="en-US" sz="1200" b="1" dirty="0" smtClean="0"/>
              <a:t>WCF</a:t>
            </a:r>
          </a:p>
        </p:txBody>
      </p:sp>
      <p:sp>
        <p:nvSpPr>
          <p:cNvPr id="48" name="TextBox 47"/>
          <p:cNvSpPr txBox="1"/>
          <p:nvPr/>
        </p:nvSpPr>
        <p:spPr>
          <a:xfrm>
            <a:off x="6997734" y="4512067"/>
            <a:ext cx="1574344" cy="276999"/>
          </a:xfrm>
          <a:prstGeom prst="rect">
            <a:avLst/>
          </a:prstGeom>
          <a:noFill/>
        </p:spPr>
        <p:txBody>
          <a:bodyPr wrap="square" rtlCol="0">
            <a:spAutoFit/>
          </a:bodyPr>
          <a:lstStyle/>
          <a:p>
            <a:pPr>
              <a:buSzPct val="110000"/>
            </a:pPr>
            <a:r>
              <a:rPr lang="en-US" sz="1200" b="1" dirty="0" smtClean="0"/>
              <a:t>ODBC (SNAC)</a:t>
            </a:r>
          </a:p>
        </p:txBody>
      </p:sp>
      <p:sp>
        <p:nvSpPr>
          <p:cNvPr id="49" name="TextBox 48"/>
          <p:cNvSpPr txBox="1"/>
          <p:nvPr/>
        </p:nvSpPr>
        <p:spPr>
          <a:xfrm>
            <a:off x="2222516" y="3918766"/>
            <a:ext cx="1574344" cy="276999"/>
          </a:xfrm>
          <a:prstGeom prst="rect">
            <a:avLst/>
          </a:prstGeom>
          <a:noFill/>
        </p:spPr>
        <p:txBody>
          <a:bodyPr wrap="square" rtlCol="0">
            <a:spAutoFit/>
          </a:bodyPr>
          <a:lstStyle/>
          <a:p>
            <a:pPr>
              <a:buSzPct val="110000"/>
            </a:pPr>
            <a:r>
              <a:rPr lang="en-US" sz="1200" b="1" dirty="0" smtClean="0"/>
              <a:t>ODBC (SNAC)</a:t>
            </a:r>
          </a:p>
        </p:txBody>
      </p:sp>
    </p:spTree>
    <p:extLst>
      <p:ext uri="{BB962C8B-B14F-4D97-AF65-F5344CB8AC3E}">
        <p14:creationId xmlns:p14="http://schemas.microsoft.com/office/powerpoint/2010/main" val="1942044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Architecture</a:t>
            </a:r>
            <a:br>
              <a:rPr lang="en-US" dirty="0" smtClean="0"/>
            </a:br>
            <a:r>
              <a:rPr lang="en-US" dirty="0" smtClean="0"/>
              <a:t>(continued)</a:t>
            </a:r>
            <a:endParaRPr lang="en-US" dirty="0"/>
          </a:p>
        </p:txBody>
      </p:sp>
      <p:sp>
        <p:nvSpPr>
          <p:cNvPr id="6" name="Slide Number Placeholder 4"/>
          <p:cNvSpPr>
            <a:spLocks noGrp="1"/>
          </p:cNvSpPr>
          <p:nvPr>
            <p:ph type="sldNum" sz="quarter" idx="11"/>
          </p:nvPr>
        </p:nvSpPr>
        <p:spPr/>
        <p:txBody>
          <a:bodyPr/>
          <a:lstStyle/>
          <a:p>
            <a:fld id="{026CCAEB-CB17-44EB-A892-4553F1D666B6}" type="slidenum">
              <a:rPr lang="en-US" smtClean="0"/>
              <a:pPr/>
              <a:t>8</a:t>
            </a:fld>
            <a:endParaRPr lang="en-US" dirty="0"/>
          </a:p>
        </p:txBody>
      </p:sp>
      <p:pic>
        <p:nvPicPr>
          <p:cNvPr id="5" name="Content Placeholder 4" descr="System architecture"/>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3589739" y="311142"/>
            <a:ext cx="7350462" cy="6061141"/>
          </a:xfrm>
          <a:prstGeom prst="rect">
            <a:avLst/>
          </a:prstGeom>
          <a:noFill/>
          <a:ln>
            <a:solidFill>
              <a:schemeClr val="accent1"/>
            </a:solidFill>
          </a:ln>
        </p:spPr>
      </p:pic>
    </p:spTree>
    <p:extLst>
      <p:ext uri="{BB962C8B-B14F-4D97-AF65-F5344CB8AC3E}">
        <p14:creationId xmlns:p14="http://schemas.microsoft.com/office/powerpoint/2010/main" val="372022240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_v2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3.xml><?xml version="1.0" encoding="utf-8"?>
<a:theme xmlns:a="http://schemas.openxmlformats.org/drawingml/2006/main" name="1_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4.xml><?xml version="1.0" encoding="utf-8"?>
<a:theme xmlns:a="http://schemas.openxmlformats.org/drawingml/2006/main" name="2_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2.xml><?xml version="1.0" encoding="utf-8"?>
<ds:datastoreItem xmlns:ds="http://schemas.openxmlformats.org/officeDocument/2006/customXml" ds:itemID="{B7A63D93-F867-4D83-BD02-2C1A94FB4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22661E-0BAC-494A-86B4-DD4A1044C6B5}">
  <ds:schemaRefs>
    <ds:schemaRef ds:uri="fefda408-4b97-40c5-a63d-5a76ba7b8d18"/>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 Template - Technology-Lesson_Title_v2 (2)</Template>
  <TotalTime>3563</TotalTime>
  <Words>6742</Words>
  <Application>Microsoft Office PowerPoint</Application>
  <PresentationFormat>Widescreen</PresentationFormat>
  <Paragraphs>797</Paragraphs>
  <Slides>64</Slides>
  <Notes>64</Notes>
  <HiddenSlides>7</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64</vt:i4>
      </vt:variant>
    </vt:vector>
  </HeadingPairs>
  <TitlesOfParts>
    <vt:vector size="78" baseType="lpstr">
      <vt:lpstr>Arial</vt:lpstr>
      <vt:lpstr>Calibri</vt:lpstr>
      <vt:lpstr>Courier New</vt:lpstr>
      <vt:lpstr>Segoe</vt:lpstr>
      <vt:lpstr>Segoe Pro Light</vt:lpstr>
      <vt:lpstr>Segoe UI</vt:lpstr>
      <vt:lpstr>Segoe UI Light</vt:lpstr>
      <vt:lpstr>Segoe UI Semibold</vt:lpstr>
      <vt:lpstr>Times New Roman</vt:lpstr>
      <vt:lpstr>Wingdings</vt:lpstr>
      <vt:lpstr>PPT Template - Technology-Lesson_Title_v2 (2)</vt:lpstr>
      <vt:lpstr>Services_theme_16x9_073012</vt:lpstr>
      <vt:lpstr>1_Services_theme_16x9_073012</vt:lpstr>
      <vt:lpstr>2_Services_theme_16x9_073012</vt:lpstr>
      <vt:lpstr>Microsoft Dynamics AX 2012 Administration Workshop  Chapter 1: Overview and Planning</vt:lpstr>
      <vt:lpstr>PowerPoint Presentation</vt:lpstr>
      <vt:lpstr>Students: How to View this Presentation</vt:lpstr>
      <vt:lpstr>PowerPoint Presentation</vt:lpstr>
      <vt:lpstr>Objectives</vt:lpstr>
      <vt:lpstr>Introduction</vt:lpstr>
      <vt:lpstr>System Architecture</vt:lpstr>
      <vt:lpstr>System Architecture (continued)</vt:lpstr>
      <vt:lpstr>System Architecture (continued)</vt:lpstr>
      <vt:lpstr>Component Communication Types</vt:lpstr>
      <vt:lpstr>AX Application Architecture - Layers</vt:lpstr>
      <vt:lpstr>Layers</vt:lpstr>
      <vt:lpstr>Development System</vt:lpstr>
      <vt:lpstr>Customizing Microsoft Dynamics AX</vt:lpstr>
      <vt:lpstr>Usage Data and IntelliMorph</vt:lpstr>
      <vt:lpstr>Using Usage Data and IntelliMorph</vt:lpstr>
      <vt:lpstr>MorphX</vt:lpstr>
      <vt:lpstr>X++</vt:lpstr>
      <vt:lpstr>Development Tools</vt:lpstr>
      <vt:lpstr>Development Workspace</vt:lpstr>
      <vt:lpstr>Development Workspace (continued)</vt:lpstr>
      <vt:lpstr>Development with Visual Studio</vt:lpstr>
      <vt:lpstr>Development with Visual Studio (continued)</vt:lpstr>
      <vt:lpstr>Database Components</vt:lpstr>
      <vt:lpstr>PowerPoint Presentation</vt:lpstr>
      <vt:lpstr>Model Store Architecture</vt:lpstr>
      <vt:lpstr>Notes Continued</vt:lpstr>
      <vt:lpstr>Help System Architecture</vt:lpstr>
      <vt:lpstr>AOS Architecture</vt:lpstr>
      <vt:lpstr>Client Architecture</vt:lpstr>
      <vt:lpstr>Notes Continued</vt:lpstr>
      <vt:lpstr>.NET Business Connector</vt:lpstr>
      <vt:lpstr>Plan System Topology</vt:lpstr>
      <vt:lpstr>Steps in System Planning</vt:lpstr>
      <vt:lpstr>Small-Scale Deployment</vt:lpstr>
      <vt:lpstr>Medium- and Large-Scale  Deployment Sample</vt:lpstr>
      <vt:lpstr>Server Components</vt:lpstr>
      <vt:lpstr>Notes Continued</vt:lpstr>
      <vt:lpstr>Planning Hardware and Software</vt:lpstr>
      <vt:lpstr>General Sizing Factors</vt:lpstr>
      <vt:lpstr>Domain Requirements</vt:lpstr>
      <vt:lpstr>Network Requirements</vt:lpstr>
      <vt:lpstr>Operating System Requirements</vt:lpstr>
      <vt:lpstr>Operating System Requirements (continued)</vt:lpstr>
      <vt:lpstr>SQL Server Disk Recommendations</vt:lpstr>
      <vt:lpstr>Typical Hardware</vt:lpstr>
      <vt:lpstr>Typical Hardware: SQL Server</vt:lpstr>
      <vt:lpstr>Typical Hardware: AOS</vt:lpstr>
      <vt:lpstr>Typical Hardware: Enterprise Portal Server</vt:lpstr>
      <vt:lpstr>Typical Hardware Remote Desktop Server</vt:lpstr>
      <vt:lpstr>Disaster Recovery</vt:lpstr>
      <vt:lpstr>Disaster Recovery Overview</vt:lpstr>
      <vt:lpstr>Disaster Recovery Planning</vt:lpstr>
      <vt:lpstr>Disaster Recovery Planning</vt:lpstr>
      <vt:lpstr>Disaster Recovery Planning</vt:lpstr>
      <vt:lpstr>Disaster Readiness</vt:lpstr>
      <vt:lpstr>Naming Convention: Examples</vt:lpstr>
      <vt:lpstr>Test Your Knowledge: </vt:lpstr>
      <vt:lpstr>Chapter Review</vt:lpstr>
      <vt:lpstr>Chapter Review (continued)</vt:lpstr>
      <vt:lpstr>Chapter Review (Answers)</vt:lpstr>
      <vt:lpstr>Chapter Review (Answers) (continued)</vt:lpstr>
      <vt:lpstr>Chapter Summary</vt:lpstr>
      <vt:lpstr>PowerPoint Presentation</vt:lpstr>
    </vt:vector>
  </TitlesOfParts>
  <Company>Amatra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Savitha</dc:creator>
  <cp:lastModifiedBy>Shrikant Patil</cp:lastModifiedBy>
  <cp:revision>264</cp:revision>
  <dcterms:created xsi:type="dcterms:W3CDTF">2012-10-12T04:36:55Z</dcterms:created>
  <dcterms:modified xsi:type="dcterms:W3CDTF">2013-07-22T18:47:09Z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0x010100E0C44D06B06760429772EFC3C93C0FE5</vt:lpwstr>
  </property>
  <property fmtid="{D5CDD505-2E9C-101B-9397-08002B2CF9AE}" pid="3" name="TaxKeyword">
    <vt:lpwstr/>
  </property>
</Properties>
</file>