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Lst>
  <p:notesMasterIdLst>
    <p:notesMasterId r:id="rId61"/>
  </p:notesMasterIdLst>
  <p:handoutMasterIdLst>
    <p:handoutMasterId r:id="rId62"/>
  </p:handoutMasterIdLst>
  <p:sldIdLst>
    <p:sldId id="376" r:id="rId5"/>
    <p:sldId id="347" r:id="rId6"/>
    <p:sldId id="348" r:id="rId7"/>
    <p:sldId id="378" r:id="rId8"/>
    <p:sldId id="379" r:id="rId9"/>
    <p:sldId id="380" r:id="rId10"/>
    <p:sldId id="381" r:id="rId11"/>
    <p:sldId id="382" r:id="rId12"/>
    <p:sldId id="383" r:id="rId13"/>
    <p:sldId id="384" r:id="rId14"/>
    <p:sldId id="385" r:id="rId15"/>
    <p:sldId id="386" r:id="rId16"/>
    <p:sldId id="426" r:id="rId17"/>
    <p:sldId id="387" r:id="rId18"/>
    <p:sldId id="388" r:id="rId19"/>
    <p:sldId id="428" r:id="rId20"/>
    <p:sldId id="389" r:id="rId21"/>
    <p:sldId id="390" r:id="rId22"/>
    <p:sldId id="391" r:id="rId23"/>
    <p:sldId id="392" r:id="rId24"/>
    <p:sldId id="393" r:id="rId25"/>
    <p:sldId id="427" r:id="rId26"/>
    <p:sldId id="394" r:id="rId27"/>
    <p:sldId id="395" r:id="rId28"/>
    <p:sldId id="396" r:id="rId29"/>
    <p:sldId id="397" r:id="rId30"/>
    <p:sldId id="398" r:id="rId31"/>
    <p:sldId id="429" r:id="rId32"/>
    <p:sldId id="433" r:id="rId33"/>
    <p:sldId id="399" r:id="rId34"/>
    <p:sldId id="401" r:id="rId35"/>
    <p:sldId id="402" r:id="rId36"/>
    <p:sldId id="403" r:id="rId37"/>
    <p:sldId id="404" r:id="rId38"/>
    <p:sldId id="405" r:id="rId39"/>
    <p:sldId id="406" r:id="rId40"/>
    <p:sldId id="407" r:id="rId41"/>
    <p:sldId id="408" r:id="rId42"/>
    <p:sldId id="409" r:id="rId43"/>
    <p:sldId id="410" r:id="rId44"/>
    <p:sldId id="411" r:id="rId45"/>
    <p:sldId id="412" r:id="rId46"/>
    <p:sldId id="413" r:id="rId47"/>
    <p:sldId id="415" r:id="rId48"/>
    <p:sldId id="416" r:id="rId49"/>
    <p:sldId id="417" r:id="rId50"/>
    <p:sldId id="430" r:id="rId51"/>
    <p:sldId id="418" r:id="rId52"/>
    <p:sldId id="419" r:id="rId53"/>
    <p:sldId id="420" r:id="rId54"/>
    <p:sldId id="421" r:id="rId55"/>
    <p:sldId id="423" r:id="rId56"/>
    <p:sldId id="424" r:id="rId57"/>
    <p:sldId id="425" r:id="rId58"/>
    <p:sldId id="422" r:id="rId59"/>
    <p:sldId id="377" r:id="rId6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Lst>
        </p14:section>
        <p14:section name="Content pages" id="{7E28E96D-50B7-3247-AD53-91BDC15BF350}">
          <p14:sldIdLst>
            <p14:sldId id="378"/>
            <p14:sldId id="379"/>
            <p14:sldId id="380"/>
            <p14:sldId id="381"/>
            <p14:sldId id="382"/>
            <p14:sldId id="383"/>
            <p14:sldId id="384"/>
            <p14:sldId id="385"/>
            <p14:sldId id="386"/>
            <p14:sldId id="426"/>
            <p14:sldId id="387"/>
            <p14:sldId id="388"/>
            <p14:sldId id="428"/>
            <p14:sldId id="389"/>
            <p14:sldId id="390"/>
            <p14:sldId id="391"/>
            <p14:sldId id="392"/>
            <p14:sldId id="393"/>
            <p14:sldId id="427"/>
            <p14:sldId id="394"/>
            <p14:sldId id="395"/>
            <p14:sldId id="396"/>
            <p14:sldId id="397"/>
            <p14:sldId id="398"/>
            <p14:sldId id="429"/>
            <p14:sldId id="433"/>
            <p14:sldId id="399"/>
            <p14:sldId id="401"/>
            <p14:sldId id="402"/>
            <p14:sldId id="403"/>
            <p14:sldId id="404"/>
            <p14:sldId id="405"/>
            <p14:sldId id="406"/>
            <p14:sldId id="407"/>
            <p14:sldId id="408"/>
            <p14:sldId id="409"/>
            <p14:sldId id="410"/>
            <p14:sldId id="411"/>
            <p14:sldId id="412"/>
            <p14:sldId id="413"/>
            <p14:sldId id="415"/>
            <p14:sldId id="416"/>
            <p14:sldId id="417"/>
            <p14:sldId id="430"/>
            <p14:sldId id="418"/>
            <p14:sldId id="419"/>
            <p14:sldId id="420"/>
            <p14:sldId id="421"/>
            <p14:sldId id="423"/>
            <p14:sldId id="424"/>
            <p14:sldId id="425"/>
            <p14:sldId id="422"/>
            <p14:sldId id="377"/>
          </p14:sldIdLst>
        </p14:section>
        <p14:section name="Back pages" id="{464B67E6-705F-6C47-96AB-B85029C642B4}">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Rogers (Insight Global)" initials="SR(G" lastIdx="19" clrIdx="0">
    <p:extLst>
      <p:ext uri="{19B8F6BF-5375-455C-9EA6-DF929625EA0E}">
        <p15:presenceInfo xmlns:p15="http://schemas.microsoft.com/office/powerpoint/2012/main" userId="S-1-5-21-2127521184-1604012920-1887927527-9067638" providerId="AD"/>
      </p:ext>
    </p:extLst>
  </p:cmAuthor>
  <p:cmAuthor id="2" name="TWB_Trevor" initials="TWB_TJC" lastIdx="0" clrIdx="1"/>
  <p:cmAuthor id="3" name="Tom Stumpf" initials="TS" lastIdx="14" clrIdx="2">
    <p:extLst>
      <p:ext uri="{19B8F6BF-5375-455C-9EA6-DF929625EA0E}">
        <p15:presenceInfo xmlns:p15="http://schemas.microsoft.com/office/powerpoint/2012/main" userId="S-1-5-21-124525095-708259637-1543119021-160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8D6"/>
    <a:srgbClr val="02163E"/>
    <a:srgbClr val="0C6126"/>
    <a:srgbClr val="3F3F3F"/>
    <a:srgbClr val="0E715F"/>
    <a:srgbClr val="3650B8"/>
    <a:srgbClr val="0A5BBA"/>
    <a:srgbClr val="FFF30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981" autoAdjust="0"/>
    <p:restoredTop sz="56283" autoAdjust="0"/>
  </p:normalViewPr>
  <p:slideViewPr>
    <p:cSldViewPr snapToObjects="1">
      <p:cViewPr varScale="1">
        <p:scale>
          <a:sx n="57" d="100"/>
          <a:sy n="57" d="100"/>
        </p:scale>
        <p:origin x="821" y="48"/>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8" d="100"/>
          <a:sy n="58" d="100"/>
        </p:scale>
        <p:origin x="177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6/19/2013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2013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1" y="8685213"/>
            <a:ext cx="4844956" cy="457200"/>
          </a:xfrm>
          <a:prstGeom prst="rect">
            <a:avLst/>
          </a:prstGeom>
        </p:spPr>
        <p:txBody>
          <a:bodyPr vert="horz" lIns="91440" tIns="45720" rIns="91440" bIns="45720" rtlCol="0" anchor="b"/>
          <a:lstStyle>
            <a:lvl1pPr algn="l">
              <a:defRPr sz="1000">
                <a:latin typeface="Segoe" pitchFamily="34" charset="0"/>
              </a:defRPr>
            </a:lvl1pPr>
          </a:lstStyle>
          <a:p>
            <a:r>
              <a:rPr lang="en-US" smtClean="0"/>
              <a:t>© 2013 Microsoft Corporation                                     Microsoft Confidential </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000">
                <a:latin typeface="Segoe" pitchFamily="34" charset="0"/>
              </a:defRPr>
            </a:lvl1pPr>
          </a:lstStyle>
          <a:p>
            <a:fld id="{675416BA-65F7-274A-AD61-D0FA78F3AA6E}" type="slidenum">
              <a:rPr lang="en-US" smtClean="0"/>
              <a:pPr/>
              <a:t>‹#›</a:t>
            </a:fld>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050" kern="1200">
        <a:solidFill>
          <a:schemeClr val="tx1"/>
        </a:solidFill>
        <a:latin typeface="Segoe" pitchFamily="34" charset="0"/>
        <a:ea typeface="+mn-ea"/>
        <a:cs typeface="+mn-cs"/>
      </a:defRPr>
    </a:lvl1pPr>
    <a:lvl2pPr marL="457200" algn="l" defTabSz="457200" rtl="0" eaLnBrk="1" latinLnBrk="0" hangingPunct="1">
      <a:defRPr sz="1050" kern="1200">
        <a:solidFill>
          <a:schemeClr val="tx1"/>
        </a:solidFill>
        <a:latin typeface="Segoe" pitchFamily="34" charset="0"/>
        <a:ea typeface="+mn-ea"/>
        <a:cs typeface="+mn-cs"/>
      </a:defRPr>
    </a:lvl2pPr>
    <a:lvl3pPr marL="914400" algn="l" defTabSz="457200" rtl="0" eaLnBrk="1" latinLnBrk="0" hangingPunct="1">
      <a:defRPr sz="1050" kern="1200">
        <a:solidFill>
          <a:schemeClr val="tx1"/>
        </a:solidFill>
        <a:latin typeface="Segoe" pitchFamily="34" charset="0"/>
        <a:ea typeface="+mn-ea"/>
        <a:cs typeface="+mn-cs"/>
      </a:defRPr>
    </a:lvl3pPr>
    <a:lvl4pPr marL="1371600" algn="l" defTabSz="457200" rtl="0" eaLnBrk="1" latinLnBrk="0" hangingPunct="1">
      <a:defRPr sz="1050" kern="1200">
        <a:solidFill>
          <a:schemeClr val="tx1"/>
        </a:solidFill>
        <a:latin typeface="Segoe" pitchFamily="34" charset="0"/>
        <a:ea typeface="+mn-ea"/>
        <a:cs typeface="+mn-cs"/>
      </a:defRPr>
    </a:lvl4pPr>
    <a:lvl5pPr marL="1828800" algn="l" defTabSz="457200" rtl="0" eaLnBrk="1" latinLnBrk="0" hangingPunct="1">
      <a:defRPr sz="1050" kern="1200">
        <a:solidFill>
          <a:schemeClr val="tx1"/>
        </a:solidFill>
        <a:latin typeface="Segoe"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technet.microsoft.com/en-us/library/dd362055.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technet.microsoft.com/en-us/library/dd309734.aspx"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www.w3.org/RDF/"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766329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dirty="0"/>
          </a:p>
        </p:txBody>
      </p:sp>
    </p:spTree>
    <p:extLst>
      <p:ext uri="{BB962C8B-B14F-4D97-AF65-F5344CB8AC3E}">
        <p14:creationId xmlns:p14="http://schemas.microsoft.com/office/powerpoint/2010/main" val="790286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dirty="0"/>
          </a:p>
        </p:txBody>
      </p:sp>
    </p:spTree>
    <p:extLst>
      <p:ext uri="{BB962C8B-B14F-4D97-AF65-F5344CB8AC3E}">
        <p14:creationId xmlns:p14="http://schemas.microsoft.com/office/powerpoint/2010/main" val="1071598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dirty="0"/>
          </a:p>
        </p:txBody>
      </p:sp>
      <p:sp>
        <p:nvSpPr>
          <p:cNvPr id="6" name="Rectangle 5"/>
          <p:cNvSpPr/>
          <p:nvPr/>
        </p:nvSpPr>
        <p:spPr>
          <a:xfrm>
            <a:off x="985921" y="4370805"/>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cs typeface="Segoe UI" pitchFamily="34" charset="0"/>
              </a:rPr>
              <a:t>As a security best practice, we recommend that you prevent users from making changes to this directory. Only read access is required to perform an installation from the directory. </a:t>
            </a:r>
            <a:endParaRPr lang="en-US" sz="1100" b="1" dirty="0">
              <a:solidFill>
                <a:schemeClr val="tx1"/>
              </a:solidFill>
              <a:cs typeface="Segoe UI" pitchFamily="34" charset="0"/>
            </a:endParaRP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66154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914363" rtl="0" eaLnBrk="1" fontAlgn="auto" latinLnBrk="0" hangingPunct="1">
              <a:lnSpc>
                <a:spcPct val="100000"/>
              </a:lnSpc>
              <a:spcBef>
                <a:spcPts val="300"/>
              </a:spcBef>
              <a:spcAft>
                <a:spcPts val="600"/>
              </a:spcAft>
              <a:buClrTx/>
              <a:buSzTx/>
              <a:buFontTx/>
              <a:buNone/>
              <a:tabLst/>
              <a:defRPr/>
            </a:pPr>
            <a:r>
              <a:rPr lang="en-US" b="1" dirty="0" smtClean="0"/>
              <a:t>Create service accounts</a:t>
            </a:r>
          </a:p>
          <a:p>
            <a:r>
              <a:rPr lang="en-US" dirty="0" smtClean="0">
                <a:effectLst/>
              </a:rPr>
              <a:t>An implementation of Microsoft Dynamics AX requires many services to run. Set up accounts to run the services. Each account that you set up must have the following characteristics: </a:t>
            </a:r>
          </a:p>
          <a:p>
            <a:pPr marL="171450" indent="-171450">
              <a:buFont typeface="Arial" panose="020B0604020202020204" pitchFamily="34" charset="0"/>
              <a:buChar char="•"/>
            </a:pPr>
            <a:r>
              <a:rPr lang="en-US" dirty="0" smtClean="0">
                <a:effectLst/>
              </a:rPr>
              <a:t>It must be a dedicated account. A dedicated account is used only for a specific service. </a:t>
            </a:r>
          </a:p>
          <a:p>
            <a:pPr marL="171450" indent="-171450">
              <a:buFont typeface="Arial" panose="020B0604020202020204" pitchFamily="34" charset="0"/>
              <a:buChar char="•"/>
            </a:pPr>
            <a:r>
              <a:rPr lang="en-US" dirty="0" smtClean="0">
                <a:effectLst/>
              </a:rPr>
              <a:t>It must have a password that does not expire. </a:t>
            </a:r>
          </a:p>
          <a:p>
            <a:pPr marL="171450" indent="-171450">
              <a:buFont typeface="Arial" panose="020B0604020202020204" pitchFamily="34" charset="0"/>
              <a:buChar char="•"/>
            </a:pPr>
            <a:r>
              <a:rPr lang="en-US" dirty="0" smtClean="0">
                <a:effectLst/>
              </a:rPr>
              <a:t>It must have minimal access to network resources. </a:t>
            </a:r>
          </a:p>
          <a:p>
            <a:pPr marL="171450" indent="-171450">
              <a:buFont typeface="Arial" panose="020B0604020202020204" pitchFamily="34" charset="0"/>
              <a:buChar char="•"/>
            </a:pPr>
            <a:r>
              <a:rPr lang="en-US" dirty="0" smtClean="0">
                <a:effectLst/>
              </a:rPr>
              <a:t>It must be able to log on as a service. </a:t>
            </a:r>
          </a:p>
          <a:p>
            <a:pPr marL="0" marR="0" lvl="0" indent="0" algn="l" defTabSz="914363" rtl="0" eaLnBrk="1" fontAlgn="auto" latinLnBrk="0" hangingPunct="1">
              <a:lnSpc>
                <a:spcPct val="100000"/>
              </a:lnSpc>
              <a:spcBef>
                <a:spcPts val="300"/>
              </a:spcBef>
              <a:spcAft>
                <a:spcPts val="600"/>
              </a:spcAft>
              <a:buClrTx/>
              <a:buSzTx/>
              <a:buFontTx/>
              <a:buNone/>
              <a:tabLst/>
              <a:defRPr/>
            </a:pPr>
            <a:r>
              <a:rPr lang="en-US" b="0" dirty="0" smtClean="0">
                <a:effectLst/>
              </a:rPr>
              <a:t>For more information, see: </a:t>
            </a:r>
            <a:r>
              <a:rPr lang="en-US" b="0" dirty="0" smtClean="0">
                <a:effectLst/>
                <a:hlinkClick r:id="rId3"/>
              </a:rPr>
              <a:t>http://technet.microsoft.com/en-us/library/dd362055.aspx</a:t>
            </a:r>
            <a:endParaRPr lang="en-US" b="0" dirty="0" smtClean="0">
              <a:effectLst/>
            </a:endParaRPr>
          </a:p>
          <a:p>
            <a:pPr marL="0" marR="0" lvl="0" indent="0" algn="l" defTabSz="914363" rtl="0" eaLnBrk="1" fontAlgn="auto" latinLnBrk="0" hangingPunct="1">
              <a:lnSpc>
                <a:spcPct val="100000"/>
              </a:lnSpc>
              <a:spcBef>
                <a:spcPts val="300"/>
              </a:spcBef>
              <a:spcAft>
                <a:spcPts val="600"/>
              </a:spcAft>
              <a:buClrTx/>
              <a:buSzTx/>
              <a:buFontTx/>
              <a:buNone/>
              <a:tabLst/>
              <a:defRPr/>
            </a:pPr>
            <a:endParaRPr lang="en-US" b="1" dirty="0" smtClean="0">
              <a:effectLst/>
            </a:endParaRPr>
          </a:p>
          <a:p>
            <a:pPr marL="0" marR="0" lvl="0" indent="0" algn="l" defTabSz="914363" rtl="0" eaLnBrk="1" fontAlgn="auto" latinLnBrk="0" hangingPunct="1">
              <a:lnSpc>
                <a:spcPct val="100000"/>
              </a:lnSpc>
              <a:spcBef>
                <a:spcPts val="300"/>
              </a:spcBef>
              <a:spcAft>
                <a:spcPts val="600"/>
              </a:spcAft>
              <a:buClrTx/>
              <a:buSzTx/>
              <a:buFontTx/>
              <a:buNone/>
              <a:tabLst/>
              <a:defRPr/>
            </a:pPr>
            <a:r>
              <a:rPr lang="en-US" b="1" dirty="0" smtClean="0">
                <a:effectLst/>
              </a:rPr>
              <a:t>Configure SQL Server and storage settings [AX 2012]</a:t>
            </a:r>
          </a:p>
          <a:p>
            <a:pPr marL="0" marR="0" lvl="0" indent="0" algn="l" defTabSz="914363" rtl="0" eaLnBrk="1" fontAlgn="auto" latinLnBrk="0" hangingPunct="1">
              <a:lnSpc>
                <a:spcPct val="100000"/>
              </a:lnSpc>
              <a:spcBef>
                <a:spcPts val="300"/>
              </a:spcBef>
              <a:spcAft>
                <a:spcPts val="600"/>
              </a:spcAft>
              <a:buClrTx/>
              <a:buSzTx/>
              <a:buFontTx/>
              <a:buNone/>
              <a:tabLst/>
              <a:defRPr/>
            </a:pPr>
            <a:r>
              <a:rPr lang="en-US" dirty="0" smtClean="0">
                <a:hlinkClick r:id="rId4"/>
              </a:rPr>
              <a:t>http://technet.microsoft.com/en-us/library/dd309734.aspx</a:t>
            </a:r>
            <a:endParaRPr lang="en-US" dirty="0" smtClean="0"/>
          </a:p>
          <a:p>
            <a:pPr marL="0" marR="0" lvl="0" indent="0" algn="l" defTabSz="914363" rtl="0" eaLnBrk="1" fontAlgn="auto" latinLnBrk="0" hangingPunct="1">
              <a:lnSpc>
                <a:spcPct val="100000"/>
              </a:lnSpc>
              <a:spcBef>
                <a:spcPts val="300"/>
              </a:spcBef>
              <a:spcAft>
                <a:spcPts val="600"/>
              </a:spcAft>
              <a:buClrTx/>
              <a:buSzTx/>
              <a:buFontTx/>
              <a:buNone/>
              <a:tabLst/>
              <a:defRPr/>
            </a:pP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dirty="0"/>
          </a:p>
        </p:txBody>
      </p:sp>
    </p:spTree>
    <p:extLst>
      <p:ext uri="{BB962C8B-B14F-4D97-AF65-F5344CB8AC3E}">
        <p14:creationId xmlns:p14="http://schemas.microsoft.com/office/powerpoint/2010/main" val="172861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914363" rtl="0" eaLnBrk="1" fontAlgn="auto" latinLnBrk="0" hangingPunct="1">
              <a:lnSpc>
                <a:spcPct val="100000"/>
              </a:lnSpc>
              <a:spcBef>
                <a:spcPts val="300"/>
              </a:spcBef>
              <a:spcAft>
                <a:spcPts val="600"/>
              </a:spcAft>
              <a:buClrTx/>
              <a:buSzTx/>
              <a:buFontTx/>
              <a:buNone/>
              <a:tabLst/>
              <a:defRPr/>
            </a:pPr>
            <a:r>
              <a:rPr lang="en-US" b="1" dirty="0" smtClean="0"/>
              <a:t>Include updates and models</a:t>
            </a:r>
          </a:p>
          <a:p>
            <a:pPr marL="171450" lvl="0" indent="-171450">
              <a:buFont typeface="Arial" panose="020B0604020202020204" pitchFamily="34" charset="0"/>
              <a:buChar char="•"/>
            </a:pPr>
            <a:r>
              <a:rPr lang="en-US" b="0" dirty="0" smtClean="0"/>
              <a:t>Add any service packs or cumulative updates to the </a:t>
            </a:r>
            <a:r>
              <a:rPr lang="en-US" b="1" dirty="0" smtClean="0"/>
              <a:t>Updates</a:t>
            </a:r>
            <a:r>
              <a:rPr lang="en-US" b="0" dirty="0" smtClean="0"/>
              <a:t> folder.</a:t>
            </a:r>
          </a:p>
          <a:p>
            <a:pPr marL="171450" lvl="0" indent="-171450">
              <a:buFont typeface="Arial" panose="020B0604020202020204" pitchFamily="34" charset="0"/>
              <a:buChar char="•"/>
            </a:pPr>
            <a:r>
              <a:rPr lang="en-US" b="0" dirty="0" smtClean="0"/>
              <a:t>Add any</a:t>
            </a:r>
            <a:r>
              <a:rPr lang="en-US" b="0" baseline="0" dirty="0" smtClean="0"/>
              <a:t> custom models to a folder you create in the </a:t>
            </a:r>
            <a:r>
              <a:rPr lang="en-US" b="1" baseline="0" dirty="0" smtClean="0"/>
              <a:t>Models</a:t>
            </a:r>
            <a:r>
              <a:rPr lang="en-US" b="0" baseline="0" dirty="0" smtClean="0"/>
              <a:t> folder.</a:t>
            </a:r>
          </a:p>
          <a:p>
            <a:pPr marL="171450" lvl="0" indent="-171450">
              <a:buFont typeface="Arial" panose="020B0604020202020204" pitchFamily="34" charset="0"/>
              <a:buChar char="•"/>
            </a:pPr>
            <a:r>
              <a:rPr lang="en-US" sz="1050" kern="1200" dirty="0" smtClean="0">
                <a:solidFill>
                  <a:schemeClr val="tx1"/>
                </a:solidFill>
                <a:effectLst/>
                <a:latin typeface="Segoe UI" pitchFamily="34" charset="0"/>
                <a:ea typeface="+mn-ea"/>
                <a:cs typeface="+mn-cs"/>
              </a:rPr>
              <a:t>Please note only Cumulative Updates for Microsoft Dynamics AX 2012 are supported for slipstream, other types of hotfixes will need to be installed manually, as per the fix instructions.</a:t>
            </a:r>
            <a:endParaRPr lang="en-US" b="0" dirty="0" smtClean="0"/>
          </a:p>
          <a:p>
            <a:pPr marL="0" lvl="0" indent="0">
              <a:buNone/>
            </a:pPr>
            <a:endParaRPr lang="en-US" b="1" dirty="0" smtClean="0"/>
          </a:p>
          <a:p>
            <a:pPr marL="0" lvl="0" indent="0">
              <a:buNone/>
            </a:pPr>
            <a:r>
              <a:rPr lang="en-US" b="1" dirty="0" smtClean="0"/>
              <a:t>Validate firewall ports are open</a:t>
            </a:r>
          </a:p>
          <a:p>
            <a:pPr marL="171450" lvl="0" indent="-171450">
              <a:buFont typeface="Arial" panose="020B0604020202020204" pitchFamily="34" charset="0"/>
              <a:buChar char="•"/>
            </a:pPr>
            <a:r>
              <a:rPr lang="en-US" dirty="0" smtClean="0"/>
              <a:t>AOS to SQL Server (typically, TCP 1433, but can be other</a:t>
            </a:r>
            <a:r>
              <a:rPr lang="en-US" baseline="0" dirty="0" smtClean="0"/>
              <a:t> ports depending on configuration).</a:t>
            </a:r>
          </a:p>
          <a:p>
            <a:pPr marL="171450" lvl="0" indent="-171450">
              <a:buFont typeface="Arial" panose="020B0604020202020204" pitchFamily="34" charset="0"/>
              <a:buChar char="•"/>
            </a:pPr>
            <a:r>
              <a:rPr lang="en-US" dirty="0" smtClean="0"/>
              <a:t>Client to AOS (typically, TCP 2712</a:t>
            </a:r>
            <a:r>
              <a:rPr lang="en-US" baseline="0" dirty="0" smtClean="0"/>
              <a:t> for RPC and TCP 8101 for services, but can be other ports depending on configuration).</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dirty="0"/>
          </a:p>
        </p:txBody>
      </p:sp>
    </p:spTree>
    <p:extLst>
      <p:ext uri="{BB962C8B-B14F-4D97-AF65-F5344CB8AC3E}">
        <p14:creationId xmlns:p14="http://schemas.microsoft.com/office/powerpoint/2010/main" val="2521197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Autofit/>
          </a:bodyPr>
          <a:lstStyle/>
          <a:p>
            <a:r>
              <a:rPr lang="en-US" b="1" dirty="0" smtClean="0">
                <a:effectLst/>
              </a:rPr>
              <a:t>Verify that you have the required permissions for installation [AX 2012]</a:t>
            </a:r>
          </a:p>
          <a:p>
            <a:r>
              <a:rPr lang="en-US" b="0" dirty="0" smtClean="0">
                <a:effectLst/>
              </a:rPr>
              <a:t>http://technet.microsoft.com/en-us/library/aa496457.aspx</a:t>
            </a:r>
          </a:p>
          <a:p>
            <a:endParaRPr lang="en-US" b="1" dirty="0" smtClean="0">
              <a:effectLst/>
            </a:endParaRPr>
          </a:p>
          <a:p>
            <a:r>
              <a:rPr lang="en-US" b="1" dirty="0" smtClean="0">
                <a:effectLst/>
              </a:rPr>
              <a:t>Database</a:t>
            </a:r>
          </a:p>
          <a:p>
            <a:pPr marL="171450" indent="-171450">
              <a:buFont typeface="Arial" panose="020B0604020202020204" pitchFamily="34" charset="0"/>
              <a:buChar char="•"/>
            </a:pPr>
            <a:r>
              <a:rPr lang="en-US" dirty="0" smtClean="0">
                <a:effectLst/>
              </a:rPr>
              <a:t>Membership in the </a:t>
            </a:r>
            <a:r>
              <a:rPr lang="en-US" b="1" dirty="0" err="1" smtClean="0">
                <a:effectLst/>
              </a:rPr>
              <a:t>dbcreator</a:t>
            </a:r>
            <a:r>
              <a:rPr lang="en-US" dirty="0" smtClean="0">
                <a:effectLst/>
              </a:rPr>
              <a:t> server role in SQL Server </a:t>
            </a:r>
          </a:p>
          <a:p>
            <a:pPr marL="171450" indent="-171450">
              <a:buFont typeface="Arial" panose="020B0604020202020204" pitchFamily="34" charset="0"/>
              <a:buChar char="•"/>
            </a:pPr>
            <a:r>
              <a:rPr lang="en-US" dirty="0" smtClean="0">
                <a:effectLst/>
              </a:rPr>
              <a:t>Membership in the </a:t>
            </a:r>
            <a:r>
              <a:rPr lang="en-US" b="1" dirty="0" err="1" smtClean="0">
                <a:effectLst/>
              </a:rPr>
              <a:t>securityadmin</a:t>
            </a:r>
            <a:r>
              <a:rPr lang="en-US" dirty="0" smtClean="0">
                <a:effectLst/>
              </a:rPr>
              <a:t> server role in SQL Server </a:t>
            </a:r>
          </a:p>
          <a:p>
            <a:pPr marL="171450" indent="-171450">
              <a:buFont typeface="Arial" panose="020B0604020202020204" pitchFamily="34" charset="0"/>
              <a:buChar char="•"/>
            </a:pPr>
            <a:r>
              <a:rPr lang="en-US" dirty="0" smtClean="0">
                <a:effectLst/>
              </a:rPr>
              <a:t>Membership in the </a:t>
            </a:r>
            <a:r>
              <a:rPr lang="en-US" b="1" dirty="0" err="1" smtClean="0">
                <a:effectLst/>
              </a:rPr>
              <a:t>db_accessadmin</a:t>
            </a:r>
            <a:r>
              <a:rPr lang="en-US" dirty="0" smtClean="0">
                <a:effectLst/>
              </a:rPr>
              <a:t> database role in SQL Server for the Microsoft Dynamics AX database </a:t>
            </a:r>
          </a:p>
          <a:p>
            <a:pPr marL="171450" indent="-171450">
              <a:buFont typeface="Arial" panose="020B0604020202020204" pitchFamily="34" charset="0"/>
              <a:buChar char="•"/>
            </a:pPr>
            <a:r>
              <a:rPr lang="en-US" dirty="0" smtClean="0">
                <a:effectLst/>
              </a:rPr>
              <a:t>If you install the databases remotely from a computer other than the database server, you must log on to the remote computer by using an account that is an administrator on the SQL Server computer. Setup requires access to SQL Server services. </a:t>
            </a:r>
          </a:p>
          <a:p>
            <a:endParaRPr lang="en-US" dirty="0" smtClean="0">
              <a:effectLst/>
            </a:endParaRPr>
          </a:p>
          <a:p>
            <a:r>
              <a:rPr lang="en-US" b="1" dirty="0" smtClean="0">
                <a:effectLst/>
              </a:rPr>
              <a:t>Application Object Server (AOS) </a:t>
            </a:r>
          </a:p>
          <a:p>
            <a:r>
              <a:rPr lang="en-US" dirty="0" smtClean="0">
                <a:effectLst/>
              </a:rPr>
              <a:t>Membership in the </a:t>
            </a:r>
            <a:r>
              <a:rPr lang="en-US" b="1" dirty="0" err="1" smtClean="0">
                <a:effectLst/>
              </a:rPr>
              <a:t>sysadmin</a:t>
            </a:r>
            <a:r>
              <a:rPr lang="en-US" dirty="0" smtClean="0">
                <a:effectLst/>
              </a:rPr>
              <a:t> role on the instance of SQL Server that you want to connect to.</a:t>
            </a:r>
          </a:p>
          <a:p>
            <a:endParaRPr lang="en-US" dirty="0" smtClean="0">
              <a:effectLst/>
            </a:endParaRPr>
          </a:p>
          <a:p>
            <a:r>
              <a:rPr lang="en-US" b="1" dirty="0" smtClean="0">
                <a:effectLst/>
              </a:rPr>
              <a:t>Enterprise Portal for Microsoft Dynamics AX </a:t>
            </a:r>
          </a:p>
          <a:p>
            <a:pPr marL="171450" indent="-171450">
              <a:buFont typeface="Arial" panose="020B0604020202020204" pitchFamily="34" charset="0"/>
              <a:buChar char="•"/>
            </a:pPr>
            <a:r>
              <a:rPr lang="en-US" dirty="0" smtClean="0">
                <a:effectLst/>
              </a:rPr>
              <a:t>Membership in the </a:t>
            </a:r>
            <a:r>
              <a:rPr lang="en-US" b="1" dirty="0" smtClean="0">
                <a:effectLst/>
              </a:rPr>
              <a:t>System administrator</a:t>
            </a:r>
            <a:r>
              <a:rPr lang="en-US" dirty="0" smtClean="0">
                <a:effectLst/>
              </a:rPr>
              <a:t> role in Microsoft Dynamics AX </a:t>
            </a:r>
          </a:p>
          <a:p>
            <a:pPr marL="171450" indent="-171450">
              <a:buFont typeface="Arial" panose="020B0604020202020204" pitchFamily="34" charset="0"/>
              <a:buChar char="•"/>
            </a:pPr>
            <a:r>
              <a:rPr lang="en-US" dirty="0" smtClean="0">
                <a:effectLst/>
              </a:rPr>
              <a:t>Membership in the </a:t>
            </a:r>
            <a:r>
              <a:rPr lang="en-US" b="1" dirty="0" smtClean="0">
                <a:effectLst/>
              </a:rPr>
              <a:t>Administrators</a:t>
            </a:r>
            <a:r>
              <a:rPr lang="en-US" dirty="0" smtClean="0">
                <a:effectLst/>
              </a:rPr>
              <a:t> group in Windows on the web server </a:t>
            </a:r>
          </a:p>
          <a:p>
            <a:pPr marL="171450" indent="-171450">
              <a:buFont typeface="Arial" panose="020B0604020202020204" pitchFamily="34" charset="0"/>
              <a:buChar char="•"/>
            </a:pPr>
            <a:r>
              <a:rPr lang="en-US" dirty="0" smtClean="0">
                <a:effectLst/>
              </a:rPr>
              <a:t>Membership in the </a:t>
            </a:r>
            <a:r>
              <a:rPr lang="en-US" b="1" dirty="0" smtClean="0">
                <a:effectLst/>
              </a:rPr>
              <a:t>Farm Administrators</a:t>
            </a:r>
            <a:r>
              <a:rPr lang="en-US" dirty="0" smtClean="0">
                <a:effectLst/>
              </a:rPr>
              <a:t> group in Microsoft SharePoint 2010 products </a:t>
            </a:r>
          </a:p>
          <a:p>
            <a:pPr marL="171450" indent="-171450">
              <a:buFont typeface="Arial" panose="020B0604020202020204" pitchFamily="34" charset="0"/>
              <a:buChar char="•"/>
            </a:pPr>
            <a:r>
              <a:rPr lang="en-US" dirty="0" smtClean="0">
                <a:effectLst/>
              </a:rPr>
              <a:t>Membership in the </a:t>
            </a:r>
            <a:r>
              <a:rPr lang="en-US" b="1" dirty="0" err="1" smtClean="0">
                <a:effectLst/>
              </a:rPr>
              <a:t>dbcreator</a:t>
            </a:r>
            <a:r>
              <a:rPr lang="en-US" dirty="0" smtClean="0">
                <a:effectLst/>
              </a:rPr>
              <a:t> role on the instance of SQL Server that is used for SharePoint 2010 products </a:t>
            </a:r>
          </a:p>
          <a:p>
            <a:pPr marL="171450" indent="-171450">
              <a:buFont typeface="Arial" panose="020B0604020202020204" pitchFamily="34" charset="0"/>
              <a:buChar char="•"/>
            </a:pPr>
            <a:r>
              <a:rPr lang="en-US" dirty="0" smtClean="0">
                <a:effectLst/>
              </a:rPr>
              <a:t>Membership in the </a:t>
            </a:r>
            <a:r>
              <a:rPr lang="en-US" b="1" dirty="0" err="1" smtClean="0">
                <a:effectLst/>
              </a:rPr>
              <a:t>WSS_Content_Application_Pools</a:t>
            </a:r>
            <a:r>
              <a:rPr lang="en-US" dirty="0" smtClean="0">
                <a:effectLst/>
              </a:rPr>
              <a:t> database role in the </a:t>
            </a:r>
            <a:r>
              <a:rPr lang="en-US" dirty="0" err="1" smtClean="0">
                <a:effectLst/>
              </a:rPr>
              <a:t>SharePoint_Config</a:t>
            </a:r>
            <a:r>
              <a:rPr lang="en-US" dirty="0" smtClean="0">
                <a:effectLst/>
              </a:rPr>
              <a:t> database </a:t>
            </a:r>
          </a:p>
          <a:p>
            <a:endParaRPr lang="en-US" dirty="0" smtClean="0">
              <a:effectLst/>
            </a:endParaRPr>
          </a:p>
          <a:p>
            <a:endParaRPr lang="en-US" dirty="0" smtClean="0">
              <a:effectLst/>
            </a:endParaRP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dirty="0"/>
          </a:p>
        </p:txBody>
      </p:sp>
    </p:spTree>
    <p:extLst>
      <p:ext uri="{BB962C8B-B14F-4D97-AF65-F5344CB8AC3E}">
        <p14:creationId xmlns:p14="http://schemas.microsoft.com/office/powerpoint/2010/main" val="2740345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72979"/>
            <a:ext cx="6096000" cy="8312233"/>
          </a:xfrm>
        </p:spPr>
        <p:txBody>
          <a:bodyPr/>
          <a:lstStyle/>
          <a:p>
            <a:r>
              <a:rPr lang="en-US" b="1" dirty="0" smtClean="0"/>
              <a:t>Installation Preparation (continued)</a:t>
            </a:r>
          </a:p>
          <a:p>
            <a:endParaRPr lang="en-US" dirty="0"/>
          </a:p>
          <a:p>
            <a:r>
              <a:rPr lang="en-US" b="1" dirty="0"/>
              <a:t>Enterprise Search </a:t>
            </a:r>
          </a:p>
          <a:p>
            <a:pPr marL="171450" indent="-171450">
              <a:buFont typeface="Arial" panose="020B0604020202020204" pitchFamily="34" charset="0"/>
              <a:buChar char="•"/>
            </a:pPr>
            <a:r>
              <a:rPr lang="en-US" dirty="0"/>
              <a:t>Membership in the </a:t>
            </a:r>
            <a:r>
              <a:rPr lang="en-US" b="1" dirty="0"/>
              <a:t>System administrator</a:t>
            </a:r>
            <a:r>
              <a:rPr lang="en-US" dirty="0"/>
              <a:t> role in Microsoft Dynamics AX </a:t>
            </a:r>
          </a:p>
          <a:p>
            <a:pPr marL="171450" indent="-171450">
              <a:buFont typeface="Arial" panose="020B0604020202020204" pitchFamily="34" charset="0"/>
              <a:buChar char="•"/>
            </a:pPr>
            <a:r>
              <a:rPr lang="en-US" dirty="0"/>
              <a:t>Membership in the </a:t>
            </a:r>
            <a:r>
              <a:rPr lang="en-US" b="1" dirty="0"/>
              <a:t>Administrator</a:t>
            </a:r>
            <a:r>
              <a:rPr lang="en-US" dirty="0"/>
              <a:t> group in Microsoft SharePoint Foundation</a:t>
            </a:r>
          </a:p>
          <a:p>
            <a:pPr marL="171450" indent="-171450">
              <a:buFont typeface="Arial" panose="020B0604020202020204" pitchFamily="34" charset="0"/>
              <a:buChar char="•"/>
            </a:pPr>
            <a:r>
              <a:rPr lang="en-US" dirty="0"/>
              <a:t>Membership in the </a:t>
            </a:r>
            <a:r>
              <a:rPr lang="en-US" b="1" dirty="0" err="1"/>
              <a:t>dbcreator</a:t>
            </a:r>
            <a:r>
              <a:rPr lang="en-US" dirty="0"/>
              <a:t> role on the instance of SQL Server that is used for SharePoint </a:t>
            </a:r>
            <a:r>
              <a:rPr lang="en-US" dirty="0" smtClean="0"/>
              <a:t>Foundation</a:t>
            </a:r>
          </a:p>
          <a:p>
            <a:r>
              <a:rPr lang="en-US" dirty="0" smtClean="0"/>
              <a:t> </a:t>
            </a:r>
            <a:endParaRPr lang="en-US" dirty="0"/>
          </a:p>
          <a:p>
            <a:r>
              <a:rPr lang="en-US" b="1" dirty="0" smtClean="0"/>
              <a:t>Help </a:t>
            </a:r>
            <a:r>
              <a:rPr lang="en-US" b="1" dirty="0"/>
              <a:t>server </a:t>
            </a:r>
          </a:p>
          <a:p>
            <a:pPr marL="171450" indent="-171450">
              <a:buFont typeface="Arial" panose="020B0604020202020204" pitchFamily="34" charset="0"/>
              <a:buChar char="•"/>
            </a:pPr>
            <a:r>
              <a:rPr lang="en-US" dirty="0"/>
              <a:t>Membership in the </a:t>
            </a:r>
            <a:r>
              <a:rPr lang="en-US" b="1" dirty="0"/>
              <a:t>System administrator</a:t>
            </a:r>
            <a:r>
              <a:rPr lang="en-US" dirty="0"/>
              <a:t> role in Microsoft Dynamics AX </a:t>
            </a:r>
          </a:p>
          <a:p>
            <a:pPr marL="171450" indent="-171450">
              <a:buFont typeface="Arial" panose="020B0604020202020204" pitchFamily="34" charset="0"/>
              <a:buChar char="•"/>
            </a:pPr>
            <a:r>
              <a:rPr lang="en-US" dirty="0"/>
              <a:t>Microsoft SQL Server Reporting Services extensions </a:t>
            </a:r>
          </a:p>
          <a:p>
            <a:pPr marL="171450" indent="-171450">
              <a:buFont typeface="Arial" panose="020B0604020202020204" pitchFamily="34" charset="0"/>
              <a:buChar char="•"/>
            </a:pPr>
            <a:r>
              <a:rPr lang="en-US" dirty="0"/>
              <a:t>Membership in the </a:t>
            </a:r>
            <a:r>
              <a:rPr lang="en-US" b="1" dirty="0"/>
              <a:t>System administrator</a:t>
            </a:r>
            <a:r>
              <a:rPr lang="en-US" dirty="0"/>
              <a:t> role in Microsoft Dynamics AX </a:t>
            </a:r>
          </a:p>
          <a:p>
            <a:pPr marL="171450" indent="-171450">
              <a:buFont typeface="Arial" panose="020B0604020202020204" pitchFamily="34" charset="0"/>
              <a:buChar char="•"/>
            </a:pPr>
            <a:r>
              <a:rPr lang="en-US" dirty="0"/>
              <a:t>Microsoft SQL Server Analysis Services configuration </a:t>
            </a:r>
          </a:p>
          <a:p>
            <a:pPr marL="171450" indent="-171450">
              <a:buFont typeface="Arial" panose="020B0604020202020204" pitchFamily="34" charset="0"/>
              <a:buChar char="•"/>
            </a:pPr>
            <a:r>
              <a:rPr lang="en-US" dirty="0"/>
              <a:t>Membership in the </a:t>
            </a:r>
            <a:r>
              <a:rPr lang="en-US" b="1" dirty="0"/>
              <a:t>System administrator</a:t>
            </a:r>
            <a:r>
              <a:rPr lang="en-US" dirty="0"/>
              <a:t> role in Microsoft Dynamics AX </a:t>
            </a:r>
          </a:p>
          <a:p>
            <a:pPr marL="171450" indent="-171450">
              <a:buFont typeface="Arial" panose="020B0604020202020204" pitchFamily="34" charset="0"/>
              <a:buChar char="•"/>
            </a:pPr>
            <a:r>
              <a:rPr lang="en-US" dirty="0"/>
              <a:t>Membership in the SQL Server </a:t>
            </a:r>
            <a:r>
              <a:rPr lang="en-US" b="1" dirty="0" err="1"/>
              <a:t>securityadmin</a:t>
            </a:r>
            <a:r>
              <a:rPr lang="en-US" dirty="0"/>
              <a:t> server role </a:t>
            </a:r>
          </a:p>
          <a:p>
            <a:pPr marL="171450" indent="-171450">
              <a:buFont typeface="Arial" panose="020B0604020202020204" pitchFamily="34" charset="0"/>
              <a:buChar char="•"/>
            </a:pPr>
            <a:r>
              <a:rPr lang="en-US" dirty="0"/>
              <a:t>Membership in the SQL Server </a:t>
            </a:r>
            <a:r>
              <a:rPr lang="en-US" b="1" dirty="0" err="1"/>
              <a:t>db_owner</a:t>
            </a:r>
            <a:r>
              <a:rPr lang="en-US" dirty="0"/>
              <a:t> database role for the Microsoft Dynamics AX database </a:t>
            </a:r>
          </a:p>
          <a:p>
            <a:endParaRPr lang="en-US" dirty="0"/>
          </a:p>
          <a:p>
            <a:r>
              <a:rPr lang="en-US" b="1" dirty="0"/>
              <a:t>Web services on Internet Information Services (IIS) </a:t>
            </a:r>
          </a:p>
          <a:p>
            <a:r>
              <a:rPr lang="en-US" dirty="0"/>
              <a:t>Membership in the </a:t>
            </a:r>
            <a:r>
              <a:rPr lang="en-US" b="1" dirty="0"/>
              <a:t>System administrator</a:t>
            </a:r>
            <a:r>
              <a:rPr lang="en-US" dirty="0"/>
              <a:t> role in Microsoft Dynamics AX </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dirty="0"/>
          </a:p>
        </p:txBody>
      </p:sp>
    </p:spTree>
    <p:extLst>
      <p:ext uri="{BB962C8B-B14F-4D97-AF65-F5344CB8AC3E}">
        <p14:creationId xmlns:p14="http://schemas.microsoft.com/office/powerpoint/2010/main" val="712272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 video </a:t>
            </a:r>
            <a:r>
              <a:rPr lang="en-US" b="1" dirty="0" smtClean="0"/>
              <a:t>Prep_Installation_Media_Check_Prerequsites.mp4</a:t>
            </a:r>
            <a:r>
              <a:rPr lang="en-US" dirty="0" smtClean="0"/>
              <a:t> </a:t>
            </a:r>
          </a:p>
          <a:p>
            <a:endParaRPr lang="en-US" b="1" dirty="0" smtClean="0"/>
          </a:p>
          <a:p>
            <a:r>
              <a:rPr lang="en-US" b="1" dirty="0" smtClean="0"/>
              <a:t>Procedure: Create a shared directory for installation</a:t>
            </a:r>
          </a:p>
          <a:p>
            <a:pPr marL="228600" lvl="0" indent="-228600">
              <a:buFont typeface="+mj-lt"/>
              <a:buAutoNum type="arabicPeriod"/>
            </a:pPr>
            <a:r>
              <a:rPr lang="en-US" dirty="0" smtClean="0"/>
              <a:t>Create a directory that is named AX2012DVD. </a:t>
            </a:r>
          </a:p>
          <a:p>
            <a:pPr marL="228600" lvl="0" indent="-228600">
              <a:buFont typeface="+mj-lt"/>
              <a:buAutoNum type="arabicPeriod"/>
            </a:pPr>
            <a:r>
              <a:rPr lang="en-US" dirty="0" smtClean="0"/>
              <a:t>Share the AX2012DVD directory. </a:t>
            </a:r>
          </a:p>
          <a:p>
            <a:pPr marL="335752" lvl="1" indent="-228600">
              <a:buFont typeface="+mj-lt"/>
              <a:buAutoNum type="alphaLcPeriod"/>
            </a:pPr>
            <a:r>
              <a:rPr lang="en-US" dirty="0" smtClean="0"/>
              <a:t>Give the </a:t>
            </a:r>
            <a:r>
              <a:rPr lang="en-US" b="1" dirty="0" smtClean="0"/>
              <a:t>Administrator</a:t>
            </a:r>
            <a:r>
              <a:rPr lang="en-US" dirty="0" smtClean="0"/>
              <a:t> group full control, or owner access. </a:t>
            </a:r>
          </a:p>
          <a:p>
            <a:pPr marL="335752" lvl="1" indent="-228600">
              <a:buFont typeface="+mj-lt"/>
              <a:buAutoNum type="alphaLcPeriod"/>
            </a:pPr>
            <a:r>
              <a:rPr lang="en-US" dirty="0" smtClean="0"/>
              <a:t>Give the </a:t>
            </a:r>
            <a:r>
              <a:rPr lang="en-US" b="1" dirty="0" smtClean="0"/>
              <a:t>Everyone</a:t>
            </a:r>
            <a:r>
              <a:rPr lang="en-US" dirty="0" smtClean="0"/>
              <a:t> group read access. </a:t>
            </a:r>
          </a:p>
          <a:p>
            <a:pPr marL="335752" lvl="1" indent="-228600">
              <a:buFont typeface="+mj-lt"/>
              <a:buAutoNum type="alphaLcPeriod"/>
            </a:pPr>
            <a:endParaRPr lang="en-US" dirty="0" smtClean="0"/>
          </a:p>
          <a:p>
            <a:r>
              <a:rPr lang="en-US" b="1" dirty="0" smtClean="0">
                <a:ea typeface="Segoe UI" pitchFamily="34" charset="0"/>
                <a:cs typeface="Segoe UI" pitchFamily="34" charset="0"/>
              </a:rPr>
              <a:t>Procedure: Include Cumulative Update 3 (CU3) as part of the new installation (slipstreaming)</a:t>
            </a:r>
          </a:p>
          <a:p>
            <a:pPr marL="228600" lvl="0" indent="-228600">
              <a:buFont typeface="+mj-lt"/>
              <a:buAutoNum type="arabicPeriod"/>
            </a:pPr>
            <a:r>
              <a:rPr lang="en-US" dirty="0" smtClean="0">
                <a:ea typeface="Segoe UI" pitchFamily="34" charset="0"/>
                <a:cs typeface="Segoe UI" pitchFamily="34" charset="0"/>
              </a:rPr>
              <a:t>Create a CU3 folder under C:\AX2012DVD\Updates.</a:t>
            </a:r>
          </a:p>
          <a:p>
            <a:pPr marL="228600" lvl="0" indent="-228600">
              <a:buFont typeface="+mj-lt"/>
              <a:buAutoNum type="arabicPeriod"/>
            </a:pPr>
            <a:r>
              <a:rPr lang="en-US" dirty="0" smtClean="0">
                <a:ea typeface="Segoe UI" pitchFamily="34" charset="0"/>
                <a:cs typeface="Segoe UI" pitchFamily="34" charset="0"/>
              </a:rPr>
              <a:t>Copy the DynamicsAX2012-KB2709934 file from the AX2012CU3 folder to the C:\AX2012DVD\Updates\CU3 folder.</a:t>
            </a:r>
          </a:p>
          <a:p>
            <a:pPr marL="228600" lvl="0" indent="-228600">
              <a:buFont typeface="+mj-lt"/>
              <a:buAutoNum type="arabicPeriod"/>
            </a:pPr>
            <a:r>
              <a:rPr lang="en-US" dirty="0" smtClean="0">
                <a:ea typeface="Segoe UI" pitchFamily="34" charset="0"/>
                <a:cs typeface="Segoe UI" pitchFamily="34" charset="0"/>
              </a:rPr>
              <a:t>From within the C:\AX2012DVD\Updates\CU3 folder, double-click the DynamicsAX2012-KB2709934 file to extract.</a:t>
            </a:r>
          </a:p>
          <a:p>
            <a:pPr marL="228600" lvl="0" indent="-228600">
              <a:buFont typeface="+mj-lt"/>
              <a:buAutoNum type="arabicPeriod"/>
            </a:pPr>
            <a:endParaRPr lang="en-US" dirty="0" smtClean="0">
              <a:ea typeface="Segoe UI" pitchFamily="34" charset="0"/>
              <a:cs typeface="Segoe UI" pitchFamily="34" charset="0"/>
            </a:endParaRPr>
          </a:p>
          <a:p>
            <a:r>
              <a:rPr lang="en-US" b="1" dirty="0" smtClean="0">
                <a:ea typeface="Segoe UI" pitchFamily="34" charset="0"/>
                <a:cs typeface="Segoe UI" pitchFamily="34" charset="0"/>
              </a:rPr>
              <a:t>Procedure: Add Your Own Models (optional)</a:t>
            </a:r>
          </a:p>
          <a:p>
            <a:pPr marL="228600" lvl="0" indent="-228600">
              <a:buFont typeface="+mj-lt"/>
              <a:buAutoNum type="arabicPeriod"/>
            </a:pPr>
            <a:r>
              <a:rPr lang="en-US" dirty="0" smtClean="0">
                <a:ea typeface="Segoe UI" pitchFamily="34" charset="0"/>
                <a:cs typeface="Segoe UI" pitchFamily="34" charset="0"/>
              </a:rPr>
              <a:t>Browse to the </a:t>
            </a:r>
            <a:r>
              <a:rPr lang="en-US" i="1" dirty="0" smtClean="0">
                <a:ea typeface="Segoe UI" pitchFamily="34" charset="0"/>
                <a:cs typeface="Segoe UI" pitchFamily="34" charset="0"/>
              </a:rPr>
              <a:t>installation path</a:t>
            </a:r>
            <a:r>
              <a:rPr lang="en-US" dirty="0" smtClean="0">
                <a:ea typeface="Segoe UI" pitchFamily="34" charset="0"/>
                <a:cs typeface="Segoe UI" pitchFamily="34" charset="0"/>
              </a:rPr>
              <a:t>\Models\ folder.</a:t>
            </a:r>
          </a:p>
          <a:p>
            <a:pPr marL="228600" lvl="0" indent="-228600">
              <a:buFont typeface="+mj-lt"/>
              <a:buAutoNum type="arabicPeriod"/>
            </a:pPr>
            <a:r>
              <a:rPr lang="en-US" dirty="0" smtClean="0">
                <a:ea typeface="Segoe UI" pitchFamily="34" charset="0"/>
                <a:cs typeface="Segoe UI" pitchFamily="34" charset="0"/>
              </a:rPr>
              <a:t>Create a folder for your model.</a:t>
            </a:r>
          </a:p>
          <a:p>
            <a:pPr marL="228600" lvl="0" indent="-228600">
              <a:buFont typeface="+mj-lt"/>
              <a:buAutoNum type="arabicPeriod"/>
            </a:pPr>
            <a:r>
              <a:rPr lang="en-US" dirty="0" smtClean="0">
                <a:ea typeface="Segoe UI" pitchFamily="34" charset="0"/>
                <a:cs typeface="Segoe UI" pitchFamily="34" charset="0"/>
              </a:rPr>
              <a:t>Copy your .</a:t>
            </a:r>
            <a:r>
              <a:rPr lang="en-US" dirty="0" err="1" smtClean="0">
                <a:ea typeface="Segoe UI" pitchFamily="34" charset="0"/>
                <a:cs typeface="Segoe UI" pitchFamily="34" charset="0"/>
              </a:rPr>
              <a:t>axmodel</a:t>
            </a:r>
            <a:r>
              <a:rPr lang="en-US" dirty="0" smtClean="0">
                <a:ea typeface="Segoe UI" pitchFamily="34" charset="0"/>
                <a:cs typeface="Segoe UI" pitchFamily="34" charset="0"/>
              </a:rPr>
              <a:t> model files to the folder that you created.</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dirty="0"/>
          </a:p>
        </p:txBody>
      </p:sp>
    </p:spTree>
    <p:extLst>
      <p:ext uri="{BB962C8B-B14F-4D97-AF65-F5344CB8AC3E}">
        <p14:creationId xmlns:p14="http://schemas.microsoft.com/office/powerpoint/2010/main" val="3004092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dirty="0"/>
          </a:p>
        </p:txBody>
      </p:sp>
    </p:spTree>
    <p:extLst>
      <p:ext uri="{BB962C8B-B14F-4D97-AF65-F5344CB8AC3E}">
        <p14:creationId xmlns:p14="http://schemas.microsoft.com/office/powerpoint/2010/main" val="1135460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 video </a:t>
            </a:r>
            <a:r>
              <a:rPr lang="en-US" b="1" dirty="0" smtClean="0"/>
              <a:t>Install_Database_Role.mp4 </a:t>
            </a:r>
          </a:p>
          <a:p>
            <a:endParaRPr lang="en-US" b="1" kern="1200" dirty="0" smtClean="0">
              <a:solidFill>
                <a:schemeClr val="tx1"/>
              </a:solidFill>
              <a:effectLst/>
              <a:latin typeface="Segoe"/>
            </a:endParaRPr>
          </a:p>
          <a:p>
            <a:r>
              <a:rPr lang="en-US" b="1" kern="1200" dirty="0" smtClean="0">
                <a:solidFill>
                  <a:schemeClr val="tx1"/>
                </a:solidFill>
                <a:effectLst/>
                <a:latin typeface="Segoe"/>
              </a:rPr>
              <a:t>Procedure: Install the Microsoft Dynamics AX Databases</a:t>
            </a:r>
          </a:p>
          <a:p>
            <a:pPr lvl="0"/>
            <a:endParaRPr lang="en-US" kern="1200" dirty="0" smtClean="0">
              <a:solidFill>
                <a:schemeClr val="tx1"/>
              </a:solidFill>
              <a:effectLst/>
              <a:latin typeface="Segoe"/>
            </a:endParaRPr>
          </a:p>
          <a:p>
            <a:pPr marL="228600" lvl="0" indent="-228600">
              <a:buFont typeface="+mj-lt"/>
              <a:buAutoNum type="arabicPeriod"/>
            </a:pPr>
            <a:r>
              <a:rPr lang="en-US" kern="1200" dirty="0" smtClean="0">
                <a:solidFill>
                  <a:schemeClr val="tx1"/>
                </a:solidFill>
                <a:effectLst/>
                <a:latin typeface="Segoe"/>
              </a:rPr>
              <a:t>Start Microsoft Dynamics AX Setup. Under </a:t>
            </a:r>
            <a:r>
              <a:rPr lang="en-US" b="1" kern="1200" dirty="0" smtClean="0">
                <a:solidFill>
                  <a:schemeClr val="tx1"/>
                </a:solidFill>
                <a:effectLst/>
                <a:latin typeface="Segoe"/>
              </a:rPr>
              <a:t>Install</a:t>
            </a:r>
            <a:r>
              <a:rPr lang="en-US" kern="1200" dirty="0" smtClean="0">
                <a:solidFill>
                  <a:schemeClr val="tx1"/>
                </a:solidFill>
                <a:effectLst/>
                <a:latin typeface="Segoe"/>
              </a:rPr>
              <a:t>, select </a:t>
            </a:r>
            <a:r>
              <a:rPr lang="en-US" b="1" kern="1200" dirty="0" smtClean="0">
                <a:solidFill>
                  <a:schemeClr val="tx1"/>
                </a:solidFill>
                <a:effectLst/>
                <a:latin typeface="Segoe"/>
              </a:rPr>
              <a:t>Microsoft Dynamics AX components</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Step through the initial wizard pages. If the Setup Support files have not yet been installed on this computer, the </a:t>
            </a:r>
            <a:r>
              <a:rPr lang="en-US" b="1" kern="1200" dirty="0" smtClean="0">
                <a:solidFill>
                  <a:schemeClr val="tx1"/>
                </a:solidFill>
                <a:effectLst/>
                <a:latin typeface="Segoe"/>
              </a:rPr>
              <a:t>Select a file location</a:t>
            </a:r>
            <a:r>
              <a:rPr lang="en-US" kern="1200" dirty="0" smtClean="0">
                <a:solidFill>
                  <a:schemeClr val="tx1"/>
                </a:solidFill>
                <a:effectLst/>
                <a:latin typeface="Segoe"/>
              </a:rPr>
              <a:t> page is displayed. The Setup Support files are required for installation.  Provide a file location or accept the default location, and then click </a:t>
            </a:r>
            <a:r>
              <a:rPr lang="en-US" b="1" kern="1200" dirty="0" smtClean="0">
                <a:solidFill>
                  <a:schemeClr val="tx1"/>
                </a:solidFill>
                <a:effectLst/>
                <a:latin typeface="Segoe"/>
              </a:rPr>
              <a:t>Next</a:t>
            </a:r>
            <a:r>
              <a:rPr lang="en-US" kern="1200" dirty="0" smtClean="0">
                <a:solidFill>
                  <a:schemeClr val="tx1"/>
                </a:solidFill>
                <a:effectLst/>
                <a:latin typeface="Segoe"/>
              </a:rPr>
              <a:t>. On the </a:t>
            </a:r>
            <a:r>
              <a:rPr lang="en-US" b="1" kern="1200" dirty="0" smtClean="0">
                <a:solidFill>
                  <a:schemeClr val="tx1"/>
                </a:solidFill>
                <a:effectLst/>
                <a:latin typeface="Segoe"/>
              </a:rPr>
              <a:t>Ready to install</a:t>
            </a:r>
            <a:r>
              <a:rPr lang="en-US" kern="1200" dirty="0" smtClean="0">
                <a:solidFill>
                  <a:schemeClr val="tx1"/>
                </a:solidFill>
                <a:effectLst/>
                <a:latin typeface="Segoe"/>
              </a:rPr>
              <a:t> page, click </a:t>
            </a:r>
            <a:r>
              <a:rPr lang="en-US" b="1" kern="1200" dirty="0" smtClean="0">
                <a:solidFill>
                  <a:schemeClr val="tx1"/>
                </a:solidFill>
                <a:effectLst/>
                <a:latin typeface="Segoe"/>
              </a:rPr>
              <a:t>Install</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Select installation type</a:t>
            </a:r>
            <a:r>
              <a:rPr lang="en-US" kern="1200" dirty="0" smtClean="0">
                <a:solidFill>
                  <a:schemeClr val="tx1"/>
                </a:solidFill>
                <a:effectLst/>
                <a:latin typeface="Segoe"/>
              </a:rPr>
              <a:t> page, click </a:t>
            </a:r>
            <a:r>
              <a:rPr lang="en-US" b="1" kern="1200" dirty="0" smtClean="0">
                <a:solidFill>
                  <a:schemeClr val="tx1"/>
                </a:solidFill>
                <a:effectLst/>
                <a:latin typeface="Segoe"/>
              </a:rPr>
              <a:t>Custom installation</a:t>
            </a:r>
            <a:r>
              <a:rPr lang="en-US" kern="1200" dirty="0" smtClean="0">
                <a:solidFill>
                  <a:schemeClr val="tx1"/>
                </a:solidFill>
                <a:effectLst/>
                <a:latin typeface="Segoe"/>
              </a:rPr>
              <a:t>, and then click </a:t>
            </a:r>
            <a:r>
              <a:rPr lang="en-US" b="1" kern="1200" dirty="0" smtClean="0">
                <a:solidFill>
                  <a:schemeClr val="tx1"/>
                </a:solidFill>
                <a:effectLst/>
                <a:latin typeface="Segoe"/>
              </a:rPr>
              <a:t>Next</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Select components</a:t>
            </a:r>
            <a:r>
              <a:rPr lang="en-US" kern="1200" dirty="0" smtClean="0">
                <a:solidFill>
                  <a:schemeClr val="tx1"/>
                </a:solidFill>
                <a:effectLst/>
                <a:latin typeface="Segoe"/>
              </a:rPr>
              <a:t> page, select </a:t>
            </a:r>
            <a:r>
              <a:rPr lang="en-US" b="1" kern="1200" dirty="0" smtClean="0">
                <a:solidFill>
                  <a:schemeClr val="tx1"/>
                </a:solidFill>
                <a:effectLst/>
                <a:latin typeface="Segoe"/>
              </a:rPr>
              <a:t>Databases</a:t>
            </a:r>
            <a:r>
              <a:rPr lang="en-US" kern="1200" dirty="0" smtClean="0">
                <a:solidFill>
                  <a:schemeClr val="tx1"/>
                </a:solidFill>
                <a:effectLst/>
                <a:latin typeface="Segoe"/>
              </a:rPr>
              <a:t>, and then click </a:t>
            </a:r>
            <a:r>
              <a:rPr lang="en-US" b="1" kern="1200" dirty="0" smtClean="0">
                <a:solidFill>
                  <a:schemeClr val="tx1"/>
                </a:solidFill>
                <a:effectLst/>
                <a:latin typeface="Segoe"/>
              </a:rPr>
              <a:t>Next</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Prerequisite Validation</a:t>
            </a:r>
            <a:r>
              <a:rPr lang="en-US" kern="1200" dirty="0" smtClean="0">
                <a:solidFill>
                  <a:schemeClr val="tx1"/>
                </a:solidFill>
                <a:effectLst/>
                <a:latin typeface="Segoe"/>
              </a:rPr>
              <a:t> page, resolve any errors. When all errors are resolved, click </a:t>
            </a:r>
            <a:r>
              <a:rPr lang="en-US" b="1" kern="1200" dirty="0" smtClean="0">
                <a:solidFill>
                  <a:schemeClr val="tx1"/>
                </a:solidFill>
                <a:effectLst/>
                <a:latin typeface="Segoe"/>
              </a:rPr>
              <a:t>Next</a:t>
            </a:r>
            <a:r>
              <a:rPr lang="en-US" kern="1200" dirty="0" smtClean="0">
                <a:solidFill>
                  <a:schemeClr val="tx1"/>
                </a:solidFill>
                <a:effectLst/>
                <a:latin typeface="Segoe"/>
              </a:rPr>
              <a:t>.</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Select database </a:t>
            </a:r>
            <a:r>
              <a:rPr lang="en-US" kern="1200" dirty="0" smtClean="0">
                <a:solidFill>
                  <a:schemeClr val="tx1"/>
                </a:solidFill>
                <a:effectLst/>
                <a:latin typeface="Segoe"/>
              </a:rPr>
              <a:t>page, select </a:t>
            </a:r>
            <a:r>
              <a:rPr lang="en-US" b="1" kern="1200" dirty="0" smtClean="0">
                <a:solidFill>
                  <a:schemeClr val="tx1"/>
                </a:solidFill>
                <a:effectLst/>
                <a:latin typeface="Segoe"/>
              </a:rPr>
              <a:t>Create new databases</a:t>
            </a:r>
            <a:r>
              <a:rPr lang="en-US" b="0" kern="1200" dirty="0" smtClean="0">
                <a:solidFill>
                  <a:schemeClr val="tx1"/>
                </a:solidFill>
                <a:effectLst/>
                <a:latin typeface="Segoe"/>
              </a:rPr>
              <a:t>,</a:t>
            </a:r>
            <a:r>
              <a:rPr lang="en-US" kern="1200" dirty="0" smtClean="0">
                <a:solidFill>
                  <a:schemeClr val="tx1"/>
                </a:solidFill>
                <a:effectLst/>
                <a:latin typeface="Segoe"/>
              </a:rPr>
              <a:t> and then click </a:t>
            </a:r>
            <a:r>
              <a:rPr lang="en-US" b="1" kern="1200" dirty="0" smtClean="0">
                <a:solidFill>
                  <a:schemeClr val="tx1"/>
                </a:solidFill>
                <a:effectLst/>
                <a:latin typeface="Segoe"/>
              </a:rPr>
              <a:t>Next</a:t>
            </a:r>
            <a:r>
              <a:rPr lang="en-US" kern="1200" dirty="0" smtClean="0">
                <a:solidFill>
                  <a:schemeClr val="tx1"/>
                </a:solidFill>
                <a:effectLst/>
                <a:latin typeface="Segoe"/>
              </a:rPr>
              <a:t>.</a:t>
            </a:r>
          </a:p>
          <a:p>
            <a:pPr marL="228600" lvl="0" indent="-228600">
              <a:buFont typeface="+mj-lt"/>
              <a:buAutoNum type="arabicPeriod"/>
            </a:pPr>
            <a:r>
              <a:rPr lang="en-US" kern="1200" dirty="0" smtClean="0">
                <a:solidFill>
                  <a:schemeClr val="tx1"/>
                </a:solidFill>
                <a:effectLst/>
                <a:latin typeface="Segoe"/>
              </a:rPr>
              <a:t>Select the name of the computer that is running SQL Server from the </a:t>
            </a:r>
            <a:r>
              <a:rPr lang="en-US" b="1" kern="1200" dirty="0" smtClean="0">
                <a:solidFill>
                  <a:schemeClr val="tx1"/>
                </a:solidFill>
                <a:effectLst/>
                <a:latin typeface="Segoe"/>
              </a:rPr>
              <a:t>Server name</a:t>
            </a:r>
            <a:r>
              <a:rPr lang="en-US" kern="1200" dirty="0" smtClean="0">
                <a:solidFill>
                  <a:schemeClr val="tx1"/>
                </a:solidFill>
                <a:effectLst/>
                <a:latin typeface="Segoe"/>
              </a:rPr>
              <a:t> list.  </a:t>
            </a:r>
          </a:p>
          <a:p>
            <a:pPr marL="574675" lvl="1" indent="-228600">
              <a:buFont typeface="+mj-lt"/>
              <a:buAutoNum type="alphaLcPeriod"/>
            </a:pPr>
            <a:r>
              <a:rPr lang="en-US" kern="1200" dirty="0" smtClean="0">
                <a:solidFill>
                  <a:schemeClr val="tx1"/>
                </a:solidFill>
                <a:effectLst/>
                <a:latin typeface="Segoe"/>
              </a:rPr>
              <a:t>Accept the default database name of </a:t>
            </a:r>
            <a:r>
              <a:rPr lang="en-US" b="1" kern="1200" dirty="0" err="1" smtClean="0">
                <a:solidFill>
                  <a:schemeClr val="tx1"/>
                </a:solidFill>
                <a:effectLst/>
                <a:latin typeface="Segoe"/>
              </a:rPr>
              <a:t>MicrosoftDynamicsAX</a:t>
            </a:r>
            <a:r>
              <a:rPr lang="en-US" kern="1200" dirty="0" smtClean="0">
                <a:solidFill>
                  <a:schemeClr val="tx1"/>
                </a:solidFill>
                <a:effectLst/>
                <a:latin typeface="Segoe"/>
              </a:rPr>
              <a:t>, and then click </a:t>
            </a:r>
            <a:r>
              <a:rPr lang="en-US" b="1" kern="1200" dirty="0" smtClean="0">
                <a:solidFill>
                  <a:schemeClr val="tx1"/>
                </a:solidFill>
                <a:effectLst/>
                <a:latin typeface="Segoe"/>
              </a:rPr>
              <a:t>Next</a:t>
            </a:r>
            <a:r>
              <a:rPr lang="en-US" kern="1200" dirty="0" smtClean="0">
                <a:solidFill>
                  <a:schemeClr val="tx1"/>
                </a:solidFill>
                <a:effectLst/>
                <a:latin typeface="Segoe"/>
              </a:rPr>
              <a:t>. </a:t>
            </a:r>
          </a:p>
          <a:p>
            <a:pPr marL="574675" lvl="1" indent="-228600">
              <a:buFont typeface="+mj-lt"/>
              <a:buAutoNum type="alphaLcPeriod"/>
            </a:pPr>
            <a:r>
              <a:rPr lang="en-US" kern="1200" dirty="0" smtClean="0">
                <a:solidFill>
                  <a:schemeClr val="tx1"/>
                </a:solidFill>
                <a:effectLst/>
                <a:latin typeface="Segoe"/>
              </a:rPr>
              <a:t>Accept the default baseline database name of </a:t>
            </a:r>
            <a:r>
              <a:rPr lang="en-US" b="1" kern="1200" dirty="0" err="1" smtClean="0">
                <a:solidFill>
                  <a:schemeClr val="tx1"/>
                </a:solidFill>
                <a:effectLst/>
                <a:latin typeface="Segoe"/>
              </a:rPr>
              <a:t>MicrosoftDynamicsAXBaseline</a:t>
            </a:r>
            <a:r>
              <a:rPr lang="en-US" b="0" kern="1200" dirty="0" smtClean="0">
                <a:solidFill>
                  <a:schemeClr val="tx1"/>
                </a:solidFill>
                <a:effectLst/>
                <a:latin typeface="Segoe"/>
              </a:rPr>
              <a:t>,</a:t>
            </a:r>
            <a:r>
              <a:rPr lang="en-US" kern="1200" dirty="0" smtClean="0">
                <a:solidFill>
                  <a:schemeClr val="tx1"/>
                </a:solidFill>
                <a:effectLst/>
                <a:latin typeface="Segoe"/>
              </a:rPr>
              <a:t> and then click </a:t>
            </a:r>
            <a:r>
              <a:rPr lang="en-US" b="1" kern="1200" dirty="0" smtClean="0">
                <a:solidFill>
                  <a:schemeClr val="tx1"/>
                </a:solidFill>
                <a:effectLst/>
                <a:latin typeface="Segoe"/>
              </a:rPr>
              <a:t>Next</a:t>
            </a:r>
            <a:r>
              <a:rPr lang="en-US" kern="1200" dirty="0" smtClean="0">
                <a:solidFill>
                  <a:schemeClr val="tx1"/>
                </a:solidFill>
                <a:effectLst/>
                <a:latin typeface="Segoe"/>
              </a:rPr>
              <a:t>.</a:t>
            </a:r>
            <a:endParaRPr lang="en-US" i="1" kern="1200" dirty="0" smtClean="0">
              <a:solidFill>
                <a:schemeClr val="tx1"/>
              </a:solidFill>
              <a:effectLst/>
              <a:latin typeface="Segoe"/>
            </a:endParaRP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Select additional models</a:t>
            </a:r>
            <a:r>
              <a:rPr lang="en-US" kern="1200" dirty="0" smtClean="0">
                <a:solidFill>
                  <a:schemeClr val="tx1"/>
                </a:solidFill>
                <a:effectLst/>
                <a:latin typeface="Segoe"/>
              </a:rPr>
              <a:t> page, select the following models from the </a:t>
            </a:r>
            <a:r>
              <a:rPr lang="en-US" b="1" kern="1200" dirty="0" smtClean="0">
                <a:solidFill>
                  <a:schemeClr val="tx1"/>
                </a:solidFill>
                <a:effectLst/>
                <a:latin typeface="Segoe"/>
              </a:rPr>
              <a:t>Available Models</a:t>
            </a:r>
            <a:r>
              <a:rPr lang="en-US" kern="1200" dirty="0" smtClean="0">
                <a:solidFill>
                  <a:schemeClr val="tx1"/>
                </a:solidFill>
                <a:effectLst/>
                <a:latin typeface="Segoe"/>
              </a:rPr>
              <a:t> grid, and then click </a:t>
            </a:r>
            <a:r>
              <a:rPr lang="en-US" b="1" kern="1200" dirty="0" smtClean="0">
                <a:solidFill>
                  <a:schemeClr val="tx1"/>
                </a:solidFill>
                <a:effectLst/>
                <a:latin typeface="Segoe"/>
              </a:rPr>
              <a:t>Next</a:t>
            </a:r>
            <a:r>
              <a:rPr lang="en-US" kern="1200" dirty="0" smtClean="0">
                <a:solidFill>
                  <a:schemeClr val="tx1"/>
                </a:solidFill>
                <a:effectLst/>
                <a:latin typeface="Segoe"/>
              </a:rPr>
              <a:t>:</a:t>
            </a:r>
          </a:p>
          <a:p>
            <a:pPr marL="548467" lvl="3" indent="-171450">
              <a:buFont typeface="Arial" panose="020B0604020202020204" pitchFamily="34" charset="0"/>
              <a:buChar char="•"/>
            </a:pPr>
            <a:r>
              <a:rPr lang="en-US" kern="1200" dirty="0" smtClean="0">
                <a:solidFill>
                  <a:schemeClr val="tx1"/>
                </a:solidFill>
                <a:effectLst/>
                <a:latin typeface="Segoe"/>
              </a:rPr>
              <a:t>Foundation Labels</a:t>
            </a:r>
          </a:p>
          <a:p>
            <a:pPr marL="548467" lvl="3" indent="-171450">
              <a:buFont typeface="Arial" panose="020B0604020202020204" pitchFamily="34" charset="0"/>
              <a:buChar char="•"/>
            </a:pPr>
            <a:r>
              <a:rPr lang="en-US" kern="1200" dirty="0" smtClean="0">
                <a:solidFill>
                  <a:schemeClr val="tx1"/>
                </a:solidFill>
                <a:effectLst/>
                <a:latin typeface="Segoe"/>
              </a:rPr>
              <a:t>Foundation</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Prerequisite Validation</a:t>
            </a:r>
            <a:r>
              <a:rPr lang="en-US" kern="1200" dirty="0" smtClean="0">
                <a:solidFill>
                  <a:schemeClr val="tx1"/>
                </a:solidFill>
                <a:effectLst/>
                <a:latin typeface="Segoe"/>
              </a:rPr>
              <a:t> page, resolve any errors. When all errors are resolved, click </a:t>
            </a:r>
            <a:r>
              <a:rPr lang="en-US" b="1" kern="1200" dirty="0" smtClean="0">
                <a:solidFill>
                  <a:schemeClr val="tx1"/>
                </a:solidFill>
                <a:effectLst/>
                <a:latin typeface="Segoe"/>
              </a:rPr>
              <a:t>Next</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Ready to install</a:t>
            </a:r>
            <a:r>
              <a:rPr lang="en-US" kern="1200" dirty="0" smtClean="0">
                <a:solidFill>
                  <a:schemeClr val="tx1"/>
                </a:solidFill>
                <a:effectLst/>
                <a:latin typeface="Segoe"/>
              </a:rPr>
              <a:t> page, click </a:t>
            </a:r>
            <a:r>
              <a:rPr lang="en-US" b="1" kern="1200" dirty="0" smtClean="0">
                <a:solidFill>
                  <a:schemeClr val="tx1"/>
                </a:solidFill>
                <a:effectLst/>
                <a:latin typeface="Segoe"/>
              </a:rPr>
              <a:t>Install</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Confirm that the setup installed the Microsoft Dynamics AX database successfully. In case of errors, click </a:t>
            </a:r>
            <a:r>
              <a:rPr lang="en-US" b="1" kern="1200" dirty="0" smtClean="0">
                <a:solidFill>
                  <a:schemeClr val="tx1"/>
                </a:solidFill>
                <a:effectLst/>
                <a:latin typeface="Segoe"/>
              </a:rPr>
              <a:t>View log file</a:t>
            </a:r>
            <a:r>
              <a:rPr lang="en-US" kern="1200" dirty="0" smtClean="0">
                <a:solidFill>
                  <a:schemeClr val="tx1"/>
                </a:solidFill>
                <a:effectLst/>
                <a:latin typeface="Segoe"/>
              </a:rPr>
              <a:t> and review the installation log for the Microsoft Dynamics AX database. </a:t>
            </a:r>
          </a:p>
          <a:p>
            <a:pPr marL="228600" lvl="0" indent="-228600">
              <a:buFont typeface="+mj-lt"/>
              <a:buAutoNum type="arabicPeriod"/>
            </a:pPr>
            <a:r>
              <a:rPr lang="en-US" kern="1200" dirty="0" smtClean="0">
                <a:solidFill>
                  <a:schemeClr val="tx1"/>
                </a:solidFill>
                <a:effectLst/>
                <a:latin typeface="Segoe"/>
              </a:rPr>
              <a:t>Click </a:t>
            </a:r>
            <a:r>
              <a:rPr lang="en-US" b="1" kern="1200" dirty="0" smtClean="0">
                <a:solidFill>
                  <a:schemeClr val="tx1"/>
                </a:solidFill>
                <a:effectLst/>
                <a:latin typeface="Segoe"/>
              </a:rPr>
              <a:t>Finish</a:t>
            </a:r>
            <a:r>
              <a:rPr lang="en-US" kern="1200" dirty="0" smtClean="0">
                <a:solidFill>
                  <a:schemeClr val="tx1"/>
                </a:solidFill>
                <a:effectLst/>
                <a:latin typeface="Segoe"/>
              </a:rPr>
              <a:t> to close setup. </a:t>
            </a:r>
          </a:p>
          <a:p>
            <a:pPr marL="228600" lvl="0" indent="-228600">
              <a:buFont typeface="+mj-lt"/>
              <a:buAutoNum type="arabicPeriod"/>
            </a:pPr>
            <a:r>
              <a:rPr lang="en-US" kern="1200" dirty="0" smtClean="0">
                <a:solidFill>
                  <a:schemeClr val="tx1"/>
                </a:solidFill>
                <a:effectLst/>
                <a:latin typeface="Segoe"/>
              </a:rPr>
              <a:t>Review the Setup Summary Report.</a:t>
            </a:r>
          </a:p>
          <a:p>
            <a:endParaRPr lang="en-US" dirty="0">
              <a:latin typeface="Segoe"/>
            </a:endParaRP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dirty="0"/>
          </a:p>
        </p:txBody>
      </p:sp>
    </p:spTree>
    <p:extLst>
      <p:ext uri="{BB962C8B-B14F-4D97-AF65-F5344CB8AC3E}">
        <p14:creationId xmlns:p14="http://schemas.microsoft.com/office/powerpoint/2010/main" val="47716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smtClean="0">
                <a:effectLst/>
              </a:rPr>
              <a:t>Required Permissions</a:t>
            </a:r>
            <a:r>
              <a:rPr lang="en-US" b="1" baseline="0" dirty="0" smtClean="0">
                <a:effectLst/>
              </a:rPr>
              <a:t> </a:t>
            </a:r>
            <a:endParaRPr lang="en-US" b="1" dirty="0" smtClean="0">
              <a:effectLst/>
            </a:endParaRPr>
          </a:p>
          <a:p>
            <a:r>
              <a:rPr lang="en-US" dirty="0" smtClean="0">
                <a:effectLst/>
              </a:rPr>
              <a:t>Membership in the </a:t>
            </a:r>
            <a:r>
              <a:rPr lang="en-US" b="1" dirty="0" err="1" smtClean="0">
                <a:effectLst/>
              </a:rPr>
              <a:t>sysadmin</a:t>
            </a:r>
            <a:r>
              <a:rPr lang="en-US" dirty="0" smtClean="0">
                <a:effectLst/>
              </a:rPr>
              <a:t> role on the instance of SQL Server on which you want to connect.</a:t>
            </a:r>
          </a:p>
          <a:p>
            <a:endParaRPr lang="en-US" dirty="0" smtClean="0">
              <a:effectLst/>
            </a:endParaRPr>
          </a:p>
          <a:p>
            <a:r>
              <a:rPr lang="en-US" b="1" dirty="0" smtClean="0">
                <a:ea typeface="Segoe UI" pitchFamily="34" charset="0"/>
                <a:cs typeface="Segoe UI" pitchFamily="34" charset="0"/>
              </a:rPr>
              <a:t>Procedure: Modify the Registry</a:t>
            </a:r>
          </a:p>
          <a:p>
            <a:r>
              <a:rPr lang="en-US" dirty="0" smtClean="0">
                <a:ea typeface="Segoe UI" pitchFamily="34" charset="0"/>
                <a:cs typeface="Segoe UI" pitchFamily="34" charset="0"/>
              </a:rPr>
              <a:t>Use the following procedure to configure the registry so that the AOS Windows service has ample time to start before Windows displays an error.</a:t>
            </a:r>
          </a:p>
          <a:p>
            <a:pPr marL="228600" lvl="0" indent="-228600">
              <a:buFont typeface="+mj-lt"/>
              <a:buAutoNum type="arabicPeriod"/>
            </a:pPr>
            <a:r>
              <a:rPr lang="en-US" dirty="0" smtClean="0">
                <a:ea typeface="Segoe UI" pitchFamily="34" charset="0"/>
                <a:cs typeface="Segoe UI" pitchFamily="34" charset="0"/>
              </a:rPr>
              <a:t>Click </a:t>
            </a:r>
            <a:r>
              <a:rPr lang="en-US" b="1" dirty="0" smtClean="0">
                <a:ea typeface="Segoe UI" pitchFamily="34" charset="0"/>
                <a:cs typeface="Segoe UI" pitchFamily="34" charset="0"/>
              </a:rPr>
              <a:t>Start</a:t>
            </a:r>
            <a:r>
              <a:rPr lang="en-US" dirty="0" smtClean="0">
                <a:ea typeface="Segoe UI" pitchFamily="34" charset="0"/>
                <a:cs typeface="Segoe UI" pitchFamily="34" charset="0"/>
              </a:rPr>
              <a:t>, click </a:t>
            </a:r>
            <a:r>
              <a:rPr lang="en-US" b="1" dirty="0" smtClean="0">
                <a:ea typeface="Segoe UI" pitchFamily="34" charset="0"/>
                <a:cs typeface="Segoe UI" pitchFamily="34" charset="0"/>
              </a:rPr>
              <a:t>Run</a:t>
            </a:r>
            <a:r>
              <a:rPr lang="en-US" dirty="0" smtClean="0">
                <a:ea typeface="Segoe UI" pitchFamily="34" charset="0"/>
                <a:cs typeface="Segoe UI" pitchFamily="34" charset="0"/>
              </a:rPr>
              <a:t>, type </a:t>
            </a:r>
            <a:r>
              <a:rPr lang="en-US" b="1" dirty="0" err="1" smtClean="0">
                <a:ea typeface="Segoe UI" pitchFamily="34" charset="0"/>
                <a:cs typeface="Segoe UI" pitchFamily="34" charset="0"/>
              </a:rPr>
              <a:t>regedit</a:t>
            </a:r>
            <a:r>
              <a:rPr lang="en-US" dirty="0" smtClean="0">
                <a:ea typeface="Segoe UI" pitchFamily="34" charset="0"/>
                <a:cs typeface="Segoe UI" pitchFamily="34" charset="0"/>
              </a:rPr>
              <a:t>, and then click </a:t>
            </a:r>
            <a:r>
              <a:rPr lang="en-US" b="1" dirty="0" smtClean="0">
                <a:ea typeface="Segoe UI" pitchFamily="34" charset="0"/>
                <a:cs typeface="Segoe UI" pitchFamily="34" charset="0"/>
              </a:rPr>
              <a:t>OK</a:t>
            </a:r>
            <a:r>
              <a:rPr lang="en-US" dirty="0" smtClean="0">
                <a:ea typeface="Segoe UI" pitchFamily="34" charset="0"/>
                <a:cs typeface="Segoe UI" pitchFamily="34" charset="0"/>
              </a:rPr>
              <a:t>.</a:t>
            </a:r>
          </a:p>
          <a:p>
            <a:pPr marL="228600" lvl="0" indent="-228600">
              <a:buFont typeface="+mj-lt"/>
              <a:buAutoNum type="arabicPeriod"/>
            </a:pPr>
            <a:r>
              <a:rPr lang="en-US" dirty="0" smtClean="0">
                <a:ea typeface="Segoe UI" pitchFamily="34" charset="0"/>
                <a:cs typeface="Segoe UI" pitchFamily="34" charset="0"/>
              </a:rPr>
              <a:t>Locate and then click the following registry </a:t>
            </a:r>
            <a:r>
              <a:rPr lang="en-US" dirty="0" err="1" smtClean="0">
                <a:ea typeface="Segoe UI" pitchFamily="34" charset="0"/>
                <a:cs typeface="Segoe UI" pitchFamily="34" charset="0"/>
              </a:rPr>
              <a:t>subkey</a:t>
            </a:r>
            <a:r>
              <a:rPr lang="en-US" dirty="0" smtClean="0">
                <a:ea typeface="Segoe UI" pitchFamily="34" charset="0"/>
                <a:cs typeface="Segoe UI" pitchFamily="34" charset="0"/>
              </a:rPr>
              <a:t>: </a:t>
            </a:r>
            <a:r>
              <a:rPr lang="en-US" b="1" dirty="0" smtClean="0">
                <a:ea typeface="Segoe UI" pitchFamily="34" charset="0"/>
                <a:cs typeface="Segoe UI" pitchFamily="34" charset="0"/>
              </a:rPr>
              <a:t>\HKEY_LOCAL_MACHINE\System\</a:t>
            </a:r>
            <a:r>
              <a:rPr lang="en-US" b="1" dirty="0" err="1" smtClean="0">
                <a:ea typeface="Segoe UI" pitchFamily="34" charset="0"/>
                <a:cs typeface="Segoe UI" pitchFamily="34" charset="0"/>
              </a:rPr>
              <a:t>CurrentControlSet</a:t>
            </a:r>
            <a:r>
              <a:rPr lang="en-US" b="1" dirty="0" smtClean="0">
                <a:ea typeface="Segoe UI" pitchFamily="34" charset="0"/>
                <a:cs typeface="Segoe UI" pitchFamily="34" charset="0"/>
              </a:rPr>
              <a:t>\Control</a:t>
            </a:r>
            <a:endParaRPr lang="en-US" dirty="0" smtClean="0">
              <a:ea typeface="Segoe UI" pitchFamily="34" charset="0"/>
              <a:cs typeface="Segoe UI" pitchFamily="34" charset="0"/>
            </a:endParaRPr>
          </a:p>
          <a:p>
            <a:pPr marL="228600" lvl="0" indent="-228600">
              <a:buFont typeface="+mj-lt"/>
              <a:buAutoNum type="arabicPeriod"/>
            </a:pPr>
            <a:r>
              <a:rPr lang="en-US" dirty="0" smtClean="0">
                <a:ea typeface="Segoe UI" pitchFamily="34" charset="0"/>
                <a:cs typeface="Segoe UI" pitchFamily="34" charset="0"/>
              </a:rPr>
              <a:t>Right-click </a:t>
            </a:r>
            <a:r>
              <a:rPr lang="en-US" b="1" dirty="0" smtClean="0">
                <a:ea typeface="Segoe UI" pitchFamily="34" charset="0"/>
                <a:cs typeface="Segoe UI" pitchFamily="34" charset="0"/>
              </a:rPr>
              <a:t>Control</a:t>
            </a:r>
            <a:r>
              <a:rPr lang="en-US" dirty="0" smtClean="0">
                <a:ea typeface="Segoe UI" pitchFamily="34" charset="0"/>
                <a:cs typeface="Segoe UI" pitchFamily="34" charset="0"/>
              </a:rPr>
              <a:t>, click </a:t>
            </a:r>
            <a:r>
              <a:rPr lang="en-US" b="1" dirty="0" smtClean="0">
                <a:ea typeface="Segoe UI" pitchFamily="34" charset="0"/>
                <a:cs typeface="Segoe UI" pitchFamily="34" charset="0"/>
              </a:rPr>
              <a:t>New</a:t>
            </a:r>
            <a:r>
              <a:rPr lang="en-US" dirty="0" smtClean="0">
                <a:ea typeface="Segoe UI" pitchFamily="34" charset="0"/>
                <a:cs typeface="Segoe UI" pitchFamily="34" charset="0"/>
              </a:rPr>
              <a:t> &gt; </a:t>
            </a:r>
            <a:r>
              <a:rPr lang="en-US" b="1" dirty="0" smtClean="0">
                <a:ea typeface="Segoe UI" pitchFamily="34" charset="0"/>
                <a:cs typeface="Segoe UI" pitchFamily="34" charset="0"/>
              </a:rPr>
              <a:t>DWORD (32-Bit) Value</a:t>
            </a:r>
            <a:r>
              <a:rPr lang="en-US" dirty="0" smtClean="0">
                <a:ea typeface="Segoe UI" pitchFamily="34" charset="0"/>
                <a:cs typeface="Segoe UI" pitchFamily="34" charset="0"/>
              </a:rPr>
              <a:t>.</a:t>
            </a:r>
          </a:p>
          <a:p>
            <a:pPr marL="228600" lvl="0" indent="-228600">
              <a:buFont typeface="+mj-lt"/>
              <a:buAutoNum type="arabicPeriod"/>
            </a:pPr>
            <a:r>
              <a:rPr lang="en-US" dirty="0" smtClean="0">
                <a:ea typeface="Segoe UI" pitchFamily="34" charset="0"/>
                <a:cs typeface="Segoe UI" pitchFamily="34" charset="0"/>
              </a:rPr>
              <a:t>Right-click the new key, and then click </a:t>
            </a:r>
            <a:r>
              <a:rPr lang="en-US" b="1" dirty="0" smtClean="0">
                <a:ea typeface="Segoe UI" pitchFamily="34" charset="0"/>
                <a:cs typeface="Segoe UI" pitchFamily="34" charset="0"/>
              </a:rPr>
              <a:t>Rename</a:t>
            </a:r>
            <a:r>
              <a:rPr lang="en-US" dirty="0" smtClean="0">
                <a:ea typeface="Segoe UI" pitchFamily="34" charset="0"/>
                <a:cs typeface="Segoe UI" pitchFamily="34" charset="0"/>
              </a:rPr>
              <a:t>. Enter the name </a:t>
            </a:r>
            <a:r>
              <a:rPr lang="en-US" b="1" dirty="0" err="1" smtClean="0">
                <a:ea typeface="Segoe UI" pitchFamily="34" charset="0"/>
                <a:cs typeface="Segoe UI" pitchFamily="34" charset="0"/>
              </a:rPr>
              <a:t>ServicePipeTimeout</a:t>
            </a:r>
            <a:r>
              <a:rPr lang="en-US" dirty="0" smtClean="0">
                <a:ea typeface="Segoe UI" pitchFamily="34" charset="0"/>
                <a:cs typeface="Segoe UI" pitchFamily="34" charset="0"/>
              </a:rPr>
              <a:t>.</a:t>
            </a:r>
          </a:p>
          <a:p>
            <a:pPr marL="228600" lvl="0" indent="-228600">
              <a:buFont typeface="+mj-lt"/>
              <a:buAutoNum type="arabicPeriod"/>
            </a:pPr>
            <a:r>
              <a:rPr lang="en-US" dirty="0" smtClean="0">
                <a:ea typeface="Segoe UI" pitchFamily="34" charset="0"/>
                <a:cs typeface="Segoe UI" pitchFamily="34" charset="0"/>
              </a:rPr>
              <a:t>Right-click the key again, and then click </a:t>
            </a:r>
            <a:r>
              <a:rPr lang="en-US" b="1" dirty="0" smtClean="0">
                <a:ea typeface="Segoe UI" pitchFamily="34" charset="0"/>
                <a:cs typeface="Segoe UI" pitchFamily="34" charset="0"/>
              </a:rPr>
              <a:t>Modify</a:t>
            </a:r>
            <a:r>
              <a:rPr lang="en-US" dirty="0" smtClean="0">
                <a:ea typeface="Segoe UI" pitchFamily="34" charset="0"/>
                <a:cs typeface="Segoe UI" pitchFamily="34" charset="0"/>
              </a:rPr>
              <a:t>.</a:t>
            </a:r>
          </a:p>
          <a:p>
            <a:pPr marL="228600" lvl="0" indent="-228600">
              <a:buFont typeface="+mj-lt"/>
              <a:buAutoNum type="arabicPeriod"/>
            </a:pPr>
            <a:r>
              <a:rPr lang="en-US" dirty="0" smtClean="0">
                <a:ea typeface="Segoe UI" pitchFamily="34" charset="0"/>
                <a:cs typeface="Segoe UI" pitchFamily="34" charset="0"/>
              </a:rPr>
              <a:t>In the </a:t>
            </a:r>
            <a:r>
              <a:rPr lang="en-US" b="1" dirty="0" smtClean="0">
                <a:ea typeface="Segoe UI" pitchFamily="34" charset="0"/>
                <a:cs typeface="Segoe UI" pitchFamily="34" charset="0"/>
              </a:rPr>
              <a:t>Value data</a:t>
            </a:r>
            <a:r>
              <a:rPr lang="en-US" dirty="0" smtClean="0">
                <a:ea typeface="Segoe UI" pitchFamily="34" charset="0"/>
                <a:cs typeface="Segoe UI" pitchFamily="34" charset="0"/>
              </a:rPr>
              <a:t> text box, type </a:t>
            </a:r>
            <a:r>
              <a:rPr lang="en-US" b="1" dirty="0" smtClean="0">
                <a:ea typeface="Segoe UI" pitchFamily="34" charset="0"/>
                <a:cs typeface="Segoe UI" pitchFamily="34" charset="0"/>
              </a:rPr>
              <a:t>120000</a:t>
            </a:r>
            <a:r>
              <a:rPr lang="en-US" b="0" dirty="0" smtClean="0">
                <a:ea typeface="Segoe UI" pitchFamily="34" charset="0"/>
                <a:cs typeface="Segoe UI" pitchFamily="34" charset="0"/>
              </a:rPr>
              <a:t>,</a:t>
            </a:r>
            <a:r>
              <a:rPr lang="en-US" dirty="0" smtClean="0">
                <a:ea typeface="Segoe UI" pitchFamily="34" charset="0"/>
                <a:cs typeface="Segoe UI" pitchFamily="34" charset="0"/>
              </a:rPr>
              <a:t> and then click </a:t>
            </a:r>
            <a:r>
              <a:rPr lang="en-US" b="1" dirty="0" smtClean="0">
                <a:ea typeface="Segoe UI" pitchFamily="34" charset="0"/>
                <a:cs typeface="Segoe UI" pitchFamily="34" charset="0"/>
              </a:rPr>
              <a:t>OK</a:t>
            </a:r>
            <a:r>
              <a:rPr lang="en-US" dirty="0" smtClean="0">
                <a:ea typeface="Segoe UI" pitchFamily="34" charset="0"/>
                <a:cs typeface="Segoe UI" pitchFamily="34" charset="0"/>
              </a:rPr>
              <a:t>. The value 120000 allows the AOS Windows service 120 seconds to start before the system displays a warning.</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dirty="0"/>
          </a:p>
        </p:txBody>
      </p:sp>
    </p:spTree>
    <p:extLst>
      <p:ext uri="{BB962C8B-B14F-4D97-AF65-F5344CB8AC3E}">
        <p14:creationId xmlns:p14="http://schemas.microsoft.com/office/powerpoint/2010/main" val="1822949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 video </a:t>
            </a:r>
            <a:r>
              <a:rPr lang="en-US" b="1" dirty="0" smtClean="0"/>
              <a:t>Install_AOS_Instance.mp4</a:t>
            </a:r>
            <a:r>
              <a:rPr lang="en-US" dirty="0" smtClean="0"/>
              <a:t> </a:t>
            </a:r>
          </a:p>
          <a:p>
            <a:endParaRPr lang="en-US" b="1" kern="1200" dirty="0" smtClean="0">
              <a:solidFill>
                <a:schemeClr val="tx1"/>
              </a:solidFill>
              <a:effectLst/>
              <a:latin typeface="Segoe"/>
            </a:endParaRPr>
          </a:p>
          <a:p>
            <a:r>
              <a:rPr lang="en-US" b="1" kern="1200" dirty="0" smtClean="0">
                <a:solidFill>
                  <a:schemeClr val="tx1"/>
                </a:solidFill>
                <a:effectLst/>
                <a:latin typeface="Segoe"/>
              </a:rPr>
              <a:t>Procedure: Install an AOS Instance</a:t>
            </a:r>
          </a:p>
          <a:p>
            <a:pPr marL="228600" lvl="0" indent="-228600">
              <a:buFont typeface="+mj-lt"/>
              <a:buAutoNum type="arabicPeriod"/>
            </a:pPr>
            <a:r>
              <a:rPr lang="en-US" kern="1200" dirty="0" smtClean="0">
                <a:solidFill>
                  <a:schemeClr val="tx1"/>
                </a:solidFill>
                <a:effectLst/>
                <a:latin typeface="Segoe"/>
              </a:rPr>
              <a:t>Start Microsoft Dynamics AX Setup. Under </a:t>
            </a:r>
            <a:r>
              <a:rPr lang="en-US" b="1" kern="1200" dirty="0" smtClean="0">
                <a:solidFill>
                  <a:schemeClr val="tx1"/>
                </a:solidFill>
                <a:effectLst/>
                <a:latin typeface="Segoe"/>
              </a:rPr>
              <a:t>Install</a:t>
            </a:r>
            <a:r>
              <a:rPr lang="en-US" kern="1200" dirty="0" smtClean="0">
                <a:solidFill>
                  <a:schemeClr val="tx1"/>
                </a:solidFill>
                <a:effectLst/>
                <a:latin typeface="Segoe"/>
              </a:rPr>
              <a:t>, select </a:t>
            </a:r>
            <a:r>
              <a:rPr lang="en-US" b="1" kern="1200" dirty="0" smtClean="0">
                <a:solidFill>
                  <a:schemeClr val="tx1"/>
                </a:solidFill>
                <a:effectLst/>
                <a:latin typeface="Segoe"/>
              </a:rPr>
              <a:t>Microsoft Dynamics AX components</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Step through the initial wizard pages. </a:t>
            </a:r>
          </a:p>
          <a:p>
            <a:pPr marL="228600" lvl="0" indent="-228600">
              <a:buFont typeface="+mj-lt"/>
              <a:buAutoNum type="arabicPeriod"/>
            </a:pPr>
            <a:r>
              <a:rPr lang="en-US" kern="1200" dirty="0" smtClean="0">
                <a:solidFill>
                  <a:schemeClr val="tx1"/>
                </a:solidFill>
                <a:effectLst/>
                <a:latin typeface="Segoe"/>
              </a:rPr>
              <a:t>If the Setup Support files have not yet been installed on this computer, the </a:t>
            </a:r>
            <a:r>
              <a:rPr lang="en-US" b="1" kern="1200" dirty="0" smtClean="0">
                <a:solidFill>
                  <a:schemeClr val="tx1"/>
                </a:solidFill>
                <a:effectLst/>
                <a:latin typeface="Segoe"/>
              </a:rPr>
              <a:t>Select a file location</a:t>
            </a:r>
            <a:r>
              <a:rPr lang="en-US" kern="1200" dirty="0" smtClean="0">
                <a:solidFill>
                  <a:schemeClr val="tx1"/>
                </a:solidFill>
                <a:effectLst/>
                <a:latin typeface="Segoe"/>
              </a:rPr>
              <a:t> page is displayed. The Setup Support files are required for installation. Provide a file location or accept the default location, and then click </a:t>
            </a:r>
            <a:r>
              <a:rPr lang="en-US" b="1" kern="1200" dirty="0" smtClean="0">
                <a:solidFill>
                  <a:schemeClr val="tx1"/>
                </a:solidFill>
                <a:effectLst/>
                <a:latin typeface="Segoe"/>
              </a:rPr>
              <a:t>Next</a:t>
            </a:r>
            <a:r>
              <a:rPr lang="en-US" kern="1200" dirty="0" smtClean="0">
                <a:solidFill>
                  <a:schemeClr val="tx1"/>
                </a:solidFill>
                <a:effectLst/>
                <a:latin typeface="Segoe"/>
              </a:rPr>
              <a:t>. On the </a:t>
            </a:r>
            <a:r>
              <a:rPr lang="en-US" b="1" kern="1200" dirty="0" smtClean="0">
                <a:solidFill>
                  <a:schemeClr val="tx1"/>
                </a:solidFill>
                <a:effectLst/>
                <a:latin typeface="Segoe"/>
              </a:rPr>
              <a:t>Ready to install</a:t>
            </a:r>
            <a:r>
              <a:rPr lang="en-US" kern="1200" dirty="0" smtClean="0">
                <a:solidFill>
                  <a:schemeClr val="tx1"/>
                </a:solidFill>
                <a:effectLst/>
                <a:latin typeface="Segoe"/>
              </a:rPr>
              <a:t> page, click </a:t>
            </a:r>
            <a:r>
              <a:rPr lang="en-US" b="1" kern="1200" dirty="0" smtClean="0">
                <a:solidFill>
                  <a:schemeClr val="tx1"/>
                </a:solidFill>
                <a:effectLst/>
                <a:latin typeface="Segoe"/>
              </a:rPr>
              <a:t>Install</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Select installation type</a:t>
            </a:r>
            <a:r>
              <a:rPr lang="en-US" kern="1200" dirty="0" smtClean="0">
                <a:solidFill>
                  <a:schemeClr val="tx1"/>
                </a:solidFill>
                <a:effectLst/>
                <a:latin typeface="Segoe"/>
              </a:rPr>
              <a:t> page, click </a:t>
            </a:r>
            <a:r>
              <a:rPr lang="en-US" b="1" kern="1200" dirty="0" smtClean="0">
                <a:solidFill>
                  <a:schemeClr val="tx1"/>
                </a:solidFill>
                <a:effectLst/>
                <a:latin typeface="Segoe"/>
              </a:rPr>
              <a:t>Custom installation</a:t>
            </a:r>
            <a:r>
              <a:rPr lang="en-US" kern="1200" dirty="0" smtClean="0">
                <a:solidFill>
                  <a:schemeClr val="tx1"/>
                </a:solidFill>
                <a:effectLst/>
                <a:latin typeface="Segoe"/>
              </a:rPr>
              <a:t>, and then click </a:t>
            </a:r>
            <a:r>
              <a:rPr lang="en-US" b="1" kern="1200" dirty="0" smtClean="0">
                <a:solidFill>
                  <a:schemeClr val="tx1"/>
                </a:solidFill>
                <a:effectLst/>
                <a:latin typeface="Segoe"/>
              </a:rPr>
              <a:t>Next</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Select components</a:t>
            </a:r>
            <a:r>
              <a:rPr lang="en-US" kern="1200" dirty="0" smtClean="0">
                <a:solidFill>
                  <a:schemeClr val="tx1"/>
                </a:solidFill>
                <a:effectLst/>
                <a:latin typeface="Segoe"/>
              </a:rPr>
              <a:t> page, select Application Object Server (AOS), and then click </a:t>
            </a:r>
            <a:r>
              <a:rPr lang="en-US" b="1" kern="1200" dirty="0" smtClean="0">
                <a:solidFill>
                  <a:schemeClr val="tx1"/>
                </a:solidFill>
                <a:effectLst/>
                <a:latin typeface="Segoe"/>
              </a:rPr>
              <a:t>Next</a:t>
            </a:r>
            <a:r>
              <a:rPr lang="en-US" kern="1200" dirty="0" smtClean="0">
                <a:solidFill>
                  <a:schemeClr val="tx1"/>
                </a:solidFill>
                <a:effectLst/>
                <a:latin typeface="Segoe"/>
              </a:rPr>
              <a:t>.</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Prerequisite Validation</a:t>
            </a:r>
            <a:r>
              <a:rPr lang="en-US" kern="1200" dirty="0" smtClean="0">
                <a:solidFill>
                  <a:schemeClr val="tx1"/>
                </a:solidFill>
                <a:effectLst/>
                <a:latin typeface="Segoe"/>
              </a:rPr>
              <a:t> page, resolve any errors. When all errors are resolved, click </a:t>
            </a:r>
            <a:r>
              <a:rPr lang="en-US" b="1" kern="1200" dirty="0" smtClean="0">
                <a:solidFill>
                  <a:schemeClr val="tx1"/>
                </a:solidFill>
                <a:effectLst/>
                <a:latin typeface="Segoe"/>
              </a:rPr>
              <a:t>Next</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Select a file location</a:t>
            </a:r>
            <a:r>
              <a:rPr lang="en-US" kern="1200" dirty="0" smtClean="0">
                <a:solidFill>
                  <a:schemeClr val="tx1"/>
                </a:solidFill>
                <a:effectLst/>
                <a:latin typeface="Segoe"/>
              </a:rPr>
              <a:t> page, select the location where 32-bit versions of Microsoft Dynamics AX files should be installed.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Connect to a Microsoft SQL Server database</a:t>
            </a:r>
            <a:r>
              <a:rPr lang="en-US" kern="1200" dirty="0" smtClean="0">
                <a:solidFill>
                  <a:schemeClr val="tx1"/>
                </a:solidFill>
                <a:effectLst/>
                <a:latin typeface="Segoe"/>
              </a:rPr>
              <a:t> page, in the </a:t>
            </a:r>
            <a:r>
              <a:rPr lang="en-US" b="1" kern="1200" dirty="0" smtClean="0">
                <a:solidFill>
                  <a:schemeClr val="tx1"/>
                </a:solidFill>
                <a:effectLst/>
                <a:latin typeface="Segoe"/>
              </a:rPr>
              <a:t>Server name</a:t>
            </a:r>
            <a:r>
              <a:rPr lang="en-US" kern="1200" dirty="0" smtClean="0">
                <a:solidFill>
                  <a:schemeClr val="tx1"/>
                </a:solidFill>
                <a:effectLst/>
                <a:latin typeface="Segoe"/>
              </a:rPr>
              <a:t> box, type or select the name of the SQL Server computer. In the </a:t>
            </a:r>
            <a:r>
              <a:rPr lang="en-US" b="1" kern="1200" dirty="0" smtClean="0">
                <a:solidFill>
                  <a:schemeClr val="tx1"/>
                </a:solidFill>
                <a:effectLst/>
                <a:latin typeface="Segoe"/>
              </a:rPr>
              <a:t>Database name</a:t>
            </a:r>
            <a:r>
              <a:rPr lang="en-US" kern="1200" dirty="0" smtClean="0">
                <a:solidFill>
                  <a:schemeClr val="tx1"/>
                </a:solidFill>
                <a:effectLst/>
                <a:latin typeface="Segoe"/>
              </a:rPr>
              <a:t> box, type or select the name of the Microsoft Dynamics AX database.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Configure an Application Object Server (AOS) instance</a:t>
            </a:r>
            <a:r>
              <a:rPr lang="en-US" kern="1200" dirty="0" smtClean="0">
                <a:solidFill>
                  <a:schemeClr val="tx1"/>
                </a:solidFill>
                <a:effectLst/>
                <a:latin typeface="Segoe"/>
              </a:rPr>
              <a:t> page, assign a name to the AOS instance. </a:t>
            </a:r>
          </a:p>
          <a:p>
            <a:pPr marL="228600" lvl="0" indent="-228600">
              <a:buFont typeface="+mj-lt"/>
              <a:buAutoNum type="arabicPeriod"/>
            </a:pPr>
            <a:r>
              <a:rPr lang="en-US" kern="1200" dirty="0" smtClean="0">
                <a:solidFill>
                  <a:schemeClr val="tx1"/>
                </a:solidFill>
                <a:effectLst/>
                <a:latin typeface="Segoe"/>
              </a:rPr>
              <a:t>If you are installing a second AOS instance on a server, you must specify unique port numbers. By default, each time that you install an additional AOS instance on a computer, the port numbers increment by one. For example, the second AOS instance on a computer would be assigned to TCP/IP port 2713, by default. Port conflicts can cause one AOS to stop.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Specify an AOS account</a:t>
            </a:r>
            <a:r>
              <a:rPr lang="en-US" kern="1200" dirty="0" smtClean="0">
                <a:solidFill>
                  <a:schemeClr val="tx1"/>
                </a:solidFill>
                <a:effectLst/>
                <a:latin typeface="Segoe"/>
              </a:rPr>
              <a:t> page, select either the Network Service account of the local computer or a domain account for the AOS service. If you select a managed service account, make sure to specify the account in the format </a:t>
            </a:r>
            <a:r>
              <a:rPr lang="en-US" i="1" kern="1200" dirty="0" smtClean="0">
                <a:solidFill>
                  <a:schemeClr val="tx1"/>
                </a:solidFill>
                <a:effectLst/>
                <a:latin typeface="Segoe"/>
              </a:rPr>
              <a:t>Domain</a:t>
            </a:r>
            <a:r>
              <a:rPr lang="en-US" kern="1200" dirty="0" smtClean="0">
                <a:solidFill>
                  <a:schemeClr val="tx1"/>
                </a:solidFill>
                <a:effectLst/>
                <a:latin typeface="Segoe"/>
              </a:rPr>
              <a:t>\</a:t>
            </a:r>
            <a:r>
              <a:rPr lang="en-US" i="1" kern="1200" dirty="0" err="1" smtClean="0">
                <a:solidFill>
                  <a:schemeClr val="tx1"/>
                </a:solidFill>
                <a:effectLst/>
                <a:latin typeface="Segoe"/>
              </a:rPr>
              <a:t>AccountName</a:t>
            </a:r>
            <a:r>
              <a:rPr lang="en-US" kern="1200" dirty="0" smtClean="0">
                <a:solidFill>
                  <a:schemeClr val="tx1"/>
                </a:solidFill>
                <a:effectLst/>
                <a:latin typeface="Segoe"/>
              </a:rPr>
              <a:t>$.</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Prerequisite validation results</a:t>
            </a:r>
            <a:r>
              <a:rPr lang="en-US" kern="1200" dirty="0" smtClean="0">
                <a:solidFill>
                  <a:schemeClr val="tx1"/>
                </a:solidFill>
                <a:effectLst/>
                <a:latin typeface="Segoe"/>
              </a:rPr>
              <a:t> page, resolve any errors. When there are no errors, click </a:t>
            </a:r>
            <a:r>
              <a:rPr lang="en-US" b="1" kern="1200" dirty="0" smtClean="0">
                <a:solidFill>
                  <a:schemeClr val="tx1"/>
                </a:solidFill>
                <a:effectLst/>
                <a:latin typeface="Segoe"/>
              </a:rPr>
              <a:t>Next</a:t>
            </a:r>
            <a:r>
              <a:rPr lang="en-US" kern="1200" dirty="0" smtClean="0">
                <a:solidFill>
                  <a:schemeClr val="tx1"/>
                </a:solidFill>
                <a:effectLst/>
                <a:latin typeface="Segoe"/>
              </a:rPr>
              <a:t>. </a:t>
            </a: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dirty="0"/>
          </a:p>
        </p:txBody>
      </p:sp>
    </p:spTree>
    <p:extLst>
      <p:ext uri="{BB962C8B-B14F-4D97-AF65-F5344CB8AC3E}">
        <p14:creationId xmlns:p14="http://schemas.microsoft.com/office/powerpoint/2010/main" val="1841342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97042"/>
            <a:ext cx="6096000" cy="8288170"/>
          </a:xfrm>
        </p:spPr>
        <p:txBody>
          <a:bodyPr/>
          <a:lstStyle/>
          <a:p>
            <a:r>
              <a:rPr lang="en-US" b="1" dirty="0" smtClean="0">
                <a:latin typeface="Segoe"/>
              </a:rPr>
              <a:t>Video: Install an AOS Instance (continued)</a:t>
            </a:r>
          </a:p>
          <a:p>
            <a:pPr lvl="0"/>
            <a:endParaRPr lang="en-US" dirty="0" smtClean="0">
              <a:latin typeface="Segoe"/>
            </a:endParaRPr>
          </a:p>
          <a:p>
            <a:pPr marL="228600" lvl="0" indent="-228600">
              <a:buFont typeface="+mj-lt"/>
              <a:buAutoNum type="arabicPeriod"/>
            </a:pPr>
            <a:endParaRPr lang="en-US" dirty="0" smtClean="0">
              <a:latin typeface="Segoe"/>
            </a:endParaRPr>
          </a:p>
          <a:p>
            <a:pPr marL="228600" lvl="0" indent="-228600">
              <a:buFont typeface="+mj-lt"/>
              <a:buAutoNum type="arabicPeriod" startAt="13"/>
            </a:pPr>
            <a:r>
              <a:rPr lang="en-US" dirty="0">
                <a:latin typeface="Segoe"/>
              </a:rPr>
              <a:t>On the </a:t>
            </a:r>
            <a:r>
              <a:rPr lang="en-US" b="1" dirty="0">
                <a:latin typeface="Segoe"/>
              </a:rPr>
              <a:t>Ready to install</a:t>
            </a:r>
            <a:r>
              <a:rPr lang="en-US" dirty="0">
                <a:latin typeface="Segoe"/>
              </a:rPr>
              <a:t> page, click </a:t>
            </a:r>
            <a:r>
              <a:rPr lang="en-US" b="1" dirty="0">
                <a:latin typeface="Segoe"/>
              </a:rPr>
              <a:t>Install</a:t>
            </a:r>
            <a:r>
              <a:rPr lang="en-US" dirty="0">
                <a:latin typeface="Segoe"/>
              </a:rPr>
              <a:t>. </a:t>
            </a:r>
          </a:p>
          <a:p>
            <a:pPr marL="228600" lvl="0" indent="-228600">
              <a:buFont typeface="+mj-lt"/>
              <a:buAutoNum type="arabicPeriod" startAt="13"/>
            </a:pPr>
            <a:r>
              <a:rPr lang="en-US" dirty="0">
                <a:latin typeface="Segoe"/>
              </a:rPr>
              <a:t>The AOS Windows service can take several minutes to start the first time after it is installed. To determine whether it has started, open </a:t>
            </a:r>
            <a:r>
              <a:rPr lang="en-US" b="1" dirty="0">
                <a:latin typeface="Segoe"/>
              </a:rPr>
              <a:t>Administrative tools</a:t>
            </a:r>
            <a:r>
              <a:rPr lang="en-US" dirty="0">
                <a:latin typeface="Segoe"/>
              </a:rPr>
              <a:t> &gt; </a:t>
            </a:r>
            <a:r>
              <a:rPr lang="en-US" b="1" dirty="0">
                <a:latin typeface="Segoe"/>
              </a:rPr>
              <a:t>Services</a:t>
            </a:r>
            <a:r>
              <a:rPr lang="en-US" dirty="0">
                <a:latin typeface="Segoe"/>
              </a:rPr>
              <a:t>, and review the status of the </a:t>
            </a:r>
            <a:r>
              <a:rPr lang="en-US" b="1" dirty="0">
                <a:latin typeface="Segoe"/>
              </a:rPr>
              <a:t>Microsoft Dynamics AX Object Server</a:t>
            </a:r>
            <a:r>
              <a:rPr lang="en-US" dirty="0">
                <a:latin typeface="Segoe"/>
              </a:rPr>
              <a:t> service. </a:t>
            </a:r>
          </a:p>
          <a:p>
            <a:pPr marL="228600" lvl="0" indent="-228600">
              <a:buFont typeface="+mj-lt"/>
              <a:buAutoNum type="arabicPeriod" startAt="13"/>
            </a:pPr>
            <a:endParaRPr lang="en-US" dirty="0" smtClean="0">
              <a:latin typeface="Segoe"/>
            </a:endParaRPr>
          </a:p>
          <a:p>
            <a:pPr marL="228600" lvl="0" indent="-228600">
              <a:buFont typeface="+mj-lt"/>
              <a:buAutoNum type="arabicPeriod" startAt="13"/>
            </a:pPr>
            <a:r>
              <a:rPr lang="en-US" dirty="0" smtClean="0">
                <a:latin typeface="Segoe"/>
              </a:rPr>
              <a:t>Setup </a:t>
            </a:r>
            <a:r>
              <a:rPr lang="en-US" dirty="0">
                <a:latin typeface="Segoe"/>
              </a:rPr>
              <a:t>grants the following permissions to the AOS account: </a:t>
            </a:r>
          </a:p>
          <a:p>
            <a:pPr marL="441581" lvl="1" indent="-228600">
              <a:buFont typeface="Arial" panose="020B0604020202020204" pitchFamily="34" charset="0"/>
              <a:buChar char="•"/>
            </a:pPr>
            <a:r>
              <a:rPr lang="en-US" dirty="0">
                <a:latin typeface="Segoe"/>
              </a:rPr>
              <a:t>Adds the AOS account to the Microsoft Dynamics AX database as a user, makes it a member of the </a:t>
            </a:r>
            <a:r>
              <a:rPr lang="en-US" b="1" dirty="0" err="1">
                <a:latin typeface="Segoe"/>
              </a:rPr>
              <a:t>db_ddladmin</a:t>
            </a:r>
            <a:r>
              <a:rPr lang="en-US" dirty="0">
                <a:latin typeface="Segoe"/>
              </a:rPr>
              <a:t>, </a:t>
            </a:r>
            <a:r>
              <a:rPr lang="en-US" b="1" dirty="0" err="1">
                <a:latin typeface="Segoe"/>
              </a:rPr>
              <a:t>db_datareader</a:t>
            </a:r>
            <a:r>
              <a:rPr lang="en-US" dirty="0">
                <a:latin typeface="Segoe"/>
              </a:rPr>
              <a:t>, and </a:t>
            </a:r>
            <a:r>
              <a:rPr lang="en-US" b="1" dirty="0" err="1">
                <a:latin typeface="Segoe"/>
              </a:rPr>
              <a:t>db_datawriter</a:t>
            </a:r>
            <a:r>
              <a:rPr lang="en-US" dirty="0">
                <a:latin typeface="Segoe"/>
              </a:rPr>
              <a:t> database roles.</a:t>
            </a:r>
          </a:p>
          <a:p>
            <a:pPr marL="441581" lvl="1" indent="-228600">
              <a:buFont typeface="Arial" panose="020B0604020202020204" pitchFamily="34" charset="0"/>
              <a:buChar char="•"/>
            </a:pPr>
            <a:r>
              <a:rPr lang="en-US" dirty="0">
                <a:latin typeface="Segoe"/>
              </a:rPr>
              <a:t>Grants the AOS account execute permissions to the stored procedures in the Microsoft Dynamics AX database. </a:t>
            </a:r>
          </a:p>
          <a:p>
            <a:pPr marL="441581" lvl="1" indent="-228600">
              <a:buFont typeface="Arial" panose="020B0604020202020204" pitchFamily="34" charset="0"/>
              <a:buChar char="•"/>
            </a:pPr>
            <a:r>
              <a:rPr lang="en-US" dirty="0">
                <a:latin typeface="Segoe"/>
              </a:rPr>
              <a:t>Adds the AOS account to the </a:t>
            </a:r>
            <a:r>
              <a:rPr lang="en-US" dirty="0" err="1">
                <a:latin typeface="Segoe"/>
              </a:rPr>
              <a:t>TempDB</a:t>
            </a:r>
            <a:r>
              <a:rPr lang="en-US" dirty="0">
                <a:latin typeface="Segoe"/>
              </a:rPr>
              <a:t> database as a user and makes it a member of the </a:t>
            </a:r>
            <a:r>
              <a:rPr lang="en-US" b="1" dirty="0" err="1">
                <a:latin typeface="Segoe"/>
              </a:rPr>
              <a:t>db_ddladmin</a:t>
            </a:r>
            <a:r>
              <a:rPr lang="en-US" dirty="0">
                <a:latin typeface="Segoe"/>
              </a:rPr>
              <a:t>, </a:t>
            </a:r>
            <a:r>
              <a:rPr lang="en-US" b="1" dirty="0" err="1">
                <a:latin typeface="Segoe"/>
              </a:rPr>
              <a:t>db_datareader</a:t>
            </a:r>
            <a:r>
              <a:rPr lang="en-US" dirty="0">
                <a:latin typeface="Segoe"/>
              </a:rPr>
              <a:t>, and </a:t>
            </a:r>
            <a:r>
              <a:rPr lang="en-US" b="1" dirty="0" err="1">
                <a:latin typeface="Segoe"/>
              </a:rPr>
              <a:t>db_datawriter</a:t>
            </a:r>
            <a:r>
              <a:rPr lang="en-US" dirty="0">
                <a:latin typeface="Segoe"/>
              </a:rPr>
              <a:t> database roles.</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dirty="0"/>
          </a:p>
        </p:txBody>
      </p:sp>
    </p:spTree>
    <p:extLst>
      <p:ext uri="{BB962C8B-B14F-4D97-AF65-F5344CB8AC3E}">
        <p14:creationId xmlns:p14="http://schemas.microsoft.com/office/powerpoint/2010/main" val="2626477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Segoe"/>
              </a:rPr>
              <a:t>Installation Types</a:t>
            </a:r>
          </a:p>
          <a:p>
            <a:pPr marL="171450" lvl="0" indent="-171450">
              <a:buFont typeface="Arial" panose="020B0604020202020204" pitchFamily="34" charset="0"/>
              <a:buChar char="•"/>
            </a:pPr>
            <a:r>
              <a:rPr lang="en-US" sz="1050" b="1" kern="1200" dirty="0" smtClean="0">
                <a:solidFill>
                  <a:schemeClr val="tx1"/>
                </a:solidFill>
                <a:effectLst/>
                <a:latin typeface="Segoe"/>
              </a:rPr>
              <a:t>Business user</a:t>
            </a:r>
            <a:r>
              <a:rPr lang="en-US" sz="1050" kern="1200" dirty="0" smtClean="0">
                <a:solidFill>
                  <a:schemeClr val="tx1"/>
                </a:solidFill>
                <a:effectLst/>
                <a:latin typeface="Segoe"/>
              </a:rPr>
              <a:t> – The basic client is installed. This type of client installation is appropriate for most users. </a:t>
            </a:r>
          </a:p>
          <a:p>
            <a:pPr marL="171450" lvl="0" indent="-171450">
              <a:buFont typeface="Arial" panose="020B0604020202020204" pitchFamily="34" charset="0"/>
              <a:buChar char="•"/>
            </a:pPr>
            <a:r>
              <a:rPr lang="en-US" sz="1050" b="1" kern="1200" dirty="0" smtClean="0">
                <a:solidFill>
                  <a:schemeClr val="tx1"/>
                </a:solidFill>
                <a:effectLst/>
                <a:latin typeface="Segoe"/>
              </a:rPr>
              <a:t>Developer</a:t>
            </a:r>
            <a:r>
              <a:rPr lang="en-US" sz="1050" kern="1200" dirty="0" smtClean="0">
                <a:solidFill>
                  <a:schemeClr val="tx1"/>
                </a:solidFill>
                <a:effectLst/>
                <a:latin typeface="Segoe"/>
              </a:rPr>
              <a:t> – The client, the developer workspace, and additional files that are required for development tasks, such as compiling the application, are installed. Also, the debug settings are enabled, by default, for this type of installation.</a:t>
            </a:r>
          </a:p>
          <a:p>
            <a:pPr marL="171450" lvl="0" indent="-171450">
              <a:buFont typeface="Arial" panose="020B0604020202020204" pitchFamily="34" charset="0"/>
              <a:buChar char="•"/>
            </a:pPr>
            <a:r>
              <a:rPr lang="en-US" sz="1050" b="1" kern="1200" dirty="0" smtClean="0">
                <a:solidFill>
                  <a:schemeClr val="tx1"/>
                </a:solidFill>
                <a:effectLst/>
                <a:latin typeface="Segoe"/>
              </a:rPr>
              <a:t>Administrator</a:t>
            </a:r>
            <a:r>
              <a:rPr lang="en-US" sz="1050" kern="1200" dirty="0" smtClean="0">
                <a:solidFill>
                  <a:schemeClr val="tx1"/>
                </a:solidFill>
                <a:effectLst/>
                <a:latin typeface="Segoe"/>
              </a:rPr>
              <a:t> – The client, the developer workspace, and additional files that are required for development tasks, such as compiling the application, are installed. </a:t>
            </a:r>
            <a:r>
              <a:rPr lang="en-US" sz="1050" kern="1200" dirty="0" smtClean="0">
                <a:solidFill>
                  <a:schemeClr val="tx1"/>
                </a:solidFill>
                <a:effectLst/>
                <a:latin typeface="Segoe UI" pitchFamily="34" charset="0"/>
                <a:ea typeface="+mn-ea"/>
                <a:cs typeface="+mn-cs"/>
              </a:rPr>
              <a:t>  </a:t>
            </a: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dirty="0"/>
          </a:p>
        </p:txBody>
      </p:sp>
    </p:spTree>
    <p:extLst>
      <p:ext uri="{BB962C8B-B14F-4D97-AF65-F5344CB8AC3E}">
        <p14:creationId xmlns:p14="http://schemas.microsoft.com/office/powerpoint/2010/main" val="1448584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r>
              <a:rPr lang="en-US" dirty="0" smtClean="0">
                <a:ea typeface="Segoe UI" pitchFamily="34" charset="0"/>
                <a:cs typeface="Segoe UI" pitchFamily="34" charset="0"/>
              </a:rPr>
              <a:t>When users launch the Microsoft Dynamics AX client after a new installation, the client will detect if this is a new installation or an upgrade by checking the </a:t>
            </a:r>
            <a:r>
              <a:rPr lang="en-US" b="1" dirty="0" smtClean="0">
                <a:ea typeface="Segoe UI" pitchFamily="34" charset="0"/>
                <a:cs typeface="Segoe UI" pitchFamily="34" charset="0"/>
              </a:rPr>
              <a:t>SYSSETUPLOG</a:t>
            </a:r>
            <a:r>
              <a:rPr lang="en-US" dirty="0" smtClean="0">
                <a:ea typeface="Segoe UI" pitchFamily="34" charset="0"/>
                <a:cs typeface="Segoe UI" pitchFamily="34" charset="0"/>
              </a:rPr>
              <a:t> table and determining if it should display the initialization checklist or the upgrade checklist.</a:t>
            </a:r>
          </a:p>
          <a:p>
            <a:r>
              <a:rPr lang="en-US" dirty="0" smtClean="0">
                <a:ea typeface="Segoe UI" pitchFamily="34" charset="0"/>
                <a:cs typeface="Segoe UI" pitchFamily="34" charset="0"/>
              </a:rPr>
              <a:t>The initialization checklist is intended for environments that are brand new to Microsoft Dynamics AX when users have no data stored in the system.</a:t>
            </a:r>
          </a:p>
          <a:p>
            <a:endParaRPr lang="en-US" dirty="0" smtClean="0">
              <a:ea typeface="Segoe UI" pitchFamily="34" charset="0"/>
              <a:cs typeface="Segoe UI" pitchFamily="34" charset="0"/>
            </a:endParaRPr>
          </a:p>
          <a:p>
            <a:r>
              <a:rPr lang="en-US" b="1" dirty="0" smtClean="0">
                <a:latin typeface="Segoe"/>
              </a:rPr>
              <a:t>Prepare Initialization</a:t>
            </a:r>
          </a:p>
          <a:p>
            <a:pPr marL="171450" lvl="0" indent="-171450">
              <a:buFont typeface="Arial" panose="020B0604020202020204" pitchFamily="34" charset="0"/>
              <a:buChar char="•"/>
            </a:pPr>
            <a:r>
              <a:rPr lang="en-US" b="1" dirty="0" smtClean="0">
                <a:latin typeface="Segoe"/>
              </a:rPr>
              <a:t>Compile application:</a:t>
            </a:r>
            <a:r>
              <a:rPr lang="en-US" dirty="0" smtClean="0">
                <a:latin typeface="Segoe"/>
              </a:rPr>
              <a:t> Checks the layers and models installed, updates the references, and makes sure that the application has no code conflicts and is ready for use.  This task is optional if users only have the SYS layer installed, but it must be completed if there is more than one layer in your system. When the application is compiled, the application source code is translated into binary code that can be interpreted by the kernel. The binary code is stored in the database.</a:t>
            </a:r>
            <a:endParaRPr lang="en-US" b="1" i="1" dirty="0" smtClean="0">
              <a:latin typeface="Segoe"/>
            </a:endParaRPr>
          </a:p>
          <a:p>
            <a:pPr marL="171450" lvl="0" indent="-171450">
              <a:buFont typeface="Arial" panose="020B0604020202020204" pitchFamily="34" charset="0"/>
              <a:buChar char="•"/>
            </a:pPr>
            <a:r>
              <a:rPr lang="en-US" b="1" dirty="0" smtClean="0">
                <a:latin typeface="Segoe"/>
              </a:rPr>
              <a:t>Generate CIL: </a:t>
            </a:r>
            <a:r>
              <a:rPr lang="en-US" dirty="0" smtClean="0">
                <a:latin typeface="Segoe"/>
              </a:rPr>
              <a:t>Creates common intermediate language (CIL) in .NET Framework from X++ code to increase performance of some objects and creates assemblies on the AOS server.</a:t>
            </a:r>
          </a:p>
          <a:p>
            <a:pPr marL="171450" lvl="0" indent="-171450">
              <a:buFont typeface="Arial" panose="020B0604020202020204" pitchFamily="34" charset="0"/>
              <a:buChar char="•"/>
            </a:pPr>
            <a:r>
              <a:rPr lang="en-US" b="1" dirty="0" smtClean="0">
                <a:latin typeface="Segoe"/>
              </a:rPr>
              <a:t>Provide license information: </a:t>
            </a:r>
            <a:r>
              <a:rPr lang="en-US" dirty="0" smtClean="0">
                <a:latin typeface="Segoe"/>
              </a:rPr>
              <a:t>Opens the form to import the Microsoft Dynamics AX licenses that were purchased. Licenses activate configuration keys that enable modules and functions. Some navigation icons might not be available until a license is imported.</a:t>
            </a:r>
          </a:p>
          <a:p>
            <a:pPr marL="171450" lvl="0" indent="-171450" defTabSz="914363">
              <a:spcBef>
                <a:spcPts val="300"/>
              </a:spcBef>
              <a:spcAft>
                <a:spcPts val="600"/>
              </a:spcAft>
              <a:buFont typeface="Arial" panose="020B0604020202020204" pitchFamily="34" charset="0"/>
              <a:buChar char="•"/>
              <a:defRPr/>
            </a:pPr>
            <a:r>
              <a:rPr lang="en-US" b="1" dirty="0" smtClean="0">
                <a:latin typeface="Segoe"/>
              </a:rPr>
              <a:t>Configure application functionality: </a:t>
            </a:r>
            <a:r>
              <a:rPr lang="en-US" dirty="0" smtClean="0">
                <a:latin typeface="Segoe"/>
              </a:rPr>
              <a:t>Review the functionality associated with each key, and then enable or disable configuration keys, as appropriate, for your installation. Disabled functionality does not appear on Microsoft Dynamics AX menus.</a:t>
            </a:r>
          </a:p>
          <a:p>
            <a:pPr marL="171450" lvl="0" indent="-171450" defTabSz="914363">
              <a:spcBef>
                <a:spcPts val="300"/>
              </a:spcBef>
              <a:spcAft>
                <a:spcPts val="600"/>
              </a:spcAft>
              <a:buFont typeface="Arial" panose="020B0604020202020204" pitchFamily="34" charset="0"/>
              <a:buChar char="•"/>
              <a:defRPr/>
            </a:pPr>
            <a:r>
              <a:rPr lang="en-US" b="1" dirty="0" smtClean="0">
                <a:latin typeface="Segoe"/>
              </a:rPr>
              <a:t>Customer feedback options: </a:t>
            </a:r>
            <a:r>
              <a:rPr lang="en-US" dirty="0" smtClean="0">
                <a:latin typeface="Segoe"/>
              </a:rPr>
              <a:t>Join the Customer Experience Improvement program to help Microsoft improve Microsoft Dynamics AX.</a:t>
            </a:r>
          </a:p>
          <a:p>
            <a:pPr marL="171450" lvl="0" indent="-171450" defTabSz="914363">
              <a:spcBef>
                <a:spcPts val="300"/>
              </a:spcBef>
              <a:spcAft>
                <a:spcPts val="600"/>
              </a:spcAft>
              <a:buFont typeface="Arial" panose="020B0604020202020204" pitchFamily="34" charset="0"/>
              <a:buChar char="•"/>
              <a:defRPr/>
            </a:pPr>
            <a:r>
              <a:rPr lang="en-US" b="1" dirty="0" smtClean="0">
                <a:latin typeface="Segoe"/>
              </a:rPr>
              <a:t>Modify data types</a:t>
            </a:r>
            <a:r>
              <a:rPr lang="en-US" dirty="0" smtClean="0">
                <a:latin typeface="Segoe"/>
              </a:rPr>
              <a:t>: Change the properties for data types without accessing the Application Object Tree (AOT). You must be an administrator to make these changes. All changes must be made before data is entered into the system. A common example would be to change the number of decimal places on the Amount data type, other changes would be to the length of the EDT and the justification, which, by default, is left-aligned. </a:t>
            </a:r>
            <a:endParaRPr lang="en-US" dirty="0" smtClean="0">
              <a:ea typeface="Segoe UI" pitchFamily="34" charset="0"/>
              <a:cs typeface="Segoe UI" pitchFamily="34" charset="0"/>
            </a:endParaRPr>
          </a:p>
          <a:p>
            <a:endParaRPr lang="en-US" b="1" dirty="0" smtClean="0">
              <a:ea typeface="Segoe UI" pitchFamily="34" charset="0"/>
              <a:cs typeface="Segoe UI" pitchFamily="34" charset="0"/>
            </a:endParaRPr>
          </a:p>
          <a:p>
            <a:pPr marL="0" lvl="0" indent="0">
              <a:buFont typeface="Arial" panose="020B0604020202020204" pitchFamily="34" charset="0"/>
              <a:buNone/>
            </a:pPr>
            <a:endParaRPr lang="en-US" sz="1050" kern="1200" dirty="0" smtClean="0">
              <a:solidFill>
                <a:schemeClr val="tx1"/>
              </a:solidFill>
              <a:effectLst/>
              <a:latin typeface="Segoe UI" pitchFamily="34" charset="0"/>
              <a:ea typeface="+mn-ea"/>
              <a:cs typeface="+mn-cs"/>
            </a:endParaRP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dirty="0"/>
          </a:p>
        </p:txBody>
      </p:sp>
    </p:spTree>
    <p:extLst>
      <p:ext uri="{BB962C8B-B14F-4D97-AF65-F5344CB8AC3E}">
        <p14:creationId xmlns:p14="http://schemas.microsoft.com/office/powerpoint/2010/main" val="1671891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lvl="0"/>
            <a:r>
              <a:rPr lang="en-US" sz="1050" b="1" kern="1200" dirty="0" smtClean="0">
                <a:solidFill>
                  <a:schemeClr val="tx1"/>
                </a:solidFill>
                <a:effectLst/>
                <a:latin typeface="Segoe"/>
              </a:rPr>
              <a:t>Synchronize database (Required):</a:t>
            </a:r>
            <a:r>
              <a:rPr lang="en-US" sz="1050" b="0" kern="1200" dirty="0" smtClean="0">
                <a:solidFill>
                  <a:schemeClr val="tx1"/>
                </a:solidFill>
                <a:effectLst/>
                <a:latin typeface="Segoe"/>
              </a:rPr>
              <a:t> Modifies the database schema to match the most recent version of the application code from the AOT.</a:t>
            </a:r>
            <a:endParaRPr lang="en-US" sz="1050" b="1" kern="1200" dirty="0" smtClean="0">
              <a:solidFill>
                <a:schemeClr val="tx1"/>
              </a:solidFill>
              <a:effectLst/>
              <a:latin typeface="Segoe"/>
            </a:endParaRPr>
          </a:p>
          <a:p>
            <a:r>
              <a:rPr lang="en-US" sz="1050" kern="1200" dirty="0" smtClean="0">
                <a:solidFill>
                  <a:schemeClr val="tx1"/>
                </a:solidFill>
                <a:effectLst/>
                <a:latin typeface="Segoe"/>
              </a:rPr>
              <a:t>The synchronization process creates all of the tables and indexes Microsoft Dynamics AX needs to operate. Since most SQL Server objects do not exist until this task is complete, this is required in the new installation when users do not intend to restore an existing database. If errors are encountered during the synchronization process, review the application event logs on the AOS that the current client is connected to.</a:t>
            </a:r>
          </a:p>
          <a:p>
            <a:endParaRPr lang="en-US" b="1" dirty="0" smtClean="0">
              <a:ea typeface="Segoe UI" pitchFamily="34" charset="0"/>
              <a:cs typeface="Segoe UI" pitchFamily="34" charset="0"/>
            </a:endParaRPr>
          </a:p>
          <a:p>
            <a:endParaRPr lang="en-US" b="1" dirty="0" smtClean="0">
              <a:ea typeface="Segoe UI" pitchFamily="34" charset="0"/>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dirty="0"/>
          </a:p>
        </p:txBody>
      </p:sp>
      <p:pic>
        <p:nvPicPr>
          <p:cNvPr id="6" name="Picture 5"/>
          <p:cNvPicPr>
            <a:picLocks noChangeAspect="1"/>
          </p:cNvPicPr>
          <p:nvPr/>
        </p:nvPicPr>
        <p:blipFill>
          <a:blip r:embed="rId3"/>
          <a:stretch>
            <a:fillRect/>
          </a:stretch>
        </p:blipFill>
        <p:spPr>
          <a:xfrm>
            <a:off x="1022685" y="5158996"/>
            <a:ext cx="4812632" cy="3398009"/>
          </a:xfrm>
          <a:prstGeom prst="rect">
            <a:avLst/>
          </a:prstGeom>
        </p:spPr>
      </p:pic>
    </p:spTree>
    <p:extLst>
      <p:ext uri="{BB962C8B-B14F-4D97-AF65-F5344CB8AC3E}">
        <p14:creationId xmlns:p14="http://schemas.microsoft.com/office/powerpoint/2010/main" val="3276098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fontScale="92500" lnSpcReduction="20000"/>
          </a:bodyPr>
          <a:lstStyle/>
          <a:p>
            <a:pPr lvl="0"/>
            <a:r>
              <a:rPr lang="en-US" b="1" dirty="0" smtClean="0">
                <a:latin typeface="Segoe"/>
              </a:rPr>
              <a:t>Initialize System</a:t>
            </a:r>
          </a:p>
          <a:p>
            <a:endParaRPr lang="en-US" dirty="0" smtClean="0"/>
          </a:p>
          <a:p>
            <a:pPr marL="171450" lvl="0" indent="-171450">
              <a:buFont typeface="Arial" panose="020B0604020202020204" pitchFamily="34" charset="0"/>
              <a:buChar char="•"/>
            </a:pPr>
            <a:r>
              <a:rPr lang="en-US" b="1" dirty="0" smtClean="0">
                <a:latin typeface="Segoe"/>
              </a:rPr>
              <a:t>Create legal entities:</a:t>
            </a:r>
            <a:r>
              <a:rPr lang="en-US" dirty="0" smtClean="0">
                <a:latin typeface="Segoe"/>
              </a:rPr>
              <a:t> Identify the legal entities that must be represented in the Microsoft Dynamics AX database. This can be a single company or multiple companies in your organization.  </a:t>
            </a:r>
          </a:p>
          <a:p>
            <a:pPr marL="171450" lvl="0" indent="-171450">
              <a:buFont typeface="Arial" panose="020B0604020202020204" pitchFamily="34" charset="0"/>
              <a:buChar char="•"/>
            </a:pPr>
            <a:r>
              <a:rPr lang="en-US" b="1" dirty="0" smtClean="0">
                <a:latin typeface="Segoe"/>
              </a:rPr>
              <a:t>Set up system parameters:</a:t>
            </a:r>
            <a:r>
              <a:rPr lang="en-US" dirty="0" smtClean="0">
                <a:latin typeface="Segoe"/>
              </a:rPr>
              <a:t> Specify shared system settings, including the system language. The system language is the default language that is used by the application for text translations of the menus, reports, and other content using labels information.</a:t>
            </a:r>
          </a:p>
          <a:p>
            <a:pPr marL="171450" lvl="0" indent="-171450">
              <a:buFont typeface="Arial" panose="020B0604020202020204" pitchFamily="34" charset="0"/>
              <a:buChar char="•"/>
            </a:pPr>
            <a:r>
              <a:rPr lang="en-US" b="1" dirty="0" smtClean="0">
                <a:latin typeface="Segoe"/>
              </a:rPr>
              <a:t>Configure system accounts: </a:t>
            </a:r>
            <a:r>
              <a:rPr lang="en-US" dirty="0" smtClean="0">
                <a:latin typeface="Segoe"/>
              </a:rPr>
              <a:t>Allows users to set up the Business Connector proxy account, the Workflow account, the synchronization service account, and the Bing Maps account to be used throughout the system.</a:t>
            </a:r>
          </a:p>
          <a:p>
            <a:pPr marL="628650" lvl="1" indent="-171450">
              <a:buFont typeface="Arial" panose="020B0604020202020204" pitchFamily="34" charset="0"/>
              <a:buChar char="•"/>
            </a:pPr>
            <a:r>
              <a:rPr lang="en-US" b="1" dirty="0" smtClean="0">
                <a:latin typeface="Segoe"/>
              </a:rPr>
              <a:t>Business Connector proxy account</a:t>
            </a:r>
            <a:r>
              <a:rPr lang="en-US" dirty="0" smtClean="0">
                <a:latin typeface="Segoe"/>
              </a:rPr>
              <a:t>: Use for communication between Microsoft Dynamics AX and other applications and integrations.</a:t>
            </a:r>
          </a:p>
          <a:p>
            <a:pPr marL="628650" lvl="1" indent="-171450">
              <a:buFont typeface="Arial" panose="020B0604020202020204" pitchFamily="34" charset="0"/>
              <a:buChar char="•"/>
            </a:pPr>
            <a:r>
              <a:rPr lang="en-US" b="1" dirty="0" smtClean="0">
                <a:latin typeface="Segoe"/>
              </a:rPr>
              <a:t>Workflow execution account:</a:t>
            </a:r>
            <a:r>
              <a:rPr lang="en-US" dirty="0" smtClean="0">
                <a:latin typeface="Segoe"/>
              </a:rPr>
              <a:t> Use for running application business logic and accessing Microsoft Dynamics AX data.</a:t>
            </a:r>
          </a:p>
          <a:p>
            <a:pPr marL="628650" lvl="1" indent="-171450">
              <a:buFont typeface="Arial" panose="020B0604020202020204" pitchFamily="34" charset="0"/>
              <a:buChar char="•"/>
            </a:pPr>
            <a:r>
              <a:rPr lang="en-US" b="1" dirty="0" smtClean="0">
                <a:latin typeface="Segoe"/>
              </a:rPr>
              <a:t>The synchronization service account:</a:t>
            </a:r>
            <a:r>
              <a:rPr lang="en-US" dirty="0" smtClean="0">
                <a:latin typeface="Segoe"/>
              </a:rPr>
              <a:t> Use for communication between Microsoft Dynamics AX, Windows Message Queuing, and Project Server.</a:t>
            </a:r>
          </a:p>
          <a:p>
            <a:pPr marL="171450" lvl="0" indent="-171450">
              <a:buFont typeface="Arial" panose="020B0604020202020204" pitchFamily="34" charset="0"/>
              <a:buChar char="•"/>
            </a:pPr>
            <a:r>
              <a:rPr lang="en-US" b="1" dirty="0" smtClean="0">
                <a:latin typeface="Segoe"/>
              </a:rPr>
              <a:t>Import data:</a:t>
            </a:r>
            <a:r>
              <a:rPr lang="en-US" dirty="0" smtClean="0">
                <a:latin typeface="Segoe"/>
              </a:rPr>
              <a:t> Allows users to import demonstration data or data that was originally exported from Microsoft Dynamics AX (*.</a:t>
            </a:r>
            <a:r>
              <a:rPr lang="en-US" dirty="0" err="1" smtClean="0">
                <a:latin typeface="Segoe"/>
              </a:rPr>
              <a:t>dat</a:t>
            </a:r>
            <a:r>
              <a:rPr lang="en-US" dirty="0" smtClean="0">
                <a:latin typeface="Segoe"/>
              </a:rPr>
              <a:t> files). If users will be working with a restored database, this step is not required.  </a:t>
            </a:r>
          </a:p>
          <a:p>
            <a:pPr marL="171450" lvl="0" indent="-171450">
              <a:buFont typeface="Arial" panose="020B0604020202020204" pitchFamily="34" charset="0"/>
              <a:buChar char="•"/>
            </a:pPr>
            <a:r>
              <a:rPr lang="en-US" b="1" dirty="0" smtClean="0">
                <a:latin typeface="Segoe"/>
              </a:rPr>
              <a:t>Initialize user profiles:</a:t>
            </a:r>
            <a:r>
              <a:rPr lang="en-US" dirty="0" smtClean="0">
                <a:latin typeface="Segoe"/>
              </a:rPr>
              <a:t> Select the default user profiles to enable for role centers. Role centers are customizable home pages that deliver content relevant to your role. This step can be completed outside of the checklist after the role centers are installed.</a:t>
            </a:r>
          </a:p>
          <a:p>
            <a:pPr marL="171450" indent="-171450">
              <a:buFont typeface="Arial" panose="020B0604020202020204" pitchFamily="34" charset="0"/>
              <a:buChar char="•"/>
            </a:pPr>
            <a:r>
              <a:rPr lang="en-US" dirty="0" smtClean="0">
                <a:latin typeface="Segoe"/>
              </a:rPr>
              <a:t>Default user profiles are available for various roles in the organization, such as chief financial officer and accounting manager. These profiles contain role-specific information and determine the content that is displayed on role center pages.  </a:t>
            </a:r>
          </a:p>
          <a:p>
            <a:pPr marL="171450" indent="-171450">
              <a:buFont typeface="Arial" panose="020B0604020202020204" pitchFamily="34" charset="0"/>
              <a:buChar char="•"/>
            </a:pPr>
            <a:r>
              <a:rPr lang="en-US" dirty="0" smtClean="0">
                <a:latin typeface="Segoe"/>
              </a:rPr>
              <a:t>Users must select the profiles that they want to use in their Microsoft Dynamics AX system.   </a:t>
            </a:r>
          </a:p>
          <a:p>
            <a:pPr marL="171450" indent="-171450">
              <a:buFont typeface="Arial" panose="020B0604020202020204" pitchFamily="34" charset="0"/>
              <a:buChar char="•"/>
            </a:pPr>
            <a:r>
              <a:rPr lang="en-US" dirty="0" smtClean="0">
                <a:latin typeface="Segoe"/>
              </a:rPr>
              <a:t>To complete this task outside of the checklist, click </a:t>
            </a:r>
            <a:r>
              <a:rPr lang="en-US" b="1" dirty="0" smtClean="0">
                <a:latin typeface="Segoe"/>
              </a:rPr>
              <a:t>Organization administration</a:t>
            </a:r>
            <a:r>
              <a:rPr lang="en-US" dirty="0" smtClean="0">
                <a:latin typeface="Segoe"/>
              </a:rPr>
              <a:t>, click </a:t>
            </a:r>
            <a:r>
              <a:rPr lang="en-US" b="1" dirty="0" smtClean="0">
                <a:latin typeface="Segoe"/>
              </a:rPr>
              <a:t>Setup</a:t>
            </a:r>
            <a:r>
              <a:rPr lang="en-US" dirty="0" smtClean="0">
                <a:latin typeface="Segoe"/>
              </a:rPr>
              <a:t>, click </a:t>
            </a:r>
            <a:r>
              <a:rPr lang="en-US" b="1" dirty="0" smtClean="0">
                <a:latin typeface="Segoe"/>
              </a:rPr>
              <a:t>Role Center</a:t>
            </a:r>
            <a:r>
              <a:rPr lang="en-US" dirty="0" smtClean="0">
                <a:latin typeface="Segoe"/>
              </a:rPr>
              <a:t>, and then click </a:t>
            </a:r>
            <a:r>
              <a:rPr lang="en-US" b="1" dirty="0" smtClean="0">
                <a:latin typeface="Segoe"/>
              </a:rPr>
              <a:t>Initialize role center profiles</a:t>
            </a:r>
            <a:r>
              <a:rPr lang="en-US" dirty="0" smtClean="0">
                <a:latin typeface="Segoe"/>
              </a:rPr>
              <a:t>.</a:t>
            </a:r>
          </a:p>
          <a:p>
            <a:pPr marL="171450" lvl="0" indent="-171450">
              <a:buFont typeface="Arial" panose="020B0604020202020204" pitchFamily="34" charset="0"/>
              <a:buChar char="•"/>
            </a:pPr>
            <a:r>
              <a:rPr lang="en-US" b="1" dirty="0" smtClean="0">
                <a:latin typeface="Segoe"/>
              </a:rPr>
              <a:t>Set up Application Integration Framework (AIF):</a:t>
            </a:r>
            <a:r>
              <a:rPr lang="en-US" dirty="0" smtClean="0">
                <a:latin typeface="Segoe"/>
              </a:rPr>
              <a:t> Services and AIF require you to register new adapters, services, and basic ports any time that you change the Application Object Tree (AOT). Click this checklist item before you configure integration ports for the first time. Additionally, click this checklist item any time that you change the AOT, if the change affects the configuration of a port. For example, if you add a new service to the AOT because you want to use the service with an inbound port, you must click this checklist item. Registration of new adapters, services, and basic ports can take a while.</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dirty="0"/>
          </a:p>
        </p:txBody>
      </p:sp>
    </p:spTree>
    <p:extLst>
      <p:ext uri="{BB962C8B-B14F-4D97-AF65-F5344CB8AC3E}">
        <p14:creationId xmlns:p14="http://schemas.microsoft.com/office/powerpoint/2010/main" val="2356525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 video </a:t>
            </a:r>
            <a:r>
              <a:rPr lang="en-US" b="1" dirty="0" smtClean="0"/>
              <a:t>Install_Client_Run_Initialization_Checklist.mp4 </a:t>
            </a:r>
          </a:p>
          <a:p>
            <a:endParaRPr lang="en-US" b="1" kern="1200" dirty="0" smtClean="0">
              <a:solidFill>
                <a:schemeClr val="tx1"/>
              </a:solidFill>
              <a:effectLst/>
              <a:latin typeface="Segoe"/>
            </a:endParaRPr>
          </a:p>
          <a:p>
            <a:r>
              <a:rPr lang="en-US" b="1" kern="1200" dirty="0" smtClean="0">
                <a:solidFill>
                  <a:schemeClr val="tx1"/>
                </a:solidFill>
                <a:effectLst/>
                <a:latin typeface="Segoe"/>
              </a:rPr>
              <a:t>Procedure: Install a Client</a:t>
            </a:r>
          </a:p>
          <a:p>
            <a:pPr marL="0" indent="0">
              <a:buFont typeface="+mj-lt"/>
              <a:buNone/>
            </a:pPr>
            <a:r>
              <a:rPr lang="en-US" kern="1200" dirty="0" smtClean="0">
                <a:solidFill>
                  <a:schemeClr val="tx1"/>
                </a:solidFill>
                <a:effectLst/>
                <a:latin typeface="Segoe"/>
              </a:rPr>
              <a:t>Complete</a:t>
            </a:r>
            <a:r>
              <a:rPr lang="en-US" kern="1200" baseline="0" dirty="0" smtClean="0">
                <a:solidFill>
                  <a:schemeClr val="tx1"/>
                </a:solidFill>
                <a:effectLst/>
                <a:latin typeface="Segoe"/>
              </a:rPr>
              <a:t> </a:t>
            </a:r>
            <a:r>
              <a:rPr lang="en-US" kern="1200" dirty="0" smtClean="0">
                <a:solidFill>
                  <a:schemeClr val="tx1"/>
                </a:solidFill>
                <a:effectLst/>
                <a:latin typeface="Segoe"/>
              </a:rPr>
              <a:t>this procedure to install a Microsoft Dynamics AX client using the Setup wizard. If you are installing other Microsoft Dynamics AX components at the same time, the installation pages will vary based on the components that you are installing.</a:t>
            </a:r>
          </a:p>
          <a:p>
            <a:pPr marL="228600" lvl="0" indent="-228600">
              <a:buFont typeface="+mj-lt"/>
              <a:buAutoNum type="arabicPeriod"/>
            </a:pPr>
            <a:endParaRPr lang="en-US" kern="1200" dirty="0" smtClean="0">
              <a:solidFill>
                <a:schemeClr val="tx1"/>
              </a:solidFill>
              <a:effectLst/>
              <a:latin typeface="Segoe"/>
            </a:endParaRPr>
          </a:p>
          <a:p>
            <a:pPr marL="228600" lvl="0" indent="-228600">
              <a:buFont typeface="+mj-lt"/>
              <a:buAutoNum type="arabicPeriod"/>
            </a:pPr>
            <a:r>
              <a:rPr lang="en-US" kern="1200" dirty="0" smtClean="0">
                <a:solidFill>
                  <a:schemeClr val="tx1"/>
                </a:solidFill>
                <a:effectLst/>
                <a:latin typeface="Segoe"/>
              </a:rPr>
              <a:t>Start Microsoft Dynamics AX Setup. </a:t>
            </a:r>
          </a:p>
          <a:p>
            <a:pPr marL="228600" lvl="0" indent="-228600">
              <a:buFont typeface="+mj-lt"/>
              <a:buAutoNum type="arabicPeriod"/>
            </a:pPr>
            <a:r>
              <a:rPr lang="en-US" kern="1200" dirty="0" smtClean="0">
                <a:solidFill>
                  <a:schemeClr val="tx1"/>
                </a:solidFill>
                <a:effectLst/>
                <a:latin typeface="Segoe"/>
              </a:rPr>
              <a:t>Select to install Microsoft Dynamics AX components.</a:t>
            </a:r>
          </a:p>
          <a:p>
            <a:pPr marL="228600" lvl="0" indent="-228600">
              <a:buFont typeface="+mj-lt"/>
              <a:buAutoNum type="arabicPeriod"/>
            </a:pPr>
            <a:r>
              <a:rPr lang="en-US" kern="1200" dirty="0" smtClean="0">
                <a:solidFill>
                  <a:schemeClr val="tx1"/>
                </a:solidFill>
                <a:effectLst/>
                <a:latin typeface="Segoe"/>
              </a:rPr>
              <a:t>If the Setup Support files have not yet been installed on this computer, the </a:t>
            </a:r>
            <a:r>
              <a:rPr lang="en-US" b="1" kern="1200" dirty="0" smtClean="0">
                <a:solidFill>
                  <a:schemeClr val="tx1"/>
                </a:solidFill>
                <a:effectLst/>
                <a:latin typeface="Segoe"/>
              </a:rPr>
              <a:t>Select a file location</a:t>
            </a:r>
            <a:r>
              <a:rPr lang="en-US" kern="1200" dirty="0" smtClean="0">
                <a:solidFill>
                  <a:schemeClr val="tx1"/>
                </a:solidFill>
                <a:effectLst/>
                <a:latin typeface="Segoe"/>
              </a:rPr>
              <a:t> page is displayed. Provide a file location or accept the default location, and then click </a:t>
            </a:r>
            <a:r>
              <a:rPr lang="en-US" b="1" kern="1200" dirty="0" smtClean="0">
                <a:solidFill>
                  <a:schemeClr val="tx1"/>
                </a:solidFill>
                <a:effectLst/>
                <a:latin typeface="Segoe"/>
              </a:rPr>
              <a:t>Next</a:t>
            </a:r>
            <a:r>
              <a:rPr lang="en-US" kern="1200" dirty="0" smtClean="0">
                <a:solidFill>
                  <a:schemeClr val="tx1"/>
                </a:solidFill>
                <a:effectLst/>
                <a:latin typeface="Segoe"/>
              </a:rPr>
              <a:t>. On the </a:t>
            </a:r>
            <a:r>
              <a:rPr lang="en-US" b="1" kern="1200" dirty="0" smtClean="0">
                <a:solidFill>
                  <a:schemeClr val="tx1"/>
                </a:solidFill>
                <a:effectLst/>
                <a:latin typeface="Segoe"/>
              </a:rPr>
              <a:t>Ready to install</a:t>
            </a:r>
            <a:r>
              <a:rPr lang="en-US" kern="1200" dirty="0" smtClean="0">
                <a:solidFill>
                  <a:schemeClr val="tx1"/>
                </a:solidFill>
                <a:effectLst/>
                <a:latin typeface="Segoe"/>
              </a:rPr>
              <a:t> page, click </a:t>
            </a:r>
            <a:r>
              <a:rPr lang="en-US" b="1" kern="1200" dirty="0" smtClean="0">
                <a:solidFill>
                  <a:schemeClr val="tx1"/>
                </a:solidFill>
                <a:effectLst/>
                <a:latin typeface="Segoe"/>
              </a:rPr>
              <a:t>Install</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Modify Microsoft Dynamics AX installation</a:t>
            </a:r>
            <a:r>
              <a:rPr lang="en-US" kern="1200" dirty="0" smtClean="0">
                <a:solidFill>
                  <a:schemeClr val="tx1"/>
                </a:solidFill>
                <a:effectLst/>
                <a:latin typeface="Segoe"/>
              </a:rPr>
              <a:t> page, click </a:t>
            </a:r>
            <a:r>
              <a:rPr lang="en-US" b="1" kern="1200" dirty="0" smtClean="0">
                <a:solidFill>
                  <a:schemeClr val="tx1"/>
                </a:solidFill>
                <a:effectLst/>
                <a:latin typeface="Segoe"/>
              </a:rPr>
              <a:t>Add or modify components</a:t>
            </a:r>
            <a:r>
              <a:rPr lang="en-US" kern="1200" dirty="0" smtClean="0">
                <a:solidFill>
                  <a:schemeClr val="tx1"/>
                </a:solidFill>
                <a:effectLst/>
                <a:latin typeface="Segoe"/>
              </a:rPr>
              <a:t>, and then click </a:t>
            </a:r>
            <a:r>
              <a:rPr lang="en-US" b="1" kern="1200" dirty="0" smtClean="0">
                <a:solidFill>
                  <a:schemeClr val="tx1"/>
                </a:solidFill>
                <a:effectLst/>
                <a:latin typeface="Segoe"/>
              </a:rPr>
              <a:t>Next</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Select components</a:t>
            </a:r>
            <a:r>
              <a:rPr lang="en-US" kern="1200" dirty="0" smtClean="0">
                <a:solidFill>
                  <a:schemeClr val="tx1"/>
                </a:solidFill>
                <a:effectLst/>
                <a:latin typeface="Segoe"/>
              </a:rPr>
              <a:t> page, select </a:t>
            </a:r>
            <a:r>
              <a:rPr lang="en-US" b="1" kern="1200" dirty="0" smtClean="0">
                <a:solidFill>
                  <a:schemeClr val="tx1"/>
                </a:solidFill>
                <a:effectLst/>
                <a:latin typeface="Segoe"/>
              </a:rPr>
              <a:t>Client</a:t>
            </a:r>
            <a:r>
              <a:rPr lang="en-US" kern="1200" dirty="0" smtClean="0">
                <a:solidFill>
                  <a:schemeClr val="tx1"/>
                </a:solidFill>
                <a:effectLst/>
                <a:latin typeface="Segoe"/>
              </a:rPr>
              <a:t>, and then click </a:t>
            </a:r>
            <a:r>
              <a:rPr lang="en-US" b="1" kern="1200" dirty="0" smtClean="0">
                <a:solidFill>
                  <a:schemeClr val="tx1"/>
                </a:solidFill>
                <a:effectLst/>
                <a:latin typeface="Segoe"/>
              </a:rPr>
              <a:t>Next</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Prerequisite Validation</a:t>
            </a:r>
            <a:r>
              <a:rPr lang="en-US" kern="1200" dirty="0" smtClean="0">
                <a:solidFill>
                  <a:schemeClr val="tx1"/>
                </a:solidFill>
                <a:effectLst/>
                <a:latin typeface="Segoe"/>
              </a:rPr>
              <a:t> </a:t>
            </a:r>
            <a:r>
              <a:rPr lang="en-US" b="1" kern="1200" dirty="0" smtClean="0">
                <a:solidFill>
                  <a:schemeClr val="tx1"/>
                </a:solidFill>
                <a:effectLst/>
                <a:latin typeface="Segoe"/>
              </a:rPr>
              <a:t>results</a:t>
            </a:r>
            <a:r>
              <a:rPr lang="en-US" kern="1200" dirty="0" smtClean="0">
                <a:solidFill>
                  <a:schemeClr val="tx1"/>
                </a:solidFill>
                <a:effectLst/>
                <a:latin typeface="Segoe"/>
              </a:rPr>
              <a:t> page, resolve any errors. When all errors are resolved, click </a:t>
            </a:r>
            <a:r>
              <a:rPr lang="en-US" b="1" kern="1200" dirty="0" smtClean="0">
                <a:solidFill>
                  <a:schemeClr val="tx1"/>
                </a:solidFill>
                <a:effectLst/>
                <a:latin typeface="Segoe"/>
              </a:rPr>
              <a:t>Next</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Select client preferences</a:t>
            </a:r>
            <a:r>
              <a:rPr lang="en-US" kern="1200" dirty="0" smtClean="0">
                <a:solidFill>
                  <a:schemeClr val="tx1"/>
                </a:solidFill>
                <a:effectLst/>
                <a:latin typeface="Segoe"/>
              </a:rPr>
              <a:t> page, select the display language that is used in the client, and specify whether you want Setup to create a desktop shortcut for the client as well as the installation type, and then click </a:t>
            </a:r>
            <a:r>
              <a:rPr lang="en-US" b="1" kern="1200" dirty="0" smtClean="0">
                <a:solidFill>
                  <a:schemeClr val="tx1"/>
                </a:solidFill>
                <a:effectLst/>
                <a:latin typeface="Segoe"/>
              </a:rPr>
              <a:t>Next.</a:t>
            </a:r>
            <a:endParaRPr lang="en-US" kern="1200" dirty="0" smtClean="0">
              <a:solidFill>
                <a:schemeClr val="tx1"/>
              </a:solidFill>
              <a:effectLst/>
              <a:latin typeface="Segoe"/>
            </a:endParaRPr>
          </a:p>
          <a:p>
            <a:pPr marL="482846" lvl="3" indent="-105829"/>
            <a:r>
              <a:rPr lang="en-US" kern="1200" dirty="0" smtClean="0">
                <a:solidFill>
                  <a:schemeClr val="tx1"/>
                </a:solidFill>
                <a:effectLst/>
                <a:latin typeface="Segoe"/>
              </a:rPr>
              <a:t>Select English as the language</a:t>
            </a:r>
          </a:p>
          <a:p>
            <a:pPr marL="482846" lvl="3" indent="-105829"/>
            <a:r>
              <a:rPr lang="en-US" kern="1200" dirty="0" smtClean="0">
                <a:solidFill>
                  <a:schemeClr val="tx1"/>
                </a:solidFill>
                <a:effectLst/>
                <a:latin typeface="Segoe"/>
              </a:rPr>
              <a:t>Select to create a desktop shortcut</a:t>
            </a:r>
          </a:p>
          <a:p>
            <a:pPr marL="482846" lvl="3" indent="-105829"/>
            <a:r>
              <a:rPr lang="en-US" kern="1200" dirty="0" smtClean="0">
                <a:solidFill>
                  <a:schemeClr val="tx1"/>
                </a:solidFill>
                <a:effectLst/>
                <a:latin typeface="Segoe"/>
              </a:rPr>
              <a:t>Select Business user as the installation type</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Specify a location for configuration settings</a:t>
            </a:r>
            <a:r>
              <a:rPr lang="en-US" kern="1200" dirty="0" smtClean="0">
                <a:solidFill>
                  <a:schemeClr val="tx1"/>
                </a:solidFill>
                <a:effectLst/>
                <a:latin typeface="Segoe"/>
              </a:rPr>
              <a:t> page, specify whether the client will use configurations from the registry or a shared configuration file, and then click </a:t>
            </a:r>
            <a:r>
              <a:rPr lang="en-US" b="1" kern="1200" dirty="0" smtClean="0">
                <a:solidFill>
                  <a:schemeClr val="tx1"/>
                </a:solidFill>
                <a:effectLst/>
                <a:latin typeface="Segoe"/>
              </a:rPr>
              <a:t>Next</a:t>
            </a:r>
            <a:r>
              <a:rPr lang="en-US" kern="1200" dirty="0" smtClean="0">
                <a:solidFill>
                  <a:schemeClr val="tx1"/>
                </a:solidFill>
                <a:effectLst/>
                <a:latin typeface="Segoe"/>
              </a:rPr>
              <a:t>.</a:t>
            </a:r>
          </a:p>
          <a:p>
            <a:pPr marL="482846" lvl="3" indent="-105829"/>
            <a:r>
              <a:rPr lang="en-US" kern="1200" dirty="0" smtClean="0">
                <a:solidFill>
                  <a:schemeClr val="tx1"/>
                </a:solidFill>
                <a:effectLst/>
                <a:latin typeface="Segoe"/>
              </a:rPr>
              <a:t>Select </a:t>
            </a:r>
            <a:r>
              <a:rPr lang="en-US" b="1" kern="1200" dirty="0" smtClean="0">
                <a:solidFill>
                  <a:schemeClr val="tx1"/>
                </a:solidFill>
                <a:effectLst/>
                <a:latin typeface="Segoe"/>
              </a:rPr>
              <a:t>Save configuration in the registry</a:t>
            </a:r>
          </a:p>
          <a:p>
            <a:pPr marL="228600" indent="-228600">
              <a:buFont typeface="+mj-lt"/>
              <a:buAutoNum type="arabicPeriod"/>
            </a:pPr>
            <a:r>
              <a:rPr lang="en-US" kern="1200" dirty="0" smtClean="0">
                <a:solidFill>
                  <a:schemeClr val="tx1"/>
                </a:solidFill>
                <a:effectLst/>
                <a:latin typeface="Segoe"/>
              </a:rPr>
              <a:t> On the </a:t>
            </a:r>
            <a:r>
              <a:rPr lang="en-US" b="1" kern="1200" dirty="0" smtClean="0">
                <a:solidFill>
                  <a:schemeClr val="tx1"/>
                </a:solidFill>
                <a:effectLst/>
                <a:latin typeface="Segoe"/>
              </a:rPr>
              <a:t>Connect to an AOS instance</a:t>
            </a:r>
            <a:r>
              <a:rPr lang="en-US" kern="1200" dirty="0" smtClean="0">
                <a:solidFill>
                  <a:schemeClr val="tx1"/>
                </a:solidFill>
                <a:effectLst/>
                <a:latin typeface="Segoe"/>
              </a:rPr>
              <a:t> page, enter the following information, and then click </a:t>
            </a:r>
            <a:r>
              <a:rPr lang="en-US" b="1" kern="1200" dirty="0" smtClean="0">
                <a:solidFill>
                  <a:schemeClr val="tx1"/>
                </a:solidFill>
                <a:effectLst/>
                <a:latin typeface="Segoe"/>
              </a:rPr>
              <a:t>Next.</a:t>
            </a:r>
            <a:endParaRPr lang="en-US" kern="1200" dirty="0" smtClean="0">
              <a:solidFill>
                <a:schemeClr val="tx1"/>
              </a:solidFill>
              <a:effectLst/>
              <a:latin typeface="Segoe"/>
            </a:endParaRPr>
          </a:p>
          <a:p>
            <a:pPr marL="482846" lvl="3" indent="-105829"/>
            <a:r>
              <a:rPr lang="en-US" kern="1200" dirty="0" smtClean="0">
                <a:solidFill>
                  <a:schemeClr val="tx1"/>
                </a:solidFill>
                <a:effectLst/>
                <a:latin typeface="Segoe"/>
              </a:rPr>
              <a:t>The name of the computer running the AOS instance on which to connect  </a:t>
            </a:r>
          </a:p>
          <a:p>
            <a:pPr marL="482846" lvl="3" indent="-105829"/>
            <a:r>
              <a:rPr lang="en-US" kern="1200" dirty="0" smtClean="0">
                <a:solidFill>
                  <a:schemeClr val="tx1"/>
                </a:solidFill>
                <a:effectLst/>
                <a:latin typeface="Segoe"/>
              </a:rPr>
              <a:t>Accept the default TCP/IP port number</a:t>
            </a:r>
          </a:p>
          <a:p>
            <a:pPr marL="482846" lvl="3" indent="-105829"/>
            <a:r>
              <a:rPr lang="en-US" kern="1200" dirty="0" smtClean="0">
                <a:solidFill>
                  <a:schemeClr val="tx1"/>
                </a:solidFill>
                <a:effectLst/>
                <a:latin typeface="Segoe"/>
              </a:rPr>
              <a:t>Accept the default Services WSDL port number</a:t>
            </a:r>
          </a:p>
          <a:p>
            <a:pPr marL="228600" indent="-228600">
              <a:buFont typeface="+mj-lt"/>
              <a:buAutoNum type="arabicPeriod"/>
            </a:pPr>
            <a:endParaRPr lang="en-US" dirty="0">
              <a:latin typeface="Segoe"/>
            </a:endParaRP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dirty="0"/>
          </a:p>
        </p:txBody>
      </p:sp>
    </p:spTree>
    <p:extLst>
      <p:ext uri="{BB962C8B-B14F-4D97-AF65-F5344CB8AC3E}">
        <p14:creationId xmlns:p14="http://schemas.microsoft.com/office/powerpoint/2010/main" val="3299873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72979"/>
            <a:ext cx="6096000" cy="8312233"/>
          </a:xfrm>
        </p:spPr>
        <p:txBody>
          <a:bodyPr>
            <a:noAutofit/>
          </a:bodyPr>
          <a:lstStyle/>
          <a:p>
            <a:pPr lvl="0"/>
            <a:r>
              <a:rPr lang="en-US" b="1" dirty="0" smtClean="0">
                <a:latin typeface="Segoe"/>
              </a:rPr>
              <a:t>Video: Install Client and Platform Initialization Checklist (continued)</a:t>
            </a:r>
          </a:p>
          <a:p>
            <a:pPr marL="228600" lvl="0" indent="-228600">
              <a:buFont typeface="+mj-lt"/>
              <a:buAutoNum type="arabicPeriod"/>
            </a:pPr>
            <a:endParaRPr lang="en-US" dirty="0">
              <a:latin typeface="Segoe"/>
            </a:endParaRPr>
          </a:p>
          <a:p>
            <a:pPr marL="228600" lvl="0" indent="-228600">
              <a:buFont typeface="+mj-lt"/>
              <a:buAutoNum type="arabicPeriod"/>
            </a:pPr>
            <a:r>
              <a:rPr lang="en-US" dirty="0" smtClean="0">
                <a:latin typeface="Segoe"/>
              </a:rPr>
              <a:t>On </a:t>
            </a:r>
            <a:r>
              <a:rPr lang="en-US" dirty="0">
                <a:latin typeface="Segoe"/>
              </a:rPr>
              <a:t>the </a:t>
            </a:r>
            <a:r>
              <a:rPr lang="en-US" b="1" dirty="0">
                <a:latin typeface="Segoe"/>
              </a:rPr>
              <a:t>Prerequisite validation results</a:t>
            </a:r>
            <a:r>
              <a:rPr lang="en-US" dirty="0">
                <a:latin typeface="Segoe"/>
              </a:rPr>
              <a:t> page, resolve any errors. </a:t>
            </a:r>
          </a:p>
          <a:p>
            <a:pPr marL="228600" lvl="0" indent="-228600">
              <a:buFont typeface="+mj-lt"/>
              <a:buAutoNum type="arabicPeriod"/>
            </a:pPr>
            <a:r>
              <a:rPr lang="en-US" dirty="0">
                <a:latin typeface="Segoe"/>
              </a:rPr>
              <a:t>When there are no errors, click </a:t>
            </a:r>
            <a:r>
              <a:rPr lang="en-US" b="1" dirty="0">
                <a:latin typeface="Segoe"/>
              </a:rPr>
              <a:t>Next</a:t>
            </a:r>
            <a:r>
              <a:rPr lang="en-US" dirty="0">
                <a:latin typeface="Segoe"/>
              </a:rPr>
              <a:t>. </a:t>
            </a:r>
          </a:p>
          <a:p>
            <a:pPr marL="228600" lvl="0" indent="-228600">
              <a:buFont typeface="+mj-lt"/>
              <a:buAutoNum type="arabicPeriod"/>
            </a:pPr>
            <a:r>
              <a:rPr lang="en-US" dirty="0">
                <a:latin typeface="Segoe"/>
              </a:rPr>
              <a:t>On the </a:t>
            </a:r>
            <a:r>
              <a:rPr lang="en-US" b="1" dirty="0">
                <a:latin typeface="Segoe"/>
              </a:rPr>
              <a:t>Ready to install</a:t>
            </a:r>
            <a:r>
              <a:rPr lang="en-US" dirty="0">
                <a:latin typeface="Segoe"/>
              </a:rPr>
              <a:t> page, click </a:t>
            </a:r>
            <a:r>
              <a:rPr lang="en-US" b="1" dirty="0">
                <a:latin typeface="Segoe"/>
              </a:rPr>
              <a:t>Install</a:t>
            </a:r>
            <a:r>
              <a:rPr lang="en-US" dirty="0">
                <a:latin typeface="Segoe"/>
              </a:rPr>
              <a:t>. </a:t>
            </a:r>
          </a:p>
          <a:p>
            <a:pPr marL="228600" lvl="0" indent="-228600">
              <a:buFont typeface="+mj-lt"/>
              <a:buAutoNum type="arabicPeriod"/>
            </a:pPr>
            <a:r>
              <a:rPr lang="en-US" dirty="0">
                <a:latin typeface="Segoe"/>
              </a:rPr>
              <a:t>After the installation is completed, click </a:t>
            </a:r>
            <a:r>
              <a:rPr lang="en-US" b="1" dirty="0">
                <a:latin typeface="Segoe"/>
              </a:rPr>
              <a:t>Finish</a:t>
            </a:r>
            <a:r>
              <a:rPr lang="en-US" dirty="0">
                <a:latin typeface="Segoe"/>
              </a:rPr>
              <a:t> to close the wizard.</a:t>
            </a:r>
          </a:p>
          <a:p>
            <a:pPr marL="228600" lvl="0" indent="-228600">
              <a:buFont typeface="+mj-lt"/>
              <a:buAutoNum type="arabicPeriod"/>
            </a:pPr>
            <a:endParaRPr lang="en-US" dirty="0">
              <a:latin typeface="Segoe"/>
            </a:endParaRPr>
          </a:p>
          <a:p>
            <a:r>
              <a:rPr lang="en-US" b="1" dirty="0">
                <a:latin typeface="Segoe"/>
              </a:rPr>
              <a:t>Procedure: Compile application</a:t>
            </a:r>
          </a:p>
          <a:p>
            <a:r>
              <a:rPr lang="en-US" dirty="0">
                <a:latin typeface="Segoe"/>
              </a:rPr>
              <a:t>Complete this procedure to compile the application for the first time:</a:t>
            </a:r>
          </a:p>
          <a:p>
            <a:pPr marL="228600" lvl="0" indent="-228600">
              <a:buFont typeface="+mj-lt"/>
              <a:buAutoNum type="arabicPeriod"/>
            </a:pPr>
            <a:r>
              <a:rPr lang="en-US" dirty="0">
                <a:latin typeface="Segoe"/>
              </a:rPr>
              <a:t>Launch Microsoft Dynamics AX</a:t>
            </a:r>
          </a:p>
          <a:p>
            <a:pPr marL="228600" lvl="0" indent="-228600">
              <a:buFont typeface="+mj-lt"/>
              <a:buAutoNum type="arabicPeriod"/>
            </a:pPr>
            <a:r>
              <a:rPr lang="en-US" dirty="0">
                <a:latin typeface="Segoe"/>
              </a:rPr>
              <a:t>If this is the first time that you have launched the client, the </a:t>
            </a:r>
            <a:r>
              <a:rPr lang="en-US" b="1" dirty="0">
                <a:latin typeface="Segoe"/>
              </a:rPr>
              <a:t>Initialization checklist</a:t>
            </a:r>
            <a:r>
              <a:rPr lang="en-US" dirty="0">
                <a:latin typeface="Segoe"/>
              </a:rPr>
              <a:t> will appear</a:t>
            </a:r>
          </a:p>
          <a:p>
            <a:pPr marL="228600" lvl="0" indent="-228600">
              <a:buFont typeface="+mj-lt"/>
              <a:buAutoNum type="arabicPeriod"/>
            </a:pPr>
            <a:r>
              <a:rPr lang="en-US" dirty="0">
                <a:latin typeface="Segoe"/>
              </a:rPr>
              <a:t>Click </a:t>
            </a:r>
            <a:r>
              <a:rPr lang="en-US" b="1" dirty="0">
                <a:latin typeface="Segoe"/>
              </a:rPr>
              <a:t>Prepare initialization\Compile application</a:t>
            </a:r>
            <a:endParaRPr lang="en-US" dirty="0">
              <a:latin typeface="Segoe"/>
            </a:endParaRPr>
          </a:p>
          <a:p>
            <a:pPr marL="228600" lvl="0" indent="-228600">
              <a:buFont typeface="+mj-lt"/>
              <a:buAutoNum type="arabicPeriod"/>
            </a:pPr>
            <a:r>
              <a:rPr lang="en-US" dirty="0">
                <a:latin typeface="Segoe"/>
              </a:rPr>
              <a:t>This process might take a few hours to complete</a:t>
            </a:r>
          </a:p>
          <a:p>
            <a:endParaRPr lang="en-US" b="1" dirty="0">
              <a:latin typeface="Segoe"/>
            </a:endParaRPr>
          </a:p>
          <a:p>
            <a:r>
              <a:rPr lang="en-US" b="1" dirty="0">
                <a:latin typeface="Segoe"/>
              </a:rPr>
              <a:t>Procedure: Compile into .NET Framework CIL</a:t>
            </a:r>
          </a:p>
          <a:p>
            <a:r>
              <a:rPr lang="en-US" dirty="0">
                <a:latin typeface="Segoe"/>
              </a:rPr>
              <a:t>Complete this procedure to compile into .NET Framework CIL:</a:t>
            </a:r>
          </a:p>
          <a:p>
            <a:pPr marL="228600" lvl="0" indent="-228600">
              <a:buFont typeface="+mj-lt"/>
              <a:buAutoNum type="arabicPeriod"/>
            </a:pPr>
            <a:r>
              <a:rPr lang="en-US" dirty="0">
                <a:latin typeface="Segoe"/>
              </a:rPr>
              <a:t>Launch Microsoft Dynamics AX</a:t>
            </a:r>
          </a:p>
          <a:p>
            <a:pPr marL="228600" lvl="0" indent="-228600">
              <a:buFont typeface="+mj-lt"/>
              <a:buAutoNum type="arabicPeriod"/>
            </a:pPr>
            <a:r>
              <a:rPr lang="en-US" dirty="0">
                <a:latin typeface="Segoe"/>
              </a:rPr>
              <a:t>If this is the first time that you have launched the client, the </a:t>
            </a:r>
            <a:r>
              <a:rPr lang="en-US" b="1" dirty="0">
                <a:latin typeface="Segoe"/>
              </a:rPr>
              <a:t>Initialization checklist</a:t>
            </a:r>
            <a:r>
              <a:rPr lang="en-US" dirty="0">
                <a:latin typeface="Segoe"/>
              </a:rPr>
              <a:t> will appear</a:t>
            </a:r>
          </a:p>
          <a:p>
            <a:pPr marL="228600" lvl="0" indent="-228600">
              <a:buFont typeface="+mj-lt"/>
              <a:buAutoNum type="arabicPeriod"/>
            </a:pPr>
            <a:r>
              <a:rPr lang="en-US" dirty="0">
                <a:latin typeface="Segoe"/>
              </a:rPr>
              <a:t>Click </a:t>
            </a:r>
            <a:r>
              <a:rPr lang="en-US" b="1" dirty="0">
                <a:latin typeface="Segoe"/>
              </a:rPr>
              <a:t>Prepare initialization\Compile into .NET Framework CIL</a:t>
            </a:r>
            <a:r>
              <a:rPr lang="en-US" dirty="0">
                <a:latin typeface="Segoe"/>
              </a:rPr>
              <a:t> </a:t>
            </a:r>
          </a:p>
          <a:p>
            <a:pPr marL="228600" lvl="0" indent="-228600">
              <a:buFont typeface="+mj-lt"/>
              <a:buAutoNum type="arabicPeriod"/>
            </a:pPr>
            <a:r>
              <a:rPr lang="en-US" dirty="0">
                <a:latin typeface="Segoe"/>
              </a:rPr>
              <a:t>This process might take a few hours to complete</a:t>
            </a:r>
          </a:p>
          <a:p>
            <a:endParaRPr lang="en-US" b="1" dirty="0">
              <a:latin typeface="Segoe"/>
            </a:endParaRPr>
          </a:p>
          <a:p>
            <a:r>
              <a:rPr lang="en-US" b="1" dirty="0">
                <a:latin typeface="Segoe"/>
              </a:rPr>
              <a:t>Procedure: Provide license information</a:t>
            </a:r>
          </a:p>
          <a:p>
            <a:r>
              <a:rPr lang="en-US" dirty="0">
                <a:latin typeface="Segoe"/>
              </a:rPr>
              <a:t>Complete this procedure to provide the license information for Microsoft Dynamics AX:</a:t>
            </a:r>
          </a:p>
          <a:p>
            <a:pPr marL="228600" lvl="0" indent="-228600">
              <a:buFont typeface="+mj-lt"/>
              <a:buAutoNum type="arabicPeriod"/>
            </a:pPr>
            <a:r>
              <a:rPr lang="en-US" dirty="0">
                <a:latin typeface="Segoe"/>
              </a:rPr>
              <a:t>Launch Microsoft Dynamics AX</a:t>
            </a:r>
          </a:p>
          <a:p>
            <a:pPr marL="228600" lvl="0" indent="-228600">
              <a:buFont typeface="+mj-lt"/>
              <a:buAutoNum type="arabicPeriod"/>
            </a:pPr>
            <a:r>
              <a:rPr lang="en-US" dirty="0">
                <a:latin typeface="Segoe"/>
              </a:rPr>
              <a:t>If this is the first time that you have launched the client, the </a:t>
            </a:r>
            <a:r>
              <a:rPr lang="en-US" b="1" dirty="0">
                <a:latin typeface="Segoe"/>
              </a:rPr>
              <a:t>Initialization checklist</a:t>
            </a:r>
            <a:r>
              <a:rPr lang="en-US" dirty="0">
                <a:latin typeface="Segoe"/>
              </a:rPr>
              <a:t> will appear</a:t>
            </a:r>
          </a:p>
          <a:p>
            <a:pPr marL="228600" lvl="0" indent="-228600">
              <a:buFont typeface="+mj-lt"/>
              <a:buAutoNum type="arabicPeriod"/>
            </a:pPr>
            <a:r>
              <a:rPr lang="en-US" dirty="0">
                <a:latin typeface="Segoe"/>
              </a:rPr>
              <a:t>Click </a:t>
            </a:r>
            <a:r>
              <a:rPr lang="en-US" b="1" dirty="0">
                <a:latin typeface="Segoe"/>
              </a:rPr>
              <a:t>Prepare initialization\Provide license information</a:t>
            </a:r>
            <a:endParaRPr lang="en-US" dirty="0">
              <a:latin typeface="Segoe"/>
            </a:endParaRPr>
          </a:p>
          <a:p>
            <a:pPr marL="228600" lvl="0" indent="-228600">
              <a:buFont typeface="+mj-lt"/>
              <a:buAutoNum type="arabicPeriod"/>
            </a:pPr>
            <a:r>
              <a:rPr lang="en-US" dirty="0">
                <a:latin typeface="Segoe"/>
              </a:rPr>
              <a:t>The </a:t>
            </a:r>
            <a:r>
              <a:rPr lang="en-US" b="1" dirty="0">
                <a:latin typeface="Segoe"/>
              </a:rPr>
              <a:t>License information </a:t>
            </a:r>
            <a:r>
              <a:rPr lang="en-US" dirty="0">
                <a:latin typeface="Segoe"/>
              </a:rPr>
              <a:t>form appears</a:t>
            </a:r>
          </a:p>
          <a:p>
            <a:pPr marL="228600" lvl="0" indent="-228600">
              <a:buFont typeface="+mj-lt"/>
              <a:buAutoNum type="arabicPeriod"/>
            </a:pPr>
            <a:r>
              <a:rPr lang="en-US" dirty="0">
                <a:latin typeface="Segoe"/>
              </a:rPr>
              <a:t>Click </a:t>
            </a:r>
            <a:r>
              <a:rPr lang="en-US" b="1" dirty="0">
                <a:latin typeface="Segoe"/>
              </a:rPr>
              <a:t>Load license file</a:t>
            </a:r>
            <a:endParaRPr lang="en-US" dirty="0">
              <a:latin typeface="Segoe"/>
            </a:endParaRPr>
          </a:p>
          <a:p>
            <a:pPr marL="228600" lvl="0" indent="-228600">
              <a:buFont typeface="+mj-lt"/>
              <a:buAutoNum type="arabicPeriod"/>
            </a:pPr>
            <a:r>
              <a:rPr lang="en-US" dirty="0">
                <a:latin typeface="Segoe"/>
              </a:rPr>
              <a:t>Browse to the license file, and then click </a:t>
            </a:r>
            <a:r>
              <a:rPr lang="en-US" b="1" dirty="0">
                <a:latin typeface="Segoe"/>
              </a:rPr>
              <a:t>OK</a:t>
            </a:r>
          </a:p>
          <a:p>
            <a:pPr marL="228600" lvl="0" indent="-228600">
              <a:buFont typeface="+mj-lt"/>
              <a:buAutoNum type="arabicPeriod"/>
            </a:pPr>
            <a:r>
              <a:rPr lang="en-US" dirty="0">
                <a:latin typeface="Segoe"/>
              </a:rPr>
              <a:t>Review the </a:t>
            </a:r>
            <a:r>
              <a:rPr lang="en-US" b="1" dirty="0" err="1">
                <a:latin typeface="Segoe"/>
              </a:rPr>
              <a:t>Infolog</a:t>
            </a:r>
            <a:r>
              <a:rPr lang="en-US" dirty="0">
                <a:latin typeface="Segoe"/>
              </a:rPr>
              <a:t>, and then click </a:t>
            </a:r>
            <a:r>
              <a:rPr lang="en-US" b="1" dirty="0">
                <a:latin typeface="Segoe"/>
              </a:rPr>
              <a:t>Close</a:t>
            </a:r>
          </a:p>
          <a:p>
            <a:pPr marL="228600" lvl="0" indent="-228600">
              <a:buFont typeface="+mj-lt"/>
              <a:buAutoNum type="arabicPeriod"/>
            </a:pPr>
            <a:r>
              <a:rPr lang="en-US" dirty="0">
                <a:latin typeface="Segoe"/>
              </a:rPr>
              <a:t>Close the </a:t>
            </a:r>
            <a:r>
              <a:rPr lang="en-US" b="1" dirty="0">
                <a:latin typeface="Segoe"/>
              </a:rPr>
              <a:t>License information</a:t>
            </a:r>
            <a:r>
              <a:rPr lang="en-US" dirty="0">
                <a:latin typeface="Segoe"/>
              </a:rPr>
              <a:t> form</a:t>
            </a:r>
          </a:p>
          <a:p>
            <a:endParaRPr lang="en-US" b="1" dirty="0">
              <a:latin typeface="Segoe"/>
            </a:endParaRPr>
          </a:p>
          <a:p>
            <a:r>
              <a:rPr lang="en-US" b="1" dirty="0">
                <a:latin typeface="Segoe"/>
              </a:rPr>
              <a:t>Procedure: Mark Remaining “Prepare initialization” Tasks as Complete</a:t>
            </a:r>
          </a:p>
          <a:p>
            <a:r>
              <a:rPr lang="en-US" dirty="0">
                <a:latin typeface="Segoe"/>
              </a:rPr>
              <a:t>Complete this procedure to mark the remaining tasks complete:</a:t>
            </a:r>
          </a:p>
          <a:p>
            <a:pPr marL="228600" lvl="0" indent="-228600">
              <a:buFont typeface="+mj-lt"/>
              <a:buAutoNum type="arabicPeriod"/>
            </a:pPr>
            <a:r>
              <a:rPr lang="en-US" dirty="0">
                <a:latin typeface="Segoe"/>
              </a:rPr>
              <a:t>Launch Microsoft Dynamics AX</a:t>
            </a:r>
          </a:p>
          <a:p>
            <a:pPr marL="228600" lvl="0" indent="-228600">
              <a:buFont typeface="+mj-lt"/>
              <a:buAutoNum type="arabicPeriod"/>
            </a:pPr>
            <a:r>
              <a:rPr lang="en-US" dirty="0">
                <a:latin typeface="Segoe"/>
              </a:rPr>
              <a:t>If this is the first time that you have launched the client, the </a:t>
            </a:r>
            <a:r>
              <a:rPr lang="en-US" b="1" dirty="0">
                <a:latin typeface="Segoe"/>
              </a:rPr>
              <a:t>Initialization checklist</a:t>
            </a:r>
            <a:r>
              <a:rPr lang="en-US" dirty="0">
                <a:latin typeface="Segoe"/>
              </a:rPr>
              <a:t> will appear</a:t>
            </a:r>
          </a:p>
          <a:p>
            <a:pPr marL="228600" lvl="0" indent="-228600">
              <a:buFont typeface="+mj-lt"/>
              <a:buAutoNum type="arabicPeriod"/>
            </a:pPr>
            <a:r>
              <a:rPr lang="en-US" dirty="0">
                <a:latin typeface="Segoe"/>
              </a:rPr>
              <a:t>Expand </a:t>
            </a:r>
            <a:r>
              <a:rPr lang="en-US" b="1" dirty="0">
                <a:latin typeface="Segoe"/>
              </a:rPr>
              <a:t>Prepare initialization</a:t>
            </a:r>
            <a:endParaRPr lang="en-US" dirty="0">
              <a:latin typeface="Segoe"/>
            </a:endParaRPr>
          </a:p>
          <a:p>
            <a:pPr marL="228600" lvl="0" indent="-228600">
              <a:buFont typeface="+mj-lt"/>
              <a:buAutoNum type="arabicPeriod"/>
            </a:pPr>
            <a:r>
              <a:rPr lang="en-US" dirty="0">
                <a:latin typeface="Segoe"/>
              </a:rPr>
              <a:t>Click the </a:t>
            </a:r>
            <a:r>
              <a:rPr lang="en-US" b="1" dirty="0">
                <a:latin typeface="Segoe"/>
              </a:rPr>
              <a:t>Mark as complete</a:t>
            </a:r>
            <a:r>
              <a:rPr lang="en-US" dirty="0">
                <a:latin typeface="Segoe"/>
              </a:rPr>
              <a:t> link next to each of the following tasks:</a:t>
            </a:r>
          </a:p>
          <a:p>
            <a:pPr marL="628650" lvl="1" indent="-171450">
              <a:buFont typeface="Arial" panose="020B0604020202020204" pitchFamily="34" charset="0"/>
              <a:buChar char="•"/>
            </a:pPr>
            <a:r>
              <a:rPr lang="en-US" dirty="0">
                <a:latin typeface="Segoe"/>
              </a:rPr>
              <a:t>Configure application functionality</a:t>
            </a:r>
          </a:p>
          <a:p>
            <a:pPr marL="628650" lvl="1" indent="-171450">
              <a:buFont typeface="Arial" panose="020B0604020202020204" pitchFamily="34" charset="0"/>
              <a:buChar char="•"/>
            </a:pPr>
            <a:r>
              <a:rPr lang="en-US" dirty="0">
                <a:latin typeface="Segoe"/>
              </a:rPr>
              <a:t>Customer feedback options</a:t>
            </a:r>
          </a:p>
          <a:p>
            <a:pPr marL="628650" lvl="1" indent="-171450">
              <a:buFont typeface="Arial" panose="020B0604020202020204" pitchFamily="34" charset="0"/>
              <a:buChar char="•"/>
            </a:pPr>
            <a:r>
              <a:rPr lang="en-US" dirty="0">
                <a:latin typeface="Segoe"/>
              </a:rPr>
              <a:t>Modify data </a:t>
            </a:r>
            <a:r>
              <a:rPr lang="en-US" dirty="0" smtClean="0">
                <a:latin typeface="Segoe"/>
              </a:rPr>
              <a:t>types</a:t>
            </a:r>
          </a:p>
          <a:p>
            <a:pPr marL="628650" lvl="1" indent="-171450">
              <a:buFont typeface="Arial" panose="020B0604020202020204" pitchFamily="34" charset="0"/>
              <a:buChar char="•"/>
            </a:pPr>
            <a:endParaRPr lang="en-US" dirty="0">
              <a:latin typeface="Segoe"/>
            </a:endParaRPr>
          </a:p>
          <a:p>
            <a:r>
              <a:rPr lang="en-US" b="1" dirty="0">
                <a:latin typeface="Segoe"/>
              </a:rPr>
              <a:t>Procedure: Synchronize database</a:t>
            </a:r>
          </a:p>
          <a:p>
            <a:r>
              <a:rPr lang="en-US" dirty="0">
                <a:latin typeface="Segoe"/>
              </a:rPr>
              <a:t>Complete this procedure to synchronize the database:</a:t>
            </a:r>
          </a:p>
          <a:p>
            <a:pPr marL="228600" lvl="0" indent="-228600">
              <a:buFont typeface="+mj-lt"/>
              <a:buAutoNum type="arabicPeriod"/>
            </a:pPr>
            <a:r>
              <a:rPr lang="en-US" dirty="0">
                <a:latin typeface="Segoe"/>
              </a:rPr>
              <a:t>Launch Microsoft Dynamics AX</a:t>
            </a:r>
          </a:p>
          <a:p>
            <a:pPr marL="228600" lvl="0" indent="-228600">
              <a:buFont typeface="+mj-lt"/>
              <a:buAutoNum type="arabicPeriod"/>
            </a:pPr>
            <a:r>
              <a:rPr lang="en-US" dirty="0">
                <a:latin typeface="Segoe"/>
              </a:rPr>
              <a:t>If this is the first time that you have launched the client, the </a:t>
            </a:r>
            <a:r>
              <a:rPr lang="en-US" b="1" dirty="0">
                <a:latin typeface="Segoe"/>
              </a:rPr>
              <a:t>Initialization checklist</a:t>
            </a:r>
            <a:r>
              <a:rPr lang="en-US" dirty="0">
                <a:latin typeface="Segoe"/>
              </a:rPr>
              <a:t> will appear</a:t>
            </a:r>
          </a:p>
          <a:p>
            <a:pPr marL="228600" lvl="0" indent="-228600">
              <a:buFont typeface="+mj-lt"/>
              <a:buAutoNum type="arabicPeriod"/>
            </a:pPr>
            <a:r>
              <a:rPr lang="en-US" dirty="0">
                <a:latin typeface="Segoe"/>
              </a:rPr>
              <a:t>Click </a:t>
            </a:r>
            <a:r>
              <a:rPr lang="en-US" b="1" dirty="0">
                <a:latin typeface="Segoe"/>
              </a:rPr>
              <a:t>Synchronize database\Synchronize database (required)</a:t>
            </a:r>
            <a:endParaRPr lang="en-US" dirty="0">
              <a:latin typeface="Segoe"/>
            </a:endParaRPr>
          </a:p>
          <a:p>
            <a:pPr marL="228600" lvl="0" indent="-228600">
              <a:buFont typeface="+mj-lt"/>
              <a:buAutoNum type="arabicPeriod"/>
            </a:pPr>
            <a:r>
              <a:rPr lang="en-US" dirty="0">
                <a:latin typeface="Segoe"/>
              </a:rPr>
              <a:t>The Synchronize table process will begin</a:t>
            </a:r>
          </a:p>
          <a:p>
            <a:pPr marL="228600" lvl="0" indent="-228600">
              <a:buFont typeface="+mj-lt"/>
              <a:buAutoNum type="arabicPeriod"/>
            </a:pPr>
            <a:r>
              <a:rPr lang="en-US" dirty="0">
                <a:latin typeface="Segoe"/>
              </a:rPr>
              <a:t>This process might take up to an hour to complete</a:t>
            </a:r>
            <a:endParaRPr lang="en-US" b="1" dirty="0">
              <a:latin typeface="Segoe"/>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28</a:t>
            </a:fld>
            <a:endParaRPr lang="en-US" dirty="0"/>
          </a:p>
        </p:txBody>
      </p:sp>
    </p:spTree>
    <p:extLst>
      <p:ext uri="{BB962C8B-B14F-4D97-AF65-F5344CB8AC3E}">
        <p14:creationId xmlns:p14="http://schemas.microsoft.com/office/powerpoint/2010/main" val="3427812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72979"/>
            <a:ext cx="6096000" cy="8312233"/>
          </a:xfrm>
        </p:spPr>
        <p:txBody>
          <a:bodyPr>
            <a:noAutofit/>
          </a:bodyPr>
          <a:lstStyle/>
          <a:p>
            <a:r>
              <a:rPr lang="en-US" b="1" dirty="0" smtClean="0">
                <a:latin typeface="Segoe"/>
              </a:rPr>
              <a:t>Procedure</a:t>
            </a:r>
            <a:r>
              <a:rPr lang="en-US" b="1" dirty="0">
                <a:latin typeface="Segoe"/>
              </a:rPr>
              <a:t>: Mark Remaining “Initialize system” Tasks as Complete</a:t>
            </a:r>
          </a:p>
          <a:p>
            <a:r>
              <a:rPr lang="en-US" dirty="0">
                <a:latin typeface="Segoe"/>
              </a:rPr>
              <a:t>Complete this procedure to mark the remaining tasks complete:</a:t>
            </a:r>
          </a:p>
          <a:p>
            <a:pPr marL="228600" lvl="0" indent="-228600">
              <a:buFont typeface="+mj-lt"/>
              <a:buAutoNum type="arabicPeriod"/>
            </a:pPr>
            <a:r>
              <a:rPr lang="en-US" dirty="0">
                <a:latin typeface="Segoe"/>
              </a:rPr>
              <a:t>Launch Microsoft Dynamics AX</a:t>
            </a:r>
          </a:p>
          <a:p>
            <a:pPr marL="228600" lvl="0" indent="-228600">
              <a:buFont typeface="+mj-lt"/>
              <a:buAutoNum type="arabicPeriod"/>
            </a:pPr>
            <a:r>
              <a:rPr lang="en-US" dirty="0">
                <a:latin typeface="Segoe"/>
              </a:rPr>
              <a:t>If this is the first time that you have launched the client, the </a:t>
            </a:r>
            <a:r>
              <a:rPr lang="en-US" b="1" dirty="0">
                <a:latin typeface="Segoe"/>
              </a:rPr>
              <a:t>Initialization checklist</a:t>
            </a:r>
            <a:r>
              <a:rPr lang="en-US" dirty="0">
                <a:latin typeface="Segoe"/>
              </a:rPr>
              <a:t> will appear</a:t>
            </a:r>
          </a:p>
          <a:p>
            <a:pPr marL="228600" lvl="0" indent="-228600">
              <a:buFont typeface="+mj-lt"/>
              <a:buAutoNum type="arabicPeriod"/>
            </a:pPr>
            <a:r>
              <a:rPr lang="en-US" dirty="0">
                <a:latin typeface="Segoe"/>
              </a:rPr>
              <a:t>Expand </a:t>
            </a:r>
            <a:r>
              <a:rPr lang="en-US" b="1" dirty="0">
                <a:latin typeface="Segoe"/>
              </a:rPr>
              <a:t>Initialize system</a:t>
            </a:r>
            <a:endParaRPr lang="en-US" dirty="0">
              <a:latin typeface="Segoe"/>
            </a:endParaRPr>
          </a:p>
          <a:p>
            <a:pPr marL="228600" lvl="0" indent="-228600">
              <a:buFont typeface="+mj-lt"/>
              <a:buAutoNum type="arabicPeriod"/>
            </a:pPr>
            <a:r>
              <a:rPr lang="en-US" dirty="0">
                <a:latin typeface="Segoe"/>
              </a:rPr>
              <a:t>Click the </a:t>
            </a:r>
            <a:r>
              <a:rPr lang="en-US" b="1" dirty="0">
                <a:latin typeface="Segoe"/>
              </a:rPr>
              <a:t>Mark as complete</a:t>
            </a:r>
            <a:r>
              <a:rPr lang="en-US" dirty="0">
                <a:latin typeface="Segoe"/>
              </a:rPr>
              <a:t> link next to each of the following tasks:</a:t>
            </a:r>
          </a:p>
          <a:p>
            <a:pPr marL="628650" lvl="1" indent="-171450">
              <a:buFont typeface="Arial" panose="020B0604020202020204" pitchFamily="34" charset="0"/>
              <a:buChar char="•"/>
            </a:pPr>
            <a:r>
              <a:rPr lang="en-US" dirty="0">
                <a:latin typeface="Segoe"/>
              </a:rPr>
              <a:t>Create legal entities</a:t>
            </a:r>
          </a:p>
          <a:p>
            <a:pPr marL="628650" lvl="1" indent="-171450">
              <a:buFont typeface="Arial" panose="020B0604020202020204" pitchFamily="34" charset="0"/>
              <a:buChar char="•"/>
            </a:pPr>
            <a:r>
              <a:rPr lang="en-US" dirty="0">
                <a:latin typeface="Segoe"/>
              </a:rPr>
              <a:t>Set up system parameters</a:t>
            </a:r>
          </a:p>
          <a:p>
            <a:pPr marL="628650" lvl="1" indent="-171450">
              <a:buFont typeface="Arial" panose="020B0604020202020204" pitchFamily="34" charset="0"/>
              <a:buChar char="•"/>
            </a:pPr>
            <a:r>
              <a:rPr lang="en-US" dirty="0">
                <a:latin typeface="Segoe"/>
              </a:rPr>
              <a:t>Configure system accounts</a:t>
            </a:r>
          </a:p>
          <a:p>
            <a:pPr marL="628650" lvl="1" indent="-171450">
              <a:buFont typeface="Arial" panose="020B0604020202020204" pitchFamily="34" charset="0"/>
              <a:buChar char="•"/>
            </a:pPr>
            <a:r>
              <a:rPr lang="en-US" dirty="0">
                <a:latin typeface="Segoe"/>
              </a:rPr>
              <a:t>Import data</a:t>
            </a:r>
          </a:p>
          <a:p>
            <a:pPr marL="628650" lvl="1" indent="-171450">
              <a:buFont typeface="Arial" panose="020B0604020202020204" pitchFamily="34" charset="0"/>
              <a:buChar char="•"/>
            </a:pPr>
            <a:r>
              <a:rPr lang="en-US" dirty="0">
                <a:latin typeface="Segoe"/>
              </a:rPr>
              <a:t>Initialize user profiles</a:t>
            </a:r>
          </a:p>
          <a:p>
            <a:pPr marL="628650" lvl="1" indent="-171450">
              <a:buFont typeface="Arial" panose="020B0604020202020204" pitchFamily="34" charset="0"/>
              <a:buChar char="•"/>
            </a:pPr>
            <a:r>
              <a:rPr lang="en-US" dirty="0">
                <a:latin typeface="Segoe"/>
              </a:rPr>
              <a:t>Set up Application Integration Framework</a:t>
            </a:r>
          </a:p>
          <a:p>
            <a:pPr marL="228600" lvl="0" indent="-228600">
              <a:buFont typeface="+mj-lt"/>
              <a:buAutoNum type="arabicPeriod"/>
            </a:pPr>
            <a:r>
              <a:rPr lang="en-US" dirty="0">
                <a:latin typeface="Segoe"/>
              </a:rPr>
              <a:t>Close the application</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29</a:t>
            </a:fld>
            <a:endParaRPr lang="en-US" dirty="0"/>
          </a:p>
        </p:txBody>
      </p:sp>
    </p:spTree>
    <p:extLst>
      <p:ext uri="{BB962C8B-B14F-4D97-AF65-F5344CB8AC3E}">
        <p14:creationId xmlns:p14="http://schemas.microsoft.com/office/powerpoint/2010/main" val="1608239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smtClean="0">
                <a:ea typeface="Segoe UI" pitchFamily="34" charset="0"/>
                <a:cs typeface="Segoe UI" pitchFamily="34" charset="0"/>
              </a:rPr>
              <a:t>How to check the build numbers			</a:t>
            </a:r>
          </a:p>
          <a:p>
            <a:r>
              <a:rPr lang="en-US" dirty="0" smtClean="0">
                <a:ea typeface="Segoe UI" pitchFamily="34" charset="0"/>
                <a:cs typeface="Segoe UI" pitchFamily="34" charset="0"/>
              </a:rPr>
              <a:t>There are a few ways to check the build numbers of your Microsoft Dynamics AX 2012 system:</a:t>
            </a:r>
          </a:p>
          <a:p>
            <a:pPr marL="171450" indent="-171450">
              <a:buFont typeface="Arial" pitchFamily="34" charset="0"/>
              <a:buChar char="•"/>
            </a:pPr>
            <a:r>
              <a:rPr lang="en-US" dirty="0" smtClean="0">
                <a:ea typeface="Segoe UI" pitchFamily="34" charset="0"/>
                <a:cs typeface="Segoe UI" pitchFamily="34" charset="0"/>
              </a:rPr>
              <a:t>Help\About Microsoft Dynamics AX</a:t>
            </a:r>
          </a:p>
          <a:p>
            <a:pPr marL="171450" lvl="0" indent="-171450">
              <a:buFont typeface="Arial" pitchFamily="34" charset="0"/>
              <a:buChar char="•"/>
            </a:pPr>
            <a:r>
              <a:rPr lang="en-US" dirty="0" smtClean="0">
                <a:ea typeface="Segoe UI" pitchFamily="34" charset="0"/>
                <a:cs typeface="Segoe UI" pitchFamily="34" charset="0"/>
              </a:rPr>
              <a:t>Check version of AX32.exe and AX32Serv.exe</a:t>
            </a:r>
            <a:endParaRPr lang="en-US" b="1" dirty="0" smtClean="0">
              <a:ea typeface="Segoe UI" pitchFamily="34" charset="0"/>
              <a:cs typeface="Segoe UI" pitchFamily="34" charset="0"/>
            </a:endParaRPr>
          </a:p>
          <a:p>
            <a:endParaRPr lang="en-US" b="1" dirty="0" smtClean="0">
              <a:ea typeface="Segoe UI" pitchFamily="34" charset="0"/>
              <a:cs typeface="Segoe UI" pitchFamily="34" charset="0"/>
            </a:endParaRPr>
          </a:p>
          <a:p>
            <a:r>
              <a:rPr lang="en-US" b="1" dirty="0" smtClean="0">
                <a:ea typeface="Segoe UI" pitchFamily="34" charset="0"/>
                <a:cs typeface="Segoe UI" pitchFamily="34" charset="0"/>
              </a:rPr>
              <a:t>How to interpret the build numbers</a:t>
            </a:r>
          </a:p>
          <a:p>
            <a:r>
              <a:rPr lang="en-US" dirty="0" smtClean="0">
                <a:ea typeface="Segoe UI" pitchFamily="34" charset="0"/>
                <a:cs typeface="Segoe UI" pitchFamily="34" charset="0"/>
              </a:rPr>
              <a:t>There are two version numbers to check:</a:t>
            </a:r>
          </a:p>
          <a:p>
            <a:pPr marL="228600" marR="0" lvl="1" indent="-228600" algn="l" defTabSz="914363" rtl="0" eaLnBrk="1" fontAlgn="auto" latinLnBrk="0" hangingPunct="1">
              <a:lnSpc>
                <a:spcPct val="100000"/>
              </a:lnSpc>
              <a:spcBef>
                <a:spcPts val="300"/>
              </a:spcBef>
              <a:spcAft>
                <a:spcPts val="600"/>
              </a:spcAft>
              <a:buClrTx/>
              <a:buSzTx/>
              <a:buFont typeface="+mj-lt"/>
              <a:buAutoNum type="arabicPeriod"/>
              <a:tabLst/>
              <a:defRPr/>
            </a:pPr>
            <a:r>
              <a:rPr lang="en-US" dirty="0" smtClean="0">
                <a:ea typeface="Segoe UI" pitchFamily="34" charset="0"/>
                <a:cs typeface="Segoe UI" pitchFamily="34" charset="0"/>
              </a:rPr>
              <a:t>Kernel version:</a:t>
            </a:r>
            <a:r>
              <a:rPr lang="en-US" baseline="0" dirty="0" smtClean="0">
                <a:ea typeface="Segoe UI" pitchFamily="34" charset="0"/>
                <a:cs typeface="Segoe UI" pitchFamily="34" charset="0"/>
              </a:rPr>
              <a:t> </a:t>
            </a:r>
            <a:r>
              <a:rPr lang="en-US" dirty="0" smtClean="0">
                <a:ea typeface="Segoe UI" pitchFamily="34" charset="0"/>
                <a:cs typeface="Segoe UI" pitchFamily="34" charset="0"/>
              </a:rPr>
              <a:t>The component executing the X++ application code. So, the Kernel version is the version of the executable (Client, Server, and Business Connector)</a:t>
            </a:r>
          </a:p>
          <a:p>
            <a:pPr marL="228600" marR="0" lvl="1" indent="-228600" algn="l" defTabSz="914363" rtl="0" eaLnBrk="1" fontAlgn="auto" latinLnBrk="0" hangingPunct="1">
              <a:lnSpc>
                <a:spcPct val="100000"/>
              </a:lnSpc>
              <a:spcBef>
                <a:spcPts val="300"/>
              </a:spcBef>
              <a:spcAft>
                <a:spcPts val="600"/>
              </a:spcAft>
              <a:buClrTx/>
              <a:buSzTx/>
              <a:buFont typeface="+mj-lt"/>
              <a:buAutoNum type="arabicPeriod"/>
              <a:tabLst/>
              <a:defRPr/>
            </a:pPr>
            <a:r>
              <a:rPr lang="en-US" dirty="0" smtClean="0">
                <a:ea typeface="Segoe UI" pitchFamily="34" charset="0"/>
                <a:cs typeface="Segoe UI" pitchFamily="34" charset="0"/>
              </a:rPr>
              <a:t>Application version:</a:t>
            </a:r>
            <a:r>
              <a:rPr lang="en-US" baseline="0" dirty="0" smtClean="0">
                <a:ea typeface="Segoe UI" pitchFamily="34" charset="0"/>
                <a:cs typeface="Segoe UI" pitchFamily="34" charset="0"/>
              </a:rPr>
              <a:t> </a:t>
            </a:r>
            <a:r>
              <a:rPr lang="en-US" dirty="0" smtClean="0">
                <a:ea typeface="Segoe UI" pitchFamily="34" charset="0"/>
                <a:cs typeface="Segoe UI" pitchFamily="34" charset="0"/>
              </a:rPr>
              <a:t>The version of the Microsoft Dynamics AX “Business Logic” (the X++ Application code, Forms, Repots – everything in the AOT)</a:t>
            </a:r>
          </a:p>
          <a:p>
            <a:endParaRPr lang="en-US" dirty="0" smtClean="0">
              <a:ea typeface="Segoe UI" pitchFamily="34" charset="0"/>
              <a:cs typeface="Segoe UI" pitchFamily="34" charset="0"/>
            </a:endParaRPr>
          </a:p>
          <a:p>
            <a:r>
              <a:rPr lang="en-US" dirty="0" smtClean="0">
                <a:ea typeface="Segoe UI" pitchFamily="34" charset="0"/>
                <a:cs typeface="Segoe UI" pitchFamily="34" charset="0"/>
              </a:rPr>
              <a:t>You can use the following website to find the version of your build numbers: </a:t>
            </a:r>
          </a:p>
          <a:p>
            <a:r>
              <a:rPr lang="en-US" dirty="0" smtClean="0">
                <a:ea typeface="Segoe UI" pitchFamily="34" charset="0"/>
                <a:cs typeface="Segoe UI" pitchFamily="34" charset="0"/>
              </a:rPr>
              <a:t>http://blogs.msdn.com/b/axsupport/archive/2012/03/29/overview-of-ax-build-numbers.aspx</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30</a:t>
            </a:fld>
            <a:endParaRPr lang="en-US" dirty="0"/>
          </a:p>
        </p:txBody>
      </p:sp>
    </p:spTree>
    <p:extLst>
      <p:ext uri="{BB962C8B-B14F-4D97-AF65-F5344CB8AC3E}">
        <p14:creationId xmlns:p14="http://schemas.microsoft.com/office/powerpoint/2010/main" val="1414949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31</a:t>
            </a:fld>
            <a:endParaRPr lang="en-US" dirty="0"/>
          </a:p>
        </p:txBody>
      </p:sp>
    </p:spTree>
    <p:extLst>
      <p:ext uri="{BB962C8B-B14F-4D97-AF65-F5344CB8AC3E}">
        <p14:creationId xmlns:p14="http://schemas.microsoft.com/office/powerpoint/2010/main" val="3364464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32</a:t>
            </a:fld>
            <a:endParaRPr lang="en-US" dirty="0"/>
          </a:p>
        </p:txBody>
      </p:sp>
    </p:spTree>
    <p:extLst>
      <p:ext uri="{BB962C8B-B14F-4D97-AF65-F5344CB8AC3E}">
        <p14:creationId xmlns:p14="http://schemas.microsoft.com/office/powerpoint/2010/main" val="13022321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ea typeface="Segoe UI" pitchFamily="34" charset="0"/>
                <a:cs typeface="Segoe UI" pitchFamily="34" charset="0"/>
              </a:rPr>
              <a:t>A configuration is a group of startup and tracing settings for an Application Object Server (AOS) instance or client that can be stored one of two ways:</a:t>
            </a:r>
          </a:p>
          <a:p>
            <a:pPr marL="228600" lvl="0" indent="-228600">
              <a:buFont typeface="+mj-lt"/>
              <a:buAutoNum type="arabicPeriod"/>
            </a:pPr>
            <a:r>
              <a:rPr lang="en-US" dirty="0" smtClean="0">
                <a:ea typeface="Segoe UI" pitchFamily="34" charset="0"/>
                <a:cs typeface="Segoe UI" pitchFamily="34" charset="0"/>
              </a:rPr>
              <a:t>Windows registry</a:t>
            </a:r>
          </a:p>
          <a:p>
            <a:pPr marL="228600" lvl="0" indent="-228600">
              <a:buFont typeface="+mj-lt"/>
              <a:buAutoNum type="arabicPeriod"/>
            </a:pPr>
            <a:r>
              <a:rPr lang="en-US" dirty="0" smtClean="0">
                <a:ea typeface="Segoe UI" pitchFamily="34" charset="0"/>
                <a:cs typeface="Segoe UI" pitchFamily="34" charset="0"/>
              </a:rPr>
              <a:t>Configuration file</a:t>
            </a:r>
          </a:p>
          <a:p>
            <a:pPr marL="228600" lvl="0" indent="-228600">
              <a:buFont typeface="+mj-lt"/>
              <a:buAutoNum type="arabicPeriod"/>
            </a:pPr>
            <a:endParaRPr lang="en-US" dirty="0" smtClean="0">
              <a:ea typeface="Segoe UI" pitchFamily="34" charset="0"/>
              <a:cs typeface="Segoe UI" pitchFamily="34" charset="0"/>
            </a:endParaRPr>
          </a:p>
          <a:p>
            <a:r>
              <a:rPr lang="en-US" dirty="0" smtClean="0">
                <a:ea typeface="Segoe UI" pitchFamily="34" charset="0"/>
                <a:cs typeface="Segoe UI" pitchFamily="34" charset="0"/>
              </a:rPr>
              <a:t>Administrators might want to create new configurations and configuration files, save, or load configurations to support:</a:t>
            </a:r>
          </a:p>
          <a:p>
            <a:pPr marL="171450" lvl="0" indent="-171450">
              <a:buFont typeface="Arial" pitchFamily="34" charset="0"/>
              <a:buChar char="•"/>
            </a:pPr>
            <a:r>
              <a:rPr lang="en-US" dirty="0" smtClean="0">
                <a:ea typeface="Segoe UI" pitchFamily="34" charset="0"/>
                <a:cs typeface="Segoe UI" pitchFamily="34" charset="0"/>
              </a:rPr>
              <a:t>Having multiple environments: one instance for the live environment, one instance for development, and one instance for testing</a:t>
            </a:r>
          </a:p>
          <a:p>
            <a:pPr marL="171450" lvl="0" indent="-171450">
              <a:buFont typeface="Arial" pitchFamily="34" charset="0"/>
              <a:buChar char="•"/>
            </a:pPr>
            <a:r>
              <a:rPr lang="en-US" dirty="0" smtClean="0">
                <a:ea typeface="Segoe UI" pitchFamily="34" charset="0"/>
                <a:cs typeface="Segoe UI" pitchFamily="34" charset="0"/>
              </a:rPr>
              <a:t>Moving from a development environment to a production environment</a:t>
            </a:r>
          </a:p>
          <a:p>
            <a:pPr marL="171450" lvl="0" indent="-171450">
              <a:buFont typeface="Arial" pitchFamily="34" charset="0"/>
              <a:buChar char="•"/>
            </a:pPr>
            <a:r>
              <a:rPr lang="en-US" dirty="0" smtClean="0">
                <a:ea typeface="Segoe UI" pitchFamily="34" charset="0"/>
                <a:cs typeface="Segoe UI" pitchFamily="34" charset="0"/>
              </a:rPr>
              <a:t>Changing the application directory that an AOS instance points to, the database, and whether a system allows for debugging</a:t>
            </a:r>
          </a:p>
          <a:p>
            <a:pPr marL="171450" lvl="0" indent="-171450">
              <a:buFont typeface="Arial" pitchFamily="34" charset="0"/>
              <a:buChar char="•"/>
            </a:pPr>
            <a:r>
              <a:rPr lang="en-US" dirty="0" smtClean="0">
                <a:ea typeface="Segoe UI" pitchFamily="34" charset="0"/>
                <a:cs typeface="Segoe UI" pitchFamily="34" charset="0"/>
              </a:rPr>
              <a:t>Tuning Microsoft Dynamics AX 2012. Save a configuration with the default settings, and then change compression, database tuning, and tracing settings, one at a time, and save them as different configurations. Run Microsoft Dynamics AX 2012 with each different configuration and evaluate how they perform</a:t>
            </a:r>
          </a:p>
          <a:p>
            <a:pPr marL="171450" lvl="0" indent="-171450">
              <a:buFont typeface="Arial" pitchFamily="34" charset="0"/>
              <a:buChar char="•"/>
            </a:pPr>
            <a:endParaRPr lang="en-US" dirty="0">
              <a:ea typeface="Segoe UI" pitchFamily="34" charset="0"/>
              <a:cs typeface="Segoe UI" pitchFamily="34" charset="0"/>
            </a:endParaRPr>
          </a:p>
          <a:p>
            <a:pPr marL="171450" lvl="0" indent="-171450">
              <a:buFont typeface="Arial" pitchFamily="34" charset="0"/>
              <a:buChar char="•"/>
            </a:pPr>
            <a:endParaRPr lang="en-US" dirty="0" smtClean="0">
              <a:ea typeface="Segoe UI" pitchFamily="34" charset="0"/>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33</a:t>
            </a:fld>
            <a:endParaRPr lang="en-US" dirty="0"/>
          </a:p>
        </p:txBody>
      </p:sp>
      <p:sp>
        <p:nvSpPr>
          <p:cNvPr id="6" name="Rectangle 5"/>
          <p:cNvSpPr/>
          <p:nvPr/>
        </p:nvSpPr>
        <p:spPr>
          <a:xfrm>
            <a:off x="886690" y="6692900"/>
            <a:ext cx="5080000" cy="766678"/>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cs typeface="Segoe UI" pitchFamily="34" charset="0"/>
              </a:rPr>
              <a:t>On the computer that is running the AOS, only members of the local Microsoft Windows Power User group or Administrators group can change configuration settings. Restrict membership in these groups, to reduce the potential for malicious </a:t>
            </a:r>
            <a:r>
              <a:rPr lang="en-US" sz="1100" dirty="0" smtClean="0">
                <a:solidFill>
                  <a:schemeClr val="tx1"/>
                </a:solidFill>
                <a:cs typeface="Segoe UI" pitchFamily="34" charset="0"/>
              </a:rPr>
              <a:t>acts.</a:t>
            </a:r>
            <a:endParaRPr lang="en-US" sz="1100" b="1" dirty="0">
              <a:solidFill>
                <a:schemeClr val="tx1"/>
              </a:solidFill>
              <a:cs typeface="Segoe UI" pitchFamily="34" charset="0"/>
            </a:endParaRP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0570845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t>The Microsoft Dynamics AX Server Configuration Utility is used to control settings on an AOS, including:</a:t>
            </a:r>
          </a:p>
          <a:p>
            <a:pPr marL="171450" lvl="0" indent="-171450">
              <a:buFont typeface="Arial" pitchFamily="34" charset="0"/>
              <a:buChar char="•"/>
            </a:pPr>
            <a:r>
              <a:rPr lang="en-US" dirty="0" smtClean="0"/>
              <a:t>Database</a:t>
            </a:r>
          </a:p>
          <a:p>
            <a:pPr marL="171450" lvl="0" indent="-171450">
              <a:buFont typeface="Arial" pitchFamily="34" charset="0"/>
              <a:buChar char="•"/>
            </a:pPr>
            <a:r>
              <a:rPr lang="en-US" dirty="0" smtClean="0"/>
              <a:t>Connection ports</a:t>
            </a:r>
          </a:p>
          <a:p>
            <a:pPr marL="171450" lvl="0" indent="-171450">
              <a:buFont typeface="Arial" pitchFamily="34" charset="0"/>
              <a:buChar char="•"/>
            </a:pPr>
            <a:r>
              <a:rPr lang="en-US" dirty="0" smtClean="0"/>
              <a:t>Breakpoint and printer configuration</a:t>
            </a:r>
          </a:p>
          <a:p>
            <a:pPr marL="171450" lvl="0" indent="-171450">
              <a:buFont typeface="Arial" pitchFamily="34" charset="0"/>
              <a:buChar char="•"/>
            </a:pPr>
            <a:r>
              <a:rPr lang="en-US" dirty="0" smtClean="0"/>
              <a:t>Database tuning settings</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34</a:t>
            </a:fld>
            <a:endParaRPr lang="en-US" dirty="0"/>
          </a:p>
        </p:txBody>
      </p:sp>
      <p:sp>
        <p:nvSpPr>
          <p:cNvPr id="6" name="Rectangle 5"/>
          <p:cNvSpPr/>
          <p:nvPr/>
        </p:nvSpPr>
        <p:spPr>
          <a:xfrm>
            <a:off x="901700" y="5213016"/>
            <a:ext cx="5080000" cy="947152"/>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cs typeface="Segoe UI" pitchFamily="34" charset="0"/>
              </a:rPr>
              <a:t>After you make changes in the server configuration utility, the system prompts you to restart the AOS instance. The restart affects all client and database connections to the AOS instance. If you must perform one or more of these procedures on a production server, we recommend that you perform the procedures during off-peak hours to prevent dropped connections for clients and databases.</a:t>
            </a:r>
            <a:endParaRPr lang="en-US" sz="1100" b="1" dirty="0">
              <a:solidFill>
                <a:schemeClr val="tx1"/>
              </a:solidFill>
              <a:cs typeface="Segoe UI" pitchFamily="34" charset="0"/>
            </a:endParaRP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808713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Segoe"/>
              </a:rPr>
              <a:t>Procedure: Increase Maximum Buffer Size</a:t>
            </a:r>
          </a:p>
          <a:p>
            <a:r>
              <a:rPr lang="en-US" sz="1050" kern="1200" dirty="0" smtClean="0">
                <a:solidFill>
                  <a:schemeClr val="tx1"/>
                </a:solidFill>
                <a:effectLst/>
                <a:latin typeface="Segoe"/>
              </a:rPr>
              <a:t>Use the Microsoft Dynamics AX Server Configuration Utility to increase the maximum buffer size:</a:t>
            </a:r>
          </a:p>
          <a:p>
            <a:pPr marL="228600" lvl="0" indent="-228600">
              <a:buFont typeface="+mj-lt"/>
              <a:buAutoNum type="arabicPeriod"/>
            </a:pPr>
            <a:r>
              <a:rPr lang="en-US" sz="1050" kern="1200" dirty="0" smtClean="0">
                <a:solidFill>
                  <a:schemeClr val="tx1"/>
                </a:solidFill>
                <a:effectLst/>
                <a:latin typeface="Segoe"/>
              </a:rPr>
              <a:t>Open the </a:t>
            </a:r>
            <a:r>
              <a:rPr lang="en-US" sz="1050" b="1" kern="1200" dirty="0" smtClean="0">
                <a:solidFill>
                  <a:schemeClr val="tx1"/>
                </a:solidFill>
                <a:effectLst/>
                <a:latin typeface="Segoe"/>
              </a:rPr>
              <a:t>Server Configuration</a:t>
            </a:r>
            <a:r>
              <a:rPr lang="en-US" sz="1050" kern="1200" dirty="0" smtClean="0">
                <a:solidFill>
                  <a:schemeClr val="tx1"/>
                </a:solidFill>
                <a:effectLst/>
                <a:latin typeface="Segoe"/>
              </a:rPr>
              <a:t> utility (</a:t>
            </a:r>
            <a:r>
              <a:rPr lang="en-US" sz="1050" b="1" kern="1200" dirty="0" smtClean="0">
                <a:solidFill>
                  <a:schemeClr val="tx1"/>
                </a:solidFill>
                <a:effectLst/>
                <a:latin typeface="Segoe"/>
              </a:rPr>
              <a:t>Start</a:t>
            </a:r>
            <a:r>
              <a:rPr lang="en-US" sz="1050" kern="1200" dirty="0" smtClean="0">
                <a:solidFill>
                  <a:schemeClr val="tx1"/>
                </a:solidFill>
                <a:effectLst/>
                <a:latin typeface="Segoe"/>
              </a:rPr>
              <a:t> &gt; </a:t>
            </a:r>
            <a:r>
              <a:rPr lang="en-US" sz="1050" b="1" kern="1200" dirty="0" smtClean="0">
                <a:solidFill>
                  <a:schemeClr val="tx1"/>
                </a:solidFill>
                <a:effectLst/>
                <a:latin typeface="Segoe"/>
              </a:rPr>
              <a:t>Administrative Tools </a:t>
            </a:r>
            <a:r>
              <a:rPr lang="en-US" sz="1050" kern="1200" dirty="0" smtClean="0">
                <a:solidFill>
                  <a:schemeClr val="tx1"/>
                </a:solidFill>
                <a:effectLst/>
                <a:latin typeface="Segoe"/>
              </a:rPr>
              <a:t>&gt; </a:t>
            </a:r>
            <a:r>
              <a:rPr lang="en-US" sz="1050" b="1" kern="1200" dirty="0" smtClean="0">
                <a:solidFill>
                  <a:schemeClr val="tx1"/>
                </a:solidFill>
                <a:effectLst/>
                <a:latin typeface="Segoe"/>
              </a:rPr>
              <a:t>Microsoft Dynamics AX Server Configuration</a:t>
            </a:r>
            <a:r>
              <a:rPr lang="en-US" sz="1050" kern="1200" dirty="0" smtClean="0">
                <a:solidFill>
                  <a:schemeClr val="tx1"/>
                </a:solidFill>
                <a:effectLst/>
                <a:latin typeface="Segoe"/>
              </a:rPr>
              <a:t>). </a:t>
            </a:r>
          </a:p>
          <a:p>
            <a:pPr marL="228600" lvl="0" indent="-228600">
              <a:buFont typeface="+mj-lt"/>
              <a:buAutoNum type="arabicPeriod"/>
            </a:pPr>
            <a:r>
              <a:rPr lang="en-US" sz="1050" kern="1200" dirty="0" smtClean="0">
                <a:solidFill>
                  <a:schemeClr val="tx1"/>
                </a:solidFill>
                <a:effectLst/>
                <a:latin typeface="Segoe"/>
              </a:rPr>
              <a:t>On the </a:t>
            </a:r>
            <a:r>
              <a:rPr lang="en-US" sz="1050" b="1" kern="1200" dirty="0" smtClean="0">
                <a:solidFill>
                  <a:schemeClr val="tx1"/>
                </a:solidFill>
                <a:effectLst/>
                <a:latin typeface="Segoe"/>
              </a:rPr>
              <a:t>Database Tuning</a:t>
            </a:r>
            <a:r>
              <a:rPr lang="en-US" sz="1050" kern="1200" dirty="0" smtClean="0">
                <a:solidFill>
                  <a:schemeClr val="tx1"/>
                </a:solidFill>
                <a:effectLst/>
                <a:latin typeface="Segoe"/>
              </a:rPr>
              <a:t> tab, enter </a:t>
            </a:r>
            <a:r>
              <a:rPr lang="en-US" sz="1050" b="1" kern="1200" dirty="0" smtClean="0">
                <a:solidFill>
                  <a:schemeClr val="tx1"/>
                </a:solidFill>
                <a:effectLst/>
                <a:latin typeface="Segoe"/>
              </a:rPr>
              <a:t>30</a:t>
            </a:r>
            <a:r>
              <a:rPr lang="en-US" sz="1050" kern="1200" dirty="0" smtClean="0">
                <a:solidFill>
                  <a:schemeClr val="tx1"/>
                </a:solidFill>
                <a:effectLst/>
                <a:latin typeface="Segoe"/>
              </a:rPr>
              <a:t> in the</a:t>
            </a:r>
            <a:r>
              <a:rPr lang="en-US" sz="1050" b="1" kern="1200" dirty="0" smtClean="0">
                <a:solidFill>
                  <a:schemeClr val="tx1"/>
                </a:solidFill>
                <a:effectLst/>
                <a:latin typeface="Segoe"/>
              </a:rPr>
              <a:t> Maximum buffer size field</a:t>
            </a:r>
            <a:r>
              <a:rPr lang="en-US" sz="1050" b="0" kern="1200" dirty="0" smtClean="0">
                <a:solidFill>
                  <a:schemeClr val="tx1"/>
                </a:solidFill>
                <a:effectLst/>
                <a:latin typeface="Segoe"/>
              </a:rPr>
              <a:t>.</a:t>
            </a:r>
            <a:endParaRPr lang="en-US" sz="1050" kern="1200" dirty="0" smtClean="0">
              <a:solidFill>
                <a:schemeClr val="tx1"/>
              </a:solidFill>
              <a:effectLst/>
              <a:latin typeface="Segoe"/>
            </a:endParaRPr>
          </a:p>
          <a:p>
            <a:pPr marL="228600" lvl="0" indent="-228600">
              <a:buFont typeface="+mj-lt"/>
              <a:buAutoNum type="arabicPeriod"/>
            </a:pPr>
            <a:r>
              <a:rPr lang="en-US" sz="1050" kern="1200" dirty="0" smtClean="0">
                <a:solidFill>
                  <a:schemeClr val="tx1"/>
                </a:solidFill>
                <a:effectLst/>
                <a:latin typeface="Segoe"/>
              </a:rPr>
              <a:t>In the </a:t>
            </a:r>
            <a:r>
              <a:rPr lang="en-US" sz="1050" b="1" kern="1200" dirty="0" smtClean="0">
                <a:solidFill>
                  <a:schemeClr val="tx1"/>
                </a:solidFill>
                <a:effectLst/>
                <a:latin typeface="Segoe"/>
              </a:rPr>
              <a:t>TCP/IP port</a:t>
            </a:r>
            <a:r>
              <a:rPr lang="en-US" sz="1050" kern="1200" dirty="0" smtClean="0">
                <a:solidFill>
                  <a:schemeClr val="tx1"/>
                </a:solidFill>
                <a:effectLst/>
                <a:latin typeface="Segoe"/>
              </a:rPr>
              <a:t> field, note which port the AOS is running on. This information is needed to connect to the AOS. </a:t>
            </a:r>
          </a:p>
          <a:p>
            <a:pPr marL="228600" lvl="0" indent="-228600">
              <a:buFont typeface="+mj-lt"/>
              <a:buAutoNum type="arabicPeriod"/>
            </a:pPr>
            <a:r>
              <a:rPr lang="en-US" sz="1050" kern="1200" dirty="0" smtClean="0">
                <a:solidFill>
                  <a:schemeClr val="tx1"/>
                </a:solidFill>
                <a:effectLst/>
                <a:latin typeface="Segoe"/>
              </a:rPr>
              <a:t>In the </a:t>
            </a:r>
            <a:r>
              <a:rPr lang="en-US" sz="1050" b="1" kern="1200" dirty="0" smtClean="0">
                <a:solidFill>
                  <a:schemeClr val="tx1"/>
                </a:solidFill>
                <a:effectLst/>
                <a:latin typeface="Segoe"/>
              </a:rPr>
              <a:t>WSDL port</a:t>
            </a:r>
            <a:r>
              <a:rPr lang="en-US" sz="1050" kern="1200" dirty="0" smtClean="0">
                <a:solidFill>
                  <a:schemeClr val="tx1"/>
                </a:solidFill>
                <a:effectLst/>
                <a:latin typeface="Segoe"/>
              </a:rPr>
              <a:t> field, note which port is used for Services and Web Services in Internet Information Services (IIS). </a:t>
            </a:r>
          </a:p>
          <a:p>
            <a:pPr marL="228600" lvl="0" indent="-228600">
              <a:buFont typeface="+mj-lt"/>
              <a:buAutoNum type="arabicPeriod"/>
            </a:pPr>
            <a:r>
              <a:rPr lang="en-US" sz="1050" kern="1200" dirty="0" smtClean="0">
                <a:solidFill>
                  <a:schemeClr val="tx1"/>
                </a:solidFill>
                <a:effectLst/>
                <a:latin typeface="Segoe"/>
              </a:rPr>
              <a:t>On the </a:t>
            </a:r>
            <a:r>
              <a:rPr lang="en-US" sz="1050" b="1" kern="1200" dirty="0" smtClean="0">
                <a:solidFill>
                  <a:schemeClr val="tx1"/>
                </a:solidFill>
                <a:effectLst/>
                <a:latin typeface="Segoe"/>
              </a:rPr>
              <a:t>Database Connection</a:t>
            </a:r>
            <a:r>
              <a:rPr lang="en-US" sz="1050" kern="1200" dirty="0" smtClean="0">
                <a:solidFill>
                  <a:schemeClr val="tx1"/>
                </a:solidFill>
                <a:effectLst/>
                <a:latin typeface="Segoe"/>
              </a:rPr>
              <a:t> tab, validate that the AOS is connected to the correct database. If not, change it. </a:t>
            </a:r>
          </a:p>
          <a:p>
            <a:pPr marL="228600" lvl="0" indent="-228600">
              <a:buFont typeface="+mj-lt"/>
              <a:buAutoNum type="arabicPeriod"/>
            </a:pPr>
            <a:r>
              <a:rPr lang="en-US" sz="1050" kern="1200" dirty="0" smtClean="0">
                <a:solidFill>
                  <a:schemeClr val="tx1"/>
                </a:solidFill>
                <a:effectLst/>
                <a:latin typeface="Segoe"/>
              </a:rPr>
              <a:t>Click </a:t>
            </a:r>
            <a:r>
              <a:rPr lang="en-US" sz="1050" b="1" kern="1200" dirty="0" smtClean="0">
                <a:solidFill>
                  <a:schemeClr val="tx1"/>
                </a:solidFill>
                <a:effectLst/>
                <a:latin typeface="Segoe"/>
              </a:rPr>
              <a:t>OK</a:t>
            </a:r>
            <a:r>
              <a:rPr lang="en-US" sz="1050" kern="1200" dirty="0" smtClean="0">
                <a:solidFill>
                  <a:schemeClr val="tx1"/>
                </a:solidFill>
                <a:effectLst/>
                <a:latin typeface="Segoe"/>
              </a:rPr>
              <a:t> to exit the Configuration Utility. </a:t>
            </a:r>
          </a:p>
          <a:p>
            <a:pPr marL="228600" lvl="0" indent="-228600">
              <a:buFont typeface="+mj-lt"/>
              <a:buAutoNum type="arabicPeriod"/>
            </a:pPr>
            <a:r>
              <a:rPr lang="en-US" sz="1050" kern="1200" dirty="0" smtClean="0">
                <a:solidFill>
                  <a:schemeClr val="tx1"/>
                </a:solidFill>
                <a:effectLst/>
                <a:latin typeface="Segoe"/>
              </a:rPr>
              <a:t>Click </a:t>
            </a:r>
            <a:r>
              <a:rPr lang="en-US" sz="1050" b="1" kern="1200" dirty="0" smtClean="0">
                <a:solidFill>
                  <a:schemeClr val="tx1"/>
                </a:solidFill>
                <a:effectLst/>
                <a:latin typeface="Segoe"/>
              </a:rPr>
              <a:t>Yes</a:t>
            </a:r>
            <a:r>
              <a:rPr lang="en-US" sz="1050" kern="1200" dirty="0" smtClean="0">
                <a:solidFill>
                  <a:schemeClr val="tx1"/>
                </a:solidFill>
                <a:effectLst/>
                <a:latin typeface="Segoe"/>
              </a:rPr>
              <a:t> prompted, </a:t>
            </a:r>
            <a:r>
              <a:rPr lang="en-US" sz="1050" b="1" kern="1200" dirty="0" smtClean="0">
                <a:solidFill>
                  <a:schemeClr val="tx1"/>
                </a:solidFill>
                <a:effectLst/>
                <a:latin typeface="Segoe"/>
              </a:rPr>
              <a:t>The data for the AOS service has changed. Do you want to restart the service?</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35</a:t>
            </a:fld>
            <a:endParaRPr lang="en-US" dirty="0"/>
          </a:p>
        </p:txBody>
      </p:sp>
    </p:spTree>
    <p:extLst>
      <p:ext uri="{BB962C8B-B14F-4D97-AF65-F5344CB8AC3E}">
        <p14:creationId xmlns:p14="http://schemas.microsoft.com/office/powerpoint/2010/main" val="3447751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Segoe"/>
              </a:rPr>
              <a:t>Procedure: Enable Breakpoints</a:t>
            </a:r>
          </a:p>
          <a:p>
            <a:r>
              <a:rPr lang="en-US" sz="1050" kern="1200" dirty="0" smtClean="0">
                <a:solidFill>
                  <a:schemeClr val="tx1"/>
                </a:solidFill>
                <a:effectLst/>
                <a:latin typeface="Segoe"/>
              </a:rPr>
              <a:t>Use the Microsoft Dynamics AX Server Configuration Utility to enable breakpoints:</a:t>
            </a:r>
          </a:p>
          <a:p>
            <a:pPr marL="228600" lvl="0" indent="-228600">
              <a:buFont typeface="+mj-lt"/>
              <a:buAutoNum type="arabicPeriod"/>
            </a:pPr>
            <a:r>
              <a:rPr lang="en-US" sz="1050" kern="1200" dirty="0" smtClean="0">
                <a:solidFill>
                  <a:schemeClr val="tx1"/>
                </a:solidFill>
                <a:effectLst/>
                <a:latin typeface="Segoe"/>
              </a:rPr>
              <a:t>Open the </a:t>
            </a:r>
            <a:r>
              <a:rPr lang="en-US" sz="1050" b="1" kern="1200" dirty="0" smtClean="0">
                <a:solidFill>
                  <a:schemeClr val="tx1"/>
                </a:solidFill>
                <a:effectLst/>
                <a:latin typeface="Segoe"/>
              </a:rPr>
              <a:t>Server Configuration</a:t>
            </a:r>
            <a:r>
              <a:rPr lang="en-US" sz="1050" kern="1200" dirty="0" smtClean="0">
                <a:solidFill>
                  <a:schemeClr val="tx1"/>
                </a:solidFill>
                <a:effectLst/>
                <a:latin typeface="Segoe"/>
              </a:rPr>
              <a:t> utility (</a:t>
            </a:r>
            <a:r>
              <a:rPr lang="en-US" sz="1050" b="1" kern="1200" dirty="0" smtClean="0">
                <a:solidFill>
                  <a:schemeClr val="tx1"/>
                </a:solidFill>
                <a:effectLst/>
                <a:latin typeface="Segoe"/>
              </a:rPr>
              <a:t>Start</a:t>
            </a:r>
            <a:r>
              <a:rPr lang="en-US" sz="1050" kern="1200" dirty="0" smtClean="0">
                <a:solidFill>
                  <a:schemeClr val="tx1"/>
                </a:solidFill>
                <a:effectLst/>
                <a:latin typeface="Segoe"/>
              </a:rPr>
              <a:t> &gt; </a:t>
            </a:r>
            <a:r>
              <a:rPr lang="en-US" sz="1050" b="1" kern="1200" dirty="0" smtClean="0">
                <a:solidFill>
                  <a:schemeClr val="tx1"/>
                </a:solidFill>
                <a:effectLst/>
                <a:latin typeface="Segoe"/>
              </a:rPr>
              <a:t>Administrative Tools </a:t>
            </a:r>
            <a:r>
              <a:rPr lang="en-US" sz="1050" kern="1200" dirty="0" smtClean="0">
                <a:solidFill>
                  <a:schemeClr val="tx1"/>
                </a:solidFill>
                <a:effectLst/>
                <a:latin typeface="Segoe"/>
              </a:rPr>
              <a:t>&gt; </a:t>
            </a:r>
            <a:r>
              <a:rPr lang="en-US" sz="1050" b="1" kern="1200" dirty="0" smtClean="0">
                <a:solidFill>
                  <a:schemeClr val="tx1"/>
                </a:solidFill>
                <a:effectLst/>
                <a:latin typeface="Segoe"/>
              </a:rPr>
              <a:t>Microsoft Dynamics AX Server Configuration</a:t>
            </a:r>
            <a:r>
              <a:rPr lang="en-US" sz="1050" kern="1200" dirty="0" smtClean="0">
                <a:solidFill>
                  <a:schemeClr val="tx1"/>
                </a:solidFill>
                <a:effectLst/>
                <a:latin typeface="Segoe"/>
              </a:rPr>
              <a:t>). </a:t>
            </a:r>
          </a:p>
          <a:p>
            <a:pPr marL="228600" lvl="0" indent="-228600">
              <a:buFont typeface="+mj-lt"/>
              <a:buAutoNum type="arabicPeriod"/>
            </a:pPr>
            <a:r>
              <a:rPr lang="en-US" sz="1050" kern="1200" dirty="0" smtClean="0">
                <a:solidFill>
                  <a:schemeClr val="tx1"/>
                </a:solidFill>
                <a:effectLst/>
                <a:latin typeface="Segoe"/>
              </a:rPr>
              <a:t>Click </a:t>
            </a:r>
            <a:r>
              <a:rPr lang="en-US" sz="1050" b="1" kern="1200" dirty="0" smtClean="0">
                <a:solidFill>
                  <a:schemeClr val="tx1"/>
                </a:solidFill>
                <a:effectLst/>
                <a:latin typeface="Segoe"/>
              </a:rPr>
              <a:t>Manage</a:t>
            </a:r>
            <a:r>
              <a:rPr lang="en-US" sz="1050" kern="1200" dirty="0" smtClean="0">
                <a:solidFill>
                  <a:schemeClr val="tx1"/>
                </a:solidFill>
                <a:effectLst/>
                <a:latin typeface="Segoe"/>
              </a:rPr>
              <a:t>, and then click </a:t>
            </a:r>
            <a:r>
              <a:rPr lang="en-US" sz="1050" b="1" kern="1200" dirty="0" smtClean="0">
                <a:solidFill>
                  <a:schemeClr val="tx1"/>
                </a:solidFill>
                <a:effectLst/>
                <a:latin typeface="Segoe"/>
              </a:rPr>
              <a:t>Create configuration</a:t>
            </a:r>
            <a:r>
              <a:rPr lang="en-US" sz="1050" kern="1200" dirty="0" smtClean="0">
                <a:solidFill>
                  <a:schemeClr val="tx1"/>
                </a:solidFill>
                <a:effectLst/>
                <a:latin typeface="Segoe"/>
              </a:rPr>
              <a:t>. </a:t>
            </a:r>
          </a:p>
          <a:p>
            <a:pPr marL="228600" lvl="0" indent="-228600">
              <a:buFont typeface="+mj-lt"/>
              <a:buAutoNum type="arabicPeriod"/>
            </a:pPr>
            <a:r>
              <a:rPr lang="en-US" sz="1050" kern="1200" dirty="0" smtClean="0">
                <a:solidFill>
                  <a:schemeClr val="tx1"/>
                </a:solidFill>
                <a:effectLst/>
                <a:latin typeface="Segoe"/>
              </a:rPr>
              <a:t>In the </a:t>
            </a:r>
            <a:r>
              <a:rPr lang="en-US" sz="1050" b="1" kern="1200" dirty="0" smtClean="0">
                <a:solidFill>
                  <a:schemeClr val="tx1"/>
                </a:solidFill>
                <a:effectLst/>
                <a:latin typeface="Segoe"/>
              </a:rPr>
              <a:t>Configuration name </a:t>
            </a:r>
            <a:r>
              <a:rPr lang="en-US" sz="1050" b="0" kern="1200" dirty="0" smtClean="0">
                <a:solidFill>
                  <a:schemeClr val="tx1"/>
                </a:solidFill>
                <a:effectLst/>
                <a:latin typeface="Segoe"/>
              </a:rPr>
              <a:t>box</a:t>
            </a:r>
            <a:r>
              <a:rPr lang="en-US" sz="1050" kern="1200" dirty="0" smtClean="0">
                <a:solidFill>
                  <a:schemeClr val="tx1"/>
                </a:solidFill>
                <a:effectLst/>
                <a:latin typeface="Segoe"/>
              </a:rPr>
              <a:t>, type a name for the configuration. </a:t>
            </a:r>
          </a:p>
          <a:p>
            <a:pPr marL="228600" lvl="0" indent="-228600">
              <a:buFont typeface="+mj-lt"/>
              <a:buAutoNum type="arabicPeriod"/>
            </a:pPr>
            <a:r>
              <a:rPr lang="en-US" sz="1050" kern="1200" dirty="0" smtClean="0">
                <a:solidFill>
                  <a:schemeClr val="tx1"/>
                </a:solidFill>
                <a:effectLst/>
                <a:latin typeface="Segoe"/>
              </a:rPr>
              <a:t>In </a:t>
            </a:r>
            <a:r>
              <a:rPr lang="en-US" sz="1050" b="1" kern="1200" dirty="0" smtClean="0">
                <a:solidFill>
                  <a:schemeClr val="tx1"/>
                </a:solidFill>
                <a:effectLst/>
                <a:latin typeface="Segoe"/>
              </a:rPr>
              <a:t>Copy Configuration from</a:t>
            </a:r>
            <a:r>
              <a:rPr lang="en-US" sz="1050" kern="1200" dirty="0" smtClean="0">
                <a:solidFill>
                  <a:schemeClr val="tx1"/>
                </a:solidFill>
                <a:effectLst/>
                <a:latin typeface="Segoe"/>
              </a:rPr>
              <a:t>, select either </a:t>
            </a:r>
            <a:r>
              <a:rPr lang="en-US" sz="1050" b="1" kern="1200" dirty="0" smtClean="0">
                <a:solidFill>
                  <a:schemeClr val="tx1"/>
                </a:solidFill>
                <a:effectLst/>
                <a:latin typeface="Segoe"/>
              </a:rPr>
              <a:t>Active configuration </a:t>
            </a:r>
            <a:r>
              <a:rPr lang="en-US" sz="1050" kern="1200" dirty="0" smtClean="0">
                <a:solidFill>
                  <a:schemeClr val="tx1"/>
                </a:solidFill>
                <a:effectLst/>
                <a:latin typeface="Segoe"/>
              </a:rPr>
              <a:t>or </a:t>
            </a:r>
            <a:r>
              <a:rPr lang="en-US" sz="1050" b="1" kern="1200" dirty="0" smtClean="0">
                <a:solidFill>
                  <a:schemeClr val="tx1"/>
                </a:solidFill>
                <a:effectLst/>
                <a:latin typeface="Segoe"/>
              </a:rPr>
              <a:t>Original configuration</a:t>
            </a:r>
            <a:r>
              <a:rPr lang="en-US" sz="1050" kern="1200" dirty="0" smtClean="0">
                <a:solidFill>
                  <a:schemeClr val="tx1"/>
                </a:solidFill>
                <a:effectLst/>
                <a:latin typeface="Segoe"/>
              </a:rPr>
              <a:t>, and then click </a:t>
            </a:r>
            <a:r>
              <a:rPr lang="en-US" sz="1050" b="1" kern="1200" dirty="0" smtClean="0">
                <a:solidFill>
                  <a:schemeClr val="tx1"/>
                </a:solidFill>
                <a:effectLst/>
                <a:latin typeface="Segoe"/>
              </a:rPr>
              <a:t>OK</a:t>
            </a:r>
            <a:r>
              <a:rPr lang="en-US" sz="1050" kern="1200" dirty="0" smtClean="0">
                <a:solidFill>
                  <a:schemeClr val="tx1"/>
                </a:solidFill>
                <a:effectLst/>
                <a:latin typeface="Segoe"/>
              </a:rPr>
              <a:t>. </a:t>
            </a:r>
          </a:p>
          <a:p>
            <a:pPr marL="228600" lvl="0" indent="-228600">
              <a:buFont typeface="+mj-lt"/>
              <a:buAutoNum type="arabicPeriod"/>
            </a:pPr>
            <a:r>
              <a:rPr lang="en-US" sz="1050" kern="1200" dirty="0" smtClean="0">
                <a:solidFill>
                  <a:schemeClr val="tx1"/>
                </a:solidFill>
                <a:effectLst/>
                <a:latin typeface="Segoe"/>
              </a:rPr>
              <a:t>On the </a:t>
            </a:r>
            <a:r>
              <a:rPr lang="en-US" sz="1050" b="1" kern="1200" dirty="0" smtClean="0">
                <a:solidFill>
                  <a:schemeClr val="tx1"/>
                </a:solidFill>
                <a:effectLst/>
                <a:latin typeface="Segoe"/>
              </a:rPr>
              <a:t>Application Object Server</a:t>
            </a:r>
            <a:r>
              <a:rPr lang="en-US" sz="1050" kern="1200" dirty="0" smtClean="0">
                <a:solidFill>
                  <a:schemeClr val="tx1"/>
                </a:solidFill>
                <a:effectLst/>
                <a:latin typeface="Segoe"/>
              </a:rPr>
              <a:t> tab, select </a:t>
            </a:r>
            <a:r>
              <a:rPr lang="en-US" sz="1050" b="1" kern="1200" dirty="0" smtClean="0">
                <a:solidFill>
                  <a:schemeClr val="tx1"/>
                </a:solidFill>
                <a:effectLst/>
                <a:latin typeface="Segoe"/>
              </a:rPr>
              <a:t>Enable breakpoints to debug X++ code running on the server</a:t>
            </a:r>
            <a:r>
              <a:rPr lang="en-US" sz="1050" kern="1200" dirty="0" smtClean="0">
                <a:solidFill>
                  <a:schemeClr val="tx1"/>
                </a:solidFill>
                <a:effectLst/>
                <a:latin typeface="Segoe"/>
              </a:rPr>
              <a:t>. </a:t>
            </a:r>
          </a:p>
          <a:p>
            <a:pPr marL="228600" lvl="0" indent="-228600">
              <a:buFont typeface="+mj-lt"/>
              <a:buAutoNum type="arabicPeriod"/>
            </a:pPr>
            <a:r>
              <a:rPr lang="en-US" sz="1050" kern="1200" dirty="0" smtClean="0">
                <a:solidFill>
                  <a:schemeClr val="tx1"/>
                </a:solidFill>
                <a:effectLst/>
                <a:latin typeface="Segoe"/>
              </a:rPr>
              <a:t>In the </a:t>
            </a:r>
            <a:r>
              <a:rPr lang="en-US" sz="1050" b="1" kern="1200" dirty="0" smtClean="0">
                <a:solidFill>
                  <a:schemeClr val="tx1"/>
                </a:solidFill>
                <a:effectLst/>
                <a:latin typeface="Segoe"/>
              </a:rPr>
              <a:t>TCP/IP port</a:t>
            </a:r>
            <a:r>
              <a:rPr lang="en-US" sz="1050" kern="1200" dirty="0" smtClean="0">
                <a:solidFill>
                  <a:schemeClr val="tx1"/>
                </a:solidFill>
                <a:effectLst/>
                <a:latin typeface="Segoe"/>
              </a:rPr>
              <a:t> field, note which port the AOS is running on. This information is needed to connect to the AOS. </a:t>
            </a:r>
          </a:p>
          <a:p>
            <a:pPr marL="228600" lvl="0" indent="-228600">
              <a:buFont typeface="+mj-lt"/>
              <a:buAutoNum type="arabicPeriod"/>
            </a:pPr>
            <a:r>
              <a:rPr lang="en-US" sz="1050" kern="1200" dirty="0" smtClean="0">
                <a:solidFill>
                  <a:schemeClr val="tx1"/>
                </a:solidFill>
                <a:effectLst/>
                <a:latin typeface="Segoe"/>
              </a:rPr>
              <a:t>In the </a:t>
            </a:r>
            <a:r>
              <a:rPr lang="en-US" sz="1050" b="1" kern="1200" dirty="0" smtClean="0">
                <a:solidFill>
                  <a:schemeClr val="tx1"/>
                </a:solidFill>
                <a:effectLst/>
                <a:latin typeface="Segoe"/>
              </a:rPr>
              <a:t>WSDL port</a:t>
            </a:r>
            <a:r>
              <a:rPr lang="en-US" sz="1050" kern="1200" dirty="0" smtClean="0">
                <a:solidFill>
                  <a:schemeClr val="tx1"/>
                </a:solidFill>
                <a:effectLst/>
                <a:latin typeface="Segoe"/>
              </a:rPr>
              <a:t> field, note which port is used for Services and Web Services in Internet Information Services (IIS). </a:t>
            </a:r>
          </a:p>
          <a:p>
            <a:pPr marL="228600" lvl="0" indent="-228600">
              <a:buFont typeface="+mj-lt"/>
              <a:buAutoNum type="arabicPeriod"/>
            </a:pPr>
            <a:r>
              <a:rPr lang="en-US" sz="1050" kern="1200" dirty="0" smtClean="0">
                <a:solidFill>
                  <a:schemeClr val="tx1"/>
                </a:solidFill>
                <a:effectLst/>
                <a:latin typeface="Segoe"/>
              </a:rPr>
              <a:t>On the </a:t>
            </a:r>
            <a:r>
              <a:rPr lang="en-US" sz="1050" b="1" kern="1200" dirty="0" smtClean="0">
                <a:solidFill>
                  <a:schemeClr val="tx1"/>
                </a:solidFill>
                <a:effectLst/>
                <a:latin typeface="Segoe"/>
              </a:rPr>
              <a:t>Database Connection</a:t>
            </a:r>
            <a:r>
              <a:rPr lang="en-US" sz="1050" kern="1200" dirty="0" smtClean="0">
                <a:solidFill>
                  <a:schemeClr val="tx1"/>
                </a:solidFill>
                <a:effectLst/>
                <a:latin typeface="Segoe"/>
              </a:rPr>
              <a:t> tab, validate that the AOS is connected to the correct database. If not, change it. </a:t>
            </a:r>
          </a:p>
          <a:p>
            <a:pPr marL="228600" lvl="0" indent="-228600">
              <a:buFont typeface="+mj-lt"/>
              <a:buAutoNum type="arabicPeriod"/>
            </a:pPr>
            <a:r>
              <a:rPr lang="en-US" sz="1050" kern="1200" dirty="0" smtClean="0">
                <a:solidFill>
                  <a:schemeClr val="tx1"/>
                </a:solidFill>
                <a:effectLst/>
                <a:latin typeface="Segoe"/>
              </a:rPr>
              <a:t>Click </a:t>
            </a:r>
            <a:r>
              <a:rPr lang="en-US" sz="1050" b="1" kern="1200" dirty="0" smtClean="0">
                <a:solidFill>
                  <a:schemeClr val="tx1"/>
                </a:solidFill>
                <a:effectLst/>
                <a:latin typeface="Segoe"/>
              </a:rPr>
              <a:t>OK</a:t>
            </a:r>
            <a:r>
              <a:rPr lang="en-US" sz="1050" kern="1200" dirty="0" smtClean="0">
                <a:solidFill>
                  <a:schemeClr val="tx1"/>
                </a:solidFill>
                <a:effectLst/>
                <a:latin typeface="Segoe"/>
              </a:rPr>
              <a:t> to exit the Configuration Utility. </a:t>
            </a:r>
          </a:p>
          <a:p>
            <a:pPr marL="228600" lvl="0" indent="-228600">
              <a:buFont typeface="+mj-lt"/>
              <a:buAutoNum type="arabicPeriod"/>
            </a:pPr>
            <a:r>
              <a:rPr lang="en-US" sz="1050" kern="1200" dirty="0" smtClean="0">
                <a:solidFill>
                  <a:schemeClr val="tx1"/>
                </a:solidFill>
                <a:effectLst/>
                <a:latin typeface="Segoe"/>
              </a:rPr>
              <a:t>Click </a:t>
            </a:r>
            <a:r>
              <a:rPr lang="en-US" sz="1050" b="1" kern="1200" dirty="0" smtClean="0">
                <a:solidFill>
                  <a:schemeClr val="tx1"/>
                </a:solidFill>
                <a:effectLst/>
                <a:latin typeface="Segoe"/>
              </a:rPr>
              <a:t>Yes</a:t>
            </a:r>
            <a:r>
              <a:rPr lang="en-US" sz="1050" kern="1200" dirty="0" smtClean="0">
                <a:solidFill>
                  <a:schemeClr val="tx1"/>
                </a:solidFill>
                <a:effectLst/>
                <a:latin typeface="Segoe"/>
              </a:rPr>
              <a:t> when prompted, </a:t>
            </a:r>
            <a:r>
              <a:rPr lang="en-US" sz="1050" b="1" kern="1200" dirty="0" smtClean="0">
                <a:solidFill>
                  <a:schemeClr val="tx1"/>
                </a:solidFill>
                <a:effectLst/>
                <a:latin typeface="Segoe"/>
              </a:rPr>
              <a:t>The data for the AOS service has changed. Do you want to restart the service?</a:t>
            </a:r>
            <a:endParaRPr lang="en-US" sz="1050" b="1" kern="1200" dirty="0">
              <a:solidFill>
                <a:schemeClr val="tx1"/>
              </a:solidFill>
              <a:effectLst/>
              <a:latin typeface="Segoe"/>
            </a:endParaRP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36</a:t>
            </a:fld>
            <a:endParaRPr lang="en-US" dirty="0"/>
          </a:p>
        </p:txBody>
      </p:sp>
    </p:spTree>
    <p:extLst>
      <p:ext uri="{BB962C8B-B14F-4D97-AF65-F5344CB8AC3E}">
        <p14:creationId xmlns:p14="http://schemas.microsoft.com/office/powerpoint/2010/main" val="20582619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37</a:t>
            </a:fld>
            <a:endParaRPr lang="en-US" dirty="0"/>
          </a:p>
        </p:txBody>
      </p:sp>
    </p:spTree>
    <p:extLst>
      <p:ext uri="{BB962C8B-B14F-4D97-AF65-F5344CB8AC3E}">
        <p14:creationId xmlns:p14="http://schemas.microsoft.com/office/powerpoint/2010/main" val="3073095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38</a:t>
            </a:fld>
            <a:endParaRPr lang="en-US" dirty="0"/>
          </a:p>
        </p:txBody>
      </p:sp>
    </p:spTree>
    <p:extLst>
      <p:ext uri="{BB962C8B-B14F-4D97-AF65-F5344CB8AC3E}">
        <p14:creationId xmlns:p14="http://schemas.microsoft.com/office/powerpoint/2010/main" val="3165718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Segoe"/>
              </a:rPr>
              <a:t>Procedure: Create Configuration File</a:t>
            </a:r>
          </a:p>
          <a:p>
            <a:pPr marL="228600" lvl="0" indent="-228600">
              <a:buFont typeface="+mj-lt"/>
              <a:buAutoNum type="arabicPeriod"/>
            </a:pPr>
            <a:r>
              <a:rPr lang="en-US" sz="1050" kern="1200" dirty="0" smtClean="0">
                <a:solidFill>
                  <a:schemeClr val="tx1"/>
                </a:solidFill>
                <a:effectLst/>
                <a:latin typeface="Segoe"/>
              </a:rPr>
              <a:t>Open the </a:t>
            </a:r>
            <a:r>
              <a:rPr lang="en-US" sz="1050" b="1" kern="1200" dirty="0" smtClean="0">
                <a:solidFill>
                  <a:schemeClr val="tx1"/>
                </a:solidFill>
                <a:effectLst/>
                <a:latin typeface="Segoe"/>
              </a:rPr>
              <a:t>Microsoft Dynamics AX Client Configuration</a:t>
            </a:r>
            <a:r>
              <a:rPr lang="en-US" sz="1050" kern="1200" dirty="0" smtClean="0">
                <a:solidFill>
                  <a:schemeClr val="tx1"/>
                </a:solidFill>
                <a:effectLst/>
                <a:latin typeface="Segoe"/>
              </a:rPr>
              <a:t> </a:t>
            </a:r>
            <a:r>
              <a:rPr lang="en-US" sz="1050" b="1" kern="1200" dirty="0" smtClean="0">
                <a:solidFill>
                  <a:schemeClr val="tx1"/>
                </a:solidFill>
                <a:effectLst/>
                <a:latin typeface="Segoe"/>
              </a:rPr>
              <a:t>Utility</a:t>
            </a:r>
            <a:r>
              <a:rPr lang="en-US" sz="1050" kern="1200" dirty="0" smtClean="0">
                <a:solidFill>
                  <a:schemeClr val="tx1"/>
                </a:solidFill>
                <a:effectLst/>
                <a:latin typeface="Segoe"/>
              </a:rPr>
              <a:t> (</a:t>
            </a:r>
            <a:r>
              <a:rPr lang="en-US" sz="1050" b="1" kern="1200" dirty="0" smtClean="0">
                <a:solidFill>
                  <a:schemeClr val="tx1"/>
                </a:solidFill>
                <a:effectLst/>
                <a:latin typeface="Segoe"/>
              </a:rPr>
              <a:t>Start</a:t>
            </a:r>
            <a:r>
              <a:rPr lang="en-US" sz="1050" kern="1200" dirty="0" smtClean="0">
                <a:solidFill>
                  <a:schemeClr val="tx1"/>
                </a:solidFill>
                <a:effectLst/>
                <a:latin typeface="Segoe"/>
              </a:rPr>
              <a:t> &gt; </a:t>
            </a:r>
            <a:r>
              <a:rPr lang="en-US" sz="1050" b="1" kern="1200" dirty="0" smtClean="0">
                <a:solidFill>
                  <a:schemeClr val="tx1"/>
                </a:solidFill>
                <a:effectLst/>
                <a:latin typeface="Segoe"/>
              </a:rPr>
              <a:t>Administrative Tools</a:t>
            </a:r>
            <a:r>
              <a:rPr lang="en-US" sz="1050" kern="1200" dirty="0" smtClean="0">
                <a:solidFill>
                  <a:schemeClr val="tx1"/>
                </a:solidFill>
                <a:effectLst/>
                <a:latin typeface="Segoe"/>
              </a:rPr>
              <a:t> &gt; </a:t>
            </a:r>
            <a:r>
              <a:rPr lang="en-US" sz="1050" b="1" kern="1200" dirty="0" smtClean="0">
                <a:solidFill>
                  <a:schemeClr val="tx1"/>
                </a:solidFill>
                <a:effectLst/>
                <a:latin typeface="Segoe"/>
              </a:rPr>
              <a:t>Microsoft Dynamics AX Configuration</a:t>
            </a:r>
            <a:r>
              <a:rPr lang="en-US" sz="1050" kern="1200" dirty="0" smtClean="0">
                <a:solidFill>
                  <a:schemeClr val="tx1"/>
                </a:solidFill>
                <a:effectLst/>
                <a:latin typeface="Segoe"/>
              </a:rPr>
              <a:t>). </a:t>
            </a:r>
          </a:p>
          <a:p>
            <a:pPr marL="228600" lvl="0" indent="-228600">
              <a:buFont typeface="+mj-lt"/>
              <a:buAutoNum type="arabicPeriod"/>
            </a:pPr>
            <a:r>
              <a:rPr lang="en-US" sz="1050" kern="1200" dirty="0" smtClean="0">
                <a:solidFill>
                  <a:schemeClr val="tx1"/>
                </a:solidFill>
                <a:effectLst/>
                <a:latin typeface="Segoe"/>
              </a:rPr>
              <a:t>In the </a:t>
            </a:r>
            <a:r>
              <a:rPr lang="en-US" sz="1050" b="1" kern="1200" dirty="0" smtClean="0">
                <a:solidFill>
                  <a:schemeClr val="tx1"/>
                </a:solidFill>
                <a:effectLst/>
                <a:latin typeface="Segoe"/>
              </a:rPr>
              <a:t>Configuration target</a:t>
            </a:r>
            <a:r>
              <a:rPr lang="en-US" sz="1050" kern="1200" dirty="0" smtClean="0">
                <a:solidFill>
                  <a:schemeClr val="tx1"/>
                </a:solidFill>
                <a:effectLst/>
                <a:latin typeface="Segoe"/>
              </a:rPr>
              <a:t> list, select </a:t>
            </a:r>
            <a:r>
              <a:rPr lang="en-US" sz="1050" b="1" kern="1200" dirty="0" smtClean="0">
                <a:solidFill>
                  <a:schemeClr val="tx1"/>
                </a:solidFill>
                <a:effectLst/>
                <a:latin typeface="Segoe"/>
              </a:rPr>
              <a:t>Local client</a:t>
            </a:r>
            <a:r>
              <a:rPr lang="en-US" sz="1050" kern="1200" dirty="0" smtClean="0">
                <a:solidFill>
                  <a:schemeClr val="tx1"/>
                </a:solidFill>
                <a:effectLst/>
                <a:latin typeface="Segoe"/>
              </a:rPr>
              <a:t>. </a:t>
            </a:r>
          </a:p>
          <a:p>
            <a:pPr marL="228600" lvl="0" indent="-228600">
              <a:buFont typeface="+mj-lt"/>
              <a:buAutoNum type="arabicPeriod"/>
            </a:pPr>
            <a:r>
              <a:rPr lang="en-US" sz="1050" kern="1200" dirty="0" smtClean="0">
                <a:solidFill>
                  <a:schemeClr val="tx1"/>
                </a:solidFill>
                <a:effectLst/>
                <a:latin typeface="Segoe"/>
              </a:rPr>
              <a:t>Click </a:t>
            </a:r>
            <a:r>
              <a:rPr lang="en-US" sz="1050" b="1" kern="1200" dirty="0" smtClean="0">
                <a:solidFill>
                  <a:schemeClr val="tx1"/>
                </a:solidFill>
                <a:effectLst/>
                <a:latin typeface="Segoe"/>
              </a:rPr>
              <a:t>Manage</a:t>
            </a:r>
            <a:r>
              <a:rPr lang="en-US" sz="1050" kern="1200" dirty="0" smtClean="0">
                <a:solidFill>
                  <a:schemeClr val="tx1"/>
                </a:solidFill>
                <a:effectLst/>
                <a:latin typeface="Segoe"/>
              </a:rPr>
              <a:t>, and then click </a:t>
            </a:r>
            <a:r>
              <a:rPr lang="en-US" sz="1050" b="1" kern="1200" dirty="0" smtClean="0">
                <a:solidFill>
                  <a:schemeClr val="tx1"/>
                </a:solidFill>
                <a:effectLst/>
                <a:latin typeface="Segoe"/>
              </a:rPr>
              <a:t>Create configuration</a:t>
            </a:r>
            <a:r>
              <a:rPr lang="en-US" sz="1050" kern="1200" dirty="0" smtClean="0">
                <a:solidFill>
                  <a:schemeClr val="tx1"/>
                </a:solidFill>
                <a:effectLst/>
                <a:latin typeface="Segoe"/>
              </a:rPr>
              <a:t>. </a:t>
            </a:r>
          </a:p>
          <a:p>
            <a:pPr marL="228600" lvl="0" indent="-228600">
              <a:buFont typeface="+mj-lt"/>
              <a:buAutoNum type="arabicPeriod"/>
            </a:pPr>
            <a:r>
              <a:rPr lang="en-US" sz="1050" kern="1200" dirty="0" smtClean="0">
                <a:solidFill>
                  <a:schemeClr val="tx1"/>
                </a:solidFill>
                <a:effectLst/>
                <a:latin typeface="Segoe"/>
              </a:rPr>
              <a:t>In the </a:t>
            </a:r>
            <a:r>
              <a:rPr lang="en-US" sz="1050" b="1" kern="1200" dirty="0" smtClean="0">
                <a:solidFill>
                  <a:schemeClr val="tx1"/>
                </a:solidFill>
                <a:effectLst/>
                <a:latin typeface="Segoe"/>
              </a:rPr>
              <a:t>Configuration name </a:t>
            </a:r>
            <a:r>
              <a:rPr lang="en-US" sz="1050" b="0" kern="1200" dirty="0" smtClean="0">
                <a:solidFill>
                  <a:schemeClr val="tx1"/>
                </a:solidFill>
                <a:effectLst/>
                <a:latin typeface="Segoe"/>
              </a:rPr>
              <a:t>box</a:t>
            </a:r>
            <a:r>
              <a:rPr lang="en-US" sz="1050" kern="1200" dirty="0" smtClean="0">
                <a:solidFill>
                  <a:schemeClr val="tx1"/>
                </a:solidFill>
                <a:effectLst/>
                <a:latin typeface="Segoe"/>
              </a:rPr>
              <a:t>, type </a:t>
            </a:r>
            <a:r>
              <a:rPr lang="en-US" sz="1050" b="1" kern="1200" dirty="0" smtClean="0">
                <a:solidFill>
                  <a:schemeClr val="tx1"/>
                </a:solidFill>
                <a:effectLst/>
                <a:latin typeface="Segoe"/>
              </a:rPr>
              <a:t>New Configuration </a:t>
            </a:r>
            <a:r>
              <a:rPr lang="en-US" sz="1050" kern="1200" dirty="0" smtClean="0">
                <a:solidFill>
                  <a:schemeClr val="tx1"/>
                </a:solidFill>
                <a:effectLst/>
                <a:latin typeface="Segoe"/>
              </a:rPr>
              <a:t>for the configuration name. </a:t>
            </a:r>
          </a:p>
          <a:p>
            <a:pPr marL="228600" lvl="0" indent="-228600">
              <a:buFont typeface="+mj-lt"/>
              <a:buAutoNum type="arabicPeriod"/>
            </a:pPr>
            <a:r>
              <a:rPr lang="en-US" sz="1050" kern="1200" dirty="0" smtClean="0">
                <a:solidFill>
                  <a:schemeClr val="tx1"/>
                </a:solidFill>
                <a:effectLst/>
                <a:latin typeface="Segoe"/>
              </a:rPr>
              <a:t>In </a:t>
            </a:r>
            <a:r>
              <a:rPr lang="en-US" sz="1050" b="1" kern="1200" dirty="0" smtClean="0">
                <a:solidFill>
                  <a:schemeClr val="tx1"/>
                </a:solidFill>
                <a:effectLst/>
                <a:latin typeface="Segoe"/>
              </a:rPr>
              <a:t>Copy Configuration from</a:t>
            </a:r>
            <a:r>
              <a:rPr lang="en-US" sz="1050" kern="1200" dirty="0" smtClean="0">
                <a:solidFill>
                  <a:schemeClr val="tx1"/>
                </a:solidFill>
                <a:effectLst/>
                <a:latin typeface="Segoe"/>
              </a:rPr>
              <a:t>, select either </a:t>
            </a:r>
            <a:r>
              <a:rPr lang="en-US" sz="1050" b="1" kern="1200" dirty="0" smtClean="0">
                <a:solidFill>
                  <a:schemeClr val="tx1"/>
                </a:solidFill>
                <a:effectLst/>
                <a:latin typeface="Segoe"/>
              </a:rPr>
              <a:t>Active configuration </a:t>
            </a:r>
            <a:r>
              <a:rPr lang="en-US" sz="1050" kern="1200" dirty="0" smtClean="0">
                <a:solidFill>
                  <a:schemeClr val="tx1"/>
                </a:solidFill>
                <a:effectLst/>
                <a:latin typeface="Segoe"/>
              </a:rPr>
              <a:t>or </a:t>
            </a:r>
            <a:r>
              <a:rPr lang="en-US" sz="1050" b="1" kern="1200" dirty="0" smtClean="0">
                <a:solidFill>
                  <a:schemeClr val="tx1"/>
                </a:solidFill>
                <a:effectLst/>
                <a:latin typeface="Segoe"/>
              </a:rPr>
              <a:t>Original configuration</a:t>
            </a:r>
            <a:r>
              <a:rPr lang="en-US" sz="1050" kern="1200" dirty="0" smtClean="0">
                <a:solidFill>
                  <a:schemeClr val="tx1"/>
                </a:solidFill>
                <a:effectLst/>
                <a:latin typeface="Segoe"/>
              </a:rPr>
              <a:t>, and then click </a:t>
            </a:r>
            <a:r>
              <a:rPr lang="en-US" sz="1050" b="1" kern="1200" dirty="0" smtClean="0">
                <a:solidFill>
                  <a:schemeClr val="tx1"/>
                </a:solidFill>
                <a:effectLst/>
                <a:latin typeface="Segoe"/>
              </a:rPr>
              <a:t>OK</a:t>
            </a:r>
            <a:r>
              <a:rPr lang="en-US" sz="1050" kern="1200" dirty="0" smtClean="0">
                <a:solidFill>
                  <a:schemeClr val="tx1"/>
                </a:solidFill>
                <a:effectLst/>
                <a:latin typeface="Segoe"/>
              </a:rPr>
              <a:t>. </a:t>
            </a:r>
          </a:p>
          <a:p>
            <a:pPr marL="228600" lvl="0" indent="-228600">
              <a:buFont typeface="+mj-lt"/>
              <a:buAutoNum type="arabicPeriod"/>
            </a:pPr>
            <a:r>
              <a:rPr lang="en-US" sz="1050" kern="1200" dirty="0" smtClean="0">
                <a:solidFill>
                  <a:schemeClr val="tx1"/>
                </a:solidFill>
                <a:effectLst/>
                <a:latin typeface="Segoe"/>
              </a:rPr>
              <a:t>On the </a:t>
            </a:r>
            <a:r>
              <a:rPr lang="en-US" sz="1050" b="1" kern="1200" dirty="0" smtClean="0">
                <a:solidFill>
                  <a:schemeClr val="tx1"/>
                </a:solidFill>
                <a:effectLst/>
                <a:latin typeface="Segoe"/>
              </a:rPr>
              <a:t>General</a:t>
            </a:r>
            <a:r>
              <a:rPr lang="en-US" sz="1050" kern="1200" dirty="0" smtClean="0">
                <a:solidFill>
                  <a:schemeClr val="tx1"/>
                </a:solidFill>
                <a:effectLst/>
                <a:latin typeface="Segoe"/>
              </a:rPr>
              <a:t> tab, select </a:t>
            </a:r>
            <a:r>
              <a:rPr lang="en-US" sz="1050" b="1" kern="1200" dirty="0" smtClean="0">
                <a:solidFill>
                  <a:schemeClr val="tx1"/>
                </a:solidFill>
                <a:effectLst/>
                <a:latin typeface="Segoe"/>
              </a:rPr>
              <a:t>Company</a:t>
            </a:r>
            <a:r>
              <a:rPr lang="en-US" sz="1050" b="0" kern="1200" dirty="0" smtClean="0">
                <a:solidFill>
                  <a:schemeClr val="tx1"/>
                </a:solidFill>
                <a:effectLst/>
                <a:latin typeface="Segoe"/>
              </a:rPr>
              <a:t>,</a:t>
            </a:r>
            <a:r>
              <a:rPr lang="en-US" sz="1050" kern="1200" dirty="0" smtClean="0">
                <a:solidFill>
                  <a:schemeClr val="tx1"/>
                </a:solidFill>
                <a:effectLst/>
                <a:latin typeface="Segoe"/>
              </a:rPr>
              <a:t> and then type </a:t>
            </a:r>
            <a:r>
              <a:rPr lang="en-US" sz="1050" b="1" kern="1200" dirty="0" smtClean="0">
                <a:solidFill>
                  <a:schemeClr val="tx1"/>
                </a:solidFill>
                <a:effectLst/>
                <a:latin typeface="Segoe"/>
              </a:rPr>
              <a:t>“CEU”</a:t>
            </a:r>
            <a:r>
              <a:rPr lang="en-US" sz="1050" kern="1200" dirty="0" smtClean="0">
                <a:solidFill>
                  <a:schemeClr val="tx1"/>
                </a:solidFill>
                <a:effectLst/>
                <a:latin typeface="Segoe"/>
              </a:rPr>
              <a:t>. </a:t>
            </a:r>
          </a:p>
          <a:p>
            <a:pPr marL="228600" lvl="0" indent="-228600">
              <a:buFont typeface="+mj-lt"/>
              <a:buAutoNum type="arabicPeriod"/>
            </a:pPr>
            <a:r>
              <a:rPr lang="en-US" sz="1050" kern="1200" dirty="0" smtClean="0">
                <a:solidFill>
                  <a:schemeClr val="tx1"/>
                </a:solidFill>
                <a:effectLst/>
                <a:latin typeface="Segoe"/>
              </a:rPr>
              <a:t>On the </a:t>
            </a:r>
            <a:r>
              <a:rPr lang="en-US" sz="1050" b="1" kern="1200" dirty="0" smtClean="0">
                <a:solidFill>
                  <a:schemeClr val="tx1"/>
                </a:solidFill>
                <a:effectLst/>
                <a:latin typeface="Segoe"/>
              </a:rPr>
              <a:t>General</a:t>
            </a:r>
            <a:r>
              <a:rPr lang="en-US" sz="1050" kern="1200" dirty="0" smtClean="0">
                <a:solidFill>
                  <a:schemeClr val="tx1"/>
                </a:solidFill>
                <a:effectLst/>
                <a:latin typeface="Segoe"/>
              </a:rPr>
              <a:t> tab, select </a:t>
            </a:r>
            <a:r>
              <a:rPr lang="en-US" sz="1050" b="1" kern="1200" dirty="0" smtClean="0">
                <a:solidFill>
                  <a:schemeClr val="tx1"/>
                </a:solidFill>
                <a:effectLst/>
                <a:latin typeface="Segoe"/>
              </a:rPr>
              <a:t>Startup message</a:t>
            </a:r>
            <a:r>
              <a:rPr lang="en-US" sz="1050" b="0" kern="1200" dirty="0" smtClean="0">
                <a:solidFill>
                  <a:schemeClr val="tx1"/>
                </a:solidFill>
                <a:effectLst/>
                <a:latin typeface="Segoe"/>
              </a:rPr>
              <a:t>,</a:t>
            </a:r>
            <a:r>
              <a:rPr lang="en-US" sz="1050" kern="1200" dirty="0" smtClean="0">
                <a:solidFill>
                  <a:schemeClr val="tx1"/>
                </a:solidFill>
                <a:effectLst/>
                <a:latin typeface="Segoe"/>
              </a:rPr>
              <a:t> and then type </a:t>
            </a:r>
            <a:r>
              <a:rPr lang="en-US" sz="1050" b="1" kern="1200" dirty="0" smtClean="0">
                <a:solidFill>
                  <a:schemeClr val="tx1"/>
                </a:solidFill>
                <a:effectLst/>
                <a:latin typeface="Segoe"/>
              </a:rPr>
              <a:t>Test environment</a:t>
            </a:r>
            <a:r>
              <a:rPr lang="en-US" sz="1050" kern="1200" dirty="0" smtClean="0">
                <a:solidFill>
                  <a:schemeClr val="tx1"/>
                </a:solidFill>
                <a:effectLst/>
                <a:latin typeface="Segoe"/>
              </a:rPr>
              <a:t>. </a:t>
            </a:r>
          </a:p>
          <a:p>
            <a:pPr marL="228600" lvl="0" indent="-228600">
              <a:buFont typeface="+mj-lt"/>
              <a:buAutoNum type="arabicPeriod"/>
            </a:pPr>
            <a:r>
              <a:rPr lang="en-US" sz="1050" kern="1200" dirty="0" smtClean="0">
                <a:solidFill>
                  <a:schemeClr val="tx1"/>
                </a:solidFill>
                <a:effectLst/>
                <a:latin typeface="Segoe"/>
              </a:rPr>
              <a:t>On the </a:t>
            </a:r>
            <a:r>
              <a:rPr lang="en-US" sz="1050" b="1" kern="1200" dirty="0" smtClean="0">
                <a:solidFill>
                  <a:schemeClr val="tx1"/>
                </a:solidFill>
                <a:effectLst/>
                <a:latin typeface="Segoe"/>
              </a:rPr>
              <a:t>Connection</a:t>
            </a:r>
            <a:r>
              <a:rPr lang="en-US" sz="1050" kern="1200" dirty="0" smtClean="0">
                <a:solidFill>
                  <a:schemeClr val="tx1"/>
                </a:solidFill>
                <a:effectLst/>
                <a:latin typeface="Segoe"/>
              </a:rPr>
              <a:t> tab, validate the connection settings to the AOS. </a:t>
            </a:r>
          </a:p>
          <a:p>
            <a:pPr marL="228600" lvl="0" indent="-228600">
              <a:buFont typeface="+mj-lt"/>
              <a:buAutoNum type="arabicPeriod"/>
            </a:pPr>
            <a:r>
              <a:rPr lang="en-US" sz="1050" kern="1200" dirty="0" smtClean="0">
                <a:solidFill>
                  <a:schemeClr val="tx1"/>
                </a:solidFill>
                <a:effectLst/>
                <a:latin typeface="Segoe"/>
              </a:rPr>
              <a:t>On the </a:t>
            </a:r>
            <a:r>
              <a:rPr lang="en-US" sz="1050" b="1" kern="1200" dirty="0" smtClean="0">
                <a:solidFill>
                  <a:schemeClr val="tx1"/>
                </a:solidFill>
                <a:effectLst/>
                <a:latin typeface="Segoe"/>
              </a:rPr>
              <a:t>Developer</a:t>
            </a:r>
            <a:r>
              <a:rPr lang="en-US" sz="1050" kern="1200" dirty="0" smtClean="0">
                <a:solidFill>
                  <a:schemeClr val="tx1"/>
                </a:solidFill>
                <a:effectLst/>
                <a:latin typeface="Segoe"/>
              </a:rPr>
              <a:t> tab, validate the settings for breakpoints and the application layer. </a:t>
            </a:r>
          </a:p>
          <a:p>
            <a:pPr marL="228600" lvl="0" indent="-228600">
              <a:buFont typeface="+mj-lt"/>
              <a:buAutoNum type="arabicPeriod"/>
            </a:pPr>
            <a:r>
              <a:rPr lang="en-US" sz="1050" kern="1200" dirty="0" smtClean="0">
                <a:solidFill>
                  <a:schemeClr val="tx1"/>
                </a:solidFill>
                <a:effectLst/>
                <a:latin typeface="Segoe"/>
              </a:rPr>
              <a:t>On the </a:t>
            </a:r>
            <a:r>
              <a:rPr lang="en-US" sz="1050" b="1" kern="1200" dirty="0" smtClean="0">
                <a:solidFill>
                  <a:schemeClr val="tx1"/>
                </a:solidFill>
                <a:effectLst/>
                <a:latin typeface="Segoe"/>
              </a:rPr>
              <a:t>Performance</a:t>
            </a:r>
            <a:r>
              <a:rPr lang="en-US" sz="1050" kern="1200" dirty="0" smtClean="0">
                <a:solidFill>
                  <a:schemeClr val="tx1"/>
                </a:solidFill>
                <a:effectLst/>
                <a:latin typeface="Segoe"/>
              </a:rPr>
              <a:t> tab, validate the settings for client performance. </a:t>
            </a:r>
          </a:p>
          <a:p>
            <a:pPr marL="228600" lvl="0" indent="-228600">
              <a:buFont typeface="+mj-lt"/>
              <a:buAutoNum type="arabicPeriod"/>
            </a:pPr>
            <a:r>
              <a:rPr lang="en-US" sz="1050" kern="1200" dirty="0" smtClean="0">
                <a:solidFill>
                  <a:schemeClr val="tx1"/>
                </a:solidFill>
                <a:effectLst/>
                <a:latin typeface="Segoe"/>
              </a:rPr>
              <a:t>Click </a:t>
            </a:r>
            <a:r>
              <a:rPr lang="en-US" sz="1050" b="1" kern="1200" dirty="0" smtClean="0">
                <a:solidFill>
                  <a:schemeClr val="tx1"/>
                </a:solidFill>
                <a:effectLst/>
                <a:latin typeface="Segoe"/>
              </a:rPr>
              <a:t>Manage</a:t>
            </a:r>
            <a:r>
              <a:rPr lang="en-US" sz="1050" kern="1200" dirty="0" smtClean="0">
                <a:solidFill>
                  <a:schemeClr val="tx1"/>
                </a:solidFill>
                <a:effectLst/>
                <a:latin typeface="Segoe"/>
              </a:rPr>
              <a:t>, and then click </a:t>
            </a:r>
            <a:r>
              <a:rPr lang="en-US" sz="1050" b="1" kern="1200" dirty="0" smtClean="0">
                <a:solidFill>
                  <a:schemeClr val="tx1"/>
                </a:solidFill>
                <a:effectLst/>
                <a:latin typeface="Segoe"/>
              </a:rPr>
              <a:t>Export Configuration to File</a:t>
            </a:r>
            <a:r>
              <a:rPr lang="en-US" sz="1050" kern="1200" dirty="0" smtClean="0">
                <a:solidFill>
                  <a:schemeClr val="tx1"/>
                </a:solidFill>
                <a:effectLst/>
                <a:latin typeface="Segoe"/>
              </a:rPr>
              <a:t>. </a:t>
            </a:r>
          </a:p>
          <a:p>
            <a:pPr marL="228600" lvl="0" indent="-228600">
              <a:buFont typeface="+mj-lt"/>
              <a:buAutoNum type="arabicPeriod"/>
            </a:pPr>
            <a:r>
              <a:rPr lang="en-US" sz="1050" kern="1200" dirty="0" smtClean="0">
                <a:solidFill>
                  <a:schemeClr val="tx1"/>
                </a:solidFill>
                <a:effectLst/>
                <a:latin typeface="Segoe"/>
              </a:rPr>
              <a:t>Save the configuration file as </a:t>
            </a:r>
            <a:r>
              <a:rPr lang="en-US" sz="1050" b="1" kern="1200" dirty="0" err="1" smtClean="0">
                <a:solidFill>
                  <a:schemeClr val="tx1"/>
                </a:solidFill>
                <a:effectLst/>
                <a:latin typeface="Segoe"/>
              </a:rPr>
              <a:t>NewConfiguration.axc</a:t>
            </a:r>
            <a:r>
              <a:rPr lang="en-US" dirty="0" smtClean="0">
                <a:latin typeface="Segoe"/>
              </a:rPr>
              <a:t>, and then click </a:t>
            </a:r>
            <a:r>
              <a:rPr lang="en-US" sz="1050" b="1" kern="1200" dirty="0" smtClean="0">
                <a:solidFill>
                  <a:schemeClr val="tx1"/>
                </a:solidFill>
                <a:effectLst/>
                <a:latin typeface="Segoe"/>
              </a:rPr>
              <a:t>OK</a:t>
            </a:r>
            <a:r>
              <a:rPr lang="en-US" sz="1050" kern="1200" dirty="0" smtClean="0">
                <a:solidFill>
                  <a:schemeClr val="tx1"/>
                </a:solidFill>
                <a:effectLst/>
                <a:latin typeface="Segoe"/>
              </a:rPr>
              <a:t> to exit the Configuration Utility. </a:t>
            </a:r>
          </a:p>
          <a:p>
            <a:pPr marL="228600" lvl="0" indent="-228600">
              <a:buFont typeface="+mj-lt"/>
              <a:buAutoNum type="arabicPeriod"/>
            </a:pPr>
            <a:endParaRPr lang="en-US" sz="1000" kern="1200" dirty="0" smtClean="0">
              <a:solidFill>
                <a:schemeClr val="tx1"/>
              </a:solidFill>
              <a:effectLst/>
              <a:latin typeface="Segoe"/>
            </a:endParaRPr>
          </a:p>
          <a:p>
            <a:r>
              <a:rPr lang="en-US" sz="1050" b="1" kern="1200" dirty="0" smtClean="0">
                <a:solidFill>
                  <a:schemeClr val="tx1"/>
                </a:solidFill>
                <a:effectLst/>
                <a:latin typeface="Segoe"/>
              </a:rPr>
              <a:t>Procedure: Create a Shared Configuration File</a:t>
            </a:r>
          </a:p>
          <a:p>
            <a:pPr marL="228600" lvl="0" indent="-228600">
              <a:buFont typeface="+mj-lt"/>
              <a:buAutoNum type="arabicPeriod"/>
            </a:pPr>
            <a:r>
              <a:rPr lang="en-US" sz="1050" kern="1200" dirty="0" smtClean="0">
                <a:solidFill>
                  <a:schemeClr val="tx1"/>
                </a:solidFill>
                <a:effectLst/>
                <a:latin typeface="Segoe"/>
              </a:rPr>
              <a:t>On a file server, or the server that hosts Application Object Server (AOS), create the directory that the clients share. In this procedure, create a directory called </a:t>
            </a:r>
            <a:r>
              <a:rPr lang="en-US" sz="1050" b="1" kern="1200" dirty="0" smtClean="0">
                <a:solidFill>
                  <a:schemeClr val="tx1"/>
                </a:solidFill>
                <a:effectLst/>
                <a:latin typeface="Segoe"/>
              </a:rPr>
              <a:t>C:\ClientShare</a:t>
            </a:r>
            <a:r>
              <a:rPr lang="en-US" sz="1050" b="0" kern="1200" dirty="0" smtClean="0">
                <a:solidFill>
                  <a:schemeClr val="tx1"/>
                </a:solidFill>
                <a:effectLst/>
                <a:latin typeface="Segoe"/>
              </a:rPr>
              <a:t>.</a:t>
            </a:r>
            <a:endParaRPr lang="en-US" sz="1050" kern="1200" dirty="0" smtClean="0">
              <a:solidFill>
                <a:schemeClr val="tx1"/>
              </a:solidFill>
              <a:effectLst/>
              <a:latin typeface="Segoe"/>
            </a:endParaRPr>
          </a:p>
          <a:p>
            <a:pPr marL="228600" lvl="0" indent="-228600">
              <a:buFont typeface="+mj-lt"/>
              <a:buAutoNum type="arabicPeriod"/>
            </a:pPr>
            <a:r>
              <a:rPr lang="en-US" sz="1050" kern="1200" dirty="0" smtClean="0">
                <a:solidFill>
                  <a:schemeClr val="tx1"/>
                </a:solidFill>
                <a:effectLst/>
                <a:latin typeface="Segoe"/>
              </a:rPr>
              <a:t>Configure the directory (</a:t>
            </a:r>
            <a:r>
              <a:rPr lang="en-US" sz="1050" b="1" kern="1200" dirty="0" smtClean="0">
                <a:solidFill>
                  <a:schemeClr val="tx1"/>
                </a:solidFill>
                <a:effectLst/>
                <a:latin typeface="Segoe"/>
              </a:rPr>
              <a:t>C:\</a:t>
            </a:r>
            <a:r>
              <a:rPr lang="en-US" sz="1050" b="1" kern="1200" dirty="0" err="1" smtClean="0">
                <a:solidFill>
                  <a:schemeClr val="tx1"/>
                </a:solidFill>
                <a:effectLst/>
                <a:latin typeface="Segoe"/>
              </a:rPr>
              <a:t>ClientShare</a:t>
            </a:r>
            <a:r>
              <a:rPr lang="en-US" sz="1050" kern="1200" dirty="0" smtClean="0">
                <a:solidFill>
                  <a:schemeClr val="tx1"/>
                </a:solidFill>
                <a:effectLst/>
                <a:latin typeface="Segoe"/>
              </a:rPr>
              <a:t>) so that all users of the Microsoft Dynamics AX client have read access. </a:t>
            </a:r>
          </a:p>
          <a:p>
            <a:pPr marL="228600" lvl="0" indent="-228600">
              <a:buFont typeface="+mj-lt"/>
              <a:buAutoNum type="arabicPeriod"/>
            </a:pPr>
            <a:r>
              <a:rPr lang="en-US" sz="1050" kern="1200" dirty="0" smtClean="0">
                <a:solidFill>
                  <a:schemeClr val="tx1"/>
                </a:solidFill>
                <a:effectLst/>
                <a:latin typeface="Segoe"/>
              </a:rPr>
              <a:t>Copy the configuration file that you created in the previous procedure to the share that you created in step 1. </a:t>
            </a:r>
          </a:p>
          <a:p>
            <a:pPr marL="228600" lvl="0" indent="-228600">
              <a:buFont typeface="+mj-lt"/>
              <a:buAutoNum type="arabicPeriod"/>
            </a:pPr>
            <a:r>
              <a:rPr lang="en-US" sz="1050" kern="1200" dirty="0" smtClean="0">
                <a:solidFill>
                  <a:schemeClr val="tx1"/>
                </a:solidFill>
                <a:effectLst/>
                <a:latin typeface="Segoe"/>
              </a:rPr>
              <a:t>Double-click the configuration file to launch in Microsoft Dynamics AX 2012.</a:t>
            </a:r>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39</a:t>
            </a:fld>
            <a:endParaRPr lang="en-US" dirty="0"/>
          </a:p>
        </p:txBody>
      </p:sp>
    </p:spTree>
    <p:extLst>
      <p:ext uri="{BB962C8B-B14F-4D97-AF65-F5344CB8AC3E}">
        <p14:creationId xmlns:p14="http://schemas.microsoft.com/office/powerpoint/2010/main" val="21256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Successfully installing Microsoft Dynamics AX requires more than running the Setup program. It is important to complete all the required tasks to prepare the Microsoft Dynamics AX environment, in addition to all post-installation tasks. A solid installation is important to a successful implementation.</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dirty="0"/>
          </a:p>
        </p:txBody>
      </p:sp>
    </p:spTree>
    <p:extLst>
      <p:ext uri="{BB962C8B-B14F-4D97-AF65-F5344CB8AC3E}">
        <p14:creationId xmlns:p14="http://schemas.microsoft.com/office/powerpoint/2010/main" val="1664063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914363" rtl="0" eaLnBrk="1" fontAlgn="auto" latinLnBrk="0" hangingPunct="1">
              <a:lnSpc>
                <a:spcPct val="100000"/>
              </a:lnSpc>
              <a:spcBef>
                <a:spcPts val="300"/>
              </a:spcBef>
              <a:spcAft>
                <a:spcPts val="600"/>
              </a:spcAft>
              <a:buClrTx/>
              <a:buSzTx/>
              <a:buFontTx/>
              <a:buNone/>
              <a:tabLst/>
              <a:defRPr/>
            </a:pPr>
            <a:r>
              <a:rPr lang="en-US" sz="1050" b="1" kern="1200" dirty="0" smtClean="0">
                <a:solidFill>
                  <a:schemeClr val="tx1"/>
                </a:solidFill>
                <a:effectLst/>
                <a:latin typeface="Segoe"/>
              </a:rPr>
              <a:t>Procedure: Modify Configuration File</a:t>
            </a:r>
          </a:p>
          <a:p>
            <a:pPr marL="228600" lvl="0" indent="-228600">
              <a:buFont typeface="+mj-lt"/>
              <a:buAutoNum type="arabicPeriod"/>
            </a:pPr>
            <a:r>
              <a:rPr lang="en-US" sz="1050" kern="1200" dirty="0" smtClean="0">
                <a:solidFill>
                  <a:schemeClr val="tx1"/>
                </a:solidFill>
                <a:effectLst/>
                <a:latin typeface="Segoe"/>
              </a:rPr>
              <a:t>Browse to the configuration file you saved in the previous procedures</a:t>
            </a:r>
          </a:p>
          <a:p>
            <a:pPr marL="228600" lvl="0" indent="-228600">
              <a:buFont typeface="+mj-lt"/>
              <a:buAutoNum type="arabicPeriod"/>
            </a:pPr>
            <a:r>
              <a:rPr lang="en-US" sz="1050" kern="1200" dirty="0" smtClean="0">
                <a:solidFill>
                  <a:schemeClr val="tx1"/>
                </a:solidFill>
                <a:effectLst/>
                <a:latin typeface="Segoe"/>
              </a:rPr>
              <a:t>Right-click the file, and then click </a:t>
            </a:r>
            <a:r>
              <a:rPr lang="en-US" sz="1050" b="1" kern="1200" dirty="0" smtClean="0">
                <a:solidFill>
                  <a:schemeClr val="tx1"/>
                </a:solidFill>
                <a:effectLst/>
                <a:latin typeface="Segoe"/>
              </a:rPr>
              <a:t>Properties </a:t>
            </a:r>
          </a:p>
          <a:p>
            <a:pPr marL="228600" lvl="0" indent="-228600">
              <a:buFont typeface="+mj-lt"/>
              <a:buAutoNum type="arabicPeriod"/>
            </a:pPr>
            <a:r>
              <a:rPr lang="en-US" sz="1050" kern="1200" dirty="0" smtClean="0">
                <a:solidFill>
                  <a:schemeClr val="tx1"/>
                </a:solidFill>
                <a:effectLst/>
                <a:latin typeface="Segoe"/>
              </a:rPr>
              <a:t>Click the </a:t>
            </a:r>
            <a:r>
              <a:rPr lang="en-US" sz="1050" b="1" kern="1200" dirty="0" smtClean="0">
                <a:solidFill>
                  <a:schemeClr val="tx1"/>
                </a:solidFill>
                <a:effectLst/>
                <a:latin typeface="Segoe"/>
              </a:rPr>
              <a:t>Change</a:t>
            </a:r>
            <a:r>
              <a:rPr lang="en-US" sz="1050" kern="1200" dirty="0" smtClean="0">
                <a:solidFill>
                  <a:schemeClr val="tx1"/>
                </a:solidFill>
                <a:effectLst/>
                <a:latin typeface="Segoe"/>
              </a:rPr>
              <a:t> button </a:t>
            </a:r>
          </a:p>
          <a:p>
            <a:pPr marL="228600" lvl="0" indent="-228600">
              <a:buFont typeface="+mj-lt"/>
              <a:buAutoNum type="arabicPeriod"/>
            </a:pPr>
            <a:r>
              <a:rPr lang="en-US" sz="1050" kern="1200" dirty="0" smtClean="0">
                <a:solidFill>
                  <a:schemeClr val="tx1"/>
                </a:solidFill>
                <a:effectLst/>
                <a:latin typeface="Segoe"/>
              </a:rPr>
              <a:t>Select </a:t>
            </a:r>
            <a:r>
              <a:rPr lang="en-US" sz="1050" b="1" kern="1200" dirty="0" smtClean="0">
                <a:solidFill>
                  <a:schemeClr val="tx1"/>
                </a:solidFill>
                <a:effectLst/>
                <a:latin typeface="Segoe"/>
              </a:rPr>
              <a:t>Notepad,</a:t>
            </a:r>
            <a:r>
              <a:rPr lang="en-US" sz="1050" kern="1200" dirty="0" smtClean="0">
                <a:solidFill>
                  <a:schemeClr val="tx1"/>
                </a:solidFill>
                <a:effectLst/>
                <a:latin typeface="Segoe"/>
              </a:rPr>
              <a:t> and then click </a:t>
            </a:r>
            <a:r>
              <a:rPr lang="en-US" sz="1050" b="1" kern="1200" dirty="0" smtClean="0">
                <a:solidFill>
                  <a:schemeClr val="tx1"/>
                </a:solidFill>
                <a:effectLst/>
                <a:latin typeface="Segoe"/>
              </a:rPr>
              <a:t>OK</a:t>
            </a:r>
          </a:p>
          <a:p>
            <a:pPr marL="228600" lvl="0" indent="-228600">
              <a:buFont typeface="+mj-lt"/>
              <a:buAutoNum type="arabicPeriod"/>
            </a:pPr>
            <a:r>
              <a:rPr lang="en-US" sz="1050" kern="1200" dirty="0" smtClean="0">
                <a:solidFill>
                  <a:schemeClr val="tx1"/>
                </a:solidFill>
                <a:effectLst/>
                <a:latin typeface="Segoe"/>
              </a:rPr>
              <a:t>Double-click </a:t>
            </a:r>
            <a:r>
              <a:rPr lang="en-US" sz="1050" kern="1200" dirty="0" err="1" smtClean="0">
                <a:solidFill>
                  <a:schemeClr val="tx1"/>
                </a:solidFill>
                <a:effectLst/>
                <a:latin typeface="Segoe"/>
              </a:rPr>
              <a:t>NewConfiguration.axc</a:t>
            </a:r>
            <a:r>
              <a:rPr lang="en-US" sz="1050" kern="1200" dirty="0" smtClean="0">
                <a:solidFill>
                  <a:schemeClr val="tx1"/>
                </a:solidFill>
                <a:effectLst/>
                <a:latin typeface="Segoe"/>
              </a:rPr>
              <a:t> to open it</a:t>
            </a:r>
          </a:p>
          <a:p>
            <a:pPr marL="228600" lvl="0" indent="-228600">
              <a:buFont typeface="+mj-lt"/>
              <a:buAutoNum type="arabicPeriod"/>
            </a:pPr>
            <a:r>
              <a:rPr lang="en-US" sz="1050" kern="1200" dirty="0" smtClean="0">
                <a:solidFill>
                  <a:schemeClr val="tx1"/>
                </a:solidFill>
                <a:effectLst/>
                <a:latin typeface="Segoe"/>
              </a:rPr>
              <a:t>Change the line </a:t>
            </a:r>
            <a:r>
              <a:rPr lang="en-US" sz="1050" i="1" kern="1200" dirty="0" smtClean="0">
                <a:solidFill>
                  <a:schemeClr val="tx1"/>
                </a:solidFill>
                <a:effectLst/>
                <a:latin typeface="Segoe"/>
              </a:rPr>
              <a:t>aos2,Text,&lt;name of server&gt;:2712</a:t>
            </a:r>
            <a:r>
              <a:rPr lang="en-US" sz="1050" kern="1200" dirty="0" smtClean="0">
                <a:solidFill>
                  <a:schemeClr val="tx1"/>
                </a:solidFill>
                <a:effectLst/>
                <a:latin typeface="Segoe"/>
              </a:rPr>
              <a:t> to </a:t>
            </a:r>
            <a:r>
              <a:rPr lang="en-US" sz="1050" i="1" kern="1200" dirty="0" smtClean="0">
                <a:solidFill>
                  <a:schemeClr val="tx1"/>
                </a:solidFill>
                <a:effectLst/>
                <a:latin typeface="Segoe"/>
              </a:rPr>
              <a:t>aos2,Text,&lt;name of server&gt;:2713</a:t>
            </a:r>
            <a:endParaRPr lang="en-US" sz="1050" kern="1200" dirty="0" smtClean="0">
              <a:solidFill>
                <a:schemeClr val="tx1"/>
              </a:solidFill>
              <a:effectLst/>
              <a:latin typeface="Segoe"/>
            </a:endParaRPr>
          </a:p>
          <a:p>
            <a:pPr marL="228600" lvl="0" indent="-228600">
              <a:buFont typeface="+mj-lt"/>
              <a:buAutoNum type="arabicPeriod"/>
            </a:pPr>
            <a:r>
              <a:rPr lang="en-US" sz="1050" kern="1200" dirty="0" smtClean="0">
                <a:solidFill>
                  <a:schemeClr val="tx1"/>
                </a:solidFill>
                <a:effectLst/>
                <a:latin typeface="Segoe"/>
              </a:rPr>
              <a:t>Save the file</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050" kern="1200" dirty="0" smtClean="0">
                <a:solidFill>
                  <a:schemeClr val="tx1"/>
                </a:solidFill>
                <a:effectLst/>
                <a:latin typeface="Segoe"/>
              </a:rPr>
              <a:t>Right-click the file, and then click </a:t>
            </a:r>
            <a:r>
              <a:rPr lang="en-US" sz="1050" b="1" kern="1200" dirty="0" smtClean="0">
                <a:solidFill>
                  <a:schemeClr val="tx1"/>
                </a:solidFill>
                <a:effectLst/>
                <a:latin typeface="Segoe"/>
              </a:rPr>
              <a:t>Properties </a:t>
            </a:r>
          </a:p>
          <a:p>
            <a:pPr marL="228600" lvl="0" indent="-228600">
              <a:buFont typeface="+mj-lt"/>
              <a:buAutoNum type="arabicPeriod"/>
            </a:pPr>
            <a:r>
              <a:rPr lang="en-US" sz="1050" kern="1200" dirty="0" smtClean="0">
                <a:solidFill>
                  <a:schemeClr val="tx1"/>
                </a:solidFill>
                <a:effectLst/>
                <a:latin typeface="Segoe"/>
              </a:rPr>
              <a:t>Click the </a:t>
            </a:r>
            <a:r>
              <a:rPr lang="en-US" sz="1050" b="1" kern="1200" dirty="0" smtClean="0">
                <a:solidFill>
                  <a:schemeClr val="tx1"/>
                </a:solidFill>
                <a:effectLst/>
                <a:latin typeface="Segoe"/>
              </a:rPr>
              <a:t>Change</a:t>
            </a:r>
            <a:r>
              <a:rPr lang="en-US" sz="1050" kern="1200" dirty="0" smtClean="0">
                <a:solidFill>
                  <a:schemeClr val="tx1"/>
                </a:solidFill>
                <a:effectLst/>
                <a:latin typeface="Segoe"/>
              </a:rPr>
              <a:t> button</a:t>
            </a:r>
          </a:p>
          <a:p>
            <a:pPr marL="228600" lvl="0" indent="-228600">
              <a:buFont typeface="+mj-lt"/>
              <a:buAutoNum type="arabicPeriod"/>
            </a:pPr>
            <a:r>
              <a:rPr lang="en-US" sz="1050" kern="1200" dirty="0" smtClean="0">
                <a:solidFill>
                  <a:schemeClr val="tx1"/>
                </a:solidFill>
                <a:effectLst/>
                <a:latin typeface="Segoe"/>
              </a:rPr>
              <a:t>Select </a:t>
            </a:r>
            <a:r>
              <a:rPr lang="en-US" sz="1050" b="1" kern="1200" dirty="0" smtClean="0">
                <a:solidFill>
                  <a:schemeClr val="tx1"/>
                </a:solidFill>
                <a:effectLst/>
                <a:latin typeface="Segoe"/>
              </a:rPr>
              <a:t>Microsoft Dynamics AX Client</a:t>
            </a:r>
            <a:r>
              <a:rPr lang="en-US" sz="1050" kern="1200" dirty="0" smtClean="0">
                <a:solidFill>
                  <a:schemeClr val="tx1"/>
                </a:solidFill>
                <a:effectLst/>
                <a:latin typeface="Segoe"/>
              </a:rPr>
              <a:t>, and then click </a:t>
            </a:r>
            <a:r>
              <a:rPr lang="en-US" sz="1050" b="1" kern="1200" dirty="0" smtClean="0">
                <a:solidFill>
                  <a:schemeClr val="tx1"/>
                </a:solidFill>
                <a:effectLst/>
                <a:latin typeface="Segoe"/>
              </a:rPr>
              <a:t>OK</a:t>
            </a:r>
          </a:p>
          <a:p>
            <a:endParaRPr lang="en-US" dirty="0">
              <a:latin typeface="Segoe"/>
            </a:endParaRP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40</a:t>
            </a:fld>
            <a:endParaRPr lang="en-US" dirty="0"/>
          </a:p>
        </p:txBody>
      </p:sp>
    </p:spTree>
    <p:extLst>
      <p:ext uri="{BB962C8B-B14F-4D97-AF65-F5344CB8AC3E}">
        <p14:creationId xmlns:p14="http://schemas.microsoft.com/office/powerpoint/2010/main" val="15738996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41</a:t>
            </a:fld>
            <a:endParaRPr lang="en-US" dirty="0"/>
          </a:p>
        </p:txBody>
      </p:sp>
    </p:spTree>
    <p:extLst>
      <p:ext uri="{BB962C8B-B14F-4D97-AF65-F5344CB8AC3E}">
        <p14:creationId xmlns:p14="http://schemas.microsoft.com/office/powerpoint/2010/main" val="21885639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Autofit/>
          </a:bodyPr>
          <a:lstStyle/>
          <a:p>
            <a:r>
              <a:rPr lang="en-US" sz="900" dirty="0" smtClean="0"/>
              <a:t>This section describes the types of updates that are available for Microsoft Dynamics AX 2012 and the deployment process for updates. The section also describes the naming convention that is used for updates and the structure of update packages	.</a:t>
            </a:r>
          </a:p>
          <a:p>
            <a:r>
              <a:rPr lang="en-US" sz="900" b="1" dirty="0" smtClean="0"/>
              <a:t>Hotfixes</a:t>
            </a:r>
          </a:p>
          <a:p>
            <a:r>
              <a:rPr lang="en-US" sz="900" dirty="0" smtClean="0"/>
              <a:t>A hotfix is code that resolves selected bugs that affect key features or a significant number of Microsoft Dynamics AX installations. A hotfix can address either a single issue or a cumulative set of issues.</a:t>
            </a:r>
          </a:p>
          <a:p>
            <a:r>
              <a:rPr lang="en-US" sz="900" dirty="0" smtClean="0"/>
              <a:t>Microsoft publishes a corresponding KB article for every hotfix that is released for every Microsoft product. KB articles describe the changes that the hotfix makes to objects, database tables, files, or other code.</a:t>
            </a:r>
          </a:p>
          <a:p>
            <a:r>
              <a:rPr lang="en-US" sz="900" dirty="0" smtClean="0"/>
              <a:t>Microsoft Dynamics AX uses the following standard types of hotfixes:</a:t>
            </a:r>
          </a:p>
          <a:p>
            <a:endParaRPr lang="en-US" sz="900" b="1" dirty="0" smtClean="0"/>
          </a:p>
          <a:p>
            <a:r>
              <a:rPr lang="en-US" sz="900" b="1" dirty="0" smtClean="0"/>
              <a:t>Binary hotfixes (aka Kernel hotfixes)</a:t>
            </a:r>
          </a:p>
          <a:p>
            <a:pPr lvl="0"/>
            <a:r>
              <a:rPr lang="en-US" sz="900" dirty="0" smtClean="0"/>
              <a:t>Objects and components that are installed by using standard Windows installer (MSI) files are patched with Windows Installer Patch (MSP) files and are applied by using AXUpdate.exe. These updates are cumulative: each binary hotfix contains changes from all previously released hotfixes.</a:t>
            </a:r>
          </a:p>
          <a:p>
            <a:pPr lvl="0"/>
            <a:endParaRPr lang="en-US" sz="900" dirty="0" smtClean="0"/>
          </a:p>
          <a:p>
            <a:r>
              <a:rPr lang="en-US" sz="900" b="1" dirty="0" smtClean="0">
                <a:ea typeface="Segoe UI" pitchFamily="34" charset="0"/>
                <a:cs typeface="Segoe UI" pitchFamily="34" charset="0"/>
              </a:rPr>
              <a:t>Application hotfixes </a:t>
            </a:r>
          </a:p>
          <a:p>
            <a:pPr lvl="0"/>
            <a:r>
              <a:rPr lang="en-US" sz="900" dirty="0" smtClean="0">
                <a:ea typeface="Segoe UI" pitchFamily="34" charset="0"/>
                <a:cs typeface="Segoe UI" pitchFamily="34" charset="0"/>
              </a:rPr>
              <a:t>Application hotfixes are those that are provided by using application model (.</a:t>
            </a:r>
            <a:r>
              <a:rPr lang="en-US" sz="900" dirty="0" err="1" smtClean="0">
                <a:ea typeface="Segoe UI" pitchFamily="34" charset="0"/>
                <a:cs typeface="Segoe UI" pitchFamily="34" charset="0"/>
              </a:rPr>
              <a:t>axmodel</a:t>
            </a:r>
            <a:r>
              <a:rPr lang="en-US" sz="900" dirty="0" smtClean="0">
                <a:ea typeface="Segoe UI" pitchFamily="34" charset="0"/>
                <a:cs typeface="Segoe UI" pitchFamily="34" charset="0"/>
              </a:rPr>
              <a:t>) files on any of the Microsoft application patch layers (SYP, GLP, FPP, SLP). Unlike binary hotfixes, application hotfixes target a specific fix and are not cumulative in nature.</a:t>
            </a:r>
          </a:p>
          <a:p>
            <a:pPr lvl="0"/>
            <a:endParaRPr lang="en-US" sz="900" dirty="0" smtClean="0">
              <a:ea typeface="Segoe UI" pitchFamily="34" charset="0"/>
              <a:cs typeface="Segoe UI" pitchFamily="34" charset="0"/>
            </a:endParaRPr>
          </a:p>
          <a:p>
            <a:r>
              <a:rPr lang="en-US" sz="900" b="1" dirty="0" smtClean="0">
                <a:ea typeface="Segoe UI" pitchFamily="34" charset="0"/>
                <a:cs typeface="Segoe UI" pitchFamily="34" charset="0"/>
              </a:rPr>
              <a:t>Pre-processing hotfixes</a:t>
            </a:r>
          </a:p>
          <a:p>
            <a:pPr lvl="0"/>
            <a:r>
              <a:rPr lang="en-US" sz="900" dirty="0" smtClean="0">
                <a:ea typeface="Segoe UI" pitchFamily="34" charset="0"/>
                <a:cs typeface="Segoe UI" pitchFamily="34" charset="0"/>
              </a:rPr>
              <a:t>Pre-processing hotfixes are applied to data upgrade scripts (for example, </a:t>
            </a:r>
            <a:r>
              <a:rPr lang="en-US" sz="900" dirty="0" err="1" smtClean="0">
                <a:ea typeface="Segoe UI" pitchFamily="34" charset="0"/>
                <a:cs typeface="Segoe UI" pitchFamily="34" charset="0"/>
              </a:rPr>
              <a:t>DatabaseUpgrade</a:t>
            </a:r>
            <a:r>
              <a:rPr lang="en-US" sz="900" dirty="0" smtClean="0">
                <a:ea typeface="Segoe UI" pitchFamily="34" charset="0"/>
                <a:cs typeface="Segoe UI" pitchFamily="34" charset="0"/>
              </a:rPr>
              <a:t>) that are run on Microsoft Dynamics AX 4.0 and Microsoft Dynamics AX 2009 systems before upgrading to Microsoft Dynamics AX 2012.</a:t>
            </a:r>
          </a:p>
          <a:p>
            <a:pPr lvl="0"/>
            <a:endParaRPr lang="en-US" sz="900" dirty="0" smtClean="0">
              <a:ea typeface="Segoe UI" pitchFamily="34" charset="0"/>
              <a:cs typeface="Segoe UI" pitchFamily="34" charset="0"/>
            </a:endParaRPr>
          </a:p>
          <a:p>
            <a:r>
              <a:rPr lang="en-US" sz="900" b="1" dirty="0" smtClean="0">
                <a:ea typeface="Segoe UI" pitchFamily="34" charset="0"/>
                <a:cs typeface="Segoe UI" pitchFamily="34" charset="0"/>
              </a:rPr>
              <a:t>Cumulative updates</a:t>
            </a:r>
          </a:p>
          <a:p>
            <a:r>
              <a:rPr lang="en-US" sz="900" dirty="0" smtClean="0">
                <a:ea typeface="Segoe UI" pitchFamily="34" charset="0"/>
                <a:cs typeface="Segoe UI" pitchFamily="34" charset="0"/>
              </a:rPr>
              <a:t>A cumulative update (CU) is an update that contains all previous hotfixes to date. Additionally, a CU contains fixes for issues that meet the criteria for hotfix acceptance. These criteria can include the availability of a workaround, the  effect on the customer, the reproducibility of the problem, and the complexity of the code that must be changed.</a:t>
            </a:r>
          </a:p>
          <a:p>
            <a:endParaRPr lang="en-US" sz="900" b="1" dirty="0" smtClean="0">
              <a:ea typeface="Segoe UI" pitchFamily="34" charset="0"/>
              <a:cs typeface="Segoe UI" pitchFamily="34" charset="0"/>
            </a:endParaRPr>
          </a:p>
          <a:p>
            <a:r>
              <a:rPr lang="en-US" sz="900" b="1" dirty="0" smtClean="0">
                <a:ea typeface="Segoe UI" pitchFamily="34" charset="0"/>
                <a:cs typeface="Segoe UI" pitchFamily="34" charset="0"/>
              </a:rPr>
              <a:t>Service packs</a:t>
            </a:r>
          </a:p>
          <a:p>
            <a:r>
              <a:rPr lang="en-US" sz="900" dirty="0" smtClean="0">
                <a:ea typeface="Segoe UI" pitchFamily="34" charset="0"/>
                <a:cs typeface="Segoe UI" pitchFamily="34" charset="0"/>
              </a:rPr>
              <a:t>A service pack is a tested, cumulative set of all hotfixes and updates. Service packs can also contain additional fixes for problems that have been found internally since the release of the product and a limited number of design changes or features that were requested by customers.</a:t>
            </a:r>
          </a:p>
          <a:p>
            <a:pPr lvl="0"/>
            <a:endParaRPr lang="en-US" sz="900" dirty="0" smtClean="0"/>
          </a:p>
          <a:p>
            <a:endParaRPr lang="en-US" sz="900"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42</a:t>
            </a:fld>
            <a:endParaRPr lang="en-US" dirty="0"/>
          </a:p>
        </p:txBody>
      </p:sp>
    </p:spTree>
    <p:extLst>
      <p:ext uri="{BB962C8B-B14F-4D97-AF65-F5344CB8AC3E}">
        <p14:creationId xmlns:p14="http://schemas.microsoft.com/office/powerpoint/2010/main" val="8464875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43</a:t>
            </a:fld>
            <a:endParaRPr lang="en-US" dirty="0"/>
          </a:p>
        </p:txBody>
      </p:sp>
    </p:spTree>
    <p:extLst>
      <p:ext uri="{BB962C8B-B14F-4D97-AF65-F5344CB8AC3E}">
        <p14:creationId xmlns:p14="http://schemas.microsoft.com/office/powerpoint/2010/main" val="2728820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fontScale="92500" lnSpcReduction="10000"/>
          </a:bodyPr>
          <a:lstStyle/>
          <a:p>
            <a:r>
              <a:rPr lang="en-US" sz="1050" b="1" kern="1200" dirty="0" smtClean="0">
                <a:solidFill>
                  <a:schemeClr val="tx1"/>
                </a:solidFill>
                <a:effectLst/>
                <a:latin typeface="Segoe"/>
              </a:rPr>
              <a:t>AXImpactAnalysis.exe </a:t>
            </a:r>
          </a:p>
          <a:p>
            <a:pPr marL="171450" indent="-171450">
              <a:buFont typeface="Arial" panose="020B0604020202020204" pitchFamily="34" charset="0"/>
              <a:buChar char="•"/>
            </a:pPr>
            <a:r>
              <a:rPr lang="en-US" sz="1050" kern="1200" dirty="0" smtClean="0">
                <a:solidFill>
                  <a:schemeClr val="tx1"/>
                </a:solidFill>
                <a:effectLst/>
                <a:latin typeface="Segoe"/>
              </a:rPr>
              <a:t>Application updates only. </a:t>
            </a:r>
          </a:p>
          <a:p>
            <a:pPr marL="171450" indent="-171450">
              <a:buFont typeface="Arial" panose="020B0604020202020204" pitchFamily="34" charset="0"/>
              <a:buChar char="•"/>
            </a:pPr>
            <a:r>
              <a:rPr lang="en-US" sz="1050" kern="1200" dirty="0" smtClean="0">
                <a:solidFill>
                  <a:schemeClr val="tx1"/>
                </a:solidFill>
                <a:effectLst/>
                <a:latin typeface="Segoe"/>
              </a:rPr>
              <a:t>The version of the Update wizard that you can run to analyze the effect of the update on customizations in your environment. Although AXImpactAnalysis.exe might be included in binary update packages, running it provides no additional information. </a:t>
            </a:r>
          </a:p>
          <a:p>
            <a:pPr marL="0" indent="0">
              <a:buFont typeface="Arial" panose="020B0604020202020204" pitchFamily="34" charset="0"/>
              <a:buNone/>
            </a:pPr>
            <a:endParaRPr lang="en-US" sz="1050" kern="1200" dirty="0" smtClean="0">
              <a:solidFill>
                <a:schemeClr val="tx1"/>
              </a:solidFill>
              <a:effectLst/>
              <a:latin typeface="Segoe"/>
            </a:endParaRPr>
          </a:p>
          <a:p>
            <a:pPr marL="0" indent="0">
              <a:buFont typeface="Arial" panose="020B0604020202020204" pitchFamily="34" charset="0"/>
              <a:buNone/>
            </a:pPr>
            <a:r>
              <a:rPr lang="en-US" sz="1050" b="1" kern="1200" dirty="0" smtClean="0">
                <a:solidFill>
                  <a:schemeClr val="tx1"/>
                </a:solidFill>
                <a:effectLst/>
                <a:latin typeface="Segoe"/>
              </a:rPr>
              <a:t>AXUpdate.exe </a:t>
            </a:r>
          </a:p>
          <a:p>
            <a:pPr marL="171450" indent="-171450">
              <a:buFont typeface="Arial" panose="020B0604020202020204" pitchFamily="34" charset="0"/>
              <a:buChar char="•"/>
            </a:pPr>
            <a:r>
              <a:rPr lang="en-US" sz="1050" kern="1200" dirty="0" smtClean="0">
                <a:solidFill>
                  <a:schemeClr val="tx1"/>
                </a:solidFill>
                <a:effectLst/>
                <a:latin typeface="Segoe"/>
              </a:rPr>
              <a:t>Binary and application updates. </a:t>
            </a:r>
          </a:p>
          <a:p>
            <a:pPr marL="171450" indent="-171450">
              <a:buFont typeface="Arial" panose="020B0604020202020204" pitchFamily="34" charset="0"/>
              <a:buChar char="•"/>
            </a:pPr>
            <a:r>
              <a:rPr lang="en-US" sz="1050" kern="1200" dirty="0" smtClean="0">
                <a:solidFill>
                  <a:schemeClr val="tx1"/>
                </a:solidFill>
                <a:effectLst/>
                <a:latin typeface="Segoe"/>
              </a:rPr>
              <a:t>The Update wizard that you can run to install MSP and model files that are required for the update. </a:t>
            </a:r>
          </a:p>
          <a:p>
            <a:endParaRPr lang="en-US" sz="1050" kern="1200" dirty="0" smtClean="0">
              <a:solidFill>
                <a:schemeClr val="tx1"/>
              </a:solidFill>
              <a:effectLst/>
              <a:latin typeface="Segoe"/>
            </a:endParaRPr>
          </a:p>
          <a:p>
            <a:r>
              <a:rPr lang="en-US" sz="1050" b="1" kern="1200" dirty="0" err="1" smtClean="0">
                <a:solidFill>
                  <a:schemeClr val="tx1"/>
                </a:solidFill>
                <a:effectLst/>
                <a:latin typeface="Segoe"/>
              </a:rPr>
              <a:t>DatabaseUpgrade</a:t>
            </a:r>
            <a:r>
              <a:rPr lang="en-US" sz="1050" b="1" kern="1200" dirty="0" smtClean="0">
                <a:solidFill>
                  <a:schemeClr val="tx1"/>
                </a:solidFill>
                <a:effectLst/>
                <a:latin typeface="Segoe"/>
              </a:rPr>
              <a:t> </a:t>
            </a:r>
          </a:p>
          <a:p>
            <a:pPr marL="171450" indent="-171450">
              <a:buFont typeface="Arial" panose="020B0604020202020204" pitchFamily="34" charset="0"/>
              <a:buChar char="•"/>
            </a:pPr>
            <a:r>
              <a:rPr lang="en-US" sz="1050" kern="1200" dirty="0" smtClean="0">
                <a:solidFill>
                  <a:schemeClr val="tx1"/>
                </a:solidFill>
                <a:effectLst/>
                <a:latin typeface="Segoe"/>
              </a:rPr>
              <a:t>Updates to pre-processing files that are shipped in cumulative updates. </a:t>
            </a:r>
          </a:p>
          <a:p>
            <a:pPr marL="171450" indent="-171450">
              <a:buFont typeface="Arial" panose="020B0604020202020204" pitchFamily="34" charset="0"/>
              <a:buChar char="•"/>
            </a:pPr>
            <a:r>
              <a:rPr lang="en-US" sz="1050" kern="1200" dirty="0" smtClean="0">
                <a:solidFill>
                  <a:schemeClr val="tx1"/>
                </a:solidFill>
                <a:effectLst/>
                <a:latin typeface="Segoe"/>
              </a:rPr>
              <a:t>A folder that contains updated pre-processing files that are used to upgrade from Microsoft Dynamics AX 4.0 or Microsoft Dynamics AX 2009 to Microsoft Dynamics AX 2012. </a:t>
            </a:r>
          </a:p>
          <a:p>
            <a:endParaRPr lang="en-US" sz="1050" kern="1200" dirty="0" smtClean="0">
              <a:solidFill>
                <a:schemeClr val="tx1"/>
              </a:solidFill>
              <a:effectLst/>
              <a:latin typeface="Segoe"/>
            </a:endParaRPr>
          </a:p>
          <a:p>
            <a:r>
              <a:rPr lang="en-US" sz="1050" b="1" kern="1200" dirty="0" err="1" smtClean="0">
                <a:solidFill>
                  <a:schemeClr val="tx1"/>
                </a:solidFill>
                <a:effectLst/>
                <a:latin typeface="Segoe"/>
              </a:rPr>
              <a:t>LicenseTerms</a:t>
            </a:r>
            <a:r>
              <a:rPr lang="en-US" sz="1050" b="1" kern="1200" dirty="0" smtClean="0">
                <a:solidFill>
                  <a:schemeClr val="tx1"/>
                </a:solidFill>
                <a:effectLst/>
                <a:latin typeface="Segoe"/>
              </a:rPr>
              <a:t> </a:t>
            </a:r>
          </a:p>
          <a:p>
            <a:pPr marL="171450" indent="-171450">
              <a:buFont typeface="Arial" panose="020B0604020202020204" pitchFamily="34" charset="0"/>
              <a:buChar char="•"/>
            </a:pPr>
            <a:r>
              <a:rPr lang="en-US" sz="1050" kern="1200" dirty="0" smtClean="0">
                <a:solidFill>
                  <a:schemeClr val="tx1"/>
                </a:solidFill>
                <a:effectLst/>
                <a:latin typeface="Segoe"/>
              </a:rPr>
              <a:t>Binary and application updates. </a:t>
            </a:r>
          </a:p>
          <a:p>
            <a:pPr marL="171450" indent="-171450">
              <a:buFont typeface="Arial" panose="020B0604020202020204" pitchFamily="34" charset="0"/>
              <a:buChar char="•"/>
            </a:pPr>
            <a:r>
              <a:rPr lang="en-US" sz="1050" kern="1200" dirty="0" smtClean="0">
                <a:solidFill>
                  <a:schemeClr val="tx1"/>
                </a:solidFill>
                <a:effectLst/>
                <a:latin typeface="Segoe"/>
              </a:rPr>
              <a:t>A folder that contains the license terms that you must agree to before you can install an update. This folder is used by AXUpdate.exe. </a:t>
            </a:r>
          </a:p>
          <a:p>
            <a:endParaRPr lang="en-US" sz="1050" kern="1200" dirty="0" smtClean="0">
              <a:solidFill>
                <a:schemeClr val="tx1"/>
              </a:solidFill>
              <a:effectLst/>
              <a:latin typeface="Segoe"/>
            </a:endParaRPr>
          </a:p>
          <a:p>
            <a:r>
              <a:rPr lang="en-US" sz="1050" b="1" kern="1200" dirty="0" smtClean="0">
                <a:solidFill>
                  <a:schemeClr val="tx1"/>
                </a:solidFill>
                <a:effectLst/>
                <a:latin typeface="Segoe"/>
              </a:rPr>
              <a:t>Models </a:t>
            </a:r>
          </a:p>
          <a:p>
            <a:pPr marL="171450" indent="-171450">
              <a:buFont typeface="Arial" panose="020B0604020202020204" pitchFamily="34" charset="0"/>
              <a:buChar char="•"/>
            </a:pPr>
            <a:r>
              <a:rPr lang="en-US" sz="1050" kern="1200" dirty="0" smtClean="0">
                <a:solidFill>
                  <a:schemeClr val="tx1"/>
                </a:solidFill>
                <a:effectLst/>
                <a:latin typeface="Segoe"/>
              </a:rPr>
              <a:t>Application updates. </a:t>
            </a:r>
          </a:p>
          <a:p>
            <a:pPr marL="171450" indent="-171450">
              <a:buFont typeface="Arial" panose="020B0604020202020204" pitchFamily="34" charset="0"/>
              <a:buChar char="•"/>
            </a:pPr>
            <a:r>
              <a:rPr lang="en-US" sz="1050" kern="1200" dirty="0" smtClean="0">
                <a:solidFill>
                  <a:schemeClr val="tx1"/>
                </a:solidFill>
                <a:effectLst/>
                <a:latin typeface="Segoe"/>
              </a:rPr>
              <a:t>A folder that contains the models that are being updated. This folder is used by AXUpdate.exe. </a:t>
            </a:r>
          </a:p>
          <a:p>
            <a:endParaRPr lang="en-US" sz="1050" kern="1200" dirty="0" smtClean="0">
              <a:solidFill>
                <a:schemeClr val="tx1"/>
              </a:solidFill>
              <a:effectLst/>
              <a:latin typeface="Segoe"/>
            </a:endParaRPr>
          </a:p>
          <a:p>
            <a:r>
              <a:rPr lang="en-US" sz="1050" b="1" kern="1200" dirty="0" smtClean="0">
                <a:solidFill>
                  <a:schemeClr val="tx1"/>
                </a:solidFill>
                <a:effectLst/>
                <a:latin typeface="Segoe"/>
              </a:rPr>
              <a:t>MSI </a:t>
            </a:r>
          </a:p>
          <a:p>
            <a:pPr marL="171450" indent="-171450">
              <a:buFont typeface="Arial" panose="020B0604020202020204" pitchFamily="34" charset="0"/>
              <a:buChar char="•"/>
            </a:pPr>
            <a:r>
              <a:rPr lang="en-US" sz="1050" kern="1200" dirty="0" smtClean="0">
                <a:solidFill>
                  <a:schemeClr val="tx1"/>
                </a:solidFill>
                <a:effectLst/>
                <a:latin typeface="Segoe"/>
              </a:rPr>
              <a:t>Binary updates. </a:t>
            </a:r>
          </a:p>
          <a:p>
            <a:pPr marL="171450" indent="-171450">
              <a:buFont typeface="Arial" panose="020B0604020202020204" pitchFamily="34" charset="0"/>
              <a:buChar char="•"/>
            </a:pPr>
            <a:r>
              <a:rPr lang="en-US" sz="1050" kern="1200" dirty="0" smtClean="0">
                <a:solidFill>
                  <a:schemeClr val="tx1"/>
                </a:solidFill>
                <a:effectLst/>
                <a:latin typeface="Segoe"/>
              </a:rPr>
              <a:t>A folder that contains subfolders for the components of Microsoft Dynamics AX that are being updated. Each subfolder contains one or more MSP files. This folder is used by AXUpdate.exe. </a:t>
            </a:r>
          </a:p>
          <a:p>
            <a:endParaRPr lang="en-US" sz="1050" b="1" kern="1200" dirty="0" smtClean="0">
              <a:solidFill>
                <a:schemeClr val="tx1"/>
              </a:solidFill>
              <a:effectLst/>
              <a:latin typeface="Segoe"/>
            </a:endParaRPr>
          </a:p>
          <a:p>
            <a:r>
              <a:rPr lang="en-US" sz="1050" b="1" kern="1200" dirty="0" smtClean="0">
                <a:solidFill>
                  <a:schemeClr val="tx1"/>
                </a:solidFill>
                <a:effectLst/>
                <a:latin typeface="Segoe"/>
              </a:rPr>
              <a:t>Support </a:t>
            </a:r>
          </a:p>
          <a:p>
            <a:pPr marL="171450" indent="-171450">
              <a:buFont typeface="Arial" panose="020B0604020202020204" pitchFamily="34" charset="0"/>
              <a:buChar char="•"/>
            </a:pPr>
            <a:r>
              <a:rPr lang="en-US" sz="1050" kern="1200" dirty="0" smtClean="0">
                <a:solidFill>
                  <a:schemeClr val="tx1"/>
                </a:solidFill>
                <a:effectLst/>
                <a:latin typeface="Segoe"/>
              </a:rPr>
              <a:t>Binary and application updates. </a:t>
            </a:r>
          </a:p>
          <a:p>
            <a:pPr marL="171450" indent="-171450">
              <a:buFont typeface="Arial" panose="020B0604020202020204" pitchFamily="34" charset="0"/>
              <a:buChar char="•"/>
            </a:pPr>
            <a:r>
              <a:rPr lang="en-US" sz="1050" kern="1200" dirty="0" smtClean="0">
                <a:solidFill>
                  <a:schemeClr val="tx1"/>
                </a:solidFill>
                <a:effectLst/>
                <a:latin typeface="Segoe"/>
              </a:rPr>
              <a:t>A folder that contains support files and subfolders that are called by AXUpdate.exe. The files and subfolders include language-specific files for AXUpdate.exe. This folder is used by AXUpdate.exe. </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44</a:t>
            </a:fld>
            <a:endParaRPr lang="en-US" dirty="0"/>
          </a:p>
        </p:txBody>
      </p:sp>
    </p:spTree>
    <p:extLst>
      <p:ext uri="{BB962C8B-B14F-4D97-AF65-F5344CB8AC3E}">
        <p14:creationId xmlns:p14="http://schemas.microsoft.com/office/powerpoint/2010/main" val="13196823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45</a:t>
            </a:fld>
            <a:endParaRPr lang="en-US" dirty="0"/>
          </a:p>
        </p:txBody>
      </p:sp>
    </p:spTree>
    <p:extLst>
      <p:ext uri="{BB962C8B-B14F-4D97-AF65-F5344CB8AC3E}">
        <p14:creationId xmlns:p14="http://schemas.microsoft.com/office/powerpoint/2010/main" val="8423309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Autofit/>
          </a:bodyPr>
          <a:lstStyle/>
          <a:p>
            <a:r>
              <a:rPr lang="en-US" kern="1200" dirty="0" smtClean="0">
                <a:solidFill>
                  <a:schemeClr val="tx1"/>
                </a:solidFill>
                <a:effectLst/>
                <a:latin typeface="Segoe"/>
              </a:rPr>
              <a:t>Microsoft Dynamics AX updates are shipped with the Impact Analysis tool, AXImpactAnalysis.exe. This tool is a version of the update installer that helps you determine the effect that an update has on your environment before you install the update. </a:t>
            </a:r>
          </a:p>
          <a:p>
            <a:endParaRPr lang="en-US" kern="1200" dirty="0" smtClean="0">
              <a:solidFill>
                <a:schemeClr val="tx1"/>
              </a:solidFill>
              <a:effectLst/>
              <a:latin typeface="Segoe"/>
            </a:endParaRPr>
          </a:p>
          <a:p>
            <a:r>
              <a:rPr lang="en-US" b="1" kern="1200" dirty="0" smtClean="0">
                <a:solidFill>
                  <a:schemeClr val="tx1"/>
                </a:solidFill>
                <a:effectLst/>
                <a:latin typeface="Segoe"/>
              </a:rPr>
              <a:t>Run AXImpactAnalysis.exe</a:t>
            </a:r>
          </a:p>
          <a:p>
            <a:pPr marL="228600" lvl="0" indent="-228600">
              <a:buFont typeface="+mj-lt"/>
              <a:buAutoNum type="arabicPeriod"/>
            </a:pPr>
            <a:r>
              <a:rPr lang="en-US" kern="1200" dirty="0" smtClean="0">
                <a:solidFill>
                  <a:schemeClr val="tx1"/>
                </a:solidFill>
                <a:effectLst/>
                <a:latin typeface="Segoe"/>
              </a:rPr>
              <a:t>Browse to the location where you extracted the files for the service pack, right-click </a:t>
            </a:r>
            <a:r>
              <a:rPr lang="en-US" b="1" kern="1200" dirty="0" smtClean="0">
                <a:solidFill>
                  <a:schemeClr val="tx1"/>
                </a:solidFill>
                <a:effectLst/>
                <a:latin typeface="Segoe"/>
              </a:rPr>
              <a:t>AXImpactAnalysis.exe</a:t>
            </a:r>
            <a:r>
              <a:rPr lang="en-US" kern="1200" dirty="0" smtClean="0">
                <a:solidFill>
                  <a:schemeClr val="tx1"/>
                </a:solidFill>
                <a:effectLst/>
                <a:latin typeface="Segoe"/>
              </a:rPr>
              <a:t>, and then click </a:t>
            </a:r>
            <a:r>
              <a:rPr lang="en-US" b="1" kern="1200" dirty="0" smtClean="0">
                <a:solidFill>
                  <a:schemeClr val="tx1"/>
                </a:solidFill>
                <a:effectLst/>
                <a:latin typeface="Segoe"/>
              </a:rPr>
              <a:t>Run as Administrator</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Welcome to Microsoft Dynamics AX Update Setup—Impact Analysis Mode</a:t>
            </a:r>
            <a:r>
              <a:rPr lang="en-US" kern="1200" dirty="0" smtClean="0">
                <a:solidFill>
                  <a:schemeClr val="tx1"/>
                </a:solidFill>
                <a:effectLst/>
                <a:latin typeface="Segoe"/>
              </a:rPr>
              <a:t> page, click </a:t>
            </a:r>
            <a:r>
              <a:rPr lang="en-US" b="1" kern="1200" dirty="0" smtClean="0">
                <a:solidFill>
                  <a:schemeClr val="tx1"/>
                </a:solidFill>
                <a:effectLst/>
                <a:latin typeface="Segoe"/>
              </a:rPr>
              <a:t>Next</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License terms</a:t>
            </a:r>
            <a:r>
              <a:rPr lang="en-US" kern="1200" dirty="0" smtClean="0">
                <a:solidFill>
                  <a:schemeClr val="tx1"/>
                </a:solidFill>
                <a:effectLst/>
                <a:latin typeface="Segoe"/>
              </a:rPr>
              <a:t> page, review the license terms. Select the option to accept the license terms, and then click </a:t>
            </a:r>
            <a:r>
              <a:rPr lang="en-US" b="1" kern="1200" dirty="0" smtClean="0">
                <a:solidFill>
                  <a:schemeClr val="tx1"/>
                </a:solidFill>
                <a:effectLst/>
                <a:latin typeface="Segoe"/>
              </a:rPr>
              <a:t>Next</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Select client configuration</a:t>
            </a:r>
            <a:r>
              <a:rPr lang="en-US" kern="1200" dirty="0" smtClean="0">
                <a:solidFill>
                  <a:schemeClr val="tx1"/>
                </a:solidFill>
                <a:effectLst/>
                <a:latin typeface="Segoe"/>
              </a:rPr>
              <a:t> page, select a client configuration or a configuration file to analyze, and then click </a:t>
            </a:r>
            <a:r>
              <a:rPr lang="en-US" b="1" kern="1200" dirty="0" smtClean="0">
                <a:solidFill>
                  <a:schemeClr val="tx1"/>
                </a:solidFill>
                <a:effectLst/>
                <a:latin typeface="Segoe"/>
              </a:rPr>
              <a:t>Next</a:t>
            </a:r>
            <a:r>
              <a:rPr lang="en-US" kern="1200" dirty="0" smtClean="0">
                <a:solidFill>
                  <a:schemeClr val="tx1"/>
                </a:solidFill>
                <a:effectLst/>
                <a:latin typeface="Segoe"/>
              </a:rPr>
              <a:t>. </a:t>
            </a:r>
          </a:p>
          <a:p>
            <a:pPr marL="228600" lvl="0" indent="-228600">
              <a:buFont typeface="+mj-lt"/>
              <a:buAutoNum type="arabicPeriod"/>
            </a:pPr>
            <a:r>
              <a:rPr lang="en-US" kern="1200" dirty="0" smtClean="0">
                <a:solidFill>
                  <a:schemeClr val="tx1"/>
                </a:solidFill>
                <a:effectLst/>
                <a:latin typeface="Segoe"/>
              </a:rPr>
              <a:t>On the </a:t>
            </a:r>
            <a:r>
              <a:rPr lang="en-US" b="1" kern="1200" dirty="0" smtClean="0">
                <a:solidFill>
                  <a:schemeClr val="tx1"/>
                </a:solidFill>
                <a:effectLst/>
                <a:latin typeface="Segoe"/>
              </a:rPr>
              <a:t>Select model store</a:t>
            </a:r>
            <a:r>
              <a:rPr lang="en-US" kern="1200" dirty="0" smtClean="0">
                <a:solidFill>
                  <a:schemeClr val="tx1"/>
                </a:solidFill>
                <a:effectLst/>
                <a:latin typeface="Segoe"/>
              </a:rPr>
              <a:t> page, select a model store to analyze, and then click </a:t>
            </a:r>
            <a:r>
              <a:rPr lang="en-US" b="1" kern="1200" dirty="0" smtClean="0">
                <a:solidFill>
                  <a:schemeClr val="tx1"/>
                </a:solidFill>
                <a:effectLst/>
                <a:latin typeface="Segoe"/>
              </a:rPr>
              <a:t>Next</a:t>
            </a:r>
            <a:r>
              <a:rPr lang="en-US" kern="1200" dirty="0" smtClean="0">
                <a:solidFill>
                  <a:schemeClr val="tx1"/>
                </a:solidFill>
                <a:effectLst/>
                <a:latin typeface="Segoe"/>
              </a:rPr>
              <a:t>. The model store that you select must be the same model store that is used by the client configuration that you selected. </a:t>
            </a:r>
          </a:p>
          <a:p>
            <a:pPr marL="228600" marR="0" lvl="0" indent="-228600" algn="l" defTabSz="914363" rtl="0" eaLnBrk="1" fontAlgn="auto" latinLnBrk="0" hangingPunct="1">
              <a:lnSpc>
                <a:spcPct val="100000"/>
              </a:lnSpc>
              <a:spcBef>
                <a:spcPts val="300"/>
              </a:spcBef>
              <a:spcAft>
                <a:spcPts val="600"/>
              </a:spcAft>
              <a:buClrTx/>
              <a:buSzTx/>
              <a:buFont typeface="+mj-lt"/>
              <a:buAutoNum type="arabicPeriod"/>
              <a:tabLst/>
              <a:defRPr/>
            </a:pPr>
            <a:r>
              <a:rPr lang="en-US" kern="1200" dirty="0" smtClean="0">
                <a:solidFill>
                  <a:schemeClr val="tx1"/>
                </a:solidFill>
                <a:effectLst/>
                <a:latin typeface="Segoe"/>
              </a:rPr>
              <a:t>On the </a:t>
            </a:r>
            <a:r>
              <a:rPr lang="en-US" b="1" kern="1200" dirty="0" smtClean="0">
                <a:solidFill>
                  <a:schemeClr val="tx1"/>
                </a:solidFill>
                <a:effectLst/>
                <a:latin typeface="Segoe"/>
              </a:rPr>
              <a:t>Select baseline model store</a:t>
            </a:r>
            <a:r>
              <a:rPr lang="en-US" kern="1200" dirty="0" smtClean="0">
                <a:solidFill>
                  <a:schemeClr val="tx1"/>
                </a:solidFill>
                <a:effectLst/>
                <a:latin typeface="Segoe"/>
              </a:rPr>
              <a:t> page, select a baseline model store to use for the impact analysis, and then click </a:t>
            </a:r>
            <a:r>
              <a:rPr lang="en-US" b="1" kern="1200" dirty="0" smtClean="0">
                <a:solidFill>
                  <a:schemeClr val="tx1"/>
                </a:solidFill>
                <a:effectLst/>
                <a:latin typeface="Segoe"/>
              </a:rPr>
              <a:t>Next</a:t>
            </a:r>
            <a:r>
              <a:rPr lang="en-US" kern="1200" dirty="0" smtClean="0">
                <a:solidFill>
                  <a:schemeClr val="tx1"/>
                </a:solidFill>
                <a:effectLst/>
                <a:latin typeface="Segoe"/>
              </a:rPr>
              <a:t>. The model store that you select must be the same model store that is used by the client configuration that you selected. </a:t>
            </a:r>
            <a:r>
              <a:rPr lang="en-US" b="1" kern="1200" dirty="0" smtClean="0">
                <a:solidFill>
                  <a:schemeClr val="tx1"/>
                </a:solidFill>
                <a:effectLst/>
                <a:latin typeface="Segoe"/>
              </a:rPr>
              <a:t>Note</a:t>
            </a:r>
            <a:r>
              <a:rPr lang="en-US" kern="1200" dirty="0" smtClean="0">
                <a:solidFill>
                  <a:schemeClr val="tx1"/>
                </a:solidFill>
                <a:effectLst/>
                <a:latin typeface="Segoe"/>
              </a:rPr>
              <a:t>: AXImpactAnalysis.exe deletes the existing contents of the baseline model store to perform the analysis.</a:t>
            </a: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46</a:t>
            </a:fld>
            <a:endParaRPr lang="en-US" dirty="0"/>
          </a:p>
        </p:txBody>
      </p:sp>
    </p:spTree>
    <p:extLst>
      <p:ext uri="{BB962C8B-B14F-4D97-AF65-F5344CB8AC3E}">
        <p14:creationId xmlns:p14="http://schemas.microsoft.com/office/powerpoint/2010/main" val="21467241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97042"/>
            <a:ext cx="6096000" cy="8288170"/>
          </a:xfrm>
        </p:spPr>
        <p:txBody>
          <a:bodyPr>
            <a:normAutofit fontScale="92500" lnSpcReduction="10000"/>
          </a:bodyPr>
          <a:lstStyle/>
          <a:p>
            <a:r>
              <a:rPr lang="en-US" b="1" dirty="0" smtClean="0"/>
              <a:t>Hotfixes (continued)</a:t>
            </a:r>
          </a:p>
          <a:p>
            <a:endParaRPr lang="en-US" dirty="0"/>
          </a:p>
          <a:p>
            <a:pPr marL="228600" lvl="0" indent="-228600">
              <a:buFont typeface="+mj-lt"/>
              <a:buAutoNum type="arabicPeriod" startAt="7"/>
            </a:pPr>
            <a:r>
              <a:rPr lang="en-US" dirty="0">
                <a:latin typeface="Segoe"/>
              </a:rPr>
              <a:t>A list of affected objects is displayed. Click </a:t>
            </a:r>
            <a:r>
              <a:rPr lang="en-US" b="1" dirty="0">
                <a:latin typeface="Segoe"/>
              </a:rPr>
              <a:t>Impact Analysis</a:t>
            </a:r>
            <a:r>
              <a:rPr lang="en-US" dirty="0">
                <a:latin typeface="Segoe"/>
              </a:rPr>
              <a:t> to open the Microsoft Dynamics AX client and view detailed results of the impact analysis. You can use the </a:t>
            </a:r>
            <a:r>
              <a:rPr lang="en-US" b="1" dirty="0">
                <a:latin typeface="Segoe"/>
              </a:rPr>
              <a:t>Impact Analysis</a:t>
            </a:r>
            <a:r>
              <a:rPr lang="en-US" dirty="0">
                <a:latin typeface="Segoe"/>
              </a:rPr>
              <a:t> form to view details about the objects that are affected by the update and to export the results. You can perform the following actions:  </a:t>
            </a:r>
          </a:p>
          <a:p>
            <a:pPr marL="556670" lvl="2" indent="-228600">
              <a:buFont typeface="Arial" panose="020B0604020202020204" pitchFamily="34" charset="0"/>
              <a:buChar char="•"/>
            </a:pPr>
            <a:r>
              <a:rPr lang="en-US" b="1" dirty="0">
                <a:latin typeface="Segoe"/>
              </a:rPr>
              <a:t>Compare code</a:t>
            </a:r>
            <a:r>
              <a:rPr lang="en-US" dirty="0">
                <a:latin typeface="Segoe"/>
              </a:rPr>
              <a:t> – Click </a:t>
            </a:r>
            <a:r>
              <a:rPr lang="en-US" b="1" dirty="0">
                <a:latin typeface="Segoe"/>
              </a:rPr>
              <a:t>Compare</a:t>
            </a:r>
            <a:r>
              <a:rPr lang="en-US" dirty="0">
                <a:latin typeface="Segoe"/>
              </a:rPr>
              <a:t> to open the </a:t>
            </a:r>
            <a:r>
              <a:rPr lang="en-US" b="1" dirty="0">
                <a:latin typeface="Segoe"/>
              </a:rPr>
              <a:t>Comparison Results</a:t>
            </a:r>
            <a:r>
              <a:rPr lang="en-US" dirty="0">
                <a:latin typeface="Segoe"/>
              </a:rPr>
              <a:t> form. From this form, the changes that were made to an object that was loaded during the impact analysis can be compared with the same object in two other layers. </a:t>
            </a:r>
          </a:p>
          <a:p>
            <a:pPr marL="556670" lvl="2" indent="-228600">
              <a:buFont typeface="Arial" panose="020B0604020202020204" pitchFamily="34" charset="0"/>
              <a:buChar char="•"/>
            </a:pPr>
            <a:r>
              <a:rPr lang="en-US" b="1" dirty="0">
                <a:latin typeface="Segoe"/>
              </a:rPr>
              <a:t>Review cross-references</a:t>
            </a:r>
            <a:r>
              <a:rPr lang="en-US" dirty="0">
                <a:latin typeface="Segoe"/>
              </a:rPr>
              <a:t> – The bottom pane of the tool loads the cross-reference data for the selected object. The data that is presented resembles the data that is presented in the </a:t>
            </a:r>
            <a:r>
              <a:rPr lang="en-US" b="1" dirty="0">
                <a:latin typeface="Segoe"/>
              </a:rPr>
              <a:t>Cross References Used By</a:t>
            </a:r>
            <a:r>
              <a:rPr lang="en-US" dirty="0">
                <a:latin typeface="Segoe"/>
              </a:rPr>
              <a:t> view. If cross-reference data is not available, this pane provides an option to update the cross-reference data. For new objects that do not exist in the Application Object Tree (AOT), no cross-reference data is available. </a:t>
            </a:r>
          </a:p>
          <a:p>
            <a:pPr marL="228600" lvl="0" indent="-228600">
              <a:buFont typeface="+mj-lt"/>
              <a:buAutoNum type="arabicPeriod" startAt="7"/>
            </a:pPr>
            <a:r>
              <a:rPr lang="en-US" dirty="0">
                <a:latin typeface="Segoe"/>
              </a:rPr>
              <a:t>Export the results of the impact analysis so that you can more quickly make changes after you install the update. The following options are available; however, we recommend that you select </a:t>
            </a:r>
            <a:r>
              <a:rPr lang="en-US" b="1" dirty="0">
                <a:latin typeface="Segoe"/>
              </a:rPr>
              <a:t>Impact Analysis State</a:t>
            </a:r>
            <a:r>
              <a:rPr lang="en-US" dirty="0">
                <a:latin typeface="Segoe"/>
              </a:rPr>
              <a:t>:</a:t>
            </a:r>
          </a:p>
          <a:p>
            <a:pPr marL="628650" lvl="1" indent="-171450">
              <a:buFont typeface="Arial" panose="020B0604020202020204" pitchFamily="34" charset="0"/>
              <a:buChar char="•"/>
            </a:pPr>
            <a:r>
              <a:rPr lang="en-US" b="1" dirty="0">
                <a:latin typeface="Segoe"/>
              </a:rPr>
              <a:t>Summary</a:t>
            </a:r>
            <a:r>
              <a:rPr lang="en-US" dirty="0">
                <a:latin typeface="Segoe"/>
              </a:rPr>
              <a:t> – Save the information about the objects that are loaded in the form to an XML file that you select. Also, save information about the layers where the objects exist and the number of cross-references. </a:t>
            </a:r>
          </a:p>
          <a:p>
            <a:pPr marL="628650" lvl="1" indent="-171450">
              <a:buFont typeface="Arial" panose="020B0604020202020204" pitchFamily="34" charset="0"/>
              <a:buChar char="•"/>
            </a:pPr>
            <a:r>
              <a:rPr lang="en-US" b="1" dirty="0">
                <a:latin typeface="Segoe"/>
              </a:rPr>
              <a:t>Cross Reference Data</a:t>
            </a:r>
            <a:r>
              <a:rPr lang="en-US" dirty="0">
                <a:latin typeface="Segoe"/>
              </a:rPr>
              <a:t> – Save more detailed information about the cross-references of the objects by using Resource Description Format (RDF). For more information about RDF, see </a:t>
            </a:r>
            <a:r>
              <a:rPr lang="en-US" dirty="0">
                <a:latin typeface="Segoe"/>
                <a:hlinkClick r:id="rId3"/>
              </a:rPr>
              <a:t>http://www.w3.org/RDF/</a:t>
            </a:r>
            <a:r>
              <a:rPr lang="en-US" dirty="0">
                <a:latin typeface="Segoe"/>
              </a:rPr>
              <a:t>. </a:t>
            </a:r>
          </a:p>
          <a:p>
            <a:pPr marL="628650" lvl="1" indent="-171450">
              <a:buFont typeface="Arial" panose="020B0604020202020204" pitchFamily="34" charset="0"/>
              <a:buChar char="•"/>
            </a:pPr>
            <a:r>
              <a:rPr lang="en-US" b="1" dirty="0">
                <a:latin typeface="Segoe"/>
              </a:rPr>
              <a:t>Impact Analysis State (IAS)</a:t>
            </a:r>
            <a:r>
              <a:rPr lang="en-US" dirty="0">
                <a:latin typeface="Segoe"/>
              </a:rPr>
              <a:t> – Save the objects that are loaded in the form to an XML file. This file has an .</a:t>
            </a:r>
            <a:r>
              <a:rPr lang="en-US" dirty="0" err="1">
                <a:latin typeface="Segoe"/>
              </a:rPr>
              <a:t>ias</a:t>
            </a:r>
            <a:r>
              <a:rPr lang="en-US" dirty="0">
                <a:latin typeface="Segoe"/>
              </a:rPr>
              <a:t> file extension. After you save the objects to an .</a:t>
            </a:r>
            <a:r>
              <a:rPr lang="en-US" dirty="0" err="1">
                <a:latin typeface="Segoe"/>
              </a:rPr>
              <a:t>ias</a:t>
            </a:r>
            <a:r>
              <a:rPr lang="en-US" dirty="0">
                <a:latin typeface="Segoe"/>
              </a:rPr>
              <a:t> file, you can load the same list of objects into the </a:t>
            </a:r>
            <a:r>
              <a:rPr lang="en-US" b="1" dirty="0">
                <a:latin typeface="Segoe"/>
              </a:rPr>
              <a:t>Impact Analysis </a:t>
            </a:r>
            <a:r>
              <a:rPr lang="en-US" dirty="0">
                <a:latin typeface="Segoe"/>
              </a:rPr>
              <a:t>form later. This capability is helpful when you must install a hotfix because you might want to save the list of objects before you start the installation. After the installation is completed, you can reload the objects for additional analysis. </a:t>
            </a:r>
          </a:p>
          <a:p>
            <a:endParaRPr lang="en-US" dirty="0">
              <a:latin typeface="Segoe"/>
            </a:endParaRPr>
          </a:p>
          <a:p>
            <a:r>
              <a:rPr lang="en-US" b="1" i="1" dirty="0" smtClean="0">
                <a:latin typeface="Segoe"/>
              </a:rPr>
              <a:t>Install </a:t>
            </a:r>
            <a:r>
              <a:rPr lang="en-US" b="1" i="1" dirty="0">
                <a:latin typeface="Segoe"/>
              </a:rPr>
              <a:t>updates to Microsoft Dynamics AX</a:t>
            </a:r>
          </a:p>
          <a:p>
            <a:pPr marL="228600" lvl="0" indent="-228600">
              <a:buFont typeface="+mj-lt"/>
              <a:buAutoNum type="arabicPeriod"/>
            </a:pPr>
            <a:r>
              <a:rPr lang="en-US" dirty="0">
                <a:latin typeface="Segoe"/>
              </a:rPr>
              <a:t>Browse to the location where you extracted the files for the service pack, and then double-click </a:t>
            </a:r>
            <a:r>
              <a:rPr lang="en-US" b="1" dirty="0">
                <a:latin typeface="Segoe"/>
              </a:rPr>
              <a:t>AxUpdate.exe</a:t>
            </a:r>
            <a:r>
              <a:rPr lang="en-US" dirty="0">
                <a:latin typeface="Segoe"/>
              </a:rPr>
              <a:t>. </a:t>
            </a:r>
          </a:p>
          <a:p>
            <a:pPr marL="228600" lvl="0" indent="-228600">
              <a:buFont typeface="+mj-lt"/>
              <a:buAutoNum type="arabicPeriod"/>
            </a:pPr>
            <a:r>
              <a:rPr lang="en-US" dirty="0">
                <a:latin typeface="Segoe"/>
              </a:rPr>
              <a:t>On the </a:t>
            </a:r>
            <a:r>
              <a:rPr lang="en-US" b="1" dirty="0">
                <a:latin typeface="Segoe"/>
              </a:rPr>
              <a:t>Welcome to Microsoft Dynamics AX Update Setup</a:t>
            </a:r>
            <a:r>
              <a:rPr lang="en-US" dirty="0">
                <a:latin typeface="Segoe"/>
              </a:rPr>
              <a:t> page, click </a:t>
            </a:r>
            <a:r>
              <a:rPr lang="en-US" b="1" dirty="0">
                <a:latin typeface="Segoe"/>
              </a:rPr>
              <a:t>Next</a:t>
            </a:r>
            <a:r>
              <a:rPr lang="en-US" dirty="0">
                <a:latin typeface="Segoe"/>
              </a:rPr>
              <a:t>. </a:t>
            </a:r>
          </a:p>
          <a:p>
            <a:pPr marL="228600" lvl="0" indent="-228600">
              <a:buFont typeface="+mj-lt"/>
              <a:buAutoNum type="arabicPeriod"/>
            </a:pPr>
            <a:r>
              <a:rPr lang="en-US" dirty="0">
                <a:latin typeface="Segoe"/>
              </a:rPr>
              <a:t>On the </a:t>
            </a:r>
            <a:r>
              <a:rPr lang="en-US" b="1" dirty="0">
                <a:latin typeface="Segoe"/>
              </a:rPr>
              <a:t>License terms</a:t>
            </a:r>
            <a:r>
              <a:rPr lang="en-US" dirty="0">
                <a:latin typeface="Segoe"/>
              </a:rPr>
              <a:t> page, review the license terms. Select the option to accept the license terms, and then click </a:t>
            </a:r>
            <a:r>
              <a:rPr lang="en-US" b="1" dirty="0">
                <a:latin typeface="Segoe"/>
              </a:rPr>
              <a:t>Next</a:t>
            </a:r>
            <a:r>
              <a:rPr lang="en-US" dirty="0">
                <a:latin typeface="Segoe"/>
              </a:rPr>
              <a:t>. </a:t>
            </a:r>
          </a:p>
          <a:p>
            <a:pPr marL="228600" lvl="0" indent="-228600">
              <a:buFont typeface="+mj-lt"/>
              <a:buAutoNum type="arabicPeriod"/>
            </a:pPr>
            <a:r>
              <a:rPr lang="en-US" dirty="0">
                <a:latin typeface="Segoe"/>
              </a:rPr>
              <a:t>On the </a:t>
            </a:r>
            <a:r>
              <a:rPr lang="en-US" b="1" dirty="0">
                <a:latin typeface="Segoe"/>
              </a:rPr>
              <a:t>Select components</a:t>
            </a:r>
            <a:r>
              <a:rPr lang="en-US" dirty="0">
                <a:latin typeface="Segoe"/>
              </a:rPr>
              <a:t> page, in the list of components that can be updated, select the components to update, and then click </a:t>
            </a:r>
            <a:r>
              <a:rPr lang="en-US" b="1" dirty="0">
                <a:latin typeface="Segoe"/>
              </a:rPr>
              <a:t>Next</a:t>
            </a:r>
            <a:r>
              <a:rPr lang="en-US" dirty="0">
                <a:latin typeface="Segoe"/>
              </a:rPr>
              <a:t>. </a:t>
            </a:r>
          </a:p>
          <a:p>
            <a:pPr marL="228600" indent="-228600">
              <a:buFont typeface="+mj-lt"/>
              <a:buAutoNum type="arabicPeriod"/>
            </a:pPr>
            <a:r>
              <a:rPr lang="en-US" dirty="0">
                <a:latin typeface="Segoe"/>
              </a:rPr>
              <a:t>If you update a database instance, you can select the name of the instance to update the local instance. Alternatively, you can select </a:t>
            </a:r>
            <a:r>
              <a:rPr lang="en-US" b="1" dirty="0">
                <a:latin typeface="Segoe"/>
              </a:rPr>
              <a:t>Other</a:t>
            </a:r>
            <a:r>
              <a:rPr lang="en-US" dirty="0">
                <a:latin typeface="Segoe"/>
              </a:rPr>
              <a:t> to select a remote instance to update. In this case, a </a:t>
            </a:r>
            <a:r>
              <a:rPr lang="en-US" b="1" dirty="0">
                <a:latin typeface="Segoe"/>
              </a:rPr>
              <a:t>Database instance</a:t>
            </a:r>
            <a:r>
              <a:rPr lang="en-US" dirty="0">
                <a:latin typeface="Segoe"/>
              </a:rPr>
              <a:t> page is displayed where you can select the remote instance. </a:t>
            </a:r>
          </a:p>
          <a:p>
            <a:pPr marL="228600" lvl="0" indent="-228600">
              <a:buFont typeface="+mj-lt"/>
              <a:buAutoNum type="arabicPeriod"/>
            </a:pPr>
            <a:r>
              <a:rPr lang="en-US" dirty="0">
                <a:latin typeface="Segoe"/>
              </a:rPr>
              <a:t>On the </a:t>
            </a:r>
            <a:r>
              <a:rPr lang="en-US" b="1" dirty="0">
                <a:latin typeface="Segoe"/>
              </a:rPr>
              <a:t>Ready to install</a:t>
            </a:r>
            <a:r>
              <a:rPr lang="en-US" dirty="0">
                <a:latin typeface="Segoe"/>
              </a:rPr>
              <a:t> page, review the summary of the components that are being updated, and then click </a:t>
            </a:r>
            <a:r>
              <a:rPr lang="en-US" b="1" dirty="0">
                <a:latin typeface="Segoe"/>
              </a:rPr>
              <a:t>Install</a:t>
            </a:r>
            <a:r>
              <a:rPr lang="en-US" dirty="0">
                <a:latin typeface="Segoe"/>
              </a:rPr>
              <a:t>. </a:t>
            </a:r>
          </a:p>
          <a:p>
            <a:pPr marL="228600" lvl="0" indent="-228600">
              <a:buFont typeface="+mj-lt"/>
              <a:buAutoNum type="arabicPeriod"/>
            </a:pPr>
            <a:r>
              <a:rPr lang="en-US" dirty="0">
                <a:latin typeface="Segoe"/>
              </a:rPr>
              <a:t>When the update is complete, examine the log files that were created by AXUpdate.exe. By default, log files are saved to a subfolder of the </a:t>
            </a:r>
            <a:r>
              <a:rPr lang="en-US" b="1" dirty="0">
                <a:latin typeface="Segoe"/>
              </a:rPr>
              <a:t>%ALLUSERSPROFILE%\Microsoft\Dynamics AX\Dynamics AX Setup Logs</a:t>
            </a:r>
            <a:r>
              <a:rPr lang="en-US" dirty="0">
                <a:latin typeface="Segoe"/>
              </a:rPr>
              <a:t> folder. </a:t>
            </a:r>
          </a:p>
          <a:p>
            <a:pPr marL="228600" lvl="0" indent="-228600">
              <a:buFont typeface="+mj-lt"/>
              <a:buAutoNum type="arabicPeriod"/>
            </a:pPr>
            <a:r>
              <a:rPr lang="en-US" dirty="0">
                <a:latin typeface="Segoe"/>
              </a:rPr>
              <a:t>Restart the AOS service for the instance. </a:t>
            </a:r>
          </a:p>
          <a:p>
            <a:pPr marL="228600" lvl="0" indent="-228600">
              <a:buFont typeface="+mj-lt"/>
              <a:buAutoNum type="arabicPeriod"/>
            </a:pPr>
            <a:endParaRPr lang="en-US" dirty="0">
              <a:latin typeface="Segoe"/>
            </a:endParaRPr>
          </a:p>
          <a:p>
            <a:r>
              <a:rPr lang="en-US" b="1" i="1" dirty="0">
                <a:latin typeface="Segoe"/>
              </a:rPr>
              <a:t>Complete the software update checklist</a:t>
            </a:r>
          </a:p>
          <a:p>
            <a:pPr fontAlgn="t"/>
            <a:r>
              <a:rPr lang="en-US" dirty="0">
                <a:latin typeface="Segoe"/>
              </a:rPr>
              <a:t>Before the changes to the model store that were included in the update can be fully implemented, you must complete additional tasks. The software update checklist helps you complete these tasks. </a:t>
            </a:r>
          </a:p>
          <a:p>
            <a:pPr fontAlgn="t"/>
            <a:r>
              <a:rPr lang="en-US" dirty="0">
                <a:latin typeface="Segoe"/>
              </a:rPr>
              <a:t> </a:t>
            </a:r>
          </a:p>
          <a:p>
            <a:pPr fontAlgn="t"/>
            <a:r>
              <a:rPr lang="en-US" dirty="0">
                <a:latin typeface="Segoe"/>
              </a:rPr>
              <a:t>The checklist is available in application hotfixes and cumulative updates that have a minimum version number of 6.0.947.339. When you start the client, if you do not see the </a:t>
            </a:r>
            <a:r>
              <a:rPr lang="en-US" b="1" dirty="0">
                <a:latin typeface="Segoe"/>
              </a:rPr>
              <a:t>Start the software update checklist</a:t>
            </a:r>
            <a:r>
              <a:rPr lang="en-US" dirty="0">
                <a:latin typeface="Segoe"/>
              </a:rPr>
              <a:t> option, the hotfix was not applied.  </a:t>
            </a:r>
          </a:p>
          <a:p>
            <a:pPr marL="228600" indent="-228600" fontAlgn="t">
              <a:buFont typeface="+mj-lt"/>
              <a:buAutoNum type="arabicPeriod"/>
            </a:pPr>
            <a:r>
              <a:rPr lang="en-US" dirty="0">
                <a:latin typeface="Segoe"/>
              </a:rPr>
              <a:t>Start the Microsoft Dynamics AX client. When you launch the client, you receive the following message, </a:t>
            </a:r>
            <a:r>
              <a:rPr lang="en-US" b="1" dirty="0">
                <a:latin typeface="Segoe"/>
              </a:rPr>
              <a:t>The model store has been modified</a:t>
            </a:r>
            <a:r>
              <a:rPr lang="en-US" dirty="0">
                <a:latin typeface="Segoe"/>
              </a:rPr>
              <a:t>. </a:t>
            </a:r>
          </a:p>
          <a:p>
            <a:pPr marL="228600" lvl="0" indent="-228600" fontAlgn="t">
              <a:buFont typeface="+mj-lt"/>
              <a:buAutoNum type="arabicPeriod"/>
            </a:pPr>
            <a:r>
              <a:rPr lang="en-US" dirty="0">
                <a:latin typeface="Segoe"/>
              </a:rPr>
              <a:t>Click </a:t>
            </a:r>
            <a:r>
              <a:rPr lang="en-US" b="1" dirty="0">
                <a:latin typeface="Segoe"/>
              </a:rPr>
              <a:t>Start the software update checklist</a:t>
            </a:r>
            <a:r>
              <a:rPr lang="en-US" dirty="0">
                <a:latin typeface="Segoe"/>
              </a:rPr>
              <a:t>. </a:t>
            </a:r>
          </a:p>
          <a:p>
            <a:pPr marL="228600" lvl="0" indent="-228600" fontAlgn="t">
              <a:buFont typeface="+mj-lt"/>
              <a:buAutoNum type="arabicPeriod"/>
            </a:pPr>
            <a:r>
              <a:rPr lang="en-US" dirty="0">
                <a:latin typeface="Segoe"/>
              </a:rPr>
              <a:t>Complete the items on the checklist, in the order in which they are listed. </a:t>
            </a:r>
          </a:p>
          <a:p>
            <a:endParaRPr lang="en-US" dirty="0">
              <a:latin typeface="Segoe"/>
            </a:endParaRPr>
          </a:p>
          <a:p>
            <a:endParaRPr lang="en-US" dirty="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47</a:t>
            </a:fld>
            <a:endParaRPr lang="en-US" dirty="0"/>
          </a:p>
        </p:txBody>
      </p:sp>
    </p:spTree>
    <p:extLst>
      <p:ext uri="{BB962C8B-B14F-4D97-AF65-F5344CB8AC3E}">
        <p14:creationId xmlns:p14="http://schemas.microsoft.com/office/powerpoint/2010/main" val="5528122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a:xfrm>
            <a:off x="381000" y="3912009"/>
            <a:ext cx="6096000" cy="4874181"/>
          </a:xfrm>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48</a:t>
            </a:fld>
            <a:endParaRPr lang="en-US" dirty="0"/>
          </a:p>
        </p:txBody>
      </p:sp>
    </p:spTree>
    <p:extLst>
      <p:ext uri="{BB962C8B-B14F-4D97-AF65-F5344CB8AC3E}">
        <p14:creationId xmlns:p14="http://schemas.microsoft.com/office/powerpoint/2010/main" val="18896738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smtClean="0"/>
              <a:t>© 2013 Microsoft Corporation                                     Microsoft Confidential </a:t>
            </a:r>
            <a:endParaRPr lang="en-US" dirty="0"/>
          </a:p>
        </p:txBody>
      </p:sp>
      <p:sp>
        <p:nvSpPr>
          <p:cNvPr id="9" name="Slide Image Placeholder 8"/>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00065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dirty="0"/>
          </a:p>
        </p:txBody>
      </p:sp>
    </p:spTree>
    <p:extLst>
      <p:ext uri="{BB962C8B-B14F-4D97-AF65-F5344CB8AC3E}">
        <p14:creationId xmlns:p14="http://schemas.microsoft.com/office/powerpoint/2010/main" val="24896786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50</a:t>
            </a:fld>
            <a:endParaRPr lang="en-US" dirty="0"/>
          </a:p>
        </p:txBody>
      </p:sp>
    </p:spTree>
    <p:extLst>
      <p:ext uri="{BB962C8B-B14F-4D97-AF65-F5344CB8AC3E}">
        <p14:creationId xmlns:p14="http://schemas.microsoft.com/office/powerpoint/2010/main" val="23606318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51</a:t>
            </a:fld>
            <a:endParaRPr lang="en-US" dirty="0"/>
          </a:p>
        </p:txBody>
      </p:sp>
    </p:spTree>
    <p:extLst>
      <p:ext uri="{BB962C8B-B14F-4D97-AF65-F5344CB8AC3E}">
        <p14:creationId xmlns:p14="http://schemas.microsoft.com/office/powerpoint/2010/main" val="5846769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52</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 2013 Microsoft Corporation                                     Microsoft Confidential </a:t>
            </a:r>
            <a:endParaRPr lang="en-US" dirty="0">
              <a:solidFill>
                <a:prstClr val="black"/>
              </a:solidFill>
            </a:endParaRPr>
          </a:p>
        </p:txBody>
      </p:sp>
      <p:sp>
        <p:nvSpPr>
          <p:cNvPr id="9" name="Slide Image Placeholder 8"/>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9462687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53</a:t>
            </a:fld>
            <a:endParaRPr lang="en-US" dirty="0"/>
          </a:p>
        </p:txBody>
      </p:sp>
    </p:spTree>
    <p:extLst>
      <p:ext uri="{BB962C8B-B14F-4D97-AF65-F5344CB8AC3E}">
        <p14:creationId xmlns:p14="http://schemas.microsoft.com/office/powerpoint/2010/main" val="25567319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54</a:t>
            </a:fld>
            <a:endParaRPr lang="en-US" dirty="0"/>
          </a:p>
        </p:txBody>
      </p:sp>
    </p:spTree>
    <p:extLst>
      <p:ext uri="{BB962C8B-B14F-4D97-AF65-F5344CB8AC3E}">
        <p14:creationId xmlns:p14="http://schemas.microsoft.com/office/powerpoint/2010/main" val="18472719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55</a:t>
            </a:fld>
            <a:endParaRPr lang="en-US" dirty="0"/>
          </a:p>
        </p:txBody>
      </p:sp>
    </p:spTree>
    <p:extLst>
      <p:ext uri="{BB962C8B-B14F-4D97-AF65-F5344CB8AC3E}">
        <p14:creationId xmlns:p14="http://schemas.microsoft.com/office/powerpoint/2010/main" val="23969782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56</a:t>
            </a:fld>
            <a:endParaRPr lang="en-US" dirty="0"/>
          </a:p>
        </p:txBody>
      </p:sp>
    </p:spTree>
    <p:extLst>
      <p:ext uri="{BB962C8B-B14F-4D97-AF65-F5344CB8AC3E}">
        <p14:creationId xmlns:p14="http://schemas.microsoft.com/office/powerpoint/2010/main" val="217589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dirty="0"/>
          </a:p>
        </p:txBody>
      </p:sp>
    </p:spTree>
    <p:extLst>
      <p:ext uri="{BB962C8B-B14F-4D97-AF65-F5344CB8AC3E}">
        <p14:creationId xmlns:p14="http://schemas.microsoft.com/office/powerpoint/2010/main" val="768981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Segoe"/>
              </a:rPr>
              <a:t>Custom installation</a:t>
            </a:r>
          </a:p>
          <a:p>
            <a:r>
              <a:rPr lang="en-US" sz="1050" kern="1200" dirty="0" smtClean="0">
                <a:solidFill>
                  <a:schemeClr val="tx1"/>
                </a:solidFill>
                <a:effectLst/>
                <a:latin typeface="Segoe"/>
              </a:rPr>
              <a:t>Select </a:t>
            </a:r>
            <a:r>
              <a:rPr lang="en-US" sz="1050" b="1" kern="1200" dirty="0" smtClean="0">
                <a:solidFill>
                  <a:schemeClr val="tx1"/>
                </a:solidFill>
                <a:effectLst/>
                <a:latin typeface="Segoe"/>
              </a:rPr>
              <a:t>Custom installation </a:t>
            </a:r>
            <a:r>
              <a:rPr lang="en-US" sz="1050" kern="1200" dirty="0" smtClean="0">
                <a:solidFill>
                  <a:schemeClr val="tx1"/>
                </a:solidFill>
                <a:effectLst/>
                <a:latin typeface="Segoe"/>
              </a:rPr>
              <a:t>to install specific Microsoft Dynamics AX components on multiple computers. Use this type of installation in a production environment. </a:t>
            </a:r>
          </a:p>
          <a:p>
            <a:endParaRPr lang="en-US" sz="1050" b="1" kern="1200" dirty="0" smtClean="0">
              <a:solidFill>
                <a:schemeClr val="tx1"/>
              </a:solidFill>
              <a:effectLst/>
              <a:latin typeface="Segoe"/>
            </a:endParaRPr>
          </a:p>
          <a:p>
            <a:r>
              <a:rPr lang="en-US" sz="1050" b="1" kern="1200" dirty="0" smtClean="0">
                <a:solidFill>
                  <a:schemeClr val="tx1"/>
                </a:solidFill>
                <a:effectLst/>
                <a:latin typeface="Segoe"/>
              </a:rPr>
              <a:t>Single-computer installation</a:t>
            </a:r>
          </a:p>
          <a:p>
            <a:r>
              <a:rPr lang="en-US" sz="1050" kern="1200" dirty="0" smtClean="0">
                <a:solidFill>
                  <a:schemeClr val="tx1"/>
                </a:solidFill>
                <a:effectLst/>
                <a:latin typeface="Segoe"/>
              </a:rPr>
              <a:t>Select </a:t>
            </a:r>
            <a:r>
              <a:rPr lang="en-US" sz="1050" b="1" kern="1200" dirty="0" smtClean="0">
                <a:solidFill>
                  <a:schemeClr val="tx1"/>
                </a:solidFill>
                <a:effectLst/>
                <a:latin typeface="Segoe"/>
              </a:rPr>
              <a:t>Single-computer installation </a:t>
            </a:r>
            <a:r>
              <a:rPr lang="en-US" sz="1050" kern="1200" dirty="0" smtClean="0">
                <a:solidFill>
                  <a:schemeClr val="tx1"/>
                </a:solidFill>
                <a:effectLst/>
                <a:latin typeface="Segoe"/>
              </a:rPr>
              <a:t>to install a complete Microsoft Dynamics AX system on one computer. Setup uses default settings to configure all components, and new Microsoft Dynamics AX databases are created. User names and passwords are the only input that is required. If you want to connect to an existing database or specify other custom settings, you must perform a custom installation. </a:t>
            </a:r>
          </a:p>
          <a:p>
            <a:endParaRPr lang="en-US" sz="1050" kern="1200" dirty="0" smtClean="0">
              <a:solidFill>
                <a:schemeClr val="tx1"/>
              </a:solidFill>
              <a:effectLst/>
              <a:latin typeface="Segoe"/>
            </a:endParaRPr>
          </a:p>
          <a:p>
            <a:r>
              <a:rPr lang="en-US" sz="1050" kern="1200" dirty="0" smtClean="0">
                <a:solidFill>
                  <a:schemeClr val="tx1"/>
                </a:solidFill>
                <a:effectLst/>
                <a:latin typeface="Segoe"/>
              </a:rPr>
              <a:t>A single-computer installation includes the following components: </a:t>
            </a:r>
          </a:p>
          <a:p>
            <a:pPr marL="171450" lvl="0" indent="-171450">
              <a:buFont typeface="Arial" panose="020B0604020202020204" pitchFamily="34" charset="0"/>
              <a:buChar char="•"/>
            </a:pPr>
            <a:r>
              <a:rPr lang="en-US" sz="1050" kern="1200" dirty="0" smtClean="0">
                <a:solidFill>
                  <a:schemeClr val="tx1"/>
                </a:solidFill>
                <a:effectLst/>
                <a:latin typeface="Segoe"/>
              </a:rPr>
              <a:t>Databases </a:t>
            </a:r>
          </a:p>
          <a:p>
            <a:pPr marL="171450" lvl="0" indent="-171450">
              <a:buFont typeface="Arial" panose="020B0604020202020204" pitchFamily="34" charset="0"/>
              <a:buChar char="•"/>
            </a:pPr>
            <a:r>
              <a:rPr lang="en-US" sz="1050" kern="1200" dirty="0" smtClean="0">
                <a:solidFill>
                  <a:schemeClr val="tx1"/>
                </a:solidFill>
                <a:effectLst/>
                <a:latin typeface="Segoe"/>
              </a:rPr>
              <a:t>Application Object Server (AOS) </a:t>
            </a:r>
          </a:p>
          <a:p>
            <a:pPr marL="171450" lvl="0" indent="-171450">
              <a:buFont typeface="Arial" panose="020B0604020202020204" pitchFamily="34" charset="0"/>
              <a:buChar char="•"/>
            </a:pPr>
            <a:r>
              <a:rPr lang="en-US" sz="1050" kern="1200" dirty="0" smtClean="0">
                <a:solidFill>
                  <a:schemeClr val="tx1"/>
                </a:solidFill>
                <a:effectLst/>
                <a:latin typeface="Segoe"/>
              </a:rPr>
              <a:t>Enterprise Portal (EP)</a:t>
            </a:r>
          </a:p>
          <a:p>
            <a:pPr marL="171450" lvl="0" indent="-171450">
              <a:buFont typeface="Arial" panose="020B0604020202020204" pitchFamily="34" charset="0"/>
              <a:buChar char="•"/>
            </a:pPr>
            <a:r>
              <a:rPr lang="en-US" sz="1050" kern="1200" dirty="0" smtClean="0">
                <a:solidFill>
                  <a:schemeClr val="tx1"/>
                </a:solidFill>
                <a:effectLst/>
                <a:latin typeface="Segoe"/>
              </a:rPr>
              <a:t>Help server </a:t>
            </a:r>
          </a:p>
          <a:p>
            <a:pPr marL="171450" lvl="0" indent="-171450">
              <a:buFont typeface="Arial" panose="020B0604020202020204" pitchFamily="34" charset="0"/>
              <a:buChar char="•"/>
            </a:pPr>
            <a:r>
              <a:rPr lang="en-US" sz="1050" kern="1200" dirty="0" smtClean="0">
                <a:solidFill>
                  <a:schemeClr val="tx1"/>
                </a:solidFill>
                <a:effectLst/>
                <a:latin typeface="Segoe"/>
              </a:rPr>
              <a:t>Reporting Services extensions </a:t>
            </a:r>
          </a:p>
          <a:p>
            <a:pPr marL="171450" lvl="0" indent="-171450">
              <a:buFont typeface="Arial" panose="020B0604020202020204" pitchFamily="34" charset="0"/>
              <a:buChar char="•"/>
            </a:pPr>
            <a:r>
              <a:rPr lang="en-US" sz="1050" kern="1200" dirty="0" smtClean="0">
                <a:solidFill>
                  <a:schemeClr val="tx1"/>
                </a:solidFill>
                <a:effectLst/>
                <a:latin typeface="Segoe"/>
              </a:rPr>
              <a:t>Analysis Services configuration </a:t>
            </a:r>
          </a:p>
          <a:p>
            <a:pPr marL="171450" lvl="0" indent="-171450">
              <a:buFont typeface="Arial" panose="020B0604020202020204" pitchFamily="34" charset="0"/>
              <a:buChar char="•"/>
            </a:pPr>
            <a:r>
              <a:rPr lang="en-US" sz="1050" kern="1200" dirty="0" smtClean="0">
                <a:solidFill>
                  <a:schemeClr val="tx1"/>
                </a:solidFill>
                <a:effectLst/>
                <a:latin typeface="Segoe"/>
              </a:rPr>
              <a:t>Client </a:t>
            </a:r>
          </a:p>
          <a:p>
            <a:pPr marL="171450" lvl="0" indent="-171450">
              <a:buFont typeface="Arial" panose="020B0604020202020204" pitchFamily="34" charset="0"/>
              <a:buChar char="•"/>
            </a:pPr>
            <a:r>
              <a:rPr lang="en-US" sz="1050" kern="1200" dirty="0" smtClean="0">
                <a:solidFill>
                  <a:schemeClr val="tx1"/>
                </a:solidFill>
                <a:effectLst/>
                <a:latin typeface="Segoe"/>
              </a:rPr>
              <a:t>Office add-ins </a:t>
            </a:r>
          </a:p>
          <a:p>
            <a:pPr marL="171450" lvl="0" indent="-171450">
              <a:buFont typeface="Arial" panose="020B0604020202020204" pitchFamily="34" charset="0"/>
              <a:buChar char="•"/>
            </a:pPr>
            <a:r>
              <a:rPr lang="en-US" sz="1050" kern="1200" dirty="0" smtClean="0">
                <a:solidFill>
                  <a:schemeClr val="tx1"/>
                </a:solidFill>
                <a:effectLst/>
                <a:latin typeface="Segoe"/>
              </a:rPr>
              <a:t>Remote Desktop Services integration </a:t>
            </a:r>
          </a:p>
          <a:p>
            <a:pPr marL="171450" lvl="0" indent="-171450">
              <a:buFont typeface="Arial" panose="020B0604020202020204" pitchFamily="34" charset="0"/>
              <a:buChar char="•"/>
            </a:pPr>
            <a:r>
              <a:rPr lang="en-US" sz="1050" kern="1200" dirty="0" smtClean="0">
                <a:solidFill>
                  <a:schemeClr val="tx1"/>
                </a:solidFill>
                <a:effectLst/>
                <a:latin typeface="Segoe"/>
              </a:rPr>
              <a:t>Debugger </a:t>
            </a:r>
          </a:p>
          <a:p>
            <a:pPr marL="171450" lvl="0" indent="-171450">
              <a:buFont typeface="Arial" panose="020B0604020202020204" pitchFamily="34" charset="0"/>
              <a:buChar char="•"/>
            </a:pPr>
            <a:r>
              <a:rPr lang="en-US" sz="1050" kern="1200" dirty="0" smtClean="0">
                <a:solidFill>
                  <a:schemeClr val="tx1"/>
                </a:solidFill>
                <a:effectLst/>
                <a:latin typeface="Segoe"/>
              </a:rPr>
              <a:t>Visual Studio Tools </a:t>
            </a:r>
          </a:p>
          <a:p>
            <a:pPr marL="171450" lvl="0" indent="-171450">
              <a:buFont typeface="Arial" panose="020B0604020202020204" pitchFamily="34" charset="0"/>
              <a:buChar char="•"/>
            </a:pPr>
            <a:r>
              <a:rPr lang="en-US" sz="1050" kern="1200" dirty="0" smtClean="0">
                <a:solidFill>
                  <a:schemeClr val="tx1"/>
                </a:solidFill>
                <a:effectLst/>
                <a:latin typeface="Segoe"/>
              </a:rPr>
              <a:t>Trace Parser </a:t>
            </a:r>
          </a:p>
          <a:p>
            <a:pPr marL="171450" lvl="0" indent="-171450">
              <a:buFont typeface="Arial" panose="020B0604020202020204" pitchFamily="34" charset="0"/>
              <a:buChar char="•"/>
            </a:pPr>
            <a:r>
              <a:rPr lang="en-US" sz="1050" kern="1200" dirty="0" smtClean="0">
                <a:solidFill>
                  <a:schemeClr val="tx1"/>
                </a:solidFill>
                <a:effectLst/>
                <a:latin typeface="Segoe"/>
              </a:rPr>
              <a:t>.NET Business Connector </a:t>
            </a:r>
          </a:p>
          <a:p>
            <a:pPr marL="171450" lvl="0" indent="-171450">
              <a:buFont typeface="Arial" panose="020B0604020202020204" pitchFamily="34" charset="0"/>
              <a:buChar char="•"/>
            </a:pPr>
            <a:r>
              <a:rPr lang="en-US" sz="1050" kern="1200" dirty="0" smtClean="0">
                <a:solidFill>
                  <a:schemeClr val="tx1"/>
                </a:solidFill>
                <a:effectLst/>
                <a:latin typeface="Segoe"/>
              </a:rPr>
              <a:t>Management utilities</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dirty="0"/>
          </a:p>
        </p:txBody>
      </p:sp>
    </p:spTree>
    <p:extLst>
      <p:ext uri="{BB962C8B-B14F-4D97-AF65-F5344CB8AC3E}">
        <p14:creationId xmlns:p14="http://schemas.microsoft.com/office/powerpoint/2010/main" val="3107862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dirty="0"/>
          </a:p>
        </p:txBody>
      </p:sp>
    </p:spTree>
    <p:extLst>
      <p:ext uri="{BB962C8B-B14F-4D97-AF65-F5344CB8AC3E}">
        <p14:creationId xmlns:p14="http://schemas.microsoft.com/office/powerpoint/2010/main" val="272106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dirty="0"/>
          </a:p>
        </p:txBody>
      </p:sp>
    </p:spTree>
    <p:extLst>
      <p:ext uri="{BB962C8B-B14F-4D97-AF65-F5344CB8AC3E}">
        <p14:creationId xmlns:p14="http://schemas.microsoft.com/office/powerpoint/2010/main" val="4212546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15" r:id="rId10"/>
    <p:sldLayoutId id="2147483816" r:id="rId11"/>
    <p:sldLayoutId id="2147483772" r:id="rId12"/>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technet.microsoft.com/en-us/library/dd309734.aspx"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mbs.microsoft.com/partnersource/support/selfsupport/hotfixes/ax2012hotfixes.htm" TargetMode="External"/><Relationship Id="rId3" Type="http://schemas.openxmlformats.org/officeDocument/2006/relationships/hyperlink" Target="https://mbs2.microsoft.com/Knowledgebase/KBDisplay.aspx?scid=kb;EN-US;2828929" TargetMode="External"/><Relationship Id="rId7" Type="http://schemas.openxmlformats.org/officeDocument/2006/relationships/hyperlink" Target="https://mbs2.microsoft.com/knowledgebase/KbDisplay.aspx?scid=kb;EN-US;2579565"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https://mbs2.microsoft.com/knowledgebase/KbDisplay.aspx?WTNTZSMNWUKNTMMYTPNRYVZNNPWYSWVQNMPWWXVMWWVZYXWV" TargetMode="External"/><Relationship Id="rId5" Type="http://schemas.openxmlformats.org/officeDocument/2006/relationships/hyperlink" Target="https://mbs2.microsoft.com/knowledgebase/KbDisplay.aspx?scid=kb;EN-US;2709934" TargetMode="External"/><Relationship Id="rId10" Type="http://schemas.openxmlformats.org/officeDocument/2006/relationships/hyperlink" Target="https://mbs.microsoft.com/customersource/downloads/servicepacks/MicrosoftDynamicsAX2012RTM.htm" TargetMode="External"/><Relationship Id="rId4" Type="http://schemas.openxmlformats.org/officeDocument/2006/relationships/hyperlink" Target="https://mbs2.microsoft.com/knowledgebase/KbDisplay.aspx?WTNTZSMNWUKNTMMYMWMSYTMOWZPWLSWNVTTOVXXULVMSTQNX" TargetMode="External"/><Relationship Id="rId9" Type="http://schemas.openxmlformats.org/officeDocument/2006/relationships/hyperlink" Target="https://mbs.microsoft.com/partnersource/deployment/resources/productreleases/microsoftdynamicsax2012.ht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mbs2.microsoft.com/Knowledgebase/KBDisplay.aspx?scid=kb;EN-US;2807685"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mbs.microsoft.com/partnersource/deployment/resources/productreleases/MicrosoftDynamicsAX2012R2.htm" TargetMode="External"/><Relationship Id="rId4" Type="http://schemas.openxmlformats.org/officeDocument/2006/relationships/hyperlink" Target="https://mbs.microsoft.com/partnersource/support/selfsupport/hotfixes/AX2012R2Hotfixes.htm"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4343400" cy="1828800"/>
          </a:xfrm>
        </p:spPr>
        <p:txBody>
          <a:bodyPr>
            <a:normAutofit fontScale="90000"/>
          </a:bodyPr>
          <a:lstStyle/>
          <a:p>
            <a:r>
              <a:rPr lang="en-US" dirty="0" smtClean="0"/>
              <a:t>Microsoft Dynamics AX 2012 Administration Workshop</a:t>
            </a:r>
            <a:br>
              <a:rPr lang="en-US" dirty="0" smtClean="0"/>
            </a:br>
            <a:r>
              <a:rPr lang="en-US" sz="2000" dirty="0" smtClean="0"/>
              <a:t/>
            </a:r>
            <a:br>
              <a:rPr lang="en-US" sz="2000" dirty="0" smtClean="0"/>
            </a:br>
            <a:r>
              <a:rPr lang="en-US" sz="2000" dirty="0" smtClean="0"/>
              <a:t>Chapter 2: Installation and Configuration	</a:t>
            </a:r>
            <a:endParaRPr lang="en-US" sz="2000" dirty="0"/>
          </a:p>
        </p:txBody>
      </p:sp>
      <p:sp>
        <p:nvSpPr>
          <p:cNvPr id="6" name="Text Placeholder 5"/>
          <p:cNvSpPr>
            <a:spLocks noGrp="1"/>
          </p:cNvSpPr>
          <p:nvPr>
            <p:ph type="body" sz="quarter" idx="16"/>
          </p:nvPr>
        </p:nvSpPr>
        <p:spPr/>
        <p:txBody>
          <a:bodyPr/>
          <a:lstStyle/>
          <a:p>
            <a:r>
              <a:rPr lang="en-US" smtClean="0"/>
              <a:t>Presenter Name</a:t>
            </a:r>
          </a:p>
          <a:p>
            <a:r>
              <a:rPr lang="en-US" smtClean="0"/>
              <a:t>Presenter Title</a:t>
            </a:r>
          </a:p>
          <a:p>
            <a:r>
              <a:rPr lang="en-US" smtClean="0"/>
              <a:t>Presenter Company</a:t>
            </a:r>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Servers in the Environment</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10</a:t>
            </a:fld>
            <a:endParaRPr lang="en-US"/>
          </a:p>
        </p:txBody>
      </p:sp>
      <p:sp>
        <p:nvSpPr>
          <p:cNvPr id="4" name="Content Placeholder 3"/>
          <p:cNvSpPr>
            <a:spLocks noGrp="1"/>
          </p:cNvSpPr>
          <p:nvPr>
            <p:ph sz="quarter" idx="13"/>
          </p:nvPr>
        </p:nvSpPr>
        <p:spPr/>
        <p:txBody>
          <a:bodyPr/>
          <a:lstStyle/>
          <a:p>
            <a:r>
              <a:rPr lang="en-US" b="1" dirty="0" smtClean="0"/>
              <a:t>Domain controller</a:t>
            </a:r>
          </a:p>
          <a:p>
            <a:pPr lvl="1"/>
            <a:r>
              <a:rPr lang="en-US" dirty="0" smtClean="0"/>
              <a:t>A domain controller in an Active Directory network manages user logons and access to network and shared resources.</a:t>
            </a:r>
          </a:p>
          <a:p>
            <a:r>
              <a:rPr lang="en-US" b="1" dirty="0" smtClean="0"/>
              <a:t>Messaging server</a:t>
            </a:r>
          </a:p>
          <a:p>
            <a:pPr lvl="1"/>
            <a:r>
              <a:rPr lang="en-US" dirty="0" smtClean="0"/>
              <a:t>A messaging server enables email messages and instant messages to be sent and received. Microsoft Dynamics AX can use email to send alerts to users. Microsoft Dynamics AX requires that the messaging server support SMTP.</a:t>
            </a:r>
            <a:endParaRPr lang="en-US" dirty="0"/>
          </a:p>
        </p:txBody>
      </p:sp>
    </p:spTree>
    <p:extLst>
      <p:ext uri="{BB962C8B-B14F-4D97-AF65-F5344CB8AC3E}">
        <p14:creationId xmlns:p14="http://schemas.microsoft.com/office/powerpoint/2010/main" val="2626623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Installation Troubleshooting</a:t>
            </a:r>
            <a:endParaRPr lang="en-US" sz="1600"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11</a:t>
            </a:fld>
            <a:endParaRPr lang="en-US"/>
          </a:p>
        </p:txBody>
      </p:sp>
      <p:sp>
        <p:nvSpPr>
          <p:cNvPr id="4" name="Content Placeholder 3"/>
          <p:cNvSpPr>
            <a:spLocks noGrp="1"/>
          </p:cNvSpPr>
          <p:nvPr>
            <p:ph sz="quarter" idx="13"/>
          </p:nvPr>
        </p:nvSpPr>
        <p:spPr/>
        <p:txBody>
          <a:bodyPr/>
          <a:lstStyle/>
          <a:p>
            <a:r>
              <a:rPr lang="en-US" dirty="0"/>
              <a:t>Setup summary report</a:t>
            </a:r>
          </a:p>
          <a:p>
            <a:pPr lvl="1"/>
            <a:r>
              <a:rPr lang="en-US" dirty="0"/>
              <a:t>List of components installed, installation status, and next steps, if applicable.</a:t>
            </a:r>
          </a:p>
          <a:p>
            <a:r>
              <a:rPr lang="en-US" dirty="0"/>
              <a:t>Detailed log</a:t>
            </a:r>
          </a:p>
          <a:p>
            <a:pPr lvl="1"/>
            <a:r>
              <a:rPr lang="en-US" dirty="0"/>
              <a:t>Verbose installation details.</a:t>
            </a:r>
          </a:p>
          <a:p>
            <a:r>
              <a:rPr lang="en-US" dirty="0"/>
              <a:t>Summary and detailed logs located here: </a:t>
            </a:r>
          </a:p>
          <a:p>
            <a:pPr lvl="1"/>
            <a:r>
              <a:rPr lang="en-US" i="1" dirty="0"/>
              <a:t>C:\Program Files\Microsoft Dynamics AX\60\Setup Logs</a:t>
            </a:r>
          </a:p>
          <a:p>
            <a:endParaRPr lang="en-US" dirty="0"/>
          </a:p>
        </p:txBody>
      </p:sp>
    </p:spTree>
    <p:extLst>
      <p:ext uri="{BB962C8B-B14F-4D97-AF65-F5344CB8AC3E}">
        <p14:creationId xmlns:p14="http://schemas.microsoft.com/office/powerpoint/2010/main" val="2200834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Installation Preparation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12</a:t>
            </a:fld>
            <a:endParaRPr lang="en-US"/>
          </a:p>
        </p:txBody>
      </p:sp>
      <p:sp>
        <p:nvSpPr>
          <p:cNvPr id="4" name="Content Placeholder 3"/>
          <p:cNvSpPr>
            <a:spLocks noGrp="1"/>
          </p:cNvSpPr>
          <p:nvPr>
            <p:ph sz="quarter" idx="13"/>
          </p:nvPr>
        </p:nvSpPr>
        <p:spPr/>
        <p:txBody>
          <a:bodyPr/>
          <a:lstStyle/>
          <a:p>
            <a:r>
              <a:rPr lang="en-US" dirty="0" smtClean="0"/>
              <a:t>Before installation:</a:t>
            </a:r>
          </a:p>
          <a:p>
            <a:pPr lvl="1"/>
            <a:r>
              <a:rPr lang="en-US" dirty="0" smtClean="0"/>
              <a:t>Create service accounts</a:t>
            </a:r>
          </a:p>
          <a:p>
            <a:pPr lvl="1"/>
            <a:r>
              <a:rPr lang="en-US" dirty="0" smtClean="0"/>
              <a:t>Create a shared directory for installation</a:t>
            </a:r>
          </a:p>
          <a:p>
            <a:pPr lvl="1"/>
            <a:r>
              <a:rPr lang="en-US" dirty="0" smtClean="0"/>
              <a:t>Configure SQL Server and storage settings</a:t>
            </a:r>
          </a:p>
          <a:p>
            <a:pPr lvl="1"/>
            <a:r>
              <a:rPr lang="en-US" dirty="0" smtClean="0"/>
              <a:t>Include service packs and updates in a new installation (slipstreaming)</a:t>
            </a:r>
          </a:p>
          <a:p>
            <a:pPr lvl="1"/>
            <a:r>
              <a:rPr lang="en-US" dirty="0" smtClean="0"/>
              <a:t>Verify you have the required permissions for installation</a:t>
            </a:r>
          </a:p>
          <a:p>
            <a:pPr lvl="1"/>
            <a:r>
              <a:rPr lang="en-US" dirty="0" smtClean="0"/>
              <a:t>Check prerequisites</a:t>
            </a:r>
          </a:p>
          <a:p>
            <a:endParaRPr lang="en-US" dirty="0"/>
          </a:p>
        </p:txBody>
      </p:sp>
    </p:spTree>
    <p:extLst>
      <p:ext uri="{BB962C8B-B14F-4D97-AF65-F5344CB8AC3E}">
        <p14:creationId xmlns:p14="http://schemas.microsoft.com/office/powerpoint/2010/main" val="3292546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Installation Preparation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13</a:t>
            </a:fld>
            <a:endParaRPr lang="en-US"/>
          </a:p>
        </p:txBody>
      </p:sp>
      <p:sp>
        <p:nvSpPr>
          <p:cNvPr id="4" name="Content Placeholder 3"/>
          <p:cNvSpPr>
            <a:spLocks noGrp="1"/>
          </p:cNvSpPr>
          <p:nvPr>
            <p:ph sz="quarter" idx="13"/>
          </p:nvPr>
        </p:nvSpPr>
        <p:spPr/>
        <p:txBody>
          <a:bodyPr>
            <a:normAutofit lnSpcReduction="10000"/>
          </a:bodyPr>
          <a:lstStyle/>
          <a:p>
            <a:pPr lvl="0"/>
            <a:r>
              <a:rPr lang="en-US" b="1" dirty="0" smtClean="0"/>
              <a:t>Create service accounts</a:t>
            </a:r>
          </a:p>
          <a:p>
            <a:pPr lvl="1"/>
            <a:r>
              <a:rPr lang="en-US" dirty="0" smtClean="0"/>
              <a:t>SQL Server service </a:t>
            </a:r>
          </a:p>
          <a:p>
            <a:pPr lvl="1"/>
            <a:r>
              <a:rPr lang="en-US" dirty="0" smtClean="0"/>
              <a:t>AOS service</a:t>
            </a:r>
          </a:p>
          <a:p>
            <a:pPr lvl="1"/>
            <a:r>
              <a:rPr lang="en-US" dirty="0" smtClean="0"/>
              <a:t>Business Connector proxy</a:t>
            </a:r>
          </a:p>
          <a:p>
            <a:pPr lvl="1"/>
            <a:r>
              <a:rPr lang="en-US" dirty="0" smtClean="0"/>
              <a:t>Search crawler account </a:t>
            </a:r>
          </a:p>
          <a:p>
            <a:pPr lvl="0"/>
            <a:endParaRPr lang="en-US" dirty="0" smtClean="0"/>
          </a:p>
          <a:p>
            <a:pPr lvl="0"/>
            <a:r>
              <a:rPr lang="en-US" b="1" dirty="0" smtClean="0"/>
              <a:t>Create a shared folder for installation</a:t>
            </a:r>
          </a:p>
          <a:p>
            <a:pPr lvl="1"/>
            <a:r>
              <a:rPr lang="en-US" dirty="0" smtClean="0"/>
              <a:t>Copy the contents of the Microsoft Dynamics AX DVD to a network share</a:t>
            </a:r>
          </a:p>
          <a:p>
            <a:pPr lvl="1"/>
            <a:r>
              <a:rPr lang="en-US" dirty="0" smtClean="0"/>
              <a:t>Administrators Full Control, Everyone Read</a:t>
            </a:r>
          </a:p>
          <a:p>
            <a:pPr lvl="0"/>
            <a:endParaRPr lang="en-US" dirty="0" smtClean="0"/>
          </a:p>
          <a:p>
            <a:pPr lvl="0"/>
            <a:r>
              <a:rPr lang="en-US" b="1" dirty="0" smtClean="0"/>
              <a:t>Configure SQL Server and storage settings</a:t>
            </a:r>
          </a:p>
          <a:p>
            <a:pPr lvl="1"/>
            <a:r>
              <a:rPr lang="en-US" dirty="0" smtClean="0"/>
              <a:t>See TechNet article, </a:t>
            </a:r>
            <a:r>
              <a:rPr lang="en-US" dirty="0" smtClean="0">
                <a:hlinkClick r:id="rId3"/>
              </a:rPr>
              <a:t>Configure SQL Server and storage settings [AX 2012]</a:t>
            </a:r>
            <a:endParaRPr lang="en-US" dirty="0" smtClean="0"/>
          </a:p>
          <a:p>
            <a:endParaRPr lang="en-US" dirty="0"/>
          </a:p>
        </p:txBody>
      </p:sp>
    </p:spTree>
    <p:extLst>
      <p:ext uri="{BB962C8B-B14F-4D97-AF65-F5344CB8AC3E}">
        <p14:creationId xmlns:p14="http://schemas.microsoft.com/office/powerpoint/2010/main" val="111233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Installation Preparation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14</a:t>
            </a:fld>
            <a:endParaRPr lang="en-US"/>
          </a:p>
        </p:txBody>
      </p:sp>
      <p:sp>
        <p:nvSpPr>
          <p:cNvPr id="4" name="Content Placeholder 3"/>
          <p:cNvSpPr>
            <a:spLocks noGrp="1"/>
          </p:cNvSpPr>
          <p:nvPr>
            <p:ph sz="quarter" idx="13"/>
          </p:nvPr>
        </p:nvSpPr>
        <p:spPr/>
        <p:txBody>
          <a:bodyPr/>
          <a:lstStyle/>
          <a:p>
            <a:pPr lvl="0"/>
            <a:r>
              <a:rPr lang="en-US" b="1" dirty="0" smtClean="0"/>
              <a:t>Include updates and models</a:t>
            </a:r>
          </a:p>
          <a:p>
            <a:pPr lvl="1"/>
            <a:r>
              <a:rPr lang="en-US" dirty="0" smtClean="0"/>
              <a:t>Add service packs and cumulative updates to the installation media for slipstreaming</a:t>
            </a:r>
          </a:p>
          <a:p>
            <a:pPr lvl="1"/>
            <a:r>
              <a:rPr lang="en-US" dirty="0" smtClean="0"/>
              <a:t>Add custom models to be included during installation</a:t>
            </a:r>
          </a:p>
          <a:p>
            <a:pPr lvl="0"/>
            <a:endParaRPr lang="en-US" dirty="0" smtClean="0"/>
          </a:p>
          <a:p>
            <a:pPr lvl="0"/>
            <a:r>
              <a:rPr lang="en-US" b="1" dirty="0" smtClean="0"/>
              <a:t>Validate firewall ports are open</a:t>
            </a:r>
          </a:p>
          <a:p>
            <a:pPr lvl="1"/>
            <a:r>
              <a:rPr lang="en-US" dirty="0" smtClean="0"/>
              <a:t>AOS to SQL Server</a:t>
            </a:r>
          </a:p>
          <a:p>
            <a:pPr lvl="1"/>
            <a:r>
              <a:rPr lang="en-US" dirty="0" smtClean="0"/>
              <a:t>Client to AOS</a:t>
            </a:r>
          </a:p>
          <a:p>
            <a:endParaRPr lang="en-US" dirty="0"/>
          </a:p>
        </p:txBody>
      </p:sp>
    </p:spTree>
    <p:extLst>
      <p:ext uri="{BB962C8B-B14F-4D97-AF65-F5344CB8AC3E}">
        <p14:creationId xmlns:p14="http://schemas.microsoft.com/office/powerpoint/2010/main" val="3598345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Installation Preparation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15</a:t>
            </a:fld>
            <a:endParaRPr lang="en-US"/>
          </a:p>
        </p:txBody>
      </p:sp>
      <p:sp>
        <p:nvSpPr>
          <p:cNvPr id="4" name="Content Placeholder 3"/>
          <p:cNvSpPr>
            <a:spLocks noGrp="1"/>
          </p:cNvSpPr>
          <p:nvPr>
            <p:ph sz="quarter" idx="13"/>
          </p:nvPr>
        </p:nvSpPr>
        <p:spPr/>
        <p:txBody>
          <a:bodyPr/>
          <a:lstStyle/>
          <a:p>
            <a:pPr lvl="0"/>
            <a:r>
              <a:rPr lang="en-US" b="1" dirty="0" smtClean="0"/>
              <a:t>Verify permissions</a:t>
            </a:r>
          </a:p>
          <a:p>
            <a:pPr lvl="1"/>
            <a:r>
              <a:rPr lang="en-US" dirty="0" smtClean="0"/>
              <a:t>Verify that you have the required permissions for installation.</a:t>
            </a:r>
          </a:p>
          <a:p>
            <a:pPr lvl="0"/>
            <a:endParaRPr lang="en-US" dirty="0" smtClean="0"/>
          </a:p>
          <a:p>
            <a:pPr lvl="0"/>
            <a:r>
              <a:rPr lang="en-US" b="1" dirty="0" smtClean="0"/>
              <a:t>Check prerequisites</a:t>
            </a:r>
          </a:p>
          <a:p>
            <a:pPr lvl="1"/>
            <a:r>
              <a:rPr lang="en-US" dirty="0" smtClean="0"/>
              <a:t>Run the prerequisite validation tool to identify and install any missing software.</a:t>
            </a:r>
          </a:p>
          <a:p>
            <a:endParaRPr lang="en-US" dirty="0"/>
          </a:p>
        </p:txBody>
      </p:sp>
    </p:spTree>
    <p:extLst>
      <p:ext uri="{BB962C8B-B14F-4D97-AF65-F5344CB8AC3E}">
        <p14:creationId xmlns:p14="http://schemas.microsoft.com/office/powerpoint/2010/main" val="12117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16</a:t>
            </a:fld>
            <a:endParaRPr lang="en-US"/>
          </a:p>
        </p:txBody>
      </p:sp>
      <p:sp>
        <p:nvSpPr>
          <p:cNvPr id="8" name="Content Placeholder 7"/>
          <p:cNvSpPr>
            <a:spLocks noGrp="1"/>
          </p:cNvSpPr>
          <p:nvPr>
            <p:ph sz="quarter" idx="13"/>
          </p:nvPr>
        </p:nvSpPr>
        <p:spPr/>
        <p:txBody>
          <a:bodyPr/>
          <a:lstStyle/>
          <a:p>
            <a:endParaRPr lang="en-US"/>
          </a:p>
        </p:txBody>
      </p:sp>
    </p:spTree>
    <p:extLst>
      <p:ext uri="{BB962C8B-B14F-4D97-AF65-F5344CB8AC3E}">
        <p14:creationId xmlns:p14="http://schemas.microsoft.com/office/powerpoint/2010/main" val="1262755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Video: Installation Prerequisites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17</a:t>
            </a:fld>
            <a:endParaRPr lang="en-US"/>
          </a:p>
        </p:txBody>
      </p:sp>
      <p:sp>
        <p:nvSpPr>
          <p:cNvPr id="4" name="Content Placeholder 3"/>
          <p:cNvSpPr>
            <a:spLocks noGrp="1"/>
          </p:cNvSpPr>
          <p:nvPr>
            <p:ph sz="quarter" idx="13"/>
          </p:nvPr>
        </p:nvSpPr>
        <p:spPr/>
        <p:txBody>
          <a:bodyPr/>
          <a:lstStyle/>
          <a:p>
            <a:r>
              <a:rPr lang="en-US" dirty="0"/>
              <a:t>Your instructor will show a video </a:t>
            </a:r>
            <a:r>
              <a:rPr lang="en-US" dirty="0" smtClean="0"/>
              <a:t>about preparing </a:t>
            </a:r>
            <a:r>
              <a:rPr lang="en-US" dirty="0"/>
              <a:t>your installation media and using the Prerequisite Validation </a:t>
            </a:r>
            <a:r>
              <a:rPr lang="en-US" dirty="0" smtClean="0"/>
              <a:t>tool.</a:t>
            </a:r>
          </a:p>
        </p:txBody>
      </p:sp>
    </p:spTree>
    <p:extLst>
      <p:ext uri="{BB962C8B-B14F-4D97-AF65-F5344CB8AC3E}">
        <p14:creationId xmlns:p14="http://schemas.microsoft.com/office/powerpoint/2010/main" val="350230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smtClean="0"/>
              <a:t>Install Microsoft Dynamics AX Database Role</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18</a:t>
            </a:fld>
            <a:endParaRPr lang="en-US"/>
          </a:p>
        </p:txBody>
      </p:sp>
      <p:sp>
        <p:nvSpPr>
          <p:cNvPr id="4" name="Content Placeholder 3"/>
          <p:cNvSpPr>
            <a:spLocks noGrp="1"/>
          </p:cNvSpPr>
          <p:nvPr>
            <p:ph sz="quarter" idx="13"/>
          </p:nvPr>
        </p:nvSpPr>
        <p:spPr/>
        <p:txBody>
          <a:bodyPr/>
          <a:lstStyle/>
          <a:p>
            <a:r>
              <a:rPr lang="en-US" dirty="0" smtClean="0"/>
              <a:t>Microsoft Dynamics AX </a:t>
            </a:r>
            <a:r>
              <a:rPr lang="en-US" dirty="0"/>
              <a:t>2012 </a:t>
            </a:r>
          </a:p>
          <a:p>
            <a:pPr lvl="1"/>
            <a:r>
              <a:rPr lang="en-US" dirty="0"/>
              <a:t>Single database for model store and business data</a:t>
            </a:r>
          </a:p>
          <a:p>
            <a:r>
              <a:rPr lang="en-US" dirty="0"/>
              <a:t>Microsoft Dynamics </a:t>
            </a:r>
            <a:r>
              <a:rPr lang="en-US" dirty="0" smtClean="0"/>
              <a:t>AX </a:t>
            </a:r>
            <a:r>
              <a:rPr lang="en-US" dirty="0"/>
              <a:t>2012 R2</a:t>
            </a:r>
          </a:p>
          <a:p>
            <a:pPr lvl="1"/>
            <a:r>
              <a:rPr lang="en-US" dirty="0"/>
              <a:t>One database for the model store</a:t>
            </a:r>
          </a:p>
          <a:p>
            <a:pPr lvl="1"/>
            <a:r>
              <a:rPr lang="en-US" dirty="0"/>
              <a:t>One database for business data</a:t>
            </a:r>
          </a:p>
          <a:p>
            <a:endParaRPr lang="en-US" dirty="0"/>
          </a:p>
        </p:txBody>
      </p:sp>
    </p:spTree>
    <p:extLst>
      <p:ext uri="{BB962C8B-B14F-4D97-AF65-F5344CB8AC3E}">
        <p14:creationId xmlns:p14="http://schemas.microsoft.com/office/powerpoint/2010/main" val="1003635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Video: Install the AX Database Role</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19</a:t>
            </a:fld>
            <a:endParaRPr lang="en-US"/>
          </a:p>
        </p:txBody>
      </p:sp>
      <p:sp>
        <p:nvSpPr>
          <p:cNvPr id="4" name="Content Placeholder 3"/>
          <p:cNvSpPr>
            <a:spLocks noGrp="1"/>
          </p:cNvSpPr>
          <p:nvPr>
            <p:ph sz="quarter" idx="13"/>
          </p:nvPr>
        </p:nvSpPr>
        <p:spPr/>
        <p:txBody>
          <a:bodyPr/>
          <a:lstStyle/>
          <a:p>
            <a:r>
              <a:rPr lang="en-US" dirty="0"/>
              <a:t>Your instructor will show a video </a:t>
            </a:r>
            <a:r>
              <a:rPr lang="en-US" dirty="0" smtClean="0"/>
              <a:t>about how </a:t>
            </a:r>
            <a:r>
              <a:rPr lang="en-US" dirty="0"/>
              <a:t>to install the </a:t>
            </a:r>
            <a:r>
              <a:rPr lang="en-US" dirty="0" smtClean="0"/>
              <a:t>Microsoft Dynamics AX </a:t>
            </a:r>
            <a:r>
              <a:rPr lang="en-US" dirty="0"/>
              <a:t>database </a:t>
            </a:r>
            <a:r>
              <a:rPr lang="en-US" dirty="0" smtClean="0"/>
              <a:t>role</a:t>
            </a:r>
            <a:endParaRPr lang="en-US" dirty="0"/>
          </a:p>
        </p:txBody>
      </p:sp>
    </p:spTree>
    <p:extLst>
      <p:ext uri="{BB962C8B-B14F-4D97-AF65-F5344CB8AC3E}">
        <p14:creationId xmlns:p14="http://schemas.microsoft.com/office/powerpoint/2010/main" val="1343252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2012 Microsoft Corporation. All rights reserved.</a:t>
            </a:r>
          </a:p>
          <a:p>
            <a:pPr lvl="0"/>
            <a:r>
              <a:rPr lang="en-US" sz="1900" dirty="0" smtClean="0"/>
              <a:t>Microsoft </a:t>
            </a:r>
            <a:r>
              <a:rPr lang="en-US" sz="19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19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1900" dirty="0"/>
              <a:t>For more information, see </a:t>
            </a:r>
            <a:r>
              <a:rPr lang="en-US" sz="1900" b="1" dirty="0"/>
              <a:t>Use of Microsoft Copyrighted Content </a:t>
            </a:r>
            <a:r>
              <a:rPr lang="en-US" sz="1900" dirty="0"/>
              <a:t>at</a:t>
            </a:r>
            <a:br>
              <a:rPr lang="en-US" sz="1900" dirty="0"/>
            </a:br>
            <a:r>
              <a:rPr lang="en-US" sz="1900" i="1" dirty="0">
                <a:hlinkClick r:id="rId3"/>
              </a:rPr>
              <a:t>http</a:t>
            </a:r>
            <a:r>
              <a:rPr lang="en-US" sz="1900" dirty="0">
                <a:hlinkClick r:id="rId3"/>
              </a:rPr>
              <a:t>://www.microsoft.com/about/legal/permissions/</a:t>
            </a:r>
            <a:endParaRPr lang="en-US" sz="1900" dirty="0"/>
          </a:p>
          <a:p>
            <a:pPr lvl="0"/>
            <a:r>
              <a:rPr lang="en-US" sz="1900" dirty="0"/>
              <a:t>Microsoft®, Active </a:t>
            </a:r>
            <a:r>
              <a:rPr lang="en-US" sz="1900" dirty="0" smtClean="0"/>
              <a:t>Directory</a:t>
            </a:r>
            <a:r>
              <a:rPr lang="en-US" sz="1900" dirty="0"/>
              <a:t>®</a:t>
            </a:r>
            <a:r>
              <a:rPr lang="en-US" sz="1900" dirty="0" smtClean="0"/>
              <a:t>, </a:t>
            </a:r>
            <a:r>
              <a:rPr lang="en-US" sz="1900" dirty="0"/>
              <a:t>Bing</a:t>
            </a:r>
            <a:r>
              <a:rPr lang="en-US" sz="1900" dirty="0" smtClean="0"/>
              <a:t>®, Microsoft Dynamics®, </a:t>
            </a:r>
            <a:r>
              <a:rPr lang="en-US" sz="1900" dirty="0"/>
              <a:t>SharePoint®, SQL Server®, </a:t>
            </a:r>
            <a:r>
              <a:rPr lang="en-US" sz="1900" dirty="0" smtClean="0"/>
              <a:t>Windows </a:t>
            </a:r>
            <a:r>
              <a:rPr lang="en-US" sz="1900" dirty="0"/>
              <a:t>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1900" dirty="0" smtClean="0"/>
              <a:t>.</a:t>
            </a:r>
            <a:endParaRPr lang="en-US" sz="1900" dirty="0"/>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 AOS Server(s)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20</a:t>
            </a:fld>
            <a:endParaRPr lang="en-US"/>
          </a:p>
        </p:txBody>
      </p:sp>
      <p:sp>
        <p:nvSpPr>
          <p:cNvPr id="4" name="Content Placeholder 3"/>
          <p:cNvSpPr>
            <a:spLocks noGrp="1"/>
          </p:cNvSpPr>
          <p:nvPr>
            <p:ph sz="quarter" idx="13"/>
          </p:nvPr>
        </p:nvSpPr>
        <p:spPr/>
        <p:txBody>
          <a:bodyPr/>
          <a:lstStyle/>
          <a:p>
            <a:r>
              <a:rPr lang="en-US" dirty="0"/>
              <a:t>Before you install</a:t>
            </a:r>
          </a:p>
          <a:p>
            <a:pPr lvl="1"/>
            <a:r>
              <a:rPr lang="en-US" dirty="0" smtClean="0"/>
              <a:t>Create a dedicated </a:t>
            </a:r>
            <a:r>
              <a:rPr lang="en-US" dirty="0"/>
              <a:t>domain account for </a:t>
            </a:r>
            <a:r>
              <a:rPr lang="en-US" dirty="0" smtClean="0"/>
              <a:t>the AOS </a:t>
            </a:r>
            <a:r>
              <a:rPr lang="en-US" dirty="0"/>
              <a:t>service</a:t>
            </a:r>
          </a:p>
          <a:p>
            <a:pPr lvl="1"/>
            <a:r>
              <a:rPr lang="en-US" dirty="0"/>
              <a:t>Verify permissions</a:t>
            </a:r>
          </a:p>
          <a:p>
            <a:pPr lvl="1"/>
            <a:r>
              <a:rPr lang="en-US" dirty="0"/>
              <a:t>Check </a:t>
            </a:r>
            <a:r>
              <a:rPr lang="en-US" dirty="0" smtClean="0"/>
              <a:t>prerequisites</a:t>
            </a:r>
            <a:endParaRPr lang="en-US" dirty="0"/>
          </a:p>
          <a:p>
            <a:r>
              <a:rPr lang="en-US" dirty="0"/>
              <a:t>Install an AOS instance</a:t>
            </a:r>
          </a:p>
          <a:p>
            <a:r>
              <a:rPr lang="en-US" dirty="0"/>
              <a:t>Start the AOS service</a:t>
            </a:r>
          </a:p>
          <a:p>
            <a:r>
              <a:rPr lang="en-US" dirty="0"/>
              <a:t>Modify the registry (optional</a:t>
            </a:r>
            <a:r>
              <a:rPr lang="en-US" dirty="0" smtClean="0"/>
              <a:t>)</a:t>
            </a:r>
            <a:endParaRPr lang="en-US" dirty="0"/>
          </a:p>
        </p:txBody>
      </p:sp>
    </p:spTree>
    <p:extLst>
      <p:ext uri="{BB962C8B-B14F-4D97-AF65-F5344CB8AC3E}">
        <p14:creationId xmlns:p14="http://schemas.microsoft.com/office/powerpoint/2010/main" val="24856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Video: Install an AOS Instance</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21</a:t>
            </a:fld>
            <a:endParaRPr lang="en-US"/>
          </a:p>
        </p:txBody>
      </p:sp>
      <p:sp>
        <p:nvSpPr>
          <p:cNvPr id="4" name="Content Placeholder 3"/>
          <p:cNvSpPr>
            <a:spLocks noGrp="1"/>
          </p:cNvSpPr>
          <p:nvPr>
            <p:ph sz="quarter" idx="13"/>
          </p:nvPr>
        </p:nvSpPr>
        <p:spPr/>
        <p:txBody>
          <a:bodyPr/>
          <a:lstStyle/>
          <a:p>
            <a:r>
              <a:rPr lang="en-US" dirty="0"/>
              <a:t>Your instructor will show a video </a:t>
            </a:r>
            <a:r>
              <a:rPr lang="en-US" dirty="0" smtClean="0"/>
              <a:t>about how </a:t>
            </a:r>
            <a:r>
              <a:rPr lang="en-US" dirty="0"/>
              <a:t>to install an AOS </a:t>
            </a:r>
            <a:r>
              <a:rPr lang="en-US" dirty="0" smtClean="0"/>
              <a:t>instance</a:t>
            </a:r>
            <a:endParaRPr lang="en-US" dirty="0"/>
          </a:p>
          <a:p>
            <a:endParaRPr lang="en-US" dirty="0"/>
          </a:p>
        </p:txBody>
      </p:sp>
    </p:spTree>
    <p:extLst>
      <p:ext uri="{BB962C8B-B14F-4D97-AF65-F5344CB8AC3E}">
        <p14:creationId xmlns:p14="http://schemas.microsoft.com/office/powerpoint/2010/main" val="2253768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Notes Continued</a:t>
            </a:r>
            <a:endParaRPr lang="en-US"/>
          </a:p>
        </p:txBody>
      </p:sp>
      <p:sp>
        <p:nvSpPr>
          <p:cNvPr id="3" name="Slide Number Placeholder 2"/>
          <p:cNvSpPr>
            <a:spLocks noGrp="1"/>
          </p:cNvSpPr>
          <p:nvPr>
            <p:ph type="sldNum" sz="quarter" idx="11"/>
          </p:nvPr>
        </p:nvSpPr>
        <p:spPr/>
        <p:txBody>
          <a:bodyPr/>
          <a:lstStyle/>
          <a:p>
            <a:fld id="{74A398B2-5A34-1A4A-811E-F4027282568C}" type="slidenum">
              <a:rPr lang="en-US" smtClean="0"/>
              <a:pPr/>
              <a:t>22</a:t>
            </a:fld>
            <a:endParaRPr lang="en-US"/>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335017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 Client(s)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23</a:t>
            </a:fld>
            <a:endParaRPr lang="en-US"/>
          </a:p>
        </p:txBody>
      </p:sp>
      <p:sp>
        <p:nvSpPr>
          <p:cNvPr id="4" name="Content Placeholder 3"/>
          <p:cNvSpPr>
            <a:spLocks noGrp="1"/>
          </p:cNvSpPr>
          <p:nvPr>
            <p:ph sz="quarter" idx="13"/>
          </p:nvPr>
        </p:nvSpPr>
        <p:spPr/>
        <p:txBody>
          <a:bodyPr/>
          <a:lstStyle/>
          <a:p>
            <a:r>
              <a:rPr lang="en-US" b="1" dirty="0" smtClean="0"/>
              <a:t>Installation types</a:t>
            </a:r>
          </a:p>
          <a:p>
            <a:pPr lvl="1"/>
            <a:r>
              <a:rPr lang="en-US" dirty="0" smtClean="0"/>
              <a:t>Business user</a:t>
            </a:r>
          </a:p>
          <a:p>
            <a:pPr lvl="1"/>
            <a:r>
              <a:rPr lang="en-US" dirty="0" smtClean="0"/>
              <a:t>Developer</a:t>
            </a:r>
          </a:p>
          <a:p>
            <a:pPr lvl="1"/>
            <a:r>
              <a:rPr lang="en-US" dirty="0" smtClean="0"/>
              <a:t>Administrator</a:t>
            </a:r>
            <a:endParaRPr lang="en-US" dirty="0"/>
          </a:p>
        </p:txBody>
      </p:sp>
    </p:spTree>
    <p:extLst>
      <p:ext uri="{BB962C8B-B14F-4D97-AF65-F5344CB8AC3E}">
        <p14:creationId xmlns:p14="http://schemas.microsoft.com/office/powerpoint/2010/main" val="1866844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Initialization Checklist</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24</a:t>
            </a:fld>
            <a:endParaRPr lang="en-US"/>
          </a:p>
        </p:txBody>
      </p:sp>
      <p:sp>
        <p:nvSpPr>
          <p:cNvPr id="4" name="Content Placeholder 3"/>
          <p:cNvSpPr>
            <a:spLocks noGrp="1"/>
          </p:cNvSpPr>
          <p:nvPr>
            <p:ph sz="quarter" idx="13"/>
          </p:nvPr>
        </p:nvSpPr>
        <p:spPr/>
        <p:txBody>
          <a:bodyPr/>
          <a:lstStyle/>
          <a:p>
            <a:r>
              <a:rPr lang="en-US" b="1" dirty="0" smtClean="0"/>
              <a:t>Step1: Prepare initialization</a:t>
            </a:r>
          </a:p>
          <a:p>
            <a:pPr lvl="1"/>
            <a:r>
              <a:rPr lang="en-US" dirty="0" smtClean="0"/>
              <a:t>Compile the application</a:t>
            </a:r>
          </a:p>
          <a:p>
            <a:pPr lvl="1"/>
            <a:r>
              <a:rPr lang="en-US" dirty="0" smtClean="0"/>
              <a:t>Compile into .NET Framework CIL</a:t>
            </a:r>
          </a:p>
          <a:p>
            <a:pPr lvl="1"/>
            <a:r>
              <a:rPr lang="en-US" dirty="0" smtClean="0"/>
              <a:t>Provide license information</a:t>
            </a:r>
          </a:p>
          <a:p>
            <a:pPr lvl="1"/>
            <a:r>
              <a:rPr lang="en-US" dirty="0" smtClean="0"/>
              <a:t>Configure application functionality</a:t>
            </a:r>
          </a:p>
          <a:p>
            <a:pPr lvl="1"/>
            <a:r>
              <a:rPr lang="en-US" dirty="0" smtClean="0"/>
              <a:t>Provide customer feedback option</a:t>
            </a:r>
          </a:p>
          <a:p>
            <a:pPr lvl="1"/>
            <a:r>
              <a:rPr lang="en-US" dirty="0" smtClean="0"/>
              <a:t>Modify data types</a:t>
            </a:r>
            <a:endParaRPr lang="en-US" dirty="0"/>
          </a:p>
        </p:txBody>
      </p:sp>
    </p:spTree>
    <p:extLst>
      <p:ext uri="{BB962C8B-B14F-4D97-AF65-F5344CB8AC3E}">
        <p14:creationId xmlns:p14="http://schemas.microsoft.com/office/powerpoint/2010/main" val="2415392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Initialization Checklist</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25</a:t>
            </a:fld>
            <a:endParaRPr lang="en-US"/>
          </a:p>
        </p:txBody>
      </p:sp>
      <p:sp>
        <p:nvSpPr>
          <p:cNvPr id="4" name="Content Placeholder 3"/>
          <p:cNvSpPr>
            <a:spLocks noGrp="1"/>
          </p:cNvSpPr>
          <p:nvPr>
            <p:ph sz="quarter" idx="13"/>
          </p:nvPr>
        </p:nvSpPr>
        <p:spPr/>
        <p:txBody>
          <a:bodyPr/>
          <a:lstStyle/>
          <a:p>
            <a:r>
              <a:rPr lang="en-US" b="1" dirty="0" smtClean="0"/>
              <a:t>Step 2: Synchronize database</a:t>
            </a:r>
          </a:p>
          <a:p>
            <a:pPr lvl="1"/>
            <a:r>
              <a:rPr lang="en-US" dirty="0" smtClean="0"/>
              <a:t>Synchronize database</a:t>
            </a:r>
            <a:endParaRPr lang="en-US" dirty="0"/>
          </a:p>
        </p:txBody>
      </p:sp>
    </p:spTree>
    <p:extLst>
      <p:ext uri="{BB962C8B-B14F-4D97-AF65-F5344CB8AC3E}">
        <p14:creationId xmlns:p14="http://schemas.microsoft.com/office/powerpoint/2010/main" val="2205774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Initialization Checklist</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26</a:t>
            </a:fld>
            <a:endParaRPr lang="en-US"/>
          </a:p>
        </p:txBody>
      </p:sp>
      <p:sp>
        <p:nvSpPr>
          <p:cNvPr id="4" name="Content Placeholder 3"/>
          <p:cNvSpPr>
            <a:spLocks noGrp="1"/>
          </p:cNvSpPr>
          <p:nvPr>
            <p:ph sz="quarter" idx="13"/>
          </p:nvPr>
        </p:nvSpPr>
        <p:spPr/>
        <p:txBody>
          <a:bodyPr/>
          <a:lstStyle/>
          <a:p>
            <a:r>
              <a:rPr lang="en-US" b="1" dirty="0" smtClean="0"/>
              <a:t>Step 3: Initialize system</a:t>
            </a:r>
          </a:p>
          <a:p>
            <a:pPr lvl="1"/>
            <a:r>
              <a:rPr lang="en-US" dirty="0" smtClean="0"/>
              <a:t>Configure legal entities</a:t>
            </a:r>
          </a:p>
          <a:p>
            <a:pPr lvl="1"/>
            <a:r>
              <a:rPr lang="en-US" dirty="0" smtClean="0"/>
              <a:t>Set up system parameter</a:t>
            </a:r>
          </a:p>
          <a:p>
            <a:pPr lvl="1"/>
            <a:r>
              <a:rPr lang="en-US" dirty="0" smtClean="0"/>
              <a:t>Configure system accounts</a:t>
            </a:r>
          </a:p>
          <a:p>
            <a:pPr lvl="1"/>
            <a:r>
              <a:rPr lang="en-US" dirty="0" smtClean="0"/>
              <a:t>Import data</a:t>
            </a:r>
          </a:p>
          <a:p>
            <a:pPr lvl="1"/>
            <a:r>
              <a:rPr lang="en-US" dirty="0" smtClean="0"/>
              <a:t>Initialize user profiles</a:t>
            </a:r>
          </a:p>
          <a:p>
            <a:pPr lvl="1"/>
            <a:r>
              <a:rPr lang="en-US" dirty="0" smtClean="0"/>
              <a:t>Set up Application Integration Framework (AIF)</a:t>
            </a:r>
          </a:p>
          <a:p>
            <a:pPr lvl="1"/>
            <a:endParaRPr lang="en-US" dirty="0"/>
          </a:p>
        </p:txBody>
      </p:sp>
    </p:spTree>
    <p:extLst>
      <p:ext uri="{BB962C8B-B14F-4D97-AF65-F5344CB8AC3E}">
        <p14:creationId xmlns:p14="http://schemas.microsoft.com/office/powerpoint/2010/main" val="2178642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Video: Install Client and Perform Initialization Checklist Tasks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27</a:t>
            </a:fld>
            <a:endParaRPr lang="en-US"/>
          </a:p>
        </p:txBody>
      </p:sp>
      <p:sp>
        <p:nvSpPr>
          <p:cNvPr id="4" name="Content Placeholder 3"/>
          <p:cNvSpPr>
            <a:spLocks noGrp="1"/>
          </p:cNvSpPr>
          <p:nvPr>
            <p:ph sz="quarter" idx="13"/>
          </p:nvPr>
        </p:nvSpPr>
        <p:spPr/>
        <p:txBody>
          <a:bodyPr/>
          <a:lstStyle/>
          <a:p>
            <a:r>
              <a:rPr lang="en-US" dirty="0"/>
              <a:t>Your instructor will show a video </a:t>
            </a:r>
            <a:r>
              <a:rPr lang="en-US" dirty="0" smtClean="0"/>
              <a:t>about how </a:t>
            </a:r>
            <a:r>
              <a:rPr lang="en-US" dirty="0"/>
              <a:t>to install the </a:t>
            </a:r>
            <a:r>
              <a:rPr lang="en-US" dirty="0" smtClean="0"/>
              <a:t>Microsoft Dynamics AX </a:t>
            </a:r>
            <a:r>
              <a:rPr lang="en-US" dirty="0"/>
              <a:t>client role and complete the initialization checklist tasks</a:t>
            </a:r>
            <a:r>
              <a:rPr lang="en-US" dirty="0" smtClean="0"/>
              <a:t>.</a:t>
            </a:r>
            <a:endParaRPr lang="en-US" dirty="0"/>
          </a:p>
        </p:txBody>
      </p:sp>
    </p:spTree>
    <p:extLst>
      <p:ext uri="{BB962C8B-B14F-4D97-AF65-F5344CB8AC3E}">
        <p14:creationId xmlns:p14="http://schemas.microsoft.com/office/powerpoint/2010/main" val="1357732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28</a:t>
            </a:fld>
            <a:endParaRPr lang="en-US"/>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64674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29</a:t>
            </a:fld>
            <a:endParaRPr lang="en-US"/>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773272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Students:   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pPr marL="0" indent="0">
              <a:buNone/>
            </a:pPr>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pPr marL="0" indent="0">
              <a:buNone/>
            </a:pPr>
            <a:r>
              <a:rPr lang="en-US" dirty="0" smtClean="0"/>
              <a:t>Most slides will have supporting text that you can view now or after the delivery</a:t>
            </a:r>
          </a:p>
          <a:p>
            <a:pPr marL="0" indent="0">
              <a:buNone/>
            </a:pPr>
            <a:r>
              <a:rPr lang="en-US" dirty="0" smtClean="0"/>
              <a:t>Add notes to your copy of the presentation if you want to</a:t>
            </a:r>
          </a:p>
          <a:p>
            <a:pPr marL="0" indent="0">
              <a:buNone/>
            </a:pPr>
            <a:r>
              <a:rPr lang="en-US" dirty="0" smtClean="0"/>
              <a:t>You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Version Numbers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30</a:t>
            </a:fld>
            <a:endParaRPr lang="en-US"/>
          </a:p>
        </p:txBody>
      </p:sp>
      <p:sp>
        <p:nvSpPr>
          <p:cNvPr id="4" name="Content Placeholder 3"/>
          <p:cNvSpPr>
            <a:spLocks noGrp="1"/>
          </p:cNvSpPr>
          <p:nvPr>
            <p:ph sz="quarter" idx="13"/>
          </p:nvPr>
        </p:nvSpPr>
        <p:spPr/>
        <p:txBody>
          <a:bodyPr/>
          <a:lstStyle/>
          <a:p>
            <a:r>
              <a:rPr lang="en-US" b="1" dirty="0" smtClean="0"/>
              <a:t>Check build numbers</a:t>
            </a:r>
          </a:p>
          <a:p>
            <a:pPr lvl="1"/>
            <a:r>
              <a:rPr lang="en-US" dirty="0" smtClean="0"/>
              <a:t>Application: Help\About Microsoft Dynamics AX</a:t>
            </a:r>
          </a:p>
          <a:p>
            <a:pPr lvl="1"/>
            <a:r>
              <a:rPr lang="en-US" dirty="0" smtClean="0"/>
              <a:t>Kernel: Check version of AX32.exe and AX32Serv.exe</a:t>
            </a:r>
          </a:p>
          <a:p>
            <a:endParaRPr lang="en-US" dirty="0" smtClean="0"/>
          </a:p>
          <a:p>
            <a:r>
              <a:rPr lang="en-US" b="1" dirty="0" smtClean="0"/>
              <a:t>Interpret the build numbers</a:t>
            </a:r>
          </a:p>
          <a:p>
            <a:pPr lvl="1"/>
            <a:r>
              <a:rPr lang="en-US" dirty="0" smtClean="0"/>
              <a:t>MSDN blog</a:t>
            </a:r>
          </a:p>
          <a:p>
            <a:endParaRPr lang="en-US" dirty="0"/>
          </a:p>
        </p:txBody>
      </p:sp>
    </p:spTree>
    <p:extLst>
      <p:ext uri="{BB962C8B-B14F-4D97-AF65-F5344CB8AC3E}">
        <p14:creationId xmlns:p14="http://schemas.microsoft.com/office/powerpoint/2010/main" val="1665977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Microsoft Dynamics AX 2012 Version Numbers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31</a:t>
            </a:fld>
            <a:endParaRPr lang="en-US"/>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423271524"/>
              </p:ext>
            </p:extLst>
          </p:nvPr>
        </p:nvGraphicFramePr>
        <p:xfrm>
          <a:off x="2362200" y="348656"/>
          <a:ext cx="6172200" cy="4453938"/>
        </p:xfrm>
        <a:graphic>
          <a:graphicData uri="http://schemas.openxmlformats.org/drawingml/2006/table">
            <a:tbl>
              <a:tblPr firstRow="1" firstCol="1" bandRow="1">
                <a:tableStyleId>{5C22544A-7EE6-4342-B048-85BDC9FD1C3A}</a:tableStyleId>
              </a:tblPr>
              <a:tblGrid>
                <a:gridCol w="1234440"/>
                <a:gridCol w="1234440"/>
                <a:gridCol w="1234440"/>
                <a:gridCol w="1234440"/>
                <a:gridCol w="1234440"/>
              </a:tblGrid>
              <a:tr h="471736">
                <a:tc gridSpan="5">
                  <a:txBody>
                    <a:bodyPr/>
                    <a:lstStyle/>
                    <a:p>
                      <a:pPr marL="0" marR="0">
                        <a:lnSpc>
                          <a:spcPct val="107000"/>
                        </a:lnSpc>
                        <a:spcBef>
                          <a:spcPts val="0"/>
                        </a:spcBef>
                        <a:spcAft>
                          <a:spcPts val="800"/>
                        </a:spcAft>
                      </a:pPr>
                      <a:r>
                        <a:rPr lang="en-US" sz="1300" dirty="0">
                          <a:effectLst/>
                        </a:rPr>
                        <a:t>Microsoft Dynamics AX 2012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6954">
                <a:tc>
                  <a:txBody>
                    <a:bodyPr/>
                    <a:lstStyle/>
                    <a:p>
                      <a:pPr marL="0" marR="0">
                        <a:lnSpc>
                          <a:spcPct val="107000"/>
                        </a:lnSpc>
                        <a:spcBef>
                          <a:spcPts val="0"/>
                        </a:spcBef>
                        <a:spcAft>
                          <a:spcPts val="0"/>
                        </a:spcAft>
                      </a:pPr>
                      <a:r>
                        <a:rPr lang="en-US" sz="1050">
                          <a:effectLst/>
                        </a:rPr>
                        <a:t>Version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dirty="0">
                          <a:effectLst/>
                        </a:rPr>
                        <a:t>Kernel build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Application build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Comment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Comment/Link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r h="346954">
                <a:tc>
                  <a:txBody>
                    <a:bodyPr/>
                    <a:lstStyle/>
                    <a:p>
                      <a:pPr marL="0" marR="0">
                        <a:lnSpc>
                          <a:spcPct val="107000"/>
                        </a:lnSpc>
                        <a:spcBef>
                          <a:spcPts val="0"/>
                        </a:spcBef>
                        <a:spcAft>
                          <a:spcPts val="0"/>
                        </a:spcAft>
                      </a:pPr>
                      <a:r>
                        <a:rPr lang="en-US" sz="1050">
                          <a:effectLst/>
                        </a:rPr>
                        <a:t>Cumulative Update 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6.0.1108.4316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6.0.1108.4316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29 Apr 2013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u="sng" dirty="0">
                          <a:solidFill>
                            <a:schemeClr val="accent1"/>
                          </a:solidFill>
                          <a:effectLst/>
                          <a:hlinkClick r:id="rId3" tooltip="Cumulative Update 5 for Microsoft Dynamics AX 2012"/>
                        </a:rPr>
                        <a:t>KB2828929</a:t>
                      </a:r>
                      <a:endParaRPr lang="en-US" sz="1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r h="346954">
                <a:tc>
                  <a:txBody>
                    <a:bodyPr/>
                    <a:lstStyle/>
                    <a:p>
                      <a:pPr marL="0" marR="0">
                        <a:lnSpc>
                          <a:spcPct val="107000"/>
                        </a:lnSpc>
                        <a:spcBef>
                          <a:spcPts val="0"/>
                        </a:spcBef>
                        <a:spcAft>
                          <a:spcPts val="0"/>
                        </a:spcAft>
                      </a:pPr>
                      <a:r>
                        <a:rPr lang="en-US" sz="1050">
                          <a:effectLst/>
                        </a:rPr>
                        <a:t>Cumulative Update 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6.0.1108.2423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6.0.1108.2423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02 Dec 2012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u="sng">
                          <a:solidFill>
                            <a:schemeClr val="accent1"/>
                          </a:solidFill>
                          <a:effectLst/>
                          <a:hlinkClick r:id="rId4" tooltip="Cumulative Update 4 for Microsoft Dynamics AX 2012 "/>
                        </a:rPr>
                        <a:t>KB2765124</a:t>
                      </a:r>
                      <a:endParaRPr lang="en-US" sz="1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r h="346954">
                <a:tc>
                  <a:txBody>
                    <a:bodyPr/>
                    <a:lstStyle/>
                    <a:p>
                      <a:pPr marL="0" marR="0">
                        <a:lnSpc>
                          <a:spcPct val="107000"/>
                        </a:lnSpc>
                        <a:spcBef>
                          <a:spcPts val="0"/>
                        </a:spcBef>
                        <a:spcAft>
                          <a:spcPts val="0"/>
                        </a:spcAft>
                      </a:pPr>
                      <a:r>
                        <a:rPr lang="en-US" sz="1050">
                          <a:effectLst/>
                        </a:rPr>
                        <a:t>Cumulative Update 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6.0.1108.670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6.0.1108.670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28 Jun 2012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u="sng">
                          <a:solidFill>
                            <a:schemeClr val="accent1"/>
                          </a:solidFill>
                          <a:effectLst/>
                          <a:hlinkClick r:id="rId5" tooltip="Cumulative Update 3 for Microsoft Dynamics AX 2012 "/>
                        </a:rPr>
                        <a:t>KB2709934</a:t>
                      </a:r>
                      <a:endParaRPr lang="en-US" sz="1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r h="346954">
                <a:tc>
                  <a:txBody>
                    <a:bodyPr/>
                    <a:lstStyle/>
                    <a:p>
                      <a:pPr marL="0" marR="0">
                        <a:lnSpc>
                          <a:spcPct val="107000"/>
                        </a:lnSpc>
                        <a:spcBef>
                          <a:spcPts val="0"/>
                        </a:spcBef>
                        <a:spcAft>
                          <a:spcPts val="0"/>
                        </a:spcAft>
                      </a:pPr>
                      <a:r>
                        <a:rPr lang="en-US" sz="1050">
                          <a:effectLst/>
                        </a:rPr>
                        <a:t>Cumulative Update 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6.0.947.280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6.0.947.280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16 Nov 2011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u="sng" dirty="0">
                          <a:solidFill>
                            <a:schemeClr val="accent1"/>
                          </a:solidFill>
                          <a:effectLst/>
                          <a:hlinkClick r:id="rId6" tooltip="Cumulative Update 2 for Microsoft Dynamics AX 2012 "/>
                        </a:rPr>
                        <a:t>KB2606916</a:t>
                      </a:r>
                      <a:endParaRPr lang="en-US" sz="1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r h="346954">
                <a:tc>
                  <a:txBody>
                    <a:bodyPr/>
                    <a:lstStyle/>
                    <a:p>
                      <a:pPr marL="0" marR="0">
                        <a:lnSpc>
                          <a:spcPct val="107000"/>
                        </a:lnSpc>
                        <a:spcBef>
                          <a:spcPts val="0"/>
                        </a:spcBef>
                        <a:spcAft>
                          <a:spcPts val="0"/>
                        </a:spcAft>
                      </a:pPr>
                      <a:r>
                        <a:rPr lang="en-US" sz="1050">
                          <a:effectLst/>
                        </a:rPr>
                        <a:t>Cumulative Update 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6.0.947.61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6.0.947.61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01 Aug 2011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u="sng">
                          <a:solidFill>
                            <a:schemeClr val="accent1"/>
                          </a:solidFill>
                          <a:effectLst/>
                          <a:hlinkClick r:id="rId7" tooltip="Cumulative Update 1 for Microsoft Dynamics AX 2012 "/>
                        </a:rPr>
                        <a:t>KB2579565</a:t>
                      </a:r>
                      <a:endParaRPr lang="en-US" sz="1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r h="346954">
                <a:tc>
                  <a:txBody>
                    <a:bodyPr/>
                    <a:lstStyle/>
                    <a:p>
                      <a:pPr marL="0" marR="0">
                        <a:lnSpc>
                          <a:spcPct val="107000"/>
                        </a:lnSpc>
                        <a:spcBef>
                          <a:spcPts val="0"/>
                        </a:spcBef>
                        <a:spcAft>
                          <a:spcPts val="0"/>
                        </a:spcAft>
                      </a:pPr>
                      <a:r>
                        <a:rPr lang="en-US" sz="1050">
                          <a:effectLst/>
                        </a:rPr>
                        <a:t>Hotfixes [new]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6.0.1108.xxx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6.0.1108.xxx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After 15 Feb 2012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u="sng">
                          <a:solidFill>
                            <a:schemeClr val="accent1"/>
                          </a:solidFill>
                          <a:effectLst/>
                          <a:hlinkClick r:id="rId8" tooltip="Hot Fixes Released For Microsoft Dynamics AX 2012"/>
                        </a:rPr>
                        <a:t>Published Hotfixes</a:t>
                      </a:r>
                      <a:endParaRPr lang="en-US" sz="1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r h="346954">
                <a:tc>
                  <a:txBody>
                    <a:bodyPr/>
                    <a:lstStyle/>
                    <a:p>
                      <a:pPr marL="0" marR="0">
                        <a:lnSpc>
                          <a:spcPct val="107000"/>
                        </a:lnSpc>
                        <a:spcBef>
                          <a:spcPts val="0"/>
                        </a:spcBef>
                        <a:spcAft>
                          <a:spcPts val="0"/>
                        </a:spcAft>
                      </a:pPr>
                      <a:r>
                        <a:rPr lang="en-US" sz="1050">
                          <a:effectLst/>
                        </a:rPr>
                        <a:t>Hotfixes [old]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6.0.947.xxx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6.0.947.xxx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Until 15 Feb 2012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u="sng">
                          <a:solidFill>
                            <a:schemeClr val="accent1"/>
                          </a:solidFill>
                          <a:effectLst/>
                          <a:hlinkClick r:id="rId8" tooltip="Hot Fixes Released For Microsoft Dynamics AX 2012"/>
                        </a:rPr>
                        <a:t>Published Hotfixes</a:t>
                      </a:r>
                      <a:endParaRPr lang="en-US" sz="1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r h="596676">
                <a:tc>
                  <a:txBody>
                    <a:bodyPr/>
                    <a:lstStyle/>
                    <a:p>
                      <a:pPr marL="0" marR="0">
                        <a:lnSpc>
                          <a:spcPct val="107000"/>
                        </a:lnSpc>
                        <a:spcBef>
                          <a:spcPts val="0"/>
                        </a:spcBef>
                        <a:spcAft>
                          <a:spcPts val="0"/>
                        </a:spcAft>
                      </a:pPr>
                      <a:r>
                        <a:rPr lang="en-US" sz="1050">
                          <a:effectLst/>
                        </a:rPr>
                        <a:t>Feature Pack 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6.0.947.862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6.0.947.280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Solution build </a:t>
                      </a:r>
                      <a:br>
                        <a:rPr lang="en-US" sz="1050">
                          <a:effectLst/>
                        </a:rPr>
                      </a:br>
                      <a:r>
                        <a:rPr lang="en-US" sz="1050">
                          <a:effectLst/>
                        </a:rPr>
                        <a:t>6.0.1108.0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u="sng">
                          <a:solidFill>
                            <a:schemeClr val="accent1"/>
                          </a:solidFill>
                          <a:effectLst/>
                          <a:hlinkClick r:id="rId9" tooltip="Microsoft Dynamics AX 2012 Feature Pack "/>
                        </a:rPr>
                        <a:t>Feature Pack 1</a:t>
                      </a:r>
                      <a:endParaRPr lang="en-US" sz="1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r h="346954">
                <a:tc>
                  <a:txBody>
                    <a:bodyPr/>
                    <a:lstStyle/>
                    <a:p>
                      <a:pPr marL="0" marR="0">
                        <a:lnSpc>
                          <a:spcPct val="107000"/>
                        </a:lnSpc>
                        <a:spcBef>
                          <a:spcPts val="0"/>
                        </a:spcBef>
                        <a:spcAft>
                          <a:spcPts val="0"/>
                        </a:spcAft>
                      </a:pPr>
                      <a:r>
                        <a:rPr lang="en-US" sz="1050">
                          <a:effectLst/>
                        </a:rPr>
                        <a:t>RTM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6.0.947.0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6.0.947.0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050" u="sng" dirty="0">
                          <a:solidFill>
                            <a:schemeClr val="accent1"/>
                          </a:solidFill>
                          <a:effectLst/>
                          <a:hlinkClick r:id="rId10" tooltip="Microsoft Dynamics AX 2012 "/>
                        </a:rPr>
                        <a:t>RTM</a:t>
                      </a:r>
                      <a:endParaRPr lang="en-US" sz="1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bl>
          </a:graphicData>
        </a:graphic>
      </p:graphicFrame>
    </p:spTree>
    <p:extLst>
      <p:ext uri="{BB962C8B-B14F-4D97-AF65-F5344CB8AC3E}">
        <p14:creationId xmlns:p14="http://schemas.microsoft.com/office/powerpoint/2010/main" val="2346505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Microsoft Dynamics AX 2012 R2 Version Numbers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32</a:t>
            </a:fld>
            <a:endParaRPr lang="en-US"/>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1448855428"/>
              </p:ext>
            </p:extLst>
          </p:nvPr>
        </p:nvGraphicFramePr>
        <p:xfrm>
          <a:off x="2362200" y="742950"/>
          <a:ext cx="6172200" cy="2374700"/>
        </p:xfrm>
        <a:graphic>
          <a:graphicData uri="http://schemas.openxmlformats.org/drawingml/2006/table">
            <a:tbl>
              <a:tblPr firstRow="1" firstCol="1" bandRow="1">
                <a:tableStyleId>{5C22544A-7EE6-4342-B048-85BDC9FD1C3A}</a:tableStyleId>
              </a:tblPr>
              <a:tblGrid>
                <a:gridCol w="1234440"/>
                <a:gridCol w="1234440"/>
                <a:gridCol w="1234440"/>
                <a:gridCol w="1234440"/>
                <a:gridCol w="1234440"/>
              </a:tblGrid>
              <a:tr h="474940">
                <a:tc gridSpan="5">
                  <a:txBody>
                    <a:bodyPr/>
                    <a:lstStyle/>
                    <a:p>
                      <a:pPr marL="0" marR="0">
                        <a:lnSpc>
                          <a:spcPct val="107000"/>
                        </a:lnSpc>
                        <a:spcBef>
                          <a:spcPts val="1200"/>
                        </a:spcBef>
                        <a:spcAft>
                          <a:spcPts val="0"/>
                        </a:spcAft>
                      </a:pPr>
                      <a:r>
                        <a:rPr lang="en-US" sz="1050" kern="0" dirty="0">
                          <a:effectLst/>
                        </a:rPr>
                        <a:t>Microsoft Dynamics AX 2012 R2</a:t>
                      </a:r>
                      <a:endParaRPr lang="en-US" sz="105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8575" marR="28575" marT="28575" marB="2857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74940">
                <a:tc>
                  <a:txBody>
                    <a:bodyPr/>
                    <a:lstStyle/>
                    <a:p>
                      <a:pPr marL="0" marR="0">
                        <a:lnSpc>
                          <a:spcPct val="107000"/>
                        </a:lnSpc>
                        <a:spcBef>
                          <a:spcPts val="0"/>
                        </a:spcBef>
                        <a:spcAft>
                          <a:spcPts val="800"/>
                        </a:spcAft>
                      </a:pPr>
                      <a:r>
                        <a:rPr lang="en-US" sz="1050">
                          <a:effectLst/>
                        </a:rPr>
                        <a:t>Version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dirty="0">
                          <a:effectLst/>
                        </a:rPr>
                        <a:t>Kernel build</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a:effectLst/>
                        </a:rPr>
                        <a:t>Application build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a:effectLst/>
                        </a:rPr>
                        <a:t>Comment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a:effectLst/>
                        </a:rPr>
                        <a:t>Link</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r h="474940">
                <a:tc>
                  <a:txBody>
                    <a:bodyPr/>
                    <a:lstStyle/>
                    <a:p>
                      <a:pPr marL="0" marR="0">
                        <a:lnSpc>
                          <a:spcPct val="107000"/>
                        </a:lnSpc>
                        <a:spcBef>
                          <a:spcPts val="0"/>
                        </a:spcBef>
                        <a:spcAft>
                          <a:spcPts val="800"/>
                        </a:spcAft>
                      </a:pPr>
                      <a:r>
                        <a:rPr lang="en-US" sz="1050">
                          <a:effectLst/>
                        </a:rPr>
                        <a:t>Cumulative Update 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a:effectLst/>
                        </a:rPr>
                        <a:t>6.2.1000.156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a:effectLst/>
                        </a:rPr>
                        <a:t>6.2.1000.156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a:effectLst/>
                        </a:rPr>
                        <a:t>25 Feb 2013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u="sng">
                          <a:effectLst/>
                          <a:hlinkClick r:id="rId3" tooltip="Cumulative Update 1 for Microsoft Dynamics AX 2012 R2"/>
                        </a:rPr>
                        <a:t>KB2807685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r h="474940">
                <a:tc>
                  <a:txBody>
                    <a:bodyPr/>
                    <a:lstStyle/>
                    <a:p>
                      <a:pPr marL="0" marR="0">
                        <a:lnSpc>
                          <a:spcPct val="107000"/>
                        </a:lnSpc>
                        <a:spcBef>
                          <a:spcPts val="0"/>
                        </a:spcBef>
                        <a:spcAft>
                          <a:spcPts val="800"/>
                        </a:spcAft>
                      </a:pPr>
                      <a:r>
                        <a:rPr lang="en-US" sz="1050">
                          <a:effectLst/>
                        </a:rPr>
                        <a:t>Hotfixes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a:effectLst/>
                        </a:rPr>
                        <a:t>6.2.1000.xxx</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a:effectLst/>
                        </a:rPr>
                        <a:t>6.2.1000.xxx</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u="sng">
                          <a:effectLst/>
                          <a:hlinkClick r:id="rId4" tooltip="Hot Fixes Released for Microsoft Dynamics AX 2012 R2"/>
                        </a:rPr>
                        <a:t>Published Hotfixes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r h="474940">
                <a:tc>
                  <a:txBody>
                    <a:bodyPr/>
                    <a:lstStyle/>
                    <a:p>
                      <a:pPr marL="0" marR="0">
                        <a:lnSpc>
                          <a:spcPct val="107000"/>
                        </a:lnSpc>
                        <a:spcBef>
                          <a:spcPts val="0"/>
                        </a:spcBef>
                        <a:spcAft>
                          <a:spcPts val="800"/>
                        </a:spcAft>
                      </a:pPr>
                      <a:r>
                        <a:rPr lang="en-US" sz="1050">
                          <a:effectLst/>
                        </a:rPr>
                        <a:t>RTM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a:effectLst/>
                        </a:rPr>
                        <a:t>6.2.158.0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a:effectLst/>
                        </a:rPr>
                        <a:t>6.2.158.0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a:effectLst/>
                        </a:rPr>
                        <a:t> 01 Dec 2012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800"/>
                        </a:spcAft>
                      </a:pPr>
                      <a:r>
                        <a:rPr lang="en-US" sz="1050" u="sng" dirty="0">
                          <a:effectLst/>
                          <a:hlinkClick r:id="rId5" tooltip="Microsoft Dynamics AX 2012 R2 "/>
                        </a:rPr>
                        <a:t>RTM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r>
            </a:tbl>
          </a:graphicData>
        </a:graphic>
      </p:graphicFrame>
    </p:spTree>
    <p:extLst>
      <p:ext uri="{BB962C8B-B14F-4D97-AF65-F5344CB8AC3E}">
        <p14:creationId xmlns:p14="http://schemas.microsoft.com/office/powerpoint/2010/main" val="2426990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Client Configuration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33</a:t>
            </a:fld>
            <a:endParaRPr lang="en-US"/>
          </a:p>
        </p:txBody>
      </p:sp>
      <p:sp>
        <p:nvSpPr>
          <p:cNvPr id="4" name="Content Placeholder 3"/>
          <p:cNvSpPr>
            <a:spLocks noGrp="1"/>
          </p:cNvSpPr>
          <p:nvPr>
            <p:ph sz="quarter" idx="13"/>
          </p:nvPr>
        </p:nvSpPr>
        <p:spPr/>
        <p:txBody>
          <a:bodyPr/>
          <a:lstStyle/>
          <a:p>
            <a:r>
              <a:rPr lang="en-US" dirty="0" smtClean="0"/>
              <a:t>A configuration is a group of startup and tracing settings for an Application Object Server (AOS) instance or client that can be stored in  one of two ways:</a:t>
            </a:r>
          </a:p>
          <a:p>
            <a:pPr lvl="1"/>
            <a:r>
              <a:rPr lang="en-US" dirty="0" smtClean="0"/>
              <a:t>Windows registry</a:t>
            </a:r>
          </a:p>
          <a:p>
            <a:pPr lvl="1"/>
            <a:r>
              <a:rPr lang="en-US" dirty="0" smtClean="0"/>
              <a:t>Configuration file</a:t>
            </a:r>
            <a:endParaRPr lang="en-US" dirty="0"/>
          </a:p>
        </p:txBody>
      </p:sp>
    </p:spTree>
    <p:extLst>
      <p:ext uri="{BB962C8B-B14F-4D97-AF65-F5344CB8AC3E}">
        <p14:creationId xmlns:p14="http://schemas.microsoft.com/office/powerpoint/2010/main" val="4227854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Microsoft Dynamics AX Server Configuration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34</a:t>
            </a:fld>
            <a:endParaRPr lang="en-US"/>
          </a:p>
        </p:txBody>
      </p:sp>
      <p:sp>
        <p:nvSpPr>
          <p:cNvPr id="4" name="Content Placeholder 3"/>
          <p:cNvSpPr>
            <a:spLocks noGrp="1"/>
          </p:cNvSpPr>
          <p:nvPr>
            <p:ph sz="quarter" idx="13"/>
          </p:nvPr>
        </p:nvSpPr>
        <p:spPr/>
        <p:txBody>
          <a:bodyPr/>
          <a:lstStyle/>
          <a:p>
            <a:r>
              <a:rPr lang="en-US" dirty="0" smtClean="0"/>
              <a:t>The Microsoft Dynamics AX Server Configuration Utility is used to control settings on an AOS including:</a:t>
            </a:r>
          </a:p>
          <a:p>
            <a:pPr lvl="1"/>
            <a:r>
              <a:rPr lang="en-US" dirty="0" smtClean="0"/>
              <a:t>Database </a:t>
            </a:r>
          </a:p>
          <a:p>
            <a:pPr lvl="1"/>
            <a:r>
              <a:rPr lang="en-US" dirty="0" smtClean="0"/>
              <a:t>Connection ports </a:t>
            </a:r>
          </a:p>
          <a:p>
            <a:pPr lvl="1"/>
            <a:r>
              <a:rPr lang="en-US" dirty="0" smtClean="0"/>
              <a:t>Breakpoint and printer configuration </a:t>
            </a:r>
          </a:p>
          <a:p>
            <a:pPr lvl="1"/>
            <a:r>
              <a:rPr lang="en-US" dirty="0" smtClean="0"/>
              <a:t>Database tuning settings </a:t>
            </a:r>
            <a:endParaRPr lang="en-US" dirty="0"/>
          </a:p>
        </p:txBody>
      </p:sp>
    </p:spTree>
    <p:extLst>
      <p:ext uri="{BB962C8B-B14F-4D97-AF65-F5344CB8AC3E}">
        <p14:creationId xmlns:p14="http://schemas.microsoft.com/office/powerpoint/2010/main" val="988007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Microsoft Dynamics AX Server Configuration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35</a:t>
            </a:fld>
            <a:endParaRPr lang="en-US"/>
          </a:p>
        </p:txBody>
      </p:sp>
      <p:sp>
        <p:nvSpPr>
          <p:cNvPr id="4" name="Content Placeholder 3"/>
          <p:cNvSpPr>
            <a:spLocks noGrp="1"/>
          </p:cNvSpPr>
          <p:nvPr>
            <p:ph sz="quarter" idx="13"/>
          </p:nvPr>
        </p:nvSpPr>
        <p:spPr/>
        <p:txBody>
          <a:bodyPr/>
          <a:lstStyle/>
          <a:p>
            <a:r>
              <a:rPr lang="en-US" b="1" dirty="0" smtClean="0"/>
              <a:t>Scenario:</a:t>
            </a:r>
            <a:br>
              <a:rPr lang="en-US" b="1" dirty="0" smtClean="0"/>
            </a:br>
            <a:r>
              <a:rPr lang="en-US" dirty="0" smtClean="0"/>
              <a:t>You need to increase the maximum buffer size setting by 8 KB on the AOS servers to accommodate a custom process.</a:t>
            </a:r>
          </a:p>
          <a:p>
            <a:endParaRPr lang="en-US" dirty="0" smtClean="0"/>
          </a:p>
          <a:p>
            <a:r>
              <a:rPr lang="en-US" b="1" dirty="0" smtClean="0"/>
              <a:t>Procedure:</a:t>
            </a:r>
            <a:br>
              <a:rPr lang="en-US" b="1" dirty="0" smtClean="0"/>
            </a:br>
            <a:r>
              <a:rPr lang="en-US" dirty="0" smtClean="0"/>
              <a:t>Increase maximum buffer size.</a:t>
            </a:r>
          </a:p>
        </p:txBody>
      </p:sp>
    </p:spTree>
    <p:extLst>
      <p:ext uri="{BB962C8B-B14F-4D97-AF65-F5344CB8AC3E}">
        <p14:creationId xmlns:p14="http://schemas.microsoft.com/office/powerpoint/2010/main" val="493533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Microsoft Dynamics AX Server Configuration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36</a:t>
            </a:fld>
            <a:endParaRPr lang="en-US"/>
          </a:p>
        </p:txBody>
      </p:sp>
      <p:sp>
        <p:nvSpPr>
          <p:cNvPr id="4" name="Content Placeholder 3"/>
          <p:cNvSpPr>
            <a:spLocks noGrp="1"/>
          </p:cNvSpPr>
          <p:nvPr>
            <p:ph sz="quarter" idx="13"/>
          </p:nvPr>
        </p:nvSpPr>
        <p:spPr/>
        <p:txBody>
          <a:bodyPr/>
          <a:lstStyle/>
          <a:p>
            <a:r>
              <a:rPr lang="en-US" b="1" dirty="0" smtClean="0"/>
              <a:t>Scenario:</a:t>
            </a:r>
            <a:r>
              <a:rPr lang="en-US" dirty="0" smtClean="0"/>
              <a:t/>
            </a:r>
            <a:br>
              <a:rPr lang="en-US" dirty="0" smtClean="0"/>
            </a:br>
            <a:r>
              <a:rPr lang="en-US" dirty="0"/>
              <a:t>You need </a:t>
            </a:r>
            <a:r>
              <a:rPr lang="en-US" dirty="0" smtClean="0"/>
              <a:t>to enable breakpoints to debug a process in Microsoft Dynamics AX. </a:t>
            </a:r>
          </a:p>
          <a:p>
            <a:endParaRPr lang="en-US" dirty="0" smtClean="0"/>
          </a:p>
          <a:p>
            <a:r>
              <a:rPr lang="en-US" b="1" dirty="0" smtClean="0"/>
              <a:t>Procedure:</a:t>
            </a:r>
            <a:r>
              <a:rPr lang="en-US" dirty="0" smtClean="0"/>
              <a:t/>
            </a:r>
            <a:br>
              <a:rPr lang="en-US" dirty="0" smtClean="0"/>
            </a:br>
            <a:r>
              <a:rPr lang="en-US" dirty="0" smtClean="0"/>
              <a:t>Enable breakpoints.</a:t>
            </a:r>
          </a:p>
          <a:p>
            <a:endParaRPr lang="en-US" dirty="0"/>
          </a:p>
        </p:txBody>
      </p:sp>
    </p:spTree>
    <p:extLst>
      <p:ext uri="{BB962C8B-B14F-4D97-AF65-F5344CB8AC3E}">
        <p14:creationId xmlns:p14="http://schemas.microsoft.com/office/powerpoint/2010/main" val="16845409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Microsoft Dynamics AX Server Configuration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37</a:t>
            </a:fld>
            <a:endParaRPr lang="en-US"/>
          </a:p>
        </p:txBody>
      </p:sp>
      <p:sp>
        <p:nvSpPr>
          <p:cNvPr id="4" name="Content Placeholder 3"/>
          <p:cNvSpPr>
            <a:spLocks noGrp="1"/>
          </p:cNvSpPr>
          <p:nvPr>
            <p:ph sz="quarter" idx="13"/>
          </p:nvPr>
        </p:nvSpPr>
        <p:spPr/>
        <p:txBody>
          <a:bodyPr/>
          <a:lstStyle/>
          <a:p>
            <a:r>
              <a:rPr lang="en-US" dirty="0" smtClean="0"/>
              <a:t>Review registry location:</a:t>
            </a:r>
          </a:p>
          <a:p>
            <a:pPr lvl="1"/>
            <a:r>
              <a:rPr lang="en-US" dirty="0" smtClean="0"/>
              <a:t>HKEY_LOCAL_MACHINE\System\</a:t>
            </a:r>
            <a:r>
              <a:rPr lang="en-US" dirty="0" err="1" smtClean="0"/>
              <a:t>CurrentControlSet</a:t>
            </a:r>
            <a:r>
              <a:rPr lang="en-US" dirty="0" smtClean="0"/>
              <a:t>\services\Dynamics Server\6.0\01\</a:t>
            </a:r>
            <a:r>
              <a:rPr lang="en-US" i="1" dirty="0" smtClean="0"/>
              <a:t>configuration</a:t>
            </a:r>
          </a:p>
          <a:p>
            <a:endParaRPr lang="en-US" dirty="0"/>
          </a:p>
        </p:txBody>
      </p:sp>
    </p:spTree>
    <p:extLst>
      <p:ext uri="{BB962C8B-B14F-4D97-AF65-F5344CB8AC3E}">
        <p14:creationId xmlns:p14="http://schemas.microsoft.com/office/powerpoint/2010/main" val="621871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Microsoft Dynamics AX Client Configuration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38</a:t>
            </a:fld>
            <a:endParaRPr lang="en-US"/>
          </a:p>
        </p:txBody>
      </p:sp>
      <p:sp>
        <p:nvSpPr>
          <p:cNvPr id="4" name="Content Placeholder 3"/>
          <p:cNvSpPr>
            <a:spLocks noGrp="1"/>
          </p:cNvSpPr>
          <p:nvPr>
            <p:ph sz="quarter" idx="13"/>
          </p:nvPr>
        </p:nvSpPr>
        <p:spPr/>
        <p:txBody>
          <a:bodyPr/>
          <a:lstStyle/>
          <a:p>
            <a:r>
              <a:rPr lang="en-US" dirty="0" smtClean="0"/>
              <a:t>The Microsoft Dynamics AX (client) Configuration Utility is used to control how a client connects to an AOS. The settings available for configuration include:</a:t>
            </a:r>
          </a:p>
          <a:p>
            <a:pPr lvl="1"/>
            <a:r>
              <a:rPr lang="en-US" dirty="0" smtClean="0"/>
              <a:t>Logon company</a:t>
            </a:r>
          </a:p>
          <a:p>
            <a:pPr lvl="1"/>
            <a:r>
              <a:rPr lang="en-US" dirty="0" smtClean="0"/>
              <a:t>Startup message</a:t>
            </a:r>
          </a:p>
          <a:p>
            <a:pPr lvl="1"/>
            <a:r>
              <a:rPr lang="en-US" dirty="0" smtClean="0"/>
              <a:t>Startup commands</a:t>
            </a:r>
          </a:p>
          <a:p>
            <a:pPr lvl="1"/>
            <a:r>
              <a:rPr lang="en-US" dirty="0" smtClean="0"/>
              <a:t>Connection information to an AOS, including failover AOS servers</a:t>
            </a:r>
          </a:p>
          <a:p>
            <a:pPr lvl="1"/>
            <a:r>
              <a:rPr lang="en-US" dirty="0" smtClean="0"/>
              <a:t>Debugging settings</a:t>
            </a:r>
          </a:p>
          <a:p>
            <a:pPr lvl="1"/>
            <a:r>
              <a:rPr lang="en-US" dirty="0" smtClean="0"/>
              <a:t>Layer</a:t>
            </a:r>
          </a:p>
          <a:p>
            <a:pPr lvl="1"/>
            <a:r>
              <a:rPr lang="en-US" dirty="0" smtClean="0"/>
              <a:t>Performance settings</a:t>
            </a:r>
          </a:p>
          <a:p>
            <a:endParaRPr lang="en-US" dirty="0"/>
          </a:p>
        </p:txBody>
      </p:sp>
    </p:spTree>
    <p:extLst>
      <p:ext uri="{BB962C8B-B14F-4D97-AF65-F5344CB8AC3E}">
        <p14:creationId xmlns:p14="http://schemas.microsoft.com/office/powerpoint/2010/main" val="34531253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Microsoft Dynamics AX Client Configuration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39</a:t>
            </a:fld>
            <a:endParaRPr lang="en-US"/>
          </a:p>
        </p:txBody>
      </p:sp>
      <p:sp>
        <p:nvSpPr>
          <p:cNvPr id="4" name="Content Placeholder 3"/>
          <p:cNvSpPr>
            <a:spLocks noGrp="1"/>
          </p:cNvSpPr>
          <p:nvPr>
            <p:ph sz="quarter" idx="13"/>
          </p:nvPr>
        </p:nvSpPr>
        <p:spPr/>
        <p:txBody>
          <a:bodyPr/>
          <a:lstStyle/>
          <a:p>
            <a:r>
              <a:rPr lang="en-US" b="1" dirty="0" smtClean="0"/>
              <a:t>Scenario:</a:t>
            </a:r>
            <a:r>
              <a:rPr lang="en-US" dirty="0" smtClean="0"/>
              <a:t/>
            </a:r>
            <a:br>
              <a:rPr lang="en-US" dirty="0" smtClean="0"/>
            </a:br>
            <a:r>
              <a:rPr lang="en-US" dirty="0" smtClean="0"/>
              <a:t>You want to create a new configuration file based on the original configuration, pointing to the “CEU" company with a startup message, “Test environment.”   You would also like to review the rest of the client configuration settings.</a:t>
            </a:r>
          </a:p>
          <a:p>
            <a:endParaRPr lang="en-US" dirty="0" smtClean="0"/>
          </a:p>
          <a:p>
            <a:r>
              <a:rPr lang="en-US" b="1" dirty="0" smtClean="0"/>
              <a:t>Procedure:</a:t>
            </a:r>
            <a:r>
              <a:rPr lang="en-US" dirty="0" smtClean="0"/>
              <a:t> </a:t>
            </a:r>
          </a:p>
          <a:p>
            <a:pPr lvl="1"/>
            <a:r>
              <a:rPr lang="en-US" dirty="0" smtClean="0"/>
              <a:t>Create a configuration file</a:t>
            </a:r>
          </a:p>
          <a:p>
            <a:pPr lvl="1"/>
            <a:r>
              <a:rPr lang="en-US" dirty="0" smtClean="0"/>
              <a:t>Create a shared configuration file</a:t>
            </a:r>
          </a:p>
          <a:p>
            <a:endParaRPr lang="en-US" dirty="0"/>
          </a:p>
        </p:txBody>
      </p:sp>
    </p:spTree>
    <p:extLst>
      <p:ext uri="{BB962C8B-B14F-4D97-AF65-F5344CB8AC3E}">
        <p14:creationId xmlns:p14="http://schemas.microsoft.com/office/powerpoint/2010/main" val="1908071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3"/>
          </p:nvPr>
        </p:nvSpPr>
        <p:spPr/>
        <p:txBody>
          <a:bodyPr>
            <a:normAutofit/>
          </a:bodyPr>
          <a:lstStyle/>
          <a:p>
            <a:pPr>
              <a:buFont typeface="Arial" pitchFamily="34" charset="0"/>
              <a:buChar char="•"/>
            </a:pPr>
            <a:r>
              <a:rPr lang="en-IN" dirty="0"/>
              <a:t>This chapter will give you an overview of:</a:t>
            </a:r>
          </a:p>
          <a:p>
            <a:pPr marL="901700">
              <a:buFont typeface="Arial" pitchFamily="34" charset="0"/>
              <a:buChar char="•"/>
              <a:tabLst/>
            </a:pPr>
            <a:r>
              <a:rPr lang="en-IN" dirty="0"/>
              <a:t>Installation types</a:t>
            </a:r>
          </a:p>
          <a:p>
            <a:pPr marL="901700">
              <a:buFont typeface="Arial" pitchFamily="34" charset="0"/>
              <a:buChar char="•"/>
              <a:tabLst/>
            </a:pPr>
            <a:r>
              <a:rPr lang="en-IN" dirty="0"/>
              <a:t>Tasks for a minimum Microsoft Dynamics AX installation</a:t>
            </a:r>
          </a:p>
          <a:p>
            <a:pPr marL="901700">
              <a:buFont typeface="Arial" pitchFamily="34" charset="0"/>
              <a:buChar char="•"/>
              <a:tabLst/>
            </a:pPr>
            <a:r>
              <a:rPr lang="en-IN" dirty="0"/>
              <a:t>Client and server configuration utilities</a:t>
            </a:r>
          </a:p>
          <a:p>
            <a:pPr marL="901700">
              <a:buFont typeface="Arial" pitchFamily="34" charset="0"/>
              <a:buChar char="•"/>
              <a:tabLst/>
            </a:pPr>
            <a:r>
              <a:rPr lang="en-IN" dirty="0"/>
              <a:t>Service packs and </a:t>
            </a:r>
            <a:r>
              <a:rPr lang="en-IN" dirty="0" smtClean="0"/>
              <a:t>updates</a:t>
            </a:r>
            <a:endParaRPr lang="en-IN" dirty="0"/>
          </a:p>
        </p:txBody>
      </p:sp>
      <p:sp>
        <p:nvSpPr>
          <p:cNvPr id="5" name="Text Placeholder 4"/>
          <p:cNvSpPr>
            <a:spLocks noGrp="1"/>
          </p:cNvSpPr>
          <p:nvPr>
            <p:ph type="body" sz="quarter" idx="14"/>
          </p:nvPr>
        </p:nvSpPr>
        <p:spPr/>
        <p:txBody>
          <a:bodyPr/>
          <a:lstStyle/>
          <a:p>
            <a:r>
              <a:rPr lang="en-US" smtClean="0"/>
              <a:t>Overview</a:t>
            </a:r>
            <a:endParaRPr lang="en-US" dirty="0"/>
          </a:p>
        </p:txBody>
      </p:sp>
      <p:sp>
        <p:nvSpPr>
          <p:cNvPr id="3" name="Slide Number Placeholder 2"/>
          <p:cNvSpPr>
            <a:spLocks noGrp="1"/>
          </p:cNvSpPr>
          <p:nvPr>
            <p:ph type="sldNum" sz="quarter" idx="4"/>
          </p:nvPr>
        </p:nvSpPr>
        <p:spPr/>
        <p:txBody>
          <a:bodyPr/>
          <a:lstStyle/>
          <a:p>
            <a:fld id="{74A398B2-5A34-1A4A-811E-F4027282568C}" type="slidenum">
              <a:rPr lang="en-US" smtClean="0"/>
              <a:pPr/>
              <a:t>4</a:t>
            </a:fld>
            <a:endParaRPr lang="en-US"/>
          </a:p>
        </p:txBody>
      </p:sp>
      <p:sp>
        <p:nvSpPr>
          <p:cNvPr id="6" name="Title 1"/>
          <p:cNvSpPr txBox="1">
            <a:spLocks/>
          </p:cNvSpPr>
          <p:nvPr/>
        </p:nvSpPr>
        <p:spPr>
          <a:xfrm>
            <a:off x="7006" y="914400"/>
            <a:ext cx="1828800" cy="1828800"/>
          </a:xfrm>
          <a:prstGeom prst="rect">
            <a:avLst/>
          </a:prstGeom>
          <a:solidFill>
            <a:schemeClr val="accent1"/>
          </a:solidFill>
          <a:ln>
            <a:solidFill>
              <a:schemeClr val="accent1"/>
            </a:solidFill>
          </a:ln>
        </p:spPr>
        <p:txBody>
          <a:bodyPr/>
          <a:lstStyle>
            <a:lvl1pPr eaLnBrk="1" hangingPunct="1">
              <a:defRPr sz="2000" kern="800">
                <a:solidFill>
                  <a:schemeClr val="tx1"/>
                </a:solidFill>
                <a:latin typeface="+mn-lt"/>
                <a:cs typeface="Segoe UI Light"/>
              </a:defRPr>
            </a:lvl1pPr>
          </a:lstStyle>
          <a:p>
            <a:pPr defTabSz="914400"/>
            <a:r>
              <a:rPr lang="en-US" dirty="0" smtClean="0"/>
              <a:t>Overview</a:t>
            </a:r>
            <a:endParaRPr lang="en-US" dirty="0"/>
          </a:p>
        </p:txBody>
      </p:sp>
    </p:spTree>
    <p:extLst>
      <p:ext uri="{BB962C8B-B14F-4D97-AF65-F5344CB8AC3E}">
        <p14:creationId xmlns:p14="http://schemas.microsoft.com/office/powerpoint/2010/main" val="42833439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Microsoft Dynamics AX Client Configuration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40</a:t>
            </a:fld>
            <a:endParaRPr lang="en-US"/>
          </a:p>
        </p:txBody>
      </p:sp>
      <p:sp>
        <p:nvSpPr>
          <p:cNvPr id="4" name="Content Placeholder 3"/>
          <p:cNvSpPr>
            <a:spLocks noGrp="1"/>
          </p:cNvSpPr>
          <p:nvPr>
            <p:ph sz="quarter" idx="13"/>
          </p:nvPr>
        </p:nvSpPr>
        <p:spPr/>
        <p:txBody>
          <a:bodyPr/>
          <a:lstStyle/>
          <a:p>
            <a:r>
              <a:rPr lang="en-US" b="1" dirty="0" smtClean="0"/>
              <a:t>Scenario:</a:t>
            </a:r>
            <a:br>
              <a:rPr lang="en-US" b="1" dirty="0" smtClean="0"/>
            </a:br>
            <a:r>
              <a:rPr lang="en-US" dirty="0" smtClean="0"/>
              <a:t>The AOS port number has been changed from 2712 to 2713 and </a:t>
            </a:r>
            <a:r>
              <a:rPr lang="en-US" dirty="0"/>
              <a:t>y</a:t>
            </a:r>
            <a:r>
              <a:rPr lang="en-US" dirty="0" smtClean="0"/>
              <a:t>ou need to modify the client configuration to use the new port. </a:t>
            </a:r>
          </a:p>
          <a:p>
            <a:endParaRPr lang="en-US" dirty="0" smtClean="0"/>
          </a:p>
          <a:p>
            <a:r>
              <a:rPr lang="en-US" b="1" dirty="0" smtClean="0"/>
              <a:t>Procedure:</a:t>
            </a:r>
            <a:br>
              <a:rPr lang="en-US" b="1" dirty="0" smtClean="0"/>
            </a:br>
            <a:r>
              <a:rPr lang="en-US" dirty="0" smtClean="0"/>
              <a:t>Modify a configuration file </a:t>
            </a:r>
            <a:endParaRPr lang="en-US" dirty="0"/>
          </a:p>
        </p:txBody>
      </p:sp>
    </p:spTree>
    <p:extLst>
      <p:ext uri="{BB962C8B-B14F-4D97-AF65-F5344CB8AC3E}">
        <p14:creationId xmlns:p14="http://schemas.microsoft.com/office/powerpoint/2010/main" val="33998115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Microsoft Dynamics AX Client Configuration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41</a:t>
            </a:fld>
            <a:endParaRPr lang="en-US"/>
          </a:p>
        </p:txBody>
      </p:sp>
      <p:sp>
        <p:nvSpPr>
          <p:cNvPr id="4" name="Content Placeholder 3"/>
          <p:cNvSpPr>
            <a:spLocks noGrp="1"/>
          </p:cNvSpPr>
          <p:nvPr>
            <p:ph sz="quarter" idx="13"/>
          </p:nvPr>
        </p:nvSpPr>
        <p:spPr/>
        <p:txBody>
          <a:bodyPr/>
          <a:lstStyle/>
          <a:p>
            <a:r>
              <a:rPr lang="en-US" dirty="0" smtClean="0"/>
              <a:t>Review registry location:</a:t>
            </a:r>
          </a:p>
          <a:p>
            <a:pPr lvl="1"/>
            <a:r>
              <a:rPr lang="en-US" dirty="0" smtClean="0"/>
              <a:t>HKEY_CURRENT_USER\Software\Microsoft\Dynamics\6.0\Configuration\</a:t>
            </a:r>
            <a:r>
              <a:rPr lang="en-US" i="1" dirty="0" smtClean="0"/>
              <a:t>configuration</a:t>
            </a:r>
          </a:p>
          <a:p>
            <a:endParaRPr lang="en-US" dirty="0"/>
          </a:p>
        </p:txBody>
      </p:sp>
    </p:spTree>
    <p:extLst>
      <p:ext uri="{BB962C8B-B14F-4D97-AF65-F5344CB8AC3E}">
        <p14:creationId xmlns:p14="http://schemas.microsoft.com/office/powerpoint/2010/main" val="17965832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Packs and Updates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42</a:t>
            </a:fld>
            <a:endParaRPr lang="en-US"/>
          </a:p>
        </p:txBody>
      </p:sp>
      <p:sp>
        <p:nvSpPr>
          <p:cNvPr id="4" name="Content Placeholder 3"/>
          <p:cNvSpPr>
            <a:spLocks noGrp="1"/>
          </p:cNvSpPr>
          <p:nvPr>
            <p:ph sz="quarter" idx="13"/>
          </p:nvPr>
        </p:nvSpPr>
        <p:spPr/>
        <p:txBody>
          <a:bodyPr/>
          <a:lstStyle/>
          <a:p>
            <a:r>
              <a:rPr lang="en-US" dirty="0"/>
              <a:t>Hotfixes</a:t>
            </a:r>
          </a:p>
          <a:p>
            <a:pPr lvl="1"/>
            <a:r>
              <a:rPr lang="en-US" dirty="0"/>
              <a:t>Binary (kernel)</a:t>
            </a:r>
          </a:p>
          <a:p>
            <a:pPr lvl="1"/>
            <a:r>
              <a:rPr lang="en-US" dirty="0"/>
              <a:t>Application</a:t>
            </a:r>
          </a:p>
          <a:p>
            <a:pPr lvl="1"/>
            <a:r>
              <a:rPr lang="en-US" dirty="0"/>
              <a:t>Pre-processing</a:t>
            </a:r>
          </a:p>
          <a:p>
            <a:r>
              <a:rPr lang="en-US" dirty="0"/>
              <a:t>Cumulative updates</a:t>
            </a:r>
          </a:p>
          <a:p>
            <a:r>
              <a:rPr lang="en-US" dirty="0"/>
              <a:t>Service packs</a:t>
            </a:r>
          </a:p>
          <a:p>
            <a:endParaRPr lang="en-US" dirty="0"/>
          </a:p>
        </p:txBody>
      </p:sp>
    </p:spTree>
    <p:extLst>
      <p:ext uri="{BB962C8B-B14F-4D97-AF65-F5344CB8AC3E}">
        <p14:creationId xmlns:p14="http://schemas.microsoft.com/office/powerpoint/2010/main" val="1189826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Packs and Updates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43</a:t>
            </a:fld>
            <a:endParaRPr lang="en-US"/>
          </a:p>
        </p:txBody>
      </p:sp>
      <p:sp>
        <p:nvSpPr>
          <p:cNvPr id="4" name="Text Placeholder 3"/>
          <p:cNvSpPr>
            <a:spLocks noGrp="1"/>
          </p:cNvSpPr>
          <p:nvPr>
            <p:ph sz="quarter" idx="13"/>
          </p:nvPr>
        </p:nvSpPr>
        <p:spPr/>
        <p:txBody>
          <a:bodyPr/>
          <a:lstStyle/>
          <a:p>
            <a:pPr marL="285750" indent="-285750">
              <a:buFont typeface="Arial" panose="020B0604020202020204" pitchFamily="34" charset="0"/>
              <a:buChar char="•"/>
            </a:pPr>
            <a:r>
              <a:rPr lang="en-US" dirty="0"/>
              <a:t>Naming convention for update packages</a:t>
            </a:r>
          </a:p>
          <a:p>
            <a:pPr marL="285750" indent="-285750">
              <a:buFont typeface="Arial" panose="020B0604020202020204" pitchFamily="34" charset="0"/>
              <a:buChar char="•"/>
            </a:pPr>
            <a:r>
              <a:rPr lang="en-US" dirty="0"/>
              <a:t>Example: </a:t>
            </a:r>
            <a:r>
              <a:rPr lang="en-US" dirty="0" smtClean="0"/>
              <a:t>DynamicsAX2012-KB123456-v2-SP2.exe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04114610"/>
              </p:ext>
            </p:extLst>
          </p:nvPr>
        </p:nvGraphicFramePr>
        <p:xfrm>
          <a:off x="2819400" y="1657350"/>
          <a:ext cx="6096000" cy="3083560"/>
        </p:xfrm>
        <a:graphic>
          <a:graphicData uri="http://schemas.openxmlformats.org/drawingml/2006/table">
            <a:tbl>
              <a:tblPr firstRow="1" bandRow="1">
                <a:tableStyleId>{5C22544A-7EE6-4342-B048-85BDC9FD1C3A}</a:tableStyleId>
              </a:tblPr>
              <a:tblGrid>
                <a:gridCol w="1905000"/>
                <a:gridCol w="4191000"/>
              </a:tblGrid>
              <a:tr h="370840">
                <a:tc>
                  <a:txBody>
                    <a:bodyPr/>
                    <a:lstStyle/>
                    <a:p>
                      <a:r>
                        <a:rPr lang="en-US" sz="1100" dirty="0" smtClean="0">
                          <a:latin typeface="+mn-lt"/>
                        </a:rPr>
                        <a:t>Name segment</a:t>
                      </a:r>
                      <a:endParaRPr lang="en-US" sz="1100" dirty="0">
                        <a:latin typeface="+mn-lt"/>
                      </a:endParaRPr>
                    </a:p>
                  </a:txBody>
                  <a:tcPr/>
                </a:tc>
                <a:tc>
                  <a:txBody>
                    <a:bodyPr/>
                    <a:lstStyle/>
                    <a:p>
                      <a:r>
                        <a:rPr lang="en-US" sz="1100" dirty="0" smtClean="0">
                          <a:latin typeface="+mn-lt"/>
                        </a:rPr>
                        <a:t>Description</a:t>
                      </a:r>
                      <a:endParaRPr lang="en-US" sz="1100" dirty="0">
                        <a:latin typeface="+mn-lt"/>
                      </a:endParaRPr>
                    </a:p>
                  </a:txBody>
                  <a:tcPr/>
                </a:tc>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100" dirty="0" smtClean="0">
                          <a:effectLst/>
                          <a:latin typeface="+mn-lt"/>
                        </a:rPr>
                        <a:t>&lt;</a:t>
                      </a:r>
                      <a:r>
                        <a:rPr lang="en-US" sz="1100" dirty="0" err="1" smtClean="0">
                          <a:effectLst/>
                          <a:latin typeface="+mn-lt"/>
                        </a:rPr>
                        <a:t>ProductName</a:t>
                      </a:r>
                      <a:r>
                        <a:rPr lang="en-US" sz="1100" dirty="0" smtClean="0">
                          <a:effectLst/>
                          <a:latin typeface="+mn-lt"/>
                        </a:rPr>
                        <a:t>&gt;</a:t>
                      </a:r>
                      <a:endParaRPr lang="en-US" sz="1100" dirty="0" smtClean="0">
                        <a:effectLst/>
                        <a:latin typeface="+mn-lt"/>
                        <a:ea typeface="Times New Roman" panose="02020603050405020304"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100" dirty="0" smtClean="0">
                          <a:effectLst/>
                          <a:latin typeface="+mn-lt"/>
                        </a:rPr>
                        <a:t>This segment indicates the name of the product that is being serviced. For packages that service Microsoft Dynamics AX 2012, this segment is </a:t>
                      </a:r>
                      <a:r>
                        <a:rPr lang="en-US" sz="1100" b="1" dirty="0" smtClean="0">
                          <a:effectLst/>
                          <a:latin typeface="+mn-lt"/>
                        </a:rPr>
                        <a:t>DynamicsAX2012</a:t>
                      </a:r>
                      <a:r>
                        <a:rPr lang="en-US" sz="1100" dirty="0" smtClean="0">
                          <a:effectLst/>
                          <a:latin typeface="+mn-lt"/>
                        </a:rPr>
                        <a:t>. </a:t>
                      </a:r>
                      <a:endParaRPr lang="en-US" sz="1100" dirty="0" smtClean="0">
                        <a:effectLst/>
                        <a:latin typeface="+mn-lt"/>
                        <a:ea typeface="Times New Roman" panose="02020603050405020304" pitchFamily="18" charset="0"/>
                      </a:endParaRPr>
                    </a:p>
                  </a:txBody>
                  <a:tcPr/>
                </a:tc>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100" dirty="0" smtClean="0">
                          <a:effectLst/>
                          <a:latin typeface="+mn-lt"/>
                        </a:rPr>
                        <a:t>&lt;</a:t>
                      </a:r>
                      <a:r>
                        <a:rPr lang="en-US" sz="1100" dirty="0" err="1" smtClean="0">
                          <a:effectLst/>
                          <a:latin typeface="+mn-lt"/>
                        </a:rPr>
                        <a:t>KBNumber</a:t>
                      </a:r>
                      <a:r>
                        <a:rPr lang="en-US" sz="1100" dirty="0" smtClean="0">
                          <a:effectLst/>
                          <a:latin typeface="+mn-lt"/>
                        </a:rPr>
                        <a:t>&gt;</a:t>
                      </a:r>
                      <a:endParaRPr lang="en-US" sz="1100" dirty="0" smtClean="0">
                        <a:effectLst/>
                        <a:latin typeface="+mn-lt"/>
                        <a:ea typeface="Times New Roman" panose="02020603050405020304"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100" dirty="0" smtClean="0">
                          <a:effectLst/>
                          <a:latin typeface="+mn-lt"/>
                        </a:rPr>
                        <a:t>This segment indicates the knowledge base</a:t>
                      </a:r>
                      <a:r>
                        <a:rPr lang="en-US" sz="1100" baseline="0" dirty="0" smtClean="0">
                          <a:effectLst/>
                          <a:latin typeface="+mn-lt"/>
                        </a:rPr>
                        <a:t> (</a:t>
                      </a:r>
                      <a:r>
                        <a:rPr lang="en-US" sz="1100" dirty="0" smtClean="0">
                          <a:effectLst/>
                          <a:latin typeface="+mn-lt"/>
                        </a:rPr>
                        <a:t>KB) article that corresponds to the package, such as </a:t>
                      </a:r>
                      <a:r>
                        <a:rPr lang="en-US" sz="1100" b="1" dirty="0" smtClean="0">
                          <a:effectLst/>
                          <a:latin typeface="+mn-lt"/>
                        </a:rPr>
                        <a:t>KB123456</a:t>
                      </a:r>
                      <a:r>
                        <a:rPr lang="en-US" sz="1100" dirty="0" smtClean="0">
                          <a:effectLst/>
                          <a:latin typeface="+mn-lt"/>
                        </a:rPr>
                        <a:t>. </a:t>
                      </a:r>
                      <a:endParaRPr lang="en-US" sz="1100" dirty="0" smtClean="0">
                        <a:effectLst/>
                        <a:latin typeface="+mn-lt"/>
                        <a:ea typeface="Times New Roman" panose="02020603050405020304" pitchFamily="18" charset="0"/>
                      </a:endParaRPr>
                    </a:p>
                  </a:txBody>
                  <a:tcPr/>
                </a:tc>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100" dirty="0" smtClean="0">
                          <a:effectLst/>
                          <a:latin typeface="+mn-lt"/>
                        </a:rPr>
                        <a:t>&lt;</a:t>
                      </a:r>
                      <a:r>
                        <a:rPr lang="en-US" sz="1100" dirty="0" err="1" smtClean="0">
                          <a:effectLst/>
                          <a:latin typeface="+mn-lt"/>
                        </a:rPr>
                        <a:t>PackageVersionNumber</a:t>
                      </a:r>
                      <a:r>
                        <a:rPr lang="en-US" sz="1100" dirty="0" smtClean="0">
                          <a:effectLst/>
                          <a:latin typeface="+mn-lt"/>
                        </a:rPr>
                        <a:t>&gt;</a:t>
                      </a:r>
                      <a:endParaRPr lang="en-US" sz="1100" dirty="0" smtClean="0">
                        <a:effectLst/>
                        <a:latin typeface="+mn-lt"/>
                        <a:ea typeface="Times New Roman" panose="02020603050405020304" pitchFamily="18" charset="0"/>
                      </a:endParaRPr>
                    </a:p>
                  </a:txBody>
                  <a:tcPr/>
                </a:tc>
                <a:tc>
                  <a:txBody>
                    <a:bodyPr/>
                    <a:lstStyle/>
                    <a:p>
                      <a:pPr marL="9525" marR="9525">
                        <a:spcBef>
                          <a:spcPts val="0"/>
                        </a:spcBef>
                        <a:spcAft>
                          <a:spcPts val="0"/>
                        </a:spcAft>
                      </a:pPr>
                      <a:r>
                        <a:rPr lang="en-US" sz="1100" dirty="0" smtClean="0">
                          <a:effectLst/>
                          <a:latin typeface="+mn-lt"/>
                        </a:rPr>
                        <a:t>This segment is not used for the first release of a package. If the package is recalled or otherwise re-released, this segment indicates the revision of the package, such as v2, v3, or v4. </a:t>
                      </a:r>
                      <a:endParaRPr lang="en-US" sz="1100" dirty="0">
                        <a:effectLst/>
                        <a:latin typeface="+mn-lt"/>
                        <a:ea typeface="Times New Roman" panose="02020603050405020304" pitchFamily="18" charset="0"/>
                      </a:endParaRPr>
                    </a:p>
                  </a:txBody>
                  <a:tcPr/>
                </a:tc>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100" dirty="0" smtClean="0">
                          <a:effectLst/>
                          <a:latin typeface="+mn-lt"/>
                        </a:rPr>
                        <a:t>&lt;</a:t>
                      </a:r>
                      <a:r>
                        <a:rPr lang="en-US" sz="1100" dirty="0" err="1" smtClean="0">
                          <a:effectLst/>
                          <a:latin typeface="+mn-lt"/>
                        </a:rPr>
                        <a:t>ServicePackLevel</a:t>
                      </a:r>
                      <a:r>
                        <a:rPr lang="en-US" sz="1100" dirty="0" smtClean="0">
                          <a:effectLst/>
                          <a:latin typeface="+mn-lt"/>
                        </a:rPr>
                        <a:t>&gt;</a:t>
                      </a:r>
                      <a:endParaRPr lang="en-US" sz="1100" dirty="0" smtClean="0">
                        <a:effectLst/>
                        <a:latin typeface="+mn-lt"/>
                        <a:ea typeface="Times New Roman" panose="02020603050405020304"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100" dirty="0" smtClean="0">
                          <a:effectLst/>
                          <a:latin typeface="+mn-lt"/>
                        </a:rPr>
                        <a:t>This segment indicates the service pack level that the package services. This segment is used only for packages that must be applied to a product for which Service Pack 1 (SP1) or a later version is installed. This segment is not used for packages that service the original release version of a product, for which no service packs are installed. </a:t>
                      </a:r>
                      <a:endParaRPr lang="en-US" sz="1100" dirty="0" smtClean="0">
                        <a:effectLst/>
                        <a:latin typeface="+mn-lt"/>
                        <a:ea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0946123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Packs and Updates (continued)</a:t>
            </a:r>
          </a:p>
        </p:txBody>
      </p:sp>
      <p:sp>
        <p:nvSpPr>
          <p:cNvPr id="3" name="Slide Number Placeholder 2"/>
          <p:cNvSpPr>
            <a:spLocks noGrp="1"/>
          </p:cNvSpPr>
          <p:nvPr>
            <p:ph type="sldNum" sz="quarter" idx="11"/>
          </p:nvPr>
        </p:nvSpPr>
        <p:spPr/>
        <p:txBody>
          <a:bodyPr/>
          <a:lstStyle/>
          <a:p>
            <a:fld id="{74A398B2-5A34-1A4A-811E-F4027282568C}" type="slidenum">
              <a:rPr lang="en-US" smtClean="0"/>
              <a:pPr/>
              <a:t>44</a:t>
            </a:fld>
            <a:endParaRPr lang="en-US"/>
          </a:p>
        </p:txBody>
      </p:sp>
      <p:sp>
        <p:nvSpPr>
          <p:cNvPr id="4" name="Content Placeholder 3"/>
          <p:cNvSpPr>
            <a:spLocks noGrp="1"/>
          </p:cNvSpPr>
          <p:nvPr>
            <p:ph sz="quarter" idx="13"/>
          </p:nvPr>
        </p:nvSpPr>
        <p:spPr/>
        <p:txBody>
          <a:bodyPr/>
          <a:lstStyle/>
          <a:p>
            <a:r>
              <a:rPr lang="en-US" dirty="0" smtClean="0"/>
              <a:t>Update package structure</a:t>
            </a:r>
          </a:p>
          <a:p>
            <a:pPr lvl="1"/>
            <a:r>
              <a:rPr lang="en-US" dirty="0" smtClean="0"/>
              <a:t>AXImpactAnalysis.exe</a:t>
            </a:r>
          </a:p>
          <a:p>
            <a:pPr lvl="2"/>
            <a:r>
              <a:rPr lang="en-US" dirty="0" smtClean="0"/>
              <a:t>Applies to application updates only</a:t>
            </a:r>
          </a:p>
          <a:p>
            <a:pPr lvl="1"/>
            <a:r>
              <a:rPr lang="en-US" dirty="0" smtClean="0"/>
              <a:t>AXUpdate.exe</a:t>
            </a:r>
          </a:p>
          <a:p>
            <a:pPr lvl="2"/>
            <a:r>
              <a:rPr lang="en-US" dirty="0" smtClean="0"/>
              <a:t>Applies to binary and application updates</a:t>
            </a:r>
          </a:p>
          <a:p>
            <a:pPr lvl="1"/>
            <a:r>
              <a:rPr lang="en-US" dirty="0" err="1" smtClean="0"/>
              <a:t>DatabaseUpgrade</a:t>
            </a:r>
            <a:endParaRPr lang="en-US" dirty="0" smtClean="0"/>
          </a:p>
          <a:p>
            <a:pPr lvl="2"/>
            <a:r>
              <a:rPr lang="en-US" dirty="0" smtClean="0"/>
              <a:t>Updates that apply to pre-processing files shipped in cumulative updates</a:t>
            </a:r>
          </a:p>
          <a:p>
            <a:pPr lvl="1"/>
            <a:r>
              <a:rPr lang="en-US" dirty="0" smtClean="0"/>
              <a:t>Models</a:t>
            </a:r>
          </a:p>
          <a:p>
            <a:pPr lvl="2"/>
            <a:r>
              <a:rPr lang="en-US" dirty="0" smtClean="0"/>
              <a:t>Applies to application updates only</a:t>
            </a:r>
          </a:p>
          <a:p>
            <a:pPr lvl="1"/>
            <a:r>
              <a:rPr lang="en-US" dirty="0" smtClean="0"/>
              <a:t>MSI</a:t>
            </a:r>
          </a:p>
          <a:p>
            <a:pPr lvl="2"/>
            <a:r>
              <a:rPr lang="en-US" dirty="0" smtClean="0"/>
              <a:t>Applies to binary updates only</a:t>
            </a:r>
          </a:p>
          <a:p>
            <a:endParaRPr lang="en-US" dirty="0"/>
          </a:p>
        </p:txBody>
      </p:sp>
    </p:spTree>
    <p:extLst>
      <p:ext uri="{BB962C8B-B14F-4D97-AF65-F5344CB8AC3E}">
        <p14:creationId xmlns:p14="http://schemas.microsoft.com/office/powerpoint/2010/main" val="2978095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Packs and </a:t>
            </a:r>
            <a:r>
              <a:rPr lang="en-US" dirty="0"/>
              <a:t>Updates (continued)</a:t>
            </a:r>
          </a:p>
        </p:txBody>
      </p:sp>
      <p:sp>
        <p:nvSpPr>
          <p:cNvPr id="3" name="Slide Number Placeholder 2"/>
          <p:cNvSpPr>
            <a:spLocks noGrp="1"/>
          </p:cNvSpPr>
          <p:nvPr>
            <p:ph type="sldNum" sz="quarter" idx="11"/>
          </p:nvPr>
        </p:nvSpPr>
        <p:spPr/>
        <p:txBody>
          <a:bodyPr/>
          <a:lstStyle/>
          <a:p>
            <a:fld id="{74A398B2-5A34-1A4A-811E-F4027282568C}" type="slidenum">
              <a:rPr lang="en-US" smtClean="0"/>
              <a:pPr/>
              <a:t>45</a:t>
            </a:fld>
            <a:endParaRPr lang="en-US"/>
          </a:p>
        </p:txBody>
      </p:sp>
      <p:sp>
        <p:nvSpPr>
          <p:cNvPr id="4" name="Content Placeholder 3"/>
          <p:cNvSpPr>
            <a:spLocks noGrp="1"/>
          </p:cNvSpPr>
          <p:nvPr>
            <p:ph sz="quarter" idx="13"/>
          </p:nvPr>
        </p:nvSpPr>
        <p:spPr/>
        <p:txBody>
          <a:bodyPr/>
          <a:lstStyle/>
          <a:p>
            <a:pPr marL="0" indent="0">
              <a:buNone/>
            </a:pPr>
            <a:r>
              <a:rPr lang="en-US" b="1" dirty="0"/>
              <a:t>Process for installing updates</a:t>
            </a:r>
          </a:p>
          <a:p>
            <a:r>
              <a:rPr lang="en-US" dirty="0"/>
              <a:t>Evaluate the hotfix</a:t>
            </a:r>
          </a:p>
          <a:p>
            <a:pPr lvl="1"/>
            <a:r>
              <a:rPr lang="en-US" dirty="0"/>
              <a:t>Review the </a:t>
            </a:r>
            <a:r>
              <a:rPr lang="en-US" dirty="0" smtClean="0"/>
              <a:t>KB article. </a:t>
            </a:r>
            <a:endParaRPr lang="en-US" dirty="0"/>
          </a:p>
          <a:p>
            <a:r>
              <a:rPr lang="en-US" dirty="0"/>
              <a:t>Test the hotfix</a:t>
            </a:r>
          </a:p>
          <a:p>
            <a:pPr lvl="1"/>
            <a:r>
              <a:rPr lang="en-US" dirty="0"/>
              <a:t>Install in a test environment. </a:t>
            </a:r>
            <a:r>
              <a:rPr lang="en-US" dirty="0" smtClean="0"/>
              <a:t>Validate that </a:t>
            </a:r>
            <a:r>
              <a:rPr lang="en-US" dirty="0"/>
              <a:t>the issue is fixed </a:t>
            </a:r>
            <a:r>
              <a:rPr lang="en-US" dirty="0" smtClean="0"/>
              <a:t>and that  </a:t>
            </a:r>
            <a:r>
              <a:rPr lang="en-US" dirty="0"/>
              <a:t>there </a:t>
            </a:r>
            <a:r>
              <a:rPr lang="en-US" dirty="0" smtClean="0"/>
              <a:t>are not </a:t>
            </a:r>
            <a:r>
              <a:rPr lang="en-US" dirty="0"/>
              <a:t>any negative side </a:t>
            </a:r>
            <a:r>
              <a:rPr lang="en-US" dirty="0" smtClean="0"/>
              <a:t>effects.</a:t>
            </a:r>
            <a:endParaRPr lang="en-US" dirty="0"/>
          </a:p>
          <a:p>
            <a:r>
              <a:rPr lang="en-US" dirty="0"/>
              <a:t>Install the hotfix in production</a:t>
            </a:r>
          </a:p>
          <a:p>
            <a:pPr lvl="1"/>
            <a:r>
              <a:rPr lang="en-US" dirty="0"/>
              <a:t>Apply updates to production environment</a:t>
            </a:r>
          </a:p>
          <a:p>
            <a:pPr lvl="1"/>
            <a:r>
              <a:rPr lang="en-US" dirty="0"/>
              <a:t>Validate </a:t>
            </a:r>
            <a:r>
              <a:rPr lang="en-US" dirty="0" smtClean="0"/>
              <a:t>the fix </a:t>
            </a:r>
            <a:r>
              <a:rPr lang="en-US" dirty="0"/>
              <a:t>is working as expected</a:t>
            </a:r>
          </a:p>
          <a:p>
            <a:pPr lvl="1"/>
            <a:r>
              <a:rPr lang="en-US" dirty="0"/>
              <a:t>Monitor event logs and other areas of the system for </a:t>
            </a:r>
            <a:r>
              <a:rPr lang="en-US" dirty="0" smtClean="0"/>
              <a:t>issues</a:t>
            </a:r>
            <a:endParaRPr lang="en-US" dirty="0"/>
          </a:p>
        </p:txBody>
      </p:sp>
    </p:spTree>
    <p:extLst>
      <p:ext uri="{BB962C8B-B14F-4D97-AF65-F5344CB8AC3E}">
        <p14:creationId xmlns:p14="http://schemas.microsoft.com/office/powerpoint/2010/main" val="29456348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Hotfixes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46</a:t>
            </a:fld>
            <a:endParaRPr lang="en-US"/>
          </a:p>
        </p:txBody>
      </p:sp>
      <p:sp>
        <p:nvSpPr>
          <p:cNvPr id="4" name="Content Placeholder 3"/>
          <p:cNvSpPr>
            <a:spLocks noGrp="1"/>
          </p:cNvSpPr>
          <p:nvPr>
            <p:ph sz="quarter" idx="13"/>
          </p:nvPr>
        </p:nvSpPr>
        <p:spPr/>
        <p:txBody>
          <a:bodyPr/>
          <a:lstStyle/>
          <a:p>
            <a:r>
              <a:rPr lang="en-US" dirty="0"/>
              <a:t>Use AXImpactAnalysis.exe to evaluate the fix</a:t>
            </a:r>
          </a:p>
          <a:p>
            <a:pPr lvl="1"/>
            <a:r>
              <a:rPr lang="en-US" dirty="0"/>
              <a:t>Deletes existing contents of the baseline model store</a:t>
            </a:r>
          </a:p>
          <a:p>
            <a:pPr lvl="1"/>
            <a:r>
              <a:rPr lang="en-US" dirty="0"/>
              <a:t>View or export results</a:t>
            </a:r>
          </a:p>
          <a:p>
            <a:pPr lvl="1"/>
            <a:r>
              <a:rPr lang="en-US" dirty="0"/>
              <a:t>Compare code between layers</a:t>
            </a:r>
          </a:p>
          <a:p>
            <a:endParaRPr lang="en-US" dirty="0"/>
          </a:p>
          <a:p>
            <a:r>
              <a:rPr lang="en-US" dirty="0"/>
              <a:t>Use AXUpdate.exe to install the fix</a:t>
            </a:r>
          </a:p>
          <a:p>
            <a:endParaRPr lang="en-US" dirty="0"/>
          </a:p>
        </p:txBody>
      </p:sp>
    </p:spTree>
    <p:extLst>
      <p:ext uri="{BB962C8B-B14F-4D97-AF65-F5344CB8AC3E}">
        <p14:creationId xmlns:p14="http://schemas.microsoft.com/office/powerpoint/2010/main" val="28140176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47</a:t>
            </a:fld>
            <a:endParaRPr lang="en-US"/>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027043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Your Knowledge</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48</a:t>
            </a:fld>
            <a:endParaRPr lang="en-US"/>
          </a:p>
        </p:txBody>
      </p:sp>
      <p:sp>
        <p:nvSpPr>
          <p:cNvPr id="4" name="Content Placeholder 3"/>
          <p:cNvSpPr>
            <a:spLocks noGrp="1"/>
          </p:cNvSpPr>
          <p:nvPr>
            <p:ph sz="quarter" idx="13"/>
          </p:nvPr>
        </p:nvSpPr>
        <p:spPr/>
        <p:txBody>
          <a:bodyPr/>
          <a:lstStyle/>
          <a:p>
            <a:r>
              <a:rPr lang="en-US" dirty="0"/>
              <a:t>The class will complete this section</a:t>
            </a:r>
          </a:p>
          <a:p>
            <a:endParaRPr lang="en-US" dirty="0"/>
          </a:p>
        </p:txBody>
      </p:sp>
    </p:spTree>
    <p:extLst>
      <p:ext uri="{BB962C8B-B14F-4D97-AF65-F5344CB8AC3E}">
        <p14:creationId xmlns:p14="http://schemas.microsoft.com/office/powerpoint/2010/main" val="6382415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Chapter Review</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49</a:t>
            </a:fld>
            <a:endParaRPr lang="en-US" dirty="0">
              <a:solidFill>
                <a:prstClr val="white"/>
              </a:solidFill>
            </a:endParaRPr>
          </a:p>
        </p:txBody>
      </p:sp>
      <p:sp>
        <p:nvSpPr>
          <p:cNvPr id="10" name="Content Placeholder 9"/>
          <p:cNvSpPr>
            <a:spLocks noGrp="1"/>
          </p:cNvSpPr>
          <p:nvPr>
            <p:ph sz="quarter" idx="13"/>
          </p:nvPr>
        </p:nvSpPr>
        <p:spPr>
          <a:xfrm>
            <a:off x="2743200" y="914400"/>
            <a:ext cx="6172200" cy="3943350"/>
          </a:xfrm>
        </p:spPr>
        <p:txBody>
          <a:bodyPr/>
          <a:lstStyle/>
          <a:p>
            <a:pPr marL="342900" lvl="0" indent="-342900">
              <a:buFont typeface="+mj-lt"/>
              <a:buAutoNum type="arabicPeriod"/>
            </a:pPr>
            <a:r>
              <a:rPr lang="en-US" dirty="0" smtClean="0"/>
              <a:t>Which </a:t>
            </a:r>
            <a:r>
              <a:rPr lang="en-US" dirty="0"/>
              <a:t>of the following initialization checklist steps are required? (Select all that </a:t>
            </a:r>
            <a:r>
              <a:rPr lang="en-US" dirty="0" smtClean="0"/>
              <a:t>apply.)</a:t>
            </a:r>
            <a:endParaRPr lang="en-US" dirty="0"/>
          </a:p>
          <a:p>
            <a:pPr marL="400050" lvl="1" indent="0">
              <a:buNone/>
            </a:pPr>
            <a:r>
              <a:rPr lang="en-US" dirty="0"/>
              <a:t>( ) Compile application</a:t>
            </a:r>
          </a:p>
          <a:p>
            <a:pPr marL="400050" lvl="1" indent="0">
              <a:buNone/>
            </a:pPr>
            <a:r>
              <a:rPr lang="en-US" dirty="0"/>
              <a:t>( ) Generate CIL</a:t>
            </a:r>
          </a:p>
          <a:p>
            <a:pPr marL="400050" lvl="1" indent="0">
              <a:buNone/>
            </a:pPr>
            <a:r>
              <a:rPr lang="en-US" dirty="0"/>
              <a:t>( ) Import data</a:t>
            </a:r>
          </a:p>
          <a:p>
            <a:pPr marL="400050" lvl="1" indent="0">
              <a:buNone/>
            </a:pPr>
            <a:r>
              <a:rPr lang="en-US" dirty="0"/>
              <a:t>( ) Create legal entities</a:t>
            </a:r>
          </a:p>
          <a:p>
            <a:pPr marL="342900" indent="-342900">
              <a:buFont typeface="+mj-lt"/>
              <a:buAutoNum type="arabicPeriod"/>
            </a:pPr>
            <a:endParaRPr lang="en-US" dirty="0"/>
          </a:p>
          <a:p>
            <a:pPr marL="342900" indent="-342900">
              <a:buFont typeface="+mj-lt"/>
              <a:buAutoNum type="arabicPeriod"/>
            </a:pPr>
            <a:r>
              <a:rPr lang="en-US" dirty="0" smtClean="0"/>
              <a:t>Which </a:t>
            </a:r>
            <a:r>
              <a:rPr lang="en-US" dirty="0"/>
              <a:t>default ports are used </a:t>
            </a:r>
            <a:r>
              <a:rPr lang="en-US" dirty="0" smtClean="0"/>
              <a:t>for </a:t>
            </a:r>
            <a:r>
              <a:rPr lang="en-US" dirty="0"/>
              <a:t>what purposes</a:t>
            </a:r>
            <a:r>
              <a:rPr lang="en-US" dirty="0" smtClean="0"/>
              <a:t>?</a:t>
            </a:r>
            <a:endParaRPr lang="en-US" dirty="0"/>
          </a:p>
          <a:p>
            <a:endParaRPr lang="en-US" dirty="0"/>
          </a:p>
        </p:txBody>
      </p:sp>
      <p:pic>
        <p:nvPicPr>
          <p:cNvPr id="11" name="Picture 10"/>
          <p:cNvPicPr>
            <a:picLocks noChangeAspect="1"/>
          </p:cNvPicPr>
          <p:nvPr/>
        </p:nvPicPr>
        <p:blipFill>
          <a:blip r:embed="rId3">
            <a:lum bright="70000" contrast="-70000"/>
          </a:blip>
          <a:stretch>
            <a:fillRect/>
          </a:stretch>
        </p:blipFill>
        <p:spPr>
          <a:xfrm>
            <a:off x="3276600" y="3270250"/>
            <a:ext cx="5451606" cy="1088305"/>
          </a:xfrm>
          <a:prstGeom prst="rect">
            <a:avLst/>
          </a:prstGeom>
          <a:noFill/>
          <a:ln>
            <a:noFill/>
          </a:ln>
        </p:spPr>
      </p:pic>
    </p:spTree>
    <p:extLst>
      <p:ext uri="{BB962C8B-B14F-4D97-AF65-F5344CB8AC3E}">
        <p14:creationId xmlns:p14="http://schemas.microsoft.com/office/powerpoint/2010/main" val="338075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5</a:t>
            </a:fld>
            <a:endParaRPr lang="en-US"/>
          </a:p>
        </p:txBody>
      </p:sp>
      <p:sp>
        <p:nvSpPr>
          <p:cNvPr id="4" name="Content Placeholder 3"/>
          <p:cNvSpPr>
            <a:spLocks noGrp="1"/>
          </p:cNvSpPr>
          <p:nvPr>
            <p:ph sz="quarter" idx="13"/>
          </p:nvPr>
        </p:nvSpPr>
        <p:spPr/>
        <p:txBody>
          <a:bodyPr/>
          <a:lstStyle/>
          <a:p>
            <a:pPr lvl="0"/>
            <a:r>
              <a:rPr lang="en-US" dirty="0" smtClean="0"/>
              <a:t>After completing this chapter, you will be able to:</a:t>
            </a:r>
          </a:p>
          <a:p>
            <a:pPr lvl="1"/>
            <a:r>
              <a:rPr lang="en-US" dirty="0" smtClean="0"/>
              <a:t>Understand installation types and servers required</a:t>
            </a:r>
          </a:p>
          <a:p>
            <a:pPr lvl="1"/>
            <a:r>
              <a:rPr lang="en-US" dirty="0" smtClean="0"/>
              <a:t>Install the database, AOS, and client</a:t>
            </a:r>
          </a:p>
          <a:p>
            <a:pPr lvl="1"/>
            <a:r>
              <a:rPr lang="en-US" dirty="0" smtClean="0"/>
              <a:t>Complete the initialization checklist </a:t>
            </a:r>
          </a:p>
          <a:p>
            <a:pPr lvl="1"/>
            <a:r>
              <a:rPr lang="en-US" dirty="0" smtClean="0"/>
              <a:t>Check and interpret build numbers</a:t>
            </a:r>
          </a:p>
          <a:p>
            <a:pPr lvl="1"/>
            <a:r>
              <a:rPr lang="en-US" dirty="0" smtClean="0"/>
              <a:t>Use client and server configuration utilities</a:t>
            </a:r>
          </a:p>
          <a:p>
            <a:pPr lvl="1"/>
            <a:r>
              <a:rPr lang="en-US" dirty="0" smtClean="0"/>
              <a:t>Understand the service pack and update installation process</a:t>
            </a:r>
          </a:p>
        </p:txBody>
      </p:sp>
    </p:spTree>
    <p:extLst>
      <p:ext uri="{BB962C8B-B14F-4D97-AF65-F5344CB8AC3E}">
        <p14:creationId xmlns:p14="http://schemas.microsoft.com/office/powerpoint/2010/main" val="28990273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Chapter Review </a:t>
            </a:r>
            <a:r>
              <a:rPr lang="en-US" dirty="0" smtClean="0"/>
              <a:t>(continued)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50</a:t>
            </a:fld>
            <a:endParaRPr lang="en-US"/>
          </a:p>
        </p:txBody>
      </p:sp>
      <p:sp>
        <p:nvSpPr>
          <p:cNvPr id="4" name="Content Placeholder 3"/>
          <p:cNvSpPr>
            <a:spLocks noGrp="1"/>
          </p:cNvSpPr>
          <p:nvPr>
            <p:ph sz="quarter" idx="13"/>
          </p:nvPr>
        </p:nvSpPr>
        <p:spPr/>
        <p:txBody>
          <a:bodyPr/>
          <a:lstStyle/>
          <a:p>
            <a:pPr marL="342900" lvl="0" indent="-342900">
              <a:buFont typeface="+mj-lt"/>
              <a:buAutoNum type="arabicPeriod" startAt="3"/>
            </a:pPr>
            <a:r>
              <a:rPr lang="en-US" dirty="0" smtClean="0"/>
              <a:t>When </a:t>
            </a:r>
            <a:r>
              <a:rPr lang="en-US" dirty="0"/>
              <a:t>should a single-computer deployment be used? </a:t>
            </a:r>
          </a:p>
          <a:p>
            <a:pPr marL="400050" lvl="1" indent="0">
              <a:buNone/>
            </a:pPr>
            <a:r>
              <a:rPr lang="en-US" dirty="0"/>
              <a:t>( ) Production system</a:t>
            </a:r>
          </a:p>
          <a:p>
            <a:pPr marL="400050" lvl="1" indent="0">
              <a:buNone/>
            </a:pPr>
            <a:r>
              <a:rPr lang="en-US" dirty="0"/>
              <a:t>( ) Test system</a:t>
            </a:r>
          </a:p>
          <a:p>
            <a:pPr marL="400050" lvl="1" indent="0">
              <a:buNone/>
            </a:pPr>
            <a:r>
              <a:rPr lang="en-US" dirty="0"/>
              <a:t>( ) When using an existing database</a:t>
            </a:r>
          </a:p>
          <a:p>
            <a:pPr marL="400050" lvl="1" indent="0">
              <a:buNone/>
            </a:pPr>
            <a:r>
              <a:rPr lang="en-US" dirty="0"/>
              <a:t>( ) When a custom port is desired</a:t>
            </a:r>
          </a:p>
          <a:p>
            <a:pPr marL="342900" lvl="0" indent="-342900">
              <a:buFont typeface="+mj-lt"/>
              <a:buAutoNum type="arabicPeriod" startAt="3"/>
            </a:pPr>
            <a:endParaRPr lang="en-US" dirty="0"/>
          </a:p>
          <a:p>
            <a:pPr marL="342900" lvl="0" indent="-342900">
              <a:buFont typeface="+mj-lt"/>
              <a:buAutoNum type="arabicPeriod" startAt="3"/>
            </a:pPr>
            <a:r>
              <a:rPr lang="en-US" dirty="0" smtClean="0"/>
              <a:t>Which </a:t>
            </a:r>
            <a:r>
              <a:rPr lang="en-US" dirty="0"/>
              <a:t>users can manage the Configuration Utility? (Select all that </a:t>
            </a:r>
            <a:r>
              <a:rPr lang="en-US" dirty="0" smtClean="0"/>
              <a:t>apply.)</a:t>
            </a:r>
            <a:endParaRPr lang="en-US" dirty="0"/>
          </a:p>
          <a:p>
            <a:pPr marL="400050" lvl="1" indent="0">
              <a:buNone/>
            </a:pPr>
            <a:r>
              <a:rPr lang="en-US" dirty="0"/>
              <a:t>( ) All users</a:t>
            </a:r>
          </a:p>
          <a:p>
            <a:pPr marL="400050" lvl="1" indent="0">
              <a:buNone/>
            </a:pPr>
            <a:r>
              <a:rPr lang="en-US" dirty="0"/>
              <a:t>( ) Power users</a:t>
            </a:r>
          </a:p>
          <a:p>
            <a:pPr marL="400050" lvl="1" indent="0">
              <a:buNone/>
            </a:pPr>
            <a:r>
              <a:rPr lang="en-US" dirty="0"/>
              <a:t>( ) Administrators</a:t>
            </a:r>
          </a:p>
          <a:p>
            <a:pPr marL="400050" lvl="1" indent="0">
              <a:buNone/>
            </a:pPr>
            <a:r>
              <a:rPr lang="en-US" dirty="0"/>
              <a:t>( ) Guests</a:t>
            </a:r>
          </a:p>
        </p:txBody>
      </p:sp>
    </p:spTree>
    <p:extLst>
      <p:ext uri="{BB962C8B-B14F-4D97-AF65-F5344CB8AC3E}">
        <p14:creationId xmlns:p14="http://schemas.microsoft.com/office/powerpoint/2010/main" val="18165891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Chapter Review </a:t>
            </a:r>
            <a:r>
              <a:rPr lang="en-US" dirty="0" smtClean="0"/>
              <a:t>(continued)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51</a:t>
            </a:fld>
            <a:endParaRPr lang="en-US"/>
          </a:p>
        </p:txBody>
      </p:sp>
      <p:sp>
        <p:nvSpPr>
          <p:cNvPr id="4" name="Content Placeholder 3"/>
          <p:cNvSpPr>
            <a:spLocks noGrp="1"/>
          </p:cNvSpPr>
          <p:nvPr>
            <p:ph sz="quarter" idx="13"/>
          </p:nvPr>
        </p:nvSpPr>
        <p:spPr/>
        <p:txBody>
          <a:bodyPr/>
          <a:lstStyle/>
          <a:p>
            <a:pPr marL="342900" lvl="0" indent="-342900">
              <a:buFont typeface="+mj-lt"/>
              <a:buAutoNum type="arabicPeriod" startAt="5"/>
            </a:pPr>
            <a:r>
              <a:rPr lang="en-US" dirty="0"/>
              <a:t>Categorize the following items by determining which configuration utility is used to complete each task.</a:t>
            </a:r>
          </a:p>
          <a:p>
            <a:pPr marL="341313" lvl="1" indent="0">
              <a:buNone/>
            </a:pPr>
            <a:r>
              <a:rPr lang="en-US" dirty="0"/>
              <a:t>(Client, server, both, or </a:t>
            </a:r>
            <a:r>
              <a:rPr lang="en-US" dirty="0" smtClean="0"/>
              <a:t>neither.)</a:t>
            </a:r>
            <a:endParaRPr lang="en-US" dirty="0"/>
          </a:p>
          <a:p>
            <a:pPr marL="341313" lvl="1" indent="0">
              <a:buNone/>
            </a:pPr>
            <a:endParaRPr lang="en-US" dirty="0"/>
          </a:p>
          <a:p>
            <a:pPr marL="341313" lvl="1" indent="0">
              <a:buNone/>
            </a:pPr>
            <a:r>
              <a:rPr lang="en-US" dirty="0"/>
              <a:t>_____ Item 1: Which AOS the client should connect to.</a:t>
            </a:r>
          </a:p>
          <a:p>
            <a:pPr marL="341313" lvl="1" indent="0">
              <a:buNone/>
            </a:pPr>
            <a:r>
              <a:rPr lang="en-US" dirty="0"/>
              <a:t>_____ Item 2: Which database the AOS should connect to.</a:t>
            </a:r>
          </a:p>
          <a:p>
            <a:pPr marL="341313" lvl="1" indent="0">
              <a:buNone/>
            </a:pPr>
            <a:r>
              <a:rPr lang="en-US" dirty="0"/>
              <a:t>_____ Item 3: Where the installation files are stored.</a:t>
            </a:r>
          </a:p>
          <a:p>
            <a:pPr marL="341313" lvl="1" indent="0">
              <a:buNone/>
            </a:pPr>
            <a:r>
              <a:rPr lang="en-US" dirty="0"/>
              <a:t>_____ Item 4: Where the application file system is located.</a:t>
            </a:r>
          </a:p>
          <a:p>
            <a:pPr marL="341313" lvl="1" indent="0">
              <a:buNone/>
            </a:pPr>
            <a:r>
              <a:rPr lang="en-US" dirty="0"/>
              <a:t>_____ Item 5: Which company the client opens on startup.</a:t>
            </a:r>
          </a:p>
          <a:p>
            <a:pPr marL="341313" lvl="1" indent="0">
              <a:buNone/>
            </a:pPr>
            <a:r>
              <a:rPr lang="en-US" dirty="0"/>
              <a:t>_____ Item 6: The database tuning and debugging settings.</a:t>
            </a:r>
          </a:p>
          <a:p>
            <a:endParaRPr lang="en-US" dirty="0"/>
          </a:p>
        </p:txBody>
      </p:sp>
    </p:spTree>
    <p:extLst>
      <p:ext uri="{BB962C8B-B14F-4D97-AF65-F5344CB8AC3E}">
        <p14:creationId xmlns:p14="http://schemas.microsoft.com/office/powerpoint/2010/main" val="20367970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Chapter Review </a:t>
            </a:r>
            <a:r>
              <a:rPr lang="en-US" dirty="0" smtClean="0"/>
              <a:t>(Answers)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52</a:t>
            </a:fld>
            <a:endParaRPr lang="en-US" dirty="0">
              <a:solidFill>
                <a:prstClr val="white"/>
              </a:solidFill>
            </a:endParaRPr>
          </a:p>
        </p:txBody>
      </p:sp>
      <p:sp>
        <p:nvSpPr>
          <p:cNvPr id="10" name="Content Placeholder 9"/>
          <p:cNvSpPr>
            <a:spLocks noGrp="1"/>
          </p:cNvSpPr>
          <p:nvPr>
            <p:ph sz="quarter" idx="13"/>
          </p:nvPr>
        </p:nvSpPr>
        <p:spPr>
          <a:xfrm>
            <a:off x="2743200" y="914400"/>
            <a:ext cx="6172200" cy="3943350"/>
          </a:xfrm>
        </p:spPr>
        <p:txBody>
          <a:bodyPr/>
          <a:lstStyle/>
          <a:p>
            <a:pPr marL="342900" lvl="0" indent="-342900">
              <a:buFont typeface="+mj-lt"/>
              <a:buAutoNum type="arabicPeriod"/>
            </a:pPr>
            <a:r>
              <a:rPr lang="en-US" dirty="0" smtClean="0"/>
              <a:t>Which </a:t>
            </a:r>
            <a:r>
              <a:rPr lang="en-US" dirty="0"/>
              <a:t>of the following initialization checklist steps are required? (Select all that </a:t>
            </a:r>
            <a:r>
              <a:rPr lang="en-US" dirty="0" smtClean="0"/>
              <a:t>apply.)</a:t>
            </a:r>
            <a:endParaRPr lang="en-US" dirty="0"/>
          </a:p>
          <a:p>
            <a:pPr marL="400050" lvl="1" indent="0">
              <a:buNone/>
            </a:pPr>
            <a:r>
              <a:rPr lang="en-US" dirty="0" smtClean="0"/>
              <a:t>(X) </a:t>
            </a:r>
            <a:r>
              <a:rPr lang="en-US" dirty="0"/>
              <a:t>Compile application</a:t>
            </a:r>
          </a:p>
          <a:p>
            <a:pPr marL="400050" lvl="1" indent="0">
              <a:buNone/>
            </a:pPr>
            <a:r>
              <a:rPr lang="en-US" dirty="0" smtClean="0"/>
              <a:t>(X) </a:t>
            </a:r>
            <a:r>
              <a:rPr lang="en-US" dirty="0"/>
              <a:t>Generate CIL</a:t>
            </a:r>
          </a:p>
          <a:p>
            <a:pPr marL="400050" lvl="1" indent="0">
              <a:buNone/>
            </a:pPr>
            <a:r>
              <a:rPr lang="en-US" dirty="0"/>
              <a:t>( ) Import data</a:t>
            </a:r>
          </a:p>
          <a:p>
            <a:pPr marL="400050" lvl="1" indent="0">
              <a:buNone/>
            </a:pPr>
            <a:r>
              <a:rPr lang="en-US" dirty="0" smtClean="0"/>
              <a:t>( ) </a:t>
            </a:r>
            <a:r>
              <a:rPr lang="en-US" dirty="0"/>
              <a:t>Create legal entities</a:t>
            </a:r>
          </a:p>
          <a:p>
            <a:pPr marL="342900" indent="-342900">
              <a:buFont typeface="+mj-lt"/>
              <a:buAutoNum type="arabicPeriod"/>
            </a:pPr>
            <a:endParaRPr lang="en-US" dirty="0"/>
          </a:p>
          <a:p>
            <a:pPr marL="342900" indent="-342900">
              <a:buFont typeface="+mj-lt"/>
              <a:buAutoNum type="arabicPeriod"/>
            </a:pPr>
            <a:r>
              <a:rPr lang="en-US" dirty="0" smtClean="0"/>
              <a:t>Which </a:t>
            </a:r>
            <a:r>
              <a:rPr lang="en-US" dirty="0"/>
              <a:t>default ports are used </a:t>
            </a:r>
            <a:r>
              <a:rPr lang="en-US" dirty="0" smtClean="0"/>
              <a:t>for </a:t>
            </a:r>
            <a:r>
              <a:rPr lang="en-US" dirty="0"/>
              <a:t>what purposes</a:t>
            </a:r>
            <a:r>
              <a:rPr lang="en-US" dirty="0" smtClean="0"/>
              <a:t>?</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99069617"/>
              </p:ext>
            </p:extLst>
          </p:nvPr>
        </p:nvGraphicFramePr>
        <p:xfrm>
          <a:off x="3276600" y="3409950"/>
          <a:ext cx="5638800" cy="1269841"/>
        </p:xfrm>
        <a:graphic>
          <a:graphicData uri="http://schemas.openxmlformats.org/drawingml/2006/table">
            <a:tbl>
              <a:tblPr>
                <a:tableStyleId>{7E9639D4-E3E2-4D34-9284-5A2195B3D0D7}</a:tableStyleId>
              </a:tblPr>
              <a:tblGrid>
                <a:gridCol w="2540438"/>
                <a:gridCol w="3098362"/>
              </a:tblGrid>
              <a:tr h="1269841">
                <a:tc>
                  <a:txBody>
                    <a:bodyPr/>
                    <a:lstStyle/>
                    <a:p>
                      <a:pPr marL="0" marR="0">
                        <a:spcBef>
                          <a:spcPts val="300"/>
                        </a:spcBef>
                        <a:spcAft>
                          <a:spcPts val="300"/>
                        </a:spcAft>
                      </a:pPr>
                      <a:r>
                        <a:rPr lang="en-US" sz="2000" dirty="0" smtClean="0">
                          <a:effectLst/>
                        </a:rPr>
                        <a:t>__c__ </a:t>
                      </a:r>
                      <a:r>
                        <a:rPr lang="en-US" sz="2000" dirty="0">
                          <a:effectLst/>
                        </a:rPr>
                        <a:t>1. 2712</a:t>
                      </a:r>
                    </a:p>
                    <a:p>
                      <a:pPr marL="0" marR="0">
                        <a:spcBef>
                          <a:spcPts val="300"/>
                        </a:spcBef>
                        <a:spcAft>
                          <a:spcPts val="300"/>
                        </a:spcAft>
                      </a:pPr>
                      <a:r>
                        <a:rPr lang="en-US" sz="2000" dirty="0" smtClean="0">
                          <a:effectLst/>
                        </a:rPr>
                        <a:t>__b__ </a:t>
                      </a:r>
                      <a:r>
                        <a:rPr lang="en-US" sz="2000" dirty="0">
                          <a:effectLst/>
                        </a:rPr>
                        <a:t>2. 8101</a:t>
                      </a:r>
                    </a:p>
                    <a:p>
                      <a:pPr marL="0" marR="0">
                        <a:spcBef>
                          <a:spcPts val="300"/>
                        </a:spcBef>
                        <a:spcAft>
                          <a:spcPts val="300"/>
                        </a:spcAft>
                      </a:pPr>
                      <a:r>
                        <a:rPr lang="en-US" sz="2000" dirty="0" smtClean="0">
                          <a:effectLst/>
                        </a:rPr>
                        <a:t>__a__ </a:t>
                      </a:r>
                      <a:r>
                        <a:rPr lang="en-US" sz="2000" dirty="0">
                          <a:effectLst/>
                        </a:rPr>
                        <a:t>3. 8201</a:t>
                      </a:r>
                      <a:endParaRPr lang="en-US" sz="2000" dirty="0">
                        <a:effectLst/>
                        <a:latin typeface="Times New Roman" panose="02020603050405020304" pitchFamily="18" charset="0"/>
                        <a:ea typeface="Times New Roman" panose="02020603050405020304" pitchFamily="18" charset="0"/>
                      </a:endParaRPr>
                    </a:p>
                  </a:txBody>
                  <a:tcPr marL="50800" marR="50800" marT="50800" marB="50800"/>
                </a:tc>
                <a:tc>
                  <a:txBody>
                    <a:bodyPr/>
                    <a:lstStyle/>
                    <a:p>
                      <a:pPr marL="342900" marR="0" lvl="0" indent="-342900">
                        <a:spcBef>
                          <a:spcPts val="300"/>
                        </a:spcBef>
                        <a:spcAft>
                          <a:spcPts val="300"/>
                        </a:spcAft>
                        <a:buFont typeface="+mj-lt"/>
                        <a:buAutoNum type="alphaLcPeriod"/>
                        <a:tabLst>
                          <a:tab pos="2286000" algn="l"/>
                          <a:tab pos="457200" algn="l"/>
                        </a:tabLst>
                      </a:pPr>
                      <a:r>
                        <a:rPr lang="en-US" sz="2000" dirty="0">
                          <a:effectLst/>
                        </a:rPr>
                        <a:t>Services endpoint port</a:t>
                      </a:r>
                    </a:p>
                    <a:p>
                      <a:pPr marL="342900" marR="0" lvl="0" indent="-342900">
                        <a:spcBef>
                          <a:spcPts val="300"/>
                        </a:spcBef>
                        <a:spcAft>
                          <a:spcPts val="300"/>
                        </a:spcAft>
                        <a:buFont typeface="+mj-lt"/>
                        <a:buAutoNum type="alphaLcPeriod"/>
                        <a:tabLst>
                          <a:tab pos="2286000" algn="l"/>
                          <a:tab pos="457200" algn="l"/>
                        </a:tabLst>
                      </a:pPr>
                      <a:r>
                        <a:rPr lang="en-US" sz="2000" dirty="0">
                          <a:effectLst/>
                        </a:rPr>
                        <a:t>Services WSDL port</a:t>
                      </a:r>
                    </a:p>
                    <a:p>
                      <a:pPr marL="342900" marR="0" lvl="0" indent="-342900">
                        <a:spcBef>
                          <a:spcPts val="300"/>
                        </a:spcBef>
                        <a:spcAft>
                          <a:spcPts val="300"/>
                        </a:spcAft>
                        <a:buFont typeface="+mj-lt"/>
                        <a:buAutoNum type="alphaLcPeriod"/>
                        <a:tabLst>
                          <a:tab pos="2286000" algn="l"/>
                          <a:tab pos="457200" algn="l"/>
                        </a:tabLst>
                      </a:pPr>
                      <a:r>
                        <a:rPr lang="en-US" sz="2000" dirty="0">
                          <a:effectLst/>
                        </a:rPr>
                        <a:t>TCP/IP port</a:t>
                      </a:r>
                      <a:endParaRPr lang="en-US" sz="2000" dirty="0">
                        <a:effectLst/>
                        <a:latin typeface="Times New Roman" panose="02020603050405020304" pitchFamily="18" charset="0"/>
                        <a:ea typeface="Times New Roman" panose="02020603050405020304" pitchFamily="18" charset="0"/>
                      </a:endParaRPr>
                    </a:p>
                  </a:txBody>
                  <a:tcPr marL="50800" marR="50800" marT="50800" marB="50800"/>
                </a:tc>
              </a:tr>
            </a:tbl>
          </a:graphicData>
        </a:graphic>
      </p:graphicFrame>
    </p:spTree>
    <p:extLst>
      <p:ext uri="{BB962C8B-B14F-4D97-AF65-F5344CB8AC3E}">
        <p14:creationId xmlns:p14="http://schemas.microsoft.com/office/powerpoint/2010/main" val="2456518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 (Answers</a:t>
            </a:r>
            <a:r>
              <a:rPr lang="en-US" dirty="0" smtClean="0"/>
              <a:t>)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53</a:t>
            </a:fld>
            <a:endParaRPr lang="en-US">
              <a:solidFill>
                <a:srgbClr val="FFFFFF"/>
              </a:solidFill>
            </a:endParaRPr>
          </a:p>
        </p:txBody>
      </p:sp>
      <p:sp>
        <p:nvSpPr>
          <p:cNvPr id="4" name="Content Placeholder 3"/>
          <p:cNvSpPr>
            <a:spLocks noGrp="1"/>
          </p:cNvSpPr>
          <p:nvPr>
            <p:ph sz="quarter" idx="13"/>
          </p:nvPr>
        </p:nvSpPr>
        <p:spPr/>
        <p:txBody>
          <a:bodyPr/>
          <a:lstStyle/>
          <a:p>
            <a:pPr marL="342900" lvl="0" indent="-342900">
              <a:buFont typeface="+mj-lt"/>
              <a:buAutoNum type="arabicPeriod" startAt="3"/>
            </a:pPr>
            <a:r>
              <a:rPr lang="en-US" dirty="0" smtClean="0"/>
              <a:t>When </a:t>
            </a:r>
            <a:r>
              <a:rPr lang="en-US" dirty="0"/>
              <a:t>should a single-computer deployment be used? </a:t>
            </a:r>
          </a:p>
          <a:p>
            <a:pPr marL="400050" lvl="1" indent="0">
              <a:buNone/>
            </a:pPr>
            <a:r>
              <a:rPr lang="en-US" dirty="0"/>
              <a:t>( ) Production system</a:t>
            </a:r>
          </a:p>
          <a:p>
            <a:pPr marL="400050" lvl="1" indent="0">
              <a:buNone/>
            </a:pPr>
            <a:r>
              <a:rPr lang="en-US" dirty="0" smtClean="0"/>
              <a:t>(X) </a:t>
            </a:r>
            <a:r>
              <a:rPr lang="en-US" dirty="0"/>
              <a:t>Test system</a:t>
            </a:r>
          </a:p>
          <a:p>
            <a:pPr marL="400050" lvl="1" indent="0">
              <a:buNone/>
            </a:pPr>
            <a:r>
              <a:rPr lang="en-US" dirty="0"/>
              <a:t>( ) When using an existing database</a:t>
            </a:r>
          </a:p>
          <a:p>
            <a:pPr marL="400050" lvl="1" indent="0">
              <a:buNone/>
            </a:pPr>
            <a:r>
              <a:rPr lang="en-US" dirty="0"/>
              <a:t>( ) When a custom port is desired</a:t>
            </a:r>
          </a:p>
          <a:p>
            <a:pPr marL="342900" lvl="0" indent="-342900">
              <a:buFont typeface="+mj-lt"/>
              <a:buAutoNum type="arabicPeriod" startAt="3"/>
            </a:pPr>
            <a:endParaRPr lang="en-US" dirty="0"/>
          </a:p>
          <a:p>
            <a:pPr marL="342900" lvl="0" indent="-342900">
              <a:buFont typeface="+mj-lt"/>
              <a:buAutoNum type="arabicPeriod" startAt="3"/>
            </a:pPr>
            <a:r>
              <a:rPr lang="en-US" dirty="0" smtClean="0"/>
              <a:t>Which </a:t>
            </a:r>
            <a:r>
              <a:rPr lang="en-US" dirty="0"/>
              <a:t>users can manage the Configuration Utility? (Select all that </a:t>
            </a:r>
            <a:r>
              <a:rPr lang="en-US" dirty="0" smtClean="0"/>
              <a:t>apply.)</a:t>
            </a:r>
            <a:endParaRPr lang="en-US" dirty="0"/>
          </a:p>
          <a:p>
            <a:pPr marL="400050" lvl="1" indent="0">
              <a:buNone/>
            </a:pPr>
            <a:r>
              <a:rPr lang="en-US" dirty="0"/>
              <a:t>( ) All users</a:t>
            </a:r>
          </a:p>
          <a:p>
            <a:pPr marL="400050" lvl="1" indent="0">
              <a:buNone/>
            </a:pPr>
            <a:r>
              <a:rPr lang="en-US" dirty="0" smtClean="0"/>
              <a:t>(X) </a:t>
            </a:r>
            <a:r>
              <a:rPr lang="en-US" dirty="0"/>
              <a:t>Power users</a:t>
            </a:r>
          </a:p>
          <a:p>
            <a:pPr marL="400050" lvl="1" indent="0">
              <a:buNone/>
            </a:pPr>
            <a:r>
              <a:rPr lang="en-US" dirty="0" smtClean="0"/>
              <a:t>(X) </a:t>
            </a:r>
            <a:r>
              <a:rPr lang="en-US" dirty="0"/>
              <a:t>Administrators</a:t>
            </a:r>
          </a:p>
          <a:p>
            <a:pPr marL="400050" lvl="1" indent="0">
              <a:buNone/>
            </a:pPr>
            <a:r>
              <a:rPr lang="en-US" dirty="0"/>
              <a:t>( ) Guests</a:t>
            </a:r>
          </a:p>
        </p:txBody>
      </p:sp>
    </p:spTree>
    <p:extLst>
      <p:ext uri="{BB962C8B-B14F-4D97-AF65-F5344CB8AC3E}">
        <p14:creationId xmlns:p14="http://schemas.microsoft.com/office/powerpoint/2010/main" val="12126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 (Answers</a:t>
            </a:r>
            <a:r>
              <a:rPr lang="en-US" dirty="0" smtClean="0"/>
              <a:t>)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54</a:t>
            </a:fld>
            <a:endParaRPr lang="en-US">
              <a:solidFill>
                <a:srgbClr val="FFFFFF"/>
              </a:solidFill>
            </a:endParaRPr>
          </a:p>
        </p:txBody>
      </p:sp>
      <p:sp>
        <p:nvSpPr>
          <p:cNvPr id="4" name="Content Placeholder 3"/>
          <p:cNvSpPr>
            <a:spLocks noGrp="1"/>
          </p:cNvSpPr>
          <p:nvPr>
            <p:ph sz="quarter" idx="13"/>
          </p:nvPr>
        </p:nvSpPr>
        <p:spPr/>
        <p:txBody>
          <a:bodyPr/>
          <a:lstStyle/>
          <a:p>
            <a:pPr marL="342900" lvl="0" indent="-342900">
              <a:buFont typeface="+mj-lt"/>
              <a:buAutoNum type="arabicPeriod" startAt="5"/>
            </a:pPr>
            <a:r>
              <a:rPr lang="en-US" dirty="0"/>
              <a:t>Categorize the following items by determining which configuration utility is used to complete each task.</a:t>
            </a:r>
          </a:p>
          <a:p>
            <a:pPr marL="341313" lvl="1" indent="0">
              <a:buNone/>
            </a:pPr>
            <a:r>
              <a:rPr lang="en-US" dirty="0"/>
              <a:t>(Client, server, both, or </a:t>
            </a:r>
            <a:r>
              <a:rPr lang="en-US" dirty="0" smtClean="0"/>
              <a:t>neither.)</a:t>
            </a:r>
            <a:endParaRPr lang="en-US" dirty="0"/>
          </a:p>
          <a:p>
            <a:pPr marL="341313" lvl="1" indent="0">
              <a:buNone/>
            </a:pPr>
            <a:endParaRPr lang="en-US" dirty="0"/>
          </a:p>
          <a:p>
            <a:pPr marL="341313" lvl="1" indent="0">
              <a:buNone/>
            </a:pPr>
            <a:r>
              <a:rPr lang="en-US" dirty="0" smtClean="0"/>
              <a:t>_Client_______ </a:t>
            </a:r>
            <a:r>
              <a:rPr lang="en-US" dirty="0"/>
              <a:t>Item 1: Which AOS the client should connect to.</a:t>
            </a:r>
          </a:p>
          <a:p>
            <a:pPr marL="341313" lvl="1" indent="0">
              <a:buNone/>
            </a:pPr>
            <a:r>
              <a:rPr lang="en-US" dirty="0" smtClean="0"/>
              <a:t>_Server______ </a:t>
            </a:r>
            <a:r>
              <a:rPr lang="en-US" dirty="0"/>
              <a:t>Item 2: Which database the AOS should connect to.</a:t>
            </a:r>
          </a:p>
          <a:p>
            <a:pPr marL="341313" lvl="1" indent="0">
              <a:buNone/>
            </a:pPr>
            <a:r>
              <a:rPr lang="en-US" dirty="0" smtClean="0"/>
              <a:t>_Neither_____ </a:t>
            </a:r>
            <a:r>
              <a:rPr lang="en-US" dirty="0"/>
              <a:t>Item 3: Where the installation files are stored.</a:t>
            </a:r>
          </a:p>
          <a:p>
            <a:pPr marL="341313" lvl="1" indent="0">
              <a:buNone/>
            </a:pPr>
            <a:r>
              <a:rPr lang="en-US" dirty="0" smtClean="0"/>
              <a:t>_Neither_____ </a:t>
            </a:r>
            <a:r>
              <a:rPr lang="en-US" dirty="0"/>
              <a:t>Item 4: Where the application file system is located.</a:t>
            </a:r>
          </a:p>
          <a:p>
            <a:pPr marL="341313" lvl="1" indent="0">
              <a:buNone/>
            </a:pPr>
            <a:r>
              <a:rPr lang="en-US" dirty="0" smtClean="0"/>
              <a:t>_Client_______ </a:t>
            </a:r>
            <a:r>
              <a:rPr lang="en-US" dirty="0"/>
              <a:t>Item 5: Which company the client opens on startup.</a:t>
            </a:r>
          </a:p>
          <a:p>
            <a:pPr marL="341313" lvl="1" indent="0">
              <a:buNone/>
            </a:pPr>
            <a:r>
              <a:rPr lang="en-US" dirty="0" smtClean="0"/>
              <a:t>_Server______ </a:t>
            </a:r>
            <a:r>
              <a:rPr lang="en-US" dirty="0"/>
              <a:t>Item 6: The database tuning and debugging settings.</a:t>
            </a:r>
          </a:p>
          <a:p>
            <a:endParaRPr lang="en-US" dirty="0"/>
          </a:p>
        </p:txBody>
      </p:sp>
    </p:spTree>
    <p:extLst>
      <p:ext uri="{BB962C8B-B14F-4D97-AF65-F5344CB8AC3E}">
        <p14:creationId xmlns:p14="http://schemas.microsoft.com/office/powerpoint/2010/main" val="28262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Slide Number Placeholder 2"/>
          <p:cNvSpPr>
            <a:spLocks noGrp="1"/>
          </p:cNvSpPr>
          <p:nvPr>
            <p:ph type="sldNum" sz="quarter" idx="11"/>
          </p:nvPr>
        </p:nvSpPr>
        <p:spPr/>
        <p:txBody>
          <a:bodyPr/>
          <a:lstStyle/>
          <a:p>
            <a:fld id="{74A398B2-5A34-1A4A-811E-F4027282568C}" type="slidenum">
              <a:rPr lang="en-US" smtClean="0"/>
              <a:pPr/>
              <a:t>55</a:t>
            </a:fld>
            <a:endParaRPr lang="en-US"/>
          </a:p>
        </p:txBody>
      </p:sp>
      <p:sp>
        <p:nvSpPr>
          <p:cNvPr id="4" name="Content Placeholder 3"/>
          <p:cNvSpPr>
            <a:spLocks noGrp="1"/>
          </p:cNvSpPr>
          <p:nvPr>
            <p:ph sz="quarter" idx="13"/>
          </p:nvPr>
        </p:nvSpPr>
        <p:spPr/>
        <p:txBody>
          <a:bodyPr/>
          <a:lstStyle/>
          <a:p>
            <a:r>
              <a:rPr lang="en-US" dirty="0"/>
              <a:t>In this chapter we covered the following topics:</a:t>
            </a:r>
          </a:p>
          <a:p>
            <a:pPr lvl="1"/>
            <a:r>
              <a:rPr lang="en-US" dirty="0"/>
              <a:t>Installation types</a:t>
            </a:r>
          </a:p>
          <a:p>
            <a:pPr lvl="1"/>
            <a:r>
              <a:rPr lang="en-US" dirty="0"/>
              <a:t>Tasks for a minimum </a:t>
            </a:r>
            <a:r>
              <a:rPr lang="en-US" dirty="0" smtClean="0"/>
              <a:t>Microsoft Dynamics AX </a:t>
            </a:r>
            <a:r>
              <a:rPr lang="en-US" dirty="0"/>
              <a:t>installation</a:t>
            </a:r>
          </a:p>
          <a:p>
            <a:pPr lvl="1"/>
            <a:r>
              <a:rPr lang="en-US" dirty="0"/>
              <a:t>Client and server configuration utilities</a:t>
            </a:r>
          </a:p>
          <a:p>
            <a:pPr lvl="1"/>
            <a:r>
              <a:rPr lang="en-US" dirty="0"/>
              <a:t>Service packs and updates</a:t>
            </a:r>
          </a:p>
          <a:p>
            <a:endParaRPr lang="en-US" dirty="0"/>
          </a:p>
        </p:txBody>
      </p:sp>
    </p:spTree>
    <p:extLst>
      <p:ext uri="{BB962C8B-B14F-4D97-AF65-F5344CB8AC3E}">
        <p14:creationId xmlns:p14="http://schemas.microsoft.com/office/powerpoint/2010/main" val="21542060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56</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6</a:t>
            </a:fld>
            <a:endParaRPr lang="en-US"/>
          </a:p>
        </p:txBody>
      </p:sp>
      <p:sp>
        <p:nvSpPr>
          <p:cNvPr id="4" name="Content Placeholder 3"/>
          <p:cNvSpPr>
            <a:spLocks noGrp="1"/>
          </p:cNvSpPr>
          <p:nvPr>
            <p:ph sz="quarter" idx="13"/>
          </p:nvPr>
        </p:nvSpPr>
        <p:spPr/>
        <p:txBody>
          <a:bodyPr/>
          <a:lstStyle/>
          <a:p>
            <a:r>
              <a:rPr lang="en-US" b="1" dirty="0" smtClean="0"/>
              <a:t>Scenario:</a:t>
            </a:r>
            <a:r>
              <a:rPr lang="en-US" dirty="0" smtClean="0"/>
              <a:t> </a:t>
            </a:r>
            <a:r>
              <a:rPr lang="en-US" dirty="0" smtClean="0"/>
              <a:t>Contoso </a:t>
            </a:r>
            <a:r>
              <a:rPr lang="en-US" dirty="0" smtClean="0"/>
              <a:t>is ready to start the installation of Microsoft Dynamics AX 2012.</a:t>
            </a:r>
          </a:p>
          <a:p>
            <a:endParaRPr lang="en-US" dirty="0" smtClean="0"/>
          </a:p>
          <a:p>
            <a:r>
              <a:rPr lang="en-US" b="1" dirty="0" smtClean="0"/>
              <a:t>Goal: </a:t>
            </a:r>
            <a:r>
              <a:rPr lang="en-US" dirty="0" smtClean="0"/>
              <a:t>Install Microsoft Dynamics AX 2012 on Windows Server 2008 R2.</a:t>
            </a:r>
          </a:p>
          <a:p>
            <a:pPr lvl="1"/>
            <a:r>
              <a:rPr lang="en-US" dirty="0" smtClean="0"/>
              <a:t>Create the database</a:t>
            </a:r>
          </a:p>
          <a:p>
            <a:pPr lvl="1"/>
            <a:r>
              <a:rPr lang="en-US" dirty="0" smtClean="0"/>
              <a:t>Install an Application Object Server (AOS) instance</a:t>
            </a:r>
          </a:p>
          <a:p>
            <a:pPr lvl="1"/>
            <a:r>
              <a:rPr lang="en-US" dirty="0" smtClean="0"/>
              <a:t>Install a client</a:t>
            </a:r>
          </a:p>
          <a:p>
            <a:pPr lvl="1"/>
            <a:r>
              <a:rPr lang="en-US" dirty="0" smtClean="0"/>
              <a:t>Perform initial system configuration tasks</a:t>
            </a:r>
          </a:p>
          <a:p>
            <a:endParaRPr lang="en-US" dirty="0"/>
          </a:p>
        </p:txBody>
      </p:sp>
    </p:spTree>
    <p:extLst>
      <p:ext uri="{BB962C8B-B14F-4D97-AF65-F5344CB8AC3E}">
        <p14:creationId xmlns:p14="http://schemas.microsoft.com/office/powerpoint/2010/main" val="4255127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Installation Types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7</a:t>
            </a:fld>
            <a:endParaRPr lang="en-US"/>
          </a:p>
        </p:txBody>
      </p:sp>
      <p:sp>
        <p:nvSpPr>
          <p:cNvPr id="4" name="Content Placeholder 3"/>
          <p:cNvSpPr>
            <a:spLocks noGrp="1"/>
          </p:cNvSpPr>
          <p:nvPr>
            <p:ph sz="quarter" idx="13"/>
          </p:nvPr>
        </p:nvSpPr>
        <p:spPr/>
        <p:txBody>
          <a:bodyPr/>
          <a:lstStyle/>
          <a:p>
            <a:r>
              <a:rPr lang="en-US" dirty="0" smtClean="0"/>
              <a:t>Two types of installation are available from the setup wizard: </a:t>
            </a:r>
          </a:p>
          <a:p>
            <a:pPr lvl="1"/>
            <a:r>
              <a:rPr lang="en-US" dirty="0" smtClean="0"/>
              <a:t>Custom installation</a:t>
            </a:r>
          </a:p>
          <a:p>
            <a:pPr lvl="1"/>
            <a:r>
              <a:rPr lang="en-US" dirty="0" smtClean="0"/>
              <a:t>Single-computer installation</a:t>
            </a:r>
            <a:endParaRPr lang="en-US" dirty="0"/>
          </a:p>
        </p:txBody>
      </p:sp>
    </p:spTree>
    <p:extLst>
      <p:ext uri="{BB962C8B-B14F-4D97-AF65-F5344CB8AC3E}">
        <p14:creationId xmlns:p14="http://schemas.microsoft.com/office/powerpoint/2010/main" val="3861787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Minimum Installation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8</a:t>
            </a:fld>
            <a:endParaRPr lang="en-US"/>
          </a:p>
        </p:txBody>
      </p:sp>
      <p:sp>
        <p:nvSpPr>
          <p:cNvPr id="4" name="Content Placeholder 3"/>
          <p:cNvSpPr>
            <a:spLocks noGrp="1"/>
          </p:cNvSpPr>
          <p:nvPr>
            <p:ph sz="quarter" idx="13"/>
          </p:nvPr>
        </p:nvSpPr>
        <p:spPr/>
        <p:txBody>
          <a:bodyPr/>
          <a:lstStyle/>
          <a:p>
            <a:r>
              <a:rPr lang="en-US" b="1" dirty="0" smtClean="0"/>
              <a:t>Application Object Server (AOS)</a:t>
            </a:r>
          </a:p>
          <a:p>
            <a:pPr lvl="1"/>
            <a:r>
              <a:rPr lang="en-US" dirty="0" smtClean="0"/>
              <a:t>You can install the AOS on a single computer, or you can create a server cluster for load balancing.</a:t>
            </a:r>
          </a:p>
          <a:p>
            <a:endParaRPr lang="en-US" dirty="0" smtClean="0"/>
          </a:p>
          <a:p>
            <a:r>
              <a:rPr lang="en-US" b="1" dirty="0" smtClean="0"/>
              <a:t>Database server</a:t>
            </a:r>
          </a:p>
          <a:p>
            <a:pPr lvl="1"/>
            <a:r>
              <a:rPr lang="en-US" dirty="0" smtClean="0"/>
              <a:t>A SQL Server database server hosts the database that stores Microsoft Dynamics AX transaction data and application elements. These application elements include customizations.</a:t>
            </a:r>
          </a:p>
          <a:p>
            <a:endParaRPr lang="en-US" dirty="0"/>
          </a:p>
        </p:txBody>
      </p:sp>
    </p:spTree>
    <p:extLst>
      <p:ext uri="{BB962C8B-B14F-4D97-AF65-F5344CB8AC3E}">
        <p14:creationId xmlns:p14="http://schemas.microsoft.com/office/powerpoint/2010/main" val="922286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Complete Installation</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9</a:t>
            </a:fld>
            <a:endParaRPr lang="en-US"/>
          </a:p>
        </p:txBody>
      </p:sp>
      <p:sp>
        <p:nvSpPr>
          <p:cNvPr id="4" name="Content Placeholder 3"/>
          <p:cNvSpPr>
            <a:spLocks noGrp="1"/>
          </p:cNvSpPr>
          <p:nvPr>
            <p:ph sz="quarter" idx="13"/>
          </p:nvPr>
        </p:nvSpPr>
        <p:spPr/>
        <p:txBody>
          <a:bodyPr/>
          <a:lstStyle/>
          <a:p>
            <a:r>
              <a:rPr lang="en-US" dirty="0" smtClean="0"/>
              <a:t>Minimum installation plus…</a:t>
            </a:r>
          </a:p>
          <a:p>
            <a:pPr lvl="1"/>
            <a:r>
              <a:rPr lang="en-US" b="1" dirty="0" smtClean="0"/>
              <a:t>Report server</a:t>
            </a:r>
          </a:p>
          <a:p>
            <a:pPr lvl="2"/>
            <a:r>
              <a:rPr lang="en-US" dirty="0" smtClean="0"/>
              <a:t>A report server runs SQL Server Reporting Services (SSRS).</a:t>
            </a:r>
          </a:p>
          <a:p>
            <a:pPr lvl="1"/>
            <a:r>
              <a:rPr lang="en-US" b="1" dirty="0" smtClean="0"/>
              <a:t>Analysis server</a:t>
            </a:r>
          </a:p>
          <a:p>
            <a:pPr lvl="2"/>
            <a:r>
              <a:rPr lang="en-US" dirty="0" smtClean="0"/>
              <a:t>An analysis server enhances the reporting functionality in Microsoft Dynamics AX by linking to SQL Server Analysis Services (SSAS).</a:t>
            </a:r>
          </a:p>
          <a:p>
            <a:pPr lvl="1"/>
            <a:r>
              <a:rPr lang="en-US" b="1" dirty="0" smtClean="0"/>
              <a:t>Web server</a:t>
            </a:r>
          </a:p>
          <a:p>
            <a:pPr lvl="2"/>
            <a:r>
              <a:rPr lang="en-US" dirty="0" smtClean="0"/>
              <a:t>A web server hosts the websites, such as Enterprise Portal (EP), Help server, Enterprise Search, and web services on IIS.</a:t>
            </a:r>
          </a:p>
        </p:txBody>
      </p:sp>
    </p:spTree>
    <p:extLst>
      <p:ext uri="{BB962C8B-B14F-4D97-AF65-F5344CB8AC3E}">
        <p14:creationId xmlns:p14="http://schemas.microsoft.com/office/powerpoint/2010/main" val="799297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85B772-A04A-4E33-9E4D-8EEC45D0D5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342D36-18CA-463B-90E1-DE8595706FE4}">
  <ds:schemaRefs>
    <ds:schemaRef ds:uri="http://schemas.microsoft.com/sharepoint/v3/contenttype/forms"/>
  </ds:schemaRefs>
</ds:datastoreItem>
</file>

<file path=customXml/itemProps3.xml><?xml version="1.0" encoding="utf-8"?>
<ds:datastoreItem xmlns:ds="http://schemas.openxmlformats.org/officeDocument/2006/customXml" ds:itemID="{00C57387-026E-431C-9973-32AD6CD170BE}">
  <ds:schemaRefs>
    <ds:schemaRef ds:uri="http://schemas.openxmlformats.org/package/2006/metadata/core-properties"/>
    <ds:schemaRef ds:uri="http://purl.org/dc/terms/"/>
    <ds:schemaRef ds:uri="http://schemas.microsoft.com/office/infopath/2007/PartnerControls"/>
    <ds:schemaRef ds:uri="http://purl.org/dc/dcmitype/"/>
    <ds:schemaRef ds:uri="http://schemas.microsoft.com/office/2006/documentManagement/types"/>
    <ds:schemaRef ds:uri="http://purl.org/dc/elements/1.1/"/>
    <ds:schemaRef ds:uri="http://schemas.microsoft.com/office/2006/metadata/properties"/>
    <ds:schemaRef ds:uri="http://schemas.microsoft.com/sharepoint/v3"/>
    <ds:schemaRef ds:uri="fefda408-4b97-40c5-a63d-5a76ba7b8d1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ASD - PFE Template</Template>
  <TotalTime>756</TotalTime>
  <Words>7941</Words>
  <Application>Microsoft Office PowerPoint</Application>
  <PresentationFormat>On-screen Show (16:9)</PresentationFormat>
  <Paragraphs>1006</Paragraphs>
  <Slides>56</Slides>
  <Notes>56</Notes>
  <HiddenSlides>8</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Arial</vt:lpstr>
      <vt:lpstr>Calibri</vt:lpstr>
      <vt:lpstr>Courier New</vt:lpstr>
      <vt:lpstr>Segoe</vt:lpstr>
      <vt:lpstr>Segoe Pro Light</vt:lpstr>
      <vt:lpstr>Segoe UI</vt:lpstr>
      <vt:lpstr>Segoe UI Light</vt:lpstr>
      <vt:lpstr>Segoe UI Semibold</vt:lpstr>
      <vt:lpstr>Times New Roman</vt:lpstr>
      <vt:lpstr>Wingdings</vt:lpstr>
      <vt:lpstr>Services_theme_16x9_073012</vt:lpstr>
      <vt:lpstr>Microsoft Dynamics AX 2012 Administration Workshop  Chapter 2: Installation and Configuration </vt:lpstr>
      <vt:lpstr>PowerPoint Presentation</vt:lpstr>
      <vt:lpstr>Students:   How to View this Presentation</vt:lpstr>
      <vt:lpstr>PowerPoint Presentation</vt:lpstr>
      <vt:lpstr>Objectives</vt:lpstr>
      <vt:lpstr>Introduction</vt:lpstr>
      <vt:lpstr>Installation Types</vt:lpstr>
      <vt:lpstr>Minimum Installation</vt:lpstr>
      <vt:lpstr>Complete Installation</vt:lpstr>
      <vt:lpstr>Other Servers in the Environment</vt:lpstr>
      <vt:lpstr>Installation Troubleshooting</vt:lpstr>
      <vt:lpstr>Installation Preparation</vt:lpstr>
      <vt:lpstr>Installation Preparation</vt:lpstr>
      <vt:lpstr>Installation Preparation</vt:lpstr>
      <vt:lpstr>Installation Preparation</vt:lpstr>
      <vt:lpstr>Notes Continued</vt:lpstr>
      <vt:lpstr>Video: Installation Prerequisites</vt:lpstr>
      <vt:lpstr>Install Microsoft Dynamics AX Database Role</vt:lpstr>
      <vt:lpstr>Video: Install the AX Database Role</vt:lpstr>
      <vt:lpstr>Install AOS Server(s)</vt:lpstr>
      <vt:lpstr>Video: Install an AOS Instance</vt:lpstr>
      <vt:lpstr>Notes Continued</vt:lpstr>
      <vt:lpstr>Install Client(s)</vt:lpstr>
      <vt:lpstr>Initialization Checklist</vt:lpstr>
      <vt:lpstr>Initialization Checklist</vt:lpstr>
      <vt:lpstr>Initialization Checklist</vt:lpstr>
      <vt:lpstr>Video: Install Client and Perform Initialization Checklist Tasks</vt:lpstr>
      <vt:lpstr>Notes Continued</vt:lpstr>
      <vt:lpstr>Notes Continued</vt:lpstr>
      <vt:lpstr>Version Numbers</vt:lpstr>
      <vt:lpstr>Microsoft Dynamics AX 2012 Version Numbers</vt:lpstr>
      <vt:lpstr>Microsoft Dynamics AX 2012 R2 Version Numbers</vt:lpstr>
      <vt:lpstr>Server and Client Configuration</vt:lpstr>
      <vt:lpstr>Microsoft Dynamics AX Server Configuration</vt:lpstr>
      <vt:lpstr>Microsoft Dynamics AX Server Configuration</vt:lpstr>
      <vt:lpstr>Microsoft Dynamics AX Server Configuration</vt:lpstr>
      <vt:lpstr>Microsoft Dynamics AX Server Configuration</vt:lpstr>
      <vt:lpstr>Microsoft Dynamics AX Client Configuration</vt:lpstr>
      <vt:lpstr>Microsoft Dynamics AX Client Configuration</vt:lpstr>
      <vt:lpstr>Microsoft Dynamics AX Client Configuration</vt:lpstr>
      <vt:lpstr>Microsoft Dynamics AX Client Configuration</vt:lpstr>
      <vt:lpstr>Service Packs and Updates</vt:lpstr>
      <vt:lpstr>Service Packs and Updates (continued)</vt:lpstr>
      <vt:lpstr>Service Packs and Updates (continued)</vt:lpstr>
      <vt:lpstr>Service Packs and Updates (continued)</vt:lpstr>
      <vt:lpstr>Hotfixes</vt:lpstr>
      <vt:lpstr>Notes Continued</vt:lpstr>
      <vt:lpstr>Test Your Knowledge</vt:lpstr>
      <vt:lpstr>Chapter Review</vt:lpstr>
      <vt:lpstr>Chapter Review (continued)</vt:lpstr>
      <vt:lpstr>Chapter Review (continued)</vt:lpstr>
      <vt:lpstr>Chapter Review (Answers)</vt:lpstr>
      <vt:lpstr>Chapter Review (Answers) (continued)</vt:lpstr>
      <vt:lpstr>Chapter Review (Answers) (continued)</vt:lpstr>
      <vt:lpstr>Chapter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Rogers (Insight Global)</dc:creator>
  <cp:lastModifiedBy>Tom Stumpf</cp:lastModifiedBy>
  <cp:revision>124</cp:revision>
  <dcterms:created xsi:type="dcterms:W3CDTF">2013-05-20T20:54:16Z</dcterms:created>
  <dcterms:modified xsi:type="dcterms:W3CDTF">2013-06-19T15:32:37Z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