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4"/>
  </p:sldMasterIdLst>
  <p:notesMasterIdLst>
    <p:notesMasterId r:id="rId30"/>
  </p:notesMasterIdLst>
  <p:handoutMasterIdLst>
    <p:handoutMasterId r:id="rId31"/>
  </p:handoutMasterIdLst>
  <p:sldIdLst>
    <p:sldId id="376" r:id="rId5"/>
    <p:sldId id="347" r:id="rId6"/>
    <p:sldId id="348"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77"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376"/>
            <p14:sldId id="347"/>
            <p14:sldId id="348"/>
          </p14:sldIdLst>
        </p14:section>
        <p14:section name="Content pages" id="{7E28E96D-50B7-3247-AD53-91BDC15BF350}">
          <p14:sldIdLst>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77"/>
          </p14:sldIdLst>
        </p14:section>
        <p14:section name="Back pages" id="{464B67E6-705F-6C47-96AB-B85029C642B4}">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Rogers (Insight Global)" initials="SR(G" lastIdx="10" clrIdx="0">
    <p:extLst>
      <p:ext uri="{19B8F6BF-5375-455C-9EA6-DF929625EA0E}">
        <p15:presenceInfo xmlns:p15="http://schemas.microsoft.com/office/powerpoint/2012/main" userId="S-1-5-21-2127521184-1604012920-1887927527-9067638" providerId="AD"/>
      </p:ext>
    </p:extLst>
  </p:cmAuthor>
  <p:cmAuthor id="2" name="Tom Stumpf" initials="TS" lastIdx="8" clrIdx="1">
    <p:extLst>
      <p:ext uri="{19B8F6BF-5375-455C-9EA6-DF929625EA0E}">
        <p15:presenceInfo xmlns:p15="http://schemas.microsoft.com/office/powerpoint/2012/main" userId="S-1-5-21-124525095-708259637-1543119021-160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8D6"/>
    <a:srgbClr val="02163E"/>
    <a:srgbClr val="0C6126"/>
    <a:srgbClr val="3F3F3F"/>
    <a:srgbClr val="0E715F"/>
    <a:srgbClr val="3650B8"/>
    <a:srgbClr val="0A5BBA"/>
    <a:srgbClr val="FFF30A"/>
    <a:srgbClr val="15AEEF"/>
    <a:srgbClr val="001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4994" autoAdjust="0"/>
    <p:restoredTop sz="80253" autoAdjust="0"/>
  </p:normalViewPr>
  <p:slideViewPr>
    <p:cSldViewPr snapToObjects="1">
      <p:cViewPr>
        <p:scale>
          <a:sx n="100" d="100"/>
          <a:sy n="100" d="100"/>
        </p:scale>
        <p:origin x="274" y="206"/>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7" d="100"/>
          <a:sy n="77" d="100"/>
        </p:scale>
        <p:origin x="2904"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6/18/2013</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latin typeface="Segoe UI Light"/>
              </a:rPr>
              <a:t>© 2013 Microsoft Corporation                                     Microsoft Confidential </a:t>
            </a:r>
            <a:endParaRPr lang="en-US">
              <a:latin typeface="Segoe UI Ligh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1" y="8685213"/>
            <a:ext cx="4844956" cy="457200"/>
          </a:xfrm>
          <a:prstGeom prst="rect">
            <a:avLst/>
          </a:prstGeom>
        </p:spPr>
        <p:txBody>
          <a:bodyPr vert="horz" lIns="91440" tIns="45720" rIns="91440" bIns="45720" rtlCol="0" anchor="b"/>
          <a:lstStyle>
            <a:lvl1pPr algn="l">
              <a:defRPr sz="1000">
                <a:latin typeface="Segoe" pitchFamily="34" charset="0"/>
              </a:defRPr>
            </a:lvl1pPr>
          </a:lstStyle>
          <a:p>
            <a:r>
              <a:rPr lang="en-US" smtClean="0"/>
              <a:t>© 2013 Microsoft Corporation                                     Microsoft Confidential </a:t>
            </a:r>
            <a:endParaRPr lang="en-US" dirty="0"/>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000">
                <a:latin typeface="Segoe" pitchFamily="34" charset="0"/>
              </a:defRPr>
            </a:lvl1pPr>
          </a:lstStyle>
          <a:p>
            <a:fld id="{675416BA-65F7-274A-AD61-D0FA78F3AA6E}" type="slidenum">
              <a:rPr lang="en-US" smtClean="0"/>
              <a:pPr/>
              <a:t>‹#›</a:t>
            </a:fld>
            <a:endParaRPr lang="en-US" dirty="0"/>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050" kern="1200">
        <a:solidFill>
          <a:schemeClr val="tx1"/>
        </a:solidFill>
        <a:latin typeface="Segoe" pitchFamily="34" charset="0"/>
        <a:ea typeface="+mn-ea"/>
        <a:cs typeface="+mn-cs"/>
      </a:defRPr>
    </a:lvl1pPr>
    <a:lvl2pPr marL="457200" algn="l" defTabSz="457200" rtl="0" eaLnBrk="1" latinLnBrk="0" hangingPunct="1">
      <a:defRPr sz="1050" kern="1200">
        <a:solidFill>
          <a:schemeClr val="tx1"/>
        </a:solidFill>
        <a:latin typeface="Segoe" pitchFamily="34" charset="0"/>
        <a:ea typeface="+mn-ea"/>
        <a:cs typeface="+mn-cs"/>
      </a:defRPr>
    </a:lvl2pPr>
    <a:lvl3pPr marL="914400" algn="l" defTabSz="457200" rtl="0" eaLnBrk="1" latinLnBrk="0" hangingPunct="1">
      <a:defRPr sz="1050" kern="1200">
        <a:solidFill>
          <a:schemeClr val="tx1"/>
        </a:solidFill>
        <a:latin typeface="Segoe" pitchFamily="34" charset="0"/>
        <a:ea typeface="+mn-ea"/>
        <a:cs typeface="+mn-cs"/>
      </a:defRPr>
    </a:lvl3pPr>
    <a:lvl4pPr marL="1371600" algn="l" defTabSz="457200" rtl="0" eaLnBrk="1" latinLnBrk="0" hangingPunct="1">
      <a:defRPr sz="1050" kern="1200">
        <a:solidFill>
          <a:schemeClr val="tx1"/>
        </a:solidFill>
        <a:latin typeface="Segoe" pitchFamily="34" charset="0"/>
        <a:ea typeface="+mn-ea"/>
        <a:cs typeface="+mn-cs"/>
      </a:defRPr>
    </a:lvl4pPr>
    <a:lvl5pPr marL="1828800" algn="l" defTabSz="457200" rtl="0" eaLnBrk="1" latinLnBrk="0" hangingPunct="1">
      <a:defRPr sz="1050" kern="1200">
        <a:solidFill>
          <a:schemeClr val="tx1"/>
        </a:solidFill>
        <a:latin typeface="Segoe"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3231017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dirty="0"/>
          </a:p>
        </p:txBody>
      </p:sp>
    </p:spTree>
    <p:extLst>
      <p:ext uri="{BB962C8B-B14F-4D97-AF65-F5344CB8AC3E}">
        <p14:creationId xmlns:p14="http://schemas.microsoft.com/office/powerpoint/2010/main" val="3835370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a:xfrm>
            <a:off x="381000" y="3912010"/>
            <a:ext cx="6096000" cy="4773202"/>
          </a:xfrm>
        </p:spPr>
        <p:txBody>
          <a:bodyPr/>
          <a:lstStyle/>
          <a:p>
            <a:r>
              <a:rPr lang="en-AU" dirty="0" smtClean="0"/>
              <a:t>How </a:t>
            </a:r>
            <a:r>
              <a:rPr lang="en-AU" dirty="0"/>
              <a:t>did you find the table, module, and field to be </a:t>
            </a:r>
            <a:r>
              <a:rPr lang="en-AU" dirty="0" smtClean="0"/>
              <a:t>set up </a:t>
            </a:r>
            <a:r>
              <a:rPr lang="en-AU" dirty="0"/>
              <a:t>for </a:t>
            </a:r>
            <a:r>
              <a:rPr lang="en-AU" dirty="0" smtClean="0"/>
              <a:t>database logging?</a:t>
            </a:r>
          </a:p>
          <a:p>
            <a:endParaRPr lang="en-AU" dirty="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dirty="0"/>
          </a:p>
        </p:txBody>
      </p:sp>
    </p:spTree>
    <p:extLst>
      <p:ext uri="{BB962C8B-B14F-4D97-AF65-F5344CB8AC3E}">
        <p14:creationId xmlns:p14="http://schemas.microsoft.com/office/powerpoint/2010/main" val="984948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AU" dirty="0" smtClean="0"/>
              <a:t>Recreate </a:t>
            </a:r>
            <a:r>
              <a:rPr lang="en-AU" dirty="0"/>
              <a:t>the steps again from </a:t>
            </a:r>
            <a:r>
              <a:rPr lang="en-AU" dirty="0" smtClean="0"/>
              <a:t>your Hyper-V computer.</a:t>
            </a:r>
            <a:endParaRPr lang="en-AU" dirty="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dirty="0"/>
          </a:p>
        </p:txBody>
      </p:sp>
    </p:spTree>
    <p:extLst>
      <p:ext uri="{BB962C8B-B14F-4D97-AF65-F5344CB8AC3E}">
        <p14:creationId xmlns:p14="http://schemas.microsoft.com/office/powerpoint/2010/main" val="2439383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1" kern="1200" dirty="0" smtClean="0">
                <a:solidFill>
                  <a:schemeClr val="tx1"/>
                </a:solidFill>
                <a:effectLst/>
                <a:latin typeface="Segoe UI" pitchFamily="34" charset="0"/>
                <a:ea typeface="Segoe UI" pitchFamily="34" charset="0"/>
                <a:cs typeface="Segoe UI" pitchFamily="34" charset="0"/>
              </a:rPr>
              <a:t>Procedure: Create Database Log Record</a:t>
            </a:r>
          </a:p>
          <a:p>
            <a:r>
              <a:rPr lang="en-US" sz="1050" kern="1200" dirty="0" smtClean="0">
                <a:solidFill>
                  <a:schemeClr val="tx1"/>
                </a:solidFill>
                <a:effectLst/>
                <a:latin typeface="Segoe UI" pitchFamily="34" charset="0"/>
                <a:ea typeface="Segoe UI" pitchFamily="34" charset="0"/>
                <a:cs typeface="Segoe UI" pitchFamily="34" charset="0"/>
              </a:rPr>
              <a:t>In this procedure, you will update a customer credit limit to create a log record.</a:t>
            </a:r>
          </a:p>
          <a:p>
            <a:pPr marL="228600" lvl="0" indent="-228600">
              <a:buFont typeface="+mj-lt"/>
              <a:buAutoNum type="arabicPeriod"/>
            </a:pPr>
            <a:r>
              <a:rPr lang="en-US" sz="1050" kern="1200" dirty="0" smtClean="0">
                <a:solidFill>
                  <a:schemeClr val="tx1"/>
                </a:solidFill>
                <a:effectLst/>
                <a:latin typeface="Segoe UI" pitchFamily="34" charset="0"/>
                <a:ea typeface="Segoe UI" pitchFamily="34" charset="0"/>
                <a:cs typeface="Segoe UI" pitchFamily="34" charset="0"/>
              </a:rPr>
              <a:t>Open </a:t>
            </a:r>
            <a:r>
              <a:rPr lang="en-US" sz="1050" b="1" kern="1200" dirty="0" smtClean="0">
                <a:solidFill>
                  <a:schemeClr val="tx1"/>
                </a:solidFill>
                <a:effectLst/>
                <a:latin typeface="Segoe UI" pitchFamily="34" charset="0"/>
                <a:ea typeface="Segoe UI" pitchFamily="34" charset="0"/>
                <a:cs typeface="Segoe UI" pitchFamily="34" charset="0"/>
              </a:rPr>
              <a:t>Accounts receivable </a:t>
            </a:r>
            <a:r>
              <a:rPr lang="en-US" sz="1050" kern="1200" dirty="0" smtClean="0">
                <a:solidFill>
                  <a:schemeClr val="tx1"/>
                </a:solidFill>
                <a:effectLst/>
                <a:latin typeface="Segoe UI" pitchFamily="34" charset="0"/>
                <a:ea typeface="Segoe UI" pitchFamily="34" charset="0"/>
                <a:cs typeface="Segoe UI" pitchFamily="34" charset="0"/>
              </a:rPr>
              <a:t>&gt; </a:t>
            </a:r>
            <a:r>
              <a:rPr lang="en-US" sz="1050" b="1" kern="1200" dirty="0" smtClean="0">
                <a:solidFill>
                  <a:schemeClr val="tx1"/>
                </a:solidFill>
                <a:effectLst/>
                <a:latin typeface="Segoe UI" pitchFamily="34" charset="0"/>
                <a:ea typeface="Segoe UI" pitchFamily="34" charset="0"/>
                <a:cs typeface="Segoe UI" pitchFamily="34" charset="0"/>
              </a:rPr>
              <a:t>Customers</a:t>
            </a:r>
            <a:r>
              <a:rPr lang="en-US" sz="1050" kern="1200" dirty="0" smtClean="0">
                <a:solidFill>
                  <a:schemeClr val="tx1"/>
                </a:solidFill>
                <a:effectLst/>
                <a:latin typeface="Segoe UI" pitchFamily="34" charset="0"/>
                <a:ea typeface="Segoe UI" pitchFamily="34" charset="0"/>
                <a:cs typeface="Segoe UI" pitchFamily="34" charset="0"/>
              </a:rPr>
              <a:t> &gt; </a:t>
            </a:r>
            <a:r>
              <a:rPr lang="en-US" sz="1050" b="1" kern="1200" dirty="0" smtClean="0">
                <a:solidFill>
                  <a:schemeClr val="tx1"/>
                </a:solidFill>
                <a:effectLst/>
                <a:latin typeface="Segoe UI" pitchFamily="34" charset="0"/>
                <a:ea typeface="Segoe UI" pitchFamily="34" charset="0"/>
                <a:cs typeface="Segoe UI" pitchFamily="34" charset="0"/>
              </a:rPr>
              <a:t>All Customers</a:t>
            </a:r>
            <a:r>
              <a:rPr lang="en-US" sz="1050" kern="1200" dirty="0" smtClean="0">
                <a:solidFill>
                  <a:schemeClr val="tx1"/>
                </a:solidFill>
                <a:effectLst/>
                <a:latin typeface="Segoe UI" pitchFamily="34" charset="0"/>
                <a:ea typeface="Segoe UI" pitchFamily="34" charset="0"/>
                <a:cs typeface="Segoe UI" pitchFamily="34" charset="0"/>
              </a:rPr>
              <a:t>.</a:t>
            </a:r>
          </a:p>
          <a:p>
            <a:pPr marL="228600" lvl="0" indent="-228600">
              <a:buFont typeface="+mj-lt"/>
              <a:buAutoNum type="arabicPeriod"/>
            </a:pPr>
            <a:r>
              <a:rPr lang="en-US" sz="1050" kern="1200" dirty="0" smtClean="0">
                <a:solidFill>
                  <a:schemeClr val="tx1"/>
                </a:solidFill>
                <a:effectLst/>
                <a:latin typeface="Segoe UI" pitchFamily="34" charset="0"/>
                <a:ea typeface="Segoe UI" pitchFamily="34" charset="0"/>
                <a:cs typeface="Segoe UI" pitchFamily="34" charset="0"/>
              </a:rPr>
              <a:t>Select the first customer in the list.</a:t>
            </a:r>
          </a:p>
          <a:p>
            <a:pPr marL="228600" lvl="0" indent="-228600">
              <a:buFont typeface="+mj-lt"/>
              <a:buAutoNum type="arabicPeriod"/>
            </a:pPr>
            <a:r>
              <a:rPr lang="en-US" sz="1050" kern="1200" dirty="0" smtClean="0">
                <a:solidFill>
                  <a:schemeClr val="tx1"/>
                </a:solidFill>
                <a:effectLst/>
                <a:latin typeface="Segoe UI" pitchFamily="34" charset="0"/>
                <a:ea typeface="Segoe UI" pitchFamily="34" charset="0"/>
                <a:cs typeface="Segoe UI" pitchFamily="34" charset="0"/>
              </a:rPr>
              <a:t>Click </a:t>
            </a:r>
            <a:r>
              <a:rPr lang="en-US" sz="1050" b="1" kern="1200" dirty="0" smtClean="0">
                <a:solidFill>
                  <a:schemeClr val="tx1"/>
                </a:solidFill>
                <a:effectLst/>
                <a:latin typeface="Segoe UI" pitchFamily="34" charset="0"/>
                <a:ea typeface="Segoe UI" pitchFamily="34" charset="0"/>
                <a:cs typeface="Segoe UI" pitchFamily="34" charset="0"/>
              </a:rPr>
              <a:t>Edit</a:t>
            </a:r>
            <a:r>
              <a:rPr lang="en-US" sz="1050" kern="1200" dirty="0" smtClean="0">
                <a:solidFill>
                  <a:schemeClr val="tx1"/>
                </a:solidFill>
                <a:effectLst/>
                <a:latin typeface="Segoe UI" pitchFamily="34" charset="0"/>
                <a:ea typeface="Segoe UI" pitchFamily="34" charset="0"/>
                <a:cs typeface="Segoe UI" pitchFamily="34" charset="0"/>
              </a:rPr>
              <a:t>.</a:t>
            </a:r>
          </a:p>
          <a:p>
            <a:pPr marL="228600" lvl="0" indent="-228600">
              <a:buFont typeface="+mj-lt"/>
              <a:buAutoNum type="arabicPeriod"/>
            </a:pPr>
            <a:r>
              <a:rPr lang="en-US" sz="1050" kern="1200" dirty="0" smtClean="0">
                <a:solidFill>
                  <a:schemeClr val="tx1"/>
                </a:solidFill>
                <a:effectLst/>
                <a:latin typeface="Segoe UI" pitchFamily="34" charset="0"/>
                <a:ea typeface="Segoe UI" pitchFamily="34" charset="0"/>
                <a:cs typeface="Segoe UI" pitchFamily="34" charset="0"/>
              </a:rPr>
              <a:t>Under </a:t>
            </a:r>
            <a:r>
              <a:rPr lang="en-US" sz="1050" b="1" kern="1200" dirty="0" smtClean="0">
                <a:solidFill>
                  <a:schemeClr val="tx1"/>
                </a:solidFill>
                <a:effectLst/>
                <a:latin typeface="Segoe UI" pitchFamily="34" charset="0"/>
                <a:ea typeface="Segoe UI" pitchFamily="34" charset="0"/>
                <a:cs typeface="Segoe UI" pitchFamily="34" charset="0"/>
              </a:rPr>
              <a:t>Credit and collections</a:t>
            </a:r>
            <a:r>
              <a:rPr lang="en-US" sz="1050" kern="1200" dirty="0" smtClean="0">
                <a:solidFill>
                  <a:schemeClr val="tx1"/>
                </a:solidFill>
                <a:effectLst/>
                <a:latin typeface="Segoe UI" pitchFamily="34" charset="0"/>
                <a:ea typeface="Segoe UI" pitchFamily="34" charset="0"/>
                <a:cs typeface="Segoe UI" pitchFamily="34" charset="0"/>
              </a:rPr>
              <a:t>, change the </a:t>
            </a:r>
            <a:r>
              <a:rPr lang="en-US" sz="1050" b="1" kern="1200" dirty="0" smtClean="0">
                <a:solidFill>
                  <a:schemeClr val="tx1"/>
                </a:solidFill>
                <a:effectLst/>
                <a:latin typeface="Segoe UI" pitchFamily="34" charset="0"/>
                <a:ea typeface="Segoe UI" pitchFamily="34" charset="0"/>
                <a:cs typeface="Segoe UI" pitchFamily="34" charset="0"/>
              </a:rPr>
              <a:t>Credit limit </a:t>
            </a:r>
            <a:r>
              <a:rPr lang="en-US" sz="1050" kern="1200" dirty="0" smtClean="0">
                <a:solidFill>
                  <a:schemeClr val="tx1"/>
                </a:solidFill>
                <a:effectLst/>
                <a:latin typeface="Segoe UI" pitchFamily="34" charset="0"/>
                <a:ea typeface="Segoe UI" pitchFamily="34" charset="0"/>
                <a:cs typeface="Segoe UI" pitchFamily="34" charset="0"/>
              </a:rPr>
              <a:t>amount.</a:t>
            </a:r>
          </a:p>
          <a:p>
            <a:pPr marL="228600" lvl="0" indent="-228600">
              <a:buFont typeface="+mj-lt"/>
              <a:buAutoNum type="arabicPeriod"/>
            </a:pPr>
            <a:r>
              <a:rPr lang="en-US" sz="1050" kern="1200" dirty="0" smtClean="0">
                <a:solidFill>
                  <a:schemeClr val="tx1"/>
                </a:solidFill>
                <a:effectLst/>
                <a:latin typeface="Segoe UI" pitchFamily="34" charset="0"/>
                <a:ea typeface="Segoe UI" pitchFamily="34" charset="0"/>
                <a:cs typeface="Segoe UI" pitchFamily="34" charset="0"/>
              </a:rPr>
              <a:t>Close the form to save the changes automatically.</a:t>
            </a:r>
          </a:p>
          <a:p>
            <a:endParaRPr lang="en-US" sz="1050" b="1" kern="1200" dirty="0" smtClean="0">
              <a:solidFill>
                <a:schemeClr val="tx1"/>
              </a:solidFill>
              <a:effectLst/>
              <a:latin typeface="Segoe UI" pitchFamily="34" charset="0"/>
              <a:ea typeface="Segoe UI" pitchFamily="34" charset="0"/>
              <a:cs typeface="Segoe UI" pitchFamily="34" charset="0"/>
            </a:endParaRPr>
          </a:p>
          <a:p>
            <a:r>
              <a:rPr lang="en-US" sz="1050" b="1" kern="1200" dirty="0" smtClean="0">
                <a:solidFill>
                  <a:schemeClr val="tx1"/>
                </a:solidFill>
                <a:effectLst/>
                <a:latin typeface="Segoe UI" pitchFamily="34" charset="0"/>
                <a:ea typeface="Segoe UI" pitchFamily="34" charset="0"/>
                <a:cs typeface="Segoe UI" pitchFamily="34" charset="0"/>
              </a:rPr>
              <a:t>Procedure: View Database Log Record</a:t>
            </a:r>
          </a:p>
          <a:p>
            <a:r>
              <a:rPr lang="en-US" sz="1050" kern="1200" dirty="0" smtClean="0">
                <a:solidFill>
                  <a:schemeClr val="tx1"/>
                </a:solidFill>
                <a:effectLst/>
                <a:latin typeface="Segoe UI" pitchFamily="34" charset="0"/>
                <a:ea typeface="Segoe UI" pitchFamily="34" charset="0"/>
                <a:cs typeface="Segoe UI" pitchFamily="34" charset="0"/>
              </a:rPr>
              <a:t>In this procedure, you will view the database record that you created in the previous procedure.  </a:t>
            </a:r>
          </a:p>
          <a:p>
            <a:pPr marL="228600" lvl="0" indent="-228600">
              <a:buFont typeface="+mj-lt"/>
              <a:buAutoNum type="arabicPeriod"/>
            </a:pPr>
            <a:r>
              <a:rPr lang="en-US" sz="1050" kern="1200" dirty="0" smtClean="0">
                <a:solidFill>
                  <a:schemeClr val="tx1"/>
                </a:solidFill>
                <a:effectLst/>
                <a:latin typeface="Segoe UI" pitchFamily="34" charset="0"/>
                <a:ea typeface="Segoe UI" pitchFamily="34" charset="0"/>
                <a:cs typeface="Segoe UI" pitchFamily="34" charset="0"/>
              </a:rPr>
              <a:t>Open </a:t>
            </a:r>
            <a:r>
              <a:rPr lang="en-US" sz="1050" b="1" kern="1200" dirty="0" smtClean="0">
                <a:solidFill>
                  <a:schemeClr val="tx1"/>
                </a:solidFill>
                <a:effectLst/>
                <a:latin typeface="Segoe UI" pitchFamily="34" charset="0"/>
                <a:ea typeface="Segoe UI" pitchFamily="34" charset="0"/>
                <a:cs typeface="Segoe UI" pitchFamily="34" charset="0"/>
              </a:rPr>
              <a:t>System administration </a:t>
            </a:r>
            <a:r>
              <a:rPr lang="en-US" sz="1050" kern="1200" dirty="0" smtClean="0">
                <a:solidFill>
                  <a:schemeClr val="tx1"/>
                </a:solidFill>
                <a:effectLst/>
                <a:latin typeface="Segoe UI" pitchFamily="34" charset="0"/>
                <a:ea typeface="Segoe UI" pitchFamily="34" charset="0"/>
                <a:cs typeface="Segoe UI" pitchFamily="34" charset="0"/>
              </a:rPr>
              <a:t>&gt; </a:t>
            </a:r>
            <a:r>
              <a:rPr lang="en-US" sz="1050" b="1" kern="1200" dirty="0" smtClean="0">
                <a:solidFill>
                  <a:schemeClr val="tx1"/>
                </a:solidFill>
                <a:effectLst/>
                <a:latin typeface="Segoe UI" pitchFamily="34" charset="0"/>
                <a:ea typeface="Segoe UI" pitchFamily="34" charset="0"/>
                <a:cs typeface="Segoe UI" pitchFamily="34" charset="0"/>
              </a:rPr>
              <a:t>Inquiries</a:t>
            </a:r>
            <a:r>
              <a:rPr lang="en-US" sz="1050" kern="1200" dirty="0" smtClean="0">
                <a:solidFill>
                  <a:schemeClr val="tx1"/>
                </a:solidFill>
                <a:effectLst/>
                <a:latin typeface="Segoe UI" pitchFamily="34" charset="0"/>
                <a:ea typeface="Segoe UI" pitchFamily="34" charset="0"/>
                <a:cs typeface="Segoe UI" pitchFamily="34" charset="0"/>
              </a:rPr>
              <a:t> &gt; </a:t>
            </a:r>
            <a:r>
              <a:rPr lang="en-US" sz="1050" b="1" kern="1200" dirty="0" smtClean="0">
                <a:solidFill>
                  <a:schemeClr val="tx1"/>
                </a:solidFill>
                <a:effectLst/>
                <a:latin typeface="Segoe UI" pitchFamily="34" charset="0"/>
                <a:ea typeface="Segoe UI" pitchFamily="34" charset="0"/>
                <a:cs typeface="Segoe UI" pitchFamily="34" charset="0"/>
              </a:rPr>
              <a:t>Database</a:t>
            </a:r>
            <a:r>
              <a:rPr lang="en-US" sz="1050" kern="1200" dirty="0" smtClean="0">
                <a:solidFill>
                  <a:schemeClr val="tx1"/>
                </a:solidFill>
                <a:effectLst/>
                <a:latin typeface="Segoe UI" pitchFamily="34" charset="0"/>
                <a:ea typeface="Segoe UI" pitchFamily="34" charset="0"/>
                <a:cs typeface="Segoe UI" pitchFamily="34" charset="0"/>
              </a:rPr>
              <a:t> &gt; </a:t>
            </a:r>
            <a:r>
              <a:rPr lang="en-US" sz="1050" b="1" kern="1200" dirty="0" smtClean="0">
                <a:solidFill>
                  <a:schemeClr val="tx1"/>
                </a:solidFill>
                <a:effectLst/>
                <a:latin typeface="Segoe UI" pitchFamily="34" charset="0"/>
                <a:ea typeface="Segoe UI" pitchFamily="34" charset="0"/>
                <a:cs typeface="Segoe UI" pitchFamily="34" charset="0"/>
              </a:rPr>
              <a:t>Database log</a:t>
            </a:r>
            <a:r>
              <a:rPr lang="en-US" sz="1050" kern="1200" dirty="0" smtClean="0">
                <a:solidFill>
                  <a:schemeClr val="tx1"/>
                </a:solidFill>
                <a:effectLst/>
                <a:latin typeface="Segoe UI" pitchFamily="34" charset="0"/>
                <a:ea typeface="Segoe UI" pitchFamily="34" charset="0"/>
                <a:cs typeface="Segoe UI" pitchFamily="34" charset="0"/>
              </a:rPr>
              <a:t>. A new record should have been added.</a:t>
            </a:r>
          </a:p>
          <a:p>
            <a:pPr marL="228600" lvl="0" indent="-228600">
              <a:buFont typeface="+mj-lt"/>
              <a:buAutoNum type="arabicPeriod"/>
            </a:pPr>
            <a:r>
              <a:rPr lang="en-US" sz="1050" kern="1200" dirty="0" smtClean="0">
                <a:solidFill>
                  <a:schemeClr val="tx1"/>
                </a:solidFill>
                <a:effectLst/>
                <a:latin typeface="Segoe UI" pitchFamily="34" charset="0"/>
                <a:ea typeface="Segoe UI" pitchFamily="34" charset="0"/>
                <a:cs typeface="Segoe UI" pitchFamily="34" charset="0"/>
              </a:rPr>
              <a:t>The </a:t>
            </a:r>
            <a:r>
              <a:rPr lang="en-US" sz="1050" b="1" kern="1200" dirty="0" smtClean="0">
                <a:solidFill>
                  <a:schemeClr val="tx1"/>
                </a:solidFill>
                <a:effectLst/>
                <a:latin typeface="Segoe UI" pitchFamily="34" charset="0"/>
                <a:ea typeface="Segoe UI" pitchFamily="34" charset="0"/>
                <a:cs typeface="Segoe UI" pitchFamily="34" charset="0"/>
              </a:rPr>
              <a:t>Overview</a:t>
            </a:r>
            <a:r>
              <a:rPr lang="en-US" sz="1050" kern="1200" dirty="0" smtClean="0">
                <a:solidFill>
                  <a:schemeClr val="tx1"/>
                </a:solidFill>
                <a:effectLst/>
                <a:latin typeface="Segoe UI" pitchFamily="34" charset="0"/>
                <a:ea typeface="Segoe UI" pitchFamily="34" charset="0"/>
                <a:cs typeface="Segoe UI" pitchFamily="34" charset="0"/>
              </a:rPr>
              <a:t> tab provides the Record identification, which, in this case, gives the customer account number and </a:t>
            </a:r>
            <a:r>
              <a:rPr lang="en-US" sz="1050" kern="1200" dirty="0" err="1" smtClean="0">
                <a:solidFill>
                  <a:schemeClr val="tx1"/>
                </a:solidFill>
                <a:effectLst/>
                <a:latin typeface="Segoe UI" pitchFamily="34" charset="0"/>
                <a:ea typeface="Segoe UI" pitchFamily="34" charset="0"/>
                <a:cs typeface="Segoe UI" pitchFamily="34" charset="0"/>
              </a:rPr>
              <a:t>RecID</a:t>
            </a:r>
            <a:r>
              <a:rPr lang="en-US" sz="1050" kern="1200" dirty="0" smtClean="0">
                <a:solidFill>
                  <a:schemeClr val="tx1"/>
                </a:solidFill>
                <a:effectLst/>
                <a:latin typeface="Segoe UI" pitchFamily="34" charset="0"/>
                <a:ea typeface="Segoe UI" pitchFamily="34" charset="0"/>
                <a:cs typeface="Segoe UI" pitchFamily="34" charset="0"/>
              </a:rPr>
              <a:t> of the record that was logged. </a:t>
            </a:r>
          </a:p>
          <a:p>
            <a:pPr marL="228600" lvl="0" indent="-228600">
              <a:buFont typeface="+mj-lt"/>
              <a:buAutoNum type="arabicPeriod"/>
            </a:pPr>
            <a:r>
              <a:rPr lang="en-US" sz="1050" kern="1200" dirty="0" smtClean="0">
                <a:solidFill>
                  <a:schemeClr val="tx1"/>
                </a:solidFill>
                <a:effectLst/>
                <a:latin typeface="Segoe UI" pitchFamily="34" charset="0"/>
                <a:ea typeface="Segoe UI" pitchFamily="34" charset="0"/>
                <a:cs typeface="Segoe UI" pitchFamily="34" charset="0"/>
              </a:rPr>
              <a:t>Click the </a:t>
            </a:r>
            <a:r>
              <a:rPr lang="en-US" sz="1050" b="1" kern="1200" dirty="0" smtClean="0">
                <a:solidFill>
                  <a:schemeClr val="tx1"/>
                </a:solidFill>
                <a:effectLst/>
                <a:latin typeface="Segoe UI" pitchFamily="34" charset="0"/>
                <a:ea typeface="Segoe UI" pitchFamily="34" charset="0"/>
                <a:cs typeface="Segoe UI" pitchFamily="34" charset="0"/>
              </a:rPr>
              <a:t>History</a:t>
            </a:r>
            <a:r>
              <a:rPr lang="en-US" sz="1050" kern="1200" dirty="0" smtClean="0">
                <a:solidFill>
                  <a:schemeClr val="tx1"/>
                </a:solidFill>
                <a:effectLst/>
                <a:latin typeface="Segoe UI" pitchFamily="34" charset="0"/>
                <a:ea typeface="Segoe UI" pitchFamily="34" charset="0"/>
                <a:cs typeface="Segoe UI" pitchFamily="34" charset="0"/>
              </a:rPr>
              <a:t> tab to see the values that changed for the selected record.</a:t>
            </a:r>
          </a:p>
          <a:p>
            <a:pPr marL="228600" lvl="0" indent="-228600">
              <a:buFont typeface="+mj-lt"/>
              <a:buAutoNum type="arabicPeriod"/>
            </a:pPr>
            <a:r>
              <a:rPr lang="en-US" sz="1050" kern="1200" dirty="0" smtClean="0">
                <a:solidFill>
                  <a:schemeClr val="tx1"/>
                </a:solidFill>
                <a:effectLst/>
                <a:latin typeface="Segoe UI" pitchFamily="34" charset="0"/>
                <a:ea typeface="Segoe UI" pitchFamily="34" charset="0"/>
                <a:cs typeface="Segoe UI" pitchFamily="34" charset="0"/>
              </a:rPr>
              <a:t>View the contents of the changes.</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dirty="0"/>
          </a:p>
        </p:txBody>
      </p:sp>
    </p:spTree>
    <p:extLst>
      <p:ext uri="{BB962C8B-B14F-4D97-AF65-F5344CB8AC3E}">
        <p14:creationId xmlns:p14="http://schemas.microsoft.com/office/powerpoint/2010/main" val="1159033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dirty="0"/>
          </a:p>
        </p:txBody>
      </p:sp>
    </p:spTree>
    <p:extLst>
      <p:ext uri="{BB962C8B-B14F-4D97-AF65-F5344CB8AC3E}">
        <p14:creationId xmlns:p14="http://schemas.microsoft.com/office/powerpoint/2010/main" val="1543039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dirty="0" smtClean="0"/>
              <a:t>Open</a:t>
            </a:r>
            <a:r>
              <a:rPr lang="en-AU" baseline="0" dirty="0" smtClean="0"/>
              <a:t> the form again to see that the credit limit has been updated to “10,000.”</a:t>
            </a:r>
            <a:endParaRPr lang="en-AU" dirty="0" smtClean="0"/>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dirty="0"/>
          </a:p>
        </p:txBody>
      </p:sp>
    </p:spTree>
    <p:extLst>
      <p:ext uri="{BB962C8B-B14F-4D97-AF65-F5344CB8AC3E}">
        <p14:creationId xmlns:p14="http://schemas.microsoft.com/office/powerpoint/2010/main" val="3880477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dirty="0"/>
          </a:p>
        </p:txBody>
      </p:sp>
    </p:spTree>
    <p:extLst>
      <p:ext uri="{BB962C8B-B14F-4D97-AF65-F5344CB8AC3E}">
        <p14:creationId xmlns:p14="http://schemas.microsoft.com/office/powerpoint/2010/main" val="3477443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dirty="0"/>
          </a:p>
        </p:txBody>
      </p:sp>
    </p:spTree>
    <p:extLst>
      <p:ext uri="{BB962C8B-B14F-4D97-AF65-F5344CB8AC3E}">
        <p14:creationId xmlns:p14="http://schemas.microsoft.com/office/powerpoint/2010/main" val="370249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1" dirty="0" smtClean="0"/>
              <a:t>Procedure: Clean up Database Logs</a:t>
            </a:r>
          </a:p>
          <a:p>
            <a:r>
              <a:rPr lang="en-US" dirty="0" smtClean="0"/>
              <a:t>In this procedure, you will clean up the database logs that are 12 months or older.</a:t>
            </a:r>
          </a:p>
          <a:p>
            <a:pPr marL="228600" lvl="0" indent="-228600">
              <a:buFont typeface="+mj-lt"/>
              <a:buAutoNum type="arabicPeriod"/>
            </a:pPr>
            <a:r>
              <a:rPr lang="en-US" dirty="0" smtClean="0"/>
              <a:t>Click </a:t>
            </a:r>
            <a:r>
              <a:rPr lang="en-US" b="1" dirty="0" smtClean="0"/>
              <a:t>System administration</a:t>
            </a:r>
            <a:r>
              <a:rPr lang="en-US" dirty="0" smtClean="0"/>
              <a:t> &gt; </a:t>
            </a:r>
            <a:r>
              <a:rPr lang="en-US" b="1" dirty="0" smtClean="0"/>
              <a:t>Inquiries</a:t>
            </a:r>
            <a:r>
              <a:rPr lang="en-US" dirty="0" smtClean="0"/>
              <a:t> &gt; </a:t>
            </a:r>
            <a:r>
              <a:rPr lang="en-US" b="1" dirty="0" smtClean="0"/>
              <a:t>Database</a:t>
            </a:r>
            <a:r>
              <a:rPr lang="en-US" dirty="0" smtClean="0"/>
              <a:t> &gt; </a:t>
            </a:r>
            <a:r>
              <a:rPr lang="en-US" b="1" dirty="0" smtClean="0"/>
              <a:t>Database log</a:t>
            </a:r>
            <a:r>
              <a:rPr lang="en-US" dirty="0" smtClean="0"/>
              <a:t>. </a:t>
            </a:r>
          </a:p>
          <a:p>
            <a:pPr marL="228600" lvl="0" indent="-228600">
              <a:buFont typeface="+mj-lt"/>
              <a:buAutoNum type="arabicPeriod"/>
            </a:pPr>
            <a:r>
              <a:rPr lang="en-US" dirty="0" smtClean="0"/>
              <a:t>Click </a:t>
            </a:r>
            <a:r>
              <a:rPr lang="en-US" b="1" dirty="0" smtClean="0"/>
              <a:t>Clean up log</a:t>
            </a:r>
            <a:r>
              <a:rPr lang="en-US" dirty="0" smtClean="0"/>
              <a:t>. </a:t>
            </a:r>
          </a:p>
          <a:p>
            <a:pPr marL="228600" lvl="0" indent="-228600">
              <a:buFont typeface="+mj-lt"/>
              <a:buAutoNum type="arabicPeriod"/>
            </a:pPr>
            <a:r>
              <a:rPr lang="en-US" dirty="0" smtClean="0"/>
              <a:t>Enter a query that is 12 months or older. </a:t>
            </a:r>
          </a:p>
          <a:p>
            <a:pPr marL="228600" lvl="0" indent="-228600">
              <a:buFont typeface="+mj-lt"/>
              <a:buAutoNum type="arabicPeriod"/>
            </a:pPr>
            <a:r>
              <a:rPr lang="en-US" dirty="0" smtClean="0"/>
              <a:t>Click </a:t>
            </a:r>
            <a:r>
              <a:rPr lang="en-US" b="1" dirty="0" smtClean="0"/>
              <a:t>OK</a:t>
            </a:r>
            <a:r>
              <a:rPr lang="en-US" dirty="0" smtClean="0"/>
              <a:t>.</a:t>
            </a: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dirty="0"/>
          </a:p>
        </p:txBody>
      </p:sp>
    </p:spTree>
    <p:extLst>
      <p:ext uri="{BB962C8B-B14F-4D97-AF65-F5344CB8AC3E}">
        <p14:creationId xmlns:p14="http://schemas.microsoft.com/office/powerpoint/2010/main" val="960640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dirty="0"/>
          </a:p>
        </p:txBody>
      </p:sp>
    </p:spTree>
    <p:extLst>
      <p:ext uri="{BB962C8B-B14F-4D97-AF65-F5344CB8AC3E}">
        <p14:creationId xmlns:p14="http://schemas.microsoft.com/office/powerpoint/2010/main" val="3626492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420704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dirty="0"/>
          </a:p>
        </p:txBody>
      </p:sp>
    </p:spTree>
    <p:extLst>
      <p:ext uri="{BB962C8B-B14F-4D97-AF65-F5344CB8AC3E}">
        <p14:creationId xmlns:p14="http://schemas.microsoft.com/office/powerpoint/2010/main" val="606808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dirty="0"/>
          </a:p>
        </p:txBody>
      </p:sp>
    </p:spTree>
    <p:extLst>
      <p:ext uri="{BB962C8B-B14F-4D97-AF65-F5344CB8AC3E}">
        <p14:creationId xmlns:p14="http://schemas.microsoft.com/office/powerpoint/2010/main" val="3111179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dirty="0"/>
          </a:p>
        </p:txBody>
      </p:sp>
    </p:spTree>
    <p:extLst>
      <p:ext uri="{BB962C8B-B14F-4D97-AF65-F5344CB8AC3E}">
        <p14:creationId xmlns:p14="http://schemas.microsoft.com/office/powerpoint/2010/main" val="2395605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23</a:t>
            </a:fld>
            <a:endParaRPr lang="en-US" dirty="0"/>
          </a:p>
        </p:txBody>
      </p:sp>
    </p:spTree>
    <p:extLst>
      <p:ext uri="{BB962C8B-B14F-4D97-AF65-F5344CB8AC3E}">
        <p14:creationId xmlns:p14="http://schemas.microsoft.com/office/powerpoint/2010/main" val="1311298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24</a:t>
            </a:fld>
            <a:endParaRPr lang="en-US" dirty="0"/>
          </a:p>
        </p:txBody>
      </p:sp>
    </p:spTree>
    <p:extLst>
      <p:ext uri="{BB962C8B-B14F-4D97-AF65-F5344CB8AC3E}">
        <p14:creationId xmlns:p14="http://schemas.microsoft.com/office/powerpoint/2010/main" val="2008639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25</a:t>
            </a:fld>
            <a:endParaRPr lang="en-US" dirty="0"/>
          </a:p>
        </p:txBody>
      </p:sp>
    </p:spTree>
    <p:extLst>
      <p:ext uri="{BB962C8B-B14F-4D97-AF65-F5344CB8AC3E}">
        <p14:creationId xmlns:p14="http://schemas.microsoft.com/office/powerpoint/2010/main" val="375709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smtClean="0"/>
              <a:t>© 2013 Microsoft Corporation                                     Microsoft Confidential </a:t>
            </a:r>
            <a:endParaRPr lang="en-US" dirty="0"/>
          </a:p>
        </p:txBody>
      </p:sp>
    </p:spTree>
    <p:extLst>
      <p:ext uri="{BB962C8B-B14F-4D97-AF65-F5344CB8AC3E}">
        <p14:creationId xmlns:p14="http://schemas.microsoft.com/office/powerpoint/2010/main" val="3669032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dirty="0"/>
          </a:p>
        </p:txBody>
      </p:sp>
      <p:sp>
        <p:nvSpPr>
          <p:cNvPr id="6" name="Rectangle 5"/>
          <p:cNvSpPr/>
          <p:nvPr/>
        </p:nvSpPr>
        <p:spPr>
          <a:xfrm>
            <a:off x="901700" y="4430963"/>
            <a:ext cx="5080000" cy="477921"/>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rgbClr val="000000"/>
                </a:solidFill>
                <a:cs typeface="Segoe UI" pitchFamily="34" charset="0"/>
              </a:rPr>
              <a:t>In this chapter, you will use FULL TRAINING COURSE IMAGE </a:t>
            </a:r>
            <a:r>
              <a:rPr lang="en-US" sz="1100" dirty="0" smtClean="0">
                <a:solidFill>
                  <a:srgbClr val="000000"/>
                </a:solidFill>
                <a:cs typeface="Segoe UI" pitchFamily="34" charset="0"/>
              </a:rPr>
              <a:t>to complete </a:t>
            </a:r>
            <a:r>
              <a:rPr lang="en-US" sz="1100" dirty="0">
                <a:solidFill>
                  <a:srgbClr val="000000"/>
                </a:solidFill>
                <a:cs typeface="Segoe UI" pitchFamily="34" charset="0"/>
              </a:rPr>
              <a:t>the procedures and </a:t>
            </a:r>
            <a:r>
              <a:rPr lang="en-US" sz="1100" dirty="0" smtClean="0">
                <a:solidFill>
                  <a:srgbClr val="000000"/>
                </a:solidFill>
                <a:cs typeface="Segoe UI" pitchFamily="34" charset="0"/>
              </a:rPr>
              <a:t>labs, </a:t>
            </a:r>
            <a:r>
              <a:rPr lang="en-US" sz="1100" dirty="0">
                <a:solidFill>
                  <a:srgbClr val="000000"/>
                </a:solidFill>
                <a:cs typeface="Segoe UI" pitchFamily="34" charset="0"/>
              </a:rPr>
              <a:t>unless otherwise noted. </a:t>
            </a:r>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361677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dirty="0"/>
          </a:p>
        </p:txBody>
      </p:sp>
    </p:spTree>
    <p:extLst>
      <p:ext uri="{BB962C8B-B14F-4D97-AF65-F5344CB8AC3E}">
        <p14:creationId xmlns:p14="http://schemas.microsoft.com/office/powerpoint/2010/main" val="3682495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dirty="0"/>
          </a:p>
        </p:txBody>
      </p:sp>
    </p:spTree>
    <p:extLst>
      <p:ext uri="{BB962C8B-B14F-4D97-AF65-F5344CB8AC3E}">
        <p14:creationId xmlns:p14="http://schemas.microsoft.com/office/powerpoint/2010/main" val="4186506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dirty="0"/>
          </a:p>
        </p:txBody>
      </p:sp>
    </p:spTree>
    <p:extLst>
      <p:ext uri="{BB962C8B-B14F-4D97-AF65-F5344CB8AC3E}">
        <p14:creationId xmlns:p14="http://schemas.microsoft.com/office/powerpoint/2010/main" val="4142396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dirty="0"/>
          </a:p>
        </p:txBody>
      </p:sp>
      <p:sp>
        <p:nvSpPr>
          <p:cNvPr id="6" name="Rectangle 5"/>
          <p:cNvSpPr/>
          <p:nvPr/>
        </p:nvSpPr>
        <p:spPr>
          <a:xfrm>
            <a:off x="901700" y="4539248"/>
            <a:ext cx="5080000" cy="381668"/>
          </a:xfrm>
          <a:prstGeom prst="rect">
            <a:avLst/>
          </a:prstGeom>
          <a:gradFill flip="none" rotWithShape="1">
            <a:gsLst>
              <a:gs pos="0">
                <a:srgbClr val="B7DEE8"/>
              </a:gs>
              <a:gs pos="100000">
                <a:schemeClr val="accent1">
                  <a:tint val="50000"/>
                  <a:shade val="100000"/>
                  <a:satMod val="350000"/>
                </a:schemeClr>
              </a:gs>
            </a:gsLst>
            <a:lin ang="16200000" scaled="0"/>
            <a:tileRect/>
          </a:gradFill>
          <a:ln w="3175">
            <a:solidFill>
              <a:srgbClr val="385D8A"/>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smtClean="0">
                <a:solidFill>
                  <a:srgbClr val="000000"/>
                </a:solidFill>
                <a:latin typeface="Calibri" panose="020F0502020204030204" pitchFamily="34" charset="0"/>
              </a:rPr>
              <a:t>Note: </a:t>
            </a:r>
            <a:r>
              <a:rPr lang="en-US" sz="1100" dirty="0">
                <a:solidFill>
                  <a:schemeClr val="tx1"/>
                </a:solidFill>
                <a:cs typeface="Segoe UI" pitchFamily="34" charset="0"/>
              </a:rPr>
              <a:t>Only updates can be logged for individual fields.</a:t>
            </a:r>
          </a:p>
          <a:p>
            <a:endParaRPr lang="en-US" sz="1100"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012644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1" dirty="0"/>
              <a:t>Procedure: Set </a:t>
            </a:r>
            <a:r>
              <a:rPr lang="en-US" b="1" dirty="0" smtClean="0"/>
              <a:t>Up </a:t>
            </a:r>
            <a:r>
              <a:rPr lang="en-US" b="1" dirty="0"/>
              <a:t>Database Logging</a:t>
            </a:r>
          </a:p>
          <a:p>
            <a:r>
              <a:rPr lang="en-US" dirty="0"/>
              <a:t>In this procedure, you will </a:t>
            </a:r>
            <a:r>
              <a:rPr lang="en-US" dirty="0" smtClean="0"/>
              <a:t>set up </a:t>
            </a:r>
            <a:r>
              <a:rPr lang="en-US" dirty="0"/>
              <a:t>the system </a:t>
            </a:r>
            <a:r>
              <a:rPr lang="en-US" dirty="0" smtClean="0"/>
              <a:t>to </a:t>
            </a:r>
            <a:r>
              <a:rPr lang="en-US" dirty="0"/>
              <a:t>log </a:t>
            </a:r>
            <a:r>
              <a:rPr lang="en-US" dirty="0" smtClean="0"/>
              <a:t>updates </a:t>
            </a:r>
            <a:r>
              <a:rPr lang="en-US" dirty="0"/>
              <a:t>to the </a:t>
            </a:r>
            <a:r>
              <a:rPr lang="en-US" b="1" dirty="0"/>
              <a:t>Credit limit </a:t>
            </a:r>
            <a:r>
              <a:rPr lang="en-US" dirty="0"/>
              <a:t>field </a:t>
            </a:r>
            <a:r>
              <a:rPr lang="en-US" dirty="0" smtClean="0"/>
              <a:t>for </a:t>
            </a:r>
            <a:r>
              <a:rPr lang="en-US" dirty="0"/>
              <a:t>a Customer record. </a:t>
            </a:r>
          </a:p>
          <a:p>
            <a:pPr marL="228600" lvl="0" indent="-228600">
              <a:buFont typeface="+mj-lt"/>
              <a:buAutoNum type="arabicPeriod"/>
            </a:pPr>
            <a:r>
              <a:rPr lang="en-US" dirty="0"/>
              <a:t>Click </a:t>
            </a:r>
            <a:r>
              <a:rPr lang="en-US" b="1" dirty="0"/>
              <a:t>System administration</a:t>
            </a:r>
            <a:r>
              <a:rPr lang="en-US" dirty="0"/>
              <a:t> &gt; </a:t>
            </a:r>
            <a:r>
              <a:rPr lang="en-US" b="1" dirty="0"/>
              <a:t>Setup</a:t>
            </a:r>
            <a:r>
              <a:rPr lang="en-US" dirty="0"/>
              <a:t> &gt; </a:t>
            </a:r>
            <a:r>
              <a:rPr lang="en-US" b="1" dirty="0"/>
              <a:t>Database</a:t>
            </a:r>
            <a:r>
              <a:rPr lang="en-US" dirty="0"/>
              <a:t> &gt; </a:t>
            </a:r>
            <a:r>
              <a:rPr lang="en-US" b="1" dirty="0"/>
              <a:t>Database log setup</a:t>
            </a:r>
            <a:r>
              <a:rPr lang="en-US" dirty="0"/>
              <a:t>. </a:t>
            </a:r>
          </a:p>
          <a:p>
            <a:pPr marL="228600" lvl="0" indent="-228600">
              <a:buFont typeface="+mj-lt"/>
              <a:buAutoNum type="arabicPeriod"/>
            </a:pPr>
            <a:r>
              <a:rPr lang="en-US" dirty="0"/>
              <a:t>Click </a:t>
            </a:r>
            <a:r>
              <a:rPr lang="en-US" b="1" dirty="0"/>
              <a:t>New</a:t>
            </a:r>
            <a:r>
              <a:rPr lang="en-US" dirty="0"/>
              <a:t> to start the </a:t>
            </a:r>
            <a:r>
              <a:rPr lang="en-US" b="1" dirty="0"/>
              <a:t>Logging database changes</a:t>
            </a:r>
            <a:r>
              <a:rPr lang="en-US" dirty="0"/>
              <a:t> </a:t>
            </a:r>
            <a:r>
              <a:rPr lang="en-US" dirty="0" smtClean="0"/>
              <a:t>wizard, and then click </a:t>
            </a:r>
            <a:r>
              <a:rPr lang="en-US" b="1" dirty="0" smtClean="0"/>
              <a:t>Next</a:t>
            </a:r>
            <a:r>
              <a:rPr lang="en-US" dirty="0" smtClean="0"/>
              <a:t> again. </a:t>
            </a:r>
            <a:endParaRPr lang="en-US" dirty="0"/>
          </a:p>
          <a:p>
            <a:pPr marL="228600" lvl="0" indent="-228600">
              <a:buFont typeface="+mj-lt"/>
              <a:buAutoNum type="arabicPeriod"/>
            </a:pPr>
            <a:r>
              <a:rPr lang="en-US" dirty="0"/>
              <a:t>Select </a:t>
            </a:r>
            <a:r>
              <a:rPr lang="en-US" b="1" dirty="0"/>
              <a:t>Show main tables</a:t>
            </a:r>
            <a:r>
              <a:rPr lang="en-US" dirty="0"/>
              <a:t>.</a:t>
            </a:r>
          </a:p>
          <a:p>
            <a:pPr marL="228600" lvl="0" indent="-228600">
              <a:buFont typeface="+mj-lt"/>
              <a:buAutoNum type="arabicPeriod"/>
            </a:pPr>
            <a:r>
              <a:rPr lang="en-US" dirty="0"/>
              <a:t>Expand </a:t>
            </a:r>
            <a:r>
              <a:rPr lang="en-US" b="1" dirty="0"/>
              <a:t>General ledger</a:t>
            </a:r>
            <a:r>
              <a:rPr lang="en-US" dirty="0"/>
              <a:t>.</a:t>
            </a:r>
          </a:p>
          <a:p>
            <a:pPr marL="228600" lvl="0" indent="-228600">
              <a:buFont typeface="+mj-lt"/>
              <a:buAutoNum type="arabicPeriod"/>
            </a:pPr>
            <a:r>
              <a:rPr lang="en-US" dirty="0"/>
              <a:t>Expand </a:t>
            </a:r>
            <a:r>
              <a:rPr lang="en-US" b="1" dirty="0"/>
              <a:t>Customers</a:t>
            </a:r>
            <a:r>
              <a:rPr lang="en-US" dirty="0"/>
              <a:t>.</a:t>
            </a:r>
          </a:p>
          <a:p>
            <a:pPr marL="228600" lvl="0" indent="-228600">
              <a:buFont typeface="+mj-lt"/>
              <a:buAutoNum type="arabicPeriod"/>
            </a:pPr>
            <a:r>
              <a:rPr lang="en-US" dirty="0">
                <a:latin typeface="Segoe UI" pitchFamily="34" charset="0"/>
                <a:ea typeface="Segoe UI" pitchFamily="34" charset="0"/>
                <a:cs typeface="Segoe UI" pitchFamily="34" charset="0"/>
              </a:rPr>
              <a:t>Select the </a:t>
            </a:r>
            <a:r>
              <a:rPr lang="en-US" b="1" dirty="0" err="1">
                <a:latin typeface="Segoe UI" pitchFamily="34" charset="0"/>
                <a:ea typeface="Segoe UI" pitchFamily="34" charset="0"/>
                <a:cs typeface="Segoe UI" pitchFamily="34" charset="0"/>
              </a:rPr>
              <a:t>CreditMax</a:t>
            </a:r>
            <a:r>
              <a:rPr lang="en-US" dirty="0">
                <a:latin typeface="Segoe UI" pitchFamily="34" charset="0"/>
                <a:ea typeface="Segoe UI" pitchFamily="34" charset="0"/>
                <a:cs typeface="Segoe UI" pitchFamily="34" charset="0"/>
              </a:rPr>
              <a:t> </a:t>
            </a:r>
            <a:r>
              <a:rPr lang="en-US" dirty="0" smtClean="0">
                <a:latin typeface="Segoe UI" pitchFamily="34" charset="0"/>
                <a:ea typeface="Segoe UI" pitchFamily="34" charset="0"/>
                <a:cs typeface="Segoe UI" pitchFamily="34" charset="0"/>
              </a:rPr>
              <a:t>field, and then click </a:t>
            </a:r>
            <a:r>
              <a:rPr lang="en-US" b="1" dirty="0" smtClean="0">
                <a:latin typeface="Segoe UI" pitchFamily="34" charset="0"/>
                <a:ea typeface="Segoe UI" pitchFamily="34" charset="0"/>
                <a:cs typeface="Segoe UI" pitchFamily="34" charset="0"/>
              </a:rPr>
              <a:t>Next</a:t>
            </a:r>
            <a:r>
              <a:rPr lang="en-US" dirty="0" smtClean="0"/>
              <a:t>.</a:t>
            </a:r>
            <a:endParaRPr lang="en-US" dirty="0"/>
          </a:p>
          <a:p>
            <a:pPr marL="228600" lvl="0" indent="-228600">
              <a:buFont typeface="+mj-lt"/>
              <a:buAutoNum type="arabicPeriod"/>
            </a:pPr>
            <a:r>
              <a:rPr lang="en-US" dirty="0"/>
              <a:t>On </a:t>
            </a:r>
            <a:r>
              <a:rPr lang="en-US" dirty="0" smtClean="0"/>
              <a:t>the </a:t>
            </a:r>
            <a:r>
              <a:rPr lang="en-US" b="1" dirty="0" smtClean="0"/>
              <a:t>Types of change </a:t>
            </a:r>
            <a:r>
              <a:rPr lang="en-US" dirty="0" smtClean="0"/>
              <a:t>form, select </a:t>
            </a:r>
            <a:r>
              <a:rPr lang="en-US" b="1" dirty="0" smtClean="0"/>
              <a:t>Update</a:t>
            </a:r>
            <a:r>
              <a:rPr lang="en-US" dirty="0"/>
              <a:t>.</a:t>
            </a:r>
          </a:p>
          <a:p>
            <a:pPr marL="228600" lvl="0" indent="-228600">
              <a:buFont typeface="+mj-lt"/>
              <a:buAutoNum type="arabicPeriod"/>
            </a:pPr>
            <a:r>
              <a:rPr lang="en-US" dirty="0"/>
              <a:t>Click </a:t>
            </a:r>
            <a:r>
              <a:rPr lang="en-US" b="1" dirty="0" smtClean="0"/>
              <a:t>Next</a:t>
            </a:r>
            <a:r>
              <a:rPr lang="en-US" dirty="0" smtClean="0"/>
              <a:t>, and then click </a:t>
            </a:r>
            <a:r>
              <a:rPr lang="en-US" b="1" dirty="0" smtClean="0"/>
              <a:t>Finish</a:t>
            </a:r>
            <a:r>
              <a:rPr lang="en-US" dirty="0" smtClean="0"/>
              <a:t>. </a:t>
            </a:r>
            <a:endParaRPr lang="en-US" dirty="0"/>
          </a:p>
          <a:p>
            <a:endParaRPr lang="en-US" b="1" dirty="0">
              <a:latin typeface="Segoe UI" pitchFamily="34" charset="0"/>
              <a:ea typeface="Segoe UI" pitchFamily="34" charset="0"/>
              <a:cs typeface="Segoe UI" pitchFamily="34" charset="0"/>
            </a:endParaRPr>
          </a:p>
          <a:p>
            <a:endParaRPr lang="en-US" dirty="0"/>
          </a:p>
        </p:txBody>
      </p:sp>
      <p:sp>
        <p:nvSpPr>
          <p:cNvPr id="4" name="Footer Placeholder 3"/>
          <p:cNvSpPr>
            <a:spLocks noGrp="1"/>
          </p:cNvSpPr>
          <p:nvPr>
            <p:ph type="ftr" sz="quarter" idx="10"/>
          </p:nvPr>
        </p:nvSpPr>
        <p:spPr/>
        <p:txBody>
          <a:bodyPr/>
          <a:lstStyle/>
          <a:p>
            <a:r>
              <a:rPr lang="en-US" smtClean="0"/>
              <a:t>© 2013 Microsoft Corporation                                     Microsoft Confidential </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dirty="0"/>
          </a:p>
        </p:txBody>
      </p:sp>
    </p:spTree>
    <p:extLst>
      <p:ext uri="{BB962C8B-B14F-4D97-AF65-F5344CB8AC3E}">
        <p14:creationId xmlns:p14="http://schemas.microsoft.com/office/powerpoint/2010/main" val="22425448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image backgroun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flipH="1">
            <a:off x="-2" y="-2099"/>
            <a:ext cx="9144001" cy="5143500"/>
          </a:xfrm>
          <a:prstGeom prst="rect">
            <a:avLst/>
          </a:prstGeom>
        </p:spPr>
      </p:pic>
      <p:sp>
        <p:nvSpPr>
          <p:cNvPr id="11" name="Rectangle 10"/>
          <p:cNvSpPr/>
          <p:nvPr/>
        </p:nvSpPr>
        <p:spPr>
          <a:xfrm>
            <a:off x="0" y="-2099"/>
            <a:ext cx="7010400" cy="5143500"/>
          </a:xfrm>
          <a:prstGeom prst="rect">
            <a:avLst/>
          </a:prstGeom>
          <a:gradFill flip="none" rotWithShape="1">
            <a:gsLst>
              <a:gs pos="0">
                <a:schemeClr val="tx1"/>
              </a:gs>
              <a:gs pos="28000">
                <a:schemeClr val="tx1">
                  <a:alpha val="0"/>
                </a:schemeClr>
              </a:gs>
            </a:gsLst>
            <a:lin ang="4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itle 16"/>
          <p:cNvSpPr>
            <a:spLocks noGrp="1"/>
          </p:cNvSpPr>
          <p:nvPr>
            <p:ph type="title" hasCustomPrompt="1"/>
          </p:nvPr>
        </p:nvSpPr>
        <p:spPr>
          <a:xfrm>
            <a:off x="0" y="914400"/>
            <a:ext cx="3657600" cy="1828800"/>
          </a:xfrm>
          <a:prstGeom prst="rect">
            <a:avLst/>
          </a:prstGeom>
          <a:solidFill>
            <a:schemeClr val="accent1">
              <a:alpha val="94000"/>
            </a:schemeClr>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99868"/>
            <a:ext cx="1140051" cy="420660"/>
          </a:xfrm>
          <a:prstGeom prst="rect">
            <a:avLst/>
          </a:prstGeom>
        </p:spPr>
      </p:pic>
    </p:spTree>
    <p:extLst>
      <p:ext uri="{BB962C8B-B14F-4D97-AF65-F5344CB8AC3E}">
        <p14:creationId xmlns:p14="http://schemas.microsoft.com/office/powerpoint/2010/main" val="127763461"/>
      </p:ext>
    </p:extLst>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2744556" y="914400"/>
            <a:ext cx="5942244" cy="3657600"/>
          </a:xfrm>
          <a:prstGeom prst="rect">
            <a:avLst/>
          </a:prstGeom>
        </p:spPr>
        <p:txBody>
          <a:bodyPr vert="horz" lIns="91440" tIns="45720">
            <a:normAutofit/>
          </a:bodyPr>
          <a:lstStyle>
            <a:lvl1pPr marL="457200" indent="-457200">
              <a:spcBef>
                <a:spcPts val="600"/>
              </a:spcBef>
              <a:buFont typeface="+mj-lt"/>
              <a:buAutoNum type="arabicPeriod"/>
              <a:tabLst>
                <a:tab pos="630238" algn="l"/>
              </a:tabLst>
              <a:defRPr sz="2000" baseline="0">
                <a:solidFill>
                  <a:schemeClr val="tx1"/>
                </a:solidFill>
                <a:latin typeface="+mn-lt"/>
                <a:cs typeface="Segoe UI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7" name="Text Placeholder 12"/>
          <p:cNvSpPr>
            <a:spLocks noGrp="1"/>
          </p:cNvSpPr>
          <p:nvPr>
            <p:ph type="body" sz="quarter" idx="14" hasCustomPrompt="1"/>
          </p:nvPr>
        </p:nvSpPr>
        <p:spPr>
          <a:xfrm>
            <a:off x="0" y="914400"/>
            <a:ext cx="1828800" cy="3638550"/>
          </a:xfrm>
          <a:prstGeom prst="rect">
            <a:avLst/>
          </a:prstGeom>
          <a:noFill/>
        </p:spPr>
        <p:txBody>
          <a:bodyPr vert="horz"/>
          <a:lstStyle>
            <a:lvl1pPr marL="0" indent="0">
              <a:spcBef>
                <a:spcPts val="600"/>
              </a:spcBef>
              <a:buFontTx/>
              <a:buNone/>
              <a:defRPr sz="1400" baseline="0">
                <a:solidFill>
                  <a:schemeClr val="tx1"/>
                </a:solidFill>
                <a:latin typeface="+mn-lt"/>
                <a:cs typeface="Segoe UI Semibold"/>
              </a:defRPr>
            </a:lvl1pPr>
          </a:lstStyle>
          <a:p>
            <a:pPr lvl="0"/>
            <a:r>
              <a:rPr lang="en-US" dirty="0"/>
              <a:t>Enter header here.</a:t>
            </a:r>
          </a:p>
        </p:txBody>
      </p:sp>
      <p:sp>
        <p:nvSpPr>
          <p:cNvPr id="5"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3641663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Contact Page">
    <p:bg>
      <p:bgPr>
        <a:solidFill>
          <a:schemeClr val="tx1"/>
        </a:solidFill>
        <a:effectLst/>
      </p:bgPr>
    </p:bg>
    <p:spTree>
      <p:nvGrpSpPr>
        <p:cNvPr id="1" name=""/>
        <p:cNvGrpSpPr/>
        <p:nvPr/>
      </p:nvGrpSpPr>
      <p:grpSpPr>
        <a:xfrm>
          <a:off x="0" y="0"/>
          <a:ext cx="0" cy="0"/>
          <a:chOff x="0" y="0"/>
          <a:chExt cx="0" cy="0"/>
        </a:xfrm>
      </p:grpSpPr>
      <p:pic>
        <p:nvPicPr>
          <p:cNvPr id="7" name="Picture Placeholder 2" descr="MSB10_ServIT_007.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9144000" cy="5143500"/>
          </a:xfrm>
          <a:prstGeom prst="rect">
            <a:avLst/>
          </a:prstGeom>
        </p:spPr>
      </p:pic>
      <p:sp>
        <p:nvSpPr>
          <p:cNvPr id="6" name="TextBox 5"/>
          <p:cNvSpPr txBox="1"/>
          <p:nvPr/>
        </p:nvSpPr>
        <p:spPr>
          <a:xfrm>
            <a:off x="99407" y="4405657"/>
            <a:ext cx="8815993" cy="65659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9" name="Text Placeholder 9"/>
          <p:cNvSpPr>
            <a:spLocks noGrp="1"/>
          </p:cNvSpPr>
          <p:nvPr>
            <p:ph type="body" sz="quarter" idx="12" hasCustomPrompt="1"/>
          </p:nvPr>
        </p:nvSpPr>
        <p:spPr>
          <a:xfrm>
            <a:off x="5486400" y="914400"/>
            <a:ext cx="3657600" cy="1828800"/>
          </a:xfrm>
          <a:solidFill>
            <a:srgbClr val="0072C6">
              <a:alpha val="90000"/>
            </a:srgbClr>
          </a:solidFill>
        </p:spPr>
        <p:txBody>
          <a:bodyPr>
            <a:noAutofit/>
          </a:bodyPr>
          <a:lstStyle>
            <a:lvl1pPr marL="0" indent="0">
              <a:lnSpc>
                <a:spcPct val="110000"/>
              </a:lnSpc>
              <a:buNone/>
              <a:defRPr sz="1400">
                <a:solidFill>
                  <a:srgbClr val="FFFFFF"/>
                </a:solidFill>
                <a:latin typeface="+mn-lt"/>
                <a:cs typeface="Segoe UI Semibold"/>
              </a:defRPr>
            </a:lvl1pPr>
            <a:lvl2pPr marL="265112" indent="0">
              <a:lnSpc>
                <a:spcPct val="110000"/>
              </a:lnSpc>
              <a:buNone/>
              <a:defRPr sz="1400">
                <a:solidFill>
                  <a:srgbClr val="FFFFFF"/>
                </a:solidFill>
                <a:latin typeface="+mn-lt"/>
                <a:cs typeface="Segoe UI Semibold"/>
              </a:defRPr>
            </a:lvl2pPr>
            <a:lvl3pPr marL="542925" indent="0">
              <a:lnSpc>
                <a:spcPct val="110000"/>
              </a:lnSpc>
              <a:buNone/>
              <a:defRPr sz="1400">
                <a:solidFill>
                  <a:srgbClr val="FFFFFF"/>
                </a:solidFill>
                <a:latin typeface="+mn-lt"/>
                <a:cs typeface="Segoe UI Semibold"/>
              </a:defRPr>
            </a:lvl3pPr>
            <a:lvl4pPr marL="808037" indent="0">
              <a:lnSpc>
                <a:spcPct val="110000"/>
              </a:lnSpc>
              <a:buNone/>
              <a:defRPr sz="1400">
                <a:solidFill>
                  <a:srgbClr val="FFFFFF"/>
                </a:solidFill>
                <a:latin typeface="+mn-lt"/>
                <a:cs typeface="Segoe UI Semibold"/>
              </a:defRPr>
            </a:lvl4pPr>
            <a:lvl5pPr marL="1073150" indent="0">
              <a:lnSpc>
                <a:spcPct val="110000"/>
              </a:lnSpc>
              <a:buNone/>
              <a:defRPr sz="1400">
                <a:solidFill>
                  <a:srgbClr val="FFFFFF"/>
                </a:solidFill>
                <a:latin typeface="+mn-lt"/>
                <a:cs typeface="Segoe UI Semibold"/>
              </a:defRPr>
            </a:lvl5pPr>
          </a:lstStyle>
          <a:p>
            <a:pPr lvl="0"/>
            <a:r>
              <a:rPr lang="en-US" dirty="0" smtClean="0"/>
              <a:t>Click to edit slide content</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043" y="100392"/>
            <a:ext cx="1152779" cy="431398"/>
          </a:xfrm>
          <a:prstGeom prst="rect">
            <a:avLst/>
          </a:prstGeom>
        </p:spPr>
      </p:pic>
    </p:spTree>
    <p:extLst>
      <p:ext uri="{BB962C8B-B14F-4D97-AF65-F5344CB8AC3E}">
        <p14:creationId xmlns:p14="http://schemas.microsoft.com/office/powerpoint/2010/main" val="108314507"/>
      </p:ext>
    </p:extLst>
  </p:cSld>
  <p:clrMapOvr>
    <a:masterClrMapping/>
  </p:clrMapOvr>
  <p:timing>
    <p:tnLst>
      <p:par>
        <p:cTn id="1" dur="indefinite" restart="never" nodeType="tmRoot"/>
      </p:par>
    </p:tnLst>
  </p:timing>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act Page">
    <p:spTree>
      <p:nvGrpSpPr>
        <p:cNvPr id="1" name=""/>
        <p:cNvGrpSpPr/>
        <p:nvPr/>
      </p:nvGrpSpPr>
      <p:grpSpPr>
        <a:xfrm>
          <a:off x="0" y="0"/>
          <a:ext cx="0" cy="0"/>
          <a:chOff x="0" y="0"/>
          <a:chExt cx="0" cy="0"/>
        </a:xfrm>
      </p:grpSpPr>
      <p:sp>
        <p:nvSpPr>
          <p:cNvPr id="7" name="Picture Placeholder 2"/>
          <p:cNvSpPr>
            <a:spLocks noGrp="1"/>
          </p:cNvSpPr>
          <p:nvPr>
            <p:ph type="pic" sz="quarter" idx="18"/>
          </p:nvPr>
        </p:nvSpPr>
        <p:spPr>
          <a:xfrm>
            <a:off x="8001000" y="2480"/>
            <a:ext cx="1143000" cy="419862"/>
          </a:xfrm>
        </p:spPr>
        <p:txBody>
          <a:bodyPr/>
          <a:lstStyle>
            <a:lvl1pPr>
              <a:defRPr>
                <a:solidFill>
                  <a:srgbClr val="FFFFFF"/>
                </a:solidFill>
              </a:defRPr>
            </a:lvl1pPr>
          </a:lstStyle>
          <a:p>
            <a:r>
              <a:rPr lang="en-US" smtClean="0"/>
              <a:t>Click icon to add picture</a:t>
            </a:r>
            <a:endParaRPr lang="en-US"/>
          </a:p>
        </p:txBody>
      </p:sp>
      <p:sp>
        <p:nvSpPr>
          <p:cNvPr id="9" name="Text Placeholder 9"/>
          <p:cNvSpPr>
            <a:spLocks noGrp="1"/>
          </p:cNvSpPr>
          <p:nvPr>
            <p:ph type="body" sz="quarter" idx="12" hasCustomPrompt="1"/>
          </p:nvPr>
        </p:nvSpPr>
        <p:spPr>
          <a:xfrm>
            <a:off x="5486400" y="914400"/>
            <a:ext cx="3657600" cy="1828800"/>
          </a:xfrm>
          <a:solidFill>
            <a:srgbClr val="0072C6"/>
          </a:solidFill>
        </p:spPr>
        <p:txBody>
          <a:bodyPr>
            <a:noAutofit/>
          </a:bodyPr>
          <a:lstStyle>
            <a:lvl1pPr>
              <a:lnSpc>
                <a:spcPct val="110000"/>
              </a:lnSpc>
              <a:defRPr sz="1400">
                <a:solidFill>
                  <a:srgbClr val="FFFFFF"/>
                </a:solidFill>
                <a:latin typeface="+mn-lt"/>
                <a:cs typeface="Segoe UI Semibold"/>
              </a:defRPr>
            </a:lvl1pPr>
            <a:lvl2pPr>
              <a:lnSpc>
                <a:spcPct val="110000"/>
              </a:lnSpc>
              <a:defRPr sz="1400">
                <a:solidFill>
                  <a:srgbClr val="FFFFFF"/>
                </a:solidFill>
                <a:latin typeface="+mn-lt"/>
                <a:cs typeface="Segoe UI Semibold"/>
              </a:defRPr>
            </a:lvl2pPr>
            <a:lvl3pPr>
              <a:lnSpc>
                <a:spcPct val="110000"/>
              </a:lnSpc>
              <a:defRPr sz="1400">
                <a:solidFill>
                  <a:srgbClr val="FFFFFF"/>
                </a:solidFill>
                <a:latin typeface="+mn-lt"/>
                <a:cs typeface="Segoe UI Semibold"/>
              </a:defRPr>
            </a:lvl3pPr>
            <a:lvl4pPr>
              <a:lnSpc>
                <a:spcPct val="110000"/>
              </a:lnSpc>
              <a:defRPr sz="1400">
                <a:solidFill>
                  <a:srgbClr val="FFFFFF"/>
                </a:solidFill>
                <a:latin typeface="+mn-lt"/>
                <a:cs typeface="Segoe UI Semibold"/>
              </a:defRPr>
            </a:lvl4pPr>
            <a:lvl5pPr>
              <a:lnSpc>
                <a:spcPct val="110000"/>
              </a:lnSpc>
              <a:defRPr sz="1400">
                <a:solidFill>
                  <a:srgbClr val="FFFFFF"/>
                </a:solidFill>
                <a:latin typeface="+mn-lt"/>
                <a:cs typeface="Segoe UI Semibold"/>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99407" y="4405657"/>
            <a:ext cx="8815993" cy="644600"/>
          </a:xfrm>
          <a:prstGeom prst="rect">
            <a:avLst/>
          </a:prstGeom>
          <a:noFill/>
        </p:spPr>
        <p:txBody>
          <a:bodyPr wrap="square" rtlCol="0">
            <a:spAutoFit/>
          </a:bodyPr>
          <a:lstStyle/>
          <a:p>
            <a:pPr>
              <a:lnSpc>
                <a:spcPts val="1060"/>
              </a:lnSpc>
            </a:pPr>
            <a:r>
              <a:rPr lang="en-US" sz="800" kern="1200" dirty="0" smtClean="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5037358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0" y="914400"/>
            <a:ext cx="3657600" cy="1828800"/>
          </a:xfrm>
          <a:prstGeom prst="rect">
            <a:avLst/>
          </a:prstGeom>
          <a:solidFill>
            <a:srgbClr val="0072C6"/>
          </a:solidFill>
        </p:spPr>
        <p:txBody>
          <a:bodyPr vert="horz" lIns="182880" tIns="137160">
            <a:normAutofit/>
          </a:bodyPr>
          <a:lstStyle>
            <a:lvl1pPr algn="l">
              <a:defRPr sz="3000">
                <a:solidFill>
                  <a:srgbClr val="FFFFFF"/>
                </a:solidFill>
                <a:latin typeface="Segoe UI Light" pitchFamily="34" charset="0"/>
                <a:cs typeface="Segoe UI Light" pitchFamily="34" charset="0"/>
              </a:defRPr>
            </a:lvl1pPr>
          </a:lstStyle>
          <a:p>
            <a:pPr lvl="0"/>
            <a:r>
              <a:rPr lang="en-US" dirty="0" smtClean="0"/>
              <a:t>Click to edit slide content</a:t>
            </a:r>
          </a:p>
        </p:txBody>
      </p:sp>
      <p:sp>
        <p:nvSpPr>
          <p:cNvPr id="8" name="Text Placeholder 18"/>
          <p:cNvSpPr>
            <a:spLocks noGrp="1"/>
          </p:cNvSpPr>
          <p:nvPr>
            <p:ph type="body" sz="quarter" idx="16" hasCustomPrompt="1"/>
          </p:nvPr>
        </p:nvSpPr>
        <p:spPr>
          <a:xfrm>
            <a:off x="0" y="2738854"/>
            <a:ext cx="1828800" cy="914400"/>
          </a:xfrm>
          <a:prstGeom prst="rect">
            <a:avLst/>
          </a:prstGeom>
          <a:solidFill>
            <a:schemeClr val="accent6">
              <a:alpha val="89000"/>
            </a:schemeClr>
          </a:solidFill>
        </p:spPr>
        <p:txBody>
          <a:bodyPr vert="horz" lIns="182880" tIns="137160">
            <a:normAutofit/>
          </a:bodyPr>
          <a:lstStyle>
            <a:lvl1pPr marL="0" indent="0">
              <a:lnSpc>
                <a:spcPct val="100000"/>
              </a:lnSpc>
              <a:buFontTx/>
              <a:buNone/>
              <a:defRPr sz="14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7"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rgbClr val="FFFFF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84930573"/>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content,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p:nvPr>
        </p:nvSpPr>
        <p:spPr>
          <a:xfrm>
            <a:off x="2743200" y="914400"/>
            <a:ext cx="6172200" cy="3790950"/>
          </a:xfrm>
          <a:prstGeom prst="rect">
            <a:avLst/>
          </a:prstGeom>
        </p:spPr>
        <p:txBody>
          <a:bodyPr vert="horz" lIns="182880" tIns="137160">
            <a:normAutofit/>
          </a:bodyPr>
          <a:lstStyle>
            <a:lvl1pPr marL="285750" indent="-285750">
              <a:spcBef>
                <a:spcPts val="300"/>
              </a:spcBef>
              <a:buFont typeface="Arial" pitchFamily="34" charset="0"/>
              <a:buChar char="•"/>
              <a:defRPr sz="1400" baseline="0">
                <a:solidFill>
                  <a:schemeClr val="tx1"/>
                </a:solidFill>
                <a:latin typeface="+mn-lt"/>
              </a:defRPr>
            </a:lvl1pPr>
            <a:lvl2pPr marL="542925" indent="-277813">
              <a:buFont typeface="Courier New" panose="02070309020205020404" pitchFamily="49" charset="0"/>
              <a:buChar char="o"/>
              <a:defRPr/>
            </a:lvl2pPr>
            <a:lvl3pPr marL="808038" indent="-265113">
              <a:buFont typeface="Wingdings" panose="05000000000000000000" pitchFamily="2" charset="2"/>
              <a:buChar char="§"/>
              <a:defRPr/>
            </a:lvl3pPr>
            <a:lvl5pPr marL="1339850" indent="-266700">
              <a:buFont typeface="Courier New" panose="02070309020205020404" pitchFamily="49" charset="0"/>
              <a:buChar char="o"/>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386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s_with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
        <p:nvSpPr>
          <p:cNvPr id="7" name="Text Placeholder 6"/>
          <p:cNvSpPr>
            <a:spLocks noGrp="1"/>
          </p:cNvSpPr>
          <p:nvPr>
            <p:ph type="body" sz="quarter" idx="12"/>
          </p:nvPr>
        </p:nvSpPr>
        <p:spPr>
          <a:xfrm>
            <a:off x="7006" y="2743200"/>
            <a:ext cx="2743200" cy="1828800"/>
          </a:xfrm>
          <a:solidFill>
            <a:srgbClr val="00D8D6"/>
          </a:solidFill>
        </p:spPr>
        <p:txBody>
          <a:bodyPr/>
          <a:lstStyle>
            <a:lvl1pPr marL="0" indent="0">
              <a:buNone/>
              <a:defRPr>
                <a:solidFill>
                  <a:schemeClr val="bg1"/>
                </a:solidFill>
              </a:defRPr>
            </a:lvl1pPr>
            <a:lvl2pPr marL="227013" indent="-120650">
              <a:tabLst>
                <a:tab pos="227013" algn="l"/>
              </a:tabLst>
              <a:defRPr>
                <a:solidFill>
                  <a:schemeClr val="bg1"/>
                </a:solidFill>
              </a:defRPr>
            </a:lvl2pPr>
            <a:lvl3pPr marL="460375" indent="-150813">
              <a:defRPr>
                <a:solidFill>
                  <a:schemeClr val="bg1"/>
                </a:solidFill>
              </a:defRPr>
            </a:lvl3pPr>
            <a:lvl4pPr marL="687388" indent="-150813">
              <a:defRPr>
                <a:solidFill>
                  <a:schemeClr val="bg1"/>
                </a:solidFill>
              </a:defRPr>
            </a:lvl4pPr>
            <a:lvl5pPr marL="914400" indent="-153988">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6351797"/>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s_without_descri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06" y="914400"/>
            <a:ext cx="1828800" cy="1828800"/>
          </a:xfrm>
          <a:solidFill>
            <a:srgbClr val="0072C6"/>
          </a:solidFill>
        </p:spPr>
        <p:txBody>
          <a:bodyPr rIns="91440">
            <a:normAutofit/>
          </a:bodyPr>
          <a:lstStyle>
            <a:lvl1pPr>
              <a:defRPr sz="2000" baseline="0">
                <a:solidFill>
                  <a:srgbClr val="FFFFFF"/>
                </a:solidFill>
                <a:latin typeface="+mn-lt"/>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latin typeface="+mn-l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61499161"/>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ULA">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rgbClr val="000000"/>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228600" y="361950"/>
            <a:ext cx="8686800" cy="4343400"/>
          </a:xfrm>
          <a:prstGeom prst="rect">
            <a:avLst/>
          </a:prstGeom>
        </p:spPr>
        <p:txBody>
          <a:bodyPr vert="horz" lIns="182880" tIns="137160">
            <a:normAutofit/>
          </a:bodyPr>
          <a:lstStyle>
            <a:lvl1pPr marL="0" indent="0">
              <a:spcBef>
                <a:spcPts val="300"/>
              </a:spcBef>
              <a:buFontTx/>
              <a:buNone/>
              <a:defRPr sz="1400" baseline="0">
                <a:solidFill>
                  <a:srgbClr val="000000"/>
                </a:solidFill>
                <a:latin typeface="+mn-lt"/>
              </a:defRPr>
            </a:lvl1pPr>
          </a:lstStyle>
          <a:p>
            <a:pPr lvl="0"/>
            <a:r>
              <a:rPr lang="en-US" dirty="0"/>
              <a:t>Click to edit slide content</a:t>
            </a:r>
          </a:p>
        </p:txBody>
      </p:sp>
    </p:spTree>
    <p:extLst>
      <p:ext uri="{BB962C8B-B14F-4D97-AF65-F5344CB8AC3E}">
        <p14:creationId xmlns:p14="http://schemas.microsoft.com/office/powerpoint/2010/main" val="1277877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tile tex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5493774" y="914400"/>
            <a:ext cx="3657600" cy="36576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4063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ti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1828800" cy="1828800"/>
          </a:xfrm>
          <a:solidFill>
            <a:schemeClr val="accent1"/>
          </a:solidFill>
        </p:spPr>
        <p:txBody>
          <a:bodyPr>
            <a:normAutofit/>
          </a:bodyPr>
          <a:lstStyle>
            <a:lvl1pPr>
              <a:lnSpc>
                <a:spcPct val="100000"/>
              </a:lnSpc>
              <a:defRPr sz="2000">
                <a:solidFill>
                  <a:srgbClr val="FFFFFF"/>
                </a:solidFill>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lnSpc>
                <a:spcPct val="120000"/>
              </a:lnSpc>
              <a:defRPr>
                <a:solidFill>
                  <a:srgbClr val="FFFFFF"/>
                </a:solidFill>
              </a:defRPr>
            </a:lvl1pPr>
          </a:lstStyle>
          <a:p>
            <a:fld id="{74A398B2-5A34-1A4A-811E-F4027282568C}" type="slidenum">
              <a:rPr lang="en-US" smtClean="0"/>
              <a:pPr/>
              <a:t>‹#›</a:t>
            </a:fld>
            <a:endParaRPr lang="en-US"/>
          </a:p>
        </p:txBody>
      </p:sp>
      <p:sp>
        <p:nvSpPr>
          <p:cNvPr id="12" name="Text Placeholder 11"/>
          <p:cNvSpPr>
            <a:spLocks noGrp="1"/>
          </p:cNvSpPr>
          <p:nvPr>
            <p:ph type="body" sz="quarter" idx="12" hasCustomPrompt="1"/>
          </p:nvPr>
        </p:nvSpPr>
        <p:spPr>
          <a:xfrm>
            <a:off x="1828800" y="914400"/>
            <a:ext cx="3657600" cy="3656836"/>
          </a:xfrm>
          <a:solidFill>
            <a:schemeClr val="accent6"/>
          </a:solidFill>
        </p:spPr>
        <p:txBody>
          <a:bodyPr>
            <a:noAutofit/>
          </a:bodyPr>
          <a:lstStyle>
            <a:lvl1pPr>
              <a:lnSpc>
                <a:spcPct val="120000"/>
              </a:lnSpc>
              <a:defRPr sz="1400">
                <a:solidFill>
                  <a:schemeClr val="bg1"/>
                </a:solidFill>
              </a:defRPr>
            </a:lvl1pPr>
            <a:lvl2pPr>
              <a:lnSpc>
                <a:spcPct val="120000"/>
              </a:lnSpc>
              <a:defRPr sz="1400">
                <a:solidFill>
                  <a:schemeClr val="bg1"/>
                </a:solidFill>
              </a:defRPr>
            </a:lvl2pPr>
            <a:lvl3pPr>
              <a:lnSpc>
                <a:spcPct val="120000"/>
              </a:lnSpc>
              <a:defRPr sz="1400">
                <a:solidFill>
                  <a:schemeClr val="bg1"/>
                </a:solidFill>
              </a:defRPr>
            </a:lvl3pPr>
            <a:lvl4pPr>
              <a:lnSpc>
                <a:spcPct val="120000"/>
              </a:lnSpc>
              <a:defRPr sz="1400">
                <a:solidFill>
                  <a:schemeClr val="bg1"/>
                </a:solidFill>
              </a:defRPr>
            </a:lvl4pPr>
            <a:lvl5pPr>
              <a:lnSpc>
                <a:spcPct val="120000"/>
              </a:lnSpc>
              <a:defRPr sz="1400">
                <a:solidFill>
                  <a:schemeClr val="bg1"/>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1"/>
          <p:cNvSpPr>
            <a:spLocks noGrp="1"/>
          </p:cNvSpPr>
          <p:nvPr>
            <p:ph type="body" sz="quarter" idx="14" hasCustomPrompt="1"/>
          </p:nvPr>
        </p:nvSpPr>
        <p:spPr>
          <a:xfrm>
            <a:off x="5486400" y="914400"/>
            <a:ext cx="3657600" cy="3656836"/>
          </a:xfrm>
          <a:solidFill>
            <a:schemeClr val="tx1"/>
          </a:solidFill>
        </p:spPr>
        <p:txBody>
          <a:bodyPr>
            <a:noAutofit/>
          </a:bodyPr>
          <a:lstStyle>
            <a:lvl1pPr>
              <a:lnSpc>
                <a:spcPct val="120000"/>
              </a:lnSpc>
              <a:defRPr sz="1400">
                <a:solidFill>
                  <a:srgbClr val="000000"/>
                </a:solidFill>
              </a:defRPr>
            </a:lvl1pPr>
            <a:lvl2pPr>
              <a:lnSpc>
                <a:spcPct val="120000"/>
              </a:lnSpc>
              <a:defRPr sz="1400">
                <a:solidFill>
                  <a:srgbClr val="000000"/>
                </a:solidFill>
              </a:defRPr>
            </a:lvl2pPr>
            <a:lvl3pPr>
              <a:lnSpc>
                <a:spcPct val="120000"/>
              </a:lnSpc>
              <a:defRPr sz="1400">
                <a:solidFill>
                  <a:srgbClr val="000000"/>
                </a:solidFill>
              </a:defRPr>
            </a:lvl3pPr>
            <a:lvl4pPr>
              <a:lnSpc>
                <a:spcPct val="120000"/>
              </a:lnSpc>
              <a:defRPr sz="1400">
                <a:solidFill>
                  <a:srgbClr val="000000"/>
                </a:solidFill>
              </a:defRPr>
            </a:lvl4pPr>
            <a:lvl5pPr>
              <a:lnSpc>
                <a:spcPct val="120000"/>
              </a:lnSpc>
              <a:defRPr sz="1400">
                <a:solidFill>
                  <a:srgbClr val="000000"/>
                </a:solidFill>
              </a:defRPr>
            </a:lvl5pPr>
          </a:lstStyle>
          <a:p>
            <a:pPr lvl="0"/>
            <a:r>
              <a:rPr lang="en-US" dirty="0" smtClean="0"/>
              <a:t>Click to edit slide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301263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914400"/>
            <a:ext cx="3657600" cy="1828800"/>
          </a:xfrm>
          <a:solidFill>
            <a:srgbClr val="0072C6">
              <a:alpha val="90000"/>
            </a:srgbClr>
          </a:solidFill>
        </p:spPr>
        <p:txBody>
          <a:bodyPr>
            <a:normAutofit/>
          </a:bodyPr>
          <a:lstStyle>
            <a:lvl1pPr>
              <a:lnSpc>
                <a:spcPct val="100000"/>
              </a:lnSpc>
              <a:defRPr sz="3000">
                <a:solidFill>
                  <a:srgbClr val="FFFFFF"/>
                </a:solidFill>
                <a:latin typeface="Segoe UI Light" pitchFamily="34" charset="0"/>
              </a:defRPr>
            </a:lvl1pPr>
          </a:lstStyle>
          <a:p>
            <a:pPr lvl="0"/>
            <a:r>
              <a:rPr lang="en-US" dirty="0" smtClean="0"/>
              <a:t>Click to edit slide content</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17318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182880" tIns="13716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182880" tIns="13716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781800" y="4767263"/>
            <a:ext cx="2133600" cy="273844"/>
          </a:xfrm>
          <a:prstGeom prst="rect">
            <a:avLst/>
          </a:prstGeom>
        </p:spPr>
        <p:txBody>
          <a:bodyPr vert="horz" lIns="91440" tIns="45720" rIns="91440" bIns="45720" rtlCol="0" anchor="b"/>
          <a:lstStyle>
            <a:lvl1pPr algn="r">
              <a:defRPr sz="800" kern="800">
                <a:solidFill>
                  <a:schemeClr val="tx1"/>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2449775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21" r:id="rId5"/>
    <p:sldLayoutId id="2147483812" r:id="rId6"/>
    <p:sldLayoutId id="2147483813" r:id="rId7"/>
    <p:sldLayoutId id="2147483820" r:id="rId8"/>
    <p:sldLayoutId id="2147483814" r:id="rId9"/>
    <p:sldLayoutId id="2147483815" r:id="rId10"/>
    <p:sldLayoutId id="2147483816" r:id="rId11"/>
    <p:sldLayoutId id="2147483772" r:id="rId12"/>
  </p:sldLayoutIdLst>
  <p:timing>
    <p:tnLst>
      <p:par>
        <p:cTn id="1" dur="indefinite" restart="never" nodeType="tmRoot"/>
      </p:par>
    </p:tnLst>
  </p:timing>
  <p:hf hdr="0" ftr="0"/>
  <p:txStyles>
    <p:titleStyle>
      <a:lvl1pPr eaLnBrk="1" hangingPunct="1">
        <a:defRPr sz="2000" kern="800">
          <a:solidFill>
            <a:schemeClr val="tx1"/>
          </a:solidFill>
          <a:latin typeface="+mn-lt"/>
          <a:cs typeface="Segoe UI Light"/>
        </a:defRPr>
      </a:lvl1pPr>
    </p:titleStyle>
    <p:bodyStyle>
      <a:lvl1pPr marL="285750" indent="-285750" eaLnBrk="1" hangingPunct="1">
        <a:lnSpc>
          <a:spcPct val="120000"/>
        </a:lnSpc>
        <a:buFont typeface="Arial" pitchFamily="34" charset="0"/>
        <a:buChar char="•"/>
        <a:defRPr sz="1400" kern="800">
          <a:solidFill>
            <a:schemeClr val="tx1"/>
          </a:solidFill>
          <a:latin typeface="+mn-lt"/>
          <a:cs typeface="Segoe UI Light"/>
        </a:defRPr>
      </a:lvl1pPr>
      <a:lvl2pPr marL="542925" indent="-277813" eaLnBrk="1" hangingPunct="1">
        <a:lnSpc>
          <a:spcPct val="120000"/>
        </a:lnSpc>
        <a:buFont typeface="Arial" pitchFamily="34" charset="0"/>
        <a:buChar char="•"/>
        <a:defRPr sz="1400" kern="800">
          <a:solidFill>
            <a:schemeClr val="tx1"/>
          </a:solidFill>
          <a:latin typeface="+mn-lt"/>
          <a:cs typeface="Segoe UI Light"/>
        </a:defRPr>
      </a:lvl2pPr>
      <a:lvl3pPr marL="808038" indent="-265113" eaLnBrk="1" hangingPunct="1">
        <a:lnSpc>
          <a:spcPct val="120000"/>
        </a:lnSpc>
        <a:buFont typeface="Arial" pitchFamily="34" charset="0"/>
        <a:buChar char="•"/>
        <a:defRPr sz="1400" kern="800">
          <a:solidFill>
            <a:schemeClr val="tx1"/>
          </a:solidFill>
          <a:latin typeface="+mn-lt"/>
          <a:cs typeface="Segoe UI Light"/>
        </a:defRPr>
      </a:lvl3pPr>
      <a:lvl4pPr marL="1073150" indent="-265113" eaLnBrk="1" hangingPunct="1">
        <a:lnSpc>
          <a:spcPct val="120000"/>
        </a:lnSpc>
        <a:buFont typeface="Arial" pitchFamily="34" charset="0"/>
        <a:buChar char="•"/>
        <a:defRPr sz="1400" kern="800">
          <a:solidFill>
            <a:schemeClr val="tx1"/>
          </a:solidFill>
          <a:latin typeface="+mn-lt"/>
          <a:cs typeface="Segoe UI Light"/>
        </a:defRPr>
      </a:lvl4pPr>
      <a:lvl5pPr marL="1339850" indent="-266700" eaLnBrk="1" hangingPunct="1">
        <a:lnSpc>
          <a:spcPct val="120000"/>
        </a:lnSpc>
        <a:buFont typeface="Arial" pitchFamily="34" charset="0"/>
        <a:buChar char="•"/>
        <a:defRPr sz="1400" kern="800">
          <a:solidFill>
            <a:schemeClr val="tx1"/>
          </a:solidFill>
          <a:latin typeface="+mn-lt"/>
          <a:cs typeface="Segoe UI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914400"/>
            <a:ext cx="3962400" cy="1828800"/>
          </a:xfrm>
        </p:spPr>
        <p:txBody>
          <a:bodyPr>
            <a:normAutofit fontScale="90000"/>
          </a:bodyPr>
          <a:lstStyle/>
          <a:p>
            <a:r>
              <a:rPr lang="en-US" sz="2700" dirty="0" smtClean="0"/>
              <a:t>Microsoft Dynamics AX 2012 </a:t>
            </a:r>
            <a:r>
              <a:rPr lang="en-US" sz="2700" dirty="0" smtClean="0"/>
              <a:t>Administration </a:t>
            </a:r>
            <a:r>
              <a:rPr lang="en-US" sz="2700" dirty="0" smtClean="0"/>
              <a:t>Workshop</a:t>
            </a:r>
            <a:r>
              <a:rPr lang="en-US" dirty="0" smtClean="0"/>
              <a:t/>
            </a:r>
            <a:br>
              <a:rPr lang="en-US" dirty="0" smtClean="0"/>
            </a:br>
            <a:r>
              <a:rPr lang="en-US" sz="2000" dirty="0"/>
              <a:t/>
            </a:r>
            <a:br>
              <a:rPr lang="en-US" sz="2000" dirty="0"/>
            </a:br>
            <a:r>
              <a:rPr lang="en-US" sz="2000" dirty="0" smtClean="0"/>
              <a:t>Chapter 4: Manage Database Logging</a:t>
            </a:r>
            <a:endParaRPr lang="en-US" sz="2000" dirty="0"/>
          </a:p>
        </p:txBody>
      </p:sp>
      <p:sp>
        <p:nvSpPr>
          <p:cNvPr id="6" name="Text Placeholder 5"/>
          <p:cNvSpPr>
            <a:spLocks noGrp="1"/>
          </p:cNvSpPr>
          <p:nvPr>
            <p:ph type="body" sz="quarter" idx="16"/>
          </p:nvPr>
        </p:nvSpPr>
        <p:spPr/>
        <p:txBody>
          <a:bodyPr/>
          <a:lstStyle/>
          <a:p>
            <a:r>
              <a:rPr lang="en-US" dirty="0" smtClean="0"/>
              <a:t>Presenter Name</a:t>
            </a:r>
          </a:p>
          <a:p>
            <a:r>
              <a:rPr lang="en-US" dirty="0" smtClean="0"/>
              <a:t>Presenter Title</a:t>
            </a:r>
          </a:p>
          <a:p>
            <a:r>
              <a:rPr lang="en-US" dirty="0" smtClean="0"/>
              <a:t>Presenter Company</a:t>
            </a:r>
            <a:endParaRPr lang="en-US" dirty="0"/>
          </a:p>
        </p:txBody>
      </p:sp>
      <p:sp>
        <p:nvSpPr>
          <p:cNvPr id="4" name="Slide Number Placeholder 3"/>
          <p:cNvSpPr>
            <a:spLocks noGrp="1"/>
          </p:cNvSpPr>
          <p:nvPr>
            <p:ph type="sldNum" sz="quarter" idx="4294967295"/>
          </p:nvPr>
        </p:nvSpPr>
        <p:spPr>
          <a:xfrm>
            <a:off x="7010400" y="4767263"/>
            <a:ext cx="2133600" cy="274637"/>
          </a:xfrm>
        </p:spPr>
        <p:txBody>
          <a:bodyPr/>
          <a:lstStyle/>
          <a:p>
            <a:fld id="{74A398B2-5A34-1A4A-811E-F4027282568C}" type="slidenum">
              <a:rPr lang="en-US" smtClean="0"/>
              <a:pPr/>
              <a:t>1</a:t>
            </a:fld>
            <a:endParaRPr lang="en-US"/>
          </a:p>
        </p:txBody>
      </p:sp>
    </p:spTree>
    <p:extLst>
      <p:ext uri="{BB962C8B-B14F-4D97-AF65-F5344CB8AC3E}">
        <p14:creationId xmlns:p14="http://schemas.microsoft.com/office/powerpoint/2010/main" val="3881447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Database Logging</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10</a:t>
            </a:fld>
            <a:endParaRPr lang="en-US"/>
          </a:p>
        </p:txBody>
      </p:sp>
      <p:sp>
        <p:nvSpPr>
          <p:cNvPr id="4" name="Text Placeholder 3"/>
          <p:cNvSpPr>
            <a:spLocks noGrp="1"/>
          </p:cNvSpPr>
          <p:nvPr>
            <p:ph type="body" sz="quarter" idx="12"/>
          </p:nvPr>
        </p:nvSpPr>
        <p:spPr/>
        <p:txBody>
          <a:bodyPr/>
          <a:lstStyle/>
          <a:p>
            <a:pPr marL="342900" indent="-342900">
              <a:buFont typeface="+mj-lt"/>
              <a:buAutoNum type="arabicPeriod"/>
            </a:pPr>
            <a:r>
              <a:rPr lang="en-US" dirty="0" smtClean="0"/>
              <a:t>Click </a:t>
            </a:r>
            <a:r>
              <a:rPr lang="en-US" b="1" dirty="0" smtClean="0"/>
              <a:t>System</a:t>
            </a:r>
            <a:r>
              <a:rPr lang="en-US" dirty="0" smtClean="0"/>
              <a:t> </a:t>
            </a:r>
            <a:r>
              <a:rPr lang="en-US" b="1" dirty="0" smtClean="0"/>
              <a:t>administration</a:t>
            </a:r>
            <a:r>
              <a:rPr lang="en-US" dirty="0" smtClean="0"/>
              <a:t> &gt; </a:t>
            </a:r>
            <a:r>
              <a:rPr lang="en-US" b="1" dirty="0" smtClean="0"/>
              <a:t>Setup</a:t>
            </a:r>
            <a:r>
              <a:rPr lang="en-US" dirty="0" smtClean="0"/>
              <a:t> &gt; </a:t>
            </a:r>
            <a:r>
              <a:rPr lang="en-US" b="1" dirty="0" smtClean="0"/>
              <a:t>Database log setup</a:t>
            </a:r>
            <a:r>
              <a:rPr lang="en-US" dirty="0" smtClean="0"/>
              <a:t>.</a:t>
            </a:r>
          </a:p>
          <a:p>
            <a:pPr marL="342900" indent="-342900">
              <a:buFont typeface="+mj-lt"/>
              <a:buAutoNum type="arabicPeriod"/>
            </a:pPr>
            <a:r>
              <a:rPr lang="en-US" dirty="0" smtClean="0"/>
              <a:t>Click </a:t>
            </a:r>
            <a:r>
              <a:rPr lang="en-US" b="1" dirty="0" smtClean="0"/>
              <a:t>New</a:t>
            </a:r>
            <a:r>
              <a:rPr lang="en-US" dirty="0" smtClean="0"/>
              <a:t> to start the </a:t>
            </a:r>
            <a:r>
              <a:rPr lang="en-US" b="1" dirty="0" smtClean="0"/>
              <a:t>Logging database changes </a:t>
            </a:r>
            <a:r>
              <a:rPr lang="en-US" dirty="0" smtClean="0"/>
              <a:t>wizard. </a:t>
            </a:r>
            <a:endParaRPr lang="en-US" dirty="0"/>
          </a:p>
        </p:txBody>
      </p:sp>
      <p:pic>
        <p:nvPicPr>
          <p:cNvPr id="5" name="Picture 4"/>
          <p:cNvPicPr>
            <a:picLocks noChangeAspect="1"/>
          </p:cNvPicPr>
          <p:nvPr/>
        </p:nvPicPr>
        <p:blipFill>
          <a:blip r:embed="rId3"/>
          <a:stretch>
            <a:fillRect/>
          </a:stretch>
        </p:blipFill>
        <p:spPr>
          <a:xfrm>
            <a:off x="6248400" y="1016102"/>
            <a:ext cx="2127688" cy="2505673"/>
          </a:xfrm>
          <a:prstGeom prst="rect">
            <a:avLst/>
          </a:prstGeom>
        </p:spPr>
      </p:pic>
      <p:pic>
        <p:nvPicPr>
          <p:cNvPr id="6" name="Picture 5"/>
          <p:cNvPicPr>
            <a:picLocks noChangeAspect="1"/>
          </p:cNvPicPr>
          <p:nvPr/>
        </p:nvPicPr>
        <p:blipFill>
          <a:blip r:embed="rId4"/>
          <a:stretch>
            <a:fillRect/>
          </a:stretch>
        </p:blipFill>
        <p:spPr>
          <a:xfrm>
            <a:off x="5565867" y="3521340"/>
            <a:ext cx="3501933" cy="991035"/>
          </a:xfrm>
          <a:prstGeom prst="rect">
            <a:avLst/>
          </a:prstGeom>
        </p:spPr>
      </p:pic>
      <p:sp>
        <p:nvSpPr>
          <p:cNvPr id="7" name="Rectangle 6"/>
          <p:cNvSpPr/>
          <p:nvPr/>
        </p:nvSpPr>
        <p:spPr>
          <a:xfrm>
            <a:off x="6435944" y="2190750"/>
            <a:ext cx="726856" cy="152400"/>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054944" y="3762375"/>
            <a:ext cx="381000" cy="152400"/>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197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Database Logging</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11</a:t>
            </a:fld>
            <a:endParaRPr lang="en-US"/>
          </a:p>
        </p:txBody>
      </p:sp>
      <p:sp>
        <p:nvSpPr>
          <p:cNvPr id="4" name="Text Placeholder 3"/>
          <p:cNvSpPr>
            <a:spLocks noGrp="1"/>
          </p:cNvSpPr>
          <p:nvPr>
            <p:ph type="body" sz="quarter" idx="12"/>
          </p:nvPr>
        </p:nvSpPr>
        <p:spPr/>
        <p:txBody>
          <a:bodyPr/>
          <a:lstStyle/>
          <a:p>
            <a:pPr marL="342900" indent="-342900">
              <a:buFont typeface="+mj-lt"/>
              <a:buAutoNum type="arabicPeriod" startAt="3"/>
            </a:pPr>
            <a:r>
              <a:rPr lang="en-AU" dirty="0" smtClean="0"/>
              <a:t>Select </a:t>
            </a:r>
            <a:r>
              <a:rPr lang="en-AU" b="1" dirty="0" smtClean="0"/>
              <a:t>Show </a:t>
            </a:r>
            <a:r>
              <a:rPr lang="en-AU" b="1" dirty="0"/>
              <a:t>main </a:t>
            </a:r>
            <a:r>
              <a:rPr lang="en-AU" b="1" dirty="0" smtClean="0"/>
              <a:t>tables</a:t>
            </a:r>
            <a:r>
              <a:rPr lang="en-AU" dirty="0" smtClean="0"/>
              <a:t>.</a:t>
            </a:r>
          </a:p>
          <a:p>
            <a:pPr marL="342900" indent="-342900">
              <a:buFont typeface="+mj-lt"/>
              <a:buAutoNum type="arabicPeriod" startAt="3"/>
            </a:pPr>
            <a:r>
              <a:rPr lang="en-AU" dirty="0" smtClean="0"/>
              <a:t>Expand </a:t>
            </a:r>
            <a:r>
              <a:rPr lang="en-AU" b="1" dirty="0" smtClean="0"/>
              <a:t>General ledger</a:t>
            </a:r>
            <a:r>
              <a:rPr lang="en-AU" dirty="0" smtClean="0"/>
              <a:t>.</a:t>
            </a:r>
          </a:p>
          <a:p>
            <a:pPr marL="342900" indent="-342900">
              <a:buFont typeface="+mj-lt"/>
              <a:buAutoNum type="arabicPeriod" startAt="3"/>
            </a:pPr>
            <a:r>
              <a:rPr lang="en-AU" dirty="0" smtClean="0"/>
              <a:t>Expand </a:t>
            </a:r>
            <a:r>
              <a:rPr lang="en-AU" b="1" dirty="0" smtClean="0"/>
              <a:t>Customers</a:t>
            </a:r>
            <a:r>
              <a:rPr lang="en-AU" dirty="0" smtClean="0"/>
              <a:t>.</a:t>
            </a:r>
          </a:p>
          <a:p>
            <a:pPr marL="342900" indent="-342900">
              <a:buFont typeface="+mj-lt"/>
              <a:buAutoNum type="arabicPeriod" startAt="3"/>
            </a:pPr>
            <a:r>
              <a:rPr lang="en-AU" dirty="0" smtClean="0"/>
              <a:t>Select </a:t>
            </a:r>
            <a:r>
              <a:rPr lang="en-AU" b="1" dirty="0" err="1" smtClean="0"/>
              <a:t>CreditMax</a:t>
            </a:r>
            <a:r>
              <a:rPr lang="en-AU" dirty="0" smtClean="0"/>
              <a:t>.</a:t>
            </a:r>
            <a:endParaRPr lang="en-AU" dirty="0"/>
          </a:p>
          <a:p>
            <a:endParaRPr lang="en-AU" dirty="0"/>
          </a:p>
          <a:p>
            <a:endParaRPr lang="en-AU" dirty="0"/>
          </a:p>
          <a:p>
            <a:endParaRPr lang="en-US" dirty="0"/>
          </a:p>
        </p:txBody>
      </p:sp>
      <p:pic>
        <p:nvPicPr>
          <p:cNvPr id="5" name="Picture 4"/>
          <p:cNvPicPr>
            <a:picLocks noChangeAspect="1"/>
          </p:cNvPicPr>
          <p:nvPr/>
        </p:nvPicPr>
        <p:blipFill>
          <a:blip r:embed="rId3"/>
          <a:stretch>
            <a:fillRect/>
          </a:stretch>
        </p:blipFill>
        <p:spPr>
          <a:xfrm>
            <a:off x="5550725" y="1005923"/>
            <a:ext cx="3542083" cy="1225402"/>
          </a:xfrm>
          <a:prstGeom prst="rect">
            <a:avLst/>
          </a:prstGeom>
        </p:spPr>
      </p:pic>
      <p:pic>
        <p:nvPicPr>
          <p:cNvPr id="6" name="Picture 5"/>
          <p:cNvPicPr>
            <a:picLocks noChangeAspect="1"/>
          </p:cNvPicPr>
          <p:nvPr/>
        </p:nvPicPr>
        <p:blipFill>
          <a:blip r:embed="rId4"/>
          <a:stretch>
            <a:fillRect/>
          </a:stretch>
        </p:blipFill>
        <p:spPr>
          <a:xfrm>
            <a:off x="5566621" y="2299589"/>
            <a:ext cx="3519208" cy="603163"/>
          </a:xfrm>
          <a:prstGeom prst="rect">
            <a:avLst/>
          </a:prstGeom>
        </p:spPr>
      </p:pic>
      <p:pic>
        <p:nvPicPr>
          <p:cNvPr id="7" name="Picture 6"/>
          <p:cNvPicPr>
            <a:picLocks noChangeAspect="1"/>
          </p:cNvPicPr>
          <p:nvPr/>
        </p:nvPicPr>
        <p:blipFill>
          <a:blip r:embed="rId5"/>
          <a:stretch>
            <a:fillRect/>
          </a:stretch>
        </p:blipFill>
        <p:spPr>
          <a:xfrm>
            <a:off x="5599547" y="3090801"/>
            <a:ext cx="3456378" cy="523999"/>
          </a:xfrm>
          <a:prstGeom prst="rect">
            <a:avLst/>
          </a:prstGeom>
          <a:effectLst>
            <a:outerShdw blurRad="50800" dist="38100" dir="8100000" algn="tr" rotWithShape="0">
              <a:prstClr val="black">
                <a:alpha val="40000"/>
              </a:prstClr>
            </a:outerShdw>
          </a:effectLst>
        </p:spPr>
      </p:pic>
      <p:pic>
        <p:nvPicPr>
          <p:cNvPr id="8" name="Picture 7"/>
          <p:cNvPicPr>
            <a:picLocks noChangeAspect="1"/>
          </p:cNvPicPr>
          <p:nvPr/>
        </p:nvPicPr>
        <p:blipFill>
          <a:blip r:embed="rId6"/>
          <a:stretch>
            <a:fillRect/>
          </a:stretch>
        </p:blipFill>
        <p:spPr>
          <a:xfrm>
            <a:off x="5570655" y="3790950"/>
            <a:ext cx="3458211" cy="613775"/>
          </a:xfrm>
          <a:prstGeom prst="rect">
            <a:avLst/>
          </a:prstGeom>
        </p:spPr>
      </p:pic>
      <p:sp>
        <p:nvSpPr>
          <p:cNvPr id="9" name="Rectangle 8"/>
          <p:cNvSpPr/>
          <p:nvPr/>
        </p:nvSpPr>
        <p:spPr>
          <a:xfrm>
            <a:off x="5791200" y="1470986"/>
            <a:ext cx="914400" cy="186364"/>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85274" y="2365912"/>
            <a:ext cx="867925" cy="152400"/>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760243" y="3078902"/>
            <a:ext cx="792955" cy="154774"/>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791200" y="3867150"/>
            <a:ext cx="668556" cy="228600"/>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8544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Database Logging</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12</a:t>
            </a:fld>
            <a:endParaRPr lang="en-US"/>
          </a:p>
        </p:txBody>
      </p:sp>
      <p:sp>
        <p:nvSpPr>
          <p:cNvPr id="4" name="Text Placeholder 3"/>
          <p:cNvSpPr>
            <a:spLocks noGrp="1"/>
          </p:cNvSpPr>
          <p:nvPr>
            <p:ph type="body" sz="quarter" idx="12"/>
          </p:nvPr>
        </p:nvSpPr>
        <p:spPr/>
        <p:txBody>
          <a:bodyPr>
            <a:normAutofit/>
          </a:bodyPr>
          <a:lstStyle/>
          <a:p>
            <a:pPr marL="342900" indent="-342900">
              <a:buFont typeface="+mj-lt"/>
              <a:buAutoNum type="arabicPeriod" startAt="7"/>
            </a:pPr>
            <a:r>
              <a:rPr lang="en-AU" dirty="0"/>
              <a:t>Click </a:t>
            </a:r>
            <a:r>
              <a:rPr lang="en-AU" b="1" dirty="0"/>
              <a:t>Next</a:t>
            </a:r>
            <a:r>
              <a:rPr lang="en-AU" dirty="0"/>
              <a:t>.</a:t>
            </a:r>
          </a:p>
          <a:p>
            <a:pPr marL="342900" indent="-342900">
              <a:buFont typeface="+mj-lt"/>
              <a:buAutoNum type="arabicPeriod" startAt="7"/>
            </a:pPr>
            <a:r>
              <a:rPr lang="en-AU" dirty="0"/>
              <a:t>On the </a:t>
            </a:r>
            <a:r>
              <a:rPr lang="en-AU" b="1" dirty="0" smtClean="0"/>
              <a:t>Types </a:t>
            </a:r>
            <a:r>
              <a:rPr lang="en-AU" b="1" dirty="0"/>
              <a:t>of </a:t>
            </a:r>
            <a:r>
              <a:rPr lang="en-AU" b="1" dirty="0" smtClean="0"/>
              <a:t>change </a:t>
            </a:r>
            <a:r>
              <a:rPr lang="en-AU" dirty="0"/>
              <a:t>form, </a:t>
            </a:r>
            <a:r>
              <a:rPr lang="en-AU" dirty="0" smtClean="0"/>
              <a:t>select the </a:t>
            </a:r>
            <a:r>
              <a:rPr lang="en-AU" b="1" dirty="0" smtClean="0"/>
              <a:t>Update </a:t>
            </a:r>
            <a:r>
              <a:rPr lang="en-AU" dirty="0" smtClean="0"/>
              <a:t>check box.</a:t>
            </a:r>
            <a:endParaRPr lang="en-AU" dirty="0"/>
          </a:p>
          <a:p>
            <a:pPr marL="342900" indent="-342900">
              <a:buFont typeface="+mj-lt"/>
              <a:buAutoNum type="arabicPeriod" startAt="7"/>
            </a:pPr>
            <a:r>
              <a:rPr lang="en-AU" dirty="0"/>
              <a:t>Click </a:t>
            </a:r>
            <a:r>
              <a:rPr lang="en-AU" b="1" dirty="0"/>
              <a:t>Next</a:t>
            </a:r>
            <a:r>
              <a:rPr lang="en-AU" dirty="0"/>
              <a:t>.</a:t>
            </a:r>
          </a:p>
          <a:p>
            <a:pPr marL="342900" indent="-342900">
              <a:buFont typeface="+mj-lt"/>
              <a:buAutoNum type="arabicPeriod" startAt="7"/>
            </a:pPr>
            <a:r>
              <a:rPr lang="en-AU" dirty="0"/>
              <a:t>Click </a:t>
            </a:r>
            <a:r>
              <a:rPr lang="en-AU" b="1" dirty="0" smtClean="0"/>
              <a:t>Finish</a:t>
            </a:r>
            <a:r>
              <a:rPr lang="en-AU" dirty="0" smtClean="0"/>
              <a:t>,</a:t>
            </a:r>
            <a:r>
              <a:rPr lang="en-AU" b="1" dirty="0" smtClean="0"/>
              <a:t> </a:t>
            </a:r>
            <a:r>
              <a:rPr lang="en-AU" dirty="0" smtClean="0"/>
              <a:t>and then click the </a:t>
            </a:r>
            <a:r>
              <a:rPr lang="en-AU" b="1" dirty="0" smtClean="0"/>
              <a:t>Close </a:t>
            </a:r>
            <a:r>
              <a:rPr lang="en-AU" dirty="0" smtClean="0"/>
              <a:t>button.</a:t>
            </a:r>
            <a:endParaRPr lang="en-AU" dirty="0"/>
          </a:p>
          <a:p>
            <a:endParaRPr lang="en-US" dirty="0"/>
          </a:p>
        </p:txBody>
      </p:sp>
      <p:pic>
        <p:nvPicPr>
          <p:cNvPr id="5" name="Picture 4"/>
          <p:cNvPicPr>
            <a:picLocks noChangeAspect="1"/>
          </p:cNvPicPr>
          <p:nvPr/>
        </p:nvPicPr>
        <p:blipFill>
          <a:blip r:embed="rId3"/>
          <a:stretch>
            <a:fillRect/>
          </a:stretch>
        </p:blipFill>
        <p:spPr>
          <a:xfrm>
            <a:off x="5591324" y="1022344"/>
            <a:ext cx="3483080" cy="940577"/>
          </a:xfrm>
          <a:prstGeom prst="rect">
            <a:avLst/>
          </a:prstGeom>
        </p:spPr>
      </p:pic>
      <p:sp>
        <p:nvSpPr>
          <p:cNvPr id="7" name="Rectangle 6"/>
          <p:cNvSpPr/>
          <p:nvPr/>
        </p:nvSpPr>
        <p:spPr>
          <a:xfrm>
            <a:off x="7467600" y="1657350"/>
            <a:ext cx="457200" cy="152400"/>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984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and View Database Log Records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13</a:t>
            </a:fld>
            <a:endParaRPr lang="en-US"/>
          </a:p>
        </p:txBody>
      </p:sp>
      <p:sp>
        <p:nvSpPr>
          <p:cNvPr id="4" name="Content Placeholder 3"/>
          <p:cNvSpPr>
            <a:spLocks noGrp="1"/>
          </p:cNvSpPr>
          <p:nvPr>
            <p:ph sz="quarter" idx="13"/>
          </p:nvPr>
        </p:nvSpPr>
        <p:spPr/>
        <p:txBody>
          <a:bodyPr/>
          <a:lstStyle/>
          <a:p>
            <a:r>
              <a:rPr lang="en-US" b="1" dirty="0" smtClean="0"/>
              <a:t>Procedure: Create a database log record</a:t>
            </a:r>
            <a:r>
              <a:rPr lang="en-US" dirty="0" smtClean="0"/>
              <a:t/>
            </a:r>
            <a:br>
              <a:rPr lang="en-US" dirty="0" smtClean="0"/>
            </a:br>
            <a:r>
              <a:rPr lang="en-US" dirty="0" smtClean="0"/>
              <a:t>Update a customer credit limit to trigger a log record</a:t>
            </a:r>
          </a:p>
          <a:p>
            <a:endParaRPr lang="en-US" dirty="0" smtClean="0"/>
          </a:p>
          <a:p>
            <a:r>
              <a:rPr lang="en-US" b="1" dirty="0" smtClean="0"/>
              <a:t>Procedure: View the database log record</a:t>
            </a:r>
            <a:r>
              <a:rPr lang="en-US" dirty="0" smtClean="0"/>
              <a:t/>
            </a:r>
            <a:br>
              <a:rPr lang="en-US" dirty="0" smtClean="0"/>
            </a:br>
            <a:r>
              <a:rPr lang="en-US" dirty="0" smtClean="0"/>
              <a:t>Review the transaction recorded in the database log</a:t>
            </a:r>
          </a:p>
          <a:p>
            <a:endParaRPr lang="en-US" dirty="0"/>
          </a:p>
        </p:txBody>
      </p:sp>
    </p:spTree>
    <p:extLst>
      <p:ext uri="{BB962C8B-B14F-4D97-AF65-F5344CB8AC3E}">
        <p14:creationId xmlns:p14="http://schemas.microsoft.com/office/powerpoint/2010/main" val="1677102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 Log Records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14</a:t>
            </a:fld>
            <a:endParaRPr lang="en-US"/>
          </a:p>
        </p:txBody>
      </p:sp>
      <p:sp>
        <p:nvSpPr>
          <p:cNvPr id="4" name="Text Placeholder 3"/>
          <p:cNvSpPr>
            <a:spLocks noGrp="1"/>
          </p:cNvSpPr>
          <p:nvPr>
            <p:ph type="body" sz="quarter" idx="12"/>
          </p:nvPr>
        </p:nvSpPr>
        <p:spPr/>
        <p:txBody>
          <a:bodyPr>
            <a:normAutofit/>
          </a:bodyPr>
          <a:lstStyle/>
          <a:p>
            <a:pPr marL="342900" indent="-342900">
              <a:buFont typeface="+mj-lt"/>
              <a:buAutoNum type="arabicPeriod"/>
            </a:pPr>
            <a:r>
              <a:rPr lang="en-AU" dirty="0"/>
              <a:t>Open </a:t>
            </a:r>
            <a:r>
              <a:rPr lang="en-AU" b="1" dirty="0" smtClean="0"/>
              <a:t>Accounts receivable</a:t>
            </a:r>
            <a:r>
              <a:rPr lang="en-AU" dirty="0" smtClean="0"/>
              <a:t>,</a:t>
            </a:r>
            <a:r>
              <a:rPr lang="en-AU" b="1" dirty="0" smtClean="0"/>
              <a:t> </a:t>
            </a:r>
            <a:r>
              <a:rPr lang="en-AU" dirty="0" smtClean="0"/>
              <a:t>click </a:t>
            </a:r>
            <a:r>
              <a:rPr lang="en-AU" b="1" dirty="0" smtClean="0"/>
              <a:t>Customers</a:t>
            </a:r>
            <a:r>
              <a:rPr lang="en-AU" dirty="0" smtClean="0"/>
              <a:t>, and then click </a:t>
            </a:r>
            <a:r>
              <a:rPr lang="en-AU" b="1" dirty="0"/>
              <a:t>All </a:t>
            </a:r>
            <a:r>
              <a:rPr lang="en-AU" b="1" dirty="0" smtClean="0"/>
              <a:t>Customers</a:t>
            </a:r>
            <a:r>
              <a:rPr lang="en-AU" dirty="0" smtClean="0"/>
              <a:t>.</a:t>
            </a:r>
          </a:p>
          <a:p>
            <a:pPr marL="342900" indent="-342900">
              <a:buFont typeface="+mj-lt"/>
              <a:buAutoNum type="arabicPeriod"/>
            </a:pPr>
            <a:r>
              <a:rPr lang="en-AU" dirty="0"/>
              <a:t>Select </a:t>
            </a:r>
            <a:r>
              <a:rPr lang="en-AU" dirty="0" smtClean="0"/>
              <a:t>the first </a:t>
            </a:r>
            <a:r>
              <a:rPr lang="en-AU" dirty="0"/>
              <a:t>customer in the </a:t>
            </a:r>
            <a:r>
              <a:rPr lang="en-AU" dirty="0" smtClean="0"/>
              <a:t>list.</a:t>
            </a:r>
          </a:p>
          <a:p>
            <a:pPr marL="342900" indent="-342900">
              <a:buFont typeface="+mj-lt"/>
              <a:buAutoNum type="arabicPeriod"/>
            </a:pPr>
            <a:r>
              <a:rPr lang="en-AU" dirty="0" smtClean="0"/>
              <a:t>On the ribbon, click </a:t>
            </a:r>
            <a:r>
              <a:rPr lang="en-AU" b="1" dirty="0" smtClean="0"/>
              <a:t>Edit</a:t>
            </a:r>
            <a:r>
              <a:rPr lang="en-AU" dirty="0" smtClean="0"/>
              <a:t>.</a:t>
            </a:r>
            <a:endParaRPr lang="en-AU" dirty="0"/>
          </a:p>
          <a:p>
            <a:pPr>
              <a:buAutoNum type="arabicPeriod"/>
            </a:pPr>
            <a:endParaRPr lang="en-AU" dirty="0"/>
          </a:p>
          <a:p>
            <a:endParaRPr lang="en-US" dirty="0"/>
          </a:p>
        </p:txBody>
      </p:sp>
      <p:pic>
        <p:nvPicPr>
          <p:cNvPr id="5" name="Picture 4"/>
          <p:cNvPicPr>
            <a:picLocks noChangeAspect="1"/>
          </p:cNvPicPr>
          <p:nvPr/>
        </p:nvPicPr>
        <p:blipFill>
          <a:blip r:embed="rId3"/>
          <a:stretch>
            <a:fillRect/>
          </a:stretch>
        </p:blipFill>
        <p:spPr>
          <a:xfrm>
            <a:off x="5611559" y="1352550"/>
            <a:ext cx="3467669" cy="1562529"/>
          </a:xfrm>
          <a:prstGeom prst="rect">
            <a:avLst/>
          </a:prstGeom>
        </p:spPr>
      </p:pic>
      <p:pic>
        <p:nvPicPr>
          <p:cNvPr id="7" name="Picture 6"/>
          <p:cNvPicPr>
            <a:picLocks noChangeAspect="1"/>
          </p:cNvPicPr>
          <p:nvPr/>
        </p:nvPicPr>
        <p:blipFill rotWithShape="1">
          <a:blip r:embed="rId4"/>
          <a:srcRect t="1" b="43890"/>
          <a:stretch/>
        </p:blipFill>
        <p:spPr>
          <a:xfrm>
            <a:off x="5582114" y="3372558"/>
            <a:ext cx="3501506" cy="570082"/>
          </a:xfrm>
          <a:prstGeom prst="rect">
            <a:avLst/>
          </a:prstGeom>
        </p:spPr>
      </p:pic>
      <p:sp>
        <p:nvSpPr>
          <p:cNvPr id="8" name="Rectangle 7"/>
          <p:cNvSpPr/>
          <p:nvPr/>
        </p:nvSpPr>
        <p:spPr>
          <a:xfrm>
            <a:off x="7391400" y="2343149"/>
            <a:ext cx="529212" cy="76201"/>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943600" y="3562350"/>
            <a:ext cx="152400" cy="228599"/>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1981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 Log Records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15</a:t>
            </a:fld>
            <a:endParaRPr lang="en-US"/>
          </a:p>
        </p:txBody>
      </p:sp>
      <p:sp>
        <p:nvSpPr>
          <p:cNvPr id="4" name="Text Placeholder 3"/>
          <p:cNvSpPr>
            <a:spLocks noGrp="1"/>
          </p:cNvSpPr>
          <p:nvPr>
            <p:ph type="body" sz="quarter" idx="12"/>
          </p:nvPr>
        </p:nvSpPr>
        <p:spPr/>
        <p:txBody>
          <a:bodyPr>
            <a:normAutofit/>
          </a:bodyPr>
          <a:lstStyle/>
          <a:p>
            <a:pPr marL="342900" indent="-342900">
              <a:buFont typeface="+mj-lt"/>
              <a:buAutoNum type="arabicPeriod" startAt="4"/>
            </a:pPr>
            <a:r>
              <a:rPr lang="en-AU" dirty="0"/>
              <a:t>Under </a:t>
            </a:r>
            <a:r>
              <a:rPr lang="en-AU" b="1" dirty="0" smtClean="0"/>
              <a:t>Credit </a:t>
            </a:r>
            <a:r>
              <a:rPr lang="en-AU" b="1" dirty="0"/>
              <a:t>and </a:t>
            </a:r>
            <a:r>
              <a:rPr lang="en-AU" b="1" dirty="0" smtClean="0"/>
              <a:t>collections</a:t>
            </a:r>
            <a:r>
              <a:rPr lang="en-AU" dirty="0" smtClean="0"/>
              <a:t>, </a:t>
            </a:r>
            <a:r>
              <a:rPr lang="en-AU" dirty="0"/>
              <a:t>change the </a:t>
            </a:r>
            <a:r>
              <a:rPr lang="en-AU" b="1" dirty="0"/>
              <a:t>Credit limit</a:t>
            </a:r>
            <a:r>
              <a:rPr lang="en-AU" dirty="0"/>
              <a:t> amount to </a:t>
            </a:r>
            <a:r>
              <a:rPr lang="en-AU" b="1" dirty="0" smtClean="0"/>
              <a:t>10,000</a:t>
            </a:r>
            <a:r>
              <a:rPr lang="en-AU" dirty="0" smtClean="0"/>
              <a:t>.</a:t>
            </a:r>
          </a:p>
          <a:p>
            <a:pPr marL="342900" indent="-342900">
              <a:buFont typeface="+mj-lt"/>
              <a:buAutoNum type="arabicPeriod" startAt="4"/>
            </a:pPr>
            <a:endParaRPr lang="en-AU" dirty="0"/>
          </a:p>
          <a:p>
            <a:pPr marL="342900" indent="-342900">
              <a:buFont typeface="+mj-lt"/>
              <a:buAutoNum type="arabicPeriod" startAt="4"/>
            </a:pPr>
            <a:r>
              <a:rPr lang="en-AU" dirty="0"/>
              <a:t>Close the </a:t>
            </a:r>
            <a:r>
              <a:rPr lang="en-AU" dirty="0" smtClean="0"/>
              <a:t>form </a:t>
            </a:r>
            <a:r>
              <a:rPr lang="en-AU" dirty="0"/>
              <a:t>to automatically save the changes. </a:t>
            </a:r>
            <a:r>
              <a:rPr lang="en-AU" dirty="0" smtClean="0"/>
              <a:t>If the </a:t>
            </a:r>
            <a:r>
              <a:rPr lang="en-AU" b="1" dirty="0" smtClean="0"/>
              <a:t>Recalculate </a:t>
            </a:r>
            <a:r>
              <a:rPr lang="en-AU" b="1" dirty="0"/>
              <a:t>credit </a:t>
            </a:r>
            <a:r>
              <a:rPr lang="en-AU" b="1" dirty="0" smtClean="0"/>
              <a:t>limit </a:t>
            </a:r>
            <a:r>
              <a:rPr lang="en-AU" dirty="0" smtClean="0"/>
              <a:t>window </a:t>
            </a:r>
            <a:r>
              <a:rPr lang="en-AU" dirty="0" smtClean="0"/>
              <a:t>appears, </a:t>
            </a:r>
            <a:r>
              <a:rPr lang="en-AU" dirty="0"/>
              <a:t>click </a:t>
            </a:r>
            <a:r>
              <a:rPr lang="en-AU" b="1" dirty="0" smtClean="0"/>
              <a:t>OK</a:t>
            </a:r>
            <a:r>
              <a:rPr lang="en-AU" dirty="0" smtClean="0"/>
              <a:t> </a:t>
            </a:r>
            <a:r>
              <a:rPr lang="en-AU" dirty="0"/>
              <a:t>to run and commit the changes.</a:t>
            </a:r>
          </a:p>
          <a:p>
            <a:endParaRPr lang="en-US" dirty="0"/>
          </a:p>
        </p:txBody>
      </p:sp>
      <p:pic>
        <p:nvPicPr>
          <p:cNvPr id="5" name="Picture 4"/>
          <p:cNvPicPr>
            <a:picLocks noChangeAspect="1"/>
          </p:cNvPicPr>
          <p:nvPr/>
        </p:nvPicPr>
        <p:blipFill>
          <a:blip r:embed="rId3"/>
          <a:stretch>
            <a:fillRect/>
          </a:stretch>
        </p:blipFill>
        <p:spPr>
          <a:xfrm>
            <a:off x="5588037" y="1059626"/>
            <a:ext cx="3483399" cy="834593"/>
          </a:xfrm>
          <a:prstGeom prst="rect">
            <a:avLst/>
          </a:prstGeom>
        </p:spPr>
      </p:pic>
      <p:pic>
        <p:nvPicPr>
          <p:cNvPr id="6" name="Picture 5"/>
          <p:cNvPicPr>
            <a:picLocks noChangeAspect="1"/>
          </p:cNvPicPr>
          <p:nvPr/>
        </p:nvPicPr>
        <p:blipFill>
          <a:blip r:embed="rId4"/>
          <a:stretch>
            <a:fillRect/>
          </a:stretch>
        </p:blipFill>
        <p:spPr>
          <a:xfrm>
            <a:off x="5568075" y="2190750"/>
            <a:ext cx="3511600" cy="2176461"/>
          </a:xfrm>
          <a:prstGeom prst="rect">
            <a:avLst/>
          </a:prstGeom>
        </p:spPr>
      </p:pic>
      <p:sp>
        <p:nvSpPr>
          <p:cNvPr id="7" name="Rectangle 6"/>
          <p:cNvSpPr/>
          <p:nvPr/>
        </p:nvSpPr>
        <p:spPr>
          <a:xfrm>
            <a:off x="6463158" y="1676400"/>
            <a:ext cx="726856" cy="152400"/>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001000" y="3793670"/>
            <a:ext cx="422056" cy="225879"/>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663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Database Log Records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16</a:t>
            </a:fld>
            <a:endParaRPr lang="en-US"/>
          </a:p>
        </p:txBody>
      </p:sp>
      <p:sp>
        <p:nvSpPr>
          <p:cNvPr id="4" name="Text Placeholder 3"/>
          <p:cNvSpPr>
            <a:spLocks noGrp="1"/>
          </p:cNvSpPr>
          <p:nvPr>
            <p:ph type="body" sz="quarter" idx="12"/>
          </p:nvPr>
        </p:nvSpPr>
        <p:spPr/>
        <p:txBody>
          <a:bodyPr/>
          <a:lstStyle/>
          <a:p>
            <a:pPr marL="342900" indent="-342900">
              <a:buFont typeface="+mj-lt"/>
              <a:buAutoNum type="arabicPeriod"/>
            </a:pPr>
            <a:r>
              <a:rPr lang="en-AU" dirty="0"/>
              <a:t>Open </a:t>
            </a:r>
            <a:r>
              <a:rPr lang="en-AU" b="1" dirty="0"/>
              <a:t>System administration</a:t>
            </a:r>
            <a:r>
              <a:rPr lang="en-AU" dirty="0"/>
              <a:t> </a:t>
            </a:r>
            <a:r>
              <a:rPr lang="en-AU" dirty="0" smtClean="0"/>
              <a:t>&gt; </a:t>
            </a:r>
            <a:r>
              <a:rPr lang="en-AU" b="1" dirty="0" smtClean="0"/>
              <a:t>Inquiries</a:t>
            </a:r>
            <a:r>
              <a:rPr lang="en-AU" dirty="0" smtClean="0"/>
              <a:t> </a:t>
            </a:r>
            <a:r>
              <a:rPr lang="en-AU" dirty="0"/>
              <a:t>&gt; </a:t>
            </a:r>
            <a:r>
              <a:rPr lang="en-AU" b="1" dirty="0" smtClean="0"/>
              <a:t>Database &gt; Database</a:t>
            </a:r>
            <a:r>
              <a:rPr lang="en-AU" dirty="0" smtClean="0"/>
              <a:t> </a:t>
            </a:r>
            <a:r>
              <a:rPr lang="en-AU" b="1" dirty="0"/>
              <a:t>log</a:t>
            </a:r>
            <a:r>
              <a:rPr lang="en-AU" dirty="0"/>
              <a:t>.</a:t>
            </a:r>
          </a:p>
          <a:p>
            <a:pPr marL="342900" indent="-342900">
              <a:buFont typeface="+mj-lt"/>
              <a:buAutoNum type="arabicPeriod"/>
            </a:pPr>
            <a:r>
              <a:rPr lang="en-AU" dirty="0"/>
              <a:t>A new record should have been added</a:t>
            </a:r>
            <a:r>
              <a:rPr lang="en-AU" dirty="0" smtClean="0"/>
              <a:t>.</a:t>
            </a:r>
            <a:endParaRPr lang="en-AU" dirty="0"/>
          </a:p>
        </p:txBody>
      </p:sp>
      <p:pic>
        <p:nvPicPr>
          <p:cNvPr id="5" name="Picture 4"/>
          <p:cNvPicPr>
            <a:picLocks noChangeAspect="1"/>
          </p:cNvPicPr>
          <p:nvPr/>
        </p:nvPicPr>
        <p:blipFill>
          <a:blip r:embed="rId3"/>
          <a:stretch>
            <a:fillRect/>
          </a:stretch>
        </p:blipFill>
        <p:spPr>
          <a:xfrm>
            <a:off x="5989716" y="1199978"/>
            <a:ext cx="2749534" cy="1981372"/>
          </a:xfrm>
          <a:prstGeom prst="rect">
            <a:avLst/>
          </a:prstGeom>
        </p:spPr>
      </p:pic>
      <p:pic>
        <p:nvPicPr>
          <p:cNvPr id="6" name="Picture 5"/>
          <p:cNvPicPr>
            <a:picLocks noChangeAspect="1"/>
          </p:cNvPicPr>
          <p:nvPr/>
        </p:nvPicPr>
        <p:blipFill>
          <a:blip r:embed="rId4"/>
          <a:stretch>
            <a:fillRect/>
          </a:stretch>
        </p:blipFill>
        <p:spPr>
          <a:xfrm>
            <a:off x="5585878" y="3332185"/>
            <a:ext cx="3475472" cy="897069"/>
          </a:xfrm>
          <a:prstGeom prst="rect">
            <a:avLst/>
          </a:prstGeom>
        </p:spPr>
      </p:pic>
      <p:sp>
        <p:nvSpPr>
          <p:cNvPr id="7" name="Rectangle 6"/>
          <p:cNvSpPr/>
          <p:nvPr/>
        </p:nvSpPr>
        <p:spPr>
          <a:xfrm>
            <a:off x="6324600" y="2114464"/>
            <a:ext cx="726856" cy="152400"/>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1863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Database Log Records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17</a:t>
            </a:fld>
            <a:endParaRPr lang="en-US"/>
          </a:p>
        </p:txBody>
      </p:sp>
      <p:sp>
        <p:nvSpPr>
          <p:cNvPr id="4" name="Text Placeholder 3"/>
          <p:cNvSpPr>
            <a:spLocks noGrp="1"/>
          </p:cNvSpPr>
          <p:nvPr>
            <p:ph type="body" sz="quarter" idx="12"/>
          </p:nvPr>
        </p:nvSpPr>
        <p:spPr/>
        <p:txBody>
          <a:bodyPr/>
          <a:lstStyle/>
          <a:p>
            <a:pPr marL="342900" indent="-342900">
              <a:buFont typeface="+mj-lt"/>
              <a:buAutoNum type="arabicPeriod" startAt="3"/>
            </a:pPr>
            <a:r>
              <a:rPr lang="en-AU" dirty="0"/>
              <a:t>Click the </a:t>
            </a:r>
            <a:r>
              <a:rPr lang="en-AU" b="1" dirty="0"/>
              <a:t>History</a:t>
            </a:r>
            <a:r>
              <a:rPr lang="en-AU" dirty="0"/>
              <a:t> tab.</a:t>
            </a:r>
          </a:p>
          <a:p>
            <a:pPr marL="342900" indent="-342900">
              <a:buFont typeface="+mj-lt"/>
              <a:buAutoNum type="arabicPeriod" startAt="3"/>
            </a:pPr>
            <a:r>
              <a:rPr lang="en-AU" dirty="0" smtClean="0"/>
              <a:t>View </a:t>
            </a:r>
            <a:r>
              <a:rPr lang="en-AU" dirty="0"/>
              <a:t>the contents of the changes.</a:t>
            </a:r>
          </a:p>
          <a:p>
            <a:endParaRPr lang="en-US" dirty="0"/>
          </a:p>
        </p:txBody>
      </p:sp>
      <p:pic>
        <p:nvPicPr>
          <p:cNvPr id="5" name="Picture 4"/>
          <p:cNvPicPr>
            <a:picLocks noChangeAspect="1"/>
          </p:cNvPicPr>
          <p:nvPr/>
        </p:nvPicPr>
        <p:blipFill>
          <a:blip r:embed="rId3"/>
          <a:stretch>
            <a:fillRect/>
          </a:stretch>
        </p:blipFill>
        <p:spPr>
          <a:xfrm>
            <a:off x="5569297" y="983425"/>
            <a:ext cx="3539777" cy="1501566"/>
          </a:xfrm>
          <a:prstGeom prst="rect">
            <a:avLst/>
          </a:prstGeom>
        </p:spPr>
      </p:pic>
      <p:sp>
        <p:nvSpPr>
          <p:cNvPr id="6" name="Rectangle 5"/>
          <p:cNvSpPr/>
          <p:nvPr/>
        </p:nvSpPr>
        <p:spPr>
          <a:xfrm>
            <a:off x="5686228" y="1809750"/>
            <a:ext cx="1628972" cy="99060"/>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91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Log Cleanup</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18</a:t>
            </a:fld>
            <a:endParaRPr lang="en-US"/>
          </a:p>
        </p:txBody>
      </p:sp>
      <p:sp>
        <p:nvSpPr>
          <p:cNvPr id="4" name="Text Placeholder 3"/>
          <p:cNvSpPr>
            <a:spLocks noGrp="1"/>
          </p:cNvSpPr>
          <p:nvPr>
            <p:ph sz="quarter" idx="13"/>
          </p:nvPr>
        </p:nvSpPr>
        <p:spPr/>
        <p:txBody>
          <a:bodyPr/>
          <a:lstStyle/>
          <a:p>
            <a:r>
              <a:rPr lang="en-US" b="1" dirty="0" smtClean="0"/>
              <a:t>Scenario:</a:t>
            </a:r>
            <a:r>
              <a:rPr lang="en-US" dirty="0" smtClean="0"/>
              <a:t/>
            </a:r>
            <a:br>
              <a:rPr lang="en-US" dirty="0" smtClean="0"/>
            </a:br>
            <a:r>
              <a:rPr lang="en-US" dirty="0" smtClean="0"/>
              <a:t>You need to periodically clean </a:t>
            </a:r>
            <a:r>
              <a:rPr lang="en-US" dirty="0" smtClean="0"/>
              <a:t>up the database log information that is no longer needed for audit purposes.  </a:t>
            </a:r>
          </a:p>
          <a:p>
            <a:endParaRPr lang="en-US" dirty="0" smtClean="0"/>
          </a:p>
          <a:p>
            <a:r>
              <a:rPr lang="en-US" b="1" dirty="0" smtClean="0"/>
              <a:t>Procedure: Clean up Database Logs</a:t>
            </a:r>
            <a:r>
              <a:rPr lang="en-US" dirty="0" smtClean="0"/>
              <a:t/>
            </a:r>
            <a:br>
              <a:rPr lang="en-US" dirty="0" smtClean="0"/>
            </a:br>
            <a:r>
              <a:rPr lang="en-US" dirty="0" smtClean="0"/>
              <a:t>You can delete database logs. You can select all logs for a particular table, specific types of a database log, or a date and time that a log was created to delete.</a:t>
            </a:r>
            <a:endParaRPr lang="en-US" dirty="0"/>
          </a:p>
        </p:txBody>
      </p:sp>
    </p:spTree>
    <p:extLst>
      <p:ext uri="{BB962C8B-B14F-4D97-AF65-F5344CB8AC3E}">
        <p14:creationId xmlns:p14="http://schemas.microsoft.com/office/powerpoint/2010/main" val="1206419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Log Cleanup</a:t>
            </a:r>
          </a:p>
        </p:txBody>
      </p:sp>
      <p:sp>
        <p:nvSpPr>
          <p:cNvPr id="3" name="Slide Number Placeholder 2"/>
          <p:cNvSpPr>
            <a:spLocks noGrp="1"/>
          </p:cNvSpPr>
          <p:nvPr>
            <p:ph type="sldNum" sz="quarter" idx="11"/>
          </p:nvPr>
        </p:nvSpPr>
        <p:spPr/>
        <p:txBody>
          <a:bodyPr/>
          <a:lstStyle/>
          <a:p>
            <a:fld id="{74A398B2-5A34-1A4A-811E-F4027282568C}" type="slidenum">
              <a:rPr lang="en-US" smtClean="0"/>
              <a:pPr/>
              <a:t>19</a:t>
            </a:fld>
            <a:endParaRPr lang="en-US"/>
          </a:p>
        </p:txBody>
      </p:sp>
      <p:sp>
        <p:nvSpPr>
          <p:cNvPr id="4" name="Text Placeholder 3"/>
          <p:cNvSpPr>
            <a:spLocks noGrp="1"/>
          </p:cNvSpPr>
          <p:nvPr>
            <p:ph type="body" sz="quarter" idx="12"/>
          </p:nvPr>
        </p:nvSpPr>
        <p:spPr/>
        <p:txBody>
          <a:bodyPr/>
          <a:lstStyle/>
          <a:p>
            <a:pPr marL="342900" indent="-342900">
              <a:buFont typeface="+mj-lt"/>
              <a:buAutoNum type="arabicPeriod"/>
            </a:pPr>
            <a:r>
              <a:rPr lang="en-AU" dirty="0"/>
              <a:t>Click </a:t>
            </a:r>
            <a:r>
              <a:rPr lang="en-AU" b="1" dirty="0"/>
              <a:t>System administration </a:t>
            </a:r>
            <a:r>
              <a:rPr lang="en-AU" dirty="0"/>
              <a:t>&gt; </a:t>
            </a:r>
            <a:r>
              <a:rPr lang="en-AU" b="1" dirty="0"/>
              <a:t>Inquiries</a:t>
            </a:r>
            <a:r>
              <a:rPr lang="en-AU" dirty="0"/>
              <a:t> &gt; </a:t>
            </a:r>
            <a:r>
              <a:rPr lang="en-AU" b="1" dirty="0"/>
              <a:t>Database</a:t>
            </a:r>
            <a:r>
              <a:rPr lang="en-AU" dirty="0"/>
              <a:t> &gt; </a:t>
            </a:r>
            <a:r>
              <a:rPr lang="en-AU" b="1" dirty="0"/>
              <a:t>Database log</a:t>
            </a:r>
            <a:r>
              <a:rPr lang="en-AU" dirty="0"/>
              <a:t>. </a:t>
            </a:r>
          </a:p>
          <a:p>
            <a:pPr marL="342900" indent="-342900">
              <a:buFont typeface="+mj-lt"/>
              <a:buAutoNum type="arabicPeriod"/>
            </a:pPr>
            <a:r>
              <a:rPr lang="en-AU" dirty="0" smtClean="0"/>
              <a:t>Click the </a:t>
            </a:r>
            <a:r>
              <a:rPr lang="en-AU" b="1" dirty="0" smtClean="0"/>
              <a:t>Clean </a:t>
            </a:r>
            <a:r>
              <a:rPr lang="en-AU" b="1" dirty="0"/>
              <a:t>up </a:t>
            </a:r>
            <a:r>
              <a:rPr lang="en-AU" b="1" dirty="0" smtClean="0"/>
              <a:t>log </a:t>
            </a:r>
            <a:r>
              <a:rPr lang="en-AU" dirty="0" smtClean="0"/>
              <a:t>menu.</a:t>
            </a:r>
            <a:endParaRPr lang="en-AU" dirty="0"/>
          </a:p>
          <a:p>
            <a:pPr>
              <a:buAutoNum type="arabicPeriod"/>
            </a:pPr>
            <a:endParaRPr lang="en-AU" dirty="0"/>
          </a:p>
        </p:txBody>
      </p:sp>
      <p:pic>
        <p:nvPicPr>
          <p:cNvPr id="5" name="Picture 4"/>
          <p:cNvPicPr>
            <a:picLocks noChangeAspect="1"/>
          </p:cNvPicPr>
          <p:nvPr/>
        </p:nvPicPr>
        <p:blipFill>
          <a:blip r:embed="rId3"/>
          <a:stretch>
            <a:fillRect/>
          </a:stretch>
        </p:blipFill>
        <p:spPr>
          <a:xfrm>
            <a:off x="5977841" y="1123778"/>
            <a:ext cx="2749534" cy="1981372"/>
          </a:xfrm>
          <a:prstGeom prst="rect">
            <a:avLst/>
          </a:prstGeom>
        </p:spPr>
      </p:pic>
      <p:pic>
        <p:nvPicPr>
          <p:cNvPr id="7" name="Picture 6"/>
          <p:cNvPicPr>
            <a:picLocks noChangeAspect="1"/>
          </p:cNvPicPr>
          <p:nvPr/>
        </p:nvPicPr>
        <p:blipFill>
          <a:blip r:embed="rId4"/>
          <a:stretch>
            <a:fillRect/>
          </a:stretch>
        </p:blipFill>
        <p:spPr>
          <a:xfrm>
            <a:off x="5666751" y="3168437"/>
            <a:ext cx="3330153" cy="1186712"/>
          </a:xfrm>
          <a:prstGeom prst="rect">
            <a:avLst/>
          </a:prstGeom>
        </p:spPr>
      </p:pic>
      <p:sp>
        <p:nvSpPr>
          <p:cNvPr id="9" name="Rectangle 8"/>
          <p:cNvSpPr/>
          <p:nvPr/>
        </p:nvSpPr>
        <p:spPr>
          <a:xfrm>
            <a:off x="6324600" y="1988906"/>
            <a:ext cx="685800" cy="201844"/>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867400" y="3409950"/>
            <a:ext cx="533400" cy="201930"/>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802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8600" y="361950"/>
            <a:ext cx="8686800" cy="4495800"/>
          </a:xfrm>
        </p:spPr>
        <p:txBody>
          <a:bodyPr>
            <a:normAutofit fontScale="47500" lnSpcReduction="20000"/>
          </a:bodyPr>
          <a:lstStyle/>
          <a:p>
            <a:r>
              <a:rPr lang="en-US" sz="2300" b="1" dirty="0"/>
              <a:t>Conditions and Terms of </a:t>
            </a:r>
            <a:r>
              <a:rPr lang="en-US" sz="2300" b="1" dirty="0" smtClean="0"/>
              <a:t>Use</a:t>
            </a:r>
          </a:p>
          <a:p>
            <a:r>
              <a:rPr lang="en-US" dirty="0">
                <a:solidFill>
                  <a:srgbClr val="277EB5"/>
                </a:solidFill>
              </a:rPr>
              <a:t>Microsoft Confidential</a:t>
            </a:r>
          </a:p>
          <a:p>
            <a:r>
              <a:rPr lang="en-US" sz="1800" dirty="0" smtClean="0"/>
              <a:t>This </a:t>
            </a:r>
            <a:r>
              <a:rPr lang="en-US" sz="1800" dirty="0"/>
              <a:t>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smtClean="0"/>
          </a:p>
          <a:p>
            <a:r>
              <a:rPr lang="en-US" sz="2300" b="1" dirty="0"/>
              <a:t>Copyright and Trademarks </a:t>
            </a:r>
            <a:endParaRPr lang="en-US" sz="2300" b="1" dirty="0" smtClean="0"/>
          </a:p>
          <a:p>
            <a:r>
              <a:rPr lang="en-US" sz="1500" dirty="0">
                <a:solidFill>
                  <a:srgbClr val="277EB5"/>
                </a:solidFill>
              </a:rPr>
              <a:t>© </a:t>
            </a:r>
            <a:r>
              <a:rPr lang="en-US" sz="1500" dirty="0" smtClean="0">
                <a:solidFill>
                  <a:srgbClr val="277EB5"/>
                </a:solidFill>
              </a:rPr>
              <a:t>2013 </a:t>
            </a:r>
            <a:r>
              <a:rPr lang="en-US" sz="1500" dirty="0">
                <a:solidFill>
                  <a:srgbClr val="277EB5"/>
                </a:solidFill>
              </a:rPr>
              <a:t>Microsoft Corporation. All rights reserved.</a:t>
            </a:r>
          </a:p>
          <a:p>
            <a:pPr lvl="0"/>
            <a:r>
              <a:rPr lang="en-US" sz="1900" dirty="0" smtClean="0"/>
              <a:t>Microsoft </a:t>
            </a:r>
            <a:r>
              <a:rPr lang="en-US" sz="1900" dirty="0"/>
              <a:t>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sz="1900" dirty="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sz="1900" dirty="0"/>
              <a:t>For more information, see </a:t>
            </a:r>
            <a:r>
              <a:rPr lang="en-US" sz="1900" b="1" dirty="0"/>
              <a:t>Use of Microsoft Copyrighted Content </a:t>
            </a:r>
            <a:r>
              <a:rPr lang="en-US" sz="1900" dirty="0"/>
              <a:t>at</a:t>
            </a:r>
            <a:br>
              <a:rPr lang="en-US" sz="1900" dirty="0"/>
            </a:br>
            <a:r>
              <a:rPr lang="en-US" sz="1900" i="1" dirty="0">
                <a:hlinkClick r:id="rId3"/>
              </a:rPr>
              <a:t>http</a:t>
            </a:r>
            <a:r>
              <a:rPr lang="en-US" sz="1900" dirty="0">
                <a:hlinkClick r:id="rId3"/>
              </a:rPr>
              <a:t>://www.microsoft.com/about/legal/permissions/</a:t>
            </a:r>
            <a:endParaRPr lang="en-US" sz="1900" dirty="0"/>
          </a:p>
          <a:p>
            <a:pPr lvl="0"/>
            <a:r>
              <a:rPr lang="en-US" sz="1900" dirty="0"/>
              <a:t>Microsoft®, Hyper-V®, </a:t>
            </a:r>
            <a:r>
              <a:rPr lang="en-US" sz="1900" dirty="0" smtClean="0"/>
              <a:t>Microsoft </a:t>
            </a:r>
            <a:r>
              <a:rPr lang="en-US" sz="1900" dirty="0"/>
              <a:t>Dynamics®, </a:t>
            </a:r>
            <a:r>
              <a:rPr lang="en-US" sz="1900" dirty="0" smtClean="0"/>
              <a:t>SQL Server®, and </a:t>
            </a:r>
            <a:r>
              <a:rPr lang="en-US" sz="1900" dirty="0"/>
              <a:t>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r>
              <a:rPr lang="en-US" sz="1900" dirty="0" smtClean="0"/>
              <a:t>.</a:t>
            </a:r>
            <a:endParaRPr lang="en-US" sz="1900" dirty="0"/>
          </a:p>
        </p:txBody>
      </p:sp>
    </p:spTree>
    <p:extLst>
      <p:ext uri="{BB962C8B-B14F-4D97-AF65-F5344CB8AC3E}">
        <p14:creationId xmlns:p14="http://schemas.microsoft.com/office/powerpoint/2010/main" val="2427272816"/>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Log Cleanup</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20</a:t>
            </a:fld>
            <a:endParaRPr lang="en-US"/>
          </a:p>
        </p:txBody>
      </p:sp>
      <p:sp>
        <p:nvSpPr>
          <p:cNvPr id="4" name="Text Placeholder 3"/>
          <p:cNvSpPr>
            <a:spLocks noGrp="1"/>
          </p:cNvSpPr>
          <p:nvPr>
            <p:ph type="body" sz="quarter" idx="12"/>
          </p:nvPr>
        </p:nvSpPr>
        <p:spPr/>
        <p:txBody>
          <a:bodyPr/>
          <a:lstStyle/>
          <a:p>
            <a:pPr marL="342900" indent="-342900">
              <a:buFont typeface="+mj-lt"/>
              <a:buAutoNum type="arabicPeriod" startAt="3"/>
            </a:pPr>
            <a:r>
              <a:rPr lang="en-AU" dirty="0"/>
              <a:t>Click the </a:t>
            </a:r>
            <a:r>
              <a:rPr lang="en-AU" b="1" dirty="0" smtClean="0"/>
              <a:t>Select</a:t>
            </a:r>
            <a:r>
              <a:rPr lang="en-AU" dirty="0" smtClean="0"/>
              <a:t> </a:t>
            </a:r>
            <a:r>
              <a:rPr lang="en-AU" dirty="0"/>
              <a:t>button in the Clean up </a:t>
            </a:r>
            <a:r>
              <a:rPr lang="en-AU" dirty="0" smtClean="0"/>
              <a:t>log.</a:t>
            </a:r>
          </a:p>
          <a:p>
            <a:pPr marL="342900" indent="-342900">
              <a:buFont typeface="+mj-lt"/>
              <a:buAutoNum type="arabicPeriod" startAt="3"/>
            </a:pPr>
            <a:r>
              <a:rPr lang="en-AU" dirty="0" smtClean="0"/>
              <a:t>Enter </a:t>
            </a:r>
            <a:r>
              <a:rPr lang="en-AU" dirty="0"/>
              <a:t>a query that is 12 months or older.</a:t>
            </a:r>
          </a:p>
          <a:p>
            <a:endParaRPr lang="en-US" dirty="0"/>
          </a:p>
        </p:txBody>
      </p:sp>
      <p:pic>
        <p:nvPicPr>
          <p:cNvPr id="5" name="Picture 4"/>
          <p:cNvPicPr>
            <a:picLocks noChangeAspect="1"/>
          </p:cNvPicPr>
          <p:nvPr/>
        </p:nvPicPr>
        <p:blipFill>
          <a:blip r:embed="rId3"/>
          <a:stretch>
            <a:fillRect/>
          </a:stretch>
        </p:blipFill>
        <p:spPr>
          <a:xfrm>
            <a:off x="5955475" y="1014530"/>
            <a:ext cx="2771150" cy="1731395"/>
          </a:xfrm>
          <a:prstGeom prst="rect">
            <a:avLst/>
          </a:prstGeom>
        </p:spPr>
      </p:pic>
      <p:pic>
        <p:nvPicPr>
          <p:cNvPr id="6" name="Picture 5"/>
          <p:cNvPicPr>
            <a:picLocks noChangeAspect="1"/>
          </p:cNvPicPr>
          <p:nvPr/>
        </p:nvPicPr>
        <p:blipFill>
          <a:blip r:embed="rId4"/>
          <a:stretch>
            <a:fillRect/>
          </a:stretch>
        </p:blipFill>
        <p:spPr>
          <a:xfrm>
            <a:off x="5952293" y="2803434"/>
            <a:ext cx="2810707" cy="1661441"/>
          </a:xfrm>
          <a:prstGeom prst="rect">
            <a:avLst/>
          </a:prstGeom>
        </p:spPr>
      </p:pic>
      <p:sp>
        <p:nvSpPr>
          <p:cNvPr id="7" name="Rectangle 6"/>
          <p:cNvSpPr/>
          <p:nvPr/>
        </p:nvSpPr>
        <p:spPr>
          <a:xfrm>
            <a:off x="8077200" y="1504950"/>
            <a:ext cx="485972" cy="175260"/>
          </a:xfrm>
          <a:prstGeom prst="rect">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8633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Knowledge</a:t>
            </a:r>
          </a:p>
        </p:txBody>
      </p:sp>
      <p:sp>
        <p:nvSpPr>
          <p:cNvPr id="3" name="Slide Number Placeholder 2"/>
          <p:cNvSpPr>
            <a:spLocks noGrp="1"/>
          </p:cNvSpPr>
          <p:nvPr>
            <p:ph type="sldNum" sz="quarter" idx="11"/>
          </p:nvPr>
        </p:nvSpPr>
        <p:spPr/>
        <p:txBody>
          <a:bodyPr/>
          <a:lstStyle/>
          <a:p>
            <a:fld id="{74A398B2-5A34-1A4A-811E-F4027282568C}" type="slidenum">
              <a:rPr lang="en-US" smtClean="0"/>
              <a:pPr/>
              <a:t>21</a:t>
            </a:fld>
            <a:endParaRPr lang="en-US"/>
          </a:p>
        </p:txBody>
      </p:sp>
      <p:sp>
        <p:nvSpPr>
          <p:cNvPr id="4" name="Content Placeholder 3"/>
          <p:cNvSpPr>
            <a:spLocks noGrp="1"/>
          </p:cNvSpPr>
          <p:nvPr>
            <p:ph sz="quarter" idx="13"/>
          </p:nvPr>
        </p:nvSpPr>
        <p:spPr/>
        <p:txBody>
          <a:bodyPr/>
          <a:lstStyle/>
          <a:p>
            <a:r>
              <a:rPr lang="en-US" dirty="0"/>
              <a:t>The class will complete this section</a:t>
            </a:r>
          </a:p>
          <a:p>
            <a:endParaRPr lang="en-US" dirty="0"/>
          </a:p>
        </p:txBody>
      </p:sp>
    </p:spTree>
    <p:extLst>
      <p:ext uri="{BB962C8B-B14F-4D97-AF65-F5344CB8AC3E}">
        <p14:creationId xmlns:p14="http://schemas.microsoft.com/office/powerpoint/2010/main" val="3660160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Chapter Review</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22</a:t>
            </a:fld>
            <a:endParaRPr lang="en-US"/>
          </a:p>
        </p:txBody>
      </p:sp>
      <p:sp>
        <p:nvSpPr>
          <p:cNvPr id="4" name="Content Placeholder 3"/>
          <p:cNvSpPr>
            <a:spLocks noGrp="1"/>
          </p:cNvSpPr>
          <p:nvPr>
            <p:ph sz="quarter" idx="13"/>
          </p:nvPr>
        </p:nvSpPr>
        <p:spPr/>
        <p:txBody>
          <a:bodyPr/>
          <a:lstStyle/>
          <a:p>
            <a:pPr marL="457200" lvl="0" indent="-457200">
              <a:buFont typeface="+mj-lt"/>
              <a:buAutoNum type="arabicPeriod"/>
            </a:pPr>
            <a:r>
              <a:rPr lang="en-US" dirty="0"/>
              <a:t>Changes that can be tracked on tables includes (click all that apply)?</a:t>
            </a:r>
          </a:p>
          <a:p>
            <a:pPr marL="400050" lvl="1" indent="0">
              <a:buNone/>
            </a:pPr>
            <a:r>
              <a:rPr lang="en-US" dirty="0"/>
              <a:t>( ) Inserts</a:t>
            </a:r>
          </a:p>
          <a:p>
            <a:pPr marL="400050" lvl="1" indent="0">
              <a:buNone/>
            </a:pPr>
            <a:r>
              <a:rPr lang="en-US" dirty="0"/>
              <a:t>( ) Updates</a:t>
            </a:r>
          </a:p>
          <a:p>
            <a:pPr marL="400050" lvl="1" indent="0">
              <a:buNone/>
            </a:pPr>
            <a:r>
              <a:rPr lang="en-US" dirty="0"/>
              <a:t>( ) Deletes</a:t>
            </a:r>
          </a:p>
          <a:p>
            <a:pPr marL="400050" lvl="1" indent="0">
              <a:buNone/>
            </a:pPr>
            <a:r>
              <a:rPr lang="en-US" dirty="0"/>
              <a:t>( ) Rename key</a:t>
            </a:r>
          </a:p>
          <a:p>
            <a:pPr marL="0" lvl="0" indent="0">
              <a:buNone/>
            </a:pPr>
            <a:endParaRPr lang="en-US" dirty="0"/>
          </a:p>
          <a:p>
            <a:pPr marL="457200" lvl="0" indent="-457200">
              <a:buFont typeface="+mj-lt"/>
              <a:buAutoNum type="arabicPeriod" startAt="2"/>
            </a:pPr>
            <a:r>
              <a:rPr lang="en-US" dirty="0"/>
              <a:t>True or False?  Database logging is intended to track single transactions not automated transactions running in batch jobs.</a:t>
            </a:r>
          </a:p>
          <a:p>
            <a:pPr marL="400050" lvl="1" indent="0">
              <a:buNone/>
            </a:pPr>
            <a:r>
              <a:rPr lang="en-US" dirty="0"/>
              <a:t>( ) True</a:t>
            </a:r>
          </a:p>
          <a:p>
            <a:pPr marL="400050" lvl="1" indent="0">
              <a:buNone/>
            </a:pPr>
            <a:r>
              <a:rPr lang="en-US" dirty="0"/>
              <a:t>( ) False</a:t>
            </a:r>
          </a:p>
          <a:p>
            <a:endParaRPr lang="en-US" dirty="0"/>
          </a:p>
        </p:txBody>
      </p:sp>
    </p:spTree>
    <p:extLst>
      <p:ext uri="{BB962C8B-B14F-4D97-AF65-F5344CB8AC3E}">
        <p14:creationId xmlns:p14="http://schemas.microsoft.com/office/powerpoint/2010/main" val="1093186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Chapter Review </a:t>
            </a:r>
            <a:r>
              <a:rPr lang="en-US" dirty="0" smtClean="0"/>
              <a:t>(Answers)</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23</a:t>
            </a:fld>
            <a:endParaRPr lang="en-US"/>
          </a:p>
        </p:txBody>
      </p:sp>
      <p:sp>
        <p:nvSpPr>
          <p:cNvPr id="4" name="Content Placeholder 3"/>
          <p:cNvSpPr>
            <a:spLocks noGrp="1"/>
          </p:cNvSpPr>
          <p:nvPr>
            <p:ph sz="quarter" idx="13"/>
          </p:nvPr>
        </p:nvSpPr>
        <p:spPr/>
        <p:txBody>
          <a:bodyPr/>
          <a:lstStyle/>
          <a:p>
            <a:pPr marL="457200" lvl="0" indent="-457200">
              <a:buFont typeface="+mj-lt"/>
              <a:buAutoNum type="arabicPeriod"/>
            </a:pPr>
            <a:r>
              <a:rPr lang="en-US" dirty="0"/>
              <a:t>Changes that can be tracked on tables includes (click all that apply)?</a:t>
            </a:r>
          </a:p>
          <a:p>
            <a:pPr marL="400050" lvl="1" indent="0">
              <a:buNone/>
            </a:pPr>
            <a:r>
              <a:rPr lang="en-US" dirty="0" smtClean="0"/>
              <a:t>(X) </a:t>
            </a:r>
            <a:r>
              <a:rPr lang="en-US" dirty="0"/>
              <a:t>Inserts</a:t>
            </a:r>
          </a:p>
          <a:p>
            <a:pPr marL="400050" lvl="1" indent="0">
              <a:buNone/>
            </a:pPr>
            <a:r>
              <a:rPr lang="en-US" dirty="0" smtClean="0"/>
              <a:t>(X) </a:t>
            </a:r>
            <a:r>
              <a:rPr lang="en-US" dirty="0"/>
              <a:t>Updates</a:t>
            </a:r>
          </a:p>
          <a:p>
            <a:pPr marL="400050" lvl="1" indent="0">
              <a:buNone/>
            </a:pPr>
            <a:r>
              <a:rPr lang="en-US" dirty="0" smtClean="0"/>
              <a:t>(X) </a:t>
            </a:r>
            <a:r>
              <a:rPr lang="en-US" dirty="0"/>
              <a:t>Deletes</a:t>
            </a:r>
          </a:p>
          <a:p>
            <a:pPr marL="400050" lvl="1" indent="0">
              <a:buNone/>
            </a:pPr>
            <a:r>
              <a:rPr lang="en-US" dirty="0" smtClean="0"/>
              <a:t>(X) </a:t>
            </a:r>
            <a:r>
              <a:rPr lang="en-US" dirty="0"/>
              <a:t>Rename key</a:t>
            </a:r>
          </a:p>
          <a:p>
            <a:pPr marL="0" lvl="0" indent="0">
              <a:buNone/>
            </a:pPr>
            <a:endParaRPr lang="en-US" dirty="0"/>
          </a:p>
          <a:p>
            <a:pPr marL="457200" lvl="0" indent="-457200">
              <a:buFont typeface="+mj-lt"/>
              <a:buAutoNum type="arabicPeriod" startAt="2"/>
            </a:pPr>
            <a:r>
              <a:rPr lang="en-US" dirty="0"/>
              <a:t>True or False?  Database logging is intended to track single transactions not automated transactions running in batch jobs.</a:t>
            </a:r>
          </a:p>
          <a:p>
            <a:pPr marL="400050" lvl="1" indent="0">
              <a:buNone/>
            </a:pPr>
            <a:r>
              <a:rPr lang="en-US" dirty="0" smtClean="0"/>
              <a:t>(X) </a:t>
            </a:r>
            <a:r>
              <a:rPr lang="en-US" dirty="0"/>
              <a:t>True</a:t>
            </a:r>
          </a:p>
          <a:p>
            <a:pPr marL="400050" lvl="1" indent="0">
              <a:buNone/>
            </a:pPr>
            <a:r>
              <a:rPr lang="en-US" dirty="0"/>
              <a:t>( ) False</a:t>
            </a:r>
          </a:p>
          <a:p>
            <a:endParaRPr lang="en-US" dirty="0"/>
          </a:p>
        </p:txBody>
      </p:sp>
    </p:spTree>
    <p:extLst>
      <p:ext uri="{BB962C8B-B14F-4D97-AF65-F5344CB8AC3E}">
        <p14:creationId xmlns:p14="http://schemas.microsoft.com/office/powerpoint/2010/main" val="3000821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Chapter Summary</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24</a:t>
            </a:fld>
            <a:endParaRPr lang="en-US"/>
          </a:p>
        </p:txBody>
      </p:sp>
      <p:sp>
        <p:nvSpPr>
          <p:cNvPr id="4" name="Content Placeholder 3"/>
          <p:cNvSpPr>
            <a:spLocks noGrp="1"/>
          </p:cNvSpPr>
          <p:nvPr>
            <p:ph sz="quarter" idx="13"/>
          </p:nvPr>
        </p:nvSpPr>
        <p:spPr/>
        <p:txBody>
          <a:bodyPr/>
          <a:lstStyle/>
          <a:p>
            <a:r>
              <a:rPr lang="en-GB" dirty="0" smtClean="0"/>
              <a:t>In this chapter, we covered the following topics:</a:t>
            </a:r>
          </a:p>
          <a:p>
            <a:pPr lvl="1"/>
            <a:r>
              <a:rPr lang="en-GB" dirty="0" smtClean="0"/>
              <a:t>An overview of the database logging system</a:t>
            </a:r>
          </a:p>
          <a:p>
            <a:pPr lvl="1"/>
            <a:r>
              <a:rPr lang="en-GB" dirty="0" smtClean="0"/>
              <a:t>Security concerns with sensitive data</a:t>
            </a:r>
          </a:p>
          <a:p>
            <a:pPr lvl="1"/>
            <a:r>
              <a:rPr lang="en-GB" dirty="0" smtClean="0"/>
              <a:t>Performance implications of database logging</a:t>
            </a:r>
          </a:p>
          <a:p>
            <a:pPr lvl="1"/>
            <a:r>
              <a:rPr lang="en-GB" dirty="0" smtClean="0"/>
              <a:t>Setting up database logging</a:t>
            </a:r>
          </a:p>
          <a:p>
            <a:pPr lvl="1"/>
            <a:r>
              <a:rPr lang="en-GB" dirty="0" smtClean="0"/>
              <a:t>Cleaning up database log records</a:t>
            </a:r>
          </a:p>
        </p:txBody>
      </p:sp>
    </p:spTree>
    <p:extLst>
      <p:ext uri="{BB962C8B-B14F-4D97-AF65-F5344CB8AC3E}">
        <p14:creationId xmlns:p14="http://schemas.microsoft.com/office/powerpoint/2010/main" val="8891286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7010400" y="4767263"/>
            <a:ext cx="2133600" cy="274637"/>
          </a:xfrm>
        </p:spPr>
        <p:txBody>
          <a:bodyPr/>
          <a:lstStyle/>
          <a:p>
            <a:fld id="{74A398B2-5A34-1A4A-811E-F4027282568C}" type="slidenum">
              <a:rPr lang="en-US" smtClean="0"/>
              <a:pPr/>
              <a:t>25</a:t>
            </a:fld>
            <a:endParaRPr lang="en-US"/>
          </a:p>
        </p:txBody>
      </p:sp>
    </p:spTree>
    <p:extLst>
      <p:ext uri="{BB962C8B-B14F-4D97-AF65-F5344CB8AC3E}">
        <p14:creationId xmlns:p14="http://schemas.microsoft.com/office/powerpoint/2010/main" val="4183604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Students: </a:t>
            </a:r>
            <a:br>
              <a:rPr lang="en-US" smtClean="0"/>
            </a:br>
            <a:r>
              <a:rPr lang="en-US" smtClean="0"/>
              <a:t/>
            </a:r>
            <a:br>
              <a:rPr lang="en-US" smtClean="0"/>
            </a:br>
            <a:r>
              <a:rPr lang="en-US" smtClean="0"/>
              <a:t>How to View this Presentation</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dirty="0"/>
          </a:p>
        </p:txBody>
      </p:sp>
      <p:sp>
        <p:nvSpPr>
          <p:cNvPr id="9" name="Content Placeholder 8"/>
          <p:cNvSpPr>
            <a:spLocks noGrp="1"/>
          </p:cNvSpPr>
          <p:nvPr>
            <p:ph sz="quarter" idx="13"/>
          </p:nvPr>
        </p:nvSpPr>
        <p:spPr/>
        <p:txBody>
          <a:bodyPr/>
          <a:lstStyle/>
          <a:p>
            <a:pPr marL="0" indent="0">
              <a:buNone/>
            </a:pPr>
            <a:r>
              <a:rPr lang="en-US" dirty="0" smtClean="0"/>
              <a:t>Switch to Notes Page view</a:t>
            </a:r>
          </a:p>
          <a:p>
            <a:pPr lvl="1"/>
            <a:r>
              <a:rPr lang="en-US" dirty="0" smtClean="0"/>
              <a:t>Click View on the ribbon and select Notes Page</a:t>
            </a:r>
          </a:p>
          <a:p>
            <a:pPr lvl="1"/>
            <a:r>
              <a:rPr lang="en-US" dirty="0" smtClean="0"/>
              <a:t>Use page up or page down to navigate</a:t>
            </a:r>
          </a:p>
          <a:p>
            <a:pPr lvl="1"/>
            <a:r>
              <a:rPr lang="en-US" dirty="0" smtClean="0"/>
              <a:t>Zoom in or out as needed</a:t>
            </a:r>
          </a:p>
          <a:p>
            <a:pPr marL="0" indent="0">
              <a:buNone/>
            </a:pPr>
            <a:r>
              <a:rPr lang="en-US" dirty="0" smtClean="0"/>
              <a:t>Most slides will have supporting text that you can view now or after the delivery</a:t>
            </a:r>
          </a:p>
          <a:p>
            <a:pPr marL="0" indent="0">
              <a:buNone/>
            </a:pPr>
            <a:r>
              <a:rPr lang="en-US" dirty="0" smtClean="0"/>
              <a:t>Add notes to your copy of the presentation if you want to</a:t>
            </a:r>
          </a:p>
          <a:p>
            <a:pPr marL="0" indent="0">
              <a:buNone/>
            </a:pPr>
            <a:r>
              <a:rPr lang="en-US" dirty="0" smtClean="0"/>
              <a:t>You take the presentation files home with you.</a:t>
            </a:r>
          </a:p>
          <a:p>
            <a:endParaRPr lang="en-US" dirty="0"/>
          </a:p>
        </p:txBody>
      </p:sp>
    </p:spTree>
    <p:extLst>
      <p:ext uri="{BB962C8B-B14F-4D97-AF65-F5344CB8AC3E}">
        <p14:creationId xmlns:p14="http://schemas.microsoft.com/office/powerpoint/2010/main" val="2456905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a:t>
            </a:fld>
            <a:endParaRPr lang="en-US"/>
          </a:p>
        </p:txBody>
      </p:sp>
      <p:sp>
        <p:nvSpPr>
          <p:cNvPr id="4" name="Content Placeholder 3"/>
          <p:cNvSpPr>
            <a:spLocks noGrp="1"/>
          </p:cNvSpPr>
          <p:nvPr>
            <p:ph sz="quarter" idx="13"/>
          </p:nvPr>
        </p:nvSpPr>
        <p:spPr/>
        <p:txBody>
          <a:bodyPr/>
          <a:lstStyle/>
          <a:p>
            <a:pPr lvl="0"/>
            <a:r>
              <a:rPr lang="en-GB" dirty="0" smtClean="0"/>
              <a:t>Database Logging</a:t>
            </a:r>
          </a:p>
          <a:p>
            <a:pPr lvl="1"/>
            <a:r>
              <a:rPr lang="en-GB" dirty="0" smtClean="0"/>
              <a:t>Track changes to tables and fields</a:t>
            </a:r>
          </a:p>
          <a:p>
            <a:pPr lvl="1"/>
            <a:r>
              <a:rPr lang="en-GB" dirty="0" smtClean="0"/>
              <a:t>Create audit trails</a:t>
            </a:r>
          </a:p>
          <a:p>
            <a:pPr lvl="1"/>
            <a:r>
              <a:rPr lang="en-GB" dirty="0" smtClean="0"/>
              <a:t>Monitor use of electronic signatures </a:t>
            </a:r>
          </a:p>
          <a:p>
            <a:pPr lvl="2"/>
            <a:r>
              <a:rPr lang="en-GB" dirty="0" smtClean="0"/>
              <a:t>By default, all transactions that have been signed with electronic signatures are logged</a:t>
            </a:r>
          </a:p>
          <a:p>
            <a:endParaRPr lang="en-GB" dirty="0" smtClean="0"/>
          </a:p>
          <a:p>
            <a:r>
              <a:rPr lang="en-US" b="1" dirty="0" smtClean="0"/>
              <a:t>Note:</a:t>
            </a:r>
            <a:r>
              <a:rPr lang="en-US" dirty="0" smtClean="0"/>
              <a:t> Database logging is intended to track single transactions. It is not intended for tracking automated transactions running in batch jobs.</a:t>
            </a:r>
          </a:p>
          <a:p>
            <a:endParaRPr lang="en-US" dirty="0"/>
          </a:p>
        </p:txBody>
      </p:sp>
    </p:spTree>
    <p:extLst>
      <p:ext uri="{BB962C8B-B14F-4D97-AF65-F5344CB8AC3E}">
        <p14:creationId xmlns:p14="http://schemas.microsoft.com/office/powerpoint/2010/main" val="4227387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5</a:t>
            </a:fld>
            <a:endParaRPr lang="en-US"/>
          </a:p>
        </p:txBody>
      </p:sp>
      <p:sp>
        <p:nvSpPr>
          <p:cNvPr id="4" name="Content Placeholder 3"/>
          <p:cNvSpPr>
            <a:spLocks noGrp="1"/>
          </p:cNvSpPr>
          <p:nvPr>
            <p:ph sz="quarter" idx="13"/>
          </p:nvPr>
        </p:nvSpPr>
        <p:spPr/>
        <p:txBody>
          <a:bodyPr/>
          <a:lstStyle/>
          <a:p>
            <a:r>
              <a:rPr lang="en-GB" dirty="0" smtClean="0"/>
              <a:t>Understand database logging:</a:t>
            </a:r>
          </a:p>
          <a:p>
            <a:pPr lvl="1"/>
            <a:r>
              <a:rPr lang="en-GB" dirty="0" smtClean="0"/>
              <a:t>Security concerns</a:t>
            </a:r>
          </a:p>
          <a:p>
            <a:pPr lvl="1"/>
            <a:r>
              <a:rPr lang="en-GB" dirty="0" smtClean="0"/>
              <a:t>Performance implications</a:t>
            </a:r>
          </a:p>
          <a:p>
            <a:pPr lvl="1"/>
            <a:r>
              <a:rPr lang="en-GB" dirty="0" smtClean="0"/>
              <a:t>Set up</a:t>
            </a:r>
          </a:p>
          <a:p>
            <a:pPr lvl="1"/>
            <a:r>
              <a:rPr lang="en-GB" dirty="0" smtClean="0"/>
              <a:t>Log </a:t>
            </a:r>
            <a:r>
              <a:rPr lang="en-GB" dirty="0" err="1" smtClean="0"/>
              <a:t>cleanup</a:t>
            </a:r>
            <a:endParaRPr lang="en-GB" dirty="0" smtClean="0"/>
          </a:p>
          <a:p>
            <a:endParaRPr lang="en-US" dirty="0"/>
          </a:p>
        </p:txBody>
      </p:sp>
    </p:spTree>
    <p:extLst>
      <p:ext uri="{BB962C8B-B14F-4D97-AF65-F5344CB8AC3E}">
        <p14:creationId xmlns:p14="http://schemas.microsoft.com/office/powerpoint/2010/main" val="3898410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Slide Number Placeholder 2"/>
          <p:cNvSpPr>
            <a:spLocks noGrp="1"/>
          </p:cNvSpPr>
          <p:nvPr>
            <p:ph type="sldNum" sz="quarter" idx="11"/>
          </p:nvPr>
        </p:nvSpPr>
        <p:spPr/>
        <p:txBody>
          <a:bodyPr/>
          <a:lstStyle/>
          <a:p>
            <a:fld id="{74A398B2-5A34-1A4A-811E-F4027282568C}" type="slidenum">
              <a:rPr lang="en-US" smtClean="0"/>
              <a:pPr/>
              <a:t>6</a:t>
            </a:fld>
            <a:endParaRPr lang="en-US"/>
          </a:p>
        </p:txBody>
      </p:sp>
      <p:sp>
        <p:nvSpPr>
          <p:cNvPr id="4" name="Content Placeholder 3"/>
          <p:cNvSpPr>
            <a:spLocks noGrp="1"/>
          </p:cNvSpPr>
          <p:nvPr>
            <p:ph sz="quarter" idx="13"/>
          </p:nvPr>
        </p:nvSpPr>
        <p:spPr/>
        <p:txBody>
          <a:bodyPr/>
          <a:lstStyle/>
          <a:p>
            <a:r>
              <a:rPr lang="en-US" dirty="0"/>
              <a:t>Database logs can contain sensitive </a:t>
            </a:r>
            <a:r>
              <a:rPr lang="en-US" dirty="0" smtClean="0"/>
              <a:t>data </a:t>
            </a:r>
            <a:endParaRPr lang="en-US" dirty="0"/>
          </a:p>
          <a:p>
            <a:r>
              <a:rPr lang="en-US" dirty="0"/>
              <a:t>To protect data, restrict permissions on the SYSDATABASELOG </a:t>
            </a:r>
            <a:r>
              <a:rPr lang="en-US" dirty="0" smtClean="0"/>
              <a:t>table</a:t>
            </a:r>
            <a:endParaRPr lang="en-US" dirty="0"/>
          </a:p>
          <a:p>
            <a:endParaRPr lang="en-US" dirty="0"/>
          </a:p>
        </p:txBody>
      </p:sp>
    </p:spTree>
    <p:extLst>
      <p:ext uri="{BB962C8B-B14F-4D97-AF65-F5344CB8AC3E}">
        <p14:creationId xmlns:p14="http://schemas.microsoft.com/office/powerpoint/2010/main" val="1738753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sp>
        <p:nvSpPr>
          <p:cNvPr id="3" name="Slide Number Placeholder 2"/>
          <p:cNvSpPr>
            <a:spLocks noGrp="1"/>
          </p:cNvSpPr>
          <p:nvPr>
            <p:ph type="sldNum" sz="quarter" idx="11"/>
          </p:nvPr>
        </p:nvSpPr>
        <p:spPr/>
        <p:txBody>
          <a:bodyPr/>
          <a:lstStyle/>
          <a:p>
            <a:fld id="{74A398B2-5A34-1A4A-811E-F4027282568C}" type="slidenum">
              <a:rPr lang="en-US" smtClean="0"/>
              <a:pPr/>
              <a:t>7</a:t>
            </a:fld>
            <a:endParaRPr lang="en-US"/>
          </a:p>
        </p:txBody>
      </p:sp>
      <p:sp>
        <p:nvSpPr>
          <p:cNvPr id="4" name="Content Placeholder 3"/>
          <p:cNvSpPr>
            <a:spLocks noGrp="1"/>
          </p:cNvSpPr>
          <p:nvPr>
            <p:ph sz="quarter" idx="13"/>
          </p:nvPr>
        </p:nvSpPr>
        <p:spPr/>
        <p:txBody>
          <a:bodyPr/>
          <a:lstStyle/>
          <a:p>
            <a:r>
              <a:rPr lang="en-US" dirty="0"/>
              <a:t>Each instance of a logged transaction causes multiple records to be written to SQL Server</a:t>
            </a:r>
          </a:p>
          <a:p>
            <a:r>
              <a:rPr lang="en-US" dirty="0"/>
              <a:t>Logging </a:t>
            </a:r>
            <a:r>
              <a:rPr lang="en-US" dirty="0" smtClean="0"/>
              <a:t>will downgrade </a:t>
            </a:r>
            <a:r>
              <a:rPr lang="en-US" dirty="0"/>
              <a:t>set-based operations to row-based </a:t>
            </a:r>
            <a:r>
              <a:rPr lang="en-US" dirty="0" smtClean="0"/>
              <a:t>operations</a:t>
            </a:r>
            <a:endParaRPr lang="en-US" dirty="0"/>
          </a:p>
          <a:p>
            <a:r>
              <a:rPr lang="en-US" dirty="0"/>
              <a:t>Database logging can adversely affect long-running automated processes, such as inventory close, BOM calculations, master planning, and long-running data imports</a:t>
            </a:r>
          </a:p>
          <a:p>
            <a:r>
              <a:rPr lang="en-US" dirty="0"/>
              <a:t>The database log table can grow </a:t>
            </a:r>
            <a:r>
              <a:rPr lang="en-US" dirty="0" smtClean="0"/>
              <a:t>quickly</a:t>
            </a:r>
            <a:endParaRPr lang="en-US" dirty="0"/>
          </a:p>
          <a:p>
            <a:endParaRPr lang="en-US" dirty="0"/>
          </a:p>
        </p:txBody>
      </p:sp>
    </p:spTree>
    <p:extLst>
      <p:ext uri="{BB962C8B-B14F-4D97-AF65-F5344CB8AC3E}">
        <p14:creationId xmlns:p14="http://schemas.microsoft.com/office/powerpoint/2010/main" val="987395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a:t>
            </a:r>
          </a:p>
        </p:txBody>
      </p:sp>
      <p:sp>
        <p:nvSpPr>
          <p:cNvPr id="3" name="Slide Number Placeholder 2"/>
          <p:cNvSpPr>
            <a:spLocks noGrp="1"/>
          </p:cNvSpPr>
          <p:nvPr>
            <p:ph type="sldNum" sz="quarter" idx="11"/>
          </p:nvPr>
        </p:nvSpPr>
        <p:spPr/>
        <p:txBody>
          <a:bodyPr/>
          <a:lstStyle/>
          <a:p>
            <a:fld id="{74A398B2-5A34-1A4A-811E-F4027282568C}" type="slidenum">
              <a:rPr lang="en-US" smtClean="0"/>
              <a:pPr/>
              <a:t>8</a:t>
            </a:fld>
            <a:endParaRPr lang="en-US"/>
          </a:p>
        </p:txBody>
      </p:sp>
      <p:sp>
        <p:nvSpPr>
          <p:cNvPr id="4" name="Content Placeholder 3"/>
          <p:cNvSpPr>
            <a:spLocks noGrp="1"/>
          </p:cNvSpPr>
          <p:nvPr>
            <p:ph sz="quarter" idx="13"/>
          </p:nvPr>
        </p:nvSpPr>
        <p:spPr/>
        <p:txBody>
          <a:bodyPr/>
          <a:lstStyle/>
          <a:p>
            <a:r>
              <a:rPr lang="en-US" dirty="0"/>
              <a:t>How long will you retain logged data?</a:t>
            </a:r>
          </a:p>
          <a:p>
            <a:r>
              <a:rPr lang="en-US" dirty="0"/>
              <a:t>How will you remove old logs from the system?</a:t>
            </a:r>
          </a:p>
          <a:p>
            <a:r>
              <a:rPr lang="en-US" dirty="0"/>
              <a:t>Who will be reviewing logged data?</a:t>
            </a:r>
          </a:p>
          <a:p>
            <a:r>
              <a:rPr lang="en-US" dirty="0"/>
              <a:t>Limit log entries by selecting specific fields to log instead of whole tables.</a:t>
            </a:r>
          </a:p>
        </p:txBody>
      </p:sp>
    </p:spTree>
    <p:extLst>
      <p:ext uri="{BB962C8B-B14F-4D97-AF65-F5344CB8AC3E}">
        <p14:creationId xmlns:p14="http://schemas.microsoft.com/office/powerpoint/2010/main" val="2748165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 Up Database Logging</a:t>
            </a:r>
            <a:endParaRPr lang="en-US"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9</a:t>
            </a:fld>
            <a:endParaRPr lang="en-US"/>
          </a:p>
        </p:txBody>
      </p:sp>
      <p:sp>
        <p:nvSpPr>
          <p:cNvPr id="4" name="Content Placeholder 3"/>
          <p:cNvSpPr>
            <a:spLocks noGrp="1"/>
          </p:cNvSpPr>
          <p:nvPr>
            <p:ph sz="quarter" idx="13"/>
          </p:nvPr>
        </p:nvSpPr>
        <p:spPr/>
        <p:txBody>
          <a:bodyPr/>
          <a:lstStyle/>
          <a:p>
            <a:r>
              <a:rPr lang="en-US" b="1" dirty="0" smtClean="0"/>
              <a:t>Scenario:</a:t>
            </a:r>
            <a:br>
              <a:rPr lang="en-US" b="1" dirty="0" smtClean="0"/>
            </a:br>
            <a:r>
              <a:rPr lang="en-US" dirty="0" smtClean="0"/>
              <a:t>You would </a:t>
            </a:r>
            <a:r>
              <a:rPr lang="en-US" dirty="0" smtClean="0"/>
              <a:t>like to log updates to customer credit limits.</a:t>
            </a:r>
          </a:p>
          <a:p>
            <a:endParaRPr lang="en-US" dirty="0" smtClean="0"/>
          </a:p>
          <a:p>
            <a:r>
              <a:rPr lang="en-US" b="1" dirty="0" smtClean="0"/>
              <a:t>Procedure: Set Up Database Logging</a:t>
            </a:r>
            <a:r>
              <a:rPr lang="en-US" dirty="0" smtClean="0"/>
              <a:t/>
            </a:r>
            <a:br>
              <a:rPr lang="en-US" dirty="0" smtClean="0"/>
            </a:br>
            <a:r>
              <a:rPr lang="en-US" dirty="0" smtClean="0"/>
              <a:t>Set up the system to log updates to the Credit limit field for a Customer record. </a:t>
            </a:r>
          </a:p>
          <a:p>
            <a:endParaRPr lang="en-US" dirty="0"/>
          </a:p>
        </p:txBody>
      </p:sp>
    </p:spTree>
    <p:extLst>
      <p:ext uri="{BB962C8B-B14F-4D97-AF65-F5344CB8AC3E}">
        <p14:creationId xmlns:p14="http://schemas.microsoft.com/office/powerpoint/2010/main" val="3649892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Services_theme_16x9_073012">
  <a:themeElements>
    <a:clrScheme name="Custom 2">
      <a:dk1>
        <a:srgbClr val="000000"/>
      </a:dk1>
      <a:lt1>
        <a:srgbClr val="FFFFFF"/>
      </a:lt1>
      <a:dk2>
        <a:srgbClr val="002050"/>
      </a:dk2>
      <a:lt2>
        <a:srgbClr val="00188F"/>
      </a:lt2>
      <a:accent1>
        <a:srgbClr val="0072C6"/>
      </a:accent1>
      <a:accent2>
        <a:srgbClr val="00BCF2"/>
      </a:accent2>
      <a:accent3>
        <a:srgbClr val="00BCF2"/>
      </a:accent3>
      <a:accent4>
        <a:srgbClr val="00B294"/>
      </a:accent4>
      <a:accent5>
        <a:srgbClr val="00B294"/>
      </a:accent5>
      <a:accent6>
        <a:srgbClr val="00D8CC"/>
      </a:accent6>
      <a:hlink>
        <a:srgbClr val="00D8CC"/>
      </a:hlink>
      <a:folHlink>
        <a:srgbClr val="00D8CC"/>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accent6"/>
        </a:solidFill>
        <a:ln>
          <a:noFill/>
        </a:ln>
      </a:spPr>
      <a:bodyPr vert="horz" lIns="182880" tIns="137160" rIns="91440" bIns="45720" rtlCol="0" anchor="t" anchorCtr="0">
        <a:normAutofit/>
      </a:bodyPr>
      <a:lstStyle>
        <a:defPPr>
          <a:defRPr sz="2000" dirty="0">
            <a:solidFill>
              <a:schemeClr val="bg1">
                <a:alpha val="87000"/>
              </a:schemeClr>
            </a:solidFill>
          </a:defRPr>
        </a:defPPr>
      </a:lstStyle>
    </a:txDef>
  </a:objectDefaults>
  <a:extraClrSchemeLst/>
  <a:extLst>
    <a:ext uri="{05A4C25C-085E-4340-85A3-A5531E510DB2}">
      <thm15:themeFamily xmlns:thm15="http://schemas.microsoft.com/office/thememl/2012/main" name="ASD - PFE Template" id="{12629D19-9332-42DB-A7D6-0D46AA9C22EB}" vid="{4DFFDC3F-F5FD-4081-97DB-9859F9C1A9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C44D06B06760429772EFC3C93C0FE5" ma:contentTypeVersion="4" ma:contentTypeDescription="Create a new document." ma:contentTypeScope="" ma:versionID="40e8cbf74e0171baeffa5b48505c2467">
  <xsd:schema xmlns:xsd="http://www.w3.org/2001/XMLSchema" xmlns:xs="http://www.w3.org/2001/XMLSchema" xmlns:p="http://schemas.microsoft.com/office/2006/metadata/properties" xmlns:ns1="http://schemas.microsoft.com/sharepoint/v3" xmlns:ns2="fefda408-4b97-40c5-a63d-5a76ba7b8d18" targetNamespace="http://schemas.microsoft.com/office/2006/metadata/properties" ma:root="true" ma:fieldsID="4b97d9705b6d47bd0cb78fd90ea9b6fa" ns1:_="" ns2:_="">
    <xsd:import namespace="http://schemas.microsoft.com/sharepoint/v3"/>
    <xsd:import namespace="fefda408-4b97-40c5-a63d-5a76ba7b8d18"/>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efda408-4b97-40c5-a63d-5a76ba7b8d18"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0F8BB0-C6BC-40C1-9A6C-BE1481C56A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fda408-4b97-40c5-a63d-5a76ba7b8d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C57387-026E-431C-9973-32AD6CD170B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D342D36-18CA-463B-90E1-DE8595706F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ASD - PFE Template</Template>
  <TotalTime>376</TotalTime>
  <Words>1658</Words>
  <Application>Microsoft Office PowerPoint</Application>
  <PresentationFormat>On-screen Show (16:9)</PresentationFormat>
  <Paragraphs>235</Paragraphs>
  <Slides>25</Slides>
  <Notes>25</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Courier New</vt:lpstr>
      <vt:lpstr>Segoe</vt:lpstr>
      <vt:lpstr>Segoe Pro Light</vt:lpstr>
      <vt:lpstr>Segoe UI</vt:lpstr>
      <vt:lpstr>Segoe UI Light</vt:lpstr>
      <vt:lpstr>Segoe UI Semibold</vt:lpstr>
      <vt:lpstr>Wingdings</vt:lpstr>
      <vt:lpstr>Services_theme_16x9_073012</vt:lpstr>
      <vt:lpstr>Microsoft Dynamics AX 2012 Administration Workshop  Chapter 4: Manage Database Logging</vt:lpstr>
      <vt:lpstr>PowerPoint Presentation</vt:lpstr>
      <vt:lpstr>Students:   How to View this Presentation</vt:lpstr>
      <vt:lpstr>Overview</vt:lpstr>
      <vt:lpstr>Objective</vt:lpstr>
      <vt:lpstr>Security</vt:lpstr>
      <vt:lpstr>Performance</vt:lpstr>
      <vt:lpstr>Planning</vt:lpstr>
      <vt:lpstr>Set Up Database Logging</vt:lpstr>
      <vt:lpstr>Set Up Database Logging</vt:lpstr>
      <vt:lpstr>Set Up Database Logging</vt:lpstr>
      <vt:lpstr>Set Up Database Logging</vt:lpstr>
      <vt:lpstr>Create and View Database Log Records</vt:lpstr>
      <vt:lpstr>Create Database Log Records</vt:lpstr>
      <vt:lpstr>Create Database Log Records</vt:lpstr>
      <vt:lpstr>View Database Log Records</vt:lpstr>
      <vt:lpstr>View Database Log Records</vt:lpstr>
      <vt:lpstr>Database Log Cleanup</vt:lpstr>
      <vt:lpstr>Database Log Cleanup</vt:lpstr>
      <vt:lpstr>Database Log Cleanup</vt:lpstr>
      <vt:lpstr>Test Your Knowledge</vt:lpstr>
      <vt:lpstr>Chapter Review</vt:lpstr>
      <vt:lpstr>Chapter Review (Answers)</vt:lpstr>
      <vt:lpstr>Chapter 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Dynamics AX 2012 Admin Workshop  Chapter 4: Manage Database Logging</dc:title>
  <dc:creator>Sarah Rogers (Insight Global)</dc:creator>
  <cp:lastModifiedBy>Tom Stumpf</cp:lastModifiedBy>
  <cp:revision>48</cp:revision>
  <dcterms:created xsi:type="dcterms:W3CDTF">2013-05-22T16:52:16Z</dcterms:created>
  <dcterms:modified xsi:type="dcterms:W3CDTF">2013-06-19T01:39:04Z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0x010100E0C44D06B06760429772EFC3C93C0FE5</vt:lpwstr>
  </property>
</Properties>
</file>