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42"/>
  </p:notesMasterIdLst>
  <p:handoutMasterIdLst>
    <p:handoutMasterId r:id="rId43"/>
  </p:handoutMasterIdLst>
  <p:sldIdLst>
    <p:sldId id="376" r:id="rId5"/>
    <p:sldId id="347" r:id="rId6"/>
    <p:sldId id="348" r:id="rId7"/>
    <p:sldId id="378" r:id="rId8"/>
    <p:sldId id="379" r:id="rId9"/>
    <p:sldId id="380" r:id="rId10"/>
    <p:sldId id="382" r:id="rId11"/>
    <p:sldId id="383" r:id="rId12"/>
    <p:sldId id="385" r:id="rId13"/>
    <p:sldId id="386" r:id="rId14"/>
    <p:sldId id="387" r:id="rId15"/>
    <p:sldId id="388" r:id="rId16"/>
    <p:sldId id="389" r:id="rId17"/>
    <p:sldId id="390" r:id="rId18"/>
    <p:sldId id="391" r:id="rId19"/>
    <p:sldId id="393" r:id="rId20"/>
    <p:sldId id="394" r:id="rId21"/>
    <p:sldId id="395" r:id="rId22"/>
    <p:sldId id="411" r:id="rId23"/>
    <p:sldId id="396" r:id="rId24"/>
    <p:sldId id="412" r:id="rId25"/>
    <p:sldId id="397" r:id="rId26"/>
    <p:sldId id="398" r:id="rId27"/>
    <p:sldId id="399" r:id="rId28"/>
    <p:sldId id="400" r:id="rId29"/>
    <p:sldId id="401" r:id="rId30"/>
    <p:sldId id="402" r:id="rId31"/>
    <p:sldId id="403" r:id="rId32"/>
    <p:sldId id="413" r:id="rId33"/>
    <p:sldId id="404" r:id="rId34"/>
    <p:sldId id="405" r:id="rId35"/>
    <p:sldId id="406" r:id="rId36"/>
    <p:sldId id="407" r:id="rId37"/>
    <p:sldId id="408" r:id="rId38"/>
    <p:sldId id="409" r:id="rId39"/>
    <p:sldId id="410" r:id="rId40"/>
    <p:sldId id="377"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78"/>
            <p14:sldId id="379"/>
            <p14:sldId id="380"/>
            <p14:sldId id="382"/>
            <p14:sldId id="383"/>
            <p14:sldId id="385"/>
            <p14:sldId id="386"/>
            <p14:sldId id="387"/>
            <p14:sldId id="388"/>
            <p14:sldId id="389"/>
            <p14:sldId id="390"/>
            <p14:sldId id="391"/>
            <p14:sldId id="393"/>
            <p14:sldId id="394"/>
            <p14:sldId id="395"/>
            <p14:sldId id="411"/>
            <p14:sldId id="396"/>
            <p14:sldId id="412"/>
            <p14:sldId id="397"/>
            <p14:sldId id="398"/>
            <p14:sldId id="399"/>
            <p14:sldId id="400"/>
            <p14:sldId id="401"/>
            <p14:sldId id="402"/>
            <p14:sldId id="403"/>
            <p14:sldId id="413"/>
            <p14:sldId id="404"/>
            <p14:sldId id="405"/>
            <p14:sldId id="406"/>
            <p14:sldId id="407"/>
            <p14:sldId id="408"/>
            <p14:sldId id="409"/>
            <p14:sldId id="410"/>
            <p14:sldId id="377"/>
          </p14:sldIdLst>
        </p14:section>
        <p14:section name="Back pages" id="{464B67E6-705F-6C47-96AB-B85029C642B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Rogers (Insight Global)" initials="SR(G" lastIdx="9" clrIdx="0">
    <p:extLst>
      <p:ext uri="{19B8F6BF-5375-455C-9EA6-DF929625EA0E}">
        <p15:presenceInfo xmlns:p15="http://schemas.microsoft.com/office/powerpoint/2012/main" userId="S-1-5-21-2127521184-1604012920-1887927527-9067638" providerId="AD"/>
      </p:ext>
    </p:extLst>
  </p:cmAuthor>
  <p:cmAuthor id="2" name="TWB_Trevor" initials="TWB_TJ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84764" autoAdjust="0"/>
  </p:normalViewPr>
  <p:slideViewPr>
    <p:cSldViewPr snapToObjects="1">
      <p:cViewPr>
        <p:scale>
          <a:sx n="70" d="100"/>
          <a:sy n="70" d="100"/>
        </p:scale>
        <p:origin x="1838" y="79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7" d="100"/>
          <a:sy n="77" d="100"/>
        </p:scale>
        <p:origin x="290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6/19/2013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2013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smtClean="0"/>
              <a:t>© 2013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3835301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t>Models, Model Store, and Model Files</a:t>
            </a:r>
          </a:p>
          <a:p>
            <a:endParaRPr lang="en-US" dirty="0" smtClean="0"/>
          </a:p>
          <a:p>
            <a:r>
              <a:rPr lang="en-US" dirty="0" smtClean="0"/>
              <a:t>A model is a logical grouping of elements in a layer. An element can exist in exactly one model in a layer. Examples of elements include a table or class. The same element can exist in a customized version in a model in a higher layer. Models are identified by a name and a publisher and have a set of properties that can be modified, including a version number.</a:t>
            </a:r>
          </a:p>
          <a:p>
            <a:endParaRPr lang="en-US" dirty="0" smtClean="0"/>
          </a:p>
          <a:p>
            <a:r>
              <a:rPr lang="en-US" dirty="0" smtClean="0"/>
              <a:t>New models are easy to create. Models can be exported, installed, or uninstalled from the model store. </a:t>
            </a: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3444851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300"/>
              </a:spcBef>
              <a:spcAft>
                <a:spcPts val="600"/>
              </a:spcAft>
              <a:buClrTx/>
              <a:buSzTx/>
              <a:buFont typeface="Arial" panose="020B0604020202020204" pitchFamily="34" charset="0"/>
              <a:buNone/>
              <a:tabLst/>
              <a:defRPr/>
            </a:pPr>
            <a:r>
              <a:rPr lang="en-US" dirty="0" smtClean="0"/>
              <a:t>The model store is the portion of the Microsoft Dynamics AX database where all Microsoft Dynamics AX application elements are stored, including customizations. </a:t>
            </a:r>
          </a:p>
          <a:p>
            <a:r>
              <a:rPr lang="en-US" dirty="0" smtClean="0"/>
              <a:t>Layer and model information are integral parts of the model store. The Application Object Server (AOS) has access to the model store, handles layer-flattening, and provides model data to all the Microsoft Dynamics AX sub-systems, such as form- and report-rendering and X++ code.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Tree>
    <p:extLst>
      <p:ext uri="{BB962C8B-B14F-4D97-AF65-F5344CB8AC3E}">
        <p14:creationId xmlns:p14="http://schemas.microsoft.com/office/powerpoint/2010/main" val="1316000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Microsoft Dynamics AX contains sixteen layers:  </a:t>
            </a:r>
          </a:p>
          <a:p>
            <a:endParaRPr lang="en-US" dirty="0" smtClean="0"/>
          </a:p>
          <a:p>
            <a:pPr marL="171450" lvl="0" indent="-171450">
              <a:buFont typeface="Arial" pitchFamily="34" charset="0"/>
              <a:buChar char="•"/>
            </a:pPr>
            <a:r>
              <a:rPr lang="en-US" dirty="0" smtClean="0"/>
              <a:t>Each layer consists of one or more logical parts called models.</a:t>
            </a:r>
          </a:p>
          <a:p>
            <a:pPr marL="171450" lvl="0" indent="-171450">
              <a:buFont typeface="Arial" pitchFamily="34" charset="0"/>
              <a:buChar char="•"/>
            </a:pPr>
            <a:r>
              <a:rPr lang="en-US" dirty="0" smtClean="0"/>
              <a:t>A system-generated model exists for each layer. For example, the VAR Model is the system generated model for the VAR layer.</a:t>
            </a:r>
          </a:p>
          <a:p>
            <a:pPr marL="171450" lvl="0" indent="-171450">
              <a:buFont typeface="Arial" pitchFamily="34" charset="0"/>
              <a:buChar char="•"/>
            </a:pPr>
            <a:r>
              <a:rPr lang="en-US" dirty="0" smtClean="0"/>
              <a:t>The system-generated models allow you to install and start working with the base Microsoft Dynamics AX system.</a:t>
            </a:r>
          </a:p>
          <a:p>
            <a:endParaRPr lang="en-US" dirty="0" smtClean="0"/>
          </a:p>
          <a:p>
            <a:pPr marL="0" lvl="0" indent="0">
              <a:buFont typeface="Arial" pitchFamily="34" charset="0"/>
              <a:buNone/>
            </a:pPr>
            <a:r>
              <a:rPr lang="en-US" b="1" dirty="0" smtClean="0"/>
              <a:t>Parallel layers</a:t>
            </a:r>
            <a:r>
              <a:rPr lang="en-US" dirty="0" smtClean="0"/>
              <a:t>: When users have multiple models in a single layer, making it seem as if they have multiple layers.</a:t>
            </a: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Tree>
    <p:extLst>
      <p:ext uri="{BB962C8B-B14F-4D97-AF65-F5344CB8AC3E}">
        <p14:creationId xmlns:p14="http://schemas.microsoft.com/office/powerpoint/2010/main" val="3952464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2766050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a:xfrm>
            <a:off x="381000" y="3912010"/>
            <a:ext cx="6096000" cy="4773202"/>
          </a:xfrm>
        </p:spPr>
        <p:txBody>
          <a:bodyPr/>
          <a:lstStyle/>
          <a:p>
            <a:r>
              <a:rPr lang="en-US" b="1" dirty="0" smtClean="0">
                <a:ea typeface="Segoe UI" pitchFamily="34" charset="0"/>
              </a:rPr>
              <a:t>Manage Models</a:t>
            </a:r>
          </a:p>
          <a:p>
            <a:endParaRPr lang="en-US" dirty="0" smtClean="0">
              <a:ea typeface="Segoe UI" pitchFamily="34" charset="0"/>
            </a:endParaRPr>
          </a:p>
          <a:p>
            <a:r>
              <a:rPr lang="en-US" dirty="0" smtClean="0">
                <a:ea typeface="Segoe UI" pitchFamily="34" charset="0"/>
              </a:rPr>
              <a:t>Microsoft Dynamics AX 2012 provides the following options to manage models:</a:t>
            </a:r>
          </a:p>
          <a:p>
            <a:endParaRPr lang="en-US" dirty="0" smtClean="0">
              <a:ea typeface="Segoe UI" pitchFamily="34" charset="0"/>
            </a:endParaRPr>
          </a:p>
          <a:p>
            <a:pPr marL="171450" lvl="0" indent="-171450">
              <a:buFont typeface="Arial" pitchFamily="34" charset="0"/>
              <a:buChar char="•"/>
            </a:pPr>
            <a:r>
              <a:rPr lang="en-US" b="1" dirty="0" smtClean="0">
                <a:ea typeface="Segoe UI" pitchFamily="34" charset="0"/>
              </a:rPr>
              <a:t>AxUtil.exe command-line utility</a:t>
            </a:r>
            <a:r>
              <a:rPr lang="en-US" dirty="0" smtClean="0">
                <a:ea typeface="Segoe UI" pitchFamily="34" charset="0"/>
              </a:rPr>
              <a:t>: A new command-line utility, called </a:t>
            </a:r>
            <a:r>
              <a:rPr lang="en-US" b="1" dirty="0" err="1" smtClean="0">
                <a:ea typeface="Segoe UI" pitchFamily="34" charset="0"/>
              </a:rPr>
              <a:t>AxUtil</a:t>
            </a:r>
            <a:r>
              <a:rPr lang="en-US" dirty="0" smtClean="0">
                <a:ea typeface="Segoe UI" pitchFamily="34" charset="0"/>
              </a:rPr>
              <a:t>, allows you to work with models and model files. You can use this utility to create, export, import, uninstall, and list installed models. You can use the </a:t>
            </a:r>
            <a:r>
              <a:rPr lang="en-US" b="1" dirty="0" err="1" smtClean="0">
                <a:ea typeface="Segoe UI" pitchFamily="34" charset="0"/>
              </a:rPr>
              <a:t>AxUtil</a:t>
            </a:r>
            <a:r>
              <a:rPr lang="en-US" b="1" dirty="0" smtClean="0">
                <a:ea typeface="Segoe UI" pitchFamily="34" charset="0"/>
              </a:rPr>
              <a:t> Help</a:t>
            </a:r>
            <a:r>
              <a:rPr lang="en-US" dirty="0" smtClean="0">
                <a:ea typeface="Segoe UI" pitchFamily="34" charset="0"/>
              </a:rPr>
              <a:t> for an overview of various commands and parameters that are used by each command. The Setup program uses this utility to install the Microsoft Dynamics AX application.</a:t>
            </a:r>
          </a:p>
          <a:p>
            <a:pPr marL="171450" lvl="0" indent="-171450">
              <a:buFont typeface="Arial" pitchFamily="34" charset="0"/>
              <a:buChar char="•"/>
            </a:pPr>
            <a:endParaRPr lang="en-US" dirty="0" smtClean="0">
              <a:ea typeface="Segoe UI" pitchFamily="34" charset="0"/>
            </a:endParaRPr>
          </a:p>
          <a:p>
            <a:pPr marL="171450" lvl="0" indent="-171450">
              <a:buFont typeface="Arial" pitchFamily="34" charset="0"/>
              <a:buChar char="•"/>
            </a:pPr>
            <a:r>
              <a:rPr lang="en-US" b="1" dirty="0" smtClean="0">
                <a:ea typeface="Segoe UI" pitchFamily="34" charset="0"/>
              </a:rPr>
              <a:t>Windows PowerShell </a:t>
            </a:r>
            <a:r>
              <a:rPr lang="en-US" b="1" dirty="0" err="1" smtClean="0">
                <a:ea typeface="Segoe UI" pitchFamily="34" charset="0"/>
              </a:rPr>
              <a:t>cmdlets</a:t>
            </a:r>
            <a:r>
              <a:rPr lang="en-US" b="1" dirty="0" smtClean="0">
                <a:ea typeface="Segoe UI" pitchFamily="34" charset="0"/>
              </a:rPr>
              <a:t>:</a:t>
            </a:r>
            <a:r>
              <a:rPr lang="en-US" dirty="0" smtClean="0">
                <a:ea typeface="Segoe UI" pitchFamily="34" charset="0"/>
              </a:rPr>
              <a:t> A group of Windows PowerShell </a:t>
            </a:r>
            <a:r>
              <a:rPr lang="en-US" dirty="0" err="1" smtClean="0">
                <a:ea typeface="Segoe UI" pitchFamily="34" charset="0"/>
              </a:rPr>
              <a:t>cmdlets</a:t>
            </a:r>
            <a:r>
              <a:rPr lang="en-US" dirty="0" smtClean="0">
                <a:ea typeface="Segoe UI" pitchFamily="34" charset="0"/>
              </a:rPr>
              <a:t> are available to manage models and model files. You can use the Windows PowerShell </a:t>
            </a:r>
            <a:r>
              <a:rPr lang="en-US" dirty="0" err="1" smtClean="0">
                <a:ea typeface="Segoe UI" pitchFamily="34" charset="0"/>
              </a:rPr>
              <a:t>cmdlets</a:t>
            </a:r>
            <a:r>
              <a:rPr lang="en-US" dirty="0" smtClean="0">
                <a:ea typeface="Segoe UI" pitchFamily="34" charset="0"/>
              </a:rPr>
              <a:t> to create, export, import, uninstall, and list installed models. You can also use the Windows PowerShell </a:t>
            </a:r>
            <a:r>
              <a:rPr lang="en-US" dirty="0" err="1" smtClean="0">
                <a:ea typeface="Segoe UI" pitchFamily="34" charset="0"/>
              </a:rPr>
              <a:t>cmdlets</a:t>
            </a:r>
            <a:r>
              <a:rPr lang="en-US" dirty="0" smtClean="0">
                <a:ea typeface="Segoe UI" pitchFamily="34" charset="0"/>
              </a:rPr>
              <a:t> to create scripts to perform actions repeatedly. You can use the Windows PowerShell Get-Help </a:t>
            </a:r>
            <a:r>
              <a:rPr lang="en-US" dirty="0" err="1" smtClean="0">
                <a:ea typeface="Segoe UI" pitchFamily="34" charset="0"/>
              </a:rPr>
              <a:t>cmdlet</a:t>
            </a:r>
            <a:r>
              <a:rPr lang="en-US" dirty="0" smtClean="0">
                <a:ea typeface="Segoe UI" pitchFamily="34" charset="0"/>
              </a:rPr>
              <a:t> for more information about the </a:t>
            </a:r>
            <a:r>
              <a:rPr lang="en-US" dirty="0" err="1" smtClean="0">
                <a:ea typeface="Segoe UI" pitchFamily="34" charset="0"/>
              </a:rPr>
              <a:t>cmdlets</a:t>
            </a:r>
            <a:r>
              <a:rPr lang="en-US" dirty="0" smtClean="0">
                <a:ea typeface="Segoe UI" pitchFamily="34" charset="0"/>
              </a:rPr>
              <a:t>.</a:t>
            </a:r>
          </a:p>
          <a:p>
            <a:pPr marL="171450" lvl="0" indent="-171450">
              <a:buFont typeface="Arial" pitchFamily="34" charset="0"/>
              <a:buChar char="•"/>
            </a:pPr>
            <a:endParaRPr lang="en-US" dirty="0" smtClean="0">
              <a:ea typeface="Segoe UI" pitchFamily="34" charset="0"/>
            </a:endParaRPr>
          </a:p>
          <a:p>
            <a:pPr marL="171450" lvl="0" indent="-171450">
              <a:buFont typeface="Arial" pitchFamily="34" charset="0"/>
              <a:buChar char="•"/>
            </a:pPr>
            <a:r>
              <a:rPr lang="en-US" b="1" dirty="0" smtClean="0">
                <a:ea typeface="Segoe UI" pitchFamily="34" charset="0"/>
              </a:rPr>
              <a:t>AOT:</a:t>
            </a:r>
            <a:r>
              <a:rPr lang="en-US" dirty="0" smtClean="0">
                <a:ea typeface="Segoe UI" pitchFamily="34" charset="0"/>
              </a:rPr>
              <a:t> A subset of the features available with </a:t>
            </a:r>
            <a:r>
              <a:rPr lang="en-US" b="1" dirty="0" err="1" smtClean="0">
                <a:ea typeface="Segoe UI" pitchFamily="34" charset="0"/>
              </a:rPr>
              <a:t>AXUtil</a:t>
            </a:r>
            <a:r>
              <a:rPr lang="en-US" dirty="0" smtClean="0">
                <a:ea typeface="Segoe UI" pitchFamily="34" charset="0"/>
              </a:rPr>
              <a:t> and </a:t>
            </a:r>
            <a:r>
              <a:rPr lang="en-US" b="1" dirty="0" smtClean="0">
                <a:ea typeface="Segoe UI" pitchFamily="34" charset="0"/>
              </a:rPr>
              <a:t>Windows</a:t>
            </a:r>
            <a:r>
              <a:rPr lang="en-US" dirty="0" smtClean="0">
                <a:ea typeface="Segoe UI" pitchFamily="34" charset="0"/>
              </a:rPr>
              <a:t> </a:t>
            </a:r>
            <a:r>
              <a:rPr lang="en-US" b="1" dirty="0" err="1" smtClean="0">
                <a:ea typeface="Segoe UI" pitchFamily="34" charset="0"/>
              </a:rPr>
              <a:t>Powershell</a:t>
            </a:r>
            <a:r>
              <a:rPr lang="en-US" dirty="0" smtClean="0">
                <a:ea typeface="Segoe UI" pitchFamily="34" charset="0"/>
              </a:rPr>
              <a:t>, such as creating and viewing models, are also available through the AOT.</a:t>
            </a:r>
          </a:p>
          <a:p>
            <a:pPr marL="171450" lvl="0" indent="-171450">
              <a:buFont typeface="Arial" pitchFamily="34" charset="0"/>
              <a:buChar char="•"/>
            </a:pPr>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
        <p:nvSpPr>
          <p:cNvPr id="6" name="Rectangle 5"/>
          <p:cNvSpPr/>
          <p:nvPr/>
        </p:nvSpPr>
        <p:spPr>
          <a:xfrm>
            <a:off x="889000" y="6889571"/>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Important: </a:t>
            </a:r>
            <a:r>
              <a:rPr lang="en-US" sz="1100" dirty="0">
                <a:solidFill>
                  <a:schemeClr val="tx1"/>
                </a:solidFill>
              </a:rPr>
              <a:t>In the following procedures, we will only </a:t>
            </a:r>
            <a:r>
              <a:rPr lang="en-US" sz="1100" dirty="0" smtClean="0">
                <a:solidFill>
                  <a:schemeClr val="tx1"/>
                </a:solidFill>
              </a:rPr>
              <a:t>use Windows </a:t>
            </a:r>
            <a:r>
              <a:rPr lang="en-US" sz="1100" dirty="0">
                <a:solidFill>
                  <a:schemeClr val="tx1"/>
                </a:solidFill>
              </a:rPr>
              <a:t>PowerShell and AOT examples. </a:t>
            </a:r>
            <a:r>
              <a:rPr lang="en-US" sz="1100" dirty="0" smtClean="0">
                <a:solidFill>
                  <a:schemeClr val="tx1"/>
                </a:solidFill>
              </a:rPr>
              <a:t>Windows PowerShell </a:t>
            </a:r>
            <a:r>
              <a:rPr lang="en-US" sz="1100" dirty="0">
                <a:solidFill>
                  <a:schemeClr val="tx1"/>
                </a:solidFill>
              </a:rPr>
              <a:t>and </a:t>
            </a:r>
            <a:r>
              <a:rPr lang="en-US" sz="1100" dirty="0" err="1">
                <a:solidFill>
                  <a:schemeClr val="tx1"/>
                </a:solidFill>
              </a:rPr>
              <a:t>AxUtil</a:t>
            </a:r>
            <a:r>
              <a:rPr lang="en-US" sz="1100" dirty="0">
                <a:solidFill>
                  <a:schemeClr val="tx1"/>
                </a:solidFill>
              </a:rPr>
              <a:t> use similar </a:t>
            </a:r>
            <a:r>
              <a:rPr lang="en-US" sz="1100" dirty="0" smtClean="0">
                <a:solidFill>
                  <a:schemeClr val="tx1"/>
                </a:solidFill>
              </a:rPr>
              <a:t>commands, </a:t>
            </a:r>
            <a:r>
              <a:rPr lang="en-US" sz="1100" dirty="0">
                <a:solidFill>
                  <a:schemeClr val="tx1"/>
                </a:solidFill>
              </a:rPr>
              <a:t>so </a:t>
            </a:r>
            <a:r>
              <a:rPr lang="en-US" sz="1100" dirty="0" smtClean="0">
                <a:solidFill>
                  <a:schemeClr val="tx1"/>
                </a:solidFill>
              </a:rPr>
              <a:t>we </a:t>
            </a:r>
            <a:r>
              <a:rPr lang="en-US" sz="1100" dirty="0">
                <a:solidFill>
                  <a:schemeClr val="tx1"/>
                </a:solidFill>
              </a:rPr>
              <a:t>will only demo one of them. See Appendix A for </a:t>
            </a:r>
            <a:r>
              <a:rPr lang="en-US" sz="1100" dirty="0" err="1">
                <a:solidFill>
                  <a:schemeClr val="tx1"/>
                </a:solidFill>
              </a:rPr>
              <a:t>AxUtil</a:t>
            </a:r>
            <a:r>
              <a:rPr lang="en-US" sz="1100" dirty="0">
                <a:solidFill>
                  <a:schemeClr val="tx1"/>
                </a:solidFill>
              </a:rPr>
              <a:t> examples. </a:t>
            </a: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99892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UI" pitchFamily="34" charset="0"/>
                <a:ea typeface="+mn-ea"/>
                <a:cs typeface="Segoe UI" pitchFamily="34" charset="0"/>
              </a:rPr>
              <a:t>Query Model Tables</a:t>
            </a:r>
          </a:p>
          <a:p>
            <a:endParaRPr lang="en-US" sz="1050" kern="1200" dirty="0" smtClean="0">
              <a:solidFill>
                <a:schemeClr val="tx1"/>
              </a:solidFill>
              <a:effectLst/>
              <a:latin typeface="Segoe UI" pitchFamily="34" charset="0"/>
              <a:ea typeface="+mn-ea"/>
              <a:cs typeface="Segoe UI" pitchFamily="34" charset="0"/>
            </a:endParaRPr>
          </a:p>
          <a:p>
            <a:pPr marL="228600" indent="-228600">
              <a:buFont typeface="+mj-lt"/>
              <a:buAutoNum type="arabicPeriod"/>
            </a:pPr>
            <a:r>
              <a:rPr lang="en-US" sz="1050" kern="1200" dirty="0" smtClean="0">
                <a:solidFill>
                  <a:schemeClr val="tx1"/>
                </a:solidFill>
                <a:effectLst/>
                <a:latin typeface="Segoe UI" pitchFamily="34" charset="0"/>
                <a:ea typeface="+mn-ea"/>
                <a:cs typeface="Segoe UI" pitchFamily="34" charset="0"/>
              </a:rPr>
              <a:t>Open SQL Server Management Studio and run the following query against the Microsoft Dynamics AX database to see a list of the layers and associated IDs:</a:t>
            </a:r>
          </a:p>
          <a:p>
            <a:r>
              <a:rPr lang="en-US" sz="1050" kern="1200" dirty="0" smtClean="0">
                <a:solidFill>
                  <a:schemeClr val="tx1"/>
                </a:solidFill>
                <a:effectLst/>
                <a:latin typeface="Segoe UI" pitchFamily="34" charset="0"/>
                <a:ea typeface="+mn-ea"/>
                <a:cs typeface="Segoe UI" pitchFamily="34" charset="0"/>
              </a:rPr>
              <a:t> </a:t>
            </a:r>
          </a:p>
          <a:p>
            <a:pPr lvl="1"/>
            <a:r>
              <a:rPr lang="en-US" i="1" kern="1200" dirty="0" smtClean="0">
                <a:solidFill>
                  <a:schemeClr val="tx1"/>
                </a:solidFill>
                <a:effectLst/>
                <a:latin typeface="Segoe UI" pitchFamily="34" charset="0"/>
                <a:ea typeface="+mn-ea"/>
                <a:cs typeface="Segoe UI" pitchFamily="34" charset="0"/>
              </a:rPr>
              <a:t>Select * from layer order by name</a:t>
            </a:r>
            <a:endParaRPr lang="en-US" kern="1200" dirty="0" smtClean="0">
              <a:solidFill>
                <a:schemeClr val="tx1"/>
              </a:solidFill>
              <a:effectLst/>
              <a:latin typeface="Segoe UI" pitchFamily="34" charset="0"/>
              <a:ea typeface="+mn-ea"/>
              <a:cs typeface="Segoe UI" pitchFamily="34" charset="0"/>
            </a:endParaRPr>
          </a:p>
          <a:p>
            <a:r>
              <a:rPr lang="en-US" sz="1050" b="1" kern="1200" dirty="0" smtClean="0">
                <a:solidFill>
                  <a:schemeClr val="tx1"/>
                </a:solidFill>
                <a:effectLst/>
                <a:latin typeface="Segoe UI" pitchFamily="34" charset="0"/>
                <a:ea typeface="+mn-ea"/>
                <a:cs typeface="Segoe UI" pitchFamily="34" charset="0"/>
              </a:rPr>
              <a:t> </a:t>
            </a:r>
            <a:endParaRPr lang="en-US" sz="1050" kern="1200" dirty="0" smtClean="0">
              <a:solidFill>
                <a:schemeClr val="tx1"/>
              </a:solidFill>
              <a:effectLst/>
              <a:latin typeface="Segoe UI" pitchFamily="34" charset="0"/>
              <a:ea typeface="+mn-ea"/>
              <a:cs typeface="Segoe UI" pitchFamily="34" charset="0"/>
            </a:endParaRPr>
          </a:p>
          <a:p>
            <a:pPr marL="228600" indent="-228600">
              <a:buFont typeface="+mj-lt"/>
              <a:buAutoNum type="arabicPeriod" startAt="2"/>
            </a:pPr>
            <a:r>
              <a:rPr lang="en-US" sz="1050" kern="1200" dirty="0" smtClean="0">
                <a:solidFill>
                  <a:schemeClr val="tx1"/>
                </a:solidFill>
                <a:effectLst/>
                <a:latin typeface="Segoe UI" pitchFamily="34" charset="0"/>
                <a:ea typeface="+mn-ea"/>
                <a:cs typeface="Segoe UI" pitchFamily="34" charset="0"/>
              </a:rPr>
              <a:t>Run the following query against </a:t>
            </a:r>
            <a:r>
              <a:rPr lang="en-US" dirty="0">
                <a:latin typeface="Segoe UI" pitchFamily="34" charset="0"/>
                <a:cs typeface="Segoe UI" pitchFamily="34" charset="0"/>
              </a:rPr>
              <a:t>the Microsoft Dynamics AX </a:t>
            </a:r>
            <a:r>
              <a:rPr lang="en-US" sz="1050" kern="1200" dirty="0" smtClean="0">
                <a:solidFill>
                  <a:schemeClr val="tx1"/>
                </a:solidFill>
                <a:effectLst/>
                <a:latin typeface="Segoe UI" pitchFamily="34" charset="0"/>
                <a:ea typeface="+mn-ea"/>
                <a:cs typeface="Segoe UI" pitchFamily="34" charset="0"/>
              </a:rPr>
              <a:t>database to see a list of which models are installed in each layer:</a:t>
            </a:r>
          </a:p>
          <a:p>
            <a:r>
              <a:rPr lang="en-US" sz="1050" kern="1200" dirty="0" smtClean="0">
                <a:solidFill>
                  <a:schemeClr val="tx1"/>
                </a:solidFill>
                <a:effectLst/>
                <a:latin typeface="Segoe UI" pitchFamily="34" charset="0"/>
                <a:ea typeface="+mn-ea"/>
                <a:cs typeface="Segoe UI" pitchFamily="34" charset="0"/>
              </a:rPr>
              <a:t> </a:t>
            </a:r>
          </a:p>
          <a:p>
            <a:pPr lvl="1"/>
            <a:r>
              <a:rPr lang="en-US" i="1" kern="1200" dirty="0" smtClean="0">
                <a:solidFill>
                  <a:schemeClr val="tx1"/>
                </a:solidFill>
                <a:effectLst/>
                <a:latin typeface="Segoe UI" pitchFamily="34" charset="0"/>
                <a:ea typeface="+mn-ea"/>
                <a:cs typeface="Segoe UI" pitchFamily="34" charset="0"/>
              </a:rPr>
              <a:t>Select </a:t>
            </a:r>
            <a:r>
              <a:rPr lang="en-US" i="1" kern="1200" dirty="0" err="1" smtClean="0">
                <a:solidFill>
                  <a:schemeClr val="tx1"/>
                </a:solidFill>
                <a:effectLst/>
                <a:latin typeface="Segoe UI" pitchFamily="34" charset="0"/>
                <a:ea typeface="+mn-ea"/>
                <a:cs typeface="Segoe UI" pitchFamily="34" charset="0"/>
              </a:rPr>
              <a:t>m.LayerId</a:t>
            </a:r>
            <a:r>
              <a:rPr lang="en-US" i="1" kern="1200" dirty="0" smtClean="0">
                <a:solidFill>
                  <a:schemeClr val="tx1"/>
                </a:solidFill>
                <a:effectLst/>
                <a:latin typeface="Segoe UI" pitchFamily="34" charset="0"/>
                <a:ea typeface="+mn-ea"/>
                <a:cs typeface="Segoe UI" pitchFamily="34" charset="0"/>
              </a:rPr>
              <a:t> as </a:t>
            </a:r>
            <a:r>
              <a:rPr lang="en-US" i="1" kern="1200" dirty="0" err="1" smtClean="0">
                <a:solidFill>
                  <a:schemeClr val="tx1"/>
                </a:solidFill>
                <a:effectLst/>
                <a:latin typeface="Segoe UI" pitchFamily="34" charset="0"/>
                <a:ea typeface="+mn-ea"/>
                <a:cs typeface="Segoe UI" pitchFamily="34" charset="0"/>
              </a:rPr>
              <a:t>Layer_ID</a:t>
            </a:r>
            <a:r>
              <a:rPr lang="en-US" i="1" kern="1200" dirty="0" smtClean="0">
                <a:solidFill>
                  <a:schemeClr val="tx1"/>
                </a:solidFill>
                <a:effectLst/>
                <a:latin typeface="Segoe UI" pitchFamily="34" charset="0"/>
                <a:ea typeface="+mn-ea"/>
                <a:cs typeface="Segoe UI" pitchFamily="34" charset="0"/>
              </a:rPr>
              <a:t>, l.name as </a:t>
            </a:r>
            <a:r>
              <a:rPr lang="en-US" i="1" kern="1200" dirty="0" err="1" smtClean="0">
                <a:solidFill>
                  <a:schemeClr val="tx1"/>
                </a:solidFill>
                <a:effectLst/>
                <a:latin typeface="Segoe UI" pitchFamily="34" charset="0"/>
                <a:ea typeface="+mn-ea"/>
                <a:cs typeface="Segoe UI" pitchFamily="34" charset="0"/>
              </a:rPr>
              <a:t>Layer_Name</a:t>
            </a:r>
            <a:r>
              <a:rPr lang="en-US" i="1" kern="1200" dirty="0" smtClean="0">
                <a:solidFill>
                  <a:schemeClr val="tx1"/>
                </a:solidFill>
                <a:effectLst/>
                <a:latin typeface="Segoe UI" pitchFamily="34" charset="0"/>
                <a:ea typeface="+mn-ea"/>
                <a:cs typeface="Segoe UI" pitchFamily="34" charset="0"/>
              </a:rPr>
              <a:t>, </a:t>
            </a:r>
            <a:r>
              <a:rPr lang="en-US" i="1" kern="1200" dirty="0" err="1" smtClean="0">
                <a:solidFill>
                  <a:schemeClr val="tx1"/>
                </a:solidFill>
                <a:effectLst/>
                <a:latin typeface="Segoe UI" pitchFamily="34" charset="0"/>
                <a:ea typeface="+mn-ea"/>
                <a:cs typeface="Segoe UI" pitchFamily="34" charset="0"/>
              </a:rPr>
              <a:t>m.Id</a:t>
            </a:r>
            <a:r>
              <a:rPr lang="en-US" i="1" kern="1200" dirty="0" smtClean="0">
                <a:solidFill>
                  <a:schemeClr val="tx1"/>
                </a:solidFill>
                <a:effectLst/>
                <a:latin typeface="Segoe UI" pitchFamily="34" charset="0"/>
                <a:ea typeface="+mn-ea"/>
                <a:cs typeface="Segoe UI" pitchFamily="34" charset="0"/>
              </a:rPr>
              <a:t> as </a:t>
            </a:r>
            <a:r>
              <a:rPr lang="en-US" i="1" kern="1200" dirty="0" err="1" smtClean="0">
                <a:solidFill>
                  <a:schemeClr val="tx1"/>
                </a:solidFill>
                <a:effectLst/>
                <a:latin typeface="Segoe UI" pitchFamily="34" charset="0"/>
                <a:ea typeface="+mn-ea"/>
                <a:cs typeface="Segoe UI" pitchFamily="34" charset="0"/>
              </a:rPr>
              <a:t>Model_ID</a:t>
            </a:r>
            <a:r>
              <a:rPr lang="en-US" i="1" kern="1200" dirty="0" smtClean="0">
                <a:solidFill>
                  <a:schemeClr val="tx1"/>
                </a:solidFill>
                <a:effectLst/>
                <a:latin typeface="Segoe UI" pitchFamily="34" charset="0"/>
                <a:ea typeface="+mn-ea"/>
                <a:cs typeface="Segoe UI" pitchFamily="34" charset="0"/>
              </a:rPr>
              <a:t>, </a:t>
            </a:r>
            <a:r>
              <a:rPr lang="en-US" i="1" kern="1200" dirty="0" err="1" smtClean="0">
                <a:solidFill>
                  <a:schemeClr val="tx1"/>
                </a:solidFill>
                <a:effectLst/>
                <a:latin typeface="Segoe UI" pitchFamily="34" charset="0"/>
                <a:ea typeface="+mn-ea"/>
                <a:cs typeface="Segoe UI" pitchFamily="34" charset="0"/>
              </a:rPr>
              <a:t>mm.DisplayName</a:t>
            </a:r>
            <a:r>
              <a:rPr lang="en-US" i="1" kern="1200" dirty="0" smtClean="0">
                <a:solidFill>
                  <a:schemeClr val="tx1"/>
                </a:solidFill>
                <a:effectLst/>
                <a:latin typeface="Segoe UI" pitchFamily="34" charset="0"/>
                <a:ea typeface="+mn-ea"/>
                <a:cs typeface="Segoe UI" pitchFamily="34" charset="0"/>
              </a:rPr>
              <a:t> as </a:t>
            </a:r>
            <a:r>
              <a:rPr lang="en-US" i="1" kern="1200" dirty="0" err="1" smtClean="0">
                <a:solidFill>
                  <a:schemeClr val="tx1"/>
                </a:solidFill>
                <a:effectLst/>
                <a:latin typeface="Segoe UI" pitchFamily="34" charset="0"/>
                <a:ea typeface="+mn-ea"/>
                <a:cs typeface="Segoe UI" pitchFamily="34" charset="0"/>
              </a:rPr>
              <a:t>Model_Display_Name</a:t>
            </a:r>
            <a:r>
              <a:rPr lang="en-US" i="1" kern="1200" dirty="0" smtClean="0">
                <a:solidFill>
                  <a:schemeClr val="tx1"/>
                </a:solidFill>
                <a:effectLst/>
                <a:latin typeface="Segoe UI" pitchFamily="34" charset="0"/>
                <a:ea typeface="+mn-ea"/>
                <a:cs typeface="Segoe UI" pitchFamily="34" charset="0"/>
              </a:rPr>
              <a:t>, </a:t>
            </a:r>
            <a:r>
              <a:rPr lang="en-US" i="1" kern="1200" dirty="0" err="1" smtClean="0">
                <a:solidFill>
                  <a:schemeClr val="tx1"/>
                </a:solidFill>
                <a:effectLst/>
                <a:latin typeface="Segoe UI" pitchFamily="34" charset="0"/>
                <a:ea typeface="+mn-ea"/>
                <a:cs typeface="Segoe UI" pitchFamily="34" charset="0"/>
              </a:rPr>
              <a:t>mm.description</a:t>
            </a:r>
            <a:r>
              <a:rPr lang="en-US" i="1" kern="1200" dirty="0" smtClean="0">
                <a:solidFill>
                  <a:schemeClr val="tx1"/>
                </a:solidFill>
                <a:effectLst/>
                <a:latin typeface="Segoe UI" pitchFamily="34" charset="0"/>
                <a:ea typeface="+mn-ea"/>
                <a:cs typeface="Segoe UI" pitchFamily="34" charset="0"/>
              </a:rPr>
              <a:t> as </a:t>
            </a:r>
            <a:r>
              <a:rPr lang="en-US" i="1" kern="1200" dirty="0" err="1" smtClean="0">
                <a:solidFill>
                  <a:schemeClr val="tx1"/>
                </a:solidFill>
                <a:effectLst/>
                <a:latin typeface="Segoe UI" pitchFamily="34" charset="0"/>
                <a:ea typeface="+mn-ea"/>
                <a:cs typeface="Segoe UI" pitchFamily="34" charset="0"/>
              </a:rPr>
              <a:t>Model_Description</a:t>
            </a:r>
            <a:endParaRPr lang="en-US" kern="1200" dirty="0" smtClean="0">
              <a:solidFill>
                <a:schemeClr val="tx1"/>
              </a:solidFill>
              <a:effectLst/>
              <a:latin typeface="Segoe UI" pitchFamily="34" charset="0"/>
              <a:ea typeface="+mn-ea"/>
              <a:cs typeface="Segoe UI" pitchFamily="34" charset="0"/>
            </a:endParaRPr>
          </a:p>
          <a:p>
            <a:pPr lvl="1"/>
            <a:r>
              <a:rPr lang="en-US" i="1" kern="1200" dirty="0" smtClean="0">
                <a:solidFill>
                  <a:schemeClr val="tx1"/>
                </a:solidFill>
                <a:effectLst/>
                <a:latin typeface="Segoe UI" pitchFamily="34" charset="0"/>
                <a:ea typeface="+mn-ea"/>
                <a:cs typeface="Segoe UI" pitchFamily="34" charset="0"/>
              </a:rPr>
              <a:t>from model m inner join </a:t>
            </a:r>
            <a:r>
              <a:rPr lang="en-US" i="1" kern="1200" dirty="0" err="1" smtClean="0">
                <a:solidFill>
                  <a:schemeClr val="tx1"/>
                </a:solidFill>
                <a:effectLst/>
                <a:latin typeface="Segoe UI" pitchFamily="34" charset="0"/>
                <a:ea typeface="+mn-ea"/>
                <a:cs typeface="Segoe UI" pitchFamily="34" charset="0"/>
              </a:rPr>
              <a:t>modelmanifest</a:t>
            </a:r>
            <a:r>
              <a:rPr lang="en-US" i="1" kern="1200" dirty="0" smtClean="0">
                <a:solidFill>
                  <a:schemeClr val="tx1"/>
                </a:solidFill>
                <a:effectLst/>
                <a:latin typeface="Segoe UI" pitchFamily="34" charset="0"/>
                <a:ea typeface="+mn-ea"/>
                <a:cs typeface="Segoe UI" pitchFamily="34" charset="0"/>
              </a:rPr>
              <a:t> mm on m.id = </a:t>
            </a:r>
            <a:r>
              <a:rPr lang="en-US" i="1" kern="1200" dirty="0" err="1" smtClean="0">
                <a:solidFill>
                  <a:schemeClr val="tx1"/>
                </a:solidFill>
                <a:effectLst/>
                <a:latin typeface="Segoe UI" pitchFamily="34" charset="0"/>
                <a:ea typeface="+mn-ea"/>
                <a:cs typeface="Segoe UI" pitchFamily="34" charset="0"/>
              </a:rPr>
              <a:t>mm.modelid</a:t>
            </a:r>
            <a:endParaRPr lang="en-US" kern="1200" dirty="0" smtClean="0">
              <a:solidFill>
                <a:schemeClr val="tx1"/>
              </a:solidFill>
              <a:effectLst/>
              <a:latin typeface="Segoe UI" pitchFamily="34" charset="0"/>
              <a:ea typeface="+mn-ea"/>
              <a:cs typeface="Segoe UI" pitchFamily="34" charset="0"/>
            </a:endParaRPr>
          </a:p>
          <a:p>
            <a:pPr lvl="1"/>
            <a:r>
              <a:rPr lang="en-US" i="1" kern="1200" dirty="0" smtClean="0">
                <a:solidFill>
                  <a:schemeClr val="tx1"/>
                </a:solidFill>
                <a:effectLst/>
                <a:latin typeface="Segoe UI" pitchFamily="34" charset="0"/>
                <a:ea typeface="+mn-ea"/>
                <a:cs typeface="Segoe UI" pitchFamily="34" charset="0"/>
              </a:rPr>
              <a:t>inner join layer l on </a:t>
            </a:r>
            <a:r>
              <a:rPr lang="en-US" i="1" kern="1200" dirty="0" err="1" smtClean="0">
                <a:solidFill>
                  <a:schemeClr val="tx1"/>
                </a:solidFill>
                <a:effectLst/>
                <a:latin typeface="Segoe UI" pitchFamily="34" charset="0"/>
                <a:ea typeface="+mn-ea"/>
                <a:cs typeface="Segoe UI" pitchFamily="34" charset="0"/>
              </a:rPr>
              <a:t>m.layerid</a:t>
            </a:r>
            <a:r>
              <a:rPr lang="en-US" i="1" kern="1200" dirty="0" smtClean="0">
                <a:solidFill>
                  <a:schemeClr val="tx1"/>
                </a:solidFill>
                <a:effectLst/>
                <a:latin typeface="Segoe UI" pitchFamily="34" charset="0"/>
                <a:ea typeface="+mn-ea"/>
                <a:cs typeface="Segoe UI" pitchFamily="34" charset="0"/>
              </a:rPr>
              <a:t> = l.id order by </a:t>
            </a:r>
            <a:r>
              <a:rPr lang="en-US" i="1" kern="1200" dirty="0" err="1" smtClean="0">
                <a:solidFill>
                  <a:schemeClr val="tx1"/>
                </a:solidFill>
                <a:effectLst/>
                <a:latin typeface="Segoe UI" pitchFamily="34" charset="0"/>
                <a:ea typeface="+mn-ea"/>
                <a:cs typeface="Segoe UI" pitchFamily="34" charset="0"/>
              </a:rPr>
              <a:t>m.layerid</a:t>
            </a:r>
            <a:r>
              <a:rPr lang="en-US" i="1" kern="1200" dirty="0" smtClean="0">
                <a:solidFill>
                  <a:schemeClr val="tx1"/>
                </a:solidFill>
                <a:effectLst/>
                <a:latin typeface="Segoe UI" pitchFamily="34" charset="0"/>
                <a:ea typeface="+mn-ea"/>
                <a:cs typeface="Segoe UI" pitchFamily="34" charset="0"/>
              </a:rPr>
              <a:t>, m.id</a:t>
            </a:r>
            <a:endParaRPr lang="en-US" kern="1200" dirty="0" smtClean="0">
              <a:solidFill>
                <a:schemeClr val="tx1"/>
              </a:solidFill>
              <a:effectLst/>
              <a:latin typeface="Segoe UI" pitchFamily="34" charset="0"/>
              <a:ea typeface="+mn-ea"/>
              <a:cs typeface="Segoe UI" pitchFamily="34" charset="0"/>
            </a:endParaRPr>
          </a:p>
          <a:p>
            <a:endParaRPr lang="en-US" sz="1050" i="1" kern="1200" dirty="0" smtClean="0">
              <a:solidFill>
                <a:schemeClr val="tx1"/>
              </a:solidFill>
              <a:effectLst/>
              <a:latin typeface="Segoe UI" pitchFamily="34" charset="0"/>
              <a:ea typeface="+mn-ea"/>
              <a:cs typeface="Segoe UI" pitchFamily="34" charset="0"/>
            </a:endParaRP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
        <p:nvSpPr>
          <p:cNvPr id="6" name="Rectangle 5"/>
          <p:cNvSpPr/>
          <p:nvPr/>
        </p:nvSpPr>
        <p:spPr>
          <a:xfrm>
            <a:off x="695659" y="7827128"/>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Important: </a:t>
            </a:r>
            <a:r>
              <a:rPr lang="en-US" sz="1100" dirty="0">
                <a:solidFill>
                  <a:schemeClr val="tx1"/>
                </a:solidFill>
              </a:rPr>
              <a:t>In the following procedures, we will only use Windows PowerShell and AOT examples. Windows PowerShell and </a:t>
            </a:r>
            <a:r>
              <a:rPr lang="en-US" sz="1100" dirty="0" err="1">
                <a:solidFill>
                  <a:schemeClr val="tx1"/>
                </a:solidFill>
              </a:rPr>
              <a:t>AxUtil</a:t>
            </a:r>
            <a:r>
              <a:rPr lang="en-US" sz="1100" dirty="0">
                <a:solidFill>
                  <a:schemeClr val="tx1"/>
                </a:solidFill>
              </a:rPr>
              <a:t> use similar commands, so we will only demo one of them. See Appendix A for </a:t>
            </a:r>
            <a:r>
              <a:rPr lang="en-US" sz="1100" dirty="0" err="1">
                <a:solidFill>
                  <a:schemeClr val="tx1"/>
                </a:solidFill>
              </a:rPr>
              <a:t>AxUtil</a:t>
            </a:r>
            <a:r>
              <a:rPr lang="en-US" sz="1100" dirty="0">
                <a:solidFill>
                  <a:schemeClr val="tx1"/>
                </a:solidFill>
              </a:rPr>
              <a:t> examples.</a:t>
            </a:r>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513244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
        <p:nvSpPr>
          <p:cNvPr id="6" name="Rectangle 5"/>
          <p:cNvSpPr/>
          <p:nvPr/>
        </p:nvSpPr>
        <p:spPr>
          <a:xfrm>
            <a:off x="901700" y="4361448"/>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Important: </a:t>
            </a:r>
            <a:r>
              <a:rPr lang="en-US" sz="1100" dirty="0">
                <a:solidFill>
                  <a:schemeClr val="tx1"/>
                </a:solidFill>
              </a:rPr>
              <a:t>In the following procedures, we will only use Windows PowerShell and AOT examples. Windows PowerShell and </a:t>
            </a:r>
            <a:r>
              <a:rPr lang="en-US" sz="1100" dirty="0" err="1">
                <a:solidFill>
                  <a:schemeClr val="tx1"/>
                </a:solidFill>
              </a:rPr>
              <a:t>AxUtil</a:t>
            </a:r>
            <a:r>
              <a:rPr lang="en-US" sz="1100" dirty="0">
                <a:solidFill>
                  <a:schemeClr val="tx1"/>
                </a:solidFill>
              </a:rPr>
              <a:t> use similar commands, so we will only demo one of them. See Appendix A for </a:t>
            </a:r>
            <a:r>
              <a:rPr lang="en-US" sz="1100" dirty="0" err="1">
                <a:solidFill>
                  <a:schemeClr val="tx1"/>
                </a:solidFill>
              </a:rPr>
              <a:t>AxUtil</a:t>
            </a:r>
            <a:r>
              <a:rPr lang="en-US" sz="1100" dirty="0">
                <a:solidFill>
                  <a:schemeClr val="tx1"/>
                </a:solidFill>
              </a:rPr>
              <a:t> examples.</a:t>
            </a:r>
            <a:endParaRPr lang="en-US" sz="1100" b="1" dirty="0">
              <a:solidFill>
                <a:srgbClr val="000000"/>
              </a:solidFill>
              <a:latin typeface="Calibri" panose="020F0502020204030204" pitchFamily="34" charset="0"/>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537570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135855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lnSpcReduction="10000"/>
          </a:bodyPr>
          <a:lstStyle/>
          <a:p>
            <a:r>
              <a:rPr lang="en-US" b="1" dirty="0" smtClean="0">
                <a:latin typeface="Segoe"/>
              </a:rPr>
              <a:t>View AX Management Shell commands</a:t>
            </a:r>
            <a:endParaRPr lang="en-US" sz="1050" b="1" i="1" kern="1200" dirty="0" smtClean="0">
              <a:solidFill>
                <a:schemeClr val="tx1"/>
              </a:solidFill>
              <a:effectLst/>
              <a:latin typeface="Segoe"/>
              <a:cs typeface="Segoe UI" pitchFamily="34" charset="0"/>
            </a:endParaRPr>
          </a:p>
          <a:p>
            <a:pPr lvl="0"/>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Start &gt; Administrative Tools </a:t>
            </a:r>
            <a:endParaRPr lang="en-US" sz="1050" kern="1200" dirty="0" smtClean="0">
              <a:solidFill>
                <a:schemeClr val="tx1"/>
              </a:solidFill>
              <a:effectLst/>
              <a:latin typeface="Segoe"/>
              <a:cs typeface="Segoe UI" pitchFamily="34" charset="0"/>
            </a:endParaRPr>
          </a:p>
          <a:p>
            <a:pPr marL="228600" lvl="0" indent="-228600">
              <a:buFont typeface="+mj-lt"/>
              <a:buAutoNum type="arabicPeriod"/>
            </a:pP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Right-click </a:t>
            </a:r>
            <a:r>
              <a:rPr lang="en-US" sz="1050" b="1" kern="1200" dirty="0" smtClean="0">
                <a:solidFill>
                  <a:schemeClr val="tx1"/>
                </a:solidFill>
                <a:effectLst/>
                <a:latin typeface="Segoe"/>
                <a:cs typeface="Segoe UI" pitchFamily="34" charset="0"/>
              </a:rPr>
              <a:t>Microsoft Dynamics AX 2012 Management Shell</a:t>
            </a:r>
            <a:r>
              <a:rPr lang="en-US" sz="1050" kern="1200" dirty="0" smtClean="0">
                <a:solidFill>
                  <a:schemeClr val="tx1"/>
                </a:solidFill>
                <a:effectLst/>
                <a:latin typeface="Segoe"/>
                <a:cs typeface="Segoe UI" pitchFamily="34" charset="0"/>
              </a:rPr>
              <a:t>, and then select </a:t>
            </a:r>
            <a:r>
              <a:rPr lang="en-US" sz="1050" b="1" kern="1200" dirty="0" smtClean="0">
                <a:solidFill>
                  <a:schemeClr val="tx1"/>
                </a:solidFill>
                <a:effectLst/>
                <a:latin typeface="Segoe"/>
                <a:cs typeface="Segoe UI" pitchFamily="34" charset="0"/>
              </a:rPr>
              <a:t>Run as Administrator</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In the management shell, type the follow command:</a:t>
            </a:r>
          </a:p>
          <a:p>
            <a:endParaRPr lang="en-US" sz="1050" i="1" kern="1200" dirty="0" smtClean="0">
              <a:solidFill>
                <a:schemeClr val="tx1"/>
              </a:solidFill>
              <a:effectLst/>
              <a:latin typeface="Segoe"/>
              <a:cs typeface="Segoe UI" pitchFamily="34" charset="0"/>
            </a:endParaRPr>
          </a:p>
          <a:p>
            <a:pPr lvl="1"/>
            <a:r>
              <a:rPr lang="en-US" i="1" kern="1200" dirty="0" smtClean="0">
                <a:solidFill>
                  <a:schemeClr val="tx1"/>
                </a:solidFill>
                <a:effectLst/>
                <a:latin typeface="Segoe"/>
                <a:cs typeface="Segoe UI" pitchFamily="34" charset="0"/>
              </a:rPr>
              <a:t>Get-Command -Module </a:t>
            </a:r>
            <a:r>
              <a:rPr lang="en-US" i="1" kern="1200" dirty="0" err="1" smtClean="0">
                <a:solidFill>
                  <a:schemeClr val="tx1"/>
                </a:solidFill>
                <a:effectLst/>
                <a:latin typeface="Segoe"/>
                <a:cs typeface="Segoe UI" pitchFamily="34" charset="0"/>
              </a:rPr>
              <a:t>AXUtilLib.PowerShell</a:t>
            </a:r>
            <a:endParaRPr lang="en-US" i="1" kern="1200" dirty="0" smtClean="0">
              <a:solidFill>
                <a:schemeClr val="tx1"/>
              </a:solidFill>
              <a:effectLst/>
              <a:latin typeface="Segoe"/>
              <a:cs typeface="Segoe UI" pitchFamily="34" charset="0"/>
            </a:endParaRPr>
          </a:p>
          <a:p>
            <a:endParaRPr lang="en-US" sz="1050" i="1" kern="1200" dirty="0" smtClean="0">
              <a:solidFill>
                <a:schemeClr val="tx1"/>
              </a:solidFill>
              <a:effectLst/>
              <a:latin typeface="Segoe"/>
              <a:cs typeface="Segoe UI" pitchFamily="34" charset="0"/>
            </a:endParaRPr>
          </a:p>
          <a:p>
            <a:pPr marL="0" marR="0" lvl="0" indent="0" algn="l" defTabSz="914400" rtl="0" eaLnBrk="1" fontAlgn="auto" latinLnBrk="0" hangingPunct="1">
              <a:lnSpc>
                <a:spcPct val="100000"/>
              </a:lnSpc>
              <a:spcBef>
                <a:spcPts val="300"/>
              </a:spcBef>
              <a:spcAft>
                <a:spcPts val="600"/>
              </a:spcAft>
              <a:buClrTx/>
              <a:buSzTx/>
              <a:buFontTx/>
              <a:buNone/>
              <a:tabLst/>
              <a:defRPr/>
            </a:pPr>
            <a:r>
              <a:rPr lang="en-US" b="1" dirty="0" smtClean="0">
                <a:latin typeface="Segoe"/>
              </a:rPr>
              <a:t>Create a model using </a:t>
            </a:r>
            <a:r>
              <a:rPr lang="en-US" sz="1050" b="1" dirty="0" smtClean="0">
                <a:solidFill>
                  <a:schemeClr val="tx1"/>
                </a:solidFill>
              </a:rPr>
              <a:t>Windows</a:t>
            </a:r>
            <a:r>
              <a:rPr lang="en-US" sz="1050" dirty="0" smtClean="0">
                <a:solidFill>
                  <a:schemeClr val="tx1"/>
                </a:solidFill>
              </a:rPr>
              <a:t> </a:t>
            </a:r>
            <a:r>
              <a:rPr lang="en-US" b="1" dirty="0" smtClean="0">
                <a:latin typeface="Segoe"/>
              </a:rPr>
              <a:t>PowerShell</a:t>
            </a:r>
          </a:p>
          <a:p>
            <a:pPr marL="228600" lvl="0" indent="-228600">
              <a:buFont typeface="+mj-lt"/>
              <a:buAutoNum type="arabicPeriod"/>
            </a:pPr>
            <a:r>
              <a:rPr lang="en-US" sz="1050" kern="1200" dirty="0" smtClean="0">
                <a:solidFill>
                  <a:schemeClr val="tx1"/>
                </a:solidFill>
                <a:effectLst/>
                <a:latin typeface="Segoe"/>
                <a:cs typeface="Segoe UI" pitchFamily="34" charset="0"/>
              </a:rPr>
              <a:t>Type the following command to see a list of all existing models in the model store: </a:t>
            </a:r>
          </a:p>
          <a:p>
            <a:pPr lvl="1"/>
            <a:r>
              <a:rPr lang="en-US" i="1" kern="1200" baseline="0" dirty="0" smtClean="0">
                <a:solidFill>
                  <a:schemeClr val="tx1"/>
                </a:solidFill>
                <a:effectLst/>
                <a:latin typeface="Segoe"/>
                <a:cs typeface="Segoe UI" pitchFamily="34" charset="0"/>
              </a:rPr>
              <a:t>  </a:t>
            </a:r>
            <a:r>
              <a:rPr lang="en-US" i="1" kern="1200" dirty="0" smtClean="0">
                <a:solidFill>
                  <a:schemeClr val="tx1"/>
                </a:solidFill>
                <a:effectLst/>
                <a:latin typeface="Segoe"/>
                <a:cs typeface="Segoe UI" pitchFamily="34" charset="0"/>
              </a:rPr>
              <a:t>Get-</a:t>
            </a:r>
            <a:r>
              <a:rPr lang="en-US" i="1" kern="1200" dirty="0" err="1" smtClean="0">
                <a:solidFill>
                  <a:schemeClr val="tx1"/>
                </a:solidFill>
                <a:effectLst/>
                <a:latin typeface="Segoe"/>
                <a:cs typeface="Segoe UI" pitchFamily="34" charset="0"/>
              </a:rPr>
              <a:t>AXModel</a:t>
            </a:r>
            <a:endParaRPr lang="en-US"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 </a:t>
            </a:r>
          </a:p>
          <a:p>
            <a:pPr marL="228600" lvl="0" indent="-228600">
              <a:buFont typeface="+mj-lt"/>
              <a:buAutoNum type="arabicPeriod" startAt="2"/>
            </a:pPr>
            <a:r>
              <a:rPr lang="en-US" sz="1050" kern="1200" dirty="0" smtClean="0">
                <a:solidFill>
                  <a:schemeClr val="tx1"/>
                </a:solidFill>
                <a:effectLst/>
                <a:latin typeface="Segoe"/>
                <a:cs typeface="Segoe UI" pitchFamily="34" charset="0"/>
              </a:rPr>
              <a:t>Alternatively, you can output that same information to an interactive grid using the following command:</a:t>
            </a:r>
            <a:r>
              <a:rPr lang="en-US" sz="1050" i="1" kern="1200" dirty="0" smtClean="0">
                <a:solidFill>
                  <a:schemeClr val="tx1"/>
                </a:solidFill>
                <a:effectLst/>
                <a:latin typeface="Segoe"/>
                <a:cs typeface="Segoe UI" pitchFamily="34" charset="0"/>
              </a:rPr>
              <a:t> </a:t>
            </a:r>
            <a:endParaRPr lang="en-US" sz="1050" kern="1200" dirty="0" smtClean="0">
              <a:solidFill>
                <a:schemeClr val="tx1"/>
              </a:solidFill>
              <a:effectLst/>
              <a:latin typeface="Segoe"/>
              <a:cs typeface="Segoe UI" pitchFamily="34" charset="0"/>
            </a:endParaRPr>
          </a:p>
          <a:p>
            <a:pPr lvl="1"/>
            <a:r>
              <a:rPr lang="en-US" i="1" kern="1200" dirty="0" smtClean="0">
                <a:solidFill>
                  <a:schemeClr val="tx1"/>
                </a:solidFill>
                <a:effectLst/>
                <a:latin typeface="Segoe"/>
                <a:cs typeface="Segoe UI" pitchFamily="34" charset="0"/>
              </a:rPr>
              <a:t>  Get-</a:t>
            </a:r>
            <a:r>
              <a:rPr lang="en-US" i="1" kern="1200" dirty="0" err="1" smtClean="0">
                <a:solidFill>
                  <a:schemeClr val="tx1"/>
                </a:solidFill>
                <a:effectLst/>
                <a:latin typeface="Segoe"/>
                <a:cs typeface="Segoe UI" pitchFamily="34" charset="0"/>
              </a:rPr>
              <a:t>AXModel</a:t>
            </a:r>
            <a:r>
              <a:rPr lang="en-US" i="1" kern="1200" dirty="0" smtClean="0">
                <a:solidFill>
                  <a:schemeClr val="tx1"/>
                </a:solidFill>
                <a:effectLst/>
                <a:latin typeface="Segoe"/>
                <a:cs typeface="Segoe UI" pitchFamily="34" charset="0"/>
              </a:rPr>
              <a:t> | Out-</a:t>
            </a:r>
            <a:r>
              <a:rPr lang="en-US" i="1" kern="1200" dirty="0" err="1" smtClean="0">
                <a:solidFill>
                  <a:schemeClr val="tx1"/>
                </a:solidFill>
                <a:effectLst/>
                <a:latin typeface="Segoe"/>
                <a:cs typeface="Segoe UI" pitchFamily="34" charset="0"/>
              </a:rPr>
              <a:t>GridView</a:t>
            </a:r>
            <a:r>
              <a:rPr lang="en-US" i="1" kern="1200" dirty="0" smtClean="0">
                <a:solidFill>
                  <a:schemeClr val="tx1"/>
                </a:solidFill>
                <a:effectLst/>
                <a:latin typeface="Segoe"/>
                <a:cs typeface="Segoe UI" pitchFamily="34" charset="0"/>
              </a:rPr>
              <a:t> </a:t>
            </a:r>
            <a:endParaRPr lang="en-US"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 </a:t>
            </a:r>
          </a:p>
          <a:p>
            <a:pPr marL="228600" lvl="0" indent="-228600">
              <a:buFont typeface="+mj-lt"/>
              <a:buAutoNum type="arabicPeriod" startAt="3"/>
            </a:pPr>
            <a:r>
              <a:rPr lang="en-US" sz="1050" kern="1200" dirty="0" smtClean="0">
                <a:solidFill>
                  <a:schemeClr val="tx1"/>
                </a:solidFill>
                <a:effectLst/>
                <a:latin typeface="Segoe"/>
                <a:cs typeface="Segoe UI" pitchFamily="34" charset="0"/>
              </a:rPr>
              <a:t>Type the following command to see the syntax options for the New-</a:t>
            </a:r>
            <a:r>
              <a:rPr lang="en-US" sz="1050" kern="1200" dirty="0" err="1" smtClean="0">
                <a:solidFill>
                  <a:schemeClr val="tx1"/>
                </a:solidFill>
                <a:effectLst/>
                <a:latin typeface="Segoe"/>
                <a:cs typeface="Segoe UI" pitchFamily="34" charset="0"/>
              </a:rPr>
              <a:t>AXModel</a:t>
            </a:r>
            <a:r>
              <a:rPr lang="en-US" sz="1050" kern="1200" dirty="0" smtClean="0">
                <a:solidFill>
                  <a:schemeClr val="tx1"/>
                </a:solidFill>
                <a:effectLst/>
                <a:latin typeface="Segoe"/>
                <a:cs typeface="Segoe UI" pitchFamily="34" charset="0"/>
              </a:rPr>
              <a:t> </a:t>
            </a:r>
            <a:r>
              <a:rPr lang="en-US" sz="1050" dirty="0" smtClean="0">
                <a:solidFill>
                  <a:schemeClr val="tx1"/>
                </a:solidFill>
              </a:rPr>
              <a:t>Windows P</a:t>
            </a:r>
            <a:r>
              <a:rPr lang="en-US" sz="1050" kern="1200" dirty="0" smtClean="0">
                <a:solidFill>
                  <a:schemeClr val="tx1"/>
                </a:solidFill>
                <a:effectLst/>
                <a:latin typeface="Segoe"/>
                <a:cs typeface="Segoe UI" pitchFamily="34" charset="0"/>
              </a:rPr>
              <a:t>owerShell </a:t>
            </a:r>
            <a:r>
              <a:rPr lang="en-US" sz="1050" kern="1200" dirty="0" err="1" smtClean="0">
                <a:solidFill>
                  <a:schemeClr val="tx1"/>
                </a:solidFill>
                <a:effectLst/>
                <a:latin typeface="Segoe"/>
                <a:cs typeface="Segoe UI" pitchFamily="34" charset="0"/>
              </a:rPr>
              <a:t>cmdlet</a:t>
            </a:r>
            <a:r>
              <a:rPr lang="en-US" sz="1050" kern="1200" dirty="0" smtClean="0">
                <a:solidFill>
                  <a:schemeClr val="tx1"/>
                </a:solidFill>
                <a:effectLst/>
                <a:latin typeface="Segoe"/>
                <a:cs typeface="Segoe UI" pitchFamily="34" charset="0"/>
              </a:rPr>
              <a:t>: </a:t>
            </a:r>
          </a:p>
          <a:p>
            <a:pPr lvl="1"/>
            <a:r>
              <a:rPr lang="en-US" i="1" kern="1200" dirty="0" smtClean="0">
                <a:solidFill>
                  <a:schemeClr val="tx1"/>
                </a:solidFill>
                <a:effectLst/>
                <a:latin typeface="Segoe"/>
                <a:cs typeface="Segoe UI" pitchFamily="34" charset="0"/>
              </a:rPr>
              <a:t>  Get-Help New-</a:t>
            </a:r>
            <a:r>
              <a:rPr lang="en-US" i="1" kern="1200" dirty="0" err="1" smtClean="0">
                <a:solidFill>
                  <a:schemeClr val="tx1"/>
                </a:solidFill>
                <a:effectLst/>
                <a:latin typeface="Segoe"/>
                <a:cs typeface="Segoe UI" pitchFamily="34" charset="0"/>
              </a:rPr>
              <a:t>AXModel</a:t>
            </a:r>
            <a:r>
              <a:rPr lang="en-US" i="1" kern="1200" dirty="0" smtClean="0">
                <a:solidFill>
                  <a:schemeClr val="tx1"/>
                </a:solidFill>
                <a:effectLst/>
                <a:latin typeface="Segoe"/>
                <a:cs typeface="Segoe UI" pitchFamily="34" charset="0"/>
              </a:rPr>
              <a:t> </a:t>
            </a:r>
            <a:endParaRPr lang="en-US"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 </a:t>
            </a:r>
          </a:p>
          <a:p>
            <a:pPr marL="228600" lvl="0" indent="-228600">
              <a:buFont typeface="+mj-lt"/>
              <a:buAutoNum type="arabicPeriod" startAt="4"/>
            </a:pPr>
            <a:r>
              <a:rPr lang="en-US" sz="1050" kern="1200" dirty="0" smtClean="0">
                <a:solidFill>
                  <a:schemeClr val="tx1"/>
                </a:solidFill>
                <a:effectLst/>
                <a:latin typeface="Segoe"/>
                <a:cs typeface="Segoe UI" pitchFamily="34" charset="0"/>
              </a:rPr>
              <a:t>Type the following command to add the "CONTOSO" model to the user layer: </a:t>
            </a:r>
          </a:p>
          <a:p>
            <a:pPr lvl="1"/>
            <a:r>
              <a:rPr lang="en-US" i="1" kern="1200" dirty="0" smtClean="0">
                <a:solidFill>
                  <a:schemeClr val="tx1"/>
                </a:solidFill>
                <a:effectLst/>
                <a:latin typeface="Segoe"/>
                <a:cs typeface="Segoe UI" pitchFamily="34" charset="0"/>
              </a:rPr>
              <a:t>  New-</a:t>
            </a:r>
            <a:r>
              <a:rPr lang="en-US" i="1" kern="1200" dirty="0" err="1" smtClean="0">
                <a:solidFill>
                  <a:schemeClr val="tx1"/>
                </a:solidFill>
                <a:effectLst/>
                <a:latin typeface="Segoe"/>
                <a:cs typeface="Segoe UI" pitchFamily="34" charset="0"/>
              </a:rPr>
              <a:t>AXModel</a:t>
            </a:r>
            <a:r>
              <a:rPr lang="en-US" i="1" kern="1200" dirty="0" smtClean="0">
                <a:solidFill>
                  <a:schemeClr val="tx1"/>
                </a:solidFill>
                <a:effectLst/>
                <a:latin typeface="Segoe"/>
                <a:cs typeface="Segoe UI" pitchFamily="34" charset="0"/>
              </a:rPr>
              <a:t> -Model CONTOSO -Layer </a:t>
            </a:r>
            <a:r>
              <a:rPr lang="en-US" i="1" kern="1200" dirty="0" err="1" smtClean="0">
                <a:solidFill>
                  <a:schemeClr val="tx1"/>
                </a:solidFill>
                <a:effectLst/>
                <a:latin typeface="Segoe"/>
                <a:cs typeface="Segoe UI" pitchFamily="34" charset="0"/>
              </a:rPr>
              <a:t>Usr</a:t>
            </a:r>
            <a:endParaRPr lang="en-US"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 </a:t>
            </a:r>
          </a:p>
          <a:p>
            <a:pPr marL="228600" lvl="0" indent="-228600">
              <a:buFont typeface="+mj-lt"/>
              <a:buAutoNum type="arabicPeriod" startAt="5"/>
            </a:pPr>
            <a:r>
              <a:rPr lang="en-US" sz="1050" kern="1200" dirty="0" smtClean="0">
                <a:solidFill>
                  <a:schemeClr val="tx1"/>
                </a:solidFill>
                <a:effectLst/>
                <a:latin typeface="Segoe"/>
                <a:cs typeface="Segoe UI" pitchFamily="34" charset="0"/>
              </a:rPr>
              <a:t>Type the following command to see a list of all existing models in the model store. Notice that the "CONTOSO" model is now listed:</a:t>
            </a:r>
          </a:p>
          <a:p>
            <a:pPr lvl="1"/>
            <a:r>
              <a:rPr lang="en-US" b="1" kern="1200" dirty="0" smtClean="0">
                <a:solidFill>
                  <a:schemeClr val="tx1"/>
                </a:solidFill>
                <a:effectLst/>
                <a:latin typeface="Segoe"/>
                <a:cs typeface="Segoe UI" pitchFamily="34" charset="0"/>
              </a:rPr>
              <a:t>  </a:t>
            </a:r>
            <a:r>
              <a:rPr lang="en-US" i="1" kern="1200" dirty="0" smtClean="0">
                <a:solidFill>
                  <a:schemeClr val="tx1"/>
                </a:solidFill>
                <a:effectLst/>
                <a:latin typeface="Segoe"/>
                <a:cs typeface="Segoe UI" pitchFamily="34" charset="0"/>
              </a:rPr>
              <a:t>Get-</a:t>
            </a:r>
            <a:r>
              <a:rPr lang="en-US" i="1" kern="1200" dirty="0" err="1" smtClean="0">
                <a:solidFill>
                  <a:schemeClr val="tx1"/>
                </a:solidFill>
                <a:effectLst/>
                <a:latin typeface="Segoe"/>
                <a:cs typeface="Segoe UI" pitchFamily="34" charset="0"/>
              </a:rPr>
              <a:t>AXModel</a:t>
            </a:r>
            <a:r>
              <a:rPr lang="en-US" i="1" kern="1200" dirty="0" smtClean="0">
                <a:solidFill>
                  <a:schemeClr val="tx1"/>
                </a:solidFill>
                <a:effectLst/>
                <a:latin typeface="Segoe"/>
                <a:cs typeface="Segoe UI" pitchFamily="34" charset="0"/>
              </a:rPr>
              <a:t> | Out-</a:t>
            </a:r>
            <a:r>
              <a:rPr lang="en-US" i="1" kern="1200" dirty="0" err="1" smtClean="0">
                <a:solidFill>
                  <a:schemeClr val="tx1"/>
                </a:solidFill>
                <a:effectLst/>
                <a:latin typeface="Segoe"/>
                <a:cs typeface="Segoe UI" pitchFamily="34" charset="0"/>
              </a:rPr>
              <a:t>GridView</a:t>
            </a:r>
            <a:r>
              <a:rPr lang="en-US" i="1" kern="1200" dirty="0" smtClean="0">
                <a:solidFill>
                  <a:schemeClr val="tx1"/>
                </a:solidFill>
                <a:effectLst/>
                <a:latin typeface="Segoe"/>
                <a:cs typeface="Segoe UI" pitchFamily="34" charset="0"/>
              </a:rPr>
              <a:t> </a:t>
            </a:r>
            <a:endParaRPr lang="en-US" kern="1200" dirty="0" smtClean="0">
              <a:solidFill>
                <a:schemeClr val="tx1"/>
              </a:solidFill>
              <a:effectLst/>
              <a:latin typeface="Segoe"/>
              <a:cs typeface="Segoe UI" pitchFamily="34" charset="0"/>
            </a:endParaRPr>
          </a:p>
          <a:p>
            <a:endParaRPr lang="en-US" dirty="0" smtClean="0"/>
          </a:p>
          <a:p>
            <a:endParaRPr lang="en-US" dirty="0" smtClean="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488392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417095"/>
            <a:ext cx="6096000" cy="8268117"/>
          </a:xfrm>
        </p:spPr>
        <p:txBody>
          <a:bodyPr/>
          <a:lstStyle/>
          <a:p>
            <a:pPr lvl="0" defTabSz="914400">
              <a:spcBef>
                <a:spcPts val="300"/>
              </a:spcBef>
              <a:spcAft>
                <a:spcPts val="600"/>
              </a:spcAft>
              <a:defRPr/>
            </a:pPr>
            <a:r>
              <a:rPr lang="en-US" b="1" dirty="0" smtClean="0">
                <a:latin typeface="Segoe"/>
              </a:rPr>
              <a:t>Manage Models with Microsoft Dynamics AX Management Shell (continued)</a:t>
            </a:r>
          </a:p>
          <a:p>
            <a:pPr lvl="0" defTabSz="914400">
              <a:spcBef>
                <a:spcPts val="300"/>
              </a:spcBef>
              <a:spcAft>
                <a:spcPts val="600"/>
              </a:spcAft>
              <a:defRPr/>
            </a:pPr>
            <a:endParaRPr lang="en-US" b="1" dirty="0">
              <a:latin typeface="Segoe"/>
            </a:endParaRPr>
          </a:p>
          <a:p>
            <a:pPr lvl="0" defTabSz="914400">
              <a:spcBef>
                <a:spcPts val="300"/>
              </a:spcBef>
              <a:spcAft>
                <a:spcPts val="600"/>
              </a:spcAft>
              <a:defRPr/>
            </a:pPr>
            <a:r>
              <a:rPr lang="en-US" b="1" dirty="0" smtClean="0">
                <a:latin typeface="Segoe"/>
              </a:rPr>
              <a:t>Export </a:t>
            </a:r>
            <a:r>
              <a:rPr lang="en-US" b="1" dirty="0">
                <a:latin typeface="Segoe"/>
              </a:rPr>
              <a:t>a model using </a:t>
            </a:r>
            <a:r>
              <a:rPr lang="en-US" sz="1050" b="1" dirty="0" smtClean="0">
                <a:solidFill>
                  <a:schemeClr val="tx1"/>
                </a:solidFill>
              </a:rPr>
              <a:t>Windows</a:t>
            </a:r>
            <a:r>
              <a:rPr lang="en-US" sz="1050" dirty="0" smtClean="0">
                <a:solidFill>
                  <a:schemeClr val="tx1"/>
                </a:solidFill>
              </a:rPr>
              <a:t> </a:t>
            </a:r>
            <a:r>
              <a:rPr lang="en-US" b="1" dirty="0" smtClean="0">
                <a:latin typeface="Segoe"/>
              </a:rPr>
              <a:t>PowerShell</a:t>
            </a:r>
            <a:endParaRPr lang="en-US" b="1" dirty="0">
              <a:latin typeface="Segoe"/>
            </a:endParaRPr>
          </a:p>
          <a:p>
            <a:pPr marL="171450" lvl="0" indent="-171450">
              <a:buFont typeface="Arial" panose="020B0604020202020204" pitchFamily="34" charset="0"/>
              <a:buChar char="•"/>
            </a:pPr>
            <a:r>
              <a:rPr lang="en-US" dirty="0" smtClean="0">
                <a:latin typeface="Segoe"/>
                <a:cs typeface="Segoe UI" pitchFamily="34" charset="0"/>
              </a:rPr>
              <a:t>Type the </a:t>
            </a:r>
            <a:r>
              <a:rPr lang="en-US" dirty="0">
                <a:latin typeface="Segoe"/>
                <a:cs typeface="Segoe UI" pitchFamily="34" charset="0"/>
              </a:rPr>
              <a:t>following command to export the "CONTOSO" model to a </a:t>
            </a:r>
            <a:r>
              <a:rPr lang="en-US" dirty="0" smtClean="0">
                <a:latin typeface="Segoe"/>
                <a:cs typeface="Segoe UI" pitchFamily="34" charset="0"/>
              </a:rPr>
              <a:t>file: </a:t>
            </a:r>
            <a:endParaRPr lang="en-US" dirty="0">
              <a:latin typeface="Segoe"/>
              <a:cs typeface="Segoe UI" pitchFamily="34" charset="0"/>
            </a:endParaRPr>
          </a:p>
          <a:p>
            <a:pPr lvl="1"/>
            <a:r>
              <a:rPr lang="en-US" dirty="0">
                <a:latin typeface="Segoe"/>
                <a:cs typeface="Segoe UI" pitchFamily="34" charset="0"/>
              </a:rPr>
              <a:t>  </a:t>
            </a:r>
            <a:r>
              <a:rPr lang="en-US" i="1" dirty="0">
                <a:latin typeface="Segoe"/>
                <a:cs typeface="Segoe UI" pitchFamily="34" charset="0"/>
              </a:rPr>
              <a:t>Export-</a:t>
            </a:r>
            <a:r>
              <a:rPr lang="en-US" i="1" dirty="0" err="1">
                <a:latin typeface="Segoe"/>
                <a:cs typeface="Segoe UI" pitchFamily="34" charset="0"/>
              </a:rPr>
              <a:t>AXModel</a:t>
            </a:r>
            <a:r>
              <a:rPr lang="en-US" i="1" dirty="0">
                <a:latin typeface="Segoe"/>
                <a:cs typeface="Segoe UI" pitchFamily="34" charset="0"/>
              </a:rPr>
              <a:t> -Model CONTOSO -File C:\Contoso.axmodel</a:t>
            </a:r>
            <a:endParaRPr lang="en-US" dirty="0">
              <a:latin typeface="Segoe"/>
              <a:cs typeface="Segoe UI" pitchFamily="34" charset="0"/>
            </a:endParaRPr>
          </a:p>
          <a:p>
            <a:endParaRPr lang="en-US" dirty="0">
              <a:latin typeface="Segoe"/>
              <a:cs typeface="Segoe UI" pitchFamily="34" charset="0"/>
            </a:endParaRPr>
          </a:p>
          <a:p>
            <a:pPr lvl="0"/>
            <a:r>
              <a:rPr lang="en-US" b="1" dirty="0">
                <a:latin typeface="Segoe"/>
              </a:rPr>
              <a:t>Delete a model using </a:t>
            </a:r>
            <a:r>
              <a:rPr lang="en-US" sz="1050" b="1" dirty="0" smtClean="0">
                <a:solidFill>
                  <a:schemeClr val="tx1"/>
                </a:solidFill>
              </a:rPr>
              <a:t>Windows</a:t>
            </a:r>
            <a:r>
              <a:rPr lang="en-US" sz="1050" dirty="0" smtClean="0">
                <a:solidFill>
                  <a:schemeClr val="tx1"/>
                </a:solidFill>
              </a:rPr>
              <a:t> </a:t>
            </a:r>
            <a:r>
              <a:rPr lang="en-US" b="1" dirty="0" smtClean="0">
                <a:latin typeface="Segoe"/>
              </a:rPr>
              <a:t>PowerShell</a:t>
            </a:r>
            <a:endParaRPr lang="en-US" b="1" dirty="0">
              <a:latin typeface="Segoe"/>
            </a:endParaRPr>
          </a:p>
          <a:p>
            <a:pPr marL="228600" lvl="0" indent="-228600">
              <a:buFont typeface="+mj-lt"/>
              <a:buAutoNum type="arabicPeriod"/>
            </a:pPr>
            <a:r>
              <a:rPr lang="en-US" dirty="0">
                <a:latin typeface="Segoe"/>
                <a:cs typeface="Segoe UI" pitchFamily="34" charset="0"/>
              </a:rPr>
              <a:t>Type </a:t>
            </a:r>
            <a:r>
              <a:rPr lang="en-US" dirty="0" smtClean="0">
                <a:latin typeface="Segoe"/>
                <a:cs typeface="Segoe UI" pitchFamily="34" charset="0"/>
              </a:rPr>
              <a:t>the </a:t>
            </a:r>
            <a:r>
              <a:rPr lang="en-US" dirty="0">
                <a:latin typeface="Segoe"/>
                <a:cs typeface="Segoe UI" pitchFamily="34" charset="0"/>
              </a:rPr>
              <a:t>following command to see a list of all existing models in the model </a:t>
            </a:r>
            <a:r>
              <a:rPr lang="en-US" dirty="0" smtClean="0">
                <a:latin typeface="Segoe"/>
                <a:cs typeface="Segoe UI" pitchFamily="34" charset="0"/>
              </a:rPr>
              <a:t>store: </a:t>
            </a:r>
            <a:endParaRPr lang="en-US" dirty="0">
              <a:latin typeface="Segoe"/>
              <a:cs typeface="Segoe UI" pitchFamily="34" charset="0"/>
            </a:endParaRPr>
          </a:p>
          <a:p>
            <a:pPr lvl="1"/>
            <a:r>
              <a:rPr lang="en-US" dirty="0">
                <a:latin typeface="Segoe"/>
                <a:cs typeface="Segoe UI" pitchFamily="34" charset="0"/>
              </a:rPr>
              <a:t>  </a:t>
            </a:r>
            <a:r>
              <a:rPr lang="en-US" i="1" dirty="0">
                <a:latin typeface="Segoe"/>
                <a:cs typeface="Segoe UI" pitchFamily="34" charset="0"/>
              </a:rPr>
              <a:t>Get-</a:t>
            </a:r>
            <a:r>
              <a:rPr lang="en-US" i="1" dirty="0" err="1">
                <a:latin typeface="Segoe"/>
                <a:cs typeface="Segoe UI" pitchFamily="34" charset="0"/>
              </a:rPr>
              <a:t>AXModel</a:t>
            </a:r>
            <a:r>
              <a:rPr lang="en-US" i="1" dirty="0">
                <a:latin typeface="Segoe"/>
                <a:cs typeface="Segoe UI" pitchFamily="34" charset="0"/>
              </a:rPr>
              <a:t> | Out-</a:t>
            </a:r>
            <a:r>
              <a:rPr lang="en-US" i="1" dirty="0" err="1">
                <a:latin typeface="Segoe"/>
                <a:cs typeface="Segoe UI" pitchFamily="34" charset="0"/>
              </a:rPr>
              <a:t>GridView</a:t>
            </a:r>
            <a:endParaRPr lang="en-US" dirty="0">
              <a:latin typeface="Segoe"/>
              <a:cs typeface="Segoe UI" pitchFamily="34" charset="0"/>
            </a:endParaRPr>
          </a:p>
          <a:p>
            <a:r>
              <a:rPr lang="en-US" dirty="0">
                <a:latin typeface="Segoe"/>
                <a:cs typeface="Segoe UI" pitchFamily="34" charset="0"/>
              </a:rPr>
              <a:t> </a:t>
            </a:r>
          </a:p>
          <a:p>
            <a:pPr marL="228600" lvl="0" indent="-228600">
              <a:buFont typeface="+mj-lt"/>
              <a:buAutoNum type="arabicPeriod" startAt="2"/>
            </a:pPr>
            <a:r>
              <a:rPr lang="en-US" dirty="0">
                <a:latin typeface="Segoe"/>
                <a:cs typeface="Segoe UI" pitchFamily="34" charset="0"/>
              </a:rPr>
              <a:t>Type </a:t>
            </a:r>
            <a:r>
              <a:rPr lang="en-US" dirty="0" smtClean="0">
                <a:latin typeface="Segoe"/>
                <a:cs typeface="Segoe UI" pitchFamily="34" charset="0"/>
              </a:rPr>
              <a:t>the </a:t>
            </a:r>
            <a:r>
              <a:rPr lang="en-US" dirty="0">
                <a:latin typeface="Segoe"/>
                <a:cs typeface="Segoe UI" pitchFamily="34" charset="0"/>
              </a:rPr>
              <a:t>following command to delete the "CONTOSO" model from the user </a:t>
            </a:r>
            <a:r>
              <a:rPr lang="en-US" dirty="0" smtClean="0">
                <a:latin typeface="Segoe"/>
                <a:cs typeface="Segoe UI" pitchFamily="34" charset="0"/>
              </a:rPr>
              <a:t>layer, </a:t>
            </a:r>
            <a:r>
              <a:rPr lang="en-US" dirty="0">
                <a:latin typeface="Segoe"/>
                <a:cs typeface="Segoe UI" pitchFamily="34" charset="0"/>
              </a:rPr>
              <a:t>and then click </a:t>
            </a:r>
            <a:r>
              <a:rPr lang="en-US" b="1" dirty="0" smtClean="0">
                <a:latin typeface="Segoe"/>
                <a:cs typeface="Segoe UI" pitchFamily="34" charset="0"/>
              </a:rPr>
              <a:t>Yes </a:t>
            </a:r>
            <a:r>
              <a:rPr lang="en-US" dirty="0" smtClean="0">
                <a:latin typeface="Segoe"/>
                <a:cs typeface="Segoe UI" pitchFamily="34" charset="0"/>
              </a:rPr>
              <a:t>when </a:t>
            </a:r>
            <a:r>
              <a:rPr lang="en-US" dirty="0">
                <a:latin typeface="Segoe"/>
                <a:cs typeface="Segoe UI" pitchFamily="34" charset="0"/>
              </a:rPr>
              <a:t>you are </a:t>
            </a:r>
            <a:r>
              <a:rPr lang="en-US" dirty="0" smtClean="0">
                <a:latin typeface="Segoe"/>
                <a:cs typeface="Segoe UI" pitchFamily="34" charset="0"/>
              </a:rPr>
              <a:t>prompted: </a:t>
            </a:r>
            <a:endParaRPr lang="en-US" dirty="0">
              <a:latin typeface="Segoe"/>
              <a:cs typeface="Segoe UI" pitchFamily="34" charset="0"/>
            </a:endParaRPr>
          </a:p>
          <a:p>
            <a:pPr lvl="1"/>
            <a:r>
              <a:rPr lang="en-US" dirty="0">
                <a:latin typeface="Segoe"/>
                <a:cs typeface="Segoe UI" pitchFamily="34" charset="0"/>
              </a:rPr>
              <a:t>  </a:t>
            </a:r>
            <a:r>
              <a:rPr lang="en-US" i="1" dirty="0">
                <a:latin typeface="Segoe"/>
                <a:cs typeface="Segoe UI" pitchFamily="34" charset="0"/>
              </a:rPr>
              <a:t>Uninstall-</a:t>
            </a:r>
            <a:r>
              <a:rPr lang="en-US" i="1" dirty="0" err="1">
                <a:latin typeface="Segoe"/>
                <a:cs typeface="Segoe UI" pitchFamily="34" charset="0"/>
              </a:rPr>
              <a:t>AXModel</a:t>
            </a:r>
            <a:r>
              <a:rPr lang="en-US" i="1" dirty="0">
                <a:latin typeface="Segoe"/>
                <a:cs typeface="Segoe UI" pitchFamily="34" charset="0"/>
              </a:rPr>
              <a:t> -Model CONTOSO</a:t>
            </a:r>
            <a:endParaRPr lang="en-US" dirty="0">
              <a:latin typeface="Segoe"/>
              <a:cs typeface="Segoe UI" pitchFamily="34" charset="0"/>
            </a:endParaRPr>
          </a:p>
          <a:p>
            <a:r>
              <a:rPr lang="en-US" dirty="0">
                <a:latin typeface="Segoe"/>
                <a:cs typeface="Segoe UI" pitchFamily="34" charset="0"/>
              </a:rPr>
              <a:t> </a:t>
            </a:r>
          </a:p>
          <a:p>
            <a:pPr marL="228600" lvl="0" indent="-228600">
              <a:buFont typeface="+mj-lt"/>
              <a:buAutoNum type="arabicPeriod" startAt="3"/>
            </a:pPr>
            <a:r>
              <a:rPr lang="en-US" dirty="0">
                <a:latin typeface="Segoe"/>
                <a:cs typeface="Segoe UI" pitchFamily="34" charset="0"/>
              </a:rPr>
              <a:t>Type </a:t>
            </a:r>
            <a:r>
              <a:rPr lang="en-US" dirty="0" smtClean="0">
                <a:latin typeface="Segoe"/>
                <a:cs typeface="Segoe UI" pitchFamily="34" charset="0"/>
              </a:rPr>
              <a:t>the </a:t>
            </a:r>
            <a:r>
              <a:rPr lang="en-US" dirty="0">
                <a:latin typeface="Segoe"/>
                <a:cs typeface="Segoe UI" pitchFamily="34" charset="0"/>
              </a:rPr>
              <a:t>following command to see a list of all existing models in the model store. Notice that the "CONTOSO" model is now </a:t>
            </a:r>
            <a:r>
              <a:rPr lang="en-US" dirty="0" smtClean="0">
                <a:latin typeface="Segoe"/>
                <a:cs typeface="Segoe UI" pitchFamily="34" charset="0"/>
              </a:rPr>
              <a:t>gone:</a:t>
            </a:r>
            <a:endParaRPr lang="en-US" dirty="0">
              <a:latin typeface="Segoe"/>
              <a:cs typeface="Segoe UI" pitchFamily="34" charset="0"/>
            </a:endParaRPr>
          </a:p>
          <a:p>
            <a:pPr lvl="1"/>
            <a:r>
              <a:rPr lang="en-US" b="1" dirty="0">
                <a:latin typeface="Segoe"/>
                <a:cs typeface="Segoe UI" pitchFamily="34" charset="0"/>
              </a:rPr>
              <a:t>  </a:t>
            </a:r>
            <a:r>
              <a:rPr lang="en-US" i="1" dirty="0">
                <a:latin typeface="Segoe"/>
                <a:cs typeface="Segoe UI" pitchFamily="34" charset="0"/>
              </a:rPr>
              <a:t>Get-</a:t>
            </a:r>
            <a:r>
              <a:rPr lang="en-US" i="1" dirty="0" err="1">
                <a:latin typeface="Segoe"/>
                <a:cs typeface="Segoe UI" pitchFamily="34" charset="0"/>
              </a:rPr>
              <a:t>AXModel</a:t>
            </a:r>
            <a:r>
              <a:rPr lang="en-US" i="1" dirty="0">
                <a:latin typeface="Segoe"/>
                <a:cs typeface="Segoe UI" pitchFamily="34" charset="0"/>
              </a:rPr>
              <a:t> | Out-</a:t>
            </a:r>
            <a:r>
              <a:rPr lang="en-US" i="1" dirty="0" err="1">
                <a:latin typeface="Segoe"/>
                <a:cs typeface="Segoe UI" pitchFamily="34" charset="0"/>
              </a:rPr>
              <a:t>GridView</a:t>
            </a:r>
            <a:r>
              <a:rPr lang="en-US" i="1" dirty="0">
                <a:latin typeface="Segoe"/>
                <a:cs typeface="Segoe UI" pitchFamily="34" charset="0"/>
              </a:rPr>
              <a:t> </a:t>
            </a:r>
            <a:endParaRPr lang="en-US" dirty="0">
              <a:latin typeface="Segoe"/>
              <a:cs typeface="Segoe UI" pitchFamily="34" charset="0"/>
            </a:endParaRPr>
          </a:p>
          <a:p>
            <a:endParaRPr lang="en-US" dirty="0">
              <a:latin typeface="Segoe"/>
            </a:endParaRPr>
          </a:p>
          <a:p>
            <a:pPr defTabSz="914400">
              <a:spcBef>
                <a:spcPts val="300"/>
              </a:spcBef>
              <a:spcAft>
                <a:spcPts val="600"/>
              </a:spcAft>
              <a:defRPr/>
            </a:pPr>
            <a:r>
              <a:rPr lang="en-US" b="1" dirty="0">
                <a:latin typeface="Segoe"/>
              </a:rPr>
              <a:t>Import a model using </a:t>
            </a:r>
            <a:r>
              <a:rPr lang="en-US" sz="1050" b="1" dirty="0" smtClean="0">
                <a:solidFill>
                  <a:schemeClr val="tx1"/>
                </a:solidFill>
              </a:rPr>
              <a:t>Windows</a:t>
            </a:r>
            <a:r>
              <a:rPr lang="en-US" sz="1050" dirty="0" smtClean="0">
                <a:solidFill>
                  <a:schemeClr val="tx1"/>
                </a:solidFill>
              </a:rPr>
              <a:t> </a:t>
            </a:r>
            <a:r>
              <a:rPr lang="en-US" b="1" dirty="0" smtClean="0">
                <a:latin typeface="Segoe"/>
              </a:rPr>
              <a:t>PowerShell</a:t>
            </a:r>
            <a:endParaRPr lang="en-US" b="1" dirty="0">
              <a:latin typeface="Segoe"/>
            </a:endParaRPr>
          </a:p>
          <a:p>
            <a:endParaRPr lang="en-US" dirty="0">
              <a:latin typeface="Segoe"/>
            </a:endParaRPr>
          </a:p>
          <a:p>
            <a:pPr marL="228600" lvl="0" indent="-228600">
              <a:buFont typeface="+mj-lt"/>
              <a:buAutoNum type="arabicPeriod"/>
            </a:pPr>
            <a:r>
              <a:rPr lang="en-US" dirty="0">
                <a:latin typeface="Segoe"/>
                <a:cs typeface="Segoe UI" pitchFamily="34" charset="0"/>
              </a:rPr>
              <a:t>Type </a:t>
            </a:r>
            <a:r>
              <a:rPr lang="en-US" dirty="0" smtClean="0">
                <a:latin typeface="Segoe"/>
                <a:cs typeface="Segoe UI" pitchFamily="34" charset="0"/>
              </a:rPr>
              <a:t>the </a:t>
            </a:r>
            <a:r>
              <a:rPr lang="en-US" dirty="0">
                <a:latin typeface="Segoe"/>
                <a:cs typeface="Segoe UI" pitchFamily="34" charset="0"/>
              </a:rPr>
              <a:t>following command to import the "CONTOSO" model into the same layer it was exported </a:t>
            </a:r>
            <a:r>
              <a:rPr lang="en-US" dirty="0" smtClean="0">
                <a:latin typeface="Segoe"/>
                <a:cs typeface="Segoe UI" pitchFamily="34" charset="0"/>
              </a:rPr>
              <a:t>from: </a:t>
            </a:r>
            <a:endParaRPr lang="en-US" dirty="0">
              <a:latin typeface="Segoe"/>
              <a:cs typeface="Segoe UI" pitchFamily="34" charset="0"/>
            </a:endParaRPr>
          </a:p>
          <a:p>
            <a:pPr marL="457200" lvl="1" indent="0">
              <a:buFont typeface="Arial" panose="020B0604020202020204" pitchFamily="34" charset="0"/>
              <a:buNone/>
            </a:pPr>
            <a:r>
              <a:rPr lang="en-US" dirty="0" smtClean="0">
                <a:latin typeface="Segoe"/>
                <a:cs typeface="Segoe UI" pitchFamily="34" charset="0"/>
              </a:rPr>
              <a:t>  </a:t>
            </a:r>
            <a:r>
              <a:rPr lang="en-US" i="1" dirty="0" smtClean="0">
                <a:latin typeface="Segoe"/>
                <a:cs typeface="Segoe UI" pitchFamily="34" charset="0"/>
              </a:rPr>
              <a:t>Install-</a:t>
            </a:r>
            <a:r>
              <a:rPr lang="en-US" i="1" dirty="0" err="1" smtClean="0">
                <a:latin typeface="Segoe"/>
                <a:cs typeface="Segoe UI" pitchFamily="34" charset="0"/>
              </a:rPr>
              <a:t>AXModel</a:t>
            </a:r>
            <a:r>
              <a:rPr lang="en-US" i="1" dirty="0" smtClean="0">
                <a:latin typeface="Segoe"/>
                <a:cs typeface="Segoe UI" pitchFamily="34" charset="0"/>
              </a:rPr>
              <a:t> </a:t>
            </a:r>
            <a:r>
              <a:rPr lang="en-US" i="1" dirty="0">
                <a:latin typeface="Segoe"/>
                <a:cs typeface="Segoe UI" pitchFamily="34" charset="0"/>
              </a:rPr>
              <a:t>-File C:\Contoso.axmodel -Conflict Reject</a:t>
            </a:r>
            <a:endParaRPr lang="en-US" dirty="0">
              <a:latin typeface="Segoe"/>
              <a:cs typeface="Segoe UI" pitchFamily="34" charset="0"/>
            </a:endParaRPr>
          </a:p>
          <a:p>
            <a:pPr marL="228600" indent="-228600">
              <a:buFont typeface="+mj-lt"/>
              <a:buAutoNum type="arabicPeriod"/>
            </a:pPr>
            <a:endParaRPr lang="en-US" dirty="0">
              <a:latin typeface="Segoe"/>
              <a:cs typeface="Segoe UI" pitchFamily="34" charset="0"/>
            </a:endParaRPr>
          </a:p>
          <a:p>
            <a:pPr marL="228600" lvl="0" indent="-228600">
              <a:buFont typeface="+mj-lt"/>
              <a:buAutoNum type="arabicPeriod"/>
            </a:pPr>
            <a:r>
              <a:rPr lang="en-US" dirty="0">
                <a:latin typeface="Segoe"/>
                <a:cs typeface="Segoe UI" pitchFamily="34" charset="0"/>
              </a:rPr>
              <a:t>Type </a:t>
            </a:r>
            <a:r>
              <a:rPr lang="en-US" dirty="0" smtClean="0">
                <a:latin typeface="Segoe"/>
                <a:cs typeface="Segoe UI" pitchFamily="34" charset="0"/>
              </a:rPr>
              <a:t>the </a:t>
            </a:r>
            <a:r>
              <a:rPr lang="en-US" dirty="0">
                <a:latin typeface="Segoe"/>
                <a:cs typeface="Segoe UI" pitchFamily="34" charset="0"/>
              </a:rPr>
              <a:t>following command to see a list of all existing models in the model </a:t>
            </a:r>
            <a:r>
              <a:rPr lang="en-US" dirty="0" smtClean="0">
                <a:latin typeface="Segoe"/>
                <a:cs typeface="Segoe UI" pitchFamily="34" charset="0"/>
              </a:rPr>
              <a:t>store: </a:t>
            </a:r>
            <a:endParaRPr lang="en-US" dirty="0">
              <a:latin typeface="Segoe"/>
              <a:cs typeface="Segoe UI" pitchFamily="34" charset="0"/>
            </a:endParaRPr>
          </a:p>
          <a:p>
            <a:pPr marL="457200" lvl="1" indent="0">
              <a:buFont typeface="+mj-lt"/>
              <a:buNone/>
            </a:pPr>
            <a:r>
              <a:rPr lang="en-US" dirty="0" smtClean="0">
                <a:latin typeface="Segoe"/>
                <a:cs typeface="Segoe UI" pitchFamily="34" charset="0"/>
              </a:rPr>
              <a:t> </a:t>
            </a:r>
            <a:r>
              <a:rPr lang="en-US" i="1" dirty="0">
                <a:latin typeface="Segoe"/>
                <a:cs typeface="Segoe UI" pitchFamily="34" charset="0"/>
              </a:rPr>
              <a:t>Get-</a:t>
            </a:r>
            <a:r>
              <a:rPr lang="en-US" i="1" dirty="0" err="1">
                <a:latin typeface="Segoe"/>
                <a:cs typeface="Segoe UI" pitchFamily="34" charset="0"/>
              </a:rPr>
              <a:t>AXModel</a:t>
            </a:r>
            <a:r>
              <a:rPr lang="en-US" i="1" dirty="0">
                <a:latin typeface="Segoe"/>
                <a:cs typeface="Segoe UI" pitchFamily="34" charset="0"/>
              </a:rPr>
              <a:t> | Out-</a:t>
            </a:r>
            <a:r>
              <a:rPr lang="en-US" i="1" dirty="0" err="1">
                <a:latin typeface="Segoe"/>
                <a:cs typeface="Segoe UI" pitchFamily="34" charset="0"/>
              </a:rPr>
              <a:t>GridView</a:t>
            </a:r>
            <a:endParaRPr lang="en-US" dirty="0">
              <a:latin typeface="Segoe"/>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dirty="0"/>
          </a:p>
        </p:txBody>
      </p:sp>
    </p:spTree>
    <p:extLst>
      <p:ext uri="{BB962C8B-B14F-4D97-AF65-F5344CB8AC3E}">
        <p14:creationId xmlns:p14="http://schemas.microsoft.com/office/powerpoint/2010/main" val="419629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lnSpcReduction="10000"/>
          </a:bodyPr>
          <a:lstStyle/>
          <a:p>
            <a:r>
              <a:rPr lang="en-US" b="1" dirty="0" smtClean="0">
                <a:ea typeface="Segoe UI" pitchFamily="34" charset="0"/>
              </a:rPr>
              <a:t>Procedure: Create a Model Using AOT</a:t>
            </a:r>
          </a:p>
          <a:p>
            <a:endParaRPr lang="en-US" b="1" dirty="0" smtClean="0">
              <a:ea typeface="Segoe UI" pitchFamily="34" charset="0"/>
            </a:endParaRPr>
          </a:p>
          <a:p>
            <a:r>
              <a:rPr lang="en-US" dirty="0" smtClean="0">
                <a:ea typeface="Segoe UI" pitchFamily="34" charset="0"/>
              </a:rPr>
              <a:t>To create a new model from the AOT, follow these steps:</a:t>
            </a:r>
          </a:p>
          <a:p>
            <a:endParaRPr lang="en-US" dirty="0" smtClean="0">
              <a:ea typeface="Segoe UI" pitchFamily="34" charset="0"/>
            </a:endParaRPr>
          </a:p>
          <a:p>
            <a:pPr marL="228600" lvl="0" indent="-228600">
              <a:buFont typeface="+mj-lt"/>
              <a:buAutoNum type="arabicPeriod"/>
            </a:pPr>
            <a:r>
              <a:rPr lang="en-US" dirty="0" smtClean="0">
                <a:ea typeface="Segoe UI" pitchFamily="34" charset="0"/>
              </a:rPr>
              <a:t>Open a New Development Workspace.</a:t>
            </a:r>
          </a:p>
          <a:p>
            <a:pPr marL="228600" lvl="0" indent="-228600">
              <a:buFont typeface="+mj-lt"/>
              <a:buAutoNum type="arabicPeriod"/>
            </a:pPr>
            <a:r>
              <a:rPr lang="en-US" dirty="0" smtClean="0">
                <a:ea typeface="Segoe UI" pitchFamily="34" charset="0"/>
              </a:rPr>
              <a:t>Select </a:t>
            </a:r>
            <a:r>
              <a:rPr lang="en-US" b="1" dirty="0" smtClean="0">
                <a:ea typeface="Segoe UI" pitchFamily="34" charset="0"/>
              </a:rPr>
              <a:t>Tools</a:t>
            </a:r>
            <a:r>
              <a:rPr lang="en-US" dirty="0" smtClean="0">
                <a:ea typeface="Segoe UI" pitchFamily="34" charset="0"/>
              </a:rPr>
              <a:t> &gt; </a:t>
            </a:r>
            <a:r>
              <a:rPr lang="en-US" b="1" dirty="0" smtClean="0">
                <a:ea typeface="Segoe UI" pitchFamily="34" charset="0"/>
              </a:rPr>
              <a:t>Model</a:t>
            </a:r>
            <a:r>
              <a:rPr lang="en-US" dirty="0" smtClean="0">
                <a:ea typeface="Segoe UI" pitchFamily="34" charset="0"/>
              </a:rPr>
              <a:t> </a:t>
            </a:r>
            <a:r>
              <a:rPr lang="en-US" b="1" dirty="0" smtClean="0">
                <a:ea typeface="Segoe UI" pitchFamily="34" charset="0"/>
              </a:rPr>
              <a:t>management</a:t>
            </a:r>
            <a:r>
              <a:rPr lang="en-US" dirty="0" smtClean="0">
                <a:ea typeface="Segoe UI" pitchFamily="34" charset="0"/>
              </a:rPr>
              <a:t> &gt; </a:t>
            </a:r>
            <a:r>
              <a:rPr lang="en-US" b="1" dirty="0" smtClean="0">
                <a:ea typeface="Segoe UI" pitchFamily="34" charset="0"/>
              </a:rPr>
              <a:t>Models installed</a:t>
            </a:r>
            <a:r>
              <a:rPr lang="en-US" dirty="0" smtClean="0">
                <a:ea typeface="Segoe UI" pitchFamily="34" charset="0"/>
              </a:rPr>
              <a:t> from the main menu to see which models are currently installed. Review the list of models, and then click </a:t>
            </a:r>
            <a:r>
              <a:rPr lang="en-US" b="1" dirty="0" smtClean="0">
                <a:ea typeface="Segoe UI" pitchFamily="34" charset="0"/>
              </a:rPr>
              <a:t>Close</a:t>
            </a:r>
            <a:r>
              <a:rPr lang="en-US" dirty="0" smtClean="0">
                <a:ea typeface="Segoe UI" pitchFamily="34" charset="0"/>
              </a:rPr>
              <a:t>. </a:t>
            </a:r>
          </a:p>
          <a:p>
            <a:pPr marL="228600" lvl="0" indent="-228600">
              <a:buFont typeface="+mj-lt"/>
              <a:buAutoNum type="arabicPeriod"/>
            </a:pPr>
            <a:r>
              <a:rPr lang="en-US" dirty="0" smtClean="0">
                <a:ea typeface="Segoe UI" pitchFamily="34" charset="0"/>
              </a:rPr>
              <a:t>Select </a:t>
            </a:r>
            <a:r>
              <a:rPr lang="en-US" b="1" dirty="0" smtClean="0">
                <a:ea typeface="Segoe UI" pitchFamily="34" charset="0"/>
              </a:rPr>
              <a:t>Tools</a:t>
            </a:r>
            <a:r>
              <a:rPr lang="en-US" dirty="0" smtClean="0">
                <a:ea typeface="Segoe UI" pitchFamily="34" charset="0"/>
              </a:rPr>
              <a:t> &gt; </a:t>
            </a:r>
            <a:r>
              <a:rPr lang="en-US" b="1" dirty="0" smtClean="0">
                <a:ea typeface="Segoe UI" pitchFamily="34" charset="0"/>
              </a:rPr>
              <a:t>Model</a:t>
            </a:r>
            <a:r>
              <a:rPr lang="en-US" dirty="0" smtClean="0">
                <a:ea typeface="Segoe UI" pitchFamily="34" charset="0"/>
              </a:rPr>
              <a:t> </a:t>
            </a:r>
            <a:r>
              <a:rPr lang="en-US" b="1" dirty="0" smtClean="0">
                <a:ea typeface="Segoe UI" pitchFamily="34" charset="0"/>
              </a:rPr>
              <a:t>management</a:t>
            </a:r>
            <a:r>
              <a:rPr lang="en-US" dirty="0" smtClean="0">
                <a:ea typeface="Segoe UI" pitchFamily="34" charset="0"/>
              </a:rPr>
              <a:t> &gt; </a:t>
            </a:r>
            <a:r>
              <a:rPr lang="en-US" b="1" dirty="0" smtClean="0">
                <a:ea typeface="Segoe UI" pitchFamily="34" charset="0"/>
              </a:rPr>
              <a:t>Create</a:t>
            </a:r>
            <a:r>
              <a:rPr lang="en-US" dirty="0" smtClean="0">
                <a:ea typeface="Segoe UI" pitchFamily="34" charset="0"/>
              </a:rPr>
              <a:t> </a:t>
            </a:r>
            <a:r>
              <a:rPr lang="en-US" b="1" dirty="0" smtClean="0">
                <a:ea typeface="Segoe UI" pitchFamily="34" charset="0"/>
              </a:rPr>
              <a:t>model</a:t>
            </a:r>
            <a:r>
              <a:rPr lang="en-US" dirty="0" smtClean="0">
                <a:ea typeface="Segoe UI" pitchFamily="34" charset="0"/>
              </a:rPr>
              <a:t> from the main menu. </a:t>
            </a:r>
          </a:p>
          <a:p>
            <a:pPr marL="792952" lvl="2" indent="-228600">
              <a:buFont typeface="+mj-lt"/>
              <a:buAutoNum type="alphaLcPeriod"/>
            </a:pPr>
            <a:r>
              <a:rPr lang="en-US" dirty="0" smtClean="0">
                <a:ea typeface="Segoe UI" pitchFamily="34" charset="0"/>
              </a:rPr>
              <a:t>Model Name: </a:t>
            </a:r>
            <a:r>
              <a:rPr lang="en-US" b="1" dirty="0" err="1" smtClean="0">
                <a:ea typeface="Segoe UI" pitchFamily="34" charset="0"/>
              </a:rPr>
              <a:t>ContosoOrderEntry</a:t>
            </a:r>
            <a:r>
              <a:rPr lang="en-US" dirty="0" smtClean="0">
                <a:ea typeface="Segoe UI" pitchFamily="34" charset="0"/>
              </a:rPr>
              <a:t>.</a:t>
            </a:r>
          </a:p>
          <a:p>
            <a:pPr marL="792952" lvl="2" indent="-228600">
              <a:buFont typeface="+mj-lt"/>
              <a:buAutoNum type="alphaLcPeriod"/>
            </a:pPr>
            <a:r>
              <a:rPr lang="en-US" dirty="0" smtClean="0">
                <a:ea typeface="Segoe UI" pitchFamily="34" charset="0"/>
              </a:rPr>
              <a:t>Model Publisher: </a:t>
            </a:r>
            <a:r>
              <a:rPr lang="en-US" b="1" dirty="0" smtClean="0">
                <a:ea typeface="Segoe UI" pitchFamily="34" charset="0"/>
              </a:rPr>
              <a:t>Contoso IT</a:t>
            </a:r>
            <a:r>
              <a:rPr lang="en-US" dirty="0" smtClean="0">
                <a:ea typeface="Segoe UI" pitchFamily="34" charset="0"/>
              </a:rPr>
              <a:t>.</a:t>
            </a:r>
          </a:p>
          <a:p>
            <a:pPr marL="792952" lvl="2" indent="-228600">
              <a:buFont typeface="+mj-lt"/>
              <a:buAutoNum type="alphaLcPeriod"/>
            </a:pPr>
            <a:r>
              <a:rPr lang="en-US" dirty="0" smtClean="0">
                <a:ea typeface="Segoe UI" pitchFamily="34" charset="0"/>
              </a:rPr>
              <a:t>Layer: </a:t>
            </a:r>
            <a:r>
              <a:rPr lang="en-US" b="1" dirty="0" err="1" smtClean="0">
                <a:ea typeface="Segoe UI" pitchFamily="34" charset="0"/>
              </a:rPr>
              <a:t>Usr</a:t>
            </a:r>
            <a:r>
              <a:rPr lang="en-US" dirty="0" smtClean="0">
                <a:ea typeface="Segoe UI" pitchFamily="34" charset="0"/>
              </a:rPr>
              <a:t>.</a:t>
            </a:r>
          </a:p>
          <a:p>
            <a:pPr marL="792952" lvl="2" indent="-228600">
              <a:buFont typeface="+mj-lt"/>
              <a:buAutoNum type="alphaLcPeriod"/>
            </a:pPr>
            <a:r>
              <a:rPr lang="en-US" dirty="0" smtClean="0">
                <a:ea typeface="Segoe UI" pitchFamily="34" charset="0"/>
              </a:rPr>
              <a:t>Model Description: </a:t>
            </a:r>
            <a:r>
              <a:rPr lang="en-US" b="1" dirty="0" smtClean="0">
                <a:ea typeface="Segoe UI" pitchFamily="34" charset="0"/>
              </a:rPr>
              <a:t>Contoso order entry customizations</a:t>
            </a:r>
            <a:r>
              <a:rPr lang="en-US" dirty="0" smtClean="0">
                <a:ea typeface="Segoe UI" pitchFamily="34" charset="0"/>
              </a:rPr>
              <a:t>.</a:t>
            </a:r>
          </a:p>
          <a:p>
            <a:pPr marL="792952" lvl="2" indent="-228600">
              <a:buFont typeface="+mj-lt"/>
              <a:buAutoNum type="alphaLcPeriod"/>
            </a:pPr>
            <a:r>
              <a:rPr lang="en-US" dirty="0" smtClean="0">
                <a:ea typeface="Segoe UI" pitchFamily="34" charset="0"/>
              </a:rPr>
              <a:t>Model Display Name: </a:t>
            </a:r>
            <a:r>
              <a:rPr lang="en-US" b="1" dirty="0" err="1" smtClean="0">
                <a:ea typeface="Segoe UI" pitchFamily="34" charset="0"/>
              </a:rPr>
              <a:t>ContosoOrderEntry</a:t>
            </a:r>
            <a:r>
              <a:rPr lang="en-US" dirty="0" smtClean="0">
                <a:ea typeface="Segoe UI" pitchFamily="34" charset="0"/>
              </a:rPr>
              <a:t>.</a:t>
            </a:r>
          </a:p>
          <a:p>
            <a:pPr marL="228600" lvl="0" indent="-228600">
              <a:buFont typeface="+mj-lt"/>
              <a:buAutoNum type="arabicPeriod"/>
            </a:pPr>
            <a:r>
              <a:rPr lang="en-US" dirty="0" smtClean="0">
                <a:ea typeface="Segoe UI" pitchFamily="34" charset="0"/>
              </a:rPr>
              <a:t>Click </a:t>
            </a:r>
            <a:r>
              <a:rPr lang="en-US" b="1" dirty="0" smtClean="0">
                <a:ea typeface="Segoe UI" pitchFamily="34" charset="0"/>
              </a:rPr>
              <a:t>OK</a:t>
            </a:r>
            <a:r>
              <a:rPr lang="en-US" dirty="0" smtClean="0">
                <a:ea typeface="Segoe UI" pitchFamily="34" charset="0"/>
              </a:rPr>
              <a:t>.</a:t>
            </a:r>
          </a:p>
          <a:p>
            <a:pPr marL="228600" lvl="0" indent="-228600">
              <a:buFont typeface="+mj-lt"/>
              <a:buAutoNum type="arabicPeriod"/>
            </a:pPr>
            <a:endParaRPr lang="en-US" dirty="0" smtClean="0">
              <a:ea typeface="Segoe UI" pitchFamily="34" charset="0"/>
            </a:endParaRPr>
          </a:p>
          <a:p>
            <a:r>
              <a:rPr lang="en-US" b="1" dirty="0" smtClean="0">
                <a:ea typeface="Segoe UI" pitchFamily="34" charset="0"/>
              </a:rPr>
              <a:t>Procedure: Add a Form to a Model Using AOT</a:t>
            </a:r>
          </a:p>
          <a:p>
            <a:endParaRPr lang="en-US" b="1" dirty="0" smtClean="0">
              <a:ea typeface="Segoe UI" pitchFamily="34" charset="0"/>
            </a:endParaRPr>
          </a:p>
          <a:p>
            <a:r>
              <a:rPr lang="en-US" dirty="0" smtClean="0">
                <a:ea typeface="Segoe UI" pitchFamily="34" charset="0"/>
              </a:rPr>
              <a:t>To add a form to a model from the AOT, follow these steps:</a:t>
            </a:r>
          </a:p>
          <a:p>
            <a:endParaRPr lang="en-US" dirty="0" smtClean="0">
              <a:ea typeface="Segoe UI" pitchFamily="34" charset="0"/>
            </a:endParaRPr>
          </a:p>
          <a:p>
            <a:pPr marL="228600" lvl="0" indent="-228600">
              <a:buFont typeface="+mj-lt"/>
              <a:buAutoNum type="arabicPeriod"/>
            </a:pPr>
            <a:r>
              <a:rPr lang="en-US" dirty="0" smtClean="0">
                <a:ea typeface="Segoe UI" pitchFamily="34" charset="0"/>
              </a:rPr>
              <a:t>Within the Development Workspace, select </a:t>
            </a:r>
            <a:r>
              <a:rPr lang="en-US" b="1" dirty="0" smtClean="0">
                <a:ea typeface="Segoe UI" pitchFamily="34" charset="0"/>
              </a:rPr>
              <a:t>Tools</a:t>
            </a:r>
            <a:r>
              <a:rPr lang="en-US" dirty="0" smtClean="0">
                <a:ea typeface="Segoe UI" pitchFamily="34" charset="0"/>
              </a:rPr>
              <a:t> &gt; </a:t>
            </a:r>
            <a:r>
              <a:rPr lang="en-US" b="1" dirty="0" smtClean="0">
                <a:ea typeface="Segoe UI" pitchFamily="34" charset="0"/>
              </a:rPr>
              <a:t>Options</a:t>
            </a:r>
            <a:r>
              <a:rPr lang="en-US" dirty="0" smtClean="0">
                <a:ea typeface="Segoe UI" pitchFamily="34" charset="0"/>
              </a:rPr>
              <a:t> from the main menu.</a:t>
            </a:r>
          </a:p>
          <a:p>
            <a:pPr marL="228600" lvl="0" indent="-228600">
              <a:buFont typeface="+mj-lt"/>
              <a:buAutoNum type="arabicPeriod"/>
            </a:pPr>
            <a:r>
              <a:rPr lang="en-US" dirty="0" smtClean="0">
                <a:ea typeface="Segoe UI" pitchFamily="34" charset="0"/>
              </a:rPr>
              <a:t>Click </a:t>
            </a:r>
            <a:r>
              <a:rPr lang="en-US" b="1" dirty="0" smtClean="0">
                <a:ea typeface="Segoe UI" pitchFamily="34" charset="0"/>
              </a:rPr>
              <a:t>Development</a:t>
            </a:r>
            <a:r>
              <a:rPr lang="en-US" dirty="0" smtClean="0">
                <a:ea typeface="Segoe UI" pitchFamily="34" charset="0"/>
              </a:rPr>
              <a:t> from the options at the left of the screen. Under the </a:t>
            </a:r>
            <a:r>
              <a:rPr lang="en-US" b="1" dirty="0" smtClean="0">
                <a:ea typeface="Segoe UI" pitchFamily="34" charset="0"/>
              </a:rPr>
              <a:t>Application Object Tree</a:t>
            </a:r>
            <a:r>
              <a:rPr lang="en-US" dirty="0" smtClean="0">
                <a:ea typeface="Segoe UI" pitchFamily="34" charset="0"/>
              </a:rPr>
              <a:t> heading, select the following options:</a:t>
            </a:r>
          </a:p>
          <a:p>
            <a:pPr marL="792952" lvl="2" indent="-228600">
              <a:buFont typeface="+mj-lt"/>
              <a:buAutoNum type="alphaLcPeriod"/>
            </a:pPr>
            <a:r>
              <a:rPr lang="en-US" dirty="0" smtClean="0">
                <a:ea typeface="Segoe UI" pitchFamily="34" charset="0"/>
              </a:rPr>
              <a:t>Application object layer: </a:t>
            </a:r>
            <a:r>
              <a:rPr lang="en-US" b="1" dirty="0" smtClean="0">
                <a:ea typeface="Segoe UI" pitchFamily="34" charset="0"/>
              </a:rPr>
              <a:t>Show all layers</a:t>
            </a:r>
            <a:r>
              <a:rPr lang="en-US" dirty="0" smtClean="0">
                <a:ea typeface="Segoe UI" pitchFamily="34" charset="0"/>
              </a:rPr>
              <a:t>.</a:t>
            </a:r>
          </a:p>
          <a:p>
            <a:pPr marL="792952" lvl="2" indent="-228600">
              <a:buFont typeface="+mj-lt"/>
              <a:buAutoNum type="alphaLcPeriod"/>
            </a:pPr>
            <a:r>
              <a:rPr lang="en-US" dirty="0" smtClean="0">
                <a:ea typeface="Segoe UI" pitchFamily="34" charset="0"/>
              </a:rPr>
              <a:t>Application object model: </a:t>
            </a:r>
            <a:r>
              <a:rPr lang="en-US" b="1" dirty="0" smtClean="0">
                <a:ea typeface="Segoe UI" pitchFamily="34" charset="0"/>
              </a:rPr>
              <a:t>Show on all elements</a:t>
            </a:r>
            <a:r>
              <a:rPr lang="en-US" dirty="0" smtClean="0">
                <a:ea typeface="Segoe UI" pitchFamily="34" charset="0"/>
              </a:rPr>
              <a:t>.</a:t>
            </a:r>
          </a:p>
          <a:p>
            <a:pPr marL="228600" lvl="0" indent="-228600">
              <a:buFont typeface="+mj-lt"/>
              <a:buAutoNum type="arabicPeriod"/>
            </a:pPr>
            <a:r>
              <a:rPr lang="en-US" dirty="0" smtClean="0">
                <a:ea typeface="Segoe UI" pitchFamily="34" charset="0"/>
              </a:rPr>
              <a:t>Click </a:t>
            </a:r>
            <a:r>
              <a:rPr lang="en-US" b="1" dirty="0" smtClean="0">
                <a:ea typeface="Segoe UI" pitchFamily="34" charset="0"/>
              </a:rPr>
              <a:t>Status bar</a:t>
            </a:r>
            <a:r>
              <a:rPr lang="en-US" dirty="0" smtClean="0">
                <a:ea typeface="Segoe UI" pitchFamily="34" charset="0"/>
              </a:rPr>
              <a:t> from the options at the left of the screen. Select the </a:t>
            </a:r>
            <a:r>
              <a:rPr lang="en-US" b="1" dirty="0" smtClean="0">
                <a:ea typeface="Segoe UI" pitchFamily="34" charset="0"/>
              </a:rPr>
              <a:t>Show current model</a:t>
            </a:r>
            <a:r>
              <a:rPr lang="en-US" dirty="0" smtClean="0">
                <a:ea typeface="Segoe UI" pitchFamily="34" charset="0"/>
              </a:rPr>
              <a:t> option. Click </a:t>
            </a:r>
            <a:r>
              <a:rPr lang="en-US" b="1" dirty="0" smtClean="0">
                <a:ea typeface="Segoe UI" pitchFamily="34" charset="0"/>
              </a:rPr>
              <a:t>Close</a:t>
            </a:r>
            <a:r>
              <a:rPr lang="en-US" dirty="0" smtClean="0">
                <a:ea typeface="Segoe UI" pitchFamily="34" charset="0"/>
              </a:rPr>
              <a:t>.</a:t>
            </a:r>
          </a:p>
          <a:p>
            <a:pPr marL="228600" lvl="0" indent="-228600">
              <a:buFont typeface="+mj-lt"/>
              <a:buAutoNum type="arabicPeriod"/>
            </a:pPr>
            <a:r>
              <a:rPr lang="en-US" dirty="0" smtClean="0">
                <a:ea typeface="Segoe UI" pitchFamily="34" charset="0"/>
              </a:rPr>
              <a:t>In the Status bar, double-click the current model.</a:t>
            </a:r>
          </a:p>
          <a:p>
            <a:pPr marL="228600" lvl="0" indent="-228600">
              <a:buFont typeface="+mj-lt"/>
              <a:buAutoNum type="arabicPeriod"/>
            </a:pPr>
            <a:r>
              <a:rPr lang="en-US" dirty="0" smtClean="0">
                <a:ea typeface="Segoe UI" pitchFamily="34" charset="0"/>
              </a:rPr>
              <a:t>Select </a:t>
            </a:r>
            <a:r>
              <a:rPr lang="en-US" b="1" dirty="0" err="1" smtClean="0">
                <a:ea typeface="Segoe UI" pitchFamily="34" charset="0"/>
              </a:rPr>
              <a:t>ContosoOrderEntry</a:t>
            </a:r>
            <a:r>
              <a:rPr lang="en-US" dirty="0" smtClean="0">
                <a:ea typeface="Segoe UI" pitchFamily="34" charset="0"/>
              </a:rPr>
              <a:t>, and then click </a:t>
            </a:r>
            <a:r>
              <a:rPr lang="en-US" b="1" dirty="0" smtClean="0">
                <a:ea typeface="Segoe UI" pitchFamily="34" charset="0"/>
              </a:rPr>
              <a:t>OK</a:t>
            </a:r>
            <a:r>
              <a:rPr lang="en-US" dirty="0" smtClean="0">
                <a:ea typeface="Segoe UI" pitchFamily="34" charset="0"/>
              </a:rPr>
              <a:t>. Notice the current model has changed.</a:t>
            </a:r>
          </a:p>
          <a:p>
            <a:pPr marL="228600" lvl="0" indent="-228600">
              <a:buFont typeface="+mj-lt"/>
              <a:buAutoNum type="arabicPeriod"/>
            </a:pPr>
            <a:r>
              <a:rPr lang="en-US" dirty="0" smtClean="0">
                <a:ea typeface="Segoe UI" pitchFamily="34" charset="0"/>
              </a:rPr>
              <a:t>In the </a:t>
            </a:r>
            <a:r>
              <a:rPr lang="en-US" b="1" dirty="0" smtClean="0">
                <a:ea typeface="Segoe UI" pitchFamily="34" charset="0"/>
              </a:rPr>
              <a:t>AOT</a:t>
            </a:r>
            <a:r>
              <a:rPr lang="en-US" dirty="0" smtClean="0">
                <a:ea typeface="Segoe UI" pitchFamily="34" charset="0"/>
              </a:rPr>
              <a:t>, right-click </a:t>
            </a:r>
            <a:r>
              <a:rPr lang="en-US" b="1" dirty="0" smtClean="0">
                <a:ea typeface="Segoe UI" pitchFamily="34" charset="0"/>
              </a:rPr>
              <a:t>Forms</a:t>
            </a:r>
            <a:r>
              <a:rPr lang="en-US" dirty="0" smtClean="0">
                <a:ea typeface="Segoe UI" pitchFamily="34" charset="0"/>
              </a:rPr>
              <a:t>, select </a:t>
            </a:r>
            <a:r>
              <a:rPr lang="en-US" b="1" dirty="0" smtClean="0">
                <a:ea typeface="Segoe UI" pitchFamily="34" charset="0"/>
              </a:rPr>
              <a:t>New form </a:t>
            </a:r>
            <a:r>
              <a:rPr lang="en-US" dirty="0" smtClean="0">
                <a:ea typeface="Segoe UI" pitchFamily="34" charset="0"/>
              </a:rPr>
              <a:t>and name it</a:t>
            </a:r>
            <a:r>
              <a:rPr lang="en-US" b="1" dirty="0" smtClean="0">
                <a:ea typeface="Segoe UI" pitchFamily="34" charset="0"/>
              </a:rPr>
              <a:t> </a:t>
            </a:r>
            <a:r>
              <a:rPr lang="en-US" b="1" dirty="0" err="1" smtClean="0">
                <a:ea typeface="Segoe UI" pitchFamily="34" charset="0"/>
              </a:rPr>
              <a:t>ContosoForm</a:t>
            </a:r>
            <a:r>
              <a:rPr lang="en-US" dirty="0" smtClean="0">
                <a:ea typeface="Segoe UI" pitchFamily="34" charset="0"/>
              </a:rPr>
              <a:t>. Notice this object was created in the current model and layer displayed in the status bar.</a:t>
            </a:r>
          </a:p>
          <a:p>
            <a:pPr marL="0" indent="0">
              <a:buFont typeface="+mj-lt"/>
              <a:buNone/>
            </a:pPr>
            <a:endParaRPr lang="en-US" dirty="0" smtClean="0">
              <a:ea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dirty="0"/>
          </a:p>
        </p:txBody>
      </p:sp>
    </p:spTree>
    <p:extLst>
      <p:ext uri="{BB962C8B-B14F-4D97-AF65-F5344CB8AC3E}">
        <p14:creationId xmlns:p14="http://schemas.microsoft.com/office/powerpoint/2010/main" val="3063524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85011"/>
            <a:ext cx="6096000" cy="8300201"/>
          </a:xfrm>
        </p:spPr>
        <p:txBody>
          <a:bodyPr/>
          <a:lstStyle/>
          <a:p>
            <a:r>
              <a:rPr lang="en-US" b="1" dirty="0" smtClean="0">
                <a:ea typeface="Segoe UI" pitchFamily="34" charset="0"/>
              </a:rPr>
              <a:t>Manage Models Using AOT (continued)</a:t>
            </a:r>
          </a:p>
          <a:p>
            <a:endParaRPr lang="en-US" b="1" dirty="0">
              <a:ea typeface="Segoe UI" pitchFamily="34" charset="0"/>
            </a:endParaRPr>
          </a:p>
          <a:p>
            <a:r>
              <a:rPr lang="en-US" b="1" dirty="0" smtClean="0">
                <a:ea typeface="Segoe UI" pitchFamily="34" charset="0"/>
              </a:rPr>
              <a:t>Procedure</a:t>
            </a:r>
            <a:r>
              <a:rPr lang="en-US" b="1" dirty="0">
                <a:ea typeface="Segoe UI" pitchFamily="34" charset="0"/>
              </a:rPr>
              <a:t>: Show all Elements in a Model Using </a:t>
            </a:r>
            <a:r>
              <a:rPr lang="en-US" b="1" dirty="0" smtClean="0">
                <a:ea typeface="Segoe UI" pitchFamily="34" charset="0"/>
              </a:rPr>
              <a:t>AOT</a:t>
            </a:r>
          </a:p>
          <a:p>
            <a:endParaRPr lang="en-US" b="1" dirty="0">
              <a:ea typeface="Segoe UI" pitchFamily="34" charset="0"/>
            </a:endParaRPr>
          </a:p>
          <a:p>
            <a:r>
              <a:rPr lang="en-US" dirty="0">
                <a:ea typeface="Segoe UI" pitchFamily="34" charset="0"/>
              </a:rPr>
              <a:t>To add a form to a model from the AOT, follow these steps:</a:t>
            </a:r>
          </a:p>
          <a:p>
            <a:pPr marL="228600" lvl="0" indent="-228600">
              <a:buFont typeface="+mj-lt"/>
              <a:buAutoNum type="arabicPeriod"/>
            </a:pPr>
            <a:r>
              <a:rPr lang="en-US" dirty="0">
                <a:ea typeface="Segoe UI" pitchFamily="34" charset="0"/>
              </a:rPr>
              <a:t>Within the Development </a:t>
            </a:r>
            <a:r>
              <a:rPr lang="en-US" dirty="0" smtClean="0">
                <a:ea typeface="Segoe UI" pitchFamily="34" charset="0"/>
              </a:rPr>
              <a:t>Workspace, select </a:t>
            </a:r>
            <a:r>
              <a:rPr lang="en-US" b="1" dirty="0">
                <a:ea typeface="Segoe UI" pitchFamily="34" charset="0"/>
              </a:rPr>
              <a:t>Tools</a:t>
            </a:r>
            <a:r>
              <a:rPr lang="en-US" dirty="0">
                <a:ea typeface="Segoe UI" pitchFamily="34" charset="0"/>
              </a:rPr>
              <a:t> &gt; </a:t>
            </a:r>
            <a:r>
              <a:rPr lang="en-US" b="1" dirty="0">
                <a:ea typeface="Segoe UI" pitchFamily="34" charset="0"/>
              </a:rPr>
              <a:t>Model</a:t>
            </a:r>
            <a:r>
              <a:rPr lang="en-US" dirty="0">
                <a:ea typeface="Segoe UI" pitchFamily="34" charset="0"/>
              </a:rPr>
              <a:t> </a:t>
            </a:r>
            <a:r>
              <a:rPr lang="en-US" b="1" dirty="0">
                <a:ea typeface="Segoe UI" pitchFamily="34" charset="0"/>
              </a:rPr>
              <a:t>management</a:t>
            </a:r>
            <a:r>
              <a:rPr lang="en-US" dirty="0">
                <a:ea typeface="Segoe UI" pitchFamily="34" charset="0"/>
              </a:rPr>
              <a:t> &gt; </a:t>
            </a:r>
            <a:r>
              <a:rPr lang="en-US" b="1" dirty="0">
                <a:ea typeface="Segoe UI" pitchFamily="34" charset="0"/>
              </a:rPr>
              <a:t>Model elements </a:t>
            </a:r>
            <a:r>
              <a:rPr lang="en-US" dirty="0">
                <a:ea typeface="Segoe UI" pitchFamily="34" charset="0"/>
              </a:rPr>
              <a:t>from the main menu to all elements in the model store.</a:t>
            </a:r>
          </a:p>
          <a:p>
            <a:pPr marL="228600" indent="-228600">
              <a:buFont typeface="+mj-lt"/>
              <a:buAutoNum type="arabicPeriod"/>
            </a:pPr>
            <a:r>
              <a:rPr lang="en-US" dirty="0">
                <a:ea typeface="Segoe UI" pitchFamily="34" charset="0"/>
              </a:rPr>
              <a:t>Right-click </a:t>
            </a:r>
            <a:r>
              <a:rPr lang="en-US" dirty="0" smtClean="0">
                <a:ea typeface="Segoe UI" pitchFamily="34" charset="0"/>
              </a:rPr>
              <a:t>the </a:t>
            </a:r>
            <a:r>
              <a:rPr lang="en-US" b="1" dirty="0">
                <a:ea typeface="Segoe UI" pitchFamily="34" charset="0"/>
              </a:rPr>
              <a:t>Model</a:t>
            </a:r>
            <a:r>
              <a:rPr lang="en-US" dirty="0">
                <a:ea typeface="Segoe UI" pitchFamily="34" charset="0"/>
              </a:rPr>
              <a:t> column for one of the rows of </a:t>
            </a:r>
            <a:r>
              <a:rPr lang="en-US" dirty="0" smtClean="0">
                <a:ea typeface="Segoe UI" pitchFamily="34" charset="0"/>
              </a:rPr>
              <a:t>data, and then </a:t>
            </a:r>
            <a:r>
              <a:rPr lang="en-US" dirty="0">
                <a:ea typeface="Segoe UI" pitchFamily="34" charset="0"/>
              </a:rPr>
              <a:t>select </a:t>
            </a:r>
            <a:r>
              <a:rPr lang="en-US" b="1" dirty="0">
                <a:ea typeface="Segoe UI" pitchFamily="34" charset="0"/>
              </a:rPr>
              <a:t>Filter by field </a:t>
            </a:r>
            <a:r>
              <a:rPr lang="en-US" dirty="0">
                <a:ea typeface="Segoe UI" pitchFamily="34" charset="0"/>
              </a:rPr>
              <a:t>to filter by the model display name.</a:t>
            </a:r>
          </a:p>
          <a:p>
            <a:pPr marL="228600" lvl="0" indent="-228600">
              <a:buFont typeface="+mj-lt"/>
              <a:buAutoNum type="arabicPeriod"/>
            </a:pPr>
            <a:r>
              <a:rPr lang="en-US" dirty="0">
                <a:ea typeface="Segoe UI" pitchFamily="34" charset="0"/>
              </a:rPr>
              <a:t>Type </a:t>
            </a:r>
            <a:r>
              <a:rPr lang="en-US" b="1" dirty="0" err="1">
                <a:ea typeface="Segoe UI" pitchFamily="34" charset="0"/>
              </a:rPr>
              <a:t>ContosoOrder</a:t>
            </a:r>
            <a:r>
              <a:rPr lang="en-US" b="1" dirty="0">
                <a:ea typeface="Segoe UI" pitchFamily="34" charset="0"/>
              </a:rPr>
              <a:t>*</a:t>
            </a:r>
            <a:r>
              <a:rPr lang="en-US" dirty="0">
                <a:ea typeface="Segoe UI" pitchFamily="34" charset="0"/>
              </a:rPr>
              <a:t> to list all of the elements for the </a:t>
            </a:r>
            <a:r>
              <a:rPr lang="en-US" b="1" dirty="0" err="1">
                <a:ea typeface="Segoe UI" pitchFamily="34" charset="0"/>
              </a:rPr>
              <a:t>ContosoOrderEntry</a:t>
            </a:r>
            <a:r>
              <a:rPr lang="en-US" dirty="0">
                <a:ea typeface="Segoe UI" pitchFamily="34" charset="0"/>
              </a:rPr>
              <a:t> model.</a:t>
            </a:r>
          </a:p>
          <a:p>
            <a:pPr marL="228600" lvl="0" indent="-228600">
              <a:buFont typeface="+mj-lt"/>
              <a:buAutoNum type="arabicPeriod"/>
            </a:pPr>
            <a:r>
              <a:rPr lang="en-US" dirty="0">
                <a:ea typeface="Segoe UI" pitchFamily="34" charset="0"/>
              </a:rPr>
              <a:t>Notice that a simple form actually consists of multiple elements in the </a:t>
            </a:r>
            <a:r>
              <a:rPr lang="en-US" dirty="0" smtClean="0">
                <a:ea typeface="Segoe UI" pitchFamily="34" charset="0"/>
              </a:rPr>
              <a:t>model, </a:t>
            </a:r>
            <a:r>
              <a:rPr lang="en-US" dirty="0">
                <a:ea typeface="Segoe UI" pitchFamily="34" charset="0"/>
              </a:rPr>
              <a:t>such as the </a:t>
            </a:r>
            <a:r>
              <a:rPr lang="en-US" dirty="0" err="1">
                <a:ea typeface="Segoe UI" pitchFamily="34" charset="0"/>
              </a:rPr>
              <a:t>FormDataSource</a:t>
            </a:r>
            <a:r>
              <a:rPr lang="en-US" dirty="0">
                <a:ea typeface="Segoe UI" pitchFamily="34" charset="0"/>
              </a:rPr>
              <a:t>, </a:t>
            </a:r>
            <a:r>
              <a:rPr lang="en-US" dirty="0" err="1">
                <a:ea typeface="Segoe UI" pitchFamily="34" charset="0"/>
              </a:rPr>
              <a:t>FormMethod</a:t>
            </a:r>
            <a:r>
              <a:rPr lang="en-US" dirty="0">
                <a:ea typeface="Segoe UI" pitchFamily="34" charset="0"/>
              </a:rPr>
              <a:t>, and different security levels.</a:t>
            </a:r>
          </a:p>
          <a:p>
            <a:pPr marL="228600" indent="-228600">
              <a:buFont typeface="+mj-lt"/>
              <a:buAutoNum type="arabicPeriod"/>
            </a:pPr>
            <a:endParaRPr lang="en-US" dirty="0">
              <a:ea typeface="Segoe UI" pitchFamily="34" charset="0"/>
            </a:endParaRPr>
          </a:p>
          <a:p>
            <a:r>
              <a:rPr lang="en-US" b="1" dirty="0">
                <a:ea typeface="Segoe UI" pitchFamily="34" charset="0"/>
              </a:rPr>
              <a:t>Procedure: Move Element to Different Model Using </a:t>
            </a:r>
            <a:r>
              <a:rPr lang="en-US" b="1" dirty="0" smtClean="0">
                <a:ea typeface="Segoe UI" pitchFamily="34" charset="0"/>
              </a:rPr>
              <a:t>AOT</a:t>
            </a:r>
          </a:p>
          <a:p>
            <a:endParaRPr lang="en-US" b="1" dirty="0">
              <a:ea typeface="Segoe UI" pitchFamily="34" charset="0"/>
            </a:endParaRPr>
          </a:p>
          <a:p>
            <a:r>
              <a:rPr lang="en-US" dirty="0">
                <a:ea typeface="Segoe UI" pitchFamily="34" charset="0"/>
              </a:rPr>
              <a:t>To move the </a:t>
            </a:r>
            <a:r>
              <a:rPr lang="en-US" b="1" dirty="0" err="1">
                <a:ea typeface="Segoe UI" pitchFamily="34" charset="0"/>
              </a:rPr>
              <a:t>ContosoForm</a:t>
            </a:r>
            <a:r>
              <a:rPr lang="en-US" dirty="0">
                <a:ea typeface="Segoe UI" pitchFamily="34" charset="0"/>
              </a:rPr>
              <a:t> form from the </a:t>
            </a:r>
            <a:r>
              <a:rPr lang="en-US" b="1" dirty="0" err="1">
                <a:ea typeface="Segoe UI" pitchFamily="34" charset="0"/>
              </a:rPr>
              <a:t>ConosoOrderEntry</a:t>
            </a:r>
            <a:r>
              <a:rPr lang="en-US" dirty="0">
                <a:ea typeface="Segoe UI" pitchFamily="34" charset="0"/>
              </a:rPr>
              <a:t> model to the </a:t>
            </a:r>
            <a:r>
              <a:rPr lang="en-US" b="1" dirty="0">
                <a:ea typeface="Segoe UI" pitchFamily="34" charset="0"/>
              </a:rPr>
              <a:t>USR Model</a:t>
            </a:r>
            <a:r>
              <a:rPr lang="en-US" dirty="0">
                <a:ea typeface="Segoe UI" pitchFamily="34" charset="0"/>
              </a:rPr>
              <a:t>, follow these steps</a:t>
            </a:r>
            <a:r>
              <a:rPr lang="en-US" dirty="0" smtClean="0">
                <a:ea typeface="Segoe UI" pitchFamily="34" charset="0"/>
              </a:rPr>
              <a:t>:</a:t>
            </a:r>
          </a:p>
          <a:p>
            <a:endParaRPr lang="en-US" dirty="0">
              <a:ea typeface="Segoe UI" pitchFamily="34" charset="0"/>
            </a:endParaRPr>
          </a:p>
          <a:p>
            <a:pPr marL="228600" lvl="0" indent="-228600">
              <a:buFont typeface="+mj-lt"/>
              <a:buAutoNum type="arabicPeriod"/>
            </a:pPr>
            <a:r>
              <a:rPr lang="en-US" dirty="0">
                <a:ea typeface="Segoe UI" pitchFamily="34" charset="0"/>
              </a:rPr>
              <a:t>Within the Development </a:t>
            </a:r>
            <a:r>
              <a:rPr lang="en-US" dirty="0" smtClean="0">
                <a:ea typeface="Segoe UI" pitchFamily="34" charset="0"/>
              </a:rPr>
              <a:t>Workspace, navigate </a:t>
            </a:r>
            <a:r>
              <a:rPr lang="en-US" dirty="0">
                <a:ea typeface="Segoe UI" pitchFamily="34" charset="0"/>
              </a:rPr>
              <a:t>to </a:t>
            </a:r>
            <a:r>
              <a:rPr lang="en-US" b="1" dirty="0">
                <a:ea typeface="Segoe UI" pitchFamily="34" charset="0"/>
              </a:rPr>
              <a:t>AOT</a:t>
            </a:r>
            <a:r>
              <a:rPr lang="en-US" dirty="0">
                <a:ea typeface="Segoe UI" pitchFamily="34" charset="0"/>
              </a:rPr>
              <a:t> &gt; </a:t>
            </a:r>
            <a:r>
              <a:rPr lang="en-US" b="1" dirty="0">
                <a:ea typeface="Segoe UI" pitchFamily="34" charset="0"/>
              </a:rPr>
              <a:t>Forms</a:t>
            </a:r>
            <a:r>
              <a:rPr lang="en-US" dirty="0">
                <a:ea typeface="Segoe UI" pitchFamily="34" charset="0"/>
              </a:rPr>
              <a:t>. </a:t>
            </a:r>
          </a:p>
          <a:p>
            <a:pPr marL="228600" lvl="0" indent="-228600">
              <a:buFont typeface="+mj-lt"/>
              <a:buAutoNum type="arabicPeriod"/>
            </a:pPr>
            <a:r>
              <a:rPr lang="en-US" dirty="0">
                <a:ea typeface="Segoe UI" pitchFamily="34" charset="0"/>
              </a:rPr>
              <a:t>Right-click </a:t>
            </a:r>
            <a:r>
              <a:rPr lang="en-US" b="1" dirty="0" err="1" smtClean="0">
                <a:ea typeface="Segoe UI" pitchFamily="34" charset="0"/>
              </a:rPr>
              <a:t>ContosoForm</a:t>
            </a:r>
            <a:r>
              <a:rPr lang="en-US" dirty="0" smtClean="0">
                <a:ea typeface="Segoe UI" pitchFamily="34" charset="0"/>
              </a:rPr>
              <a:t>,</a:t>
            </a:r>
            <a:r>
              <a:rPr lang="en-US" b="1" dirty="0" smtClean="0">
                <a:ea typeface="Segoe UI" pitchFamily="34" charset="0"/>
              </a:rPr>
              <a:t> </a:t>
            </a:r>
            <a:r>
              <a:rPr lang="en-US" dirty="0" smtClean="0">
                <a:ea typeface="Segoe UI" pitchFamily="34" charset="0"/>
              </a:rPr>
              <a:t>and then </a:t>
            </a:r>
            <a:r>
              <a:rPr lang="en-US" dirty="0">
                <a:ea typeface="Segoe UI" pitchFamily="34" charset="0"/>
              </a:rPr>
              <a:t>select </a:t>
            </a:r>
            <a:r>
              <a:rPr lang="en-US" b="1" dirty="0">
                <a:ea typeface="Segoe UI" pitchFamily="34" charset="0"/>
              </a:rPr>
              <a:t>Move to Model</a:t>
            </a:r>
            <a:r>
              <a:rPr lang="en-US" dirty="0">
                <a:ea typeface="Segoe UI" pitchFamily="34" charset="0"/>
              </a:rPr>
              <a:t>.</a:t>
            </a:r>
          </a:p>
          <a:p>
            <a:pPr marL="228600" lvl="0" indent="-228600">
              <a:buFont typeface="+mj-lt"/>
              <a:buAutoNum type="arabicPeriod"/>
            </a:pPr>
            <a:r>
              <a:rPr lang="en-US" dirty="0" smtClean="0">
                <a:ea typeface="Segoe UI" pitchFamily="34" charset="0"/>
              </a:rPr>
              <a:t>Select </a:t>
            </a:r>
            <a:r>
              <a:rPr lang="en-US" b="1" dirty="0" smtClean="0">
                <a:ea typeface="Segoe UI" pitchFamily="34" charset="0"/>
              </a:rPr>
              <a:t>USR Model</a:t>
            </a:r>
            <a:r>
              <a:rPr lang="en-US" dirty="0" smtClean="0">
                <a:ea typeface="Segoe UI" pitchFamily="34" charset="0"/>
              </a:rPr>
              <a:t>, and then </a:t>
            </a:r>
            <a:r>
              <a:rPr lang="en-US" dirty="0">
                <a:ea typeface="Segoe UI" pitchFamily="34" charset="0"/>
              </a:rPr>
              <a:t>click </a:t>
            </a:r>
            <a:r>
              <a:rPr lang="en-US" b="1" dirty="0" smtClean="0">
                <a:ea typeface="Segoe UI" pitchFamily="34" charset="0"/>
              </a:rPr>
              <a:t>OK</a:t>
            </a:r>
            <a:r>
              <a:rPr lang="en-US" dirty="0" smtClean="0">
                <a:ea typeface="Segoe UI" pitchFamily="34" charset="0"/>
              </a:rPr>
              <a:t>.</a:t>
            </a:r>
            <a:endParaRPr lang="en-US" dirty="0">
              <a:ea typeface="Segoe UI" pitchFamily="34" charset="0"/>
            </a:endParaRPr>
          </a:p>
          <a:p>
            <a:pPr marL="228600" indent="-228600">
              <a:buFont typeface="+mj-lt"/>
              <a:buAutoNum type="arabicPeriod"/>
            </a:pPr>
            <a:r>
              <a:rPr lang="en-US" dirty="0">
                <a:ea typeface="Segoe UI" pitchFamily="34" charset="0"/>
              </a:rPr>
              <a:t>Notice that the form is now in </a:t>
            </a:r>
            <a:r>
              <a:rPr lang="en-US" b="1" dirty="0">
                <a:ea typeface="Segoe UI" pitchFamily="34" charset="0"/>
              </a:rPr>
              <a:t>USR Model</a:t>
            </a:r>
            <a:r>
              <a:rPr lang="en-US" dirty="0">
                <a:ea typeface="Segoe UI" pitchFamily="34" charset="0"/>
              </a:rPr>
              <a:t>.</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1237808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Segoe"/>
                <a:cs typeface="Segoe UI" pitchFamily="34" charset="0"/>
              </a:rPr>
              <a:t>To export the entire model store to a file, follow these steps:</a:t>
            </a:r>
          </a:p>
          <a:p>
            <a:pPr lvl="0"/>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Start &gt; Administrative Tools</a:t>
            </a:r>
            <a:r>
              <a:rPr lang="en-US" sz="1050" kern="1200" dirty="0" smtClean="0">
                <a:solidFill>
                  <a:schemeClr val="tx1"/>
                </a:solidFill>
                <a:effectLst/>
                <a:latin typeface="Segoe"/>
                <a:cs typeface="Segoe UI" pitchFamily="34" charset="0"/>
              </a:rPr>
              <a:t>.</a:t>
            </a:r>
            <a:r>
              <a:rPr lang="en-US" sz="1050" b="1" kern="1200" dirty="0" smtClean="0">
                <a:solidFill>
                  <a:schemeClr val="tx1"/>
                </a:solidFill>
                <a:effectLst/>
                <a:latin typeface="Segoe"/>
                <a:cs typeface="Segoe UI" pitchFamily="34" charset="0"/>
              </a:rPr>
              <a:t> </a:t>
            </a:r>
            <a:endParaRPr lang="en-US" sz="1050" kern="1200" dirty="0" smtClean="0">
              <a:solidFill>
                <a:schemeClr val="tx1"/>
              </a:solidFill>
              <a:effectLst/>
              <a:latin typeface="Segoe"/>
              <a:cs typeface="Segoe UI" pitchFamily="34" charset="0"/>
            </a:endParaRPr>
          </a:p>
          <a:p>
            <a:pPr marL="228600" lvl="0" indent="-228600">
              <a:buFont typeface="+mj-lt"/>
              <a:buAutoNum type="arabicPeriod"/>
            </a:pP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Right-click </a:t>
            </a:r>
            <a:r>
              <a:rPr lang="en-US" sz="1050" b="1" kern="1200" dirty="0" smtClean="0">
                <a:solidFill>
                  <a:schemeClr val="tx1"/>
                </a:solidFill>
                <a:effectLst/>
                <a:latin typeface="Segoe"/>
                <a:cs typeface="Segoe UI" pitchFamily="34" charset="0"/>
              </a:rPr>
              <a:t>Microsoft Dynamics AX 2012 Management Shell</a:t>
            </a:r>
            <a:r>
              <a:rPr lang="en-US" sz="1050" kern="1200" dirty="0" smtClean="0">
                <a:solidFill>
                  <a:schemeClr val="tx1"/>
                </a:solidFill>
                <a:effectLst/>
                <a:latin typeface="Segoe"/>
                <a:cs typeface="Segoe UI" pitchFamily="34" charset="0"/>
              </a:rPr>
              <a:t>,</a:t>
            </a:r>
            <a:r>
              <a:rPr lang="en-US" sz="1050" b="1" kern="1200" dirty="0" smtClean="0">
                <a:solidFill>
                  <a:schemeClr val="tx1"/>
                </a:solidFill>
                <a:effectLst/>
                <a:latin typeface="Segoe"/>
                <a:cs typeface="Segoe UI" pitchFamily="34" charset="0"/>
              </a:rPr>
              <a:t> </a:t>
            </a:r>
            <a:r>
              <a:rPr lang="en-US" sz="1050" kern="1200" dirty="0" smtClean="0">
                <a:solidFill>
                  <a:schemeClr val="tx1"/>
                </a:solidFill>
                <a:effectLst/>
                <a:latin typeface="Segoe"/>
                <a:cs typeface="Segoe UI" pitchFamily="34" charset="0"/>
              </a:rPr>
              <a:t>and then select </a:t>
            </a:r>
            <a:r>
              <a:rPr lang="en-US" sz="1050" b="1" kern="1200" dirty="0" smtClean="0">
                <a:solidFill>
                  <a:schemeClr val="tx1"/>
                </a:solidFill>
                <a:effectLst/>
                <a:latin typeface="Segoe"/>
                <a:cs typeface="Segoe UI" pitchFamily="34" charset="0"/>
              </a:rPr>
              <a:t>Run as Administrator</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Type the following command to export the model store (5 minutes to run, generates ~2 GB file):</a:t>
            </a:r>
          </a:p>
          <a:p>
            <a:pPr lvl="0"/>
            <a:r>
              <a:rPr lang="en-US" sz="1050" kern="1200" dirty="0" smtClean="0">
                <a:solidFill>
                  <a:schemeClr val="tx1"/>
                </a:solidFill>
                <a:effectLst/>
                <a:latin typeface="Segoe"/>
                <a:cs typeface="Segoe UI" pitchFamily="34" charset="0"/>
              </a:rPr>
              <a:t> </a:t>
            </a:r>
          </a:p>
          <a:p>
            <a:pPr lvl="1"/>
            <a:r>
              <a:rPr lang="en-US" kern="1200" dirty="0" smtClean="0">
                <a:solidFill>
                  <a:schemeClr val="tx1"/>
                </a:solidFill>
                <a:effectLst/>
                <a:latin typeface="Segoe"/>
                <a:cs typeface="Segoe UI" pitchFamily="34" charset="0"/>
              </a:rPr>
              <a:t> </a:t>
            </a:r>
            <a:r>
              <a:rPr lang="en-US" i="1" kern="1200" dirty="0" smtClean="0">
                <a:solidFill>
                  <a:schemeClr val="tx1"/>
                </a:solidFill>
                <a:effectLst/>
                <a:latin typeface="Segoe"/>
                <a:cs typeface="Segoe UI" pitchFamily="34" charset="0"/>
              </a:rPr>
              <a:t>Export-</a:t>
            </a:r>
            <a:r>
              <a:rPr lang="en-US" i="1" kern="1200" dirty="0" err="1" smtClean="0">
                <a:solidFill>
                  <a:schemeClr val="tx1"/>
                </a:solidFill>
                <a:effectLst/>
                <a:latin typeface="Segoe"/>
                <a:cs typeface="Segoe UI" pitchFamily="34" charset="0"/>
              </a:rPr>
              <a:t>AXModelStore</a:t>
            </a:r>
            <a:r>
              <a:rPr lang="en-US" i="1" kern="1200" dirty="0" smtClean="0">
                <a:solidFill>
                  <a:schemeClr val="tx1"/>
                </a:solidFill>
                <a:effectLst/>
                <a:latin typeface="Segoe"/>
                <a:cs typeface="Segoe UI" pitchFamily="34" charset="0"/>
              </a:rPr>
              <a:t> -file C:\ContosoModelStore.axmodelstore -Server AX2012-A -Database </a:t>
            </a:r>
            <a:r>
              <a:rPr lang="en-US" i="1" kern="1200" dirty="0" err="1" smtClean="0">
                <a:solidFill>
                  <a:schemeClr val="tx1"/>
                </a:solidFill>
                <a:effectLst/>
                <a:latin typeface="Segoe"/>
                <a:cs typeface="Segoe UI" pitchFamily="34" charset="0"/>
              </a:rPr>
              <a:t>MicrosoftDynamicsAX</a:t>
            </a:r>
            <a:r>
              <a:rPr lang="en-US" i="1" kern="1200" dirty="0" smtClean="0">
                <a:solidFill>
                  <a:schemeClr val="tx1"/>
                </a:solidFill>
                <a:effectLst/>
                <a:latin typeface="Segoe"/>
                <a:cs typeface="Segoe UI" pitchFamily="34" charset="0"/>
              </a:rPr>
              <a:t> -Details -verbose</a:t>
            </a:r>
            <a:endParaRPr lang="en-US" kern="1200" dirty="0" smtClean="0">
              <a:solidFill>
                <a:schemeClr val="tx1"/>
              </a:solidFill>
              <a:effectLst/>
              <a:latin typeface="Segoe"/>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dirty="0"/>
          </a:p>
        </p:txBody>
      </p:sp>
    </p:spTree>
    <p:extLst>
      <p:ext uri="{BB962C8B-B14F-4D97-AF65-F5344CB8AC3E}">
        <p14:creationId xmlns:p14="http://schemas.microsoft.com/office/powerpoint/2010/main" val="4227975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Segoe"/>
                <a:cs typeface="Segoe UI" pitchFamily="34" charset="0"/>
              </a:rPr>
              <a:t>As part of the Microsoft Dynamics AX 2012 application life cycle, every implementation should include several separate environments to reliably control what code ends up running on the customer’s production system.  </a:t>
            </a:r>
          </a:p>
          <a:p>
            <a:r>
              <a:rPr lang="en-US" sz="1050" kern="1200" dirty="0" smtClean="0">
                <a:solidFill>
                  <a:schemeClr val="tx1"/>
                </a:solidFill>
                <a:effectLst/>
                <a:latin typeface="Segoe"/>
                <a:cs typeface="Segoe UI" pitchFamily="34" charset="0"/>
              </a:rPr>
              <a:t> </a:t>
            </a:r>
          </a:p>
          <a:p>
            <a:r>
              <a:rPr lang="en-US" sz="1050" kern="1200" dirty="0" smtClean="0">
                <a:solidFill>
                  <a:schemeClr val="tx1"/>
                </a:solidFill>
                <a:effectLst/>
                <a:latin typeface="Segoe"/>
                <a:cs typeface="Segoe UI" pitchFamily="34" charset="0"/>
              </a:rPr>
              <a:t>This section describes best practices for moving Microsoft Dynamics AX 2012 customizations into the production environment, while minimizing downtime. </a:t>
            </a:r>
          </a:p>
          <a:p>
            <a:r>
              <a:rPr lang="en-US" sz="1050" kern="1200" dirty="0" smtClean="0">
                <a:solidFill>
                  <a:schemeClr val="tx1"/>
                </a:solidFill>
                <a:effectLst/>
                <a:latin typeface="Segoe"/>
                <a:cs typeface="Segoe UI" pitchFamily="34" charset="0"/>
              </a:rPr>
              <a:t> </a:t>
            </a:r>
          </a:p>
          <a:p>
            <a:r>
              <a:rPr lang="en-US" sz="1050" kern="1200" dirty="0" smtClean="0">
                <a:solidFill>
                  <a:schemeClr val="tx1"/>
                </a:solidFill>
                <a:effectLst/>
                <a:latin typeface="Segoe"/>
                <a:cs typeface="Segoe UI" pitchFamily="34" charset="0"/>
              </a:rPr>
              <a:t>This section assumes that customers and partners are running a system that has the following characteristics: </a:t>
            </a:r>
          </a:p>
          <a:p>
            <a:r>
              <a:rPr lang="en-US" sz="1050" kern="1200" dirty="0" smtClean="0">
                <a:solidFill>
                  <a:schemeClr val="tx1"/>
                </a:solidFill>
                <a:effectLst/>
                <a:latin typeface="Segoe"/>
                <a:cs typeface="Segoe UI" pitchFamily="34" charset="0"/>
              </a:rPr>
              <a:t> </a:t>
            </a:r>
          </a:p>
          <a:p>
            <a:pPr marL="171450" lvl="0" indent="-171450">
              <a:buFont typeface="Arial" panose="020B0604020202020204" pitchFamily="34" charset="0"/>
              <a:buChar char="•"/>
            </a:pPr>
            <a:r>
              <a:rPr lang="en-US" sz="1050" kern="1200" dirty="0" smtClean="0">
                <a:solidFill>
                  <a:schemeClr val="tx1"/>
                </a:solidFill>
                <a:effectLst/>
                <a:latin typeface="Segoe"/>
                <a:cs typeface="Segoe UI" pitchFamily="34" charset="0"/>
              </a:rPr>
              <a:t>Test or pre-production environments are built based on the production environment. </a:t>
            </a:r>
          </a:p>
          <a:p>
            <a:pPr marL="171450" lvl="0" indent="-171450">
              <a:buFont typeface="Arial" panose="020B0604020202020204" pitchFamily="34" charset="0"/>
              <a:buChar char="•"/>
            </a:pPr>
            <a:r>
              <a:rPr lang="en-US" sz="1050" kern="1200" dirty="0" smtClean="0">
                <a:solidFill>
                  <a:schemeClr val="tx1"/>
                </a:solidFill>
                <a:effectLst/>
                <a:latin typeface="Segoe"/>
                <a:cs typeface="Segoe UI" pitchFamily="34" charset="0"/>
              </a:rPr>
              <a:t>Modifications are applied first to test or pre-production environments, and then tested. </a:t>
            </a:r>
          </a:p>
          <a:p>
            <a:pPr marL="171450" lvl="0" indent="-171450">
              <a:buFont typeface="Arial" panose="020B0604020202020204" pitchFamily="34" charset="0"/>
              <a:buChar char="•"/>
            </a:pPr>
            <a:r>
              <a:rPr lang="en-US" sz="1050" kern="1200" dirty="0" smtClean="0">
                <a:solidFill>
                  <a:schemeClr val="tx1"/>
                </a:solidFill>
                <a:effectLst/>
                <a:latin typeface="Segoe"/>
                <a:cs typeface="Segoe UI" pitchFamily="34" charset="0"/>
              </a:rPr>
              <a:t>Modifications are then deployed to the production environment.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dirty="0"/>
          </a:p>
        </p:txBody>
      </p:sp>
    </p:spTree>
    <p:extLst>
      <p:ext uri="{BB962C8B-B14F-4D97-AF65-F5344CB8AC3E}">
        <p14:creationId xmlns:p14="http://schemas.microsoft.com/office/powerpoint/2010/main" val="1597066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effectLst/>
                <a:latin typeface="Segoe"/>
                <a:cs typeface="Segoe UI" pitchFamily="34" charset="0"/>
              </a:rPr>
              <a:t>Metadata can be moved by using export/import files (XPOs), models, or by moving the entire model store at the same time. There are advantages and disadvantages to each approach.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dirty="0"/>
          </a:p>
        </p:txBody>
      </p:sp>
    </p:spTree>
    <p:extLst>
      <p:ext uri="{BB962C8B-B14F-4D97-AF65-F5344CB8AC3E}">
        <p14:creationId xmlns:p14="http://schemas.microsoft.com/office/powerpoint/2010/main" val="54017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2190304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dirty="0"/>
          </a:p>
        </p:txBody>
      </p:sp>
    </p:spTree>
    <p:extLst>
      <p:ext uri="{BB962C8B-B14F-4D97-AF65-F5344CB8AC3E}">
        <p14:creationId xmlns:p14="http://schemas.microsoft.com/office/powerpoint/2010/main" val="3471733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4029670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sz="1050" b="1" kern="1200" dirty="0" smtClean="0">
                <a:solidFill>
                  <a:schemeClr val="tx1"/>
                </a:solidFill>
                <a:effectLst/>
                <a:latin typeface="Segoe"/>
                <a:cs typeface="Segoe UI" pitchFamily="34" charset="0"/>
              </a:rPr>
              <a:t>Recommended Code Deployment Process</a:t>
            </a:r>
          </a:p>
          <a:p>
            <a:endParaRPr lang="en-US" sz="1050" kern="1200" dirty="0" smtClean="0">
              <a:solidFill>
                <a:schemeClr val="tx1"/>
              </a:solidFill>
              <a:effectLst/>
              <a:latin typeface="Segoe"/>
              <a:cs typeface="Segoe UI" pitchFamily="34" charset="0"/>
            </a:endParaRPr>
          </a:p>
          <a:p>
            <a:pPr marL="0" indent="0">
              <a:buFont typeface="+mj-lt"/>
              <a:buNone/>
            </a:pPr>
            <a:r>
              <a:rPr lang="en-US" sz="1050" kern="1200" dirty="0" smtClean="0">
                <a:solidFill>
                  <a:schemeClr val="tx1"/>
                </a:solidFill>
                <a:effectLst/>
                <a:latin typeface="Segoe"/>
                <a:cs typeface="Segoe UI" pitchFamily="34" charset="0"/>
              </a:rPr>
              <a:t>The recommended process for deploying customizations is (detailed instructions are following): </a:t>
            </a:r>
          </a:p>
          <a:p>
            <a:pPr marL="0" indent="0">
              <a:buFont typeface="+mj-lt"/>
              <a:buNone/>
            </a:pP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Ensure that the source system is ready for export. </a:t>
            </a:r>
          </a:p>
          <a:p>
            <a:pPr marL="228600" lvl="0" indent="-228600">
              <a:buFont typeface="+mj-lt"/>
              <a:buAutoNum type="arabicPeriod"/>
            </a:pPr>
            <a:r>
              <a:rPr lang="en-US" sz="1050" kern="1200" dirty="0" smtClean="0">
                <a:solidFill>
                  <a:schemeClr val="tx1"/>
                </a:solidFill>
                <a:effectLst/>
                <a:latin typeface="Segoe"/>
                <a:cs typeface="Segoe UI" pitchFamily="34" charset="0"/>
              </a:rPr>
              <a:t>Export from the source environment. </a:t>
            </a:r>
          </a:p>
          <a:p>
            <a:pPr marL="228600" lvl="0" indent="-228600">
              <a:buFont typeface="+mj-lt"/>
              <a:buAutoNum type="arabicPeriod"/>
            </a:pPr>
            <a:r>
              <a:rPr lang="en-US" sz="1050" kern="1200" dirty="0" smtClean="0">
                <a:solidFill>
                  <a:schemeClr val="tx1"/>
                </a:solidFill>
                <a:effectLst/>
                <a:latin typeface="Segoe"/>
                <a:cs typeface="Segoe UI" pitchFamily="34" charset="0"/>
              </a:rPr>
              <a:t>Prepare the target environment for deployment. </a:t>
            </a:r>
          </a:p>
          <a:p>
            <a:pPr marL="228600" lvl="0" indent="-228600">
              <a:buFont typeface="+mj-lt"/>
              <a:buAutoNum type="arabicPeriod"/>
            </a:pPr>
            <a:r>
              <a:rPr lang="en-US" sz="1050" kern="1200" dirty="0" smtClean="0">
                <a:solidFill>
                  <a:schemeClr val="tx1"/>
                </a:solidFill>
                <a:effectLst/>
                <a:latin typeface="Segoe"/>
                <a:cs typeface="Segoe UI" pitchFamily="34" charset="0"/>
              </a:rPr>
              <a:t>Import to the target system. </a:t>
            </a:r>
          </a:p>
          <a:p>
            <a:pPr marL="228600" lvl="0" indent="-228600">
              <a:buFont typeface="+mj-lt"/>
              <a:buAutoNum type="arabicPeriod"/>
            </a:pPr>
            <a:r>
              <a:rPr lang="en-US" sz="1050" kern="1200" dirty="0" smtClean="0">
                <a:solidFill>
                  <a:schemeClr val="tx1"/>
                </a:solidFill>
                <a:effectLst/>
                <a:latin typeface="Segoe"/>
                <a:cs typeface="Segoe UI" pitchFamily="34" charset="0"/>
              </a:rPr>
              <a:t>Finalize the deployment. </a:t>
            </a:r>
          </a:p>
          <a:p>
            <a:endParaRPr lang="en-US" sz="1050" b="1" kern="1200" dirty="0" smtClean="0">
              <a:solidFill>
                <a:schemeClr val="tx1"/>
              </a:solidFill>
              <a:effectLst/>
              <a:latin typeface="Segoe"/>
              <a:cs typeface="Segoe UI" pitchFamily="34" charset="0"/>
            </a:endParaRPr>
          </a:p>
          <a:p>
            <a:r>
              <a:rPr lang="en-US" sz="1050" b="1" kern="1200" dirty="0" smtClean="0">
                <a:solidFill>
                  <a:schemeClr val="tx1"/>
                </a:solidFill>
                <a:effectLst/>
                <a:latin typeface="Segoe"/>
                <a:cs typeface="Segoe UI" pitchFamily="34" charset="0"/>
              </a:rPr>
              <a:t>Tip</a:t>
            </a:r>
            <a:r>
              <a:rPr lang="en-US" sz="1050" kern="1200" dirty="0" smtClean="0">
                <a:solidFill>
                  <a:schemeClr val="tx1"/>
                </a:solidFill>
                <a:effectLst/>
                <a:latin typeface="Segoe"/>
                <a:cs typeface="Segoe UI" pitchFamily="34" charset="0"/>
              </a:rPr>
              <a:t>: To avoid element ID conflicts later on, it is essential that the target database (especially in production) is initialized from an exported source database—not individual model files.</a:t>
            </a:r>
          </a:p>
          <a:p>
            <a:endParaRPr lang="en-US" sz="1050" b="1" kern="1200" dirty="0" smtClean="0">
              <a:solidFill>
                <a:schemeClr val="tx1"/>
              </a:solidFill>
              <a:effectLst/>
              <a:latin typeface="Segoe"/>
              <a:cs typeface="Segoe UI" pitchFamily="34" charset="0"/>
            </a:endParaRPr>
          </a:p>
          <a:p>
            <a:r>
              <a:rPr lang="en-US" sz="1050" b="1" kern="1200" dirty="0" smtClean="0">
                <a:solidFill>
                  <a:schemeClr val="tx1"/>
                </a:solidFill>
                <a:effectLst/>
                <a:latin typeface="Segoe"/>
                <a:cs typeface="Segoe UI" pitchFamily="34" charset="0"/>
              </a:rPr>
              <a:t>Ensure that the source system is ready for export</a:t>
            </a:r>
          </a:p>
          <a:p>
            <a:r>
              <a:rPr lang="en-US" sz="1050" kern="1200" dirty="0" smtClean="0">
                <a:solidFill>
                  <a:schemeClr val="tx1"/>
                </a:solidFill>
                <a:effectLst/>
                <a:latin typeface="Segoe"/>
                <a:cs typeface="Segoe UI" pitchFamily="34" charset="0"/>
              </a:rPr>
              <a:t>To properly ensure that the source system is ready for export, follow these steps:</a:t>
            </a:r>
          </a:p>
          <a:p>
            <a:pPr marL="228600" lvl="0" indent="-228600">
              <a:buFont typeface="+mj-lt"/>
              <a:buAutoNum type="arabicPeriod"/>
            </a:pPr>
            <a:r>
              <a:rPr lang="en-US" sz="1050" kern="1200" dirty="0" smtClean="0">
                <a:solidFill>
                  <a:schemeClr val="tx1"/>
                </a:solidFill>
                <a:effectLst/>
                <a:latin typeface="Segoe"/>
                <a:cs typeface="Segoe UI" pitchFamily="34" charset="0"/>
              </a:rPr>
              <a:t>Grant necessary permissions to the deployment account</a:t>
            </a:r>
          </a:p>
          <a:p>
            <a:pPr marL="228600" lvl="0" indent="-228600">
              <a:buFont typeface="+mj-lt"/>
              <a:buAutoNum type="arabicPeriod"/>
            </a:pPr>
            <a:r>
              <a:rPr lang="en-US" sz="1050" kern="1200" dirty="0" smtClean="0">
                <a:solidFill>
                  <a:schemeClr val="tx1"/>
                </a:solidFill>
                <a:effectLst/>
                <a:latin typeface="Segoe"/>
                <a:cs typeface="Segoe UI" pitchFamily="34" charset="0"/>
              </a:rPr>
              <a:t>Re-import all web content into the AOT</a:t>
            </a:r>
          </a:p>
          <a:p>
            <a:pPr marL="228600" lvl="0" indent="-228600">
              <a:buFont typeface="+mj-lt"/>
              <a:buAutoNum type="arabicPeriod"/>
            </a:pPr>
            <a:r>
              <a:rPr lang="en-US" sz="1050" kern="1200" dirty="0" smtClean="0">
                <a:solidFill>
                  <a:schemeClr val="tx1"/>
                </a:solidFill>
                <a:effectLst/>
                <a:latin typeface="Segoe"/>
                <a:cs typeface="Segoe UI" pitchFamily="34" charset="0"/>
              </a:rPr>
              <a:t>Compile the application and generate CIL</a:t>
            </a:r>
          </a:p>
          <a:p>
            <a:endParaRPr lang="en-US" sz="1050" b="1" kern="1200" dirty="0" smtClean="0">
              <a:solidFill>
                <a:schemeClr val="tx1"/>
              </a:solidFill>
              <a:effectLst/>
              <a:latin typeface="Segoe"/>
              <a:cs typeface="Segoe UI" pitchFamily="34" charset="0"/>
            </a:endParaRPr>
          </a:p>
          <a:p>
            <a:r>
              <a:rPr lang="en-US" sz="1050" b="1" kern="1200" dirty="0" smtClean="0">
                <a:solidFill>
                  <a:schemeClr val="tx1"/>
                </a:solidFill>
                <a:effectLst/>
                <a:latin typeface="Segoe"/>
                <a:cs typeface="Segoe UI" pitchFamily="34" charset="0"/>
              </a:rPr>
              <a:t>Export from the source environment</a:t>
            </a:r>
          </a:p>
          <a:p>
            <a:r>
              <a:rPr lang="en-US" sz="1050" kern="1200" dirty="0" smtClean="0">
                <a:solidFill>
                  <a:schemeClr val="tx1"/>
                </a:solidFill>
                <a:effectLst/>
                <a:latin typeface="Segoe"/>
                <a:cs typeface="Segoe UI" pitchFamily="34" charset="0"/>
              </a:rPr>
              <a:t>After the source environment is ready for export, the metadata, workflows, integration ports, and any other necessary data can be exported from the source system. </a:t>
            </a:r>
          </a:p>
          <a:p>
            <a:pPr marL="228600" lvl="0" indent="-228600">
              <a:buFont typeface="+mj-lt"/>
              <a:buAutoNum type="arabicPeriod"/>
            </a:pPr>
            <a:r>
              <a:rPr lang="en-US" sz="1050" kern="1200" dirty="0" smtClean="0">
                <a:solidFill>
                  <a:schemeClr val="tx1"/>
                </a:solidFill>
                <a:effectLst/>
                <a:latin typeface="Segoe"/>
                <a:cs typeface="Segoe UI" pitchFamily="34" charset="0"/>
              </a:rPr>
              <a:t>Export metadata</a:t>
            </a:r>
          </a:p>
          <a:p>
            <a:pPr marL="228600" lvl="0" indent="-228600">
              <a:buFont typeface="+mj-lt"/>
              <a:buAutoNum type="arabicPeriod"/>
            </a:pPr>
            <a:r>
              <a:rPr lang="en-US" sz="1050" kern="1200" dirty="0" smtClean="0">
                <a:solidFill>
                  <a:schemeClr val="tx1"/>
                </a:solidFill>
                <a:effectLst/>
                <a:latin typeface="Segoe"/>
                <a:cs typeface="Segoe UI" pitchFamily="34" charset="0"/>
              </a:rPr>
              <a:t>Export workflows from source environment</a:t>
            </a:r>
          </a:p>
          <a:p>
            <a:pPr marL="228600" lvl="0" indent="-228600">
              <a:buFont typeface="+mj-lt"/>
              <a:buAutoNum type="arabicPeriod"/>
            </a:pPr>
            <a:r>
              <a:rPr lang="en-US" sz="1050" kern="1200" dirty="0" smtClean="0">
                <a:solidFill>
                  <a:schemeClr val="tx1"/>
                </a:solidFill>
                <a:effectLst/>
                <a:latin typeface="Segoe"/>
                <a:cs typeface="Segoe UI" pitchFamily="34" charset="0"/>
              </a:rPr>
              <a:t>Export integration ports from source environment</a:t>
            </a:r>
          </a:p>
          <a:p>
            <a:endParaRPr lang="en-US" sz="1050" b="1" kern="1200" dirty="0" smtClean="0">
              <a:solidFill>
                <a:schemeClr val="tx1"/>
              </a:solidFill>
              <a:effectLst/>
              <a:latin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dirty="0"/>
          </a:p>
        </p:txBody>
      </p:sp>
    </p:spTree>
    <p:extLst>
      <p:ext uri="{BB962C8B-B14F-4D97-AF65-F5344CB8AC3E}">
        <p14:creationId xmlns:p14="http://schemas.microsoft.com/office/powerpoint/2010/main" val="124478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457200"/>
            <a:ext cx="6096000" cy="8228012"/>
          </a:xfrm>
        </p:spPr>
        <p:txBody>
          <a:bodyPr/>
          <a:lstStyle/>
          <a:p>
            <a:r>
              <a:rPr lang="en-US" b="1" dirty="0" smtClean="0">
                <a:latin typeface="Segoe"/>
                <a:cs typeface="Segoe UI" pitchFamily="34" charset="0"/>
              </a:rPr>
              <a:t>Code Deployment Process Using Model Store (continued)</a:t>
            </a:r>
          </a:p>
          <a:p>
            <a:endParaRPr lang="en-US" b="1" dirty="0">
              <a:latin typeface="Segoe"/>
              <a:cs typeface="Segoe UI" pitchFamily="34" charset="0"/>
            </a:endParaRPr>
          </a:p>
          <a:p>
            <a:r>
              <a:rPr lang="en-US" b="1" dirty="0" smtClean="0">
                <a:latin typeface="Segoe"/>
                <a:cs typeface="Segoe UI" pitchFamily="34" charset="0"/>
              </a:rPr>
              <a:t>Prepare </a:t>
            </a:r>
            <a:r>
              <a:rPr lang="en-US" b="1" dirty="0">
                <a:latin typeface="Segoe"/>
                <a:cs typeface="Segoe UI" pitchFamily="34" charset="0"/>
              </a:rPr>
              <a:t>the target environment for deployment</a:t>
            </a:r>
          </a:p>
          <a:p>
            <a:pPr marL="228600" lvl="0" indent="-228600">
              <a:buFont typeface="+mj-lt"/>
              <a:buAutoNum type="arabicPeriod"/>
            </a:pPr>
            <a:r>
              <a:rPr lang="en-US" dirty="0">
                <a:latin typeface="Segoe"/>
                <a:cs typeface="Segoe UI" pitchFamily="34" charset="0"/>
              </a:rPr>
              <a:t>Grant necessary permissions to the deployment account</a:t>
            </a:r>
          </a:p>
          <a:p>
            <a:pPr marL="228600" lvl="0" indent="-228600">
              <a:buFont typeface="+mj-lt"/>
              <a:buAutoNum type="arabicPeriod"/>
            </a:pPr>
            <a:r>
              <a:rPr lang="en-US" dirty="0">
                <a:latin typeface="Segoe"/>
                <a:cs typeface="Segoe UI" pitchFamily="34" charset="0"/>
              </a:rPr>
              <a:t>Drain active users and reject new clients</a:t>
            </a:r>
          </a:p>
          <a:p>
            <a:pPr marL="228600" lvl="0" indent="-228600">
              <a:buFont typeface="+mj-lt"/>
              <a:buAutoNum type="arabicPeriod"/>
            </a:pPr>
            <a:r>
              <a:rPr lang="en-US" dirty="0">
                <a:latin typeface="Segoe"/>
                <a:cs typeface="Segoe UI" pitchFamily="34" charset="0"/>
              </a:rPr>
              <a:t>Remove any active users</a:t>
            </a:r>
          </a:p>
          <a:p>
            <a:pPr marL="228600" lvl="0" indent="-228600">
              <a:buFont typeface="+mj-lt"/>
              <a:buAutoNum type="arabicPeriod"/>
            </a:pPr>
            <a:r>
              <a:rPr lang="en-US" dirty="0">
                <a:latin typeface="Segoe"/>
                <a:cs typeface="Segoe UI" pitchFamily="34" charset="0"/>
              </a:rPr>
              <a:t>Stop all </a:t>
            </a:r>
            <a:r>
              <a:rPr lang="en-US" dirty="0" smtClean="0">
                <a:latin typeface="Segoe"/>
                <a:cs typeface="Segoe UI" pitchFamily="34" charset="0"/>
              </a:rPr>
              <a:t>AOS’s </a:t>
            </a:r>
            <a:r>
              <a:rPr lang="en-US" dirty="0">
                <a:latin typeface="Segoe"/>
                <a:cs typeface="Segoe UI" pitchFamily="34" charset="0"/>
              </a:rPr>
              <a:t>in the target environment</a:t>
            </a:r>
          </a:p>
          <a:p>
            <a:endParaRPr lang="en-US" b="1" dirty="0">
              <a:latin typeface="Segoe"/>
              <a:cs typeface="Segoe UI" pitchFamily="34" charset="0"/>
            </a:endParaRPr>
          </a:p>
          <a:p>
            <a:r>
              <a:rPr lang="en-US" b="1" dirty="0">
                <a:latin typeface="Segoe"/>
                <a:cs typeface="Segoe UI" pitchFamily="34" charset="0"/>
              </a:rPr>
              <a:t>Import to the target system</a:t>
            </a:r>
          </a:p>
          <a:p>
            <a:pPr marL="228600" lvl="0" indent="-228600">
              <a:buFont typeface="+mj-lt"/>
              <a:buAutoNum type="arabicPeriod"/>
            </a:pPr>
            <a:r>
              <a:rPr lang="en-US" dirty="0">
                <a:latin typeface="Segoe"/>
                <a:cs typeface="Segoe UI" pitchFamily="34" charset="0"/>
              </a:rPr>
              <a:t>Copy all deployment artifacts to the target environment</a:t>
            </a:r>
          </a:p>
          <a:p>
            <a:pPr marL="228600" lvl="0" indent="-228600">
              <a:buFont typeface="+mj-lt"/>
              <a:buAutoNum type="arabicPeriod"/>
            </a:pPr>
            <a:r>
              <a:rPr lang="en-US" dirty="0">
                <a:latin typeface="Segoe"/>
                <a:cs typeface="Segoe UI" pitchFamily="34" charset="0"/>
              </a:rPr>
              <a:t>Import metadata to the target environment</a:t>
            </a:r>
          </a:p>
          <a:p>
            <a:pPr marL="228600" lvl="0" indent="-228600">
              <a:buFont typeface="+mj-lt"/>
              <a:buAutoNum type="arabicPeriod"/>
            </a:pPr>
            <a:r>
              <a:rPr lang="en-US" dirty="0">
                <a:latin typeface="Segoe"/>
                <a:cs typeface="Segoe UI" pitchFamily="34" charset="0"/>
              </a:rPr>
              <a:t>Start </a:t>
            </a:r>
            <a:r>
              <a:rPr lang="en-US" dirty="0" smtClean="0">
                <a:latin typeface="Segoe"/>
                <a:cs typeface="Segoe UI" pitchFamily="34" charset="0"/>
              </a:rPr>
              <a:t>Microsoft Dynamics AX </a:t>
            </a:r>
            <a:r>
              <a:rPr lang="en-US" dirty="0">
                <a:latin typeface="Segoe"/>
                <a:cs typeface="Segoe UI" pitchFamily="34" charset="0"/>
              </a:rPr>
              <a:t>2012 for maintenance</a:t>
            </a:r>
          </a:p>
          <a:p>
            <a:pPr marL="228600" lvl="0" indent="-228600">
              <a:buFont typeface="+mj-lt"/>
              <a:buAutoNum type="arabicPeriod"/>
            </a:pPr>
            <a:r>
              <a:rPr lang="en-US" dirty="0">
                <a:latin typeface="Segoe"/>
                <a:cs typeface="Segoe UI" pitchFamily="34" charset="0"/>
              </a:rPr>
              <a:t>Synchronize the database, if necessary</a:t>
            </a:r>
          </a:p>
          <a:p>
            <a:pPr marL="228600" lvl="0" indent="-228600">
              <a:buFont typeface="+mj-lt"/>
              <a:buAutoNum type="arabicPeriod"/>
            </a:pPr>
            <a:r>
              <a:rPr lang="en-US" dirty="0">
                <a:latin typeface="Segoe"/>
                <a:cs typeface="Segoe UI" pitchFamily="34" charset="0"/>
              </a:rPr>
              <a:t>Create Role Centers from the AOT</a:t>
            </a:r>
          </a:p>
          <a:p>
            <a:pPr marL="228600" lvl="0" indent="-228600">
              <a:buFont typeface="+mj-lt"/>
              <a:buAutoNum type="arabicPeriod"/>
            </a:pPr>
            <a:r>
              <a:rPr lang="en-US" dirty="0">
                <a:latin typeface="Segoe"/>
                <a:cs typeface="Segoe UI" pitchFamily="34" charset="0"/>
              </a:rPr>
              <a:t>Deploy web content</a:t>
            </a:r>
          </a:p>
          <a:p>
            <a:pPr marL="228600" lvl="0" indent="-228600">
              <a:buFont typeface="+mj-lt"/>
              <a:buAutoNum type="arabicPeriod"/>
            </a:pPr>
            <a:r>
              <a:rPr lang="en-US" dirty="0">
                <a:latin typeface="Segoe"/>
                <a:cs typeface="Segoe UI" pitchFamily="34" charset="0"/>
              </a:rPr>
              <a:t>Import workflows into the production environment</a:t>
            </a:r>
          </a:p>
          <a:p>
            <a:pPr marL="228600" lvl="0" indent="-228600">
              <a:buFont typeface="+mj-lt"/>
              <a:buAutoNum type="arabicPeriod"/>
            </a:pPr>
            <a:r>
              <a:rPr lang="en-US" dirty="0">
                <a:latin typeface="Segoe"/>
                <a:cs typeface="Segoe UI" pitchFamily="34" charset="0"/>
              </a:rPr>
              <a:t>Correct workflows (if you are using XPOs or models)</a:t>
            </a:r>
          </a:p>
          <a:p>
            <a:pPr marL="228600" lvl="0" indent="-228600">
              <a:buFont typeface="+mj-lt"/>
              <a:buAutoNum type="arabicPeriod"/>
            </a:pPr>
            <a:r>
              <a:rPr lang="en-US" dirty="0">
                <a:latin typeface="Segoe"/>
                <a:cs typeface="Segoe UI" pitchFamily="34" charset="0"/>
              </a:rPr>
              <a:t>Import integration ports into production environment</a:t>
            </a:r>
          </a:p>
          <a:p>
            <a:pPr marL="228600" lvl="0" indent="-228600">
              <a:buFont typeface="+mj-lt"/>
              <a:buAutoNum type="arabicPeriod"/>
            </a:pPr>
            <a:r>
              <a:rPr lang="en-US" dirty="0">
                <a:latin typeface="Segoe"/>
                <a:cs typeface="Segoe UI" pitchFamily="34" charset="0"/>
              </a:rPr>
              <a:t>Deploy cubes</a:t>
            </a:r>
          </a:p>
          <a:p>
            <a:pPr marL="228600" lvl="0" indent="-228600">
              <a:buFont typeface="+mj-lt"/>
              <a:buAutoNum type="arabicPeriod"/>
            </a:pPr>
            <a:r>
              <a:rPr lang="en-US" dirty="0">
                <a:latin typeface="Segoe"/>
                <a:cs typeface="Segoe UI" pitchFamily="34" charset="0"/>
              </a:rPr>
              <a:t>Deploy reports</a:t>
            </a:r>
          </a:p>
          <a:p>
            <a:endParaRPr lang="en-US" b="1" dirty="0">
              <a:latin typeface="Segoe"/>
              <a:cs typeface="Segoe UI" pitchFamily="34" charset="0"/>
            </a:endParaRPr>
          </a:p>
          <a:p>
            <a:r>
              <a:rPr lang="en-US" b="1" dirty="0">
                <a:latin typeface="Segoe"/>
                <a:cs typeface="Segoe UI" pitchFamily="34" charset="0"/>
              </a:rPr>
              <a:t>Finalize the deployment</a:t>
            </a:r>
          </a:p>
          <a:p>
            <a:pPr marL="228600" lvl="0" indent="-228600">
              <a:buFont typeface="+mj-lt"/>
              <a:buAutoNum type="arabicPeriod"/>
            </a:pPr>
            <a:r>
              <a:rPr lang="en-US" dirty="0" smtClean="0">
                <a:latin typeface="Segoe"/>
                <a:cs typeface="Segoe UI" pitchFamily="34" charset="0"/>
              </a:rPr>
              <a:t>Clean up </a:t>
            </a:r>
            <a:r>
              <a:rPr lang="en-US" dirty="0">
                <a:latin typeface="Segoe"/>
                <a:cs typeface="Segoe UI" pitchFamily="34" charset="0"/>
              </a:rPr>
              <a:t>the old metadata schema</a:t>
            </a:r>
          </a:p>
          <a:p>
            <a:pPr marL="228600" lvl="0" indent="-228600">
              <a:buFont typeface="+mj-lt"/>
              <a:buAutoNum type="arabicPeriod"/>
            </a:pPr>
            <a:r>
              <a:rPr lang="en-US" dirty="0">
                <a:latin typeface="Segoe"/>
                <a:cs typeface="Segoe UI" pitchFamily="34" charset="0"/>
              </a:rPr>
              <a:t>Set the AOS instance to </a:t>
            </a:r>
            <a:r>
              <a:rPr lang="en-US" dirty="0" smtClean="0">
                <a:latin typeface="Segoe"/>
                <a:cs typeface="Segoe UI" pitchFamily="34" charset="0"/>
              </a:rPr>
              <a:t>re-accept </a:t>
            </a:r>
            <a:r>
              <a:rPr lang="en-US" dirty="0">
                <a:latin typeface="Segoe"/>
                <a:cs typeface="Segoe UI" pitchFamily="34" charset="0"/>
              </a:rPr>
              <a:t>clients</a:t>
            </a:r>
          </a:p>
          <a:p>
            <a:endParaRPr lang="en-US" dirty="0">
              <a:latin typeface="Segoe"/>
            </a:endParaRP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dirty="0"/>
          </a:p>
        </p:txBody>
      </p:sp>
    </p:spTree>
    <p:extLst>
      <p:ext uri="{BB962C8B-B14F-4D97-AF65-F5344CB8AC3E}">
        <p14:creationId xmlns:p14="http://schemas.microsoft.com/office/powerpoint/2010/main" val="414503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dirty="0"/>
          </a:p>
        </p:txBody>
      </p:sp>
    </p:spTree>
    <p:extLst>
      <p:ext uri="{BB962C8B-B14F-4D97-AF65-F5344CB8AC3E}">
        <p14:creationId xmlns:p14="http://schemas.microsoft.com/office/powerpoint/2010/main" val="3862786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dirty="0"/>
          </a:p>
        </p:txBody>
      </p:sp>
    </p:spTree>
    <p:extLst>
      <p:ext uri="{BB962C8B-B14F-4D97-AF65-F5344CB8AC3E}">
        <p14:creationId xmlns:p14="http://schemas.microsoft.com/office/powerpoint/2010/main" val="3150951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600"/>
              </a:spcAft>
              <a:buClrTx/>
              <a:buSzTx/>
              <a:buFontTx/>
              <a:buNone/>
              <a:tabLst/>
              <a:defRPr/>
            </a:pPr>
            <a:r>
              <a:rPr lang="en-US" sz="1050" kern="1200" dirty="0" smtClean="0">
                <a:solidFill>
                  <a:schemeClr val="tx1"/>
                </a:solidFill>
                <a:effectLst/>
                <a:latin typeface="Segoe"/>
                <a:cs typeface="Segoe UI" pitchFamily="34" charset="0"/>
              </a:rPr>
              <a:t>The steps for importing the new model store can be done before users are drained. Follow these steps:</a:t>
            </a:r>
          </a:p>
          <a:p>
            <a:pPr lvl="0"/>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Start &gt; Administrative Tools </a:t>
            </a:r>
            <a:endParaRPr lang="en-US" sz="1050" kern="1200" dirty="0" smtClean="0">
              <a:solidFill>
                <a:schemeClr val="tx1"/>
              </a:solidFill>
              <a:effectLst/>
              <a:latin typeface="Segoe"/>
              <a:cs typeface="Segoe UI" pitchFamily="34" charset="0"/>
            </a:endParaRPr>
          </a:p>
          <a:p>
            <a:pPr marL="228600" lvl="0" indent="-228600">
              <a:buFont typeface="+mj-lt"/>
              <a:buAutoNum type="arabicPeriod"/>
            </a:pP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Right-click </a:t>
            </a:r>
            <a:r>
              <a:rPr lang="en-US" sz="1050" b="1" kern="1200" dirty="0" smtClean="0">
                <a:solidFill>
                  <a:schemeClr val="tx1"/>
                </a:solidFill>
                <a:effectLst/>
                <a:latin typeface="Segoe"/>
                <a:cs typeface="Segoe UI" pitchFamily="34" charset="0"/>
              </a:rPr>
              <a:t>Microsoft Dynamics AX 2012 Management Shell</a:t>
            </a:r>
            <a:r>
              <a:rPr lang="en-US" sz="1050" kern="1200" dirty="0" smtClean="0">
                <a:solidFill>
                  <a:schemeClr val="tx1"/>
                </a:solidFill>
                <a:effectLst/>
                <a:latin typeface="Segoe"/>
                <a:cs typeface="Segoe UI" pitchFamily="34" charset="0"/>
              </a:rPr>
              <a:t>,</a:t>
            </a:r>
            <a:r>
              <a:rPr lang="en-US" sz="1050" b="1" kern="1200" dirty="0" smtClean="0">
                <a:solidFill>
                  <a:schemeClr val="tx1"/>
                </a:solidFill>
                <a:effectLst/>
                <a:latin typeface="Segoe"/>
                <a:cs typeface="Segoe UI" pitchFamily="34" charset="0"/>
              </a:rPr>
              <a:t> </a:t>
            </a:r>
            <a:r>
              <a:rPr lang="en-US" sz="1050" kern="1200" dirty="0" smtClean="0">
                <a:solidFill>
                  <a:schemeClr val="tx1"/>
                </a:solidFill>
                <a:effectLst/>
                <a:latin typeface="Segoe"/>
                <a:cs typeface="Segoe UI" pitchFamily="34" charset="0"/>
              </a:rPr>
              <a:t>and then select </a:t>
            </a:r>
            <a:r>
              <a:rPr lang="en-US" sz="1050" b="1" kern="1200" dirty="0" smtClean="0">
                <a:solidFill>
                  <a:schemeClr val="tx1"/>
                </a:solidFill>
                <a:effectLst/>
                <a:latin typeface="Segoe"/>
                <a:cs typeface="Segoe UI" pitchFamily="34" charset="0"/>
              </a:rPr>
              <a:t>Run as Administrator</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Run the schema command to create a new schema:</a:t>
            </a:r>
          </a:p>
          <a:p>
            <a:pPr marL="0" lvl="0" indent="0">
              <a:buFont typeface="Arial" panose="020B0604020202020204" pitchFamily="34" charset="0"/>
              <a:buNone/>
            </a:pPr>
            <a:endParaRPr lang="en-US" sz="1050" kern="1200" dirty="0" smtClean="0">
              <a:solidFill>
                <a:schemeClr val="tx1"/>
              </a:solidFill>
              <a:effectLst/>
              <a:latin typeface="Segoe"/>
              <a:cs typeface="Segoe UI" pitchFamily="34" charset="0"/>
            </a:endParaRPr>
          </a:p>
          <a:p>
            <a:pPr lvl="1">
              <a:buFont typeface="Arial" panose="020B0604020202020204" pitchFamily="34" charset="0"/>
              <a:buNone/>
            </a:pPr>
            <a:r>
              <a:rPr lang="en-US" i="1" kern="1200" dirty="0" smtClean="0">
                <a:solidFill>
                  <a:schemeClr val="tx1"/>
                </a:solidFill>
                <a:effectLst/>
                <a:latin typeface="Segoe"/>
                <a:cs typeface="Segoe UI" pitchFamily="34" charset="0"/>
              </a:rPr>
              <a:t>Initialize-</a:t>
            </a:r>
            <a:r>
              <a:rPr lang="en-US" i="1" kern="1200" dirty="0" err="1" smtClean="0">
                <a:solidFill>
                  <a:schemeClr val="tx1"/>
                </a:solidFill>
                <a:effectLst/>
                <a:latin typeface="Segoe"/>
                <a:cs typeface="Segoe UI" pitchFamily="34" charset="0"/>
              </a:rPr>
              <a:t>AXModelStore</a:t>
            </a:r>
            <a:r>
              <a:rPr lang="en-US" i="1" kern="1200" dirty="0" smtClean="0">
                <a:solidFill>
                  <a:schemeClr val="tx1"/>
                </a:solidFill>
                <a:effectLst/>
                <a:latin typeface="Segoe"/>
                <a:cs typeface="Segoe UI" pitchFamily="34" charset="0"/>
              </a:rPr>
              <a:t> -</a:t>
            </a:r>
            <a:r>
              <a:rPr lang="en-US" i="1" kern="1200" dirty="0" err="1" smtClean="0">
                <a:solidFill>
                  <a:schemeClr val="tx1"/>
                </a:solidFill>
                <a:effectLst/>
                <a:latin typeface="Segoe"/>
                <a:cs typeface="Segoe UI" pitchFamily="34" charset="0"/>
              </a:rPr>
              <a:t>SchemaName</a:t>
            </a:r>
            <a:r>
              <a:rPr lang="en-US" i="1" kern="1200" dirty="0" smtClean="0">
                <a:solidFill>
                  <a:schemeClr val="tx1"/>
                </a:solidFill>
                <a:effectLst/>
                <a:latin typeface="Segoe"/>
                <a:cs typeface="Segoe UI" pitchFamily="34" charset="0"/>
              </a:rPr>
              <a:t> </a:t>
            </a:r>
            <a:r>
              <a:rPr lang="en-US" i="1" kern="1200" dirty="0" err="1" smtClean="0">
                <a:solidFill>
                  <a:schemeClr val="tx1"/>
                </a:solidFill>
                <a:effectLst/>
                <a:latin typeface="Segoe"/>
                <a:cs typeface="Segoe UI" pitchFamily="34" charset="0"/>
              </a:rPr>
              <a:t>MyTempSchema</a:t>
            </a:r>
            <a:r>
              <a:rPr lang="en-US" i="1" kern="1200" dirty="0" smtClean="0">
                <a:solidFill>
                  <a:schemeClr val="tx1"/>
                </a:solidFill>
                <a:effectLst/>
                <a:latin typeface="Segoe"/>
                <a:cs typeface="Segoe UI" pitchFamily="34" charset="0"/>
              </a:rPr>
              <a:t> -Database </a:t>
            </a:r>
            <a:r>
              <a:rPr lang="en-US" i="1" kern="1200" dirty="0" err="1" smtClean="0">
                <a:solidFill>
                  <a:schemeClr val="tx1"/>
                </a:solidFill>
                <a:effectLst/>
                <a:latin typeface="Segoe"/>
                <a:cs typeface="Segoe UI" pitchFamily="34" charset="0"/>
              </a:rPr>
              <a:t>MicrosoftDynamicsAX</a:t>
            </a:r>
            <a:r>
              <a:rPr lang="en-US" i="1" kern="1200" dirty="0" smtClean="0">
                <a:solidFill>
                  <a:schemeClr val="tx1"/>
                </a:solidFill>
                <a:effectLst/>
                <a:latin typeface="Segoe"/>
                <a:cs typeface="Segoe UI" pitchFamily="34" charset="0"/>
              </a:rPr>
              <a:t> –Verbose</a:t>
            </a:r>
            <a:endParaRPr lang="en-US" i="0" kern="1200" dirty="0" smtClean="0">
              <a:solidFill>
                <a:schemeClr val="tx1"/>
              </a:solidFill>
              <a:effectLst/>
              <a:latin typeface="Segoe"/>
              <a:cs typeface="Segoe UI" pitchFamily="34" charset="0"/>
            </a:endParaRPr>
          </a:p>
          <a:p>
            <a:pPr marL="0" lvl="0" indent="0">
              <a:buFont typeface="Arial" panose="020B0604020202020204" pitchFamily="34" charset="0"/>
              <a:buNone/>
            </a:pPr>
            <a:endParaRPr lang="en-US" sz="1050" i="0" kern="1200" dirty="0" smtClean="0">
              <a:solidFill>
                <a:schemeClr val="tx1"/>
              </a:solidFill>
              <a:effectLst/>
              <a:latin typeface="Segoe"/>
              <a:cs typeface="Segoe UI" pitchFamily="34" charset="0"/>
            </a:endParaRPr>
          </a:p>
          <a:p>
            <a:pPr marL="228600" lvl="0" indent="-228600">
              <a:buFont typeface="+mj-lt"/>
              <a:buAutoNum type="arabicPeriod" startAt="4"/>
            </a:pPr>
            <a:r>
              <a:rPr lang="en-US" sz="1050" kern="1200" dirty="0" smtClean="0">
                <a:solidFill>
                  <a:schemeClr val="tx1"/>
                </a:solidFill>
                <a:effectLst/>
                <a:latin typeface="Segoe"/>
                <a:cs typeface="Segoe UI" pitchFamily="34" charset="0"/>
              </a:rPr>
              <a:t>Import the model store into the temporary schema (5 minutes to run):</a:t>
            </a:r>
          </a:p>
          <a:p>
            <a:pPr marL="0" lvl="0" indent="0">
              <a:buFont typeface="Arial" panose="020B0604020202020204" pitchFamily="34" charset="0"/>
              <a:buNone/>
            </a:pPr>
            <a:endParaRPr lang="en-US" sz="1050" kern="1200" dirty="0" smtClean="0">
              <a:solidFill>
                <a:schemeClr val="tx1"/>
              </a:solidFill>
              <a:effectLst/>
              <a:latin typeface="Segoe"/>
              <a:cs typeface="Segoe UI" pitchFamily="34" charset="0"/>
            </a:endParaRPr>
          </a:p>
          <a:p>
            <a:pPr lvl="1">
              <a:buFont typeface="Arial" panose="020B0604020202020204" pitchFamily="34" charset="0"/>
              <a:buNone/>
            </a:pPr>
            <a:r>
              <a:rPr lang="en-US" i="1" kern="1200" dirty="0" smtClean="0">
                <a:solidFill>
                  <a:schemeClr val="tx1"/>
                </a:solidFill>
                <a:effectLst/>
                <a:latin typeface="Segoe"/>
                <a:cs typeface="Segoe UI" pitchFamily="34" charset="0"/>
              </a:rPr>
              <a:t>Import-</a:t>
            </a:r>
            <a:r>
              <a:rPr lang="en-US" i="1" kern="1200" dirty="0" err="1" smtClean="0">
                <a:solidFill>
                  <a:schemeClr val="tx1"/>
                </a:solidFill>
                <a:effectLst/>
                <a:latin typeface="Segoe"/>
                <a:cs typeface="Segoe UI" pitchFamily="34" charset="0"/>
              </a:rPr>
              <a:t>AXModelStore</a:t>
            </a:r>
            <a:r>
              <a:rPr lang="en-US" i="1" kern="1200" dirty="0" smtClean="0">
                <a:solidFill>
                  <a:schemeClr val="tx1"/>
                </a:solidFill>
                <a:effectLst/>
                <a:latin typeface="Segoe"/>
                <a:cs typeface="Segoe UI" pitchFamily="34" charset="0"/>
              </a:rPr>
              <a:t> -File C:\ContosoModelStore.axmodelstore –</a:t>
            </a:r>
            <a:r>
              <a:rPr lang="en-US" i="1" kern="1200" dirty="0" err="1" smtClean="0">
                <a:solidFill>
                  <a:schemeClr val="tx1"/>
                </a:solidFill>
                <a:effectLst/>
                <a:latin typeface="Segoe"/>
                <a:cs typeface="Segoe UI" pitchFamily="34" charset="0"/>
              </a:rPr>
              <a:t>SchemaName</a:t>
            </a:r>
            <a:r>
              <a:rPr lang="en-US" i="1" kern="1200" dirty="0" smtClean="0">
                <a:solidFill>
                  <a:schemeClr val="tx1"/>
                </a:solidFill>
                <a:effectLst/>
                <a:latin typeface="Segoe"/>
                <a:cs typeface="Segoe UI" pitchFamily="34" charset="0"/>
              </a:rPr>
              <a:t> </a:t>
            </a:r>
            <a:r>
              <a:rPr lang="en-US" i="1" kern="1200" dirty="0" err="1" smtClean="0">
                <a:solidFill>
                  <a:schemeClr val="tx1"/>
                </a:solidFill>
                <a:effectLst/>
                <a:latin typeface="Segoe"/>
                <a:cs typeface="Segoe UI" pitchFamily="34" charset="0"/>
              </a:rPr>
              <a:t>MyTempSchema</a:t>
            </a:r>
            <a:r>
              <a:rPr lang="en-US" i="1" kern="1200" dirty="0" smtClean="0">
                <a:solidFill>
                  <a:schemeClr val="tx1"/>
                </a:solidFill>
                <a:effectLst/>
                <a:latin typeface="Segoe"/>
                <a:cs typeface="Segoe UI" pitchFamily="34" charset="0"/>
              </a:rPr>
              <a:t> -Database  </a:t>
            </a:r>
            <a:r>
              <a:rPr lang="en-US" i="1" kern="1200" dirty="0" err="1" smtClean="0">
                <a:solidFill>
                  <a:schemeClr val="tx1"/>
                </a:solidFill>
                <a:effectLst/>
                <a:latin typeface="Segoe"/>
                <a:cs typeface="Segoe UI" pitchFamily="34" charset="0"/>
              </a:rPr>
              <a:t>MicrosoftDynamicsAX</a:t>
            </a:r>
            <a:r>
              <a:rPr lang="en-US" i="1" kern="1200" dirty="0" smtClean="0">
                <a:solidFill>
                  <a:schemeClr val="tx1"/>
                </a:solidFill>
                <a:effectLst/>
                <a:latin typeface="Segoe"/>
                <a:cs typeface="Segoe UI" pitchFamily="34" charset="0"/>
              </a:rPr>
              <a:t> –Verbose</a:t>
            </a:r>
            <a:endParaRPr lang="en-US" i="0" kern="1200" dirty="0" smtClean="0">
              <a:solidFill>
                <a:schemeClr val="tx1"/>
              </a:solidFill>
              <a:effectLst/>
              <a:latin typeface="Segoe"/>
              <a:cs typeface="Segoe UI" pitchFamily="34" charset="0"/>
            </a:endParaRPr>
          </a:p>
          <a:p>
            <a:pPr marL="0" lvl="0" indent="0">
              <a:buFont typeface="Arial" panose="020B0604020202020204" pitchFamily="34" charset="0"/>
              <a:buNone/>
            </a:pPr>
            <a:endParaRPr lang="en-US" sz="1050" kern="1200" dirty="0" smtClean="0">
              <a:solidFill>
                <a:schemeClr val="tx1"/>
              </a:solidFill>
              <a:effectLst/>
              <a:latin typeface="Segoe"/>
              <a:cs typeface="Segoe UI" pitchFamily="34" charset="0"/>
            </a:endParaRPr>
          </a:p>
          <a:p>
            <a:pPr marL="228600" lvl="0" indent="-228600">
              <a:buFont typeface="+mj-lt"/>
              <a:buAutoNum type="arabicPeriod" startAt="5"/>
            </a:pPr>
            <a:r>
              <a:rPr lang="en-US" sz="1050" kern="1200" dirty="0" smtClean="0">
                <a:solidFill>
                  <a:schemeClr val="tx1"/>
                </a:solidFill>
                <a:effectLst/>
                <a:latin typeface="Segoe"/>
                <a:cs typeface="Segoe UI" pitchFamily="34" charset="0"/>
              </a:rPr>
              <a:t>When all users are out of the system, stop the AOS instance.</a:t>
            </a:r>
          </a:p>
          <a:p>
            <a:pPr marL="228600" lvl="0" indent="-228600">
              <a:buFont typeface="+mj-lt"/>
              <a:buAutoNum type="arabicPeriod" startAt="5"/>
            </a:pPr>
            <a:endParaRPr lang="en-US" sz="1050" kern="1200" dirty="0" smtClean="0">
              <a:solidFill>
                <a:schemeClr val="tx1"/>
              </a:solidFill>
              <a:effectLst/>
              <a:latin typeface="Segoe"/>
              <a:cs typeface="Segoe UI" pitchFamily="34" charset="0"/>
            </a:endParaRPr>
          </a:p>
          <a:p>
            <a:pPr marL="228600" lvl="0" indent="-228600">
              <a:buFont typeface="+mj-lt"/>
              <a:buAutoNum type="arabicPeriod" startAt="5"/>
            </a:pPr>
            <a:r>
              <a:rPr lang="en-US" sz="1050" kern="1200" dirty="0" smtClean="0">
                <a:solidFill>
                  <a:schemeClr val="tx1"/>
                </a:solidFill>
                <a:effectLst/>
                <a:latin typeface="Segoe"/>
                <a:cs typeface="Segoe UI" pitchFamily="34" charset="0"/>
              </a:rPr>
              <a:t>Move the model store that has been imported into the </a:t>
            </a:r>
            <a:r>
              <a:rPr lang="en-US" sz="1050" kern="1200" dirty="0" err="1" smtClean="0">
                <a:solidFill>
                  <a:schemeClr val="tx1"/>
                </a:solidFill>
                <a:effectLst/>
                <a:latin typeface="Segoe"/>
                <a:cs typeface="Segoe UI" pitchFamily="34" charset="0"/>
              </a:rPr>
              <a:t>MyTempSchema</a:t>
            </a:r>
            <a:r>
              <a:rPr lang="en-US" sz="1050" kern="1200" dirty="0" smtClean="0">
                <a:solidFill>
                  <a:schemeClr val="tx1"/>
                </a:solidFill>
                <a:effectLst/>
                <a:latin typeface="Segoe"/>
                <a:cs typeface="Segoe UI" pitchFamily="34" charset="0"/>
              </a:rPr>
              <a:t> schema to the default schema (</a:t>
            </a:r>
            <a:r>
              <a:rPr lang="en-US" sz="1050" kern="1200" dirty="0" err="1" smtClean="0">
                <a:solidFill>
                  <a:schemeClr val="tx1"/>
                </a:solidFill>
                <a:effectLst/>
                <a:latin typeface="Segoe"/>
                <a:cs typeface="Segoe UI" pitchFamily="34" charset="0"/>
              </a:rPr>
              <a:t>dbo</a:t>
            </a:r>
            <a:r>
              <a:rPr lang="en-US" sz="1050" kern="1200" dirty="0" smtClean="0">
                <a:solidFill>
                  <a:schemeClr val="tx1"/>
                </a:solidFill>
                <a:effectLst/>
                <a:latin typeface="Segoe"/>
                <a:cs typeface="Segoe UI" pitchFamily="34" charset="0"/>
              </a:rPr>
              <a:t>) (5 seconds to run):</a:t>
            </a:r>
          </a:p>
          <a:p>
            <a:pPr lvl="0"/>
            <a:endParaRPr lang="en-US" sz="1050" kern="1200" dirty="0" smtClean="0">
              <a:solidFill>
                <a:schemeClr val="tx1"/>
              </a:solidFill>
              <a:effectLst/>
              <a:latin typeface="Segoe"/>
              <a:cs typeface="Segoe UI" pitchFamily="34" charset="0"/>
            </a:endParaRPr>
          </a:p>
          <a:p>
            <a:pPr lvl="1">
              <a:buFont typeface="Arial" panose="020B0604020202020204" pitchFamily="34" charset="0"/>
              <a:buNone/>
            </a:pPr>
            <a:r>
              <a:rPr lang="en-US" i="1" kern="1200" dirty="0" smtClean="0">
                <a:solidFill>
                  <a:schemeClr val="tx1"/>
                </a:solidFill>
                <a:effectLst/>
                <a:latin typeface="Segoe"/>
                <a:cs typeface="Segoe UI" pitchFamily="34" charset="0"/>
              </a:rPr>
              <a:t>Import-</a:t>
            </a:r>
            <a:r>
              <a:rPr lang="en-US" i="1" kern="1200" dirty="0" err="1" smtClean="0">
                <a:solidFill>
                  <a:schemeClr val="tx1"/>
                </a:solidFill>
                <a:effectLst/>
                <a:latin typeface="Segoe"/>
                <a:cs typeface="Segoe UI" pitchFamily="34" charset="0"/>
              </a:rPr>
              <a:t>AXModelStore</a:t>
            </a:r>
            <a:r>
              <a:rPr lang="en-US" i="1" kern="1200" dirty="0" smtClean="0">
                <a:solidFill>
                  <a:schemeClr val="tx1"/>
                </a:solidFill>
                <a:effectLst/>
                <a:latin typeface="Segoe"/>
                <a:cs typeface="Segoe UI" pitchFamily="34" charset="0"/>
              </a:rPr>
              <a:t> -Apply </a:t>
            </a:r>
            <a:r>
              <a:rPr lang="en-US" i="1" kern="1200" dirty="0" err="1" smtClean="0">
                <a:solidFill>
                  <a:schemeClr val="tx1"/>
                </a:solidFill>
                <a:effectLst/>
                <a:latin typeface="Segoe"/>
                <a:cs typeface="Segoe UI" pitchFamily="34" charset="0"/>
              </a:rPr>
              <a:t>MyTempSchema</a:t>
            </a:r>
            <a:r>
              <a:rPr lang="en-US" i="1" kern="1200" dirty="0" smtClean="0">
                <a:solidFill>
                  <a:schemeClr val="tx1"/>
                </a:solidFill>
                <a:effectLst/>
                <a:latin typeface="Segoe"/>
                <a:cs typeface="Segoe UI" pitchFamily="34" charset="0"/>
              </a:rPr>
              <a:t> -Database </a:t>
            </a:r>
            <a:r>
              <a:rPr lang="en-US" i="1" kern="1200" dirty="0" err="1" smtClean="0">
                <a:solidFill>
                  <a:schemeClr val="tx1"/>
                </a:solidFill>
                <a:effectLst/>
                <a:latin typeface="Segoe"/>
                <a:cs typeface="Segoe UI" pitchFamily="34" charset="0"/>
              </a:rPr>
              <a:t>MicrosoftDynamicsAX</a:t>
            </a:r>
            <a:r>
              <a:rPr lang="en-US" i="1" kern="1200" dirty="0" smtClean="0">
                <a:solidFill>
                  <a:schemeClr val="tx1"/>
                </a:solidFill>
                <a:effectLst/>
                <a:latin typeface="Segoe"/>
                <a:cs typeface="Segoe UI" pitchFamily="34" charset="0"/>
              </a:rPr>
              <a:t> –Verbose </a:t>
            </a:r>
            <a:endParaRPr lang="en-US" kern="1200" dirty="0" smtClean="0">
              <a:solidFill>
                <a:schemeClr val="tx1"/>
              </a:solidFill>
              <a:effectLst/>
              <a:latin typeface="Segoe"/>
              <a:cs typeface="Segoe UI" pitchFamily="34" charset="0"/>
            </a:endParaRP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32</a:t>
            </a:fld>
            <a:endParaRPr lang="en-US" dirty="0"/>
          </a:p>
        </p:txBody>
      </p:sp>
    </p:spTree>
    <p:extLst>
      <p:ext uri="{BB962C8B-B14F-4D97-AF65-F5344CB8AC3E}">
        <p14:creationId xmlns:p14="http://schemas.microsoft.com/office/powerpoint/2010/main" val="2638243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dirty="0"/>
          </a:p>
        </p:txBody>
      </p:sp>
    </p:spTree>
    <p:extLst>
      <p:ext uri="{BB962C8B-B14F-4D97-AF65-F5344CB8AC3E}">
        <p14:creationId xmlns:p14="http://schemas.microsoft.com/office/powerpoint/2010/main" val="3773082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34</a:t>
            </a:fld>
            <a:endParaRPr lang="en-US" dirty="0"/>
          </a:p>
        </p:txBody>
      </p:sp>
    </p:spTree>
    <p:extLst>
      <p:ext uri="{BB962C8B-B14F-4D97-AF65-F5344CB8AC3E}">
        <p14:creationId xmlns:p14="http://schemas.microsoft.com/office/powerpoint/2010/main" val="581420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35</a:t>
            </a:fld>
            <a:endParaRPr lang="en-US" dirty="0"/>
          </a:p>
        </p:txBody>
      </p:sp>
    </p:spTree>
    <p:extLst>
      <p:ext uri="{BB962C8B-B14F-4D97-AF65-F5344CB8AC3E}">
        <p14:creationId xmlns:p14="http://schemas.microsoft.com/office/powerpoint/2010/main" val="4167203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36</a:t>
            </a:fld>
            <a:endParaRPr lang="en-US" dirty="0"/>
          </a:p>
        </p:txBody>
      </p:sp>
    </p:spTree>
    <p:extLst>
      <p:ext uri="{BB962C8B-B14F-4D97-AF65-F5344CB8AC3E}">
        <p14:creationId xmlns:p14="http://schemas.microsoft.com/office/powerpoint/2010/main" val="4209644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37</a:t>
            </a:fld>
            <a:endParaRPr lang="en-US" dirty="0"/>
          </a:p>
        </p:txBody>
      </p:sp>
    </p:spTree>
    <p:extLst>
      <p:ext uri="{BB962C8B-B14F-4D97-AF65-F5344CB8AC3E}">
        <p14:creationId xmlns:p14="http://schemas.microsoft.com/office/powerpoint/2010/main" val="48936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350592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2084033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290751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rPr>
              <a:t>In earlier versions of Microsoft Dynamics AX, the Setup program installs deployment files, such as the application (AOD) and label (ALD) files on a file share. In Microsoft Dynamics AX 2012, the application file share is no longer required. The application files on the application share are organized and moved to different containers, as described in the following list:</a:t>
            </a:r>
          </a:p>
          <a:p>
            <a:endParaRPr lang="en-US" dirty="0" smtClean="0">
              <a:latin typeface="Segoe"/>
            </a:endParaRPr>
          </a:p>
          <a:p>
            <a:pPr marL="171450" lvl="0" indent="-171450">
              <a:buFont typeface="Arial" pitchFamily="34" charset="0"/>
              <a:buChar char="•"/>
            </a:pPr>
            <a:r>
              <a:rPr lang="en-US" dirty="0" smtClean="0">
                <a:latin typeface="Segoe"/>
              </a:rPr>
              <a:t>The former content of the AOD files is now stored in a model store in the Microsoft Dynamics AX database.</a:t>
            </a:r>
          </a:p>
          <a:p>
            <a:pPr marL="171450" lvl="0" indent="-171450">
              <a:buFont typeface="Arial" pitchFamily="34" charset="0"/>
              <a:buChar char="•"/>
            </a:pPr>
            <a:r>
              <a:rPr lang="en-US" dirty="0" smtClean="0">
                <a:latin typeface="Segoe"/>
              </a:rPr>
              <a:t>The ALD files are stored in the model store in the Microsoft Dynamics AX database.</a:t>
            </a:r>
          </a:p>
          <a:p>
            <a:pPr marL="171450" lvl="0" indent="-171450">
              <a:buFont typeface="Arial" pitchFamily="34" charset="0"/>
              <a:buChar char="•"/>
            </a:pPr>
            <a:r>
              <a:rPr lang="en-US" dirty="0" smtClean="0">
                <a:latin typeface="Segoe"/>
              </a:rPr>
              <a:t>The Help files are stored on, and rendered by, the Help server.</a:t>
            </a:r>
          </a:p>
          <a:p>
            <a:pPr marL="171450" lvl="0" indent="-171450">
              <a:buFont typeface="Arial" pitchFamily="34" charset="0"/>
              <a:buChar char="•"/>
            </a:pPr>
            <a:r>
              <a:rPr lang="en-US" dirty="0" smtClean="0">
                <a:latin typeface="Segoe"/>
              </a:rPr>
              <a:t>Static files are either moved to the file system in the Application Object Server (AOS) instances, or converted into standard Application Object Tree (AOT) resources.</a:t>
            </a:r>
          </a:p>
          <a:p>
            <a:pPr marL="171450" lvl="0" indent="-171450">
              <a:buFont typeface="Arial" pitchFamily="34" charset="0"/>
              <a:buChar char="•"/>
            </a:pPr>
            <a:endParaRPr lang="en-US" dirty="0" smtClean="0">
              <a:latin typeface="Segoe"/>
            </a:endParaRPr>
          </a:p>
          <a:p>
            <a:r>
              <a:rPr lang="en-US" sz="1050" i="1" kern="1200" dirty="0" smtClean="0">
                <a:solidFill>
                  <a:schemeClr val="tx1"/>
                </a:solidFill>
                <a:effectLst/>
                <a:latin typeface="Segoe"/>
                <a:cs typeface="Segoe UI" pitchFamily="34" charset="0"/>
              </a:rPr>
              <a:t>Microsoft Dynamics AX 2012 uses a single database for the business data and the model store. In Microsoft Dynamics AX 2012 R2, the model store and business data are split into separate databases. If the name of the business database is </a:t>
            </a:r>
            <a:r>
              <a:rPr lang="en-US" sz="1050" i="1" kern="1200" dirty="0" err="1" smtClean="0">
                <a:solidFill>
                  <a:schemeClr val="tx1"/>
                </a:solidFill>
                <a:effectLst/>
                <a:latin typeface="Segoe"/>
                <a:cs typeface="Segoe UI" pitchFamily="34" charset="0"/>
              </a:rPr>
              <a:t>MicrosoftDynamicsAX</a:t>
            </a:r>
            <a:r>
              <a:rPr lang="en-US" sz="1050" i="1" kern="1200" dirty="0" smtClean="0">
                <a:solidFill>
                  <a:schemeClr val="tx1"/>
                </a:solidFill>
                <a:effectLst/>
                <a:latin typeface="Segoe"/>
                <a:cs typeface="Segoe UI" pitchFamily="34" charset="0"/>
              </a:rPr>
              <a:t>, then the name of the model database is </a:t>
            </a:r>
            <a:r>
              <a:rPr lang="en-US" sz="1050" i="1" kern="1200" dirty="0" err="1" smtClean="0">
                <a:solidFill>
                  <a:schemeClr val="tx1"/>
                </a:solidFill>
                <a:effectLst/>
                <a:latin typeface="Segoe"/>
                <a:cs typeface="Segoe UI" pitchFamily="34" charset="0"/>
              </a:rPr>
              <a:t>MicrosoftDynamicsAX_model</a:t>
            </a:r>
            <a:r>
              <a:rPr lang="en-US" sz="1050" i="1" kern="1200" dirty="0" smtClean="0">
                <a:solidFill>
                  <a:schemeClr val="tx1"/>
                </a:solidFill>
                <a:effectLst/>
                <a:latin typeface="Segoe"/>
                <a:cs typeface="Segoe UI" pitchFamily="34" charset="0"/>
              </a:rPr>
              <a:t>.</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dirty="0"/>
          </a:p>
        </p:txBody>
      </p:sp>
    </p:spTree>
    <p:extLst>
      <p:ext uri="{BB962C8B-B14F-4D97-AF65-F5344CB8AC3E}">
        <p14:creationId xmlns:p14="http://schemas.microsoft.com/office/powerpoint/2010/main" val="3378567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a:xfrm>
            <a:off x="381000" y="3912010"/>
            <a:ext cx="6096000" cy="4773202"/>
          </a:xfrm>
        </p:spPr>
        <p:txBody>
          <a:bodyPr/>
          <a:lstStyle/>
          <a:p>
            <a:r>
              <a:rPr lang="en-US" dirty="0" smtClean="0"/>
              <a:t>The main benefits of moving to a SQL Server based model store are as follows:</a:t>
            </a:r>
          </a:p>
          <a:p>
            <a:endParaRPr lang="en-US" dirty="0" smtClean="0"/>
          </a:p>
          <a:p>
            <a:pPr marL="171450" lvl="0" indent="-171450">
              <a:buFont typeface="Arial" pitchFamily="34" charset="0"/>
              <a:buChar char="•"/>
            </a:pPr>
            <a:r>
              <a:rPr lang="en-US" dirty="0" smtClean="0"/>
              <a:t>Partners can fully leverage the SQL Server capabilities and tools.</a:t>
            </a:r>
          </a:p>
          <a:p>
            <a:pPr marL="171450" lvl="0" indent="-171450">
              <a:buFont typeface="Arial" pitchFamily="34" charset="0"/>
              <a:buChar char="•"/>
            </a:pPr>
            <a:r>
              <a:rPr lang="en-US" dirty="0" smtClean="0"/>
              <a:t>Cross-reference queries are faster.</a:t>
            </a:r>
          </a:p>
          <a:p>
            <a:pPr marL="171450" lvl="0" indent="-171450">
              <a:buFont typeface="Arial" pitchFamily="34" charset="0"/>
              <a:buChar char="•"/>
            </a:pPr>
            <a:r>
              <a:rPr lang="en-US" dirty="0" smtClean="0"/>
              <a:t>Label files are moved to the database and integrated with model data.</a:t>
            </a:r>
          </a:p>
          <a:p>
            <a:pPr marL="171450" lvl="0" indent="-171450">
              <a:buFont typeface="Arial" pitchFamily="34" charset="0"/>
              <a:buChar char="•"/>
            </a:pPr>
            <a:r>
              <a:rPr lang="en-US" dirty="0" smtClean="0"/>
              <a:t>Maintenance, including backup and recovery, is simplified.</a:t>
            </a:r>
          </a:p>
          <a:p>
            <a:pPr marL="171450" lvl="0" indent="-171450">
              <a:buFont typeface="Arial" pitchFamily="34" charset="0"/>
              <a:buChar char="•"/>
            </a:pPr>
            <a:r>
              <a:rPr lang="en-US" dirty="0" smtClean="0"/>
              <a:t>Richer tracing and diagnostic capabilities.</a:t>
            </a:r>
          </a:p>
          <a:p>
            <a:pPr marL="171450" lvl="0" indent="-171450">
              <a:buFont typeface="Arial" pitchFamily="34" charset="0"/>
              <a:buChar char="•"/>
            </a:pPr>
            <a:endParaRPr lang="en-US" dirty="0" smtClean="0"/>
          </a:p>
          <a:p>
            <a:r>
              <a:rPr lang="en-US" b="1" dirty="0" smtClean="0"/>
              <a:t>Model Store Tables </a:t>
            </a:r>
          </a:p>
          <a:p>
            <a:endParaRPr lang="en-US" b="1" dirty="0" smtClean="0"/>
          </a:p>
          <a:p>
            <a:r>
              <a:rPr lang="en-US" dirty="0" smtClean="0"/>
              <a:t>Below are the main tables in the Microsoft Dynamics AX database related to models:</a:t>
            </a:r>
          </a:p>
          <a:p>
            <a:endParaRPr lang="en-US" dirty="0" smtClean="0"/>
          </a:p>
          <a:p>
            <a:pPr marL="171450" lvl="0" indent="-171450">
              <a:buFont typeface="Arial" pitchFamily="34" charset="0"/>
              <a:buChar char="•"/>
            </a:pPr>
            <a:r>
              <a:rPr lang="en-US" b="1" dirty="0" smtClean="0"/>
              <a:t>Model</a:t>
            </a:r>
            <a:r>
              <a:rPr lang="en-US" dirty="0" smtClean="0"/>
              <a:t>: This table holds a list of all the models in the model store.</a:t>
            </a:r>
          </a:p>
          <a:p>
            <a:pPr marL="171450" lvl="0" indent="-171450">
              <a:buFont typeface="Arial" pitchFamily="34" charset="0"/>
              <a:buChar char="•"/>
            </a:pPr>
            <a:r>
              <a:rPr lang="en-US" b="1" dirty="0" err="1" smtClean="0"/>
              <a:t>ModelManifest</a:t>
            </a:r>
            <a:r>
              <a:rPr lang="en-US" dirty="0" smtClean="0"/>
              <a:t>:</a:t>
            </a:r>
            <a:r>
              <a:rPr lang="en-US" b="1" dirty="0" smtClean="0"/>
              <a:t> </a:t>
            </a:r>
            <a:r>
              <a:rPr lang="en-US" dirty="0" smtClean="0"/>
              <a:t>This table holds the properties of a model. Example: It will give users the model ID, model name, the build number, and if the model was signed.</a:t>
            </a:r>
          </a:p>
          <a:p>
            <a:pPr marL="171450" lvl="0" indent="-171450">
              <a:buFont typeface="Arial" pitchFamily="34" charset="0"/>
              <a:buChar char="•"/>
            </a:pPr>
            <a:r>
              <a:rPr lang="en-US" b="1" dirty="0" err="1" smtClean="0"/>
              <a:t>ModelElements</a:t>
            </a:r>
            <a:r>
              <a:rPr lang="en-US" dirty="0" smtClean="0"/>
              <a:t>: This table lists elements in Microsoft Dynamics AX and certain information about the element, such as the name, element type, what layer it is in, and to which model it belongs.</a:t>
            </a:r>
          </a:p>
          <a:p>
            <a:pPr marL="171450" lvl="0" indent="-171450">
              <a:buFont typeface="Arial" pitchFamily="34" charset="0"/>
              <a:buChar char="•"/>
            </a:pPr>
            <a:r>
              <a:rPr lang="en-US" b="1" dirty="0" err="1" smtClean="0"/>
              <a:t>ModelElementlabel</a:t>
            </a:r>
            <a:r>
              <a:rPr lang="en-US" dirty="0" smtClean="0"/>
              <a:t>: This table lists the labels in Microsoft Dynamics AX and certain information about the label, such as the text of the label, the layer and model it is in, and the language it is for.</a:t>
            </a:r>
          </a:p>
          <a:p>
            <a:pPr marL="171450" lvl="0" indent="-171450">
              <a:buFont typeface="Arial" pitchFamily="34" charset="0"/>
              <a:buChar char="•"/>
            </a:pPr>
            <a:r>
              <a:rPr lang="en-US" b="1" dirty="0" smtClean="0"/>
              <a:t>Layer</a:t>
            </a:r>
            <a:r>
              <a:rPr lang="en-US" dirty="0" smtClean="0"/>
              <a:t>: This table lists the layers in Microsoft Dynamics AX and their ID.</a:t>
            </a:r>
          </a:p>
          <a:p>
            <a:pPr marL="171450" lvl="0" indent="-171450">
              <a:buFont typeface="Arial" pitchFamily="34" charset="0"/>
              <a:buChar char="•"/>
            </a:pPr>
            <a:r>
              <a:rPr lang="en-US" b="1" dirty="0" err="1" smtClean="0"/>
              <a:t>ModelGroup</a:t>
            </a:r>
            <a:r>
              <a:rPr lang="en-US" dirty="0" smtClean="0"/>
              <a:t>: This table lists models that overlap through conflicts.</a:t>
            </a:r>
          </a:p>
          <a:p>
            <a:pPr marL="0" lvl="0" indent="0">
              <a:buFont typeface="Arial" pitchFamily="34" charset="0"/>
              <a:buNone/>
            </a:pPr>
            <a:endParaRPr lang="en-US" dirty="0" smtClean="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1533978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t>Model Store Uses</a:t>
            </a:r>
          </a:p>
          <a:p>
            <a:endParaRPr lang="en-US" dirty="0" smtClean="0"/>
          </a:p>
          <a:p>
            <a:r>
              <a:rPr lang="en-US" dirty="0" smtClean="0"/>
              <a:t>The </a:t>
            </a:r>
            <a:r>
              <a:rPr lang="en-US" b="1" dirty="0" smtClean="0"/>
              <a:t>model store </a:t>
            </a:r>
            <a:r>
              <a:rPr lang="en-US" dirty="0" smtClean="0"/>
              <a:t>in Microsoft Dynamics AX 2012 is used in the following ways:</a:t>
            </a:r>
          </a:p>
          <a:p>
            <a:pPr marL="0" lvl="0" indent="0">
              <a:buFont typeface="Arial" pitchFamily="34" charset="0"/>
              <a:buNone/>
            </a:pPr>
            <a:endParaRPr lang="en-US" b="1" dirty="0" smtClean="0"/>
          </a:p>
          <a:p>
            <a:pPr marL="171450" lvl="0" indent="-171450">
              <a:buFont typeface="Arial" pitchFamily="34" charset="0"/>
              <a:buChar char="•"/>
            </a:pPr>
            <a:r>
              <a:rPr lang="en-US" b="1" dirty="0" smtClean="0"/>
              <a:t>Installation</a:t>
            </a:r>
            <a:r>
              <a:rPr lang="en-US" dirty="0" smtClean="0"/>
              <a:t>: During the installation, the Setup program uses the dynamic link library axutillib.dll to import the .</a:t>
            </a:r>
            <a:r>
              <a:rPr lang="en-US" dirty="0" err="1" smtClean="0"/>
              <a:t>axmodel</a:t>
            </a:r>
            <a:r>
              <a:rPr lang="en-US" dirty="0" smtClean="0"/>
              <a:t> files from the installation path to the model store.</a:t>
            </a:r>
          </a:p>
          <a:p>
            <a:pPr marL="171450" lvl="0" indent="-171450">
              <a:buFont typeface="Arial" pitchFamily="34" charset="0"/>
              <a:buChar char="•"/>
            </a:pPr>
            <a:r>
              <a:rPr lang="en-US" b="1" dirty="0" smtClean="0"/>
              <a:t>Upgrade</a:t>
            </a:r>
            <a:r>
              <a:rPr lang="en-US" dirty="0" smtClean="0"/>
              <a:t>: During an upgrade, the application (AOD) files from the earlier version are imported into the Microsoft Dynamics AX 2012 model store and into the old model store. The model store contains the new model, and the old model store contains the old model. The old model store mimics the old folder where the earlier version of Microsoft Dynamics AX stored the application files that were to be replaced.</a:t>
            </a:r>
          </a:p>
          <a:p>
            <a:pPr marL="171450" lvl="0" indent="-171450">
              <a:buFont typeface="Arial" pitchFamily="34" charset="0"/>
              <a:buChar char="•"/>
            </a:pPr>
            <a:r>
              <a:rPr lang="en-US" b="1" dirty="0" smtClean="0"/>
              <a:t>Development environment</a:t>
            </a:r>
            <a:r>
              <a:rPr lang="en-US" dirty="0" smtClean="0"/>
              <a:t>: In the development environment, the developers can continue to use the .xpo files to export and import their code. The .</a:t>
            </a:r>
            <a:r>
              <a:rPr lang="en-US" dirty="0" err="1" smtClean="0"/>
              <a:t>axmodel</a:t>
            </a:r>
            <a:r>
              <a:rPr lang="en-US" dirty="0" smtClean="0"/>
              <a:t> is the preferred deployment artifact. Use the .</a:t>
            </a:r>
            <a:r>
              <a:rPr lang="en-US" dirty="0" err="1" smtClean="0"/>
              <a:t>axmodel</a:t>
            </a:r>
            <a:r>
              <a:rPr lang="en-US" dirty="0" smtClean="0"/>
              <a:t> files to migrate application elements from one environment to another, such as the development environment to the test environment. Export models to the .</a:t>
            </a:r>
            <a:r>
              <a:rPr lang="en-US" dirty="0" err="1" smtClean="0"/>
              <a:t>axmodel</a:t>
            </a:r>
            <a:r>
              <a:rPr lang="en-US" dirty="0" smtClean="0"/>
              <a:t> files out from the source system and import the .</a:t>
            </a:r>
            <a:r>
              <a:rPr lang="en-US" dirty="0" err="1" smtClean="0"/>
              <a:t>axmodel</a:t>
            </a:r>
            <a:r>
              <a:rPr lang="en-US" dirty="0" smtClean="0"/>
              <a:t> file into the target system.</a:t>
            </a:r>
          </a:p>
          <a:p>
            <a:pPr marL="171450" lvl="0" indent="-171450">
              <a:buFont typeface="Arial" pitchFamily="34" charset="0"/>
              <a:buChar char="•"/>
            </a:pPr>
            <a:r>
              <a:rPr lang="en-US" b="1" dirty="0" smtClean="0"/>
              <a:t>Runtime</a:t>
            </a:r>
            <a:r>
              <a:rPr lang="en-US" dirty="0" smtClean="0"/>
              <a:t>: At runtime, the AOS retrieves the application elements, such as forms, reports, and classes from the model store to respond to client requests.</a:t>
            </a:r>
          </a:p>
          <a:p>
            <a:pPr marL="171450" lvl="0" indent="-171450">
              <a:buFont typeface="Arial" pitchFamily="34" charset="0"/>
              <a:buChar char="•"/>
            </a:pPr>
            <a:endParaRPr lang="en-US" dirty="0" smtClean="0"/>
          </a:p>
          <a:p>
            <a:r>
              <a:rPr lang="en-US" dirty="0" smtClean="0"/>
              <a:t>The figure on the slide above provides an overview of the model store architecture. </a:t>
            </a:r>
          </a:p>
          <a:p>
            <a:endParaRPr lang="en-US" b="1" dirty="0" smtClean="0"/>
          </a:p>
          <a:p>
            <a:r>
              <a:rPr lang="en-US" b="1" dirty="0" smtClean="0"/>
              <a:t>Baseline Model Store</a:t>
            </a:r>
          </a:p>
          <a:p>
            <a:endParaRPr lang="en-US" dirty="0" smtClean="0"/>
          </a:p>
          <a:p>
            <a:r>
              <a:rPr lang="en-US" dirty="0" smtClean="0"/>
              <a:t>The </a:t>
            </a:r>
            <a:r>
              <a:rPr lang="en-US" b="1" dirty="0" smtClean="0"/>
              <a:t>baseline model store</a:t>
            </a:r>
            <a:r>
              <a:rPr lang="en-US" dirty="0" smtClean="0"/>
              <a:t> replaces the "old" directory within the application directory in earlier versions of Microsoft Dynamics AX. </a:t>
            </a:r>
          </a:p>
          <a:p>
            <a:endParaRPr lang="en-US" dirty="0" smtClean="0"/>
          </a:p>
          <a:p>
            <a:r>
              <a:rPr lang="en-US" dirty="0" smtClean="0"/>
              <a:t>The </a:t>
            </a:r>
            <a:r>
              <a:rPr lang="en-US" b="1" dirty="0" smtClean="0"/>
              <a:t>baseline model store </a:t>
            </a:r>
            <a:r>
              <a:rPr lang="en-US" dirty="0" smtClean="0"/>
              <a:t>is an inactive model store that allows a programmer to compare previous code lines to the current active code line.</a:t>
            </a: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1946258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rge Graphic or Demo Layou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42519418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819" r:id="rId12"/>
    <p:sldLayoutId id="2147483772" r:id="rId13"/>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microsoft.com/en-us/download/details.aspx?id=26571"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technet.microsoft.com/en-us/library/hh352326.asp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3962400" cy="1828800"/>
          </a:xfrm>
        </p:spPr>
        <p:txBody>
          <a:bodyPr>
            <a:normAutofit fontScale="90000"/>
          </a:bodyPr>
          <a:lstStyle/>
          <a:p>
            <a:r>
              <a:rPr lang="en-US" sz="2700" dirty="0" smtClean="0"/>
              <a:t>Microsoft Dynamics AX 2012 Administration Workshop</a:t>
            </a:r>
            <a:r>
              <a:rPr lang="en-US" dirty="0" smtClean="0"/>
              <a:t/>
            </a:r>
            <a:br>
              <a:rPr lang="en-US" dirty="0" smtClean="0"/>
            </a:br>
            <a:r>
              <a:rPr lang="en-US" sz="2000" dirty="0" smtClean="0"/>
              <a:t/>
            </a:r>
            <a:br>
              <a:rPr lang="en-US" sz="2000" dirty="0" smtClean="0"/>
            </a:br>
            <a:r>
              <a:rPr lang="en-US" sz="2000" dirty="0" smtClean="0"/>
              <a:t>Chapter 5: Model Management and Code Deployment</a:t>
            </a:r>
            <a:endParaRPr lang="en-US" sz="2000"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Company</a:t>
            </a:r>
          </a:p>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Definitions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10</a:t>
            </a:fld>
            <a:endParaRPr lang="en-US"/>
          </a:p>
        </p:txBody>
      </p:sp>
      <p:sp>
        <p:nvSpPr>
          <p:cNvPr id="4" name="Content Placeholder 3"/>
          <p:cNvSpPr>
            <a:spLocks noGrp="1"/>
          </p:cNvSpPr>
          <p:nvPr>
            <p:ph sz="quarter" idx="13"/>
          </p:nvPr>
        </p:nvSpPr>
        <p:spPr/>
        <p:txBody>
          <a:bodyPr/>
          <a:lstStyle/>
          <a:p>
            <a:r>
              <a:rPr lang="en-US" b="1" dirty="0"/>
              <a:t>Model element: </a:t>
            </a:r>
            <a:r>
              <a:rPr lang="en-US" dirty="0"/>
              <a:t>Smallest entity that can be stored in a model.</a:t>
            </a:r>
          </a:p>
          <a:p>
            <a:r>
              <a:rPr lang="en-US" b="1" dirty="0"/>
              <a:t>Model:  </a:t>
            </a:r>
            <a:r>
              <a:rPr lang="en-US" dirty="0"/>
              <a:t>Logical partitions of elements in a layer.  </a:t>
            </a:r>
          </a:p>
          <a:p>
            <a:r>
              <a:rPr lang="en-US" b="1" dirty="0"/>
              <a:t>Model store: </a:t>
            </a:r>
            <a:r>
              <a:rPr lang="en-US" dirty="0"/>
              <a:t>A collection of tables in the </a:t>
            </a:r>
            <a:r>
              <a:rPr lang="en-US" dirty="0" smtClean="0"/>
              <a:t>Microsoft Dynamics AX </a:t>
            </a:r>
            <a:r>
              <a:rPr lang="en-US" dirty="0"/>
              <a:t>database that </a:t>
            </a:r>
            <a:r>
              <a:rPr lang="en-US" dirty="0" smtClean="0"/>
              <a:t>stores </a:t>
            </a:r>
            <a:r>
              <a:rPr lang="en-US" dirty="0"/>
              <a:t>application metadata.</a:t>
            </a:r>
          </a:p>
          <a:p>
            <a:r>
              <a:rPr lang="en-US" b="1" dirty="0"/>
              <a:t>Model file: </a:t>
            </a:r>
            <a:r>
              <a:rPr lang="en-US" dirty="0"/>
              <a:t>The export of a model. </a:t>
            </a:r>
            <a:r>
              <a:rPr lang="en-US" dirty="0" smtClean="0"/>
              <a:t>The </a:t>
            </a:r>
            <a:r>
              <a:rPr lang="en-US" dirty="0"/>
              <a:t>file extension is .</a:t>
            </a:r>
            <a:r>
              <a:rPr lang="en-US" dirty="0" err="1"/>
              <a:t>axmodel</a:t>
            </a:r>
            <a:r>
              <a:rPr lang="en-US" dirty="0"/>
              <a:t>.</a:t>
            </a:r>
          </a:p>
          <a:p>
            <a:r>
              <a:rPr lang="en-US" b="1" dirty="0"/>
              <a:t>Model store file: </a:t>
            </a:r>
            <a:r>
              <a:rPr lang="en-US" dirty="0"/>
              <a:t>The export of an entire model store. </a:t>
            </a:r>
            <a:r>
              <a:rPr lang="en-US" dirty="0" smtClean="0"/>
              <a:t>The </a:t>
            </a:r>
            <a:r>
              <a:rPr lang="en-US" dirty="0"/>
              <a:t>file extension is .</a:t>
            </a:r>
            <a:r>
              <a:rPr lang="en-US" dirty="0" err="1"/>
              <a:t>axmodelstore</a:t>
            </a:r>
            <a:r>
              <a:rPr lang="en-US" dirty="0"/>
              <a:t>.</a:t>
            </a:r>
          </a:p>
          <a:p>
            <a:pPr marL="0" indent="0">
              <a:buNone/>
            </a:pPr>
            <a:endParaRPr lang="en-US" dirty="0"/>
          </a:p>
        </p:txBody>
      </p:sp>
    </p:spTree>
    <p:extLst>
      <p:ext uri="{BB962C8B-B14F-4D97-AF65-F5344CB8AC3E}">
        <p14:creationId xmlns:p14="http://schemas.microsoft.com/office/powerpoint/2010/main" val="1405410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Layering Architecture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11</a:t>
            </a:fld>
            <a:endParaRPr lang="en-US"/>
          </a:p>
        </p:txBody>
      </p:sp>
      <p:sp>
        <p:nvSpPr>
          <p:cNvPr id="4" name="Text Placeholder 3"/>
          <p:cNvSpPr>
            <a:spLocks noGrp="1"/>
          </p:cNvSpPr>
          <p:nvPr>
            <p:ph type="body" sz="quarter" idx="12"/>
          </p:nvPr>
        </p:nvSpPr>
        <p:spPr/>
        <p:txBody>
          <a:bodyPr/>
          <a:lstStyle/>
          <a:p>
            <a:pPr marL="285750" indent="-285750">
              <a:buFont typeface="Arial" panose="020B0604020202020204" pitchFamily="34" charset="0"/>
              <a:buChar char="•"/>
            </a:pPr>
            <a:r>
              <a:rPr lang="en-US" dirty="0" smtClean="0"/>
              <a:t>Microsoft Dynamics AX </a:t>
            </a:r>
            <a:r>
              <a:rPr lang="en-US" dirty="0"/>
              <a:t>2012 uses </a:t>
            </a:r>
            <a:r>
              <a:rPr lang="en-US" dirty="0" smtClean="0"/>
              <a:t>layers.</a:t>
            </a:r>
            <a:endParaRPr lang="en-US" dirty="0"/>
          </a:p>
          <a:p>
            <a:pPr marL="285750" indent="-285750">
              <a:buFont typeface="Arial" panose="020B0604020202020204" pitchFamily="34" charset="0"/>
              <a:buChar char="•"/>
            </a:pPr>
            <a:r>
              <a:rPr lang="en-US" dirty="0" smtClean="0"/>
              <a:t>There are eight </a:t>
            </a:r>
            <a:r>
              <a:rPr lang="en-US" dirty="0"/>
              <a:t>base </a:t>
            </a:r>
            <a:r>
              <a:rPr lang="en-US" dirty="0" smtClean="0"/>
              <a:t>layers and eight </a:t>
            </a:r>
            <a:r>
              <a:rPr lang="en-US" dirty="0"/>
              <a:t>patch </a:t>
            </a:r>
            <a:r>
              <a:rPr lang="en-US" dirty="0" smtClean="0"/>
              <a:t>layers.</a:t>
            </a:r>
            <a:endParaRPr lang="en-US" dirty="0"/>
          </a:p>
          <a:p>
            <a:pPr marL="285750" indent="-285750">
              <a:buFont typeface="Arial" panose="020B0604020202020204" pitchFamily="34" charset="0"/>
              <a:buChar char="•"/>
            </a:pPr>
            <a:r>
              <a:rPr lang="en-US" dirty="0"/>
              <a:t>A model exists within a </a:t>
            </a:r>
            <a:r>
              <a:rPr lang="en-US" dirty="0" smtClean="0"/>
              <a:t>layer. </a:t>
            </a:r>
            <a:endParaRPr lang="en-US" dirty="0"/>
          </a:p>
        </p:txBody>
      </p:sp>
      <p:pic>
        <p:nvPicPr>
          <p:cNvPr id="7" name="Picture 6"/>
          <p:cNvPicPr>
            <a:picLocks noChangeAspect="1"/>
          </p:cNvPicPr>
          <p:nvPr/>
        </p:nvPicPr>
        <p:blipFill>
          <a:blip r:embed="rId3"/>
          <a:stretch>
            <a:fillRect/>
          </a:stretch>
        </p:blipFill>
        <p:spPr>
          <a:xfrm>
            <a:off x="5608543" y="971550"/>
            <a:ext cx="3435309" cy="3536078"/>
          </a:xfrm>
          <a:prstGeom prst="rect">
            <a:avLst/>
          </a:prstGeom>
        </p:spPr>
      </p:pic>
    </p:spTree>
    <p:extLst>
      <p:ext uri="{BB962C8B-B14F-4D97-AF65-F5344CB8AC3E}">
        <p14:creationId xmlns:p14="http://schemas.microsoft.com/office/powerpoint/2010/main" val="1893335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as Object Containers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12</a:t>
            </a:fld>
            <a:endParaRPr lang="en-US"/>
          </a:p>
        </p:txBody>
      </p:sp>
      <p:sp>
        <p:nvSpPr>
          <p:cNvPr id="4" name="Text Placeholder 3"/>
          <p:cNvSpPr>
            <a:spLocks noGrp="1"/>
          </p:cNvSpPr>
          <p:nvPr>
            <p:ph type="body" sz="quarter" idx="12"/>
          </p:nvPr>
        </p:nvSpPr>
        <p:spPr/>
        <p:txBody>
          <a:bodyPr>
            <a:normAutofit/>
          </a:bodyPr>
          <a:lstStyle/>
          <a:p>
            <a:r>
              <a:rPr lang="en-US" dirty="0" smtClean="0"/>
              <a:t>Microsoft Dynamics AX 2009 (top graphic):</a:t>
            </a:r>
          </a:p>
          <a:p>
            <a:pPr marL="512763" lvl="1" indent="-285750">
              <a:buFont typeface="Courier New" panose="02070309020205020404" pitchFamily="49" charset="0"/>
              <a:buChar char="o"/>
            </a:pPr>
            <a:r>
              <a:rPr lang="en-US" dirty="0" smtClean="0"/>
              <a:t>Controls elements at the layer level</a:t>
            </a:r>
          </a:p>
          <a:p>
            <a:endParaRPr lang="en-US" dirty="0" smtClean="0"/>
          </a:p>
          <a:p>
            <a:r>
              <a:rPr lang="en-US" dirty="0" smtClean="0"/>
              <a:t>Microsoft Dynamics AX 2012 (bottom graphic)</a:t>
            </a:r>
          </a:p>
          <a:p>
            <a:pPr marL="512763" lvl="1" indent="-285750">
              <a:buFont typeface="Courier New" panose="02070309020205020404" pitchFamily="49" charset="0"/>
              <a:buChar char="o"/>
            </a:pPr>
            <a:r>
              <a:rPr lang="en-US" dirty="0" smtClean="0"/>
              <a:t>Multiple models, per layer</a:t>
            </a:r>
          </a:p>
          <a:p>
            <a:pPr marL="512763" lvl="1" indent="-285750">
              <a:buFont typeface="Courier New" panose="02070309020205020404" pitchFamily="49" charset="0"/>
              <a:buChar char="o"/>
            </a:pPr>
            <a:r>
              <a:rPr lang="en-US" dirty="0" smtClean="0"/>
              <a:t>Control elements at model level</a:t>
            </a:r>
            <a:endParaRPr lang="en-US" dirty="0"/>
          </a:p>
        </p:txBody>
      </p:sp>
      <p:grpSp>
        <p:nvGrpSpPr>
          <p:cNvPr id="9" name="Group 8"/>
          <p:cNvGrpSpPr/>
          <p:nvPr/>
        </p:nvGrpSpPr>
        <p:grpSpPr>
          <a:xfrm>
            <a:off x="5716747" y="1090424"/>
            <a:ext cx="3198653" cy="1410786"/>
            <a:chOff x="2362200" y="589192"/>
            <a:chExt cx="4683148" cy="1877756"/>
          </a:xfrm>
        </p:grpSpPr>
        <p:pic>
          <p:nvPicPr>
            <p:cNvPr id="5" name="Picture 4"/>
            <p:cNvPicPr>
              <a:picLocks noChangeAspect="1"/>
            </p:cNvPicPr>
            <p:nvPr/>
          </p:nvPicPr>
          <p:blipFill>
            <a:blip r:embed="rId3"/>
            <a:stretch>
              <a:fillRect/>
            </a:stretch>
          </p:blipFill>
          <p:spPr>
            <a:xfrm>
              <a:off x="2362200" y="589192"/>
              <a:ext cx="4657748" cy="1761897"/>
            </a:xfrm>
            <a:prstGeom prst="rect">
              <a:avLst/>
            </a:prstGeom>
          </p:spPr>
        </p:pic>
        <p:cxnSp>
          <p:nvCxnSpPr>
            <p:cNvPr id="7" name="Straight Arrow Connector 6"/>
            <p:cNvCxnSpPr/>
            <p:nvPr/>
          </p:nvCxnSpPr>
          <p:spPr>
            <a:xfrm flipH="1">
              <a:off x="5799617" y="1195219"/>
              <a:ext cx="1245731" cy="1216493"/>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540615" y="2443277"/>
              <a:ext cx="3200399" cy="23671"/>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740050" y="2952750"/>
            <a:ext cx="3145095" cy="1299121"/>
            <a:chOff x="3657600" y="2654533"/>
            <a:chExt cx="5065207" cy="1571936"/>
          </a:xfrm>
        </p:grpSpPr>
        <p:pic>
          <p:nvPicPr>
            <p:cNvPr id="6" name="Picture 5"/>
            <p:cNvPicPr>
              <a:picLocks noChangeAspect="1"/>
            </p:cNvPicPr>
            <p:nvPr/>
          </p:nvPicPr>
          <p:blipFill>
            <a:blip r:embed="rId4"/>
            <a:stretch>
              <a:fillRect/>
            </a:stretch>
          </p:blipFill>
          <p:spPr>
            <a:xfrm>
              <a:off x="3657600" y="2654533"/>
              <a:ext cx="5041829" cy="1505843"/>
            </a:xfrm>
            <a:prstGeom prst="rect">
              <a:avLst/>
            </a:prstGeom>
          </p:spPr>
        </p:pic>
        <p:cxnSp>
          <p:nvCxnSpPr>
            <p:cNvPr id="10" name="Straight Arrow Connector 9"/>
            <p:cNvCxnSpPr/>
            <p:nvPr/>
          </p:nvCxnSpPr>
          <p:spPr>
            <a:xfrm flipH="1">
              <a:off x="3733800" y="4214282"/>
              <a:ext cx="3884107" cy="12187"/>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610152" y="3105150"/>
              <a:ext cx="1112655" cy="1096946"/>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458036" y="2424234"/>
            <a:ext cx="947057" cy="381000"/>
          </a:xfrm>
          <a:prstGeom prst="rect">
            <a:avLst/>
          </a:prstGeom>
          <a:noFill/>
          <a:ln>
            <a:noFill/>
          </a:ln>
        </p:spPr>
        <p:txBody>
          <a:bodyPr vert="horz" wrap="square" lIns="182880" tIns="137160" rIns="91440" bIns="45720" rtlCol="0" anchor="t" anchorCtr="0">
            <a:noAutofit/>
          </a:bodyPr>
          <a:lstStyle/>
          <a:p>
            <a:r>
              <a:rPr lang="en-US" sz="1050" b="1" dirty="0" smtClean="0">
                <a:solidFill>
                  <a:schemeClr val="bg1">
                    <a:alpha val="87000"/>
                  </a:schemeClr>
                </a:solidFill>
              </a:rPr>
              <a:t>USR Layer</a:t>
            </a:r>
            <a:endParaRPr lang="en-US" sz="1050" b="1" dirty="0">
              <a:solidFill>
                <a:schemeClr val="bg1">
                  <a:alpha val="87000"/>
                </a:schemeClr>
              </a:solidFill>
            </a:endParaRPr>
          </a:p>
        </p:txBody>
      </p:sp>
      <p:sp>
        <p:nvSpPr>
          <p:cNvPr id="14" name="TextBox 13"/>
          <p:cNvSpPr txBox="1"/>
          <p:nvPr/>
        </p:nvSpPr>
        <p:spPr>
          <a:xfrm>
            <a:off x="6519697" y="4171950"/>
            <a:ext cx="947057" cy="381000"/>
          </a:xfrm>
          <a:prstGeom prst="rect">
            <a:avLst/>
          </a:prstGeom>
          <a:noFill/>
          <a:ln>
            <a:noFill/>
          </a:ln>
        </p:spPr>
        <p:txBody>
          <a:bodyPr vert="horz" wrap="square" lIns="182880" tIns="137160" rIns="91440" bIns="45720" rtlCol="0" anchor="t" anchorCtr="0">
            <a:noAutofit/>
          </a:bodyPr>
          <a:lstStyle/>
          <a:p>
            <a:r>
              <a:rPr lang="en-US" sz="1050" b="1" dirty="0" smtClean="0">
                <a:solidFill>
                  <a:schemeClr val="bg1">
                    <a:alpha val="87000"/>
                  </a:schemeClr>
                </a:solidFill>
              </a:rPr>
              <a:t>USR Layer</a:t>
            </a:r>
            <a:endParaRPr lang="en-US" sz="1050" b="1" dirty="0">
              <a:solidFill>
                <a:schemeClr val="bg1">
                  <a:alpha val="87000"/>
                </a:schemeClr>
              </a:solidFill>
            </a:endParaRPr>
          </a:p>
        </p:txBody>
      </p:sp>
    </p:spTree>
    <p:extLst>
      <p:ext uri="{BB962C8B-B14F-4D97-AF65-F5344CB8AC3E}">
        <p14:creationId xmlns:p14="http://schemas.microsoft.com/office/powerpoint/2010/main" val="270424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Model </a:t>
            </a:r>
            <a:r>
              <a:rPr lang="en-US" sz="1800" dirty="0" smtClean="0"/>
              <a:t>Considerations</a:t>
            </a:r>
            <a:endParaRPr lang="en-US" sz="1800"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4" name="Content Placeholder 3"/>
          <p:cNvSpPr>
            <a:spLocks noGrp="1"/>
          </p:cNvSpPr>
          <p:nvPr>
            <p:ph sz="quarter" idx="13"/>
          </p:nvPr>
        </p:nvSpPr>
        <p:spPr/>
        <p:txBody>
          <a:bodyPr/>
          <a:lstStyle/>
          <a:p>
            <a:r>
              <a:rPr lang="en-US" dirty="0"/>
              <a:t>Avoid storing your elements in a default model, create your own.</a:t>
            </a:r>
          </a:p>
          <a:p>
            <a:r>
              <a:rPr lang="en-US" dirty="0"/>
              <a:t>Models should be considered “solution” level vs. “project” level.</a:t>
            </a:r>
          </a:p>
          <a:p>
            <a:r>
              <a:rPr lang="en-US" dirty="0"/>
              <a:t>Model elements can be moved from one model to another within the same layer. </a:t>
            </a:r>
          </a:p>
          <a:p>
            <a:r>
              <a:rPr lang="en-US" dirty="0"/>
              <a:t>Each model element can exist only once per layer, so an element can only exist in one model at a time. </a:t>
            </a:r>
          </a:p>
          <a:p>
            <a:endParaRPr lang="en-US" dirty="0"/>
          </a:p>
        </p:txBody>
      </p:sp>
    </p:spTree>
    <p:extLst>
      <p:ext uri="{BB962C8B-B14F-4D97-AF65-F5344CB8AC3E}">
        <p14:creationId xmlns:p14="http://schemas.microsoft.com/office/powerpoint/2010/main" val="2838465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to Manage Models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14</a:t>
            </a:fld>
            <a:endParaRPr lang="en-US"/>
          </a:p>
        </p:txBody>
      </p:sp>
      <p:sp>
        <p:nvSpPr>
          <p:cNvPr id="4" name="Content Placeholder 3"/>
          <p:cNvSpPr>
            <a:spLocks noGrp="1"/>
          </p:cNvSpPr>
          <p:nvPr>
            <p:ph sz="quarter" idx="13"/>
          </p:nvPr>
        </p:nvSpPr>
        <p:spPr/>
        <p:txBody>
          <a:bodyPr/>
          <a:lstStyle/>
          <a:p>
            <a:r>
              <a:rPr lang="en-US" dirty="0" smtClean="0"/>
              <a:t>Windows PowerShell </a:t>
            </a:r>
            <a:r>
              <a:rPr lang="en-US" dirty="0" err="1"/>
              <a:t>cmdlets</a:t>
            </a:r>
            <a:endParaRPr lang="en-US" dirty="0"/>
          </a:p>
          <a:p>
            <a:r>
              <a:rPr lang="en-US" dirty="0"/>
              <a:t>AxUtil.exe</a:t>
            </a:r>
          </a:p>
          <a:p>
            <a:r>
              <a:rPr lang="en-US" dirty="0"/>
              <a:t>Development Workspace in the </a:t>
            </a:r>
            <a:r>
              <a:rPr lang="en-US" dirty="0" smtClean="0"/>
              <a:t>Microsoft Dynamics </a:t>
            </a:r>
            <a:r>
              <a:rPr lang="en-US" dirty="0"/>
              <a:t>AX client (AOT)</a:t>
            </a:r>
          </a:p>
          <a:p>
            <a:endParaRPr lang="en-US" dirty="0"/>
          </a:p>
        </p:txBody>
      </p:sp>
    </p:spTree>
    <p:extLst>
      <p:ext uri="{BB962C8B-B14F-4D97-AF65-F5344CB8AC3E}">
        <p14:creationId xmlns:p14="http://schemas.microsoft.com/office/powerpoint/2010/main" val="1399357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 Model and Layer Details from SQL</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15</a:t>
            </a:fld>
            <a:endParaRPr lang="en-US"/>
          </a:p>
        </p:txBody>
      </p:sp>
      <p:sp>
        <p:nvSpPr>
          <p:cNvPr id="4" name="Content Placeholder 3"/>
          <p:cNvSpPr>
            <a:spLocks noGrp="1"/>
          </p:cNvSpPr>
          <p:nvPr>
            <p:ph sz="quarter" idx="13"/>
          </p:nvPr>
        </p:nvSpPr>
        <p:spPr/>
        <p:txBody>
          <a:bodyPr/>
          <a:lstStyle/>
          <a:p>
            <a:r>
              <a:rPr lang="en-US" b="1" dirty="0" smtClean="0"/>
              <a:t>Scenario:</a:t>
            </a:r>
            <a:br>
              <a:rPr lang="en-US" b="1" dirty="0" smtClean="0"/>
            </a:br>
            <a:r>
              <a:rPr lang="en-US" dirty="0" smtClean="0"/>
              <a:t>You would like to easily see a list of layers currently installed, as well as which models are installed, per layer.</a:t>
            </a:r>
          </a:p>
          <a:p>
            <a:endParaRPr lang="en-US" dirty="0" smtClean="0"/>
          </a:p>
          <a:p>
            <a:r>
              <a:rPr lang="en-US" b="1" dirty="0" smtClean="0"/>
              <a:t>Procedure:</a:t>
            </a:r>
            <a:r>
              <a:rPr lang="en-US" dirty="0" smtClean="0"/>
              <a:t/>
            </a:r>
            <a:br>
              <a:rPr lang="en-US" dirty="0" smtClean="0"/>
            </a:br>
            <a:r>
              <a:rPr lang="en-US" dirty="0" smtClean="0"/>
              <a:t>Query Model Tables</a:t>
            </a:r>
          </a:p>
        </p:txBody>
      </p:sp>
    </p:spTree>
    <p:extLst>
      <p:ext uri="{BB962C8B-B14F-4D97-AF65-F5344CB8AC3E}">
        <p14:creationId xmlns:p14="http://schemas.microsoft.com/office/powerpoint/2010/main" val="1758480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Dynamics AX </a:t>
            </a:r>
            <a:r>
              <a:rPr lang="en-US" dirty="0"/>
              <a:t>Management Shell - Getting Started </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4" name="Text Placeholder 3"/>
          <p:cNvSpPr>
            <a:spLocks noGrp="1"/>
          </p:cNvSpPr>
          <p:nvPr>
            <p:ph type="body" sz="quarter" idx="12"/>
          </p:nvPr>
        </p:nvSpPr>
        <p:spPr/>
        <p:txBody>
          <a:bodyPr/>
          <a:lstStyle/>
          <a:p>
            <a:r>
              <a:rPr lang="en-US" b="1" dirty="0" smtClean="0"/>
              <a:t>Start &gt; Administrative </a:t>
            </a:r>
            <a:r>
              <a:rPr lang="en-US" b="1" dirty="0"/>
              <a:t>Tools </a:t>
            </a:r>
            <a:r>
              <a:rPr lang="en-US" dirty="0"/>
              <a:t>&gt; </a:t>
            </a:r>
            <a:r>
              <a:rPr lang="en-US" b="1" dirty="0"/>
              <a:t>Microsoft Dynamics AX 2012 Management Shell</a:t>
            </a:r>
          </a:p>
          <a:p>
            <a:endParaRPr lang="en-US" dirty="0"/>
          </a:p>
        </p:txBody>
      </p:sp>
      <p:pic>
        <p:nvPicPr>
          <p:cNvPr id="5" name="Picture 4"/>
          <p:cNvPicPr>
            <a:picLocks noChangeAspect="1"/>
          </p:cNvPicPr>
          <p:nvPr/>
        </p:nvPicPr>
        <p:blipFill>
          <a:blip r:embed="rId3"/>
          <a:stretch>
            <a:fillRect/>
          </a:stretch>
        </p:blipFill>
        <p:spPr>
          <a:xfrm>
            <a:off x="5642835" y="2476500"/>
            <a:ext cx="3426534" cy="1807890"/>
          </a:xfrm>
          <a:prstGeom prst="rect">
            <a:avLst/>
          </a:prstGeom>
        </p:spPr>
      </p:pic>
      <p:pic>
        <p:nvPicPr>
          <p:cNvPr id="6" name="Picture 5"/>
          <p:cNvPicPr>
            <a:picLocks noChangeAspect="1"/>
          </p:cNvPicPr>
          <p:nvPr/>
        </p:nvPicPr>
        <p:blipFill>
          <a:blip r:embed="rId4"/>
          <a:stretch>
            <a:fillRect/>
          </a:stretch>
        </p:blipFill>
        <p:spPr>
          <a:xfrm>
            <a:off x="5713566" y="1123950"/>
            <a:ext cx="3285072" cy="1088305"/>
          </a:xfrm>
          <a:prstGeom prst="rect">
            <a:avLst/>
          </a:prstGeom>
        </p:spPr>
      </p:pic>
    </p:spTree>
    <p:extLst>
      <p:ext uri="{BB962C8B-B14F-4D97-AF65-F5344CB8AC3E}">
        <p14:creationId xmlns:p14="http://schemas.microsoft.com/office/powerpoint/2010/main" val="4035191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Dynamics AX Management Shell - Getting Help</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4" name="Content Placeholder 3"/>
          <p:cNvSpPr>
            <a:spLocks noGrp="1"/>
          </p:cNvSpPr>
          <p:nvPr>
            <p:ph sz="quarter" idx="13"/>
          </p:nvPr>
        </p:nvSpPr>
        <p:spPr/>
        <p:txBody>
          <a:bodyPr/>
          <a:lstStyle/>
          <a:p>
            <a:r>
              <a:rPr lang="en-US" dirty="0" smtClean="0"/>
              <a:t>List all model related </a:t>
            </a:r>
            <a:r>
              <a:rPr lang="en-US" dirty="0" err="1" smtClean="0"/>
              <a:t>cmdlets</a:t>
            </a:r>
            <a:endParaRPr lang="en-US" dirty="0" smtClean="0"/>
          </a:p>
          <a:p>
            <a:pPr lvl="1"/>
            <a:r>
              <a:rPr lang="en-US" dirty="0" smtClean="0">
                <a:latin typeface="Consolas" pitchFamily="49" charset="0"/>
                <a:cs typeface="Consolas" pitchFamily="49" charset="0"/>
              </a:rPr>
              <a:t>Get-Command –Module </a:t>
            </a:r>
            <a:r>
              <a:rPr lang="en-US" dirty="0" err="1" smtClean="0">
                <a:latin typeface="Consolas" pitchFamily="49" charset="0"/>
                <a:cs typeface="Consolas" pitchFamily="49" charset="0"/>
              </a:rPr>
              <a:t>AXUtilLib.PowerShell</a:t>
            </a:r>
            <a:endParaRPr lang="en-US" dirty="0" smtClean="0">
              <a:latin typeface="Consolas" pitchFamily="49" charset="0"/>
              <a:cs typeface="Consolas" pitchFamily="49" charset="0"/>
            </a:endParaRPr>
          </a:p>
          <a:p>
            <a:endParaRPr lang="en-US" dirty="0" smtClean="0"/>
          </a:p>
          <a:p>
            <a:r>
              <a:rPr lang="en-US" dirty="0" smtClean="0"/>
              <a:t>Get help text for a specific </a:t>
            </a:r>
            <a:r>
              <a:rPr lang="en-US" dirty="0" err="1" smtClean="0"/>
              <a:t>cmdlet</a:t>
            </a:r>
            <a:endParaRPr lang="en-US" dirty="0" smtClean="0"/>
          </a:p>
          <a:p>
            <a:pPr lvl="1"/>
            <a:r>
              <a:rPr lang="en-US" dirty="0" smtClean="0">
                <a:latin typeface="Consolas" pitchFamily="49" charset="0"/>
                <a:cs typeface="Consolas" pitchFamily="49" charset="0"/>
              </a:rPr>
              <a:t>Get-Help &lt;</a:t>
            </a:r>
            <a:r>
              <a:rPr lang="en-US" dirty="0" err="1" smtClean="0">
                <a:latin typeface="Consolas" pitchFamily="49" charset="0"/>
                <a:cs typeface="Consolas" pitchFamily="49" charset="0"/>
              </a:rPr>
              <a:t>cmdlet</a:t>
            </a:r>
            <a:r>
              <a:rPr lang="en-US" dirty="0" smtClean="0">
                <a:latin typeface="Consolas" pitchFamily="49" charset="0"/>
                <a:cs typeface="Consolas" pitchFamily="49" charset="0"/>
              </a:rPr>
              <a:t> name&gt;</a:t>
            </a:r>
          </a:p>
          <a:p>
            <a:pPr lvl="1"/>
            <a:r>
              <a:rPr lang="en-US" dirty="0" smtClean="0"/>
              <a:t>Example: </a:t>
            </a:r>
            <a:r>
              <a:rPr lang="en-US" dirty="0" smtClean="0">
                <a:latin typeface="Consolas" pitchFamily="49" charset="0"/>
                <a:cs typeface="Consolas" pitchFamily="49" charset="0"/>
              </a:rPr>
              <a:t>Get-Help New-</a:t>
            </a:r>
            <a:r>
              <a:rPr lang="en-US" dirty="0" err="1" smtClean="0">
                <a:latin typeface="Consolas" pitchFamily="49" charset="0"/>
                <a:cs typeface="Consolas" pitchFamily="49" charset="0"/>
              </a:rPr>
              <a:t>AXModel</a:t>
            </a:r>
            <a:endParaRPr lang="en-US" dirty="0" smtClean="0">
              <a:latin typeface="Consolas" pitchFamily="49" charset="0"/>
              <a:cs typeface="Consolas" pitchFamily="49" charset="0"/>
            </a:endParaRPr>
          </a:p>
          <a:p>
            <a:endParaRPr lang="en-US" dirty="0" smtClean="0"/>
          </a:p>
          <a:p>
            <a:r>
              <a:rPr lang="en-US" dirty="0" smtClean="0"/>
              <a:t>Or look at the help xml files directly</a:t>
            </a:r>
          </a:p>
          <a:p>
            <a:pPr lvl="1"/>
            <a:r>
              <a:rPr lang="en-US" i="1" dirty="0" smtClean="0"/>
              <a:t>C:\Program Files\Microsoft Dynamics AX\60\</a:t>
            </a:r>
            <a:r>
              <a:rPr lang="en-US" i="1" dirty="0" err="1" smtClean="0"/>
              <a:t>ManagementUtilities</a:t>
            </a:r>
            <a:r>
              <a:rPr lang="en-US" i="1" dirty="0" smtClean="0"/>
              <a:t>\Modules\</a:t>
            </a:r>
            <a:r>
              <a:rPr lang="en-US" i="1" dirty="0" err="1" smtClean="0"/>
              <a:t>AXUtilLib.Powershell</a:t>
            </a:r>
            <a:r>
              <a:rPr lang="en-US" i="1" dirty="0" smtClean="0"/>
              <a:t>\AXUtilLib.Powershell.dll-Help.xml</a:t>
            </a:r>
            <a:endParaRPr lang="en-US" i="1" dirty="0"/>
          </a:p>
        </p:txBody>
      </p:sp>
    </p:spTree>
    <p:extLst>
      <p:ext uri="{BB962C8B-B14F-4D97-AF65-F5344CB8AC3E}">
        <p14:creationId xmlns:p14="http://schemas.microsoft.com/office/powerpoint/2010/main" val="2125455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Manage Models with Microsoft Dynamics AX Management Shell</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18</a:t>
            </a:fld>
            <a:endParaRPr lang="en-US"/>
          </a:p>
        </p:txBody>
      </p:sp>
      <p:sp>
        <p:nvSpPr>
          <p:cNvPr id="4" name="Content Placeholder 3"/>
          <p:cNvSpPr>
            <a:spLocks noGrp="1"/>
          </p:cNvSpPr>
          <p:nvPr>
            <p:ph sz="quarter" idx="13"/>
          </p:nvPr>
        </p:nvSpPr>
        <p:spPr/>
        <p:txBody>
          <a:bodyPr/>
          <a:lstStyle/>
          <a:p>
            <a:r>
              <a:rPr lang="en-US" b="1" dirty="0" smtClean="0"/>
              <a:t>Scenario:</a:t>
            </a:r>
            <a:r>
              <a:rPr lang="en-US" dirty="0" smtClean="0"/>
              <a:t/>
            </a:r>
            <a:br>
              <a:rPr lang="en-US" dirty="0" smtClean="0"/>
            </a:br>
            <a:r>
              <a:rPr lang="en-US" dirty="0"/>
              <a:t>Isaac, </a:t>
            </a:r>
            <a:r>
              <a:rPr lang="en-US" dirty="0" smtClean="0"/>
              <a:t>the Application Software Developer, is new to Microsoft Dynamics AX 2012 and he wants to learn about the new Windows PowerShell </a:t>
            </a:r>
            <a:r>
              <a:rPr lang="en-US" dirty="0" err="1" smtClean="0"/>
              <a:t>cmdlets</a:t>
            </a:r>
            <a:r>
              <a:rPr lang="en-US" dirty="0" smtClean="0"/>
              <a:t>. He wants to create a new model, export it, delete it, and import it.</a:t>
            </a:r>
          </a:p>
          <a:p>
            <a:endParaRPr lang="en-US" dirty="0" smtClean="0"/>
          </a:p>
          <a:p>
            <a:r>
              <a:rPr lang="en-US" b="1" dirty="0" smtClean="0"/>
              <a:t>Procedures:</a:t>
            </a:r>
          </a:p>
          <a:p>
            <a:pPr lvl="1"/>
            <a:r>
              <a:rPr lang="en-US" dirty="0" smtClean="0"/>
              <a:t>View AX Management Shell commands</a:t>
            </a:r>
          </a:p>
          <a:p>
            <a:pPr lvl="1"/>
            <a:r>
              <a:rPr lang="en-US" dirty="0" smtClean="0"/>
              <a:t>Create a model using Windows PowerShell</a:t>
            </a:r>
          </a:p>
          <a:p>
            <a:pPr lvl="1"/>
            <a:r>
              <a:rPr lang="en-US" dirty="0" smtClean="0"/>
              <a:t>Export a model using Windows PowerShell</a:t>
            </a:r>
          </a:p>
          <a:p>
            <a:pPr lvl="1"/>
            <a:r>
              <a:rPr lang="en-US" dirty="0" smtClean="0"/>
              <a:t>Delete a model using Windows PowerShell</a:t>
            </a:r>
          </a:p>
          <a:p>
            <a:pPr lvl="1"/>
            <a:r>
              <a:rPr lang="en-US" dirty="0" smtClean="0"/>
              <a:t>Import a model using Windows PowerShell</a:t>
            </a:r>
          </a:p>
          <a:p>
            <a:endParaRPr lang="en-US" dirty="0"/>
          </a:p>
        </p:txBody>
      </p:sp>
    </p:spTree>
    <p:extLst>
      <p:ext uri="{BB962C8B-B14F-4D97-AF65-F5344CB8AC3E}">
        <p14:creationId xmlns:p14="http://schemas.microsoft.com/office/powerpoint/2010/main" val="3552819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97853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a:t>
            </a:r>
            <a:r>
              <a:rPr lang="en-US" sz="1900" dirty="0" smtClean="0"/>
              <a:t>®, </a:t>
            </a:r>
            <a:r>
              <a:rPr lang="en-US" sz="1900" dirty="0"/>
              <a:t>Microsoft Dynamics®, </a:t>
            </a:r>
            <a:r>
              <a:rPr lang="en-US" sz="1900" dirty="0" smtClean="0"/>
              <a:t>and SQL Server</a:t>
            </a:r>
            <a:r>
              <a:rPr lang="en-US" sz="1900" dirty="0"/>
              <a:t>®</a:t>
            </a:r>
            <a:r>
              <a:rPr lang="en-US" sz="1900" dirty="0" smtClean="0"/>
              <a:t> Windows®, and </a:t>
            </a:r>
            <a:r>
              <a:rPr lang="en-US" sz="1900" dirty="0"/>
              <a:t>Windows </a:t>
            </a:r>
            <a:r>
              <a:rPr lang="en-US" sz="1900" dirty="0" smtClean="0"/>
              <a:t>PowerShell® are </a:t>
            </a:r>
            <a:r>
              <a:rPr lang="en-US" sz="1900" dirty="0"/>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Models Using AOT</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20</a:t>
            </a:fld>
            <a:endParaRPr lang="en-US"/>
          </a:p>
        </p:txBody>
      </p:sp>
      <p:sp>
        <p:nvSpPr>
          <p:cNvPr id="4" name="Content Placeholder 3"/>
          <p:cNvSpPr>
            <a:spLocks noGrp="1"/>
          </p:cNvSpPr>
          <p:nvPr>
            <p:ph sz="quarter" idx="13"/>
          </p:nvPr>
        </p:nvSpPr>
        <p:spPr/>
        <p:txBody>
          <a:bodyPr/>
          <a:lstStyle/>
          <a:p>
            <a:pPr marL="0" indent="0">
              <a:buNone/>
            </a:pPr>
            <a:r>
              <a:rPr lang="en-US" b="1" dirty="0">
                <a:ea typeface="Segoe UI" pitchFamily="34" charset="0"/>
              </a:rPr>
              <a:t>Scenario: </a:t>
            </a:r>
            <a:r>
              <a:rPr lang="en-US" dirty="0" smtClean="0">
                <a:ea typeface="Segoe UI" pitchFamily="34" charset="0"/>
              </a:rPr>
              <a:t>Isaac, </a:t>
            </a:r>
            <a:r>
              <a:rPr lang="en-US" dirty="0">
                <a:ea typeface="Segoe UI" pitchFamily="34" charset="0"/>
              </a:rPr>
              <a:t>the Application Software Developer, is new to Microsoft Dynamics AX 2012 and he wants to learn how to manage models using the AOT. He wants to create a new model, add a form to a model, show all elements in a model, and move an element to a different model.</a:t>
            </a:r>
          </a:p>
          <a:p>
            <a:endParaRPr lang="en-US" dirty="0"/>
          </a:p>
          <a:p>
            <a:r>
              <a:rPr lang="en-US" dirty="0"/>
              <a:t>Procedure: Create a model using AOT</a:t>
            </a:r>
          </a:p>
          <a:p>
            <a:r>
              <a:rPr lang="en-US" dirty="0"/>
              <a:t>Procedure: Add a form to a model using AOT</a:t>
            </a:r>
          </a:p>
          <a:p>
            <a:r>
              <a:rPr lang="en-US" dirty="0"/>
              <a:t>Procedure: Show all elements in a model using AOT</a:t>
            </a:r>
          </a:p>
          <a:p>
            <a:r>
              <a:rPr lang="en-US" dirty="0"/>
              <a:t>Procedure: Move element to different model using AOT</a:t>
            </a:r>
          </a:p>
          <a:p>
            <a:endParaRPr lang="en-US" dirty="0"/>
          </a:p>
        </p:txBody>
      </p:sp>
    </p:spTree>
    <p:extLst>
      <p:ext uri="{BB962C8B-B14F-4D97-AF65-F5344CB8AC3E}">
        <p14:creationId xmlns:p14="http://schemas.microsoft.com/office/powerpoint/2010/main" val="3819199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74189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smtClean="0"/>
              <a:t>Lab 5.1: Export Model Store Using Microsoft Dynamics AX Management Shell</a:t>
            </a:r>
            <a:endParaRPr lang="en-US" sz="1600"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22</a:t>
            </a:fld>
            <a:endParaRPr lang="en-US"/>
          </a:p>
        </p:txBody>
      </p:sp>
      <p:sp>
        <p:nvSpPr>
          <p:cNvPr id="4" name="Content Placeholder 3"/>
          <p:cNvSpPr>
            <a:spLocks noGrp="1"/>
          </p:cNvSpPr>
          <p:nvPr>
            <p:ph sz="quarter" idx="13"/>
          </p:nvPr>
        </p:nvSpPr>
        <p:spPr/>
        <p:txBody>
          <a:bodyPr/>
          <a:lstStyle/>
          <a:p>
            <a:r>
              <a:rPr lang="en-US" b="1" dirty="0" smtClean="0"/>
              <a:t>Lab Scenario:</a:t>
            </a:r>
            <a:r>
              <a:rPr lang="en-US" dirty="0" smtClean="0"/>
              <a:t/>
            </a:r>
            <a:br>
              <a:rPr lang="en-US" dirty="0" smtClean="0"/>
            </a:br>
            <a:r>
              <a:rPr lang="en-US" dirty="0" smtClean="0"/>
              <a:t>Chris, the IT Engineer, needs to export the model store from his pre-production instance to a file so it can be imported into the production instance during an upcoming maintenance window.  </a:t>
            </a:r>
          </a:p>
        </p:txBody>
      </p:sp>
    </p:spTree>
    <p:extLst>
      <p:ext uri="{BB962C8B-B14F-4D97-AF65-F5344CB8AC3E}">
        <p14:creationId xmlns:p14="http://schemas.microsoft.com/office/powerpoint/2010/main" val="3008499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Deployment Options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23</a:t>
            </a:fld>
            <a:endParaRPr lang="en-US"/>
          </a:p>
        </p:txBody>
      </p:sp>
      <p:sp>
        <p:nvSpPr>
          <p:cNvPr id="4" name="Content Placeholder 3"/>
          <p:cNvSpPr>
            <a:spLocks noGrp="1"/>
          </p:cNvSpPr>
          <p:nvPr>
            <p:ph sz="quarter" idx="13"/>
          </p:nvPr>
        </p:nvSpPr>
        <p:spPr/>
        <p:txBody>
          <a:bodyPr/>
          <a:lstStyle/>
          <a:p>
            <a:r>
              <a:rPr lang="en-US" dirty="0" smtClean="0"/>
              <a:t>Export/import using:</a:t>
            </a:r>
          </a:p>
          <a:p>
            <a:pPr lvl="1"/>
            <a:r>
              <a:rPr lang="en-US" b="1" dirty="0" smtClean="0"/>
              <a:t>.</a:t>
            </a:r>
            <a:r>
              <a:rPr lang="en-US" b="1" dirty="0" err="1" smtClean="0"/>
              <a:t>xpo</a:t>
            </a:r>
            <a:r>
              <a:rPr lang="en-US" b="1" dirty="0" smtClean="0"/>
              <a:t> file </a:t>
            </a:r>
            <a:r>
              <a:rPr lang="en-US" dirty="0" smtClean="0"/>
              <a:t>(same as Microsoft Dynamics AX 2009)</a:t>
            </a:r>
          </a:p>
          <a:p>
            <a:pPr lvl="1"/>
            <a:r>
              <a:rPr lang="en-US" b="1" dirty="0" smtClean="0"/>
              <a:t>model file </a:t>
            </a:r>
            <a:r>
              <a:rPr lang="en-US" dirty="0" smtClean="0"/>
              <a:t>(new in Microsoft Dynamics AX 2012)</a:t>
            </a:r>
          </a:p>
          <a:p>
            <a:pPr lvl="1"/>
            <a:r>
              <a:rPr lang="en-US" b="1" dirty="0" smtClean="0"/>
              <a:t>model store file </a:t>
            </a:r>
            <a:r>
              <a:rPr lang="en-US" dirty="0" smtClean="0"/>
              <a:t>(new in Microsoft Dynamics AX 2012)</a:t>
            </a:r>
          </a:p>
        </p:txBody>
      </p:sp>
    </p:spTree>
    <p:extLst>
      <p:ext uri="{BB962C8B-B14F-4D97-AF65-F5344CB8AC3E}">
        <p14:creationId xmlns:p14="http://schemas.microsoft.com/office/powerpoint/2010/main" val="3499685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Deployment Comparison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24</a:t>
            </a:fld>
            <a:endParaRPr lang="en-US"/>
          </a:p>
        </p:txBody>
      </p:sp>
      <p:sp>
        <p:nvSpPr>
          <p:cNvPr id="4" name="Content Placeholder 3"/>
          <p:cNvSpPr>
            <a:spLocks noGrp="1"/>
          </p:cNvSpPr>
          <p:nvPr>
            <p:ph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74730566"/>
              </p:ext>
            </p:extLst>
          </p:nvPr>
        </p:nvGraphicFramePr>
        <p:xfrm>
          <a:off x="2028308" y="876445"/>
          <a:ext cx="6908863" cy="3828905"/>
        </p:xfrm>
        <a:graphic>
          <a:graphicData uri="http://schemas.openxmlformats.org/drawingml/2006/table">
            <a:tbl>
              <a:tblPr firstRow="1" firstCol="1" bandRow="1">
                <a:tableStyleId>{5C22544A-7EE6-4342-B048-85BDC9FD1C3A}</a:tableStyleId>
              </a:tblPr>
              <a:tblGrid>
                <a:gridCol w="3051415"/>
                <a:gridCol w="1285816"/>
                <a:gridCol w="1285816"/>
                <a:gridCol w="1285816"/>
              </a:tblGrid>
              <a:tr h="519559">
                <a:tc>
                  <a:txBody>
                    <a:bodyPr/>
                    <a:lstStyle/>
                    <a:p>
                      <a:pPr marL="0" marR="0">
                        <a:spcBef>
                          <a:spcPts val="0"/>
                        </a:spcBef>
                        <a:spcAft>
                          <a:spcPts val="0"/>
                        </a:spcAft>
                      </a:pPr>
                      <a:r>
                        <a:rPr lang="en-US" sz="1600" b="0" dirty="0">
                          <a:effectLst/>
                        </a:rPr>
                        <a:t> Description</a:t>
                      </a:r>
                      <a:endParaRPr lang="en-US" sz="2000" b="0" dirty="0">
                        <a:effectLst/>
                        <a:latin typeface="Times New Roman"/>
                        <a:ea typeface="Times New Roman"/>
                      </a:endParaRPr>
                    </a:p>
                  </a:txBody>
                  <a:tcPr marL="50768" marR="50768" marT="0" marB="0">
                    <a:solidFill>
                      <a:schemeClr val="bg2"/>
                    </a:solidFill>
                  </a:tcPr>
                </a:tc>
                <a:tc>
                  <a:txBody>
                    <a:bodyPr/>
                    <a:lstStyle/>
                    <a:p>
                      <a:pPr marL="0" marR="0">
                        <a:spcBef>
                          <a:spcPts val="0"/>
                        </a:spcBef>
                        <a:spcAft>
                          <a:spcPts val="0"/>
                        </a:spcAft>
                      </a:pPr>
                      <a:r>
                        <a:rPr lang="en-US" sz="1600" b="0" dirty="0">
                          <a:effectLst/>
                        </a:rPr>
                        <a:t>XPO files </a:t>
                      </a:r>
                      <a:endParaRPr lang="en-US" sz="2000" b="0" dirty="0">
                        <a:effectLst/>
                        <a:latin typeface="Times New Roman"/>
                        <a:ea typeface="Times New Roman"/>
                      </a:endParaRPr>
                    </a:p>
                  </a:txBody>
                  <a:tcPr marL="50768" marR="50768" marT="0" marB="0">
                    <a:solidFill>
                      <a:schemeClr val="bg2"/>
                    </a:solidFill>
                  </a:tcPr>
                </a:tc>
                <a:tc>
                  <a:txBody>
                    <a:bodyPr/>
                    <a:lstStyle/>
                    <a:p>
                      <a:pPr marL="0" marR="0">
                        <a:spcBef>
                          <a:spcPts val="0"/>
                        </a:spcBef>
                        <a:spcAft>
                          <a:spcPts val="0"/>
                        </a:spcAft>
                      </a:pPr>
                      <a:r>
                        <a:rPr lang="en-US" sz="1600" b="0" dirty="0">
                          <a:effectLst/>
                        </a:rPr>
                        <a:t>Model files </a:t>
                      </a:r>
                      <a:endParaRPr lang="en-US" sz="2000" b="0" dirty="0">
                        <a:effectLst/>
                        <a:latin typeface="Times New Roman"/>
                        <a:ea typeface="Times New Roman"/>
                      </a:endParaRPr>
                    </a:p>
                  </a:txBody>
                  <a:tcPr marL="50768" marR="50768" marT="0" marB="0">
                    <a:solidFill>
                      <a:schemeClr val="bg2"/>
                    </a:solidFill>
                  </a:tcPr>
                </a:tc>
                <a:tc>
                  <a:txBody>
                    <a:bodyPr/>
                    <a:lstStyle/>
                    <a:p>
                      <a:pPr marL="0" marR="0">
                        <a:spcBef>
                          <a:spcPts val="0"/>
                        </a:spcBef>
                        <a:spcAft>
                          <a:spcPts val="0"/>
                        </a:spcAft>
                      </a:pPr>
                      <a:r>
                        <a:rPr lang="en-US" sz="1600" b="0" dirty="0">
                          <a:effectLst/>
                        </a:rPr>
                        <a:t>Model store files </a:t>
                      </a:r>
                      <a:endParaRPr lang="en-US" sz="2000" b="0" dirty="0">
                        <a:effectLst/>
                        <a:latin typeface="Times New Roman"/>
                        <a:ea typeface="Times New Roman"/>
                      </a:endParaRPr>
                    </a:p>
                  </a:txBody>
                  <a:tcPr marL="50768" marR="50768" marT="0" marB="0">
                    <a:solidFill>
                      <a:schemeClr val="bg2"/>
                    </a:solidFill>
                  </a:tcPr>
                </a:tc>
              </a:tr>
              <a:tr h="1039118">
                <a:tc>
                  <a:txBody>
                    <a:bodyPr/>
                    <a:lstStyle/>
                    <a:p>
                      <a:pPr marL="0" marR="0">
                        <a:spcBef>
                          <a:spcPts val="0"/>
                        </a:spcBef>
                        <a:spcAft>
                          <a:spcPts val="0"/>
                        </a:spcAft>
                      </a:pPr>
                      <a:r>
                        <a:rPr lang="en-US" sz="1600" b="0" dirty="0">
                          <a:effectLst/>
                        </a:rPr>
                        <a:t>Imported/exported by using… </a:t>
                      </a:r>
                      <a:endParaRPr lang="en-US" sz="2000" b="0" dirty="0">
                        <a:effectLst/>
                        <a:latin typeface="Times New Roman"/>
                        <a:ea typeface="Times New Roman"/>
                      </a:endParaRPr>
                    </a:p>
                  </a:txBody>
                  <a:tcPr marL="50768" marR="50768" marT="0" marB="0">
                    <a:solidFill>
                      <a:schemeClr val="bg2"/>
                    </a:solidFill>
                  </a:tcPr>
                </a:tc>
                <a:tc>
                  <a:txBody>
                    <a:bodyPr/>
                    <a:lstStyle/>
                    <a:p>
                      <a:pPr marL="0" marR="0">
                        <a:spcBef>
                          <a:spcPts val="0"/>
                        </a:spcBef>
                        <a:spcAft>
                          <a:spcPts val="0"/>
                        </a:spcAft>
                      </a:pPr>
                      <a:r>
                        <a:rPr lang="en-US" sz="1600" b="0" dirty="0" err="1">
                          <a:effectLst/>
                        </a:rPr>
                        <a:t>MorphX</a:t>
                      </a:r>
                      <a:r>
                        <a:rPr lang="en-US" sz="1600" b="0" dirty="0">
                          <a:effectLst/>
                        </a:rPr>
                        <a:t> </a:t>
                      </a:r>
                      <a:endParaRPr lang="en-US" sz="2000" b="0" dirty="0">
                        <a:effectLst/>
                        <a:latin typeface="Times New Roman"/>
                        <a:ea typeface="Times New Roman"/>
                      </a:endParaRPr>
                    </a:p>
                  </a:txBody>
                  <a:tcPr marL="50768" marR="50768" marT="0" marB="0">
                    <a:solidFill>
                      <a:schemeClr val="accent1"/>
                    </a:solidFill>
                  </a:tcPr>
                </a:tc>
                <a:tc>
                  <a:txBody>
                    <a:bodyPr/>
                    <a:lstStyle/>
                    <a:p>
                      <a:pPr marL="0" marR="0">
                        <a:spcBef>
                          <a:spcPts val="0"/>
                        </a:spcBef>
                        <a:spcAft>
                          <a:spcPts val="0"/>
                        </a:spcAft>
                      </a:pPr>
                      <a:r>
                        <a:rPr lang="en-US" sz="1600" b="0" dirty="0">
                          <a:effectLst/>
                        </a:rPr>
                        <a:t>AXUtil.exe or Windows PowerShell </a:t>
                      </a:r>
                      <a:r>
                        <a:rPr lang="en-US" sz="1600" b="0" dirty="0" err="1">
                          <a:effectLst/>
                        </a:rPr>
                        <a:t>cmdlets</a:t>
                      </a:r>
                      <a:r>
                        <a:rPr lang="en-US" sz="1600" b="0" dirty="0">
                          <a:effectLst/>
                        </a:rPr>
                        <a:t> </a:t>
                      </a:r>
                      <a:endParaRPr lang="en-US" sz="2000" b="0" dirty="0">
                        <a:effectLst/>
                        <a:latin typeface="Times New Roman"/>
                        <a:ea typeface="Times New Roman"/>
                      </a:endParaRPr>
                    </a:p>
                  </a:txBody>
                  <a:tcPr marL="50768" marR="50768" marT="0" marB="0">
                    <a:solidFill>
                      <a:schemeClr val="accent1"/>
                    </a:solidFill>
                  </a:tcPr>
                </a:tc>
                <a:tc>
                  <a:txBody>
                    <a:bodyPr/>
                    <a:lstStyle/>
                    <a:p>
                      <a:pPr marL="0" marR="0">
                        <a:spcBef>
                          <a:spcPts val="0"/>
                        </a:spcBef>
                        <a:spcAft>
                          <a:spcPts val="0"/>
                        </a:spcAft>
                      </a:pPr>
                      <a:r>
                        <a:rPr lang="en-US" sz="1600" b="0" dirty="0">
                          <a:effectLst/>
                        </a:rPr>
                        <a:t>AXUtil.exe or Windows PowerShell </a:t>
                      </a:r>
                      <a:r>
                        <a:rPr lang="en-US" sz="1600" b="0" dirty="0" err="1">
                          <a:effectLst/>
                        </a:rPr>
                        <a:t>cmdlets</a:t>
                      </a:r>
                      <a:r>
                        <a:rPr lang="en-US" sz="1600" b="0" dirty="0">
                          <a:effectLst/>
                        </a:rPr>
                        <a:t> </a:t>
                      </a:r>
                      <a:endParaRPr lang="en-US" sz="2000" b="0" dirty="0">
                        <a:effectLst/>
                        <a:latin typeface="Times New Roman"/>
                        <a:ea typeface="Times New Roman"/>
                      </a:endParaRPr>
                    </a:p>
                  </a:txBody>
                  <a:tcPr marL="50768" marR="50768" marT="0" marB="0">
                    <a:solidFill>
                      <a:schemeClr val="accent1"/>
                    </a:solidFill>
                  </a:tcPr>
                </a:tc>
              </a:tr>
              <a:tr h="315309">
                <a:tc>
                  <a:txBody>
                    <a:bodyPr/>
                    <a:lstStyle/>
                    <a:p>
                      <a:pPr marL="0" marR="0">
                        <a:spcBef>
                          <a:spcPts val="0"/>
                        </a:spcBef>
                        <a:spcAft>
                          <a:spcPts val="0"/>
                        </a:spcAft>
                      </a:pPr>
                      <a:r>
                        <a:rPr lang="en-US" sz="1600" b="0" dirty="0">
                          <a:effectLst/>
                        </a:rPr>
                        <a:t>Can be uninstalled? </a:t>
                      </a:r>
                      <a:endParaRPr lang="en-US" sz="2000" b="0" dirty="0">
                        <a:effectLst/>
                        <a:latin typeface="Times New Roman"/>
                        <a:ea typeface="Times New Roman"/>
                      </a:endParaRPr>
                    </a:p>
                  </a:txBody>
                  <a:tcPr marL="50768" marR="50768" marT="0" marB="0">
                    <a:solidFill>
                      <a:schemeClr val="bg2"/>
                    </a:solidFill>
                  </a:tcPr>
                </a:tc>
                <a:tc>
                  <a:txBody>
                    <a:bodyPr/>
                    <a:lstStyle/>
                    <a:p>
                      <a:pPr marL="0" marR="0">
                        <a:spcBef>
                          <a:spcPts val="0"/>
                        </a:spcBef>
                        <a:spcAft>
                          <a:spcPts val="0"/>
                        </a:spcAft>
                      </a:pPr>
                      <a:r>
                        <a:rPr lang="en-US" sz="1600" b="0" dirty="0">
                          <a:effectLst/>
                        </a:rPr>
                        <a:t>No </a:t>
                      </a:r>
                      <a:endParaRPr lang="en-US" sz="2000" b="0" dirty="0">
                        <a:effectLst/>
                        <a:latin typeface="Times New Roman"/>
                        <a:ea typeface="Times New Roman"/>
                      </a:endParaRPr>
                    </a:p>
                  </a:txBody>
                  <a:tcPr marL="50768" marR="50768" marT="0" marB="0">
                    <a:solidFill>
                      <a:schemeClr val="accent2"/>
                    </a:solidFill>
                  </a:tcPr>
                </a:tc>
                <a:tc>
                  <a:txBody>
                    <a:bodyPr/>
                    <a:lstStyle/>
                    <a:p>
                      <a:pPr marL="0" marR="0">
                        <a:spcBef>
                          <a:spcPts val="0"/>
                        </a:spcBef>
                        <a:spcAft>
                          <a:spcPts val="0"/>
                        </a:spcAft>
                      </a:pPr>
                      <a:r>
                        <a:rPr lang="en-US" sz="1600" b="0" dirty="0">
                          <a:effectLst/>
                        </a:rPr>
                        <a:t>Yes </a:t>
                      </a:r>
                      <a:endParaRPr lang="en-US" sz="2000" b="0" dirty="0">
                        <a:effectLst/>
                        <a:latin typeface="Times New Roman"/>
                        <a:ea typeface="Times New Roman"/>
                      </a:endParaRPr>
                    </a:p>
                  </a:txBody>
                  <a:tcPr marL="50768" marR="50768" marT="0" marB="0">
                    <a:solidFill>
                      <a:schemeClr val="accent2"/>
                    </a:solidFill>
                  </a:tcPr>
                </a:tc>
                <a:tc>
                  <a:txBody>
                    <a:bodyPr/>
                    <a:lstStyle/>
                    <a:p>
                      <a:pPr marL="0" marR="0">
                        <a:spcBef>
                          <a:spcPts val="0"/>
                        </a:spcBef>
                        <a:spcAft>
                          <a:spcPts val="0"/>
                        </a:spcAft>
                      </a:pPr>
                      <a:r>
                        <a:rPr lang="en-US" sz="1600" b="0" dirty="0">
                          <a:effectLst/>
                        </a:rPr>
                        <a:t>No</a:t>
                      </a:r>
                      <a:endParaRPr lang="en-US" sz="2000" b="0" dirty="0">
                        <a:effectLst/>
                        <a:latin typeface="Times New Roman"/>
                        <a:ea typeface="Times New Roman"/>
                      </a:endParaRPr>
                    </a:p>
                  </a:txBody>
                  <a:tcPr marL="50768" marR="50768" marT="0" marB="0">
                    <a:solidFill>
                      <a:schemeClr val="accent2"/>
                    </a:solidFill>
                  </a:tcPr>
                </a:tc>
              </a:tr>
              <a:tr h="315309">
                <a:tc>
                  <a:txBody>
                    <a:bodyPr/>
                    <a:lstStyle/>
                    <a:p>
                      <a:pPr marL="0" marR="0">
                        <a:spcBef>
                          <a:spcPts val="0"/>
                        </a:spcBef>
                        <a:spcAft>
                          <a:spcPts val="0"/>
                        </a:spcAft>
                      </a:pPr>
                      <a:r>
                        <a:rPr lang="en-US" sz="1600" b="0" dirty="0">
                          <a:effectLst/>
                        </a:rPr>
                        <a:t>Can be signed? </a:t>
                      </a:r>
                      <a:endParaRPr lang="en-US" sz="2000" b="0" dirty="0">
                        <a:effectLst/>
                        <a:latin typeface="Times New Roman"/>
                        <a:ea typeface="Times New Roman"/>
                      </a:endParaRPr>
                    </a:p>
                  </a:txBody>
                  <a:tcPr marL="50768" marR="50768" marT="0" marB="0">
                    <a:solidFill>
                      <a:schemeClr val="bg2"/>
                    </a:solidFill>
                  </a:tcPr>
                </a:tc>
                <a:tc>
                  <a:txBody>
                    <a:bodyPr/>
                    <a:lstStyle/>
                    <a:p>
                      <a:pPr marL="0" marR="0">
                        <a:spcBef>
                          <a:spcPts val="0"/>
                        </a:spcBef>
                        <a:spcAft>
                          <a:spcPts val="0"/>
                        </a:spcAft>
                      </a:pPr>
                      <a:r>
                        <a:rPr lang="en-US" sz="1600" b="0" dirty="0">
                          <a:effectLst/>
                        </a:rPr>
                        <a:t>No </a:t>
                      </a:r>
                      <a:endParaRPr lang="en-US" sz="2000" b="0" dirty="0">
                        <a:effectLst/>
                        <a:latin typeface="Times New Roman"/>
                        <a:ea typeface="Times New Roman"/>
                      </a:endParaRPr>
                    </a:p>
                  </a:txBody>
                  <a:tcPr marL="50768" marR="50768" marT="0" marB="0">
                    <a:solidFill>
                      <a:schemeClr val="accent1"/>
                    </a:solidFill>
                  </a:tcPr>
                </a:tc>
                <a:tc>
                  <a:txBody>
                    <a:bodyPr/>
                    <a:lstStyle/>
                    <a:p>
                      <a:pPr marL="0" marR="0">
                        <a:spcBef>
                          <a:spcPts val="0"/>
                        </a:spcBef>
                        <a:spcAft>
                          <a:spcPts val="0"/>
                        </a:spcAft>
                      </a:pPr>
                      <a:r>
                        <a:rPr lang="en-US" sz="1600" b="0" dirty="0">
                          <a:effectLst/>
                        </a:rPr>
                        <a:t>Yes </a:t>
                      </a:r>
                      <a:endParaRPr lang="en-US" sz="2000" b="0" dirty="0">
                        <a:effectLst/>
                        <a:latin typeface="Times New Roman"/>
                        <a:ea typeface="Times New Roman"/>
                      </a:endParaRPr>
                    </a:p>
                  </a:txBody>
                  <a:tcPr marL="50768" marR="50768" marT="0" marB="0">
                    <a:solidFill>
                      <a:schemeClr val="accent1"/>
                    </a:solidFill>
                  </a:tcPr>
                </a:tc>
                <a:tc>
                  <a:txBody>
                    <a:bodyPr/>
                    <a:lstStyle/>
                    <a:p>
                      <a:pPr marL="0" marR="0">
                        <a:spcBef>
                          <a:spcPts val="0"/>
                        </a:spcBef>
                        <a:spcAft>
                          <a:spcPts val="0"/>
                        </a:spcAft>
                      </a:pPr>
                      <a:r>
                        <a:rPr lang="en-US" sz="1600" b="0" dirty="0">
                          <a:effectLst/>
                        </a:rPr>
                        <a:t>No </a:t>
                      </a:r>
                      <a:endParaRPr lang="en-US" sz="2000" b="0" dirty="0">
                        <a:effectLst/>
                        <a:latin typeface="Times New Roman"/>
                        <a:ea typeface="Times New Roman"/>
                      </a:endParaRPr>
                    </a:p>
                  </a:txBody>
                  <a:tcPr marL="50768" marR="50768" marT="0" marB="0">
                    <a:solidFill>
                      <a:schemeClr val="accent1"/>
                    </a:solidFill>
                  </a:tcPr>
                </a:tc>
              </a:tr>
              <a:tr h="882867">
                <a:tc>
                  <a:txBody>
                    <a:bodyPr/>
                    <a:lstStyle/>
                    <a:p>
                      <a:pPr marL="0" marR="0">
                        <a:spcBef>
                          <a:spcPts val="0"/>
                        </a:spcBef>
                        <a:spcAft>
                          <a:spcPts val="0"/>
                        </a:spcAft>
                      </a:pPr>
                      <a:r>
                        <a:rPr lang="en-US" sz="1600" b="0" dirty="0">
                          <a:effectLst/>
                        </a:rPr>
                        <a:t>Microsoft Dynamics AX Object IDs from source environment preserved? </a:t>
                      </a:r>
                      <a:endParaRPr lang="en-US" sz="2000" b="0" dirty="0">
                        <a:effectLst/>
                        <a:latin typeface="Times New Roman"/>
                        <a:ea typeface="Times New Roman"/>
                      </a:endParaRPr>
                    </a:p>
                  </a:txBody>
                  <a:tcPr marL="50768" marR="50768" marT="0" marB="0">
                    <a:solidFill>
                      <a:schemeClr val="bg2"/>
                    </a:solidFill>
                  </a:tcPr>
                </a:tc>
                <a:tc>
                  <a:txBody>
                    <a:bodyPr/>
                    <a:lstStyle/>
                    <a:p>
                      <a:pPr marL="0" marR="0">
                        <a:spcBef>
                          <a:spcPts val="0"/>
                        </a:spcBef>
                        <a:spcAft>
                          <a:spcPts val="0"/>
                        </a:spcAft>
                      </a:pPr>
                      <a:r>
                        <a:rPr lang="en-US" sz="1600" b="0" dirty="0" smtClean="0">
                          <a:effectLst/>
                        </a:rPr>
                        <a:t>No*</a:t>
                      </a:r>
                      <a:endParaRPr lang="en-US" sz="2000" b="0" dirty="0">
                        <a:effectLst/>
                        <a:latin typeface="Times New Roman"/>
                        <a:ea typeface="Times New Roman"/>
                      </a:endParaRPr>
                    </a:p>
                  </a:txBody>
                  <a:tcPr marL="50768" marR="50768" marT="0" marB="0">
                    <a:solidFill>
                      <a:schemeClr val="accent2"/>
                    </a:solidFill>
                  </a:tcPr>
                </a:tc>
                <a:tc>
                  <a:txBody>
                    <a:bodyPr/>
                    <a:lstStyle/>
                    <a:p>
                      <a:pPr marL="0" marR="0">
                        <a:spcBef>
                          <a:spcPts val="0"/>
                        </a:spcBef>
                        <a:spcAft>
                          <a:spcPts val="0"/>
                        </a:spcAft>
                      </a:pPr>
                      <a:r>
                        <a:rPr lang="en-US" sz="1600" b="0" dirty="0" smtClean="0">
                          <a:effectLst/>
                        </a:rPr>
                        <a:t>No*</a:t>
                      </a:r>
                      <a:endParaRPr lang="en-US" sz="2000" b="0" dirty="0">
                        <a:effectLst/>
                        <a:latin typeface="Times New Roman"/>
                        <a:ea typeface="Times New Roman"/>
                      </a:endParaRPr>
                    </a:p>
                  </a:txBody>
                  <a:tcPr marL="50768" marR="50768" marT="0" marB="0">
                    <a:solidFill>
                      <a:schemeClr val="accent2"/>
                    </a:solidFill>
                  </a:tcPr>
                </a:tc>
                <a:tc>
                  <a:txBody>
                    <a:bodyPr/>
                    <a:lstStyle/>
                    <a:p>
                      <a:pPr marL="0" marR="0">
                        <a:spcBef>
                          <a:spcPts val="0"/>
                        </a:spcBef>
                        <a:spcAft>
                          <a:spcPts val="0"/>
                        </a:spcAft>
                      </a:pPr>
                      <a:r>
                        <a:rPr lang="en-US" sz="1600" b="0" dirty="0">
                          <a:effectLst/>
                        </a:rPr>
                        <a:t>Yes </a:t>
                      </a:r>
                      <a:endParaRPr lang="en-US" sz="2000" b="0" dirty="0">
                        <a:effectLst/>
                        <a:latin typeface="Times New Roman"/>
                        <a:ea typeface="Times New Roman"/>
                      </a:endParaRPr>
                    </a:p>
                  </a:txBody>
                  <a:tcPr marL="50768" marR="50768" marT="0" marB="0">
                    <a:solidFill>
                      <a:schemeClr val="accent2"/>
                    </a:solidFill>
                  </a:tcPr>
                </a:tc>
              </a:tr>
              <a:tr h="315309">
                <a:tc>
                  <a:txBody>
                    <a:bodyPr/>
                    <a:lstStyle/>
                    <a:p>
                      <a:pPr marL="0" marR="0">
                        <a:spcBef>
                          <a:spcPts val="0"/>
                        </a:spcBef>
                        <a:spcAft>
                          <a:spcPts val="0"/>
                        </a:spcAft>
                      </a:pPr>
                      <a:r>
                        <a:rPr lang="en-US" sz="1600" b="0" dirty="0">
                          <a:effectLst/>
                        </a:rPr>
                        <a:t>Compile required? </a:t>
                      </a:r>
                      <a:endParaRPr lang="en-US" sz="2000" b="0" dirty="0">
                        <a:effectLst/>
                        <a:latin typeface="Times New Roman"/>
                        <a:ea typeface="Times New Roman"/>
                      </a:endParaRPr>
                    </a:p>
                  </a:txBody>
                  <a:tcPr marL="50768" marR="50768" marT="0" marB="0">
                    <a:solidFill>
                      <a:schemeClr val="bg2"/>
                    </a:solidFill>
                  </a:tcPr>
                </a:tc>
                <a:tc>
                  <a:txBody>
                    <a:bodyPr/>
                    <a:lstStyle/>
                    <a:p>
                      <a:pPr marL="0" marR="0">
                        <a:spcBef>
                          <a:spcPts val="0"/>
                        </a:spcBef>
                        <a:spcAft>
                          <a:spcPts val="0"/>
                        </a:spcAft>
                      </a:pPr>
                      <a:r>
                        <a:rPr lang="en-US" sz="1600" b="0" dirty="0">
                          <a:effectLst/>
                        </a:rPr>
                        <a:t>Yes </a:t>
                      </a:r>
                      <a:endParaRPr lang="en-US" sz="2000" b="0" dirty="0">
                        <a:effectLst/>
                        <a:latin typeface="Times New Roman"/>
                        <a:ea typeface="Times New Roman"/>
                      </a:endParaRPr>
                    </a:p>
                  </a:txBody>
                  <a:tcPr marL="50768" marR="50768" marT="0" marB="0">
                    <a:solidFill>
                      <a:schemeClr val="accent1"/>
                    </a:solidFill>
                  </a:tcPr>
                </a:tc>
                <a:tc>
                  <a:txBody>
                    <a:bodyPr/>
                    <a:lstStyle/>
                    <a:p>
                      <a:pPr marL="0" marR="0">
                        <a:spcBef>
                          <a:spcPts val="0"/>
                        </a:spcBef>
                        <a:spcAft>
                          <a:spcPts val="0"/>
                        </a:spcAft>
                      </a:pPr>
                      <a:r>
                        <a:rPr lang="en-US" sz="1600" b="0" dirty="0">
                          <a:effectLst/>
                        </a:rPr>
                        <a:t>Yes </a:t>
                      </a:r>
                      <a:endParaRPr lang="en-US" sz="2000" b="0" dirty="0">
                        <a:effectLst/>
                        <a:latin typeface="Times New Roman"/>
                        <a:ea typeface="Times New Roman"/>
                      </a:endParaRPr>
                    </a:p>
                  </a:txBody>
                  <a:tcPr marL="50768" marR="50768" marT="0" marB="0">
                    <a:solidFill>
                      <a:schemeClr val="accent1"/>
                    </a:solidFill>
                  </a:tcPr>
                </a:tc>
                <a:tc>
                  <a:txBody>
                    <a:bodyPr/>
                    <a:lstStyle/>
                    <a:p>
                      <a:pPr marL="0" marR="0">
                        <a:spcBef>
                          <a:spcPts val="0"/>
                        </a:spcBef>
                        <a:spcAft>
                          <a:spcPts val="0"/>
                        </a:spcAft>
                      </a:pPr>
                      <a:r>
                        <a:rPr lang="en-US" sz="1600" b="0" dirty="0">
                          <a:effectLst/>
                        </a:rPr>
                        <a:t>No </a:t>
                      </a:r>
                      <a:endParaRPr lang="en-US" sz="2000" b="0" dirty="0">
                        <a:effectLst/>
                        <a:latin typeface="Times New Roman"/>
                        <a:ea typeface="Times New Roman"/>
                      </a:endParaRPr>
                    </a:p>
                  </a:txBody>
                  <a:tcPr marL="50768" marR="50768" marT="0" marB="0">
                    <a:solidFill>
                      <a:schemeClr val="accent1"/>
                    </a:solidFill>
                  </a:tcPr>
                </a:tc>
              </a:tr>
              <a:tr h="441434">
                <a:tc>
                  <a:txBody>
                    <a:bodyPr/>
                    <a:lstStyle/>
                    <a:p>
                      <a:pPr marL="0" marR="0">
                        <a:spcBef>
                          <a:spcPts val="0"/>
                        </a:spcBef>
                        <a:spcAft>
                          <a:spcPts val="0"/>
                        </a:spcAft>
                      </a:pPr>
                      <a:r>
                        <a:rPr lang="en-US" sz="1600" b="0" dirty="0">
                          <a:effectLst/>
                        </a:rPr>
                        <a:t>CIL Generation required? </a:t>
                      </a:r>
                      <a:endParaRPr lang="en-US" sz="2000" b="0" dirty="0">
                        <a:effectLst/>
                        <a:latin typeface="Times New Roman"/>
                        <a:ea typeface="Times New Roman"/>
                      </a:endParaRPr>
                    </a:p>
                  </a:txBody>
                  <a:tcPr marL="50768" marR="50768" marT="0" marB="0">
                    <a:solidFill>
                      <a:schemeClr val="bg2"/>
                    </a:solidFill>
                  </a:tcPr>
                </a:tc>
                <a:tc>
                  <a:txBody>
                    <a:bodyPr/>
                    <a:lstStyle/>
                    <a:p>
                      <a:pPr marL="0" marR="0">
                        <a:spcBef>
                          <a:spcPts val="0"/>
                        </a:spcBef>
                        <a:spcAft>
                          <a:spcPts val="0"/>
                        </a:spcAft>
                      </a:pPr>
                      <a:r>
                        <a:rPr lang="en-US" sz="1600" b="0" dirty="0">
                          <a:effectLst/>
                        </a:rPr>
                        <a:t>Yes </a:t>
                      </a:r>
                      <a:endParaRPr lang="en-US" sz="2000" b="0" dirty="0">
                        <a:effectLst/>
                        <a:latin typeface="Times New Roman"/>
                        <a:ea typeface="Times New Roman"/>
                      </a:endParaRPr>
                    </a:p>
                  </a:txBody>
                  <a:tcPr marL="50768" marR="50768" marT="0" marB="0">
                    <a:solidFill>
                      <a:schemeClr val="accent2"/>
                    </a:solidFill>
                  </a:tcPr>
                </a:tc>
                <a:tc>
                  <a:txBody>
                    <a:bodyPr/>
                    <a:lstStyle/>
                    <a:p>
                      <a:pPr marL="0" marR="0">
                        <a:spcBef>
                          <a:spcPts val="0"/>
                        </a:spcBef>
                        <a:spcAft>
                          <a:spcPts val="0"/>
                        </a:spcAft>
                      </a:pPr>
                      <a:r>
                        <a:rPr lang="en-US" sz="1600" b="0" dirty="0">
                          <a:effectLst/>
                        </a:rPr>
                        <a:t>Yes </a:t>
                      </a:r>
                      <a:endParaRPr lang="en-US" sz="2000" b="0" dirty="0">
                        <a:effectLst/>
                        <a:latin typeface="Times New Roman"/>
                        <a:ea typeface="Times New Roman"/>
                      </a:endParaRPr>
                    </a:p>
                  </a:txBody>
                  <a:tcPr marL="50768" marR="50768" marT="0" marB="0">
                    <a:solidFill>
                      <a:schemeClr val="accent2"/>
                    </a:solidFill>
                  </a:tcPr>
                </a:tc>
                <a:tc>
                  <a:txBody>
                    <a:bodyPr/>
                    <a:lstStyle/>
                    <a:p>
                      <a:pPr marL="0" marR="0">
                        <a:spcBef>
                          <a:spcPts val="0"/>
                        </a:spcBef>
                        <a:spcAft>
                          <a:spcPts val="0"/>
                        </a:spcAft>
                      </a:pPr>
                      <a:r>
                        <a:rPr lang="en-US" sz="1600" b="0" dirty="0">
                          <a:effectLst/>
                        </a:rPr>
                        <a:t>No </a:t>
                      </a:r>
                      <a:endParaRPr lang="en-US" sz="2000" b="0" dirty="0">
                        <a:effectLst/>
                        <a:latin typeface="Times New Roman"/>
                        <a:ea typeface="Times New Roman"/>
                      </a:endParaRPr>
                    </a:p>
                  </a:txBody>
                  <a:tcPr marL="50768" marR="50768" marT="0" marB="0">
                    <a:solidFill>
                      <a:schemeClr val="accent2"/>
                    </a:solidFill>
                  </a:tcPr>
                </a:tc>
              </a:tr>
            </a:tbl>
          </a:graphicData>
        </a:graphic>
      </p:graphicFrame>
    </p:spTree>
    <p:extLst>
      <p:ext uri="{BB962C8B-B14F-4D97-AF65-F5344CB8AC3E}">
        <p14:creationId xmlns:p14="http://schemas.microsoft.com/office/powerpoint/2010/main" val="955118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Code Deployment Considerations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25</a:t>
            </a:fld>
            <a:endParaRPr lang="en-US"/>
          </a:p>
        </p:txBody>
      </p:sp>
      <p:sp>
        <p:nvSpPr>
          <p:cNvPr id="4" name="Content Placeholder 3"/>
          <p:cNvSpPr>
            <a:spLocks noGrp="1"/>
          </p:cNvSpPr>
          <p:nvPr>
            <p:ph sz="quarter" idx="13"/>
          </p:nvPr>
        </p:nvSpPr>
        <p:spPr/>
        <p:txBody>
          <a:bodyPr/>
          <a:lstStyle/>
          <a:p>
            <a:r>
              <a:rPr lang="en-US" dirty="0"/>
              <a:t>All IDs are now </a:t>
            </a:r>
            <a:r>
              <a:rPr lang="en-US" dirty="0" smtClean="0"/>
              <a:t>installation-specific</a:t>
            </a:r>
            <a:r>
              <a:rPr lang="en-US" dirty="0"/>
              <a:t>.</a:t>
            </a:r>
          </a:p>
          <a:p>
            <a:r>
              <a:rPr lang="en-US" dirty="0"/>
              <a:t>Use </a:t>
            </a:r>
            <a:r>
              <a:rPr lang="en-US" dirty="0" smtClean="0"/>
              <a:t>.xpo </a:t>
            </a:r>
            <a:r>
              <a:rPr lang="en-US" dirty="0"/>
              <a:t>or model files to move code in </a:t>
            </a:r>
            <a:r>
              <a:rPr lang="en-US" dirty="0" err="1"/>
              <a:t>dev</a:t>
            </a:r>
            <a:r>
              <a:rPr lang="en-US" dirty="0"/>
              <a:t>/test environments.</a:t>
            </a:r>
          </a:p>
          <a:p>
            <a:r>
              <a:rPr lang="en-US" dirty="0"/>
              <a:t>When you change an existing element via an </a:t>
            </a:r>
            <a:r>
              <a:rPr lang="en-US" dirty="0" smtClean="0"/>
              <a:t>.</a:t>
            </a:r>
            <a:r>
              <a:rPr lang="en-US" dirty="0" err="1" smtClean="0"/>
              <a:t>xpo</a:t>
            </a:r>
            <a:r>
              <a:rPr lang="en-US" dirty="0" smtClean="0"/>
              <a:t> file, </a:t>
            </a:r>
            <a:r>
              <a:rPr lang="en-US" dirty="0"/>
              <a:t>it applies it to the highest layer of the element and not to the current </a:t>
            </a:r>
            <a:r>
              <a:rPr lang="en-US" dirty="0" err="1"/>
              <a:t>MorphX</a:t>
            </a:r>
            <a:r>
              <a:rPr lang="en-US" dirty="0"/>
              <a:t> layer. If you want to update middle layers, you need to use model files instead.</a:t>
            </a:r>
          </a:p>
          <a:p>
            <a:r>
              <a:rPr lang="en-US" dirty="0"/>
              <a:t>Use /</a:t>
            </a:r>
            <a:r>
              <a:rPr lang="en-US" dirty="0" err="1"/>
              <a:t>conflict:</a:t>
            </a:r>
            <a:r>
              <a:rPr lang="en-US" b="1" dirty="0" err="1"/>
              <a:t>reject</a:t>
            </a:r>
            <a:r>
              <a:rPr lang="en-US" dirty="0"/>
              <a:t> or /</a:t>
            </a:r>
            <a:r>
              <a:rPr lang="en-US" dirty="0" err="1"/>
              <a:t>conflict:</a:t>
            </a:r>
            <a:r>
              <a:rPr lang="en-US" b="1" dirty="0" err="1"/>
              <a:t>push</a:t>
            </a:r>
            <a:r>
              <a:rPr lang="en-US" dirty="0"/>
              <a:t> instead of /</a:t>
            </a:r>
            <a:r>
              <a:rPr lang="en-US" dirty="0" err="1"/>
              <a:t>conflict:</a:t>
            </a:r>
            <a:r>
              <a:rPr lang="en-US" b="1" dirty="0" err="1"/>
              <a:t>overwrite</a:t>
            </a:r>
            <a:r>
              <a:rPr lang="en-US" b="1" dirty="0"/>
              <a:t> </a:t>
            </a:r>
            <a:r>
              <a:rPr lang="en-US" dirty="0"/>
              <a:t>when elements collide. </a:t>
            </a:r>
          </a:p>
          <a:p>
            <a:endParaRPr lang="en-US" dirty="0"/>
          </a:p>
        </p:txBody>
      </p:sp>
    </p:spTree>
    <p:extLst>
      <p:ext uri="{BB962C8B-B14F-4D97-AF65-F5344CB8AC3E}">
        <p14:creationId xmlns:p14="http://schemas.microsoft.com/office/powerpoint/2010/main" val="1617531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More Code Deployment Considerations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26</a:t>
            </a:fld>
            <a:endParaRPr lang="en-US"/>
          </a:p>
        </p:txBody>
      </p:sp>
      <p:sp>
        <p:nvSpPr>
          <p:cNvPr id="4" name="Content Placeholder 3"/>
          <p:cNvSpPr>
            <a:spLocks noGrp="1"/>
          </p:cNvSpPr>
          <p:nvPr>
            <p:ph sz="quarter" idx="13"/>
          </p:nvPr>
        </p:nvSpPr>
        <p:spPr/>
        <p:txBody>
          <a:bodyPr/>
          <a:lstStyle/>
          <a:p>
            <a:r>
              <a:rPr lang="en-US" dirty="0"/>
              <a:t>When making changes to an existing model, overwrite it instead of uninstalling/reinstalling to maintain consistent IDs.</a:t>
            </a:r>
          </a:p>
          <a:p>
            <a:r>
              <a:rPr lang="en-US" dirty="0"/>
              <a:t>Install models from lowest to highest layer.</a:t>
            </a:r>
          </a:p>
          <a:p>
            <a:r>
              <a:rPr lang="en-US" dirty="0"/>
              <a:t>Models will always be installed in the same layer they were originally exported from.</a:t>
            </a:r>
          </a:p>
          <a:p>
            <a:r>
              <a:rPr lang="en-US" dirty="0"/>
              <a:t>Use backup of production </a:t>
            </a:r>
            <a:r>
              <a:rPr lang="en-US" dirty="0" smtClean="0"/>
              <a:t>database </a:t>
            </a:r>
            <a:r>
              <a:rPr lang="en-US" dirty="0"/>
              <a:t>to initialize </a:t>
            </a:r>
            <a:r>
              <a:rPr lang="en-US" dirty="0" smtClean="0"/>
              <a:t>the staging environment, and </a:t>
            </a:r>
            <a:r>
              <a:rPr lang="en-US" dirty="0"/>
              <a:t>then import models from test.</a:t>
            </a:r>
          </a:p>
          <a:p>
            <a:r>
              <a:rPr lang="en-US" dirty="0"/>
              <a:t>To move code to production, export the model store from staging and import </a:t>
            </a:r>
            <a:r>
              <a:rPr lang="en-US" dirty="0" smtClean="0"/>
              <a:t>it to </a:t>
            </a:r>
            <a:r>
              <a:rPr lang="en-US" dirty="0"/>
              <a:t>production. </a:t>
            </a:r>
          </a:p>
          <a:p>
            <a:endParaRPr lang="en-US" dirty="0"/>
          </a:p>
        </p:txBody>
      </p:sp>
    </p:spTree>
    <p:extLst>
      <p:ext uri="{BB962C8B-B14F-4D97-AF65-F5344CB8AC3E}">
        <p14:creationId xmlns:p14="http://schemas.microsoft.com/office/powerpoint/2010/main" val="28541895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smtClean="0"/>
              <a:t>Recommended Reading</a:t>
            </a:r>
            <a:endParaRPr lang="en-US" sz="1800"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27</a:t>
            </a:fld>
            <a:endParaRPr lang="en-US"/>
          </a:p>
        </p:txBody>
      </p:sp>
      <p:sp>
        <p:nvSpPr>
          <p:cNvPr id="4" name="Content Placeholder 3"/>
          <p:cNvSpPr>
            <a:spLocks noGrp="1"/>
          </p:cNvSpPr>
          <p:nvPr>
            <p:ph sz="quarter" idx="13"/>
          </p:nvPr>
        </p:nvSpPr>
        <p:spPr/>
        <p:txBody>
          <a:bodyPr/>
          <a:lstStyle/>
          <a:p>
            <a:r>
              <a:rPr lang="en-US" dirty="0" smtClean="0"/>
              <a:t>Microsoft Dynamics AX 2012 White Paper: Deploying Customizations Across Microsoft Dynamics AX 2012 Environments</a:t>
            </a:r>
          </a:p>
          <a:p>
            <a:pPr lvl="1"/>
            <a:r>
              <a:rPr lang="en-US" dirty="0" smtClean="0">
                <a:hlinkClick r:id="rId3"/>
              </a:rPr>
              <a:t>http://www.microsoft.com/en-us/download/details.aspx?id=26571</a:t>
            </a:r>
            <a:endParaRPr lang="en-US" dirty="0" smtClean="0"/>
          </a:p>
          <a:p>
            <a:endParaRPr lang="en-US" dirty="0" smtClean="0"/>
          </a:p>
          <a:p>
            <a:r>
              <a:rPr lang="en-US" dirty="0" smtClean="0"/>
              <a:t>Maintaining Installation-Specific Elements IDs and Element Handles [AX 2012]</a:t>
            </a:r>
          </a:p>
          <a:p>
            <a:pPr lvl="1"/>
            <a:r>
              <a:rPr lang="en-US" dirty="0" smtClean="0">
                <a:hlinkClick r:id="rId4"/>
              </a:rPr>
              <a:t>http://technet.microsoft.com/en-us/library/hh352326.aspx</a:t>
            </a:r>
            <a:endParaRPr lang="en-US" dirty="0" smtClean="0"/>
          </a:p>
        </p:txBody>
      </p:sp>
    </p:spTree>
    <p:extLst>
      <p:ext uri="{BB962C8B-B14F-4D97-AF65-F5344CB8AC3E}">
        <p14:creationId xmlns:p14="http://schemas.microsoft.com/office/powerpoint/2010/main" val="2340805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Deployment Process: Using Model Store</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28</a:t>
            </a:fld>
            <a:endParaRPr lang="en-US"/>
          </a:p>
        </p:txBody>
      </p:sp>
      <p:pic>
        <p:nvPicPr>
          <p:cNvPr id="7" name="Picture 2" descr="C:\Users\tstumpf\Documents\PFE\Code Deployment Process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56" y="-10886"/>
            <a:ext cx="6792644" cy="5229564"/>
          </a:xfrm>
          <a:prstGeom prst="rect">
            <a:avLst/>
          </a:prstGeom>
          <a:noFill/>
          <a:extLst>
            <a:ext uri="{909E8E84-426E-40DD-AFC4-6F175D3DCCD1}">
              <a14:hiddenFill xmlns:a14="http://schemas.microsoft.com/office/drawing/2010/main">
                <a:solidFill>
                  <a:srgbClr val="FFFFFF"/>
                </a:solidFill>
              </a14:hiddenFill>
            </a:ext>
          </a:extLst>
        </p:spPr>
      </p:pic>
      <p:sp>
        <p:nvSpPr>
          <p:cNvPr id="8" name="Frame 7"/>
          <p:cNvSpPr/>
          <p:nvPr/>
        </p:nvSpPr>
        <p:spPr bwMode="gray">
          <a:xfrm>
            <a:off x="2786743" y="133350"/>
            <a:ext cx="762000" cy="650227"/>
          </a:xfrm>
          <a:prstGeom prst="frame">
            <a:avLst/>
          </a:prstGeom>
          <a:solidFill>
            <a:schemeClr val="tx2">
              <a:alpha val="4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5823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07 2.46914E-6 L 0.00365 0.1 " pathEditMode="relative" rAng="0" ptsTypes="AA">
                                      <p:cBhvr>
                                        <p:cTn id="6" dur="2000" fill="hold"/>
                                        <p:tgtEl>
                                          <p:spTgt spid="8"/>
                                        </p:tgtEl>
                                        <p:attrNameLst>
                                          <p:attrName>ppt_x</p:attrName>
                                          <p:attrName>ppt_y</p:attrName>
                                        </p:attrNameLst>
                                      </p:cBhvr>
                                      <p:rCtr x="139" y="500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0365 0.1 L 0.11198 0.1 " pathEditMode="relative" rAng="0" ptsTypes="AA">
                                      <p:cBhvr>
                                        <p:cTn id="10" dur="2000" fill="hold"/>
                                        <p:tgtEl>
                                          <p:spTgt spid="8"/>
                                        </p:tgtEl>
                                        <p:attrNameLst>
                                          <p:attrName>ppt_x</p:attrName>
                                          <p:attrName>ppt_y</p:attrName>
                                        </p:attrNameLst>
                                      </p:cBhvr>
                                      <p:rCtr x="5417"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2" nodeType="clickEffect">
                                  <p:stCondLst>
                                    <p:cond delay="0"/>
                                  </p:stCondLst>
                                  <p:childTnLst>
                                    <p:animMotion origin="layout" path="M 0.11198 0.1 L 0.22865 0.09969 " pathEditMode="relative" rAng="0" ptsTypes="AA">
                                      <p:cBhvr>
                                        <p:cTn id="14" dur="2000" fill="hold"/>
                                        <p:tgtEl>
                                          <p:spTgt spid="8"/>
                                        </p:tgtEl>
                                        <p:attrNameLst>
                                          <p:attrName>ppt_x</p:attrName>
                                          <p:attrName>ppt_y</p:attrName>
                                        </p:attrNameLst>
                                      </p:cBhvr>
                                      <p:rCtr x="5833" y="-31"/>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0.22865 0.09969 L 0.23785 0.4145 " pathEditMode="relative" rAng="0" ptsTypes="AA">
                                      <p:cBhvr>
                                        <p:cTn id="18" dur="2000" fill="hold"/>
                                        <p:tgtEl>
                                          <p:spTgt spid="8"/>
                                        </p:tgtEl>
                                        <p:attrNameLst>
                                          <p:attrName>ppt_x</p:attrName>
                                          <p:attrName>ppt_y</p:attrName>
                                        </p:attrNameLst>
                                      </p:cBhvr>
                                      <p:rCtr x="451" y="15741"/>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grpId="4" nodeType="clickEffect">
                                  <p:stCondLst>
                                    <p:cond delay="0"/>
                                  </p:stCondLst>
                                  <p:childTnLst>
                                    <p:animMotion origin="layout" path="M 0.23784 0.41451 L 0.11198 0.4108 " pathEditMode="relative" rAng="0" ptsTypes="AA">
                                      <p:cBhvr>
                                        <p:cTn id="22" dur="2000" fill="hold"/>
                                        <p:tgtEl>
                                          <p:spTgt spid="8"/>
                                        </p:tgtEl>
                                        <p:attrNameLst>
                                          <p:attrName>ppt_x</p:attrName>
                                          <p:attrName>ppt_y</p:attrName>
                                        </p:attrNameLst>
                                      </p:cBhvr>
                                      <p:rCtr x="-6250" y="0"/>
                                    </p:animMotion>
                                  </p:childTnLst>
                                </p:cTn>
                              </p:par>
                            </p:childTnLst>
                          </p:cTn>
                        </p:par>
                      </p:childTnLst>
                    </p:cTn>
                  </p:par>
                  <p:par>
                    <p:cTn id="23" fill="hold">
                      <p:stCondLst>
                        <p:cond delay="indefinite"/>
                      </p:stCondLst>
                      <p:childTnLst>
                        <p:par>
                          <p:cTn id="24" fill="hold">
                            <p:stCondLst>
                              <p:cond delay="0"/>
                            </p:stCondLst>
                            <p:childTnLst>
                              <p:par>
                                <p:cTn id="25" presetID="35" presetClass="path" presetSubtype="0" accel="50000" decel="50000" fill="hold" grpId="5" nodeType="clickEffect">
                                  <p:stCondLst>
                                    <p:cond delay="0"/>
                                  </p:stCondLst>
                                  <p:childTnLst>
                                    <p:animMotion origin="layout" path="M 0.11198 0.4108 L 0.00365 0.4108 " pathEditMode="relative" rAng="0" ptsTypes="AA">
                                      <p:cBhvr>
                                        <p:cTn id="26" dur="2000" fill="hold"/>
                                        <p:tgtEl>
                                          <p:spTgt spid="8"/>
                                        </p:tgtEl>
                                        <p:attrNameLst>
                                          <p:attrName>ppt_x</p:attrName>
                                          <p:attrName>ppt_y</p:attrName>
                                        </p:attrNameLst>
                                      </p:cBhvr>
                                      <p:rCtr x="-5417" y="0"/>
                                    </p:animMotion>
                                  </p:childTnLst>
                                </p:cTn>
                              </p:par>
                            </p:childTnLst>
                          </p:cTn>
                        </p:par>
                      </p:childTnLst>
                    </p:cTn>
                  </p:par>
                  <p:par>
                    <p:cTn id="27" fill="hold">
                      <p:stCondLst>
                        <p:cond delay="indefinite"/>
                      </p:stCondLst>
                      <p:childTnLst>
                        <p:par>
                          <p:cTn id="28" fill="hold">
                            <p:stCondLst>
                              <p:cond delay="0"/>
                            </p:stCondLst>
                            <p:childTnLst>
                              <p:par>
                                <p:cTn id="29" presetID="49" presetClass="path" presetSubtype="0" accel="50000" decel="50000" fill="hold" grpId="6" nodeType="clickEffect">
                                  <p:stCondLst>
                                    <p:cond delay="0"/>
                                  </p:stCondLst>
                                  <p:childTnLst>
                                    <p:animMotion origin="layout" path="M 0.00365 0.4108 L 0.12032 0.57376 " pathEditMode="relative" rAng="0" ptsTypes="AA">
                                      <p:cBhvr>
                                        <p:cTn id="30" dur="2000" fill="hold"/>
                                        <p:tgtEl>
                                          <p:spTgt spid="8"/>
                                        </p:tgtEl>
                                        <p:attrNameLst>
                                          <p:attrName>ppt_x</p:attrName>
                                          <p:attrName>ppt_y</p:attrName>
                                        </p:attrNameLst>
                                      </p:cBhvr>
                                      <p:rCtr x="5833" y="8148"/>
                                    </p:animMotion>
                                  </p:childTnLst>
                                </p:cTn>
                              </p:par>
                            </p:childTnLst>
                          </p:cTn>
                        </p:par>
                      </p:childTnLst>
                    </p:cTn>
                  </p:par>
                  <p:par>
                    <p:cTn id="31" fill="hold">
                      <p:stCondLst>
                        <p:cond delay="indefinite"/>
                      </p:stCondLst>
                      <p:childTnLst>
                        <p:par>
                          <p:cTn id="32" fill="hold">
                            <p:stCondLst>
                              <p:cond delay="0"/>
                            </p:stCondLst>
                            <p:childTnLst>
                              <p:par>
                                <p:cTn id="33" presetID="49" presetClass="path" presetSubtype="0" accel="50000" decel="50000" fill="hold" grpId="7" nodeType="clickEffect">
                                  <p:stCondLst>
                                    <p:cond delay="0"/>
                                  </p:stCondLst>
                                  <p:childTnLst>
                                    <p:animMotion origin="layout" path="M 0.12032 0.57376 L 0.22865 0.63302 " pathEditMode="relative" rAng="0" ptsTypes="AA">
                                      <p:cBhvr>
                                        <p:cTn id="34" dur="2000" fill="hold"/>
                                        <p:tgtEl>
                                          <p:spTgt spid="8"/>
                                        </p:tgtEl>
                                        <p:attrNameLst>
                                          <p:attrName>ppt_x</p:attrName>
                                          <p:attrName>ppt_y</p:attrName>
                                        </p:attrNameLst>
                                      </p:cBhvr>
                                      <p:rCtr x="5417" y="2963"/>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22865 0.63302 L 0.22865 0.75154 " pathEditMode="relative" rAng="0" ptsTypes="AA">
                                      <p:cBhvr>
                                        <p:cTn id="38" dur="2000" fill="hold"/>
                                        <p:tgtEl>
                                          <p:spTgt spid="8"/>
                                        </p:tgtEl>
                                        <p:attrNameLst>
                                          <p:attrName>ppt_x</p:attrName>
                                          <p:attrName>ppt_y</p:attrName>
                                        </p:attrNameLst>
                                      </p:cBhvr>
                                      <p:rCtr x="0" y="5926"/>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9" nodeType="clickEffect">
                                  <p:stCondLst>
                                    <p:cond delay="0"/>
                                  </p:stCondLst>
                                  <p:childTnLst>
                                    <p:animMotion origin="layout" path="M 0.22865 0.75154 L 0.22865 0.85524 " pathEditMode="relative" rAng="0" ptsTypes="AA">
                                      <p:cBhvr>
                                        <p:cTn id="42" dur="2000" fill="hold"/>
                                        <p:tgtEl>
                                          <p:spTgt spid="8"/>
                                        </p:tgtEl>
                                        <p:attrNameLst>
                                          <p:attrName>ppt_x</p:attrName>
                                          <p:attrName>ppt_y</p:attrName>
                                        </p:attrNameLst>
                                      </p:cBhvr>
                                      <p:rCtr x="0" y="5185"/>
                                    </p:animMotion>
                                  </p:childTnLst>
                                </p:cTn>
                              </p:par>
                            </p:childTnLst>
                          </p:cTn>
                        </p:par>
                      </p:childTnLst>
                    </p:cTn>
                  </p:par>
                  <p:par>
                    <p:cTn id="43" fill="hold">
                      <p:stCondLst>
                        <p:cond delay="indefinite"/>
                      </p:stCondLst>
                      <p:childTnLst>
                        <p:par>
                          <p:cTn id="44" fill="hold">
                            <p:stCondLst>
                              <p:cond delay="0"/>
                            </p:stCondLst>
                            <p:childTnLst>
                              <p:par>
                                <p:cTn id="45" presetID="56" presetClass="path" presetSubtype="0" accel="50000" decel="50000" fill="hold" grpId="10" nodeType="clickEffect">
                                  <p:stCondLst>
                                    <p:cond delay="0"/>
                                  </p:stCondLst>
                                  <p:childTnLst>
                                    <p:animMotion origin="layout" path="M 0.22865 0.85524 L 0.39532 0.5145 " pathEditMode="relative" rAng="0" ptsTypes="AA">
                                      <p:cBhvr>
                                        <p:cTn id="46" dur="2000" fill="hold"/>
                                        <p:tgtEl>
                                          <p:spTgt spid="8"/>
                                        </p:tgtEl>
                                        <p:attrNameLst>
                                          <p:attrName>ppt_x</p:attrName>
                                          <p:attrName>ppt_y</p:attrName>
                                        </p:attrNameLst>
                                      </p:cBhvr>
                                      <p:rCtr x="8333" y="-17037"/>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1" nodeType="clickEffect">
                                  <p:stCondLst>
                                    <p:cond delay="0"/>
                                  </p:stCondLst>
                                  <p:childTnLst>
                                    <p:animMotion origin="layout" path="M 0.39532 0.5145 L 0.39532 0.83765 " pathEditMode="relative" rAng="0" ptsTypes="AA">
                                      <p:cBhvr>
                                        <p:cTn id="50" dur="2000" fill="hold"/>
                                        <p:tgtEl>
                                          <p:spTgt spid="8"/>
                                        </p:tgtEl>
                                        <p:attrNameLst>
                                          <p:attrName>ppt_x</p:attrName>
                                          <p:attrName>ppt_y</p:attrName>
                                        </p:attrNameLst>
                                      </p:cBhvr>
                                      <p:rCtr x="0" y="16142"/>
                                    </p:animMotion>
                                  </p:childTnLst>
                                </p:cTn>
                              </p:par>
                            </p:childTnLst>
                          </p:cTn>
                        </p:par>
                      </p:childTnLst>
                    </p:cTn>
                  </p:par>
                  <p:par>
                    <p:cTn id="51" fill="hold">
                      <p:stCondLst>
                        <p:cond delay="indefinite"/>
                      </p:stCondLst>
                      <p:childTnLst>
                        <p:par>
                          <p:cTn id="52" fill="hold">
                            <p:stCondLst>
                              <p:cond delay="0"/>
                            </p:stCondLst>
                            <p:childTnLst>
                              <p:par>
                                <p:cTn id="53" presetID="56" presetClass="path" presetSubtype="0" accel="50000" decel="50000" fill="hold" grpId="12" nodeType="clickEffect">
                                  <p:stCondLst>
                                    <p:cond delay="0"/>
                                  </p:stCondLst>
                                  <p:childTnLst>
                                    <p:animMotion origin="layout" path="M 0.39532 0.83765 L 0.54532 0.5145 " pathEditMode="relative" rAng="0" ptsTypes="AA">
                                      <p:cBhvr>
                                        <p:cTn id="54" dur="2000" fill="hold"/>
                                        <p:tgtEl>
                                          <p:spTgt spid="8"/>
                                        </p:tgtEl>
                                        <p:attrNameLst>
                                          <p:attrName>ppt_x</p:attrName>
                                          <p:attrName>ppt_y</p:attrName>
                                        </p:attrNameLst>
                                      </p:cBhvr>
                                      <p:rCtr x="7500" y="-16173"/>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3" nodeType="clickEffect">
                                  <p:stCondLst>
                                    <p:cond delay="0"/>
                                  </p:stCondLst>
                                  <p:childTnLst>
                                    <p:animMotion origin="layout" path="M 0.54532 0.5145 L 0.54532 0.61821 " pathEditMode="relative" rAng="0" ptsTypes="AA">
                                      <p:cBhvr>
                                        <p:cTn id="58" dur="2000" fill="hold"/>
                                        <p:tgtEl>
                                          <p:spTgt spid="8"/>
                                        </p:tgtEl>
                                        <p:attrNameLst>
                                          <p:attrName>ppt_x</p:attrName>
                                          <p:attrName>ppt_y</p:attrName>
                                        </p:attrNameLst>
                                      </p:cBhvr>
                                      <p:rCtr x="0" y="5185"/>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14" nodeType="clickEffect">
                                  <p:stCondLst>
                                    <p:cond delay="0"/>
                                  </p:stCondLst>
                                  <p:childTnLst>
                                    <p:animMotion origin="layout" path="M 0.54532 0.61821 L 0.54532 0.73673 " pathEditMode="relative" rAng="0" ptsTypes="AA">
                                      <p:cBhvr>
                                        <p:cTn id="62" dur="2000" fill="hold"/>
                                        <p:tgtEl>
                                          <p:spTgt spid="8"/>
                                        </p:tgtEl>
                                        <p:attrNameLst>
                                          <p:attrName>ppt_x</p:attrName>
                                          <p:attrName>ppt_y</p:attrName>
                                        </p:attrNameLst>
                                      </p:cBhvr>
                                      <p:rCtr x="0" y="5926"/>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5" nodeType="clickEffect">
                                  <p:stCondLst>
                                    <p:cond delay="0"/>
                                  </p:stCondLst>
                                  <p:childTnLst>
                                    <p:animMotion origin="layout" path="M 0.54532 0.73673 L 0.54532 0.85524 " pathEditMode="relative" rAng="0" ptsTypes="AA">
                                      <p:cBhvr>
                                        <p:cTn id="66" dur="2000" fill="hold"/>
                                        <p:tgtEl>
                                          <p:spTgt spid="8"/>
                                        </p:tgtEl>
                                        <p:attrNameLst>
                                          <p:attrName>ppt_x</p:attrName>
                                          <p:attrName>ppt_y</p:attrName>
                                        </p:attrNameLst>
                                      </p:cBhvr>
                                      <p:rCtr x="0" y="5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29</a:t>
            </a:fld>
            <a:endParaRPr lang="en-US"/>
          </a:p>
        </p:txBody>
      </p:sp>
    </p:spTree>
    <p:extLst>
      <p:ext uri="{BB962C8B-B14F-4D97-AF65-F5344CB8AC3E}">
        <p14:creationId xmlns:p14="http://schemas.microsoft.com/office/powerpoint/2010/main" val="249864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pPr marL="0" indent="0">
              <a:buNone/>
            </a:pPr>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pPr marL="0" indent="0">
              <a:buNone/>
            </a:pPr>
            <a:r>
              <a:rPr lang="en-US" dirty="0" smtClean="0"/>
              <a:t>Most slides will have supporting text that you can view now or after the delivery</a:t>
            </a:r>
          </a:p>
          <a:p>
            <a:pPr marL="0" indent="0">
              <a:buNone/>
            </a:pPr>
            <a:r>
              <a:rPr lang="en-US" dirty="0" smtClean="0"/>
              <a:t>Add notes to your copy of the presentation if you want to</a:t>
            </a:r>
          </a:p>
          <a:p>
            <a:pPr marL="0" indent="0">
              <a:buNone/>
            </a:pPr>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Deployment Process: Using Models</a:t>
            </a:r>
            <a:br>
              <a:rPr lang="en-US" dirty="0" smtClean="0"/>
            </a:b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30</a:t>
            </a:fld>
            <a:endParaRPr lang="en-US"/>
          </a:p>
        </p:txBody>
      </p:sp>
      <p:pic>
        <p:nvPicPr>
          <p:cNvPr id="5" name="Picture 2" descr="C:\Users\tstumpf\Documents\PFE\Code Deployment Process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
            <a:ext cx="6781800" cy="5172195"/>
          </a:xfrm>
          <a:prstGeom prst="rect">
            <a:avLst/>
          </a:prstGeom>
          <a:noFill/>
          <a:extLst>
            <a:ext uri="{909E8E84-426E-40DD-AFC4-6F175D3DCCD1}">
              <a14:hiddenFill xmlns:a14="http://schemas.microsoft.com/office/drawing/2010/main">
                <a:solidFill>
                  <a:srgbClr val="FFFFFF"/>
                </a:solidFill>
              </a14:hiddenFill>
            </a:ext>
          </a:extLst>
        </p:spPr>
      </p:pic>
      <p:sp>
        <p:nvSpPr>
          <p:cNvPr id="6" name="Frame 5"/>
          <p:cNvSpPr/>
          <p:nvPr/>
        </p:nvSpPr>
        <p:spPr bwMode="gray">
          <a:xfrm>
            <a:off x="2971801" y="4464545"/>
            <a:ext cx="761999" cy="576562"/>
          </a:xfrm>
          <a:prstGeom prst="frame">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ame 6"/>
          <p:cNvSpPr/>
          <p:nvPr/>
        </p:nvSpPr>
        <p:spPr bwMode="gray">
          <a:xfrm>
            <a:off x="2743200" y="1340345"/>
            <a:ext cx="838201" cy="621805"/>
          </a:xfrm>
          <a:prstGeom prst="frame">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5486400" y="1502493"/>
            <a:ext cx="3488754" cy="584775"/>
          </a:xfrm>
          <a:prstGeom prst="rect">
            <a:avLst/>
          </a:prstGeom>
          <a:solidFill>
            <a:schemeClr val="tx1"/>
          </a:solidFill>
          <a:ln>
            <a:solidFill>
              <a:schemeClr val="tx2"/>
            </a:solidFill>
          </a:ln>
        </p:spPr>
        <p:txBody>
          <a:bodyPr wrap="square" lIns="91440" tIns="45720" rIns="91440" bIns="45720">
            <a:spAutoFit/>
          </a:bodyPr>
          <a:lstStyle/>
          <a:p>
            <a:pPr algn="ctr"/>
            <a:r>
              <a:rPr lang="en-US" sz="3200" b="1" cap="none" spc="0" dirty="0" smtClean="0">
                <a:ln w="1905"/>
                <a:solidFill>
                  <a:schemeClr val="accent1"/>
                </a:solidFill>
                <a:effectLst>
                  <a:innerShdw blurRad="69850" dist="43180" dir="5400000">
                    <a:srgbClr val="000000">
                      <a:alpha val="65000"/>
                    </a:srgbClr>
                  </a:innerShdw>
                </a:effectLst>
              </a:rPr>
              <a:t>Key Differences</a:t>
            </a:r>
            <a:endParaRPr lang="en-US" sz="3200" b="1" cap="none" spc="0" dirty="0">
              <a:ln w="1905"/>
              <a:solidFill>
                <a:schemeClr val="accent1"/>
              </a:solidFill>
              <a:effectLst>
                <a:innerShdw blurRad="69850" dist="43180" dir="5400000">
                  <a:srgbClr val="000000">
                    <a:alpha val="65000"/>
                  </a:srgbClr>
                </a:innerShdw>
              </a:effectLst>
            </a:endParaRPr>
          </a:p>
        </p:txBody>
      </p:sp>
      <p:cxnSp>
        <p:nvCxnSpPr>
          <p:cNvPr id="9" name="Straight Arrow Connector 8"/>
          <p:cNvCxnSpPr/>
          <p:nvPr/>
        </p:nvCxnSpPr>
        <p:spPr>
          <a:xfrm flipH="1" flipV="1">
            <a:off x="3581400" y="1607047"/>
            <a:ext cx="1905000" cy="194965"/>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1"/>
          </p:cNvCxnSpPr>
          <p:nvPr/>
        </p:nvCxnSpPr>
        <p:spPr>
          <a:xfrm flipH="1">
            <a:off x="3869754" y="1794881"/>
            <a:ext cx="1616646" cy="283181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7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45"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anim calcmode="lin" valueType="num">
                                      <p:cBhvr>
                                        <p:cTn id="17" dur="2000" fill="hold"/>
                                        <p:tgtEl>
                                          <p:spTgt spid="7"/>
                                        </p:tgtEl>
                                        <p:attrNameLst>
                                          <p:attrName>ppt_w</p:attrName>
                                        </p:attrNameLst>
                                      </p:cBhvr>
                                      <p:tavLst>
                                        <p:tav tm="0" fmla="#ppt_w*sin(2.5*pi*$)">
                                          <p:val>
                                            <p:fltVal val="0"/>
                                          </p:val>
                                        </p:tav>
                                        <p:tav tm="100000">
                                          <p:val>
                                            <p:fltVal val="1"/>
                                          </p:val>
                                        </p:tav>
                                      </p:tavLst>
                                    </p:anim>
                                    <p:anim calcmode="lin" valueType="num">
                                      <p:cBhvr>
                                        <p:cTn id="18" dur="2000" fill="hold"/>
                                        <p:tgtEl>
                                          <p:spTgt spid="7"/>
                                        </p:tgtEl>
                                        <p:attrNameLst>
                                          <p:attrName>ppt_h</p:attrName>
                                        </p:attrNameLst>
                                      </p:cBhvr>
                                      <p:tavLst>
                                        <p:tav tm="0">
                                          <p:val>
                                            <p:strVal val="#ppt_h"/>
                                          </p:val>
                                        </p:tav>
                                        <p:tav tm="100000">
                                          <p:val>
                                            <p:strVal val="#ppt_h"/>
                                          </p:val>
                                        </p:tav>
                                      </p:tavLst>
                                    </p:anim>
                                  </p:childTnLst>
                                </p:cTn>
                              </p:par>
                              <p:par>
                                <p:cTn id="19" presetID="45"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anim calcmode="lin" valueType="num">
                                      <p:cBhvr>
                                        <p:cTn id="22" dur="2000" fill="hold"/>
                                        <p:tgtEl>
                                          <p:spTgt spid="6"/>
                                        </p:tgtEl>
                                        <p:attrNameLst>
                                          <p:attrName>ppt_w</p:attrName>
                                        </p:attrNameLst>
                                      </p:cBhvr>
                                      <p:tavLst>
                                        <p:tav tm="0" fmla="#ppt_w*sin(2.5*pi*$)">
                                          <p:val>
                                            <p:fltVal val="0"/>
                                          </p:val>
                                        </p:tav>
                                        <p:tav tm="100000">
                                          <p:val>
                                            <p:fltVal val="1"/>
                                          </p:val>
                                        </p:tav>
                                      </p:tavLst>
                                    </p:anim>
                                    <p:anim calcmode="lin" valueType="num">
                                      <p:cBhvr>
                                        <p:cTn id="23"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Minimizing Downtime for Model </a:t>
            </a:r>
            <a:r>
              <a:rPr lang="en-US" smtClean="0"/>
              <a:t>Store Deployments</a:t>
            </a:r>
            <a:r>
              <a:rPr lang="en-US" dirty="0" smtClean="0"/>
              <a:t/>
            </a:r>
            <a:br>
              <a:rPr lang="en-US" dirty="0" smtClean="0"/>
            </a:b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31</a:t>
            </a:fld>
            <a:endParaRPr lang="en-US"/>
          </a:p>
        </p:txBody>
      </p:sp>
      <p:sp>
        <p:nvSpPr>
          <p:cNvPr id="5" name="Text Placeholder 4"/>
          <p:cNvSpPr>
            <a:spLocks noGrp="1"/>
          </p:cNvSpPr>
          <p:nvPr>
            <p:ph type="body" sz="quarter" idx="12"/>
          </p:nvPr>
        </p:nvSpPr>
        <p:spPr/>
        <p:txBody>
          <a:bodyPr/>
          <a:lstStyle/>
          <a:p>
            <a:pPr marL="0" indent="0">
              <a:buNone/>
            </a:pPr>
            <a:endParaRPr lang="en-US" dirty="0"/>
          </a:p>
        </p:txBody>
      </p:sp>
      <p:sp>
        <p:nvSpPr>
          <p:cNvPr id="11" name="Flowchart: Magnetic Disk 10"/>
          <p:cNvSpPr/>
          <p:nvPr/>
        </p:nvSpPr>
        <p:spPr bwMode="gray">
          <a:xfrm>
            <a:off x="6438380" y="1295401"/>
            <a:ext cx="2553220" cy="2962593"/>
          </a:xfrm>
          <a:prstGeom prst="flowChartMagneticDisk">
            <a:avLst/>
          </a:prstGeom>
          <a:solidFill>
            <a:schemeClr val="accent1"/>
          </a:solidFill>
          <a:ln>
            <a:solidFill>
              <a:srgbClr val="FFFFFF"/>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Document"/>
          <p:cNvSpPr>
            <a:spLocks noEditPoints="1" noChangeArrowheads="1"/>
          </p:cNvSpPr>
          <p:nvPr/>
        </p:nvSpPr>
        <p:spPr bwMode="auto">
          <a:xfrm>
            <a:off x="4211281" y="3996113"/>
            <a:ext cx="364746" cy="44875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tx1">
              <a:lumMod val="25000"/>
              <a:lumOff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3" name="Text Placeholder 2"/>
          <p:cNvSpPr txBox="1">
            <a:spLocks/>
          </p:cNvSpPr>
          <p:nvPr/>
        </p:nvSpPr>
        <p:spPr>
          <a:xfrm>
            <a:off x="1826039" y="914400"/>
            <a:ext cx="3660361" cy="3852863"/>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FontTx/>
              <a:buNone/>
            </a:pPr>
            <a:r>
              <a:rPr lang="en-US" sz="1800" dirty="0" smtClean="0"/>
              <a:t>Use parallel schemas </a:t>
            </a:r>
          </a:p>
          <a:p>
            <a:pPr marL="0" lvl="1" indent="0">
              <a:buFontTx/>
              <a:buNone/>
            </a:pPr>
            <a:r>
              <a:rPr lang="en-US" sz="1800" dirty="0" smtClean="0"/>
              <a:t>(model stores)</a:t>
            </a:r>
          </a:p>
          <a:p>
            <a:pPr marL="463550" lvl="1" indent="-460375">
              <a:buFont typeface="+mj-lt"/>
              <a:buAutoNum type="arabicPeriod"/>
            </a:pPr>
            <a:r>
              <a:rPr lang="en-US" sz="1400" dirty="0" smtClean="0"/>
              <a:t>Create temp schema</a:t>
            </a:r>
          </a:p>
          <a:p>
            <a:pPr marL="463550" lvl="1" indent="-460375">
              <a:buFont typeface="+mj-lt"/>
              <a:buAutoNum type="arabicPeriod"/>
            </a:pPr>
            <a:r>
              <a:rPr lang="en-US" sz="1400" dirty="0" smtClean="0"/>
              <a:t>Import new model store from a file into temp schema</a:t>
            </a:r>
          </a:p>
          <a:p>
            <a:pPr marL="463550" lvl="1" indent="-460375">
              <a:buFont typeface="+mj-lt"/>
              <a:buAutoNum type="arabicPeriod"/>
            </a:pPr>
            <a:r>
              <a:rPr lang="en-US" sz="1400" dirty="0" smtClean="0"/>
              <a:t>Stop AOS </a:t>
            </a:r>
            <a:r>
              <a:rPr lang="en-US" sz="1400" dirty="0" smtClean="0">
                <a:solidFill>
                  <a:srgbClr val="FF0000"/>
                </a:solidFill>
              </a:rPr>
              <a:t>(downtime starts)</a:t>
            </a:r>
          </a:p>
          <a:p>
            <a:pPr marL="463550" lvl="1" indent="-460375">
              <a:buFont typeface="+mj-lt"/>
              <a:buAutoNum type="arabicPeriod"/>
            </a:pPr>
            <a:r>
              <a:rPr lang="en-US" sz="1400" dirty="0" smtClean="0"/>
              <a:t>Rename temp schema to </a:t>
            </a:r>
            <a:r>
              <a:rPr lang="en-US" sz="1400" dirty="0" err="1" smtClean="0"/>
              <a:t>dbo</a:t>
            </a:r>
            <a:r>
              <a:rPr lang="en-US" sz="1400" dirty="0" smtClean="0"/>
              <a:t>, start single AOS, synchronize database</a:t>
            </a:r>
          </a:p>
          <a:p>
            <a:pPr marL="463550" lvl="1" indent="-460375">
              <a:buFont typeface="+mj-lt"/>
              <a:buAutoNum type="arabicPeriod"/>
            </a:pPr>
            <a:r>
              <a:rPr lang="en-US" sz="1400" dirty="0" smtClean="0"/>
              <a:t>Start all AOS, allow users. </a:t>
            </a:r>
            <a:r>
              <a:rPr lang="en-US" sz="1400" dirty="0" smtClean="0">
                <a:solidFill>
                  <a:srgbClr val="00B050"/>
                </a:solidFill>
              </a:rPr>
              <a:t>(downtime over)</a:t>
            </a:r>
          </a:p>
          <a:p>
            <a:pPr marL="863600" lvl="2" indent="-460375">
              <a:buFont typeface="+mj-lt"/>
              <a:buAutoNum type="arabicPeriod"/>
            </a:pPr>
            <a:endParaRPr lang="en-US" dirty="0" smtClean="0"/>
          </a:p>
        </p:txBody>
      </p:sp>
      <p:sp>
        <p:nvSpPr>
          <p:cNvPr id="14" name="Flowchart: Magnetic Disk 13"/>
          <p:cNvSpPr/>
          <p:nvPr/>
        </p:nvSpPr>
        <p:spPr bwMode="gray">
          <a:xfrm>
            <a:off x="7391400" y="2734085"/>
            <a:ext cx="1447799" cy="1062062"/>
          </a:xfrm>
          <a:prstGeom prst="flowChartMagneticDisk">
            <a:avLst/>
          </a:prstGeom>
          <a:solidFill>
            <a:srgbClr val="133F5B"/>
          </a:solidFill>
          <a:ln>
            <a:solidFill>
              <a:srgbClr val="FFFFFF"/>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b="1" dirty="0" err="1" smtClean="0">
                <a:gradFill>
                  <a:gsLst>
                    <a:gs pos="0">
                      <a:srgbClr val="FFFFFF"/>
                    </a:gs>
                    <a:gs pos="100000">
                      <a:srgbClr val="FFFFFF"/>
                    </a:gs>
                  </a:gsLst>
                  <a:lin ang="5400000" scaled="0"/>
                </a:gradFill>
              </a:rPr>
              <a:t>dbo</a:t>
            </a:r>
            <a:endParaRPr lang="en-US" sz="1600" b="1"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(operational)</a:t>
            </a:r>
          </a:p>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model store</a:t>
            </a:r>
          </a:p>
        </p:txBody>
      </p:sp>
      <p:sp>
        <p:nvSpPr>
          <p:cNvPr id="15" name="Flowchart: Magnetic Disk 14"/>
          <p:cNvSpPr/>
          <p:nvPr/>
        </p:nvSpPr>
        <p:spPr bwMode="gray">
          <a:xfrm>
            <a:off x="5772604" y="3183945"/>
            <a:ext cx="1466692" cy="1062062"/>
          </a:xfrm>
          <a:prstGeom prst="flowChartMagneticDisk">
            <a:avLst/>
          </a:prstGeom>
          <a:solidFill>
            <a:schemeClr val="bg1"/>
          </a:solidFill>
          <a:ln>
            <a:solidFill>
              <a:srgbClr val="FFFFFF"/>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b="1" dirty="0" smtClean="0">
                <a:solidFill>
                  <a:schemeClr val="tx1"/>
                </a:solidFill>
              </a:rPr>
              <a:t>Temp</a:t>
            </a:r>
          </a:p>
          <a:p>
            <a:pPr algn="ctr" defTabSz="914099" fontAlgn="base">
              <a:spcBef>
                <a:spcPct val="0"/>
              </a:spcBef>
              <a:spcAft>
                <a:spcPct val="0"/>
              </a:spcAft>
            </a:pPr>
            <a:r>
              <a:rPr lang="en-US" sz="1600" dirty="0" smtClean="0">
                <a:solidFill>
                  <a:schemeClr val="tx1"/>
                </a:solidFill>
              </a:rPr>
              <a:t>(empty)</a:t>
            </a:r>
          </a:p>
          <a:p>
            <a:pPr algn="ctr" defTabSz="914099" fontAlgn="base">
              <a:spcBef>
                <a:spcPct val="0"/>
              </a:spcBef>
              <a:spcAft>
                <a:spcPct val="0"/>
              </a:spcAft>
            </a:pPr>
            <a:r>
              <a:rPr lang="en-US" sz="1600" dirty="0" smtClean="0">
                <a:solidFill>
                  <a:schemeClr val="tx1"/>
                </a:solidFill>
              </a:rPr>
              <a:t>model store</a:t>
            </a:r>
          </a:p>
        </p:txBody>
      </p:sp>
      <p:sp>
        <p:nvSpPr>
          <p:cNvPr id="16" name="Flowchart: Magnetic Disk 15"/>
          <p:cNvSpPr/>
          <p:nvPr/>
        </p:nvSpPr>
        <p:spPr bwMode="gray">
          <a:xfrm>
            <a:off x="5795819" y="3183945"/>
            <a:ext cx="1420262" cy="1062062"/>
          </a:xfrm>
          <a:prstGeom prst="flowChartMagneticDisk">
            <a:avLst/>
          </a:prstGeom>
          <a:solidFill>
            <a:schemeClr val="bg2">
              <a:lumMod val="50000"/>
            </a:schemeClr>
          </a:solidFill>
          <a:ln>
            <a:solidFill>
              <a:srgbClr val="FFFFFF"/>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b="1" dirty="0" smtClean="0">
                <a:gradFill>
                  <a:gsLst>
                    <a:gs pos="0">
                      <a:srgbClr val="FFFFFF"/>
                    </a:gs>
                    <a:gs pos="100000">
                      <a:srgbClr val="FFFFFF"/>
                    </a:gs>
                  </a:gsLst>
                  <a:lin ang="5400000" scaled="0"/>
                </a:gradFill>
              </a:rPr>
              <a:t>Temp</a:t>
            </a:r>
          </a:p>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(idle)</a:t>
            </a:r>
          </a:p>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model store</a:t>
            </a:r>
          </a:p>
        </p:txBody>
      </p:sp>
      <p:sp>
        <p:nvSpPr>
          <p:cNvPr id="17" name="TextBox 16"/>
          <p:cNvSpPr txBox="1"/>
          <p:nvPr/>
        </p:nvSpPr>
        <p:spPr>
          <a:xfrm>
            <a:off x="2106085" y="4122897"/>
            <a:ext cx="2066892" cy="246221"/>
          </a:xfrm>
          <a:prstGeom prst="rect">
            <a:avLst/>
          </a:prstGeom>
          <a:noFill/>
        </p:spPr>
        <p:txBody>
          <a:bodyPr wrap="square" lIns="0" tIns="0" rIns="0" bIns="0" rtlCol="0">
            <a:spAutoFit/>
          </a:bodyPr>
          <a:lstStyle/>
          <a:p>
            <a:r>
              <a:rPr lang="en-US" sz="1600" dirty="0" err="1" smtClean="0">
                <a:gradFill>
                  <a:gsLst>
                    <a:gs pos="0">
                      <a:schemeClr val="tx1"/>
                    </a:gs>
                    <a:gs pos="86000">
                      <a:schemeClr val="tx1"/>
                    </a:gs>
                  </a:gsLst>
                  <a:lin ang="5400000" scaled="0"/>
                </a:gradFill>
              </a:rPr>
              <a:t>Contoso.axmodelstore</a:t>
            </a:r>
            <a:endParaRPr lang="en-US" sz="1600" dirty="0" smtClean="0">
              <a:gradFill>
                <a:gsLst>
                  <a:gs pos="0">
                    <a:schemeClr val="tx1"/>
                  </a:gs>
                  <a:gs pos="86000">
                    <a:schemeClr val="tx1"/>
                  </a:gs>
                </a:gsLst>
                <a:lin ang="5400000" scaled="0"/>
              </a:gradFill>
            </a:endParaRPr>
          </a:p>
        </p:txBody>
      </p:sp>
      <p:sp>
        <p:nvSpPr>
          <p:cNvPr id="18" name="Flowchart: Magnetic Disk 17"/>
          <p:cNvSpPr/>
          <p:nvPr/>
        </p:nvSpPr>
        <p:spPr bwMode="gray">
          <a:xfrm>
            <a:off x="5782085" y="3183945"/>
            <a:ext cx="1447730" cy="1062062"/>
          </a:xfrm>
          <a:prstGeom prst="flowChartMagneticDisk">
            <a:avLst/>
          </a:prstGeom>
          <a:solidFill>
            <a:schemeClr val="bg2">
              <a:lumMod val="50000"/>
            </a:schemeClr>
          </a:solidFill>
          <a:ln>
            <a:solidFill>
              <a:srgbClr val="FFFFFF"/>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err="1" smtClean="0">
                <a:gradFill>
                  <a:gsLst>
                    <a:gs pos="0">
                      <a:srgbClr val="FFFFFF"/>
                    </a:gs>
                    <a:gs pos="100000">
                      <a:srgbClr val="FFFFFF"/>
                    </a:gs>
                  </a:gsLst>
                  <a:lin ang="5400000" scaled="0"/>
                </a:gradFill>
              </a:rPr>
              <a:t>dbo</a:t>
            </a:r>
            <a:endParaRPr lang="en-US" sz="1400" b="1"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(operational)</a:t>
            </a: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model store</a:t>
            </a:r>
          </a:p>
        </p:txBody>
      </p:sp>
      <p:sp>
        <p:nvSpPr>
          <p:cNvPr id="19" name="TextBox 18"/>
          <p:cNvSpPr txBox="1"/>
          <p:nvPr/>
        </p:nvSpPr>
        <p:spPr>
          <a:xfrm>
            <a:off x="6438380" y="1676400"/>
            <a:ext cx="2553220" cy="492443"/>
          </a:xfrm>
          <a:prstGeom prst="rect">
            <a:avLst/>
          </a:prstGeom>
          <a:noFill/>
        </p:spPr>
        <p:txBody>
          <a:bodyPr wrap="square" lIns="0" tIns="0" rIns="0" bIns="0" rtlCol="0">
            <a:spAutoFit/>
          </a:bodyPr>
          <a:lstStyle/>
          <a:p>
            <a:pPr algn="ctr"/>
            <a:r>
              <a:rPr lang="en-US" sz="3200" dirty="0" smtClean="0">
                <a:gradFill>
                  <a:gsLst>
                    <a:gs pos="0">
                      <a:schemeClr val="tx1"/>
                    </a:gs>
                    <a:gs pos="86000">
                      <a:schemeClr val="tx1"/>
                    </a:gs>
                  </a:gsLst>
                  <a:lin ang="5400000" scaled="0"/>
                </a:gradFill>
              </a:rPr>
              <a:t>AX Database</a:t>
            </a:r>
          </a:p>
        </p:txBody>
      </p:sp>
    </p:spTree>
    <p:extLst>
      <p:ext uri="{BB962C8B-B14F-4D97-AF65-F5344CB8AC3E}">
        <p14:creationId xmlns:p14="http://schemas.microsoft.com/office/powerpoint/2010/main" val="391057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0" presetClass="path" presetSubtype="0" accel="50000" decel="50000" fill="hold" grpId="1" nodeType="clickEffect">
                                  <p:stCondLst>
                                    <p:cond delay="0"/>
                                  </p:stCondLst>
                                  <p:childTnLst>
                                    <p:animMotion origin="layout" path="M 1.66667E-6 -4.32099E-6 L 0.11423 -4.32099E-6 C 0.16562 -4.32099E-6 0.22917 -0.03919 0.22917 -0.07098 L 0.22917 -0.14197 " pathEditMode="relative" rAng="0" ptsTypes="AAAA">
                                      <p:cBhvr>
                                        <p:cTn id="28" dur="2000" fill="hold"/>
                                        <p:tgtEl>
                                          <p:spTgt spid="12"/>
                                        </p:tgtEl>
                                        <p:attrNameLst>
                                          <p:attrName>ppt_x</p:attrName>
                                          <p:attrName>ppt_y</p:attrName>
                                        </p:attrNameLst>
                                      </p:cBhvr>
                                      <p:rCtr x="11458" y="-7099"/>
                                    </p:animMotion>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par>
                          <p:cTn id="32" fill="hold">
                            <p:stCondLst>
                              <p:cond delay="2000"/>
                            </p:stCondLst>
                            <p:childTnLst>
                              <p:par>
                                <p:cTn id="33" presetID="1" presetClass="exit" presetSubtype="0" fill="hold" grpId="1" nodeType="after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5" grpId="0" animBg="1"/>
      <p:bldP spid="16" grpId="0" animBg="1"/>
      <p:bldP spid="17" grpId="0"/>
      <p:bldP spid="17" grpId="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smtClean="0"/>
              <a:t>Lab 5.2: Import Model Store Using Microsoft Dynamics AX Management Shell</a:t>
            </a:r>
            <a:endParaRPr lang="en-US" sz="1600"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32</a:t>
            </a:fld>
            <a:endParaRPr lang="en-US"/>
          </a:p>
        </p:txBody>
      </p:sp>
      <p:sp>
        <p:nvSpPr>
          <p:cNvPr id="5" name="Content Placeholder 4"/>
          <p:cNvSpPr>
            <a:spLocks noGrp="1"/>
          </p:cNvSpPr>
          <p:nvPr>
            <p:ph sz="quarter" idx="13"/>
          </p:nvPr>
        </p:nvSpPr>
        <p:spPr/>
        <p:txBody>
          <a:bodyPr/>
          <a:lstStyle/>
          <a:p>
            <a:r>
              <a:rPr lang="en-US" b="1" dirty="0" smtClean="0"/>
              <a:t>Lab Scenario:</a:t>
            </a:r>
            <a:r>
              <a:rPr lang="en-US" dirty="0" smtClean="0"/>
              <a:t/>
            </a:r>
            <a:br>
              <a:rPr lang="en-US" dirty="0" smtClean="0"/>
            </a:br>
            <a:r>
              <a:rPr lang="en-US" dirty="0" smtClean="0"/>
              <a:t>Chris, the IT Engineer, needs to import the model store file into the production instance and wants to minimize downtime.</a:t>
            </a:r>
            <a:endParaRPr lang="en-US" dirty="0"/>
          </a:p>
        </p:txBody>
      </p:sp>
    </p:spTree>
    <p:extLst>
      <p:ext uri="{BB962C8B-B14F-4D97-AF65-F5344CB8AC3E}">
        <p14:creationId xmlns:p14="http://schemas.microsoft.com/office/powerpoint/2010/main" val="1867209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Knowledge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33</a:t>
            </a:fld>
            <a:endParaRPr lang="en-US"/>
          </a:p>
        </p:txBody>
      </p:sp>
      <p:sp>
        <p:nvSpPr>
          <p:cNvPr id="4" name="Content Placeholder 3"/>
          <p:cNvSpPr>
            <a:spLocks noGrp="1"/>
          </p:cNvSpPr>
          <p:nvPr>
            <p:ph sz="quarter" idx="13"/>
          </p:nvPr>
        </p:nvSpPr>
        <p:spPr/>
        <p:txBody>
          <a:bodyPr/>
          <a:lstStyle/>
          <a:p>
            <a:r>
              <a:rPr lang="en-US" dirty="0"/>
              <a:t>The class will complete this section</a:t>
            </a:r>
          </a:p>
        </p:txBody>
      </p:sp>
    </p:spTree>
    <p:extLst>
      <p:ext uri="{BB962C8B-B14F-4D97-AF65-F5344CB8AC3E}">
        <p14:creationId xmlns:p14="http://schemas.microsoft.com/office/powerpoint/2010/main" val="2819648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34</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a:pPr>
            <a:r>
              <a:rPr lang="en-US" dirty="0"/>
              <a:t>Where is code stored in Microsoft Dynamics AX 2012 (Select all that </a:t>
            </a:r>
            <a:r>
              <a:rPr lang="en-US" dirty="0" smtClean="0"/>
              <a:t>apply.)</a:t>
            </a:r>
            <a:endParaRPr lang="en-US" dirty="0"/>
          </a:p>
          <a:p>
            <a:pPr marL="478094" lvl="2" indent="0">
              <a:buNone/>
            </a:pPr>
            <a:r>
              <a:rPr lang="en-US" dirty="0"/>
              <a:t>( ) </a:t>
            </a:r>
            <a:r>
              <a:rPr lang="en-US" dirty="0" smtClean="0"/>
              <a:t>SQL Server</a:t>
            </a:r>
            <a:endParaRPr lang="en-US" dirty="0"/>
          </a:p>
          <a:p>
            <a:pPr marL="478094" lvl="2" indent="0">
              <a:buNone/>
            </a:pPr>
            <a:r>
              <a:rPr lang="en-US" dirty="0"/>
              <a:t>( ) Model store</a:t>
            </a:r>
          </a:p>
          <a:p>
            <a:pPr marL="478094" lvl="2" indent="0">
              <a:buNone/>
            </a:pPr>
            <a:r>
              <a:rPr lang="en-US" dirty="0"/>
              <a:t>( ) Application files</a:t>
            </a:r>
          </a:p>
          <a:p>
            <a:pPr marL="478094" lvl="2" indent="0">
              <a:buNone/>
            </a:pPr>
            <a:r>
              <a:rPr lang="en-US" dirty="0"/>
              <a:t>( ) AOS</a:t>
            </a:r>
          </a:p>
          <a:p>
            <a:pPr marL="613031" lvl="2" indent="0">
              <a:buNone/>
            </a:pPr>
            <a:endParaRPr lang="en-US" dirty="0"/>
          </a:p>
          <a:p>
            <a:pPr marL="342900" lvl="0" indent="-342900">
              <a:buFont typeface="+mj-lt"/>
              <a:buAutoNum type="arabicPeriod"/>
            </a:pPr>
            <a:r>
              <a:rPr lang="en-US" dirty="0"/>
              <a:t>Which tools are used to manipulate Microsoft Dynamics AX Models? (Select all that </a:t>
            </a:r>
            <a:r>
              <a:rPr lang="en-US" dirty="0" smtClean="0"/>
              <a:t>apply.)</a:t>
            </a:r>
            <a:endParaRPr lang="en-US" dirty="0"/>
          </a:p>
          <a:p>
            <a:pPr marL="478094" lvl="2" indent="0">
              <a:buNone/>
            </a:pPr>
            <a:r>
              <a:rPr lang="en-US" dirty="0"/>
              <a:t>( ) Graphical user interface</a:t>
            </a:r>
          </a:p>
          <a:p>
            <a:pPr marL="478094" lvl="2" indent="0">
              <a:buNone/>
            </a:pPr>
            <a:r>
              <a:rPr lang="en-US" dirty="0"/>
              <a:t>( ) AxUtil.exe</a:t>
            </a:r>
          </a:p>
          <a:p>
            <a:pPr marL="478094" lvl="2" indent="0">
              <a:buNone/>
            </a:pPr>
            <a:r>
              <a:rPr lang="en-US" dirty="0"/>
              <a:t>( ) Programming logic</a:t>
            </a:r>
          </a:p>
          <a:p>
            <a:pPr marL="478094" lvl="2" indent="0">
              <a:buNone/>
            </a:pPr>
            <a:r>
              <a:rPr lang="en-US" dirty="0"/>
              <a:t>( ) Microsoft Dynamics AX 2012 Server Configuration</a:t>
            </a:r>
          </a:p>
        </p:txBody>
      </p:sp>
    </p:spTree>
    <p:extLst>
      <p:ext uri="{BB962C8B-B14F-4D97-AF65-F5344CB8AC3E}">
        <p14:creationId xmlns:p14="http://schemas.microsoft.com/office/powerpoint/2010/main" val="1043510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Review (Answers)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35</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a:pPr>
            <a:r>
              <a:rPr lang="en-US" dirty="0"/>
              <a:t>Where is code stored in Microsoft Dynamics AX 2012 (Select all that apply.)</a:t>
            </a:r>
          </a:p>
          <a:p>
            <a:pPr marL="478094" lvl="2" indent="0">
              <a:buNone/>
            </a:pPr>
            <a:r>
              <a:rPr lang="en-US" dirty="0" smtClean="0"/>
              <a:t>(X) SQL Server</a:t>
            </a:r>
            <a:endParaRPr lang="en-US" dirty="0"/>
          </a:p>
          <a:p>
            <a:pPr marL="478094" lvl="2" indent="0">
              <a:buNone/>
            </a:pPr>
            <a:r>
              <a:rPr lang="en-US" dirty="0" smtClean="0"/>
              <a:t>(X) </a:t>
            </a:r>
            <a:r>
              <a:rPr lang="en-US" dirty="0"/>
              <a:t>Model store</a:t>
            </a:r>
          </a:p>
          <a:p>
            <a:pPr marL="478094" lvl="2" indent="0">
              <a:buNone/>
            </a:pPr>
            <a:r>
              <a:rPr lang="en-US" dirty="0"/>
              <a:t>( ) Application files</a:t>
            </a:r>
          </a:p>
          <a:p>
            <a:pPr marL="478094" lvl="2" indent="0">
              <a:buNone/>
            </a:pPr>
            <a:r>
              <a:rPr lang="en-US" dirty="0" smtClean="0"/>
              <a:t>(X) </a:t>
            </a:r>
            <a:r>
              <a:rPr lang="en-US" dirty="0"/>
              <a:t>AOS</a:t>
            </a:r>
          </a:p>
          <a:p>
            <a:pPr marL="613031" lvl="2" indent="0">
              <a:buNone/>
            </a:pPr>
            <a:endParaRPr lang="en-US" dirty="0"/>
          </a:p>
          <a:p>
            <a:pPr marL="342900" lvl="0" indent="-342900">
              <a:buFont typeface="+mj-lt"/>
              <a:buAutoNum type="arabicPeriod"/>
            </a:pPr>
            <a:r>
              <a:rPr lang="en-US" dirty="0"/>
              <a:t>Which tools are used to manipulate Microsoft Dynamics AX Models? (Select all that apply.)</a:t>
            </a:r>
          </a:p>
          <a:p>
            <a:pPr marL="478094" lvl="2" indent="0">
              <a:buNone/>
            </a:pPr>
            <a:r>
              <a:rPr lang="en-US" dirty="0" smtClean="0"/>
              <a:t>(X) </a:t>
            </a:r>
            <a:r>
              <a:rPr lang="en-US" dirty="0"/>
              <a:t>Graphical user interface</a:t>
            </a:r>
          </a:p>
          <a:p>
            <a:pPr marL="478094" lvl="2" indent="0">
              <a:buNone/>
            </a:pPr>
            <a:r>
              <a:rPr lang="en-US" dirty="0" smtClean="0"/>
              <a:t>(X) </a:t>
            </a:r>
            <a:r>
              <a:rPr lang="en-US" dirty="0"/>
              <a:t>AxUtil.exe</a:t>
            </a:r>
          </a:p>
          <a:p>
            <a:pPr marL="478094" lvl="2" indent="0">
              <a:buNone/>
            </a:pPr>
            <a:r>
              <a:rPr lang="en-US" dirty="0" smtClean="0"/>
              <a:t>(X) </a:t>
            </a:r>
            <a:r>
              <a:rPr lang="en-US" dirty="0"/>
              <a:t>Programming logic</a:t>
            </a:r>
          </a:p>
          <a:p>
            <a:pPr marL="478094" lvl="2" indent="0">
              <a:buNone/>
            </a:pPr>
            <a:r>
              <a:rPr lang="en-US" dirty="0"/>
              <a:t>( ) Microsoft Dynamics AX 2012 Server Configuration</a:t>
            </a:r>
          </a:p>
          <a:p>
            <a:endParaRPr lang="en-US" dirty="0"/>
          </a:p>
        </p:txBody>
      </p:sp>
    </p:spTree>
    <p:extLst>
      <p:ext uri="{BB962C8B-B14F-4D97-AF65-F5344CB8AC3E}">
        <p14:creationId xmlns:p14="http://schemas.microsoft.com/office/powerpoint/2010/main" val="1805783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36</a:t>
            </a:fld>
            <a:endParaRPr lang="en-US"/>
          </a:p>
        </p:txBody>
      </p:sp>
      <p:sp>
        <p:nvSpPr>
          <p:cNvPr id="4" name="Content Placeholder 3"/>
          <p:cNvSpPr>
            <a:spLocks noGrp="1"/>
          </p:cNvSpPr>
          <p:nvPr>
            <p:ph sz="quarter" idx="13"/>
          </p:nvPr>
        </p:nvSpPr>
        <p:spPr/>
        <p:txBody>
          <a:bodyPr/>
          <a:lstStyle/>
          <a:p>
            <a:r>
              <a:rPr lang="en-US" smtClean="0"/>
              <a:t>In this chapter, we covered the following topics:</a:t>
            </a:r>
          </a:p>
          <a:p>
            <a:pPr lvl="1"/>
            <a:r>
              <a:rPr lang="en-US" smtClean="0"/>
              <a:t>The model store architecture</a:t>
            </a:r>
          </a:p>
          <a:p>
            <a:pPr lvl="1"/>
            <a:r>
              <a:rPr lang="en-US" smtClean="0"/>
              <a:t>How to manage models and the model store</a:t>
            </a:r>
          </a:p>
          <a:p>
            <a:pPr lvl="1"/>
            <a:r>
              <a:rPr lang="en-US" smtClean="0"/>
              <a:t>Code deployment options and best practices</a:t>
            </a:r>
          </a:p>
          <a:p>
            <a:endParaRPr lang="en-US" dirty="0"/>
          </a:p>
        </p:txBody>
      </p:sp>
    </p:spTree>
    <p:extLst>
      <p:ext uri="{BB962C8B-B14F-4D97-AF65-F5344CB8AC3E}">
        <p14:creationId xmlns:p14="http://schemas.microsoft.com/office/powerpoint/2010/main" val="3056098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37</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4" name="Content Placeholder 3"/>
          <p:cNvSpPr>
            <a:spLocks noGrp="1"/>
          </p:cNvSpPr>
          <p:nvPr>
            <p:ph sz="quarter" idx="13"/>
          </p:nvPr>
        </p:nvSpPr>
        <p:spPr/>
        <p:txBody>
          <a:bodyPr/>
          <a:lstStyle/>
          <a:p>
            <a:r>
              <a:rPr lang="en-US" smtClean="0"/>
              <a:t>This chapter will give you an overview of:</a:t>
            </a:r>
          </a:p>
          <a:p>
            <a:pPr lvl="1"/>
            <a:r>
              <a:rPr lang="en-US" smtClean="0"/>
              <a:t>The model store architecture</a:t>
            </a:r>
          </a:p>
          <a:p>
            <a:pPr lvl="1"/>
            <a:r>
              <a:rPr lang="en-US" smtClean="0"/>
              <a:t>How to manage models and the model store</a:t>
            </a:r>
          </a:p>
          <a:p>
            <a:pPr lvl="1"/>
            <a:r>
              <a:rPr lang="en-US" smtClean="0"/>
              <a:t>Code deployment options and best practices</a:t>
            </a:r>
            <a:endParaRPr lang="en-US" dirty="0"/>
          </a:p>
        </p:txBody>
      </p:sp>
    </p:spTree>
    <p:extLst>
      <p:ext uri="{BB962C8B-B14F-4D97-AF65-F5344CB8AC3E}">
        <p14:creationId xmlns:p14="http://schemas.microsoft.com/office/powerpoint/2010/main" val="179588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sz="quarter" idx="13"/>
          </p:nvPr>
        </p:nvSpPr>
        <p:spPr/>
        <p:txBody>
          <a:bodyPr/>
          <a:lstStyle/>
          <a:p>
            <a:r>
              <a:rPr lang="en-US" dirty="0" smtClean="0"/>
              <a:t>After completing this chapter, you will be able to:</a:t>
            </a:r>
          </a:p>
          <a:p>
            <a:pPr lvl="1"/>
            <a:r>
              <a:rPr lang="en-US" dirty="0" smtClean="0"/>
              <a:t>Discuss the model architecture</a:t>
            </a:r>
          </a:p>
          <a:p>
            <a:pPr lvl="1"/>
            <a:r>
              <a:rPr lang="en-US" dirty="0" smtClean="0"/>
              <a:t>Discuss each model component</a:t>
            </a:r>
          </a:p>
          <a:p>
            <a:pPr lvl="1"/>
            <a:r>
              <a:rPr lang="en-US" dirty="0" smtClean="0"/>
              <a:t>Discuss the model store uses</a:t>
            </a:r>
          </a:p>
          <a:p>
            <a:pPr lvl="1"/>
            <a:r>
              <a:rPr lang="en-US" dirty="0" smtClean="0"/>
              <a:t>Review the steps for:</a:t>
            </a:r>
          </a:p>
          <a:p>
            <a:pPr lvl="2"/>
            <a:r>
              <a:rPr lang="en-US" dirty="0" smtClean="0"/>
              <a:t>Creating</a:t>
            </a:r>
          </a:p>
          <a:p>
            <a:pPr lvl="2"/>
            <a:r>
              <a:rPr lang="en-US" dirty="0" smtClean="0"/>
              <a:t>Exporting</a:t>
            </a:r>
          </a:p>
          <a:p>
            <a:pPr lvl="2"/>
            <a:r>
              <a:rPr lang="en-US" dirty="0" smtClean="0"/>
              <a:t>Listing</a:t>
            </a:r>
          </a:p>
          <a:p>
            <a:pPr lvl="2"/>
            <a:r>
              <a:rPr lang="en-US" dirty="0" smtClean="0"/>
              <a:t>Deleting models</a:t>
            </a:r>
          </a:p>
          <a:p>
            <a:pPr lvl="1"/>
            <a:r>
              <a:rPr lang="en-US" dirty="0" smtClean="0"/>
              <a:t>Discuss code deployment process</a:t>
            </a:r>
          </a:p>
          <a:p>
            <a:pPr lvl="1"/>
            <a:r>
              <a:rPr lang="en-US" dirty="0" smtClean="0"/>
              <a:t>Review code deployment best practices</a:t>
            </a:r>
          </a:p>
          <a:p>
            <a:endParaRPr lang="en-US" dirty="0"/>
          </a:p>
        </p:txBody>
      </p:sp>
    </p:spTree>
    <p:extLst>
      <p:ext uri="{BB962C8B-B14F-4D97-AF65-F5344CB8AC3E}">
        <p14:creationId xmlns:p14="http://schemas.microsoft.com/office/powerpoint/2010/main" val="37045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4" name="Content Placeholder 3"/>
          <p:cNvSpPr>
            <a:spLocks noGrp="1"/>
          </p:cNvSpPr>
          <p:nvPr>
            <p:ph sz="quarter" idx="13"/>
          </p:nvPr>
        </p:nvSpPr>
        <p:spPr/>
        <p:txBody>
          <a:bodyPr/>
          <a:lstStyle/>
          <a:p>
            <a:r>
              <a:rPr lang="en-US" dirty="0"/>
              <a:t>The model store is a collection of tables in the </a:t>
            </a:r>
            <a:r>
              <a:rPr lang="en-US" dirty="0" smtClean="0"/>
              <a:t>Microsoft Dynamics AX </a:t>
            </a:r>
            <a:r>
              <a:rPr lang="en-US" dirty="0"/>
              <a:t>database that </a:t>
            </a:r>
            <a:r>
              <a:rPr lang="en-US" dirty="0" smtClean="0"/>
              <a:t>stores </a:t>
            </a:r>
            <a:r>
              <a:rPr lang="en-US" dirty="0"/>
              <a:t>application </a:t>
            </a:r>
            <a:r>
              <a:rPr lang="en-US" dirty="0" smtClean="0"/>
              <a:t>metadata.</a:t>
            </a:r>
            <a:endParaRPr lang="en-US" dirty="0"/>
          </a:p>
          <a:p>
            <a:r>
              <a:rPr lang="en-US" dirty="0"/>
              <a:t>The model store replaces the application files that were used in earlier releases of Microsoft Dynamics </a:t>
            </a:r>
            <a:r>
              <a:rPr lang="en-US" dirty="0" smtClean="0"/>
              <a:t>AX.</a:t>
            </a:r>
            <a:endParaRPr lang="en-US" dirty="0"/>
          </a:p>
          <a:p>
            <a:r>
              <a:rPr lang="en-US" dirty="0"/>
              <a:t>Administrators will typically interact with models and the model store </a:t>
            </a:r>
            <a:r>
              <a:rPr lang="en-US" dirty="0" smtClean="0"/>
              <a:t>using Windows </a:t>
            </a:r>
            <a:r>
              <a:rPr lang="en-US" dirty="0"/>
              <a:t>PowerShell </a:t>
            </a:r>
            <a:r>
              <a:rPr lang="en-US" dirty="0" smtClean="0"/>
              <a:t>commands.</a:t>
            </a:r>
            <a:endParaRPr lang="en-US" dirty="0"/>
          </a:p>
          <a:p>
            <a:endParaRPr lang="en-US" dirty="0"/>
          </a:p>
        </p:txBody>
      </p:sp>
    </p:spTree>
    <p:extLst>
      <p:ext uri="{BB962C8B-B14F-4D97-AF65-F5344CB8AC3E}">
        <p14:creationId xmlns:p14="http://schemas.microsoft.com/office/powerpoint/2010/main" val="194913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Model Store Location</a:t>
            </a:r>
            <a:endParaRPr lang="en-US" dirty="0"/>
          </a:p>
        </p:txBody>
      </p:sp>
      <p:sp>
        <p:nvSpPr>
          <p:cNvPr id="2" name="Slide Number Placeholder 1"/>
          <p:cNvSpPr>
            <a:spLocks noGrp="1"/>
          </p:cNvSpPr>
          <p:nvPr>
            <p:ph type="sldNum" sz="quarter" idx="11"/>
          </p:nvPr>
        </p:nvSpPr>
        <p:spPr>
          <a:xfrm>
            <a:off x="6400800" y="4767263"/>
            <a:ext cx="2133600" cy="273844"/>
          </a:xfrm>
        </p:spPr>
        <p:txBody>
          <a:bodyPr/>
          <a:lstStyle/>
          <a:p>
            <a:fld id="{74A398B2-5A34-1A4A-811E-F4027282568C}" type="slidenum">
              <a:rPr lang="en-US" smtClean="0">
                <a:solidFill>
                  <a:schemeClr val="bg1"/>
                </a:solidFill>
              </a:rPr>
              <a:pPr/>
              <a:t>7</a:t>
            </a:fld>
            <a:endParaRPr lang="en-US">
              <a:solidFill>
                <a:schemeClr val="bg1"/>
              </a:solidFill>
            </a:endParaRPr>
          </a:p>
        </p:txBody>
      </p:sp>
      <p:sp>
        <p:nvSpPr>
          <p:cNvPr id="39" name="Rectangle 38"/>
          <p:cNvSpPr/>
          <p:nvPr/>
        </p:nvSpPr>
        <p:spPr bwMode="gray">
          <a:xfrm>
            <a:off x="6790752" y="770154"/>
            <a:ext cx="2308142" cy="4190694"/>
          </a:xfrm>
          <a:prstGeom prst="rect">
            <a:avLst/>
          </a:prstGeom>
          <a:solidFill>
            <a:schemeClr val="tx1">
              <a:lumMod val="50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40" name="Rectangle 39"/>
          <p:cNvSpPr/>
          <p:nvPr/>
        </p:nvSpPr>
        <p:spPr bwMode="gray">
          <a:xfrm>
            <a:off x="1905000" y="778193"/>
            <a:ext cx="2308142" cy="4190694"/>
          </a:xfrm>
          <a:prstGeom prst="rect">
            <a:avLst/>
          </a:prstGeom>
          <a:solidFill>
            <a:schemeClr val="tx1">
              <a:lumMod val="50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41" name="TextBox 40"/>
          <p:cNvSpPr txBox="1"/>
          <p:nvPr/>
        </p:nvSpPr>
        <p:spPr>
          <a:xfrm>
            <a:off x="1939827" y="209095"/>
            <a:ext cx="2042160" cy="553998"/>
          </a:xfrm>
          <a:prstGeom prst="rect">
            <a:avLst/>
          </a:prstGeom>
          <a:noFill/>
        </p:spPr>
        <p:txBody>
          <a:bodyPr wrap="square" lIns="0" tIns="0" rIns="0" bIns="0" rtlCol="0">
            <a:spAutoFit/>
          </a:bodyPr>
          <a:lstStyle/>
          <a:p>
            <a:r>
              <a:rPr lang="en-US" dirty="0" smtClean="0"/>
              <a:t>Microsoft Dynamics AX 2009</a:t>
            </a:r>
            <a:endParaRPr lang="en-US" sz="3200" dirty="0" smtClean="0"/>
          </a:p>
        </p:txBody>
      </p:sp>
      <p:sp>
        <p:nvSpPr>
          <p:cNvPr id="42" name="File"/>
          <p:cNvSpPr>
            <a:spLocks noEditPoints="1" noChangeArrowheads="1"/>
          </p:cNvSpPr>
          <p:nvPr/>
        </p:nvSpPr>
        <p:spPr bwMode="auto">
          <a:xfrm>
            <a:off x="1966090" y="1353947"/>
            <a:ext cx="1237014" cy="1217803"/>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1400" dirty="0">
                <a:solidFill>
                  <a:schemeClr val="bg1"/>
                </a:solidFill>
              </a:rPr>
              <a:t>Business Logic</a:t>
            </a:r>
          </a:p>
          <a:p>
            <a:r>
              <a:rPr lang="en-US" sz="1400" dirty="0">
                <a:solidFill>
                  <a:schemeClr val="bg1"/>
                </a:solidFill>
              </a:rPr>
              <a:t> </a:t>
            </a:r>
            <a:r>
              <a:rPr lang="en-US" sz="1400" dirty="0" smtClean="0">
                <a:solidFill>
                  <a:schemeClr val="bg1"/>
                </a:solidFill>
              </a:rPr>
              <a:t>- </a:t>
            </a:r>
            <a:r>
              <a:rPr lang="en-US" sz="1400" dirty="0" err="1" smtClean="0">
                <a:solidFill>
                  <a:schemeClr val="bg1"/>
                </a:solidFill>
              </a:rPr>
              <a:t>aod</a:t>
            </a:r>
            <a:r>
              <a:rPr lang="en-US" sz="1400" dirty="0" smtClean="0">
                <a:solidFill>
                  <a:schemeClr val="bg1"/>
                </a:solidFill>
              </a:rPr>
              <a:t> files</a:t>
            </a:r>
          </a:p>
          <a:p>
            <a:r>
              <a:rPr lang="en-US" sz="1400" dirty="0" smtClean="0">
                <a:solidFill>
                  <a:schemeClr val="bg1"/>
                </a:solidFill>
              </a:rPr>
              <a:t> - label files</a:t>
            </a:r>
            <a:endParaRPr lang="en-US" sz="1400" dirty="0">
              <a:solidFill>
                <a:schemeClr val="bg1"/>
              </a:solidFill>
            </a:endParaRPr>
          </a:p>
        </p:txBody>
      </p:sp>
      <p:sp>
        <p:nvSpPr>
          <p:cNvPr id="43" name="Flowchart: Magnetic Disk 42"/>
          <p:cNvSpPr/>
          <p:nvPr/>
        </p:nvSpPr>
        <p:spPr bwMode="gray">
          <a:xfrm>
            <a:off x="3262591" y="1282564"/>
            <a:ext cx="709347" cy="968256"/>
          </a:xfrm>
          <a:prstGeom prst="flowChartMagneticDisk">
            <a:avLst/>
          </a:prstGeom>
          <a:solidFill>
            <a:schemeClr val="bg2">
              <a:lumMod val="50000"/>
              <a:lumOff val="50000"/>
            </a:schemeClr>
          </a:solidFill>
          <a:ln>
            <a:solidFill>
              <a:srgbClr val="FFFFFF"/>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graphicFrame>
        <p:nvGraphicFramePr>
          <p:cNvPr id="44" name="Object 43"/>
          <p:cNvGraphicFramePr>
            <a:graphicFrameLocks noChangeAspect="1"/>
          </p:cNvGraphicFramePr>
          <p:nvPr>
            <p:extLst>
              <p:ext uri="{D42A27DB-BD31-4B8C-83A1-F6EECF244321}">
                <p14:modId xmlns:p14="http://schemas.microsoft.com/office/powerpoint/2010/main" val="3862888150"/>
              </p:ext>
            </p:extLst>
          </p:nvPr>
        </p:nvGraphicFramePr>
        <p:xfrm>
          <a:off x="2145304" y="3267467"/>
          <a:ext cx="968987" cy="1731759"/>
        </p:xfrm>
        <a:graphic>
          <a:graphicData uri="http://schemas.openxmlformats.org/presentationml/2006/ole">
            <mc:AlternateContent xmlns:mc="http://schemas.openxmlformats.org/markup-compatibility/2006">
              <mc:Choice xmlns:v="urn:schemas-microsoft-com:vml" Requires="v">
                <p:oleObj spid="_x0000_s1046" name="Visio" r:id="rId4" imgW="694100" imgH="1240155" progId="Visio.Drawing.11">
                  <p:embed/>
                </p:oleObj>
              </mc:Choice>
              <mc:Fallback>
                <p:oleObj name="Visio" r:id="rId4" imgW="694100" imgH="1240155" progId="Visio.Drawing.11">
                  <p:embed/>
                  <p:pic>
                    <p:nvPicPr>
                      <p:cNvPr id="0" name=""/>
                      <p:cNvPicPr>
                        <a:picLocks noChangeAspect="1" noChangeArrowheads="1"/>
                      </p:cNvPicPr>
                      <p:nvPr/>
                    </p:nvPicPr>
                    <p:blipFill>
                      <a:blip r:embed="rId5"/>
                      <a:srcRect/>
                      <a:stretch>
                        <a:fillRect/>
                      </a:stretch>
                    </p:blipFill>
                    <p:spPr bwMode="auto">
                      <a:xfrm>
                        <a:off x="2145304" y="3267467"/>
                        <a:ext cx="968987" cy="1731759"/>
                      </a:xfrm>
                      <a:prstGeom prst="rect">
                        <a:avLst/>
                      </a:prstGeom>
                      <a:noFill/>
                    </p:spPr>
                  </p:pic>
                </p:oleObj>
              </mc:Fallback>
            </mc:AlternateContent>
          </a:graphicData>
        </a:graphic>
      </p:graphicFrame>
      <p:sp>
        <p:nvSpPr>
          <p:cNvPr id="45" name="TextBox 44"/>
          <p:cNvSpPr txBox="1"/>
          <p:nvPr/>
        </p:nvSpPr>
        <p:spPr>
          <a:xfrm>
            <a:off x="3338791" y="1728681"/>
            <a:ext cx="1083414" cy="215444"/>
          </a:xfrm>
          <a:prstGeom prst="rect">
            <a:avLst/>
          </a:prstGeom>
          <a:noFill/>
        </p:spPr>
        <p:txBody>
          <a:bodyPr wrap="square" lIns="0" tIns="0" rIns="0" bIns="0" rtlCol="0">
            <a:spAutoFit/>
          </a:bodyPr>
          <a:lstStyle/>
          <a:p>
            <a:r>
              <a:rPr lang="en-US" sz="1400" dirty="0" smtClean="0">
                <a:solidFill>
                  <a:schemeClr val="bg1"/>
                </a:solidFill>
              </a:rPr>
              <a:t>User Data</a:t>
            </a:r>
          </a:p>
        </p:txBody>
      </p:sp>
      <p:sp>
        <p:nvSpPr>
          <p:cNvPr id="46" name="TextBox 45"/>
          <p:cNvSpPr txBox="1"/>
          <p:nvPr/>
        </p:nvSpPr>
        <p:spPr>
          <a:xfrm>
            <a:off x="2650151" y="4491226"/>
            <a:ext cx="612440" cy="276999"/>
          </a:xfrm>
          <a:prstGeom prst="rect">
            <a:avLst/>
          </a:prstGeom>
          <a:noFill/>
        </p:spPr>
        <p:txBody>
          <a:bodyPr wrap="square" lIns="0" tIns="0" rIns="0" bIns="0" rtlCol="0">
            <a:spAutoFit/>
          </a:bodyPr>
          <a:lstStyle/>
          <a:p>
            <a:r>
              <a:rPr lang="en-US" dirty="0" smtClean="0">
                <a:solidFill>
                  <a:schemeClr val="bg1"/>
                </a:solidFill>
              </a:rPr>
              <a:t>AOS</a:t>
            </a:r>
          </a:p>
        </p:txBody>
      </p:sp>
      <p:sp>
        <p:nvSpPr>
          <p:cNvPr id="47" name="Rectangle 46"/>
          <p:cNvSpPr/>
          <p:nvPr/>
        </p:nvSpPr>
        <p:spPr bwMode="gray">
          <a:xfrm>
            <a:off x="4343400" y="778193"/>
            <a:ext cx="2308142" cy="4190694"/>
          </a:xfrm>
          <a:prstGeom prst="rect">
            <a:avLst/>
          </a:prstGeom>
          <a:solidFill>
            <a:schemeClr val="tx1">
              <a:lumMod val="50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48" name="TextBox 47"/>
          <p:cNvSpPr txBox="1"/>
          <p:nvPr/>
        </p:nvSpPr>
        <p:spPr>
          <a:xfrm>
            <a:off x="4438434" y="209095"/>
            <a:ext cx="2114766" cy="553998"/>
          </a:xfrm>
          <a:prstGeom prst="rect">
            <a:avLst/>
          </a:prstGeom>
          <a:noFill/>
        </p:spPr>
        <p:txBody>
          <a:bodyPr wrap="square" lIns="0" tIns="0" rIns="0" bIns="0" rtlCol="0">
            <a:spAutoFit/>
          </a:bodyPr>
          <a:lstStyle/>
          <a:p>
            <a:r>
              <a:rPr lang="en-US" dirty="0"/>
              <a:t>Microsoft Dynamics AX </a:t>
            </a:r>
            <a:r>
              <a:rPr lang="en-US" dirty="0" smtClean="0"/>
              <a:t>2012</a:t>
            </a:r>
            <a:endParaRPr lang="en-US" dirty="0"/>
          </a:p>
        </p:txBody>
      </p:sp>
      <p:sp>
        <p:nvSpPr>
          <p:cNvPr id="49" name="Flowchart: Magnetic Disk 48"/>
          <p:cNvSpPr/>
          <p:nvPr/>
        </p:nvSpPr>
        <p:spPr bwMode="gray">
          <a:xfrm>
            <a:off x="4914906" y="1273288"/>
            <a:ext cx="709347" cy="968256"/>
          </a:xfrm>
          <a:prstGeom prst="flowChartMagneticDisk">
            <a:avLst/>
          </a:prstGeom>
          <a:solidFill>
            <a:schemeClr val="bg2">
              <a:lumMod val="50000"/>
              <a:lumOff val="50000"/>
            </a:schemeClr>
          </a:solidFill>
          <a:ln>
            <a:solidFill>
              <a:srgbClr val="FFFFFF"/>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graphicFrame>
        <p:nvGraphicFramePr>
          <p:cNvPr id="50" name="Object 49"/>
          <p:cNvGraphicFramePr>
            <a:graphicFrameLocks noChangeAspect="1"/>
          </p:cNvGraphicFramePr>
          <p:nvPr>
            <p:extLst>
              <p:ext uri="{D42A27DB-BD31-4B8C-83A1-F6EECF244321}">
                <p14:modId xmlns:p14="http://schemas.microsoft.com/office/powerpoint/2010/main" val="2194004891"/>
              </p:ext>
            </p:extLst>
          </p:nvPr>
        </p:nvGraphicFramePr>
        <p:xfrm>
          <a:off x="4507454" y="3413780"/>
          <a:ext cx="968987" cy="1731759"/>
        </p:xfrm>
        <a:graphic>
          <a:graphicData uri="http://schemas.openxmlformats.org/presentationml/2006/ole">
            <mc:AlternateContent xmlns:mc="http://schemas.openxmlformats.org/markup-compatibility/2006">
              <mc:Choice xmlns:v="urn:schemas-microsoft-com:vml" Requires="v">
                <p:oleObj spid="_x0000_s1047" name="Visio" r:id="rId6" imgW="694100" imgH="1240155" progId="Visio.Drawing.11">
                  <p:embed/>
                </p:oleObj>
              </mc:Choice>
              <mc:Fallback>
                <p:oleObj name="Visio" r:id="rId6" imgW="694100" imgH="1240155" progId="Visio.Drawing.11">
                  <p:embed/>
                  <p:pic>
                    <p:nvPicPr>
                      <p:cNvPr id="0" name=""/>
                      <p:cNvPicPr>
                        <a:picLocks noChangeAspect="1" noChangeArrowheads="1"/>
                      </p:cNvPicPr>
                      <p:nvPr/>
                    </p:nvPicPr>
                    <p:blipFill>
                      <a:blip r:embed="rId7"/>
                      <a:srcRect/>
                      <a:stretch>
                        <a:fillRect/>
                      </a:stretch>
                    </p:blipFill>
                    <p:spPr bwMode="auto">
                      <a:xfrm>
                        <a:off x="4507454" y="3413780"/>
                        <a:ext cx="968987" cy="1731759"/>
                      </a:xfrm>
                      <a:prstGeom prst="rect">
                        <a:avLst/>
                      </a:prstGeom>
                      <a:noFill/>
                    </p:spPr>
                  </p:pic>
                </p:oleObj>
              </mc:Fallback>
            </mc:AlternateContent>
          </a:graphicData>
        </a:graphic>
      </p:graphicFrame>
      <p:sp>
        <p:nvSpPr>
          <p:cNvPr id="51" name="TextBox 50"/>
          <p:cNvSpPr txBox="1"/>
          <p:nvPr/>
        </p:nvSpPr>
        <p:spPr>
          <a:xfrm>
            <a:off x="5106195" y="1728681"/>
            <a:ext cx="1697274" cy="215444"/>
          </a:xfrm>
          <a:prstGeom prst="rect">
            <a:avLst/>
          </a:prstGeom>
          <a:noFill/>
        </p:spPr>
        <p:txBody>
          <a:bodyPr wrap="square" lIns="0" tIns="0" rIns="0" bIns="0" rtlCol="0">
            <a:spAutoFit/>
          </a:bodyPr>
          <a:lstStyle/>
          <a:p>
            <a:r>
              <a:rPr lang="en-US" sz="1400" dirty="0" smtClean="0">
                <a:solidFill>
                  <a:schemeClr val="bg1"/>
                </a:solidFill>
              </a:rPr>
              <a:t>User Data &amp;</a:t>
            </a:r>
          </a:p>
        </p:txBody>
      </p:sp>
      <p:sp>
        <p:nvSpPr>
          <p:cNvPr id="52" name="TextBox 51"/>
          <p:cNvSpPr txBox="1"/>
          <p:nvPr/>
        </p:nvSpPr>
        <p:spPr>
          <a:xfrm>
            <a:off x="5245339" y="4537835"/>
            <a:ext cx="800100" cy="276999"/>
          </a:xfrm>
          <a:prstGeom prst="rect">
            <a:avLst/>
          </a:prstGeom>
          <a:noFill/>
        </p:spPr>
        <p:txBody>
          <a:bodyPr wrap="square" lIns="0" tIns="0" rIns="0" bIns="0" rtlCol="0">
            <a:spAutoFit/>
          </a:bodyPr>
          <a:lstStyle/>
          <a:p>
            <a:r>
              <a:rPr lang="en-US" dirty="0" smtClean="0">
                <a:solidFill>
                  <a:schemeClr val="bg1"/>
                </a:solidFill>
              </a:rPr>
              <a:t>AOS</a:t>
            </a:r>
          </a:p>
        </p:txBody>
      </p:sp>
      <p:cxnSp>
        <p:nvCxnSpPr>
          <p:cNvPr id="53" name="Straight Arrow Connector 52"/>
          <p:cNvCxnSpPr>
            <a:endCxn id="43" idx="3"/>
          </p:cNvCxnSpPr>
          <p:nvPr/>
        </p:nvCxnSpPr>
        <p:spPr>
          <a:xfrm flipV="1">
            <a:off x="2662866" y="2250820"/>
            <a:ext cx="954399" cy="10809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2601891" y="2635287"/>
            <a:ext cx="48260" cy="7011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059680" y="1942469"/>
            <a:ext cx="1714999" cy="215444"/>
          </a:xfrm>
          <a:prstGeom prst="rect">
            <a:avLst/>
          </a:prstGeom>
          <a:noFill/>
        </p:spPr>
        <p:txBody>
          <a:bodyPr wrap="square" lIns="0" tIns="0" rIns="0" bIns="0" rtlCol="0">
            <a:spAutoFit/>
          </a:bodyPr>
          <a:lstStyle/>
          <a:p>
            <a:r>
              <a:rPr lang="en-US" sz="1400" dirty="0" smtClean="0">
                <a:solidFill>
                  <a:schemeClr val="bg1"/>
                </a:solidFill>
              </a:rPr>
              <a:t>Business Logic</a:t>
            </a:r>
          </a:p>
        </p:txBody>
      </p:sp>
      <p:cxnSp>
        <p:nvCxnSpPr>
          <p:cNvPr id="56" name="Straight Arrow Connector 55"/>
          <p:cNvCxnSpPr>
            <a:endCxn id="49" idx="3"/>
          </p:cNvCxnSpPr>
          <p:nvPr/>
        </p:nvCxnSpPr>
        <p:spPr>
          <a:xfrm flipV="1">
            <a:off x="5106195" y="2241544"/>
            <a:ext cx="163385" cy="12020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459606" y="935152"/>
            <a:ext cx="1495226" cy="276999"/>
          </a:xfrm>
          <a:prstGeom prst="rect">
            <a:avLst/>
          </a:prstGeom>
          <a:noFill/>
        </p:spPr>
        <p:txBody>
          <a:bodyPr wrap="square" lIns="0" tIns="0" rIns="0" bIns="0" rtlCol="0">
            <a:spAutoFit/>
          </a:bodyPr>
          <a:lstStyle/>
          <a:p>
            <a:r>
              <a:rPr lang="en-US" dirty="0" smtClean="0">
                <a:solidFill>
                  <a:schemeClr val="bg1"/>
                </a:solidFill>
              </a:rPr>
              <a:t>AX DB</a:t>
            </a:r>
          </a:p>
        </p:txBody>
      </p:sp>
      <p:sp>
        <p:nvSpPr>
          <p:cNvPr id="58" name="TextBox 57"/>
          <p:cNvSpPr txBox="1"/>
          <p:nvPr/>
        </p:nvSpPr>
        <p:spPr>
          <a:xfrm>
            <a:off x="3292041" y="935152"/>
            <a:ext cx="1907743" cy="276999"/>
          </a:xfrm>
          <a:prstGeom prst="rect">
            <a:avLst/>
          </a:prstGeom>
          <a:noFill/>
        </p:spPr>
        <p:txBody>
          <a:bodyPr wrap="square" lIns="0" tIns="0" rIns="0" bIns="0" rtlCol="0">
            <a:spAutoFit/>
          </a:bodyPr>
          <a:lstStyle/>
          <a:p>
            <a:r>
              <a:rPr lang="en-US" dirty="0" smtClean="0">
                <a:solidFill>
                  <a:schemeClr val="bg1"/>
                </a:solidFill>
              </a:rPr>
              <a:t>AX DB</a:t>
            </a:r>
          </a:p>
        </p:txBody>
      </p:sp>
      <p:sp>
        <p:nvSpPr>
          <p:cNvPr id="59" name="TextBox 58"/>
          <p:cNvSpPr txBox="1"/>
          <p:nvPr/>
        </p:nvSpPr>
        <p:spPr>
          <a:xfrm>
            <a:off x="2049381" y="936439"/>
            <a:ext cx="1090462" cy="276999"/>
          </a:xfrm>
          <a:prstGeom prst="rect">
            <a:avLst/>
          </a:prstGeom>
          <a:noFill/>
        </p:spPr>
        <p:txBody>
          <a:bodyPr wrap="square" lIns="0" tIns="0" rIns="0" bIns="0" rtlCol="0">
            <a:spAutoFit/>
          </a:bodyPr>
          <a:lstStyle/>
          <a:p>
            <a:r>
              <a:rPr lang="en-US" dirty="0" smtClean="0">
                <a:solidFill>
                  <a:schemeClr val="bg1"/>
                </a:solidFill>
              </a:rPr>
              <a:t>File Share</a:t>
            </a:r>
          </a:p>
        </p:txBody>
      </p:sp>
      <p:sp>
        <p:nvSpPr>
          <p:cNvPr id="60" name="TextBox 59"/>
          <p:cNvSpPr txBox="1"/>
          <p:nvPr/>
        </p:nvSpPr>
        <p:spPr>
          <a:xfrm>
            <a:off x="6826455" y="208776"/>
            <a:ext cx="2114766" cy="553998"/>
          </a:xfrm>
          <a:prstGeom prst="rect">
            <a:avLst/>
          </a:prstGeom>
          <a:noFill/>
        </p:spPr>
        <p:txBody>
          <a:bodyPr wrap="square" lIns="0" tIns="0" rIns="0" bIns="0" rtlCol="0">
            <a:spAutoFit/>
          </a:bodyPr>
          <a:lstStyle/>
          <a:p>
            <a:r>
              <a:rPr lang="en-US" dirty="0"/>
              <a:t>Microsoft Dynamics AX </a:t>
            </a:r>
            <a:r>
              <a:rPr lang="en-US" dirty="0" smtClean="0"/>
              <a:t>2012 R2</a:t>
            </a:r>
            <a:endParaRPr lang="en-US" dirty="0"/>
          </a:p>
        </p:txBody>
      </p:sp>
      <p:sp>
        <p:nvSpPr>
          <p:cNvPr id="61" name="Flowchart: Magnetic Disk 60"/>
          <p:cNvSpPr/>
          <p:nvPr/>
        </p:nvSpPr>
        <p:spPr bwMode="gray">
          <a:xfrm>
            <a:off x="6926235" y="1143924"/>
            <a:ext cx="709347" cy="968256"/>
          </a:xfrm>
          <a:prstGeom prst="flowChartMagneticDisk">
            <a:avLst/>
          </a:prstGeom>
          <a:solidFill>
            <a:schemeClr val="bg2">
              <a:lumMod val="50000"/>
              <a:lumOff val="50000"/>
            </a:schemeClr>
          </a:solidFill>
          <a:ln>
            <a:solidFill>
              <a:srgbClr val="FFFFFF"/>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62" name="TextBox 61"/>
          <p:cNvSpPr txBox="1"/>
          <p:nvPr/>
        </p:nvSpPr>
        <p:spPr>
          <a:xfrm>
            <a:off x="7111778" y="1583503"/>
            <a:ext cx="1697274" cy="215444"/>
          </a:xfrm>
          <a:prstGeom prst="rect">
            <a:avLst/>
          </a:prstGeom>
          <a:noFill/>
        </p:spPr>
        <p:txBody>
          <a:bodyPr wrap="square" lIns="0" tIns="0" rIns="0" bIns="0" rtlCol="0">
            <a:spAutoFit/>
          </a:bodyPr>
          <a:lstStyle/>
          <a:p>
            <a:r>
              <a:rPr lang="en-US" sz="1400" dirty="0" smtClean="0">
                <a:solidFill>
                  <a:schemeClr val="bg1"/>
                </a:solidFill>
              </a:rPr>
              <a:t>User Data</a:t>
            </a:r>
          </a:p>
        </p:txBody>
      </p:sp>
      <p:sp>
        <p:nvSpPr>
          <p:cNvPr id="63" name="TextBox 62"/>
          <p:cNvSpPr txBox="1"/>
          <p:nvPr/>
        </p:nvSpPr>
        <p:spPr>
          <a:xfrm>
            <a:off x="7906447" y="4496160"/>
            <a:ext cx="800100" cy="276999"/>
          </a:xfrm>
          <a:prstGeom prst="rect">
            <a:avLst/>
          </a:prstGeom>
          <a:noFill/>
        </p:spPr>
        <p:txBody>
          <a:bodyPr wrap="square" lIns="0" tIns="0" rIns="0" bIns="0" rtlCol="0">
            <a:spAutoFit/>
          </a:bodyPr>
          <a:lstStyle/>
          <a:p>
            <a:r>
              <a:rPr lang="en-US" dirty="0" smtClean="0">
                <a:solidFill>
                  <a:schemeClr val="bg1"/>
                </a:solidFill>
              </a:rPr>
              <a:t>AOS</a:t>
            </a:r>
          </a:p>
        </p:txBody>
      </p:sp>
      <p:cxnSp>
        <p:nvCxnSpPr>
          <p:cNvPr id="64" name="Straight Arrow Connector 63"/>
          <p:cNvCxnSpPr/>
          <p:nvPr/>
        </p:nvCxnSpPr>
        <p:spPr>
          <a:xfrm flipH="1" flipV="1">
            <a:off x="7306417" y="2101490"/>
            <a:ext cx="510488" cy="16216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928552" y="826883"/>
            <a:ext cx="1865746" cy="276999"/>
          </a:xfrm>
          <a:prstGeom prst="rect">
            <a:avLst/>
          </a:prstGeom>
          <a:noFill/>
        </p:spPr>
        <p:txBody>
          <a:bodyPr wrap="square" lIns="0" tIns="0" rIns="0" bIns="0" rtlCol="0">
            <a:spAutoFit/>
          </a:bodyPr>
          <a:lstStyle/>
          <a:p>
            <a:r>
              <a:rPr lang="en-US" dirty="0" smtClean="0">
                <a:solidFill>
                  <a:schemeClr val="bg1"/>
                </a:solidFill>
              </a:rPr>
              <a:t>AX Business DB </a:t>
            </a:r>
          </a:p>
        </p:txBody>
      </p:sp>
      <p:sp>
        <p:nvSpPr>
          <p:cNvPr id="66" name="Flowchart: Magnetic Disk 65"/>
          <p:cNvSpPr/>
          <p:nvPr/>
        </p:nvSpPr>
        <p:spPr bwMode="gray">
          <a:xfrm>
            <a:off x="8084951" y="2204969"/>
            <a:ext cx="709347" cy="968256"/>
          </a:xfrm>
          <a:prstGeom prst="flowChartMagneticDisk">
            <a:avLst/>
          </a:prstGeom>
          <a:solidFill>
            <a:schemeClr val="bg2">
              <a:lumMod val="50000"/>
              <a:lumOff val="50000"/>
            </a:schemeClr>
          </a:solidFill>
          <a:ln>
            <a:solidFill>
              <a:srgbClr val="FFFFFF"/>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67" name="TextBox 66"/>
          <p:cNvSpPr txBox="1"/>
          <p:nvPr/>
        </p:nvSpPr>
        <p:spPr>
          <a:xfrm>
            <a:off x="8258884" y="2642971"/>
            <a:ext cx="961316" cy="430887"/>
          </a:xfrm>
          <a:prstGeom prst="rect">
            <a:avLst/>
          </a:prstGeom>
          <a:noFill/>
        </p:spPr>
        <p:txBody>
          <a:bodyPr wrap="square" lIns="0" tIns="0" rIns="0" bIns="0" rtlCol="0">
            <a:spAutoFit/>
          </a:bodyPr>
          <a:lstStyle/>
          <a:p>
            <a:r>
              <a:rPr lang="en-US" sz="1400" dirty="0" smtClean="0">
                <a:solidFill>
                  <a:schemeClr val="bg1"/>
                </a:solidFill>
              </a:rPr>
              <a:t>Business Logic</a:t>
            </a:r>
          </a:p>
        </p:txBody>
      </p:sp>
      <p:sp>
        <p:nvSpPr>
          <p:cNvPr id="68" name="TextBox 67"/>
          <p:cNvSpPr txBox="1"/>
          <p:nvPr/>
        </p:nvSpPr>
        <p:spPr>
          <a:xfrm>
            <a:off x="8024729" y="1655075"/>
            <a:ext cx="1074165" cy="553998"/>
          </a:xfrm>
          <a:prstGeom prst="rect">
            <a:avLst/>
          </a:prstGeom>
          <a:noFill/>
        </p:spPr>
        <p:txBody>
          <a:bodyPr wrap="square" lIns="0" tIns="0" rIns="0" bIns="0" rtlCol="0">
            <a:spAutoFit/>
          </a:bodyPr>
          <a:lstStyle/>
          <a:p>
            <a:pPr algn="ctr"/>
            <a:r>
              <a:rPr lang="en-US" dirty="0" smtClean="0">
                <a:solidFill>
                  <a:schemeClr val="bg1"/>
                </a:solidFill>
              </a:rPr>
              <a:t>AX Model DB</a:t>
            </a:r>
          </a:p>
        </p:txBody>
      </p:sp>
      <p:cxnSp>
        <p:nvCxnSpPr>
          <p:cNvPr id="69" name="Straight Arrow Connector 68"/>
          <p:cNvCxnSpPr/>
          <p:nvPr/>
        </p:nvCxnSpPr>
        <p:spPr>
          <a:xfrm flipV="1">
            <a:off x="7841331" y="3173225"/>
            <a:ext cx="394203" cy="5498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76" name="Object 75"/>
          <p:cNvGraphicFramePr>
            <a:graphicFrameLocks noChangeAspect="1"/>
          </p:cNvGraphicFramePr>
          <p:nvPr>
            <p:extLst>
              <p:ext uri="{D42A27DB-BD31-4B8C-83A1-F6EECF244321}">
                <p14:modId xmlns:p14="http://schemas.microsoft.com/office/powerpoint/2010/main" val="3499861832"/>
              </p:ext>
            </p:extLst>
          </p:nvPr>
        </p:nvGraphicFramePr>
        <p:xfrm>
          <a:off x="6991428" y="3506991"/>
          <a:ext cx="968987" cy="1731759"/>
        </p:xfrm>
        <a:graphic>
          <a:graphicData uri="http://schemas.openxmlformats.org/presentationml/2006/ole">
            <mc:AlternateContent xmlns:mc="http://schemas.openxmlformats.org/markup-compatibility/2006">
              <mc:Choice xmlns:v="urn:schemas-microsoft-com:vml" Requires="v">
                <p:oleObj spid="_x0000_s1048" name="Visio" r:id="rId8" imgW="694100" imgH="1240155" progId="Visio.Drawing.11">
                  <p:embed/>
                </p:oleObj>
              </mc:Choice>
              <mc:Fallback>
                <p:oleObj name="Visio" r:id="rId8" imgW="694100" imgH="1240155" progId="Visio.Drawing.11">
                  <p:embed/>
                  <p:pic>
                    <p:nvPicPr>
                      <p:cNvPr id="0" name=""/>
                      <p:cNvPicPr>
                        <a:picLocks noChangeAspect="1" noChangeArrowheads="1"/>
                      </p:cNvPicPr>
                      <p:nvPr/>
                    </p:nvPicPr>
                    <p:blipFill>
                      <a:blip r:embed="rId7"/>
                      <a:srcRect/>
                      <a:stretch>
                        <a:fillRect/>
                      </a:stretch>
                    </p:blipFill>
                    <p:spPr bwMode="auto">
                      <a:xfrm>
                        <a:off x="6991428" y="3506991"/>
                        <a:ext cx="968987" cy="1731759"/>
                      </a:xfrm>
                      <a:prstGeom prst="rect">
                        <a:avLst/>
                      </a:prstGeom>
                      <a:noFill/>
                    </p:spPr>
                  </p:pic>
                </p:oleObj>
              </mc:Fallback>
            </mc:AlternateContent>
          </a:graphicData>
        </a:graphic>
      </p:graphicFrame>
    </p:spTree>
    <p:extLst>
      <p:ext uri="{BB962C8B-B14F-4D97-AF65-F5344CB8AC3E}">
        <p14:creationId xmlns:p14="http://schemas.microsoft.com/office/powerpoint/2010/main" val="2059434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Store Location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
        <p:nvSpPr>
          <p:cNvPr id="4" name="Text Placeholder 3"/>
          <p:cNvSpPr>
            <a:spLocks noGrp="1"/>
          </p:cNvSpPr>
          <p:nvPr>
            <p:ph type="body" sz="quarter" idx="12"/>
          </p:nvPr>
        </p:nvSpPr>
        <p:spPr/>
        <p:txBody>
          <a:bodyPr>
            <a:normAutofit/>
          </a:bodyPr>
          <a:lstStyle/>
          <a:p>
            <a:r>
              <a:rPr lang="en-US" dirty="0" smtClean="0"/>
              <a:t>Microsoft Dynamics AX 2009:</a:t>
            </a:r>
          </a:p>
          <a:p>
            <a:pPr lvl="1" indent="-285750">
              <a:buFont typeface="Courier New" panose="02070309020205020404" pitchFamily="49" charset="0"/>
              <a:buChar char="o"/>
            </a:pPr>
            <a:r>
              <a:rPr lang="en-US" dirty="0" smtClean="0"/>
              <a:t>AOS maintains connection to application file share.</a:t>
            </a:r>
          </a:p>
          <a:p>
            <a:endParaRPr lang="en-US" dirty="0" smtClean="0"/>
          </a:p>
          <a:p>
            <a:r>
              <a:rPr lang="en-US" dirty="0" smtClean="0"/>
              <a:t>Microsoft Dynamics AX 2012:</a:t>
            </a:r>
          </a:p>
          <a:p>
            <a:pPr lvl="1" indent="-285750">
              <a:buFont typeface="Courier New" panose="02070309020205020404" pitchFamily="49" charset="0"/>
              <a:buChar char="o"/>
            </a:pPr>
            <a:r>
              <a:rPr lang="en-US" dirty="0"/>
              <a:t>Database stores master copy of code in model tables.</a:t>
            </a:r>
          </a:p>
          <a:p>
            <a:pPr lvl="1" indent="-285750">
              <a:buFont typeface="Courier New" panose="02070309020205020404" pitchFamily="49" charset="0"/>
              <a:buChar char="o"/>
            </a:pPr>
            <a:r>
              <a:rPr lang="en-US" dirty="0"/>
              <a:t>AOS copies code to local server on startup if local files require updates.</a:t>
            </a:r>
          </a:p>
        </p:txBody>
      </p:sp>
      <p:pic>
        <p:nvPicPr>
          <p:cNvPr id="5" name="Picture 4"/>
          <p:cNvPicPr>
            <a:picLocks noChangeAspect="1"/>
          </p:cNvPicPr>
          <p:nvPr/>
        </p:nvPicPr>
        <p:blipFill rotWithShape="1">
          <a:blip r:embed="rId3"/>
          <a:srcRect b="26673"/>
          <a:stretch/>
        </p:blipFill>
        <p:spPr>
          <a:xfrm>
            <a:off x="5703170" y="982547"/>
            <a:ext cx="3277936" cy="1331395"/>
          </a:xfrm>
          <a:prstGeom prst="rect">
            <a:avLst/>
          </a:prstGeom>
        </p:spPr>
      </p:pic>
      <p:pic>
        <p:nvPicPr>
          <p:cNvPr id="6" name="Picture 5"/>
          <p:cNvPicPr>
            <a:picLocks noChangeAspect="1"/>
          </p:cNvPicPr>
          <p:nvPr/>
        </p:nvPicPr>
        <p:blipFill rotWithShape="1">
          <a:blip r:embed="rId4"/>
          <a:srcRect t="1" b="17218"/>
          <a:stretch/>
        </p:blipFill>
        <p:spPr>
          <a:xfrm>
            <a:off x="6164660" y="2396220"/>
            <a:ext cx="2445940" cy="2111995"/>
          </a:xfrm>
          <a:prstGeom prst="rect">
            <a:avLst/>
          </a:prstGeom>
        </p:spPr>
      </p:pic>
    </p:spTree>
    <p:extLst>
      <p:ext uri="{BB962C8B-B14F-4D97-AF65-F5344CB8AC3E}">
        <p14:creationId xmlns:p14="http://schemas.microsoft.com/office/powerpoint/2010/main" val="2710505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Store Uses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11056"/>
            <a:ext cx="4261666" cy="4593129"/>
          </a:xfrm>
          <a:prstGeom prst="rect">
            <a:avLst/>
          </a:prstGeom>
        </p:spPr>
      </p:pic>
    </p:spTree>
    <p:extLst>
      <p:ext uri="{BB962C8B-B14F-4D97-AF65-F5344CB8AC3E}">
        <p14:creationId xmlns:p14="http://schemas.microsoft.com/office/powerpoint/2010/main" val="2501977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10243D-C878-44DD-8C9F-3ADB3F41D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3.xml><?xml version="1.0" encoding="utf-8"?>
<ds:datastoreItem xmlns:ds="http://schemas.openxmlformats.org/officeDocument/2006/customXml" ds:itemID="{00C57387-026E-431C-9973-32AD6CD170B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ASD - PFE Template</Template>
  <TotalTime>323</TotalTime>
  <Words>4506</Words>
  <Application>Microsoft Office PowerPoint</Application>
  <PresentationFormat>On-screen Show (16:9)</PresentationFormat>
  <Paragraphs>613</Paragraphs>
  <Slides>37</Slides>
  <Notes>37</Notes>
  <HiddenSlides>4</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0" baseType="lpstr">
      <vt:lpstr>Arial</vt:lpstr>
      <vt:lpstr>Calibri</vt:lpstr>
      <vt:lpstr>Consolas</vt:lpstr>
      <vt:lpstr>Courier New</vt:lpstr>
      <vt:lpstr>Segoe</vt:lpstr>
      <vt:lpstr>Segoe Pro Light</vt:lpstr>
      <vt:lpstr>Segoe UI</vt:lpstr>
      <vt:lpstr>Segoe UI Light</vt:lpstr>
      <vt:lpstr>Segoe UI Semibold</vt:lpstr>
      <vt:lpstr>Times New Roman</vt:lpstr>
      <vt:lpstr>Wingdings</vt:lpstr>
      <vt:lpstr>Services_theme_16x9_073012</vt:lpstr>
      <vt:lpstr>Visio</vt:lpstr>
      <vt:lpstr>Microsoft Dynamics AX 2012 Administration Workshop  Chapter 5: Model Management and Code Deployment</vt:lpstr>
      <vt:lpstr>PowerPoint Presentation</vt:lpstr>
      <vt:lpstr>Students:   How to View this Presentation</vt:lpstr>
      <vt:lpstr>Overview</vt:lpstr>
      <vt:lpstr>Objective</vt:lpstr>
      <vt:lpstr>Introduction</vt:lpstr>
      <vt:lpstr>Model Store Location</vt:lpstr>
      <vt:lpstr>Model Store Location</vt:lpstr>
      <vt:lpstr>Model Store Uses</vt:lpstr>
      <vt:lpstr>Model Definitions</vt:lpstr>
      <vt:lpstr>Layering Architecture</vt:lpstr>
      <vt:lpstr>Models as Object Containers</vt:lpstr>
      <vt:lpstr>Model Considerations</vt:lpstr>
      <vt:lpstr>Tools to Manage Models</vt:lpstr>
      <vt:lpstr>View Model and Layer Details from SQL</vt:lpstr>
      <vt:lpstr>Microsoft Dynamics AX Management Shell - Getting Started </vt:lpstr>
      <vt:lpstr>Microsoft Dynamics AX Management Shell - Getting Help</vt:lpstr>
      <vt:lpstr>Manage Models with Microsoft Dynamics AX Management Shell</vt:lpstr>
      <vt:lpstr>Notes Continued</vt:lpstr>
      <vt:lpstr>Manage Models Using AOT</vt:lpstr>
      <vt:lpstr>Notes Continued</vt:lpstr>
      <vt:lpstr>Lab 5.1: Export Model Store Using Microsoft Dynamics AX Management Shell</vt:lpstr>
      <vt:lpstr>Code Deployment Options</vt:lpstr>
      <vt:lpstr>Code Deployment Comparison</vt:lpstr>
      <vt:lpstr>Code Deployment Considerations</vt:lpstr>
      <vt:lpstr>More Code Deployment Considerations</vt:lpstr>
      <vt:lpstr>Recommended Reading</vt:lpstr>
      <vt:lpstr>Code Deployment Process: Using Model Store</vt:lpstr>
      <vt:lpstr>Notes Continued</vt:lpstr>
      <vt:lpstr>Code Deployment Process: Using Models </vt:lpstr>
      <vt:lpstr>Minimizing Downtime for Model Store Deployments </vt:lpstr>
      <vt:lpstr>Lab 5.2: Import Model Store Using Microsoft Dynamics AX Management Shell</vt:lpstr>
      <vt:lpstr>Test Your Knowledge</vt:lpstr>
      <vt:lpstr>Chapter Review</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Rogers (Insight Global)</dc:creator>
  <cp:lastModifiedBy>Tom Stumpf</cp:lastModifiedBy>
  <cp:revision>81</cp:revision>
  <dcterms:created xsi:type="dcterms:W3CDTF">2013-05-22T22:11:23Z</dcterms:created>
  <dcterms:modified xsi:type="dcterms:W3CDTF">2013-06-19T15:18:57Z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