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45"/>
  </p:notesMasterIdLst>
  <p:handoutMasterIdLst>
    <p:handoutMasterId r:id="rId46"/>
  </p:handoutMasterIdLst>
  <p:sldIdLst>
    <p:sldId id="376" r:id="rId5"/>
    <p:sldId id="347" r:id="rId6"/>
    <p:sldId id="348" r:id="rId7"/>
    <p:sldId id="378" r:id="rId8"/>
    <p:sldId id="379" r:id="rId9"/>
    <p:sldId id="380" r:id="rId10"/>
    <p:sldId id="382" r:id="rId11"/>
    <p:sldId id="381" r:id="rId12"/>
    <p:sldId id="383" r:id="rId13"/>
    <p:sldId id="384" r:id="rId14"/>
    <p:sldId id="385" r:id="rId15"/>
    <p:sldId id="413"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14" r:id="rId40"/>
    <p:sldId id="410" r:id="rId41"/>
    <p:sldId id="411" r:id="rId42"/>
    <p:sldId id="412" r:id="rId43"/>
    <p:sldId id="377"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2"/>
            <p14:sldId id="381"/>
            <p14:sldId id="383"/>
            <p14:sldId id="384"/>
            <p14:sldId id="385"/>
            <p14:sldId id="413"/>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14"/>
            <p14:sldId id="410"/>
            <p14:sldId id="411"/>
            <p14:sldId id="412"/>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6" clrIdx="0">
    <p:extLst>
      <p:ext uri="{19B8F6BF-5375-455C-9EA6-DF929625EA0E}">
        <p15:presenceInfo xmlns:p15="http://schemas.microsoft.com/office/powerpoint/2012/main" userId="S-1-5-21-2127521184-1604012920-1887927527-9067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56" autoAdjust="0"/>
  </p:normalViewPr>
  <p:slideViewPr>
    <p:cSldViewPr snapToObjects="1">
      <p:cViewPr varScale="1">
        <p:scale>
          <a:sx n="80" d="100"/>
          <a:sy n="80" d="100"/>
        </p:scale>
        <p:origin x="245" y="53"/>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3" d="100"/>
          <a:sy n="63" d="100"/>
        </p:scale>
        <p:origin x="167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7/8/2013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3525264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Use the </a:t>
            </a:r>
            <a:r>
              <a:rPr lang="en-US" b="1" dirty="0" smtClean="0">
                <a:latin typeface="Segoe"/>
                <a:ea typeface="Segoe UI" pitchFamily="34" charset="0"/>
                <a:cs typeface="Segoe UI" pitchFamily="34" charset="0"/>
              </a:rPr>
              <a:t>System service accounts</a:t>
            </a:r>
            <a:r>
              <a:rPr lang="en-US" dirty="0" smtClean="0">
                <a:latin typeface="Segoe"/>
                <a:ea typeface="Segoe UI" pitchFamily="34" charset="0"/>
                <a:cs typeface="Segoe UI" pitchFamily="34" charset="0"/>
              </a:rPr>
              <a:t> form to configure the accounts used to run Microsoft Dynamics AX services. Service accounts include the Business Connector proxy account, the Workflow system account, the Workflow execution account, the synchronization service account, and the Bing Maps account. </a:t>
            </a:r>
          </a:p>
          <a:p>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dirty="0" smtClean="0">
                <a:latin typeface="Segoe"/>
                <a:ea typeface="Segoe UI" pitchFamily="34" charset="0"/>
                <a:cs typeface="Segoe UI" pitchFamily="34" charset="0"/>
              </a:rPr>
              <a:t>The </a:t>
            </a:r>
            <a:r>
              <a:rPr lang="en-US" b="1" dirty="0" smtClean="0">
                <a:latin typeface="Segoe"/>
                <a:ea typeface="Segoe UI" pitchFamily="34" charset="0"/>
                <a:cs typeface="Segoe UI" pitchFamily="34" charset="0"/>
              </a:rPr>
              <a:t>Business Connector proxy</a:t>
            </a:r>
            <a:r>
              <a:rPr lang="en-US" dirty="0" smtClean="0">
                <a:latin typeface="Segoe"/>
                <a:ea typeface="Segoe UI" pitchFamily="34" charset="0"/>
                <a:cs typeface="Segoe UI" pitchFamily="34" charset="0"/>
              </a:rPr>
              <a:t> </a:t>
            </a:r>
            <a:r>
              <a:rPr lang="en-US" b="1" dirty="0" smtClean="0">
                <a:latin typeface="Segoe"/>
                <a:ea typeface="Segoe UI" pitchFamily="34" charset="0"/>
                <a:cs typeface="Segoe UI" pitchFamily="34" charset="0"/>
              </a:rPr>
              <a:t>account</a:t>
            </a:r>
            <a:r>
              <a:rPr lang="en-US" dirty="0" smtClean="0">
                <a:latin typeface="Segoe"/>
                <a:ea typeface="Segoe UI" pitchFamily="34" charset="0"/>
                <a:cs typeface="Segoe UI" pitchFamily="34" charset="0"/>
              </a:rPr>
              <a:t> is used for communication between Microsoft Dynamics AX and other applications. </a:t>
            </a:r>
          </a:p>
          <a:p>
            <a:pPr marL="171450" lvl="0" indent="-171450">
              <a:buFont typeface="Arial" pitchFamily="34" charset="0"/>
              <a:buChar char="•"/>
            </a:pPr>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dirty="0" smtClean="0">
                <a:latin typeface="Segoe"/>
                <a:ea typeface="Segoe UI" pitchFamily="34" charset="0"/>
                <a:cs typeface="Segoe UI" pitchFamily="34" charset="0"/>
              </a:rPr>
              <a:t>The </a:t>
            </a:r>
            <a:r>
              <a:rPr lang="en-US" b="1" dirty="0" smtClean="0">
                <a:latin typeface="Segoe"/>
                <a:ea typeface="Segoe UI" pitchFamily="34" charset="0"/>
                <a:cs typeface="Segoe UI" pitchFamily="34" charset="0"/>
              </a:rPr>
              <a:t>Workflow execution account</a:t>
            </a:r>
            <a:r>
              <a:rPr lang="en-US" dirty="0" smtClean="0">
                <a:latin typeface="Segoe"/>
                <a:ea typeface="Segoe UI" pitchFamily="34" charset="0"/>
                <a:cs typeface="Segoe UI" pitchFamily="34" charset="0"/>
              </a:rPr>
              <a:t> is used for running application business logic and accessing Microsoft Dynamics AX data. </a:t>
            </a:r>
          </a:p>
          <a:p>
            <a:pPr marL="171450" lvl="0" indent="-171450">
              <a:buFont typeface="Arial" pitchFamily="34" charset="0"/>
              <a:buChar char="•"/>
            </a:pPr>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dirty="0" smtClean="0">
                <a:latin typeface="Segoe"/>
                <a:ea typeface="Segoe UI" pitchFamily="34" charset="0"/>
                <a:cs typeface="Segoe UI" pitchFamily="34" charset="0"/>
              </a:rPr>
              <a:t>The </a:t>
            </a:r>
            <a:r>
              <a:rPr lang="en-US" b="1" dirty="0" smtClean="0">
                <a:latin typeface="Segoe"/>
                <a:ea typeface="Segoe UI" pitchFamily="34" charset="0"/>
                <a:cs typeface="Segoe UI" pitchFamily="34" charset="0"/>
              </a:rPr>
              <a:t>Synchronization service account</a:t>
            </a:r>
            <a:r>
              <a:rPr lang="en-US" dirty="0" smtClean="0">
                <a:latin typeface="Segoe"/>
                <a:ea typeface="Segoe UI" pitchFamily="34" charset="0"/>
                <a:cs typeface="Segoe UI" pitchFamily="34" charset="0"/>
              </a:rPr>
              <a:t> is used for communication between Microsoft Dynamics AX, Message Queuing, and Project Server. </a:t>
            </a:r>
          </a:p>
          <a:p>
            <a:pPr marL="171450" lvl="0" indent="-171450">
              <a:buFont typeface="Arial" pitchFamily="34" charset="0"/>
              <a:buChar char="•"/>
            </a:pPr>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dirty="0" smtClean="0">
                <a:latin typeface="Segoe"/>
                <a:ea typeface="Segoe UI" pitchFamily="34" charset="0"/>
                <a:cs typeface="Segoe UI" pitchFamily="34" charset="0"/>
              </a:rPr>
              <a:t>The </a:t>
            </a:r>
            <a:r>
              <a:rPr lang="en-US" b="1" dirty="0" smtClean="0">
                <a:latin typeface="Segoe"/>
                <a:ea typeface="Segoe UI" pitchFamily="34" charset="0"/>
                <a:cs typeface="Segoe UI" pitchFamily="34" charset="0"/>
              </a:rPr>
              <a:t>Bing Maps account</a:t>
            </a:r>
            <a:r>
              <a:rPr lang="en-US" dirty="0" smtClean="0">
                <a:latin typeface="Segoe"/>
                <a:ea typeface="Segoe UI" pitchFamily="34" charset="0"/>
                <a:cs typeface="Segoe UI" pitchFamily="34" charset="0"/>
              </a:rPr>
              <a:t> is used to access the online Bing Maps when working in Enterprise Portal.</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3793541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To be able to use Microsoft Dynamics AX, the administrator must enter license information. By entering license codes, you enable the general functionality covered by the license. Then, you can enable or disable access to more specific features by changing configuration keys. </a:t>
            </a: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In addition to license codes for Microsoft Dynamics AX functionality, there are licenses for access to the Microsoft Dynamics AX development environment. If you do not have a license, you can set up Microsoft Dynamics AX in demonstration mode. Demonstration mode provides all the functionality of Microsoft Dynamics AX and enables all configuration keys, by default. </a:t>
            </a: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Use the </a:t>
            </a:r>
            <a:r>
              <a:rPr lang="en-US" b="1" dirty="0" smtClean="0">
                <a:latin typeface="Segoe"/>
                <a:ea typeface="Segoe UI" pitchFamily="34" charset="0"/>
                <a:cs typeface="Segoe UI" pitchFamily="34" charset="0"/>
              </a:rPr>
              <a:t>License information </a:t>
            </a:r>
            <a:r>
              <a:rPr lang="en-US" dirty="0" smtClean="0">
                <a:latin typeface="Segoe"/>
                <a:ea typeface="Segoe UI" pitchFamily="34" charset="0"/>
                <a:cs typeface="Segoe UI" pitchFamily="34" charset="0"/>
              </a:rPr>
              <a:t>form to enter license codes and to view the name of the license holder, the serial number for the system, and the expiration date for the system. You can also examine the </a:t>
            </a:r>
            <a:r>
              <a:rPr lang="en-US" b="1" dirty="0" smtClean="0">
                <a:latin typeface="Segoe"/>
                <a:ea typeface="Segoe UI" pitchFamily="34" charset="0"/>
                <a:cs typeface="Segoe UI" pitchFamily="34" charset="0"/>
              </a:rPr>
              <a:t>Status</a:t>
            </a:r>
            <a:r>
              <a:rPr lang="en-US" dirty="0" smtClean="0">
                <a:latin typeface="Segoe"/>
                <a:ea typeface="Segoe UI" pitchFamily="34" charset="0"/>
                <a:cs typeface="Segoe UI" pitchFamily="34" charset="0"/>
              </a:rPr>
              <a:t> field to see that each code is verified. The necessary information is supplied in your license document. </a:t>
            </a:r>
          </a:p>
          <a:p>
            <a:endParaRPr lang="en-US" dirty="0" smtClean="0">
              <a:latin typeface="Segoe"/>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
        <p:nvSpPr>
          <p:cNvPr id="6" name="Rectangle 5"/>
          <p:cNvSpPr/>
          <p:nvPr/>
        </p:nvSpPr>
        <p:spPr>
          <a:xfrm>
            <a:off x="901700" y="6298611"/>
            <a:ext cx="5080000" cy="499231"/>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If you change the current license settings because license keys are updated, the new functionality will not be available until the client is restarted.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4261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445168"/>
            <a:ext cx="6096000" cy="8228012"/>
          </a:xfrm>
        </p:spPr>
        <p:txBody>
          <a:bodyPr/>
          <a:lstStyle/>
          <a:p>
            <a:r>
              <a:rPr lang="en-US" b="1" dirty="0" smtClean="0">
                <a:latin typeface="Segoe"/>
                <a:cs typeface="Segoe UI" pitchFamily="34" charset="0"/>
              </a:rPr>
              <a:t>Load License Information (continued)</a:t>
            </a:r>
          </a:p>
          <a:p>
            <a:endParaRPr lang="en-US" b="1" dirty="0">
              <a:latin typeface="Segoe"/>
              <a:cs typeface="Segoe UI" pitchFamily="34" charset="0"/>
            </a:endParaRPr>
          </a:p>
          <a:p>
            <a:r>
              <a:rPr lang="en-US" b="1" dirty="0" smtClean="0">
                <a:latin typeface="Segoe"/>
                <a:cs typeface="Segoe UI" pitchFamily="34" charset="0"/>
              </a:rPr>
              <a:t>Procedure</a:t>
            </a:r>
            <a:r>
              <a:rPr lang="en-US" b="1" dirty="0">
                <a:latin typeface="Segoe"/>
                <a:cs typeface="Segoe UI" pitchFamily="34" charset="0"/>
              </a:rPr>
              <a:t>: Load License Information</a:t>
            </a:r>
          </a:p>
          <a:p>
            <a:endParaRPr lang="en-US" b="1" dirty="0">
              <a:latin typeface="Segoe"/>
              <a:cs typeface="Segoe UI" pitchFamily="34" charset="0"/>
            </a:endParaRPr>
          </a:p>
          <a:p>
            <a:r>
              <a:rPr lang="en-US" dirty="0">
                <a:latin typeface="Segoe"/>
                <a:cs typeface="Segoe UI" pitchFamily="34" charset="0"/>
              </a:rPr>
              <a:t>To load license information, follow these steps.</a:t>
            </a:r>
          </a:p>
          <a:p>
            <a:endParaRPr lang="en-US" dirty="0">
              <a:latin typeface="Segoe"/>
              <a:cs typeface="Segoe UI" pitchFamily="34" charset="0"/>
            </a:endParaRPr>
          </a:p>
          <a:p>
            <a:pPr marL="228600" lvl="0" indent="-228600">
              <a:buFont typeface="+mj-lt"/>
              <a:buAutoNum type="arabicPeriod"/>
            </a:pPr>
            <a:r>
              <a:rPr lang="en-US" dirty="0">
                <a:latin typeface="Segoe"/>
                <a:cs typeface="Segoe UI" pitchFamily="34" charset="0"/>
              </a:rPr>
              <a:t>Open </a:t>
            </a:r>
            <a:r>
              <a:rPr lang="en-US" b="1" dirty="0">
                <a:latin typeface="Segoe"/>
                <a:cs typeface="Segoe UI" pitchFamily="34" charset="0"/>
              </a:rPr>
              <a:t>System administration &gt; Setup &gt; Licensing &gt; License information</a:t>
            </a:r>
            <a:r>
              <a:rPr lang="en-US" dirty="0">
                <a:latin typeface="Segoe"/>
                <a:cs typeface="Segoe UI" pitchFamily="34" charset="0"/>
              </a:rPr>
              <a:t>. –or– Open the </a:t>
            </a:r>
            <a:r>
              <a:rPr lang="en-US" b="1" dirty="0">
                <a:latin typeface="Segoe"/>
                <a:cs typeface="Segoe UI" pitchFamily="34" charset="0"/>
              </a:rPr>
              <a:t>License information</a:t>
            </a:r>
            <a:r>
              <a:rPr lang="en-US" dirty="0">
                <a:latin typeface="Segoe"/>
                <a:cs typeface="Segoe UI" pitchFamily="34" charset="0"/>
              </a:rPr>
              <a:t> form from the initialization checklist or the upgrade checklist. </a:t>
            </a:r>
          </a:p>
          <a:p>
            <a:pPr marL="228600" lvl="0" indent="-228600">
              <a:buFont typeface="+mj-lt"/>
              <a:buAutoNum type="arabicPeriod" startAt="2"/>
            </a:pPr>
            <a:r>
              <a:rPr lang="en-US" dirty="0">
                <a:latin typeface="Segoe"/>
                <a:cs typeface="Segoe UI" pitchFamily="34" charset="0"/>
              </a:rPr>
              <a:t>Click </a:t>
            </a:r>
            <a:r>
              <a:rPr lang="en-US" b="1" dirty="0">
                <a:latin typeface="Segoe"/>
                <a:cs typeface="Segoe UI" pitchFamily="34" charset="0"/>
              </a:rPr>
              <a:t>Load license file</a:t>
            </a:r>
            <a:r>
              <a:rPr lang="en-US" dirty="0">
                <a:latin typeface="Segoe"/>
                <a:cs typeface="Segoe UI" pitchFamily="34" charset="0"/>
              </a:rPr>
              <a:t> to import the license codes from a file. </a:t>
            </a:r>
          </a:p>
          <a:p>
            <a:pPr marL="228600" lvl="0" indent="-228600">
              <a:buFont typeface="+mj-lt"/>
              <a:buAutoNum type="arabicPeriod" startAt="2"/>
            </a:pPr>
            <a:r>
              <a:rPr lang="en-US" dirty="0">
                <a:latin typeface="Segoe"/>
                <a:cs typeface="Segoe UI" pitchFamily="34" charset="0"/>
              </a:rPr>
              <a:t>The </a:t>
            </a:r>
            <a:r>
              <a:rPr lang="en-US" b="1" dirty="0">
                <a:latin typeface="Segoe"/>
                <a:cs typeface="Segoe UI" pitchFamily="34" charset="0"/>
              </a:rPr>
              <a:t>Load license file</a:t>
            </a:r>
            <a:r>
              <a:rPr lang="en-US" dirty="0">
                <a:latin typeface="Segoe"/>
                <a:cs typeface="Segoe UI" pitchFamily="34" charset="0"/>
              </a:rPr>
              <a:t> dialog box appears. </a:t>
            </a:r>
          </a:p>
          <a:p>
            <a:pPr marL="228600" lvl="0" indent="-228600">
              <a:buFont typeface="+mj-lt"/>
              <a:buAutoNum type="arabicPeriod" startAt="2"/>
            </a:pPr>
            <a:r>
              <a:rPr lang="en-US" dirty="0">
                <a:latin typeface="Segoe"/>
                <a:cs typeface="Segoe UI" pitchFamily="34" charset="0"/>
              </a:rPr>
              <a:t>Click the folder icon and browse for the license file. </a:t>
            </a:r>
          </a:p>
          <a:p>
            <a:pPr marL="228600" lvl="0" indent="-228600">
              <a:buFont typeface="+mj-lt"/>
              <a:buAutoNum type="arabicPeriod" startAt="2"/>
            </a:pPr>
            <a:r>
              <a:rPr lang="en-US" dirty="0">
                <a:latin typeface="Segoe"/>
                <a:cs typeface="Segoe UI" pitchFamily="34" charset="0"/>
              </a:rPr>
              <a:t>Click </a:t>
            </a:r>
            <a:r>
              <a:rPr lang="en-US" b="1" dirty="0">
                <a:latin typeface="Segoe"/>
                <a:cs typeface="Segoe UI" pitchFamily="34" charset="0"/>
              </a:rPr>
              <a:t>OK</a:t>
            </a:r>
            <a:r>
              <a:rPr lang="en-US" dirty="0">
                <a:latin typeface="Segoe"/>
                <a:cs typeface="Segoe UI" pitchFamily="34" charset="0"/>
              </a:rPr>
              <a:t>. A message appears, asking whether you want to synchronize the database. </a:t>
            </a:r>
          </a:p>
          <a:p>
            <a:pPr marL="228600" lvl="0" indent="-228600">
              <a:buFont typeface="+mj-lt"/>
              <a:buAutoNum type="arabicPeriod" startAt="2"/>
            </a:pPr>
            <a:r>
              <a:rPr lang="en-US" dirty="0">
                <a:latin typeface="Segoe"/>
                <a:cs typeface="Segoe UI" pitchFamily="34" charset="0"/>
              </a:rPr>
              <a:t>Click </a:t>
            </a:r>
            <a:r>
              <a:rPr lang="en-US" b="1" dirty="0">
                <a:latin typeface="Segoe"/>
                <a:cs typeface="Segoe UI" pitchFamily="34" charset="0"/>
              </a:rPr>
              <a:t>Yes</a:t>
            </a:r>
            <a:r>
              <a:rPr lang="en-US" dirty="0">
                <a:latin typeface="Segoe"/>
                <a:cs typeface="Segoe UI" pitchFamily="34" charset="0"/>
              </a:rPr>
              <a:t>. </a:t>
            </a:r>
          </a:p>
          <a:p>
            <a:pPr marL="228600" lvl="0" indent="-228600">
              <a:buFont typeface="+mj-lt"/>
              <a:buAutoNum type="arabicPeriod" startAt="2"/>
            </a:pPr>
            <a:r>
              <a:rPr lang="en-US" dirty="0">
                <a:latin typeface="Segoe"/>
                <a:cs typeface="Segoe UI" pitchFamily="34" charset="0"/>
              </a:rPr>
              <a:t>Close the </a:t>
            </a:r>
            <a:r>
              <a:rPr lang="en-US" b="1" dirty="0">
                <a:latin typeface="Segoe"/>
                <a:cs typeface="Segoe UI" pitchFamily="34" charset="0"/>
              </a:rPr>
              <a:t>License information</a:t>
            </a:r>
            <a:r>
              <a:rPr lang="en-US" dirty="0">
                <a:latin typeface="Segoe"/>
                <a:cs typeface="Segoe UI" pitchFamily="34" charset="0"/>
              </a:rPr>
              <a:t> window. </a:t>
            </a:r>
            <a:endParaRPr lang="en-US" dirty="0">
              <a:latin typeface="Segoe"/>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
        <p:nvSpPr>
          <p:cNvPr id="6" name="Rectangle 5"/>
          <p:cNvSpPr/>
          <p:nvPr/>
        </p:nvSpPr>
        <p:spPr>
          <a:xfrm>
            <a:off x="745289" y="3059363"/>
            <a:ext cx="5080000" cy="489953"/>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Security Note: </a:t>
            </a:r>
            <a:r>
              <a:rPr lang="en-US" sz="1100" dirty="0">
                <a:solidFill>
                  <a:schemeClr val="tx1"/>
                </a:solidFill>
              </a:rPr>
              <a:t>It is strongly recommend that you store your license file in a secure location, known only to Microsoft Dynamics AX administrators.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0210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latin typeface="Segoe"/>
                <a:ea typeface="Segoe UI" pitchFamily="34" charset="0"/>
                <a:cs typeface="Segoe UI" pitchFamily="34" charset="0"/>
              </a:rPr>
              <a:t>Procedure: Set Up Configuration Keys</a:t>
            </a:r>
          </a:p>
          <a:p>
            <a:endParaRPr lang="en-US" b="1" dirty="0" smtClean="0">
              <a:latin typeface="Segoe"/>
              <a:ea typeface="Segoe UI" pitchFamily="34" charset="0"/>
              <a:cs typeface="Segoe UI" pitchFamily="34" charset="0"/>
            </a:endParaRPr>
          </a:p>
          <a:p>
            <a:pPr marL="228600" lvl="0" indent="-228600">
              <a:buFont typeface="+mj-lt"/>
              <a:buAutoNum type="arabicPeriod"/>
            </a:pPr>
            <a:r>
              <a:rPr lang="en-US" dirty="0" smtClean="0">
                <a:latin typeface="Segoe"/>
                <a:ea typeface="Segoe UI" pitchFamily="34" charset="0"/>
                <a:cs typeface="Segoe UI" pitchFamily="34" charset="0"/>
              </a:rPr>
              <a:t>Open </a:t>
            </a:r>
            <a:r>
              <a:rPr lang="en-US" b="1" dirty="0" smtClean="0">
                <a:latin typeface="Segoe"/>
                <a:ea typeface="Segoe UI" pitchFamily="34" charset="0"/>
                <a:cs typeface="Segoe UI" pitchFamily="34" charset="0"/>
              </a:rPr>
              <a:t>System administration &gt; Setup &gt; Licensing &gt; License configuration</a:t>
            </a:r>
            <a:r>
              <a:rPr lang="en-US" dirty="0" smtClean="0">
                <a:latin typeface="Segoe"/>
                <a:ea typeface="Segoe UI" pitchFamily="34" charset="0"/>
                <a:cs typeface="Segoe UI" pitchFamily="34" charset="0"/>
              </a:rPr>
              <a:t>. –or– Open the </a:t>
            </a:r>
            <a:r>
              <a:rPr lang="en-US" b="1" dirty="0" smtClean="0">
                <a:latin typeface="Segoe"/>
                <a:ea typeface="Segoe UI" pitchFamily="34" charset="0"/>
                <a:cs typeface="Segoe UI" pitchFamily="34" charset="0"/>
              </a:rPr>
              <a:t>Configuration</a:t>
            </a:r>
            <a:r>
              <a:rPr lang="en-US" dirty="0" smtClean="0">
                <a:latin typeface="Segoe"/>
                <a:ea typeface="Segoe UI" pitchFamily="34" charset="0"/>
                <a:cs typeface="Segoe UI" pitchFamily="34" charset="0"/>
              </a:rPr>
              <a:t> form from the initialization checklist. </a:t>
            </a:r>
          </a:p>
          <a:p>
            <a:pPr marL="228600" lvl="0" indent="-228600">
              <a:buFont typeface="+mj-lt"/>
              <a:buAutoNum type="arabicPeriod"/>
            </a:pPr>
            <a:endParaRPr lang="en-US" dirty="0" smtClean="0">
              <a:latin typeface="Segoe"/>
              <a:ea typeface="Segoe UI" pitchFamily="34" charset="0"/>
              <a:cs typeface="Segoe UI" pitchFamily="34" charset="0"/>
            </a:endParaRPr>
          </a:p>
          <a:p>
            <a:pPr marL="222241" lvl="2" indent="0">
              <a:buNone/>
            </a:pPr>
            <a:r>
              <a:rPr lang="en-US" dirty="0" smtClean="0">
                <a:latin typeface="Segoe"/>
                <a:ea typeface="Segoe UI" pitchFamily="34" charset="0"/>
                <a:cs typeface="Segoe UI" pitchFamily="34" charset="0"/>
              </a:rPr>
              <a:t>The screenshot on the slide above shows the </a:t>
            </a:r>
            <a:r>
              <a:rPr lang="en-US" b="1" dirty="0" smtClean="0">
                <a:latin typeface="Segoe"/>
                <a:ea typeface="Segoe UI" pitchFamily="34" charset="0"/>
                <a:cs typeface="Segoe UI" pitchFamily="34" charset="0"/>
              </a:rPr>
              <a:t>License Configuration </a:t>
            </a:r>
            <a:r>
              <a:rPr lang="en-US" dirty="0" smtClean="0">
                <a:latin typeface="Segoe"/>
                <a:ea typeface="Segoe UI" pitchFamily="34" charset="0"/>
                <a:cs typeface="Segoe UI" pitchFamily="34" charset="0"/>
              </a:rPr>
              <a:t>Form.</a:t>
            </a:r>
          </a:p>
          <a:p>
            <a:pPr marL="222241" lvl="2" indent="0">
              <a:buNone/>
            </a:pPr>
            <a:endParaRPr lang="en-US" dirty="0" smtClean="0">
              <a:latin typeface="Segoe"/>
              <a:ea typeface="Segoe UI" pitchFamily="34" charset="0"/>
              <a:cs typeface="Segoe UI" pitchFamily="34" charset="0"/>
            </a:endParaRPr>
          </a:p>
          <a:p>
            <a:pPr marL="228600" lvl="0" indent="-228600">
              <a:buFont typeface="+mj-lt"/>
              <a:buAutoNum type="arabicPeriod" startAt="2"/>
            </a:pPr>
            <a:r>
              <a:rPr lang="en-US" dirty="0" smtClean="0">
                <a:latin typeface="Segoe"/>
                <a:ea typeface="Segoe UI" pitchFamily="34" charset="0"/>
                <a:cs typeface="Segoe UI" pitchFamily="34" charset="0"/>
              </a:rPr>
              <a:t>The form displays a list of the configuration keys that you can use to enable features. Some configuration keys have a parent key. If the parent key is disabled, the child keys are also disabled. With licensed installations and demonstration mode, only parent configuration keys are active; whereas, with partner licenses, all configuration keys are active.</a:t>
            </a:r>
          </a:p>
          <a:p>
            <a:pPr lvl="0"/>
            <a:r>
              <a:rPr lang="en-US" dirty="0" smtClean="0">
                <a:latin typeface="Segoe"/>
                <a:ea typeface="Segoe UI" pitchFamily="34" charset="0"/>
                <a:cs typeface="Segoe UI" pitchFamily="34" charset="0"/>
              </a:rPr>
              <a:t> </a:t>
            </a:r>
          </a:p>
          <a:p>
            <a:pPr marL="228600" lvl="0" indent="-228600">
              <a:buFont typeface="+mj-lt"/>
              <a:buAutoNum type="arabicPeriod" startAt="2"/>
            </a:pPr>
            <a:r>
              <a:rPr lang="en-US" dirty="0" smtClean="0">
                <a:latin typeface="Segoe"/>
                <a:ea typeface="Segoe UI" pitchFamily="34" charset="0"/>
                <a:cs typeface="Segoe UI" pitchFamily="34" charset="0"/>
              </a:rPr>
              <a:t>To enable a configuration key, select the check box next to the relevant feature. Configuration keys controlled by license codes are indicated by a red padlock symbol. These keys control basic functionality and cannot be disabled. However, child keys of license code-controlled keys can be disabled. </a:t>
            </a:r>
          </a:p>
          <a:p>
            <a:pPr marL="228600" lvl="0" indent="-228600">
              <a:buFont typeface="+mj-lt"/>
              <a:buAutoNum type="arabicPeriod" startAt="2"/>
            </a:pPr>
            <a:endParaRPr lang="en-US" dirty="0" smtClean="0">
              <a:latin typeface="Segoe"/>
              <a:ea typeface="Segoe UI" pitchFamily="34" charset="0"/>
              <a:cs typeface="Segoe UI" pitchFamily="34" charset="0"/>
            </a:endParaRPr>
          </a:p>
          <a:p>
            <a:pPr marL="228600" lvl="0" indent="-228600">
              <a:buFont typeface="+mj-lt"/>
              <a:buAutoNum type="arabicPeriod" startAt="2"/>
            </a:pPr>
            <a:r>
              <a:rPr lang="en-US" dirty="0" smtClean="0">
                <a:latin typeface="Segoe"/>
                <a:ea typeface="Segoe UI" pitchFamily="34" charset="0"/>
                <a:cs typeface="Segoe UI" pitchFamily="34" charset="0"/>
              </a:rPr>
              <a:t>Click </a:t>
            </a:r>
            <a:r>
              <a:rPr lang="en-US" b="1" dirty="0" smtClean="0">
                <a:latin typeface="Segoe"/>
                <a:ea typeface="Segoe UI" pitchFamily="34" charset="0"/>
                <a:cs typeface="Segoe UI" pitchFamily="34" charset="0"/>
              </a:rPr>
              <a:t>Standard</a:t>
            </a:r>
            <a:r>
              <a:rPr lang="en-US" dirty="0" smtClean="0">
                <a:latin typeface="Segoe"/>
                <a:ea typeface="Segoe UI" pitchFamily="34" charset="0"/>
                <a:cs typeface="Segoe UI" pitchFamily="34" charset="0"/>
              </a:rPr>
              <a:t> to discard your changes and revert configuration keys to their original state. </a:t>
            </a:r>
          </a:p>
          <a:p>
            <a:pPr marL="228600" lvl="0" indent="-228600">
              <a:buFont typeface="+mj-lt"/>
              <a:buAutoNum type="arabicPeriod" startAt="2"/>
            </a:pPr>
            <a:endParaRPr lang="en-US" dirty="0" smtClean="0">
              <a:latin typeface="Segoe"/>
              <a:ea typeface="Segoe UI" pitchFamily="34" charset="0"/>
              <a:cs typeface="Segoe UI" pitchFamily="34" charset="0"/>
            </a:endParaRPr>
          </a:p>
          <a:p>
            <a:pPr marL="228600" lvl="0" indent="-228600">
              <a:buFont typeface="+mj-lt"/>
              <a:buAutoNum type="arabicPeriod" startAt="2"/>
            </a:pPr>
            <a:r>
              <a:rPr lang="en-US" dirty="0" smtClean="0">
                <a:latin typeface="Segoe"/>
                <a:ea typeface="Segoe UI" pitchFamily="34" charset="0"/>
                <a:cs typeface="Segoe UI" pitchFamily="34" charset="0"/>
              </a:rPr>
              <a:t>Click </a:t>
            </a:r>
            <a:r>
              <a:rPr lang="en-US" b="1" dirty="0" smtClean="0">
                <a:latin typeface="Segoe"/>
                <a:ea typeface="Segoe UI" pitchFamily="34" charset="0"/>
                <a:cs typeface="Segoe UI" pitchFamily="34" charset="0"/>
              </a:rPr>
              <a:t>OK</a:t>
            </a:r>
            <a:r>
              <a:rPr lang="en-US" dirty="0" smtClean="0">
                <a:latin typeface="Segoe"/>
                <a:ea typeface="Segoe UI" pitchFamily="34" charset="0"/>
                <a:cs typeface="Segoe UI" pitchFamily="34" charset="0"/>
              </a:rPr>
              <a:t> to save changes and close the form.</a:t>
            </a:r>
          </a:p>
          <a:p>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3018485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2852523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There are several general system parameters that must be defined before the system can be used. To define system parameters, follow these steps:</a:t>
            </a:r>
          </a:p>
          <a:p>
            <a:endParaRPr lang="en-US" dirty="0" smtClean="0">
              <a:latin typeface="Segoe"/>
              <a:ea typeface="Segoe UI" pitchFamily="34" charset="0"/>
              <a:cs typeface="Segoe UI" pitchFamily="34" charset="0"/>
            </a:endParaRPr>
          </a:p>
          <a:p>
            <a:pPr marL="228600" lvl="0" indent="-228600">
              <a:buFont typeface="+mj-lt"/>
              <a:buAutoNum type="arabicPeriod"/>
            </a:pPr>
            <a:r>
              <a:rPr lang="en-US" dirty="0" smtClean="0">
                <a:latin typeface="Segoe"/>
                <a:ea typeface="Segoe UI" pitchFamily="34" charset="0"/>
                <a:cs typeface="Segoe UI" pitchFamily="34" charset="0"/>
              </a:rPr>
              <a:t>Open </a:t>
            </a:r>
            <a:r>
              <a:rPr lang="en-US" b="1" dirty="0" smtClean="0">
                <a:latin typeface="Segoe"/>
                <a:ea typeface="Segoe UI" pitchFamily="34" charset="0"/>
                <a:cs typeface="Segoe UI" pitchFamily="34" charset="0"/>
              </a:rPr>
              <a:t>System administration &gt; Setup &gt; System parameters</a:t>
            </a:r>
            <a:r>
              <a:rPr lang="en-US" dirty="0" smtClean="0">
                <a:latin typeface="Segoe"/>
                <a:ea typeface="Segoe UI" pitchFamily="34" charset="0"/>
                <a:cs typeface="Segoe UI" pitchFamily="34" charset="0"/>
              </a:rPr>
              <a:t>. </a:t>
            </a:r>
          </a:p>
          <a:p>
            <a:pPr marL="228600" lvl="0" indent="-228600">
              <a:buFont typeface="+mj-lt"/>
              <a:buAutoNum type="arabicPeriod"/>
            </a:pPr>
            <a:endParaRPr lang="en-US" dirty="0" smtClean="0">
              <a:latin typeface="Segoe"/>
              <a:ea typeface="Segoe UI" pitchFamily="34" charset="0"/>
              <a:cs typeface="Segoe UI" pitchFamily="34" charset="0"/>
            </a:endParaRPr>
          </a:p>
          <a:p>
            <a:pPr marL="228600" lvl="0" indent="-228600">
              <a:buFont typeface="+mj-lt"/>
              <a:buAutoNum type="arabicPeriod"/>
            </a:pPr>
            <a:r>
              <a:rPr lang="en-US" dirty="0" smtClean="0">
                <a:latin typeface="Segoe"/>
                <a:ea typeface="Segoe UI" pitchFamily="34" charset="0"/>
                <a:cs typeface="Segoe UI" pitchFamily="34" charset="0"/>
              </a:rPr>
              <a:t>Click the </a:t>
            </a:r>
            <a:r>
              <a:rPr lang="en-US" b="1" dirty="0" smtClean="0">
                <a:latin typeface="Segoe"/>
                <a:ea typeface="Segoe UI" pitchFamily="34" charset="0"/>
                <a:cs typeface="Segoe UI" pitchFamily="34" charset="0"/>
              </a:rPr>
              <a:t>General</a:t>
            </a:r>
            <a:r>
              <a:rPr lang="en-US" dirty="0" smtClean="0">
                <a:latin typeface="Segoe"/>
                <a:ea typeface="Segoe UI" pitchFamily="34" charset="0"/>
                <a:cs typeface="Segoe UI" pitchFamily="34" charset="0"/>
              </a:rPr>
              <a:t> tab, and then select an option for the following fields: </a:t>
            </a:r>
          </a:p>
          <a:p>
            <a:pPr marL="228600" lvl="0" indent="-228600">
              <a:buFont typeface="+mj-lt"/>
              <a:buAutoNum type="arabicPeriod"/>
            </a:pPr>
            <a:endParaRPr lang="en-US" dirty="0" smtClean="0">
              <a:latin typeface="Segoe"/>
              <a:ea typeface="Segoe UI" pitchFamily="34" charset="0"/>
              <a:cs typeface="Segoe UI" pitchFamily="34" charset="0"/>
            </a:endParaRPr>
          </a:p>
          <a:p>
            <a:pPr marL="441581" lvl="1" indent="-228600">
              <a:buFont typeface="+mj-lt"/>
              <a:buAutoNum type="alphaLcPeriod"/>
            </a:pPr>
            <a:r>
              <a:rPr lang="en-US" b="1" dirty="0" smtClean="0">
                <a:latin typeface="Segoe"/>
                <a:ea typeface="Segoe UI" pitchFamily="34" charset="0"/>
                <a:cs typeface="Segoe UI" pitchFamily="34" charset="0"/>
              </a:rPr>
              <a:t>System language</a:t>
            </a:r>
            <a:r>
              <a:rPr lang="en-US" dirty="0" smtClean="0">
                <a:latin typeface="Segoe"/>
                <a:ea typeface="Segoe UI" pitchFamily="34" charset="0"/>
                <a:cs typeface="Segoe UI" pitchFamily="34" charset="0"/>
              </a:rPr>
              <a:t>: Enter the default language that is used by the application for text translations. </a:t>
            </a:r>
          </a:p>
          <a:p>
            <a:pPr marL="441581" lvl="1" indent="-228600">
              <a:buFont typeface="+mj-lt"/>
              <a:buAutoNum type="alphaLcPeriod"/>
            </a:pPr>
            <a:r>
              <a:rPr lang="en-US" b="1" dirty="0" smtClean="0">
                <a:latin typeface="Segoe"/>
                <a:ea typeface="Segoe UI" pitchFamily="34" charset="0"/>
                <a:cs typeface="Segoe UI" pitchFamily="34" charset="0"/>
              </a:rPr>
              <a:t>Increment</a:t>
            </a:r>
            <a:r>
              <a:rPr lang="en-US" dirty="0" smtClean="0">
                <a:latin typeface="Segoe"/>
                <a:ea typeface="Segoe UI" pitchFamily="34" charset="0"/>
                <a:cs typeface="Segoe UI" pitchFamily="34" charset="0"/>
              </a:rPr>
              <a:t>: Enter the increment to use when new line numbers are assigned to the purchase order lines. The increment is a default for all purchase order lines and other order lines, such as sales and production order lines in Microsoft Dynamics AX 2012. </a:t>
            </a:r>
          </a:p>
          <a:p>
            <a:pPr marL="441581" lvl="1" indent="-228600">
              <a:buFont typeface="+mj-lt"/>
              <a:buAutoNum type="alphaLcPeriod"/>
            </a:pPr>
            <a:r>
              <a:rPr lang="en-US" b="1" dirty="0" smtClean="0">
                <a:latin typeface="Segoe"/>
                <a:ea typeface="Segoe UI" pitchFamily="34" charset="0"/>
                <a:cs typeface="Segoe UI" pitchFamily="34" charset="0"/>
              </a:rPr>
              <a:t>System currency</a:t>
            </a:r>
            <a:r>
              <a:rPr lang="en-US" dirty="0" smtClean="0">
                <a:latin typeface="Segoe"/>
                <a:ea typeface="Segoe UI" pitchFamily="34" charset="0"/>
                <a:cs typeface="Segoe UI" pitchFamily="34" charset="0"/>
              </a:rPr>
              <a:t>: Select the currency to use. You can define a default currency for each ledger that you set up in the </a:t>
            </a:r>
            <a:r>
              <a:rPr lang="en-US" b="1" dirty="0" smtClean="0">
                <a:latin typeface="Segoe"/>
                <a:ea typeface="Segoe UI" pitchFamily="34" charset="0"/>
                <a:cs typeface="Segoe UI" pitchFamily="34" charset="0"/>
              </a:rPr>
              <a:t>Ledger</a:t>
            </a:r>
            <a:r>
              <a:rPr lang="en-US" dirty="0" smtClean="0">
                <a:latin typeface="Segoe"/>
                <a:ea typeface="Segoe UI" pitchFamily="34" charset="0"/>
                <a:cs typeface="Segoe UI" pitchFamily="34" charset="0"/>
              </a:rPr>
              <a:t> form. This currency is only used for specific cross-company totaling. </a:t>
            </a:r>
          </a:p>
          <a:p>
            <a:pPr marL="441581" lvl="1" indent="-228600">
              <a:buFont typeface="+mj-lt"/>
              <a:buAutoNum type="alphaLcPeriod"/>
            </a:pPr>
            <a:r>
              <a:rPr lang="en-US" b="1" dirty="0" smtClean="0">
                <a:latin typeface="Segoe"/>
                <a:ea typeface="Segoe UI" pitchFamily="34" charset="0"/>
                <a:cs typeface="Segoe UI" pitchFamily="34" charset="0"/>
              </a:rPr>
              <a:t>System exchange rate</a:t>
            </a:r>
            <a:r>
              <a:rPr lang="en-US" dirty="0" smtClean="0">
                <a:latin typeface="Segoe"/>
                <a:ea typeface="Segoe UI" pitchFamily="34" charset="0"/>
                <a:cs typeface="Segoe UI" pitchFamily="34" charset="0"/>
              </a:rPr>
              <a:t>: Select the exchange rate to use. Define a default exchange rate type for each legal entity in the </a:t>
            </a:r>
            <a:r>
              <a:rPr lang="en-US" b="1" dirty="0" smtClean="0">
                <a:latin typeface="Segoe"/>
                <a:ea typeface="Segoe UI" pitchFamily="34" charset="0"/>
                <a:cs typeface="Segoe UI" pitchFamily="34" charset="0"/>
              </a:rPr>
              <a:t>Ledger</a:t>
            </a:r>
            <a:r>
              <a:rPr lang="en-US" dirty="0" smtClean="0">
                <a:latin typeface="Segoe"/>
                <a:ea typeface="Segoe UI" pitchFamily="34" charset="0"/>
                <a:cs typeface="Segoe UI" pitchFamily="34" charset="0"/>
              </a:rPr>
              <a:t> form.</a:t>
            </a:r>
          </a:p>
          <a:p>
            <a:pPr marL="441581" lvl="1" indent="-228600">
              <a:buFont typeface="+mj-lt"/>
              <a:buAutoNum type="alphaLcPeriod"/>
            </a:pPr>
            <a:r>
              <a:rPr lang="en-US" b="1" dirty="0" smtClean="0">
                <a:latin typeface="Segoe"/>
                <a:ea typeface="Segoe UI" pitchFamily="34" charset="0"/>
                <a:cs typeface="Segoe UI" pitchFamily="34" charset="0"/>
              </a:rPr>
              <a:t>Chart of accounts delimiter</a:t>
            </a:r>
            <a:r>
              <a:rPr lang="en-US" dirty="0" smtClean="0">
                <a:latin typeface="Segoe"/>
                <a:ea typeface="Segoe UI" pitchFamily="34" charset="0"/>
                <a:cs typeface="Segoe UI" pitchFamily="34" charset="0"/>
              </a:rPr>
              <a:t>: Select the symbol to use as the separator between financial dimensions. </a:t>
            </a:r>
          </a:p>
          <a:p>
            <a:pPr marL="228600" lvl="0" indent="-228600">
              <a:buFont typeface="+mj-lt"/>
              <a:buAutoNum type="arabicPeriod"/>
            </a:pPr>
            <a:endParaRPr lang="en-US" dirty="0">
              <a:latin typeface="Segoe"/>
              <a:ea typeface="Segoe UI" pitchFamily="34" charset="0"/>
              <a:cs typeface="Segoe UI" pitchFamily="34" charset="0"/>
            </a:endParaRPr>
          </a:p>
          <a:p>
            <a:pPr marL="228600" lvl="0" indent="-228600">
              <a:buFont typeface="+mj-lt"/>
              <a:buAutoNum type="arabicPeriod"/>
            </a:pPr>
            <a:r>
              <a:rPr lang="en-US" dirty="0" smtClean="0">
                <a:latin typeface="Segoe"/>
                <a:ea typeface="Segoe UI" pitchFamily="34" charset="0"/>
                <a:cs typeface="Segoe UI" pitchFamily="34" charset="0"/>
              </a:rPr>
              <a:t>Click the </a:t>
            </a:r>
            <a:r>
              <a:rPr lang="en-US" b="1" dirty="0" smtClean="0">
                <a:latin typeface="Segoe"/>
                <a:ea typeface="Segoe UI" pitchFamily="34" charset="0"/>
                <a:cs typeface="Segoe UI" pitchFamily="34" charset="0"/>
              </a:rPr>
              <a:t>Number sequences</a:t>
            </a:r>
            <a:r>
              <a:rPr lang="en-US" dirty="0" smtClean="0">
                <a:latin typeface="Segoe"/>
                <a:ea typeface="Segoe UI" pitchFamily="34" charset="0"/>
                <a:cs typeface="Segoe UI" pitchFamily="34" charset="0"/>
              </a:rPr>
              <a:t> tab and then select the number sequence ID to be used for each number sequence reference.</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307650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366881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How your number sequences are configured can have an impact on performance, so you should have a good understanding of the various ways to configure.</a:t>
            </a: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The screenshot on the slide above shows the </a:t>
            </a:r>
            <a:r>
              <a:rPr lang="en-US" b="1" dirty="0" smtClean="0">
                <a:latin typeface="Segoe"/>
                <a:ea typeface="Segoe UI" pitchFamily="34" charset="0"/>
                <a:cs typeface="Segoe UI" pitchFamily="34" charset="0"/>
              </a:rPr>
              <a:t>Number Sequences </a:t>
            </a:r>
            <a:r>
              <a:rPr lang="en-US" dirty="0" smtClean="0">
                <a:latin typeface="Segoe"/>
                <a:ea typeface="Segoe UI" pitchFamily="34" charset="0"/>
                <a:cs typeface="Segoe UI" pitchFamily="34" charset="0"/>
              </a:rPr>
              <a:t>Form.</a:t>
            </a:r>
          </a:p>
          <a:p>
            <a:endParaRPr lang="en-US" dirty="0" smtClean="0">
              <a:latin typeface="Segoe"/>
              <a:ea typeface="Segoe UI" pitchFamily="34" charset="0"/>
              <a:cs typeface="Segoe UI" pitchFamily="34" charset="0"/>
            </a:endParaRPr>
          </a:p>
          <a:p>
            <a:r>
              <a:rPr lang="en-US" b="1" dirty="0" smtClean="0">
                <a:latin typeface="Segoe"/>
                <a:ea typeface="Segoe UI" pitchFamily="34" charset="0"/>
                <a:cs typeface="Segoe UI" pitchFamily="34" charset="0"/>
              </a:rPr>
              <a:t>Continuous Number Sequences</a:t>
            </a:r>
          </a:p>
          <a:p>
            <a:r>
              <a:rPr lang="en-US" dirty="0" smtClean="0">
                <a:latin typeface="Segoe"/>
                <a:ea typeface="Segoe UI" pitchFamily="34" charset="0"/>
                <a:cs typeface="Segoe UI" pitchFamily="34" charset="0"/>
              </a:rPr>
              <a:t>Forcing continuous number sequences should only be done when business requirements make it necessary, because continuous numbering requires a database hit each time a number is requested and pessimistic concurrency must always be used on that table to ensure continuous numbering.</a:t>
            </a:r>
          </a:p>
          <a:p>
            <a:endParaRPr lang="en-US" dirty="0" smtClean="0">
              <a:latin typeface="Segoe"/>
              <a:ea typeface="Segoe UI" pitchFamily="34" charset="0"/>
              <a:cs typeface="Segoe UI" pitchFamily="34" charset="0"/>
            </a:endParaRPr>
          </a:p>
          <a:p>
            <a:r>
              <a:rPr lang="en-US" b="1" dirty="0" smtClean="0">
                <a:latin typeface="Segoe"/>
                <a:ea typeface="Segoe UI" pitchFamily="34" charset="0"/>
                <a:cs typeface="Segoe UI" pitchFamily="34" charset="0"/>
              </a:rPr>
              <a:t>Non-Continuous Number Sequences with Pre-allocation</a:t>
            </a:r>
          </a:p>
          <a:p>
            <a:r>
              <a:rPr lang="en-US" dirty="0" smtClean="0">
                <a:latin typeface="Segoe"/>
                <a:ea typeface="Segoe UI" pitchFamily="34" charset="0"/>
                <a:cs typeface="Segoe UI" pitchFamily="34" charset="0"/>
              </a:rPr>
              <a:t>If continuous numbers are not a requirement, then you can set the system up so that each AOS takes a “block” of numbers and issues them. For processes with a high transaction volume, this increases performance because the system no longer requests one from the database each time, but instead works within that block until used up.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
        <p:nvSpPr>
          <p:cNvPr id="6" name="Rectangle 5"/>
          <p:cNvSpPr/>
          <p:nvPr/>
        </p:nvSpPr>
        <p:spPr>
          <a:xfrm>
            <a:off x="985921" y="6716964"/>
            <a:ext cx="5080000" cy="453857"/>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Best Practice: </a:t>
            </a:r>
            <a:r>
              <a:rPr lang="en-US" sz="1100" dirty="0">
                <a:solidFill>
                  <a:schemeClr val="tx1"/>
                </a:solidFill>
              </a:rPr>
              <a:t>This is most critical to review for the processes with the highest transaction volumes. </a:t>
            </a:r>
            <a:endParaRPr lang="en-US" sz="1100" b="1" dirty="0">
              <a:solidFill>
                <a:schemeClr val="tx1"/>
              </a:solidFill>
            </a:endParaRPr>
          </a:p>
        </p:txBody>
      </p:sp>
    </p:spTree>
    <p:extLst>
      <p:ext uri="{BB962C8B-B14F-4D97-AF65-F5344CB8AC3E}">
        <p14:creationId xmlns:p14="http://schemas.microsoft.com/office/powerpoint/2010/main" val="11500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600"/>
              </a:spcAft>
              <a:buClrTx/>
              <a:buSzTx/>
              <a:buFontTx/>
              <a:buNone/>
              <a:tabLst/>
              <a:defRPr/>
            </a:pPr>
            <a:r>
              <a:rPr lang="en-US" sz="1050" kern="1200" dirty="0" smtClean="0">
                <a:solidFill>
                  <a:schemeClr val="tx1"/>
                </a:solidFill>
                <a:effectLst/>
                <a:latin typeface="Segoe"/>
                <a:cs typeface="Segoe UI" pitchFamily="34" charset="0"/>
              </a:rPr>
              <a:t>Forcing continuous number sequences should only be done when business requirements make it necessary, because continuous numbering requires a database hit each time a number is requested, and pessimistic concurrency must always be used on that table to ensure continuous numbering.</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1340033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600"/>
              </a:spcAft>
              <a:buClrTx/>
              <a:buSzTx/>
              <a:buFontTx/>
              <a:buNone/>
              <a:tabLst/>
              <a:defRPr/>
            </a:pPr>
            <a:r>
              <a:rPr lang="en-US" sz="1050" kern="1200" dirty="0" smtClean="0">
                <a:solidFill>
                  <a:schemeClr val="tx1"/>
                </a:solidFill>
                <a:effectLst/>
                <a:latin typeface="Segoe"/>
                <a:cs typeface="Segoe UI" pitchFamily="34" charset="0"/>
              </a:rPr>
              <a:t>If continuous numbers are not a requirement, then you can set the system up so that each AOS takes a “block” of numbers and issues them.  For processes with a high transaction volume, this increases performance because the system no longer requests one from the database each time, but instead works within that block until used up.  </a:t>
            </a:r>
            <a:endParaRPr lang="en-AU" sz="1050" kern="1200" dirty="0" smtClean="0">
              <a:solidFill>
                <a:schemeClr val="tx1"/>
              </a:solidFill>
              <a:effectLst/>
              <a:latin typeface="Segoe"/>
              <a:cs typeface="Segoe UI" pitchFamily="34" charset="0"/>
            </a:endParaRPr>
          </a:p>
          <a:p>
            <a:endParaRPr lang="en-AU" dirty="0" smtClean="0">
              <a:latin typeface="Segoe"/>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
        <p:nvSpPr>
          <p:cNvPr id="6" name="Rectangle 5"/>
          <p:cNvSpPr/>
          <p:nvPr/>
        </p:nvSpPr>
        <p:spPr>
          <a:xfrm>
            <a:off x="889000" y="5013702"/>
            <a:ext cx="5080000" cy="990056"/>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Segoe"/>
              </a:rPr>
              <a:t>Important</a:t>
            </a:r>
            <a:r>
              <a:rPr lang="en-US" sz="1100" b="1" dirty="0" smtClean="0">
                <a:solidFill>
                  <a:srgbClr val="000000"/>
                </a:solidFill>
                <a:latin typeface="Calibri" panose="020F0502020204030204" pitchFamily="34" charset="0"/>
              </a:rPr>
              <a:t>: </a:t>
            </a:r>
            <a:r>
              <a:rPr lang="en-US" sz="1100" dirty="0" smtClean="0">
                <a:solidFill>
                  <a:schemeClr val="tx1"/>
                </a:solidFill>
                <a:latin typeface="Segoe"/>
                <a:cs typeface="Segoe UI" pitchFamily="34" charset="0"/>
              </a:rPr>
              <a:t>It </a:t>
            </a:r>
            <a:r>
              <a:rPr lang="en-US" sz="1100" dirty="0">
                <a:solidFill>
                  <a:schemeClr val="tx1"/>
                </a:solidFill>
                <a:latin typeface="Segoe"/>
                <a:cs typeface="Segoe UI" pitchFamily="34" charset="0"/>
              </a:rPr>
              <a:t>is also important to note that the “block” of numbers that are provided is per user </a:t>
            </a:r>
            <a:r>
              <a:rPr lang="en-US" sz="1100" dirty="0" smtClean="0">
                <a:solidFill>
                  <a:schemeClr val="tx1"/>
                </a:solidFill>
                <a:latin typeface="Segoe"/>
                <a:cs typeface="Segoe UI" pitchFamily="34" charset="0"/>
              </a:rPr>
              <a:t>session, </a:t>
            </a:r>
            <a:r>
              <a:rPr lang="en-US" sz="1100" dirty="0">
                <a:solidFill>
                  <a:schemeClr val="tx1"/>
                </a:solidFill>
                <a:latin typeface="Segoe"/>
                <a:cs typeface="Segoe UI" pitchFamily="34" charset="0"/>
              </a:rPr>
              <a:t>so numbers can be used up quite quickly</a:t>
            </a:r>
            <a:r>
              <a:rPr lang="en-US" sz="1100" dirty="0" smtClean="0">
                <a:solidFill>
                  <a:schemeClr val="tx1"/>
                </a:solidFill>
                <a:latin typeface="Segoe"/>
                <a:cs typeface="Segoe UI" pitchFamily="34" charset="0"/>
              </a:rPr>
              <a:t>. </a:t>
            </a:r>
            <a:r>
              <a:rPr lang="en-US" sz="1100" dirty="0">
                <a:solidFill>
                  <a:schemeClr val="tx1"/>
                </a:solidFill>
                <a:latin typeface="Segoe"/>
                <a:cs typeface="Segoe UI" pitchFamily="34" charset="0"/>
              </a:rPr>
              <a:t>For example, if the </a:t>
            </a:r>
            <a:r>
              <a:rPr lang="en-US" sz="1100" dirty="0" smtClean="0">
                <a:solidFill>
                  <a:schemeClr val="tx1"/>
                </a:solidFill>
                <a:latin typeface="Segoe"/>
                <a:cs typeface="Segoe UI" pitchFamily="34" charset="0"/>
              </a:rPr>
              <a:t>pre-allocation </a:t>
            </a:r>
            <a:r>
              <a:rPr lang="en-US" sz="1100" dirty="0">
                <a:solidFill>
                  <a:schemeClr val="tx1"/>
                </a:solidFill>
                <a:latin typeface="Segoe"/>
                <a:cs typeface="Segoe UI" pitchFamily="34" charset="0"/>
              </a:rPr>
              <a:t>amount is set to 50 when user 1 comes </a:t>
            </a:r>
            <a:r>
              <a:rPr lang="en-US" sz="1100" dirty="0" smtClean="0">
                <a:solidFill>
                  <a:schemeClr val="tx1"/>
                </a:solidFill>
                <a:latin typeface="Segoe"/>
                <a:cs typeface="Segoe UI" pitchFamily="34" charset="0"/>
              </a:rPr>
              <a:t>in, </a:t>
            </a:r>
            <a:r>
              <a:rPr lang="en-US" sz="1100" dirty="0">
                <a:solidFill>
                  <a:schemeClr val="tx1"/>
                </a:solidFill>
                <a:latin typeface="Segoe"/>
                <a:cs typeface="Segoe UI" pitchFamily="34" charset="0"/>
              </a:rPr>
              <a:t>they grab a block of 50 to hold in </a:t>
            </a:r>
            <a:r>
              <a:rPr lang="en-US" sz="1100" dirty="0" smtClean="0">
                <a:solidFill>
                  <a:schemeClr val="tx1"/>
                </a:solidFill>
                <a:latin typeface="Segoe"/>
                <a:cs typeface="Segoe UI" pitchFamily="34" charset="0"/>
              </a:rPr>
              <a:t>memory; </a:t>
            </a:r>
            <a:r>
              <a:rPr lang="en-US" sz="1100" dirty="0">
                <a:solidFill>
                  <a:schemeClr val="tx1"/>
                </a:solidFill>
                <a:latin typeface="Segoe"/>
                <a:cs typeface="Segoe UI" pitchFamily="34" charset="0"/>
              </a:rPr>
              <a:t>and when user 2 </a:t>
            </a:r>
            <a:r>
              <a:rPr lang="en-US" sz="1100" dirty="0" smtClean="0">
                <a:solidFill>
                  <a:schemeClr val="tx1"/>
                </a:solidFill>
                <a:latin typeface="Segoe"/>
                <a:cs typeface="Segoe UI" pitchFamily="34" charset="0"/>
              </a:rPr>
              <a:t>comes in, </a:t>
            </a:r>
            <a:r>
              <a:rPr lang="en-US" sz="1100" dirty="0">
                <a:solidFill>
                  <a:schemeClr val="tx1"/>
                </a:solidFill>
                <a:latin typeface="Segoe"/>
                <a:cs typeface="Segoe UI" pitchFamily="34" charset="0"/>
              </a:rPr>
              <a:t>they grab another set of 50 to hold in memory.</a:t>
            </a:r>
            <a:endParaRPr lang="en-AU" sz="1100" dirty="0">
              <a:latin typeface="Segoe"/>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9523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In this procedure, you will define a pre-allocation amount of 50 to the number sequences that are used for Sales orders. </a:t>
            </a:r>
          </a:p>
          <a:p>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b="1" kern="1200" dirty="0" smtClean="0">
                <a:solidFill>
                  <a:schemeClr val="tx1"/>
                </a:solidFill>
                <a:effectLst/>
                <a:latin typeface="Segoe"/>
                <a:cs typeface="Segoe UI" pitchFamily="34" charset="0"/>
              </a:rPr>
              <a:t>Organization administration </a:t>
            </a:r>
            <a:r>
              <a:rPr lang="en-US" sz="1050" kern="1200" dirty="0" smtClean="0">
                <a:solidFill>
                  <a:schemeClr val="tx1"/>
                </a:solidFill>
                <a:effectLst/>
                <a:latin typeface="Segoe"/>
                <a:cs typeface="Segoe UI" pitchFamily="34" charset="0"/>
              </a:rPr>
              <a:t>&gt; </a:t>
            </a:r>
            <a:r>
              <a:rPr lang="en-US" sz="1050" b="1" kern="1200" dirty="0" smtClean="0">
                <a:solidFill>
                  <a:schemeClr val="tx1"/>
                </a:solidFill>
                <a:effectLst/>
                <a:latin typeface="Segoe"/>
                <a:cs typeface="Segoe UI" pitchFamily="34" charset="0"/>
              </a:rPr>
              <a:t>Common</a:t>
            </a:r>
            <a:r>
              <a:rPr lang="en-US" sz="1050" kern="1200" dirty="0" smtClean="0">
                <a:solidFill>
                  <a:schemeClr val="tx1"/>
                </a:solidFill>
                <a:effectLst/>
                <a:latin typeface="Segoe"/>
                <a:cs typeface="Segoe UI" pitchFamily="34" charset="0"/>
              </a:rPr>
              <a:t> &gt; </a:t>
            </a:r>
            <a:r>
              <a:rPr lang="en-US" sz="1050" b="1" kern="1200" dirty="0" smtClean="0">
                <a:solidFill>
                  <a:schemeClr val="tx1"/>
                </a:solidFill>
                <a:effectLst/>
                <a:latin typeface="Segoe"/>
                <a:cs typeface="Segoe UI" pitchFamily="34" charset="0"/>
              </a:rPr>
              <a:t>Number Sequences</a:t>
            </a:r>
            <a:r>
              <a:rPr lang="en-US" sz="1050" kern="1200" dirty="0" smtClean="0">
                <a:solidFill>
                  <a:schemeClr val="tx1"/>
                </a:solidFill>
                <a:effectLst/>
                <a:latin typeface="Segoe"/>
                <a:cs typeface="Segoe UI" pitchFamily="34" charset="0"/>
              </a:rPr>
              <a:t>.</a:t>
            </a:r>
          </a:p>
          <a:p>
            <a:pPr marL="228600" lvl="0" indent="-228600">
              <a:buFont typeface="+mj-lt"/>
              <a:buAutoNum type="arabicPeriod"/>
            </a:pPr>
            <a:r>
              <a:rPr lang="en-US" sz="1050" kern="1200" dirty="0" smtClean="0">
                <a:solidFill>
                  <a:schemeClr val="tx1"/>
                </a:solidFill>
                <a:effectLst/>
                <a:latin typeface="Segoe"/>
                <a:cs typeface="Segoe UI" pitchFamily="34" charset="0"/>
              </a:rPr>
              <a:t>Double-click the AR_018 number sequence for </a:t>
            </a:r>
            <a:r>
              <a:rPr lang="en-US" sz="1050" kern="1200" smtClean="0">
                <a:solidFill>
                  <a:schemeClr val="tx1"/>
                </a:solidFill>
                <a:effectLst/>
                <a:latin typeface="Segoe"/>
                <a:cs typeface="Segoe UI" pitchFamily="34" charset="0"/>
              </a:rPr>
              <a:t>company </a:t>
            </a:r>
            <a:r>
              <a:rPr lang="en-US" sz="1050" kern="1200" smtClean="0">
                <a:solidFill>
                  <a:schemeClr val="tx1"/>
                </a:solidFill>
                <a:effectLst/>
                <a:latin typeface="Segoe"/>
                <a:cs typeface="Segoe UI" pitchFamily="34" charset="0"/>
              </a:rPr>
              <a:t>CEU.</a:t>
            </a: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Under </a:t>
            </a:r>
            <a:r>
              <a:rPr lang="en-US" sz="1050" b="1" kern="1200" dirty="0" smtClean="0">
                <a:solidFill>
                  <a:schemeClr val="tx1"/>
                </a:solidFill>
                <a:effectLst/>
                <a:latin typeface="Segoe"/>
                <a:cs typeface="Segoe UI" pitchFamily="34" charset="0"/>
              </a:rPr>
              <a:t>General</a:t>
            </a:r>
            <a:r>
              <a:rPr lang="en-US" sz="1050" kern="1200" dirty="0" smtClean="0">
                <a:solidFill>
                  <a:schemeClr val="tx1"/>
                </a:solidFill>
                <a:effectLst/>
                <a:latin typeface="Segoe"/>
                <a:cs typeface="Segoe UI" pitchFamily="34" charset="0"/>
              </a:rPr>
              <a:t>, ensure the check box labeled </a:t>
            </a:r>
            <a:r>
              <a:rPr lang="en-US" sz="1050" b="1" kern="1200" dirty="0" smtClean="0">
                <a:solidFill>
                  <a:schemeClr val="tx1"/>
                </a:solidFill>
                <a:effectLst/>
                <a:latin typeface="Segoe"/>
                <a:cs typeface="Segoe UI" pitchFamily="34" charset="0"/>
              </a:rPr>
              <a:t>Continuous</a:t>
            </a:r>
            <a:r>
              <a:rPr lang="en-US" sz="1050" kern="1200" dirty="0" smtClean="0">
                <a:solidFill>
                  <a:schemeClr val="tx1"/>
                </a:solidFill>
                <a:effectLst/>
                <a:latin typeface="Segoe"/>
                <a:cs typeface="Segoe UI" pitchFamily="34" charset="0"/>
              </a:rPr>
              <a:t> is clear. </a:t>
            </a:r>
          </a:p>
          <a:p>
            <a:pPr marL="228600" lvl="0" indent="-228600">
              <a:buFont typeface="+mj-lt"/>
              <a:buAutoNum type="arabicPeriod"/>
            </a:pPr>
            <a:r>
              <a:rPr lang="en-US" sz="1050" kern="1200" dirty="0" smtClean="0">
                <a:solidFill>
                  <a:schemeClr val="tx1"/>
                </a:solidFill>
                <a:effectLst/>
                <a:latin typeface="Segoe"/>
                <a:cs typeface="Segoe UI" pitchFamily="34" charset="0"/>
              </a:rPr>
              <a:t>Under </a:t>
            </a:r>
            <a:r>
              <a:rPr lang="en-US" sz="1050" b="1" kern="1200" dirty="0" smtClean="0">
                <a:solidFill>
                  <a:schemeClr val="tx1"/>
                </a:solidFill>
                <a:effectLst/>
                <a:latin typeface="Segoe"/>
                <a:cs typeface="Segoe UI" pitchFamily="34" charset="0"/>
              </a:rPr>
              <a:t>Performance</a:t>
            </a:r>
            <a:r>
              <a:rPr lang="en-US" sz="1050" kern="1200" dirty="0" smtClean="0">
                <a:solidFill>
                  <a:schemeClr val="tx1"/>
                </a:solidFill>
                <a:effectLst/>
                <a:latin typeface="Segoe"/>
                <a:cs typeface="Segoe UI" pitchFamily="34" charset="0"/>
              </a:rPr>
              <a:t>, select the </a:t>
            </a:r>
            <a:r>
              <a:rPr lang="en-US" sz="1050" b="1" kern="1200" dirty="0" err="1" smtClean="0">
                <a:solidFill>
                  <a:schemeClr val="tx1"/>
                </a:solidFill>
                <a:effectLst/>
                <a:latin typeface="Segoe"/>
                <a:cs typeface="Segoe UI" pitchFamily="34" charset="0"/>
              </a:rPr>
              <a:t>Preallocation</a:t>
            </a:r>
            <a:r>
              <a:rPr lang="en-US" sz="1050" kern="1200" dirty="0" smtClean="0">
                <a:solidFill>
                  <a:schemeClr val="tx1"/>
                </a:solidFill>
                <a:effectLst/>
                <a:latin typeface="Segoe"/>
                <a:cs typeface="Segoe UI" pitchFamily="34" charset="0"/>
              </a:rPr>
              <a:t> check box.</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Quantity of numbers </a:t>
            </a:r>
            <a:r>
              <a:rPr lang="en-US" sz="1050" kern="1200" dirty="0" smtClean="0">
                <a:solidFill>
                  <a:schemeClr val="tx1"/>
                </a:solidFill>
                <a:effectLst/>
                <a:latin typeface="Segoe"/>
                <a:cs typeface="Segoe UI" pitchFamily="34" charset="0"/>
              </a:rPr>
              <a:t>field, enter </a:t>
            </a:r>
            <a:r>
              <a:rPr lang="en-US" sz="1050" b="1" kern="1200" dirty="0" smtClean="0">
                <a:solidFill>
                  <a:schemeClr val="tx1"/>
                </a:solidFill>
                <a:effectLst/>
                <a:latin typeface="Segoe"/>
                <a:cs typeface="Segoe UI" pitchFamily="34" charset="0"/>
              </a:rPr>
              <a:t>50</a:t>
            </a:r>
            <a:r>
              <a:rPr lang="en-US" sz="1050" kern="1200" dirty="0" smtClean="0">
                <a:solidFill>
                  <a:schemeClr val="tx1"/>
                </a:solidFill>
                <a:effectLst/>
                <a:latin typeface="Segoe"/>
                <a:cs typeface="Segoe UI" pitchFamily="34" charset="0"/>
              </a:rPr>
              <a:t>. An AOS will only have to request a number from the database every 50th time it needs one.</a:t>
            </a:r>
          </a:p>
          <a:p>
            <a:pPr marL="228600" lvl="0" indent="-228600">
              <a:buFont typeface="+mj-lt"/>
              <a:buAutoNum type="arabicPeriod"/>
            </a:pPr>
            <a:r>
              <a:rPr lang="en-US" sz="1050" kern="1200" dirty="0" smtClean="0">
                <a:solidFill>
                  <a:schemeClr val="tx1"/>
                </a:solidFill>
                <a:effectLst/>
                <a:latin typeface="Segoe"/>
                <a:cs typeface="Segoe UI" pitchFamily="34" charset="0"/>
              </a:rPr>
              <a:t>Close the form.</a:t>
            </a:r>
          </a:p>
          <a:p>
            <a:pPr marL="0" lvl="0" indent="0">
              <a:buFont typeface="+mj-lt"/>
              <a:buNone/>
            </a:pPr>
            <a:endParaRPr lang="en-US" sz="1050" kern="1200" dirty="0" smtClean="0">
              <a:solidFill>
                <a:schemeClr val="tx1"/>
              </a:solidFill>
              <a:effectLst/>
              <a:latin typeface="Segoe"/>
              <a:cs typeface="Segoe UI" pitchFamily="34" charset="0"/>
            </a:endParaRP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
        <p:nvSpPr>
          <p:cNvPr id="6" name="Rectangle 5"/>
          <p:cNvSpPr/>
          <p:nvPr/>
        </p:nvSpPr>
        <p:spPr>
          <a:xfrm>
            <a:off x="1022015" y="5817508"/>
            <a:ext cx="5080000" cy="4872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latin typeface="Segoe"/>
                <a:cs typeface="Segoe UI" pitchFamily="34" charset="0"/>
              </a:rPr>
              <a:t>Important</a:t>
            </a:r>
            <a:r>
              <a:rPr lang="en-US" sz="1100" dirty="0" smtClean="0">
                <a:solidFill>
                  <a:schemeClr val="tx1"/>
                </a:solidFill>
                <a:latin typeface="Segoe"/>
                <a:cs typeface="Segoe UI" pitchFamily="34" charset="0"/>
              </a:rPr>
              <a:t>: If </a:t>
            </a:r>
            <a:r>
              <a:rPr lang="en-US" sz="1100" dirty="0">
                <a:solidFill>
                  <a:schemeClr val="tx1"/>
                </a:solidFill>
                <a:latin typeface="Segoe"/>
                <a:cs typeface="Segoe UI" pitchFamily="34" charset="0"/>
              </a:rPr>
              <a:t>the </a:t>
            </a:r>
            <a:r>
              <a:rPr lang="en-US" sz="1100" b="1" dirty="0">
                <a:solidFill>
                  <a:schemeClr val="tx1"/>
                </a:solidFill>
                <a:latin typeface="Segoe"/>
                <a:cs typeface="Segoe UI" pitchFamily="34" charset="0"/>
              </a:rPr>
              <a:t>Continuous</a:t>
            </a:r>
            <a:r>
              <a:rPr lang="en-US" sz="1100" dirty="0">
                <a:solidFill>
                  <a:schemeClr val="tx1"/>
                </a:solidFill>
                <a:latin typeface="Segoe"/>
                <a:cs typeface="Segoe UI" pitchFamily="34" charset="0"/>
              </a:rPr>
              <a:t> </a:t>
            </a:r>
            <a:r>
              <a:rPr lang="en-US" sz="1100" dirty="0" smtClean="0">
                <a:solidFill>
                  <a:schemeClr val="tx1"/>
                </a:solidFill>
                <a:latin typeface="Segoe"/>
                <a:cs typeface="Segoe UI" pitchFamily="34" charset="0"/>
              </a:rPr>
              <a:t>check box </a:t>
            </a:r>
            <a:r>
              <a:rPr lang="en-US" sz="1100" dirty="0">
                <a:solidFill>
                  <a:schemeClr val="tx1"/>
                </a:solidFill>
                <a:latin typeface="Segoe"/>
                <a:cs typeface="Segoe UI" pitchFamily="34" charset="0"/>
              </a:rPr>
              <a:t>is </a:t>
            </a:r>
            <a:r>
              <a:rPr lang="en-US" sz="1100" dirty="0" smtClean="0">
                <a:solidFill>
                  <a:schemeClr val="tx1"/>
                </a:solidFill>
                <a:latin typeface="Segoe"/>
                <a:cs typeface="Segoe UI" pitchFamily="34" charset="0"/>
              </a:rPr>
              <a:t>clear, but </a:t>
            </a:r>
            <a:r>
              <a:rPr lang="en-US" sz="1100" dirty="0">
                <a:solidFill>
                  <a:schemeClr val="tx1"/>
                </a:solidFill>
                <a:latin typeface="Segoe"/>
                <a:cs typeface="Segoe UI" pitchFamily="34" charset="0"/>
              </a:rPr>
              <a:t>no </a:t>
            </a:r>
            <a:r>
              <a:rPr lang="en-US" sz="1100" dirty="0" smtClean="0">
                <a:solidFill>
                  <a:schemeClr val="tx1"/>
                </a:solidFill>
                <a:latin typeface="Segoe"/>
                <a:cs typeface="Segoe UI" pitchFamily="34" charset="0"/>
              </a:rPr>
              <a:t>pre-allocation </a:t>
            </a:r>
            <a:r>
              <a:rPr lang="en-US" sz="1100" dirty="0">
                <a:solidFill>
                  <a:schemeClr val="tx1"/>
                </a:solidFill>
                <a:latin typeface="Segoe"/>
                <a:cs typeface="Segoe UI" pitchFamily="34" charset="0"/>
              </a:rPr>
              <a:t>quantity is entered, it is the same thing as if the </a:t>
            </a:r>
            <a:r>
              <a:rPr lang="en-US" sz="1100" b="1" dirty="0">
                <a:solidFill>
                  <a:schemeClr val="tx1"/>
                </a:solidFill>
                <a:latin typeface="Segoe"/>
                <a:cs typeface="Segoe UI" pitchFamily="34" charset="0"/>
              </a:rPr>
              <a:t>Continuous</a:t>
            </a:r>
            <a:r>
              <a:rPr lang="en-US" sz="1100" dirty="0">
                <a:solidFill>
                  <a:schemeClr val="tx1"/>
                </a:solidFill>
                <a:latin typeface="Segoe"/>
                <a:cs typeface="Segoe UI" pitchFamily="34" charset="0"/>
              </a:rPr>
              <a:t> </a:t>
            </a:r>
            <a:r>
              <a:rPr lang="en-US" sz="1100" dirty="0" smtClean="0">
                <a:solidFill>
                  <a:schemeClr val="tx1"/>
                </a:solidFill>
                <a:latin typeface="Segoe"/>
                <a:cs typeface="Segoe UI" pitchFamily="34" charset="0"/>
              </a:rPr>
              <a:t>check box was </a:t>
            </a:r>
            <a:r>
              <a:rPr lang="en-US" sz="1100" dirty="0">
                <a:solidFill>
                  <a:schemeClr val="tx1"/>
                </a:solidFill>
                <a:latin typeface="Segoe"/>
                <a:cs typeface="Segoe UI" pitchFamily="34" charset="0"/>
              </a:rPr>
              <a:t>enabled.   </a:t>
            </a:r>
          </a:p>
        </p:txBody>
      </p:sp>
    </p:spTree>
    <p:extLst>
      <p:ext uri="{BB962C8B-B14F-4D97-AF65-F5344CB8AC3E}">
        <p14:creationId xmlns:p14="http://schemas.microsoft.com/office/powerpoint/2010/main" val="4064621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488218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78983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385720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2741570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2225832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122507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The </a:t>
            </a:r>
            <a:r>
              <a:rPr lang="en-US" b="1" dirty="0" smtClean="0">
                <a:latin typeface="Segoe"/>
                <a:ea typeface="Segoe UI" pitchFamily="34" charset="0"/>
                <a:cs typeface="Segoe UI" pitchFamily="34" charset="0"/>
              </a:rPr>
              <a:t>User Options </a:t>
            </a:r>
            <a:r>
              <a:rPr lang="en-US" dirty="0" smtClean="0">
                <a:latin typeface="Segoe"/>
                <a:ea typeface="Segoe UI" pitchFamily="34" charset="0"/>
                <a:cs typeface="Segoe UI" pitchFamily="34" charset="0"/>
              </a:rPr>
              <a:t>form allows Administrators the ability to set default information about a user such as:</a:t>
            </a:r>
          </a:p>
          <a:p>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dirty="0" smtClean="0">
                <a:latin typeface="Segoe"/>
                <a:ea typeface="Segoe UI" pitchFamily="34" charset="0"/>
                <a:cs typeface="Segoe UI" pitchFamily="34" charset="0"/>
              </a:rPr>
              <a:t>Default company</a:t>
            </a:r>
          </a:p>
          <a:p>
            <a:pPr marL="171450" lvl="0" indent="-171450">
              <a:buFont typeface="Arial" pitchFamily="34" charset="0"/>
              <a:buChar char="•"/>
            </a:pPr>
            <a:r>
              <a:rPr lang="en-US" dirty="0" smtClean="0">
                <a:latin typeface="Segoe"/>
                <a:ea typeface="Segoe UI" pitchFamily="34" charset="0"/>
                <a:cs typeface="Segoe UI" pitchFamily="34" charset="0"/>
              </a:rPr>
              <a:t>Status bar</a:t>
            </a:r>
          </a:p>
          <a:p>
            <a:pPr marL="171450" lvl="0" indent="-171450">
              <a:buFont typeface="Arial" pitchFamily="34" charset="0"/>
              <a:buChar char="•"/>
            </a:pPr>
            <a:r>
              <a:rPr lang="en-US" dirty="0" smtClean="0">
                <a:latin typeface="Segoe"/>
                <a:ea typeface="Segoe UI" pitchFamily="34" charset="0"/>
                <a:cs typeface="Segoe UI" pitchFamily="34" charset="0"/>
              </a:rPr>
              <a:t>Application object layer display </a:t>
            </a:r>
          </a:p>
          <a:p>
            <a:pPr marL="171450" lvl="0" indent="-171450">
              <a:buFont typeface="Arial" pitchFamily="34" charset="0"/>
              <a:buChar char="•"/>
            </a:pPr>
            <a:r>
              <a:rPr lang="en-US" dirty="0" smtClean="0">
                <a:latin typeface="Segoe"/>
                <a:ea typeface="Segoe UI" pitchFamily="34" charset="0"/>
                <a:cs typeface="Segoe UI" pitchFamily="34" charset="0"/>
              </a:rPr>
              <a:t>Debug mode</a:t>
            </a:r>
          </a:p>
          <a:p>
            <a:pPr marL="171450" lvl="0" indent="-171450">
              <a:buFont typeface="Arial" pitchFamily="34" charset="0"/>
              <a:buChar char="•"/>
            </a:pPr>
            <a:r>
              <a:rPr lang="en-US" dirty="0" smtClean="0">
                <a:latin typeface="Segoe"/>
                <a:ea typeface="Segoe UI" pitchFamily="34" charset="0"/>
                <a:cs typeface="Segoe UI" pitchFamily="34" charset="0"/>
              </a:rPr>
              <a:t>Usage data</a:t>
            </a:r>
          </a:p>
          <a:p>
            <a:pPr marL="0" lvl="0" indent="0">
              <a:buFont typeface="Arial" pitchFamily="34" charset="0"/>
              <a:buNone/>
            </a:pPr>
            <a:endParaRPr lang="en-US" dirty="0" smtClean="0">
              <a:latin typeface="Segoe"/>
              <a:ea typeface="Segoe UI" pitchFamily="34" charset="0"/>
              <a:cs typeface="Segoe UI" pitchFamily="34" charset="0"/>
            </a:endParaRPr>
          </a:p>
          <a:p>
            <a:r>
              <a:rPr lang="en-US" b="1" dirty="0" smtClean="0">
                <a:latin typeface="Segoe"/>
                <a:ea typeface="Segoe UI" pitchFamily="34" charset="0"/>
                <a:cs typeface="Segoe UI" pitchFamily="34" charset="0"/>
              </a:rPr>
              <a:t>Procedure: Change User Options</a:t>
            </a:r>
          </a:p>
          <a:p>
            <a:endParaRPr lang="en-US" b="1"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Gary, the Systems Administrator, wants to change his user options: </a:t>
            </a:r>
          </a:p>
          <a:p>
            <a:endParaRPr lang="en-US" dirty="0" smtClean="0">
              <a:latin typeface="Segoe"/>
              <a:ea typeface="Segoe UI" pitchFamily="34" charset="0"/>
              <a:cs typeface="Segoe UI" pitchFamily="34" charset="0"/>
            </a:endParaRPr>
          </a:p>
          <a:p>
            <a:pPr marL="228600" lvl="0" indent="-228600">
              <a:buFont typeface="+mj-lt"/>
              <a:buAutoNum type="arabicPeriod"/>
            </a:pPr>
            <a:r>
              <a:rPr lang="en-US" dirty="0" smtClean="0">
                <a:latin typeface="Segoe"/>
                <a:ea typeface="Segoe UI" pitchFamily="34" charset="0"/>
                <a:cs typeface="Segoe UI" pitchFamily="34" charset="0"/>
              </a:rPr>
              <a:t>Open </a:t>
            </a:r>
            <a:r>
              <a:rPr lang="en-US" b="1" dirty="0" smtClean="0">
                <a:latin typeface="Segoe"/>
                <a:ea typeface="Segoe UI" pitchFamily="34" charset="0"/>
                <a:cs typeface="Segoe UI" pitchFamily="34" charset="0"/>
              </a:rPr>
              <a:t>File&gt;Tools&gt;Options</a:t>
            </a:r>
            <a:r>
              <a:rPr lang="en-US" dirty="0" smtClean="0">
                <a:latin typeface="Segoe"/>
                <a:ea typeface="Segoe UI" pitchFamily="34" charset="0"/>
                <a:cs typeface="Segoe UI" pitchFamily="34" charset="0"/>
              </a:rPr>
              <a:t>. </a:t>
            </a:r>
          </a:p>
          <a:p>
            <a:pPr marL="222241" lvl="2" indent="0">
              <a:buNone/>
            </a:pPr>
            <a:r>
              <a:rPr lang="en-US" dirty="0" smtClean="0">
                <a:latin typeface="Segoe"/>
                <a:ea typeface="Segoe UI" pitchFamily="34" charset="0"/>
                <a:cs typeface="Segoe UI" pitchFamily="34" charset="0"/>
              </a:rPr>
              <a:t>The screenshot on the slide above shows the </a:t>
            </a:r>
            <a:r>
              <a:rPr lang="en-US" b="1" dirty="0" smtClean="0">
                <a:latin typeface="Segoe"/>
                <a:ea typeface="Segoe UI" pitchFamily="34" charset="0"/>
                <a:cs typeface="Segoe UI" pitchFamily="34" charset="0"/>
              </a:rPr>
              <a:t>User Options </a:t>
            </a:r>
            <a:r>
              <a:rPr lang="en-US" dirty="0" smtClean="0">
                <a:latin typeface="Segoe"/>
                <a:ea typeface="Segoe UI" pitchFamily="34" charset="0"/>
                <a:cs typeface="Segoe UI" pitchFamily="34" charset="0"/>
              </a:rPr>
              <a:t>form.</a:t>
            </a:r>
          </a:p>
          <a:p>
            <a:pPr marL="228600" lvl="0" indent="-228600">
              <a:buFont typeface="+mj-lt"/>
              <a:buAutoNum type="arabicPeriod"/>
            </a:pPr>
            <a:r>
              <a:rPr lang="en-US" dirty="0" smtClean="0">
                <a:latin typeface="Segoe"/>
                <a:ea typeface="Segoe UI" pitchFamily="34" charset="0"/>
                <a:cs typeface="Segoe UI" pitchFamily="34" charset="0"/>
              </a:rPr>
              <a:t>Click the </a:t>
            </a:r>
            <a:r>
              <a:rPr lang="en-US" b="1" dirty="0" smtClean="0">
                <a:latin typeface="Segoe"/>
                <a:ea typeface="Segoe UI" pitchFamily="34" charset="0"/>
                <a:cs typeface="Segoe UI" pitchFamily="34" charset="0"/>
              </a:rPr>
              <a:t>General</a:t>
            </a:r>
            <a:r>
              <a:rPr lang="en-US" dirty="0" smtClean="0">
                <a:latin typeface="Segoe"/>
                <a:ea typeface="Segoe UI" pitchFamily="34" charset="0"/>
                <a:cs typeface="Segoe UI" pitchFamily="34" charset="0"/>
              </a:rPr>
              <a:t> link.</a:t>
            </a:r>
          </a:p>
          <a:p>
            <a:pPr marL="495300" lvl="1" indent="-228600">
              <a:buFont typeface="+mj-lt"/>
              <a:buAutoNum type="alphaLcPeriod"/>
            </a:pPr>
            <a:r>
              <a:rPr lang="en-US" dirty="0" smtClean="0">
                <a:latin typeface="Segoe"/>
                <a:ea typeface="Segoe UI" pitchFamily="34" charset="0"/>
                <a:cs typeface="Segoe UI" pitchFamily="34" charset="0"/>
              </a:rPr>
              <a:t>Set </a:t>
            </a:r>
            <a:r>
              <a:rPr lang="en-US" b="1" dirty="0" smtClean="0">
                <a:latin typeface="Segoe"/>
                <a:ea typeface="Segoe UI" pitchFamily="34" charset="0"/>
                <a:cs typeface="Segoe UI" pitchFamily="34" charset="0"/>
              </a:rPr>
              <a:t>Start company accounts </a:t>
            </a:r>
            <a:r>
              <a:rPr lang="en-US" dirty="0" smtClean="0">
                <a:latin typeface="Segoe"/>
                <a:ea typeface="Segoe UI" pitchFamily="34" charset="0"/>
                <a:cs typeface="Segoe UI" pitchFamily="34" charset="0"/>
              </a:rPr>
              <a:t>= CEU.</a:t>
            </a:r>
          </a:p>
          <a:p>
            <a:pPr marL="228600" lvl="0" indent="-228600">
              <a:buFont typeface="+mj-lt"/>
              <a:buAutoNum type="arabicPeriod"/>
            </a:pPr>
            <a:r>
              <a:rPr lang="en-US" dirty="0">
                <a:latin typeface="Segoe"/>
                <a:ea typeface="Segoe UI" pitchFamily="34" charset="0"/>
                <a:cs typeface="Segoe UI" pitchFamily="34" charset="0"/>
              </a:rPr>
              <a:t>Click the </a:t>
            </a:r>
            <a:r>
              <a:rPr lang="en-US" b="1" dirty="0" smtClean="0">
                <a:latin typeface="Segoe"/>
                <a:ea typeface="Segoe UI" pitchFamily="34" charset="0"/>
                <a:cs typeface="Segoe UI" pitchFamily="34" charset="0"/>
              </a:rPr>
              <a:t>Status bar </a:t>
            </a:r>
            <a:r>
              <a:rPr lang="en-US" dirty="0" smtClean="0">
                <a:latin typeface="Segoe"/>
                <a:ea typeface="Segoe UI" pitchFamily="34" charset="0"/>
                <a:cs typeface="Segoe UI" pitchFamily="34" charset="0"/>
              </a:rPr>
              <a:t>link and select the following options:</a:t>
            </a:r>
          </a:p>
          <a:p>
            <a:pPr marL="495300" lvl="1" indent="-228600">
              <a:buFont typeface="+mj-lt"/>
              <a:buAutoNum type="alphaLcPeriod"/>
            </a:pPr>
            <a:r>
              <a:rPr lang="en-US" dirty="0" smtClean="0">
                <a:latin typeface="Segoe"/>
                <a:ea typeface="Segoe UI" pitchFamily="34" charset="0"/>
              </a:rPr>
              <a:t>Show clock</a:t>
            </a:r>
          </a:p>
          <a:p>
            <a:pPr marL="495300" lvl="1" indent="-228600">
              <a:buFont typeface="+mj-lt"/>
              <a:buAutoNum type="alphaLcPeriod"/>
            </a:pPr>
            <a:r>
              <a:rPr lang="en-US" dirty="0" smtClean="0">
                <a:latin typeface="Segoe"/>
                <a:ea typeface="Segoe UI" pitchFamily="34" charset="0"/>
              </a:rPr>
              <a:t>Show company accounts</a:t>
            </a:r>
          </a:p>
          <a:p>
            <a:pPr marL="495300" lvl="1" indent="-228600">
              <a:buFont typeface="+mj-lt"/>
              <a:buAutoNum type="alphaLcPeriod"/>
            </a:pPr>
            <a:r>
              <a:rPr lang="en-US" dirty="0" smtClean="0">
                <a:latin typeface="Segoe"/>
                <a:ea typeface="Segoe UI" pitchFamily="34" charset="0"/>
              </a:rPr>
              <a:t>Show user ID</a:t>
            </a:r>
          </a:p>
          <a:p>
            <a:pPr marL="228600" lvl="0" indent="-228600">
              <a:buFont typeface="+mj-lt"/>
              <a:buAutoNum type="arabicPeriod"/>
            </a:pPr>
            <a:r>
              <a:rPr lang="en-US" dirty="0">
                <a:latin typeface="Segoe"/>
                <a:ea typeface="Segoe UI" pitchFamily="34" charset="0"/>
                <a:cs typeface="Segoe UI" pitchFamily="34" charset="0"/>
              </a:rPr>
              <a:t>Click the </a:t>
            </a:r>
            <a:r>
              <a:rPr lang="en-US" b="1" dirty="0" smtClean="0">
                <a:latin typeface="Segoe"/>
                <a:ea typeface="Segoe UI" pitchFamily="34" charset="0"/>
                <a:cs typeface="Segoe UI" pitchFamily="34" charset="0"/>
              </a:rPr>
              <a:t>Development</a:t>
            </a:r>
            <a:r>
              <a:rPr lang="en-US" dirty="0" smtClean="0">
                <a:latin typeface="Segoe"/>
                <a:ea typeface="Segoe UI" pitchFamily="34" charset="0"/>
                <a:cs typeface="Segoe UI" pitchFamily="34" charset="0"/>
              </a:rPr>
              <a:t> link.</a:t>
            </a:r>
          </a:p>
          <a:p>
            <a:pPr marL="438150" lvl="1" indent="-171450">
              <a:buFont typeface="Arial" panose="020B0604020202020204" pitchFamily="34" charset="0"/>
              <a:buChar char="•"/>
            </a:pPr>
            <a:r>
              <a:rPr lang="en-US" dirty="0" smtClean="0">
                <a:latin typeface="Segoe"/>
                <a:ea typeface="Segoe UI" pitchFamily="34" charset="0"/>
              </a:rPr>
              <a:t>Set Application object layer = Show all layers</a:t>
            </a:r>
          </a:p>
          <a:p>
            <a:pPr marL="228600" lvl="0" indent="-228600">
              <a:buFont typeface="+mj-lt"/>
              <a:buAutoNum type="arabicPeriod"/>
            </a:pPr>
            <a:r>
              <a:rPr lang="en-US" dirty="0" smtClean="0">
                <a:latin typeface="Segoe"/>
                <a:ea typeface="Segoe UI" pitchFamily="34" charset="0"/>
                <a:cs typeface="Segoe UI" pitchFamily="34" charset="0"/>
              </a:rPr>
              <a:t>Click </a:t>
            </a:r>
            <a:r>
              <a:rPr lang="en-US" b="1" dirty="0" smtClean="0">
                <a:latin typeface="Segoe"/>
                <a:ea typeface="Segoe UI" pitchFamily="34" charset="0"/>
                <a:cs typeface="Segoe UI" pitchFamily="34" charset="0"/>
              </a:rPr>
              <a:t>Apply</a:t>
            </a:r>
            <a:r>
              <a:rPr lang="en-US" dirty="0" smtClean="0">
                <a:latin typeface="Segoe"/>
                <a:ea typeface="Segoe UI" pitchFamily="34" charset="0"/>
                <a:cs typeface="Segoe UI" pitchFamily="34" charset="0"/>
              </a:rPr>
              <a:t>.</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1526328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407880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cs typeface="Segoe UI" pitchFamily="34" charset="0"/>
              </a:rPr>
              <a:t>Scenario:  Clear Usage Data</a:t>
            </a:r>
          </a:p>
          <a:p>
            <a:endParaRPr lang="en-US" sz="1050" b="1" kern="1200" dirty="0" smtClean="0">
              <a:solidFill>
                <a:schemeClr val="tx1"/>
              </a:solidFill>
              <a:effectLst/>
              <a:latin typeface="Segoe"/>
              <a:cs typeface="Segoe UI" pitchFamily="34" charset="0"/>
            </a:endParaRPr>
          </a:p>
          <a:p>
            <a:r>
              <a:rPr lang="en-US" sz="1050" b="0" kern="1200" dirty="0" smtClean="0">
                <a:solidFill>
                  <a:schemeClr val="tx1"/>
                </a:solidFill>
                <a:effectLst/>
                <a:latin typeface="Segoe"/>
                <a:cs typeface="Segoe UI" pitchFamily="34" charset="0"/>
              </a:rPr>
              <a:t>You hear that Nancy is having issues printing a report. You suspect it is corrupt usage data, so you want to clear usage data for Nancy and no other users.</a:t>
            </a:r>
          </a:p>
          <a:p>
            <a:endParaRPr lang="en-US" sz="1050" b="1" kern="1200" dirty="0" smtClean="0">
              <a:solidFill>
                <a:schemeClr val="tx1"/>
              </a:solidFill>
              <a:effectLst/>
              <a:latin typeface="Segoe"/>
              <a:cs typeface="Segoe UI" pitchFamily="34" charset="0"/>
            </a:endParaRPr>
          </a:p>
          <a:p>
            <a:r>
              <a:rPr lang="en-US" sz="1050" b="1" kern="1200" dirty="0" smtClean="0">
                <a:solidFill>
                  <a:schemeClr val="tx1"/>
                </a:solidFill>
                <a:effectLst/>
                <a:latin typeface="Segoe"/>
                <a:cs typeface="Segoe UI" pitchFamily="34" charset="0"/>
              </a:rPr>
              <a:t>Procedure: Clear Usage Data</a:t>
            </a:r>
          </a:p>
          <a:p>
            <a:endParaRPr lang="en-US" sz="1050" b="1"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Open </a:t>
            </a:r>
            <a:r>
              <a:rPr lang="en-US" sz="1050" b="1" kern="1200" dirty="0" smtClean="0">
                <a:solidFill>
                  <a:schemeClr val="tx1"/>
                </a:solidFill>
                <a:effectLst/>
                <a:latin typeface="Segoe"/>
                <a:cs typeface="Segoe UI" pitchFamily="34" charset="0"/>
              </a:rPr>
              <a:t>System administration </a:t>
            </a:r>
            <a:r>
              <a:rPr lang="en-US" sz="1050" kern="1200" dirty="0" smtClean="0">
                <a:solidFill>
                  <a:schemeClr val="tx1"/>
                </a:solidFill>
                <a:effectLst/>
                <a:latin typeface="Segoe"/>
                <a:cs typeface="Segoe UI" pitchFamily="34" charset="0"/>
              </a:rPr>
              <a:t>&gt; </a:t>
            </a:r>
            <a:r>
              <a:rPr lang="en-US" sz="1050" b="1" kern="1200" dirty="0" smtClean="0">
                <a:solidFill>
                  <a:schemeClr val="tx1"/>
                </a:solidFill>
                <a:effectLst/>
                <a:latin typeface="Segoe"/>
                <a:cs typeface="Segoe UI" pitchFamily="34" charset="0"/>
              </a:rPr>
              <a:t>Common</a:t>
            </a:r>
            <a:r>
              <a:rPr lang="en-US" sz="1050" kern="1200" dirty="0" smtClean="0">
                <a:solidFill>
                  <a:schemeClr val="tx1"/>
                </a:solidFill>
                <a:effectLst/>
                <a:latin typeface="Segoe"/>
                <a:cs typeface="Segoe UI" pitchFamily="34" charset="0"/>
              </a:rPr>
              <a:t> &gt; </a:t>
            </a:r>
            <a:r>
              <a:rPr lang="en-US" sz="1050" b="1" kern="1200" dirty="0" smtClean="0">
                <a:solidFill>
                  <a:schemeClr val="tx1"/>
                </a:solidFill>
                <a:effectLst/>
                <a:latin typeface="Segoe"/>
                <a:cs typeface="Segoe UI" pitchFamily="34" charset="0"/>
              </a:rPr>
              <a:t>Users</a:t>
            </a:r>
            <a:r>
              <a:rPr lang="en-US" sz="1050" kern="1200" dirty="0" smtClean="0">
                <a:solidFill>
                  <a:schemeClr val="tx1"/>
                </a:solidFill>
                <a:effectLst/>
                <a:latin typeface="Segoe"/>
                <a:cs typeface="Segoe UI" pitchFamily="34" charset="0"/>
              </a:rPr>
              <a:t>.</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a:t>
            </a:r>
            <a:r>
              <a:rPr lang="en-US" sz="1050" b="1" kern="1200" dirty="0" smtClean="0">
                <a:solidFill>
                  <a:schemeClr val="tx1"/>
                </a:solidFill>
                <a:effectLst/>
                <a:latin typeface="Segoe"/>
                <a:cs typeface="Segoe UI" pitchFamily="34" charset="0"/>
              </a:rPr>
              <a:t>Nancy </a:t>
            </a:r>
            <a:r>
              <a:rPr lang="en-US" sz="1050" kern="1200" dirty="0" smtClean="0">
                <a:solidFill>
                  <a:schemeClr val="tx1"/>
                </a:solidFill>
                <a:effectLst/>
                <a:latin typeface="Segoe"/>
                <a:cs typeface="Segoe UI" pitchFamily="34" charset="0"/>
              </a:rPr>
              <a:t>and click </a:t>
            </a:r>
            <a:r>
              <a:rPr lang="en-US" sz="1050" b="1" kern="1200" dirty="0" smtClean="0">
                <a:solidFill>
                  <a:schemeClr val="tx1"/>
                </a:solidFill>
                <a:effectLst/>
                <a:latin typeface="Segoe"/>
                <a:cs typeface="Segoe UI" pitchFamily="34" charset="0"/>
              </a:rPr>
              <a:t>Edit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a:t>
            </a:r>
            <a:r>
              <a:rPr lang="en-US" sz="1050" b="1" kern="1200" dirty="0" smtClean="0">
                <a:solidFill>
                  <a:schemeClr val="tx1"/>
                </a:solidFill>
                <a:effectLst/>
                <a:latin typeface="Segoe"/>
                <a:cs typeface="Segoe UI" pitchFamily="34" charset="0"/>
              </a:rPr>
              <a:t>Options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the </a:t>
            </a:r>
            <a:r>
              <a:rPr lang="en-US" sz="1050" b="1" kern="1200" dirty="0" smtClean="0">
                <a:solidFill>
                  <a:schemeClr val="tx1"/>
                </a:solidFill>
                <a:effectLst/>
                <a:latin typeface="Segoe"/>
                <a:cs typeface="Segoe UI" pitchFamily="34" charset="0"/>
              </a:rPr>
              <a:t>Usage data</a:t>
            </a:r>
            <a:r>
              <a:rPr lang="en-US" sz="1050" kern="1200" dirty="0" smtClean="0">
                <a:solidFill>
                  <a:schemeClr val="tx1"/>
                </a:solidFill>
                <a:effectLst/>
                <a:latin typeface="Segoe"/>
                <a:cs typeface="Segoe UI" pitchFamily="34" charset="0"/>
              </a:rPr>
              <a:t> button.</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147041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1646756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3143936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92500"/>
          </a:bodyPr>
          <a:lstStyle/>
          <a:p>
            <a:r>
              <a:rPr lang="en-US" sz="1100" kern="1200" dirty="0" smtClean="0">
                <a:solidFill>
                  <a:schemeClr val="tx1"/>
                </a:solidFill>
                <a:effectLst/>
                <a:latin typeface="Segoe"/>
                <a:cs typeface="Segoe UI" pitchFamily="34" charset="0"/>
              </a:rPr>
              <a:t>To configure the index to use data compression, follow these steps:</a:t>
            </a:r>
          </a:p>
          <a:p>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To check the size of the </a:t>
            </a:r>
            <a:r>
              <a:rPr lang="en-US" sz="1100" b="1" kern="1200" dirty="0" err="1" smtClean="0">
                <a:solidFill>
                  <a:schemeClr val="tx1"/>
                </a:solidFill>
                <a:effectLst/>
                <a:latin typeface="Segoe"/>
                <a:cs typeface="Segoe UI" pitchFamily="34" charset="0"/>
              </a:rPr>
              <a:t>InventTrans</a:t>
            </a:r>
            <a:r>
              <a:rPr lang="en-US" sz="1100" kern="1200" dirty="0" smtClean="0">
                <a:solidFill>
                  <a:schemeClr val="tx1"/>
                </a:solidFill>
                <a:effectLst/>
                <a:latin typeface="Segoe"/>
                <a:cs typeface="Segoe UI" pitchFamily="34" charset="0"/>
              </a:rPr>
              <a:t> table, open </a:t>
            </a:r>
            <a:r>
              <a:rPr lang="en-US" sz="1100" b="1" kern="1200" dirty="0" smtClean="0">
                <a:solidFill>
                  <a:schemeClr val="tx1"/>
                </a:solidFill>
                <a:effectLst/>
                <a:latin typeface="Segoe"/>
                <a:cs typeface="Segoe UI" pitchFamily="34" charset="0"/>
              </a:rPr>
              <a:t>SQL Server Management Studio</a:t>
            </a:r>
            <a:r>
              <a:rPr lang="en-US" sz="1100" kern="1200" dirty="0" smtClean="0">
                <a:solidFill>
                  <a:schemeClr val="tx1"/>
                </a:solidFill>
                <a:effectLst/>
                <a:latin typeface="Segoe"/>
                <a:cs typeface="Segoe UI" pitchFamily="34" charset="0"/>
              </a:rPr>
              <a:t> &gt; </a:t>
            </a:r>
            <a:r>
              <a:rPr lang="en-US" sz="1100" b="1" kern="1200" dirty="0" smtClean="0">
                <a:solidFill>
                  <a:schemeClr val="tx1"/>
                </a:solidFill>
                <a:effectLst/>
                <a:latin typeface="Segoe"/>
                <a:cs typeface="Segoe UI" pitchFamily="34" charset="0"/>
              </a:rPr>
              <a:t>New Query</a:t>
            </a:r>
            <a:r>
              <a:rPr lang="en-US" sz="1100" kern="1200" dirty="0" smtClean="0">
                <a:solidFill>
                  <a:schemeClr val="tx1"/>
                </a:solidFill>
                <a:effectLst/>
                <a:latin typeface="Segoe"/>
                <a:cs typeface="Segoe UI" pitchFamily="34" charset="0"/>
              </a:rPr>
              <a:t>.  </a:t>
            </a:r>
          </a:p>
          <a:p>
            <a:pPr marL="228600" lvl="0" indent="-228600">
              <a:buFont typeface="+mj-lt"/>
              <a:buAutoNum type="arabicPeriod"/>
            </a:pPr>
            <a:r>
              <a:rPr lang="en-US" sz="1100" kern="1200" dirty="0" smtClean="0">
                <a:solidFill>
                  <a:schemeClr val="tx1"/>
                </a:solidFill>
                <a:effectLst/>
                <a:latin typeface="Segoe"/>
                <a:cs typeface="Segoe UI" pitchFamily="34" charset="0"/>
              </a:rPr>
              <a:t>Type the following command and press </a:t>
            </a:r>
            <a:r>
              <a:rPr lang="en-US" sz="1100" b="1" kern="1200" dirty="0" smtClean="0">
                <a:solidFill>
                  <a:schemeClr val="tx1"/>
                </a:solidFill>
                <a:effectLst/>
                <a:latin typeface="Segoe"/>
                <a:cs typeface="Segoe UI" pitchFamily="34" charset="0"/>
              </a:rPr>
              <a:t>F5</a:t>
            </a:r>
            <a:r>
              <a:rPr lang="en-US" sz="1100" kern="1200" dirty="0" smtClean="0">
                <a:solidFill>
                  <a:schemeClr val="tx1"/>
                </a:solidFill>
                <a:effectLst/>
                <a:latin typeface="Segoe"/>
                <a:cs typeface="Segoe UI" pitchFamily="34" charset="0"/>
              </a:rPr>
              <a:t> to execute:</a:t>
            </a:r>
          </a:p>
          <a:p>
            <a:pPr marL="457200" lvl="1" indent="0">
              <a:buFont typeface="+mj-lt"/>
              <a:buNone/>
            </a:pPr>
            <a:r>
              <a:rPr lang="en-US" sz="1100" i="1" kern="1200" dirty="0" smtClean="0">
                <a:solidFill>
                  <a:schemeClr val="tx1"/>
                </a:solidFill>
                <a:effectLst/>
                <a:latin typeface="Segoe"/>
                <a:cs typeface="Segoe UI" pitchFamily="34" charset="0"/>
              </a:rPr>
              <a:t>USE </a:t>
            </a:r>
            <a:r>
              <a:rPr lang="en-US" sz="1100" i="1" kern="1200" dirty="0" err="1" smtClean="0">
                <a:solidFill>
                  <a:schemeClr val="tx1"/>
                </a:solidFill>
                <a:effectLst/>
                <a:latin typeface="Segoe"/>
                <a:cs typeface="Segoe UI" pitchFamily="34" charset="0"/>
              </a:rPr>
              <a:t>MicrosoftDynamicsAX</a:t>
            </a:r>
            <a:endParaRPr lang="en-US" sz="1100" kern="1200" dirty="0" smtClean="0">
              <a:solidFill>
                <a:schemeClr val="tx1"/>
              </a:solidFill>
              <a:effectLst/>
              <a:latin typeface="Segoe"/>
              <a:cs typeface="Segoe UI" pitchFamily="34" charset="0"/>
            </a:endParaRPr>
          </a:p>
          <a:p>
            <a:pPr marL="457200" lvl="1" indent="0">
              <a:buFont typeface="+mj-lt"/>
              <a:buNone/>
            </a:pPr>
            <a:r>
              <a:rPr lang="en-US" sz="1100" i="1" kern="1200" dirty="0" smtClean="0">
                <a:solidFill>
                  <a:schemeClr val="tx1"/>
                </a:solidFill>
                <a:effectLst/>
                <a:latin typeface="Segoe"/>
                <a:cs typeface="Segoe UI" pitchFamily="34" charset="0"/>
              </a:rPr>
              <a:t>GO</a:t>
            </a:r>
            <a:endParaRPr lang="en-US" sz="1100" kern="1200" dirty="0" smtClean="0">
              <a:solidFill>
                <a:schemeClr val="tx1"/>
              </a:solidFill>
              <a:effectLst/>
              <a:latin typeface="Segoe"/>
              <a:cs typeface="Segoe UI" pitchFamily="34" charset="0"/>
            </a:endParaRPr>
          </a:p>
          <a:p>
            <a:pPr marL="457200" lvl="1" indent="0">
              <a:buFont typeface="+mj-lt"/>
              <a:buNone/>
            </a:pPr>
            <a:r>
              <a:rPr lang="en-US" sz="1100" i="1" kern="1200" dirty="0" smtClean="0">
                <a:solidFill>
                  <a:schemeClr val="tx1"/>
                </a:solidFill>
                <a:effectLst/>
                <a:latin typeface="Segoe"/>
                <a:cs typeface="Segoe UI" pitchFamily="34" charset="0"/>
              </a:rPr>
              <a:t>EXEC </a:t>
            </a:r>
            <a:r>
              <a:rPr lang="en-US" sz="1100" i="1" kern="1200" dirty="0" err="1" smtClean="0">
                <a:solidFill>
                  <a:schemeClr val="tx1"/>
                </a:solidFill>
                <a:effectLst/>
                <a:latin typeface="Segoe"/>
                <a:cs typeface="Segoe UI" pitchFamily="34" charset="0"/>
              </a:rPr>
              <a:t>sp_spaceused</a:t>
            </a:r>
            <a:r>
              <a:rPr lang="en-US" sz="1100" i="1" kern="1200" dirty="0" smtClean="0">
                <a:solidFill>
                  <a:schemeClr val="tx1"/>
                </a:solidFill>
                <a:effectLst/>
                <a:latin typeface="Segoe"/>
                <a:cs typeface="Segoe UI" pitchFamily="34" charset="0"/>
              </a:rPr>
              <a:t> </a:t>
            </a:r>
            <a:r>
              <a:rPr lang="en-US" sz="1100" i="1" kern="1200" dirty="0" err="1" smtClean="0">
                <a:solidFill>
                  <a:schemeClr val="tx1"/>
                </a:solidFill>
                <a:effectLst/>
                <a:latin typeface="Segoe"/>
                <a:cs typeface="Segoe UI" pitchFamily="34" charset="0"/>
              </a:rPr>
              <a:t>InventTrans</a:t>
            </a:r>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Note the value for </a:t>
            </a:r>
            <a:r>
              <a:rPr lang="en-US" sz="1100" b="1" kern="1200" dirty="0" smtClean="0">
                <a:solidFill>
                  <a:schemeClr val="tx1"/>
                </a:solidFill>
                <a:effectLst/>
                <a:latin typeface="Segoe"/>
                <a:cs typeface="Segoe UI" pitchFamily="34" charset="0"/>
              </a:rPr>
              <a:t>data</a:t>
            </a:r>
            <a:r>
              <a:rPr lang="en-US" sz="1100" kern="1200" dirty="0" smtClean="0">
                <a:solidFill>
                  <a:schemeClr val="tx1"/>
                </a:solidFill>
                <a:effectLst/>
                <a:latin typeface="Segoe"/>
                <a:cs typeface="Segoe UI" pitchFamily="34" charset="0"/>
              </a:rPr>
              <a:t> in KB. </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Table Properties</a:t>
            </a:r>
            <a:r>
              <a:rPr lang="en-US" sz="1100" kern="1200" dirty="0" smtClean="0">
                <a:solidFill>
                  <a:schemeClr val="tx1"/>
                </a:solidFill>
                <a:effectLst/>
                <a:latin typeface="Segoe"/>
                <a:cs typeface="Segoe UI" pitchFamily="34" charset="0"/>
              </a:rPr>
              <a:t> form, click </a:t>
            </a:r>
            <a:r>
              <a:rPr lang="en-US" sz="1100" b="1" kern="1200" dirty="0" smtClean="0">
                <a:solidFill>
                  <a:schemeClr val="tx1"/>
                </a:solidFill>
                <a:effectLst/>
                <a:latin typeface="Segoe"/>
                <a:cs typeface="Segoe UI" pitchFamily="34" charset="0"/>
              </a:rPr>
              <a:t>Storage</a:t>
            </a:r>
            <a:r>
              <a:rPr lang="en-US" sz="1100" kern="1200" dirty="0" smtClean="0">
                <a:solidFill>
                  <a:schemeClr val="tx1"/>
                </a:solidFill>
                <a:effectLst/>
                <a:latin typeface="Segoe"/>
                <a:cs typeface="Segoe UI" pitchFamily="34" charset="0"/>
              </a:rPr>
              <a:t> and verify that the Compression type is set to </a:t>
            </a:r>
            <a:r>
              <a:rPr lang="en-US" sz="1100" b="1" kern="1200" dirty="0" smtClean="0">
                <a:solidFill>
                  <a:schemeClr val="tx1"/>
                </a:solidFill>
                <a:effectLst/>
                <a:latin typeface="Segoe"/>
                <a:cs typeface="Segoe UI" pitchFamily="34" charset="0"/>
              </a:rPr>
              <a:t>page</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Microsoft Dynamics AX client, click </a:t>
            </a:r>
            <a:r>
              <a:rPr lang="en-US" sz="1100" b="1" kern="1200" dirty="0" smtClean="0">
                <a:solidFill>
                  <a:schemeClr val="tx1"/>
                </a:solidFill>
                <a:effectLst/>
                <a:latin typeface="Segoe"/>
                <a:cs typeface="Segoe UI" pitchFamily="34" charset="0"/>
              </a:rPr>
              <a:t>System administration</a:t>
            </a:r>
            <a:r>
              <a:rPr lang="en-US" sz="1100" kern="1200" dirty="0" smtClean="0">
                <a:solidFill>
                  <a:schemeClr val="tx1"/>
                </a:solidFill>
                <a:effectLst/>
                <a:latin typeface="Segoe"/>
                <a:cs typeface="Segoe UI" pitchFamily="34" charset="0"/>
              </a:rPr>
              <a:t> &gt; </a:t>
            </a:r>
            <a:r>
              <a:rPr lang="en-US" sz="1100" b="1" kern="1200" dirty="0" smtClean="0">
                <a:solidFill>
                  <a:schemeClr val="tx1"/>
                </a:solidFill>
                <a:effectLst/>
                <a:latin typeface="Segoe"/>
                <a:cs typeface="Segoe UI" pitchFamily="34" charset="0"/>
              </a:rPr>
              <a:t>Periodic &gt;</a:t>
            </a:r>
            <a:r>
              <a:rPr lang="en-US" sz="1100" kern="1200" dirty="0" smtClean="0">
                <a:solidFill>
                  <a:schemeClr val="tx1"/>
                </a:solidFill>
                <a:effectLst/>
                <a:latin typeface="Segoe"/>
                <a:cs typeface="Segoe UI" pitchFamily="34" charset="0"/>
              </a:rPr>
              <a:t> </a:t>
            </a:r>
            <a:r>
              <a:rPr lang="en-US" sz="1100" b="1" kern="1200" dirty="0" smtClean="0">
                <a:solidFill>
                  <a:schemeClr val="tx1"/>
                </a:solidFill>
                <a:effectLst/>
                <a:latin typeface="Segoe"/>
                <a:cs typeface="Segoe UI" pitchFamily="34" charset="0"/>
              </a:rPr>
              <a:t>Database</a:t>
            </a:r>
            <a:r>
              <a:rPr lang="en-US" sz="1100" kern="1200" dirty="0" smtClean="0">
                <a:solidFill>
                  <a:schemeClr val="tx1"/>
                </a:solidFill>
                <a:effectLst/>
                <a:latin typeface="Segoe"/>
                <a:cs typeface="Segoe UI" pitchFamily="34" charset="0"/>
              </a:rPr>
              <a:t> &gt; </a:t>
            </a:r>
            <a:r>
              <a:rPr lang="en-US" sz="1100" b="1" kern="1200" dirty="0" smtClean="0">
                <a:solidFill>
                  <a:schemeClr val="tx1"/>
                </a:solidFill>
                <a:effectLst/>
                <a:latin typeface="Segoe"/>
                <a:cs typeface="Segoe UI" pitchFamily="34" charset="0"/>
              </a:rPr>
              <a:t>SQL administration</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SQL administration</a:t>
            </a:r>
            <a:r>
              <a:rPr lang="en-US" sz="1100" kern="1200" dirty="0" smtClean="0">
                <a:solidFill>
                  <a:schemeClr val="tx1"/>
                </a:solidFill>
                <a:effectLst/>
                <a:latin typeface="Segoe"/>
                <a:cs typeface="Segoe UI" pitchFamily="34" charset="0"/>
              </a:rPr>
              <a:t> form, expand </a:t>
            </a:r>
            <a:r>
              <a:rPr lang="en-US" sz="1100" b="1" kern="1200" dirty="0" smtClean="0">
                <a:solidFill>
                  <a:schemeClr val="tx1"/>
                </a:solidFill>
                <a:effectLst/>
                <a:latin typeface="Segoe"/>
                <a:cs typeface="Segoe UI" pitchFamily="34" charset="0"/>
              </a:rPr>
              <a:t>All tables</a:t>
            </a:r>
            <a:r>
              <a:rPr lang="en-US" sz="1100" kern="1200" dirty="0" smtClean="0">
                <a:solidFill>
                  <a:schemeClr val="tx1"/>
                </a:solidFill>
                <a:effectLst/>
                <a:latin typeface="Segoe"/>
                <a:cs typeface="Segoe UI" pitchFamily="34" charset="0"/>
              </a:rPr>
              <a:t> and find </a:t>
            </a:r>
            <a:r>
              <a:rPr lang="en-US" sz="1100" b="1" kern="1200" dirty="0" err="1" smtClean="0">
                <a:solidFill>
                  <a:schemeClr val="tx1"/>
                </a:solidFill>
                <a:effectLst/>
                <a:latin typeface="Segoe"/>
                <a:cs typeface="Segoe UI" pitchFamily="34" charset="0"/>
              </a:rPr>
              <a:t>InventTrans</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With </a:t>
            </a:r>
            <a:r>
              <a:rPr lang="en-US" sz="1100" b="1" kern="1200" dirty="0" err="1" smtClean="0">
                <a:solidFill>
                  <a:schemeClr val="tx1"/>
                </a:solidFill>
                <a:effectLst/>
                <a:latin typeface="Segoe"/>
                <a:cs typeface="Segoe UI" pitchFamily="34" charset="0"/>
              </a:rPr>
              <a:t>InventTrans</a:t>
            </a:r>
            <a:r>
              <a:rPr lang="en-US" sz="1100" kern="1200" dirty="0" smtClean="0">
                <a:solidFill>
                  <a:schemeClr val="tx1"/>
                </a:solidFill>
                <a:effectLst/>
                <a:latin typeface="Segoe"/>
                <a:cs typeface="Segoe UI" pitchFamily="34" charset="0"/>
              </a:rPr>
              <a:t> highlighted, click </a:t>
            </a:r>
            <a:r>
              <a:rPr lang="en-US" sz="1100" b="1" kern="1200" dirty="0" smtClean="0">
                <a:solidFill>
                  <a:schemeClr val="tx1"/>
                </a:solidFill>
                <a:effectLst/>
                <a:latin typeface="Segoe"/>
                <a:cs typeface="Segoe UI" pitchFamily="34" charset="0"/>
              </a:rPr>
              <a:t>Table and Index options</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Select table and index options</a:t>
            </a:r>
            <a:r>
              <a:rPr lang="en-US" sz="1100" kern="1200" dirty="0" smtClean="0">
                <a:solidFill>
                  <a:schemeClr val="tx1"/>
                </a:solidFill>
                <a:effectLst/>
                <a:latin typeface="Segoe"/>
                <a:cs typeface="Segoe UI" pitchFamily="34" charset="0"/>
              </a:rPr>
              <a:t> form, </a:t>
            </a:r>
          </a:p>
          <a:p>
            <a:pPr marL="685800" lvl="1" indent="-228600">
              <a:buFont typeface="+mj-lt"/>
              <a:buAutoNum type="arabicPeriod"/>
            </a:pPr>
            <a:r>
              <a:rPr lang="en-US" sz="1100" kern="1200" dirty="0" smtClean="0">
                <a:solidFill>
                  <a:schemeClr val="tx1"/>
                </a:solidFill>
                <a:effectLst/>
                <a:latin typeface="Segoe"/>
                <a:cs typeface="Segoe UI" pitchFamily="34" charset="0"/>
              </a:rPr>
              <a:t>Select </a:t>
            </a:r>
            <a:r>
              <a:rPr lang="en-US" sz="1100" b="1" kern="1200" dirty="0" smtClean="0">
                <a:solidFill>
                  <a:schemeClr val="tx1"/>
                </a:solidFill>
                <a:effectLst/>
                <a:latin typeface="Segoe"/>
                <a:cs typeface="Segoe UI" pitchFamily="34" charset="0"/>
              </a:rPr>
              <a:t>enable compression</a:t>
            </a:r>
            <a:endParaRPr lang="en-US" sz="1100" kern="1200" dirty="0" smtClean="0">
              <a:solidFill>
                <a:schemeClr val="tx1"/>
              </a:solidFill>
              <a:effectLst/>
              <a:latin typeface="Segoe"/>
              <a:cs typeface="Segoe UI" pitchFamily="34" charset="0"/>
            </a:endParaRPr>
          </a:p>
          <a:p>
            <a:pPr marL="685800" lvl="1" indent="-228600">
              <a:buFont typeface="+mj-lt"/>
              <a:buAutoNum type="arabicPeriod"/>
            </a:pPr>
            <a:r>
              <a:rPr lang="en-US" sz="1100" kern="1200" dirty="0" smtClean="0">
                <a:solidFill>
                  <a:schemeClr val="tx1"/>
                </a:solidFill>
                <a:effectLst/>
                <a:latin typeface="Segoe"/>
                <a:cs typeface="Segoe UI" pitchFamily="34" charset="0"/>
              </a:rPr>
              <a:t>Select the </a:t>
            </a:r>
            <a:r>
              <a:rPr lang="en-US" sz="1100" b="1" kern="1200" dirty="0" smtClean="0">
                <a:solidFill>
                  <a:schemeClr val="tx1"/>
                </a:solidFill>
                <a:effectLst/>
                <a:latin typeface="Segoe"/>
                <a:cs typeface="Segoe UI" pitchFamily="34" charset="0"/>
              </a:rPr>
              <a:t>Compression type</a:t>
            </a:r>
            <a:r>
              <a:rPr lang="en-US" sz="1100" kern="1200" dirty="0" smtClean="0">
                <a:solidFill>
                  <a:schemeClr val="tx1"/>
                </a:solidFill>
                <a:effectLst/>
                <a:latin typeface="Segoe"/>
                <a:cs typeface="Segoe UI" pitchFamily="34" charset="0"/>
              </a:rPr>
              <a:t> of </a:t>
            </a:r>
            <a:r>
              <a:rPr lang="en-US" sz="1100" b="1" kern="1200" dirty="0" smtClean="0">
                <a:solidFill>
                  <a:schemeClr val="tx1"/>
                </a:solidFill>
                <a:effectLst/>
                <a:latin typeface="Segoe"/>
                <a:cs typeface="Segoe UI" pitchFamily="34" charset="0"/>
              </a:rPr>
              <a:t>page</a:t>
            </a:r>
            <a:endParaRPr lang="en-US" sz="1100" kern="1200" dirty="0" smtClean="0">
              <a:solidFill>
                <a:schemeClr val="tx1"/>
              </a:solidFill>
              <a:effectLst/>
              <a:latin typeface="Segoe"/>
              <a:cs typeface="Segoe UI" pitchFamily="34" charset="0"/>
            </a:endParaRPr>
          </a:p>
          <a:p>
            <a:pPr marL="685800" lvl="1" indent="-228600">
              <a:buFont typeface="+mj-lt"/>
              <a:buAutoNum type="arabicPeriod"/>
            </a:pPr>
            <a:r>
              <a:rPr lang="en-US" sz="1100" kern="1200" dirty="0" smtClean="0">
                <a:solidFill>
                  <a:schemeClr val="tx1"/>
                </a:solidFill>
                <a:effectLst/>
                <a:latin typeface="Segoe"/>
                <a:cs typeface="Segoe UI" pitchFamily="34" charset="0"/>
              </a:rPr>
              <a:t>Click </a:t>
            </a:r>
            <a:r>
              <a:rPr lang="en-US" sz="1100" b="1" kern="1200" dirty="0" smtClean="0">
                <a:solidFill>
                  <a:schemeClr val="tx1"/>
                </a:solidFill>
                <a:effectLst/>
                <a:latin typeface="Segoe"/>
                <a:cs typeface="Segoe UI" pitchFamily="34" charset="0"/>
              </a:rPr>
              <a:t>Close</a:t>
            </a:r>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SQL Administration</a:t>
            </a:r>
            <a:r>
              <a:rPr lang="en-US" sz="1100" kern="1200" dirty="0" smtClean="0">
                <a:solidFill>
                  <a:schemeClr val="tx1"/>
                </a:solidFill>
                <a:effectLst/>
                <a:latin typeface="Segoe"/>
                <a:cs typeface="Segoe UI" pitchFamily="34" charset="0"/>
              </a:rPr>
              <a:t> form, click the </a:t>
            </a:r>
            <a:r>
              <a:rPr lang="en-US" sz="1100" b="1" kern="1200" dirty="0" smtClean="0">
                <a:solidFill>
                  <a:schemeClr val="tx1"/>
                </a:solidFill>
                <a:effectLst/>
                <a:latin typeface="Segoe"/>
                <a:cs typeface="Segoe UI" pitchFamily="34" charset="0"/>
              </a:rPr>
              <a:t>Table actions</a:t>
            </a:r>
            <a:r>
              <a:rPr lang="en-US" sz="1100" kern="1200" dirty="0" smtClean="0">
                <a:solidFill>
                  <a:schemeClr val="tx1"/>
                </a:solidFill>
                <a:effectLst/>
                <a:latin typeface="Segoe"/>
                <a:cs typeface="Segoe UI" pitchFamily="34" charset="0"/>
              </a:rPr>
              <a:t> drop-down, and then click </a:t>
            </a:r>
            <a:r>
              <a:rPr lang="en-US" sz="1100" b="1" kern="1200" dirty="0" smtClean="0">
                <a:solidFill>
                  <a:schemeClr val="tx1"/>
                </a:solidFill>
                <a:effectLst/>
                <a:latin typeface="Segoe"/>
                <a:cs typeface="Segoe UI" pitchFamily="34" charset="0"/>
              </a:rPr>
              <a:t>Apply compression.</a:t>
            </a:r>
            <a:endParaRPr lang="en-US" sz="1100" kern="1200" dirty="0" smtClean="0">
              <a:solidFill>
                <a:schemeClr val="tx1"/>
              </a:solidFill>
              <a:effectLst/>
              <a:latin typeface="Segoe"/>
              <a:cs typeface="Segoe UI" pitchFamily="34" charset="0"/>
            </a:endParaRPr>
          </a:p>
          <a:p>
            <a:pPr marL="228600" lvl="0" indent="-228600">
              <a:buFont typeface="+mj-lt"/>
              <a:buAutoNum type="arabicPeriod"/>
            </a:pPr>
            <a:r>
              <a:rPr lang="en-US" sz="1100" kern="1200" dirty="0" smtClean="0">
                <a:solidFill>
                  <a:schemeClr val="tx1"/>
                </a:solidFill>
                <a:effectLst/>
                <a:latin typeface="Segoe"/>
                <a:cs typeface="Segoe UI" pitchFamily="34" charset="0"/>
              </a:rPr>
              <a:t>To verify the change, open SQL Server Management Studio and open </a:t>
            </a:r>
            <a:r>
              <a:rPr lang="en-US" sz="1100" b="1" kern="1200" dirty="0" smtClean="0">
                <a:solidFill>
                  <a:schemeClr val="tx1"/>
                </a:solidFill>
                <a:effectLst/>
                <a:latin typeface="Segoe"/>
                <a:cs typeface="Segoe UI" pitchFamily="34" charset="0"/>
              </a:rPr>
              <a:t>Object Explorer</a:t>
            </a:r>
            <a:r>
              <a:rPr lang="en-US" sz="1100" kern="1200" dirty="0" smtClean="0">
                <a:solidFill>
                  <a:schemeClr val="tx1"/>
                </a:solidFill>
                <a:effectLst/>
                <a:latin typeface="Segoe"/>
                <a:cs typeface="Segoe UI" pitchFamily="34" charset="0"/>
              </a:rPr>
              <a:t>. Expand </a:t>
            </a:r>
            <a:r>
              <a:rPr lang="en-US" sz="1100" b="1" kern="1200" dirty="0" smtClean="0">
                <a:solidFill>
                  <a:schemeClr val="tx1"/>
                </a:solidFill>
                <a:effectLst/>
                <a:latin typeface="Segoe"/>
                <a:cs typeface="Segoe UI" pitchFamily="34" charset="0"/>
              </a:rPr>
              <a:t>Databases &gt;</a:t>
            </a:r>
            <a:r>
              <a:rPr lang="en-US" sz="1100" kern="1200" dirty="0" smtClean="0">
                <a:solidFill>
                  <a:schemeClr val="tx1"/>
                </a:solidFill>
                <a:effectLst/>
                <a:latin typeface="Segoe"/>
                <a:cs typeface="Segoe UI" pitchFamily="34" charset="0"/>
              </a:rPr>
              <a:t> </a:t>
            </a:r>
            <a:r>
              <a:rPr lang="en-US" sz="1100" b="1" kern="1200" dirty="0" err="1" smtClean="0">
                <a:solidFill>
                  <a:schemeClr val="tx1"/>
                </a:solidFill>
                <a:effectLst/>
                <a:latin typeface="Segoe"/>
                <a:cs typeface="Segoe UI" pitchFamily="34" charset="0"/>
              </a:rPr>
              <a:t>MicrosoftDynamicsAX</a:t>
            </a:r>
            <a:r>
              <a:rPr lang="en-US" sz="1100" b="1" kern="1200" dirty="0" smtClean="0">
                <a:solidFill>
                  <a:schemeClr val="tx1"/>
                </a:solidFill>
                <a:effectLst/>
                <a:latin typeface="Segoe"/>
                <a:cs typeface="Segoe UI" pitchFamily="34" charset="0"/>
              </a:rPr>
              <a:t> </a:t>
            </a:r>
            <a:r>
              <a:rPr lang="en-US" sz="1100" kern="1200" dirty="0" smtClean="0">
                <a:solidFill>
                  <a:schemeClr val="tx1"/>
                </a:solidFill>
                <a:effectLst/>
                <a:latin typeface="Segoe"/>
                <a:cs typeface="Segoe UI" pitchFamily="34" charset="0"/>
              </a:rPr>
              <a:t>&gt; </a:t>
            </a:r>
            <a:r>
              <a:rPr lang="en-US" sz="1100" b="1" kern="1200" dirty="0" smtClean="0">
                <a:solidFill>
                  <a:schemeClr val="tx1"/>
                </a:solidFill>
                <a:effectLst/>
                <a:latin typeface="Segoe"/>
                <a:cs typeface="Segoe UI" pitchFamily="34" charset="0"/>
              </a:rPr>
              <a:t>Tables</a:t>
            </a:r>
            <a:r>
              <a:rPr lang="en-US" sz="1100" kern="1200" dirty="0" smtClean="0">
                <a:solidFill>
                  <a:schemeClr val="tx1"/>
                </a:solidFill>
                <a:effectLst/>
                <a:latin typeface="Segoe"/>
                <a:cs typeface="Segoe UI" pitchFamily="34" charset="0"/>
              </a:rPr>
              <a:t> &gt; </a:t>
            </a:r>
            <a:r>
              <a:rPr lang="en-US" sz="1100" b="1" kern="1200" dirty="0" err="1" smtClean="0">
                <a:solidFill>
                  <a:schemeClr val="tx1"/>
                </a:solidFill>
                <a:effectLst/>
                <a:latin typeface="Segoe"/>
                <a:cs typeface="Segoe UI" pitchFamily="34" charset="0"/>
              </a:rPr>
              <a:t>dbo.InventTrans</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Right-click </a:t>
            </a:r>
            <a:r>
              <a:rPr lang="en-US" sz="1100" b="1" kern="1200" dirty="0" err="1" smtClean="0">
                <a:solidFill>
                  <a:schemeClr val="tx1"/>
                </a:solidFill>
                <a:effectLst/>
                <a:latin typeface="Segoe"/>
                <a:cs typeface="Segoe UI" pitchFamily="34" charset="0"/>
              </a:rPr>
              <a:t>dbo.InventTrans</a:t>
            </a:r>
            <a:r>
              <a:rPr lang="en-US" sz="1100" kern="1200" dirty="0" smtClean="0">
                <a:solidFill>
                  <a:schemeClr val="tx1"/>
                </a:solidFill>
                <a:effectLst/>
                <a:latin typeface="Segoe"/>
                <a:cs typeface="Segoe UI" pitchFamily="34" charset="0"/>
              </a:rPr>
              <a:t> and select </a:t>
            </a:r>
            <a:r>
              <a:rPr lang="en-US" sz="1100" b="1" kern="1200" dirty="0" smtClean="0">
                <a:solidFill>
                  <a:schemeClr val="tx1"/>
                </a:solidFill>
                <a:effectLst/>
                <a:latin typeface="Segoe"/>
                <a:cs typeface="Segoe UI" pitchFamily="34" charset="0"/>
              </a:rPr>
              <a:t>Properties</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In the </a:t>
            </a:r>
            <a:r>
              <a:rPr lang="en-US" sz="1100" b="1" kern="1200" dirty="0" smtClean="0">
                <a:solidFill>
                  <a:schemeClr val="tx1"/>
                </a:solidFill>
                <a:effectLst/>
                <a:latin typeface="Segoe"/>
                <a:cs typeface="Segoe UI" pitchFamily="34" charset="0"/>
              </a:rPr>
              <a:t>Table Properties</a:t>
            </a:r>
            <a:r>
              <a:rPr lang="en-US" sz="1100" kern="1200" dirty="0" smtClean="0">
                <a:solidFill>
                  <a:schemeClr val="tx1"/>
                </a:solidFill>
                <a:effectLst/>
                <a:latin typeface="Segoe"/>
                <a:cs typeface="Segoe UI" pitchFamily="34" charset="0"/>
              </a:rPr>
              <a:t> form, click </a:t>
            </a:r>
            <a:r>
              <a:rPr lang="en-US" sz="1100" b="1" kern="1200" dirty="0" smtClean="0">
                <a:solidFill>
                  <a:schemeClr val="tx1"/>
                </a:solidFill>
                <a:effectLst/>
                <a:latin typeface="Segoe"/>
                <a:cs typeface="Segoe UI" pitchFamily="34" charset="0"/>
              </a:rPr>
              <a:t>Storage</a:t>
            </a:r>
            <a:r>
              <a:rPr lang="en-US" sz="1100" kern="1200" dirty="0" smtClean="0">
                <a:solidFill>
                  <a:schemeClr val="tx1"/>
                </a:solidFill>
                <a:effectLst/>
                <a:latin typeface="Segoe"/>
                <a:cs typeface="Segoe UI" pitchFamily="34" charset="0"/>
              </a:rPr>
              <a:t> and verify that the Compression type is set to </a:t>
            </a:r>
            <a:r>
              <a:rPr lang="en-US" sz="1100" b="1" kern="1200" dirty="0" smtClean="0">
                <a:solidFill>
                  <a:schemeClr val="tx1"/>
                </a:solidFill>
                <a:effectLst/>
                <a:latin typeface="Segoe"/>
                <a:cs typeface="Segoe UI" pitchFamily="34" charset="0"/>
              </a:rPr>
              <a:t>page</a:t>
            </a:r>
            <a:r>
              <a:rPr lang="en-US" sz="1100" kern="1200" dirty="0" smtClean="0">
                <a:solidFill>
                  <a:schemeClr val="tx1"/>
                </a:solidFill>
                <a:effectLst/>
                <a:latin typeface="Segoe"/>
                <a:cs typeface="Segoe UI" pitchFamily="34" charset="0"/>
              </a:rPr>
              <a:t>.</a:t>
            </a:r>
          </a:p>
          <a:p>
            <a:pPr marL="228600" lvl="0" indent="-228600">
              <a:buFont typeface="+mj-lt"/>
              <a:buAutoNum type="arabicPeriod"/>
            </a:pPr>
            <a:r>
              <a:rPr lang="en-US" sz="1100" kern="1200" dirty="0" smtClean="0">
                <a:solidFill>
                  <a:schemeClr val="tx1"/>
                </a:solidFill>
                <a:effectLst/>
                <a:latin typeface="Segoe"/>
                <a:cs typeface="Segoe UI" pitchFamily="34" charset="0"/>
              </a:rPr>
              <a:t>To check the size of the </a:t>
            </a:r>
            <a:r>
              <a:rPr lang="en-US" sz="1100" b="1" kern="1200" dirty="0" err="1" smtClean="0">
                <a:solidFill>
                  <a:schemeClr val="tx1"/>
                </a:solidFill>
                <a:effectLst/>
                <a:latin typeface="Segoe"/>
                <a:cs typeface="Segoe UI" pitchFamily="34" charset="0"/>
              </a:rPr>
              <a:t>InventTrans</a:t>
            </a:r>
            <a:r>
              <a:rPr lang="en-US" sz="1100" kern="1200" dirty="0" smtClean="0">
                <a:solidFill>
                  <a:schemeClr val="tx1"/>
                </a:solidFill>
                <a:effectLst/>
                <a:latin typeface="Segoe"/>
                <a:cs typeface="Segoe UI" pitchFamily="34" charset="0"/>
              </a:rPr>
              <a:t> table after page compression was applied, open </a:t>
            </a:r>
            <a:r>
              <a:rPr lang="en-US" sz="1100" b="1" kern="1200" dirty="0" smtClean="0">
                <a:solidFill>
                  <a:schemeClr val="tx1"/>
                </a:solidFill>
                <a:effectLst/>
                <a:latin typeface="Segoe"/>
                <a:cs typeface="Segoe UI" pitchFamily="34" charset="0"/>
              </a:rPr>
              <a:t>SQL Server Management Studio</a:t>
            </a:r>
            <a:r>
              <a:rPr lang="en-US" sz="1100" kern="1200" dirty="0" smtClean="0">
                <a:solidFill>
                  <a:schemeClr val="tx1"/>
                </a:solidFill>
                <a:effectLst/>
                <a:latin typeface="Segoe"/>
                <a:cs typeface="Segoe UI" pitchFamily="34" charset="0"/>
              </a:rPr>
              <a:t> &gt; </a:t>
            </a:r>
            <a:r>
              <a:rPr lang="en-US" sz="1100" b="1" kern="1200" dirty="0" smtClean="0">
                <a:solidFill>
                  <a:schemeClr val="tx1"/>
                </a:solidFill>
                <a:effectLst/>
                <a:latin typeface="Segoe"/>
                <a:cs typeface="Segoe UI" pitchFamily="34" charset="0"/>
              </a:rPr>
              <a:t>New Query</a:t>
            </a:r>
            <a:r>
              <a:rPr lang="en-US" sz="1100" kern="1200" dirty="0" smtClean="0">
                <a:solidFill>
                  <a:schemeClr val="tx1"/>
                </a:solidFill>
                <a:effectLst/>
                <a:latin typeface="Segoe"/>
                <a:cs typeface="Segoe UI" pitchFamily="34" charset="0"/>
              </a:rPr>
              <a:t>.  </a:t>
            </a:r>
          </a:p>
          <a:p>
            <a:pPr marL="228600" lvl="0" indent="-228600">
              <a:buFont typeface="+mj-lt"/>
              <a:buAutoNum type="arabicPeriod"/>
            </a:pPr>
            <a:r>
              <a:rPr lang="en-US" sz="1100" kern="1200" dirty="0" smtClean="0">
                <a:solidFill>
                  <a:schemeClr val="tx1"/>
                </a:solidFill>
                <a:effectLst/>
                <a:latin typeface="Segoe"/>
                <a:cs typeface="Segoe UI" pitchFamily="34" charset="0"/>
              </a:rPr>
              <a:t>Type the following command and press </a:t>
            </a:r>
            <a:r>
              <a:rPr lang="en-US" sz="1100" b="1" kern="1200" dirty="0" smtClean="0">
                <a:solidFill>
                  <a:schemeClr val="tx1"/>
                </a:solidFill>
                <a:effectLst/>
                <a:latin typeface="Segoe"/>
                <a:cs typeface="Segoe UI" pitchFamily="34" charset="0"/>
              </a:rPr>
              <a:t>F5</a:t>
            </a:r>
            <a:r>
              <a:rPr lang="en-US" sz="1100" kern="1200" dirty="0" smtClean="0">
                <a:solidFill>
                  <a:schemeClr val="tx1"/>
                </a:solidFill>
                <a:effectLst/>
                <a:latin typeface="Segoe"/>
                <a:cs typeface="Segoe UI" pitchFamily="34" charset="0"/>
              </a:rPr>
              <a:t> to execute:</a:t>
            </a:r>
          </a:p>
          <a:p>
            <a:pPr marL="457200" lvl="1" indent="0">
              <a:buFont typeface="+mj-lt"/>
              <a:buNone/>
            </a:pPr>
            <a:r>
              <a:rPr lang="en-US" sz="1100" i="1" kern="1200" dirty="0" smtClean="0">
                <a:solidFill>
                  <a:schemeClr val="tx1"/>
                </a:solidFill>
                <a:effectLst/>
                <a:latin typeface="Segoe"/>
                <a:cs typeface="Segoe UI" pitchFamily="34" charset="0"/>
              </a:rPr>
              <a:t>USE </a:t>
            </a:r>
            <a:r>
              <a:rPr lang="en-US" sz="1100" i="1" kern="1200" dirty="0" err="1" smtClean="0">
                <a:solidFill>
                  <a:schemeClr val="tx1"/>
                </a:solidFill>
                <a:effectLst/>
                <a:latin typeface="Segoe"/>
                <a:cs typeface="Segoe UI" pitchFamily="34" charset="0"/>
              </a:rPr>
              <a:t>MicrosoftDynamicsAX</a:t>
            </a:r>
            <a:endParaRPr lang="en-US" sz="1100" kern="1200" dirty="0" smtClean="0">
              <a:solidFill>
                <a:schemeClr val="tx1"/>
              </a:solidFill>
              <a:effectLst/>
              <a:latin typeface="Segoe"/>
              <a:cs typeface="Segoe UI" pitchFamily="34" charset="0"/>
            </a:endParaRPr>
          </a:p>
          <a:p>
            <a:pPr marL="457200" lvl="1" indent="0">
              <a:buFont typeface="+mj-lt"/>
              <a:buNone/>
            </a:pPr>
            <a:r>
              <a:rPr lang="en-US" sz="1100" i="1" kern="1200" dirty="0" smtClean="0">
                <a:solidFill>
                  <a:schemeClr val="tx1"/>
                </a:solidFill>
                <a:effectLst/>
                <a:latin typeface="Segoe"/>
                <a:cs typeface="Segoe UI" pitchFamily="34" charset="0"/>
              </a:rPr>
              <a:t>GO</a:t>
            </a:r>
            <a:endParaRPr lang="en-US" sz="1100" kern="1200" dirty="0" smtClean="0">
              <a:solidFill>
                <a:schemeClr val="tx1"/>
              </a:solidFill>
              <a:effectLst/>
              <a:latin typeface="Segoe"/>
              <a:cs typeface="Segoe UI" pitchFamily="34" charset="0"/>
            </a:endParaRPr>
          </a:p>
          <a:p>
            <a:pPr marL="457200" lvl="1" indent="0">
              <a:buFont typeface="+mj-lt"/>
              <a:buNone/>
            </a:pPr>
            <a:r>
              <a:rPr lang="en-US" sz="1100" i="1" kern="1200" dirty="0" smtClean="0">
                <a:solidFill>
                  <a:schemeClr val="tx1"/>
                </a:solidFill>
                <a:effectLst/>
                <a:latin typeface="Segoe"/>
                <a:cs typeface="Segoe UI" pitchFamily="34" charset="0"/>
              </a:rPr>
              <a:t>EXEC </a:t>
            </a:r>
            <a:r>
              <a:rPr lang="en-US" sz="1100" i="1" kern="1200" dirty="0" err="1" smtClean="0">
                <a:solidFill>
                  <a:schemeClr val="tx1"/>
                </a:solidFill>
                <a:effectLst/>
                <a:latin typeface="Segoe"/>
                <a:cs typeface="Segoe UI" pitchFamily="34" charset="0"/>
              </a:rPr>
              <a:t>sp_spaceused</a:t>
            </a:r>
            <a:r>
              <a:rPr lang="en-US" sz="1100" i="1" kern="1200" dirty="0" smtClean="0">
                <a:solidFill>
                  <a:schemeClr val="tx1"/>
                </a:solidFill>
                <a:effectLst/>
                <a:latin typeface="Segoe"/>
                <a:cs typeface="Segoe UI" pitchFamily="34" charset="0"/>
              </a:rPr>
              <a:t> </a:t>
            </a:r>
            <a:r>
              <a:rPr lang="en-US" sz="1100" i="1" kern="1200" dirty="0" err="1" smtClean="0">
                <a:solidFill>
                  <a:schemeClr val="tx1"/>
                </a:solidFill>
                <a:effectLst/>
                <a:latin typeface="Segoe"/>
                <a:cs typeface="Segoe UI" pitchFamily="34" charset="0"/>
              </a:rPr>
              <a:t>InventTrans</a:t>
            </a:r>
            <a:endParaRPr lang="en-US" sz="1100" kern="1200" dirty="0" smtClean="0">
              <a:solidFill>
                <a:schemeClr val="tx1"/>
              </a:solidFill>
              <a:effectLst/>
              <a:latin typeface="Segoe"/>
              <a:cs typeface="Segoe UI" pitchFamily="34" charset="0"/>
            </a:endParaRPr>
          </a:p>
          <a:p>
            <a:pPr marL="228600" indent="-228600">
              <a:buFont typeface="+mj-lt"/>
              <a:buAutoNum type="arabicPeriod"/>
            </a:pPr>
            <a:r>
              <a:rPr lang="en-US" sz="1100" kern="1200" dirty="0" smtClean="0">
                <a:solidFill>
                  <a:schemeClr val="tx1"/>
                </a:solidFill>
                <a:effectLst/>
                <a:latin typeface="Segoe"/>
                <a:cs typeface="Segoe UI" pitchFamily="34" charset="0"/>
              </a:rPr>
              <a:t>Note the difference in KB for </a:t>
            </a:r>
            <a:r>
              <a:rPr lang="en-US" sz="1100" b="1" kern="1200" dirty="0" smtClean="0">
                <a:solidFill>
                  <a:schemeClr val="tx1"/>
                </a:solidFill>
                <a:effectLst/>
                <a:latin typeface="Segoe"/>
                <a:cs typeface="Segoe UI" pitchFamily="34" charset="0"/>
              </a:rPr>
              <a:t>data</a:t>
            </a:r>
            <a:r>
              <a:rPr lang="en-US" sz="1100" kern="1200" dirty="0" smtClean="0">
                <a:solidFill>
                  <a:schemeClr val="tx1"/>
                </a:solidFill>
                <a:effectLst/>
                <a:latin typeface="Segoe"/>
                <a:cs typeface="Segoe UI" pitchFamily="34" charset="0"/>
              </a:rPr>
              <a:t> before and after compression.</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dirty="0"/>
          </a:p>
        </p:txBody>
      </p:sp>
    </p:spTree>
    <p:extLst>
      <p:ext uri="{BB962C8B-B14F-4D97-AF65-F5344CB8AC3E}">
        <p14:creationId xmlns:p14="http://schemas.microsoft.com/office/powerpoint/2010/main" val="3076421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dirty="0"/>
          </a:p>
        </p:txBody>
      </p:sp>
    </p:spTree>
    <p:extLst>
      <p:ext uri="{BB962C8B-B14F-4D97-AF65-F5344CB8AC3E}">
        <p14:creationId xmlns:p14="http://schemas.microsoft.com/office/powerpoint/2010/main" val="908804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92500" lnSpcReduction="10000"/>
          </a:bodyPr>
          <a:lstStyle/>
          <a:p>
            <a:r>
              <a:rPr lang="en-US" dirty="0" smtClean="0">
                <a:latin typeface="Segoe"/>
                <a:ea typeface="Segoe UI" pitchFamily="34" charset="0"/>
                <a:cs typeface="Segoe UI" pitchFamily="34" charset="0"/>
              </a:rPr>
              <a:t>On every Microsoft Dynamics AX table is a </a:t>
            </a:r>
            <a:r>
              <a:rPr lang="en-US" dirty="0" err="1" smtClean="0">
                <a:latin typeface="Segoe"/>
                <a:ea typeface="Segoe UI" pitchFamily="34" charset="0"/>
                <a:cs typeface="Segoe UI" pitchFamily="34" charset="0"/>
              </a:rPr>
              <a:t>CacheLookup</a:t>
            </a:r>
            <a:r>
              <a:rPr lang="en-US" dirty="0" smtClean="0">
                <a:latin typeface="Segoe"/>
                <a:ea typeface="Segoe UI" pitchFamily="34" charset="0"/>
                <a:cs typeface="Segoe UI" pitchFamily="34" charset="0"/>
              </a:rPr>
              <a:t> setting. This setting determines how to cache the records retrieved during a lookup operation. This property is found in the AOT. Although set by a developer, it is important for administrators to understand this property as it can have performance implications. </a:t>
            </a:r>
          </a:p>
          <a:p>
            <a:endParaRPr lang="en-US" dirty="0" smtClean="0">
              <a:latin typeface="Segoe"/>
              <a:ea typeface="Segoe UI" pitchFamily="34" charset="0"/>
              <a:cs typeface="Segoe UI" pitchFamily="34" charset="0"/>
            </a:endParaRPr>
          </a:p>
          <a:p>
            <a:r>
              <a:rPr lang="en-US" b="1" dirty="0" err="1" smtClean="0">
                <a:latin typeface="Segoe"/>
                <a:ea typeface="Segoe UI" pitchFamily="34" charset="0"/>
                <a:cs typeface="Segoe UI" pitchFamily="34" charset="0"/>
              </a:rPr>
              <a:t>EntireTable</a:t>
            </a:r>
            <a:r>
              <a:rPr lang="en-US" b="0" baseline="0" dirty="0" smtClean="0">
                <a:latin typeface="Segoe"/>
                <a:ea typeface="Segoe UI" pitchFamily="34" charset="0"/>
                <a:cs typeface="Segoe UI" pitchFamily="34" charset="0"/>
              </a:rPr>
              <a:t> - A</a:t>
            </a:r>
            <a:r>
              <a:rPr lang="en-US" dirty="0" smtClean="0">
                <a:latin typeface="Segoe"/>
                <a:ea typeface="Segoe UI" pitchFamily="34" charset="0"/>
                <a:cs typeface="Segoe UI" pitchFamily="34" charset="0"/>
              </a:rPr>
              <a:t>ll the records in the table are placed in the cache after the first select. This type of caching follows the rules of single record caching in which the SELECT statement WHERE clause fields must match those of a unique index defined for the table. An </a:t>
            </a:r>
            <a:r>
              <a:rPr lang="en-US" b="1" dirty="0" err="1" smtClean="0">
                <a:latin typeface="Segoe"/>
                <a:ea typeface="Segoe UI" pitchFamily="34" charset="0"/>
                <a:cs typeface="Segoe UI" pitchFamily="34" charset="0"/>
              </a:rPr>
              <a:t>EntireTable</a:t>
            </a:r>
            <a:r>
              <a:rPr lang="en-US" dirty="0" smtClean="0">
                <a:latin typeface="Segoe"/>
                <a:ea typeface="Segoe UI" pitchFamily="34" charset="0"/>
                <a:cs typeface="Segoe UI" pitchFamily="34" charset="0"/>
              </a:rPr>
              <a:t> cache is flushed whenever an insert, update, or delete is made to the table. At the same time, the AOS notifies other AOS’s that their caches of the same table must be flushed. After the cache is flushed, a subsequent select on the table causes the entire table to be cached again. </a:t>
            </a:r>
            <a:r>
              <a:rPr lang="en-US" dirty="0"/>
              <a:t>Regardless of when updates are made, </a:t>
            </a:r>
            <a:r>
              <a:rPr lang="en-US" b="1" dirty="0" err="1"/>
              <a:t>EntireTable</a:t>
            </a:r>
            <a:r>
              <a:rPr lang="en-US" dirty="0"/>
              <a:t> caches are flushed every 24 hours by the </a:t>
            </a:r>
            <a:r>
              <a:rPr lang="en-US" dirty="0" smtClean="0"/>
              <a:t>AOS. </a:t>
            </a:r>
            <a:r>
              <a:rPr lang="en-US" dirty="0" smtClean="0">
                <a:latin typeface="Segoe"/>
                <a:ea typeface="Segoe UI" pitchFamily="34" charset="0"/>
                <a:cs typeface="Segoe UI" pitchFamily="34" charset="0"/>
              </a:rPr>
              <a:t> </a:t>
            </a:r>
          </a:p>
          <a:p>
            <a:endParaRPr lang="en-US" dirty="0" smtClean="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smtClean="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smtClean="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smtClean="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smtClean="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endParaRPr lang="en-US" b="1" dirty="0">
              <a:latin typeface="Segoe"/>
              <a:ea typeface="Segoe UI" pitchFamily="34" charset="0"/>
              <a:cs typeface="Segoe UI" pitchFamily="34" charset="0"/>
            </a:endParaRPr>
          </a:p>
          <a:p>
            <a:pPr marL="0" marR="0" indent="0" algn="l" defTabSz="914400" rtl="0" eaLnBrk="1" fontAlgn="auto" latinLnBrk="0" hangingPunct="1">
              <a:lnSpc>
                <a:spcPct val="100000"/>
              </a:lnSpc>
              <a:spcBef>
                <a:spcPts val="300"/>
              </a:spcBef>
              <a:spcAft>
                <a:spcPts val="600"/>
              </a:spcAft>
              <a:buClrTx/>
              <a:buSzTx/>
              <a:buFontTx/>
              <a:buNone/>
              <a:tabLst/>
              <a:defRPr/>
            </a:pPr>
            <a:r>
              <a:rPr lang="en-US" b="1" dirty="0" err="1" smtClean="0">
                <a:latin typeface="Segoe"/>
                <a:ea typeface="Segoe UI" pitchFamily="34" charset="0"/>
                <a:cs typeface="Segoe UI" pitchFamily="34" charset="0"/>
              </a:rPr>
              <a:t>Not</a:t>
            </a:r>
            <a:r>
              <a:rPr lang="en-US" b="1" baseline="0" dirty="0" err="1" smtClean="0">
                <a:latin typeface="Segoe"/>
                <a:ea typeface="Segoe UI" pitchFamily="34" charset="0"/>
                <a:cs typeface="Segoe UI" pitchFamily="34" charset="0"/>
              </a:rPr>
              <a:t>InTTS</a:t>
            </a:r>
            <a:r>
              <a:rPr lang="en-US" baseline="0" dirty="0" smtClean="0">
                <a:latin typeface="Segoe"/>
                <a:ea typeface="Segoe UI" pitchFamily="34" charset="0"/>
                <a:cs typeface="Segoe UI" pitchFamily="34" charset="0"/>
              </a:rPr>
              <a:t> – Requires data to be selected by a unique index to be cached. Subsequent selects that happen outside of a transaction block refer to cache. Selects within a transaction block always require a database call.</a:t>
            </a:r>
          </a:p>
          <a:p>
            <a:r>
              <a:rPr lang="en-US" b="1" baseline="0" dirty="0" smtClean="0">
                <a:latin typeface="Segoe"/>
                <a:ea typeface="Segoe UI" pitchFamily="34" charset="0"/>
                <a:cs typeface="Segoe UI" pitchFamily="34" charset="0"/>
              </a:rPr>
              <a:t>Found </a:t>
            </a:r>
            <a:r>
              <a:rPr lang="en-US" baseline="0" dirty="0" smtClean="0">
                <a:latin typeface="Segoe"/>
                <a:ea typeface="Segoe UI" pitchFamily="34" charset="0"/>
                <a:cs typeface="Segoe UI" pitchFamily="34" charset="0"/>
              </a:rPr>
              <a:t>– Requires data to be selected by a unique index to be cached. Subsequent selects refer to cache.</a:t>
            </a:r>
          </a:p>
          <a:p>
            <a:endParaRPr lang="en-US" baseline="0" dirty="0" smtClean="0">
              <a:latin typeface="Segoe"/>
              <a:ea typeface="Segoe UI" pitchFamily="34" charset="0"/>
              <a:cs typeface="Segoe UI" pitchFamily="34" charset="0"/>
            </a:endParaRPr>
          </a:p>
          <a:p>
            <a:r>
              <a:rPr lang="en-US" b="1" baseline="0" dirty="0" smtClean="0">
                <a:latin typeface="Segoe"/>
                <a:ea typeface="Segoe UI" pitchFamily="34" charset="0"/>
                <a:cs typeface="Segoe UI" pitchFamily="34" charset="0"/>
              </a:rPr>
              <a:t>Found and Empty </a:t>
            </a:r>
            <a:r>
              <a:rPr lang="en-US" baseline="0" dirty="0" smtClean="0">
                <a:latin typeface="Segoe"/>
                <a:ea typeface="Segoe UI" pitchFamily="34" charset="0"/>
                <a:cs typeface="Segoe UI" pitchFamily="34" charset="0"/>
              </a:rPr>
              <a:t>– same as </a:t>
            </a:r>
            <a:r>
              <a:rPr lang="en-US" b="1" baseline="0" dirty="0" smtClean="0">
                <a:latin typeface="Segoe"/>
                <a:ea typeface="Segoe UI" pitchFamily="34" charset="0"/>
                <a:cs typeface="Segoe UI" pitchFamily="34" charset="0"/>
              </a:rPr>
              <a:t>Found</a:t>
            </a:r>
            <a:r>
              <a:rPr lang="en-US" baseline="0" dirty="0" smtClean="0">
                <a:latin typeface="Segoe"/>
                <a:ea typeface="Segoe UI" pitchFamily="34" charset="0"/>
                <a:cs typeface="Segoe UI" pitchFamily="34" charset="0"/>
              </a:rPr>
              <a:t>, but caches empty result sets too.</a:t>
            </a:r>
            <a:endParaRPr lang="en-US" dirty="0" smtClean="0">
              <a:latin typeface="Segoe"/>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
        <p:nvSpPr>
          <p:cNvPr id="6" name="Rectangle 5"/>
          <p:cNvSpPr/>
          <p:nvPr/>
        </p:nvSpPr>
        <p:spPr>
          <a:xfrm>
            <a:off x="886690" y="6263285"/>
            <a:ext cx="5080000" cy="109881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Best Practice: </a:t>
            </a:r>
            <a:r>
              <a:rPr lang="en-US" sz="1100" dirty="0">
                <a:solidFill>
                  <a:schemeClr val="tx1"/>
                </a:solidFill>
              </a:rPr>
              <a:t>Avoid using </a:t>
            </a:r>
            <a:r>
              <a:rPr lang="en-US" sz="1100" b="1" dirty="0" err="1">
                <a:solidFill>
                  <a:schemeClr val="tx1"/>
                </a:solidFill>
              </a:rPr>
              <a:t>EntireTableCache</a:t>
            </a:r>
            <a:r>
              <a:rPr lang="en-US" sz="1100" dirty="0">
                <a:solidFill>
                  <a:schemeClr val="tx1"/>
                </a:solidFill>
              </a:rPr>
              <a:t> on tables larger </a:t>
            </a:r>
            <a:r>
              <a:rPr lang="en-US" sz="1100" dirty="0" smtClean="0">
                <a:solidFill>
                  <a:schemeClr val="tx1"/>
                </a:solidFill>
              </a:rPr>
              <a:t>than the value you have set for the </a:t>
            </a:r>
            <a:r>
              <a:rPr lang="en-US" sz="1100" dirty="0" err="1" smtClean="0">
                <a:solidFill>
                  <a:schemeClr val="tx1"/>
                </a:solidFill>
              </a:rPr>
              <a:t>EntireTable</a:t>
            </a:r>
            <a:r>
              <a:rPr lang="en-US" sz="1100" dirty="0" smtClean="0">
                <a:solidFill>
                  <a:schemeClr val="tx1"/>
                </a:solidFill>
              </a:rPr>
              <a:t> cache size at System administration &gt; Setup &gt; Server configuration &gt; Performance optimization. </a:t>
            </a:r>
            <a:r>
              <a:rPr lang="en-US" sz="1100" dirty="0">
                <a:solidFill>
                  <a:schemeClr val="tx1"/>
                </a:solidFill>
              </a:rPr>
              <a:t>When </a:t>
            </a:r>
            <a:r>
              <a:rPr lang="en-US" sz="1100" dirty="0" smtClean="0">
                <a:solidFill>
                  <a:schemeClr val="tx1"/>
                </a:solidFill>
              </a:rPr>
              <a:t>large tables </a:t>
            </a:r>
            <a:r>
              <a:rPr lang="en-US" sz="1100" dirty="0">
                <a:solidFill>
                  <a:schemeClr val="tx1"/>
                </a:solidFill>
              </a:rPr>
              <a:t>are cached, the AOS is forced to write them to disk instead of keeping them in memory. Because of this limitation it’s better to use a different kind of cache for tables that meet this condition. </a:t>
            </a:r>
            <a:endParaRPr lang="en-US" sz="1100" b="1" dirty="0">
              <a:solidFill>
                <a:schemeClr val="tx1"/>
              </a:solidFill>
            </a:endParaRPr>
          </a:p>
        </p:txBody>
      </p:sp>
      <p:sp>
        <p:nvSpPr>
          <p:cNvPr id="7" name="Rectangle 6"/>
          <p:cNvSpPr/>
          <p:nvPr/>
        </p:nvSpPr>
        <p:spPr>
          <a:xfrm>
            <a:off x="889000" y="5825038"/>
            <a:ext cx="5080000" cy="30740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Best Practice: </a:t>
            </a:r>
            <a:r>
              <a:rPr lang="en-US" sz="1100" dirty="0">
                <a:solidFill>
                  <a:schemeClr val="tx1"/>
                </a:solidFill>
              </a:rPr>
              <a:t>Avoid caching any table that's frequently updated</a:t>
            </a:r>
            <a:r>
              <a:rPr lang="en-US" sz="1100"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3483417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Microsoft Dynamics AX 2012 provides full-text search functionality that activates Microsoft Dynamics AX to search business data over a large volume of text data or documents. You can create a full-text index on tables of type Main and Group.</a:t>
            </a:r>
          </a:p>
          <a:p>
            <a:endParaRPr lang="en-US" dirty="0" smtClean="0">
              <a:latin typeface="Segoe"/>
              <a:ea typeface="Segoe UI" pitchFamily="34" charset="0"/>
              <a:cs typeface="Segoe UI" pitchFamily="34" charset="0"/>
            </a:endParaRPr>
          </a:p>
          <a:p>
            <a:endParaRPr lang="en-US" b="1" i="1" dirty="0" smtClean="0">
              <a:latin typeface="Segoe"/>
              <a:ea typeface="Segoe UI" pitchFamily="34" charset="0"/>
              <a:cs typeface="Segoe UI" pitchFamily="34" charset="0"/>
            </a:endParaRPr>
          </a:p>
          <a:p>
            <a:endParaRPr lang="en-US" b="1" i="1" dirty="0" smtClean="0">
              <a:latin typeface="Segoe"/>
              <a:ea typeface="Segoe UI" pitchFamily="34" charset="0"/>
              <a:cs typeface="Segoe UI" pitchFamily="34" charset="0"/>
            </a:endParaRP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Like regular SQL Server indexes, full-text indexes can be automatically updated at the same time as data is modified in the associated tables. This is the default behavior for Microsoft Dynamics AX 2012. </a:t>
            </a: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In the Application Object Tree (AOT), developers can set the </a:t>
            </a:r>
            <a:r>
              <a:rPr lang="en-US" b="1" dirty="0" err="1" smtClean="0">
                <a:latin typeface="Segoe"/>
                <a:ea typeface="Segoe UI" pitchFamily="34" charset="0"/>
                <a:cs typeface="Segoe UI" pitchFamily="34" charset="0"/>
              </a:rPr>
              <a:t>ChangeTracking</a:t>
            </a:r>
            <a:r>
              <a:rPr lang="en-US" dirty="0" smtClean="0">
                <a:latin typeface="Segoe"/>
                <a:ea typeface="Segoe UI" pitchFamily="34" charset="0"/>
                <a:cs typeface="Segoe UI" pitchFamily="34" charset="0"/>
              </a:rPr>
              <a:t> property of a full-text index to either </a:t>
            </a:r>
            <a:r>
              <a:rPr lang="en-US" b="1" dirty="0" smtClean="0">
                <a:latin typeface="Segoe"/>
                <a:ea typeface="Segoe UI" pitchFamily="34" charset="0"/>
                <a:cs typeface="Segoe UI" pitchFamily="34" charset="0"/>
              </a:rPr>
              <a:t>Auto</a:t>
            </a:r>
            <a:r>
              <a:rPr lang="en-US" dirty="0" smtClean="0">
                <a:latin typeface="Segoe"/>
                <a:ea typeface="Segoe UI" pitchFamily="34" charset="0"/>
                <a:cs typeface="Segoe UI" pitchFamily="34" charset="0"/>
              </a:rPr>
              <a:t> or </a:t>
            </a:r>
            <a:r>
              <a:rPr lang="en-US" b="1" dirty="0" smtClean="0">
                <a:latin typeface="Segoe"/>
                <a:ea typeface="Segoe UI" pitchFamily="34" charset="0"/>
                <a:cs typeface="Segoe UI" pitchFamily="34" charset="0"/>
              </a:rPr>
              <a:t>Manual</a:t>
            </a:r>
            <a:r>
              <a:rPr lang="en-US" dirty="0" smtClean="0">
                <a:latin typeface="Segoe"/>
                <a:ea typeface="Segoe UI" pitchFamily="34" charset="0"/>
                <a:cs typeface="Segoe UI" pitchFamily="34" charset="0"/>
              </a:rPr>
              <a:t>. Indexes with the </a:t>
            </a:r>
            <a:r>
              <a:rPr lang="en-US" b="1" dirty="0" smtClean="0">
                <a:latin typeface="Segoe"/>
                <a:ea typeface="Segoe UI" pitchFamily="34" charset="0"/>
                <a:cs typeface="Segoe UI" pitchFamily="34" charset="0"/>
              </a:rPr>
              <a:t>Auto</a:t>
            </a:r>
            <a:r>
              <a:rPr lang="en-US" dirty="0" smtClean="0">
                <a:latin typeface="Segoe"/>
                <a:ea typeface="Segoe UI" pitchFamily="34" charset="0"/>
                <a:cs typeface="Segoe UI" pitchFamily="34" charset="0"/>
              </a:rPr>
              <a:t> property are updated automatically by SQL Server as data is modified in associated tables. You must manually update indexes with the </a:t>
            </a:r>
            <a:r>
              <a:rPr lang="en-US" b="1" dirty="0" smtClean="0">
                <a:latin typeface="Segoe"/>
                <a:ea typeface="Segoe UI" pitchFamily="34" charset="0"/>
                <a:cs typeface="Segoe UI" pitchFamily="34" charset="0"/>
              </a:rPr>
              <a:t>Manual</a:t>
            </a:r>
            <a:r>
              <a:rPr lang="en-US" dirty="0" smtClean="0">
                <a:latin typeface="Segoe"/>
                <a:ea typeface="Segoe UI" pitchFamily="34" charset="0"/>
                <a:cs typeface="Segoe UI" pitchFamily="34" charset="0"/>
              </a:rPr>
              <a:t> property at a specified interval. </a:t>
            </a: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The </a:t>
            </a:r>
            <a:r>
              <a:rPr lang="en-US" b="1" dirty="0" err="1" smtClean="0">
                <a:latin typeface="Segoe"/>
                <a:ea typeface="Segoe UI" pitchFamily="34" charset="0"/>
                <a:cs typeface="Segoe UI" pitchFamily="34" charset="0"/>
              </a:rPr>
              <a:t>ChangeTracking</a:t>
            </a:r>
            <a:r>
              <a:rPr lang="en-US" dirty="0" smtClean="0">
                <a:latin typeface="Segoe"/>
                <a:ea typeface="Segoe UI" pitchFamily="34" charset="0"/>
                <a:cs typeface="Segoe UI" pitchFamily="34" charset="0"/>
              </a:rPr>
              <a:t> property defaults to </a:t>
            </a:r>
            <a:r>
              <a:rPr lang="en-US" b="1" dirty="0" smtClean="0">
                <a:latin typeface="Segoe"/>
                <a:ea typeface="Segoe UI" pitchFamily="34" charset="0"/>
                <a:cs typeface="Segoe UI" pitchFamily="34" charset="0"/>
              </a:rPr>
              <a:t>Auto</a:t>
            </a:r>
            <a:r>
              <a:rPr lang="en-US" dirty="0" smtClean="0">
                <a:latin typeface="Segoe"/>
                <a:ea typeface="Segoe UI" pitchFamily="34" charset="0"/>
                <a:cs typeface="Segoe UI" pitchFamily="34" charset="0"/>
              </a:rPr>
              <a:t> for a new full-text index. Use the </a:t>
            </a:r>
            <a:r>
              <a:rPr lang="en-US" b="1" dirty="0" err="1" smtClean="0">
                <a:latin typeface="Segoe"/>
                <a:ea typeface="Segoe UI" pitchFamily="34" charset="0"/>
                <a:cs typeface="Segoe UI" pitchFamily="34" charset="0"/>
              </a:rPr>
              <a:t>ChangeTracking</a:t>
            </a:r>
            <a:r>
              <a:rPr lang="en-US" dirty="0" smtClean="0">
                <a:latin typeface="Segoe"/>
                <a:ea typeface="Segoe UI" pitchFamily="34" charset="0"/>
                <a:cs typeface="Segoe UI" pitchFamily="34" charset="0"/>
              </a:rPr>
              <a:t> property for optimal response time and throughput for the Microsoft Dynamics AX application.</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dirty="0"/>
          </a:p>
        </p:txBody>
      </p:sp>
      <p:sp>
        <p:nvSpPr>
          <p:cNvPr id="6" name="Rectangle 5"/>
          <p:cNvSpPr/>
          <p:nvPr/>
        </p:nvSpPr>
        <p:spPr>
          <a:xfrm>
            <a:off x="886690" y="4530725"/>
            <a:ext cx="5080000" cy="42227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You must configure the SQL Server full-text search functionality before you use it in the Microsoft Dynamics AX application.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202342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solidFill>
                  <a:prstClr val="black"/>
                </a:solidFill>
              </a:rPr>
              <a:t>© 2013 Microsoft Corporation                                     Microsoft Confidential </a:t>
            </a:r>
            <a:endParaRPr lang="en-US" dirty="0">
              <a:solidFill>
                <a:prstClr val="black"/>
              </a:solidFill>
            </a:endParaRPr>
          </a:p>
        </p:txBody>
      </p:sp>
      <p:sp>
        <p:nvSpPr>
          <p:cNvPr id="5" name="Slide Number Placeholder 4"/>
          <p:cNvSpPr>
            <a:spLocks noGrp="1"/>
          </p:cNvSpPr>
          <p:nvPr>
            <p:ph type="sldNum" sz="quarter" idx="11"/>
          </p:nvPr>
        </p:nvSpPr>
        <p:spPr/>
        <p:txBody>
          <a:bodyPr/>
          <a:lstStyle/>
          <a:p>
            <a:fld id="{675416BA-65F7-274A-AD61-D0FA78F3AA6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31455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dirty="0"/>
          </a:p>
        </p:txBody>
      </p:sp>
    </p:spTree>
    <p:extLst>
      <p:ext uri="{BB962C8B-B14F-4D97-AF65-F5344CB8AC3E}">
        <p14:creationId xmlns:p14="http://schemas.microsoft.com/office/powerpoint/2010/main" val="3644906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dirty="0"/>
          </a:p>
        </p:txBody>
      </p:sp>
    </p:spTree>
    <p:extLst>
      <p:ext uri="{BB962C8B-B14F-4D97-AF65-F5344CB8AC3E}">
        <p14:creationId xmlns:p14="http://schemas.microsoft.com/office/powerpoint/2010/main" val="17420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39</a:t>
            </a:fld>
            <a:endParaRPr lang="en-US" dirty="0"/>
          </a:p>
        </p:txBody>
      </p:sp>
    </p:spTree>
    <p:extLst>
      <p:ext uri="{BB962C8B-B14F-4D97-AF65-F5344CB8AC3E}">
        <p14:creationId xmlns:p14="http://schemas.microsoft.com/office/powerpoint/2010/main" val="228005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1285029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40</a:t>
            </a:fld>
            <a:endParaRPr lang="en-US" dirty="0"/>
          </a:p>
        </p:txBody>
      </p:sp>
    </p:spTree>
    <p:extLst>
      <p:ext uri="{BB962C8B-B14F-4D97-AF65-F5344CB8AC3E}">
        <p14:creationId xmlns:p14="http://schemas.microsoft.com/office/powerpoint/2010/main" val="24652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a:xfrm>
            <a:off x="381000" y="3912010"/>
            <a:ext cx="6096000" cy="4773202"/>
          </a:xfrm>
        </p:spPr>
        <p:txBody>
          <a:bodyPr/>
          <a:lstStyle/>
          <a:p>
            <a:r>
              <a:rPr lang="en-US" dirty="0">
                <a:latin typeface="Segoe"/>
                <a:ea typeface="Segoe UI" pitchFamily="34" charset="0"/>
                <a:cs typeface="Segoe UI" pitchFamily="34" charset="0"/>
              </a:rPr>
              <a:t>There are several tasks that must be completed and set up in the System administration module that control the basic configuration of the system. Some of these settings are </a:t>
            </a:r>
            <a:r>
              <a:rPr lang="en-US" dirty="0" smtClean="0">
                <a:latin typeface="Segoe"/>
                <a:ea typeface="Segoe UI" pitchFamily="34" charset="0"/>
                <a:cs typeface="Segoe UI" pitchFamily="34" charset="0"/>
              </a:rPr>
              <a:t>optional, </a:t>
            </a:r>
            <a:r>
              <a:rPr lang="en-US" dirty="0">
                <a:latin typeface="Segoe"/>
                <a:ea typeface="Segoe UI" pitchFamily="34" charset="0"/>
                <a:cs typeface="Segoe UI" pitchFamily="34" charset="0"/>
              </a:rPr>
              <a:t>but the systems implementer should review each of the following to decide if further set up is required for your business</a:t>
            </a:r>
            <a:r>
              <a:rPr lang="en-US" dirty="0" smtClean="0">
                <a:latin typeface="Segoe"/>
                <a:ea typeface="Segoe UI" pitchFamily="34" charset="0"/>
                <a:cs typeface="Segoe UI" pitchFamily="34" charset="0"/>
              </a:rPr>
              <a:t>:</a:t>
            </a:r>
          </a:p>
          <a:p>
            <a:endParaRPr lang="en-US" dirty="0">
              <a:latin typeface="Segoe"/>
              <a:ea typeface="Segoe UI" pitchFamily="34" charset="0"/>
              <a:cs typeface="Segoe UI" pitchFamily="34" charset="0"/>
            </a:endParaRPr>
          </a:p>
          <a:p>
            <a:pPr marL="171450" lvl="0" indent="-171450">
              <a:buFont typeface="Arial" pitchFamily="34" charset="0"/>
              <a:buChar char="•"/>
            </a:pPr>
            <a:r>
              <a:rPr lang="en-US" dirty="0">
                <a:latin typeface="Segoe"/>
                <a:ea typeface="Segoe UI" pitchFamily="34" charset="0"/>
                <a:cs typeface="Segoe UI" pitchFamily="34" charset="0"/>
              </a:rPr>
              <a:t>AOS maintenance.</a:t>
            </a:r>
          </a:p>
          <a:p>
            <a:pPr marL="171450" lvl="0" indent="-171450">
              <a:buFont typeface="Arial" pitchFamily="34" charset="0"/>
              <a:buChar char="•"/>
            </a:pPr>
            <a:r>
              <a:rPr lang="en-US" dirty="0">
                <a:latin typeface="Segoe"/>
                <a:ea typeface="Segoe UI" pitchFamily="34" charset="0"/>
                <a:cs typeface="Segoe UI" pitchFamily="34" charset="0"/>
              </a:rPr>
              <a:t>Select options for client performance. </a:t>
            </a:r>
          </a:p>
          <a:p>
            <a:pPr marL="171450" lvl="0" indent="-171450">
              <a:buFont typeface="Arial" pitchFamily="34" charset="0"/>
              <a:buChar char="•"/>
            </a:pPr>
            <a:r>
              <a:rPr lang="en-US" dirty="0">
                <a:latin typeface="Segoe"/>
                <a:ea typeface="Segoe UI" pitchFamily="34" charset="0"/>
                <a:cs typeface="Segoe UI" pitchFamily="34" charset="0"/>
              </a:rPr>
              <a:t>Specify or update system service accounts for the business connector, workflow, </a:t>
            </a:r>
            <a:r>
              <a:rPr lang="en-US" dirty="0" smtClean="0">
                <a:latin typeface="Segoe"/>
                <a:ea typeface="Segoe UI" pitchFamily="34" charset="0"/>
                <a:cs typeface="Segoe UI" pitchFamily="34" charset="0"/>
              </a:rPr>
              <a:t>Project </a:t>
            </a:r>
            <a:r>
              <a:rPr lang="en-US" dirty="0">
                <a:latin typeface="Segoe"/>
                <a:ea typeface="Segoe UI" pitchFamily="34" charset="0"/>
                <a:cs typeface="Segoe UI" pitchFamily="34" charset="0"/>
              </a:rPr>
              <a:t>Server Synchronization, and the Bing </a:t>
            </a:r>
            <a:r>
              <a:rPr lang="en-US" dirty="0" smtClean="0">
                <a:latin typeface="Segoe"/>
                <a:ea typeface="Segoe UI" pitchFamily="34" charset="0"/>
                <a:cs typeface="Segoe UI" pitchFamily="34" charset="0"/>
              </a:rPr>
              <a:t>Map </a:t>
            </a:r>
            <a:r>
              <a:rPr lang="en-US" dirty="0">
                <a:latin typeface="Segoe"/>
                <a:ea typeface="Segoe UI" pitchFamily="34" charset="0"/>
                <a:cs typeface="Segoe UI" pitchFamily="34" charset="0"/>
              </a:rPr>
              <a:t>account. </a:t>
            </a:r>
          </a:p>
          <a:p>
            <a:pPr marL="171450" lvl="0" indent="-171450">
              <a:buFont typeface="Arial" pitchFamily="34" charset="0"/>
              <a:buChar char="•"/>
            </a:pPr>
            <a:r>
              <a:rPr lang="en-US" dirty="0">
                <a:latin typeface="Segoe"/>
                <a:ea typeface="Segoe UI" pitchFamily="34" charset="0"/>
                <a:cs typeface="Segoe UI" pitchFamily="34" charset="0"/>
              </a:rPr>
              <a:t>Load a license file or view existing license information. </a:t>
            </a:r>
          </a:p>
          <a:p>
            <a:pPr marL="171450" lvl="0" indent="-171450">
              <a:buFont typeface="Arial" pitchFamily="34" charset="0"/>
              <a:buChar char="•"/>
            </a:pPr>
            <a:r>
              <a:rPr lang="en-US" dirty="0">
                <a:latin typeface="Segoe"/>
                <a:ea typeface="Segoe UI" pitchFamily="34" charset="0"/>
                <a:cs typeface="Segoe UI" pitchFamily="34" charset="0"/>
              </a:rPr>
              <a:t>Work with the system configuration. </a:t>
            </a:r>
          </a:p>
          <a:p>
            <a:pPr marL="171450" lvl="0" indent="-171450">
              <a:buFont typeface="Arial" pitchFamily="34" charset="0"/>
              <a:buChar char="•"/>
            </a:pPr>
            <a:r>
              <a:rPr lang="en-US" dirty="0">
                <a:latin typeface="Segoe"/>
                <a:ea typeface="Segoe UI" pitchFamily="34" charset="0"/>
                <a:cs typeface="Segoe UI" pitchFamily="34" charset="0"/>
              </a:rPr>
              <a:t>Set up basic system parameters</a:t>
            </a:r>
            <a:r>
              <a:rPr lang="en-US" dirty="0" smtClean="0">
                <a:latin typeface="Segoe"/>
                <a:ea typeface="Segoe UI" pitchFamily="34" charset="0"/>
                <a:cs typeface="Segoe UI" pitchFamily="34" charset="0"/>
              </a:rPr>
              <a:t>.</a:t>
            </a:r>
          </a:p>
          <a:p>
            <a:pPr marL="171450" lvl="0" indent="-171450">
              <a:buFont typeface="Arial" pitchFamily="34" charset="0"/>
              <a:buChar char="•"/>
            </a:pPr>
            <a:endParaRPr lang="en-US" dirty="0">
              <a:latin typeface="Segoe"/>
              <a:ea typeface="Segoe UI" pitchFamily="34" charset="0"/>
              <a:cs typeface="Segoe UI" pitchFamily="34" charset="0"/>
            </a:endParaRPr>
          </a:p>
          <a:p>
            <a:r>
              <a:rPr lang="en-US" dirty="0">
                <a:latin typeface="Segoe"/>
                <a:ea typeface="Segoe UI" pitchFamily="34" charset="0"/>
                <a:cs typeface="Segoe UI" pitchFamily="34" charset="0"/>
              </a:rPr>
              <a:t>The following topics </a:t>
            </a:r>
            <a:r>
              <a:rPr lang="en-US" dirty="0" smtClean="0">
                <a:latin typeface="Segoe"/>
                <a:ea typeface="Segoe UI" pitchFamily="34" charset="0"/>
                <a:cs typeface="Segoe UI" pitchFamily="34" charset="0"/>
              </a:rPr>
              <a:t>discuss, </a:t>
            </a:r>
            <a:r>
              <a:rPr lang="en-US" dirty="0">
                <a:latin typeface="Segoe"/>
                <a:ea typeface="Segoe UI" pitchFamily="34" charset="0"/>
                <a:cs typeface="Segoe UI" pitchFamily="34" charset="0"/>
              </a:rPr>
              <a:t>in </a:t>
            </a:r>
            <a:r>
              <a:rPr lang="en-US" dirty="0" smtClean="0">
                <a:latin typeface="Segoe"/>
                <a:ea typeface="Segoe UI" pitchFamily="34" charset="0"/>
                <a:cs typeface="Segoe UI" pitchFamily="34" charset="0"/>
              </a:rPr>
              <a:t>detail, </a:t>
            </a:r>
            <a:r>
              <a:rPr lang="en-US" dirty="0">
                <a:latin typeface="Segoe"/>
                <a:ea typeface="Segoe UI" pitchFamily="34" charset="0"/>
                <a:cs typeface="Segoe UI" pitchFamily="34" charset="0"/>
              </a:rPr>
              <a:t>how to work with and update each of the configurations.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236988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
        <p:nvSpPr>
          <p:cNvPr id="6" name="Rectangle 5"/>
          <p:cNvSpPr/>
          <p:nvPr/>
        </p:nvSpPr>
        <p:spPr>
          <a:xfrm>
            <a:off x="886690" y="4370805"/>
            <a:ext cx="5080000" cy="1103563"/>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Important: </a:t>
            </a:r>
            <a:r>
              <a:rPr lang="en-US" sz="1100" dirty="0">
                <a:solidFill>
                  <a:schemeClr val="tx1"/>
                </a:solidFill>
              </a:rPr>
              <a:t>The following procedure requires that you click the </a:t>
            </a:r>
            <a:r>
              <a:rPr lang="en-US" sz="1100" b="1" dirty="0">
                <a:solidFill>
                  <a:schemeClr val="tx1"/>
                </a:solidFill>
              </a:rPr>
              <a:t>Reject new clients</a:t>
            </a:r>
            <a:r>
              <a:rPr lang="en-US" sz="1100" dirty="0">
                <a:solidFill>
                  <a:schemeClr val="tx1"/>
                </a:solidFill>
              </a:rPr>
              <a:t> button in Microsoft Dynamics AX. After you click this button, you must not close your client. If you close your client before you click the </a:t>
            </a:r>
            <a:r>
              <a:rPr lang="en-US" sz="1100" b="1" dirty="0">
                <a:solidFill>
                  <a:schemeClr val="tx1"/>
                </a:solidFill>
              </a:rPr>
              <a:t>Accept new clients</a:t>
            </a:r>
            <a:r>
              <a:rPr lang="en-US" sz="1100" dirty="0">
                <a:solidFill>
                  <a:schemeClr val="tx1"/>
                </a:solidFill>
              </a:rPr>
              <a:t> button, you cannot open a new client session unless you restart the AOS instance by using the Windows Services Management console, or unless you reset the </a:t>
            </a:r>
            <a:r>
              <a:rPr lang="en-US" sz="1100" dirty="0" err="1">
                <a:solidFill>
                  <a:schemeClr val="tx1"/>
                </a:solidFill>
              </a:rPr>
              <a:t>SysServerSessions</a:t>
            </a:r>
            <a:r>
              <a:rPr lang="en-US" sz="1100" dirty="0">
                <a:solidFill>
                  <a:schemeClr val="tx1"/>
                </a:solidFill>
              </a:rPr>
              <a:t> table in </a:t>
            </a:r>
            <a:r>
              <a:rPr lang="en-US" sz="1100" dirty="0" smtClean="0">
                <a:solidFill>
                  <a:schemeClr val="tx1"/>
                </a:solidFill>
              </a:rPr>
              <a:t>SQL </a:t>
            </a:r>
            <a:r>
              <a:rPr lang="en-US" sz="1100" dirty="0">
                <a:solidFill>
                  <a:schemeClr val="tx1"/>
                </a:solidFill>
              </a:rPr>
              <a:t>Server to a value of 1.</a:t>
            </a: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12524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There may be times when you have to perform maintenance on an AOS and need to take it offline. This section discusses how to close client sessions that are connected to an instance of Application Object Server (AOS) for Microsoft Dynamics AX. When you close client sessions without force, you are said to drain users. </a:t>
            </a:r>
          </a:p>
          <a:p>
            <a:endParaRPr lang="en-US" dirty="0" smtClean="0">
              <a:latin typeface="Segoe"/>
              <a:ea typeface="Segoe UI" pitchFamily="34" charset="0"/>
              <a:cs typeface="Segoe UI" pitchFamily="34" charset="0"/>
            </a:endParaRPr>
          </a:p>
          <a:p>
            <a:r>
              <a:rPr lang="en-US" b="1" dirty="0" smtClean="0">
                <a:latin typeface="Segoe"/>
                <a:ea typeface="Segoe UI" pitchFamily="34" charset="0"/>
                <a:cs typeface="Segoe UI" pitchFamily="34" charset="0"/>
              </a:rPr>
              <a:t>Scenario: Drain users from an AOS</a:t>
            </a:r>
          </a:p>
          <a:p>
            <a:r>
              <a:rPr lang="en-US" dirty="0" smtClean="0">
                <a:latin typeface="Segoe"/>
                <a:ea typeface="Segoe UI" pitchFamily="34" charset="0"/>
                <a:cs typeface="Segoe UI" pitchFamily="34" charset="0"/>
              </a:rPr>
              <a:t>Gary, the Systems Implementer, must perform maintenance on one of his AOS’s and wishes to take it offline without taking all AOS’s offline. </a:t>
            </a:r>
          </a:p>
          <a:p>
            <a:endParaRPr lang="en-US" b="1" dirty="0" smtClean="0">
              <a:latin typeface="Segoe"/>
              <a:ea typeface="Segoe UI" pitchFamily="34" charset="0"/>
              <a:cs typeface="Segoe UI" pitchFamily="34" charset="0"/>
            </a:endParaRPr>
          </a:p>
          <a:p>
            <a:r>
              <a:rPr lang="en-US" b="1" dirty="0" smtClean="0">
                <a:latin typeface="Segoe"/>
                <a:ea typeface="Segoe UI" pitchFamily="34" charset="0"/>
                <a:cs typeface="Segoe UI" pitchFamily="34" charset="0"/>
              </a:rPr>
              <a:t>Procedure: Drain users from an AOS</a:t>
            </a:r>
          </a:p>
          <a:p>
            <a:r>
              <a:rPr lang="en-US" dirty="0" smtClean="0">
                <a:latin typeface="Segoe"/>
                <a:ea typeface="Segoe UI" pitchFamily="34" charset="0"/>
                <a:cs typeface="Segoe UI" pitchFamily="34" charset="0"/>
              </a:rPr>
              <a:t>In this procedure, you will drain users from an AOS. </a:t>
            </a:r>
          </a:p>
          <a:p>
            <a:endParaRPr lang="en-US" dirty="0" smtClean="0">
              <a:latin typeface="Segoe"/>
              <a:ea typeface="Segoe UI" pitchFamily="34" charset="0"/>
              <a:cs typeface="Segoe UI" pitchFamily="34" charset="0"/>
            </a:endParaRPr>
          </a:p>
          <a:p>
            <a:pPr marL="228600" lvl="0" indent="-228600">
              <a:buFont typeface="+mj-lt"/>
              <a:buAutoNum type="arabicPeriod"/>
            </a:pPr>
            <a:r>
              <a:rPr lang="en-US" dirty="0" smtClean="0">
                <a:latin typeface="Segoe"/>
                <a:cs typeface="Segoe UI" pitchFamily="34" charset="0"/>
              </a:rPr>
              <a:t>Click </a:t>
            </a:r>
            <a:r>
              <a:rPr lang="en-US" b="1" dirty="0" smtClean="0">
                <a:latin typeface="Segoe"/>
                <a:cs typeface="Segoe UI" pitchFamily="34" charset="0"/>
              </a:rPr>
              <a:t>System administration &gt; Common &gt; Users &gt; Online users</a:t>
            </a:r>
            <a:r>
              <a:rPr lang="en-US" dirty="0" smtClean="0">
                <a:latin typeface="Segoe"/>
                <a:cs typeface="Segoe UI" pitchFamily="34" charset="0"/>
              </a:rPr>
              <a:t>. </a:t>
            </a:r>
          </a:p>
          <a:p>
            <a:pPr marL="228600" lvl="0" indent="-228600">
              <a:buFont typeface="+mj-lt"/>
              <a:buAutoNum type="arabicPeriod"/>
            </a:pPr>
            <a:r>
              <a:rPr lang="en-US" dirty="0" smtClean="0">
                <a:latin typeface="Segoe"/>
                <a:cs typeface="Segoe UI" pitchFamily="34" charset="0"/>
              </a:rPr>
              <a:t>On the </a:t>
            </a:r>
            <a:r>
              <a:rPr lang="en-US" b="1" dirty="0" smtClean="0">
                <a:latin typeface="Segoe"/>
                <a:cs typeface="Segoe UI" pitchFamily="34" charset="0"/>
              </a:rPr>
              <a:t>Server instances</a:t>
            </a:r>
            <a:r>
              <a:rPr lang="en-US" dirty="0" smtClean="0">
                <a:latin typeface="Segoe"/>
                <a:cs typeface="Segoe UI" pitchFamily="34" charset="0"/>
              </a:rPr>
              <a:t> tab, select the AOS instance that you want to perform maintenance on. </a:t>
            </a:r>
          </a:p>
          <a:p>
            <a:pPr marL="228600" lvl="0" indent="-228600">
              <a:buFont typeface="+mj-lt"/>
              <a:buAutoNum type="arabicPeriod" startAt="3"/>
            </a:pPr>
            <a:r>
              <a:rPr lang="en-US" dirty="0" smtClean="0">
                <a:latin typeface="Segoe"/>
                <a:ea typeface="Segoe UI" pitchFamily="34" charset="0"/>
                <a:cs typeface="Segoe UI" pitchFamily="34" charset="0"/>
              </a:rPr>
              <a:t>Click </a:t>
            </a:r>
            <a:r>
              <a:rPr lang="en-US" b="1" dirty="0" smtClean="0">
                <a:latin typeface="Segoe"/>
                <a:ea typeface="Segoe UI" pitchFamily="34" charset="0"/>
                <a:cs typeface="Segoe UI" pitchFamily="34" charset="0"/>
              </a:rPr>
              <a:t>Reject new clients</a:t>
            </a:r>
            <a:r>
              <a:rPr lang="en-US" dirty="0" smtClean="0">
                <a:latin typeface="Segoe"/>
                <a:ea typeface="Segoe UI" pitchFamily="34" charset="0"/>
                <a:cs typeface="Segoe UI" pitchFamily="34" charset="0"/>
              </a:rPr>
              <a:t>. The screenshot on the slide above shows Reject new clients.</a:t>
            </a:r>
          </a:p>
          <a:p>
            <a:pPr marL="228600" lvl="0" indent="-228600">
              <a:buFont typeface="+mj-lt"/>
              <a:buAutoNum type="arabicPeriod" startAt="4"/>
            </a:pPr>
            <a:r>
              <a:rPr lang="en-US" dirty="0" smtClean="0">
                <a:latin typeface="Segoe"/>
                <a:ea typeface="Segoe UI" pitchFamily="34" charset="0"/>
                <a:cs typeface="Segoe UI" pitchFamily="34" charset="0"/>
              </a:rPr>
              <a:t>When you are prompted, click </a:t>
            </a:r>
            <a:r>
              <a:rPr lang="en-US" b="1" dirty="0" smtClean="0">
                <a:latin typeface="Segoe"/>
                <a:ea typeface="Segoe UI" pitchFamily="34" charset="0"/>
                <a:cs typeface="Segoe UI" pitchFamily="34" charset="0"/>
              </a:rPr>
              <a:t>OK</a:t>
            </a:r>
            <a:r>
              <a:rPr lang="en-US" dirty="0" smtClean="0">
                <a:latin typeface="Segoe"/>
                <a:ea typeface="Segoe UI" pitchFamily="34" charset="0"/>
                <a:cs typeface="Segoe UI" pitchFamily="34" charset="0"/>
              </a:rPr>
              <a:t> to stop the AOS instance from accepting new client connections.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
        <p:nvSpPr>
          <p:cNvPr id="6" name="Rectangle 5"/>
          <p:cNvSpPr/>
          <p:nvPr/>
        </p:nvSpPr>
        <p:spPr>
          <a:xfrm>
            <a:off x="769352" y="6996155"/>
            <a:ext cx="5080000" cy="1126038"/>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Important: </a:t>
            </a:r>
            <a:r>
              <a:rPr lang="en-US" sz="1100" dirty="0">
                <a:solidFill>
                  <a:schemeClr val="tx1"/>
                </a:solidFill>
              </a:rPr>
              <a:t>The following procedure requires that you click the </a:t>
            </a:r>
            <a:r>
              <a:rPr lang="en-US" sz="1100" b="1" dirty="0">
                <a:solidFill>
                  <a:schemeClr val="tx1"/>
                </a:solidFill>
              </a:rPr>
              <a:t>Reject new clients</a:t>
            </a:r>
            <a:r>
              <a:rPr lang="en-US" sz="1100" dirty="0">
                <a:solidFill>
                  <a:schemeClr val="tx1"/>
                </a:solidFill>
              </a:rPr>
              <a:t> button in Microsoft Dynamics AX. After you click this button, you must not close your client. If you close your client before you click the </a:t>
            </a:r>
            <a:r>
              <a:rPr lang="en-US" sz="1100" b="1" dirty="0">
                <a:solidFill>
                  <a:schemeClr val="tx1"/>
                </a:solidFill>
              </a:rPr>
              <a:t>Accept new clients</a:t>
            </a:r>
            <a:r>
              <a:rPr lang="en-US" sz="1100" dirty="0">
                <a:solidFill>
                  <a:schemeClr val="tx1"/>
                </a:solidFill>
              </a:rPr>
              <a:t> button, you cannot open a new client session unless you restart the AOS instance by using the Windows Services Management console, or unless you reset the </a:t>
            </a:r>
            <a:r>
              <a:rPr lang="en-US" sz="1100" dirty="0" err="1">
                <a:solidFill>
                  <a:schemeClr val="tx1"/>
                </a:solidFill>
              </a:rPr>
              <a:t>SysServerSessions</a:t>
            </a:r>
            <a:r>
              <a:rPr lang="en-US" sz="1100" dirty="0">
                <a:solidFill>
                  <a:schemeClr val="tx1"/>
                </a:solidFill>
              </a:rPr>
              <a:t> table in </a:t>
            </a:r>
            <a:r>
              <a:rPr lang="en-US" sz="1100" dirty="0" smtClean="0">
                <a:solidFill>
                  <a:schemeClr val="tx1"/>
                </a:solidFill>
              </a:rPr>
              <a:t>SQL </a:t>
            </a:r>
            <a:r>
              <a:rPr lang="en-US" sz="1100" dirty="0">
                <a:solidFill>
                  <a:schemeClr val="tx1"/>
                </a:solidFill>
              </a:rPr>
              <a:t>Server to a value of 1.</a:t>
            </a: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0086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313114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cs typeface="Segoe UI" pitchFamily="34" charset="0"/>
              </a:rPr>
              <a:t>There are three client performance options that the administrator can enable or disable system-wide to help improve system performance. </a:t>
            </a:r>
          </a:p>
          <a:p>
            <a:endParaRPr lang="en-US" dirty="0" smtClean="0">
              <a:latin typeface="Segoe"/>
              <a:ea typeface="Segoe UI" pitchFamily="34" charset="0"/>
              <a:cs typeface="Segoe UI" pitchFamily="34" charset="0"/>
            </a:endParaRPr>
          </a:p>
          <a:p>
            <a:r>
              <a:rPr lang="en-US" dirty="0" smtClean="0">
                <a:latin typeface="Segoe"/>
                <a:ea typeface="Segoe UI" pitchFamily="34" charset="0"/>
                <a:cs typeface="Segoe UI" pitchFamily="34" charset="0"/>
              </a:rPr>
              <a:t>The screenshot on the slide above shows the </a:t>
            </a:r>
            <a:r>
              <a:rPr lang="en-US" b="1" dirty="0" smtClean="0">
                <a:latin typeface="Segoe"/>
                <a:ea typeface="Segoe UI" pitchFamily="34" charset="0"/>
                <a:cs typeface="Segoe UI" pitchFamily="34" charset="0"/>
              </a:rPr>
              <a:t>Client Performance Options </a:t>
            </a:r>
            <a:r>
              <a:rPr lang="en-US" dirty="0" smtClean="0">
                <a:latin typeface="Segoe"/>
                <a:ea typeface="Segoe UI" pitchFamily="34" charset="0"/>
                <a:cs typeface="Segoe UI" pitchFamily="34" charset="0"/>
              </a:rPr>
              <a:t>form.</a:t>
            </a:r>
          </a:p>
          <a:p>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b="1" dirty="0" err="1" smtClean="0">
                <a:latin typeface="Segoe"/>
                <a:ea typeface="Segoe UI" pitchFamily="34" charset="0"/>
                <a:cs typeface="Segoe UI" pitchFamily="34" charset="0"/>
              </a:rPr>
              <a:t>FactBoxes</a:t>
            </a:r>
            <a:r>
              <a:rPr lang="en-US" b="1" dirty="0" smtClean="0">
                <a:latin typeface="Segoe"/>
                <a:ea typeface="Segoe UI" pitchFamily="34" charset="0"/>
                <a:cs typeface="Segoe UI" pitchFamily="34" charset="0"/>
              </a:rPr>
              <a:t> enabled (requires client restart)</a:t>
            </a:r>
            <a:r>
              <a:rPr lang="en-US" dirty="0" smtClean="0">
                <a:latin typeface="Segoe"/>
                <a:ea typeface="Segoe UI" pitchFamily="34" charset="0"/>
                <a:cs typeface="Segoe UI" pitchFamily="34" charset="0"/>
              </a:rPr>
              <a:t>: Select this option to display </a:t>
            </a:r>
            <a:r>
              <a:rPr lang="en-US" dirty="0" err="1" smtClean="0">
                <a:latin typeface="Segoe"/>
                <a:ea typeface="Segoe UI" pitchFamily="34" charset="0"/>
                <a:cs typeface="Segoe UI" pitchFamily="34" charset="0"/>
              </a:rPr>
              <a:t>FactBoxes</a:t>
            </a:r>
            <a:r>
              <a:rPr lang="en-US" dirty="0" smtClean="0">
                <a:latin typeface="Segoe"/>
                <a:ea typeface="Segoe UI" pitchFamily="34" charset="0"/>
                <a:cs typeface="Segoe UI" pitchFamily="34" charset="0"/>
              </a:rPr>
              <a:t> on all forms and list pages by default. If this option is disabled, </a:t>
            </a:r>
            <a:r>
              <a:rPr lang="en-US" dirty="0" err="1" smtClean="0">
                <a:latin typeface="Segoe"/>
                <a:ea typeface="Segoe UI" pitchFamily="34" charset="0"/>
                <a:cs typeface="Segoe UI" pitchFamily="34" charset="0"/>
              </a:rPr>
              <a:t>FactBoxes</a:t>
            </a:r>
            <a:r>
              <a:rPr lang="en-US" dirty="0" smtClean="0">
                <a:latin typeface="Segoe"/>
                <a:ea typeface="Segoe UI" pitchFamily="34" charset="0"/>
                <a:cs typeface="Segoe UI" pitchFamily="34" charset="0"/>
              </a:rPr>
              <a:t> will not display in the client. </a:t>
            </a:r>
          </a:p>
          <a:p>
            <a:pPr marL="171450" lvl="0" indent="-171450">
              <a:buFont typeface="Arial" pitchFamily="34" charset="0"/>
              <a:buChar char="•"/>
            </a:pPr>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b="1" dirty="0" smtClean="0">
                <a:latin typeface="Segoe"/>
                <a:ea typeface="Segoe UI" pitchFamily="34" charset="0"/>
                <a:cs typeface="Segoe UI" pitchFamily="34" charset="0"/>
              </a:rPr>
              <a:t>Preview panes enabled (requires client restart)</a:t>
            </a:r>
            <a:r>
              <a:rPr lang="en-US" dirty="0" smtClean="0">
                <a:latin typeface="Segoe"/>
                <a:ea typeface="Segoe UI" pitchFamily="34" charset="0"/>
                <a:cs typeface="Segoe UI" pitchFamily="34" charset="0"/>
              </a:rPr>
              <a:t>: Select this option to display preview panes on list pages by default. If this option is disabled, preview panes will not display in the client. </a:t>
            </a:r>
          </a:p>
          <a:p>
            <a:pPr marL="171450" lvl="0" indent="-171450">
              <a:buFont typeface="Arial" pitchFamily="34" charset="0"/>
              <a:buChar char="•"/>
            </a:pPr>
            <a:endParaRPr lang="en-US" dirty="0" smtClean="0">
              <a:latin typeface="Segoe"/>
              <a:ea typeface="Segoe UI" pitchFamily="34" charset="0"/>
              <a:cs typeface="Segoe UI" pitchFamily="34" charset="0"/>
            </a:endParaRPr>
          </a:p>
          <a:p>
            <a:pPr marL="171450" lvl="0" indent="-171450">
              <a:buFont typeface="Arial" pitchFamily="34" charset="0"/>
              <a:buChar char="•"/>
            </a:pPr>
            <a:r>
              <a:rPr lang="en-US" b="1" dirty="0" smtClean="0">
                <a:latin typeface="Segoe"/>
                <a:ea typeface="Segoe UI" pitchFamily="34" charset="0"/>
                <a:cs typeface="Segoe UI" pitchFamily="34" charset="0"/>
              </a:rPr>
              <a:t>Automatic enhanced previews enabled (requires client restart)</a:t>
            </a:r>
            <a:r>
              <a:rPr lang="en-US" dirty="0" smtClean="0">
                <a:latin typeface="Segoe"/>
                <a:ea typeface="Segoe UI" pitchFamily="34" charset="0"/>
                <a:cs typeface="Segoe UI" pitchFamily="34" charset="0"/>
              </a:rPr>
              <a:t>: Select this option to display enhanced previews on all forms and list pages by default. If this option is disabled, enhanced previews will not display in the client.</a:t>
            </a:r>
          </a:p>
          <a:p>
            <a:endParaRPr lang="en-AU"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164674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3886200" cy="1828800"/>
          </a:xfrm>
        </p:spPr>
        <p:txBody>
          <a:bodyPr>
            <a:normAutofit fontScale="90000"/>
          </a:bodyPr>
          <a:lstStyle/>
          <a:p>
            <a:r>
              <a:rPr lang="en-US" sz="2700" dirty="0" smtClean="0"/>
              <a:t>Microsoft Dynamics AX </a:t>
            </a:r>
            <a:r>
              <a:rPr lang="en-US" sz="2700" dirty="0"/>
              <a:t>2012 </a:t>
            </a:r>
            <a:r>
              <a:rPr lang="en-US" sz="2700" dirty="0" smtClean="0"/>
              <a:t>Administration Workshop</a:t>
            </a:r>
            <a:br>
              <a:rPr lang="en-US" sz="2700" dirty="0" smtClean="0"/>
            </a:br>
            <a:r>
              <a:rPr lang="en-US" sz="2000" dirty="0" smtClean="0"/>
              <a:t/>
            </a:r>
            <a:br>
              <a:rPr lang="en-US" sz="2000" dirty="0" smtClean="0"/>
            </a:br>
            <a:r>
              <a:rPr lang="en-US" sz="2000" dirty="0"/>
              <a:t>Chapter 6: General System Administration</a:t>
            </a:r>
            <a:r>
              <a:rPr lang="en-US" dirty="0"/>
              <a:t/>
            </a:r>
            <a:br>
              <a:rPr lang="en-US" dirty="0"/>
            </a:br>
            <a:endParaRPr lang="en-US"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System Service Accounts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Content Placeholder 3"/>
          <p:cNvSpPr>
            <a:spLocks noGrp="1"/>
          </p:cNvSpPr>
          <p:nvPr>
            <p:ph sz="quarter" idx="13"/>
          </p:nvPr>
        </p:nvSpPr>
        <p:spPr/>
        <p:txBody>
          <a:bodyPr/>
          <a:lstStyle/>
          <a:p>
            <a:r>
              <a:rPr lang="en-US" b="1" dirty="0"/>
              <a:t>System administration </a:t>
            </a:r>
            <a:r>
              <a:rPr lang="en-US" dirty="0"/>
              <a:t>&gt; </a:t>
            </a:r>
            <a:r>
              <a:rPr lang="en-US" b="1" dirty="0"/>
              <a:t>Setup</a:t>
            </a:r>
            <a:r>
              <a:rPr lang="en-US" dirty="0"/>
              <a:t> &gt; </a:t>
            </a:r>
            <a:r>
              <a:rPr lang="en-US" b="1" dirty="0"/>
              <a:t>System</a:t>
            </a:r>
            <a:r>
              <a:rPr lang="en-US" dirty="0"/>
              <a:t> &gt; </a:t>
            </a:r>
            <a:r>
              <a:rPr lang="en-US" b="1" dirty="0"/>
              <a:t>System </a:t>
            </a:r>
            <a:r>
              <a:rPr lang="en-US" b="1" dirty="0" smtClean="0"/>
              <a:t>Service </a:t>
            </a:r>
            <a:r>
              <a:rPr lang="en-US" b="1" dirty="0"/>
              <a:t>Account</a:t>
            </a:r>
          </a:p>
          <a:p>
            <a:pPr lvl="1"/>
            <a:r>
              <a:rPr lang="en-US" dirty="0"/>
              <a:t>Business Connector proxy account</a:t>
            </a:r>
          </a:p>
          <a:p>
            <a:pPr lvl="1"/>
            <a:r>
              <a:rPr lang="en-US" dirty="0"/>
              <a:t>Workflow execution account</a:t>
            </a:r>
          </a:p>
          <a:p>
            <a:pPr lvl="1"/>
            <a:r>
              <a:rPr lang="en-US" dirty="0"/>
              <a:t>Synchronization service account</a:t>
            </a:r>
          </a:p>
          <a:p>
            <a:pPr lvl="1"/>
            <a:r>
              <a:rPr lang="en-US" dirty="0"/>
              <a:t>Bing Maps account</a:t>
            </a:r>
          </a:p>
          <a:p>
            <a:endParaRPr lang="en-US" dirty="0"/>
          </a:p>
        </p:txBody>
      </p:sp>
    </p:spTree>
    <p:extLst>
      <p:ext uri="{BB962C8B-B14F-4D97-AF65-F5344CB8AC3E}">
        <p14:creationId xmlns:p14="http://schemas.microsoft.com/office/powerpoint/2010/main" val="547415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License Information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Text Placeholder 3"/>
          <p:cNvSpPr>
            <a:spLocks noGrp="1"/>
          </p:cNvSpPr>
          <p:nvPr>
            <p:ph type="body" sz="quarter" idx="12"/>
          </p:nvPr>
        </p:nvSpPr>
        <p:spPr/>
        <p:txBody>
          <a:bodyPr/>
          <a:lstStyle/>
          <a:p>
            <a:r>
              <a:rPr lang="en-AU" b="1" dirty="0"/>
              <a:t>System administration </a:t>
            </a:r>
            <a:r>
              <a:rPr lang="en-AU" dirty="0"/>
              <a:t>&gt; </a:t>
            </a:r>
            <a:r>
              <a:rPr lang="en-AU" b="1" dirty="0"/>
              <a:t>Setup</a:t>
            </a:r>
            <a:r>
              <a:rPr lang="en-AU" dirty="0"/>
              <a:t> &gt; </a:t>
            </a:r>
            <a:r>
              <a:rPr lang="en-AU" b="1" dirty="0"/>
              <a:t>Licensing</a:t>
            </a:r>
            <a:r>
              <a:rPr lang="en-AU" dirty="0"/>
              <a:t> &gt; </a:t>
            </a:r>
            <a:r>
              <a:rPr lang="en-AU" b="1" dirty="0"/>
              <a:t>License information</a:t>
            </a:r>
          </a:p>
          <a:p>
            <a:endParaRPr lang="en-US" dirty="0"/>
          </a:p>
        </p:txBody>
      </p:sp>
      <p:pic>
        <p:nvPicPr>
          <p:cNvPr id="5" name="Picture 4"/>
          <p:cNvPicPr>
            <a:picLocks noChangeAspect="1"/>
          </p:cNvPicPr>
          <p:nvPr/>
        </p:nvPicPr>
        <p:blipFill>
          <a:blip r:embed="rId3"/>
          <a:stretch>
            <a:fillRect/>
          </a:stretch>
        </p:blipFill>
        <p:spPr>
          <a:xfrm>
            <a:off x="5638800" y="1047750"/>
            <a:ext cx="3348474" cy="1242291"/>
          </a:xfrm>
          <a:prstGeom prst="rect">
            <a:avLst/>
          </a:prstGeom>
        </p:spPr>
      </p:pic>
      <p:sp>
        <p:nvSpPr>
          <p:cNvPr id="6" name="Rectangle 5"/>
          <p:cNvSpPr/>
          <p:nvPr/>
        </p:nvSpPr>
        <p:spPr>
          <a:xfrm>
            <a:off x="6096001" y="1200151"/>
            <a:ext cx="685800" cy="22860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2443742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3833489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Configuration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Text Placeholder 3"/>
          <p:cNvSpPr>
            <a:spLocks noGrp="1"/>
          </p:cNvSpPr>
          <p:nvPr>
            <p:ph type="body" sz="quarter" idx="12"/>
          </p:nvPr>
        </p:nvSpPr>
        <p:spPr/>
        <p:txBody>
          <a:bodyPr/>
          <a:lstStyle/>
          <a:p>
            <a:pPr lvl="0"/>
            <a:r>
              <a:rPr lang="en-AU" b="1" dirty="0">
                <a:solidFill>
                  <a:prstClr val="black"/>
                </a:solidFill>
              </a:rPr>
              <a:t>System administration </a:t>
            </a:r>
            <a:r>
              <a:rPr lang="en-AU" dirty="0">
                <a:solidFill>
                  <a:prstClr val="black"/>
                </a:solidFill>
              </a:rPr>
              <a:t>&gt; </a:t>
            </a:r>
            <a:r>
              <a:rPr lang="en-AU" b="1" dirty="0">
                <a:solidFill>
                  <a:prstClr val="black"/>
                </a:solidFill>
              </a:rPr>
              <a:t>Setup</a:t>
            </a:r>
            <a:r>
              <a:rPr lang="en-AU" dirty="0">
                <a:solidFill>
                  <a:prstClr val="black"/>
                </a:solidFill>
              </a:rPr>
              <a:t> &gt; </a:t>
            </a:r>
            <a:r>
              <a:rPr lang="en-AU" b="1" dirty="0">
                <a:solidFill>
                  <a:prstClr val="black"/>
                </a:solidFill>
              </a:rPr>
              <a:t>Licensing</a:t>
            </a:r>
            <a:r>
              <a:rPr lang="en-AU" dirty="0">
                <a:solidFill>
                  <a:prstClr val="black"/>
                </a:solidFill>
              </a:rPr>
              <a:t> &gt; </a:t>
            </a:r>
            <a:r>
              <a:rPr lang="en-AU" b="1" dirty="0">
                <a:solidFill>
                  <a:prstClr val="black"/>
                </a:solidFill>
              </a:rPr>
              <a:t>License configuration</a:t>
            </a:r>
          </a:p>
          <a:p>
            <a:pPr>
              <a:buSzPct val="110000"/>
            </a:pPr>
            <a:r>
              <a:rPr lang="en-AU" dirty="0"/>
              <a:t>Enable/disable application </a:t>
            </a:r>
            <a:r>
              <a:rPr lang="en-AU" dirty="0" smtClean="0"/>
              <a:t>features.</a:t>
            </a:r>
            <a:endParaRPr lang="en-AU" dirty="0"/>
          </a:p>
          <a:p>
            <a:pPr>
              <a:buSzPct val="110000"/>
            </a:pPr>
            <a:r>
              <a:rPr lang="en-AU" dirty="0"/>
              <a:t>Disabling features may delete data related to the feature.</a:t>
            </a:r>
          </a:p>
          <a:p>
            <a:pPr>
              <a:buSzPct val="110000"/>
            </a:pPr>
            <a:r>
              <a:rPr lang="en-AU" dirty="0" smtClean="0"/>
              <a:t>Disabling </a:t>
            </a:r>
            <a:r>
              <a:rPr lang="en-AU" dirty="0"/>
              <a:t>features </a:t>
            </a:r>
            <a:r>
              <a:rPr lang="en-AU" dirty="0" smtClean="0"/>
              <a:t>will not </a:t>
            </a:r>
            <a:r>
              <a:rPr lang="en-AU" dirty="0"/>
              <a:t>affect DB schema as it did in previous versions.</a:t>
            </a:r>
            <a:endParaRPr lang="en-US" dirty="0"/>
          </a:p>
          <a:p>
            <a:endParaRPr lang="en-US" dirty="0"/>
          </a:p>
        </p:txBody>
      </p:sp>
      <p:pic>
        <p:nvPicPr>
          <p:cNvPr id="5" name="Picture 4"/>
          <p:cNvPicPr>
            <a:picLocks noChangeAspect="1"/>
          </p:cNvPicPr>
          <p:nvPr/>
        </p:nvPicPr>
        <p:blipFill>
          <a:blip r:embed="rId3"/>
          <a:stretch>
            <a:fillRect/>
          </a:stretch>
        </p:blipFill>
        <p:spPr>
          <a:xfrm>
            <a:off x="5629828" y="974309"/>
            <a:ext cx="3411838" cy="3530855"/>
          </a:xfrm>
          <a:prstGeom prst="rect">
            <a:avLst/>
          </a:prstGeom>
        </p:spPr>
      </p:pic>
    </p:spTree>
    <p:extLst>
      <p:ext uri="{BB962C8B-B14F-4D97-AF65-F5344CB8AC3E}">
        <p14:creationId xmlns:p14="http://schemas.microsoft.com/office/powerpoint/2010/main" val="2513090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Configuration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Text Placeholder 3"/>
          <p:cNvSpPr>
            <a:spLocks noGrp="1"/>
          </p:cNvSpPr>
          <p:nvPr>
            <p:ph type="body" sz="quarter" idx="12"/>
          </p:nvPr>
        </p:nvSpPr>
        <p:spPr/>
        <p:txBody>
          <a:bodyPr>
            <a:normAutofit/>
          </a:bodyPr>
          <a:lstStyle/>
          <a:p>
            <a:pPr marL="285750" lvl="0" indent="-285750">
              <a:buFont typeface="Arial" panose="020B0604020202020204" pitchFamily="34" charset="0"/>
              <a:buChar char="•"/>
            </a:pPr>
            <a:r>
              <a:rPr lang="en-US" dirty="0">
                <a:solidFill>
                  <a:prstClr val="black"/>
                </a:solidFill>
              </a:rPr>
              <a:t>A red padlock indicates configuration keys controlled by license codes and cannot be disabled. </a:t>
            </a:r>
          </a:p>
          <a:p>
            <a:pPr marL="285750" lvl="0" indent="-285750">
              <a:buFont typeface="Arial" panose="020B0604020202020204" pitchFamily="34" charset="0"/>
              <a:buChar char="•"/>
            </a:pPr>
            <a:endParaRPr lang="en-US" dirty="0">
              <a:solidFill>
                <a:prstClr val="black"/>
              </a:solidFill>
            </a:endParaRPr>
          </a:p>
          <a:p>
            <a:pPr marL="285750" lvl="0" indent="-285750">
              <a:buFont typeface="Arial" panose="020B0604020202020204" pitchFamily="34" charset="0"/>
              <a:buChar char="•"/>
            </a:pPr>
            <a:r>
              <a:rPr lang="en-US" dirty="0">
                <a:solidFill>
                  <a:prstClr val="black"/>
                </a:solidFill>
              </a:rPr>
              <a:t>Click the </a:t>
            </a:r>
            <a:r>
              <a:rPr lang="en-US" b="1" dirty="0">
                <a:solidFill>
                  <a:prstClr val="black"/>
                </a:solidFill>
              </a:rPr>
              <a:t>Standard</a:t>
            </a:r>
            <a:r>
              <a:rPr lang="en-US" dirty="0">
                <a:solidFill>
                  <a:prstClr val="black"/>
                </a:solidFill>
              </a:rPr>
              <a:t> button to revert to their original state.</a:t>
            </a:r>
          </a:p>
          <a:p>
            <a:endParaRPr lang="en-US" dirty="0"/>
          </a:p>
        </p:txBody>
      </p:sp>
      <p:pic>
        <p:nvPicPr>
          <p:cNvPr id="5" name="Picture 4"/>
          <p:cNvPicPr>
            <a:picLocks noChangeAspect="1"/>
          </p:cNvPicPr>
          <p:nvPr/>
        </p:nvPicPr>
        <p:blipFill>
          <a:blip r:embed="rId3"/>
          <a:stretch>
            <a:fillRect/>
          </a:stretch>
        </p:blipFill>
        <p:spPr>
          <a:xfrm>
            <a:off x="5653417" y="1099120"/>
            <a:ext cx="3340335" cy="1632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5631114" y="3029961"/>
            <a:ext cx="3379038" cy="12552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8458200" y="3562350"/>
            <a:ext cx="466969" cy="15240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5"/>
              </a:buBlip>
            </a:pPr>
            <a:endParaRPr lang="en-AU" dirty="0" err="1" smtClean="0">
              <a:solidFill>
                <a:sysClr val="windowText" lastClr="000000"/>
              </a:solidFill>
            </a:endParaRPr>
          </a:p>
        </p:txBody>
      </p:sp>
    </p:spTree>
    <p:extLst>
      <p:ext uri="{BB962C8B-B14F-4D97-AF65-F5344CB8AC3E}">
        <p14:creationId xmlns:p14="http://schemas.microsoft.com/office/powerpoint/2010/main" val="3667944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General System Parameters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Content Placeholder 3"/>
          <p:cNvSpPr>
            <a:spLocks noGrp="1"/>
          </p:cNvSpPr>
          <p:nvPr>
            <p:ph sz="quarter" idx="13"/>
          </p:nvPr>
        </p:nvSpPr>
        <p:spPr/>
        <p:txBody>
          <a:bodyPr/>
          <a:lstStyle/>
          <a:p>
            <a:r>
              <a:rPr lang="en-US" dirty="0"/>
              <a:t>There are several general system parameters that must be defined before the system can be used</a:t>
            </a:r>
          </a:p>
          <a:p>
            <a:r>
              <a:rPr lang="en-AU" b="1" dirty="0"/>
              <a:t>System administration </a:t>
            </a:r>
            <a:r>
              <a:rPr lang="en-AU" dirty="0"/>
              <a:t>&gt; </a:t>
            </a:r>
            <a:r>
              <a:rPr lang="en-AU" b="1" dirty="0"/>
              <a:t>Setup</a:t>
            </a:r>
            <a:r>
              <a:rPr lang="en-AU" dirty="0"/>
              <a:t> &gt; </a:t>
            </a:r>
            <a:r>
              <a:rPr lang="en-AU" b="1" dirty="0"/>
              <a:t>System parameters </a:t>
            </a:r>
            <a:r>
              <a:rPr lang="en-AU" dirty="0"/>
              <a:t>&gt; </a:t>
            </a:r>
            <a:r>
              <a:rPr lang="en-AU" b="1" dirty="0"/>
              <a:t>General</a:t>
            </a:r>
          </a:p>
          <a:p>
            <a:pPr lvl="1"/>
            <a:r>
              <a:rPr lang="en-AU" dirty="0"/>
              <a:t>System language</a:t>
            </a:r>
          </a:p>
          <a:p>
            <a:pPr lvl="1"/>
            <a:r>
              <a:rPr lang="en-AU" dirty="0"/>
              <a:t>Increment</a:t>
            </a:r>
          </a:p>
          <a:p>
            <a:pPr lvl="1"/>
            <a:r>
              <a:rPr lang="en-AU" dirty="0"/>
              <a:t>System currency</a:t>
            </a:r>
          </a:p>
          <a:p>
            <a:pPr lvl="1"/>
            <a:r>
              <a:rPr lang="en-AU" dirty="0"/>
              <a:t>System </a:t>
            </a:r>
            <a:r>
              <a:rPr lang="en-AU" dirty="0" smtClean="0"/>
              <a:t>exchange-rate </a:t>
            </a:r>
            <a:r>
              <a:rPr lang="en-AU" dirty="0"/>
              <a:t>type</a:t>
            </a:r>
          </a:p>
          <a:p>
            <a:pPr lvl="1"/>
            <a:r>
              <a:rPr lang="en-AU" dirty="0"/>
              <a:t>Chart of account delimiter</a:t>
            </a:r>
          </a:p>
          <a:p>
            <a:endParaRPr lang="en-US" dirty="0"/>
          </a:p>
        </p:txBody>
      </p:sp>
    </p:spTree>
    <p:extLst>
      <p:ext uri="{BB962C8B-B14F-4D97-AF65-F5344CB8AC3E}">
        <p14:creationId xmlns:p14="http://schemas.microsoft.com/office/powerpoint/2010/main" val="707974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General System Parameters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Text Placeholder 3"/>
          <p:cNvSpPr>
            <a:spLocks noGrp="1"/>
          </p:cNvSpPr>
          <p:nvPr>
            <p:ph type="body" sz="quarter" idx="12"/>
          </p:nvPr>
        </p:nvSpPr>
        <p:spPr/>
        <p:txBody>
          <a:bodyPr/>
          <a:lstStyle/>
          <a:p>
            <a:r>
              <a:rPr lang="en-AU" b="1" dirty="0"/>
              <a:t>System administration </a:t>
            </a:r>
            <a:r>
              <a:rPr lang="en-AU" dirty="0"/>
              <a:t>&gt; </a:t>
            </a:r>
            <a:r>
              <a:rPr lang="en-AU" b="1" dirty="0"/>
              <a:t>Setup</a:t>
            </a:r>
            <a:r>
              <a:rPr lang="en-AU" dirty="0"/>
              <a:t> &gt; </a:t>
            </a:r>
            <a:r>
              <a:rPr lang="en-AU" b="1" dirty="0"/>
              <a:t>System parameters </a:t>
            </a:r>
            <a:r>
              <a:rPr lang="en-AU" dirty="0"/>
              <a:t>&gt; </a:t>
            </a:r>
            <a:r>
              <a:rPr lang="en-AU" b="1" dirty="0"/>
              <a:t>Number sequences</a:t>
            </a:r>
            <a:endParaRPr lang="en-AU" sz="1050" b="1" dirty="0"/>
          </a:p>
          <a:p>
            <a:endParaRPr lang="en-US" dirty="0"/>
          </a:p>
        </p:txBody>
      </p:sp>
      <p:pic>
        <p:nvPicPr>
          <p:cNvPr id="5" name="Picture 4"/>
          <p:cNvPicPr>
            <a:picLocks noChangeAspect="1"/>
          </p:cNvPicPr>
          <p:nvPr/>
        </p:nvPicPr>
        <p:blipFill>
          <a:blip r:embed="rId3"/>
          <a:stretch>
            <a:fillRect/>
          </a:stretch>
        </p:blipFill>
        <p:spPr>
          <a:xfrm>
            <a:off x="5558433" y="986106"/>
            <a:ext cx="3546994" cy="2701738"/>
          </a:xfrm>
          <a:prstGeom prst="rect">
            <a:avLst/>
          </a:prstGeom>
          <a:noFill/>
          <a:ln>
            <a:noFill/>
          </a:ln>
        </p:spPr>
      </p:pic>
    </p:spTree>
    <p:extLst>
      <p:ext uri="{BB962C8B-B14F-4D97-AF65-F5344CB8AC3E}">
        <p14:creationId xmlns:p14="http://schemas.microsoft.com/office/powerpoint/2010/main" val="649222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Sequences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Text Placeholder 3"/>
          <p:cNvSpPr>
            <a:spLocks noGrp="1"/>
          </p:cNvSpPr>
          <p:nvPr>
            <p:ph type="body" sz="quarter" idx="12"/>
          </p:nvPr>
        </p:nvSpPr>
        <p:spPr/>
        <p:txBody>
          <a:bodyPr/>
          <a:lstStyle/>
          <a:p>
            <a:r>
              <a:rPr lang="en-US" dirty="0"/>
              <a:t>Defines format and numbering scheme for records in the system. Take sales </a:t>
            </a:r>
            <a:r>
              <a:rPr lang="en-US" dirty="0" smtClean="0"/>
              <a:t>orders, </a:t>
            </a:r>
            <a:r>
              <a:rPr lang="en-US" dirty="0"/>
              <a:t>for example. </a:t>
            </a:r>
            <a:endParaRPr lang="en-US" dirty="0" smtClean="0"/>
          </a:p>
          <a:p>
            <a:r>
              <a:rPr lang="en-US" dirty="0"/>
              <a:t>Configuration can impact </a:t>
            </a:r>
            <a:r>
              <a:rPr lang="en-US" dirty="0" smtClean="0"/>
              <a:t>performance.</a:t>
            </a:r>
            <a:endParaRPr lang="en-US" dirty="0"/>
          </a:p>
          <a:p>
            <a:pPr lvl="1"/>
            <a:r>
              <a:rPr lang="en-US" dirty="0"/>
              <a:t>Continuous number sequences</a:t>
            </a:r>
          </a:p>
          <a:p>
            <a:pPr lvl="1"/>
            <a:r>
              <a:rPr lang="en-US" dirty="0"/>
              <a:t>Non-continuous number sequences with pre-allocation</a:t>
            </a:r>
          </a:p>
          <a:p>
            <a:endParaRPr lang="en-US" dirty="0"/>
          </a:p>
          <a:p>
            <a:endParaRPr lang="en-US" dirty="0"/>
          </a:p>
        </p:txBody>
      </p:sp>
      <p:pic>
        <p:nvPicPr>
          <p:cNvPr id="5" name="Picture 4"/>
          <p:cNvPicPr>
            <a:picLocks noChangeAspect="1"/>
          </p:cNvPicPr>
          <p:nvPr/>
        </p:nvPicPr>
        <p:blipFill>
          <a:blip r:embed="rId3"/>
          <a:stretch>
            <a:fillRect/>
          </a:stretch>
        </p:blipFill>
        <p:spPr>
          <a:xfrm>
            <a:off x="5662549" y="1146810"/>
            <a:ext cx="3353881" cy="1173480"/>
          </a:xfrm>
          <a:prstGeom prst="rect">
            <a:avLst/>
          </a:prstGeom>
        </p:spPr>
      </p:pic>
    </p:spTree>
    <p:extLst>
      <p:ext uri="{BB962C8B-B14F-4D97-AF65-F5344CB8AC3E}">
        <p14:creationId xmlns:p14="http://schemas.microsoft.com/office/powerpoint/2010/main" val="1290552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Number Sequences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Text Placeholder 3"/>
          <p:cNvSpPr>
            <a:spLocks noGrp="1"/>
          </p:cNvSpPr>
          <p:nvPr>
            <p:ph type="body" sz="quarter" idx="12"/>
          </p:nvPr>
        </p:nvSpPr>
        <p:spPr/>
        <p:txBody>
          <a:bodyPr/>
          <a:lstStyle/>
          <a:p>
            <a:r>
              <a:rPr lang="en-AU" dirty="0"/>
              <a:t>Setup</a:t>
            </a:r>
          </a:p>
          <a:p>
            <a:pPr lvl="1"/>
            <a:r>
              <a:rPr lang="en-AU" b="1" dirty="0"/>
              <a:t>Organization Administration </a:t>
            </a:r>
            <a:r>
              <a:rPr lang="en-AU" dirty="0"/>
              <a:t>&gt; </a:t>
            </a:r>
            <a:r>
              <a:rPr lang="en-AU" b="1" dirty="0"/>
              <a:t>Common</a:t>
            </a:r>
            <a:r>
              <a:rPr lang="en-AU" dirty="0"/>
              <a:t> &gt; </a:t>
            </a:r>
            <a:r>
              <a:rPr lang="en-AU" b="1" dirty="0"/>
              <a:t>Number Sequences</a:t>
            </a:r>
          </a:p>
          <a:p>
            <a:pPr lvl="1"/>
            <a:r>
              <a:rPr lang="en-AU" b="1" dirty="0"/>
              <a:t>Select a record </a:t>
            </a:r>
            <a:r>
              <a:rPr lang="en-AU" dirty="0"/>
              <a:t>&gt; </a:t>
            </a:r>
            <a:r>
              <a:rPr lang="en-AU" b="1" dirty="0"/>
              <a:t>General</a:t>
            </a:r>
            <a:r>
              <a:rPr lang="en-AU" dirty="0"/>
              <a:t> &gt; </a:t>
            </a:r>
            <a:r>
              <a:rPr lang="en-AU" b="1" dirty="0" smtClean="0"/>
              <a:t>Continuous</a:t>
            </a:r>
          </a:p>
          <a:p>
            <a:r>
              <a:rPr lang="en-AU" dirty="0" smtClean="0"/>
              <a:t>Numbers </a:t>
            </a:r>
            <a:r>
              <a:rPr lang="en-AU" dirty="0"/>
              <a:t>may be allocated out of order, but all numbers will be used without gaps.</a:t>
            </a:r>
          </a:p>
          <a:p>
            <a:r>
              <a:rPr lang="en-AU" dirty="0"/>
              <a:t>DB call required for each number allocated.</a:t>
            </a:r>
          </a:p>
          <a:p>
            <a:pPr lvl="1"/>
            <a:endParaRPr lang="en-AU" sz="1600" dirty="0"/>
          </a:p>
        </p:txBody>
      </p:sp>
      <p:pic>
        <p:nvPicPr>
          <p:cNvPr id="5" name="Picture 4"/>
          <p:cNvPicPr>
            <a:picLocks noChangeAspect="1"/>
          </p:cNvPicPr>
          <p:nvPr/>
        </p:nvPicPr>
        <p:blipFill rotWithShape="1">
          <a:blip r:embed="rId3"/>
          <a:srcRect b="18290"/>
          <a:stretch/>
        </p:blipFill>
        <p:spPr>
          <a:xfrm>
            <a:off x="5631989" y="1244467"/>
            <a:ext cx="3397427" cy="1313849"/>
          </a:xfrm>
          <a:prstGeom prst="rect">
            <a:avLst/>
          </a:prstGeom>
          <a:effectLst>
            <a:outerShdw blurRad="50800" dist="38100" dir="8100000" algn="tr" rotWithShape="0">
              <a:prstClr val="black">
                <a:alpha val="40000"/>
              </a:prstClr>
            </a:outerShdw>
          </a:effectLst>
        </p:spPr>
      </p:pic>
      <p:sp>
        <p:nvSpPr>
          <p:cNvPr id="6" name="Rectangle 5"/>
          <p:cNvSpPr/>
          <p:nvPr/>
        </p:nvSpPr>
        <p:spPr>
          <a:xfrm>
            <a:off x="6248400" y="1744813"/>
            <a:ext cx="676361" cy="141137"/>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3325551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Sequence Pre-allocation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Text Placeholder 3"/>
          <p:cNvSpPr>
            <a:spLocks noGrp="1"/>
          </p:cNvSpPr>
          <p:nvPr>
            <p:ph type="body" sz="quarter" idx="12"/>
          </p:nvPr>
        </p:nvSpPr>
        <p:spPr/>
        <p:txBody>
          <a:bodyPr/>
          <a:lstStyle/>
          <a:p>
            <a:r>
              <a:rPr lang="en-AU" dirty="0"/>
              <a:t>Setup</a:t>
            </a:r>
          </a:p>
          <a:p>
            <a:pPr lvl="1"/>
            <a:r>
              <a:rPr lang="en-AU" b="1" dirty="0"/>
              <a:t>Organization Administration </a:t>
            </a:r>
            <a:r>
              <a:rPr lang="en-AU" dirty="0"/>
              <a:t>&gt; </a:t>
            </a:r>
            <a:r>
              <a:rPr lang="en-AU" b="1" dirty="0"/>
              <a:t>Common</a:t>
            </a:r>
            <a:r>
              <a:rPr lang="en-AU" dirty="0"/>
              <a:t> &gt; </a:t>
            </a:r>
            <a:r>
              <a:rPr lang="en-AU" b="1" dirty="0"/>
              <a:t>Number Sequences</a:t>
            </a:r>
          </a:p>
          <a:p>
            <a:pPr lvl="1"/>
            <a:r>
              <a:rPr lang="en-AU" b="1" dirty="0"/>
              <a:t>Select a record </a:t>
            </a:r>
            <a:r>
              <a:rPr lang="en-AU" dirty="0"/>
              <a:t>&gt; </a:t>
            </a:r>
            <a:r>
              <a:rPr lang="en-AU" b="1" dirty="0"/>
              <a:t>Performance</a:t>
            </a:r>
          </a:p>
          <a:p>
            <a:r>
              <a:rPr lang="en-AU" dirty="0"/>
              <a:t>How it works</a:t>
            </a:r>
          </a:p>
          <a:p>
            <a:pPr lvl="1"/>
            <a:r>
              <a:rPr lang="en-AU" dirty="0"/>
              <a:t>Continuous </a:t>
            </a:r>
            <a:r>
              <a:rPr lang="en-AU" dirty="0" smtClean="0"/>
              <a:t>check box </a:t>
            </a:r>
            <a:r>
              <a:rPr lang="en-AU" dirty="0"/>
              <a:t>must be </a:t>
            </a:r>
            <a:r>
              <a:rPr lang="en-AU" dirty="0" smtClean="0"/>
              <a:t>clear</a:t>
            </a:r>
            <a:endParaRPr lang="en-AU" dirty="0"/>
          </a:p>
          <a:p>
            <a:pPr lvl="1"/>
            <a:r>
              <a:rPr lang="en-AU" dirty="0"/>
              <a:t>Blocks of numbers are cached at the AOS to reduce DB calls</a:t>
            </a:r>
          </a:p>
          <a:p>
            <a:pPr lvl="1"/>
            <a:r>
              <a:rPr lang="en-AU" dirty="0"/>
              <a:t>Cache scope is per user session</a:t>
            </a:r>
          </a:p>
          <a:p>
            <a:pPr lvl="1"/>
            <a:r>
              <a:rPr lang="en-AU" dirty="0"/>
              <a:t>Gaps in sequence may occur</a:t>
            </a:r>
          </a:p>
          <a:p>
            <a:endParaRPr lang="en-US" dirty="0"/>
          </a:p>
        </p:txBody>
      </p:sp>
      <p:pic>
        <p:nvPicPr>
          <p:cNvPr id="5" name="Picture 4"/>
          <p:cNvPicPr>
            <a:picLocks noChangeAspect="1"/>
          </p:cNvPicPr>
          <p:nvPr/>
        </p:nvPicPr>
        <p:blipFill rotWithShape="1">
          <a:blip r:embed="rId3"/>
          <a:srcRect r="27031"/>
          <a:stretch/>
        </p:blipFill>
        <p:spPr>
          <a:xfrm>
            <a:off x="5555863" y="1200149"/>
            <a:ext cx="3510956" cy="1447801"/>
          </a:xfrm>
          <a:prstGeom prst="rect">
            <a:avLst/>
          </a:prstGeom>
          <a:effectLst>
            <a:outerShdw blurRad="50800" dist="38100" dir="8100000" algn="tr" rotWithShape="0">
              <a:prstClr val="black">
                <a:alpha val="40000"/>
              </a:prstClr>
            </a:outerShdw>
          </a:effectLst>
        </p:spPr>
      </p:pic>
      <p:sp>
        <p:nvSpPr>
          <p:cNvPr id="6" name="Rectangle 5"/>
          <p:cNvSpPr/>
          <p:nvPr/>
        </p:nvSpPr>
        <p:spPr>
          <a:xfrm>
            <a:off x="5638519" y="2259617"/>
            <a:ext cx="762282" cy="235934"/>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7" name="Rectangle 6"/>
          <p:cNvSpPr/>
          <p:nvPr/>
        </p:nvSpPr>
        <p:spPr>
          <a:xfrm>
            <a:off x="6439002" y="2256680"/>
            <a:ext cx="1180997" cy="235934"/>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3623953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Bing</a:t>
            </a:r>
            <a:r>
              <a:rPr lang="en-US" sz="1900" dirty="0" smtClean="0"/>
              <a:t>®, Microsoft Dynamics</a:t>
            </a:r>
            <a:r>
              <a:rPr lang="en-US" sz="1900" dirty="0"/>
              <a:t>®</a:t>
            </a:r>
            <a:r>
              <a:rPr lang="en-US" sz="1900" dirty="0" smtClean="0"/>
              <a:t>, SQL Server®, and Windows</a:t>
            </a:r>
            <a:r>
              <a:rPr lang="en-US" sz="1900" dirty="0"/>
              <a:t>®</a:t>
            </a:r>
            <a:r>
              <a:rPr lang="en-US" sz="1900" dirty="0" smtClean="0"/>
              <a:t> are </a:t>
            </a:r>
            <a:r>
              <a:rPr lang="en-US" sz="1900" dirty="0"/>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Number Sequences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Content Placeholder 3"/>
          <p:cNvSpPr>
            <a:spLocks noGrp="1"/>
          </p:cNvSpPr>
          <p:nvPr>
            <p:ph sz="quarter" idx="13"/>
          </p:nvPr>
        </p:nvSpPr>
        <p:spPr/>
        <p:txBody>
          <a:bodyPr/>
          <a:lstStyle/>
          <a:p>
            <a:r>
              <a:rPr lang="en-AU" b="1" dirty="0" smtClean="0"/>
              <a:t>Scenario:</a:t>
            </a:r>
            <a:r>
              <a:rPr lang="en-AU" dirty="0" smtClean="0"/>
              <a:t/>
            </a:r>
            <a:br>
              <a:rPr lang="en-AU" dirty="0" smtClean="0"/>
            </a:br>
            <a:r>
              <a:rPr lang="en-AU" dirty="0" smtClean="0"/>
              <a:t>You see that </a:t>
            </a:r>
            <a:r>
              <a:rPr lang="en-AU" dirty="0"/>
              <a:t>sales order volume in company </a:t>
            </a:r>
            <a:r>
              <a:rPr lang="en-AU" dirty="0" smtClean="0"/>
              <a:t>CEU is </a:t>
            </a:r>
            <a:r>
              <a:rPr lang="en-AU" dirty="0"/>
              <a:t>quite high. </a:t>
            </a:r>
            <a:r>
              <a:rPr lang="en-AU" dirty="0" smtClean="0"/>
              <a:t>You want to </a:t>
            </a:r>
            <a:r>
              <a:rPr lang="en-AU" dirty="0"/>
              <a:t>optimize number sequences by setting up a pre-allocation amount.</a:t>
            </a:r>
          </a:p>
          <a:p>
            <a:endParaRPr lang="en-AU" dirty="0" smtClean="0"/>
          </a:p>
          <a:p>
            <a:r>
              <a:rPr lang="en-AU" b="1" dirty="0" smtClean="0"/>
              <a:t>Procedure:</a:t>
            </a:r>
            <a:r>
              <a:rPr lang="en-AU" dirty="0" smtClean="0"/>
              <a:t/>
            </a:r>
            <a:br>
              <a:rPr lang="en-AU" dirty="0" smtClean="0"/>
            </a:br>
            <a:r>
              <a:rPr lang="en-AU" b="1" dirty="0" smtClean="0"/>
              <a:t>Organization </a:t>
            </a:r>
            <a:r>
              <a:rPr lang="en-AU" b="1" dirty="0"/>
              <a:t>Administration </a:t>
            </a:r>
            <a:r>
              <a:rPr lang="en-AU" dirty="0"/>
              <a:t>&gt; </a:t>
            </a:r>
            <a:r>
              <a:rPr lang="en-AU" b="1" dirty="0"/>
              <a:t>Common</a:t>
            </a:r>
            <a:r>
              <a:rPr lang="en-AU" dirty="0"/>
              <a:t> &gt; </a:t>
            </a:r>
            <a:r>
              <a:rPr lang="en-AU" b="1" dirty="0"/>
              <a:t>Number Sequences</a:t>
            </a:r>
          </a:p>
          <a:p>
            <a:endParaRPr lang="en-US" dirty="0"/>
          </a:p>
        </p:txBody>
      </p:sp>
    </p:spTree>
    <p:extLst>
      <p:ext uri="{BB962C8B-B14F-4D97-AF65-F5344CB8AC3E}">
        <p14:creationId xmlns:p14="http://schemas.microsoft.com/office/powerpoint/2010/main" val="1095225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User Sessions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Content Placeholder 3"/>
          <p:cNvSpPr>
            <a:spLocks noGrp="1"/>
          </p:cNvSpPr>
          <p:nvPr>
            <p:ph sz="quarter" idx="13"/>
          </p:nvPr>
        </p:nvSpPr>
        <p:spPr/>
        <p:txBody>
          <a:bodyPr/>
          <a:lstStyle/>
          <a:p>
            <a:r>
              <a:rPr lang="en-US" dirty="0"/>
              <a:t>View or disconnect user sessions</a:t>
            </a:r>
          </a:p>
          <a:p>
            <a:r>
              <a:rPr lang="en-US" dirty="0"/>
              <a:t>View logon history</a:t>
            </a:r>
          </a:p>
          <a:p>
            <a:r>
              <a:rPr lang="en-US" dirty="0"/>
              <a:t>Clean up user logs</a:t>
            </a:r>
          </a:p>
          <a:p>
            <a:r>
              <a:rPr lang="en-US" dirty="0"/>
              <a:t>Managing unresponsive client sessions</a:t>
            </a:r>
            <a:endParaRPr lang="en-AU" dirty="0"/>
          </a:p>
          <a:p>
            <a:endParaRPr lang="en-US" dirty="0"/>
          </a:p>
        </p:txBody>
      </p:sp>
    </p:spTree>
    <p:extLst>
      <p:ext uri="{BB962C8B-B14F-4D97-AF65-F5344CB8AC3E}">
        <p14:creationId xmlns:p14="http://schemas.microsoft.com/office/powerpoint/2010/main" val="386492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Users Form</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Text Placeholder 3"/>
          <p:cNvSpPr>
            <a:spLocks noGrp="1"/>
          </p:cNvSpPr>
          <p:nvPr>
            <p:ph type="body" sz="quarter" idx="12"/>
          </p:nvPr>
        </p:nvSpPr>
        <p:spPr/>
        <p:txBody>
          <a:bodyPr/>
          <a:lstStyle/>
          <a:p>
            <a:r>
              <a:rPr lang="en-US" b="1" dirty="0"/>
              <a:t>System administration </a:t>
            </a:r>
            <a:r>
              <a:rPr lang="en-US" dirty="0"/>
              <a:t>&gt; </a:t>
            </a:r>
            <a:r>
              <a:rPr lang="en-US" b="1" dirty="0"/>
              <a:t>Common</a:t>
            </a:r>
            <a:r>
              <a:rPr lang="en-US" dirty="0"/>
              <a:t> &gt; </a:t>
            </a:r>
            <a:r>
              <a:rPr lang="en-US" b="1" dirty="0"/>
              <a:t>Users</a:t>
            </a:r>
            <a:r>
              <a:rPr lang="en-US" dirty="0"/>
              <a:t> &gt; </a:t>
            </a:r>
            <a:r>
              <a:rPr lang="en-US" b="1" dirty="0"/>
              <a:t>Online users</a:t>
            </a:r>
          </a:p>
          <a:p>
            <a:endParaRPr lang="en-US" dirty="0"/>
          </a:p>
        </p:txBody>
      </p:sp>
      <p:pic>
        <p:nvPicPr>
          <p:cNvPr id="5" name="Picture 4"/>
          <p:cNvPicPr>
            <a:picLocks noChangeAspect="1"/>
          </p:cNvPicPr>
          <p:nvPr/>
        </p:nvPicPr>
        <p:blipFill>
          <a:blip r:embed="rId3"/>
          <a:stretch>
            <a:fillRect/>
          </a:stretch>
        </p:blipFill>
        <p:spPr>
          <a:xfrm>
            <a:off x="5567598" y="992098"/>
            <a:ext cx="3529479" cy="2226062"/>
          </a:xfrm>
          <a:prstGeom prst="rect">
            <a:avLst/>
          </a:prstGeom>
        </p:spPr>
      </p:pic>
    </p:spTree>
    <p:extLst>
      <p:ext uri="{BB962C8B-B14F-4D97-AF65-F5344CB8AC3E}">
        <p14:creationId xmlns:p14="http://schemas.microsoft.com/office/powerpoint/2010/main" val="2503139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Users Form</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Text Placeholder 3"/>
          <p:cNvSpPr>
            <a:spLocks noGrp="1"/>
          </p:cNvSpPr>
          <p:nvPr>
            <p:ph sz="quarter" idx="13"/>
          </p:nvPr>
        </p:nvSpPr>
        <p:spPr/>
        <p:txBody>
          <a:bodyPr/>
          <a:lstStyle/>
          <a:p>
            <a:r>
              <a:rPr lang="en-US" dirty="0"/>
              <a:t>User session status</a:t>
            </a:r>
          </a:p>
        </p:txBody>
      </p:sp>
      <p:pic>
        <p:nvPicPr>
          <p:cNvPr id="5" name="Picture 4"/>
          <p:cNvPicPr>
            <a:picLocks noChangeAspect="1"/>
          </p:cNvPicPr>
          <p:nvPr/>
        </p:nvPicPr>
        <p:blipFill>
          <a:blip r:embed="rId3"/>
          <a:stretch>
            <a:fillRect/>
          </a:stretch>
        </p:blipFill>
        <p:spPr>
          <a:xfrm>
            <a:off x="3200400" y="1428750"/>
            <a:ext cx="4682134" cy="2249619"/>
          </a:xfrm>
          <a:prstGeom prst="rect">
            <a:avLst/>
          </a:prstGeom>
        </p:spPr>
      </p:pic>
    </p:spTree>
    <p:extLst>
      <p:ext uri="{BB962C8B-B14F-4D97-AF65-F5344CB8AC3E}">
        <p14:creationId xmlns:p14="http://schemas.microsoft.com/office/powerpoint/2010/main" val="2123408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User Sessions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Content Placeholder 3"/>
          <p:cNvSpPr>
            <a:spLocks noGrp="1"/>
          </p:cNvSpPr>
          <p:nvPr>
            <p:ph sz="quarter" idx="13"/>
          </p:nvPr>
        </p:nvSpPr>
        <p:spPr/>
        <p:txBody>
          <a:bodyPr/>
          <a:lstStyle/>
          <a:p>
            <a:r>
              <a:rPr lang="en-US" dirty="0"/>
              <a:t>How to handle Unresponsive user sessions</a:t>
            </a:r>
            <a:endParaRPr lang="en-AU" dirty="0"/>
          </a:p>
          <a:p>
            <a:pPr lvl="1"/>
            <a:r>
              <a:rPr lang="en-US" dirty="0"/>
              <a:t>End session through </a:t>
            </a:r>
            <a:r>
              <a:rPr lang="en-US" b="1" dirty="0"/>
              <a:t>Online users</a:t>
            </a:r>
            <a:r>
              <a:rPr lang="en-US" dirty="0"/>
              <a:t> form -OR-</a:t>
            </a:r>
            <a:endParaRPr lang="en-AU" dirty="0"/>
          </a:p>
          <a:p>
            <a:pPr lvl="1"/>
            <a:r>
              <a:rPr lang="en-US" dirty="0"/>
              <a:t>Use </a:t>
            </a:r>
            <a:r>
              <a:rPr lang="en-US" b="1" dirty="0" err="1"/>
              <a:t>Ctrl+Break</a:t>
            </a:r>
            <a:r>
              <a:rPr lang="en-US" b="1" dirty="0"/>
              <a:t> </a:t>
            </a:r>
            <a:r>
              <a:rPr lang="en-US" dirty="0"/>
              <a:t>from the client</a:t>
            </a:r>
            <a:endParaRPr lang="en-AU" dirty="0"/>
          </a:p>
          <a:p>
            <a:endParaRPr lang="en-AU" dirty="0"/>
          </a:p>
          <a:p>
            <a:r>
              <a:rPr lang="en-AU" dirty="0"/>
              <a:t>Avoid using </a:t>
            </a:r>
          </a:p>
          <a:p>
            <a:pPr lvl="1"/>
            <a:r>
              <a:rPr lang="en-AU" b="1" dirty="0" err="1"/>
              <a:t>Crtl+Alt+Delete</a:t>
            </a:r>
            <a:r>
              <a:rPr lang="en-AU" dirty="0"/>
              <a:t> </a:t>
            </a:r>
          </a:p>
          <a:p>
            <a:pPr lvl="1"/>
            <a:r>
              <a:rPr lang="en-AU" b="1" dirty="0"/>
              <a:t>Task Manager &gt; End Process</a:t>
            </a:r>
          </a:p>
          <a:p>
            <a:pPr lvl="1"/>
            <a:r>
              <a:rPr lang="en-AU" dirty="0"/>
              <a:t>This may cause orphaned sessions and lead to blocking in the database or cause resource issues on the </a:t>
            </a:r>
            <a:r>
              <a:rPr lang="en-AU" dirty="0" smtClean="0"/>
              <a:t>AOS</a:t>
            </a:r>
            <a:endParaRPr lang="en-AU" dirty="0"/>
          </a:p>
        </p:txBody>
      </p:sp>
    </p:spTree>
    <p:extLst>
      <p:ext uri="{BB962C8B-B14F-4D97-AF65-F5344CB8AC3E}">
        <p14:creationId xmlns:p14="http://schemas.microsoft.com/office/powerpoint/2010/main" val="2120978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Logon Statistics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4" name="Text Placeholder 3"/>
          <p:cNvSpPr>
            <a:spLocks noGrp="1"/>
          </p:cNvSpPr>
          <p:nvPr>
            <p:ph type="body" sz="quarter" idx="12"/>
          </p:nvPr>
        </p:nvSpPr>
        <p:spPr/>
        <p:txBody>
          <a:bodyPr/>
          <a:lstStyle/>
          <a:p>
            <a:r>
              <a:rPr lang="en-US" b="1" dirty="0"/>
              <a:t>System administration </a:t>
            </a:r>
            <a:r>
              <a:rPr lang="en-US" dirty="0"/>
              <a:t>&gt; </a:t>
            </a:r>
            <a:r>
              <a:rPr lang="en-US" b="1" dirty="0"/>
              <a:t>Inquiries</a:t>
            </a:r>
            <a:r>
              <a:rPr lang="en-US" dirty="0"/>
              <a:t> &gt; </a:t>
            </a:r>
            <a:r>
              <a:rPr lang="en-US" b="1" dirty="0"/>
              <a:t>Users</a:t>
            </a:r>
            <a:r>
              <a:rPr lang="en-US" dirty="0"/>
              <a:t> &gt; </a:t>
            </a:r>
            <a:r>
              <a:rPr lang="en-US" b="1" dirty="0"/>
              <a:t>User log</a:t>
            </a:r>
          </a:p>
          <a:p>
            <a:pPr lvl="1"/>
            <a:r>
              <a:rPr lang="en-US" dirty="0"/>
              <a:t>View history</a:t>
            </a:r>
          </a:p>
          <a:p>
            <a:pPr lvl="1"/>
            <a:r>
              <a:rPr lang="en-US" dirty="0"/>
              <a:t>View statistics</a:t>
            </a:r>
          </a:p>
          <a:p>
            <a:pPr lvl="1"/>
            <a:r>
              <a:rPr lang="en-US" dirty="0"/>
              <a:t>Clean up log</a:t>
            </a:r>
          </a:p>
          <a:p>
            <a:endParaRPr lang="en-US" dirty="0"/>
          </a:p>
        </p:txBody>
      </p:sp>
      <p:pic>
        <p:nvPicPr>
          <p:cNvPr id="5" name="Picture 4"/>
          <p:cNvPicPr>
            <a:picLocks noChangeAspect="1"/>
          </p:cNvPicPr>
          <p:nvPr/>
        </p:nvPicPr>
        <p:blipFill>
          <a:blip r:embed="rId3"/>
          <a:stretch>
            <a:fillRect/>
          </a:stretch>
        </p:blipFill>
        <p:spPr>
          <a:xfrm>
            <a:off x="5528379" y="954023"/>
            <a:ext cx="3587740" cy="3258998"/>
          </a:xfrm>
          <a:prstGeom prst="rect">
            <a:avLst/>
          </a:prstGeom>
          <a:noFill/>
          <a:ln>
            <a:noFill/>
          </a:ln>
        </p:spPr>
      </p:pic>
    </p:spTree>
    <p:extLst>
      <p:ext uri="{BB962C8B-B14F-4D97-AF65-F5344CB8AC3E}">
        <p14:creationId xmlns:p14="http://schemas.microsoft.com/office/powerpoint/2010/main" val="1172766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User Options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Content Placeholder 3"/>
          <p:cNvSpPr>
            <a:spLocks noGrp="1"/>
          </p:cNvSpPr>
          <p:nvPr>
            <p:ph sz="quarter" idx="13"/>
          </p:nvPr>
        </p:nvSpPr>
        <p:spPr/>
        <p:txBody>
          <a:bodyPr/>
          <a:lstStyle/>
          <a:p>
            <a:r>
              <a:rPr lang="en-US" dirty="0"/>
              <a:t>The </a:t>
            </a:r>
            <a:r>
              <a:rPr lang="en-US" b="1" dirty="0" smtClean="0"/>
              <a:t>User Options </a:t>
            </a:r>
            <a:r>
              <a:rPr lang="en-US" dirty="0"/>
              <a:t>form allows Administrators the ability to set default information about a user such as:</a:t>
            </a:r>
          </a:p>
          <a:p>
            <a:pPr lvl="1"/>
            <a:r>
              <a:rPr lang="en-US" dirty="0"/>
              <a:t>Default company</a:t>
            </a:r>
            <a:endParaRPr lang="en-AU" dirty="0"/>
          </a:p>
          <a:p>
            <a:pPr lvl="1"/>
            <a:r>
              <a:rPr lang="en-US" dirty="0"/>
              <a:t>Status bar</a:t>
            </a:r>
            <a:endParaRPr lang="en-AU" dirty="0"/>
          </a:p>
          <a:p>
            <a:pPr lvl="1"/>
            <a:r>
              <a:rPr lang="en-US" dirty="0"/>
              <a:t>Application object layer display </a:t>
            </a:r>
            <a:endParaRPr lang="en-AU" dirty="0"/>
          </a:p>
          <a:p>
            <a:pPr lvl="1"/>
            <a:r>
              <a:rPr lang="en-US" dirty="0"/>
              <a:t>Debug mode</a:t>
            </a:r>
            <a:endParaRPr lang="en-AU" dirty="0"/>
          </a:p>
          <a:p>
            <a:pPr lvl="1"/>
            <a:r>
              <a:rPr lang="en-US" dirty="0"/>
              <a:t>Usage data</a:t>
            </a:r>
            <a:endParaRPr lang="en-AU" dirty="0"/>
          </a:p>
          <a:p>
            <a:endParaRPr lang="en-US" dirty="0"/>
          </a:p>
        </p:txBody>
      </p:sp>
    </p:spTree>
    <p:extLst>
      <p:ext uri="{BB962C8B-B14F-4D97-AF65-F5344CB8AC3E}">
        <p14:creationId xmlns:p14="http://schemas.microsoft.com/office/powerpoint/2010/main" val="4273940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User Options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
        <p:nvSpPr>
          <p:cNvPr id="4" name="Text Placeholder 3"/>
          <p:cNvSpPr>
            <a:spLocks noGrp="1"/>
          </p:cNvSpPr>
          <p:nvPr>
            <p:ph type="body" sz="quarter" idx="12"/>
          </p:nvPr>
        </p:nvSpPr>
        <p:spPr/>
        <p:txBody>
          <a:bodyPr/>
          <a:lstStyle/>
          <a:p>
            <a:r>
              <a:rPr lang="en-US" b="1" dirty="0" smtClean="0">
                <a:latin typeface="Segoe UI" pitchFamily="34" charset="0"/>
                <a:ea typeface="Segoe UI" pitchFamily="34" charset="0"/>
                <a:cs typeface="Segoe UI" pitchFamily="34" charset="0"/>
              </a:rPr>
              <a:t>File</a:t>
            </a:r>
            <a:r>
              <a:rPr lang="en-US" dirty="0" smtClean="0">
                <a:latin typeface="Segoe UI" pitchFamily="34" charset="0"/>
                <a:ea typeface="Segoe UI" pitchFamily="34" charset="0"/>
                <a:cs typeface="Segoe UI" pitchFamily="34" charset="0"/>
              </a:rPr>
              <a:t> &gt;</a:t>
            </a:r>
            <a:r>
              <a:rPr lang="en-US" b="1" dirty="0" smtClean="0">
                <a:latin typeface="Segoe UI" pitchFamily="34" charset="0"/>
                <a:ea typeface="Segoe UI" pitchFamily="34" charset="0"/>
                <a:cs typeface="Segoe UI" pitchFamily="34" charset="0"/>
              </a:rPr>
              <a:t>Tools</a:t>
            </a:r>
            <a:r>
              <a:rPr lang="en-US" dirty="0" smtClean="0">
                <a:latin typeface="Segoe UI" pitchFamily="34" charset="0"/>
                <a:ea typeface="Segoe UI" pitchFamily="34" charset="0"/>
                <a:cs typeface="Segoe UI" pitchFamily="34" charset="0"/>
              </a:rPr>
              <a:t> &gt; </a:t>
            </a:r>
            <a:r>
              <a:rPr lang="en-US" b="1" dirty="0" smtClean="0">
                <a:latin typeface="Segoe UI" pitchFamily="34" charset="0"/>
                <a:ea typeface="Segoe UI" pitchFamily="34" charset="0"/>
                <a:cs typeface="Segoe UI" pitchFamily="34" charset="0"/>
              </a:rPr>
              <a:t>Options</a:t>
            </a:r>
            <a:endParaRPr lang="en-US" b="1" dirty="0">
              <a:latin typeface="Segoe UI" pitchFamily="34" charset="0"/>
              <a:ea typeface="Segoe UI" pitchFamily="34" charset="0"/>
              <a:cs typeface="Segoe UI" pitchFamily="34" charset="0"/>
            </a:endParaRPr>
          </a:p>
          <a:p>
            <a:endParaRPr lang="en-US" dirty="0"/>
          </a:p>
        </p:txBody>
      </p:sp>
      <p:pic>
        <p:nvPicPr>
          <p:cNvPr id="5" name="Picture 4"/>
          <p:cNvPicPr>
            <a:picLocks noChangeAspect="1"/>
          </p:cNvPicPr>
          <p:nvPr/>
        </p:nvPicPr>
        <p:blipFill>
          <a:blip r:embed="rId3"/>
          <a:stretch>
            <a:fillRect/>
          </a:stretch>
        </p:blipFill>
        <p:spPr>
          <a:xfrm>
            <a:off x="5580438" y="992098"/>
            <a:ext cx="3501242" cy="2515707"/>
          </a:xfrm>
          <a:prstGeom prst="rect">
            <a:avLst/>
          </a:prstGeom>
          <a:noFill/>
          <a:ln>
            <a:noFill/>
          </a:ln>
        </p:spPr>
      </p:pic>
    </p:spTree>
    <p:extLst>
      <p:ext uri="{BB962C8B-B14F-4D97-AF65-F5344CB8AC3E}">
        <p14:creationId xmlns:p14="http://schemas.microsoft.com/office/powerpoint/2010/main" val="1826351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Usage Data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4" name="Content Placeholder 3"/>
          <p:cNvSpPr>
            <a:spLocks noGrp="1"/>
          </p:cNvSpPr>
          <p:nvPr>
            <p:ph sz="quarter" idx="13"/>
          </p:nvPr>
        </p:nvSpPr>
        <p:spPr/>
        <p:txBody>
          <a:bodyPr/>
          <a:lstStyle/>
          <a:p>
            <a:r>
              <a:rPr lang="en-US" dirty="0"/>
              <a:t>Usage data is stored for each user and saves user selections such as:</a:t>
            </a:r>
          </a:p>
          <a:p>
            <a:pPr lvl="1"/>
            <a:r>
              <a:rPr lang="en-US" dirty="0"/>
              <a:t>Query ranges</a:t>
            </a:r>
          </a:p>
          <a:p>
            <a:pPr lvl="1"/>
            <a:r>
              <a:rPr lang="en-US" dirty="0"/>
              <a:t>Report selections</a:t>
            </a:r>
          </a:p>
          <a:p>
            <a:pPr lvl="1"/>
            <a:r>
              <a:rPr lang="en-US" dirty="0"/>
              <a:t>Jobs</a:t>
            </a:r>
          </a:p>
          <a:p>
            <a:pPr lvl="1"/>
            <a:r>
              <a:rPr lang="en-US" dirty="0"/>
              <a:t>Form selections</a:t>
            </a:r>
          </a:p>
          <a:p>
            <a:r>
              <a:rPr lang="en-US" dirty="0"/>
              <a:t>Usage data is saved in the SYSLASTVALUE </a:t>
            </a:r>
            <a:r>
              <a:rPr lang="en-US" dirty="0" smtClean="0"/>
              <a:t>table</a:t>
            </a:r>
            <a:endParaRPr lang="en-US" dirty="0"/>
          </a:p>
        </p:txBody>
      </p:sp>
    </p:spTree>
    <p:extLst>
      <p:ext uri="{BB962C8B-B14F-4D97-AF65-F5344CB8AC3E}">
        <p14:creationId xmlns:p14="http://schemas.microsoft.com/office/powerpoint/2010/main" val="603454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Usage Data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29</a:t>
            </a:fld>
            <a:endParaRPr lang="en-US"/>
          </a:p>
        </p:txBody>
      </p:sp>
      <p:sp>
        <p:nvSpPr>
          <p:cNvPr id="4" name="Text Placeholder 3"/>
          <p:cNvSpPr>
            <a:spLocks noGrp="1"/>
          </p:cNvSpPr>
          <p:nvPr>
            <p:ph type="body" sz="quarter" idx="12"/>
          </p:nvPr>
        </p:nvSpPr>
        <p:spPr/>
        <p:txBody>
          <a:bodyPr/>
          <a:lstStyle/>
          <a:p>
            <a:r>
              <a:rPr lang="en-US" dirty="0"/>
              <a:t>Clear usage data</a:t>
            </a:r>
          </a:p>
          <a:p>
            <a:pPr lvl="1"/>
            <a:r>
              <a:rPr lang="en-US" b="1" dirty="0"/>
              <a:t>System administration </a:t>
            </a:r>
            <a:r>
              <a:rPr lang="en-US" dirty="0"/>
              <a:t>&gt; </a:t>
            </a:r>
            <a:r>
              <a:rPr lang="en-US" b="1" dirty="0"/>
              <a:t>Common</a:t>
            </a:r>
            <a:r>
              <a:rPr lang="en-US" dirty="0"/>
              <a:t> &gt; </a:t>
            </a:r>
            <a:r>
              <a:rPr lang="en-US" b="1" dirty="0"/>
              <a:t>Users</a:t>
            </a:r>
          </a:p>
          <a:p>
            <a:pPr lvl="1"/>
            <a:r>
              <a:rPr lang="en-US" dirty="0"/>
              <a:t>Select </a:t>
            </a:r>
            <a:r>
              <a:rPr lang="en-US" b="1" dirty="0"/>
              <a:t>User</a:t>
            </a:r>
            <a:r>
              <a:rPr lang="en-US" dirty="0"/>
              <a:t> and click </a:t>
            </a:r>
            <a:r>
              <a:rPr lang="en-US" b="1" dirty="0"/>
              <a:t>Options</a:t>
            </a:r>
          </a:p>
          <a:p>
            <a:pPr lvl="1"/>
            <a:r>
              <a:rPr lang="en-US" b="1" dirty="0"/>
              <a:t>General</a:t>
            </a:r>
            <a:r>
              <a:rPr lang="en-US" dirty="0"/>
              <a:t> tab &gt; </a:t>
            </a:r>
            <a:r>
              <a:rPr lang="en-US" b="1" dirty="0"/>
              <a:t>Reset</a:t>
            </a:r>
          </a:p>
          <a:p>
            <a:endParaRPr lang="en-US" dirty="0"/>
          </a:p>
        </p:txBody>
      </p:sp>
      <p:pic>
        <p:nvPicPr>
          <p:cNvPr id="5" name="Picture 4"/>
          <p:cNvPicPr>
            <a:picLocks noChangeAspect="1"/>
          </p:cNvPicPr>
          <p:nvPr/>
        </p:nvPicPr>
        <p:blipFill rotWithShape="1">
          <a:blip r:embed="rId3"/>
          <a:srcRect t="9345"/>
          <a:stretch/>
        </p:blipFill>
        <p:spPr>
          <a:xfrm>
            <a:off x="5562600" y="992098"/>
            <a:ext cx="3531357" cy="1685752"/>
          </a:xfrm>
          <a:prstGeom prst="rect">
            <a:avLst/>
          </a:prstGeom>
        </p:spPr>
      </p:pic>
    </p:spTree>
    <p:extLst>
      <p:ext uri="{BB962C8B-B14F-4D97-AF65-F5344CB8AC3E}">
        <p14:creationId xmlns:p14="http://schemas.microsoft.com/office/powerpoint/2010/main" val="487273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pPr marL="0" indent="0">
              <a:buNone/>
            </a:pPr>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pPr marL="0" indent="0">
              <a:buNone/>
            </a:pPr>
            <a:r>
              <a:rPr lang="en-US" dirty="0" smtClean="0"/>
              <a:t>Most slides will have supporting text that you can view now or after the delivery</a:t>
            </a:r>
          </a:p>
          <a:p>
            <a:pPr marL="0" indent="0">
              <a:buNone/>
            </a:pPr>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Compression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30</a:t>
            </a:fld>
            <a:endParaRPr lang="en-US"/>
          </a:p>
        </p:txBody>
      </p:sp>
      <p:sp>
        <p:nvSpPr>
          <p:cNvPr id="4" name="Content Placeholder 3"/>
          <p:cNvSpPr>
            <a:spLocks noGrp="1"/>
          </p:cNvSpPr>
          <p:nvPr>
            <p:ph sz="quarter" idx="13"/>
          </p:nvPr>
        </p:nvSpPr>
        <p:spPr/>
        <p:txBody>
          <a:bodyPr/>
          <a:lstStyle/>
          <a:p>
            <a:r>
              <a:rPr lang="en-US" dirty="0"/>
              <a:t>Data compression was introduced with SQL Server 2008.</a:t>
            </a:r>
          </a:p>
          <a:p>
            <a:pPr lvl="1"/>
            <a:r>
              <a:rPr lang="en-US" dirty="0"/>
              <a:t>SQL Server 2008 </a:t>
            </a:r>
            <a:r>
              <a:rPr lang="en-US" dirty="0" smtClean="0"/>
              <a:t>Enterprise edition </a:t>
            </a:r>
            <a:r>
              <a:rPr lang="en-US" dirty="0"/>
              <a:t>feature</a:t>
            </a:r>
          </a:p>
          <a:p>
            <a:pPr lvl="1"/>
            <a:r>
              <a:rPr lang="en-US" dirty="0"/>
              <a:t>Selectively compress individual indexes to minimize storage requirements</a:t>
            </a:r>
          </a:p>
          <a:p>
            <a:pPr lvl="1"/>
            <a:r>
              <a:rPr lang="en-US" dirty="0" smtClean="0"/>
              <a:t>Microsoft Dynamics AX </a:t>
            </a:r>
            <a:r>
              <a:rPr lang="en-US" dirty="0"/>
              <a:t>2012 supports this SQL Server feature</a:t>
            </a:r>
          </a:p>
        </p:txBody>
      </p:sp>
    </p:spTree>
    <p:extLst>
      <p:ext uri="{BB962C8B-B14F-4D97-AF65-F5344CB8AC3E}">
        <p14:creationId xmlns:p14="http://schemas.microsoft.com/office/powerpoint/2010/main" val="4189899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Compression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31</a:t>
            </a:fld>
            <a:endParaRPr lang="en-US"/>
          </a:p>
        </p:txBody>
      </p:sp>
      <p:sp>
        <p:nvSpPr>
          <p:cNvPr id="4" name="Text Placeholder 3"/>
          <p:cNvSpPr>
            <a:spLocks noGrp="1"/>
          </p:cNvSpPr>
          <p:nvPr>
            <p:ph type="body" sz="quarter" idx="12"/>
          </p:nvPr>
        </p:nvSpPr>
        <p:spPr/>
        <p:txBody>
          <a:bodyPr/>
          <a:lstStyle/>
          <a:p>
            <a:r>
              <a:rPr lang="en-US" b="1" dirty="0"/>
              <a:t>System administration </a:t>
            </a:r>
            <a:r>
              <a:rPr lang="en-US" dirty="0"/>
              <a:t>&gt; </a:t>
            </a:r>
            <a:r>
              <a:rPr lang="en-US" b="1" dirty="0"/>
              <a:t>Periodic</a:t>
            </a:r>
            <a:r>
              <a:rPr lang="en-US" dirty="0"/>
              <a:t> &gt; </a:t>
            </a:r>
            <a:r>
              <a:rPr lang="en-US" b="1" dirty="0"/>
              <a:t>Database</a:t>
            </a:r>
            <a:r>
              <a:rPr lang="en-US" dirty="0"/>
              <a:t> &gt; </a:t>
            </a:r>
            <a:r>
              <a:rPr lang="en-US" b="1" dirty="0"/>
              <a:t>SQL </a:t>
            </a:r>
            <a:r>
              <a:rPr lang="en-US" b="1" dirty="0" smtClean="0"/>
              <a:t>administration</a:t>
            </a:r>
          </a:p>
          <a:p>
            <a:pPr marL="342900" indent="-342900">
              <a:buFont typeface="+mj-lt"/>
              <a:buAutoNum type="arabicPeriod"/>
            </a:pPr>
            <a:r>
              <a:rPr lang="en-US" dirty="0" smtClean="0"/>
              <a:t>Select </a:t>
            </a:r>
            <a:r>
              <a:rPr lang="en-US" b="1" dirty="0" err="1" smtClean="0"/>
              <a:t>InventTrans</a:t>
            </a:r>
            <a:r>
              <a:rPr lang="en-US" dirty="0" smtClean="0"/>
              <a:t> table</a:t>
            </a:r>
          </a:p>
          <a:p>
            <a:pPr marL="342900" indent="-342900">
              <a:buFont typeface="+mj-lt"/>
              <a:buAutoNum type="arabicPeriod"/>
            </a:pPr>
            <a:r>
              <a:rPr lang="en-US" dirty="0" smtClean="0"/>
              <a:t>Select </a:t>
            </a:r>
            <a:r>
              <a:rPr lang="en-US" b="1" dirty="0" smtClean="0"/>
              <a:t>Table and index options </a:t>
            </a:r>
            <a:r>
              <a:rPr lang="en-US" dirty="0" smtClean="0"/>
              <a:t>from the menu</a:t>
            </a:r>
          </a:p>
          <a:p>
            <a:pPr marL="342900" indent="-342900">
              <a:buFont typeface="+mj-lt"/>
              <a:buAutoNum type="arabicPeriod"/>
            </a:pPr>
            <a:r>
              <a:rPr lang="en-US" dirty="0" smtClean="0"/>
              <a:t>Enable compression and select compression type</a:t>
            </a:r>
          </a:p>
          <a:p>
            <a:pPr marL="342900" indent="-342900">
              <a:buFont typeface="+mj-lt"/>
              <a:buAutoNum type="arabicPeriod"/>
            </a:pPr>
            <a:r>
              <a:rPr lang="en-US" dirty="0" smtClean="0"/>
              <a:t>Select </a:t>
            </a:r>
            <a:r>
              <a:rPr lang="en-US" b="1" dirty="0" smtClean="0"/>
              <a:t>Apply compression </a:t>
            </a:r>
            <a:r>
              <a:rPr lang="en-US" dirty="0" smtClean="0"/>
              <a:t>from the Table actions menu</a:t>
            </a:r>
          </a:p>
          <a:p>
            <a:pPr marL="342900" indent="-342900">
              <a:buFont typeface="+mj-lt"/>
              <a:buAutoNum type="arabicPeriod"/>
            </a:pPr>
            <a:endParaRPr lang="en-US" dirty="0" smtClean="0"/>
          </a:p>
          <a:p>
            <a:endParaRPr lang="en-AU" dirty="0"/>
          </a:p>
        </p:txBody>
      </p:sp>
      <p:pic>
        <p:nvPicPr>
          <p:cNvPr id="10" name="Picture 9"/>
          <p:cNvPicPr>
            <a:picLocks noChangeAspect="1"/>
          </p:cNvPicPr>
          <p:nvPr/>
        </p:nvPicPr>
        <p:blipFill>
          <a:blip r:embed="rId3"/>
          <a:stretch>
            <a:fillRect/>
          </a:stretch>
        </p:blipFill>
        <p:spPr>
          <a:xfrm>
            <a:off x="5519444" y="974787"/>
            <a:ext cx="2438932" cy="1048867"/>
          </a:xfrm>
          <a:prstGeom prst="rect">
            <a:avLst/>
          </a:prstGeom>
        </p:spPr>
      </p:pic>
      <p:pic>
        <p:nvPicPr>
          <p:cNvPr id="11" name="Picture 10"/>
          <p:cNvPicPr>
            <a:picLocks noChangeAspect="1"/>
          </p:cNvPicPr>
          <p:nvPr/>
        </p:nvPicPr>
        <p:blipFill>
          <a:blip r:embed="rId4"/>
          <a:stretch>
            <a:fillRect/>
          </a:stretch>
        </p:blipFill>
        <p:spPr>
          <a:xfrm>
            <a:off x="6647114" y="1876573"/>
            <a:ext cx="2402972" cy="1368050"/>
          </a:xfrm>
          <a:prstGeom prst="rect">
            <a:avLst/>
          </a:prstGeom>
        </p:spPr>
      </p:pic>
      <p:pic>
        <p:nvPicPr>
          <p:cNvPr id="12" name="Picture 11"/>
          <p:cNvPicPr>
            <a:picLocks noChangeAspect="1"/>
          </p:cNvPicPr>
          <p:nvPr/>
        </p:nvPicPr>
        <p:blipFill>
          <a:blip r:embed="rId5"/>
          <a:stretch>
            <a:fillRect/>
          </a:stretch>
        </p:blipFill>
        <p:spPr>
          <a:xfrm>
            <a:off x="5725906" y="3097541"/>
            <a:ext cx="2299309" cy="1185358"/>
          </a:xfrm>
          <a:prstGeom prst="rect">
            <a:avLst/>
          </a:prstGeom>
        </p:spPr>
      </p:pic>
      <p:sp>
        <p:nvSpPr>
          <p:cNvPr id="6" name="Rectangle 5"/>
          <p:cNvSpPr/>
          <p:nvPr/>
        </p:nvSpPr>
        <p:spPr>
          <a:xfrm>
            <a:off x="5791200" y="1504951"/>
            <a:ext cx="381000" cy="15240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n-AU" dirty="0" err="1" smtClean="0">
              <a:solidFill>
                <a:sysClr val="windowText" lastClr="000000"/>
              </a:solidFill>
            </a:endParaRPr>
          </a:p>
        </p:txBody>
      </p:sp>
      <p:sp>
        <p:nvSpPr>
          <p:cNvPr id="7" name="Rectangle 6"/>
          <p:cNvSpPr/>
          <p:nvPr/>
        </p:nvSpPr>
        <p:spPr>
          <a:xfrm>
            <a:off x="7086600" y="1200150"/>
            <a:ext cx="871776" cy="13982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b="1" dirty="0" err="1" smtClean="0">
              <a:solidFill>
                <a:sysClr val="windowText" lastClr="000000"/>
              </a:solidFill>
            </a:endParaRPr>
          </a:p>
        </p:txBody>
      </p:sp>
      <p:sp>
        <p:nvSpPr>
          <p:cNvPr id="8" name="Rectangle 7"/>
          <p:cNvSpPr/>
          <p:nvPr/>
        </p:nvSpPr>
        <p:spPr>
          <a:xfrm>
            <a:off x="6647114" y="2273793"/>
            <a:ext cx="1869572" cy="13982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b="1" dirty="0" err="1" smtClean="0">
              <a:solidFill>
                <a:sysClr val="windowText" lastClr="000000"/>
              </a:solidFill>
            </a:endParaRPr>
          </a:p>
        </p:txBody>
      </p:sp>
      <p:sp>
        <p:nvSpPr>
          <p:cNvPr id="9" name="Rectangle 8"/>
          <p:cNvSpPr/>
          <p:nvPr/>
        </p:nvSpPr>
        <p:spPr>
          <a:xfrm>
            <a:off x="5867400" y="3580750"/>
            <a:ext cx="609600" cy="99129"/>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b="1" dirty="0" err="1" smtClean="0">
              <a:solidFill>
                <a:sysClr val="windowText" lastClr="000000"/>
              </a:solidFill>
            </a:endParaRPr>
          </a:p>
        </p:txBody>
      </p:sp>
    </p:spTree>
    <p:extLst>
      <p:ext uri="{BB962C8B-B14F-4D97-AF65-F5344CB8AC3E}">
        <p14:creationId xmlns:p14="http://schemas.microsoft.com/office/powerpoint/2010/main" val="13341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 </a:t>
            </a:r>
            <a:r>
              <a:rPr lang="en-US" dirty="0" err="1"/>
              <a:t>InventTrans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32</a:t>
            </a:fld>
            <a:endParaRPr lang="en-US"/>
          </a:p>
        </p:txBody>
      </p:sp>
      <p:sp>
        <p:nvSpPr>
          <p:cNvPr id="4" name="Text Placeholder 3"/>
          <p:cNvSpPr>
            <a:spLocks noGrp="1"/>
          </p:cNvSpPr>
          <p:nvPr>
            <p:ph sz="quarter" idx="13"/>
          </p:nvPr>
        </p:nvSpPr>
        <p:spPr/>
        <p:txBody>
          <a:bodyPr/>
          <a:lstStyle/>
          <a:p>
            <a:r>
              <a:rPr lang="en-US" b="1" dirty="0" smtClean="0"/>
              <a:t>Scenario:</a:t>
            </a:r>
            <a:r>
              <a:rPr lang="en-US" dirty="0" smtClean="0"/>
              <a:t/>
            </a:r>
            <a:br>
              <a:rPr lang="en-US" dirty="0" smtClean="0"/>
            </a:br>
            <a:r>
              <a:rPr lang="en-US" dirty="0" smtClean="0"/>
              <a:t>You see the </a:t>
            </a:r>
            <a:r>
              <a:rPr lang="en-US" dirty="0" err="1"/>
              <a:t>InventTrans</a:t>
            </a:r>
            <a:r>
              <a:rPr lang="en-US" dirty="0"/>
              <a:t> table is quite large and would like to compress it to decrease the size of the database and possibly improve </a:t>
            </a:r>
            <a:r>
              <a:rPr lang="en-US" dirty="0" smtClean="0"/>
              <a:t>performance</a:t>
            </a:r>
            <a:endParaRPr lang="en-AU" b="1" dirty="0"/>
          </a:p>
          <a:p>
            <a:pPr lvl="1"/>
            <a:endParaRPr lang="en-US" dirty="0"/>
          </a:p>
          <a:p>
            <a:r>
              <a:rPr lang="en-US" b="1" dirty="0" smtClean="0"/>
              <a:t>Procedure:</a:t>
            </a:r>
            <a:endParaRPr lang="en-US" b="1" dirty="0"/>
          </a:p>
          <a:p>
            <a:pPr lvl="1"/>
            <a:r>
              <a:rPr lang="en-US" b="1" dirty="0"/>
              <a:t>SQL Server Management Studio </a:t>
            </a:r>
            <a:r>
              <a:rPr lang="en-US" dirty="0"/>
              <a:t>&gt; </a:t>
            </a:r>
            <a:r>
              <a:rPr lang="en-US" b="1" dirty="0"/>
              <a:t>New </a:t>
            </a:r>
            <a:r>
              <a:rPr lang="en-US" b="1" dirty="0" smtClean="0"/>
              <a:t>Query</a:t>
            </a:r>
          </a:p>
          <a:p>
            <a:pPr lvl="1"/>
            <a:r>
              <a:rPr lang="en-US" b="1" dirty="0"/>
              <a:t>System administration </a:t>
            </a:r>
            <a:r>
              <a:rPr lang="en-US" dirty="0"/>
              <a:t>&gt; </a:t>
            </a:r>
            <a:r>
              <a:rPr lang="en-US" b="1" dirty="0"/>
              <a:t>Periodic</a:t>
            </a:r>
            <a:r>
              <a:rPr lang="en-US" dirty="0"/>
              <a:t> &gt; </a:t>
            </a:r>
            <a:r>
              <a:rPr lang="en-US" b="1" dirty="0"/>
              <a:t>Database</a:t>
            </a:r>
            <a:r>
              <a:rPr lang="en-US" dirty="0"/>
              <a:t> &gt; </a:t>
            </a:r>
            <a:r>
              <a:rPr lang="en-US" b="1" dirty="0"/>
              <a:t>SQL administration</a:t>
            </a:r>
            <a:endParaRPr lang="en-AU" b="1" dirty="0"/>
          </a:p>
          <a:p>
            <a:pPr lvl="1"/>
            <a:endParaRPr lang="en-US" dirty="0"/>
          </a:p>
        </p:txBody>
      </p:sp>
      <p:pic>
        <p:nvPicPr>
          <p:cNvPr id="5" name="Picture 4"/>
          <p:cNvPicPr>
            <a:picLocks noChangeAspect="1"/>
          </p:cNvPicPr>
          <p:nvPr/>
        </p:nvPicPr>
        <p:blipFill>
          <a:blip r:embed="rId3"/>
          <a:stretch>
            <a:fillRect/>
          </a:stretch>
        </p:blipFill>
        <p:spPr>
          <a:xfrm>
            <a:off x="3482618" y="3495242"/>
            <a:ext cx="3517508" cy="676708"/>
          </a:xfrm>
          <a:prstGeom prst="rect">
            <a:avLst/>
          </a:prstGeom>
        </p:spPr>
      </p:pic>
    </p:spTree>
    <p:extLst>
      <p:ext uri="{BB962C8B-B14F-4D97-AF65-F5344CB8AC3E}">
        <p14:creationId xmlns:p14="http://schemas.microsoft.com/office/powerpoint/2010/main" val="4206931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Types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33</a:t>
            </a:fld>
            <a:endParaRPr lang="en-US"/>
          </a:p>
        </p:txBody>
      </p:sp>
      <p:sp>
        <p:nvSpPr>
          <p:cNvPr id="4" name="Text Placeholder 3"/>
          <p:cNvSpPr>
            <a:spLocks noGrp="1"/>
          </p:cNvSpPr>
          <p:nvPr>
            <p:ph type="body" sz="quarter" idx="12"/>
          </p:nvPr>
        </p:nvSpPr>
        <p:spPr/>
        <p:txBody>
          <a:bodyPr/>
          <a:lstStyle/>
          <a:p>
            <a:r>
              <a:rPr lang="en-US" dirty="0" smtClean="0"/>
              <a:t>Three </a:t>
            </a:r>
            <a:r>
              <a:rPr lang="en-US" dirty="0"/>
              <a:t>different types of tables are available in the AOT. </a:t>
            </a:r>
          </a:p>
          <a:p>
            <a:pPr lvl="1"/>
            <a:r>
              <a:rPr lang="en-US" b="1" dirty="0"/>
              <a:t>Regular</a:t>
            </a:r>
            <a:r>
              <a:rPr lang="en-US" dirty="0"/>
              <a:t> - </a:t>
            </a:r>
            <a:r>
              <a:rPr lang="en-AU" dirty="0"/>
              <a:t>this is a normal table stored in </a:t>
            </a:r>
            <a:r>
              <a:rPr lang="en-AU" dirty="0" smtClean="0"/>
              <a:t>the Microsoft </a:t>
            </a:r>
            <a:r>
              <a:rPr lang="en-AU" dirty="0"/>
              <a:t>Dynamics AX database.</a:t>
            </a:r>
            <a:endParaRPr lang="en-US" dirty="0"/>
          </a:p>
          <a:p>
            <a:pPr lvl="1"/>
            <a:r>
              <a:rPr lang="en-US" b="1" dirty="0" err="1"/>
              <a:t>InMemory</a:t>
            </a:r>
            <a:r>
              <a:rPr lang="en-US" dirty="0"/>
              <a:t> - </a:t>
            </a:r>
            <a:r>
              <a:rPr lang="en-AU" dirty="0"/>
              <a:t>Temporary table stored in memory.</a:t>
            </a:r>
            <a:endParaRPr lang="en-US" dirty="0"/>
          </a:p>
          <a:p>
            <a:pPr lvl="1"/>
            <a:r>
              <a:rPr lang="en-US" b="1" dirty="0" err="1"/>
              <a:t>TempDB</a:t>
            </a:r>
            <a:r>
              <a:rPr lang="en-US" dirty="0"/>
              <a:t> - </a:t>
            </a:r>
            <a:r>
              <a:rPr lang="en-AU" dirty="0"/>
              <a:t>Temporary table created in the </a:t>
            </a:r>
            <a:r>
              <a:rPr lang="en-AU" dirty="0" err="1"/>
              <a:t>TempDB</a:t>
            </a:r>
            <a:r>
              <a:rPr lang="en-AU" dirty="0"/>
              <a:t> database on SQL Server. </a:t>
            </a:r>
            <a:r>
              <a:rPr lang="en-AU" dirty="0" err="1"/>
              <a:t>TempDB</a:t>
            </a:r>
            <a:r>
              <a:rPr lang="en-AU" dirty="0"/>
              <a:t> temporary tables can be joined on the database tier with regular </a:t>
            </a:r>
            <a:r>
              <a:rPr lang="en-AU" dirty="0" smtClean="0"/>
              <a:t>tables.</a:t>
            </a:r>
            <a:endParaRPr lang="en-AU" dirty="0"/>
          </a:p>
        </p:txBody>
      </p:sp>
      <p:pic>
        <p:nvPicPr>
          <p:cNvPr id="5" name="Picture 4"/>
          <p:cNvPicPr>
            <a:picLocks noChangeAspect="1"/>
          </p:cNvPicPr>
          <p:nvPr/>
        </p:nvPicPr>
        <p:blipFill>
          <a:blip r:embed="rId3"/>
          <a:stretch>
            <a:fillRect/>
          </a:stretch>
        </p:blipFill>
        <p:spPr>
          <a:xfrm>
            <a:off x="5700622" y="1453037"/>
            <a:ext cx="3243353" cy="2237426"/>
          </a:xfrm>
          <a:prstGeom prst="rect">
            <a:avLst/>
          </a:prstGeom>
        </p:spPr>
      </p:pic>
      <p:sp>
        <p:nvSpPr>
          <p:cNvPr id="6" name="Rectangle 5"/>
          <p:cNvSpPr/>
          <p:nvPr/>
        </p:nvSpPr>
        <p:spPr>
          <a:xfrm>
            <a:off x="7734403" y="1962150"/>
            <a:ext cx="1180997" cy="83820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2139224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Cache Configuration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34</a:t>
            </a:fld>
            <a:endParaRPr lang="en-US"/>
          </a:p>
        </p:txBody>
      </p:sp>
      <p:sp>
        <p:nvSpPr>
          <p:cNvPr id="4" name="Content Placeholder 3"/>
          <p:cNvSpPr>
            <a:spLocks noGrp="1"/>
          </p:cNvSpPr>
          <p:nvPr>
            <p:ph sz="quarter" idx="13"/>
          </p:nvPr>
        </p:nvSpPr>
        <p:spPr/>
        <p:txBody>
          <a:bodyPr/>
          <a:lstStyle/>
          <a:p>
            <a:r>
              <a:rPr lang="en-US" dirty="0"/>
              <a:t>Setting determines how to cache the records retrieved during a lookup operation. </a:t>
            </a:r>
          </a:p>
          <a:p>
            <a:r>
              <a:rPr lang="en-US" dirty="0"/>
              <a:t>Property is found in the AOT. </a:t>
            </a:r>
          </a:p>
          <a:p>
            <a:r>
              <a:rPr lang="en-US" dirty="0"/>
              <a:t>Important for administrators to understand this property as it can have performance </a:t>
            </a:r>
            <a:r>
              <a:rPr lang="en-US" dirty="0" smtClean="0"/>
              <a:t>implications.</a:t>
            </a:r>
            <a:endParaRPr lang="en-US" dirty="0"/>
          </a:p>
          <a:p>
            <a:pPr lvl="1"/>
            <a:r>
              <a:rPr lang="en-US" dirty="0"/>
              <a:t>Set-based cache</a:t>
            </a:r>
          </a:p>
          <a:p>
            <a:pPr lvl="2"/>
            <a:r>
              <a:rPr lang="en-US" dirty="0" err="1"/>
              <a:t>EntireTable</a:t>
            </a:r>
            <a:endParaRPr lang="en-US" dirty="0"/>
          </a:p>
          <a:p>
            <a:pPr lvl="1"/>
            <a:r>
              <a:rPr lang="en-US" dirty="0"/>
              <a:t>Record Cache</a:t>
            </a:r>
          </a:p>
          <a:p>
            <a:pPr lvl="2"/>
            <a:r>
              <a:rPr lang="en-US" dirty="0" err="1"/>
              <a:t>NotInTTS</a:t>
            </a:r>
            <a:endParaRPr lang="en-US" dirty="0"/>
          </a:p>
          <a:p>
            <a:pPr lvl="2"/>
            <a:r>
              <a:rPr lang="en-US" dirty="0"/>
              <a:t>Found</a:t>
            </a:r>
          </a:p>
          <a:p>
            <a:pPr lvl="2"/>
            <a:r>
              <a:rPr lang="en-US" dirty="0" err="1"/>
              <a:t>FoundAndEmpty</a:t>
            </a:r>
            <a:endParaRPr lang="en-US" dirty="0"/>
          </a:p>
          <a:p>
            <a:pPr lvl="1"/>
            <a:r>
              <a:rPr lang="en-US" dirty="0"/>
              <a:t>None</a:t>
            </a:r>
          </a:p>
          <a:p>
            <a:endParaRPr lang="en-US" dirty="0"/>
          </a:p>
        </p:txBody>
      </p:sp>
    </p:spTree>
    <p:extLst>
      <p:ext uri="{BB962C8B-B14F-4D97-AF65-F5344CB8AC3E}">
        <p14:creationId xmlns:p14="http://schemas.microsoft.com/office/powerpoint/2010/main" val="170637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Full-text Search</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35</a:t>
            </a:fld>
            <a:endParaRPr lang="en-US"/>
          </a:p>
        </p:txBody>
      </p:sp>
      <p:sp>
        <p:nvSpPr>
          <p:cNvPr id="4" name="Content Placeholder 3"/>
          <p:cNvSpPr>
            <a:spLocks noGrp="1"/>
          </p:cNvSpPr>
          <p:nvPr>
            <p:ph sz="quarter" idx="13"/>
          </p:nvPr>
        </p:nvSpPr>
        <p:spPr/>
        <p:txBody>
          <a:bodyPr/>
          <a:lstStyle/>
          <a:p>
            <a:r>
              <a:rPr lang="en-US" dirty="0"/>
              <a:t>Microsoft Dynamics AX 2012 provides full-text search functionality that activates Microsoft Dynamics AX to search business data over a large volume of text data or documents. You can create a full-text index on tables of type Main and </a:t>
            </a:r>
            <a:r>
              <a:rPr lang="en-US" dirty="0" smtClean="0"/>
              <a:t>Group.</a:t>
            </a:r>
            <a:endParaRPr lang="en-US" dirty="0"/>
          </a:p>
          <a:p>
            <a:r>
              <a:rPr lang="en-US" dirty="0"/>
              <a:t>Like regular SQL Server indexes, full-text indexes can be automatically updated at the same time as data is modified in the associated tables. This is the default behavior for Microsoft Dynamics AX </a:t>
            </a:r>
            <a:r>
              <a:rPr lang="en-US" dirty="0" smtClean="0"/>
              <a:t>2012.</a:t>
            </a:r>
            <a:endParaRPr lang="en-US" dirty="0"/>
          </a:p>
          <a:p>
            <a:endParaRPr lang="en-US" dirty="0"/>
          </a:p>
        </p:txBody>
      </p:sp>
    </p:spTree>
    <p:extLst>
      <p:ext uri="{BB962C8B-B14F-4D97-AF65-F5344CB8AC3E}">
        <p14:creationId xmlns:p14="http://schemas.microsoft.com/office/powerpoint/2010/main" val="1617107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Knowledge</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36</a:t>
            </a:fld>
            <a:endParaRPr lang="en-US">
              <a:solidFill>
                <a:srgbClr val="FFFFFF"/>
              </a:solidFill>
            </a:endParaRPr>
          </a:p>
        </p:txBody>
      </p:sp>
      <p:sp>
        <p:nvSpPr>
          <p:cNvPr id="4" name="Content Placeholder 3"/>
          <p:cNvSpPr>
            <a:spLocks noGrp="1"/>
          </p:cNvSpPr>
          <p:nvPr>
            <p:ph sz="quarter" idx="13"/>
          </p:nvPr>
        </p:nvSpPr>
        <p:spPr/>
        <p:txBody>
          <a:bodyPr/>
          <a:lstStyle/>
          <a:p>
            <a:r>
              <a:rPr lang="en-US" dirty="0"/>
              <a:t>The class will complete this section</a:t>
            </a:r>
          </a:p>
          <a:p>
            <a:endParaRPr lang="en-US" dirty="0"/>
          </a:p>
        </p:txBody>
      </p:sp>
    </p:spTree>
    <p:extLst>
      <p:ext uri="{BB962C8B-B14F-4D97-AF65-F5344CB8AC3E}">
        <p14:creationId xmlns:p14="http://schemas.microsoft.com/office/powerpoint/2010/main" val="2317319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37</a:t>
            </a:fld>
            <a:endParaRPr lang="en-US"/>
          </a:p>
        </p:txBody>
      </p:sp>
      <p:sp>
        <p:nvSpPr>
          <p:cNvPr id="4" name="Content Placeholder 3"/>
          <p:cNvSpPr>
            <a:spLocks noGrp="1"/>
          </p:cNvSpPr>
          <p:nvPr>
            <p:ph sz="quarter" idx="13"/>
          </p:nvPr>
        </p:nvSpPr>
        <p:spPr/>
        <p:txBody>
          <a:bodyPr>
            <a:normAutofit fontScale="70000" lnSpcReduction="20000"/>
          </a:bodyPr>
          <a:lstStyle/>
          <a:p>
            <a:pPr marL="342900" lvl="0" indent="-342900">
              <a:buFont typeface="+mj-lt"/>
              <a:buAutoNum type="arabicPeriod"/>
            </a:pPr>
            <a:r>
              <a:rPr lang="en-US" sz="1800" dirty="0">
                <a:latin typeface="Segoe UI" pitchFamily="34" charset="0"/>
                <a:ea typeface="Segoe UI" pitchFamily="34" charset="0"/>
                <a:cs typeface="Segoe UI" pitchFamily="34" charset="0"/>
              </a:rPr>
              <a:t>Which of the following is not one of the system service accounts?</a:t>
            </a:r>
          </a:p>
          <a:p>
            <a:pPr marL="478094" lvl="2" indent="0">
              <a:buNone/>
            </a:pPr>
            <a:r>
              <a:rPr lang="en-US" sz="1800" dirty="0">
                <a:latin typeface="Segoe UI" pitchFamily="34" charset="0"/>
                <a:ea typeface="Segoe UI" pitchFamily="34" charset="0"/>
                <a:cs typeface="Segoe UI" pitchFamily="34" charset="0"/>
              </a:rPr>
              <a:t>( ) Business Connector Proxy Account</a:t>
            </a:r>
          </a:p>
          <a:p>
            <a:pPr marL="478094" lvl="2" indent="0">
              <a:buNone/>
            </a:pPr>
            <a:r>
              <a:rPr lang="en-US" sz="1800" dirty="0">
                <a:latin typeface="Segoe UI" pitchFamily="34" charset="0"/>
                <a:ea typeface="Segoe UI" pitchFamily="34" charset="0"/>
                <a:cs typeface="Segoe UI" pitchFamily="34" charset="0"/>
              </a:rPr>
              <a:t>( ) Workflow Execution Account</a:t>
            </a:r>
          </a:p>
          <a:p>
            <a:pPr marL="478094" lvl="2" indent="0">
              <a:buNone/>
            </a:pPr>
            <a:r>
              <a:rPr lang="en-US" sz="1800" dirty="0">
                <a:latin typeface="Segoe UI" pitchFamily="34" charset="0"/>
                <a:ea typeface="Segoe UI" pitchFamily="34" charset="0"/>
                <a:cs typeface="Segoe UI" pitchFamily="34" charset="0"/>
              </a:rPr>
              <a:t>( ) Batch Processing Execution Account</a:t>
            </a:r>
          </a:p>
          <a:p>
            <a:pPr marL="478094" lvl="2" indent="0">
              <a:buNone/>
            </a:pPr>
            <a:r>
              <a:rPr lang="en-US" sz="1800" dirty="0">
                <a:latin typeface="Segoe UI" pitchFamily="34" charset="0"/>
                <a:ea typeface="Segoe UI" pitchFamily="34" charset="0"/>
                <a:cs typeface="Segoe UI" pitchFamily="34" charset="0"/>
              </a:rPr>
              <a:t>( ) Bing Maps Account</a:t>
            </a:r>
          </a:p>
          <a:p>
            <a:pPr marL="0" lvl="0" indent="0">
              <a:buNone/>
            </a:pPr>
            <a:endParaRPr lang="en-US" sz="1800" dirty="0">
              <a:latin typeface="Segoe UI" pitchFamily="34" charset="0"/>
              <a:ea typeface="Segoe UI" pitchFamily="34" charset="0"/>
              <a:cs typeface="Segoe UI" pitchFamily="34" charset="0"/>
            </a:endParaRPr>
          </a:p>
          <a:p>
            <a:pPr marL="342900" lvl="0" indent="-342900">
              <a:buFont typeface="+mj-lt"/>
              <a:buAutoNum type="arabicPeriod" startAt="2"/>
            </a:pPr>
            <a:r>
              <a:rPr lang="en-US" sz="1800" dirty="0">
                <a:latin typeface="Segoe UI" pitchFamily="34" charset="0"/>
                <a:ea typeface="Segoe UI" pitchFamily="34" charset="0"/>
                <a:cs typeface="Segoe UI" pitchFamily="34" charset="0"/>
              </a:rPr>
              <a:t>True or False? </a:t>
            </a:r>
            <a:r>
              <a:rPr lang="en-US" sz="1800" dirty="0" smtClean="0">
                <a:latin typeface="Segoe UI" pitchFamily="34" charset="0"/>
                <a:ea typeface="Segoe UI" pitchFamily="34" charset="0"/>
                <a:cs typeface="Segoe UI" pitchFamily="34" charset="0"/>
              </a:rPr>
              <a:t>By </a:t>
            </a:r>
            <a:r>
              <a:rPr lang="en-US" sz="1800" dirty="0">
                <a:latin typeface="Segoe UI" pitchFamily="34" charset="0"/>
                <a:ea typeface="Segoe UI" pitchFamily="34" charset="0"/>
                <a:cs typeface="Segoe UI" pitchFamily="34" charset="0"/>
              </a:rPr>
              <a:t>entering license codes, the administrator can enable or disable subsets of functionality within a specific module or feature of </a:t>
            </a:r>
            <a:r>
              <a:rPr lang="en-US" sz="1800" dirty="0" smtClean="0">
                <a:latin typeface="Segoe UI" pitchFamily="34" charset="0"/>
                <a:ea typeface="Segoe UI" pitchFamily="34" charset="0"/>
                <a:cs typeface="Segoe UI" pitchFamily="34" charset="0"/>
              </a:rPr>
              <a:t>Microsoft Dynamics AX</a:t>
            </a:r>
            <a:r>
              <a:rPr lang="en-US" sz="1800" dirty="0">
                <a:latin typeface="Segoe UI" pitchFamily="34" charset="0"/>
                <a:ea typeface="Segoe UI" pitchFamily="34" charset="0"/>
                <a:cs typeface="Segoe UI" pitchFamily="34" charset="0"/>
              </a:rPr>
              <a:t>.</a:t>
            </a:r>
          </a:p>
          <a:p>
            <a:pPr marL="478094" lvl="2" indent="0">
              <a:buNone/>
            </a:pPr>
            <a:r>
              <a:rPr lang="en-US" sz="1800" dirty="0">
                <a:latin typeface="Segoe UI" pitchFamily="34" charset="0"/>
                <a:ea typeface="Segoe UI" pitchFamily="34" charset="0"/>
                <a:cs typeface="Segoe UI" pitchFamily="34" charset="0"/>
              </a:rPr>
              <a:t>( ) True</a:t>
            </a:r>
          </a:p>
          <a:p>
            <a:pPr marL="478094" lvl="2" indent="0">
              <a:buNone/>
            </a:pPr>
            <a:r>
              <a:rPr lang="en-US" sz="1800" dirty="0">
                <a:latin typeface="Segoe UI" pitchFamily="34" charset="0"/>
                <a:ea typeface="Segoe UI" pitchFamily="34" charset="0"/>
                <a:cs typeface="Segoe UI" pitchFamily="34" charset="0"/>
              </a:rPr>
              <a:t>( ) False</a:t>
            </a:r>
          </a:p>
          <a:p>
            <a:pPr marL="0" lvl="0" indent="0">
              <a:buNone/>
            </a:pPr>
            <a:endParaRPr lang="en-US" sz="1800" dirty="0">
              <a:latin typeface="Segoe UI" pitchFamily="34" charset="0"/>
              <a:ea typeface="Segoe UI" pitchFamily="34" charset="0"/>
              <a:cs typeface="Segoe UI" pitchFamily="34" charset="0"/>
            </a:endParaRPr>
          </a:p>
          <a:p>
            <a:pPr marL="342900" lvl="0" indent="-342900">
              <a:buFont typeface="+mj-lt"/>
              <a:buAutoNum type="arabicPeriod" startAt="3"/>
            </a:pPr>
            <a:r>
              <a:rPr lang="en-US" sz="1800" dirty="0">
                <a:latin typeface="Segoe UI" pitchFamily="34" charset="0"/>
                <a:ea typeface="Segoe UI" pitchFamily="34" charset="0"/>
                <a:cs typeface="Segoe UI" pitchFamily="34" charset="0"/>
              </a:rPr>
              <a:t>True or False? </a:t>
            </a:r>
            <a:r>
              <a:rPr lang="en-US" sz="1800" dirty="0" smtClean="0">
                <a:latin typeface="Segoe UI" pitchFamily="34" charset="0"/>
                <a:ea typeface="Segoe UI" pitchFamily="34" charset="0"/>
                <a:cs typeface="Segoe UI" pitchFamily="34" charset="0"/>
              </a:rPr>
              <a:t>Entering </a:t>
            </a:r>
            <a:r>
              <a:rPr lang="en-US" sz="1800" dirty="0">
                <a:latin typeface="Segoe UI" pitchFamily="34" charset="0"/>
                <a:ea typeface="Segoe UI" pitchFamily="34" charset="0"/>
                <a:cs typeface="Segoe UI" pitchFamily="34" charset="0"/>
              </a:rPr>
              <a:t>a </a:t>
            </a:r>
            <a:r>
              <a:rPr lang="en-US" sz="1800" dirty="0" smtClean="0">
                <a:latin typeface="Segoe UI" pitchFamily="34" charset="0"/>
                <a:ea typeface="Segoe UI" pitchFamily="34" charset="0"/>
                <a:cs typeface="Segoe UI" pitchFamily="34" charset="0"/>
              </a:rPr>
              <a:t>pre-allocation </a:t>
            </a:r>
            <a:r>
              <a:rPr lang="en-US" sz="1800" dirty="0">
                <a:latin typeface="Segoe UI" pitchFamily="34" charset="0"/>
                <a:ea typeface="Segoe UI" pitchFamily="34" charset="0"/>
                <a:cs typeface="Segoe UI" pitchFamily="34" charset="0"/>
              </a:rPr>
              <a:t>quantity on your number sequences can help increase performance for number sequences assigned to </a:t>
            </a:r>
            <a:r>
              <a:rPr lang="en-US" sz="1800" dirty="0" smtClean="0">
                <a:latin typeface="Segoe UI" pitchFamily="34" charset="0"/>
                <a:ea typeface="Segoe UI" pitchFamily="34" charset="0"/>
                <a:cs typeface="Segoe UI" pitchFamily="34" charset="0"/>
              </a:rPr>
              <a:t>high-volume </a:t>
            </a:r>
            <a:r>
              <a:rPr lang="en-US" sz="1800" dirty="0">
                <a:latin typeface="Segoe UI" pitchFamily="34" charset="0"/>
                <a:ea typeface="Segoe UI" pitchFamily="34" charset="0"/>
                <a:cs typeface="Segoe UI" pitchFamily="34" charset="0"/>
              </a:rPr>
              <a:t>transactions.</a:t>
            </a:r>
          </a:p>
          <a:p>
            <a:pPr marL="478094" lvl="2" indent="0">
              <a:buNone/>
            </a:pPr>
            <a:r>
              <a:rPr lang="en-US" sz="1800" dirty="0">
                <a:latin typeface="Segoe UI" pitchFamily="34" charset="0"/>
                <a:ea typeface="Segoe UI" pitchFamily="34" charset="0"/>
                <a:cs typeface="Segoe UI" pitchFamily="34" charset="0"/>
              </a:rPr>
              <a:t>( ) True</a:t>
            </a:r>
          </a:p>
          <a:p>
            <a:pPr marL="478094" lvl="2" indent="0">
              <a:buNone/>
            </a:pPr>
            <a:r>
              <a:rPr lang="en-US" sz="1800" dirty="0">
                <a:latin typeface="Segoe UI" pitchFamily="34" charset="0"/>
                <a:ea typeface="Segoe UI" pitchFamily="34" charset="0"/>
                <a:cs typeface="Segoe UI" pitchFamily="34" charset="0"/>
              </a:rPr>
              <a:t>( ) False</a:t>
            </a:r>
          </a:p>
          <a:p>
            <a:endParaRPr lang="en-US" dirty="0"/>
          </a:p>
        </p:txBody>
      </p:sp>
    </p:spTree>
    <p:extLst>
      <p:ext uri="{BB962C8B-B14F-4D97-AF65-F5344CB8AC3E}">
        <p14:creationId xmlns:p14="http://schemas.microsoft.com/office/powerpoint/2010/main" val="42461295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38</a:t>
            </a:fld>
            <a:endParaRPr lang="en-US"/>
          </a:p>
        </p:txBody>
      </p:sp>
      <p:sp>
        <p:nvSpPr>
          <p:cNvPr id="4" name="Content Placeholder 3"/>
          <p:cNvSpPr>
            <a:spLocks noGrp="1"/>
          </p:cNvSpPr>
          <p:nvPr>
            <p:ph sz="quarter" idx="13"/>
          </p:nvPr>
        </p:nvSpPr>
        <p:spPr/>
        <p:txBody>
          <a:bodyPr>
            <a:normAutofit fontScale="70000" lnSpcReduction="20000"/>
          </a:bodyPr>
          <a:lstStyle/>
          <a:p>
            <a:pPr marL="342900" lvl="0" indent="-342900">
              <a:buFont typeface="+mj-lt"/>
              <a:buAutoNum type="arabicPeriod"/>
            </a:pPr>
            <a:r>
              <a:rPr lang="en-US" sz="1800" dirty="0">
                <a:latin typeface="Segoe UI" pitchFamily="34" charset="0"/>
                <a:ea typeface="Segoe UI" pitchFamily="34" charset="0"/>
                <a:cs typeface="Segoe UI" pitchFamily="34" charset="0"/>
              </a:rPr>
              <a:t>Which of the following is not one of the system service accounts?</a:t>
            </a:r>
          </a:p>
          <a:p>
            <a:pPr marL="478094" lvl="2" indent="0">
              <a:buNone/>
            </a:pPr>
            <a:r>
              <a:rPr lang="en-US" sz="1800" dirty="0">
                <a:latin typeface="Segoe UI" pitchFamily="34" charset="0"/>
                <a:ea typeface="Segoe UI" pitchFamily="34" charset="0"/>
                <a:cs typeface="Segoe UI" pitchFamily="34" charset="0"/>
              </a:rPr>
              <a:t>( ) Business Connector Proxy Account</a:t>
            </a:r>
          </a:p>
          <a:p>
            <a:pPr marL="478094" lvl="2" indent="0">
              <a:buNone/>
            </a:pPr>
            <a:r>
              <a:rPr lang="en-US" sz="1800" dirty="0">
                <a:latin typeface="Segoe UI" pitchFamily="34" charset="0"/>
                <a:ea typeface="Segoe UI" pitchFamily="34" charset="0"/>
                <a:cs typeface="Segoe UI" pitchFamily="34" charset="0"/>
              </a:rPr>
              <a:t>( ) Workflow Execution Account</a:t>
            </a:r>
          </a:p>
          <a:p>
            <a:pPr marL="478094" lvl="2" indent="0">
              <a:buNone/>
            </a:pPr>
            <a:r>
              <a:rPr lang="en-US" sz="1800" dirty="0">
                <a:latin typeface="Segoe UI" pitchFamily="34" charset="0"/>
                <a:ea typeface="Segoe UI" pitchFamily="34" charset="0"/>
                <a:cs typeface="Segoe UI" pitchFamily="34" charset="0"/>
              </a:rPr>
              <a:t>(x) Batch Processing Execution Account</a:t>
            </a:r>
          </a:p>
          <a:p>
            <a:pPr marL="478094" lvl="2" indent="0">
              <a:buNone/>
            </a:pPr>
            <a:r>
              <a:rPr lang="en-US" sz="1800" dirty="0">
                <a:latin typeface="Segoe UI" pitchFamily="34" charset="0"/>
                <a:ea typeface="Segoe UI" pitchFamily="34" charset="0"/>
                <a:cs typeface="Segoe UI" pitchFamily="34" charset="0"/>
              </a:rPr>
              <a:t>( ) Bing Maps Account</a:t>
            </a:r>
          </a:p>
          <a:p>
            <a:pPr marL="0" lvl="0" indent="0">
              <a:buNone/>
            </a:pPr>
            <a:endParaRPr lang="en-US" sz="1800" dirty="0">
              <a:latin typeface="Segoe UI" pitchFamily="34" charset="0"/>
              <a:ea typeface="Segoe UI" pitchFamily="34" charset="0"/>
              <a:cs typeface="Segoe UI" pitchFamily="34" charset="0"/>
            </a:endParaRPr>
          </a:p>
          <a:p>
            <a:pPr marL="342900" lvl="0" indent="-342900">
              <a:buFont typeface="+mj-lt"/>
              <a:buAutoNum type="arabicPeriod" startAt="2"/>
            </a:pPr>
            <a:r>
              <a:rPr lang="en-US" sz="1800" dirty="0">
                <a:latin typeface="Segoe UI" pitchFamily="34" charset="0"/>
                <a:ea typeface="Segoe UI" pitchFamily="34" charset="0"/>
                <a:cs typeface="Segoe UI" pitchFamily="34" charset="0"/>
              </a:rPr>
              <a:t>True or False? </a:t>
            </a:r>
            <a:r>
              <a:rPr lang="en-US" sz="1800" dirty="0" smtClean="0">
                <a:latin typeface="Segoe UI" pitchFamily="34" charset="0"/>
                <a:ea typeface="Segoe UI" pitchFamily="34" charset="0"/>
                <a:cs typeface="Segoe UI" pitchFamily="34" charset="0"/>
              </a:rPr>
              <a:t>By </a:t>
            </a:r>
            <a:r>
              <a:rPr lang="en-US" sz="1800" dirty="0">
                <a:latin typeface="Segoe UI" pitchFamily="34" charset="0"/>
                <a:ea typeface="Segoe UI" pitchFamily="34" charset="0"/>
                <a:cs typeface="Segoe UI" pitchFamily="34" charset="0"/>
              </a:rPr>
              <a:t>entering license codes, the administrator can enable or disable subsets of functionality within a specific module or feature of </a:t>
            </a:r>
            <a:r>
              <a:rPr lang="en-US" sz="1800" dirty="0" smtClean="0">
                <a:latin typeface="Segoe UI" pitchFamily="34" charset="0"/>
                <a:ea typeface="Segoe UI" pitchFamily="34" charset="0"/>
                <a:cs typeface="Segoe UI" pitchFamily="34" charset="0"/>
              </a:rPr>
              <a:t>Microsoft Dynamics AX</a:t>
            </a:r>
            <a:r>
              <a:rPr lang="en-US" sz="1800" dirty="0">
                <a:latin typeface="Segoe UI" pitchFamily="34" charset="0"/>
                <a:ea typeface="Segoe UI" pitchFamily="34" charset="0"/>
                <a:cs typeface="Segoe UI" pitchFamily="34" charset="0"/>
              </a:rPr>
              <a:t>.</a:t>
            </a:r>
          </a:p>
          <a:p>
            <a:pPr marL="478094" lvl="2" indent="0">
              <a:buNone/>
            </a:pPr>
            <a:r>
              <a:rPr lang="en-US" sz="1800" dirty="0">
                <a:latin typeface="Segoe UI" pitchFamily="34" charset="0"/>
                <a:ea typeface="Segoe UI" pitchFamily="34" charset="0"/>
                <a:cs typeface="Segoe UI" pitchFamily="34" charset="0"/>
              </a:rPr>
              <a:t>(x) True</a:t>
            </a:r>
          </a:p>
          <a:p>
            <a:pPr marL="478094" lvl="2" indent="0">
              <a:buNone/>
            </a:pPr>
            <a:r>
              <a:rPr lang="en-US" sz="1800" dirty="0">
                <a:latin typeface="Segoe UI" pitchFamily="34" charset="0"/>
                <a:ea typeface="Segoe UI" pitchFamily="34" charset="0"/>
                <a:cs typeface="Segoe UI" pitchFamily="34" charset="0"/>
              </a:rPr>
              <a:t>( ) False</a:t>
            </a:r>
          </a:p>
          <a:p>
            <a:pPr marL="0" lvl="0" indent="0">
              <a:buNone/>
            </a:pPr>
            <a:endParaRPr lang="en-US" sz="1800" dirty="0">
              <a:latin typeface="Segoe UI" pitchFamily="34" charset="0"/>
              <a:ea typeface="Segoe UI" pitchFamily="34" charset="0"/>
              <a:cs typeface="Segoe UI" pitchFamily="34" charset="0"/>
            </a:endParaRPr>
          </a:p>
          <a:p>
            <a:pPr marL="342900" lvl="0" indent="-342900">
              <a:buFont typeface="+mj-lt"/>
              <a:buAutoNum type="arabicPeriod" startAt="3"/>
            </a:pPr>
            <a:r>
              <a:rPr lang="en-US" sz="1800" dirty="0">
                <a:latin typeface="Segoe UI" pitchFamily="34" charset="0"/>
                <a:ea typeface="Segoe UI" pitchFamily="34" charset="0"/>
                <a:cs typeface="Segoe UI" pitchFamily="34" charset="0"/>
              </a:rPr>
              <a:t>True or False? </a:t>
            </a:r>
            <a:r>
              <a:rPr lang="en-US" sz="1800" dirty="0" smtClean="0">
                <a:latin typeface="Segoe UI" pitchFamily="34" charset="0"/>
                <a:ea typeface="Segoe UI" pitchFamily="34" charset="0"/>
                <a:cs typeface="Segoe UI" pitchFamily="34" charset="0"/>
              </a:rPr>
              <a:t>Entering </a:t>
            </a:r>
            <a:r>
              <a:rPr lang="en-US" sz="1800" dirty="0">
                <a:latin typeface="Segoe UI" pitchFamily="34" charset="0"/>
                <a:ea typeface="Segoe UI" pitchFamily="34" charset="0"/>
                <a:cs typeface="Segoe UI" pitchFamily="34" charset="0"/>
              </a:rPr>
              <a:t>a </a:t>
            </a:r>
            <a:r>
              <a:rPr lang="en-US" sz="1800" dirty="0" smtClean="0">
                <a:latin typeface="Segoe UI" pitchFamily="34" charset="0"/>
                <a:ea typeface="Segoe UI" pitchFamily="34" charset="0"/>
                <a:cs typeface="Segoe UI" pitchFamily="34" charset="0"/>
              </a:rPr>
              <a:t>pre-allocation </a:t>
            </a:r>
            <a:r>
              <a:rPr lang="en-US" sz="1800" dirty="0">
                <a:latin typeface="Segoe UI" pitchFamily="34" charset="0"/>
                <a:ea typeface="Segoe UI" pitchFamily="34" charset="0"/>
                <a:cs typeface="Segoe UI" pitchFamily="34" charset="0"/>
              </a:rPr>
              <a:t>quantity on your number sequences can help increase performance for number sequences assigned to </a:t>
            </a:r>
            <a:r>
              <a:rPr lang="en-US" sz="1800" dirty="0" smtClean="0">
                <a:latin typeface="Segoe UI" pitchFamily="34" charset="0"/>
                <a:ea typeface="Segoe UI" pitchFamily="34" charset="0"/>
                <a:cs typeface="Segoe UI" pitchFamily="34" charset="0"/>
              </a:rPr>
              <a:t>high-volume </a:t>
            </a:r>
            <a:r>
              <a:rPr lang="en-US" sz="1800" dirty="0">
                <a:latin typeface="Segoe UI" pitchFamily="34" charset="0"/>
                <a:ea typeface="Segoe UI" pitchFamily="34" charset="0"/>
                <a:cs typeface="Segoe UI" pitchFamily="34" charset="0"/>
              </a:rPr>
              <a:t>transactions.</a:t>
            </a:r>
          </a:p>
          <a:p>
            <a:pPr marL="478094" lvl="2" indent="0">
              <a:buNone/>
            </a:pPr>
            <a:r>
              <a:rPr lang="en-US" sz="1800" dirty="0">
                <a:latin typeface="Segoe UI" pitchFamily="34" charset="0"/>
                <a:ea typeface="Segoe UI" pitchFamily="34" charset="0"/>
                <a:cs typeface="Segoe UI" pitchFamily="34" charset="0"/>
              </a:rPr>
              <a:t>(x) True</a:t>
            </a:r>
          </a:p>
          <a:p>
            <a:pPr marL="478094" lvl="2" indent="0">
              <a:buNone/>
            </a:pPr>
            <a:r>
              <a:rPr lang="en-US" sz="1800" dirty="0">
                <a:latin typeface="Segoe UI" pitchFamily="34" charset="0"/>
                <a:ea typeface="Segoe UI" pitchFamily="34" charset="0"/>
                <a:cs typeface="Segoe UI" pitchFamily="34" charset="0"/>
              </a:rPr>
              <a:t>( ) False</a:t>
            </a:r>
          </a:p>
        </p:txBody>
      </p:sp>
    </p:spTree>
    <p:extLst>
      <p:ext uri="{BB962C8B-B14F-4D97-AF65-F5344CB8AC3E}">
        <p14:creationId xmlns:p14="http://schemas.microsoft.com/office/powerpoint/2010/main" val="327733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39</a:t>
            </a:fld>
            <a:endParaRPr lang="en-US"/>
          </a:p>
        </p:txBody>
      </p:sp>
      <p:sp>
        <p:nvSpPr>
          <p:cNvPr id="4" name="Content Placeholder 3"/>
          <p:cNvSpPr>
            <a:spLocks noGrp="1"/>
          </p:cNvSpPr>
          <p:nvPr>
            <p:ph sz="quarter" idx="13"/>
          </p:nvPr>
        </p:nvSpPr>
        <p:spPr/>
        <p:txBody>
          <a:bodyPr/>
          <a:lstStyle/>
          <a:p>
            <a:r>
              <a:rPr lang="en-US" dirty="0"/>
              <a:t>In this </a:t>
            </a:r>
            <a:r>
              <a:rPr lang="en-US" dirty="0" smtClean="0"/>
              <a:t>chapter we </a:t>
            </a:r>
            <a:r>
              <a:rPr lang="en-US" dirty="0"/>
              <a:t>discussed:</a:t>
            </a:r>
          </a:p>
          <a:p>
            <a:pPr lvl="1"/>
            <a:r>
              <a:rPr lang="en-US" dirty="0"/>
              <a:t>General system setup and parameters</a:t>
            </a:r>
          </a:p>
          <a:p>
            <a:pPr lvl="1"/>
            <a:r>
              <a:rPr lang="en-US" dirty="0"/>
              <a:t>Number sequence options</a:t>
            </a:r>
          </a:p>
          <a:p>
            <a:pPr lvl="1"/>
            <a:r>
              <a:rPr lang="en-US" dirty="0"/>
              <a:t>Managing user sessions and options</a:t>
            </a:r>
          </a:p>
          <a:p>
            <a:pPr lvl="1"/>
            <a:r>
              <a:rPr lang="en-US" dirty="0"/>
              <a:t>Table and index options</a:t>
            </a:r>
          </a:p>
          <a:p>
            <a:endParaRPr lang="en-US" dirty="0"/>
          </a:p>
        </p:txBody>
      </p:sp>
    </p:spTree>
    <p:extLst>
      <p:ext uri="{BB962C8B-B14F-4D97-AF65-F5344CB8AC3E}">
        <p14:creationId xmlns:p14="http://schemas.microsoft.com/office/powerpoint/2010/main" val="423201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pPr lvl="0"/>
            <a:r>
              <a:rPr lang="en-US" dirty="0"/>
              <a:t>Review general system setup and parameters</a:t>
            </a:r>
          </a:p>
          <a:p>
            <a:r>
              <a:rPr lang="en-US" dirty="0"/>
              <a:t>Review number sequence options</a:t>
            </a:r>
          </a:p>
          <a:p>
            <a:r>
              <a:rPr lang="en-US" dirty="0"/>
              <a:t>Review user sessions and options</a:t>
            </a:r>
          </a:p>
          <a:p>
            <a:pPr lvl="0"/>
            <a:r>
              <a:rPr lang="en-US" dirty="0"/>
              <a:t>Review table and index options</a:t>
            </a:r>
          </a:p>
          <a:p>
            <a:endParaRPr lang="en-US" dirty="0"/>
          </a:p>
        </p:txBody>
      </p:sp>
    </p:spTree>
    <p:extLst>
      <p:ext uri="{BB962C8B-B14F-4D97-AF65-F5344CB8AC3E}">
        <p14:creationId xmlns:p14="http://schemas.microsoft.com/office/powerpoint/2010/main" val="675934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40</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r>
              <a:rPr lang="en-US" dirty="0"/>
              <a:t>There are several tasks that must be completed and set up in the System administration module that control the basic configuration of the system. </a:t>
            </a:r>
          </a:p>
          <a:p>
            <a:r>
              <a:rPr lang="en-US" dirty="0"/>
              <a:t>Some settings are </a:t>
            </a:r>
            <a:r>
              <a:rPr lang="en-US" dirty="0" smtClean="0"/>
              <a:t>optional, </a:t>
            </a:r>
            <a:r>
              <a:rPr lang="en-US" dirty="0"/>
              <a:t>but the </a:t>
            </a:r>
            <a:r>
              <a:rPr lang="en-US" dirty="0" smtClean="0"/>
              <a:t>system </a:t>
            </a:r>
            <a:r>
              <a:rPr lang="en-US" dirty="0"/>
              <a:t>implementer should review each of the following to decide if further set up is required for your business:</a:t>
            </a:r>
          </a:p>
          <a:p>
            <a:pPr lvl="1"/>
            <a:r>
              <a:rPr lang="en-US" dirty="0"/>
              <a:t>AOS maintenance</a:t>
            </a:r>
          </a:p>
          <a:p>
            <a:pPr lvl="1"/>
            <a:r>
              <a:rPr lang="en-US" dirty="0"/>
              <a:t>Select options for client performance</a:t>
            </a:r>
          </a:p>
          <a:p>
            <a:pPr lvl="1"/>
            <a:r>
              <a:rPr lang="en-US" dirty="0"/>
              <a:t>System service accounts</a:t>
            </a:r>
          </a:p>
          <a:p>
            <a:pPr lvl="1"/>
            <a:r>
              <a:rPr lang="en-US" dirty="0"/>
              <a:t>License file and configuration</a:t>
            </a:r>
          </a:p>
          <a:p>
            <a:pPr lvl="1"/>
            <a:r>
              <a:rPr lang="en-US" dirty="0"/>
              <a:t>System configuration and parameters</a:t>
            </a:r>
          </a:p>
        </p:txBody>
      </p:sp>
    </p:spTree>
    <p:extLst>
      <p:ext uri="{BB962C8B-B14F-4D97-AF65-F5344CB8AC3E}">
        <p14:creationId xmlns:p14="http://schemas.microsoft.com/office/powerpoint/2010/main" val="356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AOS </a:t>
            </a:r>
            <a:r>
              <a:rPr lang="en-US" dirty="0" smtClean="0"/>
              <a:t>Maintenance </a:t>
            </a:r>
            <a:r>
              <a:rPr lang="en-US" dirty="0"/>
              <a:t>- Draining Users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sz="quarter" idx="13"/>
          </p:nvPr>
        </p:nvSpPr>
        <p:spPr/>
        <p:txBody>
          <a:bodyPr/>
          <a:lstStyle/>
          <a:p>
            <a:r>
              <a:rPr lang="en-US" dirty="0">
                <a:latin typeface="Segoe UI" pitchFamily="34" charset="0"/>
                <a:ea typeface="Segoe UI" pitchFamily="34" charset="0"/>
                <a:cs typeface="Segoe UI" pitchFamily="34" charset="0"/>
              </a:rPr>
              <a:t>User Notice</a:t>
            </a:r>
          </a:p>
          <a:p>
            <a:pPr lvl="1"/>
            <a:r>
              <a:rPr lang="en-US" dirty="0">
                <a:latin typeface="Segoe UI" pitchFamily="34" charset="0"/>
                <a:ea typeface="Segoe UI" pitchFamily="34" charset="0"/>
                <a:cs typeface="Segoe UI" pitchFamily="34" charset="0"/>
              </a:rPr>
              <a:t>After 5 minutes, all users receive a message informing them that they must save their </a:t>
            </a:r>
            <a:r>
              <a:rPr lang="en-US" dirty="0" smtClean="0">
                <a:latin typeface="Segoe UI" pitchFamily="34" charset="0"/>
                <a:ea typeface="Segoe UI" pitchFamily="34" charset="0"/>
                <a:cs typeface="Segoe UI" pitchFamily="34" charset="0"/>
              </a:rPr>
              <a:t>work </a:t>
            </a:r>
            <a:r>
              <a:rPr lang="en-US" dirty="0">
                <a:latin typeface="Segoe UI" pitchFamily="34" charset="0"/>
                <a:ea typeface="Segoe UI" pitchFamily="34" charset="0"/>
                <a:cs typeface="Segoe UI" pitchFamily="34" charset="0"/>
              </a:rPr>
              <a:t>because the administrator is shutting down the AOS instance.  </a:t>
            </a:r>
          </a:p>
          <a:p>
            <a:r>
              <a:rPr lang="en-US" dirty="0">
                <a:latin typeface="Segoe UI" pitchFamily="34" charset="0"/>
                <a:ea typeface="Segoe UI" pitchFamily="34" charset="0"/>
                <a:cs typeface="Segoe UI" pitchFamily="34" charset="0"/>
              </a:rPr>
              <a:t>No New Client</a:t>
            </a:r>
          </a:p>
          <a:p>
            <a:pPr lvl="1"/>
            <a:r>
              <a:rPr lang="en-US" dirty="0">
                <a:latin typeface="Segoe UI" pitchFamily="34" charset="0"/>
                <a:ea typeface="Segoe UI" pitchFamily="34" charset="0"/>
                <a:cs typeface="Segoe UI" pitchFamily="34" charset="0"/>
              </a:rPr>
              <a:t>No new client connections are accepted during this time.  </a:t>
            </a:r>
          </a:p>
          <a:p>
            <a:r>
              <a:rPr lang="en-US" dirty="0">
                <a:latin typeface="Segoe UI" pitchFamily="34" charset="0"/>
                <a:ea typeface="Segoe UI" pitchFamily="34" charset="0"/>
                <a:cs typeface="Segoe UI" pitchFamily="34" charset="0"/>
              </a:rPr>
              <a:t>Connections Closed</a:t>
            </a:r>
          </a:p>
          <a:p>
            <a:pPr lvl="1"/>
            <a:r>
              <a:rPr lang="en-US" dirty="0">
                <a:latin typeface="Segoe UI" pitchFamily="34" charset="0"/>
                <a:ea typeface="Segoe UI" pitchFamily="34" charset="0"/>
                <a:cs typeface="Segoe UI" pitchFamily="34" charset="0"/>
              </a:rPr>
              <a:t>The server forces client sessions to close after they have been idle for 2 minutes.  </a:t>
            </a:r>
          </a:p>
          <a:p>
            <a:r>
              <a:rPr lang="en-US" dirty="0">
                <a:latin typeface="Segoe UI" pitchFamily="34" charset="0"/>
                <a:ea typeface="Segoe UI" pitchFamily="34" charset="0"/>
                <a:cs typeface="Segoe UI" pitchFamily="34" charset="0"/>
              </a:rPr>
              <a:t>Admin Sessions Not Affected</a:t>
            </a:r>
          </a:p>
          <a:p>
            <a:pPr lvl="1"/>
            <a:r>
              <a:rPr lang="en-US" dirty="0">
                <a:latin typeface="Segoe UI" pitchFamily="34" charset="0"/>
                <a:ea typeface="Segoe UI" pitchFamily="34" charset="0"/>
                <a:cs typeface="Segoe UI" pitchFamily="34" charset="0"/>
              </a:rPr>
              <a:t>Client sessions for administrators are never closed.  When the number of clients connected to the AOS instance is displayed as 0 (zero), you can perform maintenance on the server. </a:t>
            </a:r>
          </a:p>
          <a:p>
            <a:endParaRPr lang="en-US" dirty="0"/>
          </a:p>
        </p:txBody>
      </p:sp>
    </p:spTree>
    <p:extLst>
      <p:ext uri="{BB962C8B-B14F-4D97-AF65-F5344CB8AC3E}">
        <p14:creationId xmlns:p14="http://schemas.microsoft.com/office/powerpoint/2010/main" val="3374532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Drain </a:t>
            </a:r>
            <a:r>
              <a:rPr lang="en-US" dirty="0" smtClean="0"/>
              <a:t>Users </a:t>
            </a:r>
            <a:r>
              <a:rPr lang="en-US" dirty="0"/>
              <a:t>from an AOS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8" name="Content Placeholder 7"/>
          <p:cNvSpPr>
            <a:spLocks noGrp="1"/>
          </p:cNvSpPr>
          <p:nvPr>
            <p:ph sz="quarter" idx="13"/>
          </p:nvPr>
        </p:nvSpPr>
        <p:spPr/>
        <p:txBody>
          <a:bodyPr/>
          <a:lstStyle/>
          <a:p>
            <a:r>
              <a:rPr lang="en-US" b="1" dirty="0" smtClean="0">
                <a:latin typeface="Segoe UI" pitchFamily="34" charset="0"/>
                <a:ea typeface="Segoe UI" pitchFamily="34" charset="0"/>
                <a:cs typeface="Segoe UI" pitchFamily="34" charset="0"/>
              </a:rPr>
              <a:t>Scenario:</a:t>
            </a:r>
            <a:r>
              <a:rPr lang="en-US" dirty="0" smtClean="0">
                <a:latin typeface="Segoe UI" pitchFamily="34" charset="0"/>
                <a:ea typeface="Segoe UI" pitchFamily="34" charset="0"/>
                <a:cs typeface="Segoe UI" pitchFamily="34" charset="0"/>
              </a:rPr>
              <a:t/>
            </a:r>
            <a:br>
              <a:rPr lang="en-US" dirty="0" smtClean="0">
                <a:latin typeface="Segoe UI" pitchFamily="34" charset="0"/>
                <a:ea typeface="Segoe UI" pitchFamily="34" charset="0"/>
                <a:cs typeface="Segoe UI" pitchFamily="34" charset="0"/>
              </a:rPr>
            </a:br>
            <a:r>
              <a:rPr lang="en-US" dirty="0" smtClean="0">
                <a:latin typeface="Segoe UI" pitchFamily="34" charset="0"/>
                <a:ea typeface="Segoe UI" pitchFamily="34" charset="0"/>
                <a:cs typeface="Segoe UI" pitchFamily="34" charset="0"/>
              </a:rPr>
              <a:t>You must </a:t>
            </a:r>
            <a:r>
              <a:rPr lang="en-US" dirty="0">
                <a:latin typeface="Segoe UI" pitchFamily="34" charset="0"/>
                <a:ea typeface="Segoe UI" pitchFamily="34" charset="0"/>
                <a:cs typeface="Segoe UI" pitchFamily="34" charset="0"/>
              </a:rPr>
              <a:t>perform maintenance on </a:t>
            </a:r>
            <a:r>
              <a:rPr lang="en-US" dirty="0" smtClean="0">
                <a:latin typeface="Segoe UI" pitchFamily="34" charset="0"/>
                <a:ea typeface="Segoe UI" pitchFamily="34" charset="0"/>
                <a:cs typeface="Segoe UI" pitchFamily="34" charset="0"/>
              </a:rPr>
              <a:t>an AOS </a:t>
            </a:r>
            <a:r>
              <a:rPr lang="en-US" dirty="0">
                <a:latin typeface="Segoe UI" pitchFamily="34" charset="0"/>
                <a:ea typeface="Segoe UI" pitchFamily="34" charset="0"/>
                <a:cs typeface="Segoe UI" pitchFamily="34" charset="0"/>
              </a:rPr>
              <a:t>and </a:t>
            </a:r>
            <a:r>
              <a:rPr lang="en-US" dirty="0" smtClean="0">
                <a:latin typeface="Segoe UI" pitchFamily="34" charset="0"/>
                <a:ea typeface="Segoe UI" pitchFamily="34" charset="0"/>
                <a:cs typeface="Segoe UI" pitchFamily="34" charset="0"/>
              </a:rPr>
              <a:t>need </a:t>
            </a:r>
            <a:r>
              <a:rPr lang="en-US" dirty="0">
                <a:latin typeface="Segoe UI" pitchFamily="34" charset="0"/>
                <a:ea typeface="Segoe UI" pitchFamily="34" charset="0"/>
                <a:cs typeface="Segoe UI" pitchFamily="34" charset="0"/>
              </a:rPr>
              <a:t>to take it offline without affecting users. </a:t>
            </a:r>
          </a:p>
          <a:p>
            <a:endParaRPr lang="en-US" dirty="0" smtClean="0">
              <a:latin typeface="Segoe UI" pitchFamily="34" charset="0"/>
              <a:ea typeface="Segoe UI" pitchFamily="34" charset="0"/>
              <a:cs typeface="Segoe UI" pitchFamily="34" charset="0"/>
            </a:endParaRPr>
          </a:p>
          <a:p>
            <a:r>
              <a:rPr lang="en-US" b="1" dirty="0" smtClean="0">
                <a:latin typeface="Segoe UI" pitchFamily="34" charset="0"/>
                <a:ea typeface="Segoe UI" pitchFamily="34" charset="0"/>
                <a:cs typeface="Segoe UI" pitchFamily="34" charset="0"/>
              </a:rPr>
              <a:t>Procedure:</a:t>
            </a:r>
            <a:r>
              <a:rPr lang="en-US" dirty="0" smtClean="0">
                <a:latin typeface="Segoe UI" pitchFamily="34" charset="0"/>
                <a:ea typeface="Segoe UI" pitchFamily="34" charset="0"/>
                <a:cs typeface="Segoe UI" pitchFamily="34" charset="0"/>
              </a:rPr>
              <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System </a:t>
            </a:r>
            <a:r>
              <a:rPr lang="en-US" b="1" dirty="0">
                <a:latin typeface="Segoe UI" pitchFamily="34" charset="0"/>
                <a:ea typeface="Segoe UI" pitchFamily="34" charset="0"/>
                <a:cs typeface="Segoe UI" pitchFamily="34" charset="0"/>
              </a:rPr>
              <a:t>administration </a:t>
            </a:r>
            <a:r>
              <a:rPr lang="en-US" dirty="0">
                <a:latin typeface="Segoe UI" pitchFamily="34" charset="0"/>
                <a:ea typeface="Segoe UI" pitchFamily="34" charset="0"/>
                <a:cs typeface="Segoe UI" pitchFamily="34" charset="0"/>
              </a:rPr>
              <a:t>&gt; </a:t>
            </a:r>
            <a:r>
              <a:rPr lang="en-US" b="1" dirty="0">
                <a:latin typeface="Segoe UI" pitchFamily="34" charset="0"/>
                <a:ea typeface="Segoe UI" pitchFamily="34" charset="0"/>
                <a:cs typeface="Segoe UI" pitchFamily="34" charset="0"/>
              </a:rPr>
              <a:t>Common</a:t>
            </a:r>
            <a:r>
              <a:rPr lang="en-US" dirty="0">
                <a:latin typeface="Segoe UI" pitchFamily="34" charset="0"/>
                <a:ea typeface="Segoe UI" pitchFamily="34" charset="0"/>
                <a:cs typeface="Segoe UI" pitchFamily="34" charset="0"/>
              </a:rPr>
              <a:t> &gt; </a:t>
            </a:r>
            <a:r>
              <a:rPr lang="en-US" b="1" dirty="0">
                <a:latin typeface="Segoe UI" pitchFamily="34" charset="0"/>
                <a:ea typeface="Segoe UI" pitchFamily="34" charset="0"/>
                <a:cs typeface="Segoe UI" pitchFamily="34" charset="0"/>
              </a:rPr>
              <a:t>Users</a:t>
            </a:r>
            <a:r>
              <a:rPr lang="en-US" dirty="0">
                <a:latin typeface="Segoe UI" pitchFamily="34" charset="0"/>
                <a:ea typeface="Segoe UI" pitchFamily="34" charset="0"/>
                <a:cs typeface="Segoe UI" pitchFamily="34" charset="0"/>
              </a:rPr>
              <a:t> &gt; </a:t>
            </a:r>
            <a:r>
              <a:rPr lang="en-US" b="1" dirty="0">
                <a:latin typeface="Segoe UI" pitchFamily="34" charset="0"/>
                <a:ea typeface="Segoe UI" pitchFamily="34" charset="0"/>
                <a:cs typeface="Segoe UI" pitchFamily="34" charset="0"/>
              </a:rPr>
              <a:t>Online users</a:t>
            </a:r>
            <a:r>
              <a:rPr lang="en-US" dirty="0">
                <a:latin typeface="Segoe UI" pitchFamily="34" charset="0"/>
                <a:ea typeface="Segoe UI" pitchFamily="34" charset="0"/>
                <a:cs typeface="Segoe UI" pitchFamily="34" charset="0"/>
              </a:rPr>
              <a:t>.</a:t>
            </a:r>
          </a:p>
          <a:p>
            <a:endParaRPr lang="en-US" dirty="0"/>
          </a:p>
        </p:txBody>
      </p:sp>
    </p:spTree>
    <p:extLst>
      <p:ext uri="{BB962C8B-B14F-4D97-AF65-F5344CB8AC3E}">
        <p14:creationId xmlns:p14="http://schemas.microsoft.com/office/powerpoint/2010/main" val="1156488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Drain Users from an </a:t>
            </a:r>
            <a:r>
              <a:rPr lang="en-US" dirty="0" smtClean="0"/>
              <a:t>AOS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5" name="Text Placeholder 4"/>
          <p:cNvSpPr>
            <a:spLocks noGrp="1"/>
          </p:cNvSpPr>
          <p:nvPr>
            <p:ph type="body" sz="quarter" idx="12"/>
          </p:nvPr>
        </p:nvSpPr>
        <p:spPr/>
        <p:txBody>
          <a:bodyPr/>
          <a:lstStyle/>
          <a:p>
            <a:r>
              <a:rPr lang="en-US" b="1" dirty="0" smtClean="0">
                <a:latin typeface="Segoe UI" pitchFamily="34" charset="0"/>
                <a:ea typeface="Segoe UI" pitchFamily="34" charset="0"/>
                <a:cs typeface="Segoe UI" pitchFamily="34" charset="0"/>
              </a:rPr>
              <a:t>System </a:t>
            </a:r>
            <a:r>
              <a:rPr lang="en-US" b="1" dirty="0">
                <a:latin typeface="Segoe UI" pitchFamily="34" charset="0"/>
                <a:ea typeface="Segoe UI" pitchFamily="34" charset="0"/>
                <a:cs typeface="Segoe UI" pitchFamily="34" charset="0"/>
              </a:rPr>
              <a:t>administration </a:t>
            </a:r>
            <a:r>
              <a:rPr lang="en-US" dirty="0">
                <a:latin typeface="Segoe UI" pitchFamily="34" charset="0"/>
                <a:ea typeface="Segoe UI" pitchFamily="34" charset="0"/>
                <a:cs typeface="Segoe UI" pitchFamily="34" charset="0"/>
              </a:rPr>
              <a:t>&gt; </a:t>
            </a:r>
            <a:r>
              <a:rPr lang="en-US" b="1" dirty="0">
                <a:latin typeface="Segoe UI" pitchFamily="34" charset="0"/>
                <a:ea typeface="Segoe UI" pitchFamily="34" charset="0"/>
                <a:cs typeface="Segoe UI" pitchFamily="34" charset="0"/>
              </a:rPr>
              <a:t>Common</a:t>
            </a:r>
            <a:r>
              <a:rPr lang="en-US" dirty="0">
                <a:latin typeface="Segoe UI" pitchFamily="34" charset="0"/>
                <a:ea typeface="Segoe UI" pitchFamily="34" charset="0"/>
                <a:cs typeface="Segoe UI" pitchFamily="34" charset="0"/>
              </a:rPr>
              <a:t> &gt; </a:t>
            </a:r>
            <a:r>
              <a:rPr lang="en-US" b="1" dirty="0">
                <a:latin typeface="Segoe UI" pitchFamily="34" charset="0"/>
                <a:ea typeface="Segoe UI" pitchFamily="34" charset="0"/>
                <a:cs typeface="Segoe UI" pitchFamily="34" charset="0"/>
              </a:rPr>
              <a:t>Users</a:t>
            </a:r>
            <a:r>
              <a:rPr lang="en-US" dirty="0">
                <a:latin typeface="Segoe UI" pitchFamily="34" charset="0"/>
                <a:ea typeface="Segoe UI" pitchFamily="34" charset="0"/>
                <a:cs typeface="Segoe UI" pitchFamily="34" charset="0"/>
              </a:rPr>
              <a:t> &gt; </a:t>
            </a:r>
            <a:r>
              <a:rPr lang="en-US" b="1" dirty="0">
                <a:latin typeface="Segoe UI" pitchFamily="34" charset="0"/>
                <a:ea typeface="Segoe UI" pitchFamily="34" charset="0"/>
                <a:cs typeface="Segoe UI" pitchFamily="34" charset="0"/>
              </a:rPr>
              <a:t>Online users </a:t>
            </a:r>
            <a:r>
              <a:rPr lang="en-US" b="1" dirty="0" smtClean="0">
                <a:latin typeface="Segoe UI" pitchFamily="34" charset="0"/>
                <a:ea typeface="Segoe UI" pitchFamily="34" charset="0"/>
                <a:cs typeface="Segoe UI" pitchFamily="34" charset="0"/>
              </a:rPr>
              <a:t>&gt; </a:t>
            </a:r>
            <a:r>
              <a:rPr lang="en-US" b="1" dirty="0" smtClean="0"/>
              <a:t>Reject new clients</a:t>
            </a:r>
          </a:p>
          <a:p>
            <a:r>
              <a:rPr lang="en-US" dirty="0" smtClean="0"/>
              <a:t>Note the status is now set to </a:t>
            </a:r>
            <a:r>
              <a:rPr lang="en-US" b="1" dirty="0" smtClean="0"/>
              <a:t>Draining</a:t>
            </a:r>
            <a:endParaRPr lang="en-US" b="1" dirty="0"/>
          </a:p>
        </p:txBody>
      </p:sp>
      <p:pic>
        <p:nvPicPr>
          <p:cNvPr id="6" name="Picture 5"/>
          <p:cNvPicPr>
            <a:picLocks noChangeAspect="1"/>
          </p:cNvPicPr>
          <p:nvPr/>
        </p:nvPicPr>
        <p:blipFill>
          <a:blip r:embed="rId3"/>
          <a:stretch>
            <a:fillRect/>
          </a:stretch>
        </p:blipFill>
        <p:spPr>
          <a:xfrm>
            <a:off x="5572874" y="992098"/>
            <a:ext cx="3508595" cy="1580242"/>
          </a:xfrm>
          <a:prstGeom prst="rect">
            <a:avLst/>
          </a:prstGeom>
        </p:spPr>
      </p:pic>
      <p:pic>
        <p:nvPicPr>
          <p:cNvPr id="7" name="Picture 6"/>
          <p:cNvPicPr>
            <a:picLocks noChangeAspect="1"/>
          </p:cNvPicPr>
          <p:nvPr/>
        </p:nvPicPr>
        <p:blipFill>
          <a:blip r:embed="rId4"/>
          <a:stretch>
            <a:fillRect/>
          </a:stretch>
        </p:blipFill>
        <p:spPr>
          <a:xfrm>
            <a:off x="5605279" y="2800940"/>
            <a:ext cx="3475592" cy="905490"/>
          </a:xfrm>
          <a:prstGeom prst="rect">
            <a:avLst/>
          </a:prstGeom>
        </p:spPr>
      </p:pic>
      <p:sp>
        <p:nvSpPr>
          <p:cNvPr id="8" name="Rectangle 7"/>
          <p:cNvSpPr/>
          <p:nvPr/>
        </p:nvSpPr>
        <p:spPr>
          <a:xfrm>
            <a:off x="8077200" y="1566195"/>
            <a:ext cx="808892" cy="216024"/>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5"/>
              </a:buBlip>
            </a:pPr>
            <a:endParaRPr lang="en-AU" dirty="0" err="1" smtClean="0">
              <a:solidFill>
                <a:sysClr val="windowText" lastClr="000000"/>
              </a:solidFill>
            </a:endParaRPr>
          </a:p>
        </p:txBody>
      </p:sp>
      <p:sp>
        <p:nvSpPr>
          <p:cNvPr id="9" name="Rectangle 8"/>
          <p:cNvSpPr/>
          <p:nvPr/>
        </p:nvSpPr>
        <p:spPr>
          <a:xfrm>
            <a:off x="7940219" y="3253684"/>
            <a:ext cx="365581" cy="30866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5"/>
              </a:buBlip>
            </a:pPr>
            <a:endParaRPr lang="en-AU" dirty="0" err="1" smtClean="0">
              <a:solidFill>
                <a:sysClr val="windowText" lastClr="000000"/>
              </a:solidFill>
            </a:endParaRPr>
          </a:p>
        </p:txBody>
      </p:sp>
    </p:spTree>
    <p:extLst>
      <p:ext uri="{BB962C8B-B14F-4D97-AF65-F5344CB8AC3E}">
        <p14:creationId xmlns:p14="http://schemas.microsoft.com/office/powerpoint/2010/main" val="4182196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 Client Performance Options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sp>
        <p:nvSpPr>
          <p:cNvPr id="4" name="Text Placeholder 3"/>
          <p:cNvSpPr>
            <a:spLocks noGrp="1"/>
          </p:cNvSpPr>
          <p:nvPr>
            <p:ph type="body" sz="quarter" idx="12"/>
          </p:nvPr>
        </p:nvSpPr>
        <p:spPr/>
        <p:txBody>
          <a:bodyPr>
            <a:normAutofit/>
          </a:bodyPr>
          <a:lstStyle/>
          <a:p>
            <a:r>
              <a:rPr lang="en-US" b="1" dirty="0" smtClean="0"/>
              <a:t>System administration </a:t>
            </a:r>
            <a:r>
              <a:rPr lang="en-US" dirty="0" smtClean="0"/>
              <a:t>&gt; </a:t>
            </a:r>
            <a:r>
              <a:rPr lang="en-US" b="1" dirty="0" smtClean="0"/>
              <a:t>Setup</a:t>
            </a:r>
            <a:r>
              <a:rPr lang="en-US" dirty="0" smtClean="0"/>
              <a:t> &gt; </a:t>
            </a:r>
            <a:r>
              <a:rPr lang="en-US" b="1" dirty="0" smtClean="0"/>
              <a:t>System</a:t>
            </a:r>
            <a:r>
              <a:rPr lang="en-US" dirty="0" smtClean="0"/>
              <a:t> &gt; </a:t>
            </a:r>
            <a:r>
              <a:rPr lang="en-US" b="1" dirty="0" smtClean="0"/>
              <a:t>Client Performance Option</a:t>
            </a:r>
          </a:p>
          <a:p>
            <a:pPr marL="600075" lvl="1" indent="-342900"/>
            <a:r>
              <a:rPr lang="en-AU" dirty="0" err="1" smtClean="0"/>
              <a:t>FactBoxes</a:t>
            </a:r>
            <a:r>
              <a:rPr lang="en-AU" dirty="0" smtClean="0"/>
              <a:t> enabled</a:t>
            </a:r>
          </a:p>
          <a:p>
            <a:pPr marL="600075" lvl="1" indent="-342900"/>
            <a:r>
              <a:rPr lang="en-AU" dirty="0" smtClean="0"/>
              <a:t>Preview panes enabled</a:t>
            </a:r>
          </a:p>
          <a:p>
            <a:pPr marL="600075" lvl="1" indent="-342900"/>
            <a:r>
              <a:rPr lang="en-AU" dirty="0" smtClean="0"/>
              <a:t>Automatic enhanced previews enabled</a:t>
            </a:r>
          </a:p>
          <a:p>
            <a:endParaRPr lang="en-US" dirty="0" smtClean="0"/>
          </a:p>
          <a:p>
            <a:endParaRPr lang="en-US" dirty="0"/>
          </a:p>
        </p:txBody>
      </p:sp>
      <p:pic>
        <p:nvPicPr>
          <p:cNvPr id="5" name="Picture 4"/>
          <p:cNvPicPr>
            <a:picLocks noChangeAspect="1"/>
          </p:cNvPicPr>
          <p:nvPr/>
        </p:nvPicPr>
        <p:blipFill>
          <a:blip r:embed="rId3"/>
          <a:stretch>
            <a:fillRect/>
          </a:stretch>
        </p:blipFill>
        <p:spPr>
          <a:xfrm>
            <a:off x="5587503" y="1031025"/>
            <a:ext cx="3488435" cy="2278903"/>
          </a:xfrm>
          <a:prstGeom prst="rect">
            <a:avLst/>
          </a:prstGeom>
        </p:spPr>
      </p:pic>
    </p:spTree>
    <p:extLst>
      <p:ext uri="{BB962C8B-B14F-4D97-AF65-F5344CB8AC3E}">
        <p14:creationId xmlns:p14="http://schemas.microsoft.com/office/powerpoint/2010/main" val="526439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160C4B-FDE6-41FE-A2C8-DEC2F96B2A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C57387-026E-431C-9973-32AD6CD170B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342D36-18CA-463B-90E1-DE8595706F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 - PFE Template</Template>
  <TotalTime>217</TotalTime>
  <Words>4938</Words>
  <Application>Microsoft Office PowerPoint</Application>
  <PresentationFormat>On-screen Show (16:9)</PresentationFormat>
  <Paragraphs>543</Paragraphs>
  <Slides>40</Slides>
  <Notes>40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Courier New</vt:lpstr>
      <vt:lpstr>Segoe</vt:lpstr>
      <vt:lpstr>Segoe Pro Light</vt:lpstr>
      <vt:lpstr>Segoe UI</vt:lpstr>
      <vt:lpstr>Segoe UI Light</vt:lpstr>
      <vt:lpstr>Segoe UI Semibold</vt:lpstr>
      <vt:lpstr>Wingdings</vt:lpstr>
      <vt:lpstr>Services_theme_16x9_073012</vt:lpstr>
      <vt:lpstr>Microsoft Dynamics AX 2012 Administration Workshop  Chapter 6: General System Administration </vt:lpstr>
      <vt:lpstr>PowerPoint Presentation</vt:lpstr>
      <vt:lpstr>Students:   How to View this Presentation</vt:lpstr>
      <vt:lpstr>Objective</vt:lpstr>
      <vt:lpstr>Introduction</vt:lpstr>
      <vt:lpstr>AOS Maintenance - Draining Users</vt:lpstr>
      <vt:lpstr>Drain Users from an AOS</vt:lpstr>
      <vt:lpstr>Drain Users from an AOS</vt:lpstr>
      <vt:lpstr>Manage Client Performance Options</vt:lpstr>
      <vt:lpstr>Manage System Service Accounts</vt:lpstr>
      <vt:lpstr>Load License Information</vt:lpstr>
      <vt:lpstr>Notes Continued</vt:lpstr>
      <vt:lpstr>License Configuration</vt:lpstr>
      <vt:lpstr>License Configuration</vt:lpstr>
      <vt:lpstr>Manage General System Parameters</vt:lpstr>
      <vt:lpstr>Manage General System Parameters</vt:lpstr>
      <vt:lpstr>Number Sequences</vt:lpstr>
      <vt:lpstr>Continuous Number Sequences</vt:lpstr>
      <vt:lpstr>Number Sequence Pre-allocation</vt:lpstr>
      <vt:lpstr>Manage Number Sequences</vt:lpstr>
      <vt:lpstr>Manage User Sessions</vt:lpstr>
      <vt:lpstr>Online Users Form</vt:lpstr>
      <vt:lpstr>Online Users Form</vt:lpstr>
      <vt:lpstr>Manage User Sessions</vt:lpstr>
      <vt:lpstr>User Logon Statistics</vt:lpstr>
      <vt:lpstr>Manage User Options</vt:lpstr>
      <vt:lpstr>Manage User Options</vt:lpstr>
      <vt:lpstr>Manage Usage Data</vt:lpstr>
      <vt:lpstr>Manage Usage Data</vt:lpstr>
      <vt:lpstr>Data Compression</vt:lpstr>
      <vt:lpstr>Data Compression</vt:lpstr>
      <vt:lpstr>Compress InventTrans</vt:lpstr>
      <vt:lpstr>Table Types</vt:lpstr>
      <vt:lpstr>Table Cache Configuration</vt:lpstr>
      <vt:lpstr>Full-text Search</vt:lpstr>
      <vt:lpstr>Test Your Knowledge</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AX 2012 Admin Workshop  Chapter 6: General System Administration </dc:title>
  <dc:creator>Sarah Rogers (Insight Global)</dc:creator>
  <cp:lastModifiedBy>Tom Stumpf</cp:lastModifiedBy>
  <cp:revision>56</cp:revision>
  <dcterms:created xsi:type="dcterms:W3CDTF">2013-05-23T15:28:03Z</dcterms:created>
  <dcterms:modified xsi:type="dcterms:W3CDTF">2013-07-09T04:38:40Z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