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Lst>
  <p:notesMasterIdLst>
    <p:notesMasterId r:id="rId34"/>
  </p:notesMasterIdLst>
  <p:handoutMasterIdLst>
    <p:handoutMasterId r:id="rId35"/>
  </p:handoutMasterIdLst>
  <p:sldIdLst>
    <p:sldId id="376" r:id="rId5"/>
    <p:sldId id="347" r:id="rId6"/>
    <p:sldId id="348" r:id="rId7"/>
    <p:sldId id="378" r:id="rId8"/>
    <p:sldId id="379" r:id="rId9"/>
    <p:sldId id="380" r:id="rId10"/>
    <p:sldId id="381" r:id="rId11"/>
    <p:sldId id="382" r:id="rId12"/>
    <p:sldId id="384" r:id="rId13"/>
    <p:sldId id="403" r:id="rId14"/>
    <p:sldId id="383"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377"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Lst>
        </p14:section>
        <p14:section name="Content pages" id="{7E28E96D-50B7-3247-AD53-91BDC15BF350}">
          <p14:sldIdLst>
            <p14:sldId id="378"/>
            <p14:sldId id="379"/>
            <p14:sldId id="380"/>
            <p14:sldId id="381"/>
            <p14:sldId id="382"/>
            <p14:sldId id="384"/>
            <p14:sldId id="403"/>
            <p14:sldId id="383"/>
            <p14:sldId id="385"/>
            <p14:sldId id="386"/>
            <p14:sldId id="387"/>
            <p14:sldId id="388"/>
            <p14:sldId id="389"/>
            <p14:sldId id="390"/>
            <p14:sldId id="391"/>
            <p14:sldId id="392"/>
            <p14:sldId id="393"/>
            <p14:sldId id="394"/>
            <p14:sldId id="395"/>
            <p14:sldId id="396"/>
            <p14:sldId id="397"/>
            <p14:sldId id="398"/>
            <p14:sldId id="399"/>
            <p14:sldId id="400"/>
            <p14:sldId id="401"/>
            <p14:sldId id="377"/>
          </p14:sldIdLst>
        </p14:section>
        <p14:section name="Back pages" id="{464B67E6-705F-6C47-96AB-B85029C642B4}">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Rogers (Insight Global)" initials="SR(G" lastIdx="4" clrIdx="0">
    <p:extLst>
      <p:ext uri="{19B8F6BF-5375-455C-9EA6-DF929625EA0E}">
        <p15:presenceInfo xmlns:p15="http://schemas.microsoft.com/office/powerpoint/2012/main" userId="S-1-5-21-2127521184-1604012920-1887927527-90676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8D6"/>
    <a:srgbClr val="02163E"/>
    <a:srgbClr val="0C6126"/>
    <a:srgbClr val="3F3F3F"/>
    <a:srgbClr val="0E715F"/>
    <a:srgbClr val="3650B8"/>
    <a:srgbClr val="0A5BBA"/>
    <a:srgbClr val="FFF30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150" autoAdjust="0"/>
    <p:restoredTop sz="87645" autoAdjust="0"/>
  </p:normalViewPr>
  <p:slideViewPr>
    <p:cSldViewPr snapToObjects="1">
      <p:cViewPr varScale="1">
        <p:scale>
          <a:sx n="107" d="100"/>
          <a:sy n="107" d="100"/>
        </p:scale>
        <p:origin x="82" y="264"/>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7" d="100"/>
          <a:sy n="77" d="100"/>
        </p:scale>
        <p:origin x="2904"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6/23/2013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2013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1" y="8685213"/>
            <a:ext cx="4844956" cy="457200"/>
          </a:xfrm>
          <a:prstGeom prst="rect">
            <a:avLst/>
          </a:prstGeom>
        </p:spPr>
        <p:txBody>
          <a:bodyPr vert="horz" lIns="91440" tIns="45720" rIns="91440" bIns="45720" rtlCol="0" anchor="b"/>
          <a:lstStyle>
            <a:lvl1pPr algn="l">
              <a:defRPr sz="1000">
                <a:latin typeface="Segoe" pitchFamily="34" charset="0"/>
              </a:defRPr>
            </a:lvl1pPr>
          </a:lstStyle>
          <a:p>
            <a:r>
              <a:rPr lang="en-US" smtClean="0"/>
              <a:t>© 2013 Microsoft Corporation                                     Microsoft Confidential </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000">
                <a:latin typeface="Segoe" pitchFamily="34" charset="0"/>
              </a:defRPr>
            </a:lvl1pPr>
          </a:lstStyle>
          <a:p>
            <a:fld id="{675416BA-65F7-274A-AD61-D0FA78F3AA6E}" type="slidenum">
              <a:rPr lang="en-US" smtClean="0"/>
              <a:pPr/>
              <a:t>‹#›</a:t>
            </a:fld>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050" kern="1200">
        <a:solidFill>
          <a:schemeClr val="tx1"/>
        </a:solidFill>
        <a:latin typeface="Segoe" pitchFamily="34" charset="0"/>
        <a:ea typeface="+mn-ea"/>
        <a:cs typeface="+mn-cs"/>
      </a:defRPr>
    </a:lvl1pPr>
    <a:lvl2pPr marL="457200" algn="l" defTabSz="457200" rtl="0" eaLnBrk="1" latinLnBrk="0" hangingPunct="1">
      <a:defRPr sz="1050" kern="1200">
        <a:solidFill>
          <a:schemeClr val="tx1"/>
        </a:solidFill>
        <a:latin typeface="Segoe" pitchFamily="34" charset="0"/>
        <a:ea typeface="+mn-ea"/>
        <a:cs typeface="+mn-cs"/>
      </a:defRPr>
    </a:lvl2pPr>
    <a:lvl3pPr marL="914400" algn="l" defTabSz="457200" rtl="0" eaLnBrk="1" latinLnBrk="0" hangingPunct="1">
      <a:defRPr sz="1050" kern="1200">
        <a:solidFill>
          <a:schemeClr val="tx1"/>
        </a:solidFill>
        <a:latin typeface="Segoe" pitchFamily="34" charset="0"/>
        <a:ea typeface="+mn-ea"/>
        <a:cs typeface="+mn-cs"/>
      </a:defRPr>
    </a:lvl3pPr>
    <a:lvl4pPr marL="1371600" algn="l" defTabSz="457200" rtl="0" eaLnBrk="1" latinLnBrk="0" hangingPunct="1">
      <a:defRPr sz="1050" kern="1200">
        <a:solidFill>
          <a:schemeClr val="tx1"/>
        </a:solidFill>
        <a:latin typeface="Segoe" pitchFamily="34" charset="0"/>
        <a:ea typeface="+mn-ea"/>
        <a:cs typeface="+mn-cs"/>
      </a:defRPr>
    </a:lvl4pPr>
    <a:lvl5pPr marL="1828800" algn="l" defTabSz="457200" rtl="0" eaLnBrk="1" latinLnBrk="0" hangingPunct="1">
      <a:defRPr sz="1050" kern="1200">
        <a:solidFill>
          <a:schemeClr val="tx1"/>
        </a:solidFill>
        <a:latin typeface="Segoe"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blogs.msdn.com/b/axinthefield/archive/2011/03/25/optimizing-ax-batch-performance-using-batch-group-configurations.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blogs.msdn.com/b/axinthefield/archive/2011/06/13/optimizing-ax-batch-performance-batch-thread-configuration.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1452565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600075"/>
            <a:ext cx="6096000" cy="8085137"/>
          </a:xfrm>
        </p:spPr>
        <p:txBody>
          <a:bodyPr/>
          <a:lstStyle/>
          <a:p>
            <a:endParaRPr lang="en-US" dirty="0" smtClean="0"/>
          </a:p>
          <a:p>
            <a:r>
              <a:rPr lang="en-US" b="1" dirty="0" smtClean="0"/>
              <a:t>Configure a Batch Server (continued)</a:t>
            </a:r>
            <a:endParaRPr lang="en-US" b="1" dirty="0"/>
          </a:p>
          <a:p>
            <a:endParaRPr lang="en-US" b="1" dirty="0">
              <a:ea typeface="Segoe UI" pitchFamily="34" charset="0"/>
            </a:endParaRPr>
          </a:p>
          <a:p>
            <a:endParaRPr lang="en-US" b="1" dirty="0" smtClean="0">
              <a:ea typeface="Segoe UI" pitchFamily="34" charset="0"/>
            </a:endParaRPr>
          </a:p>
          <a:p>
            <a:endParaRPr lang="en-US" b="1" dirty="0">
              <a:ea typeface="Segoe UI" pitchFamily="34" charset="0"/>
            </a:endParaRPr>
          </a:p>
          <a:p>
            <a:endParaRPr lang="en-US" b="1" dirty="0" smtClean="0">
              <a:ea typeface="Segoe UI" pitchFamily="34" charset="0"/>
            </a:endParaRPr>
          </a:p>
          <a:p>
            <a:endParaRPr lang="en-US" b="1" dirty="0">
              <a:ea typeface="Segoe UI" pitchFamily="34" charset="0"/>
            </a:endParaRPr>
          </a:p>
          <a:p>
            <a:endParaRPr lang="en-US" b="1" dirty="0" smtClean="0">
              <a:ea typeface="Segoe UI" pitchFamily="34" charset="0"/>
            </a:endParaRPr>
          </a:p>
          <a:p>
            <a:endParaRPr lang="en-US" b="1" dirty="0">
              <a:ea typeface="Segoe UI" pitchFamily="34" charset="0"/>
            </a:endParaRPr>
          </a:p>
          <a:p>
            <a:endParaRPr lang="en-US" b="1" dirty="0" smtClean="0">
              <a:ea typeface="Segoe UI" pitchFamily="34" charset="0"/>
            </a:endParaRPr>
          </a:p>
          <a:p>
            <a:endParaRPr lang="en-US" b="1" dirty="0">
              <a:ea typeface="Segoe UI" pitchFamily="34" charset="0"/>
            </a:endParaRPr>
          </a:p>
          <a:p>
            <a:endParaRPr lang="en-US" b="1" dirty="0" smtClean="0">
              <a:ea typeface="Segoe UI" pitchFamily="34" charset="0"/>
            </a:endParaRPr>
          </a:p>
          <a:p>
            <a:endParaRPr lang="en-US" b="1" dirty="0">
              <a:ea typeface="Segoe UI" pitchFamily="34" charset="0"/>
            </a:endParaRPr>
          </a:p>
          <a:p>
            <a:endParaRPr lang="en-US" b="1" dirty="0" smtClean="0">
              <a:ea typeface="Segoe UI" pitchFamily="34" charset="0"/>
            </a:endParaRPr>
          </a:p>
          <a:p>
            <a:endParaRPr lang="en-US" b="1" dirty="0">
              <a:ea typeface="Segoe UI" pitchFamily="34" charset="0"/>
            </a:endParaRPr>
          </a:p>
          <a:p>
            <a:endParaRPr lang="en-US" b="1" dirty="0" smtClean="0">
              <a:ea typeface="Segoe UI" pitchFamily="34" charset="0"/>
            </a:endParaRPr>
          </a:p>
          <a:p>
            <a:endParaRPr lang="en-US" b="1" dirty="0">
              <a:ea typeface="Segoe UI" pitchFamily="34" charset="0"/>
            </a:endParaRPr>
          </a:p>
          <a:p>
            <a:r>
              <a:rPr lang="en-US" b="1" dirty="0" smtClean="0">
                <a:ea typeface="Segoe UI" pitchFamily="34" charset="0"/>
              </a:rPr>
              <a:t>Scenario</a:t>
            </a:r>
            <a:r>
              <a:rPr lang="en-US" b="1" dirty="0">
                <a:ea typeface="Segoe UI" pitchFamily="34" charset="0"/>
              </a:rPr>
              <a:t>: Configure a Batch </a:t>
            </a:r>
            <a:r>
              <a:rPr lang="en-US" b="1" dirty="0" smtClean="0">
                <a:ea typeface="Segoe UI" pitchFamily="34" charset="0"/>
              </a:rPr>
              <a:t>Server</a:t>
            </a:r>
          </a:p>
          <a:p>
            <a:endParaRPr lang="en-US" b="1" dirty="0">
              <a:ea typeface="Segoe UI" pitchFamily="34" charset="0"/>
            </a:endParaRPr>
          </a:p>
          <a:p>
            <a:r>
              <a:rPr lang="en-US" dirty="0" smtClean="0">
                <a:ea typeface="Segoe UI" pitchFamily="34" charset="0"/>
              </a:rPr>
              <a:t>Gary, </a:t>
            </a:r>
            <a:r>
              <a:rPr lang="en-US" dirty="0">
                <a:ea typeface="Segoe UI" pitchFamily="34" charset="0"/>
              </a:rPr>
              <a:t>the Systems Implementer, wants to set up a batch server to process sales orders that will be entered through AIF. </a:t>
            </a:r>
          </a:p>
          <a:p>
            <a:endParaRPr lang="en-US" b="1" dirty="0">
              <a:ea typeface="Segoe UI" pitchFamily="34" charset="0"/>
            </a:endParaRPr>
          </a:p>
          <a:p>
            <a:r>
              <a:rPr lang="en-US" b="1" dirty="0">
                <a:ea typeface="Segoe UI" pitchFamily="34" charset="0"/>
              </a:rPr>
              <a:t>Procedure: Configure an AOS as a Batch </a:t>
            </a:r>
            <a:r>
              <a:rPr lang="en-US" b="1" dirty="0" smtClean="0">
                <a:ea typeface="Segoe UI" pitchFamily="34" charset="0"/>
              </a:rPr>
              <a:t>Server</a:t>
            </a:r>
          </a:p>
          <a:p>
            <a:endParaRPr lang="en-US" b="1" dirty="0">
              <a:ea typeface="Segoe UI" pitchFamily="34" charset="0"/>
            </a:endParaRPr>
          </a:p>
          <a:p>
            <a:r>
              <a:rPr lang="en-US" dirty="0">
                <a:ea typeface="Segoe UI" pitchFamily="34" charset="0"/>
              </a:rPr>
              <a:t>In this procedure, you will configure an AOS as a batch </a:t>
            </a:r>
            <a:r>
              <a:rPr lang="en-US" dirty="0" smtClean="0">
                <a:ea typeface="Segoe UI" pitchFamily="34" charset="0"/>
              </a:rPr>
              <a:t>server:</a:t>
            </a:r>
          </a:p>
          <a:p>
            <a:endParaRPr lang="en-US" dirty="0">
              <a:ea typeface="Segoe UI" pitchFamily="34" charset="0"/>
            </a:endParaRPr>
          </a:p>
          <a:p>
            <a:pPr marL="228600" lvl="0" indent="-228600">
              <a:buFont typeface="+mj-lt"/>
              <a:buAutoNum type="arabicPeriod"/>
            </a:pPr>
            <a:r>
              <a:rPr lang="en-US" dirty="0">
                <a:ea typeface="Segoe UI" pitchFamily="34" charset="0"/>
              </a:rPr>
              <a:t>Open </a:t>
            </a:r>
            <a:r>
              <a:rPr lang="en-US" b="1" dirty="0">
                <a:ea typeface="Segoe UI" pitchFamily="34" charset="0"/>
              </a:rPr>
              <a:t>System administration &gt; Setup &gt; System &gt; Server configuration</a:t>
            </a:r>
            <a:r>
              <a:rPr lang="en-US" dirty="0">
                <a:ea typeface="Segoe UI" pitchFamily="34" charset="0"/>
              </a:rPr>
              <a:t>. </a:t>
            </a:r>
          </a:p>
          <a:p>
            <a:pPr marL="228600" lvl="0" indent="-228600">
              <a:buFont typeface="+mj-lt"/>
              <a:buAutoNum type="arabicPeriod" startAt="2"/>
            </a:pPr>
            <a:r>
              <a:rPr lang="en-US" dirty="0">
                <a:ea typeface="Segoe UI" pitchFamily="34" charset="0"/>
              </a:rPr>
              <a:t>Select </a:t>
            </a:r>
            <a:r>
              <a:rPr lang="en-US" b="1" dirty="0">
                <a:ea typeface="Segoe UI" pitchFamily="34" charset="0"/>
              </a:rPr>
              <a:t>Is batch server</a:t>
            </a:r>
            <a:r>
              <a:rPr lang="en-US" dirty="0">
                <a:ea typeface="Segoe UI" pitchFamily="34" charset="0"/>
              </a:rPr>
              <a:t> to enable batch processing on the server. </a:t>
            </a:r>
          </a:p>
          <a:p>
            <a:pPr marL="228600" lvl="0" indent="-228600">
              <a:buFont typeface="+mj-lt"/>
              <a:buAutoNum type="arabicPeriod" startAt="2"/>
            </a:pPr>
            <a:r>
              <a:rPr lang="en-US" dirty="0">
                <a:ea typeface="Segoe UI" pitchFamily="34" charset="0"/>
              </a:rPr>
              <a:t>On the </a:t>
            </a:r>
            <a:r>
              <a:rPr lang="en-US" b="1" dirty="0">
                <a:ea typeface="Segoe UI" pitchFamily="34" charset="0"/>
              </a:rPr>
              <a:t>Batch server schedule</a:t>
            </a:r>
            <a:r>
              <a:rPr lang="en-US" dirty="0">
                <a:ea typeface="Segoe UI" pitchFamily="34" charset="0"/>
              </a:rPr>
              <a:t> </a:t>
            </a:r>
            <a:r>
              <a:rPr lang="en-US" b="1" dirty="0" err="1">
                <a:ea typeface="Segoe UI" pitchFamily="34" charset="0"/>
              </a:rPr>
              <a:t>FastTab</a:t>
            </a:r>
            <a:r>
              <a:rPr lang="en-US" dirty="0">
                <a:ea typeface="Segoe UI" pitchFamily="34" charset="0"/>
              </a:rPr>
              <a:t>, enter the maximum number of batch threads that can be run on the AOS instance at the same time. The server continues to collect threads from the queue until the maximum number is reached.</a:t>
            </a:r>
            <a:endParaRPr lang="en-US" dirty="0"/>
          </a:p>
          <a:p>
            <a:pPr marL="228600" indent="-228600">
              <a:buFont typeface="+mj-lt"/>
              <a:buAutoNum type="arabicPeriod" startAt="2"/>
            </a:pPr>
            <a:r>
              <a:rPr lang="en-US" dirty="0"/>
              <a:t>To specify the period when the server is available for batch processing, enter a starting time in the </a:t>
            </a:r>
            <a:r>
              <a:rPr lang="en-US" b="1" dirty="0"/>
              <a:t>Start time</a:t>
            </a:r>
            <a:r>
              <a:rPr lang="en-US" dirty="0"/>
              <a:t> field and an ending time in the </a:t>
            </a:r>
            <a:r>
              <a:rPr lang="en-US" b="1" dirty="0"/>
              <a:t>End time</a:t>
            </a:r>
            <a:r>
              <a:rPr lang="en-US" dirty="0"/>
              <a:t> field. </a:t>
            </a:r>
          </a:p>
          <a:p>
            <a:pPr marL="228600" indent="-228600">
              <a:buFont typeface="+mj-lt"/>
              <a:buAutoNum type="arabicPeriod" startAt="2"/>
            </a:pPr>
            <a:r>
              <a:rPr lang="en-US" dirty="0">
                <a:latin typeface="Segoe UI" pitchFamily="34" charset="0"/>
                <a:cs typeface="Segoe UI" pitchFamily="34" charset="0"/>
              </a:rPr>
              <a:t>To specify an additional period, click </a:t>
            </a:r>
            <a:r>
              <a:rPr lang="en-US" b="1" dirty="0">
                <a:latin typeface="Segoe UI" pitchFamily="34" charset="0"/>
                <a:cs typeface="Segoe UI" pitchFamily="34" charset="0"/>
              </a:rPr>
              <a:t>Add</a:t>
            </a:r>
            <a:r>
              <a:rPr lang="en-US" dirty="0">
                <a:latin typeface="Segoe UI" pitchFamily="34" charset="0"/>
                <a:cs typeface="Segoe UI" pitchFamily="34" charset="0"/>
              </a:rPr>
              <a:t>, and then repeat step 4. </a:t>
            </a:r>
          </a:p>
          <a:p>
            <a:pPr marL="228600" indent="-228600">
              <a:buFont typeface="+mj-lt"/>
              <a:buAutoNum type="arabicPeriod" startAt="2"/>
            </a:pPr>
            <a:r>
              <a:rPr lang="en-US" dirty="0">
                <a:latin typeface="Segoe UI" pitchFamily="34" charset="0"/>
                <a:cs typeface="Segoe UI" pitchFamily="34" charset="0"/>
              </a:rPr>
              <a:t>On the </a:t>
            </a:r>
            <a:r>
              <a:rPr lang="en-US" b="1" dirty="0">
                <a:latin typeface="Segoe UI" pitchFamily="34" charset="0"/>
                <a:cs typeface="Segoe UI" pitchFamily="34" charset="0"/>
              </a:rPr>
              <a:t>Batch server groups</a:t>
            </a:r>
            <a:r>
              <a:rPr lang="en-US" dirty="0">
                <a:latin typeface="Segoe UI" pitchFamily="34" charset="0"/>
                <a:cs typeface="Segoe UI" pitchFamily="34" charset="0"/>
              </a:rPr>
              <a:t> </a:t>
            </a:r>
            <a:r>
              <a:rPr lang="en-US" b="1" dirty="0" err="1">
                <a:latin typeface="Segoe UI" pitchFamily="34" charset="0"/>
                <a:cs typeface="Segoe UI" pitchFamily="34" charset="0"/>
              </a:rPr>
              <a:t>FastTab</a:t>
            </a:r>
            <a:r>
              <a:rPr lang="en-US" dirty="0">
                <a:latin typeface="Segoe UI" pitchFamily="34" charset="0"/>
                <a:cs typeface="Segoe UI" pitchFamily="34" charset="0"/>
              </a:rPr>
              <a:t>, use the arrow buttons to add or remove batch groups from the list of groups that can run on the selected server. </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dirty="0"/>
          </a:p>
        </p:txBody>
      </p:sp>
      <p:pic>
        <p:nvPicPr>
          <p:cNvPr id="6" name="Picture 5"/>
          <p:cNvPicPr>
            <a:picLocks noChangeAspect="1"/>
          </p:cNvPicPr>
          <p:nvPr/>
        </p:nvPicPr>
        <p:blipFill>
          <a:blip r:embed="rId3"/>
          <a:stretch>
            <a:fillRect/>
          </a:stretch>
        </p:blipFill>
        <p:spPr>
          <a:xfrm>
            <a:off x="1185117" y="1130721"/>
            <a:ext cx="4011516" cy="2005758"/>
          </a:xfrm>
          <a:prstGeom prst="rect">
            <a:avLst/>
          </a:prstGeom>
        </p:spPr>
      </p:pic>
      <p:sp>
        <p:nvSpPr>
          <p:cNvPr id="7" name="Rectangle 6"/>
          <p:cNvSpPr/>
          <p:nvPr/>
        </p:nvSpPr>
        <p:spPr>
          <a:xfrm>
            <a:off x="650875" y="6654800"/>
            <a:ext cx="5080000" cy="45085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A good rule of thumb is to set the </a:t>
            </a:r>
            <a:r>
              <a:rPr lang="en-US" sz="1100" dirty="0" smtClean="0">
                <a:solidFill>
                  <a:schemeClr val="tx1"/>
                </a:solidFill>
              </a:rPr>
              <a:t>maximum </a:t>
            </a:r>
            <a:r>
              <a:rPr lang="en-US" sz="1100" dirty="0">
                <a:solidFill>
                  <a:schemeClr val="tx1"/>
                </a:solidFill>
              </a:rPr>
              <a:t>number of threads at 2-4 per processor core. </a:t>
            </a:r>
            <a:endParaRPr lang="en-US" sz="1100" b="1" dirty="0">
              <a:solidFill>
                <a:schemeClr val="tx1"/>
              </a:solidFill>
            </a:endParaRPr>
          </a:p>
          <a:p>
            <a:endParaRPr lang="en-US" sz="1100" b="1" dirty="0">
              <a:solidFill>
                <a:srgbClr val="000000"/>
              </a:solidFill>
              <a:latin typeface="Calibri" panose="020F0502020204030204" pitchFamily="34" charset="0"/>
            </a:endParaRPr>
          </a:p>
        </p:txBody>
      </p:sp>
      <p:sp>
        <p:nvSpPr>
          <p:cNvPr id="8" name="Rectangle 7"/>
          <p:cNvSpPr/>
          <p:nvPr/>
        </p:nvSpPr>
        <p:spPr>
          <a:xfrm>
            <a:off x="650875" y="7260431"/>
            <a:ext cx="5080000" cy="6350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smtClean="0">
                <a:solidFill>
                  <a:srgbClr val="000000"/>
                </a:solidFill>
                <a:latin typeface="Calibri" panose="020F0502020204030204" pitchFamily="34" charset="0"/>
              </a:rPr>
              <a:t>I</a:t>
            </a:r>
            <a:r>
              <a:rPr lang="en-US" sz="1100" dirty="0" smtClean="0">
                <a:solidFill>
                  <a:schemeClr val="tx1"/>
                </a:solidFill>
              </a:rPr>
              <a:t>f </a:t>
            </a:r>
            <a:r>
              <a:rPr lang="en-US" sz="1100" dirty="0">
                <a:solidFill>
                  <a:schemeClr val="tx1"/>
                </a:solidFill>
              </a:rPr>
              <a:t>the server is running a task when its batch processing availability ends, the task continues to run until it is completed. However, the server does not collect more tasks from the queue. </a:t>
            </a:r>
            <a:endParaRPr lang="en-US" sz="1100" b="1" dirty="0">
              <a:solidFill>
                <a:schemeClr val="tx1"/>
              </a:solidFill>
            </a:endParaRP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027255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dirty="0"/>
          </a:p>
        </p:txBody>
      </p:sp>
    </p:spTree>
    <p:extLst>
      <p:ext uri="{BB962C8B-B14F-4D97-AF65-F5344CB8AC3E}">
        <p14:creationId xmlns:p14="http://schemas.microsoft.com/office/powerpoint/2010/main" val="2102537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smtClean="0">
                <a:ea typeface="Segoe UI" pitchFamily="34" charset="0"/>
              </a:rPr>
              <a:t>Batch groups</a:t>
            </a:r>
            <a:r>
              <a:rPr lang="en-US" dirty="0" smtClean="0">
                <a:ea typeface="Segoe UI" pitchFamily="34" charset="0"/>
              </a:rPr>
              <a:t> are used to group and run selected tasks on a specific batch server. Examples of batch groups include the following:</a:t>
            </a:r>
          </a:p>
          <a:p>
            <a:endParaRPr lang="en-US" dirty="0" smtClean="0">
              <a:ea typeface="Segoe UI" pitchFamily="34" charset="0"/>
            </a:endParaRPr>
          </a:p>
          <a:p>
            <a:pPr marL="171450" lvl="0" indent="-171450">
              <a:buFont typeface="Arial" pitchFamily="34" charset="0"/>
              <a:buChar char="•"/>
            </a:pPr>
            <a:r>
              <a:rPr lang="en-US" dirty="0" smtClean="0">
                <a:ea typeface="Segoe UI" pitchFamily="34" charset="0"/>
              </a:rPr>
              <a:t>Jobs that run on a specific computer</a:t>
            </a:r>
          </a:p>
          <a:p>
            <a:pPr marL="171450" lvl="0" indent="-171450">
              <a:buFont typeface="Arial" pitchFamily="34" charset="0"/>
              <a:buChar char="•"/>
            </a:pPr>
            <a:r>
              <a:rPr lang="en-US" dirty="0" smtClean="0">
                <a:ea typeface="Segoe UI" pitchFamily="34" charset="0"/>
              </a:rPr>
              <a:t>Jobs that require many resources</a:t>
            </a:r>
          </a:p>
          <a:p>
            <a:pPr marL="171450" lvl="0" indent="-171450">
              <a:buFont typeface="Arial" pitchFamily="34" charset="0"/>
              <a:buChar char="•"/>
            </a:pPr>
            <a:r>
              <a:rPr lang="en-US" dirty="0" smtClean="0">
                <a:ea typeface="Segoe UI" pitchFamily="34" charset="0"/>
              </a:rPr>
              <a:t>Jobs that belong to a specific module</a:t>
            </a:r>
          </a:p>
          <a:p>
            <a:pPr marL="171450" lvl="0" indent="-171450">
              <a:buFont typeface="Arial" pitchFamily="34" charset="0"/>
              <a:buChar char="•"/>
            </a:pPr>
            <a:r>
              <a:rPr lang="en-US" dirty="0" smtClean="0">
                <a:ea typeface="Segoe UI" pitchFamily="34" charset="0"/>
              </a:rPr>
              <a:t>Jobs that run at certain intervals; for example, every night, every week, or every month</a:t>
            </a:r>
          </a:p>
          <a:p>
            <a:pPr marL="171450" lvl="0" indent="-171450">
              <a:buFont typeface="Arial" pitchFamily="34" charset="0"/>
              <a:buChar char="•"/>
            </a:pPr>
            <a:endParaRPr lang="en-US" dirty="0" smtClean="0">
              <a:ea typeface="Segoe UI" pitchFamily="34" charset="0"/>
            </a:endParaRPr>
          </a:p>
          <a:p>
            <a:r>
              <a:rPr lang="en-US" dirty="0" smtClean="0">
                <a:ea typeface="Segoe UI" pitchFamily="34" charset="0"/>
              </a:rPr>
              <a:t>When the batch process is started, the jobs and reports in the batch group are run according to the start date, start time, and recurrence parameters specified on the individual jobs.</a:t>
            </a:r>
          </a:p>
          <a:p>
            <a:endParaRPr lang="en-US" dirty="0" smtClean="0">
              <a:ea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dirty="0"/>
          </a:p>
        </p:txBody>
      </p:sp>
      <p:sp>
        <p:nvSpPr>
          <p:cNvPr id="6" name="Rectangle 5"/>
          <p:cNvSpPr/>
          <p:nvPr/>
        </p:nvSpPr>
        <p:spPr>
          <a:xfrm>
            <a:off x="901700" y="5845175"/>
            <a:ext cx="5080000" cy="45085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smtClean="0">
                <a:solidFill>
                  <a:schemeClr val="tx1"/>
                </a:solidFill>
              </a:rPr>
              <a:t>To </a:t>
            </a:r>
            <a:r>
              <a:rPr lang="en-US" sz="1100" dirty="0">
                <a:solidFill>
                  <a:schemeClr val="tx1"/>
                </a:solidFill>
              </a:rPr>
              <a:t>run client tasks </a:t>
            </a:r>
            <a:r>
              <a:rPr lang="en-US" sz="1100" dirty="0" smtClean="0">
                <a:solidFill>
                  <a:schemeClr val="tx1"/>
                </a:solidFill>
              </a:rPr>
              <a:t>manually, </a:t>
            </a:r>
            <a:r>
              <a:rPr lang="en-US" sz="1100" dirty="0">
                <a:solidFill>
                  <a:schemeClr val="tx1"/>
                </a:solidFill>
              </a:rPr>
              <a:t>they must be assigned to batch groups in the </a:t>
            </a:r>
            <a:r>
              <a:rPr lang="en-US" sz="1100" b="1" dirty="0">
                <a:solidFill>
                  <a:schemeClr val="tx1"/>
                </a:solidFill>
              </a:rPr>
              <a:t>Set up batch</a:t>
            </a:r>
            <a:r>
              <a:rPr lang="en-US" sz="1100" dirty="0">
                <a:solidFill>
                  <a:schemeClr val="tx1"/>
                </a:solidFill>
              </a:rPr>
              <a:t> </a:t>
            </a:r>
            <a:r>
              <a:rPr lang="en-US" sz="1100" b="1" dirty="0">
                <a:solidFill>
                  <a:schemeClr val="tx1"/>
                </a:solidFill>
              </a:rPr>
              <a:t>processing</a:t>
            </a:r>
            <a:r>
              <a:rPr lang="en-US" sz="1100" dirty="0">
                <a:solidFill>
                  <a:schemeClr val="tx1"/>
                </a:solidFill>
              </a:rPr>
              <a:t> form. </a:t>
            </a:r>
            <a:endParaRPr lang="en-US" sz="1100" b="1" dirty="0">
              <a:solidFill>
                <a:schemeClr val="tx1"/>
              </a:solidFill>
            </a:endParaRP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786890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dirty="0"/>
          </a:p>
        </p:txBody>
      </p:sp>
    </p:spTree>
    <p:extLst>
      <p:ext uri="{BB962C8B-B14F-4D97-AF65-F5344CB8AC3E}">
        <p14:creationId xmlns:p14="http://schemas.microsoft.com/office/powerpoint/2010/main" val="2699366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this example,</a:t>
            </a:r>
            <a:r>
              <a:rPr lang="en-US" baseline="0" dirty="0" smtClean="0"/>
              <a:t> both jobs are sharing a pool of 16 batch threads. </a:t>
            </a:r>
            <a:r>
              <a:rPr lang="en-US" dirty="0" smtClean="0"/>
              <a:t>One batch job monopolizes all threads until it completes. Then the other</a:t>
            </a:r>
            <a:r>
              <a:rPr lang="en-US" baseline="0" dirty="0" smtClean="0"/>
              <a:t> job starts using the available threads.</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dirty="0"/>
          </a:p>
        </p:txBody>
      </p:sp>
    </p:spTree>
    <p:extLst>
      <p:ext uri="{BB962C8B-B14F-4D97-AF65-F5344CB8AC3E}">
        <p14:creationId xmlns:p14="http://schemas.microsoft.com/office/powerpoint/2010/main" val="1008885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this example,</a:t>
            </a:r>
            <a:r>
              <a:rPr lang="en-US" baseline="0" dirty="0" smtClean="0"/>
              <a:t> each batch group has just 8 threads and resources aren’t shared. The jobs run, in parallel, starting and completing at about the same time.</a:t>
            </a:r>
            <a:endParaRPr lang="en-US" dirty="0" smtClean="0"/>
          </a:p>
          <a:p>
            <a:endParaRPr lang="en-US" b="1"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dirty="0"/>
          </a:p>
        </p:txBody>
      </p:sp>
    </p:spTree>
    <p:extLst>
      <p:ext uri="{BB962C8B-B14F-4D97-AF65-F5344CB8AC3E}">
        <p14:creationId xmlns:p14="http://schemas.microsoft.com/office/powerpoint/2010/main" val="4206808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b="1" dirty="0">
              <a:ea typeface="Segoe UI" pitchFamily="34" charset="0"/>
            </a:endParaRPr>
          </a:p>
          <a:p>
            <a:r>
              <a:rPr lang="en-US" b="1" dirty="0" smtClean="0">
                <a:ea typeface="Segoe UI" pitchFamily="34" charset="0"/>
              </a:rPr>
              <a:t>Procedure: Create Batch Group</a:t>
            </a:r>
          </a:p>
          <a:p>
            <a:r>
              <a:rPr lang="en-US" b="1" dirty="0" smtClean="0">
                <a:ea typeface="Segoe UI" pitchFamily="34" charset="0"/>
              </a:rPr>
              <a:t>	</a:t>
            </a:r>
          </a:p>
          <a:p>
            <a:r>
              <a:rPr lang="en-US" dirty="0" smtClean="0">
                <a:latin typeface="Segoe"/>
                <a:ea typeface="Segoe UI" pitchFamily="34" charset="0"/>
              </a:rPr>
              <a:t>In this procedure, you will create a batch group that will be used to create Sales orders through AIF and assign this batch group to run on a specific server.</a:t>
            </a:r>
          </a:p>
          <a:p>
            <a:endParaRPr lang="en-US" dirty="0" smtClean="0">
              <a:latin typeface="Segoe"/>
              <a:ea typeface="Segoe UI" pitchFamily="34" charset="0"/>
            </a:endParaRPr>
          </a:p>
          <a:p>
            <a:pPr marL="228600" indent="-228600">
              <a:buFont typeface="+mj-lt"/>
              <a:buAutoNum type="arabicPeriod"/>
            </a:pPr>
            <a:r>
              <a:rPr lang="en-US" dirty="0" smtClean="0">
                <a:latin typeface="Segoe"/>
                <a:ea typeface="Segoe UI" pitchFamily="34" charset="0"/>
              </a:rPr>
              <a:t>Go to </a:t>
            </a:r>
            <a:r>
              <a:rPr lang="en-US" b="1" dirty="0" smtClean="0">
                <a:latin typeface="Segoe"/>
                <a:ea typeface="Segoe UI" pitchFamily="34" charset="0"/>
              </a:rPr>
              <a:t>Administration &gt; Setup &gt; Batch groups.</a:t>
            </a:r>
          </a:p>
          <a:p>
            <a:pPr marL="228600" lvl="0" indent="-228600">
              <a:buFont typeface="+mj-lt"/>
              <a:buAutoNum type="arabicPeriod"/>
            </a:pPr>
            <a:r>
              <a:rPr lang="en-US" sz="1050" kern="1200" dirty="0" smtClean="0">
                <a:solidFill>
                  <a:schemeClr val="tx1"/>
                </a:solidFill>
                <a:effectLst/>
                <a:latin typeface="Segoe"/>
                <a:cs typeface="Segoe UI" pitchFamily="34" charset="0"/>
              </a:rPr>
              <a:t>Create a new batch group.</a:t>
            </a:r>
          </a:p>
          <a:p>
            <a:pPr marL="228600" lvl="0" indent="-228600">
              <a:buFont typeface="+mj-lt"/>
              <a:buAutoNum type="arabicPeriod"/>
            </a:pPr>
            <a:r>
              <a:rPr lang="en-US" sz="1050" kern="1200" dirty="0" smtClean="0">
                <a:solidFill>
                  <a:schemeClr val="tx1"/>
                </a:solidFill>
                <a:effectLst/>
                <a:latin typeface="Segoe"/>
                <a:cs typeface="Segoe UI" pitchFamily="34" charset="0"/>
              </a:rPr>
              <a:t>In the </a:t>
            </a:r>
            <a:r>
              <a:rPr lang="en-US" sz="1050" b="1" kern="1200" dirty="0" smtClean="0">
                <a:solidFill>
                  <a:schemeClr val="tx1"/>
                </a:solidFill>
                <a:effectLst/>
                <a:latin typeface="Segoe"/>
                <a:cs typeface="Segoe UI" pitchFamily="34" charset="0"/>
              </a:rPr>
              <a:t>Group</a:t>
            </a:r>
            <a:r>
              <a:rPr lang="en-US" sz="1050" kern="1200" dirty="0" smtClean="0">
                <a:solidFill>
                  <a:schemeClr val="tx1"/>
                </a:solidFill>
                <a:effectLst/>
                <a:latin typeface="Segoe"/>
                <a:cs typeface="Segoe UI" pitchFamily="34" charset="0"/>
              </a:rPr>
              <a:t> field, enter the identification for the batch group, such as “AIF”.</a:t>
            </a:r>
          </a:p>
          <a:p>
            <a:pPr marL="228600" lvl="0" indent="-228600">
              <a:buFont typeface="+mj-lt"/>
              <a:buAutoNum type="arabicPeriod"/>
            </a:pPr>
            <a:r>
              <a:rPr lang="en-US" sz="1050" kern="1200" dirty="0" smtClean="0">
                <a:solidFill>
                  <a:schemeClr val="tx1"/>
                </a:solidFill>
                <a:effectLst/>
                <a:latin typeface="Segoe"/>
                <a:cs typeface="Segoe UI" pitchFamily="34" charset="0"/>
              </a:rPr>
              <a:t>In the </a:t>
            </a:r>
            <a:r>
              <a:rPr lang="en-US" sz="1050" b="1" kern="1200" dirty="0" smtClean="0">
                <a:solidFill>
                  <a:schemeClr val="tx1"/>
                </a:solidFill>
                <a:effectLst/>
                <a:latin typeface="Segoe"/>
                <a:cs typeface="Segoe UI" pitchFamily="34" charset="0"/>
              </a:rPr>
              <a:t>Description</a:t>
            </a:r>
            <a:r>
              <a:rPr lang="en-US" sz="1050" kern="1200" dirty="0" smtClean="0">
                <a:solidFill>
                  <a:schemeClr val="tx1"/>
                </a:solidFill>
                <a:effectLst/>
                <a:latin typeface="Segoe"/>
                <a:cs typeface="Segoe UI" pitchFamily="34" charset="0"/>
              </a:rPr>
              <a:t> field, type a name for the batch group.</a:t>
            </a:r>
          </a:p>
          <a:p>
            <a:pPr marL="228600" lvl="0" indent="-228600">
              <a:buFont typeface="+mj-lt"/>
              <a:buAutoNum type="arabicPeriod"/>
            </a:pPr>
            <a:r>
              <a:rPr lang="en-US" sz="1050" kern="1200" dirty="0" smtClean="0">
                <a:solidFill>
                  <a:schemeClr val="tx1"/>
                </a:solidFill>
                <a:effectLst/>
                <a:latin typeface="Segoe"/>
                <a:cs typeface="Segoe UI" pitchFamily="34" charset="0"/>
              </a:rPr>
              <a:t>Select the </a:t>
            </a:r>
            <a:r>
              <a:rPr lang="en-US" sz="1050" b="1" kern="1200" dirty="0" smtClean="0">
                <a:solidFill>
                  <a:schemeClr val="tx1"/>
                </a:solidFill>
                <a:effectLst/>
                <a:latin typeface="Segoe"/>
                <a:cs typeface="Segoe UI" pitchFamily="34" charset="0"/>
              </a:rPr>
              <a:t>Batch servers </a:t>
            </a:r>
            <a:r>
              <a:rPr lang="en-US" sz="1050" kern="1200" dirty="0" smtClean="0">
                <a:solidFill>
                  <a:schemeClr val="tx1"/>
                </a:solidFill>
                <a:effectLst/>
                <a:latin typeface="Segoe"/>
                <a:cs typeface="Segoe UI" pitchFamily="34" charset="0"/>
              </a:rPr>
              <a:t>tab.</a:t>
            </a:r>
          </a:p>
          <a:p>
            <a:pPr marL="228600" lvl="0" indent="-228600">
              <a:buFont typeface="+mj-lt"/>
              <a:buAutoNum type="arabicPeriod"/>
            </a:pPr>
            <a:r>
              <a:rPr lang="en-US" sz="1050" kern="1200" dirty="0" smtClean="0">
                <a:solidFill>
                  <a:schemeClr val="tx1"/>
                </a:solidFill>
                <a:effectLst/>
                <a:latin typeface="Segoe"/>
                <a:cs typeface="Segoe UI" pitchFamily="34" charset="0"/>
              </a:rPr>
              <a:t>Move the server 01@AX2012-A from “Remaining servers” to “Selected servers”.</a:t>
            </a:r>
          </a:p>
          <a:p>
            <a:pPr marL="228600" lvl="0" indent="-228600">
              <a:buFont typeface="+mj-lt"/>
              <a:buAutoNum type="arabicPeriod"/>
            </a:pPr>
            <a:r>
              <a:rPr lang="en-US" sz="1050" kern="1200" dirty="0" smtClean="0">
                <a:solidFill>
                  <a:schemeClr val="tx1"/>
                </a:solidFill>
                <a:effectLst/>
                <a:latin typeface="Segoe"/>
                <a:cs typeface="Segoe UI" pitchFamily="34" charset="0"/>
              </a:rPr>
              <a:t>Click </a:t>
            </a:r>
            <a:r>
              <a:rPr lang="en-US" sz="1050" b="1" kern="1200" dirty="0" smtClean="0">
                <a:solidFill>
                  <a:schemeClr val="tx1"/>
                </a:solidFill>
                <a:effectLst/>
                <a:latin typeface="Segoe"/>
                <a:cs typeface="Segoe UI" pitchFamily="34" charset="0"/>
              </a:rPr>
              <a:t>Close</a:t>
            </a:r>
            <a:r>
              <a:rPr lang="en-US" sz="1050" kern="1200" dirty="0" smtClean="0">
                <a:solidFill>
                  <a:schemeClr val="tx1"/>
                </a:solidFill>
                <a:effectLst/>
                <a:latin typeface="Segoe"/>
                <a:cs typeface="Segoe UI" pitchFamily="34" charset="0"/>
              </a:rPr>
              <a:t>.</a:t>
            </a:r>
          </a:p>
          <a:p>
            <a:pPr marL="228600" indent="-228600">
              <a:buFont typeface="+mj-lt"/>
              <a:buAutoNum type="arabicPeriod"/>
            </a:pPr>
            <a:endParaRPr lang="en-US" dirty="0" smtClean="0">
              <a:ea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dirty="0"/>
          </a:p>
        </p:txBody>
      </p:sp>
    </p:spTree>
    <p:extLst>
      <p:ext uri="{BB962C8B-B14F-4D97-AF65-F5344CB8AC3E}">
        <p14:creationId xmlns:p14="http://schemas.microsoft.com/office/powerpoint/2010/main" val="128089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dirty="0"/>
          </a:p>
        </p:txBody>
      </p:sp>
    </p:spTree>
    <p:extLst>
      <p:ext uri="{BB962C8B-B14F-4D97-AF65-F5344CB8AC3E}">
        <p14:creationId xmlns:p14="http://schemas.microsoft.com/office/powerpoint/2010/main" val="2680706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latin typeface="Segoe"/>
                <a:ea typeface="Segoe UI" pitchFamily="34" charset="0"/>
              </a:rPr>
              <a:t>A </a:t>
            </a:r>
            <a:r>
              <a:rPr lang="en-US" b="1" dirty="0" smtClean="0">
                <a:latin typeface="Segoe"/>
                <a:ea typeface="Segoe UI" pitchFamily="34" charset="0"/>
              </a:rPr>
              <a:t>batch job</a:t>
            </a:r>
            <a:r>
              <a:rPr lang="en-US" dirty="0" smtClean="0">
                <a:latin typeface="Segoe"/>
                <a:ea typeface="Segoe UI" pitchFamily="34" charset="0"/>
              </a:rPr>
              <a:t> is a group of tasks that are submitted to an AOS instance for automatic processing. Dependencies can be created between tasks. This means that tasks can be set up in a sequence so that the next task in a sequence will run, or not run, depending on whether an earlier task succeeds or fails.</a:t>
            </a:r>
          </a:p>
          <a:p>
            <a:endParaRPr lang="en-US" dirty="0" smtClean="0">
              <a:latin typeface="Segoe"/>
              <a:ea typeface="Segoe UI" pitchFamily="34" charset="0"/>
            </a:endParaRPr>
          </a:p>
          <a:p>
            <a:endParaRPr lang="en-US" dirty="0" smtClean="0">
              <a:latin typeface="Segoe"/>
              <a:ea typeface="Segoe UI" pitchFamily="34" charset="0"/>
            </a:endParaRPr>
          </a:p>
          <a:p>
            <a:endParaRPr lang="en-US" dirty="0">
              <a:latin typeface="Segoe"/>
              <a:ea typeface="Segoe UI" pitchFamily="34" charset="0"/>
            </a:endParaRPr>
          </a:p>
          <a:p>
            <a:endParaRPr lang="en-US" dirty="0">
              <a:latin typeface="Segoe"/>
              <a:ea typeface="Segoe UI" pitchFamily="34" charset="0"/>
            </a:endParaRPr>
          </a:p>
          <a:p>
            <a:r>
              <a:rPr lang="en-US" dirty="0" smtClean="0">
                <a:latin typeface="Segoe"/>
                <a:ea typeface="Segoe UI" pitchFamily="34" charset="0"/>
              </a:rPr>
              <a:t>As a security precaution, batch jobs run with the security credentials of the user who created the job. Then users cannot create batch jobs to run tasks that they are not allowed to run in the Microsoft Dynamics AX program.</a:t>
            </a:r>
          </a:p>
          <a:p>
            <a:endParaRPr lang="en-US" b="1" dirty="0" smtClean="0">
              <a:latin typeface="Segoe"/>
              <a:ea typeface="Segoe UI" pitchFamily="34" charset="0"/>
            </a:endParaRPr>
          </a:p>
          <a:p>
            <a:r>
              <a:rPr lang="en-US" b="1" dirty="0" smtClean="0">
                <a:latin typeface="Segoe"/>
                <a:ea typeface="Segoe UI" pitchFamily="34" charset="0"/>
              </a:rPr>
              <a:t>Procedure: Create Batch job</a:t>
            </a:r>
          </a:p>
          <a:p>
            <a:endParaRPr lang="en-US" b="1" dirty="0" smtClean="0">
              <a:latin typeface="Segoe"/>
              <a:ea typeface="Segoe UI" pitchFamily="34" charset="0"/>
            </a:endParaRPr>
          </a:p>
          <a:p>
            <a:r>
              <a:rPr lang="en-US" dirty="0" smtClean="0">
                <a:latin typeface="Segoe"/>
                <a:ea typeface="Segoe UI" pitchFamily="34" charset="0"/>
              </a:rPr>
              <a:t>In this procedure, you will create a batch job that brings the Sales orders into the AIF queue for processing.</a:t>
            </a:r>
          </a:p>
          <a:p>
            <a:endParaRPr lang="en-US" dirty="0" smtClean="0">
              <a:latin typeface="Segoe"/>
              <a:ea typeface="Segoe UI" pitchFamily="34" charset="0"/>
            </a:endParaRPr>
          </a:p>
          <a:p>
            <a:pPr marL="228600" indent="-228600">
              <a:buFont typeface="+mj-lt"/>
              <a:buAutoNum type="arabicPeriod"/>
            </a:pPr>
            <a:r>
              <a:rPr lang="en-US" dirty="0" smtClean="0">
                <a:latin typeface="Segoe"/>
                <a:ea typeface="Segoe UI" pitchFamily="34" charset="0"/>
              </a:rPr>
              <a:t>Open </a:t>
            </a:r>
            <a:r>
              <a:rPr lang="en-US" b="1" dirty="0" smtClean="0">
                <a:latin typeface="Segoe"/>
                <a:ea typeface="Segoe UI" pitchFamily="34" charset="0"/>
              </a:rPr>
              <a:t>System administration &gt; Inquiries &gt; Batch job</a:t>
            </a:r>
            <a:r>
              <a:rPr lang="en-US" dirty="0" smtClean="0">
                <a:latin typeface="Segoe"/>
                <a:ea typeface="Segoe UI" pitchFamily="34" charset="0"/>
              </a:rPr>
              <a:t>.</a:t>
            </a:r>
          </a:p>
          <a:p>
            <a:pPr marL="228600" lvl="0" indent="-228600">
              <a:buFont typeface="+mj-lt"/>
              <a:buAutoNum type="arabicPeriod"/>
            </a:pPr>
            <a:r>
              <a:rPr lang="en-US" sz="1050" kern="1200" dirty="0" smtClean="0">
                <a:solidFill>
                  <a:schemeClr val="tx1"/>
                </a:solidFill>
                <a:effectLst/>
                <a:latin typeface="Segoe"/>
                <a:cs typeface="Segoe UI" pitchFamily="34" charset="0"/>
              </a:rPr>
              <a:t>Create a new batch job with job description of “</a:t>
            </a:r>
            <a:r>
              <a:rPr lang="en-US" sz="1050" kern="1200" dirty="0" err="1" smtClean="0">
                <a:solidFill>
                  <a:schemeClr val="tx1"/>
                </a:solidFill>
                <a:effectLst/>
                <a:latin typeface="Segoe"/>
                <a:cs typeface="Segoe UI" pitchFamily="34" charset="0"/>
              </a:rPr>
              <a:t>Aif</a:t>
            </a:r>
            <a:r>
              <a:rPr lang="en-US" sz="1050" kern="1200" dirty="0" smtClean="0">
                <a:solidFill>
                  <a:schemeClr val="tx1"/>
                </a:solidFill>
                <a:effectLst/>
                <a:latin typeface="Segoe"/>
                <a:cs typeface="Segoe UI" pitchFamily="34" charset="0"/>
              </a:rPr>
              <a:t> batch job”. </a:t>
            </a:r>
          </a:p>
          <a:p>
            <a:pPr marL="228600" lvl="0" indent="-228600">
              <a:buFont typeface="+mj-lt"/>
              <a:buAutoNum type="arabicPeriod"/>
            </a:pPr>
            <a:r>
              <a:rPr lang="en-US" sz="1050" kern="1200" dirty="0" smtClean="0">
                <a:solidFill>
                  <a:schemeClr val="tx1"/>
                </a:solidFill>
                <a:effectLst/>
                <a:latin typeface="Segoe"/>
                <a:cs typeface="Segoe UI" pitchFamily="34" charset="0"/>
              </a:rPr>
              <a:t>In the </a:t>
            </a:r>
            <a:r>
              <a:rPr lang="en-US" sz="1050" b="1" kern="1200" dirty="0" smtClean="0">
                <a:solidFill>
                  <a:schemeClr val="tx1"/>
                </a:solidFill>
                <a:effectLst/>
                <a:latin typeface="Segoe"/>
                <a:cs typeface="Segoe UI" pitchFamily="34" charset="0"/>
              </a:rPr>
              <a:t>Scheduled start date/time </a:t>
            </a:r>
            <a:r>
              <a:rPr lang="en-US" sz="1050" kern="1200" dirty="0" smtClean="0">
                <a:solidFill>
                  <a:schemeClr val="tx1"/>
                </a:solidFill>
                <a:effectLst/>
                <a:latin typeface="Segoe"/>
                <a:cs typeface="Segoe UI" pitchFamily="34" charset="0"/>
              </a:rPr>
              <a:t>field, enter the date and time that the batch job will run. If a date and time is not entered, the current date and time will set automatically.</a:t>
            </a:r>
          </a:p>
          <a:p>
            <a:pPr marL="228600" lvl="0" indent="-228600">
              <a:buFont typeface="+mj-lt"/>
              <a:buAutoNum type="arabicPeriod"/>
            </a:pPr>
            <a:r>
              <a:rPr lang="en-US" sz="1050" kern="1200" dirty="0" smtClean="0">
                <a:solidFill>
                  <a:schemeClr val="tx1"/>
                </a:solidFill>
                <a:effectLst/>
                <a:latin typeface="Segoe"/>
                <a:cs typeface="Segoe UI" pitchFamily="34" charset="0"/>
              </a:rPr>
              <a:t>Press CTRL+S to save the job.</a:t>
            </a:r>
          </a:p>
          <a:p>
            <a:pPr marL="228600" lvl="0" indent="-228600">
              <a:buFont typeface="+mj-lt"/>
              <a:buAutoNum type="arabicPeriod"/>
            </a:pPr>
            <a:r>
              <a:rPr lang="en-US" sz="1050" kern="1200" dirty="0" smtClean="0">
                <a:solidFill>
                  <a:schemeClr val="tx1"/>
                </a:solidFill>
                <a:effectLst/>
                <a:latin typeface="Segoe"/>
                <a:cs typeface="Segoe UI" pitchFamily="34" charset="0"/>
              </a:rPr>
              <a:t>(Optional) To set up a recurring job, click the </a:t>
            </a:r>
            <a:r>
              <a:rPr lang="en-US" sz="1050" b="1" kern="1200" dirty="0" smtClean="0">
                <a:solidFill>
                  <a:schemeClr val="tx1"/>
                </a:solidFill>
                <a:effectLst/>
                <a:latin typeface="Segoe"/>
                <a:cs typeface="Segoe UI" pitchFamily="34" charset="0"/>
              </a:rPr>
              <a:t>Recurrence</a:t>
            </a:r>
            <a:r>
              <a:rPr lang="en-US" sz="1050" kern="1200" dirty="0" smtClean="0">
                <a:solidFill>
                  <a:schemeClr val="tx1"/>
                </a:solidFill>
                <a:effectLst/>
                <a:latin typeface="Segoe"/>
                <a:cs typeface="Segoe UI" pitchFamily="34" charset="0"/>
              </a:rPr>
              <a:t> button and enter a range and pattern for the recurrence.</a:t>
            </a:r>
          </a:p>
          <a:p>
            <a:pPr marL="228600" lvl="0" indent="-228600">
              <a:buFont typeface="+mj-lt"/>
              <a:buAutoNum type="arabicPeriod"/>
            </a:pPr>
            <a:r>
              <a:rPr lang="en-US" sz="1050" kern="1200" dirty="0" smtClean="0">
                <a:solidFill>
                  <a:schemeClr val="tx1"/>
                </a:solidFill>
                <a:effectLst/>
                <a:latin typeface="Segoe"/>
                <a:cs typeface="Segoe UI" pitchFamily="34" charset="0"/>
              </a:rPr>
              <a:t>(Optional) To set up an alert for the batch job, click the </a:t>
            </a:r>
            <a:r>
              <a:rPr lang="en-US" sz="1050" b="1" kern="1200" dirty="0" smtClean="0">
                <a:solidFill>
                  <a:schemeClr val="tx1"/>
                </a:solidFill>
                <a:effectLst/>
                <a:latin typeface="Segoe"/>
                <a:cs typeface="Segoe UI" pitchFamily="34" charset="0"/>
              </a:rPr>
              <a:t>Alerts</a:t>
            </a:r>
            <a:r>
              <a:rPr lang="en-US" sz="1050" kern="1200" dirty="0" smtClean="0">
                <a:solidFill>
                  <a:schemeClr val="tx1"/>
                </a:solidFill>
                <a:effectLst/>
                <a:latin typeface="Segoe"/>
                <a:cs typeface="Segoe UI" pitchFamily="34" charset="0"/>
              </a:rPr>
              <a:t> button and select the alert options.</a:t>
            </a:r>
          </a:p>
          <a:p>
            <a:pPr marL="228600" lvl="0" indent="-228600">
              <a:buFont typeface="+mj-lt"/>
              <a:buAutoNum type="arabicPeriod"/>
            </a:pPr>
            <a:r>
              <a:rPr lang="en-US" sz="1050" kern="1200" dirty="0" smtClean="0">
                <a:solidFill>
                  <a:schemeClr val="tx1"/>
                </a:solidFill>
                <a:effectLst/>
                <a:latin typeface="Segoe"/>
                <a:cs typeface="Segoe UI" pitchFamily="34" charset="0"/>
              </a:rPr>
              <a:t>To activate the batch job to be executed, it must be in the Waiting status. To update the status click </a:t>
            </a:r>
            <a:r>
              <a:rPr lang="en-US" sz="1050" b="1" kern="1200" dirty="0" smtClean="0">
                <a:solidFill>
                  <a:schemeClr val="tx1"/>
                </a:solidFill>
                <a:effectLst/>
                <a:latin typeface="Segoe"/>
                <a:cs typeface="Segoe UI" pitchFamily="34" charset="0"/>
              </a:rPr>
              <a:t>Functions &gt; Change status</a:t>
            </a:r>
            <a:r>
              <a:rPr lang="en-US" sz="1050" kern="1200" dirty="0" smtClean="0">
                <a:solidFill>
                  <a:schemeClr val="tx1"/>
                </a:solidFill>
                <a:effectLst/>
                <a:latin typeface="Segoe"/>
                <a:cs typeface="Segoe UI" pitchFamily="34" charset="0"/>
              </a:rPr>
              <a:t>, and then click </a:t>
            </a:r>
            <a:r>
              <a:rPr lang="en-US" sz="1050" b="1" kern="1200" dirty="0" smtClean="0">
                <a:solidFill>
                  <a:schemeClr val="tx1"/>
                </a:solidFill>
                <a:effectLst/>
                <a:latin typeface="Segoe"/>
                <a:cs typeface="Segoe UI" pitchFamily="34" charset="0"/>
              </a:rPr>
              <a:t>Waiting</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When you are finished, close the form.</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dirty="0"/>
          </a:p>
        </p:txBody>
      </p:sp>
      <p:sp>
        <p:nvSpPr>
          <p:cNvPr id="6" name="Rectangle 5"/>
          <p:cNvSpPr/>
          <p:nvPr/>
        </p:nvSpPr>
        <p:spPr>
          <a:xfrm>
            <a:off x="815975" y="4683125"/>
            <a:ext cx="5080000" cy="33655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The tasks in a batch job can run sequentially or at the same time. </a:t>
            </a:r>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878039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smtClean="0">
                <a:ea typeface="Segoe UI" pitchFamily="34" charset="0"/>
              </a:rPr>
              <a:t>Batch tasks</a:t>
            </a:r>
            <a:r>
              <a:rPr lang="en-US" dirty="0" smtClean="0">
                <a:ea typeface="Segoe UI" pitchFamily="34" charset="0"/>
              </a:rPr>
              <a:t> are added to a batch job. Administrators can also configure </a:t>
            </a:r>
            <a:r>
              <a:rPr lang="en-US" b="1" dirty="0" smtClean="0">
                <a:ea typeface="Segoe UI" pitchFamily="34" charset="0"/>
              </a:rPr>
              <a:t>batch servers</a:t>
            </a:r>
            <a:r>
              <a:rPr lang="en-US" dirty="0" smtClean="0">
                <a:ea typeface="Segoe UI" pitchFamily="34" charset="0"/>
              </a:rPr>
              <a:t> to run multiple threads with each thread performing a task. All batch tasks that are waiting can be processed by any available server that is configured as a batch server.</a:t>
            </a:r>
          </a:p>
          <a:p>
            <a:endParaRPr lang="en-US" i="1" dirty="0" smtClean="0">
              <a:ea typeface="Segoe UI" pitchFamily="34" charset="0"/>
            </a:endParaRPr>
          </a:p>
          <a:p>
            <a:endParaRPr lang="en-US" dirty="0" smtClean="0">
              <a:ea typeface="Segoe UI" pitchFamily="34" charset="0"/>
            </a:endParaRPr>
          </a:p>
          <a:p>
            <a:endParaRPr lang="en-US" dirty="0">
              <a:ea typeface="Segoe UI" pitchFamily="34" charset="0"/>
            </a:endParaRPr>
          </a:p>
          <a:p>
            <a:endParaRPr lang="en-US" dirty="0" smtClean="0">
              <a:ea typeface="Segoe UI" pitchFamily="34" charset="0"/>
            </a:endParaRPr>
          </a:p>
          <a:p>
            <a:r>
              <a:rPr lang="en-US" dirty="0" smtClean="0">
                <a:ea typeface="Segoe UI" pitchFamily="34" charset="0"/>
              </a:rPr>
              <a:t>For more information on optimizing batch processing, see the following blogs:</a:t>
            </a:r>
          </a:p>
          <a:p>
            <a:endParaRPr lang="en-US" dirty="0" smtClean="0">
              <a:ea typeface="Segoe UI" pitchFamily="34" charset="0"/>
            </a:endParaRPr>
          </a:p>
          <a:p>
            <a:r>
              <a:rPr lang="en-US" u="sng" dirty="0" smtClean="0">
                <a:ea typeface="Segoe UI" pitchFamily="34" charset="0"/>
                <a:hlinkClick r:id="rId3"/>
              </a:rPr>
              <a:t>http://blogs.msdn.com/b/axinthefield/archive/2011/03/25/optimizing-ax-batch-performance-using-batch-group-configurations.aspx</a:t>
            </a:r>
            <a:endParaRPr lang="en-US" u="sng" dirty="0" smtClean="0">
              <a:ea typeface="Segoe UI" pitchFamily="34" charset="0"/>
            </a:endParaRPr>
          </a:p>
          <a:p>
            <a:endParaRPr lang="en-US" dirty="0" smtClean="0">
              <a:ea typeface="Segoe UI" pitchFamily="34" charset="0"/>
            </a:endParaRPr>
          </a:p>
          <a:p>
            <a:r>
              <a:rPr lang="en-US" u="sng" dirty="0" smtClean="0">
                <a:ea typeface="Segoe UI" pitchFamily="34" charset="0"/>
                <a:hlinkClick r:id="rId4"/>
              </a:rPr>
              <a:t>http://blogs.msdn.com/b/axinthefield/archive/2011/06/13/optimizing-ax-batch-performance-batch-thread-configuration.aspx</a:t>
            </a:r>
            <a:endParaRPr lang="en-US" dirty="0" smtClean="0">
              <a:ea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dirty="0"/>
          </a:p>
        </p:txBody>
      </p:sp>
      <p:sp>
        <p:nvSpPr>
          <p:cNvPr id="6" name="Rectangle 5"/>
          <p:cNvSpPr/>
          <p:nvPr/>
        </p:nvSpPr>
        <p:spPr>
          <a:xfrm>
            <a:off x="749300" y="4549775"/>
            <a:ext cx="5080000" cy="4318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Important: </a:t>
            </a:r>
            <a:r>
              <a:rPr lang="en-US" sz="1100" dirty="0" smtClean="0">
                <a:solidFill>
                  <a:srgbClr val="000000"/>
                </a:solidFill>
                <a:latin typeface="Calibri" panose="020F0502020204030204" pitchFamily="34" charset="0"/>
              </a:rPr>
              <a:t>For optimal performance, it is recommended to put long running Batch jobs/tasks in their own Batch groups.</a:t>
            </a:r>
            <a:endParaRPr lang="en-US" sz="11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49685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smtClean="0"/>
              <a:t>Procedure: Add a Task to a Batch Job</a:t>
            </a:r>
          </a:p>
          <a:p>
            <a:endParaRPr lang="en-US" b="1" dirty="0" smtClean="0"/>
          </a:p>
          <a:p>
            <a:r>
              <a:rPr lang="en-US" dirty="0" smtClean="0"/>
              <a:t>In this procedure, you will add the necessary tasks to the batch job that will bring the Sales orders into the AIF queue for processing.</a:t>
            </a:r>
          </a:p>
          <a:p>
            <a:endParaRPr lang="en-US" b="1" dirty="0" smtClean="0"/>
          </a:p>
          <a:p>
            <a:pPr marL="228600" lvl="0" indent="-228600">
              <a:buFont typeface="+mj-lt"/>
              <a:buAutoNum type="arabicPeriod"/>
            </a:pPr>
            <a:endParaRPr lang="en-US" dirty="0" smtClean="0"/>
          </a:p>
          <a:p>
            <a:pPr marL="228600" lvl="0" indent="-228600">
              <a:buFont typeface="+mj-lt"/>
              <a:buAutoNum type="arabicPeriod"/>
            </a:pPr>
            <a:endParaRPr lang="en-US" dirty="0"/>
          </a:p>
          <a:p>
            <a:pPr marL="228600" lvl="0" indent="-228600">
              <a:buFont typeface="+mj-lt"/>
              <a:buAutoNum type="arabicPeriod"/>
            </a:pPr>
            <a:endParaRPr lang="en-US" dirty="0" smtClean="0"/>
          </a:p>
          <a:p>
            <a:pPr marL="228600" lvl="0" indent="-228600">
              <a:buFont typeface="+mj-lt"/>
              <a:buAutoNum type="arabicPeriod"/>
            </a:pPr>
            <a:r>
              <a:rPr lang="en-US" dirty="0" smtClean="0"/>
              <a:t>In the </a:t>
            </a:r>
            <a:r>
              <a:rPr lang="en-US" b="1" dirty="0" smtClean="0"/>
              <a:t>Batch jobs</a:t>
            </a:r>
            <a:r>
              <a:rPr lang="en-US" dirty="0" smtClean="0"/>
              <a:t> form, select the “AIF batch job” job and click the </a:t>
            </a:r>
            <a:r>
              <a:rPr lang="en-US" b="1" dirty="0" smtClean="0"/>
              <a:t>View tasks</a:t>
            </a:r>
            <a:r>
              <a:rPr lang="en-US" dirty="0" smtClean="0"/>
              <a:t> button. </a:t>
            </a:r>
          </a:p>
          <a:p>
            <a:pPr marL="228600" lvl="0" indent="-228600">
              <a:buFont typeface="+mj-lt"/>
              <a:buAutoNum type="arabicPeriod"/>
            </a:pPr>
            <a:r>
              <a:rPr lang="en-US" dirty="0" smtClean="0"/>
              <a:t>Press CTRL+N to create four new tasks. </a:t>
            </a:r>
          </a:p>
          <a:p>
            <a:pPr marL="441581" lvl="1" indent="-228600">
              <a:buFont typeface="+mj-lt"/>
              <a:buAutoNum type="alphaLcPeriod"/>
            </a:pPr>
            <a:r>
              <a:rPr lang="en-US" dirty="0" smtClean="0">
                <a:ea typeface="Segoe UI" pitchFamily="34" charset="0"/>
              </a:rPr>
              <a:t>Task description = AIF Gateway Receive.</a:t>
            </a:r>
          </a:p>
          <a:p>
            <a:pPr marL="441581" lvl="1" indent="-228600">
              <a:buFont typeface="+mj-lt"/>
              <a:buAutoNum type="alphaLcPeriod"/>
            </a:pPr>
            <a:r>
              <a:rPr lang="en-US" dirty="0" smtClean="0">
                <a:ea typeface="Segoe UI" pitchFamily="34" charset="0"/>
              </a:rPr>
              <a:t>Company accounts = </a:t>
            </a:r>
            <a:r>
              <a:rPr lang="en-US" dirty="0" smtClean="0">
                <a:ea typeface="Segoe UI" pitchFamily="34" charset="0"/>
              </a:rPr>
              <a:t>CEU.</a:t>
            </a:r>
            <a:endParaRPr lang="en-US" dirty="0" smtClean="0">
              <a:ea typeface="Segoe UI" pitchFamily="34" charset="0"/>
            </a:endParaRPr>
          </a:p>
          <a:p>
            <a:pPr marL="441581" lvl="1" indent="-228600">
              <a:buFont typeface="+mj-lt"/>
              <a:buAutoNum type="alphaLcPeriod"/>
            </a:pPr>
            <a:r>
              <a:rPr lang="en-US" dirty="0" smtClean="0">
                <a:ea typeface="Segoe UI" pitchFamily="34" charset="0"/>
              </a:rPr>
              <a:t>Class name = </a:t>
            </a:r>
            <a:r>
              <a:rPr lang="en-US" dirty="0" err="1" smtClean="0">
                <a:ea typeface="Segoe UI" pitchFamily="34" charset="0"/>
              </a:rPr>
              <a:t>AifGatewayReceiveService</a:t>
            </a:r>
            <a:r>
              <a:rPr lang="en-US" dirty="0" smtClean="0">
                <a:ea typeface="Segoe UI" pitchFamily="34" charset="0"/>
              </a:rPr>
              <a:t>.</a:t>
            </a:r>
          </a:p>
          <a:p>
            <a:pPr marL="228600" lvl="0" indent="-228600">
              <a:buFont typeface="+mj-lt"/>
              <a:buAutoNum type="arabicPeriod"/>
            </a:pPr>
            <a:r>
              <a:rPr lang="en-US" sz="1100" kern="1200" dirty="0" smtClean="0">
                <a:solidFill>
                  <a:schemeClr val="tx1"/>
                </a:solidFill>
                <a:effectLst/>
                <a:latin typeface="Segoe UI" pitchFamily="34" charset="0"/>
                <a:ea typeface="+mn-ea"/>
                <a:cs typeface="Segoe UI" pitchFamily="34" charset="0"/>
              </a:rPr>
              <a:t>Select the “AIF” batch group for the task. </a:t>
            </a:r>
          </a:p>
          <a:p>
            <a:pPr marL="228600" lvl="0" indent="-228600">
              <a:buFont typeface="+mj-lt"/>
              <a:buAutoNum type="arabicPeriod"/>
            </a:pPr>
            <a:r>
              <a:rPr lang="en-US" sz="1100" kern="1200" dirty="0" smtClean="0">
                <a:solidFill>
                  <a:schemeClr val="tx1"/>
                </a:solidFill>
                <a:effectLst/>
                <a:latin typeface="Segoe UI" pitchFamily="34" charset="0"/>
                <a:ea typeface="+mn-ea"/>
                <a:cs typeface="Segoe UI" pitchFamily="34" charset="0"/>
              </a:rPr>
              <a:t>(Optional) To make the selected task dependent on another task in the job, click in the </a:t>
            </a:r>
            <a:r>
              <a:rPr lang="en-US" sz="1100" b="1" kern="1200" dirty="0" smtClean="0">
                <a:solidFill>
                  <a:schemeClr val="tx1"/>
                </a:solidFill>
                <a:effectLst/>
                <a:latin typeface="Segoe UI" pitchFamily="34" charset="0"/>
                <a:ea typeface="+mn-ea"/>
                <a:cs typeface="Segoe UI" pitchFamily="34" charset="0"/>
              </a:rPr>
              <a:t>Has conditions</a:t>
            </a:r>
            <a:r>
              <a:rPr lang="en-US" sz="1100" kern="1200" dirty="0" smtClean="0">
                <a:solidFill>
                  <a:schemeClr val="tx1"/>
                </a:solidFill>
                <a:effectLst/>
                <a:latin typeface="Segoe UI" pitchFamily="34" charset="0"/>
                <a:ea typeface="+mn-ea"/>
                <a:cs typeface="Segoe UI" pitchFamily="34" charset="0"/>
              </a:rPr>
              <a:t> grid, and follow these steps. </a:t>
            </a:r>
          </a:p>
          <a:p>
            <a:pPr marL="228600" lvl="0" indent="-228600">
              <a:buFont typeface="+mj-lt"/>
              <a:buAutoNum type="arabicPeriod"/>
            </a:pPr>
            <a:r>
              <a:rPr lang="en-US" sz="1100" kern="1200" dirty="0" smtClean="0">
                <a:solidFill>
                  <a:schemeClr val="tx1"/>
                </a:solidFill>
                <a:effectLst/>
                <a:latin typeface="Segoe UI" pitchFamily="34" charset="0"/>
                <a:ea typeface="+mn-ea"/>
                <a:cs typeface="Segoe UI" pitchFamily="34" charset="0"/>
              </a:rPr>
              <a:t>Press CTRL+N</a:t>
            </a:r>
            <a:r>
              <a:rPr lang="en-US" sz="1100" b="1" kern="1200" dirty="0" smtClean="0">
                <a:solidFill>
                  <a:schemeClr val="tx1"/>
                </a:solidFill>
                <a:effectLst/>
                <a:latin typeface="Segoe UI" pitchFamily="34" charset="0"/>
                <a:ea typeface="+mn-ea"/>
                <a:cs typeface="Segoe UI" pitchFamily="34" charset="0"/>
              </a:rPr>
              <a:t> </a:t>
            </a:r>
            <a:r>
              <a:rPr lang="en-US" sz="1100" kern="1200" dirty="0" smtClean="0">
                <a:solidFill>
                  <a:schemeClr val="tx1"/>
                </a:solidFill>
                <a:effectLst/>
                <a:latin typeface="Segoe UI" pitchFamily="34" charset="0"/>
                <a:ea typeface="+mn-ea"/>
                <a:cs typeface="Segoe UI" pitchFamily="34" charset="0"/>
              </a:rPr>
              <a:t>to create a new condition. </a:t>
            </a:r>
          </a:p>
          <a:p>
            <a:pPr marL="228600" lvl="0" indent="-228600">
              <a:buFont typeface="+mj-lt"/>
              <a:buAutoNum type="arabicPeriod"/>
            </a:pPr>
            <a:r>
              <a:rPr lang="en-US" sz="1100" kern="1200" dirty="0" smtClean="0">
                <a:solidFill>
                  <a:schemeClr val="tx1"/>
                </a:solidFill>
                <a:effectLst/>
                <a:latin typeface="Segoe UI" pitchFamily="34" charset="0"/>
                <a:ea typeface="+mn-ea"/>
                <a:cs typeface="Segoe UI" pitchFamily="34" charset="0"/>
              </a:rPr>
              <a:t>Select the task ID of the parent task. </a:t>
            </a:r>
          </a:p>
          <a:p>
            <a:pPr marL="228600" lvl="0" indent="-228600">
              <a:buFont typeface="+mj-lt"/>
              <a:buAutoNum type="arabicPeriod"/>
            </a:pPr>
            <a:r>
              <a:rPr lang="en-US" sz="1100" kern="1200" dirty="0" smtClean="0">
                <a:solidFill>
                  <a:schemeClr val="tx1"/>
                </a:solidFill>
                <a:effectLst/>
                <a:latin typeface="Segoe UI" pitchFamily="34" charset="0"/>
                <a:ea typeface="+mn-ea"/>
                <a:cs typeface="Segoe UI" pitchFamily="34" charset="0"/>
              </a:rPr>
              <a:t>Select the status that the parent task must reach before the dependent task can run. </a:t>
            </a:r>
          </a:p>
          <a:p>
            <a:pPr marL="228600" lvl="0" indent="-228600">
              <a:buFont typeface="+mj-lt"/>
              <a:buAutoNum type="arabicPeriod"/>
            </a:pPr>
            <a:r>
              <a:rPr lang="en-US" sz="1100" kern="1200" dirty="0" smtClean="0">
                <a:solidFill>
                  <a:schemeClr val="tx1"/>
                </a:solidFill>
                <a:effectLst/>
                <a:latin typeface="Segoe UI" pitchFamily="34" charset="0"/>
                <a:ea typeface="+mn-ea"/>
                <a:cs typeface="Segoe UI" pitchFamily="34" charset="0"/>
              </a:rPr>
              <a:t>(Optional) If you have entered more than one condition, and if all conditions must be met before the dependent task can run, select a </a:t>
            </a:r>
            <a:r>
              <a:rPr lang="en-US" sz="1100" b="1" kern="1200" dirty="0" smtClean="0">
                <a:solidFill>
                  <a:schemeClr val="tx1"/>
                </a:solidFill>
                <a:effectLst/>
                <a:latin typeface="Segoe UI" pitchFamily="34" charset="0"/>
                <a:ea typeface="+mn-ea"/>
                <a:cs typeface="Segoe UI" pitchFamily="34" charset="0"/>
              </a:rPr>
              <a:t>Condition type</a:t>
            </a:r>
            <a:r>
              <a:rPr lang="en-US" sz="1100" kern="1200" dirty="0" smtClean="0">
                <a:solidFill>
                  <a:schemeClr val="tx1"/>
                </a:solidFill>
                <a:effectLst/>
                <a:latin typeface="Segoe UI" pitchFamily="34" charset="0"/>
                <a:ea typeface="+mn-ea"/>
                <a:cs typeface="Segoe UI" pitchFamily="34" charset="0"/>
              </a:rPr>
              <a:t> of All. Select a </a:t>
            </a:r>
            <a:r>
              <a:rPr lang="en-US" sz="1100" b="1" kern="1200" dirty="0" smtClean="0">
                <a:solidFill>
                  <a:schemeClr val="tx1"/>
                </a:solidFill>
                <a:effectLst/>
                <a:latin typeface="Segoe UI" pitchFamily="34" charset="0"/>
                <a:ea typeface="+mn-ea"/>
                <a:cs typeface="Segoe UI" pitchFamily="34" charset="0"/>
              </a:rPr>
              <a:t>Condition type</a:t>
            </a:r>
            <a:r>
              <a:rPr lang="en-US" sz="1100" kern="1200" dirty="0" smtClean="0">
                <a:solidFill>
                  <a:schemeClr val="tx1"/>
                </a:solidFill>
                <a:effectLst/>
                <a:latin typeface="Segoe UI" pitchFamily="34" charset="0"/>
                <a:ea typeface="+mn-ea"/>
                <a:cs typeface="Segoe UI" pitchFamily="34" charset="0"/>
              </a:rPr>
              <a:t> of Any if the dependent task can run after any of the conditions have been met. </a:t>
            </a:r>
          </a:p>
          <a:p>
            <a:pPr marL="228600" lvl="0" indent="-228600">
              <a:buFont typeface="+mj-lt"/>
              <a:buAutoNum type="arabicPeriod"/>
            </a:pPr>
            <a:r>
              <a:rPr lang="en-US" sz="1100" kern="1200" dirty="0" smtClean="0">
                <a:solidFill>
                  <a:schemeClr val="tx1"/>
                </a:solidFill>
                <a:effectLst/>
                <a:latin typeface="Segoe UI" pitchFamily="34" charset="0"/>
                <a:ea typeface="+mn-ea"/>
                <a:cs typeface="Segoe UI" pitchFamily="34" charset="0"/>
              </a:rPr>
              <a:t>(Optional) Choose how to handle task failures. To ignore the failure of a specific task, on the </a:t>
            </a:r>
            <a:r>
              <a:rPr lang="en-US" sz="1100" b="1" kern="1200" dirty="0" smtClean="0">
                <a:solidFill>
                  <a:schemeClr val="tx1"/>
                </a:solidFill>
                <a:effectLst/>
                <a:latin typeface="Segoe UI" pitchFamily="34" charset="0"/>
                <a:ea typeface="+mn-ea"/>
                <a:cs typeface="Segoe UI" pitchFamily="34" charset="0"/>
              </a:rPr>
              <a:t>General</a:t>
            </a:r>
            <a:r>
              <a:rPr lang="en-US" sz="1100" kern="1200" dirty="0" smtClean="0">
                <a:solidFill>
                  <a:schemeClr val="tx1"/>
                </a:solidFill>
                <a:effectLst/>
                <a:latin typeface="Segoe UI" pitchFamily="34" charset="0"/>
                <a:ea typeface="+mn-ea"/>
                <a:cs typeface="Segoe UI" pitchFamily="34" charset="0"/>
              </a:rPr>
              <a:t> tab, mark the </a:t>
            </a:r>
            <a:r>
              <a:rPr lang="en-US" sz="1100" b="1" kern="1200" dirty="0" smtClean="0">
                <a:solidFill>
                  <a:schemeClr val="tx1"/>
                </a:solidFill>
                <a:effectLst/>
                <a:latin typeface="Segoe UI" pitchFamily="34" charset="0"/>
                <a:ea typeface="+mn-ea"/>
                <a:cs typeface="Segoe UI" pitchFamily="34" charset="0"/>
              </a:rPr>
              <a:t>Ignore task failure</a:t>
            </a:r>
            <a:r>
              <a:rPr lang="en-US" sz="1100" kern="1200" dirty="0" smtClean="0">
                <a:solidFill>
                  <a:schemeClr val="tx1"/>
                </a:solidFill>
                <a:effectLst/>
                <a:latin typeface="Segoe UI" pitchFamily="34" charset="0"/>
                <a:ea typeface="+mn-ea"/>
                <a:cs typeface="Segoe UI" pitchFamily="34" charset="0"/>
              </a:rPr>
              <a:t> option for that task. If this option is marked, the failure of the task will not cause the job to fail. You can also use the </a:t>
            </a:r>
            <a:r>
              <a:rPr lang="en-US" sz="1100" b="1" kern="1200" dirty="0" smtClean="0">
                <a:solidFill>
                  <a:schemeClr val="tx1"/>
                </a:solidFill>
                <a:effectLst/>
                <a:latin typeface="Segoe UI" pitchFamily="34" charset="0"/>
                <a:ea typeface="+mn-ea"/>
                <a:cs typeface="Segoe UI" pitchFamily="34" charset="0"/>
              </a:rPr>
              <a:t>Maximum retries</a:t>
            </a:r>
            <a:r>
              <a:rPr lang="en-US" sz="1100" kern="1200" dirty="0" smtClean="0">
                <a:solidFill>
                  <a:schemeClr val="tx1"/>
                </a:solidFill>
                <a:effectLst/>
                <a:latin typeface="Segoe UI" pitchFamily="34" charset="0"/>
                <a:ea typeface="+mn-ea"/>
                <a:cs typeface="Segoe UI" pitchFamily="34" charset="0"/>
              </a:rPr>
              <a:t> field to specify the number of times that a task should be retried before it is considered to have failed. </a:t>
            </a:r>
          </a:p>
          <a:p>
            <a:pPr marL="0" lvl="0" indent="0">
              <a:buFont typeface="+mj-lt"/>
              <a:buNone/>
            </a:pP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dirty="0"/>
          </a:p>
        </p:txBody>
      </p:sp>
      <p:sp>
        <p:nvSpPr>
          <p:cNvPr id="6" name="Rectangle 5"/>
          <p:cNvSpPr/>
          <p:nvPr/>
        </p:nvSpPr>
        <p:spPr>
          <a:xfrm>
            <a:off x="886690" y="4765675"/>
            <a:ext cx="5080000" cy="2794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The tasks in a batch job can run sequentially or at the same time. </a:t>
            </a:r>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726113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ea typeface="Segoe UI" pitchFamily="34" charset="0"/>
              </a:rPr>
              <a:t>Consider that you have created a job that is called JOB 1. As shown in the figure on the slide above, the job has seven tasks: TASK 1, TASK 2, TASK 3, TASK 4, TASK 5, TASK 6, and TASK 7. </a:t>
            </a:r>
          </a:p>
          <a:p>
            <a:endParaRPr lang="en-US" dirty="0" smtClean="0">
              <a:ea typeface="Segoe UI" pitchFamily="34" charset="0"/>
            </a:endParaRPr>
          </a:p>
          <a:p>
            <a:r>
              <a:rPr lang="en-US" dirty="0" smtClean="0">
                <a:ea typeface="Segoe UI" pitchFamily="34" charset="0"/>
              </a:rPr>
              <a:t>The dependencies of your tasks are as follows: </a:t>
            </a:r>
          </a:p>
          <a:p>
            <a:endParaRPr lang="en-US" dirty="0" smtClean="0">
              <a:ea typeface="Segoe UI" pitchFamily="34" charset="0"/>
            </a:endParaRPr>
          </a:p>
          <a:p>
            <a:pPr marL="171450" lvl="0" indent="-171450">
              <a:buFont typeface="Arial" pitchFamily="34" charset="0"/>
              <a:buChar char="•"/>
            </a:pPr>
            <a:r>
              <a:rPr lang="en-US" dirty="0" smtClean="0">
                <a:ea typeface="Segoe UI" pitchFamily="34" charset="0"/>
              </a:rPr>
              <a:t>TASK 1 is the first task</a:t>
            </a:r>
          </a:p>
          <a:p>
            <a:pPr marL="171450" lvl="0" indent="-171450">
              <a:buFont typeface="Arial" pitchFamily="34" charset="0"/>
              <a:buChar char="•"/>
            </a:pPr>
            <a:r>
              <a:rPr lang="en-US" dirty="0" smtClean="0">
                <a:ea typeface="Segoe UI" pitchFamily="34" charset="0"/>
              </a:rPr>
              <a:t>TASK 2 runs on completion of TASK 1 (regardless of the success or failure of TASK 1)</a:t>
            </a:r>
          </a:p>
          <a:p>
            <a:pPr marL="171450" lvl="0" indent="-171450">
              <a:buFont typeface="Arial" pitchFamily="34" charset="0"/>
              <a:buChar char="•"/>
            </a:pPr>
            <a:r>
              <a:rPr lang="en-US" dirty="0" smtClean="0">
                <a:ea typeface="Segoe UI" pitchFamily="34" charset="0"/>
              </a:rPr>
              <a:t>TASK 3 runs on success of TASK 2</a:t>
            </a:r>
          </a:p>
          <a:p>
            <a:pPr marL="171450" lvl="0" indent="-171450">
              <a:buFont typeface="Arial" pitchFamily="34" charset="0"/>
              <a:buChar char="•"/>
            </a:pPr>
            <a:r>
              <a:rPr lang="en-US" dirty="0" smtClean="0">
                <a:ea typeface="Segoe UI" pitchFamily="34" charset="0"/>
              </a:rPr>
              <a:t>TASK 4 runs on success of TASK 2</a:t>
            </a:r>
          </a:p>
          <a:p>
            <a:pPr marL="171450" lvl="0" indent="-171450">
              <a:buFont typeface="Arial" pitchFamily="34" charset="0"/>
              <a:buChar char="•"/>
            </a:pPr>
            <a:r>
              <a:rPr lang="en-US" dirty="0" smtClean="0">
                <a:ea typeface="Segoe UI" pitchFamily="34" charset="0"/>
              </a:rPr>
              <a:t>TASK 5 runs on failure of TASK 2</a:t>
            </a:r>
          </a:p>
          <a:p>
            <a:pPr marL="171450" lvl="0" indent="-171450">
              <a:buFont typeface="Arial" pitchFamily="34" charset="0"/>
              <a:buChar char="•"/>
            </a:pPr>
            <a:r>
              <a:rPr lang="en-US" dirty="0" smtClean="0">
                <a:ea typeface="Segoe UI" pitchFamily="34" charset="0"/>
              </a:rPr>
              <a:t>TASK 6 runs on failure of TASK 3</a:t>
            </a:r>
          </a:p>
          <a:p>
            <a:pPr marL="171450" lvl="0" indent="-171450">
              <a:buFont typeface="Arial" pitchFamily="34" charset="0"/>
              <a:buChar char="•"/>
            </a:pPr>
            <a:r>
              <a:rPr lang="en-US" dirty="0" smtClean="0">
                <a:ea typeface="Segoe UI" pitchFamily="34" charset="0"/>
              </a:rPr>
              <a:t>TASK 7 runs on success of both TASK 3 and TASK 4</a:t>
            </a:r>
          </a:p>
          <a:p>
            <a:pPr marL="171450" lvl="0" indent="-171450">
              <a:buFont typeface="Arial" pitchFamily="34" charset="0"/>
              <a:buChar char="•"/>
            </a:pPr>
            <a:endParaRPr lang="en-US" dirty="0" smtClean="0">
              <a:ea typeface="Segoe UI" pitchFamily="34" charset="0"/>
            </a:endParaRPr>
          </a:p>
          <a:p>
            <a:r>
              <a:rPr lang="en-US" dirty="0" smtClean="0">
                <a:ea typeface="Segoe UI" pitchFamily="34" charset="0"/>
              </a:rPr>
              <a:t>Let us assume that two batch servers, Batch1 and Batch2, are configured with a capacity of one thread each. Batch1 checks for waiting tasks, assigns TASK 1 to its thread, and starts execution. Although Batch2 is also available with one thread, TASK 2 will keep waiting until TASK 1 has completed successfully. </a:t>
            </a:r>
          </a:p>
          <a:p>
            <a:endParaRPr lang="en-US" dirty="0" smtClean="0">
              <a:ea typeface="Segoe UI" pitchFamily="34" charset="0"/>
            </a:endParaRPr>
          </a:p>
          <a:p>
            <a:r>
              <a:rPr lang="en-US" dirty="0" smtClean="0">
                <a:ea typeface="Segoe UI" pitchFamily="34" charset="0"/>
              </a:rPr>
              <a:t>As soon as TASK 1 has completed successfully, TASK 2 is ready for execution. Let us assume this time that Batch2 checks for waiting tasks, assigns TASK 2 to its thread, and starts execution of TASK 2. If TASK 2 is successful, TASK 3 and TASK 4 are awaiting execution. Let us assume that Batch2 checks for waiting tasks, assigns TASK 3 to its thread, and starts execution. Batch1 also checks for waiting tasks, assigns TASK 4 to its thread, and starts execution. If TASK 3 and TASK 4 are completed successfully, one of the batch servers will execute TASK 7.</a:t>
            </a:r>
          </a:p>
          <a:p>
            <a:r>
              <a:rPr lang="en-US" dirty="0" smtClean="0">
                <a:ea typeface="Segoe UI" pitchFamily="34" charset="0"/>
              </a:rPr>
              <a:t> </a:t>
            </a:r>
          </a:p>
          <a:p>
            <a:r>
              <a:rPr lang="en-US" dirty="0" smtClean="0">
                <a:ea typeface="Segoe UI" pitchFamily="34" charset="0"/>
              </a:rPr>
              <a:t>If TASK 2 fails, one of the batch servers will execute TASK 5. If TASK 3 fails, one of the available batch servers will execute TASK 6. </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dirty="0"/>
          </a:p>
        </p:txBody>
      </p:sp>
    </p:spTree>
    <p:extLst>
      <p:ext uri="{BB962C8B-B14F-4D97-AF65-F5344CB8AC3E}">
        <p14:creationId xmlns:p14="http://schemas.microsoft.com/office/powerpoint/2010/main" val="1186219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dirty="0"/>
          </a:p>
        </p:txBody>
      </p:sp>
    </p:spTree>
    <p:extLst>
      <p:ext uri="{BB962C8B-B14F-4D97-AF65-F5344CB8AC3E}">
        <p14:creationId xmlns:p14="http://schemas.microsoft.com/office/powerpoint/2010/main" val="2541860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Segoe UI" pitchFamily="34" charset="0"/>
                <a:ea typeface="+mn-ea"/>
                <a:cs typeface="Segoe UI" pitchFamily="34" charset="0"/>
              </a:rPr>
              <a:t>Procedure: Run Client and Private Batch Tasks</a:t>
            </a:r>
          </a:p>
          <a:p>
            <a:endParaRPr lang="en-US" sz="1050" b="1" kern="1200" dirty="0" smtClean="0">
              <a:solidFill>
                <a:schemeClr val="tx1"/>
              </a:solidFill>
              <a:effectLst/>
              <a:latin typeface="Segoe UI" pitchFamily="34" charset="0"/>
              <a:ea typeface="+mn-ea"/>
              <a:cs typeface="Segoe UI" pitchFamily="34" charset="0"/>
            </a:endParaRPr>
          </a:p>
          <a:p>
            <a:r>
              <a:rPr lang="en-US" sz="1050" kern="1200" dirty="0" smtClean="0">
                <a:solidFill>
                  <a:schemeClr val="tx1"/>
                </a:solidFill>
                <a:effectLst/>
                <a:latin typeface="Segoe UI" pitchFamily="34" charset="0"/>
                <a:ea typeface="+mn-ea"/>
                <a:cs typeface="Segoe UI" pitchFamily="34" charset="0"/>
              </a:rPr>
              <a:t>Batch jobs contain tasks that are designated to run on either the client computer or the server computer. Tasks that run on the server can run automatically as part of batch jobs, regardless of whether a client is running. However, tasks that run on the client must be run manually by using the </a:t>
            </a:r>
            <a:r>
              <a:rPr lang="en-US" sz="1050" b="1" kern="1200" dirty="0" smtClean="0">
                <a:solidFill>
                  <a:schemeClr val="tx1"/>
                </a:solidFill>
                <a:effectLst/>
                <a:latin typeface="Segoe UI" pitchFamily="34" charset="0"/>
                <a:ea typeface="+mn-ea"/>
                <a:cs typeface="Segoe UI" pitchFamily="34" charset="0"/>
              </a:rPr>
              <a:t>Set up batch processing </a:t>
            </a:r>
            <a:r>
              <a:rPr lang="en-US" sz="1050" kern="1200" dirty="0" smtClean="0">
                <a:solidFill>
                  <a:schemeClr val="tx1"/>
                </a:solidFill>
                <a:effectLst/>
                <a:latin typeface="Segoe UI" pitchFamily="34" charset="0"/>
                <a:ea typeface="+mn-ea"/>
                <a:cs typeface="Segoe UI" pitchFamily="34" charset="0"/>
              </a:rPr>
              <a:t>form. </a:t>
            </a:r>
          </a:p>
          <a:p>
            <a:endParaRPr lang="en-US" sz="1050" kern="1200" dirty="0" smtClean="0">
              <a:solidFill>
                <a:schemeClr val="tx1"/>
              </a:solidFill>
              <a:effectLst/>
              <a:latin typeface="Segoe UI" pitchFamily="34" charset="0"/>
              <a:ea typeface="+mn-ea"/>
              <a:cs typeface="Segoe UI" pitchFamily="34" charset="0"/>
            </a:endParaRPr>
          </a:p>
          <a:p>
            <a:endParaRPr lang="en-US" sz="1050" kern="1200" dirty="0" smtClean="0">
              <a:solidFill>
                <a:schemeClr val="tx1"/>
              </a:solidFill>
              <a:effectLst/>
              <a:latin typeface="Segoe UI" pitchFamily="34" charset="0"/>
              <a:ea typeface="+mn-ea"/>
              <a:cs typeface="Segoe UI" pitchFamily="34" charset="0"/>
            </a:endParaRPr>
          </a:p>
          <a:p>
            <a:endParaRPr lang="en-US" dirty="0">
              <a:latin typeface="Segoe UI" pitchFamily="34" charset="0"/>
              <a:cs typeface="Segoe UI" pitchFamily="34" charset="0"/>
            </a:endParaRPr>
          </a:p>
          <a:p>
            <a:endParaRPr lang="en-US" sz="1050" kern="1200" dirty="0" smtClean="0">
              <a:solidFill>
                <a:schemeClr val="tx1"/>
              </a:solidFill>
              <a:effectLst/>
              <a:latin typeface="Segoe UI" pitchFamily="34" charset="0"/>
              <a:ea typeface="+mn-ea"/>
              <a:cs typeface="Segoe UI" pitchFamily="34" charset="0"/>
            </a:endParaRPr>
          </a:p>
          <a:p>
            <a:r>
              <a:rPr lang="en-US" sz="1050" kern="1200" dirty="0" smtClean="0">
                <a:solidFill>
                  <a:schemeClr val="tx1"/>
                </a:solidFill>
                <a:effectLst/>
                <a:latin typeface="Segoe UI" pitchFamily="34" charset="0"/>
                <a:ea typeface="+mn-ea"/>
                <a:cs typeface="Segoe UI" pitchFamily="34" charset="0"/>
              </a:rPr>
              <a:t>Client jobs may be marked as private. Because they run on the client, private jobs are not run automatically and can be run only by the user who scheduled them.</a:t>
            </a:r>
          </a:p>
          <a:p>
            <a:endParaRPr lang="en-US" sz="1050" kern="1200" dirty="0" smtClean="0">
              <a:solidFill>
                <a:schemeClr val="tx1"/>
              </a:solidFill>
              <a:effectLst/>
              <a:latin typeface="Segoe UI" pitchFamily="34" charset="0"/>
              <a:ea typeface="+mn-ea"/>
              <a:cs typeface="Segoe UI" pitchFamily="34" charset="0"/>
            </a:endParaRPr>
          </a:p>
          <a:p>
            <a:r>
              <a:rPr lang="en-US" sz="1050" kern="1200" dirty="0" smtClean="0">
                <a:solidFill>
                  <a:schemeClr val="tx1"/>
                </a:solidFill>
                <a:effectLst/>
                <a:latin typeface="Segoe UI" pitchFamily="34" charset="0"/>
                <a:ea typeface="+mn-ea"/>
                <a:cs typeface="Segoe UI" pitchFamily="34" charset="0"/>
              </a:rPr>
              <a:t>To run client and private batch jobs, follow these steps:</a:t>
            </a:r>
          </a:p>
          <a:p>
            <a:endParaRPr lang="en-US" sz="1050" kern="1200" dirty="0" smtClean="0">
              <a:solidFill>
                <a:schemeClr val="tx1"/>
              </a:solidFill>
              <a:effectLst/>
              <a:latin typeface="Segoe UI" pitchFamily="34" charset="0"/>
              <a:ea typeface="+mn-ea"/>
              <a:cs typeface="Segoe UI" pitchFamily="34" charset="0"/>
            </a:endParaRPr>
          </a:p>
          <a:p>
            <a:pPr marL="228600" lvl="0" indent="-228600">
              <a:buFont typeface="+mj-lt"/>
              <a:buAutoNum type="arabicPeriod"/>
            </a:pPr>
            <a:r>
              <a:rPr lang="en-US" sz="1050" kern="1200" dirty="0" smtClean="0">
                <a:solidFill>
                  <a:schemeClr val="tx1"/>
                </a:solidFill>
                <a:effectLst/>
                <a:latin typeface="Segoe UI" pitchFamily="34" charset="0"/>
                <a:ea typeface="+mn-ea"/>
                <a:cs typeface="Segoe UI" pitchFamily="34" charset="0"/>
              </a:rPr>
              <a:t>Open </a:t>
            </a:r>
            <a:r>
              <a:rPr lang="en-US" sz="1050" b="1" kern="1200" dirty="0" smtClean="0">
                <a:solidFill>
                  <a:schemeClr val="tx1"/>
                </a:solidFill>
                <a:effectLst/>
                <a:latin typeface="Segoe UI" pitchFamily="34" charset="0"/>
                <a:ea typeface="+mn-ea"/>
                <a:cs typeface="Segoe UI" pitchFamily="34" charset="0"/>
              </a:rPr>
              <a:t>Organization administration &gt; Periodic &gt; Batch processing</a:t>
            </a:r>
            <a:r>
              <a:rPr lang="en-US" sz="1050" kern="1200" dirty="0" smtClean="0">
                <a:solidFill>
                  <a:schemeClr val="tx1"/>
                </a:solidFill>
                <a:effectLst/>
                <a:latin typeface="Segoe UI" pitchFamily="34" charset="0"/>
                <a:ea typeface="+mn-ea"/>
                <a:cs typeface="Segoe UI" pitchFamily="34" charset="0"/>
              </a:rPr>
              <a:t>. </a:t>
            </a:r>
          </a:p>
          <a:p>
            <a:pPr marL="228600" indent="-228600">
              <a:buFont typeface="+mj-lt"/>
              <a:buAutoNum type="arabicPeriod"/>
            </a:pPr>
            <a:r>
              <a:rPr lang="en-US" sz="1050" kern="1200" dirty="0" smtClean="0">
                <a:solidFill>
                  <a:schemeClr val="tx1"/>
                </a:solidFill>
                <a:effectLst/>
                <a:latin typeface="Segoe UI" pitchFamily="34" charset="0"/>
                <a:ea typeface="+mn-ea"/>
                <a:cs typeface="Segoe UI" pitchFamily="34" charset="0"/>
              </a:rPr>
              <a:t>Select the batch group that the client tasks belong to. </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dirty="0"/>
          </a:p>
        </p:txBody>
      </p:sp>
      <p:sp>
        <p:nvSpPr>
          <p:cNvPr id="6" name="Rectangle 5"/>
          <p:cNvSpPr/>
          <p:nvPr/>
        </p:nvSpPr>
        <p:spPr>
          <a:xfrm>
            <a:off x="889000" y="5137150"/>
            <a:ext cx="5080000" cy="2794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The tasks in a batch job can run sequentially or at the same time. </a:t>
            </a:r>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321075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ea typeface="Segoe UI" pitchFamily="34" charset="0"/>
              </a:rPr>
              <a:t>Over time, it may be necessary to delete batch table information as the information is no longer needed. </a:t>
            </a:r>
          </a:p>
          <a:p>
            <a:pPr lvl="0"/>
            <a:endParaRPr lang="en-US" b="1" i="1" dirty="0" smtClean="0">
              <a:ea typeface="Segoe UI" pitchFamily="34" charset="0"/>
            </a:endParaRPr>
          </a:p>
          <a:p>
            <a:pPr marL="171450" indent="-171450">
              <a:buFont typeface="Arial" panose="020B0604020202020204" pitchFamily="34" charset="0"/>
              <a:buChar char="•"/>
            </a:pPr>
            <a:r>
              <a:rPr lang="en-US" dirty="0">
                <a:ea typeface="Segoe UI" pitchFamily="34" charset="0"/>
              </a:rPr>
              <a:t>This will delete from the BATCH and BATCHJOB </a:t>
            </a:r>
            <a:r>
              <a:rPr lang="en-US" dirty="0" smtClean="0">
                <a:ea typeface="Segoe UI" pitchFamily="34" charset="0"/>
              </a:rPr>
              <a:t>tables:</a:t>
            </a:r>
            <a:endParaRPr lang="en-US" dirty="0">
              <a:ea typeface="Segoe UI" pitchFamily="34" charset="0"/>
            </a:endParaRPr>
          </a:p>
          <a:p>
            <a:pPr lvl="1"/>
            <a:r>
              <a:rPr lang="en-US" dirty="0" smtClean="0">
                <a:ea typeface="Segoe UI" pitchFamily="34" charset="0"/>
              </a:rPr>
              <a:t>System administration&gt;Inquiries&gt;Batch job&gt;Delete</a:t>
            </a:r>
          </a:p>
          <a:p>
            <a:pPr lvl="0"/>
            <a:endParaRPr lang="en-US" b="1" i="1" dirty="0" smtClean="0">
              <a:ea typeface="Segoe UI" pitchFamily="34" charset="0"/>
            </a:endParaRPr>
          </a:p>
          <a:p>
            <a:pPr marL="171450" indent="-171450">
              <a:buFont typeface="Arial" panose="020B0604020202020204" pitchFamily="34" charset="0"/>
              <a:buChar char="•"/>
            </a:pPr>
            <a:r>
              <a:rPr lang="en-US" dirty="0">
                <a:ea typeface="Segoe UI" pitchFamily="34" charset="0"/>
              </a:rPr>
              <a:t>This will delete from the BATCHHISTORY and BATCHJOBHISTORY </a:t>
            </a:r>
            <a:r>
              <a:rPr lang="en-US" dirty="0" smtClean="0">
                <a:ea typeface="Segoe UI" pitchFamily="34" charset="0"/>
              </a:rPr>
              <a:t>tables: </a:t>
            </a:r>
            <a:endParaRPr lang="en-US" dirty="0"/>
          </a:p>
          <a:p>
            <a:pPr lvl="1"/>
            <a:r>
              <a:rPr lang="en-US" dirty="0" smtClean="0">
                <a:ea typeface="Segoe UI" pitchFamily="34" charset="0"/>
              </a:rPr>
              <a:t>System administration&gt;Inquiries&gt;Batch job history&gt;Delete</a:t>
            </a:r>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dirty="0"/>
          </a:p>
        </p:txBody>
      </p:sp>
    </p:spTree>
    <p:extLst>
      <p:ext uri="{BB962C8B-B14F-4D97-AF65-F5344CB8AC3E}">
        <p14:creationId xmlns:p14="http://schemas.microsoft.com/office/powerpoint/2010/main" val="4071165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dirty="0"/>
          </a:p>
        </p:txBody>
      </p:sp>
    </p:spTree>
    <p:extLst>
      <p:ext uri="{BB962C8B-B14F-4D97-AF65-F5344CB8AC3E}">
        <p14:creationId xmlns:p14="http://schemas.microsoft.com/office/powerpoint/2010/main" val="2298092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dirty="0"/>
          </a:p>
        </p:txBody>
      </p:sp>
    </p:spTree>
    <p:extLst>
      <p:ext uri="{BB962C8B-B14F-4D97-AF65-F5344CB8AC3E}">
        <p14:creationId xmlns:p14="http://schemas.microsoft.com/office/powerpoint/2010/main" val="2234764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dirty="0"/>
          </a:p>
        </p:txBody>
      </p:sp>
    </p:spTree>
    <p:extLst>
      <p:ext uri="{BB962C8B-B14F-4D97-AF65-F5344CB8AC3E}">
        <p14:creationId xmlns:p14="http://schemas.microsoft.com/office/powerpoint/2010/main" val="1694107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28</a:t>
            </a:fld>
            <a:endParaRPr lang="en-US" dirty="0"/>
          </a:p>
        </p:txBody>
      </p:sp>
    </p:spTree>
    <p:extLst>
      <p:ext uri="{BB962C8B-B14F-4D97-AF65-F5344CB8AC3E}">
        <p14:creationId xmlns:p14="http://schemas.microsoft.com/office/powerpoint/2010/main" val="872450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29</a:t>
            </a:fld>
            <a:endParaRPr lang="en-US" dirty="0"/>
          </a:p>
        </p:txBody>
      </p:sp>
    </p:spTree>
    <p:extLst>
      <p:ext uri="{BB962C8B-B14F-4D97-AF65-F5344CB8AC3E}">
        <p14:creationId xmlns:p14="http://schemas.microsoft.com/office/powerpoint/2010/main" val="267017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t> </a:t>
            </a:r>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dirty="0"/>
          </a:p>
        </p:txBody>
      </p:sp>
    </p:spTree>
    <p:extLst>
      <p:ext uri="{BB962C8B-B14F-4D97-AF65-F5344CB8AC3E}">
        <p14:creationId xmlns:p14="http://schemas.microsoft.com/office/powerpoint/2010/main" val="27465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t>This chapter describes how you can use batch processing to run specific tasks as batch jobs, which can be scheduled and run on a different computer (a batch server). Many tasks in Microsoft Dynamics AX can be run as part of batch jobs. For example, batch jobs can include tasks for printing reports, performing maintenance, or sending electronic documents. By using batch jobs, you can avoid slowing down your computer or the server during typical working hours. </a:t>
            </a:r>
          </a:p>
          <a:p>
            <a:r>
              <a:rPr lang="en-US" dirty="0" smtClean="0"/>
              <a:t>Most batch tasks can be run on a batch server, but some must be run on the client. Tasks that run on the server can run automatically as part of batch jobs, regardless of whether a client is open. However, tasks that run on the client must be run manually by using the </a:t>
            </a:r>
            <a:r>
              <a:rPr lang="en-US" b="1" dirty="0" smtClean="0"/>
              <a:t>Set up batch processing </a:t>
            </a:r>
            <a:r>
              <a:rPr lang="en-US" dirty="0" smtClean="0"/>
              <a:t>form. </a:t>
            </a:r>
          </a:p>
          <a:p>
            <a:endParaRPr lang="en-US" dirty="0" smtClean="0"/>
          </a:p>
          <a:p>
            <a:endParaRPr lang="en-US" dirty="0" smtClean="0"/>
          </a:p>
          <a:p>
            <a:endParaRPr lang="en-US" dirty="0" smtClean="0"/>
          </a:p>
          <a:p>
            <a:endParaRPr lang="en-US" dirty="0" smtClean="0"/>
          </a:p>
          <a:p>
            <a:r>
              <a:rPr lang="en-US" dirty="0" smtClean="0"/>
              <a:t>The tasks in a batch job can run sequentially or at the same time. In addition, you can create dependencies between tasks. This means that you can set up a different sequence of tasks depending on whether an earlier task succeeds or fails. </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dirty="0"/>
          </a:p>
        </p:txBody>
      </p:sp>
      <p:sp>
        <p:nvSpPr>
          <p:cNvPr id="6" name="Rectangle 5"/>
          <p:cNvSpPr/>
          <p:nvPr/>
        </p:nvSpPr>
        <p:spPr>
          <a:xfrm>
            <a:off x="886690" y="5450886"/>
            <a:ext cx="5080000" cy="387939"/>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If a client task is marked Private, only the user who created that task can run it. </a:t>
            </a:r>
            <a:endParaRPr lang="en-US" sz="1100" b="1" dirty="0">
              <a:solidFill>
                <a:schemeClr val="tx1"/>
              </a:solidFill>
            </a:endParaRP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80006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t>You can configure any active AOS as a batch server. To create a dedicated batch server that does not act as an active AOS, you must put the batch server in a cluster separate from the active AOS. You must also make sure that users are not connecting to this dedicated batch server. </a:t>
            </a:r>
          </a:p>
          <a:p>
            <a:endParaRPr lang="en-US" dirty="0" smtClean="0"/>
          </a:p>
          <a:p>
            <a:endParaRPr lang="en-US" dirty="0" smtClean="0"/>
          </a:p>
          <a:p>
            <a:endParaRPr lang="en-US" dirty="0" smtClean="0"/>
          </a:p>
          <a:p>
            <a:r>
              <a:rPr lang="en-US" dirty="0" smtClean="0"/>
              <a:t>The capacity of a batch server is determined based on the maximum number of threads that can run on the AOS, concurrently. Each thread executes one batch task. You can add complex dependencies between, or among, tasks. You can run these tasks in a serial steps or parallel steps, depending on the business logic and requirements. All tasks that do not have any dependencies are considered parallel tasks. </a:t>
            </a:r>
          </a:p>
          <a:p>
            <a:endParaRPr lang="en-US" dirty="0" smtClean="0"/>
          </a:p>
          <a:p>
            <a:r>
              <a:rPr lang="en-US" dirty="0" smtClean="0"/>
              <a:t>AOS</a:t>
            </a:r>
            <a:r>
              <a:rPr lang="en-US" dirty="0"/>
              <a:t> </a:t>
            </a:r>
            <a:r>
              <a:rPr lang="en-US" dirty="0" smtClean="0"/>
              <a:t>instances </a:t>
            </a:r>
            <a:r>
              <a:rPr lang="en-US" dirty="0" smtClean="0"/>
              <a:t>that </a:t>
            </a:r>
            <a:r>
              <a:rPr lang="en-US" dirty="0" smtClean="0"/>
              <a:t>are configured as batch servers periodically check for tasks with a waiting </a:t>
            </a:r>
            <a:r>
              <a:rPr lang="en-US" dirty="0" smtClean="0"/>
              <a:t>status. For tasks waiting to be processed, the </a:t>
            </a:r>
            <a:r>
              <a:rPr lang="en-US" dirty="0" smtClean="0"/>
              <a:t>batch server assigns each parallel task to a thread and starts to process the thread. </a:t>
            </a:r>
          </a:p>
          <a:p>
            <a:endParaRPr lang="en-US" dirty="0" smtClean="0"/>
          </a:p>
          <a:p>
            <a:r>
              <a:rPr lang="en-US" dirty="0" smtClean="0"/>
              <a:t>You can run multiple threads across multiple </a:t>
            </a:r>
            <a:r>
              <a:rPr lang="en-US" dirty="0" smtClean="0"/>
              <a:t>AOS</a:t>
            </a:r>
            <a:r>
              <a:rPr lang="en-US" dirty="0"/>
              <a:t> </a:t>
            </a:r>
            <a:r>
              <a:rPr lang="en-US" dirty="0" smtClean="0"/>
              <a:t>instances</a:t>
            </a:r>
            <a:r>
              <a:rPr lang="en-US" dirty="0" smtClean="0"/>
              <a:t>. </a:t>
            </a:r>
            <a:r>
              <a:rPr lang="en-US" dirty="0" smtClean="0"/>
              <a:t>Each AOS </a:t>
            </a:r>
            <a:r>
              <a:rPr lang="en-US" dirty="0" smtClean="0"/>
              <a:t>instance automatically </a:t>
            </a:r>
            <a:r>
              <a:rPr lang="en-US" dirty="0" smtClean="0"/>
              <a:t>runs multiple threads, depending on </a:t>
            </a:r>
            <a:r>
              <a:rPr lang="en-US" dirty="0" smtClean="0"/>
              <a:t>the capacity </a:t>
            </a:r>
            <a:r>
              <a:rPr lang="en-US" dirty="0" smtClean="0"/>
              <a:t>that is defined in the configuration settings. Therefore, parallel tasks from a job can execute on multiple threads across multiple </a:t>
            </a:r>
            <a:r>
              <a:rPr lang="en-US" dirty="0" smtClean="0"/>
              <a:t>AOS</a:t>
            </a:r>
            <a:r>
              <a:rPr lang="en-US" dirty="0"/>
              <a:t> </a:t>
            </a:r>
            <a:r>
              <a:rPr lang="en-US" dirty="0" smtClean="0"/>
              <a:t>instances</a:t>
            </a:r>
            <a:r>
              <a:rPr lang="en-US" dirty="0" smtClean="0"/>
              <a:t>.</a:t>
            </a:r>
            <a:endParaRPr lang="en-US" dirty="0" smtClean="0"/>
          </a:p>
          <a:p>
            <a:r>
              <a:rPr lang="en-US" dirty="0" smtClean="0"/>
              <a:t> </a:t>
            </a:r>
          </a:p>
          <a:p>
            <a:r>
              <a:rPr lang="en-US" dirty="0" smtClean="0"/>
              <a:t>A batch server checks for available threads once a minute. Therefore, you might have to wait for a minute before you can see a waiting task being picked up for processing by an available thread. </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dirty="0"/>
          </a:p>
        </p:txBody>
      </p:sp>
      <p:sp>
        <p:nvSpPr>
          <p:cNvPr id="6" name="Rectangle 5"/>
          <p:cNvSpPr/>
          <p:nvPr/>
        </p:nvSpPr>
        <p:spPr>
          <a:xfrm>
            <a:off x="889000" y="4511675"/>
            <a:ext cx="5080000" cy="317500"/>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A dedicated load balancer cannot be configured as a batch server. </a:t>
            </a:r>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0158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t>All batch servers can be managed from a single location. </a:t>
            </a:r>
          </a:p>
          <a:p>
            <a:endParaRPr lang="en-US" dirty="0" smtClean="0"/>
          </a:p>
          <a:p>
            <a:r>
              <a:rPr lang="en-US" dirty="0" smtClean="0"/>
              <a:t>One common use of batch servers is to load balance jobs across multiple time zones and servers. You can define the time period during which an AOS acts as a batch server. You can also set the number of threads that the batch server will process during the time period. The applicable time is based on the user's time zone and not on the time zone of the location of the AOS. The time period is configured based on a schedule of start time and end time. </a:t>
            </a:r>
          </a:p>
          <a:p>
            <a:endParaRPr lang="en-US" dirty="0" smtClean="0"/>
          </a:p>
          <a:p>
            <a:r>
              <a:rPr lang="en-US" dirty="0" smtClean="0"/>
              <a:t>Because batch servers are also active AOS’s that service requests from Microsoft Dynamics AX clients and other Microsoft Dynamics AX components, determine carefully when an AOS is available to process batches. </a:t>
            </a:r>
          </a:p>
          <a:p>
            <a:endParaRPr lang="en-US" dirty="0" smtClean="0"/>
          </a:p>
          <a:p>
            <a:r>
              <a:rPr lang="en-US" dirty="0" smtClean="0"/>
              <a:t>For example, a batch server might be set to process only two batch threads from 8:00 to 6:00 P.M. in the time zone that it is located in. But from 6:00 P.M. to 7:30 A.M., it could be set to process 20 threads.</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dirty="0"/>
          </a:p>
        </p:txBody>
      </p:sp>
    </p:spTree>
    <p:extLst>
      <p:ext uri="{BB962C8B-B14F-4D97-AF65-F5344CB8AC3E}">
        <p14:creationId xmlns:p14="http://schemas.microsoft.com/office/powerpoint/2010/main" val="3604507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dirty="0"/>
          </a:p>
        </p:txBody>
      </p:sp>
    </p:spTree>
    <p:extLst>
      <p:ext uri="{BB962C8B-B14F-4D97-AF65-F5344CB8AC3E}">
        <p14:creationId xmlns:p14="http://schemas.microsoft.com/office/powerpoint/2010/main" val="2988770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ea typeface="Segoe UI" pitchFamily="34" charset="0"/>
              </a:rPr>
              <a:t>The following are some points to consider about when each AOS can be available for batch processing:</a:t>
            </a:r>
          </a:p>
          <a:p>
            <a:endParaRPr lang="en-US" dirty="0" smtClean="0">
              <a:ea typeface="Segoe UI" pitchFamily="34" charset="0"/>
            </a:endParaRPr>
          </a:p>
          <a:p>
            <a:pPr marL="171450" lvl="0" indent="-171450">
              <a:buFont typeface="Arial" pitchFamily="34" charset="0"/>
              <a:buChar char="•"/>
            </a:pPr>
            <a:r>
              <a:rPr lang="en-US" dirty="0" smtClean="0">
                <a:ea typeface="Segoe UI" pitchFamily="34" charset="0"/>
              </a:rPr>
              <a:t>An AOS should be excluded from batch processing when it is busy with regular transaction processing.</a:t>
            </a:r>
          </a:p>
          <a:p>
            <a:pPr marL="171450" lvl="0" indent="-171450">
              <a:buFont typeface="Arial" pitchFamily="34" charset="0"/>
              <a:buChar char="•"/>
            </a:pPr>
            <a:r>
              <a:rPr lang="en-US" dirty="0" smtClean="0">
                <a:ea typeface="Segoe UI" pitchFamily="34" charset="0"/>
              </a:rPr>
              <a:t>Schedule batches so that the AOS is available for user traffic during the day and for batch traffic overnight.</a:t>
            </a:r>
          </a:p>
          <a:p>
            <a:pPr marL="171450" lvl="0" indent="-171450">
              <a:buFont typeface="Arial" pitchFamily="34" charset="0"/>
              <a:buChar char="•"/>
            </a:pPr>
            <a:r>
              <a:rPr lang="en-US" dirty="0" smtClean="0">
                <a:ea typeface="Segoe UI" pitchFamily="34" charset="0"/>
              </a:rPr>
              <a:t>If the company has servers in different time zones, they can be set up to process batches during their off-hours.</a:t>
            </a:r>
          </a:p>
          <a:p>
            <a:endParaRPr lang="en-US" b="1" dirty="0" smtClean="0">
              <a:ea typeface="Segoe UI" pitchFamily="34" charset="0"/>
            </a:endParaRPr>
          </a:p>
          <a:p>
            <a:pPr marL="228600" lvl="0" indent="-228600">
              <a:buFont typeface="+mj-lt"/>
              <a:buAutoNum type="arabicPeriod" startAt="2"/>
            </a:pPr>
            <a:endParaRPr lang="en-US" dirty="0" smtClean="0">
              <a:ea typeface="Segoe UI" pitchFamily="34" charset="0"/>
            </a:endParaRPr>
          </a:p>
          <a:p>
            <a:endParaRPr lang="en-US" b="1"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dirty="0"/>
          </a:p>
        </p:txBody>
      </p:sp>
    </p:spTree>
    <p:extLst>
      <p:ext uri="{BB962C8B-B14F-4D97-AF65-F5344CB8AC3E}">
        <p14:creationId xmlns:p14="http://schemas.microsoft.com/office/powerpoint/2010/main" val="3608108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15" r:id="rId10"/>
    <p:sldLayoutId id="2147483816" r:id="rId11"/>
    <p:sldLayoutId id="2147483772" r:id="rId12"/>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blogs.msdn.com/b/axinthefield/archive/2011/03/25/optimizing-ax-batch-performance-using-batch-group-configurations.aspx"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4343400" cy="1828800"/>
          </a:xfrm>
        </p:spPr>
        <p:txBody>
          <a:bodyPr>
            <a:normAutofit fontScale="90000"/>
          </a:bodyPr>
          <a:lstStyle/>
          <a:p>
            <a:r>
              <a:rPr lang="en-US" dirty="0" smtClean="0"/>
              <a:t>Microsoft Dynamics AX </a:t>
            </a:r>
            <a:r>
              <a:rPr lang="en-US" dirty="0"/>
              <a:t>2012 </a:t>
            </a:r>
            <a:r>
              <a:rPr lang="en-US" dirty="0" smtClean="0"/>
              <a:t>Administration Workshop</a:t>
            </a:r>
            <a:br>
              <a:rPr lang="en-US" dirty="0" smtClean="0"/>
            </a:br>
            <a:r>
              <a:rPr lang="en-US" sz="2000" dirty="0" smtClean="0"/>
              <a:t/>
            </a:r>
            <a:br>
              <a:rPr lang="en-US" sz="2000" dirty="0" smtClean="0"/>
            </a:br>
            <a:r>
              <a:rPr lang="en-US" sz="2000" dirty="0"/>
              <a:t>Chapter 7: Manage Batch Processing</a:t>
            </a:r>
            <a:br>
              <a:rPr lang="en-US" sz="2000" dirty="0"/>
            </a:br>
            <a:endParaRPr lang="en-US" sz="2000" dirty="0"/>
          </a:p>
        </p:txBody>
      </p:sp>
      <p:sp>
        <p:nvSpPr>
          <p:cNvPr id="6" name="Text Placeholder 5"/>
          <p:cNvSpPr>
            <a:spLocks noGrp="1"/>
          </p:cNvSpPr>
          <p:nvPr>
            <p:ph type="body" sz="quarter" idx="16"/>
          </p:nvPr>
        </p:nvSpPr>
        <p:spPr/>
        <p:txBody>
          <a:bodyPr/>
          <a:lstStyle/>
          <a:p>
            <a:r>
              <a:rPr lang="en-US" dirty="0"/>
              <a:t>Presenter Name</a:t>
            </a:r>
          </a:p>
          <a:p>
            <a:r>
              <a:rPr lang="en-US" dirty="0"/>
              <a:t>Presenter Title</a:t>
            </a:r>
          </a:p>
          <a:p>
            <a:r>
              <a:rPr lang="en-US" dirty="0"/>
              <a:t>Presenter Company</a:t>
            </a:r>
          </a:p>
          <a:p>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10</a:t>
            </a:fld>
            <a:endParaRPr lang="en-US"/>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4028264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 Batch Server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11</a:t>
            </a:fld>
            <a:endParaRPr lang="en-US"/>
          </a:p>
        </p:txBody>
      </p:sp>
      <p:sp>
        <p:nvSpPr>
          <p:cNvPr id="4" name="Text Placeholder 3"/>
          <p:cNvSpPr>
            <a:spLocks noGrp="1"/>
          </p:cNvSpPr>
          <p:nvPr>
            <p:ph type="body" sz="quarter" idx="12"/>
          </p:nvPr>
        </p:nvSpPr>
        <p:spPr/>
        <p:txBody>
          <a:bodyPr/>
          <a:lstStyle/>
          <a:p>
            <a:pPr lvl="0"/>
            <a:r>
              <a:rPr lang="en-US" b="1" dirty="0"/>
              <a:t>System administration </a:t>
            </a:r>
            <a:r>
              <a:rPr lang="en-US" dirty="0"/>
              <a:t>&gt; </a:t>
            </a:r>
            <a:r>
              <a:rPr lang="en-US" b="1" dirty="0"/>
              <a:t>Setup</a:t>
            </a:r>
            <a:r>
              <a:rPr lang="en-US" dirty="0"/>
              <a:t> &gt; </a:t>
            </a:r>
            <a:r>
              <a:rPr lang="en-US" b="1" dirty="0"/>
              <a:t>System</a:t>
            </a:r>
            <a:r>
              <a:rPr lang="en-US" dirty="0"/>
              <a:t> &gt; </a:t>
            </a:r>
            <a:r>
              <a:rPr lang="en-US" b="1" dirty="0"/>
              <a:t>Server configuration</a:t>
            </a:r>
            <a:r>
              <a:rPr lang="en-US" dirty="0"/>
              <a:t>. </a:t>
            </a:r>
          </a:p>
          <a:p>
            <a:endParaRPr lang="en-US" dirty="0"/>
          </a:p>
        </p:txBody>
      </p:sp>
      <p:pic>
        <p:nvPicPr>
          <p:cNvPr id="5" name="Picture 4"/>
          <p:cNvPicPr>
            <a:picLocks noChangeAspect="1"/>
          </p:cNvPicPr>
          <p:nvPr/>
        </p:nvPicPr>
        <p:blipFill rotWithShape="1">
          <a:blip r:embed="rId3"/>
          <a:srcRect l="32280" r="18574" b="42731"/>
          <a:stretch/>
        </p:blipFill>
        <p:spPr>
          <a:xfrm>
            <a:off x="5638800" y="1123950"/>
            <a:ext cx="3456213" cy="2103782"/>
          </a:xfrm>
          <a:prstGeom prst="rect">
            <a:avLst/>
          </a:prstGeom>
        </p:spPr>
      </p:pic>
      <p:sp>
        <p:nvSpPr>
          <p:cNvPr id="6" name="Rectangle 5"/>
          <p:cNvSpPr/>
          <p:nvPr/>
        </p:nvSpPr>
        <p:spPr>
          <a:xfrm>
            <a:off x="7086599" y="2571750"/>
            <a:ext cx="2008413" cy="313799"/>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AU" dirty="0" err="1" smtClean="0">
              <a:solidFill>
                <a:sysClr val="windowText" lastClr="000000"/>
              </a:solidFill>
            </a:endParaRPr>
          </a:p>
        </p:txBody>
      </p:sp>
      <p:sp>
        <p:nvSpPr>
          <p:cNvPr id="7" name="Rectangle 6"/>
          <p:cNvSpPr/>
          <p:nvPr/>
        </p:nvSpPr>
        <p:spPr>
          <a:xfrm>
            <a:off x="5638801" y="1745720"/>
            <a:ext cx="1143000" cy="237599"/>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AU" dirty="0" err="1" smtClean="0">
              <a:solidFill>
                <a:sysClr val="windowText" lastClr="000000"/>
              </a:solidFill>
            </a:endParaRPr>
          </a:p>
        </p:txBody>
      </p:sp>
    </p:spTree>
    <p:extLst>
      <p:ext uri="{BB962C8B-B14F-4D97-AF65-F5344CB8AC3E}">
        <p14:creationId xmlns:p14="http://schemas.microsoft.com/office/powerpoint/2010/main" val="1193347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Groups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12</a:t>
            </a:fld>
            <a:endParaRPr lang="en-US"/>
          </a:p>
        </p:txBody>
      </p:sp>
      <p:sp>
        <p:nvSpPr>
          <p:cNvPr id="4" name="Content Placeholder 3"/>
          <p:cNvSpPr>
            <a:spLocks noGrp="1"/>
          </p:cNvSpPr>
          <p:nvPr>
            <p:ph sz="quarter" idx="13"/>
          </p:nvPr>
        </p:nvSpPr>
        <p:spPr/>
        <p:txBody>
          <a:bodyPr/>
          <a:lstStyle/>
          <a:p>
            <a:r>
              <a:rPr lang="en-US" dirty="0">
                <a:ea typeface="Segoe UI" pitchFamily="34" charset="0"/>
              </a:rPr>
              <a:t>Used to group and run jobs on a specific batch server or group of batch servers. </a:t>
            </a:r>
          </a:p>
          <a:p>
            <a:r>
              <a:rPr lang="en-US" dirty="0"/>
              <a:t>Provides the ability to isolate one batch workload from another.</a:t>
            </a:r>
          </a:p>
          <a:p>
            <a:endParaRPr lang="en-US" dirty="0"/>
          </a:p>
        </p:txBody>
      </p:sp>
    </p:spTree>
    <p:extLst>
      <p:ext uri="{BB962C8B-B14F-4D97-AF65-F5344CB8AC3E}">
        <p14:creationId xmlns:p14="http://schemas.microsoft.com/office/powerpoint/2010/main" val="963089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Group Impact on Job Concurrency </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13</a:t>
            </a:fld>
            <a:endParaRPr lang="en-US"/>
          </a:p>
        </p:txBody>
      </p:sp>
      <p:sp>
        <p:nvSpPr>
          <p:cNvPr id="4" name="Content Placeholder 3"/>
          <p:cNvSpPr>
            <a:spLocks noGrp="1"/>
          </p:cNvSpPr>
          <p:nvPr>
            <p:ph sz="quarter" idx="13"/>
          </p:nvPr>
        </p:nvSpPr>
        <p:spPr/>
        <p:txBody>
          <a:bodyPr/>
          <a:lstStyle/>
          <a:p>
            <a:r>
              <a:rPr lang="en-US" dirty="0"/>
              <a:t>What impact can batch group configuration have on batch job concurrency? Let’s take a look…</a:t>
            </a:r>
          </a:p>
          <a:p>
            <a:endParaRPr lang="en-US" dirty="0"/>
          </a:p>
          <a:p>
            <a:r>
              <a:rPr lang="en-US" dirty="0"/>
              <a:t>Optimizing AX Batch Performance - Batch Group </a:t>
            </a:r>
            <a:r>
              <a:rPr lang="en-US" dirty="0" smtClean="0"/>
              <a:t>Configuration</a:t>
            </a:r>
            <a:br>
              <a:rPr lang="en-US" dirty="0" smtClean="0"/>
            </a:br>
            <a:r>
              <a:rPr lang="en-US" dirty="0" smtClean="0">
                <a:hlinkClick r:id="rId3"/>
              </a:rPr>
              <a:t>http</a:t>
            </a:r>
            <a:r>
              <a:rPr lang="en-US" dirty="0">
                <a:hlinkClick r:id="rId3"/>
              </a:rPr>
              <a:t>://</a:t>
            </a:r>
            <a:r>
              <a:rPr lang="en-US" dirty="0" smtClean="0">
                <a:hlinkClick r:id="rId3"/>
              </a:rPr>
              <a:t>blogs.msdn.com/b/axinthefield/archive/2011/03/25/optimizing-ax-batch-performance-using-batch-group-configurations.aspx</a:t>
            </a:r>
            <a:endParaRPr lang="en-US" dirty="0"/>
          </a:p>
        </p:txBody>
      </p:sp>
    </p:spTree>
    <p:extLst>
      <p:ext uri="{BB962C8B-B14F-4D97-AF65-F5344CB8AC3E}">
        <p14:creationId xmlns:p14="http://schemas.microsoft.com/office/powerpoint/2010/main" val="1545402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Processing: Invoicing Scenario 1</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14</a:t>
            </a:fld>
            <a:endParaRPr lang="en-US"/>
          </a:p>
        </p:txBody>
      </p:sp>
      <p:sp>
        <p:nvSpPr>
          <p:cNvPr id="4" name="Text Placeholder 3"/>
          <p:cNvSpPr>
            <a:spLocks noGrp="1"/>
          </p:cNvSpPr>
          <p:nvPr>
            <p:ph type="body" sz="quarter" idx="12"/>
          </p:nvPr>
        </p:nvSpPr>
        <p:spPr/>
        <p:txBody>
          <a:bodyPr/>
          <a:lstStyle/>
          <a:p>
            <a:pPr marL="285750" indent="-285750">
              <a:buFont typeface="Arial" pitchFamily="34" charset="0"/>
              <a:buChar char="•"/>
            </a:pPr>
            <a:r>
              <a:rPr lang="en-US" dirty="0" smtClean="0"/>
              <a:t>Two invoicing jobs in the same batch group </a:t>
            </a:r>
          </a:p>
          <a:p>
            <a:pPr marL="285750" indent="-285750">
              <a:buFont typeface="Arial" pitchFamily="34" charset="0"/>
              <a:buChar char="•"/>
            </a:pPr>
            <a:r>
              <a:rPr lang="en-US" dirty="0" smtClean="0"/>
              <a:t>Two batch servers are assigned to the batch group</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206" y="220639"/>
            <a:ext cx="6168166" cy="435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392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Processing: Invoicing Scenario 2</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15</a:t>
            </a:fld>
            <a:endParaRPr lang="en-US"/>
          </a:p>
        </p:txBody>
      </p:sp>
      <p:sp>
        <p:nvSpPr>
          <p:cNvPr id="4" name="Text Placeholder 3"/>
          <p:cNvSpPr>
            <a:spLocks noGrp="1"/>
          </p:cNvSpPr>
          <p:nvPr>
            <p:ph type="body" sz="quarter" idx="12"/>
          </p:nvPr>
        </p:nvSpPr>
        <p:spPr/>
        <p:txBody>
          <a:bodyPr/>
          <a:lstStyle/>
          <a:p>
            <a:pPr marL="285750" indent="-285750">
              <a:buFont typeface="Arial" pitchFamily="34" charset="0"/>
              <a:buChar char="•"/>
            </a:pPr>
            <a:r>
              <a:rPr lang="en-US" dirty="0" smtClean="0"/>
              <a:t>Two invoicing jobs in separate batch groups</a:t>
            </a:r>
          </a:p>
          <a:p>
            <a:pPr marL="285750" indent="-285750">
              <a:buFont typeface="Arial" pitchFamily="34" charset="0"/>
              <a:buChar char="•"/>
            </a:pPr>
            <a:r>
              <a:rPr lang="en-US" dirty="0" smtClean="0"/>
              <a:t>Each batch group has 1 batch server</a:t>
            </a:r>
          </a:p>
        </p:txBody>
      </p:sp>
      <p:pic>
        <p:nvPicPr>
          <p:cNvPr id="5" name="Picture 4"/>
          <p:cNvPicPr>
            <a:picLocks noChangeAspect="1"/>
          </p:cNvPicPr>
          <p:nvPr/>
        </p:nvPicPr>
        <p:blipFill>
          <a:blip r:embed="rId3"/>
          <a:stretch>
            <a:fillRect/>
          </a:stretch>
        </p:blipFill>
        <p:spPr>
          <a:xfrm>
            <a:off x="2750206" y="109341"/>
            <a:ext cx="6194073" cy="4462659"/>
          </a:xfrm>
          <a:prstGeom prst="rect">
            <a:avLst/>
          </a:prstGeom>
        </p:spPr>
      </p:pic>
    </p:spTree>
    <p:extLst>
      <p:ext uri="{BB962C8B-B14F-4D97-AF65-F5344CB8AC3E}">
        <p14:creationId xmlns:p14="http://schemas.microsoft.com/office/powerpoint/2010/main" val="2971550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Batch Group</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16</a:t>
            </a:fld>
            <a:endParaRPr lang="en-US"/>
          </a:p>
        </p:txBody>
      </p:sp>
      <p:sp>
        <p:nvSpPr>
          <p:cNvPr id="4" name="Text Placeholder 3"/>
          <p:cNvSpPr>
            <a:spLocks noGrp="1"/>
          </p:cNvSpPr>
          <p:nvPr>
            <p:ph type="body" sz="quarter" idx="12"/>
          </p:nvPr>
        </p:nvSpPr>
        <p:spPr/>
        <p:txBody>
          <a:bodyPr/>
          <a:lstStyle/>
          <a:p>
            <a:r>
              <a:rPr lang="en-US" dirty="0" smtClean="0">
                <a:ea typeface="Segoe UI" pitchFamily="34" charset="0"/>
              </a:rPr>
              <a:t>Procedure:</a:t>
            </a:r>
            <a:endParaRPr lang="en-US" dirty="0">
              <a:ea typeface="Segoe UI" pitchFamily="34" charset="0"/>
            </a:endParaRPr>
          </a:p>
          <a:p>
            <a:pPr lvl="1"/>
            <a:r>
              <a:rPr lang="en-US" b="1" dirty="0">
                <a:ea typeface="Segoe UI" pitchFamily="34" charset="0"/>
              </a:rPr>
              <a:t>Administration</a:t>
            </a:r>
            <a:r>
              <a:rPr lang="en-US" dirty="0">
                <a:ea typeface="Segoe UI" pitchFamily="34" charset="0"/>
              </a:rPr>
              <a:t> &gt; </a:t>
            </a:r>
            <a:r>
              <a:rPr lang="en-US" b="1" dirty="0">
                <a:ea typeface="Segoe UI" pitchFamily="34" charset="0"/>
              </a:rPr>
              <a:t>Setup</a:t>
            </a:r>
            <a:r>
              <a:rPr lang="en-US" dirty="0">
                <a:ea typeface="Segoe UI" pitchFamily="34" charset="0"/>
              </a:rPr>
              <a:t> &gt; </a:t>
            </a:r>
            <a:r>
              <a:rPr lang="en-US" b="1" dirty="0">
                <a:ea typeface="Segoe UI" pitchFamily="34" charset="0"/>
              </a:rPr>
              <a:t>Batch groups </a:t>
            </a:r>
            <a:endParaRPr lang="en-US" b="1" dirty="0"/>
          </a:p>
          <a:p>
            <a:endParaRPr lang="en-US" dirty="0"/>
          </a:p>
        </p:txBody>
      </p:sp>
      <p:pic>
        <p:nvPicPr>
          <p:cNvPr id="5" name="Picture 4"/>
          <p:cNvPicPr>
            <a:picLocks noChangeAspect="1"/>
          </p:cNvPicPr>
          <p:nvPr/>
        </p:nvPicPr>
        <p:blipFill>
          <a:blip r:embed="rId3"/>
          <a:stretch>
            <a:fillRect/>
          </a:stretch>
        </p:blipFill>
        <p:spPr>
          <a:xfrm>
            <a:off x="5540942" y="971550"/>
            <a:ext cx="3592803" cy="2172549"/>
          </a:xfrm>
          <a:prstGeom prst="rect">
            <a:avLst/>
          </a:prstGeom>
        </p:spPr>
      </p:pic>
      <p:sp>
        <p:nvSpPr>
          <p:cNvPr id="6" name="Rectangle 5"/>
          <p:cNvSpPr/>
          <p:nvPr/>
        </p:nvSpPr>
        <p:spPr>
          <a:xfrm>
            <a:off x="5714999" y="1657350"/>
            <a:ext cx="1066801" cy="171450"/>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AU" dirty="0" err="1" smtClean="0">
              <a:solidFill>
                <a:sysClr val="windowText" lastClr="000000"/>
              </a:solidFill>
            </a:endParaRPr>
          </a:p>
        </p:txBody>
      </p:sp>
      <p:sp>
        <p:nvSpPr>
          <p:cNvPr id="7" name="Rectangle 6"/>
          <p:cNvSpPr/>
          <p:nvPr/>
        </p:nvSpPr>
        <p:spPr>
          <a:xfrm>
            <a:off x="7924801" y="2581275"/>
            <a:ext cx="228599" cy="171450"/>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AU" dirty="0" err="1" smtClean="0">
              <a:solidFill>
                <a:sysClr val="windowText" lastClr="000000"/>
              </a:solidFill>
            </a:endParaRPr>
          </a:p>
        </p:txBody>
      </p:sp>
    </p:spTree>
    <p:extLst>
      <p:ext uri="{BB962C8B-B14F-4D97-AF65-F5344CB8AC3E}">
        <p14:creationId xmlns:p14="http://schemas.microsoft.com/office/powerpoint/2010/main" val="4143917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Jobs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17</a:t>
            </a:fld>
            <a:endParaRPr lang="en-US"/>
          </a:p>
        </p:txBody>
      </p:sp>
      <p:sp>
        <p:nvSpPr>
          <p:cNvPr id="4" name="Content Placeholder 3"/>
          <p:cNvSpPr>
            <a:spLocks noGrp="1"/>
          </p:cNvSpPr>
          <p:nvPr>
            <p:ph sz="quarter" idx="13"/>
          </p:nvPr>
        </p:nvSpPr>
        <p:spPr/>
        <p:txBody>
          <a:bodyPr/>
          <a:lstStyle/>
          <a:p>
            <a:r>
              <a:rPr lang="en-US" dirty="0"/>
              <a:t>A group of tasks that are submitted to an AOS instance for automatic processing.  </a:t>
            </a:r>
          </a:p>
          <a:p>
            <a:r>
              <a:rPr lang="en-US" dirty="0"/>
              <a:t>Dependencies can be created between tasks in a job. </a:t>
            </a:r>
          </a:p>
          <a:p>
            <a:r>
              <a:rPr lang="en-US" dirty="0">
                <a:ea typeface="Segoe UI" pitchFamily="34" charset="0"/>
              </a:rPr>
              <a:t>Batch jobs run with the security credentials of the user who created the job. </a:t>
            </a:r>
          </a:p>
          <a:p>
            <a:pPr lvl="1"/>
            <a:r>
              <a:rPr lang="en-US" dirty="0">
                <a:ea typeface="Segoe UI" pitchFamily="34" charset="0"/>
              </a:rPr>
              <a:t>Users cannot create batch jobs to run tasks they are not allowed to run in the </a:t>
            </a:r>
            <a:r>
              <a:rPr lang="en-US" dirty="0" smtClean="0">
                <a:ea typeface="Segoe UI" pitchFamily="34" charset="0"/>
              </a:rPr>
              <a:t>Microsoft Dynamics </a:t>
            </a:r>
            <a:r>
              <a:rPr lang="en-US" dirty="0">
                <a:ea typeface="Segoe UI" pitchFamily="34" charset="0"/>
              </a:rPr>
              <a:t>AX client.</a:t>
            </a:r>
          </a:p>
          <a:p>
            <a:endParaRPr lang="en-US" dirty="0"/>
          </a:p>
        </p:txBody>
      </p:sp>
    </p:spTree>
    <p:extLst>
      <p:ext uri="{BB962C8B-B14F-4D97-AF65-F5344CB8AC3E}">
        <p14:creationId xmlns:p14="http://schemas.microsoft.com/office/powerpoint/2010/main" val="2969720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a Batch Job</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18</a:t>
            </a:fld>
            <a:endParaRPr lang="en-US"/>
          </a:p>
        </p:txBody>
      </p:sp>
      <p:sp>
        <p:nvSpPr>
          <p:cNvPr id="4" name="Text Placeholder 3"/>
          <p:cNvSpPr>
            <a:spLocks noGrp="1"/>
          </p:cNvSpPr>
          <p:nvPr>
            <p:ph type="body" sz="quarter" idx="12"/>
          </p:nvPr>
        </p:nvSpPr>
        <p:spPr/>
        <p:txBody>
          <a:bodyPr/>
          <a:lstStyle/>
          <a:p>
            <a:r>
              <a:rPr lang="en-US" dirty="0" smtClean="0"/>
              <a:t>Procedure</a:t>
            </a:r>
          </a:p>
          <a:p>
            <a:r>
              <a:rPr lang="en-US" b="1" dirty="0" smtClean="0"/>
              <a:t>System administration </a:t>
            </a:r>
            <a:r>
              <a:rPr lang="en-US" dirty="0" smtClean="0"/>
              <a:t>&gt; </a:t>
            </a:r>
            <a:r>
              <a:rPr lang="en-US" b="1" dirty="0" smtClean="0"/>
              <a:t>Inquiries</a:t>
            </a:r>
            <a:r>
              <a:rPr lang="en-US" dirty="0" smtClean="0"/>
              <a:t> &gt; </a:t>
            </a:r>
            <a:r>
              <a:rPr lang="en-US" b="1" dirty="0" smtClean="0"/>
              <a:t>Batch job</a:t>
            </a:r>
          </a:p>
          <a:p>
            <a:endParaRPr lang="en-US" dirty="0"/>
          </a:p>
        </p:txBody>
      </p:sp>
      <p:pic>
        <p:nvPicPr>
          <p:cNvPr id="5" name="Picture 4"/>
          <p:cNvPicPr>
            <a:picLocks noChangeAspect="1"/>
          </p:cNvPicPr>
          <p:nvPr/>
        </p:nvPicPr>
        <p:blipFill>
          <a:blip r:embed="rId3"/>
          <a:stretch>
            <a:fillRect/>
          </a:stretch>
        </p:blipFill>
        <p:spPr>
          <a:xfrm>
            <a:off x="5579021" y="1036866"/>
            <a:ext cx="3511898" cy="1737925"/>
          </a:xfrm>
          <a:prstGeom prst="rect">
            <a:avLst/>
          </a:prstGeom>
          <a:noFill/>
          <a:ln>
            <a:noFill/>
          </a:ln>
        </p:spPr>
      </p:pic>
    </p:spTree>
    <p:extLst>
      <p:ext uri="{BB962C8B-B14F-4D97-AF65-F5344CB8AC3E}">
        <p14:creationId xmlns:p14="http://schemas.microsoft.com/office/powerpoint/2010/main" val="1074539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Tasks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19</a:t>
            </a:fld>
            <a:endParaRPr lang="en-US"/>
          </a:p>
        </p:txBody>
      </p:sp>
      <p:sp>
        <p:nvSpPr>
          <p:cNvPr id="4" name="Content Placeholder 3"/>
          <p:cNvSpPr>
            <a:spLocks noGrp="1"/>
          </p:cNvSpPr>
          <p:nvPr>
            <p:ph sz="quarter" idx="13"/>
          </p:nvPr>
        </p:nvSpPr>
        <p:spPr/>
        <p:txBody>
          <a:bodyPr/>
          <a:lstStyle/>
          <a:p>
            <a:r>
              <a:rPr lang="en-US" dirty="0"/>
              <a:t>Batch tasks are added to a batch job. </a:t>
            </a:r>
          </a:p>
          <a:p>
            <a:r>
              <a:rPr lang="en-US" u="sng" dirty="0" smtClean="0"/>
              <a:t>Single-threaded</a:t>
            </a:r>
            <a:r>
              <a:rPr lang="en-US" dirty="0" smtClean="0"/>
              <a:t> </a:t>
            </a:r>
            <a:r>
              <a:rPr lang="en-US" dirty="0"/>
              <a:t>tasks (classes) always use only a single batch thread regardless of how many are available. All processing is serial for this type of task.</a:t>
            </a:r>
          </a:p>
          <a:p>
            <a:r>
              <a:rPr lang="en-US" u="sng" dirty="0"/>
              <a:t>Multi-threaded</a:t>
            </a:r>
            <a:r>
              <a:rPr lang="en-US" dirty="0"/>
              <a:t> tasks (classes) will use all available threads to process the </a:t>
            </a:r>
            <a:r>
              <a:rPr lang="en-US" dirty="0" smtClean="0"/>
              <a:t>workload, </a:t>
            </a:r>
            <a:r>
              <a:rPr lang="en-US" dirty="0"/>
              <a:t>in </a:t>
            </a:r>
            <a:r>
              <a:rPr lang="en-US" dirty="0" smtClean="0"/>
              <a:t>parallel, </a:t>
            </a:r>
            <a:r>
              <a:rPr lang="en-US" dirty="0"/>
              <a:t>based on the batch group configuration. Invoicing and AIF inbound processing are examples.</a:t>
            </a:r>
          </a:p>
          <a:p>
            <a:endParaRPr lang="en-US" dirty="0"/>
          </a:p>
        </p:txBody>
      </p:sp>
    </p:spTree>
    <p:extLst>
      <p:ext uri="{BB962C8B-B14F-4D97-AF65-F5344CB8AC3E}">
        <p14:creationId xmlns:p14="http://schemas.microsoft.com/office/powerpoint/2010/main" val="1453801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a:t>
            </a:r>
            <a:r>
              <a:rPr lang="en-US" sz="1500" dirty="0" smtClean="0">
                <a:solidFill>
                  <a:srgbClr val="277EB5"/>
                </a:solidFill>
              </a:rPr>
              <a:t>2013 </a:t>
            </a:r>
            <a:r>
              <a:rPr lang="en-US" sz="1500" dirty="0">
                <a:solidFill>
                  <a:srgbClr val="277EB5"/>
                </a:solidFill>
              </a:rPr>
              <a:t>Microsoft Corporation. All rights reserved.</a:t>
            </a:r>
          </a:p>
          <a:p>
            <a:pPr lvl="0"/>
            <a:r>
              <a:rPr lang="en-US" sz="1900" dirty="0" smtClean="0"/>
              <a:t>Microsoft </a:t>
            </a:r>
            <a:r>
              <a:rPr lang="en-US" sz="19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19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1900" dirty="0"/>
              <a:t>For more information, see </a:t>
            </a:r>
            <a:r>
              <a:rPr lang="en-US" sz="1900" b="1" dirty="0"/>
              <a:t>Use of Microsoft Copyrighted Content </a:t>
            </a:r>
            <a:r>
              <a:rPr lang="en-US" sz="1900" dirty="0"/>
              <a:t>at</a:t>
            </a:r>
            <a:br>
              <a:rPr lang="en-US" sz="1900" dirty="0"/>
            </a:br>
            <a:r>
              <a:rPr lang="en-US" sz="1900" i="1" dirty="0">
                <a:hlinkClick r:id="rId3"/>
              </a:rPr>
              <a:t>http</a:t>
            </a:r>
            <a:r>
              <a:rPr lang="en-US" sz="1900" dirty="0">
                <a:hlinkClick r:id="rId3"/>
              </a:rPr>
              <a:t>://www.microsoft.com/about/legal/permissions/</a:t>
            </a:r>
            <a:endParaRPr lang="en-US" sz="1900" dirty="0"/>
          </a:p>
          <a:p>
            <a:pPr lvl="0"/>
            <a:r>
              <a:rPr lang="en-US" sz="1900" dirty="0"/>
              <a:t>Microsoft</a:t>
            </a:r>
            <a:r>
              <a:rPr lang="en-US" sz="1900" dirty="0" smtClean="0"/>
              <a:t>® and </a:t>
            </a:r>
            <a:r>
              <a:rPr lang="en-US" sz="1900" dirty="0"/>
              <a:t>Microsoft </a:t>
            </a:r>
            <a:r>
              <a:rPr lang="en-US" sz="1900" dirty="0" smtClean="0"/>
              <a:t>Dynamics®</a:t>
            </a:r>
            <a:r>
              <a:rPr lang="en-US" sz="1900" dirty="0" smtClean="0">
                <a:solidFill>
                  <a:srgbClr val="FF0000"/>
                </a:solidFill>
              </a:rPr>
              <a:t> </a:t>
            </a:r>
            <a:r>
              <a:rPr lang="en-US" sz="1900" dirty="0"/>
              <a:t>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1900" dirty="0" smtClean="0"/>
              <a:t>.</a:t>
            </a:r>
            <a:endParaRPr lang="en-US" sz="1900" dirty="0"/>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 Batch Tasks to a Job</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20</a:t>
            </a:fld>
            <a:endParaRPr lang="en-US"/>
          </a:p>
        </p:txBody>
      </p:sp>
      <p:sp>
        <p:nvSpPr>
          <p:cNvPr id="4" name="Text Placeholder 3"/>
          <p:cNvSpPr>
            <a:spLocks noGrp="1"/>
          </p:cNvSpPr>
          <p:nvPr>
            <p:ph type="body" sz="quarter" idx="12"/>
          </p:nvPr>
        </p:nvSpPr>
        <p:spPr/>
        <p:txBody>
          <a:bodyPr/>
          <a:lstStyle/>
          <a:p>
            <a:r>
              <a:rPr lang="en-US" dirty="0" smtClean="0"/>
              <a:t>Procedure</a:t>
            </a:r>
          </a:p>
          <a:p>
            <a:pPr lvl="1"/>
            <a:r>
              <a:rPr lang="en-US" b="1" dirty="0" smtClean="0"/>
              <a:t>System administration </a:t>
            </a:r>
            <a:r>
              <a:rPr lang="en-US" dirty="0" smtClean="0"/>
              <a:t>&gt; </a:t>
            </a:r>
            <a:r>
              <a:rPr lang="en-US" b="1" dirty="0" smtClean="0"/>
              <a:t>Inquiries </a:t>
            </a:r>
            <a:r>
              <a:rPr lang="en-US" dirty="0" smtClean="0"/>
              <a:t>&gt; </a:t>
            </a:r>
            <a:r>
              <a:rPr lang="en-US" b="1" dirty="0" smtClean="0"/>
              <a:t>Batch jobs </a:t>
            </a:r>
            <a:r>
              <a:rPr lang="en-US" dirty="0" smtClean="0"/>
              <a:t>&gt; </a:t>
            </a:r>
            <a:r>
              <a:rPr lang="en-US" b="1" dirty="0" smtClean="0"/>
              <a:t>View tasks</a:t>
            </a:r>
            <a:endParaRPr lang="en-US" b="1" dirty="0"/>
          </a:p>
        </p:txBody>
      </p:sp>
      <p:pic>
        <p:nvPicPr>
          <p:cNvPr id="5" name="Picture 4"/>
          <p:cNvPicPr>
            <a:picLocks noChangeAspect="1"/>
          </p:cNvPicPr>
          <p:nvPr/>
        </p:nvPicPr>
        <p:blipFill>
          <a:blip r:embed="rId3"/>
          <a:stretch>
            <a:fillRect/>
          </a:stretch>
        </p:blipFill>
        <p:spPr>
          <a:xfrm>
            <a:off x="5536018" y="985109"/>
            <a:ext cx="3600926" cy="672241"/>
          </a:xfrm>
          <a:prstGeom prst="rect">
            <a:avLst/>
          </a:prstGeom>
        </p:spPr>
      </p:pic>
    </p:spTree>
    <p:extLst>
      <p:ext uri="{BB962C8B-B14F-4D97-AF65-F5344CB8AC3E}">
        <p14:creationId xmlns:p14="http://schemas.microsoft.com/office/powerpoint/2010/main" val="1459228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Processing of Dependent Tasks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21</a:t>
            </a:fld>
            <a:endParaRPr lang="en-US"/>
          </a:p>
        </p:txBody>
      </p:sp>
      <p:sp>
        <p:nvSpPr>
          <p:cNvPr id="4" name="Text Placeholder 3"/>
          <p:cNvSpPr>
            <a:spLocks noGrp="1"/>
          </p:cNvSpPr>
          <p:nvPr>
            <p:ph type="body" sz="quarter" idx="12"/>
          </p:nvPr>
        </p:nvSpPr>
        <p:spPr/>
        <p:txBody>
          <a:bodyPr/>
          <a:lstStyle/>
          <a:p>
            <a:r>
              <a:rPr lang="en-US" dirty="0"/>
              <a:t>Batch tasks can be dependent on other tasks</a:t>
            </a:r>
          </a:p>
          <a:p>
            <a:endParaRPr lang="en-US" dirty="0"/>
          </a:p>
        </p:txBody>
      </p:sp>
      <p:pic>
        <p:nvPicPr>
          <p:cNvPr id="5" name="Picture 4"/>
          <p:cNvPicPr>
            <a:picLocks noChangeAspect="1"/>
          </p:cNvPicPr>
          <p:nvPr/>
        </p:nvPicPr>
        <p:blipFill>
          <a:blip r:embed="rId3"/>
          <a:stretch>
            <a:fillRect/>
          </a:stretch>
        </p:blipFill>
        <p:spPr>
          <a:xfrm>
            <a:off x="2750206" y="371492"/>
            <a:ext cx="5761219" cy="4200508"/>
          </a:xfrm>
          <a:prstGeom prst="rect">
            <a:avLst/>
          </a:prstGeom>
        </p:spPr>
      </p:pic>
    </p:spTree>
    <p:extLst>
      <p:ext uri="{BB962C8B-B14F-4D97-AF65-F5344CB8AC3E}">
        <p14:creationId xmlns:p14="http://schemas.microsoft.com/office/powerpoint/2010/main" val="2770946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and Private Tasks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22</a:t>
            </a:fld>
            <a:endParaRPr lang="en-US"/>
          </a:p>
        </p:txBody>
      </p:sp>
      <p:sp>
        <p:nvSpPr>
          <p:cNvPr id="4" name="Content Placeholder 3"/>
          <p:cNvSpPr>
            <a:spLocks noGrp="1"/>
          </p:cNvSpPr>
          <p:nvPr>
            <p:ph sz="quarter" idx="13"/>
          </p:nvPr>
        </p:nvSpPr>
        <p:spPr/>
        <p:txBody>
          <a:bodyPr/>
          <a:lstStyle/>
          <a:p>
            <a:r>
              <a:rPr lang="en-US" dirty="0"/>
              <a:t>Batch jobs contain tasks that are designated to run on either the client computer or the server computer. </a:t>
            </a:r>
          </a:p>
          <a:p>
            <a:pPr lvl="1"/>
            <a:r>
              <a:rPr lang="en-US" dirty="0"/>
              <a:t>Tasks that run on the server can run automatically as part of batch jobs, regardless of whether a client is running. </a:t>
            </a:r>
          </a:p>
          <a:p>
            <a:pPr lvl="1"/>
            <a:r>
              <a:rPr lang="en-US" dirty="0"/>
              <a:t>However, tasks that run on the client must be run manually by using the </a:t>
            </a:r>
            <a:r>
              <a:rPr lang="en-US" b="1" dirty="0"/>
              <a:t>Set up batch processing </a:t>
            </a:r>
            <a:r>
              <a:rPr lang="en-US" dirty="0" smtClean="0"/>
              <a:t>form.</a:t>
            </a:r>
            <a:endParaRPr lang="en-US" dirty="0"/>
          </a:p>
          <a:p>
            <a:r>
              <a:rPr lang="en-US" dirty="0"/>
              <a:t>Client jobs may be marked as private. Because they run on the client, private jobs are not run </a:t>
            </a:r>
            <a:r>
              <a:rPr lang="en-US" dirty="0" smtClean="0"/>
              <a:t>automatically </a:t>
            </a:r>
            <a:r>
              <a:rPr lang="en-US" dirty="0"/>
              <a:t>and can be run only by the user who scheduled them. </a:t>
            </a:r>
          </a:p>
          <a:p>
            <a:endParaRPr lang="en-US" dirty="0"/>
          </a:p>
        </p:txBody>
      </p:sp>
    </p:spTree>
    <p:extLst>
      <p:ext uri="{BB962C8B-B14F-4D97-AF65-F5344CB8AC3E}">
        <p14:creationId xmlns:p14="http://schemas.microsoft.com/office/powerpoint/2010/main" val="1427038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Client and Private Tasks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23</a:t>
            </a:fld>
            <a:endParaRPr lang="en-US"/>
          </a:p>
        </p:txBody>
      </p:sp>
      <p:sp>
        <p:nvSpPr>
          <p:cNvPr id="4" name="Text Placeholder 3"/>
          <p:cNvSpPr>
            <a:spLocks noGrp="1"/>
          </p:cNvSpPr>
          <p:nvPr>
            <p:ph type="body" sz="quarter" idx="12"/>
          </p:nvPr>
        </p:nvSpPr>
        <p:spPr/>
        <p:txBody>
          <a:bodyPr/>
          <a:lstStyle/>
          <a:p>
            <a:r>
              <a:rPr lang="en-US" dirty="0" smtClean="0"/>
              <a:t>Procedure</a:t>
            </a:r>
          </a:p>
          <a:p>
            <a:pPr lvl="1"/>
            <a:r>
              <a:rPr lang="en-US" b="1" dirty="0" smtClean="0"/>
              <a:t>Organization administration </a:t>
            </a:r>
            <a:r>
              <a:rPr lang="en-US" dirty="0" smtClean="0"/>
              <a:t>&gt; </a:t>
            </a:r>
            <a:r>
              <a:rPr lang="en-US" b="1" dirty="0" smtClean="0"/>
              <a:t>Periodic </a:t>
            </a:r>
            <a:r>
              <a:rPr lang="en-US" dirty="0" smtClean="0"/>
              <a:t>&gt; </a:t>
            </a:r>
            <a:r>
              <a:rPr lang="en-US" b="1" dirty="0" smtClean="0"/>
              <a:t>Batch processing</a:t>
            </a:r>
            <a:endParaRPr lang="en-US" b="1" dirty="0"/>
          </a:p>
        </p:txBody>
      </p:sp>
      <p:pic>
        <p:nvPicPr>
          <p:cNvPr id="6" name="Picture 5"/>
          <p:cNvPicPr>
            <a:picLocks noChangeAspect="1"/>
          </p:cNvPicPr>
          <p:nvPr/>
        </p:nvPicPr>
        <p:blipFill>
          <a:blip r:embed="rId3"/>
          <a:stretch>
            <a:fillRect/>
          </a:stretch>
        </p:blipFill>
        <p:spPr>
          <a:xfrm>
            <a:off x="6172200" y="1352550"/>
            <a:ext cx="1981200" cy="2066925"/>
          </a:xfrm>
          <a:prstGeom prst="rect">
            <a:avLst/>
          </a:prstGeom>
        </p:spPr>
      </p:pic>
    </p:spTree>
    <p:extLst>
      <p:ext uri="{BB962C8B-B14F-4D97-AF65-F5344CB8AC3E}">
        <p14:creationId xmlns:p14="http://schemas.microsoft.com/office/powerpoint/2010/main" val="291386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Batch Jobs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24</a:t>
            </a:fld>
            <a:endParaRPr lang="en-US"/>
          </a:p>
        </p:txBody>
      </p:sp>
      <p:sp>
        <p:nvSpPr>
          <p:cNvPr id="4" name="Content Placeholder 3"/>
          <p:cNvSpPr>
            <a:spLocks noGrp="1"/>
          </p:cNvSpPr>
          <p:nvPr>
            <p:ph sz="quarter" idx="13"/>
          </p:nvPr>
        </p:nvSpPr>
        <p:spPr/>
        <p:txBody>
          <a:bodyPr/>
          <a:lstStyle/>
          <a:p>
            <a:r>
              <a:rPr lang="en-US" dirty="0"/>
              <a:t>It is good practice to periodically delete old Batch job data from the BATCH, BATCHJOB, BATCHHISTORY, and BATCHJOBHISTORY </a:t>
            </a:r>
            <a:r>
              <a:rPr lang="en-US" dirty="0" smtClean="0"/>
              <a:t>tables:</a:t>
            </a:r>
            <a:endParaRPr lang="en-US" dirty="0"/>
          </a:p>
          <a:p>
            <a:pPr lvl="1"/>
            <a:r>
              <a:rPr lang="en-US" b="1" dirty="0">
                <a:ea typeface="Segoe UI" pitchFamily="34" charset="0"/>
              </a:rPr>
              <a:t>System </a:t>
            </a:r>
            <a:r>
              <a:rPr lang="en-US" b="1" dirty="0" smtClean="0">
                <a:ea typeface="Segoe UI" pitchFamily="34" charset="0"/>
              </a:rPr>
              <a:t>administration </a:t>
            </a:r>
            <a:r>
              <a:rPr lang="en-US" dirty="0" smtClean="0">
                <a:ea typeface="Segoe UI" pitchFamily="34" charset="0"/>
              </a:rPr>
              <a:t>&gt; </a:t>
            </a:r>
            <a:r>
              <a:rPr lang="en-US" b="1" dirty="0" smtClean="0">
                <a:ea typeface="Segoe UI" pitchFamily="34" charset="0"/>
              </a:rPr>
              <a:t>Inquiries</a:t>
            </a:r>
            <a:r>
              <a:rPr lang="en-US" dirty="0" smtClean="0">
                <a:ea typeface="Segoe UI" pitchFamily="34" charset="0"/>
              </a:rPr>
              <a:t> &gt; </a:t>
            </a:r>
            <a:r>
              <a:rPr lang="en-US" b="1" dirty="0" smtClean="0">
                <a:ea typeface="Segoe UI" pitchFamily="34" charset="0"/>
              </a:rPr>
              <a:t>Batch job </a:t>
            </a:r>
            <a:r>
              <a:rPr lang="en-US" dirty="0" smtClean="0">
                <a:ea typeface="Segoe UI" pitchFamily="34" charset="0"/>
              </a:rPr>
              <a:t>&gt; </a:t>
            </a:r>
            <a:r>
              <a:rPr lang="en-US" b="1" dirty="0" smtClean="0">
                <a:ea typeface="Segoe UI" pitchFamily="34" charset="0"/>
              </a:rPr>
              <a:t>Delete</a:t>
            </a:r>
            <a:endParaRPr lang="en-US" b="1" dirty="0">
              <a:ea typeface="Segoe UI" pitchFamily="34" charset="0"/>
            </a:endParaRPr>
          </a:p>
          <a:p>
            <a:pPr lvl="1"/>
            <a:r>
              <a:rPr lang="en-US" b="1" dirty="0">
                <a:ea typeface="Segoe UI" pitchFamily="34" charset="0"/>
              </a:rPr>
              <a:t>System </a:t>
            </a:r>
            <a:r>
              <a:rPr lang="en-US" b="1" dirty="0" smtClean="0">
                <a:ea typeface="Segoe UI" pitchFamily="34" charset="0"/>
              </a:rPr>
              <a:t>administration </a:t>
            </a:r>
            <a:r>
              <a:rPr lang="en-US" dirty="0" smtClean="0">
                <a:ea typeface="Segoe UI" pitchFamily="34" charset="0"/>
              </a:rPr>
              <a:t>&gt; </a:t>
            </a:r>
            <a:r>
              <a:rPr lang="en-US" b="1" dirty="0" smtClean="0">
                <a:ea typeface="Segoe UI" pitchFamily="34" charset="0"/>
              </a:rPr>
              <a:t>Inquiries</a:t>
            </a:r>
            <a:r>
              <a:rPr lang="en-US" dirty="0" smtClean="0">
                <a:ea typeface="Segoe UI" pitchFamily="34" charset="0"/>
              </a:rPr>
              <a:t> &gt; </a:t>
            </a:r>
            <a:r>
              <a:rPr lang="en-US" b="1" dirty="0" smtClean="0">
                <a:ea typeface="Segoe UI" pitchFamily="34" charset="0"/>
              </a:rPr>
              <a:t>Batch </a:t>
            </a:r>
            <a:r>
              <a:rPr lang="en-US" b="1" dirty="0">
                <a:ea typeface="Segoe UI" pitchFamily="34" charset="0"/>
              </a:rPr>
              <a:t>job </a:t>
            </a:r>
            <a:r>
              <a:rPr lang="en-US" b="1" dirty="0" smtClean="0">
                <a:ea typeface="Segoe UI" pitchFamily="34" charset="0"/>
              </a:rPr>
              <a:t>history </a:t>
            </a:r>
            <a:r>
              <a:rPr lang="en-US" dirty="0" smtClean="0">
                <a:ea typeface="Segoe UI" pitchFamily="34" charset="0"/>
              </a:rPr>
              <a:t>&gt; </a:t>
            </a:r>
            <a:r>
              <a:rPr lang="en-US" b="1" dirty="0" smtClean="0">
                <a:ea typeface="Segoe UI" pitchFamily="34" charset="0"/>
              </a:rPr>
              <a:t>Delete</a:t>
            </a:r>
            <a:endParaRPr lang="en-US" b="1" dirty="0">
              <a:ea typeface="Segoe UI" pitchFamily="34" charset="0"/>
            </a:endParaRPr>
          </a:p>
        </p:txBody>
      </p:sp>
    </p:spTree>
    <p:extLst>
      <p:ext uri="{BB962C8B-B14F-4D97-AF65-F5344CB8AC3E}">
        <p14:creationId xmlns:p14="http://schemas.microsoft.com/office/powerpoint/2010/main" val="3597903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Knowledge</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25</a:t>
            </a:fld>
            <a:endParaRPr lang="en-US"/>
          </a:p>
        </p:txBody>
      </p:sp>
      <p:sp>
        <p:nvSpPr>
          <p:cNvPr id="4" name="Content Placeholder 3"/>
          <p:cNvSpPr>
            <a:spLocks noGrp="1"/>
          </p:cNvSpPr>
          <p:nvPr>
            <p:ph sz="quarter" idx="13"/>
          </p:nvPr>
        </p:nvSpPr>
        <p:spPr/>
        <p:txBody>
          <a:bodyPr/>
          <a:lstStyle/>
          <a:p>
            <a:r>
              <a:rPr lang="en-US" dirty="0"/>
              <a:t>The class will complete this section</a:t>
            </a:r>
          </a:p>
          <a:p>
            <a:endParaRPr lang="en-US" dirty="0"/>
          </a:p>
        </p:txBody>
      </p:sp>
    </p:spTree>
    <p:extLst>
      <p:ext uri="{BB962C8B-B14F-4D97-AF65-F5344CB8AC3E}">
        <p14:creationId xmlns:p14="http://schemas.microsoft.com/office/powerpoint/2010/main" val="2898925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Review</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26</a:t>
            </a:fld>
            <a:endParaRPr lang="en-US"/>
          </a:p>
        </p:txBody>
      </p:sp>
      <p:sp>
        <p:nvSpPr>
          <p:cNvPr id="4" name="Content Placeholder 3"/>
          <p:cNvSpPr>
            <a:spLocks noGrp="1"/>
          </p:cNvSpPr>
          <p:nvPr>
            <p:ph sz="quarter" idx="13"/>
          </p:nvPr>
        </p:nvSpPr>
        <p:spPr/>
        <p:txBody>
          <a:bodyPr>
            <a:normAutofit lnSpcReduction="10000"/>
          </a:bodyPr>
          <a:lstStyle/>
          <a:p>
            <a:r>
              <a:rPr lang="en-US" dirty="0" smtClean="0"/>
              <a:t>Fill in the blanks to test your knowledge of batch processing.</a:t>
            </a:r>
          </a:p>
          <a:p>
            <a:pPr lvl="1"/>
            <a:endParaRPr lang="en-US" dirty="0" smtClean="0"/>
          </a:p>
          <a:p>
            <a:pPr marL="608012" lvl="1" indent="-342900">
              <a:buFont typeface="+mj-lt"/>
              <a:buAutoNum type="arabicPeriod"/>
            </a:pPr>
            <a:r>
              <a:rPr lang="en-US" dirty="0" smtClean="0"/>
              <a:t>Used to combine and run selected tasks on a specific batch server. _____ </a:t>
            </a:r>
          </a:p>
          <a:p>
            <a:pPr marL="608012" lvl="1" indent="-342900">
              <a:buFont typeface="+mj-lt"/>
              <a:buAutoNum type="arabicPeriod"/>
            </a:pPr>
            <a:endParaRPr lang="en-US" dirty="0" smtClean="0"/>
          </a:p>
          <a:p>
            <a:pPr marL="608012" lvl="1" indent="-342900">
              <a:buFont typeface="+mj-lt"/>
              <a:buAutoNum type="arabicPeriod"/>
            </a:pPr>
            <a:r>
              <a:rPr lang="en-US" dirty="0" smtClean="0"/>
              <a:t>A group of tasks that are submitted to an AOS instance for automatic processing. _____ </a:t>
            </a:r>
          </a:p>
          <a:p>
            <a:pPr marL="608012" lvl="1" indent="-342900">
              <a:buFont typeface="+mj-lt"/>
              <a:buAutoNum type="arabicPeriod"/>
            </a:pPr>
            <a:endParaRPr lang="en-US" dirty="0" smtClean="0"/>
          </a:p>
          <a:p>
            <a:pPr marL="608012" lvl="1" indent="-342900">
              <a:buFont typeface="+mj-lt"/>
              <a:buAutoNum type="arabicPeriod"/>
            </a:pPr>
            <a:r>
              <a:rPr lang="en-US" dirty="0" smtClean="0"/>
              <a:t>The computer where batch jobs are executed. _____ </a:t>
            </a:r>
          </a:p>
          <a:p>
            <a:pPr marL="608012" lvl="1" indent="-342900">
              <a:buFont typeface="+mj-lt"/>
              <a:buAutoNum type="arabicPeriod"/>
            </a:pPr>
            <a:endParaRPr lang="en-US" dirty="0" smtClean="0"/>
          </a:p>
          <a:p>
            <a:pPr marL="608012" lvl="1" indent="-342900">
              <a:buFont typeface="+mj-lt"/>
              <a:buAutoNum type="arabicPeriod"/>
            </a:pPr>
            <a:r>
              <a:rPr lang="en-US" dirty="0" smtClean="0"/>
              <a:t>The ____ in a batch job can run sequentially or simultaneously. </a:t>
            </a:r>
          </a:p>
          <a:p>
            <a:pPr marL="608012" lvl="1" indent="-342900">
              <a:buFont typeface="+mj-lt"/>
              <a:buAutoNum type="arabicPeriod"/>
            </a:pPr>
            <a:endParaRPr lang="en-US" dirty="0" smtClean="0"/>
          </a:p>
          <a:p>
            <a:pPr marL="608012" lvl="1" indent="-342900">
              <a:buFont typeface="+mj-lt"/>
              <a:buAutoNum type="arabicPeriod"/>
            </a:pPr>
            <a:r>
              <a:rPr lang="en-US" dirty="0" smtClean="0"/>
              <a:t>Use this to set up frequency and duration of batch jobs. _____ </a:t>
            </a:r>
          </a:p>
          <a:p>
            <a:pPr marL="608012" lvl="1" indent="-342900">
              <a:buFont typeface="+mj-lt"/>
              <a:buAutoNum type="arabicPeriod"/>
            </a:pPr>
            <a:endParaRPr lang="en-US" dirty="0" smtClean="0"/>
          </a:p>
          <a:p>
            <a:pPr marL="608012" lvl="1" indent="-342900">
              <a:buFont typeface="+mj-lt"/>
              <a:buAutoNum type="arabicPeriod"/>
            </a:pPr>
            <a:r>
              <a:rPr lang="en-US" dirty="0" smtClean="0"/>
              <a:t>Use this to set up notifications about batch jobs. _____ </a:t>
            </a:r>
          </a:p>
        </p:txBody>
      </p:sp>
    </p:spTree>
    <p:extLst>
      <p:ext uri="{BB962C8B-B14F-4D97-AF65-F5344CB8AC3E}">
        <p14:creationId xmlns:p14="http://schemas.microsoft.com/office/powerpoint/2010/main" val="1774773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Review (Answers)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27</a:t>
            </a:fld>
            <a:endParaRPr lang="en-US"/>
          </a:p>
        </p:txBody>
      </p:sp>
      <p:sp>
        <p:nvSpPr>
          <p:cNvPr id="4" name="Content Placeholder 3"/>
          <p:cNvSpPr>
            <a:spLocks noGrp="1"/>
          </p:cNvSpPr>
          <p:nvPr>
            <p:ph sz="quarter" idx="13"/>
          </p:nvPr>
        </p:nvSpPr>
        <p:spPr/>
        <p:txBody>
          <a:bodyPr>
            <a:normAutofit fontScale="92500"/>
          </a:bodyPr>
          <a:lstStyle/>
          <a:p>
            <a:r>
              <a:rPr lang="en-US" dirty="0" smtClean="0"/>
              <a:t>Fill in the blanks to test your knowledge of batch processing.</a:t>
            </a:r>
          </a:p>
          <a:p>
            <a:pPr lvl="1"/>
            <a:endParaRPr lang="en-US" dirty="0" smtClean="0"/>
          </a:p>
          <a:p>
            <a:pPr marL="608012" lvl="1" indent="-342900">
              <a:buFont typeface="+mj-lt"/>
              <a:buAutoNum type="arabicPeriod"/>
            </a:pPr>
            <a:r>
              <a:rPr lang="en-US" dirty="0" smtClean="0"/>
              <a:t>Used to combine and run selected jobs on a specific batch server. </a:t>
            </a:r>
            <a:r>
              <a:rPr lang="en-US" b="1" u="sng" dirty="0" smtClean="0"/>
              <a:t>Batch Group</a:t>
            </a:r>
          </a:p>
          <a:p>
            <a:pPr marL="608012" lvl="1" indent="-342900">
              <a:buFont typeface="+mj-lt"/>
              <a:buAutoNum type="arabicPeriod"/>
            </a:pPr>
            <a:endParaRPr lang="en-US" dirty="0" smtClean="0"/>
          </a:p>
          <a:p>
            <a:pPr marL="608012" lvl="1" indent="-342900">
              <a:buFont typeface="+mj-lt"/>
              <a:buAutoNum type="arabicPeriod"/>
            </a:pPr>
            <a:r>
              <a:rPr lang="en-US" dirty="0" smtClean="0"/>
              <a:t>A group of tasks that are submitted to an AOS instance for automatic processing. </a:t>
            </a:r>
            <a:r>
              <a:rPr lang="en-US" b="1" u="sng" dirty="0" smtClean="0"/>
              <a:t>Batch Job</a:t>
            </a:r>
          </a:p>
          <a:p>
            <a:pPr marL="608012" lvl="1" indent="-342900">
              <a:buFont typeface="+mj-lt"/>
              <a:buAutoNum type="arabicPeriod"/>
            </a:pPr>
            <a:endParaRPr lang="en-US" dirty="0" smtClean="0"/>
          </a:p>
          <a:p>
            <a:pPr marL="608012" lvl="1" indent="-342900">
              <a:buFont typeface="+mj-lt"/>
              <a:buAutoNum type="arabicPeriod"/>
            </a:pPr>
            <a:r>
              <a:rPr lang="en-US" dirty="0" smtClean="0"/>
              <a:t>The computer where batch jobs are executed. </a:t>
            </a:r>
            <a:r>
              <a:rPr lang="en-US" b="1" u="sng" dirty="0" smtClean="0"/>
              <a:t>Batch Server</a:t>
            </a:r>
          </a:p>
          <a:p>
            <a:pPr marL="608012" lvl="1" indent="-342900">
              <a:buFont typeface="+mj-lt"/>
              <a:buAutoNum type="arabicPeriod"/>
            </a:pPr>
            <a:endParaRPr lang="en-US" dirty="0" smtClean="0"/>
          </a:p>
          <a:p>
            <a:pPr marL="608012" lvl="1" indent="-342900">
              <a:buFont typeface="+mj-lt"/>
              <a:buAutoNum type="arabicPeriod"/>
            </a:pPr>
            <a:r>
              <a:rPr lang="en-US" dirty="0" smtClean="0"/>
              <a:t>The </a:t>
            </a:r>
            <a:r>
              <a:rPr lang="en-US" b="1" u="sng" dirty="0" smtClean="0"/>
              <a:t>Tasks</a:t>
            </a:r>
            <a:r>
              <a:rPr lang="en-US" dirty="0" smtClean="0"/>
              <a:t> in a batch job can run sequentially or simultaneously. </a:t>
            </a:r>
          </a:p>
          <a:p>
            <a:pPr marL="608012" lvl="1" indent="-342900">
              <a:buFont typeface="+mj-lt"/>
              <a:buAutoNum type="arabicPeriod"/>
            </a:pPr>
            <a:endParaRPr lang="en-US" dirty="0" smtClean="0"/>
          </a:p>
          <a:p>
            <a:pPr marL="608012" lvl="1" indent="-342900">
              <a:buFont typeface="+mj-lt"/>
              <a:buAutoNum type="arabicPeriod"/>
            </a:pPr>
            <a:r>
              <a:rPr lang="en-US" dirty="0" smtClean="0"/>
              <a:t>Use this to set up frequency and duration of batch jobs. </a:t>
            </a:r>
            <a:r>
              <a:rPr lang="en-US" b="1" u="sng" dirty="0" smtClean="0"/>
              <a:t>Batch Schedule</a:t>
            </a:r>
            <a:r>
              <a:rPr lang="en-US" dirty="0" smtClean="0"/>
              <a:t> </a:t>
            </a:r>
          </a:p>
          <a:p>
            <a:pPr marL="608012" lvl="1" indent="-342900">
              <a:buFont typeface="+mj-lt"/>
              <a:buAutoNum type="arabicPeriod"/>
            </a:pPr>
            <a:endParaRPr lang="en-US" dirty="0" smtClean="0"/>
          </a:p>
          <a:p>
            <a:pPr marL="608012" lvl="1" indent="-342900">
              <a:buFont typeface="+mj-lt"/>
              <a:buAutoNum type="arabicPeriod"/>
            </a:pPr>
            <a:r>
              <a:rPr lang="en-US" dirty="0" smtClean="0"/>
              <a:t>Use this to set up notifications about batch jobs. </a:t>
            </a:r>
            <a:r>
              <a:rPr lang="en-US" b="1" u="sng" dirty="0" smtClean="0"/>
              <a:t>Alerts</a:t>
            </a:r>
          </a:p>
          <a:p>
            <a:endParaRPr lang="en-US" dirty="0"/>
          </a:p>
        </p:txBody>
      </p:sp>
    </p:spTree>
    <p:extLst>
      <p:ext uri="{BB962C8B-B14F-4D97-AF65-F5344CB8AC3E}">
        <p14:creationId xmlns:p14="http://schemas.microsoft.com/office/powerpoint/2010/main" val="3386828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28</a:t>
            </a:fld>
            <a:endParaRPr lang="en-US"/>
          </a:p>
        </p:txBody>
      </p:sp>
      <p:sp>
        <p:nvSpPr>
          <p:cNvPr id="4" name="Content Placeholder 3"/>
          <p:cNvSpPr>
            <a:spLocks noGrp="1"/>
          </p:cNvSpPr>
          <p:nvPr>
            <p:ph sz="quarter" idx="13"/>
          </p:nvPr>
        </p:nvSpPr>
        <p:spPr/>
        <p:txBody>
          <a:bodyPr/>
          <a:lstStyle/>
          <a:p>
            <a:r>
              <a:rPr lang="en-US" dirty="0"/>
              <a:t>In this </a:t>
            </a:r>
            <a:r>
              <a:rPr lang="en-US" dirty="0" smtClean="0"/>
              <a:t>chapter, </a:t>
            </a:r>
            <a:r>
              <a:rPr lang="en-US" dirty="0"/>
              <a:t>we discussed the following topics:</a:t>
            </a:r>
          </a:p>
          <a:p>
            <a:pPr lvl="1"/>
            <a:r>
              <a:rPr lang="en-US" dirty="0"/>
              <a:t>Batch server topology</a:t>
            </a:r>
          </a:p>
          <a:p>
            <a:pPr lvl="1"/>
            <a:r>
              <a:rPr lang="en-US" dirty="0"/>
              <a:t>Batch groups, jobs, and tasks</a:t>
            </a:r>
          </a:p>
          <a:p>
            <a:pPr lvl="1"/>
            <a:r>
              <a:rPr lang="en-US" dirty="0"/>
              <a:t>Batch processing of dependent tasks</a:t>
            </a:r>
          </a:p>
          <a:p>
            <a:pPr lvl="1"/>
            <a:r>
              <a:rPr lang="en-US" dirty="0"/>
              <a:t>Cleaning up batch tables</a:t>
            </a:r>
          </a:p>
          <a:p>
            <a:endParaRPr lang="en-US" dirty="0"/>
          </a:p>
        </p:txBody>
      </p:sp>
    </p:spTree>
    <p:extLst>
      <p:ext uri="{BB962C8B-B14F-4D97-AF65-F5344CB8AC3E}">
        <p14:creationId xmlns:p14="http://schemas.microsoft.com/office/powerpoint/2010/main" val="2618941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29</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Students: </a:t>
            </a:r>
            <a:br>
              <a:rPr lang="en-US" smtClean="0"/>
            </a:br>
            <a:r>
              <a:rPr lang="en-US" smtClean="0"/>
              <a:t/>
            </a:r>
            <a:br>
              <a:rPr lang="en-US" smtClean="0"/>
            </a:br>
            <a:r>
              <a:rPr lang="en-US"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pPr marL="0" indent="0">
              <a:buNone/>
            </a:pPr>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pPr marL="0" indent="0">
              <a:buNone/>
            </a:pPr>
            <a:r>
              <a:rPr lang="en-US" dirty="0" smtClean="0"/>
              <a:t>Most slides will have supporting text that you can view now or after the delivery</a:t>
            </a:r>
          </a:p>
          <a:p>
            <a:pPr marL="0" indent="0">
              <a:buNone/>
            </a:pPr>
            <a:r>
              <a:rPr lang="en-US" dirty="0" smtClean="0"/>
              <a:t>Add notes to your copy of the presentation if you want to</a:t>
            </a:r>
          </a:p>
          <a:p>
            <a:pPr marL="0" indent="0">
              <a:buNone/>
            </a:pPr>
            <a:r>
              <a:rPr lang="en-US" dirty="0" smtClean="0"/>
              <a:t>You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Slide Number Placeholder 2"/>
          <p:cNvSpPr>
            <a:spLocks noGrp="1"/>
          </p:cNvSpPr>
          <p:nvPr>
            <p:ph type="sldNum" sz="quarter" idx="11"/>
          </p:nvPr>
        </p:nvSpPr>
        <p:spPr/>
        <p:txBody>
          <a:bodyPr/>
          <a:lstStyle/>
          <a:p>
            <a:fld id="{74A398B2-5A34-1A4A-811E-F4027282568C}" type="slidenum">
              <a:rPr lang="en-US" smtClean="0"/>
              <a:pPr/>
              <a:t>4</a:t>
            </a:fld>
            <a:endParaRPr lang="en-US"/>
          </a:p>
        </p:txBody>
      </p:sp>
      <p:sp>
        <p:nvSpPr>
          <p:cNvPr id="4" name="Content Placeholder 3"/>
          <p:cNvSpPr>
            <a:spLocks noGrp="1"/>
          </p:cNvSpPr>
          <p:nvPr>
            <p:ph sz="quarter" idx="13"/>
          </p:nvPr>
        </p:nvSpPr>
        <p:spPr/>
        <p:txBody>
          <a:bodyPr/>
          <a:lstStyle/>
          <a:p>
            <a:r>
              <a:rPr lang="en-US" dirty="0"/>
              <a:t>After completing this chapter, you will be able to:</a:t>
            </a:r>
          </a:p>
          <a:p>
            <a:pPr lvl="1"/>
            <a:r>
              <a:rPr lang="en-US" dirty="0"/>
              <a:t>Provide an overview of the batch server topology</a:t>
            </a:r>
          </a:p>
          <a:p>
            <a:pPr lvl="1"/>
            <a:r>
              <a:rPr lang="en-US" dirty="0"/>
              <a:t>Review and set up batch groups</a:t>
            </a:r>
          </a:p>
          <a:p>
            <a:pPr lvl="1"/>
            <a:r>
              <a:rPr lang="en-US" dirty="0"/>
              <a:t>Review and set up batch jobs and tasks</a:t>
            </a:r>
          </a:p>
          <a:p>
            <a:pPr lvl="1"/>
            <a:r>
              <a:rPr lang="en-US" dirty="0"/>
              <a:t>Review batch processing of dependent tasks</a:t>
            </a:r>
          </a:p>
          <a:p>
            <a:pPr lvl="1"/>
            <a:r>
              <a:rPr lang="en-US" dirty="0"/>
              <a:t>Review how to clean up batch tables</a:t>
            </a:r>
          </a:p>
          <a:p>
            <a:endParaRPr lang="en-US" dirty="0"/>
          </a:p>
        </p:txBody>
      </p:sp>
    </p:spTree>
    <p:extLst>
      <p:ext uri="{BB962C8B-B14F-4D97-AF65-F5344CB8AC3E}">
        <p14:creationId xmlns:p14="http://schemas.microsoft.com/office/powerpoint/2010/main" val="3811865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5</a:t>
            </a:fld>
            <a:endParaRPr lang="en-US"/>
          </a:p>
        </p:txBody>
      </p:sp>
      <p:sp>
        <p:nvSpPr>
          <p:cNvPr id="4" name="Content Placeholder 3"/>
          <p:cNvSpPr>
            <a:spLocks noGrp="1"/>
          </p:cNvSpPr>
          <p:nvPr>
            <p:ph sz="quarter" idx="13"/>
          </p:nvPr>
        </p:nvSpPr>
        <p:spPr/>
        <p:txBody>
          <a:bodyPr/>
          <a:lstStyle/>
          <a:p>
            <a:r>
              <a:rPr lang="en-US" dirty="0"/>
              <a:t>This chapter describes how you can use batch processing to run specific tasks as batch jobs, which can be scheduled and run on a different computer (a batch server</a:t>
            </a:r>
            <a:r>
              <a:rPr lang="en-US" dirty="0" smtClean="0"/>
              <a:t>).</a:t>
            </a:r>
            <a:endParaRPr lang="en-US" dirty="0"/>
          </a:p>
          <a:p>
            <a:r>
              <a:rPr lang="en-US" dirty="0"/>
              <a:t>Many tasks in Microsoft Dynamics AX can be run as part of </a:t>
            </a:r>
            <a:r>
              <a:rPr lang="en-US" b="1" dirty="0"/>
              <a:t>batch jobs</a:t>
            </a:r>
            <a:r>
              <a:rPr lang="en-US" dirty="0"/>
              <a:t>. </a:t>
            </a:r>
          </a:p>
          <a:p>
            <a:pPr lvl="1"/>
            <a:r>
              <a:rPr lang="en-US" dirty="0"/>
              <a:t>Printing reports, performing maintenance, or sending electronic documents.</a:t>
            </a:r>
          </a:p>
          <a:p>
            <a:r>
              <a:rPr lang="en-US" dirty="0"/>
              <a:t>By using batch jobs, you can avoid slowing down your computer or the server during typical working </a:t>
            </a:r>
            <a:r>
              <a:rPr lang="en-US" dirty="0" smtClean="0"/>
              <a:t>hours.</a:t>
            </a:r>
            <a:endParaRPr lang="en-US" dirty="0"/>
          </a:p>
          <a:p>
            <a:endParaRPr lang="en-US" dirty="0"/>
          </a:p>
        </p:txBody>
      </p:sp>
    </p:spTree>
    <p:extLst>
      <p:ext uri="{BB962C8B-B14F-4D97-AF65-F5344CB8AC3E}">
        <p14:creationId xmlns:p14="http://schemas.microsoft.com/office/powerpoint/2010/main" val="3604348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Server Topology Planning</a:t>
            </a:r>
          </a:p>
        </p:txBody>
      </p:sp>
      <p:sp>
        <p:nvSpPr>
          <p:cNvPr id="3" name="Slide Number Placeholder 2"/>
          <p:cNvSpPr>
            <a:spLocks noGrp="1"/>
          </p:cNvSpPr>
          <p:nvPr>
            <p:ph type="sldNum" sz="quarter" idx="11"/>
          </p:nvPr>
        </p:nvSpPr>
        <p:spPr/>
        <p:txBody>
          <a:bodyPr/>
          <a:lstStyle/>
          <a:p>
            <a:fld id="{74A398B2-5A34-1A4A-811E-F4027282568C}" type="slidenum">
              <a:rPr lang="en-US" smtClean="0"/>
              <a:pPr/>
              <a:t>6</a:t>
            </a:fld>
            <a:endParaRPr lang="en-US"/>
          </a:p>
        </p:txBody>
      </p:sp>
      <p:sp>
        <p:nvSpPr>
          <p:cNvPr id="4" name="Content Placeholder 3"/>
          <p:cNvSpPr>
            <a:spLocks noGrp="1"/>
          </p:cNvSpPr>
          <p:nvPr>
            <p:ph sz="quarter" idx="13"/>
          </p:nvPr>
        </p:nvSpPr>
        <p:spPr/>
        <p:txBody>
          <a:bodyPr/>
          <a:lstStyle/>
          <a:p>
            <a:r>
              <a:rPr lang="en-US" dirty="0"/>
              <a:t>You can configure any active AOS </a:t>
            </a:r>
            <a:r>
              <a:rPr lang="en-US" dirty="0" smtClean="0"/>
              <a:t>as </a:t>
            </a:r>
            <a:r>
              <a:rPr lang="en-US" dirty="0"/>
              <a:t>a batch server. </a:t>
            </a:r>
          </a:p>
          <a:p>
            <a:pPr lvl="1"/>
            <a:r>
              <a:rPr lang="en-US" dirty="0"/>
              <a:t>To create a dedicated batch server that does not act as an active </a:t>
            </a:r>
            <a:r>
              <a:rPr lang="en-US" dirty="0" smtClean="0"/>
              <a:t>AOS, </a:t>
            </a:r>
            <a:r>
              <a:rPr lang="en-US" dirty="0"/>
              <a:t>you must put the batch server in a cluster separate from the </a:t>
            </a:r>
            <a:r>
              <a:rPr lang="en-US" dirty="0" smtClean="0"/>
              <a:t>AOS instances that accept client connections.</a:t>
            </a:r>
            <a:endParaRPr lang="en-US" dirty="0"/>
          </a:p>
          <a:p>
            <a:r>
              <a:rPr lang="en-US" dirty="0"/>
              <a:t>The batch capacity is based on the maximum number of threads that can run on the </a:t>
            </a:r>
            <a:r>
              <a:rPr lang="en-US" dirty="0" smtClean="0"/>
              <a:t>AOS, concurrently</a:t>
            </a:r>
            <a:r>
              <a:rPr lang="en-US" dirty="0"/>
              <a:t>. </a:t>
            </a:r>
          </a:p>
          <a:p>
            <a:r>
              <a:rPr lang="en-US" dirty="0"/>
              <a:t>You can run multiple batch threads across multiple </a:t>
            </a:r>
            <a:r>
              <a:rPr lang="en-US" dirty="0" smtClean="0"/>
              <a:t>AOS</a:t>
            </a:r>
            <a:r>
              <a:rPr lang="en-US" dirty="0"/>
              <a:t> </a:t>
            </a:r>
            <a:r>
              <a:rPr lang="en-US" dirty="0" smtClean="0"/>
              <a:t>servers.</a:t>
            </a:r>
            <a:endParaRPr lang="en-US" dirty="0"/>
          </a:p>
        </p:txBody>
      </p:sp>
    </p:spTree>
    <p:extLst>
      <p:ext uri="{BB962C8B-B14F-4D97-AF65-F5344CB8AC3E}">
        <p14:creationId xmlns:p14="http://schemas.microsoft.com/office/powerpoint/2010/main" val="745857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Server Management Planning</a:t>
            </a:r>
          </a:p>
        </p:txBody>
      </p:sp>
      <p:sp>
        <p:nvSpPr>
          <p:cNvPr id="3" name="Slide Number Placeholder 2"/>
          <p:cNvSpPr>
            <a:spLocks noGrp="1"/>
          </p:cNvSpPr>
          <p:nvPr>
            <p:ph type="sldNum" sz="quarter" idx="11"/>
          </p:nvPr>
        </p:nvSpPr>
        <p:spPr/>
        <p:txBody>
          <a:bodyPr/>
          <a:lstStyle/>
          <a:p>
            <a:fld id="{74A398B2-5A34-1A4A-811E-F4027282568C}" type="slidenum">
              <a:rPr lang="en-US" smtClean="0"/>
              <a:pPr/>
              <a:t>7</a:t>
            </a:fld>
            <a:endParaRPr lang="en-US"/>
          </a:p>
        </p:txBody>
      </p:sp>
      <p:sp>
        <p:nvSpPr>
          <p:cNvPr id="4" name="Content Placeholder 3"/>
          <p:cNvSpPr>
            <a:spLocks noGrp="1"/>
          </p:cNvSpPr>
          <p:nvPr>
            <p:ph sz="quarter" idx="13"/>
          </p:nvPr>
        </p:nvSpPr>
        <p:spPr/>
        <p:txBody>
          <a:bodyPr/>
          <a:lstStyle/>
          <a:p>
            <a:r>
              <a:rPr lang="en-US" dirty="0"/>
              <a:t>All batch servers can be managed from a single location</a:t>
            </a:r>
          </a:p>
          <a:p>
            <a:pPr lvl="0"/>
            <a:r>
              <a:rPr lang="en-US" dirty="0"/>
              <a:t>An AOS should be excluded from batch processing when it is busy with regular transaction processing</a:t>
            </a:r>
          </a:p>
          <a:p>
            <a:pPr lvl="0"/>
            <a:r>
              <a:rPr lang="en-US" dirty="0"/>
              <a:t>Schedule batches so that the AOS is available for user traffic during the day and for batch traffic overnight</a:t>
            </a:r>
          </a:p>
          <a:p>
            <a:pPr lvl="0"/>
            <a:r>
              <a:rPr lang="en-US" dirty="0"/>
              <a:t>If the company has servers in different time zones, they can be set up to process batches during their off-hours</a:t>
            </a:r>
          </a:p>
          <a:p>
            <a:endParaRPr lang="en-US" dirty="0"/>
          </a:p>
        </p:txBody>
      </p:sp>
    </p:spTree>
    <p:extLst>
      <p:ext uri="{BB962C8B-B14F-4D97-AF65-F5344CB8AC3E}">
        <p14:creationId xmlns:p14="http://schemas.microsoft.com/office/powerpoint/2010/main" val="2719609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Framework Definitions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8</a:t>
            </a:fld>
            <a:endParaRPr lang="en-US"/>
          </a:p>
        </p:txBody>
      </p:sp>
      <p:sp>
        <p:nvSpPr>
          <p:cNvPr id="4" name="Content Placeholder 3"/>
          <p:cNvSpPr>
            <a:spLocks noGrp="1"/>
          </p:cNvSpPr>
          <p:nvPr>
            <p:ph sz="quarter" idx="13"/>
          </p:nvPr>
        </p:nvSpPr>
        <p:spPr/>
        <p:txBody>
          <a:bodyPr>
            <a:normAutofit fontScale="92500" lnSpcReduction="10000"/>
          </a:bodyPr>
          <a:lstStyle/>
          <a:p>
            <a:r>
              <a:rPr lang="en-US" dirty="0"/>
              <a:t>Batch task</a:t>
            </a:r>
          </a:p>
          <a:p>
            <a:pPr lvl="1"/>
            <a:r>
              <a:rPr lang="en-US" dirty="0"/>
              <a:t>A </a:t>
            </a:r>
            <a:r>
              <a:rPr lang="en-US" dirty="0" smtClean="0"/>
              <a:t>batch-enabled </a:t>
            </a:r>
            <a:r>
              <a:rPr lang="en-US" dirty="0"/>
              <a:t>class.</a:t>
            </a:r>
          </a:p>
          <a:p>
            <a:r>
              <a:rPr lang="en-US" dirty="0"/>
              <a:t>Batch job</a:t>
            </a:r>
          </a:p>
          <a:p>
            <a:pPr lvl="1"/>
            <a:r>
              <a:rPr lang="en-US" dirty="0"/>
              <a:t>A job contains </a:t>
            </a:r>
            <a:r>
              <a:rPr lang="en-US" dirty="0" smtClean="0"/>
              <a:t>1 </a:t>
            </a:r>
            <a:r>
              <a:rPr lang="en-US" dirty="0"/>
              <a:t>or more batch tasks that execute on the same schedule. You can define dependencies between tasks.</a:t>
            </a:r>
          </a:p>
          <a:p>
            <a:r>
              <a:rPr lang="en-US" dirty="0"/>
              <a:t>Batch group</a:t>
            </a:r>
          </a:p>
          <a:p>
            <a:pPr lvl="1"/>
            <a:r>
              <a:rPr lang="en-US" dirty="0"/>
              <a:t>Used to relate a batch job to 1 or more batch servers.</a:t>
            </a:r>
          </a:p>
          <a:p>
            <a:r>
              <a:rPr lang="en-US" dirty="0"/>
              <a:t>Batch threads</a:t>
            </a:r>
          </a:p>
          <a:p>
            <a:pPr lvl="1"/>
            <a:r>
              <a:rPr lang="en-US" dirty="0"/>
              <a:t>The batch scheduler assigns tasks to threads for processing.</a:t>
            </a:r>
          </a:p>
          <a:p>
            <a:pPr lvl="1"/>
            <a:r>
              <a:rPr lang="en-US" dirty="0"/>
              <a:t>Each batch server has 1 or more threads as defined in the batch schedule.</a:t>
            </a:r>
          </a:p>
          <a:p>
            <a:r>
              <a:rPr lang="en-US" dirty="0"/>
              <a:t>Batch server</a:t>
            </a:r>
          </a:p>
          <a:p>
            <a:pPr lvl="1"/>
            <a:r>
              <a:rPr lang="en-US" dirty="0"/>
              <a:t>AOS instance enabled for batch processing.</a:t>
            </a:r>
          </a:p>
          <a:p>
            <a:r>
              <a:rPr lang="en-US" dirty="0"/>
              <a:t>Batch schedule</a:t>
            </a:r>
          </a:p>
          <a:p>
            <a:pPr lvl="1"/>
            <a:r>
              <a:rPr lang="en-US" dirty="0"/>
              <a:t>Defines the timeframe when an AOS instance is available for batch processing. The number of threads can also be configured per timeframe.</a:t>
            </a:r>
          </a:p>
          <a:p>
            <a:endParaRPr lang="en-US" dirty="0"/>
          </a:p>
        </p:txBody>
      </p:sp>
    </p:spTree>
    <p:extLst>
      <p:ext uri="{BB962C8B-B14F-4D97-AF65-F5344CB8AC3E}">
        <p14:creationId xmlns:p14="http://schemas.microsoft.com/office/powerpoint/2010/main" val="2570162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Configure a Batch Server</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9</a:t>
            </a:fld>
            <a:endParaRPr lang="en-US"/>
          </a:p>
        </p:txBody>
      </p:sp>
      <p:sp>
        <p:nvSpPr>
          <p:cNvPr id="4" name="Content Placeholder 3"/>
          <p:cNvSpPr>
            <a:spLocks noGrp="1"/>
          </p:cNvSpPr>
          <p:nvPr>
            <p:ph sz="quarter" idx="13"/>
          </p:nvPr>
        </p:nvSpPr>
        <p:spPr/>
        <p:txBody>
          <a:bodyPr/>
          <a:lstStyle/>
          <a:p>
            <a:r>
              <a:rPr lang="en-US" dirty="0" smtClean="0"/>
              <a:t>Scenario</a:t>
            </a:r>
          </a:p>
          <a:p>
            <a:pPr lvl="1"/>
            <a:r>
              <a:rPr lang="en-AU" dirty="0" smtClean="0"/>
              <a:t>You want to </a:t>
            </a:r>
            <a:r>
              <a:rPr lang="en-AU" dirty="0" smtClean="0"/>
              <a:t>set up a batch server to process sales orders that will be entered through AIF. </a:t>
            </a:r>
          </a:p>
          <a:p>
            <a:r>
              <a:rPr lang="en-AU" dirty="0" smtClean="0"/>
              <a:t>Procedure</a:t>
            </a:r>
          </a:p>
          <a:p>
            <a:pPr lvl="1"/>
            <a:r>
              <a:rPr lang="en-US" b="1" dirty="0" smtClean="0"/>
              <a:t>System administration </a:t>
            </a:r>
            <a:r>
              <a:rPr lang="en-US" dirty="0" smtClean="0"/>
              <a:t>&gt; </a:t>
            </a:r>
            <a:r>
              <a:rPr lang="en-US" b="1" dirty="0" smtClean="0"/>
              <a:t>Setup </a:t>
            </a:r>
            <a:r>
              <a:rPr lang="en-US" dirty="0" smtClean="0"/>
              <a:t>&gt; </a:t>
            </a:r>
            <a:r>
              <a:rPr lang="en-US" b="1" dirty="0" smtClean="0"/>
              <a:t>System </a:t>
            </a:r>
            <a:r>
              <a:rPr lang="en-US" dirty="0" smtClean="0"/>
              <a:t>&gt; </a:t>
            </a:r>
            <a:r>
              <a:rPr lang="en-US" b="1" dirty="0" smtClean="0"/>
              <a:t>Server configuration</a:t>
            </a:r>
            <a:r>
              <a:rPr lang="en-US" dirty="0" smtClean="0"/>
              <a:t>.</a:t>
            </a:r>
          </a:p>
          <a:p>
            <a:pPr lvl="2"/>
            <a:r>
              <a:rPr lang="en-US" dirty="0" smtClean="0"/>
              <a:t>Set as batch server</a:t>
            </a:r>
          </a:p>
          <a:p>
            <a:pPr lvl="2"/>
            <a:r>
              <a:rPr lang="en-US" dirty="0" smtClean="0"/>
              <a:t>Set batch threads </a:t>
            </a:r>
          </a:p>
          <a:p>
            <a:pPr lvl="2"/>
            <a:r>
              <a:rPr lang="en-US" dirty="0" smtClean="0"/>
              <a:t>Set batch schedule</a:t>
            </a:r>
          </a:p>
          <a:p>
            <a:endParaRPr lang="en-US" dirty="0"/>
          </a:p>
        </p:txBody>
      </p:sp>
    </p:spTree>
    <p:extLst>
      <p:ext uri="{BB962C8B-B14F-4D97-AF65-F5344CB8AC3E}">
        <p14:creationId xmlns:p14="http://schemas.microsoft.com/office/powerpoint/2010/main" val="1632901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7F9648-81D2-4459-BED4-00EE3C725B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342D36-18CA-463B-90E1-DE8595706FE4}">
  <ds:schemaRefs>
    <ds:schemaRef ds:uri="http://schemas.microsoft.com/sharepoint/v3/contenttype/forms"/>
  </ds:schemaRefs>
</ds:datastoreItem>
</file>

<file path=customXml/itemProps3.xml><?xml version="1.0" encoding="utf-8"?>
<ds:datastoreItem xmlns:ds="http://schemas.openxmlformats.org/officeDocument/2006/customXml" ds:itemID="{00C57387-026E-431C-9973-32AD6CD170BE}">
  <ds:schemaRefs>
    <ds:schemaRef ds:uri="http://schemas.microsoft.com/office/2006/metadata/properties"/>
    <ds:schemaRef ds:uri="http://schemas.microsoft.com/sharepoint/v3"/>
    <ds:schemaRef ds:uri="http://purl.org/dc/term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fefda408-4b97-40c5-a63d-5a76ba7b8d18"/>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ASD - PFE Template</Template>
  <TotalTime>2275</TotalTime>
  <Words>4270</Words>
  <Application>Microsoft Office PowerPoint</Application>
  <PresentationFormat>On-screen Show (16:9)</PresentationFormat>
  <Paragraphs>417</Paragraphs>
  <Slides>29</Slides>
  <Notes>29</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Courier New</vt:lpstr>
      <vt:lpstr>Segoe</vt:lpstr>
      <vt:lpstr>Segoe Pro Light</vt:lpstr>
      <vt:lpstr>Segoe UI</vt:lpstr>
      <vt:lpstr>Segoe UI Light</vt:lpstr>
      <vt:lpstr>Segoe UI Semibold</vt:lpstr>
      <vt:lpstr>Wingdings</vt:lpstr>
      <vt:lpstr>Services_theme_16x9_073012</vt:lpstr>
      <vt:lpstr>Microsoft Dynamics AX 2012 Administration Workshop  Chapter 7: Manage Batch Processing </vt:lpstr>
      <vt:lpstr>PowerPoint Presentation</vt:lpstr>
      <vt:lpstr>Students:   How to View this Presentation</vt:lpstr>
      <vt:lpstr>Objective</vt:lpstr>
      <vt:lpstr>Introduction</vt:lpstr>
      <vt:lpstr>Batch Server Topology Planning</vt:lpstr>
      <vt:lpstr>Batch Server Management Planning</vt:lpstr>
      <vt:lpstr>Batch Framework Definitions</vt:lpstr>
      <vt:lpstr>Configure a Batch Server</vt:lpstr>
      <vt:lpstr>Notes Continued</vt:lpstr>
      <vt:lpstr>Configure a Batch Server</vt:lpstr>
      <vt:lpstr>Batch Groups</vt:lpstr>
      <vt:lpstr>Batch Group Impact on Job Concurrency </vt:lpstr>
      <vt:lpstr>Batch Processing: Invoicing Scenario 1</vt:lpstr>
      <vt:lpstr>Batch Processing: Invoicing Scenario 2</vt:lpstr>
      <vt:lpstr>Create a Batch Group</vt:lpstr>
      <vt:lpstr>Batch Jobs</vt:lpstr>
      <vt:lpstr>Create a Batch Job</vt:lpstr>
      <vt:lpstr>Batch Tasks</vt:lpstr>
      <vt:lpstr>Add Batch Tasks to a Job</vt:lpstr>
      <vt:lpstr>Batch Processing of Dependent Tasks</vt:lpstr>
      <vt:lpstr>Client and Private Tasks</vt:lpstr>
      <vt:lpstr>Client and Private Tasks</vt:lpstr>
      <vt:lpstr>Deleting Batch Jobs</vt:lpstr>
      <vt:lpstr>Test Your Knowledge</vt:lpstr>
      <vt:lpstr>Chapter Review</vt:lpstr>
      <vt:lpstr>Chapter Review (Answers)</vt:lpstr>
      <vt:lpstr>Chapter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Rogers (Insight Global)</dc:creator>
  <cp:lastModifiedBy>Tom Stumpf</cp:lastModifiedBy>
  <cp:revision>37</cp:revision>
  <dcterms:created xsi:type="dcterms:W3CDTF">2013-05-23T17:43:52Z</dcterms:created>
  <dcterms:modified xsi:type="dcterms:W3CDTF">2013-06-23T20:47:50Z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