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7" r:id="rId4"/>
  </p:sldMasterIdLst>
  <p:notesMasterIdLst>
    <p:notesMasterId r:id="rId35"/>
  </p:notesMasterIdLst>
  <p:handoutMasterIdLst>
    <p:handoutMasterId r:id="rId36"/>
  </p:handoutMasterIdLst>
  <p:sldIdLst>
    <p:sldId id="376" r:id="rId5"/>
    <p:sldId id="347" r:id="rId6"/>
    <p:sldId id="348" r:id="rId7"/>
    <p:sldId id="405" r:id="rId8"/>
    <p:sldId id="378" r:id="rId9"/>
    <p:sldId id="379" r:id="rId10"/>
    <p:sldId id="380" r:id="rId11"/>
    <p:sldId id="381" r:id="rId12"/>
    <p:sldId id="382" r:id="rId13"/>
    <p:sldId id="383" r:id="rId14"/>
    <p:sldId id="384" r:id="rId15"/>
    <p:sldId id="385" r:id="rId16"/>
    <p:sldId id="386" r:id="rId17"/>
    <p:sldId id="387" r:id="rId18"/>
    <p:sldId id="388" r:id="rId19"/>
    <p:sldId id="389" r:id="rId20"/>
    <p:sldId id="390" r:id="rId21"/>
    <p:sldId id="391" r:id="rId22"/>
    <p:sldId id="392" r:id="rId23"/>
    <p:sldId id="393" r:id="rId24"/>
    <p:sldId id="394" r:id="rId25"/>
    <p:sldId id="395" r:id="rId26"/>
    <p:sldId id="396" r:id="rId27"/>
    <p:sldId id="397" r:id="rId28"/>
    <p:sldId id="399" r:id="rId29"/>
    <p:sldId id="400" r:id="rId30"/>
    <p:sldId id="402" r:id="rId31"/>
    <p:sldId id="403" r:id="rId32"/>
    <p:sldId id="404" r:id="rId33"/>
    <p:sldId id="377"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376"/>
            <p14:sldId id="347"/>
            <p14:sldId id="348"/>
          </p14:sldIdLst>
        </p14:section>
        <p14:section name="Content pages" id="{7E28E96D-50B7-3247-AD53-91BDC15BF350}">
          <p14:sldIdLst>
            <p14:sldId id="405"/>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9"/>
            <p14:sldId id="400"/>
            <p14:sldId id="402"/>
            <p14:sldId id="403"/>
            <p14:sldId id="404"/>
            <p14:sldId id="377"/>
          </p14:sldIdLst>
        </p14:section>
        <p14:section name="Back pages" id="{464B67E6-705F-6C47-96AB-B85029C642B4}">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Rogers (Insight Global)" initials="SR(G" lastIdx="9" clrIdx="0">
    <p:extLst>
      <p:ext uri="{19B8F6BF-5375-455C-9EA6-DF929625EA0E}">
        <p15:presenceInfo xmlns:p15="http://schemas.microsoft.com/office/powerpoint/2012/main" userId="S-1-5-21-2127521184-1604012920-1887927527-90676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0D8D6"/>
    <a:srgbClr val="02163E"/>
    <a:srgbClr val="0C6126"/>
    <a:srgbClr val="3F3F3F"/>
    <a:srgbClr val="0E715F"/>
    <a:srgbClr val="3650B8"/>
    <a:srgbClr val="0A5BBA"/>
    <a:srgbClr val="FFF30A"/>
    <a:srgbClr val="15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7981" autoAdjust="0"/>
    <p:restoredTop sz="70588" autoAdjust="0"/>
  </p:normalViewPr>
  <p:slideViewPr>
    <p:cSldViewPr snapToObjects="1">
      <p:cViewPr>
        <p:scale>
          <a:sx n="100" d="100"/>
          <a:sy n="100" d="100"/>
        </p:scale>
        <p:origin x="163" y="653"/>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7" d="100"/>
          <a:sy n="77" d="100"/>
        </p:scale>
        <p:origin x="2904"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6/23/2013</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latin typeface="Segoe UI Light"/>
              </a:rPr>
              <a:t>© 2013 Microsoft Corporation                                     Microsoft Confidential </a:t>
            </a:r>
            <a:endParaRPr lang="en-US">
              <a:latin typeface="Segoe UI Ligh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82910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1" y="8685213"/>
            <a:ext cx="4844956" cy="457200"/>
          </a:xfrm>
          <a:prstGeom prst="rect">
            <a:avLst/>
          </a:prstGeom>
        </p:spPr>
        <p:txBody>
          <a:bodyPr vert="horz" lIns="91440" tIns="45720" rIns="91440" bIns="45720" rtlCol="0" anchor="b"/>
          <a:lstStyle>
            <a:lvl1pPr algn="l">
              <a:defRPr sz="1000">
                <a:latin typeface="Segoe" pitchFamily="34" charset="0"/>
              </a:defRPr>
            </a:lvl1pPr>
          </a:lstStyle>
          <a:p>
            <a:r>
              <a:rPr lang="en-US" smtClean="0"/>
              <a:t>© 2013 Microsoft Corporation                                     Microsoft Confidential </a:t>
            </a:r>
            <a:endParaRPr lang="en-US" dirty="0"/>
          </a:p>
        </p:txBody>
      </p:sp>
      <p:sp>
        <p:nvSpPr>
          <p:cNvPr id="7"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000">
                <a:latin typeface="Segoe" pitchFamily="34" charset="0"/>
              </a:defRPr>
            </a:lvl1pPr>
          </a:lstStyle>
          <a:p>
            <a:fld id="{675416BA-65F7-274A-AD61-D0FA78F3AA6E}" type="slidenum">
              <a:rPr lang="en-US" smtClean="0"/>
              <a:pPr/>
              <a:t>‹#›</a:t>
            </a:fld>
            <a:endParaRPr lang="en-US" dirty="0"/>
          </a:p>
        </p:txBody>
      </p:sp>
    </p:spTree>
    <p:extLst>
      <p:ext uri="{BB962C8B-B14F-4D97-AF65-F5344CB8AC3E}">
        <p14:creationId xmlns:p14="http://schemas.microsoft.com/office/powerpoint/2010/main" val="925529377"/>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050" kern="1200">
        <a:solidFill>
          <a:schemeClr val="tx1"/>
        </a:solidFill>
        <a:latin typeface="Segoe" pitchFamily="34" charset="0"/>
        <a:ea typeface="+mn-ea"/>
        <a:cs typeface="+mn-cs"/>
      </a:defRPr>
    </a:lvl1pPr>
    <a:lvl2pPr marL="457200" algn="l" defTabSz="457200" rtl="0" eaLnBrk="1" latinLnBrk="0" hangingPunct="1">
      <a:defRPr sz="1050" kern="1200">
        <a:solidFill>
          <a:schemeClr val="tx1"/>
        </a:solidFill>
        <a:latin typeface="Segoe" pitchFamily="34" charset="0"/>
        <a:ea typeface="+mn-ea"/>
        <a:cs typeface="+mn-cs"/>
      </a:defRPr>
    </a:lvl2pPr>
    <a:lvl3pPr marL="914400" algn="l" defTabSz="457200" rtl="0" eaLnBrk="1" latinLnBrk="0" hangingPunct="1">
      <a:defRPr sz="1050" kern="1200">
        <a:solidFill>
          <a:schemeClr val="tx1"/>
        </a:solidFill>
        <a:latin typeface="Segoe" pitchFamily="34" charset="0"/>
        <a:ea typeface="+mn-ea"/>
        <a:cs typeface="+mn-cs"/>
      </a:defRPr>
    </a:lvl3pPr>
    <a:lvl4pPr marL="1371600" algn="l" defTabSz="457200" rtl="0" eaLnBrk="1" latinLnBrk="0" hangingPunct="1">
      <a:defRPr sz="1050" kern="1200">
        <a:solidFill>
          <a:schemeClr val="tx1"/>
        </a:solidFill>
        <a:latin typeface="Segoe" pitchFamily="34" charset="0"/>
        <a:ea typeface="+mn-ea"/>
        <a:cs typeface="+mn-cs"/>
      </a:defRPr>
    </a:lvl4pPr>
    <a:lvl5pPr marL="1828800" algn="l" defTabSz="457200" rtl="0" eaLnBrk="1" latinLnBrk="0" hangingPunct="1">
      <a:defRPr sz="1050" kern="1200">
        <a:solidFill>
          <a:schemeClr val="tx1"/>
        </a:solidFill>
        <a:latin typeface="Segoe"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dirty="0"/>
          </a:p>
        </p:txBody>
      </p:sp>
    </p:spTree>
    <p:extLst>
      <p:ext uri="{BB962C8B-B14F-4D97-AF65-F5344CB8AC3E}">
        <p14:creationId xmlns:p14="http://schemas.microsoft.com/office/powerpoint/2010/main" val="2489940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kern="1200" dirty="0" smtClean="0">
                <a:solidFill>
                  <a:schemeClr val="tx1"/>
                </a:solidFill>
                <a:effectLst/>
                <a:latin typeface="Segoe"/>
                <a:cs typeface="Segoe UI" pitchFamily="34" charset="0"/>
              </a:rPr>
              <a:t>If you set up a cluster with a </a:t>
            </a:r>
            <a:r>
              <a:rPr lang="en-US" sz="1050" b="1" kern="1200" dirty="0" smtClean="0">
                <a:solidFill>
                  <a:schemeClr val="tx1"/>
                </a:solidFill>
                <a:effectLst/>
                <a:latin typeface="Segoe"/>
                <a:cs typeface="Segoe UI" pitchFamily="34" charset="0"/>
              </a:rPr>
              <a:t>load balancer</a:t>
            </a:r>
            <a:r>
              <a:rPr lang="en-US" sz="1050" kern="1200" dirty="0" smtClean="0">
                <a:solidFill>
                  <a:schemeClr val="tx1"/>
                </a:solidFill>
                <a:effectLst/>
                <a:latin typeface="Segoe"/>
                <a:cs typeface="Segoe UI" pitchFamily="34" charset="0"/>
              </a:rPr>
              <a:t>, the load balancer AOS instance is dedicated to distributing the user load. The load balancer AOS instance does not accept client connections. A cluster that contains a load balancer AOS instance must also contain at least one AOS instance that is not a load balancer. </a:t>
            </a:r>
          </a:p>
          <a:p>
            <a:endParaRPr lang="en-US" sz="1050" kern="1200" dirty="0" smtClean="0">
              <a:solidFill>
                <a:schemeClr val="tx1"/>
              </a:solidFill>
              <a:effectLst/>
              <a:latin typeface="Segoe"/>
              <a:cs typeface="Segoe UI" pitchFamily="34" charset="0"/>
            </a:endParaRPr>
          </a:p>
          <a:p>
            <a:r>
              <a:rPr lang="en-US" sz="1050" kern="1200" dirty="0" smtClean="0">
                <a:solidFill>
                  <a:schemeClr val="tx1"/>
                </a:solidFill>
                <a:effectLst/>
                <a:latin typeface="Segoe"/>
                <a:cs typeface="Segoe UI" pitchFamily="34" charset="0"/>
              </a:rPr>
              <a:t>In this configuration, you must set client configurations to connect to the load balancer AOS instance. </a:t>
            </a:r>
          </a:p>
          <a:p>
            <a:r>
              <a:rPr lang="en-US" sz="1050" kern="1200" dirty="0" smtClean="0">
                <a:solidFill>
                  <a:schemeClr val="tx1"/>
                </a:solidFill>
                <a:effectLst/>
                <a:latin typeface="Segoe"/>
                <a:cs typeface="Segoe UI" pitchFamily="34" charset="0"/>
              </a:rPr>
              <a:t> </a:t>
            </a:r>
          </a:p>
          <a:p>
            <a:pPr marL="0" marR="0" indent="0" algn="l" defTabSz="914400" rtl="0" eaLnBrk="1" fontAlgn="auto" latinLnBrk="0" hangingPunct="1">
              <a:lnSpc>
                <a:spcPct val="100000"/>
              </a:lnSpc>
              <a:spcBef>
                <a:spcPts val="300"/>
              </a:spcBef>
              <a:spcAft>
                <a:spcPts val="600"/>
              </a:spcAft>
              <a:buClrTx/>
              <a:buSzTx/>
              <a:buFontTx/>
              <a:buNone/>
              <a:tabLst/>
              <a:defRPr/>
            </a:pPr>
            <a:r>
              <a:rPr lang="en-US" baseline="0" dirty="0" smtClean="0">
                <a:latin typeface="Segoe"/>
              </a:rPr>
              <a:t>How it works:</a:t>
            </a:r>
          </a:p>
          <a:p>
            <a:pPr marL="228600" lvl="0" indent="-228600">
              <a:buFont typeface="+mj-lt"/>
              <a:buAutoNum type="arabicPeriod"/>
            </a:pPr>
            <a:r>
              <a:rPr lang="en-US" sz="1050" kern="1200" dirty="0" smtClean="0">
                <a:solidFill>
                  <a:schemeClr val="tx1"/>
                </a:solidFill>
                <a:effectLst/>
                <a:latin typeface="Segoe"/>
                <a:cs typeface="Segoe UI" pitchFamily="34" charset="0"/>
              </a:rPr>
              <a:t>When a client starts, it connects to the load balancer AOS instance.</a:t>
            </a:r>
          </a:p>
          <a:p>
            <a:pPr marL="228600" lvl="0" indent="-228600">
              <a:buFont typeface="+mj-lt"/>
              <a:buAutoNum type="arabicPeriod"/>
            </a:pPr>
            <a:r>
              <a:rPr lang="en-US" sz="1050" kern="1200" dirty="0" smtClean="0">
                <a:solidFill>
                  <a:schemeClr val="tx1"/>
                </a:solidFill>
                <a:effectLst/>
                <a:latin typeface="Segoe"/>
                <a:cs typeface="Segoe UI" pitchFamily="34" charset="0"/>
              </a:rPr>
              <a:t>The load balancer AOS instance returns a list of active AOS servers in the cluster, sorted based on workload. </a:t>
            </a:r>
          </a:p>
          <a:p>
            <a:pPr marL="228600" lvl="0" indent="-228600">
              <a:buFont typeface="+mj-lt"/>
              <a:buAutoNum type="arabicPeriod"/>
            </a:pPr>
            <a:r>
              <a:rPr lang="en-US" sz="1050" kern="1200" dirty="0" smtClean="0">
                <a:solidFill>
                  <a:schemeClr val="tx1"/>
                </a:solidFill>
                <a:effectLst/>
                <a:latin typeface="Segoe"/>
                <a:cs typeface="Segoe UI" pitchFamily="34" charset="0"/>
              </a:rPr>
              <a:t>The client tries connecting to the first AOS instance in the list. </a:t>
            </a:r>
          </a:p>
          <a:p>
            <a:pPr marL="228600" lvl="0" indent="-228600">
              <a:buFont typeface="+mj-lt"/>
              <a:buAutoNum type="arabicPeriod"/>
            </a:pPr>
            <a:r>
              <a:rPr lang="en-US" sz="1050" kern="1200" dirty="0" smtClean="0">
                <a:solidFill>
                  <a:schemeClr val="tx1"/>
                </a:solidFill>
                <a:effectLst/>
                <a:latin typeface="Segoe"/>
                <a:cs typeface="Segoe UI" pitchFamily="34" charset="0"/>
              </a:rPr>
              <a:t>If that connection fails, the client attempts to connect to the second AOS instance in the list, and so on. </a:t>
            </a:r>
          </a:p>
          <a:p>
            <a:endParaRPr lang="en-US" sz="1050" b="1" i="0" kern="1200" dirty="0" smtClean="0">
              <a:solidFill>
                <a:schemeClr val="tx1"/>
              </a:solidFill>
              <a:effectLst/>
              <a:latin typeface="Segoe UI" pitchFamily="34" charset="0"/>
              <a:ea typeface="+mn-ea"/>
              <a:cs typeface="Segoe UI" pitchFamily="34" charset="0"/>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10</a:t>
            </a:fld>
            <a:endParaRPr lang="en-US" dirty="0"/>
          </a:p>
        </p:txBody>
      </p:sp>
      <p:sp>
        <p:nvSpPr>
          <p:cNvPr id="6" name="Rectangle 5"/>
          <p:cNvSpPr/>
          <p:nvPr/>
        </p:nvSpPr>
        <p:spPr>
          <a:xfrm>
            <a:off x="812989" y="7534325"/>
            <a:ext cx="5080000" cy="448292"/>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rPr>
              <a:t>Note: </a:t>
            </a:r>
            <a:r>
              <a:rPr lang="en-US" sz="1100" dirty="0">
                <a:solidFill>
                  <a:schemeClr val="tx1"/>
                </a:solidFill>
                <a:cs typeface="Segoe UI" pitchFamily="34" charset="0"/>
              </a:rPr>
              <a:t>If an AOS instance is set up as a load balancer, it cannot be used as a batch server. </a:t>
            </a:r>
            <a:endParaRPr lang="en-US" sz="1100" b="1" dirty="0">
              <a:solidFill>
                <a:srgbClr val="000000"/>
              </a:solidFill>
            </a:endParaRPr>
          </a:p>
        </p:txBody>
      </p:sp>
      <p:sp>
        <p:nvSpPr>
          <p:cNvPr id="7" name="Rectangle 6"/>
          <p:cNvSpPr/>
          <p:nvPr/>
        </p:nvSpPr>
        <p:spPr>
          <a:xfrm>
            <a:off x="812989" y="6645022"/>
            <a:ext cx="5080000" cy="63500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a:solidFill>
                  <a:schemeClr val="tx1"/>
                </a:solidFill>
                <a:cs typeface="Segoe UI" pitchFamily="34" charset="0"/>
              </a:rPr>
              <a:t>Best Practice</a:t>
            </a:r>
            <a:r>
              <a:rPr lang="en-US" sz="1100" dirty="0">
                <a:solidFill>
                  <a:schemeClr val="tx1"/>
                </a:solidFill>
                <a:cs typeface="Segoe UI" pitchFamily="34" charset="0"/>
              </a:rPr>
              <a:t>: If using a cluster with the load balancer, it is still recommended to specify the load balancer first, and then each additional AOS instance in the client configuration in case your load balancer fails.</a:t>
            </a:r>
          </a:p>
        </p:txBody>
      </p:sp>
    </p:spTree>
    <p:extLst>
      <p:ext uri="{BB962C8B-B14F-4D97-AF65-F5344CB8AC3E}">
        <p14:creationId xmlns:p14="http://schemas.microsoft.com/office/powerpoint/2010/main" val="1020214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kern="1200" dirty="0" smtClean="0">
                <a:solidFill>
                  <a:schemeClr val="tx1"/>
                </a:solidFill>
                <a:effectLst/>
                <a:latin typeface="Segoe"/>
                <a:cs typeface="Segoe UI" pitchFamily="34" charset="0"/>
              </a:rPr>
              <a:t>If you set up a cluster without a </a:t>
            </a:r>
            <a:r>
              <a:rPr lang="en-US" sz="1050" b="1" kern="1200" dirty="0" smtClean="0">
                <a:solidFill>
                  <a:schemeClr val="tx1"/>
                </a:solidFill>
                <a:effectLst/>
                <a:latin typeface="Segoe"/>
                <a:cs typeface="Segoe UI" pitchFamily="34" charset="0"/>
              </a:rPr>
              <a:t>load balancer</a:t>
            </a:r>
            <a:r>
              <a:rPr lang="en-US" sz="1050" kern="1200" dirty="0" smtClean="0">
                <a:solidFill>
                  <a:schemeClr val="tx1"/>
                </a:solidFill>
                <a:effectLst/>
                <a:latin typeface="Segoe"/>
                <a:cs typeface="Segoe UI" pitchFamily="34" charset="0"/>
              </a:rPr>
              <a:t>, each AOS instance acts as both a load balancer and an active AOS instance that accepts client connections. </a:t>
            </a:r>
          </a:p>
          <a:p>
            <a:endParaRPr lang="en-US" sz="1050" kern="1200" dirty="0" smtClean="0">
              <a:solidFill>
                <a:schemeClr val="tx1"/>
              </a:solidFill>
              <a:effectLst/>
              <a:latin typeface="Segoe"/>
              <a:cs typeface="Segoe UI" pitchFamily="34" charset="0"/>
            </a:endParaRPr>
          </a:p>
          <a:p>
            <a:r>
              <a:rPr lang="en-US" sz="1050" kern="1200" dirty="0" smtClean="0">
                <a:solidFill>
                  <a:schemeClr val="tx1"/>
                </a:solidFill>
                <a:effectLst/>
                <a:latin typeface="Segoe"/>
                <a:cs typeface="Segoe UI" pitchFamily="34" charset="0"/>
              </a:rPr>
              <a:t>How it works:</a:t>
            </a:r>
          </a:p>
          <a:p>
            <a:endParaRPr lang="en-US" sz="1050" kern="1200" dirty="0" smtClean="0">
              <a:solidFill>
                <a:schemeClr val="tx1"/>
              </a:solidFill>
              <a:effectLst/>
              <a:latin typeface="Segoe"/>
              <a:cs typeface="Segoe UI" pitchFamily="34" charset="0"/>
            </a:endParaRPr>
          </a:p>
          <a:p>
            <a:pPr marL="228600" lvl="0" indent="-228600">
              <a:buFont typeface="+mj-lt"/>
              <a:buAutoNum type="arabicPeriod"/>
            </a:pPr>
            <a:r>
              <a:rPr lang="en-US" sz="1050" kern="1200" dirty="0" smtClean="0">
                <a:solidFill>
                  <a:schemeClr val="tx1"/>
                </a:solidFill>
                <a:effectLst/>
                <a:latin typeface="Segoe"/>
                <a:cs typeface="Segoe UI" pitchFamily="34" charset="0"/>
              </a:rPr>
              <a:t>When a client starts, it sends a request to the first server that is listed in the client configuration. </a:t>
            </a:r>
          </a:p>
          <a:p>
            <a:pPr marL="228600" lvl="0" indent="-228600">
              <a:buFont typeface="+mj-lt"/>
              <a:buAutoNum type="arabicPeriod"/>
            </a:pPr>
            <a:r>
              <a:rPr lang="en-US" sz="1050" kern="1200" dirty="0" smtClean="0">
                <a:solidFill>
                  <a:schemeClr val="tx1"/>
                </a:solidFill>
                <a:effectLst/>
                <a:latin typeface="Segoe"/>
                <a:cs typeface="Segoe UI" pitchFamily="34" charset="0"/>
              </a:rPr>
              <a:t>That server returns the list of the active AOS’s in the cluster, sorted based on workload. </a:t>
            </a:r>
          </a:p>
          <a:p>
            <a:pPr marL="228600" lvl="0" indent="-228600">
              <a:buFont typeface="+mj-lt"/>
              <a:buAutoNum type="arabicPeriod"/>
            </a:pPr>
            <a:r>
              <a:rPr lang="en-US" sz="1050" kern="1200" dirty="0" smtClean="0">
                <a:solidFill>
                  <a:schemeClr val="tx1"/>
                </a:solidFill>
                <a:effectLst/>
                <a:latin typeface="Segoe"/>
                <a:cs typeface="Segoe UI" pitchFamily="34" charset="0"/>
              </a:rPr>
              <a:t>The client tries connecting to the first AOS instance in the list. </a:t>
            </a:r>
          </a:p>
          <a:p>
            <a:pPr marL="228600" marR="0" lvl="0" indent="-228600" algn="l" defTabSz="914400" rtl="0" eaLnBrk="1" fontAlgn="auto" latinLnBrk="0" hangingPunct="1">
              <a:lnSpc>
                <a:spcPct val="100000"/>
              </a:lnSpc>
              <a:spcBef>
                <a:spcPts val="300"/>
              </a:spcBef>
              <a:spcAft>
                <a:spcPts val="600"/>
              </a:spcAft>
              <a:buClrTx/>
              <a:buSzTx/>
              <a:buFont typeface="+mj-lt"/>
              <a:buAutoNum type="arabicPeriod"/>
              <a:tabLst/>
              <a:defRPr/>
            </a:pPr>
            <a:r>
              <a:rPr lang="en-US" sz="1050" kern="1200" dirty="0" smtClean="0">
                <a:solidFill>
                  <a:schemeClr val="tx1"/>
                </a:solidFill>
                <a:effectLst/>
                <a:latin typeface="Segoe"/>
                <a:cs typeface="Segoe UI" pitchFamily="34" charset="0"/>
              </a:rPr>
              <a:t>If that connection fails, the client attempts to connect to the second AOS instance in the list, and so on. </a:t>
            </a:r>
          </a:p>
          <a:p>
            <a:pPr marL="0" lvl="0" indent="0">
              <a:buFont typeface="+mj-lt"/>
              <a:buNone/>
            </a:pPr>
            <a:endParaRPr lang="en-US" sz="1050" kern="1200" dirty="0" smtClean="0">
              <a:solidFill>
                <a:schemeClr val="tx1"/>
              </a:solidFill>
              <a:effectLst/>
              <a:latin typeface="Segoe UI" pitchFamily="34" charset="0"/>
              <a:ea typeface="+mn-ea"/>
              <a:cs typeface="Segoe UI" pitchFamily="34" charset="0"/>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11</a:t>
            </a:fld>
            <a:endParaRPr lang="en-US" dirty="0"/>
          </a:p>
        </p:txBody>
      </p:sp>
      <p:sp>
        <p:nvSpPr>
          <p:cNvPr id="6" name="Rectangle 5"/>
          <p:cNvSpPr/>
          <p:nvPr/>
        </p:nvSpPr>
        <p:spPr>
          <a:xfrm>
            <a:off x="797980" y="5781913"/>
            <a:ext cx="5080000" cy="441467"/>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pPr lvl="0" defTabSz="914400">
              <a:spcBef>
                <a:spcPts val="300"/>
              </a:spcBef>
              <a:spcAft>
                <a:spcPts val="600"/>
              </a:spcAft>
              <a:defRPr/>
            </a:pPr>
            <a:r>
              <a:rPr lang="en-US" sz="1100" b="1" dirty="0" smtClean="0">
                <a:solidFill>
                  <a:schemeClr val="tx1"/>
                </a:solidFill>
                <a:latin typeface="Segoe UI" pitchFamily="34" charset="0"/>
                <a:cs typeface="Segoe UI" pitchFamily="34" charset="0"/>
              </a:rPr>
              <a:t>Best Practice</a:t>
            </a:r>
            <a:r>
              <a:rPr lang="en-US" sz="1100" dirty="0" smtClean="0">
                <a:solidFill>
                  <a:schemeClr val="tx1"/>
                </a:solidFill>
                <a:latin typeface="Segoe UI" pitchFamily="34" charset="0"/>
                <a:cs typeface="Segoe UI" pitchFamily="34" charset="0"/>
              </a:rPr>
              <a:t>: </a:t>
            </a:r>
            <a:r>
              <a:rPr lang="en-US" sz="1100" dirty="0">
                <a:solidFill>
                  <a:schemeClr val="tx1"/>
                </a:solidFill>
                <a:latin typeface="Segoe UI" pitchFamily="34" charset="0"/>
                <a:cs typeface="Segoe UI" pitchFamily="34" charset="0"/>
              </a:rPr>
              <a:t>It is recommended to specify each AOS instance from the cluster in the client configuration.</a:t>
            </a:r>
          </a:p>
        </p:txBody>
      </p:sp>
    </p:spTree>
    <p:extLst>
      <p:ext uri="{BB962C8B-B14F-4D97-AF65-F5344CB8AC3E}">
        <p14:creationId xmlns:p14="http://schemas.microsoft.com/office/powerpoint/2010/main" val="3177061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kern="1200" dirty="0" smtClean="0">
                <a:solidFill>
                  <a:schemeClr val="tx1"/>
                </a:solidFill>
                <a:effectLst/>
                <a:latin typeface="Segoe" pitchFamily="34" charset="0"/>
                <a:ea typeface="+mn-ea"/>
                <a:cs typeface="+mn-cs"/>
              </a:rPr>
              <a:t>AOS session management and High Availability load balancing process.</a:t>
            </a:r>
          </a:p>
          <a:p>
            <a:endParaRPr lang="en-US" sz="1050" kern="1200" dirty="0" smtClean="0">
              <a:solidFill>
                <a:schemeClr val="tx1"/>
              </a:solidFill>
              <a:effectLst/>
              <a:latin typeface="Segoe" pitchFamily="34" charset="0"/>
              <a:ea typeface="+mn-ea"/>
              <a:cs typeface="+mn-cs"/>
            </a:endParaRPr>
          </a:p>
          <a:p>
            <a:pPr marL="228600" lvl="0" indent="-228600">
              <a:buFont typeface="+mj-lt"/>
              <a:buAutoNum type="arabicPeriod"/>
            </a:pPr>
            <a:r>
              <a:rPr lang="en-US" sz="1050" kern="1200" dirty="0" smtClean="0">
                <a:solidFill>
                  <a:schemeClr val="tx1"/>
                </a:solidFill>
                <a:effectLst/>
                <a:latin typeface="Segoe" pitchFamily="34" charset="0"/>
                <a:ea typeface="+mn-ea"/>
                <a:cs typeface="+mn-cs"/>
              </a:rPr>
              <a:t>A client requests a new session from the first AOS listed in the client configuration.</a:t>
            </a:r>
          </a:p>
          <a:p>
            <a:pPr marL="228600" lvl="0" indent="-228600">
              <a:buFont typeface="+mj-lt"/>
              <a:buAutoNum type="arabicPeriod"/>
            </a:pPr>
            <a:r>
              <a:rPr lang="en-US" sz="1050" kern="1200" dirty="0" smtClean="0">
                <a:solidFill>
                  <a:schemeClr val="tx1"/>
                </a:solidFill>
                <a:effectLst/>
                <a:latin typeface="Segoe" pitchFamily="34" charset="0"/>
                <a:ea typeface="+mn-ea"/>
                <a:cs typeface="+mn-cs"/>
              </a:rPr>
              <a:t>The AOS that receives the request queries for cluster/session information stored in the database.</a:t>
            </a:r>
          </a:p>
          <a:p>
            <a:pPr marL="228600" lvl="0" indent="-228600">
              <a:buFont typeface="+mj-lt"/>
              <a:buAutoNum type="arabicPeriod"/>
            </a:pPr>
            <a:r>
              <a:rPr lang="en-US" sz="1050" kern="1200" dirty="0" smtClean="0">
                <a:solidFill>
                  <a:schemeClr val="tx1"/>
                </a:solidFill>
                <a:effectLst/>
                <a:latin typeface="Segoe" pitchFamily="34" charset="0"/>
                <a:ea typeface="+mn-ea"/>
                <a:cs typeface="+mn-cs"/>
              </a:rPr>
              <a:t>The database returns the AOS name in the cluster with the fewest sessions.</a:t>
            </a:r>
          </a:p>
          <a:p>
            <a:pPr marL="228600" lvl="0" indent="-228600">
              <a:buFont typeface="+mj-lt"/>
              <a:buAutoNum type="arabicPeriod"/>
            </a:pPr>
            <a:r>
              <a:rPr lang="en-US" sz="1050" kern="1200" dirty="0" smtClean="0">
                <a:solidFill>
                  <a:schemeClr val="tx1"/>
                </a:solidFill>
                <a:effectLst/>
                <a:latin typeface="Segoe" pitchFamily="34" charset="0"/>
                <a:ea typeface="+mn-ea"/>
                <a:cs typeface="+mn-cs"/>
              </a:rPr>
              <a:t>The AOS processing the client request returns this information to the client.</a:t>
            </a:r>
          </a:p>
          <a:p>
            <a:pPr marL="228600" lvl="0" indent="-228600">
              <a:buFont typeface="+mj-lt"/>
              <a:buAutoNum type="arabicPeriod"/>
            </a:pPr>
            <a:r>
              <a:rPr lang="en-US" sz="1050" kern="1200" dirty="0" smtClean="0">
                <a:solidFill>
                  <a:schemeClr val="tx1"/>
                </a:solidFill>
                <a:effectLst/>
                <a:latin typeface="Segoe" pitchFamily="34" charset="0"/>
                <a:ea typeface="+mn-ea"/>
                <a:cs typeface="+mn-cs"/>
              </a:rPr>
              <a:t>The client establishes a connection with the AOS in the cluster that has the fewest sessions. </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12</a:t>
            </a:fld>
            <a:endParaRPr lang="en-US" dirty="0"/>
          </a:p>
        </p:txBody>
      </p:sp>
    </p:spTree>
    <p:extLst>
      <p:ext uri="{BB962C8B-B14F-4D97-AF65-F5344CB8AC3E}">
        <p14:creationId xmlns:p14="http://schemas.microsoft.com/office/powerpoint/2010/main" val="3901157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228600" lvl="0" indent="-228600">
              <a:buFont typeface="+mj-lt"/>
              <a:buAutoNum type="arabicPeriod"/>
            </a:pPr>
            <a:r>
              <a:rPr lang="en-US" kern="1200" dirty="0" smtClean="0">
                <a:solidFill>
                  <a:schemeClr val="tx1"/>
                </a:solidFill>
                <a:effectLst/>
                <a:latin typeface="Segoe"/>
                <a:cs typeface="Segoe UI" pitchFamily="34" charset="0"/>
              </a:rPr>
              <a:t>Open Microsoft Dynamics AX Server Configuration Utility and set all three AOS instances to start on the following ports:</a:t>
            </a:r>
          </a:p>
          <a:p>
            <a:pPr marL="685800" lvl="1" indent="-228600">
              <a:buFont typeface="Arial" panose="020B0604020202020204" pitchFamily="34" charset="0"/>
              <a:buChar char="•"/>
            </a:pPr>
            <a:r>
              <a:rPr lang="en-US" kern="1200" dirty="0" smtClean="0">
                <a:solidFill>
                  <a:schemeClr val="tx1"/>
                </a:solidFill>
                <a:effectLst/>
                <a:latin typeface="Segoe"/>
                <a:cs typeface="Segoe UI" pitchFamily="34" charset="0"/>
              </a:rPr>
              <a:t>$01 - 2712</a:t>
            </a:r>
          </a:p>
          <a:p>
            <a:pPr marL="685800" lvl="1" indent="-228600">
              <a:buFont typeface="Arial" panose="020B0604020202020204" pitchFamily="34" charset="0"/>
              <a:buChar char="•"/>
            </a:pPr>
            <a:r>
              <a:rPr lang="en-US" kern="1200" dirty="0" smtClean="0">
                <a:solidFill>
                  <a:schemeClr val="tx1"/>
                </a:solidFill>
                <a:effectLst/>
                <a:latin typeface="Segoe"/>
                <a:cs typeface="Segoe UI" pitchFamily="34" charset="0"/>
              </a:rPr>
              <a:t>$02 - 2713</a:t>
            </a:r>
          </a:p>
          <a:p>
            <a:pPr marL="685800" lvl="1" indent="-228600">
              <a:buFont typeface="Arial" panose="020B0604020202020204" pitchFamily="34" charset="0"/>
              <a:buChar char="•"/>
            </a:pPr>
            <a:r>
              <a:rPr lang="en-US" kern="1200" dirty="0" smtClean="0">
                <a:solidFill>
                  <a:schemeClr val="tx1"/>
                </a:solidFill>
                <a:effectLst/>
                <a:latin typeface="Segoe"/>
                <a:cs typeface="Segoe UI" pitchFamily="34" charset="0"/>
              </a:rPr>
              <a:t>$03 – 2714</a:t>
            </a:r>
          </a:p>
          <a:p>
            <a:pPr marL="228600" lvl="0" indent="-228600">
              <a:buFont typeface="+mj-lt"/>
              <a:buAutoNum type="arabicPeriod"/>
            </a:pPr>
            <a:r>
              <a:rPr lang="en-US" kern="1200" dirty="0" smtClean="0">
                <a:solidFill>
                  <a:schemeClr val="tx1"/>
                </a:solidFill>
                <a:effectLst/>
                <a:latin typeface="Segoe"/>
                <a:cs typeface="Segoe UI" pitchFamily="34" charset="0"/>
              </a:rPr>
              <a:t>Start up all three AOS instances on your machine.</a:t>
            </a:r>
          </a:p>
          <a:p>
            <a:pPr marL="228600" lvl="0" indent="-228600">
              <a:buFont typeface="+mj-lt"/>
              <a:buAutoNum type="arabicPeriod"/>
            </a:pPr>
            <a:r>
              <a:rPr lang="en-US" kern="1200" dirty="0" smtClean="0">
                <a:solidFill>
                  <a:schemeClr val="tx1"/>
                </a:solidFill>
                <a:effectLst/>
                <a:latin typeface="Segoe"/>
                <a:cs typeface="Segoe UI" pitchFamily="34" charset="0"/>
              </a:rPr>
              <a:t>Open </a:t>
            </a:r>
            <a:r>
              <a:rPr lang="en-US" b="1" kern="1200" dirty="0" smtClean="0">
                <a:solidFill>
                  <a:schemeClr val="tx1"/>
                </a:solidFill>
                <a:effectLst/>
                <a:latin typeface="Segoe"/>
                <a:cs typeface="Segoe UI" pitchFamily="34" charset="0"/>
              </a:rPr>
              <a:t>System administration &gt; Setup &gt; System &gt; Cluster configuration</a:t>
            </a:r>
            <a:r>
              <a:rPr lang="en-US" kern="1200" dirty="0" smtClean="0">
                <a:solidFill>
                  <a:schemeClr val="tx1"/>
                </a:solidFill>
                <a:effectLst/>
                <a:latin typeface="Segoe"/>
                <a:cs typeface="Segoe UI" pitchFamily="34" charset="0"/>
              </a:rPr>
              <a:t>. </a:t>
            </a:r>
            <a:r>
              <a:rPr lang="en-US" kern="1200" cap="all" dirty="0" smtClean="0">
                <a:solidFill>
                  <a:schemeClr val="tx1"/>
                </a:solidFill>
                <a:effectLst/>
                <a:latin typeface="Segoe"/>
                <a:cs typeface="Segoe UI" pitchFamily="34" charset="0"/>
              </a:rPr>
              <a:t> </a:t>
            </a:r>
          </a:p>
          <a:p>
            <a:pPr marL="228600" lvl="0" indent="-228600">
              <a:buFont typeface="+mj-lt"/>
              <a:buAutoNum type="arabicPeriod"/>
            </a:pPr>
            <a:r>
              <a:rPr lang="en-US" kern="1200" dirty="0" smtClean="0">
                <a:solidFill>
                  <a:schemeClr val="tx1"/>
                </a:solidFill>
                <a:effectLst/>
                <a:latin typeface="Segoe"/>
                <a:cs typeface="Segoe UI" pitchFamily="34" charset="0"/>
              </a:rPr>
              <a:t>Create a new cluster and name it </a:t>
            </a:r>
            <a:r>
              <a:rPr lang="en-US" b="1" kern="1200" dirty="0" smtClean="0">
                <a:solidFill>
                  <a:schemeClr val="tx1"/>
                </a:solidFill>
                <a:effectLst/>
                <a:latin typeface="Segoe"/>
                <a:cs typeface="Segoe UI" pitchFamily="34" charset="0"/>
              </a:rPr>
              <a:t>Load Balanced AOS Instances</a:t>
            </a:r>
            <a:r>
              <a:rPr lang="en-US" kern="1200" dirty="0" smtClean="0">
                <a:solidFill>
                  <a:schemeClr val="tx1"/>
                </a:solidFill>
                <a:effectLst/>
                <a:latin typeface="Segoe"/>
                <a:cs typeface="Segoe UI" pitchFamily="34" charset="0"/>
              </a:rPr>
              <a:t>.</a:t>
            </a:r>
          </a:p>
          <a:p>
            <a:pPr marL="228600" lvl="0" indent="-228600">
              <a:buFont typeface="+mj-lt"/>
              <a:buAutoNum type="arabicPeriod"/>
            </a:pPr>
            <a:r>
              <a:rPr lang="en-US" kern="1200" dirty="0" smtClean="0">
                <a:solidFill>
                  <a:schemeClr val="tx1"/>
                </a:solidFill>
                <a:effectLst/>
                <a:latin typeface="Segoe"/>
                <a:cs typeface="Segoe UI" pitchFamily="34" charset="0"/>
              </a:rPr>
              <a:t>Select the </a:t>
            </a:r>
            <a:r>
              <a:rPr lang="en-US" b="1" kern="1200" dirty="0" smtClean="0">
                <a:solidFill>
                  <a:schemeClr val="tx1"/>
                </a:solidFill>
                <a:effectLst/>
                <a:latin typeface="Segoe"/>
                <a:cs typeface="Segoe UI" pitchFamily="34" charset="0"/>
              </a:rPr>
              <a:t>Map AOS instances to clusters </a:t>
            </a:r>
            <a:r>
              <a:rPr lang="en-US" kern="1200" dirty="0" smtClean="0">
                <a:solidFill>
                  <a:schemeClr val="tx1"/>
                </a:solidFill>
                <a:effectLst/>
                <a:latin typeface="Segoe"/>
                <a:cs typeface="Segoe UI" pitchFamily="34" charset="0"/>
              </a:rPr>
              <a:t>tab.</a:t>
            </a:r>
          </a:p>
          <a:p>
            <a:pPr marL="228600" lvl="0" indent="-228600">
              <a:buFont typeface="+mj-lt"/>
              <a:buAutoNum type="arabicPeriod"/>
            </a:pPr>
            <a:r>
              <a:rPr lang="en-US" kern="1200" dirty="0" smtClean="0">
                <a:solidFill>
                  <a:schemeClr val="tx1"/>
                </a:solidFill>
                <a:effectLst/>
                <a:latin typeface="Segoe"/>
                <a:cs typeface="Segoe UI" pitchFamily="34" charset="0"/>
              </a:rPr>
              <a:t>For the $03 AOS instance, select the </a:t>
            </a:r>
            <a:r>
              <a:rPr lang="en-US" b="1" kern="1200" dirty="0" smtClean="0">
                <a:solidFill>
                  <a:schemeClr val="tx1"/>
                </a:solidFill>
                <a:effectLst/>
                <a:latin typeface="Segoe"/>
                <a:cs typeface="Segoe UI" pitchFamily="34" charset="0"/>
              </a:rPr>
              <a:t>Load Balancer </a:t>
            </a:r>
            <a:r>
              <a:rPr lang="en-US" kern="1200" dirty="0" smtClean="0">
                <a:solidFill>
                  <a:schemeClr val="tx1"/>
                </a:solidFill>
                <a:effectLst/>
                <a:latin typeface="Segoe"/>
                <a:cs typeface="Segoe UI" pitchFamily="34" charset="0"/>
              </a:rPr>
              <a:t>check box.</a:t>
            </a:r>
          </a:p>
          <a:p>
            <a:pPr marL="228600" lvl="0" indent="-228600">
              <a:buFont typeface="+mj-lt"/>
              <a:buAutoNum type="arabicPeriod"/>
            </a:pPr>
            <a:r>
              <a:rPr lang="en-US" kern="1200" dirty="0" smtClean="0">
                <a:solidFill>
                  <a:schemeClr val="tx1"/>
                </a:solidFill>
                <a:effectLst/>
                <a:latin typeface="Segoe"/>
                <a:cs typeface="Segoe UI" pitchFamily="34" charset="0"/>
              </a:rPr>
              <a:t>In the </a:t>
            </a:r>
            <a:r>
              <a:rPr lang="en-US" b="1" kern="1200" dirty="0" smtClean="0">
                <a:solidFill>
                  <a:schemeClr val="tx1"/>
                </a:solidFill>
                <a:effectLst/>
                <a:latin typeface="Segoe"/>
                <a:cs typeface="Segoe UI" pitchFamily="34" charset="0"/>
              </a:rPr>
              <a:t>Cluster name </a:t>
            </a:r>
            <a:r>
              <a:rPr lang="en-US" kern="1200" dirty="0" smtClean="0">
                <a:solidFill>
                  <a:schemeClr val="tx1"/>
                </a:solidFill>
                <a:effectLst/>
                <a:latin typeface="Segoe"/>
                <a:cs typeface="Segoe UI" pitchFamily="34" charset="0"/>
              </a:rPr>
              <a:t>field drop-down, select the Load Balanced AOS Instances for all three of the AOS instances, and then press CTRL+S to save changes.</a:t>
            </a:r>
          </a:p>
          <a:p>
            <a:pPr marL="228600" lvl="0" indent="-228600">
              <a:buFont typeface="+mj-lt"/>
              <a:buAutoNum type="arabicPeriod"/>
            </a:pPr>
            <a:r>
              <a:rPr lang="en-US" kern="1200" dirty="0" smtClean="0">
                <a:solidFill>
                  <a:schemeClr val="tx1"/>
                </a:solidFill>
                <a:effectLst/>
                <a:latin typeface="Segoe"/>
                <a:cs typeface="Segoe UI" pitchFamily="34" charset="0"/>
              </a:rPr>
              <a:t>Modify your Microsoft Dynamics AX Configuration to only have the $03 AOS instances in the </a:t>
            </a:r>
            <a:r>
              <a:rPr lang="en-US" b="1" kern="1200" dirty="0" smtClean="0">
                <a:solidFill>
                  <a:schemeClr val="tx1"/>
                </a:solidFill>
                <a:effectLst/>
                <a:latin typeface="Segoe"/>
                <a:cs typeface="Segoe UI" pitchFamily="34" charset="0"/>
              </a:rPr>
              <a:t>Connection</a:t>
            </a:r>
            <a:r>
              <a:rPr lang="en-US" kern="1200" dirty="0" smtClean="0">
                <a:solidFill>
                  <a:schemeClr val="tx1"/>
                </a:solidFill>
                <a:effectLst/>
                <a:latin typeface="Segoe"/>
                <a:cs typeface="Segoe UI" pitchFamily="34" charset="0"/>
              </a:rPr>
              <a:t> tab.</a:t>
            </a:r>
          </a:p>
          <a:p>
            <a:pPr marL="228600" lvl="0" indent="-228600">
              <a:buFont typeface="+mj-lt"/>
              <a:buAutoNum type="arabicPeriod"/>
            </a:pPr>
            <a:r>
              <a:rPr lang="en-US" kern="1200" dirty="0" smtClean="0">
                <a:solidFill>
                  <a:schemeClr val="tx1"/>
                </a:solidFill>
                <a:effectLst/>
                <a:latin typeface="Segoe"/>
                <a:cs typeface="Segoe UI" pitchFamily="34" charset="0"/>
              </a:rPr>
              <a:t>Launch three or four </a:t>
            </a:r>
            <a:r>
              <a:rPr lang="en-US" dirty="0">
                <a:latin typeface="Segoe"/>
                <a:cs typeface="Segoe UI" pitchFamily="34" charset="0"/>
              </a:rPr>
              <a:t>different Microsoft Dynamics AX </a:t>
            </a:r>
            <a:r>
              <a:rPr lang="en-US" kern="1200" dirty="0" smtClean="0">
                <a:solidFill>
                  <a:schemeClr val="tx1"/>
                </a:solidFill>
                <a:effectLst/>
                <a:latin typeface="Segoe"/>
                <a:cs typeface="Segoe UI" pitchFamily="34" charset="0"/>
              </a:rPr>
              <a:t>sessions.</a:t>
            </a:r>
            <a:endParaRPr lang="en-US" kern="1200" dirty="0" smtClean="0">
              <a:solidFill>
                <a:schemeClr val="tx1"/>
              </a:solidFill>
              <a:effectLst/>
              <a:latin typeface="Segoe"/>
              <a:cs typeface="Segoe UI" pitchFamily="34" charset="0"/>
            </a:endParaRPr>
          </a:p>
          <a:p>
            <a:pPr marL="228600" lvl="0" indent="-228600">
              <a:buFont typeface="+mj-lt"/>
              <a:buAutoNum type="arabicPeriod"/>
            </a:pPr>
            <a:r>
              <a:rPr lang="en-US" kern="1200" dirty="0" smtClean="0">
                <a:solidFill>
                  <a:schemeClr val="tx1"/>
                </a:solidFill>
                <a:effectLst/>
                <a:latin typeface="Segoe"/>
                <a:cs typeface="Segoe UI" pitchFamily="34" charset="0"/>
              </a:rPr>
              <a:t>Go to </a:t>
            </a:r>
            <a:r>
              <a:rPr lang="en-US" b="1" kern="1200" dirty="0" smtClean="0">
                <a:solidFill>
                  <a:schemeClr val="tx1"/>
                </a:solidFill>
                <a:effectLst/>
                <a:latin typeface="Segoe"/>
                <a:cs typeface="Segoe UI" pitchFamily="34" charset="0"/>
              </a:rPr>
              <a:t>System Administration </a:t>
            </a:r>
            <a:r>
              <a:rPr lang="en-US" kern="1200" dirty="0" smtClean="0">
                <a:solidFill>
                  <a:schemeClr val="tx1"/>
                </a:solidFill>
                <a:effectLst/>
                <a:latin typeface="Segoe"/>
                <a:cs typeface="Segoe UI" pitchFamily="34" charset="0"/>
              </a:rPr>
              <a:t>&gt; </a:t>
            </a:r>
            <a:r>
              <a:rPr lang="en-US" b="1" kern="1200" dirty="0" smtClean="0">
                <a:solidFill>
                  <a:schemeClr val="tx1"/>
                </a:solidFill>
                <a:effectLst/>
                <a:latin typeface="Segoe"/>
                <a:cs typeface="Segoe UI" pitchFamily="34" charset="0"/>
              </a:rPr>
              <a:t>Online uses </a:t>
            </a:r>
            <a:r>
              <a:rPr lang="en-US" kern="1200" dirty="0" smtClean="0">
                <a:solidFill>
                  <a:schemeClr val="tx1"/>
                </a:solidFill>
                <a:effectLst/>
                <a:latin typeface="Segoe"/>
                <a:cs typeface="Segoe UI" pitchFamily="34" charset="0"/>
              </a:rPr>
              <a:t>and view the AOS instances that each one of the sessions logged into.</a:t>
            </a:r>
          </a:p>
          <a:p>
            <a:pPr marL="228600" lvl="0" indent="-228600">
              <a:buFont typeface="+mj-lt"/>
              <a:buAutoNum type="arabicPeriod"/>
            </a:pPr>
            <a:r>
              <a:rPr lang="en-US" kern="1200" dirty="0" smtClean="0">
                <a:solidFill>
                  <a:schemeClr val="tx1"/>
                </a:solidFill>
                <a:effectLst/>
                <a:latin typeface="Segoe"/>
                <a:cs typeface="Segoe UI" pitchFamily="34" charset="0"/>
              </a:rPr>
              <a:t>Why is it only load balancing for 2712 and 2713?</a:t>
            </a:r>
          </a:p>
          <a:p>
            <a:pPr marL="228600" lvl="0" indent="-228600">
              <a:buFont typeface="+mj-lt"/>
              <a:buAutoNum type="arabicPeriod"/>
            </a:pPr>
            <a:r>
              <a:rPr lang="en-US" kern="1200" dirty="0" smtClean="0">
                <a:solidFill>
                  <a:schemeClr val="tx1"/>
                </a:solidFill>
                <a:effectLst/>
                <a:latin typeface="Segoe"/>
                <a:cs typeface="Segoe UI" pitchFamily="34" charset="0"/>
              </a:rPr>
              <a:t>Now remove $03 from the Microsoft Dynamics AX Configuration.</a:t>
            </a:r>
          </a:p>
          <a:p>
            <a:pPr marL="228600" lvl="0" indent="-228600">
              <a:buFont typeface="+mj-lt"/>
              <a:buAutoNum type="arabicPeriod"/>
            </a:pPr>
            <a:r>
              <a:rPr lang="en-US" kern="1200" dirty="0" smtClean="0">
                <a:solidFill>
                  <a:schemeClr val="tx1"/>
                </a:solidFill>
                <a:effectLst/>
                <a:latin typeface="Segoe"/>
                <a:cs typeface="Segoe UI" pitchFamily="34" charset="0"/>
              </a:rPr>
              <a:t>Launch three </a:t>
            </a:r>
            <a:r>
              <a:rPr lang="en-US" dirty="0">
                <a:latin typeface="Segoe"/>
                <a:cs typeface="Segoe UI" pitchFamily="34" charset="0"/>
              </a:rPr>
              <a:t>or four different Microsoft Dynamics AX </a:t>
            </a:r>
            <a:r>
              <a:rPr lang="en-US" kern="1200" dirty="0" smtClean="0">
                <a:solidFill>
                  <a:schemeClr val="tx1"/>
                </a:solidFill>
                <a:effectLst/>
                <a:latin typeface="Segoe"/>
                <a:cs typeface="Segoe UI" pitchFamily="34" charset="0"/>
              </a:rPr>
              <a:t>sessions.</a:t>
            </a:r>
            <a:endParaRPr lang="en-US" kern="1200" dirty="0" smtClean="0">
              <a:solidFill>
                <a:schemeClr val="tx1"/>
              </a:solidFill>
              <a:effectLst/>
              <a:latin typeface="Segoe"/>
              <a:cs typeface="Segoe UI" pitchFamily="34" charset="0"/>
            </a:endParaRPr>
          </a:p>
          <a:p>
            <a:pPr marL="228600" lvl="0" indent="-228600">
              <a:buFont typeface="+mj-lt"/>
              <a:buAutoNum type="arabicPeriod"/>
            </a:pPr>
            <a:r>
              <a:rPr lang="en-US" kern="1200" dirty="0" smtClean="0">
                <a:solidFill>
                  <a:schemeClr val="tx1"/>
                </a:solidFill>
                <a:effectLst/>
                <a:latin typeface="Segoe"/>
                <a:cs typeface="Segoe UI" pitchFamily="34" charset="0"/>
              </a:rPr>
              <a:t>Go to </a:t>
            </a:r>
            <a:r>
              <a:rPr lang="en-US" b="1" kern="1200" dirty="0" smtClean="0">
                <a:solidFill>
                  <a:schemeClr val="tx1"/>
                </a:solidFill>
                <a:effectLst/>
                <a:latin typeface="Segoe"/>
                <a:cs typeface="Segoe UI" pitchFamily="34" charset="0"/>
              </a:rPr>
              <a:t>System Administration </a:t>
            </a:r>
            <a:r>
              <a:rPr lang="en-US" kern="1200" dirty="0" smtClean="0">
                <a:solidFill>
                  <a:schemeClr val="tx1"/>
                </a:solidFill>
                <a:effectLst/>
                <a:latin typeface="Segoe"/>
                <a:cs typeface="Segoe UI" pitchFamily="34" charset="0"/>
              </a:rPr>
              <a:t>&gt; </a:t>
            </a:r>
            <a:r>
              <a:rPr lang="en-US" b="1" kern="1200" dirty="0" smtClean="0">
                <a:solidFill>
                  <a:schemeClr val="tx1"/>
                </a:solidFill>
                <a:effectLst/>
                <a:latin typeface="Segoe"/>
                <a:cs typeface="Segoe UI" pitchFamily="34" charset="0"/>
              </a:rPr>
              <a:t>Online uses </a:t>
            </a:r>
            <a:r>
              <a:rPr lang="en-US" kern="1200" dirty="0" smtClean="0">
                <a:solidFill>
                  <a:schemeClr val="tx1"/>
                </a:solidFill>
                <a:effectLst/>
                <a:latin typeface="Segoe"/>
                <a:cs typeface="Segoe UI" pitchFamily="34" charset="0"/>
              </a:rPr>
              <a:t>and view the AOS instances that each one of the sessions logged into.</a:t>
            </a:r>
          </a:p>
          <a:p>
            <a:pPr marL="228600" lvl="0" indent="-228600">
              <a:buFont typeface="+mj-lt"/>
              <a:buAutoNum type="arabicPeriod"/>
            </a:pPr>
            <a:r>
              <a:rPr lang="en-US" kern="1200" dirty="0" smtClean="0">
                <a:solidFill>
                  <a:schemeClr val="tx1"/>
                </a:solidFill>
                <a:effectLst/>
                <a:latin typeface="Segoe"/>
                <a:cs typeface="Segoe UI" pitchFamily="34" charset="0"/>
              </a:rPr>
              <a:t>Why is it still load balancing for 2712 and 2713?</a:t>
            </a:r>
          </a:p>
          <a:p>
            <a:endParaRPr lang="en-US" dirty="0" smtClean="0">
              <a:latin typeface="Segoe UI" pitchFamily="34" charset="0"/>
              <a:cs typeface="Segoe UI" pitchFamily="34" charset="0"/>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13</a:t>
            </a:fld>
            <a:endParaRPr lang="en-US" dirty="0"/>
          </a:p>
        </p:txBody>
      </p:sp>
      <p:sp>
        <p:nvSpPr>
          <p:cNvPr id="7" name="Rectangle 6"/>
          <p:cNvSpPr/>
          <p:nvPr/>
        </p:nvSpPr>
        <p:spPr>
          <a:xfrm>
            <a:off x="886690" y="8262527"/>
            <a:ext cx="5080000" cy="380052"/>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Note: </a:t>
            </a:r>
            <a:r>
              <a:rPr lang="en-US" sz="1100" dirty="0">
                <a:solidFill>
                  <a:schemeClr val="tx1"/>
                </a:solidFill>
              </a:rPr>
              <a:t>If an AOS instance is </a:t>
            </a:r>
            <a:r>
              <a:rPr lang="en-US" sz="1100" dirty="0" smtClean="0">
                <a:solidFill>
                  <a:schemeClr val="tx1"/>
                </a:solidFill>
              </a:rPr>
              <a:t>set up </a:t>
            </a:r>
            <a:r>
              <a:rPr lang="en-US" sz="1100" dirty="0">
                <a:solidFill>
                  <a:schemeClr val="tx1"/>
                </a:solidFill>
              </a:rPr>
              <a:t>as a load balancer, it cannot be used as a batch server.</a:t>
            </a:r>
            <a:endParaRPr lang="en-US" sz="1100" b="1" dirty="0">
              <a:solidFill>
                <a:srgbClr val="000000"/>
              </a:solidFill>
              <a:latin typeface="Calibri" panose="020F0502020204030204" pitchFamily="34" charset="0"/>
            </a:endParaRPr>
          </a:p>
        </p:txBody>
      </p:sp>
      <p:sp>
        <p:nvSpPr>
          <p:cNvPr id="8" name="Rectangle 7"/>
          <p:cNvSpPr/>
          <p:nvPr/>
        </p:nvSpPr>
        <p:spPr>
          <a:xfrm>
            <a:off x="886690" y="7701635"/>
            <a:ext cx="5080000" cy="44908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Note: </a:t>
            </a:r>
            <a:r>
              <a:rPr lang="en-US" sz="1100" dirty="0">
                <a:solidFill>
                  <a:schemeClr val="tx1"/>
                </a:solidFill>
              </a:rPr>
              <a:t>The benefit of the load balancer is that you can then add and remove other AOS instances from the cluster without needing to update client configurations. </a:t>
            </a:r>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767181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14</a:t>
            </a:fld>
            <a:endParaRPr lang="en-US" dirty="0"/>
          </a:p>
        </p:txBody>
      </p:sp>
    </p:spTree>
    <p:extLst>
      <p:ext uri="{BB962C8B-B14F-4D97-AF65-F5344CB8AC3E}">
        <p14:creationId xmlns:p14="http://schemas.microsoft.com/office/powerpoint/2010/main" val="802643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15</a:t>
            </a:fld>
            <a:endParaRPr lang="en-US" dirty="0"/>
          </a:p>
        </p:txBody>
      </p:sp>
    </p:spTree>
    <p:extLst>
      <p:ext uri="{BB962C8B-B14F-4D97-AF65-F5344CB8AC3E}">
        <p14:creationId xmlns:p14="http://schemas.microsoft.com/office/powerpoint/2010/main" val="2121418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16</a:t>
            </a:fld>
            <a:endParaRPr lang="en-US" dirty="0"/>
          </a:p>
        </p:txBody>
      </p:sp>
    </p:spTree>
    <p:extLst>
      <p:ext uri="{BB962C8B-B14F-4D97-AF65-F5344CB8AC3E}">
        <p14:creationId xmlns:p14="http://schemas.microsoft.com/office/powerpoint/2010/main" val="1580121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17</a:t>
            </a:fld>
            <a:endParaRPr lang="en-US" dirty="0"/>
          </a:p>
        </p:txBody>
      </p:sp>
    </p:spTree>
    <p:extLst>
      <p:ext uri="{BB962C8B-B14F-4D97-AF65-F5344CB8AC3E}">
        <p14:creationId xmlns:p14="http://schemas.microsoft.com/office/powerpoint/2010/main" val="4223317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18</a:t>
            </a:fld>
            <a:endParaRPr lang="en-US" dirty="0"/>
          </a:p>
        </p:txBody>
      </p:sp>
    </p:spTree>
    <p:extLst>
      <p:ext uri="{BB962C8B-B14F-4D97-AF65-F5344CB8AC3E}">
        <p14:creationId xmlns:p14="http://schemas.microsoft.com/office/powerpoint/2010/main" val="1737287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Segoe"/>
                <a:cs typeface="Segoe UI" pitchFamily="34" charset="0"/>
              </a:rPr>
              <a:t>In this procedure, you will set up a cluster without a load balancer. </a:t>
            </a:r>
          </a:p>
          <a:p>
            <a:endParaRPr lang="en-US" sz="1100" kern="1200" dirty="0" smtClean="0">
              <a:solidFill>
                <a:schemeClr val="tx1"/>
              </a:solidFill>
              <a:effectLst/>
              <a:latin typeface="Segoe"/>
              <a:cs typeface="Segoe UI" pitchFamily="34" charset="0"/>
            </a:endParaRPr>
          </a:p>
          <a:p>
            <a:pPr marL="228600" lvl="0" indent="-228600">
              <a:buFont typeface="+mj-lt"/>
              <a:buAutoNum type="arabicPeriod"/>
            </a:pPr>
            <a:r>
              <a:rPr lang="en-US" sz="1100" kern="1200" dirty="0" smtClean="0">
                <a:solidFill>
                  <a:schemeClr val="tx1"/>
                </a:solidFill>
                <a:effectLst/>
                <a:latin typeface="Segoe"/>
                <a:cs typeface="Segoe UI" pitchFamily="34" charset="0"/>
              </a:rPr>
              <a:t>Open </a:t>
            </a:r>
            <a:r>
              <a:rPr lang="en-US" sz="1100" b="1" kern="1200" dirty="0" smtClean="0">
                <a:solidFill>
                  <a:schemeClr val="tx1"/>
                </a:solidFill>
                <a:effectLst/>
                <a:latin typeface="Segoe"/>
                <a:cs typeface="Segoe UI" pitchFamily="34" charset="0"/>
              </a:rPr>
              <a:t>System administration &gt; Setup &gt; System &gt; Cluster configuration</a:t>
            </a:r>
            <a:r>
              <a:rPr lang="en-US" sz="1100" kern="1200" dirty="0" smtClean="0">
                <a:solidFill>
                  <a:schemeClr val="tx1"/>
                </a:solidFill>
                <a:effectLst/>
                <a:latin typeface="Segoe"/>
                <a:cs typeface="Segoe UI" pitchFamily="34" charset="0"/>
              </a:rPr>
              <a:t>. </a:t>
            </a:r>
          </a:p>
          <a:p>
            <a:pPr marL="228600" lvl="0" indent="-228600">
              <a:buFont typeface="+mj-lt"/>
              <a:buAutoNum type="arabicPeriod"/>
            </a:pPr>
            <a:r>
              <a:rPr lang="en-US" sz="1100" kern="1200" dirty="0" smtClean="0">
                <a:solidFill>
                  <a:schemeClr val="tx1"/>
                </a:solidFill>
                <a:effectLst/>
                <a:latin typeface="Segoe"/>
                <a:cs typeface="Segoe UI" pitchFamily="34" charset="0"/>
              </a:rPr>
              <a:t>In the </a:t>
            </a:r>
            <a:r>
              <a:rPr lang="en-US" sz="1100" b="1" kern="1200" dirty="0" smtClean="0">
                <a:solidFill>
                  <a:schemeClr val="tx1"/>
                </a:solidFill>
                <a:effectLst/>
                <a:latin typeface="Segoe"/>
                <a:cs typeface="Segoe UI" pitchFamily="34" charset="0"/>
              </a:rPr>
              <a:t>Cluster configuration </a:t>
            </a:r>
            <a:r>
              <a:rPr lang="en-US" sz="1100" kern="1200" dirty="0" smtClean="0">
                <a:solidFill>
                  <a:schemeClr val="tx1"/>
                </a:solidFill>
                <a:effectLst/>
                <a:latin typeface="Segoe"/>
                <a:cs typeface="Segoe UI" pitchFamily="34" charset="0"/>
              </a:rPr>
              <a:t>form, click the </a:t>
            </a:r>
            <a:r>
              <a:rPr lang="en-US" sz="1100" b="1" kern="1200" dirty="0" smtClean="0">
                <a:solidFill>
                  <a:schemeClr val="tx1"/>
                </a:solidFill>
                <a:effectLst/>
                <a:latin typeface="Segoe"/>
                <a:cs typeface="Segoe UI" pitchFamily="34" charset="0"/>
              </a:rPr>
              <a:t>Map AOS instances to clusters </a:t>
            </a:r>
            <a:r>
              <a:rPr lang="en-US" sz="1100" kern="1200" dirty="0" smtClean="0">
                <a:solidFill>
                  <a:schemeClr val="tx1"/>
                </a:solidFill>
                <a:effectLst/>
                <a:latin typeface="Segoe"/>
                <a:cs typeface="Segoe UI" pitchFamily="34" charset="0"/>
              </a:rPr>
              <a:t>tab.</a:t>
            </a:r>
          </a:p>
          <a:p>
            <a:pPr marL="228600" lvl="0" indent="-228600">
              <a:buFont typeface="+mj-lt"/>
              <a:buAutoNum type="arabicPeriod"/>
            </a:pPr>
            <a:r>
              <a:rPr lang="en-US" sz="1100" b="0" kern="1200" dirty="0" smtClean="0">
                <a:solidFill>
                  <a:schemeClr val="tx1"/>
                </a:solidFill>
                <a:effectLst/>
                <a:latin typeface="Segoe"/>
                <a:cs typeface="Segoe UI" pitchFamily="34" charset="0"/>
              </a:rPr>
              <a:t>Clear the </a:t>
            </a:r>
            <a:r>
              <a:rPr lang="en-US" sz="1100" b="1" kern="1200" dirty="0" smtClean="0">
                <a:solidFill>
                  <a:schemeClr val="tx1"/>
                </a:solidFill>
                <a:effectLst/>
                <a:latin typeface="Segoe"/>
                <a:cs typeface="Segoe UI" pitchFamily="34" charset="0"/>
              </a:rPr>
              <a:t>Load Balancer </a:t>
            </a:r>
            <a:r>
              <a:rPr lang="en-US" sz="1100" b="0" kern="1200" dirty="0" smtClean="0">
                <a:solidFill>
                  <a:schemeClr val="tx1"/>
                </a:solidFill>
                <a:effectLst/>
                <a:latin typeface="Segoe"/>
                <a:cs typeface="Segoe UI" pitchFamily="34" charset="0"/>
              </a:rPr>
              <a:t>check box on all of AOS instances.</a:t>
            </a:r>
          </a:p>
          <a:p>
            <a:pPr marL="228600" lvl="0" indent="-228600">
              <a:buFont typeface="+mj-lt"/>
              <a:buAutoNum type="arabicPeriod"/>
            </a:pPr>
            <a:r>
              <a:rPr lang="en-US" sz="1100" kern="1200" dirty="0" smtClean="0">
                <a:solidFill>
                  <a:schemeClr val="tx1"/>
                </a:solidFill>
                <a:effectLst/>
                <a:latin typeface="Segoe"/>
                <a:cs typeface="Segoe UI" pitchFamily="34" charset="0"/>
              </a:rPr>
              <a:t>In the </a:t>
            </a:r>
            <a:r>
              <a:rPr lang="en-US" sz="1100" b="1" kern="1200" dirty="0" smtClean="0">
                <a:solidFill>
                  <a:schemeClr val="tx1"/>
                </a:solidFill>
                <a:effectLst/>
                <a:latin typeface="Segoe"/>
                <a:cs typeface="Segoe UI" pitchFamily="34" charset="0"/>
              </a:rPr>
              <a:t>Cluster name </a:t>
            </a:r>
            <a:r>
              <a:rPr lang="en-US" sz="1100" kern="1200" dirty="0" smtClean="0">
                <a:solidFill>
                  <a:schemeClr val="tx1"/>
                </a:solidFill>
                <a:effectLst/>
                <a:latin typeface="Segoe"/>
                <a:cs typeface="Segoe UI" pitchFamily="34" charset="0"/>
              </a:rPr>
              <a:t>field drop-down, select the Load Balanced AOS instances for all three of the AOS instances, and then press CTRL+S to save changes.</a:t>
            </a:r>
          </a:p>
          <a:p>
            <a:pPr marL="228600" lvl="0" indent="-228600">
              <a:buFont typeface="+mj-lt"/>
              <a:buAutoNum type="arabicPeriod"/>
            </a:pPr>
            <a:r>
              <a:rPr lang="en-US" sz="1100" kern="1200" dirty="0" smtClean="0">
                <a:solidFill>
                  <a:schemeClr val="tx1"/>
                </a:solidFill>
                <a:effectLst/>
                <a:latin typeface="Segoe"/>
                <a:cs typeface="Segoe UI" pitchFamily="34" charset="0"/>
              </a:rPr>
              <a:t>Open the Microsoft Dynamics AX Configuration Utility and add all three AOS’s in the </a:t>
            </a:r>
            <a:r>
              <a:rPr lang="en-US" sz="1100" b="1" kern="1200" dirty="0" smtClean="0">
                <a:solidFill>
                  <a:schemeClr val="tx1"/>
                </a:solidFill>
                <a:effectLst/>
                <a:latin typeface="Segoe"/>
                <a:cs typeface="Segoe UI" pitchFamily="34" charset="0"/>
              </a:rPr>
              <a:t>Connection</a:t>
            </a:r>
            <a:r>
              <a:rPr lang="en-US" sz="1100" kern="1200" dirty="0" smtClean="0">
                <a:solidFill>
                  <a:schemeClr val="tx1"/>
                </a:solidFill>
                <a:effectLst/>
                <a:latin typeface="Segoe"/>
                <a:cs typeface="Segoe UI" pitchFamily="34" charset="0"/>
              </a:rPr>
              <a:t> tab:</a:t>
            </a:r>
          </a:p>
          <a:p>
            <a:pPr marL="685800" lvl="1" indent="-228600">
              <a:buFont typeface="Arial" panose="020B0604020202020204" pitchFamily="34" charset="0"/>
              <a:buChar char="•"/>
            </a:pPr>
            <a:r>
              <a:rPr lang="en-US" sz="1100" kern="1200" dirty="0" smtClean="0">
                <a:solidFill>
                  <a:schemeClr val="tx1"/>
                </a:solidFill>
                <a:effectLst/>
                <a:latin typeface="Segoe"/>
                <a:cs typeface="Segoe UI" pitchFamily="34" charset="0"/>
              </a:rPr>
              <a:t>$01 - 2712</a:t>
            </a:r>
          </a:p>
          <a:p>
            <a:pPr marL="685800" lvl="1" indent="-228600">
              <a:buFont typeface="Arial" panose="020B0604020202020204" pitchFamily="34" charset="0"/>
              <a:buChar char="•"/>
            </a:pPr>
            <a:r>
              <a:rPr lang="en-US" sz="1100" kern="1200" dirty="0" smtClean="0">
                <a:solidFill>
                  <a:schemeClr val="tx1"/>
                </a:solidFill>
                <a:effectLst/>
                <a:latin typeface="Segoe"/>
                <a:cs typeface="Segoe UI" pitchFamily="34" charset="0"/>
              </a:rPr>
              <a:t>$02 - 2713</a:t>
            </a:r>
          </a:p>
          <a:p>
            <a:pPr marL="685800" lvl="1" indent="-228600">
              <a:buFont typeface="Arial" panose="020B0604020202020204" pitchFamily="34" charset="0"/>
              <a:buChar char="•"/>
            </a:pPr>
            <a:r>
              <a:rPr lang="en-US" sz="1100" kern="1200" dirty="0" smtClean="0">
                <a:solidFill>
                  <a:schemeClr val="tx1"/>
                </a:solidFill>
                <a:effectLst/>
                <a:latin typeface="Segoe"/>
                <a:cs typeface="Segoe UI" pitchFamily="34" charset="0"/>
              </a:rPr>
              <a:t>$03 - 2714</a:t>
            </a:r>
          </a:p>
          <a:p>
            <a:pPr marL="228600" lvl="0" indent="-228600">
              <a:buFont typeface="+mj-lt"/>
              <a:buAutoNum type="arabicPeriod"/>
            </a:pPr>
            <a:r>
              <a:rPr lang="en-US" sz="1100" kern="1200" dirty="0" smtClean="0">
                <a:solidFill>
                  <a:schemeClr val="tx1"/>
                </a:solidFill>
                <a:effectLst/>
                <a:latin typeface="Segoe"/>
                <a:cs typeface="Segoe UI" pitchFamily="34" charset="0"/>
              </a:rPr>
              <a:t>Launch three or four </a:t>
            </a:r>
            <a:r>
              <a:rPr lang="en-US" sz="1100" dirty="0">
                <a:latin typeface="Segoe"/>
                <a:cs typeface="Segoe UI" pitchFamily="34" charset="0"/>
              </a:rPr>
              <a:t>different Microsoft Dynamics AX </a:t>
            </a:r>
            <a:r>
              <a:rPr lang="en-US" sz="1100" kern="1200" dirty="0" smtClean="0">
                <a:solidFill>
                  <a:schemeClr val="tx1"/>
                </a:solidFill>
                <a:effectLst/>
                <a:latin typeface="Segoe"/>
                <a:cs typeface="Segoe UI" pitchFamily="34" charset="0"/>
              </a:rPr>
              <a:t>sessions.</a:t>
            </a:r>
            <a:endParaRPr lang="en-US" sz="1100" kern="1200" dirty="0" smtClean="0">
              <a:solidFill>
                <a:schemeClr val="tx1"/>
              </a:solidFill>
              <a:effectLst/>
              <a:latin typeface="Segoe"/>
              <a:cs typeface="Segoe UI" pitchFamily="34" charset="0"/>
            </a:endParaRPr>
          </a:p>
          <a:p>
            <a:pPr marL="228600" lvl="0" indent="-228600">
              <a:buFont typeface="+mj-lt"/>
              <a:buAutoNum type="arabicPeriod"/>
            </a:pPr>
            <a:r>
              <a:rPr lang="en-US" sz="1100" kern="1200" dirty="0" smtClean="0">
                <a:solidFill>
                  <a:schemeClr val="tx1"/>
                </a:solidFill>
                <a:effectLst/>
                <a:latin typeface="Segoe"/>
                <a:cs typeface="Segoe UI" pitchFamily="34" charset="0"/>
              </a:rPr>
              <a:t>Go to </a:t>
            </a:r>
            <a:r>
              <a:rPr lang="en-US" sz="1100" b="1" kern="1200" dirty="0" smtClean="0">
                <a:solidFill>
                  <a:schemeClr val="tx1"/>
                </a:solidFill>
                <a:effectLst/>
                <a:latin typeface="Segoe"/>
                <a:cs typeface="Segoe UI" pitchFamily="34" charset="0"/>
              </a:rPr>
              <a:t>System Administration </a:t>
            </a:r>
            <a:r>
              <a:rPr lang="en-US" sz="1100" kern="1200" dirty="0" smtClean="0">
                <a:solidFill>
                  <a:schemeClr val="tx1"/>
                </a:solidFill>
                <a:effectLst/>
                <a:latin typeface="Segoe"/>
                <a:cs typeface="Segoe UI" pitchFamily="34" charset="0"/>
              </a:rPr>
              <a:t>&gt; </a:t>
            </a:r>
            <a:r>
              <a:rPr lang="en-US" sz="1100" b="1" kern="1200" dirty="0" smtClean="0">
                <a:solidFill>
                  <a:schemeClr val="tx1"/>
                </a:solidFill>
                <a:effectLst/>
                <a:latin typeface="Segoe"/>
                <a:cs typeface="Segoe UI" pitchFamily="34" charset="0"/>
              </a:rPr>
              <a:t>Online uses </a:t>
            </a:r>
            <a:r>
              <a:rPr lang="en-US" sz="1100" kern="1200" dirty="0" smtClean="0">
                <a:solidFill>
                  <a:schemeClr val="tx1"/>
                </a:solidFill>
                <a:effectLst/>
                <a:latin typeface="Segoe"/>
                <a:cs typeface="Segoe UI" pitchFamily="34" charset="0"/>
              </a:rPr>
              <a:t>and view the AOS instances that each one of the sessions logged into.</a:t>
            </a:r>
          </a:p>
          <a:p>
            <a:pPr marL="228600" lvl="0" indent="-228600">
              <a:buFont typeface="+mj-lt"/>
              <a:buAutoNum type="arabicPeriod"/>
            </a:pPr>
            <a:r>
              <a:rPr lang="en-US" sz="1100" kern="1200" dirty="0" smtClean="0">
                <a:solidFill>
                  <a:schemeClr val="tx1"/>
                </a:solidFill>
                <a:effectLst/>
                <a:latin typeface="Segoe"/>
                <a:cs typeface="Segoe UI" pitchFamily="34" charset="0"/>
              </a:rPr>
              <a:t>Why is Jenny going to a different AOS even though her Configuration file is saved with port 2712?</a:t>
            </a:r>
          </a:p>
          <a:p>
            <a:pPr marL="228600" lvl="0" indent="-228600">
              <a:buFont typeface="+mj-lt"/>
              <a:buAutoNum type="arabicPeriod"/>
            </a:pPr>
            <a:r>
              <a:rPr lang="en-US" sz="1100" kern="1200" dirty="0" smtClean="0">
                <a:solidFill>
                  <a:schemeClr val="tx1"/>
                </a:solidFill>
                <a:effectLst/>
                <a:latin typeface="Segoe"/>
                <a:cs typeface="Segoe UI" pitchFamily="34" charset="0"/>
              </a:rPr>
              <a:t>Now remove 2712 and 2713 out of the Microsoft Dynamics AX Configuration Utility.</a:t>
            </a:r>
          </a:p>
          <a:p>
            <a:pPr marL="228600" lvl="0" indent="-228600">
              <a:buFont typeface="+mj-lt"/>
              <a:buAutoNum type="arabicPeriod"/>
            </a:pPr>
            <a:r>
              <a:rPr lang="en-US" sz="1100" kern="1200" dirty="0" smtClean="0">
                <a:solidFill>
                  <a:schemeClr val="tx1"/>
                </a:solidFill>
                <a:effectLst/>
                <a:latin typeface="Segoe"/>
                <a:cs typeface="Segoe UI" pitchFamily="34" charset="0"/>
              </a:rPr>
              <a:t>Launch three </a:t>
            </a:r>
            <a:r>
              <a:rPr lang="en-US" sz="1100" dirty="0">
                <a:latin typeface="Segoe"/>
                <a:cs typeface="Segoe UI" pitchFamily="34" charset="0"/>
              </a:rPr>
              <a:t>or four different Microsoft Dynamics AX </a:t>
            </a:r>
            <a:r>
              <a:rPr lang="en-US" sz="1100" kern="1200" dirty="0" smtClean="0">
                <a:solidFill>
                  <a:schemeClr val="tx1"/>
                </a:solidFill>
                <a:effectLst/>
                <a:latin typeface="Segoe"/>
                <a:cs typeface="Segoe UI" pitchFamily="34" charset="0"/>
              </a:rPr>
              <a:t>sessions.</a:t>
            </a:r>
            <a:endParaRPr lang="en-US" sz="1100" kern="1200" dirty="0" smtClean="0">
              <a:solidFill>
                <a:schemeClr val="tx1"/>
              </a:solidFill>
              <a:effectLst/>
              <a:latin typeface="Segoe"/>
              <a:cs typeface="Segoe UI" pitchFamily="34" charset="0"/>
            </a:endParaRPr>
          </a:p>
          <a:p>
            <a:pPr marL="228600" lvl="0" indent="-228600">
              <a:buFont typeface="+mj-lt"/>
              <a:buAutoNum type="arabicPeriod"/>
            </a:pPr>
            <a:r>
              <a:rPr lang="en-US" sz="1100" kern="1200" dirty="0" smtClean="0">
                <a:solidFill>
                  <a:schemeClr val="tx1"/>
                </a:solidFill>
                <a:effectLst/>
                <a:latin typeface="Segoe"/>
                <a:cs typeface="Segoe UI" pitchFamily="34" charset="0"/>
              </a:rPr>
              <a:t>Go to </a:t>
            </a:r>
            <a:r>
              <a:rPr lang="en-US" sz="1100" b="1" kern="1200" dirty="0" smtClean="0">
                <a:solidFill>
                  <a:schemeClr val="tx1"/>
                </a:solidFill>
                <a:effectLst/>
                <a:latin typeface="Segoe"/>
                <a:cs typeface="Segoe UI" pitchFamily="34" charset="0"/>
              </a:rPr>
              <a:t>System Administration </a:t>
            </a:r>
            <a:r>
              <a:rPr lang="en-US" sz="1100" kern="1200" dirty="0" smtClean="0">
                <a:solidFill>
                  <a:schemeClr val="tx1"/>
                </a:solidFill>
                <a:effectLst/>
                <a:latin typeface="Segoe"/>
                <a:cs typeface="Segoe UI" pitchFamily="34" charset="0"/>
              </a:rPr>
              <a:t>&gt; </a:t>
            </a:r>
            <a:r>
              <a:rPr lang="en-US" sz="1100" b="1" kern="1200" dirty="0" smtClean="0">
                <a:solidFill>
                  <a:schemeClr val="tx1"/>
                </a:solidFill>
                <a:effectLst/>
                <a:latin typeface="Segoe"/>
                <a:cs typeface="Segoe UI" pitchFamily="34" charset="0"/>
              </a:rPr>
              <a:t>Online uses </a:t>
            </a:r>
            <a:r>
              <a:rPr lang="en-US" sz="1100" kern="1200" dirty="0" smtClean="0">
                <a:solidFill>
                  <a:schemeClr val="tx1"/>
                </a:solidFill>
                <a:effectLst/>
                <a:latin typeface="Segoe"/>
                <a:cs typeface="Segoe UI" pitchFamily="34" charset="0"/>
              </a:rPr>
              <a:t>and view the AOS instances that each one of the sessions logged into.</a:t>
            </a:r>
          </a:p>
          <a:p>
            <a:pPr marL="228600" indent="-228600">
              <a:buFont typeface="+mj-lt"/>
              <a:buAutoNum type="arabicPeriod"/>
            </a:pPr>
            <a:r>
              <a:rPr lang="en-US" sz="1100" kern="1200" dirty="0" smtClean="0">
                <a:solidFill>
                  <a:schemeClr val="tx1"/>
                </a:solidFill>
                <a:effectLst/>
                <a:latin typeface="Segoe"/>
                <a:cs typeface="Segoe UI" pitchFamily="34" charset="0"/>
              </a:rPr>
              <a:t>Why is it still load balancing? </a:t>
            </a:r>
            <a:endParaRPr lang="en-US" dirty="0" smtClean="0">
              <a:latin typeface="Segoe"/>
              <a:cs typeface="Segoe UI" pitchFamily="34" charset="0"/>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19</a:t>
            </a:fld>
            <a:endParaRPr lang="en-US" dirty="0"/>
          </a:p>
        </p:txBody>
      </p:sp>
      <p:sp>
        <p:nvSpPr>
          <p:cNvPr id="6" name="Rectangle 5"/>
          <p:cNvSpPr/>
          <p:nvPr/>
        </p:nvSpPr>
        <p:spPr>
          <a:xfrm>
            <a:off x="886690" y="7699036"/>
            <a:ext cx="5080000" cy="417353"/>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Note: </a:t>
            </a:r>
            <a:r>
              <a:rPr lang="en-US" sz="1100" dirty="0">
                <a:solidFill>
                  <a:schemeClr val="tx1"/>
                </a:solidFill>
              </a:rPr>
              <a:t>The benefit of the load balancer is that you can then add and remove other AOS instances from the cluster without needing to update client configurations. </a:t>
            </a:r>
          </a:p>
          <a:p>
            <a:endParaRPr lang="en-US" sz="1100" b="1" dirty="0">
              <a:solidFill>
                <a:srgbClr val="000000"/>
              </a:solidFill>
              <a:latin typeface="Calibri" panose="020F0502020204030204" pitchFamily="34" charset="0"/>
            </a:endParaRPr>
          </a:p>
        </p:txBody>
      </p:sp>
      <p:sp>
        <p:nvSpPr>
          <p:cNvPr id="7" name="Rectangle 6"/>
          <p:cNvSpPr/>
          <p:nvPr/>
        </p:nvSpPr>
        <p:spPr>
          <a:xfrm>
            <a:off x="886690" y="8252324"/>
            <a:ext cx="5080000" cy="432889"/>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Note: </a:t>
            </a:r>
            <a:r>
              <a:rPr lang="en-US" sz="1100" dirty="0">
                <a:solidFill>
                  <a:schemeClr val="tx1"/>
                </a:solidFill>
              </a:rPr>
              <a:t>If an AOS instance is </a:t>
            </a:r>
            <a:r>
              <a:rPr lang="en-US" sz="1100" dirty="0" smtClean="0">
                <a:solidFill>
                  <a:schemeClr val="tx1"/>
                </a:solidFill>
              </a:rPr>
              <a:t>set up </a:t>
            </a:r>
            <a:r>
              <a:rPr lang="en-US" sz="1100" dirty="0">
                <a:solidFill>
                  <a:schemeClr val="tx1"/>
                </a:solidFill>
              </a:rPr>
              <a:t>as a load balancer, it cannot be used as a batch server. </a:t>
            </a:r>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609955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
        <p:nvSpPr>
          <p:cNvPr id="7" name="Footer Placeholder 6"/>
          <p:cNvSpPr>
            <a:spLocks noGrp="1"/>
          </p:cNvSpPr>
          <p:nvPr>
            <p:ph type="ftr" sz="quarter" idx="11"/>
          </p:nvPr>
        </p:nvSpPr>
        <p:spPr/>
        <p:txBody>
          <a:bodyPr/>
          <a:lstStyle/>
          <a:p>
            <a:r>
              <a:rPr lang="en-US" smtClean="0"/>
              <a:t>© 2013 Microsoft Corporation                                     Microsoft Confidential </a:t>
            </a:r>
            <a:endParaRPr lang="en-US" dirty="0"/>
          </a:p>
        </p:txBody>
      </p:sp>
    </p:spTree>
    <p:extLst>
      <p:ext uri="{BB962C8B-B14F-4D97-AF65-F5344CB8AC3E}">
        <p14:creationId xmlns:p14="http://schemas.microsoft.com/office/powerpoint/2010/main" val="4207044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20</a:t>
            </a:fld>
            <a:endParaRPr lang="en-US" dirty="0"/>
          </a:p>
        </p:txBody>
      </p:sp>
    </p:spTree>
    <p:extLst>
      <p:ext uri="{BB962C8B-B14F-4D97-AF65-F5344CB8AC3E}">
        <p14:creationId xmlns:p14="http://schemas.microsoft.com/office/powerpoint/2010/main" val="666312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21</a:t>
            </a:fld>
            <a:endParaRPr lang="en-US" dirty="0"/>
          </a:p>
        </p:txBody>
      </p:sp>
    </p:spTree>
    <p:extLst>
      <p:ext uri="{BB962C8B-B14F-4D97-AF65-F5344CB8AC3E}">
        <p14:creationId xmlns:p14="http://schemas.microsoft.com/office/powerpoint/2010/main" val="2627757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22</a:t>
            </a:fld>
            <a:endParaRPr lang="en-US" dirty="0"/>
          </a:p>
        </p:txBody>
      </p:sp>
    </p:spTree>
    <p:extLst>
      <p:ext uri="{BB962C8B-B14F-4D97-AF65-F5344CB8AC3E}">
        <p14:creationId xmlns:p14="http://schemas.microsoft.com/office/powerpoint/2010/main" val="112359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23</a:t>
            </a:fld>
            <a:endParaRPr lang="en-US" dirty="0"/>
          </a:p>
        </p:txBody>
      </p:sp>
      <p:sp>
        <p:nvSpPr>
          <p:cNvPr id="6" name="Rectangle 5"/>
          <p:cNvSpPr/>
          <p:nvPr/>
        </p:nvSpPr>
        <p:spPr>
          <a:xfrm>
            <a:off x="886690" y="4337789"/>
            <a:ext cx="5080000" cy="63500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Note: </a:t>
            </a:r>
            <a:r>
              <a:rPr lang="en-US" sz="1100" dirty="0">
                <a:solidFill>
                  <a:schemeClr val="tx1"/>
                </a:solidFill>
              </a:rPr>
              <a:t>In this configuration, client configurations must contain connection information for multiple AOS instances. If you need to remove an AOS instance from the cluster, you must update the client configurations that refer to that instance. </a:t>
            </a:r>
          </a:p>
          <a:p>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2141160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24</a:t>
            </a:fld>
            <a:endParaRPr lang="en-US" dirty="0"/>
          </a:p>
        </p:txBody>
      </p:sp>
    </p:spTree>
    <p:extLst>
      <p:ext uri="{BB962C8B-B14F-4D97-AF65-F5344CB8AC3E}">
        <p14:creationId xmlns:p14="http://schemas.microsoft.com/office/powerpoint/2010/main" val="1441152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25</a:t>
            </a:fld>
            <a:endParaRPr lang="en-US" dirty="0"/>
          </a:p>
        </p:txBody>
      </p:sp>
    </p:spTree>
    <p:extLst>
      <p:ext uri="{BB962C8B-B14F-4D97-AF65-F5344CB8AC3E}">
        <p14:creationId xmlns:p14="http://schemas.microsoft.com/office/powerpoint/2010/main" val="161556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26</a:t>
            </a:fld>
            <a:endParaRPr lang="en-US" dirty="0"/>
          </a:p>
        </p:txBody>
      </p:sp>
    </p:spTree>
    <p:extLst>
      <p:ext uri="{BB962C8B-B14F-4D97-AF65-F5344CB8AC3E}">
        <p14:creationId xmlns:p14="http://schemas.microsoft.com/office/powerpoint/2010/main" val="3998171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27</a:t>
            </a:fld>
            <a:endParaRPr lang="en-US" dirty="0"/>
          </a:p>
        </p:txBody>
      </p:sp>
    </p:spTree>
    <p:extLst>
      <p:ext uri="{BB962C8B-B14F-4D97-AF65-F5344CB8AC3E}">
        <p14:creationId xmlns:p14="http://schemas.microsoft.com/office/powerpoint/2010/main" val="3946736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28</a:t>
            </a:fld>
            <a:endParaRPr lang="en-US" dirty="0"/>
          </a:p>
        </p:txBody>
      </p:sp>
    </p:spTree>
    <p:extLst>
      <p:ext uri="{BB962C8B-B14F-4D97-AF65-F5344CB8AC3E}">
        <p14:creationId xmlns:p14="http://schemas.microsoft.com/office/powerpoint/2010/main" val="34683762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29</a:t>
            </a:fld>
            <a:endParaRPr lang="en-US" dirty="0"/>
          </a:p>
        </p:txBody>
      </p:sp>
    </p:spTree>
    <p:extLst>
      <p:ext uri="{BB962C8B-B14F-4D97-AF65-F5344CB8AC3E}">
        <p14:creationId xmlns:p14="http://schemas.microsoft.com/office/powerpoint/2010/main" val="3280467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
        <p:nvSpPr>
          <p:cNvPr id="7" name="Footer Placeholder 6"/>
          <p:cNvSpPr>
            <a:spLocks noGrp="1"/>
          </p:cNvSpPr>
          <p:nvPr>
            <p:ph type="ftr" sz="quarter" idx="11"/>
          </p:nvPr>
        </p:nvSpPr>
        <p:spPr/>
        <p:txBody>
          <a:bodyPr/>
          <a:lstStyle/>
          <a:p>
            <a:r>
              <a:rPr lang="en-US" smtClean="0"/>
              <a:t>© 2013 Microsoft Corporation                                     Microsoft Confidential </a:t>
            </a:r>
            <a:endParaRPr lang="en-US" dirty="0"/>
          </a:p>
        </p:txBody>
      </p:sp>
    </p:spTree>
    <p:extLst>
      <p:ext uri="{BB962C8B-B14F-4D97-AF65-F5344CB8AC3E}">
        <p14:creationId xmlns:p14="http://schemas.microsoft.com/office/powerpoint/2010/main" val="36690326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30</a:t>
            </a:fld>
            <a:endParaRPr lang="en-US" dirty="0"/>
          </a:p>
        </p:txBody>
      </p:sp>
    </p:spTree>
    <p:extLst>
      <p:ext uri="{BB962C8B-B14F-4D97-AF65-F5344CB8AC3E}">
        <p14:creationId xmlns:p14="http://schemas.microsoft.com/office/powerpoint/2010/main" val="1961777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a:t>
            </a:fld>
            <a:endParaRPr lang="en-US" dirty="0"/>
          </a:p>
        </p:txBody>
      </p:sp>
    </p:spTree>
    <p:extLst>
      <p:ext uri="{BB962C8B-B14F-4D97-AF65-F5344CB8AC3E}">
        <p14:creationId xmlns:p14="http://schemas.microsoft.com/office/powerpoint/2010/main" val="3733369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5</a:t>
            </a:fld>
            <a:endParaRPr lang="en-US" dirty="0"/>
          </a:p>
        </p:txBody>
      </p:sp>
    </p:spTree>
    <p:extLst>
      <p:ext uri="{BB962C8B-B14F-4D97-AF65-F5344CB8AC3E}">
        <p14:creationId xmlns:p14="http://schemas.microsoft.com/office/powerpoint/2010/main" val="2987805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kern="1200" dirty="0" smtClean="0">
                <a:solidFill>
                  <a:schemeClr val="tx1"/>
                </a:solidFill>
                <a:effectLst/>
                <a:latin typeface="Segoe"/>
                <a:cs typeface="Segoe UI" pitchFamily="34" charset="0"/>
              </a:rPr>
              <a:t>Clients communicate with AOS instances in two different ways:</a:t>
            </a:r>
          </a:p>
          <a:p>
            <a:endParaRPr lang="en-US" sz="1050" kern="1200" dirty="0" smtClean="0">
              <a:solidFill>
                <a:schemeClr val="tx1"/>
              </a:solidFill>
              <a:effectLst/>
              <a:latin typeface="Segoe"/>
              <a:cs typeface="Segoe UI" pitchFamily="34" charset="0"/>
            </a:endParaRPr>
          </a:p>
          <a:p>
            <a:pPr marL="171450" indent="-171450">
              <a:buFont typeface="Arial" panose="020B0604020202020204" pitchFamily="34" charset="0"/>
              <a:buChar char="•"/>
            </a:pPr>
            <a:r>
              <a:rPr lang="en-US" sz="1050" kern="1200" dirty="0" smtClean="0">
                <a:solidFill>
                  <a:schemeClr val="tx1"/>
                </a:solidFill>
                <a:effectLst/>
                <a:latin typeface="Segoe"/>
                <a:cs typeface="Segoe UI" pitchFamily="34" charset="0"/>
              </a:rPr>
              <a:t>Remote Procedure Calls (RPCs), which are hosted on TCP port 2712, by default.</a:t>
            </a:r>
          </a:p>
          <a:p>
            <a:pPr marL="171450" lvl="0" indent="-171450">
              <a:buFont typeface="Arial" panose="020B0604020202020204" pitchFamily="34" charset="0"/>
              <a:buChar char="•"/>
            </a:pPr>
            <a:r>
              <a:rPr lang="en-US" sz="1050" kern="1200" dirty="0" smtClean="0">
                <a:solidFill>
                  <a:schemeClr val="tx1"/>
                </a:solidFill>
                <a:effectLst/>
                <a:latin typeface="Segoe"/>
                <a:cs typeface="Segoe UI" pitchFamily="34" charset="0"/>
              </a:rPr>
              <a:t>Windows Communication Foundation (WCF) services, which are hosted on TCP ports 8101 (WSDL) and 8201 (services endpoint), by default. </a:t>
            </a:r>
          </a:p>
          <a:p>
            <a:r>
              <a:rPr lang="en-US" sz="1050" kern="1200" dirty="0" smtClean="0">
                <a:solidFill>
                  <a:schemeClr val="tx1"/>
                </a:solidFill>
                <a:effectLst/>
                <a:latin typeface="Segoe"/>
                <a:cs typeface="Segoe UI" pitchFamily="34" charset="0"/>
              </a:rPr>
              <a:t> </a:t>
            </a:r>
          </a:p>
          <a:p>
            <a:r>
              <a:rPr lang="en-US" sz="1050" kern="1200" dirty="0" smtClean="0">
                <a:solidFill>
                  <a:schemeClr val="tx1"/>
                </a:solidFill>
                <a:effectLst/>
                <a:latin typeface="Segoe"/>
                <a:cs typeface="Segoe UI" pitchFamily="34" charset="0"/>
              </a:rPr>
              <a:t>Below is a quick reference guide for which clients use RPC and which clients use services:</a:t>
            </a:r>
          </a:p>
          <a:p>
            <a:endParaRPr lang="en-US" sz="1050" kern="1200" dirty="0" smtClean="0">
              <a:solidFill>
                <a:schemeClr val="tx1"/>
              </a:solidFill>
              <a:effectLst/>
              <a:latin typeface="Segoe"/>
              <a:cs typeface="Segoe UI" pitchFamily="34" charset="0"/>
            </a:endParaRPr>
          </a:p>
          <a:p>
            <a:pPr marL="171450" indent="-171450">
              <a:buFont typeface="Arial" panose="020B0604020202020204" pitchFamily="34" charset="0"/>
              <a:buChar char="•"/>
            </a:pPr>
            <a:r>
              <a:rPr lang="en-US" sz="1050" kern="1200" dirty="0" smtClean="0">
                <a:solidFill>
                  <a:schemeClr val="tx1"/>
                </a:solidFill>
                <a:effectLst/>
                <a:latin typeface="Segoe"/>
                <a:cs typeface="Segoe UI" pitchFamily="34" charset="0"/>
              </a:rPr>
              <a:t>Microsoft Dynamics AX client &gt; RPC and WCF services</a:t>
            </a:r>
          </a:p>
          <a:p>
            <a:pPr marL="171450" indent="-171450">
              <a:buFont typeface="Arial" panose="020B0604020202020204" pitchFamily="34" charset="0"/>
              <a:buChar char="•"/>
            </a:pPr>
            <a:r>
              <a:rPr lang="en-US" sz="1050" kern="1200" dirty="0" smtClean="0">
                <a:solidFill>
                  <a:schemeClr val="tx1"/>
                </a:solidFill>
                <a:effectLst/>
                <a:latin typeface="Segoe"/>
                <a:cs typeface="Segoe UI" pitchFamily="34" charset="0"/>
              </a:rPr>
              <a:t>Enterprise Portal &gt; RPC and WCF services</a:t>
            </a:r>
          </a:p>
          <a:p>
            <a:pPr marL="171450" indent="-171450">
              <a:buFont typeface="Arial" panose="020B0604020202020204" pitchFamily="34" charset="0"/>
              <a:buChar char="•"/>
            </a:pPr>
            <a:r>
              <a:rPr lang="en-US" sz="1050" kern="1200" dirty="0" smtClean="0">
                <a:solidFill>
                  <a:schemeClr val="tx1"/>
                </a:solidFill>
                <a:effectLst/>
                <a:latin typeface="Segoe"/>
                <a:cs typeface="Segoe UI" pitchFamily="34" charset="0"/>
              </a:rPr>
              <a:t>IIS (Web services) &gt; WCF services</a:t>
            </a:r>
          </a:p>
          <a:p>
            <a:pPr marL="171450" indent="-171450">
              <a:buFont typeface="Arial" panose="020B0604020202020204" pitchFamily="34" charset="0"/>
              <a:buChar char="•"/>
            </a:pPr>
            <a:r>
              <a:rPr lang="en-US" sz="1050" kern="1200" dirty="0" smtClean="0">
                <a:solidFill>
                  <a:schemeClr val="tx1"/>
                </a:solidFill>
                <a:effectLst/>
                <a:latin typeface="Segoe"/>
                <a:cs typeface="Segoe UI" pitchFamily="34" charset="0"/>
              </a:rPr>
              <a:t>IIS (Help server) &gt; WCF services</a:t>
            </a:r>
          </a:p>
          <a:p>
            <a:pPr marL="171450" indent="-171450">
              <a:buFont typeface="Arial" panose="020B0604020202020204" pitchFamily="34" charset="0"/>
              <a:buChar char="•"/>
            </a:pPr>
            <a:r>
              <a:rPr lang="en-US" sz="1050" kern="1200" dirty="0" smtClean="0">
                <a:solidFill>
                  <a:schemeClr val="tx1"/>
                </a:solidFill>
                <a:effectLst/>
                <a:latin typeface="Segoe"/>
                <a:cs typeface="Segoe UI" pitchFamily="34" charset="0"/>
              </a:rPr>
              <a:t>Office Add-ins (Word, Excel) &gt; WCF services</a:t>
            </a:r>
          </a:p>
          <a:p>
            <a:pPr marL="171450" indent="-171450">
              <a:buFont typeface="Arial" panose="020B0604020202020204" pitchFamily="34" charset="0"/>
              <a:buChar char="•"/>
            </a:pPr>
            <a:r>
              <a:rPr lang="en-US" sz="1050" kern="1200" dirty="0" smtClean="0">
                <a:solidFill>
                  <a:schemeClr val="tx1"/>
                </a:solidFill>
                <a:effectLst/>
                <a:latin typeface="Segoe"/>
                <a:cs typeface="Segoe UI" pitchFamily="34" charset="0"/>
              </a:rPr>
              <a:t>Report Server &gt; WCF services</a:t>
            </a:r>
          </a:p>
          <a:p>
            <a:endParaRPr lang="en-US" sz="1050" kern="1200" dirty="0" smtClean="0">
              <a:solidFill>
                <a:schemeClr val="tx1"/>
              </a:solidFill>
              <a:effectLst/>
              <a:latin typeface="Segoe"/>
              <a:cs typeface="Segoe UI" pitchFamily="34" charset="0"/>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6</a:t>
            </a:fld>
            <a:endParaRPr lang="en-US" dirty="0"/>
          </a:p>
        </p:txBody>
      </p:sp>
    </p:spTree>
    <p:extLst>
      <p:ext uri="{BB962C8B-B14F-4D97-AF65-F5344CB8AC3E}">
        <p14:creationId xmlns:p14="http://schemas.microsoft.com/office/powerpoint/2010/main" val="3832329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lvl="0" defTabSz="914363"/>
            <a:r>
              <a:rPr lang="en-US" b="1" dirty="0" smtClean="0">
                <a:solidFill>
                  <a:prstClr val="black"/>
                </a:solidFill>
                <a:latin typeface="Segoe"/>
                <a:cs typeface="Segoe UI" pitchFamily="34" charset="0"/>
              </a:rPr>
              <a:t>Load Balancing Cluster</a:t>
            </a:r>
          </a:p>
          <a:p>
            <a:pPr lvl="0" defTabSz="914363"/>
            <a:endParaRPr lang="en-US" b="1" dirty="0" smtClean="0">
              <a:solidFill>
                <a:prstClr val="black"/>
              </a:solidFill>
              <a:latin typeface="Segoe"/>
              <a:cs typeface="Segoe UI" pitchFamily="34" charset="0"/>
            </a:endParaRPr>
          </a:p>
          <a:p>
            <a:pPr lvl="0" defTabSz="914363"/>
            <a:r>
              <a:rPr lang="en-US" dirty="0" smtClean="0">
                <a:solidFill>
                  <a:prstClr val="black"/>
                </a:solidFill>
                <a:latin typeface="Segoe"/>
                <a:cs typeface="Segoe UI" pitchFamily="34" charset="0"/>
              </a:rPr>
              <a:t>To distribute the user and transaction load among multiple Application Object Server (AOS) instances, you must add the instances to a load balancing group, or cluster. </a:t>
            </a:r>
          </a:p>
          <a:p>
            <a:pPr lvl="0" defTabSz="914363"/>
            <a:endParaRPr lang="en-US" dirty="0" smtClean="0">
              <a:solidFill>
                <a:prstClr val="black"/>
              </a:solidFill>
              <a:latin typeface="Segoe"/>
              <a:cs typeface="Segoe UI" pitchFamily="34" charset="0"/>
            </a:endParaRPr>
          </a:p>
          <a:p>
            <a:pPr lvl="0" defTabSz="914363"/>
            <a:r>
              <a:rPr lang="en-US" dirty="0" smtClean="0">
                <a:solidFill>
                  <a:prstClr val="black"/>
                </a:solidFill>
                <a:latin typeface="Segoe"/>
                <a:cs typeface="Segoe UI" pitchFamily="34" charset="0"/>
              </a:rPr>
              <a:t>You can create multiple clusters so that users performing similar functions are always connected to the same set of servers. For example, you might set up the following clusters: </a:t>
            </a:r>
          </a:p>
          <a:p>
            <a:pPr lvl="0" defTabSz="914363"/>
            <a:endParaRPr lang="en-US" dirty="0" smtClean="0">
              <a:solidFill>
                <a:prstClr val="black"/>
              </a:solidFill>
              <a:latin typeface="Segoe"/>
              <a:cs typeface="Segoe UI" pitchFamily="34" charset="0"/>
            </a:endParaRPr>
          </a:p>
          <a:p>
            <a:pPr marL="171450" lvl="0" indent="-171450" defTabSz="914363">
              <a:buFont typeface="Arial" pitchFamily="34" charset="0"/>
              <a:buChar char="•"/>
            </a:pPr>
            <a:r>
              <a:rPr lang="en-US" dirty="0" smtClean="0">
                <a:solidFill>
                  <a:prstClr val="black"/>
                </a:solidFill>
                <a:latin typeface="Segoe"/>
                <a:cs typeface="Segoe UI" pitchFamily="34" charset="0"/>
              </a:rPr>
              <a:t>Cluster 1: Contains servers A and B. Used for Enterprise Portal users. </a:t>
            </a:r>
          </a:p>
          <a:p>
            <a:pPr marL="171450" lvl="0" indent="-171450" defTabSz="914363">
              <a:buFont typeface="Arial" pitchFamily="34" charset="0"/>
              <a:buChar char="•"/>
            </a:pPr>
            <a:r>
              <a:rPr lang="en-US" dirty="0" smtClean="0">
                <a:solidFill>
                  <a:prstClr val="black"/>
                </a:solidFill>
                <a:latin typeface="Segoe"/>
                <a:cs typeface="Segoe UI" pitchFamily="34" charset="0"/>
              </a:rPr>
              <a:t>Cluster 2: Contains servers C and D. Used for sales order entry.</a:t>
            </a:r>
          </a:p>
          <a:p>
            <a:pPr marL="171450" lvl="0" indent="-171450" defTabSz="914363">
              <a:buFont typeface="Arial" pitchFamily="34" charset="0"/>
              <a:buChar char="•"/>
            </a:pPr>
            <a:r>
              <a:rPr lang="en-US" dirty="0" smtClean="0">
                <a:solidFill>
                  <a:prstClr val="black"/>
                </a:solidFill>
                <a:latin typeface="Segoe"/>
                <a:cs typeface="Segoe UI" pitchFamily="34" charset="0"/>
              </a:rPr>
              <a:t>Cluster 3: Contains servers E and F. </a:t>
            </a:r>
            <a:r>
              <a:rPr lang="en-US" sz="1050" kern="1200" dirty="0" smtClean="0">
                <a:solidFill>
                  <a:schemeClr val="tx1"/>
                </a:solidFill>
                <a:effectLst/>
                <a:latin typeface="Segoe"/>
                <a:cs typeface="Segoe UI" pitchFamily="34" charset="0"/>
              </a:rPr>
              <a:t>Used for integrations and batch processing.</a:t>
            </a:r>
            <a:endParaRPr lang="en-US" dirty="0">
              <a:latin typeface="Segoe"/>
            </a:endParaRPr>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7</a:t>
            </a:fld>
            <a:endParaRPr lang="en-US" dirty="0"/>
          </a:p>
        </p:txBody>
      </p:sp>
    </p:spTree>
    <p:extLst>
      <p:ext uri="{BB962C8B-B14F-4D97-AF65-F5344CB8AC3E}">
        <p14:creationId xmlns:p14="http://schemas.microsoft.com/office/powerpoint/2010/main" val="2655958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dirty="0" smtClean="0">
                <a:solidFill>
                  <a:schemeClr val="tx1"/>
                </a:solidFill>
                <a:effectLst/>
                <a:latin typeface="Segoe" pitchFamily="34" charset="0"/>
                <a:ea typeface="+mn-ea"/>
                <a:cs typeface="+mn-cs"/>
              </a:rPr>
              <a:t>For AOS high availability, it is recommended to have N + 1 AOS’s where N is the number of AOS’s required to handle the maximum load. The additional server allows for one server to be offline at a time for maintenance. </a:t>
            </a:r>
          </a:p>
          <a:p>
            <a:endParaRPr lang="en-US" sz="1050" kern="1200" dirty="0" smtClean="0">
              <a:solidFill>
                <a:schemeClr val="tx1"/>
              </a:solidFill>
              <a:effectLst/>
              <a:latin typeface="Segoe" pitchFamily="34" charset="0"/>
              <a:ea typeface="+mn-ea"/>
              <a:cs typeface="+mn-cs"/>
            </a:endParaRPr>
          </a:p>
          <a:p>
            <a:r>
              <a:rPr lang="en-US" sz="1050" kern="1200" dirty="0" smtClean="0">
                <a:solidFill>
                  <a:schemeClr val="tx1"/>
                </a:solidFill>
                <a:effectLst/>
                <a:latin typeface="Segoe" pitchFamily="34" charset="0"/>
                <a:ea typeface="+mn-ea"/>
                <a:cs typeface="+mn-cs"/>
              </a:rPr>
              <a:t>Once the AOS instances are grouped appropriately, the next step is to define the client configurations for high availability. For</a:t>
            </a:r>
            <a:r>
              <a:rPr lang="en-US" sz="1050" kern="1200" baseline="0" dirty="0" smtClean="0">
                <a:solidFill>
                  <a:schemeClr val="tx1"/>
                </a:solidFill>
                <a:effectLst/>
                <a:latin typeface="Segoe" pitchFamily="34" charset="0"/>
                <a:ea typeface="+mn-ea"/>
                <a:cs typeface="+mn-cs"/>
              </a:rPr>
              <a:t> </a:t>
            </a:r>
            <a:r>
              <a:rPr lang="en-US" sz="1050" kern="1200" dirty="0" smtClean="0">
                <a:solidFill>
                  <a:schemeClr val="tx1"/>
                </a:solidFill>
                <a:effectLst/>
                <a:latin typeface="Segoe" pitchFamily="34" charset="0"/>
                <a:ea typeface="+mn-ea"/>
                <a:cs typeface="+mn-cs"/>
              </a:rPr>
              <a:t>consistency and ease of administration, it is considered a best practice to use a shared configuration file. The shared configuration file should list all servers that are part of the AOS cluster. If a client connection is broken due to an AOS failure, all that is required in order to reconnect to one of the remaining AOS’s is a simple restart of the client application.</a:t>
            </a:r>
            <a:endParaRPr lang="en-US" dirty="0" smtClean="0"/>
          </a:p>
          <a:p>
            <a:pPr defTabSz="931774">
              <a:defRPr/>
            </a:pP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8</a:t>
            </a:fld>
            <a:endParaRPr lang="en-US" dirty="0"/>
          </a:p>
        </p:txBody>
      </p:sp>
    </p:spTree>
    <p:extLst>
      <p:ext uri="{BB962C8B-B14F-4D97-AF65-F5344CB8AC3E}">
        <p14:creationId xmlns:p14="http://schemas.microsoft.com/office/powerpoint/2010/main" val="475968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pic>
        <p:nvPicPr>
          <p:cNvPr id="6" name="Picture 5"/>
          <p:cNvPicPr>
            <a:picLocks noChangeAspect="1"/>
          </p:cNvPicPr>
          <p:nvPr/>
        </p:nvPicPr>
        <p:blipFill>
          <a:blip r:embed="rId3"/>
          <a:stretch>
            <a:fillRect/>
          </a:stretch>
        </p:blipFill>
        <p:spPr>
          <a:xfrm>
            <a:off x="1405719" y="4128448"/>
            <a:ext cx="3938357" cy="2475191"/>
          </a:xfrm>
          <a:prstGeom prst="rect">
            <a:avLst/>
          </a:prstGeom>
        </p:spPr>
      </p:pic>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9</a:t>
            </a:fld>
            <a:endParaRPr lang="en-US" dirty="0"/>
          </a:p>
        </p:txBody>
      </p:sp>
    </p:spTree>
    <p:extLst>
      <p:ext uri="{BB962C8B-B14F-4D97-AF65-F5344CB8AC3E}">
        <p14:creationId xmlns:p14="http://schemas.microsoft.com/office/powerpoint/2010/main" val="5243601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image backgroun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flipH="1">
            <a:off x="-2" y="-2099"/>
            <a:ext cx="9144001" cy="5143500"/>
          </a:xfrm>
          <a:prstGeom prst="rect">
            <a:avLst/>
          </a:prstGeom>
        </p:spPr>
      </p:pic>
      <p:sp>
        <p:nvSpPr>
          <p:cNvPr id="11" name="Rectangle 10"/>
          <p:cNvSpPr/>
          <p:nvPr/>
        </p:nvSpPr>
        <p:spPr>
          <a:xfrm>
            <a:off x="0" y="-2099"/>
            <a:ext cx="7010400" cy="5143500"/>
          </a:xfrm>
          <a:prstGeom prst="rect">
            <a:avLst/>
          </a:prstGeom>
          <a:gradFill flip="none" rotWithShape="1">
            <a:gsLst>
              <a:gs pos="0">
                <a:schemeClr val="tx1"/>
              </a:gs>
              <a:gs pos="28000">
                <a:schemeClr val="tx1">
                  <a:alpha val="0"/>
                </a:scheme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itle 16"/>
          <p:cNvSpPr>
            <a:spLocks noGrp="1"/>
          </p:cNvSpPr>
          <p:nvPr>
            <p:ph type="title" hasCustomPrompt="1"/>
          </p:nvPr>
        </p:nvSpPr>
        <p:spPr>
          <a:xfrm>
            <a:off x="0" y="914400"/>
            <a:ext cx="3657600" cy="1828800"/>
          </a:xfrm>
          <a:prstGeom prst="rect">
            <a:avLst/>
          </a:prstGeom>
          <a:solidFill>
            <a:schemeClr val="accent1">
              <a:alpha val="94000"/>
            </a:schemeClr>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99868"/>
            <a:ext cx="1140051" cy="420660"/>
          </a:xfrm>
          <a:prstGeom prst="rect">
            <a:avLst/>
          </a:prstGeom>
        </p:spPr>
      </p:pic>
    </p:spTree>
    <p:extLst>
      <p:ext uri="{BB962C8B-B14F-4D97-AF65-F5344CB8AC3E}">
        <p14:creationId xmlns:p14="http://schemas.microsoft.com/office/powerpoint/2010/main" val="127763461"/>
      </p:ext>
    </p:extLst>
  </p:cSld>
  <p:clrMapOvr>
    <a:masterClrMapping/>
  </p:clrMapOvr>
  <p:timing>
    <p:tnLst>
      <p:par>
        <p:cTn id="1" dur="indefinite" restart="never" nodeType="tmRoot"/>
      </p:par>
    </p:tnLst>
  </p:timing>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2744556" y="914400"/>
            <a:ext cx="5942244" cy="3657600"/>
          </a:xfrm>
          <a:prstGeom prst="rect">
            <a:avLst/>
          </a:prstGeom>
        </p:spPr>
        <p:txBody>
          <a:bodyPr vert="horz" lIns="91440" tIns="45720">
            <a:normAutofit/>
          </a:bodyPr>
          <a:lstStyle>
            <a:lvl1pPr marL="457200" indent="-457200">
              <a:spcBef>
                <a:spcPts val="600"/>
              </a:spcBef>
              <a:buFont typeface="+mj-lt"/>
              <a:buAutoNum type="arabicPeriod"/>
              <a:tabLst>
                <a:tab pos="630238" algn="l"/>
              </a:tabLst>
              <a:defRPr sz="2000" baseline="0">
                <a:solidFill>
                  <a:schemeClr val="tx1"/>
                </a:solidFill>
                <a:latin typeface="+mn-lt"/>
                <a:cs typeface="Segoe UI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7" name="Text Placeholder 12"/>
          <p:cNvSpPr>
            <a:spLocks noGrp="1"/>
          </p:cNvSpPr>
          <p:nvPr>
            <p:ph type="body" sz="quarter" idx="14" hasCustomPrompt="1"/>
          </p:nvPr>
        </p:nvSpPr>
        <p:spPr>
          <a:xfrm>
            <a:off x="0" y="914400"/>
            <a:ext cx="1828800" cy="3638550"/>
          </a:xfrm>
          <a:prstGeom prst="rect">
            <a:avLst/>
          </a:prstGeom>
          <a:noFill/>
        </p:spPr>
        <p:txBody>
          <a:bodyPr vert="horz"/>
          <a:lstStyle>
            <a:lvl1pPr marL="0" indent="0">
              <a:spcBef>
                <a:spcPts val="600"/>
              </a:spcBef>
              <a:buFontTx/>
              <a:buNone/>
              <a:defRPr sz="1400" baseline="0">
                <a:solidFill>
                  <a:schemeClr val="tx1"/>
                </a:solidFill>
                <a:latin typeface="+mn-lt"/>
                <a:cs typeface="Segoe UI Semibold"/>
              </a:defRPr>
            </a:lvl1pPr>
          </a:lstStyle>
          <a:p>
            <a:pPr lvl="0"/>
            <a:r>
              <a:rPr lang="en-US" dirty="0"/>
              <a:t>Enter header here.</a:t>
            </a:r>
          </a:p>
        </p:txBody>
      </p:sp>
      <p:sp>
        <p:nvSpPr>
          <p:cNvPr id="5"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36416636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Contact Page">
    <p:bg>
      <p:bgPr>
        <a:solidFill>
          <a:schemeClr val="tx1"/>
        </a:solidFill>
        <a:effectLst/>
      </p:bgPr>
    </p:bg>
    <p:spTree>
      <p:nvGrpSpPr>
        <p:cNvPr id="1" name=""/>
        <p:cNvGrpSpPr/>
        <p:nvPr/>
      </p:nvGrpSpPr>
      <p:grpSpPr>
        <a:xfrm>
          <a:off x="0" y="0"/>
          <a:ext cx="0" cy="0"/>
          <a:chOff x="0" y="0"/>
          <a:chExt cx="0" cy="0"/>
        </a:xfrm>
      </p:grpSpPr>
      <p:pic>
        <p:nvPicPr>
          <p:cNvPr id="7" name="Picture Placeholder 2" descr="MSB10_ServIT_007.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0" y="0"/>
            <a:ext cx="9144000" cy="5143500"/>
          </a:xfrm>
          <a:prstGeom prst="rect">
            <a:avLst/>
          </a:prstGeom>
        </p:spPr>
      </p:pic>
      <p:sp>
        <p:nvSpPr>
          <p:cNvPr id="6" name="TextBox 5"/>
          <p:cNvSpPr txBox="1"/>
          <p:nvPr/>
        </p:nvSpPr>
        <p:spPr>
          <a:xfrm>
            <a:off x="99407" y="4405657"/>
            <a:ext cx="8815993" cy="65659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
        <p:nvSpPr>
          <p:cNvPr id="9" name="Text Placeholder 9"/>
          <p:cNvSpPr>
            <a:spLocks noGrp="1"/>
          </p:cNvSpPr>
          <p:nvPr>
            <p:ph type="body" sz="quarter" idx="12" hasCustomPrompt="1"/>
          </p:nvPr>
        </p:nvSpPr>
        <p:spPr>
          <a:xfrm>
            <a:off x="5486400" y="914400"/>
            <a:ext cx="3657600" cy="1828800"/>
          </a:xfrm>
          <a:solidFill>
            <a:srgbClr val="0072C6">
              <a:alpha val="90000"/>
            </a:srgbClr>
          </a:solidFill>
        </p:spPr>
        <p:txBody>
          <a:bodyPr>
            <a:noAutofit/>
          </a:bodyPr>
          <a:lstStyle>
            <a:lvl1pPr marL="0" indent="0">
              <a:lnSpc>
                <a:spcPct val="110000"/>
              </a:lnSpc>
              <a:buNone/>
              <a:defRPr sz="1400">
                <a:solidFill>
                  <a:srgbClr val="FFFFFF"/>
                </a:solidFill>
                <a:latin typeface="+mn-lt"/>
                <a:cs typeface="Segoe UI Semibold"/>
              </a:defRPr>
            </a:lvl1pPr>
            <a:lvl2pPr marL="265112" indent="0">
              <a:lnSpc>
                <a:spcPct val="110000"/>
              </a:lnSpc>
              <a:buNone/>
              <a:defRPr sz="1400">
                <a:solidFill>
                  <a:srgbClr val="FFFFFF"/>
                </a:solidFill>
                <a:latin typeface="+mn-lt"/>
                <a:cs typeface="Segoe UI Semibold"/>
              </a:defRPr>
            </a:lvl2pPr>
            <a:lvl3pPr marL="542925" indent="0">
              <a:lnSpc>
                <a:spcPct val="110000"/>
              </a:lnSpc>
              <a:buNone/>
              <a:defRPr sz="1400">
                <a:solidFill>
                  <a:srgbClr val="FFFFFF"/>
                </a:solidFill>
                <a:latin typeface="+mn-lt"/>
                <a:cs typeface="Segoe UI Semibold"/>
              </a:defRPr>
            </a:lvl3pPr>
            <a:lvl4pPr marL="808037" indent="0">
              <a:lnSpc>
                <a:spcPct val="110000"/>
              </a:lnSpc>
              <a:buNone/>
              <a:defRPr sz="1400">
                <a:solidFill>
                  <a:srgbClr val="FFFFFF"/>
                </a:solidFill>
                <a:latin typeface="+mn-lt"/>
                <a:cs typeface="Segoe UI Semibold"/>
              </a:defRPr>
            </a:lvl4pPr>
            <a:lvl5pPr marL="1073150" indent="0">
              <a:lnSpc>
                <a:spcPct val="110000"/>
              </a:lnSpc>
              <a:buNone/>
              <a:defRPr sz="1400">
                <a:solidFill>
                  <a:srgbClr val="FFFFFF"/>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5043" y="100392"/>
            <a:ext cx="1152779" cy="431398"/>
          </a:xfrm>
          <a:prstGeom prst="rect">
            <a:avLst/>
          </a:prstGeom>
        </p:spPr>
      </p:pic>
    </p:spTree>
    <p:extLst>
      <p:ext uri="{BB962C8B-B14F-4D97-AF65-F5344CB8AC3E}">
        <p14:creationId xmlns:p14="http://schemas.microsoft.com/office/powerpoint/2010/main" val="108314507"/>
      </p:ext>
    </p:extLst>
  </p:cSld>
  <p:clrMapOvr>
    <a:masterClrMapping/>
  </p:clrMapOvr>
  <p:timing>
    <p:tnLst>
      <p:par>
        <p:cTn id="1" dur="indefinite" restart="never" nodeType="tmRoot"/>
      </p:par>
    </p:tnLst>
  </p:timing>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act Page">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8001000" y="2480"/>
            <a:ext cx="1143000" cy="419862"/>
          </a:xfrm>
        </p:spPr>
        <p:txBody>
          <a:bodyPr/>
          <a:lstStyle>
            <a:lvl1pPr>
              <a:defRPr>
                <a:solidFill>
                  <a:srgbClr val="FFFFFF"/>
                </a:solidFill>
              </a:defRPr>
            </a:lvl1pPr>
          </a:lstStyle>
          <a:p>
            <a:r>
              <a:rPr lang="en-US" smtClean="0"/>
              <a:t>Click icon to add picture</a:t>
            </a:r>
            <a:endParaRPr lang="en-US"/>
          </a:p>
        </p:txBody>
      </p:sp>
      <p:sp>
        <p:nvSpPr>
          <p:cNvPr id="9" name="Text Placeholder 9"/>
          <p:cNvSpPr>
            <a:spLocks noGrp="1"/>
          </p:cNvSpPr>
          <p:nvPr>
            <p:ph type="body" sz="quarter" idx="12" hasCustomPrompt="1"/>
          </p:nvPr>
        </p:nvSpPr>
        <p:spPr>
          <a:xfrm>
            <a:off x="5486400" y="914400"/>
            <a:ext cx="3657600" cy="1828800"/>
          </a:xfrm>
          <a:solidFill>
            <a:srgbClr val="0072C6"/>
          </a:solidFill>
        </p:spPr>
        <p:txBody>
          <a:bodyPr>
            <a:noAutofit/>
          </a:bodyPr>
          <a:lstStyle>
            <a:lvl1pPr>
              <a:lnSpc>
                <a:spcPct val="110000"/>
              </a:lnSpc>
              <a:defRPr sz="1400">
                <a:solidFill>
                  <a:srgbClr val="FFFFFF"/>
                </a:solidFill>
                <a:latin typeface="+mn-lt"/>
                <a:cs typeface="Segoe UI Semibold"/>
              </a:defRPr>
            </a:lvl1pPr>
            <a:lvl2pPr>
              <a:lnSpc>
                <a:spcPct val="110000"/>
              </a:lnSpc>
              <a:defRPr sz="1400">
                <a:solidFill>
                  <a:srgbClr val="FFFFFF"/>
                </a:solidFill>
                <a:latin typeface="+mn-lt"/>
                <a:cs typeface="Segoe UI Semibold"/>
              </a:defRPr>
            </a:lvl2pPr>
            <a:lvl3pPr>
              <a:lnSpc>
                <a:spcPct val="110000"/>
              </a:lnSpc>
              <a:defRPr sz="1400">
                <a:solidFill>
                  <a:srgbClr val="FFFFFF"/>
                </a:solidFill>
                <a:latin typeface="+mn-lt"/>
                <a:cs typeface="Segoe UI Semibold"/>
              </a:defRPr>
            </a:lvl3pPr>
            <a:lvl4pPr>
              <a:lnSpc>
                <a:spcPct val="110000"/>
              </a:lnSpc>
              <a:defRPr sz="1400">
                <a:solidFill>
                  <a:srgbClr val="FFFFFF"/>
                </a:solidFill>
                <a:latin typeface="+mn-lt"/>
                <a:cs typeface="Segoe UI Semibold"/>
              </a:defRPr>
            </a:lvl4pPr>
            <a:lvl5pPr>
              <a:lnSpc>
                <a:spcPct val="110000"/>
              </a:lnSpc>
              <a:defRPr sz="1400">
                <a:solidFill>
                  <a:srgbClr val="FFFFFF"/>
                </a:solidFill>
                <a:latin typeface="+mn-lt"/>
                <a:cs typeface="Segoe UI Semibold"/>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99407" y="4405657"/>
            <a:ext cx="8815993" cy="64460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5037358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914400"/>
            <a:ext cx="3657600" cy="1828800"/>
          </a:xfrm>
          <a:prstGeom prst="rect">
            <a:avLst/>
          </a:prstGeom>
          <a:solidFill>
            <a:srgbClr val="0072C6"/>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7"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rgbClr val="FFFFFF"/>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84930573"/>
      </p:ext>
    </p:extLst>
  </p:cSld>
  <p:clrMapOvr>
    <a:masterClrMapping/>
  </p:clrMapOvr>
  <p:timing>
    <p:tnLst>
      <p:par>
        <p:cTn id="1" dur="indefinite" restart="never" nodeType="tmRoot"/>
      </p:par>
    </p:tnLst>
  </p:timing>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content,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p:nvPr>
        </p:nvSpPr>
        <p:spPr>
          <a:xfrm>
            <a:off x="2743200" y="914400"/>
            <a:ext cx="6172200" cy="3790950"/>
          </a:xfrm>
          <a:prstGeom prst="rect">
            <a:avLst/>
          </a:prstGeom>
        </p:spPr>
        <p:txBody>
          <a:bodyPr vert="horz" lIns="182880" tIns="137160">
            <a:normAutofit/>
          </a:bodyPr>
          <a:lstStyle>
            <a:lvl1pPr marL="285750" indent="-285750">
              <a:spcBef>
                <a:spcPts val="300"/>
              </a:spcBef>
              <a:buFont typeface="Arial" pitchFamily="34" charset="0"/>
              <a:buChar char="•"/>
              <a:defRPr sz="1400" baseline="0">
                <a:solidFill>
                  <a:schemeClr val="tx1"/>
                </a:solidFill>
                <a:latin typeface="+mn-lt"/>
              </a:defRPr>
            </a:lvl1pPr>
            <a:lvl2pPr marL="542925" indent="-277813">
              <a:buFont typeface="Courier New" panose="02070309020205020404" pitchFamily="49" charset="0"/>
              <a:buChar char="o"/>
              <a:defRPr/>
            </a:lvl2pPr>
            <a:lvl3pPr marL="808038" indent="-265113">
              <a:buFont typeface="Wingdings" panose="05000000000000000000" pitchFamily="2" charset="2"/>
              <a:buChar char="§"/>
              <a:defRPr/>
            </a:lvl3pPr>
            <a:lvl5pPr marL="1339850" indent="-266700">
              <a:buFont typeface="Courier New" panose="02070309020205020404" pitchFamily="49" charset="0"/>
              <a:buChar cha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33869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ics_with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7" name="Text Placeholder 6"/>
          <p:cNvSpPr>
            <a:spLocks noGrp="1"/>
          </p:cNvSpPr>
          <p:nvPr>
            <p:ph type="body" sz="quarter" idx="12"/>
          </p:nvPr>
        </p:nvSpPr>
        <p:spPr>
          <a:xfrm>
            <a:off x="7006" y="2743200"/>
            <a:ext cx="2743200" cy="1828800"/>
          </a:xfrm>
          <a:solidFill>
            <a:srgbClr val="00D8D6"/>
          </a:solidFill>
        </p:spPr>
        <p:txBody>
          <a:bodyPr/>
          <a:lstStyle>
            <a:lvl1pPr marL="0" indent="0">
              <a:buNone/>
              <a:defRPr>
                <a:solidFill>
                  <a:schemeClr val="bg1"/>
                </a:solidFill>
              </a:defRPr>
            </a:lvl1pPr>
            <a:lvl2pPr marL="227013" indent="-120650">
              <a:tabLst>
                <a:tab pos="227013" algn="l"/>
              </a:tabLst>
              <a:defRPr>
                <a:solidFill>
                  <a:schemeClr val="bg1"/>
                </a:solidFill>
              </a:defRPr>
            </a:lvl2pPr>
            <a:lvl3pPr marL="460375" indent="-150813">
              <a:defRPr>
                <a:solidFill>
                  <a:schemeClr val="bg1"/>
                </a:solidFill>
              </a:defRPr>
            </a:lvl3pPr>
            <a:lvl4pPr marL="687388" indent="-150813">
              <a:defRPr>
                <a:solidFill>
                  <a:schemeClr val="bg1"/>
                </a:solidFill>
              </a:defRPr>
            </a:lvl4pPr>
            <a:lvl5pPr marL="914400" indent="-153988">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6351797"/>
      </p:ext>
    </p:extLst>
  </p:cSld>
  <p:clrMapOvr>
    <a:masterClrMapping/>
  </p:clrMapOvr>
  <p:timing>
    <p:tnLst>
      <p:par>
        <p:cTn id="1" dur="indefinite" restart="never" nodeType="tmRoot"/>
      </p:par>
    </p:tn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s_without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61499161"/>
      </p:ext>
    </p:extLst>
  </p:cSld>
  <p:clrMapOvr>
    <a:masterClrMapping/>
  </p:clrMapOvr>
  <p:timing>
    <p:tnLst>
      <p:par>
        <p:cTn id="1" dur="indefinite" restart="never" nodeType="tmRoot"/>
      </p:par>
    </p:tnLst>
  </p:timing>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ULA">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228600" y="361950"/>
            <a:ext cx="8686800" cy="4343400"/>
          </a:xfrm>
          <a:prstGeom prst="rect">
            <a:avLst/>
          </a:prstGeom>
        </p:spPr>
        <p:txBody>
          <a:bodyPr vert="horz" lIns="182880" tIns="137160">
            <a:normAutofit/>
          </a:bodyPr>
          <a:lstStyle>
            <a:lvl1pPr marL="0" indent="0">
              <a:spcBef>
                <a:spcPts val="300"/>
              </a:spcBef>
              <a:buFontTx/>
              <a:buNone/>
              <a:defRPr sz="14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12778774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tile text with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5493774" y="914400"/>
            <a:ext cx="3657600" cy="36576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4063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ti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5486400" y="914400"/>
            <a:ext cx="3657600" cy="3656836"/>
          </a:xfrm>
          <a:solidFill>
            <a:schemeClr val="tx1"/>
          </a:solidFill>
        </p:spPr>
        <p:txBody>
          <a:bodyPr>
            <a:noAutofit/>
          </a:bodyPr>
          <a:lstStyle>
            <a:lvl1pPr>
              <a:lnSpc>
                <a:spcPct val="120000"/>
              </a:lnSpc>
              <a:defRPr sz="1400">
                <a:solidFill>
                  <a:srgbClr val="000000"/>
                </a:solidFill>
              </a:defRPr>
            </a:lvl1pPr>
            <a:lvl2pPr>
              <a:lnSpc>
                <a:spcPct val="120000"/>
              </a:lnSpc>
              <a:defRPr sz="1400">
                <a:solidFill>
                  <a:srgbClr val="000000"/>
                </a:solidFill>
              </a:defRPr>
            </a:lvl2pPr>
            <a:lvl3pPr>
              <a:lnSpc>
                <a:spcPct val="120000"/>
              </a:lnSpc>
              <a:defRPr sz="1400">
                <a:solidFill>
                  <a:srgbClr val="000000"/>
                </a:solidFill>
              </a:defRPr>
            </a:lvl3pPr>
            <a:lvl4pPr>
              <a:lnSpc>
                <a:spcPct val="120000"/>
              </a:lnSpc>
              <a:defRPr sz="1400">
                <a:solidFill>
                  <a:srgbClr val="000000"/>
                </a:solidFill>
              </a:defRPr>
            </a:lvl4pPr>
            <a:lvl5pPr>
              <a:lnSpc>
                <a:spcPct val="120000"/>
              </a:lnSpc>
              <a:defRPr sz="1400">
                <a:solidFill>
                  <a:srgbClr val="000000"/>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301263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3657600" cy="1828800"/>
          </a:xfrm>
          <a:solidFill>
            <a:srgbClr val="0072C6">
              <a:alpha val="90000"/>
            </a:srgbClr>
          </a:solidFill>
        </p:spPr>
        <p:txBody>
          <a:bodyPr>
            <a:normAutofit/>
          </a:bodyPr>
          <a:lstStyle>
            <a:lvl1pPr>
              <a:lnSpc>
                <a:spcPct val="100000"/>
              </a:lnSpc>
              <a:defRPr sz="3000">
                <a:solidFill>
                  <a:srgbClr val="FFFFFF"/>
                </a:solidFill>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17318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182880" tIns="13716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182880" tIns="13716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224497750"/>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21" r:id="rId5"/>
    <p:sldLayoutId id="2147483812" r:id="rId6"/>
    <p:sldLayoutId id="2147483813" r:id="rId7"/>
    <p:sldLayoutId id="2147483820" r:id="rId8"/>
    <p:sldLayoutId id="2147483814" r:id="rId9"/>
    <p:sldLayoutId id="2147483815" r:id="rId10"/>
    <p:sldLayoutId id="2147483816" r:id="rId11"/>
    <p:sldLayoutId id="2147483772" r:id="rId12"/>
  </p:sldLayoutIdLst>
  <p:timing>
    <p:tnLst>
      <p:par>
        <p:cTn id="1" dur="indefinite" restart="never" nodeType="tmRoot"/>
      </p:par>
    </p:tnLst>
  </p:timing>
  <p:hf hdr="0" ftr="0"/>
  <p:txStyles>
    <p:titleStyle>
      <a:lvl1pPr eaLnBrk="1" hangingPunct="1">
        <a:defRPr sz="2000" kern="800">
          <a:solidFill>
            <a:schemeClr val="tx1"/>
          </a:solidFill>
          <a:latin typeface="+mn-lt"/>
          <a:cs typeface="Segoe UI Light"/>
        </a:defRPr>
      </a:lvl1pPr>
    </p:titleStyle>
    <p:bodyStyle>
      <a:lvl1pPr marL="285750" indent="-285750" eaLnBrk="1" hangingPunct="1">
        <a:lnSpc>
          <a:spcPct val="120000"/>
        </a:lnSpc>
        <a:buFont typeface="Arial" pitchFamily="34" charset="0"/>
        <a:buChar char="•"/>
        <a:defRPr sz="1400" kern="800">
          <a:solidFill>
            <a:schemeClr val="tx1"/>
          </a:solidFill>
          <a:latin typeface="+mn-lt"/>
          <a:cs typeface="Segoe UI Light"/>
        </a:defRPr>
      </a:lvl1pPr>
      <a:lvl2pPr marL="542925" indent="-277813" eaLnBrk="1" hangingPunct="1">
        <a:lnSpc>
          <a:spcPct val="120000"/>
        </a:lnSpc>
        <a:buFont typeface="Arial" pitchFamily="34" charset="0"/>
        <a:buChar char="•"/>
        <a:defRPr sz="1400" kern="800">
          <a:solidFill>
            <a:schemeClr val="tx1"/>
          </a:solidFill>
          <a:latin typeface="+mn-lt"/>
          <a:cs typeface="Segoe UI Light"/>
        </a:defRPr>
      </a:lvl2pPr>
      <a:lvl3pPr marL="808038" indent="-265113" eaLnBrk="1" hangingPunct="1">
        <a:lnSpc>
          <a:spcPct val="120000"/>
        </a:lnSpc>
        <a:buFont typeface="Arial" pitchFamily="34" charset="0"/>
        <a:buChar char="•"/>
        <a:defRPr sz="1400" kern="800">
          <a:solidFill>
            <a:schemeClr val="tx1"/>
          </a:solidFill>
          <a:latin typeface="+mn-lt"/>
          <a:cs typeface="Segoe UI Light"/>
        </a:defRPr>
      </a:lvl3pPr>
      <a:lvl4pPr marL="1073150" indent="-265113" eaLnBrk="1" hangingPunct="1">
        <a:lnSpc>
          <a:spcPct val="120000"/>
        </a:lnSpc>
        <a:buFont typeface="Arial" pitchFamily="34" charset="0"/>
        <a:buChar char="•"/>
        <a:defRPr sz="1400" kern="800">
          <a:solidFill>
            <a:schemeClr val="tx1"/>
          </a:solidFill>
          <a:latin typeface="+mn-lt"/>
          <a:cs typeface="Segoe UI Light"/>
        </a:defRPr>
      </a:lvl4pPr>
      <a:lvl5pPr marL="1339850" indent="-266700" eaLnBrk="1" hangingPunct="1">
        <a:lnSpc>
          <a:spcPct val="120000"/>
        </a:lnSpc>
        <a:buFont typeface="Arial" pitchFamily="34" charset="0"/>
        <a:buChar char="•"/>
        <a:defRPr sz="1400" kern="800">
          <a:solidFill>
            <a:schemeClr val="tx1"/>
          </a:solidFill>
          <a:latin typeface="+mn-lt"/>
          <a:cs typeface="Segoe UI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msdn.microsoft.com/en-us/library/hh397322.aspx"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14400"/>
            <a:ext cx="4343400" cy="1828800"/>
          </a:xfrm>
        </p:spPr>
        <p:txBody>
          <a:bodyPr>
            <a:normAutofit fontScale="90000"/>
          </a:bodyPr>
          <a:lstStyle/>
          <a:p>
            <a:r>
              <a:rPr lang="en-US" dirty="0" smtClean="0"/>
              <a:t>Microsoft Dynamics AX 2012 </a:t>
            </a:r>
            <a:r>
              <a:rPr lang="en-US" dirty="0" smtClean="0"/>
              <a:t>Administration </a:t>
            </a:r>
            <a:r>
              <a:rPr lang="en-US" dirty="0" smtClean="0"/>
              <a:t>Workshop</a:t>
            </a:r>
            <a:br>
              <a:rPr lang="en-US" dirty="0" smtClean="0"/>
            </a:br>
            <a:r>
              <a:rPr lang="en-US" sz="2000" dirty="0" smtClean="0"/>
              <a:t/>
            </a:r>
            <a:br>
              <a:rPr lang="en-US" sz="2000" dirty="0" smtClean="0"/>
            </a:br>
            <a:r>
              <a:rPr lang="en-US" sz="2000" dirty="0"/>
              <a:t>Chapter 8: Manage AOS Load Balancing</a:t>
            </a:r>
            <a:r>
              <a:rPr lang="en-US" dirty="0"/>
              <a:t/>
            </a:r>
            <a:br>
              <a:rPr lang="en-US" dirty="0"/>
            </a:br>
            <a:endParaRPr lang="en-US" dirty="0"/>
          </a:p>
        </p:txBody>
      </p:sp>
      <p:sp>
        <p:nvSpPr>
          <p:cNvPr id="6" name="Text Placeholder 5"/>
          <p:cNvSpPr>
            <a:spLocks noGrp="1"/>
          </p:cNvSpPr>
          <p:nvPr>
            <p:ph type="body" sz="quarter" idx="16"/>
          </p:nvPr>
        </p:nvSpPr>
        <p:spPr/>
        <p:txBody>
          <a:bodyPr/>
          <a:lstStyle/>
          <a:p>
            <a:r>
              <a:rPr lang="en-US" dirty="0"/>
              <a:t>Presenter Name</a:t>
            </a:r>
          </a:p>
          <a:p>
            <a:r>
              <a:rPr lang="en-US" dirty="0"/>
              <a:t>Presenter Title</a:t>
            </a:r>
          </a:p>
          <a:p>
            <a:r>
              <a:rPr lang="en-US" dirty="0"/>
              <a:t>Presenter </a:t>
            </a:r>
            <a:r>
              <a:rPr lang="en-US" dirty="0" smtClean="0"/>
              <a:t>Company</a:t>
            </a:r>
            <a:endParaRPr lang="en-US" dirty="0"/>
          </a:p>
        </p:txBody>
      </p:sp>
      <p:sp>
        <p:nvSpPr>
          <p:cNvPr id="4" name="Slide Number Placeholder 3"/>
          <p:cNvSpPr>
            <a:spLocks noGrp="1"/>
          </p:cNvSpPr>
          <p:nvPr>
            <p:ph type="sldNum" sz="quarter" idx="4294967295"/>
          </p:nvPr>
        </p:nvSpPr>
        <p:spPr>
          <a:xfrm>
            <a:off x="7010400" y="4767263"/>
            <a:ext cx="2133600" cy="274637"/>
          </a:xfrm>
        </p:spPr>
        <p:txBody>
          <a:bodyPr/>
          <a:lstStyle/>
          <a:p>
            <a:fld id="{74A398B2-5A34-1A4A-811E-F4027282568C}" type="slidenum">
              <a:rPr lang="en-US" smtClean="0"/>
              <a:pPr/>
              <a:t>1</a:t>
            </a:fld>
            <a:endParaRPr lang="en-US"/>
          </a:p>
        </p:txBody>
      </p:sp>
    </p:spTree>
    <p:extLst>
      <p:ext uri="{BB962C8B-B14F-4D97-AF65-F5344CB8AC3E}">
        <p14:creationId xmlns:p14="http://schemas.microsoft.com/office/powerpoint/2010/main" val="3881447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with a Dedicated </a:t>
            </a:r>
            <a:r>
              <a:rPr lang="en-US" dirty="0" smtClean="0"/>
              <a:t> Load </a:t>
            </a:r>
            <a:r>
              <a:rPr lang="en-US" dirty="0"/>
              <a:t>Balancer</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10</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331852"/>
            <a:ext cx="5410200" cy="4545849"/>
          </a:xfrm>
          <a:prstGeom prst="rect">
            <a:avLst/>
          </a:prstGeom>
        </p:spPr>
      </p:pic>
    </p:spTree>
    <p:extLst>
      <p:ext uri="{BB962C8B-B14F-4D97-AF65-F5344CB8AC3E}">
        <p14:creationId xmlns:p14="http://schemas.microsoft.com/office/powerpoint/2010/main" val="162323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with no Dedicated Load Balancer</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11</a:t>
            </a:fld>
            <a:endParaRPr lang="en-US"/>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12239"/>
          <a:stretch/>
        </p:blipFill>
        <p:spPr>
          <a:xfrm>
            <a:off x="2743200" y="285749"/>
            <a:ext cx="5410200" cy="4481513"/>
          </a:xfrm>
          <a:prstGeom prst="rect">
            <a:avLst/>
          </a:prstGeom>
        </p:spPr>
      </p:pic>
    </p:spTree>
    <p:extLst>
      <p:ext uri="{BB962C8B-B14F-4D97-AF65-F5344CB8AC3E}">
        <p14:creationId xmlns:p14="http://schemas.microsoft.com/office/powerpoint/2010/main" val="1711823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Load Balancing Cluster Steps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12</a:t>
            </a:fld>
            <a:endParaRPr lang="en-US"/>
          </a:p>
        </p:txBody>
      </p:sp>
      <p:sp>
        <p:nvSpPr>
          <p:cNvPr id="4" name="Text Placeholder 3"/>
          <p:cNvSpPr>
            <a:spLocks noGrp="1"/>
          </p:cNvSpPr>
          <p:nvPr>
            <p:ph type="body" sz="quarter" idx="12"/>
          </p:nvPr>
        </p:nvSpPr>
        <p:spPr/>
        <p:txBody>
          <a:bodyPr>
            <a:normAutofit/>
          </a:bodyPr>
          <a:lstStyle/>
          <a:p>
            <a:r>
              <a:rPr lang="en-US" dirty="0"/>
              <a:t>Load balancing for RPC client connections includes:</a:t>
            </a:r>
          </a:p>
          <a:p>
            <a:pPr lvl="1" indent="-285750"/>
            <a:r>
              <a:rPr lang="en-US" dirty="0"/>
              <a:t>AX client</a:t>
            </a:r>
          </a:p>
          <a:p>
            <a:pPr lvl="1" indent="-285750"/>
            <a:r>
              <a:rPr lang="en-US" dirty="0" smtClean="0"/>
              <a:t>EP</a:t>
            </a:r>
          </a:p>
          <a:p>
            <a:pPr marL="285750" indent="-285750">
              <a:buFont typeface="Arial" panose="020B0604020202020204" pitchFamily="34" charset="0"/>
              <a:buChar char="•"/>
            </a:pPr>
            <a:endParaRPr lang="en-US" b="1" dirty="0" smtClean="0">
              <a:solidFill>
                <a:schemeClr val="bg1">
                  <a:lumMod val="50000"/>
                </a:schemeClr>
              </a:solidFill>
            </a:endParaRPr>
          </a:p>
          <a:p>
            <a:pPr marL="285750" indent="-285750">
              <a:buFont typeface="Arial" panose="020B0604020202020204" pitchFamily="34" charset="0"/>
              <a:buChar char="•"/>
            </a:pPr>
            <a:r>
              <a:rPr lang="en-US" b="1" dirty="0" smtClean="0">
                <a:solidFill>
                  <a:schemeClr val="bg1">
                    <a:lumMod val="50000"/>
                  </a:schemeClr>
                </a:solidFill>
              </a:rPr>
              <a:t>Note: </a:t>
            </a:r>
            <a:r>
              <a:rPr lang="en-US" dirty="0">
                <a:solidFill>
                  <a:schemeClr val="bg1">
                    <a:lumMod val="50000"/>
                  </a:schemeClr>
                </a:solidFill>
              </a:rPr>
              <a:t>The AX client and EP both use a mix of RPC and WCF services</a:t>
            </a:r>
          </a:p>
          <a:p>
            <a:endParaRPr lang="en-US" dirty="0"/>
          </a:p>
        </p:txBody>
      </p:sp>
      <p:grpSp>
        <p:nvGrpSpPr>
          <p:cNvPr id="7" name="Group 6"/>
          <p:cNvGrpSpPr/>
          <p:nvPr/>
        </p:nvGrpSpPr>
        <p:grpSpPr>
          <a:xfrm>
            <a:off x="5550039" y="967268"/>
            <a:ext cx="3562440" cy="2445804"/>
            <a:chOff x="5550039" y="967268"/>
            <a:chExt cx="3562440" cy="2445804"/>
          </a:xfrm>
        </p:grpSpPr>
        <p:pic>
          <p:nvPicPr>
            <p:cNvPr id="5" name="Picture 4"/>
            <p:cNvPicPr>
              <a:picLocks noChangeAspect="1"/>
            </p:cNvPicPr>
            <p:nvPr/>
          </p:nvPicPr>
          <p:blipFill>
            <a:blip r:embed="rId3"/>
            <a:stretch>
              <a:fillRect/>
            </a:stretch>
          </p:blipFill>
          <p:spPr>
            <a:xfrm>
              <a:off x="5550039" y="967268"/>
              <a:ext cx="3562440" cy="2445804"/>
            </a:xfrm>
            <a:prstGeom prst="rect">
              <a:avLst/>
            </a:prstGeom>
          </p:spPr>
        </p:pic>
        <p:sp>
          <p:nvSpPr>
            <p:cNvPr id="6" name="Rectangle 5"/>
            <p:cNvSpPr/>
            <p:nvPr/>
          </p:nvSpPr>
          <p:spPr>
            <a:xfrm>
              <a:off x="5562600" y="984504"/>
              <a:ext cx="3505200" cy="29184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bg1"/>
                  </a:solidFill>
                </a:rPr>
                <a:t>Microsoft Dynamics AX</a:t>
              </a:r>
            </a:p>
            <a:p>
              <a:pPr algn="ctr"/>
              <a:r>
                <a:rPr lang="en-US" sz="800" dirty="0" smtClean="0">
                  <a:solidFill>
                    <a:schemeClr val="bg1"/>
                  </a:solidFill>
                </a:rPr>
                <a:t>Session Management and Load Balancing</a:t>
              </a:r>
              <a:endParaRPr lang="en-US" sz="800" dirty="0">
                <a:solidFill>
                  <a:schemeClr val="bg1"/>
                </a:solidFill>
              </a:endParaRPr>
            </a:p>
          </p:txBody>
        </p:sp>
      </p:grpSp>
    </p:spTree>
    <p:extLst>
      <p:ext uri="{BB962C8B-B14F-4D97-AF65-F5344CB8AC3E}">
        <p14:creationId xmlns:p14="http://schemas.microsoft.com/office/powerpoint/2010/main" val="4267455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Cluster with Load Balancer</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13</a:t>
            </a:fld>
            <a:endParaRPr lang="en-US"/>
          </a:p>
        </p:txBody>
      </p:sp>
      <p:sp>
        <p:nvSpPr>
          <p:cNvPr id="4" name="Text Placeholder 3"/>
          <p:cNvSpPr>
            <a:spLocks noGrp="1"/>
          </p:cNvSpPr>
          <p:nvPr>
            <p:ph sz="quarter" idx="13"/>
          </p:nvPr>
        </p:nvSpPr>
        <p:spPr/>
        <p:txBody>
          <a:bodyPr>
            <a:normAutofit/>
          </a:bodyPr>
          <a:lstStyle/>
          <a:p>
            <a:r>
              <a:rPr lang="en-US" sz="1500" dirty="0"/>
              <a:t>Scenario: </a:t>
            </a:r>
          </a:p>
          <a:p>
            <a:pPr lvl="1"/>
            <a:r>
              <a:rPr lang="en-US" dirty="0" smtClean="0"/>
              <a:t>You want to </a:t>
            </a:r>
            <a:r>
              <a:rPr lang="en-US" dirty="0"/>
              <a:t>load balance </a:t>
            </a:r>
            <a:r>
              <a:rPr lang="en-US" dirty="0" smtClean="0"/>
              <a:t>AOS </a:t>
            </a:r>
            <a:r>
              <a:rPr lang="en-US" dirty="0"/>
              <a:t>instances using a dedicated load balancer. </a:t>
            </a:r>
          </a:p>
          <a:p>
            <a:pPr lvl="0"/>
            <a:r>
              <a:rPr lang="en-US" sz="1500" dirty="0"/>
              <a:t>Procedure</a:t>
            </a:r>
            <a:r>
              <a:rPr lang="en-US" sz="1600" dirty="0"/>
              <a:t>: </a:t>
            </a:r>
          </a:p>
          <a:p>
            <a:pPr lvl="1"/>
            <a:r>
              <a:rPr lang="en-US" b="1" dirty="0"/>
              <a:t>System administration </a:t>
            </a:r>
            <a:r>
              <a:rPr lang="en-US" dirty="0"/>
              <a:t>&gt; </a:t>
            </a:r>
            <a:r>
              <a:rPr lang="en-US" b="1" dirty="0"/>
              <a:t>Setup</a:t>
            </a:r>
            <a:r>
              <a:rPr lang="en-US" dirty="0"/>
              <a:t> &gt; </a:t>
            </a:r>
            <a:r>
              <a:rPr lang="en-US" b="1" dirty="0"/>
              <a:t>System</a:t>
            </a:r>
            <a:r>
              <a:rPr lang="en-US" dirty="0"/>
              <a:t> &gt; </a:t>
            </a:r>
            <a:r>
              <a:rPr lang="en-US" b="1" dirty="0"/>
              <a:t>Cluster configuration </a:t>
            </a:r>
            <a:endParaRPr lang="en-US" sz="2000" b="1" dirty="0"/>
          </a:p>
          <a:p>
            <a:endParaRPr lang="en-US" dirty="0"/>
          </a:p>
        </p:txBody>
      </p:sp>
      <p:pic>
        <p:nvPicPr>
          <p:cNvPr id="5" name="Picture 4"/>
          <p:cNvPicPr>
            <a:picLocks noChangeAspect="1"/>
          </p:cNvPicPr>
          <p:nvPr/>
        </p:nvPicPr>
        <p:blipFill>
          <a:blip r:embed="rId3"/>
          <a:stretch>
            <a:fillRect/>
          </a:stretch>
        </p:blipFill>
        <p:spPr>
          <a:xfrm>
            <a:off x="3498924" y="2767460"/>
            <a:ext cx="5001570" cy="2133257"/>
          </a:xfrm>
          <a:prstGeom prst="rect">
            <a:avLst/>
          </a:prstGeom>
        </p:spPr>
      </p:pic>
    </p:spTree>
    <p:extLst>
      <p:ext uri="{BB962C8B-B14F-4D97-AF65-F5344CB8AC3E}">
        <p14:creationId xmlns:p14="http://schemas.microsoft.com/office/powerpoint/2010/main" val="2009665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Start all AOS Instances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14</a:t>
            </a:fld>
            <a:endParaRPr lang="en-US"/>
          </a:p>
        </p:txBody>
      </p:sp>
      <p:sp>
        <p:nvSpPr>
          <p:cNvPr id="4" name="Text Placeholder 3"/>
          <p:cNvSpPr>
            <a:spLocks noGrp="1"/>
          </p:cNvSpPr>
          <p:nvPr>
            <p:ph type="body" sz="quarter" idx="12"/>
          </p:nvPr>
        </p:nvSpPr>
        <p:spPr/>
        <p:txBody>
          <a:bodyPr>
            <a:normAutofit/>
          </a:bodyPr>
          <a:lstStyle/>
          <a:p>
            <a:pPr marL="342900" lvl="0" indent="-342900">
              <a:buFont typeface="+mj-lt"/>
              <a:buAutoNum type="arabicPeriod"/>
            </a:pPr>
            <a:r>
              <a:rPr lang="en-US" dirty="0"/>
              <a:t>Open Microsoft Dynamics AX Server Configuration Utility and set all </a:t>
            </a:r>
            <a:r>
              <a:rPr lang="en-US" dirty="0" smtClean="0"/>
              <a:t>three </a:t>
            </a:r>
            <a:r>
              <a:rPr lang="en-US" dirty="0"/>
              <a:t>AOS instances to start on the following ports:</a:t>
            </a:r>
          </a:p>
          <a:p>
            <a:pPr lvl="2"/>
            <a:r>
              <a:rPr lang="en-US" dirty="0"/>
              <a:t>$</a:t>
            </a:r>
            <a:r>
              <a:rPr lang="en-US" dirty="0" smtClean="0"/>
              <a:t>01 - </a:t>
            </a:r>
            <a:r>
              <a:rPr lang="en-US" dirty="0"/>
              <a:t>2712</a:t>
            </a:r>
            <a:endParaRPr lang="en-AU" dirty="0"/>
          </a:p>
          <a:p>
            <a:pPr lvl="2"/>
            <a:r>
              <a:rPr lang="en-US" dirty="0"/>
              <a:t>$02 - 2713</a:t>
            </a:r>
            <a:endParaRPr lang="en-AU" dirty="0"/>
          </a:p>
          <a:p>
            <a:pPr lvl="2"/>
            <a:r>
              <a:rPr lang="en-US" dirty="0"/>
              <a:t>$03 - 2714</a:t>
            </a:r>
            <a:endParaRPr lang="en-AU" dirty="0"/>
          </a:p>
          <a:p>
            <a:endParaRPr lang="en-US" dirty="0"/>
          </a:p>
        </p:txBody>
      </p:sp>
      <p:pic>
        <p:nvPicPr>
          <p:cNvPr id="5" name="Picture 4"/>
          <p:cNvPicPr>
            <a:picLocks noChangeAspect="1"/>
          </p:cNvPicPr>
          <p:nvPr/>
        </p:nvPicPr>
        <p:blipFill>
          <a:blip r:embed="rId3"/>
          <a:stretch>
            <a:fillRect/>
          </a:stretch>
        </p:blipFill>
        <p:spPr>
          <a:xfrm>
            <a:off x="5532914" y="971550"/>
            <a:ext cx="3597675" cy="2781098"/>
          </a:xfrm>
          <a:prstGeom prst="rect">
            <a:avLst/>
          </a:prstGeom>
        </p:spPr>
      </p:pic>
      <p:sp>
        <p:nvSpPr>
          <p:cNvPr id="6" name="Rectangle 5"/>
          <p:cNvSpPr/>
          <p:nvPr/>
        </p:nvSpPr>
        <p:spPr>
          <a:xfrm>
            <a:off x="7696200" y="3181350"/>
            <a:ext cx="838200" cy="32342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marL="228600" indent="-228600" algn="ctr">
              <a:buBlip>
                <a:blip r:embed="rId4"/>
              </a:buBlip>
            </a:pPr>
            <a:endParaRPr lang="en-AU" dirty="0" err="1" smtClean="0">
              <a:solidFill>
                <a:sysClr val="windowText" lastClr="000000"/>
              </a:solidFill>
            </a:endParaRPr>
          </a:p>
        </p:txBody>
      </p:sp>
    </p:spTree>
    <p:extLst>
      <p:ext uri="{BB962C8B-B14F-4D97-AF65-F5344CB8AC3E}">
        <p14:creationId xmlns:p14="http://schemas.microsoft.com/office/powerpoint/2010/main" val="1464872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Procedure: Create a Load Balancing Cluster w/ Load Balancer</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15</a:t>
            </a:fld>
            <a:endParaRPr lang="en-US"/>
          </a:p>
        </p:txBody>
      </p:sp>
      <p:sp>
        <p:nvSpPr>
          <p:cNvPr id="4" name="Text Placeholder 3"/>
          <p:cNvSpPr>
            <a:spLocks noGrp="1"/>
          </p:cNvSpPr>
          <p:nvPr>
            <p:ph type="body" sz="quarter" idx="12"/>
          </p:nvPr>
        </p:nvSpPr>
        <p:spPr/>
        <p:txBody>
          <a:bodyPr>
            <a:normAutofit/>
          </a:bodyPr>
          <a:lstStyle/>
          <a:p>
            <a:pPr marL="342900" lvl="0" indent="-342900">
              <a:buFont typeface="+mj-lt"/>
              <a:buAutoNum type="arabicPeriod" startAt="2"/>
            </a:pPr>
            <a:r>
              <a:rPr lang="en-US" dirty="0">
                <a:ea typeface="Times New Roman" panose="02020603050405020304" pitchFamily="18" charset="0"/>
              </a:rPr>
              <a:t>Create a new cluster and name it </a:t>
            </a:r>
            <a:r>
              <a:rPr lang="en-US" b="1" dirty="0" smtClean="0">
                <a:ea typeface="Times New Roman" panose="02020603050405020304" pitchFamily="18" charset="0"/>
              </a:rPr>
              <a:t>Load </a:t>
            </a:r>
            <a:r>
              <a:rPr lang="en-US" b="1" dirty="0">
                <a:ea typeface="Times New Roman" panose="02020603050405020304" pitchFamily="18" charset="0"/>
              </a:rPr>
              <a:t>Balanced AOS </a:t>
            </a:r>
            <a:r>
              <a:rPr lang="en-US" b="1" dirty="0" smtClean="0">
                <a:ea typeface="Times New Roman" panose="02020603050405020304" pitchFamily="18" charset="0"/>
              </a:rPr>
              <a:t>Instances</a:t>
            </a:r>
            <a:endParaRPr lang="en-US" b="1" dirty="0">
              <a:ea typeface="Times New Roman" panose="02020603050405020304" pitchFamily="18" charset="0"/>
            </a:endParaRPr>
          </a:p>
          <a:p>
            <a:pPr marL="342900" indent="-342900">
              <a:spcBef>
                <a:spcPts val="600"/>
              </a:spcBef>
              <a:spcAft>
                <a:spcPts val="600"/>
              </a:spcAft>
              <a:buFont typeface="+mj-lt"/>
              <a:buAutoNum type="arabicPeriod" startAt="2"/>
              <a:tabLst>
                <a:tab pos="1828800" algn="l"/>
                <a:tab pos="1828800" algn="l"/>
                <a:tab pos="2057400" algn="l"/>
              </a:tabLst>
            </a:pPr>
            <a:r>
              <a:rPr lang="en-US" dirty="0"/>
              <a:t>Select the </a:t>
            </a:r>
            <a:r>
              <a:rPr lang="en-US" b="1" dirty="0"/>
              <a:t>Map AOS instances to clusters </a:t>
            </a:r>
            <a:r>
              <a:rPr lang="en-US" dirty="0"/>
              <a:t>tab.</a:t>
            </a:r>
            <a:endParaRPr lang="en-AU" dirty="0"/>
          </a:p>
          <a:p>
            <a:pPr marL="342900" indent="-342900">
              <a:spcBef>
                <a:spcPts val="600"/>
              </a:spcBef>
              <a:spcAft>
                <a:spcPts val="600"/>
              </a:spcAft>
              <a:buFont typeface="+mj-lt"/>
              <a:buAutoNum type="arabicPeriod" startAt="2"/>
              <a:tabLst>
                <a:tab pos="1828800" algn="l"/>
                <a:tab pos="1828800" algn="l"/>
                <a:tab pos="2057400" algn="l"/>
              </a:tabLst>
            </a:pPr>
            <a:r>
              <a:rPr lang="en-US" dirty="0" smtClean="0"/>
              <a:t>For </a:t>
            </a:r>
            <a:r>
              <a:rPr lang="en-US" dirty="0"/>
              <a:t>the $03 AOS </a:t>
            </a:r>
            <a:r>
              <a:rPr lang="en-US" dirty="0" smtClean="0"/>
              <a:t>instance, select the </a:t>
            </a:r>
            <a:r>
              <a:rPr lang="en-US" b="1" dirty="0" smtClean="0"/>
              <a:t>Load Balancer </a:t>
            </a:r>
            <a:r>
              <a:rPr lang="en-US" dirty="0" smtClean="0"/>
              <a:t>check box</a:t>
            </a:r>
            <a:r>
              <a:rPr lang="en-US" dirty="0"/>
              <a:t>.</a:t>
            </a:r>
            <a:endParaRPr lang="en-AU" dirty="0"/>
          </a:p>
          <a:p>
            <a:endParaRPr lang="en-US" dirty="0"/>
          </a:p>
        </p:txBody>
      </p:sp>
      <p:pic>
        <p:nvPicPr>
          <p:cNvPr id="5" name="Picture 4"/>
          <p:cNvPicPr>
            <a:picLocks noChangeAspect="1"/>
          </p:cNvPicPr>
          <p:nvPr/>
        </p:nvPicPr>
        <p:blipFill>
          <a:blip r:embed="rId3"/>
          <a:stretch>
            <a:fillRect/>
          </a:stretch>
        </p:blipFill>
        <p:spPr>
          <a:xfrm>
            <a:off x="5538807" y="1099011"/>
            <a:ext cx="3598071" cy="863139"/>
          </a:xfrm>
          <a:prstGeom prst="rect">
            <a:avLst/>
          </a:prstGeom>
        </p:spPr>
      </p:pic>
      <p:pic>
        <p:nvPicPr>
          <p:cNvPr id="6" name="Picture 5"/>
          <p:cNvPicPr>
            <a:picLocks noChangeAspect="1"/>
          </p:cNvPicPr>
          <p:nvPr/>
        </p:nvPicPr>
        <p:blipFill>
          <a:blip r:embed="rId4"/>
          <a:stretch>
            <a:fillRect/>
          </a:stretch>
        </p:blipFill>
        <p:spPr>
          <a:xfrm>
            <a:off x="5554474" y="2038350"/>
            <a:ext cx="3552889" cy="1219813"/>
          </a:xfrm>
          <a:prstGeom prst="rect">
            <a:avLst/>
          </a:prstGeom>
        </p:spPr>
      </p:pic>
      <p:sp>
        <p:nvSpPr>
          <p:cNvPr id="7" name="Rectangle 6"/>
          <p:cNvSpPr/>
          <p:nvPr/>
        </p:nvSpPr>
        <p:spPr>
          <a:xfrm>
            <a:off x="6553200" y="3010322"/>
            <a:ext cx="381000" cy="17102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marL="228600" indent="-228600" algn="ctr">
              <a:buBlip>
                <a:blip r:embed="rId5"/>
              </a:buBlip>
            </a:pPr>
            <a:endParaRPr lang="en-AU" dirty="0" err="1" smtClean="0">
              <a:solidFill>
                <a:sysClr val="windowText" lastClr="000000"/>
              </a:solidFill>
            </a:endParaRPr>
          </a:p>
        </p:txBody>
      </p:sp>
    </p:spTree>
    <p:extLst>
      <p:ext uri="{BB962C8B-B14F-4D97-AF65-F5344CB8AC3E}">
        <p14:creationId xmlns:p14="http://schemas.microsoft.com/office/powerpoint/2010/main" val="3022907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Procedure: Create a Load Balancing Cluster w/ Load Balancer</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16</a:t>
            </a:fld>
            <a:endParaRPr lang="en-US"/>
          </a:p>
        </p:txBody>
      </p:sp>
      <p:sp>
        <p:nvSpPr>
          <p:cNvPr id="4" name="Text Placeholder 3"/>
          <p:cNvSpPr>
            <a:spLocks noGrp="1"/>
          </p:cNvSpPr>
          <p:nvPr>
            <p:ph type="body" sz="quarter" idx="12"/>
          </p:nvPr>
        </p:nvSpPr>
        <p:spPr/>
        <p:txBody>
          <a:bodyPr>
            <a:normAutofit/>
          </a:bodyPr>
          <a:lstStyle/>
          <a:p>
            <a:pPr marL="342900" lvl="0" indent="-342900">
              <a:buFont typeface="+mj-lt"/>
              <a:buAutoNum type="arabicPeriod" startAt="5"/>
            </a:pPr>
            <a:r>
              <a:rPr lang="en-US" dirty="0"/>
              <a:t>In the </a:t>
            </a:r>
            <a:r>
              <a:rPr lang="en-US" b="1" dirty="0"/>
              <a:t>Cluster name </a:t>
            </a:r>
            <a:r>
              <a:rPr lang="en-US" dirty="0"/>
              <a:t>field drop down, select the Load Balanced AOS </a:t>
            </a:r>
            <a:r>
              <a:rPr lang="en-US" dirty="0" smtClean="0"/>
              <a:t>Instances </a:t>
            </a:r>
            <a:r>
              <a:rPr lang="en-US" dirty="0"/>
              <a:t>for all </a:t>
            </a:r>
            <a:r>
              <a:rPr lang="en-US" dirty="0" smtClean="0"/>
              <a:t>three </a:t>
            </a:r>
            <a:r>
              <a:rPr lang="en-US" dirty="0"/>
              <a:t>of the AOS instances.</a:t>
            </a:r>
          </a:p>
          <a:p>
            <a:pPr marL="342900" lvl="0" indent="-342900">
              <a:buFont typeface="+mj-lt"/>
              <a:buAutoNum type="arabicPeriod" startAt="5"/>
            </a:pPr>
            <a:r>
              <a:rPr lang="en-US" dirty="0" smtClean="0"/>
              <a:t>Press </a:t>
            </a:r>
            <a:r>
              <a:rPr lang="en-US" dirty="0"/>
              <a:t>CTRL+S to save changes.</a:t>
            </a:r>
            <a:endParaRPr lang="en-AU" dirty="0"/>
          </a:p>
          <a:p>
            <a:endParaRPr lang="en-US" dirty="0"/>
          </a:p>
        </p:txBody>
      </p:sp>
      <p:pic>
        <p:nvPicPr>
          <p:cNvPr id="5" name="Picture 4"/>
          <p:cNvPicPr>
            <a:picLocks noChangeAspect="1"/>
          </p:cNvPicPr>
          <p:nvPr/>
        </p:nvPicPr>
        <p:blipFill>
          <a:blip r:embed="rId3"/>
          <a:stretch>
            <a:fillRect/>
          </a:stretch>
        </p:blipFill>
        <p:spPr>
          <a:xfrm>
            <a:off x="5539047" y="1047750"/>
            <a:ext cx="3598968" cy="1324995"/>
          </a:xfrm>
          <a:prstGeom prst="rect">
            <a:avLst/>
          </a:prstGeom>
        </p:spPr>
      </p:pic>
      <p:sp>
        <p:nvSpPr>
          <p:cNvPr id="6" name="Rectangle 5"/>
          <p:cNvSpPr/>
          <p:nvPr/>
        </p:nvSpPr>
        <p:spPr>
          <a:xfrm>
            <a:off x="7620000" y="1710246"/>
            <a:ext cx="990600" cy="480503"/>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marL="228600" indent="-228600" algn="ctr">
              <a:buBlip>
                <a:blip r:embed="rId4"/>
              </a:buBlip>
            </a:pPr>
            <a:endParaRPr lang="en-AU" dirty="0" err="1" smtClean="0">
              <a:solidFill>
                <a:sysClr val="windowText" lastClr="000000"/>
              </a:solidFill>
            </a:endParaRPr>
          </a:p>
        </p:txBody>
      </p:sp>
    </p:spTree>
    <p:extLst>
      <p:ext uri="{BB962C8B-B14F-4D97-AF65-F5344CB8AC3E}">
        <p14:creationId xmlns:p14="http://schemas.microsoft.com/office/powerpoint/2010/main" val="3887428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Procedure: Create a Load Balancing Cluster w/ Load Balancer</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17</a:t>
            </a:fld>
            <a:endParaRPr lang="en-US"/>
          </a:p>
        </p:txBody>
      </p:sp>
      <p:sp>
        <p:nvSpPr>
          <p:cNvPr id="4" name="Text Placeholder 3"/>
          <p:cNvSpPr>
            <a:spLocks noGrp="1"/>
          </p:cNvSpPr>
          <p:nvPr>
            <p:ph type="body" sz="quarter" idx="12"/>
          </p:nvPr>
        </p:nvSpPr>
        <p:spPr/>
        <p:txBody>
          <a:bodyPr>
            <a:normAutofit/>
          </a:bodyPr>
          <a:lstStyle/>
          <a:p>
            <a:pPr marL="342900" indent="-342900">
              <a:spcBef>
                <a:spcPts val="600"/>
              </a:spcBef>
              <a:spcAft>
                <a:spcPts val="600"/>
              </a:spcAft>
              <a:buFont typeface="+mj-lt"/>
              <a:buAutoNum type="arabicPeriod" startAt="7"/>
              <a:tabLst>
                <a:tab pos="1828800" algn="l"/>
                <a:tab pos="1828800" algn="l"/>
                <a:tab pos="2057400" algn="l"/>
              </a:tabLst>
            </a:pPr>
            <a:r>
              <a:rPr lang="en-US" dirty="0">
                <a:ea typeface="Times New Roman" panose="02020603050405020304" pitchFamily="18" charset="0"/>
              </a:rPr>
              <a:t>Modify your Microsoft Dynamics AX Configuration to only have the $03 AOS instances in the </a:t>
            </a:r>
            <a:r>
              <a:rPr lang="en-US" b="1" dirty="0">
                <a:ea typeface="Times New Roman" panose="02020603050405020304" pitchFamily="18" charset="0"/>
              </a:rPr>
              <a:t>Connection</a:t>
            </a:r>
            <a:r>
              <a:rPr lang="en-US" dirty="0">
                <a:ea typeface="Times New Roman" panose="02020603050405020304" pitchFamily="18" charset="0"/>
              </a:rPr>
              <a:t> tab</a:t>
            </a:r>
            <a:r>
              <a:rPr lang="en-US" dirty="0" smtClean="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 </a:t>
            </a:r>
            <a:endParaRPr lang="en-US" dirty="0" smtClean="0">
              <a:latin typeface="Times New Roman" panose="02020603050405020304" pitchFamily="18" charset="0"/>
              <a:ea typeface="Times New Roman" panose="02020603050405020304" pitchFamily="18" charset="0"/>
            </a:endParaRPr>
          </a:p>
          <a:p>
            <a:pPr marL="342900" indent="-342900">
              <a:spcBef>
                <a:spcPts val="600"/>
              </a:spcBef>
              <a:spcAft>
                <a:spcPts val="600"/>
              </a:spcAft>
              <a:buFont typeface="+mj-lt"/>
              <a:buAutoNum type="arabicPeriod" startAt="7"/>
              <a:tabLst>
                <a:tab pos="1828800" algn="l"/>
                <a:tab pos="1828800" algn="l"/>
                <a:tab pos="2057400" algn="l"/>
              </a:tabLst>
            </a:pPr>
            <a:r>
              <a:rPr lang="en-US" dirty="0" smtClean="0"/>
              <a:t>Launch three </a:t>
            </a:r>
            <a:r>
              <a:rPr lang="en-US" dirty="0"/>
              <a:t>or </a:t>
            </a:r>
            <a:r>
              <a:rPr lang="en-US" dirty="0" smtClean="0"/>
              <a:t>four </a:t>
            </a:r>
            <a:r>
              <a:rPr lang="en-US" dirty="0"/>
              <a:t>different </a:t>
            </a:r>
            <a:r>
              <a:rPr lang="en-US" dirty="0">
                <a:ea typeface="Times New Roman" panose="02020603050405020304" pitchFamily="18" charset="0"/>
              </a:rPr>
              <a:t>Microsoft Dynamics </a:t>
            </a:r>
            <a:r>
              <a:rPr lang="en-US" dirty="0" smtClean="0"/>
              <a:t>AX </a:t>
            </a:r>
            <a:r>
              <a:rPr lang="en-US" dirty="0"/>
              <a:t>sessions as </a:t>
            </a:r>
            <a:r>
              <a:rPr lang="en-US" dirty="0" smtClean="0"/>
              <a:t>Jenny and </a:t>
            </a:r>
            <a:r>
              <a:rPr lang="en-US" dirty="0"/>
              <a:t>Administrator.</a:t>
            </a:r>
          </a:p>
          <a:p>
            <a:pPr marL="342900" lvl="0" indent="-342900">
              <a:spcBef>
                <a:spcPts val="600"/>
              </a:spcBef>
              <a:spcAft>
                <a:spcPts val="600"/>
              </a:spcAft>
              <a:buFont typeface="+mj-lt"/>
              <a:buAutoNum type="arabicPeriod" startAt="7"/>
              <a:tabLst>
                <a:tab pos="1828800" algn="l"/>
                <a:tab pos="1828800" algn="l"/>
                <a:tab pos="2057400" algn="l"/>
              </a:tabLst>
            </a:pPr>
            <a:r>
              <a:rPr lang="en-US" dirty="0" smtClean="0"/>
              <a:t>Go </a:t>
            </a:r>
            <a:r>
              <a:rPr lang="en-US" dirty="0"/>
              <a:t>to </a:t>
            </a:r>
            <a:r>
              <a:rPr lang="en-US" b="1" dirty="0"/>
              <a:t>System </a:t>
            </a:r>
            <a:r>
              <a:rPr lang="en-US" b="1" dirty="0" smtClean="0"/>
              <a:t>Administration </a:t>
            </a:r>
            <a:r>
              <a:rPr lang="en-US" dirty="0" smtClean="0"/>
              <a:t>&gt; </a:t>
            </a:r>
            <a:r>
              <a:rPr lang="en-US" b="1" dirty="0" smtClean="0"/>
              <a:t>Online</a:t>
            </a:r>
            <a:r>
              <a:rPr lang="en-US" dirty="0" smtClean="0"/>
              <a:t> </a:t>
            </a:r>
            <a:r>
              <a:rPr lang="en-US" b="1" dirty="0"/>
              <a:t>uses</a:t>
            </a:r>
            <a:r>
              <a:rPr lang="en-US" dirty="0"/>
              <a:t> and view the AOS instances that each one of the sessions logged into.</a:t>
            </a:r>
            <a:endParaRPr lang="en-AU" dirty="0"/>
          </a:p>
          <a:p>
            <a:pPr lvl="0">
              <a:spcBef>
                <a:spcPts val="600"/>
              </a:spcBef>
              <a:spcAft>
                <a:spcPts val="600"/>
              </a:spcAft>
              <a:tabLst>
                <a:tab pos="1828800" algn="l"/>
                <a:tab pos="1828800" algn="l"/>
                <a:tab pos="2057400" algn="l"/>
              </a:tabLst>
            </a:pPr>
            <a:endParaRPr lang="en-US" dirty="0">
              <a:ea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5594706" y="1189057"/>
            <a:ext cx="3440987" cy="1279486"/>
          </a:xfrm>
          <a:prstGeom prst="rect">
            <a:avLst/>
          </a:prstGeom>
        </p:spPr>
      </p:pic>
      <p:pic>
        <p:nvPicPr>
          <p:cNvPr id="6" name="Picture 5"/>
          <p:cNvPicPr>
            <a:picLocks noChangeAspect="1"/>
          </p:cNvPicPr>
          <p:nvPr/>
        </p:nvPicPr>
        <p:blipFill rotWithShape="1">
          <a:blip r:embed="rId4"/>
          <a:srcRect l="65207"/>
          <a:stretch/>
        </p:blipFill>
        <p:spPr>
          <a:xfrm>
            <a:off x="6553905" y="2952749"/>
            <a:ext cx="2481787" cy="746930"/>
          </a:xfrm>
          <a:prstGeom prst="rect">
            <a:avLst/>
          </a:prstGeom>
        </p:spPr>
      </p:pic>
      <p:pic>
        <p:nvPicPr>
          <p:cNvPr id="7" name="Picture 6"/>
          <p:cNvPicPr>
            <a:picLocks noChangeAspect="1"/>
          </p:cNvPicPr>
          <p:nvPr/>
        </p:nvPicPr>
        <p:blipFill rotWithShape="1">
          <a:blip r:embed="rId4"/>
          <a:srcRect r="81056"/>
          <a:stretch/>
        </p:blipFill>
        <p:spPr>
          <a:xfrm>
            <a:off x="5594705" y="2952749"/>
            <a:ext cx="1351257" cy="746930"/>
          </a:xfrm>
          <a:prstGeom prst="rect">
            <a:avLst/>
          </a:prstGeom>
        </p:spPr>
      </p:pic>
      <p:sp>
        <p:nvSpPr>
          <p:cNvPr id="8" name="Rectangle 7"/>
          <p:cNvSpPr/>
          <p:nvPr/>
        </p:nvSpPr>
        <p:spPr>
          <a:xfrm>
            <a:off x="8077199" y="2948495"/>
            <a:ext cx="958493" cy="751184"/>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marL="228600" indent="-228600" algn="ctr">
              <a:buBlip>
                <a:blip r:embed="rId5"/>
              </a:buBlip>
            </a:pPr>
            <a:endParaRPr lang="en-AU" dirty="0" err="1" smtClean="0">
              <a:solidFill>
                <a:sysClr val="windowText" lastClr="000000"/>
              </a:solidFill>
            </a:endParaRPr>
          </a:p>
        </p:txBody>
      </p:sp>
    </p:spTree>
    <p:extLst>
      <p:ext uri="{BB962C8B-B14F-4D97-AF65-F5344CB8AC3E}">
        <p14:creationId xmlns:p14="http://schemas.microsoft.com/office/powerpoint/2010/main" val="12372931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Procedure: Create a Load Balancing Cluster w/ Load Balancer</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18</a:t>
            </a:fld>
            <a:endParaRPr lang="en-US"/>
          </a:p>
        </p:txBody>
      </p:sp>
      <p:sp>
        <p:nvSpPr>
          <p:cNvPr id="4" name="Text Placeholder 3"/>
          <p:cNvSpPr>
            <a:spLocks noGrp="1"/>
          </p:cNvSpPr>
          <p:nvPr>
            <p:ph type="body" sz="quarter" idx="12"/>
          </p:nvPr>
        </p:nvSpPr>
        <p:spPr/>
        <p:txBody>
          <a:bodyPr/>
          <a:lstStyle/>
          <a:p>
            <a:pPr marL="342900" lvl="0" indent="-342900">
              <a:spcBef>
                <a:spcPts val="600"/>
              </a:spcBef>
              <a:spcAft>
                <a:spcPts val="600"/>
              </a:spcAft>
              <a:buFont typeface="+mj-lt"/>
              <a:buAutoNum type="arabicPeriod" startAt="10"/>
              <a:tabLst>
                <a:tab pos="1828800" algn="l"/>
                <a:tab pos="1828800" algn="l"/>
                <a:tab pos="2057400" algn="l"/>
              </a:tabLst>
            </a:pPr>
            <a:r>
              <a:rPr lang="en-US" sz="1200" dirty="0" smtClean="0">
                <a:ea typeface="Times New Roman" panose="02020603050405020304" pitchFamily="18" charset="0"/>
              </a:rPr>
              <a:t>Why </a:t>
            </a:r>
            <a:r>
              <a:rPr lang="en-US" sz="1200" dirty="0">
                <a:ea typeface="Times New Roman" panose="02020603050405020304" pitchFamily="18" charset="0"/>
              </a:rPr>
              <a:t>is it only load balancing for 2712 and 2713?</a:t>
            </a:r>
            <a:endParaRPr lang="en-AU" sz="1200" dirty="0">
              <a:ea typeface="Times New Roman" panose="02020603050405020304" pitchFamily="18" charset="0"/>
            </a:endParaRPr>
          </a:p>
          <a:p>
            <a:pPr marL="342900" lvl="0" indent="-342900">
              <a:spcBef>
                <a:spcPts val="600"/>
              </a:spcBef>
              <a:spcAft>
                <a:spcPts val="600"/>
              </a:spcAft>
              <a:buFont typeface="+mj-lt"/>
              <a:buAutoNum type="arabicPeriod" startAt="10"/>
              <a:tabLst>
                <a:tab pos="1828800" algn="l"/>
                <a:tab pos="1828800" algn="l"/>
                <a:tab pos="2057400" algn="l"/>
              </a:tabLst>
            </a:pPr>
            <a:r>
              <a:rPr lang="en-US" sz="1200" dirty="0" smtClean="0">
                <a:ea typeface="Times New Roman" panose="02020603050405020304" pitchFamily="18" charset="0"/>
              </a:rPr>
              <a:t>Now </a:t>
            </a:r>
            <a:r>
              <a:rPr lang="en-US" sz="1200" dirty="0">
                <a:ea typeface="Times New Roman" panose="02020603050405020304" pitchFamily="18" charset="0"/>
              </a:rPr>
              <a:t>remove $03 from the Microsoft Dynamics AX </a:t>
            </a:r>
            <a:r>
              <a:rPr lang="en-US" sz="1200" dirty="0" smtClean="0">
                <a:ea typeface="Times New Roman" panose="02020603050405020304" pitchFamily="18" charset="0"/>
              </a:rPr>
              <a:t>Configuration </a:t>
            </a:r>
            <a:r>
              <a:rPr lang="en-US" sz="1200" dirty="0">
                <a:ea typeface="Times New Roman" panose="02020603050405020304" pitchFamily="18" charset="0"/>
              </a:rPr>
              <a:t>and add only $</a:t>
            </a:r>
            <a:r>
              <a:rPr lang="en-US" sz="1200" dirty="0" smtClean="0">
                <a:ea typeface="Times New Roman" panose="02020603050405020304" pitchFamily="18" charset="0"/>
              </a:rPr>
              <a:t>01.</a:t>
            </a:r>
            <a:endParaRPr lang="en-US" sz="1200" dirty="0">
              <a:ea typeface="Times New Roman" panose="02020603050405020304" pitchFamily="18" charset="0"/>
            </a:endParaRPr>
          </a:p>
          <a:p>
            <a:pPr marL="342900" lvl="0" indent="-342900">
              <a:spcBef>
                <a:spcPts val="600"/>
              </a:spcBef>
              <a:spcAft>
                <a:spcPts val="600"/>
              </a:spcAft>
              <a:buFont typeface="+mj-lt"/>
              <a:buAutoNum type="arabicPeriod" startAt="10"/>
              <a:tabLst>
                <a:tab pos="1828800" algn="l"/>
                <a:tab pos="1828800" algn="l"/>
                <a:tab pos="2057400" algn="l"/>
              </a:tabLst>
            </a:pPr>
            <a:r>
              <a:rPr lang="en-US" sz="1200" dirty="0" smtClean="0">
                <a:ea typeface="Times New Roman" panose="02020603050405020304" pitchFamily="18" charset="0"/>
              </a:rPr>
              <a:t>Launch three </a:t>
            </a:r>
            <a:r>
              <a:rPr lang="en-US" sz="1200" dirty="0">
                <a:ea typeface="Times New Roman" panose="02020603050405020304" pitchFamily="18" charset="0"/>
              </a:rPr>
              <a:t>or </a:t>
            </a:r>
            <a:r>
              <a:rPr lang="en-US" sz="1200" dirty="0" smtClean="0">
                <a:ea typeface="Times New Roman" panose="02020603050405020304" pitchFamily="18" charset="0"/>
              </a:rPr>
              <a:t>four </a:t>
            </a:r>
            <a:r>
              <a:rPr lang="en-US" sz="1200" dirty="0">
                <a:ea typeface="Times New Roman" panose="02020603050405020304" pitchFamily="18" charset="0"/>
              </a:rPr>
              <a:t>different Microsoft Dynamics </a:t>
            </a:r>
            <a:r>
              <a:rPr lang="en-US" sz="1200" dirty="0" smtClean="0">
                <a:ea typeface="Times New Roman" panose="02020603050405020304" pitchFamily="18" charset="0"/>
              </a:rPr>
              <a:t>AX </a:t>
            </a:r>
            <a:r>
              <a:rPr lang="en-US" sz="1200" dirty="0" smtClean="0">
                <a:ea typeface="Times New Roman" panose="02020603050405020304" pitchFamily="18" charset="0"/>
              </a:rPr>
              <a:t>sessions.</a:t>
            </a:r>
            <a:endParaRPr lang="en-AU" sz="1200" dirty="0">
              <a:ea typeface="Times New Roman" panose="02020603050405020304" pitchFamily="18" charset="0"/>
            </a:endParaRPr>
          </a:p>
          <a:p>
            <a:pPr marL="342900" lvl="0" indent="-342900">
              <a:spcBef>
                <a:spcPts val="600"/>
              </a:spcBef>
              <a:spcAft>
                <a:spcPts val="600"/>
              </a:spcAft>
              <a:buFont typeface="+mj-lt"/>
              <a:buAutoNum type="arabicPeriod" startAt="10"/>
              <a:tabLst>
                <a:tab pos="1828800" algn="l"/>
                <a:tab pos="1828800" algn="l"/>
                <a:tab pos="2057400" algn="l"/>
              </a:tabLst>
            </a:pPr>
            <a:r>
              <a:rPr lang="en-US" sz="1200" dirty="0" smtClean="0">
                <a:ea typeface="Times New Roman" panose="02020603050405020304" pitchFamily="18" charset="0"/>
              </a:rPr>
              <a:t>Go </a:t>
            </a:r>
            <a:r>
              <a:rPr lang="en-US" sz="1200" dirty="0">
                <a:ea typeface="Times New Roman" panose="02020603050405020304" pitchFamily="18" charset="0"/>
              </a:rPr>
              <a:t>to </a:t>
            </a:r>
            <a:r>
              <a:rPr lang="en-US" sz="1200" b="1" dirty="0">
                <a:ea typeface="Times New Roman" panose="02020603050405020304" pitchFamily="18" charset="0"/>
              </a:rPr>
              <a:t>System </a:t>
            </a:r>
            <a:r>
              <a:rPr lang="en-US" sz="1200" b="1" dirty="0" smtClean="0">
                <a:ea typeface="Times New Roman" panose="02020603050405020304" pitchFamily="18" charset="0"/>
              </a:rPr>
              <a:t>Administration </a:t>
            </a:r>
            <a:r>
              <a:rPr lang="en-US" sz="1200" dirty="0" smtClean="0">
                <a:ea typeface="Times New Roman" panose="02020603050405020304" pitchFamily="18" charset="0"/>
              </a:rPr>
              <a:t>&gt;</a:t>
            </a:r>
            <a:r>
              <a:rPr lang="en-US" sz="1200" b="1" dirty="0">
                <a:ea typeface="Times New Roman" panose="02020603050405020304" pitchFamily="18" charset="0"/>
              </a:rPr>
              <a:t>Online uses </a:t>
            </a:r>
            <a:r>
              <a:rPr lang="en-US" sz="1200" dirty="0">
                <a:ea typeface="Times New Roman" panose="02020603050405020304" pitchFamily="18" charset="0"/>
              </a:rPr>
              <a:t>and view the AOS instances that each one of the sessions logged into.</a:t>
            </a:r>
            <a:endParaRPr lang="en-AU" sz="1200" dirty="0">
              <a:ea typeface="Times New Roman" panose="02020603050405020304" pitchFamily="18" charset="0"/>
            </a:endParaRPr>
          </a:p>
          <a:p>
            <a:pPr marL="342900" lvl="0" indent="-342900">
              <a:spcBef>
                <a:spcPts val="600"/>
              </a:spcBef>
              <a:spcAft>
                <a:spcPts val="600"/>
              </a:spcAft>
              <a:buFont typeface="+mj-lt"/>
              <a:buAutoNum type="arabicPeriod" startAt="10"/>
              <a:tabLst>
                <a:tab pos="1828800" algn="l"/>
                <a:tab pos="1828800" algn="l"/>
                <a:tab pos="2057400" algn="l"/>
              </a:tabLst>
            </a:pPr>
            <a:r>
              <a:rPr lang="en-US" sz="1200" dirty="0" smtClean="0">
                <a:ea typeface="Times New Roman" panose="02020603050405020304" pitchFamily="18" charset="0"/>
              </a:rPr>
              <a:t>Why </a:t>
            </a:r>
            <a:r>
              <a:rPr lang="en-US" sz="1200" dirty="0">
                <a:ea typeface="Times New Roman" panose="02020603050405020304" pitchFamily="18" charset="0"/>
              </a:rPr>
              <a:t>is it still load balancing for 2712 and 2713?</a:t>
            </a:r>
            <a:endParaRPr lang="en-AU" sz="1200" dirty="0">
              <a:ea typeface="Times New Roman" panose="02020603050405020304" pitchFamily="18" charset="0"/>
            </a:endParaRPr>
          </a:p>
          <a:p>
            <a:endParaRPr lang="en-US" dirty="0"/>
          </a:p>
        </p:txBody>
      </p:sp>
      <p:pic>
        <p:nvPicPr>
          <p:cNvPr id="5" name="Picture 4"/>
          <p:cNvPicPr>
            <a:picLocks noChangeAspect="1"/>
          </p:cNvPicPr>
          <p:nvPr/>
        </p:nvPicPr>
        <p:blipFill>
          <a:blip r:embed="rId3"/>
          <a:stretch>
            <a:fillRect/>
          </a:stretch>
        </p:blipFill>
        <p:spPr>
          <a:xfrm>
            <a:off x="5486400" y="1008551"/>
            <a:ext cx="3691560" cy="938685"/>
          </a:xfrm>
          <a:prstGeom prst="rect">
            <a:avLst/>
          </a:prstGeom>
        </p:spPr>
      </p:pic>
    </p:spTree>
    <p:extLst>
      <p:ext uri="{BB962C8B-B14F-4D97-AF65-F5344CB8AC3E}">
        <p14:creationId xmlns:p14="http://schemas.microsoft.com/office/powerpoint/2010/main" val="35677799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a:t>
            </a:r>
            <a:r>
              <a:rPr lang="en-US" dirty="0"/>
              <a:t>Cluster </a:t>
            </a:r>
            <a:r>
              <a:rPr lang="en-US" dirty="0" smtClean="0"/>
              <a:t>Without </a:t>
            </a:r>
            <a:r>
              <a:rPr lang="en-US" dirty="0"/>
              <a:t>a Load Balancer</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19</a:t>
            </a:fld>
            <a:endParaRPr lang="en-US"/>
          </a:p>
        </p:txBody>
      </p:sp>
      <p:sp>
        <p:nvSpPr>
          <p:cNvPr id="4" name="Text Placeholder 3"/>
          <p:cNvSpPr>
            <a:spLocks noGrp="1"/>
          </p:cNvSpPr>
          <p:nvPr>
            <p:ph sz="quarter" idx="13"/>
          </p:nvPr>
        </p:nvSpPr>
        <p:spPr/>
        <p:txBody>
          <a:bodyPr>
            <a:normAutofit/>
          </a:bodyPr>
          <a:lstStyle/>
          <a:p>
            <a:r>
              <a:rPr lang="en-US" dirty="0"/>
              <a:t>Scenario: </a:t>
            </a:r>
          </a:p>
          <a:p>
            <a:pPr lvl="1"/>
            <a:r>
              <a:rPr lang="en-US" dirty="0" smtClean="0"/>
              <a:t>You want to </a:t>
            </a:r>
            <a:r>
              <a:rPr lang="en-US" dirty="0" smtClean="0"/>
              <a:t>load </a:t>
            </a:r>
            <a:r>
              <a:rPr lang="en-US" dirty="0" smtClean="0"/>
              <a:t>balance </a:t>
            </a:r>
            <a:r>
              <a:rPr lang="en-US" dirty="0"/>
              <a:t>AOS instances without using a dedicated load balancer. </a:t>
            </a:r>
          </a:p>
          <a:p>
            <a:pPr lvl="0"/>
            <a:r>
              <a:rPr lang="en-US" dirty="0"/>
              <a:t>Procedure: </a:t>
            </a:r>
          </a:p>
          <a:p>
            <a:pPr lvl="1"/>
            <a:r>
              <a:rPr lang="en-US" b="1" dirty="0"/>
              <a:t>System administration </a:t>
            </a:r>
            <a:r>
              <a:rPr lang="en-US" dirty="0"/>
              <a:t>&gt; </a:t>
            </a:r>
            <a:r>
              <a:rPr lang="en-US" b="1" dirty="0"/>
              <a:t>Setup</a:t>
            </a:r>
            <a:r>
              <a:rPr lang="en-US" dirty="0"/>
              <a:t> &gt; </a:t>
            </a:r>
            <a:r>
              <a:rPr lang="en-US" b="1" dirty="0"/>
              <a:t>System</a:t>
            </a:r>
            <a:r>
              <a:rPr lang="en-US" dirty="0"/>
              <a:t> &gt; </a:t>
            </a:r>
            <a:r>
              <a:rPr lang="en-US" b="1" dirty="0"/>
              <a:t>Cluster configuration </a:t>
            </a:r>
          </a:p>
          <a:p>
            <a:endParaRPr lang="en-US" dirty="0"/>
          </a:p>
        </p:txBody>
      </p:sp>
      <p:pic>
        <p:nvPicPr>
          <p:cNvPr id="5" name="Picture 4"/>
          <p:cNvPicPr>
            <a:picLocks noChangeAspect="1"/>
          </p:cNvPicPr>
          <p:nvPr/>
        </p:nvPicPr>
        <p:blipFill>
          <a:blip r:embed="rId3"/>
          <a:stretch>
            <a:fillRect/>
          </a:stretch>
        </p:blipFill>
        <p:spPr>
          <a:xfrm>
            <a:off x="3481429" y="2647950"/>
            <a:ext cx="5073519" cy="2163945"/>
          </a:xfrm>
          <a:prstGeom prst="rect">
            <a:avLst/>
          </a:prstGeom>
        </p:spPr>
      </p:pic>
    </p:spTree>
    <p:extLst>
      <p:ext uri="{BB962C8B-B14F-4D97-AF65-F5344CB8AC3E}">
        <p14:creationId xmlns:p14="http://schemas.microsoft.com/office/powerpoint/2010/main" val="1132178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28600" y="361950"/>
            <a:ext cx="8686800" cy="4495800"/>
          </a:xfrm>
        </p:spPr>
        <p:txBody>
          <a:bodyPr>
            <a:normAutofit fontScale="47500" lnSpcReduction="20000"/>
          </a:bodyPr>
          <a:lstStyle/>
          <a:p>
            <a:r>
              <a:rPr lang="en-US" sz="2300" b="1" dirty="0"/>
              <a:t>Conditions and Terms of </a:t>
            </a:r>
            <a:r>
              <a:rPr lang="en-US" sz="2300" b="1" dirty="0" smtClean="0"/>
              <a:t>Use</a:t>
            </a:r>
          </a:p>
          <a:p>
            <a:r>
              <a:rPr lang="en-US" dirty="0">
                <a:solidFill>
                  <a:srgbClr val="277EB5"/>
                </a:solidFill>
              </a:rPr>
              <a:t>Microsoft Confidential</a:t>
            </a:r>
          </a:p>
          <a:p>
            <a:r>
              <a:rPr lang="en-US" sz="1800" dirty="0" smtClean="0"/>
              <a:t>This </a:t>
            </a:r>
            <a:r>
              <a:rPr lang="en-US" sz="1800" dirty="0"/>
              <a:t>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smtClean="0"/>
          </a:p>
          <a:p>
            <a:r>
              <a:rPr lang="en-US" sz="2300" b="1" dirty="0"/>
              <a:t>Copyright and Trademarks </a:t>
            </a:r>
            <a:endParaRPr lang="en-US" sz="2300" b="1" dirty="0" smtClean="0"/>
          </a:p>
          <a:p>
            <a:r>
              <a:rPr lang="en-US" sz="1500" dirty="0">
                <a:solidFill>
                  <a:srgbClr val="277EB5"/>
                </a:solidFill>
              </a:rPr>
              <a:t>© </a:t>
            </a:r>
            <a:r>
              <a:rPr lang="en-US" sz="1500" dirty="0" smtClean="0">
                <a:solidFill>
                  <a:srgbClr val="277EB5"/>
                </a:solidFill>
              </a:rPr>
              <a:t>2013 </a:t>
            </a:r>
            <a:r>
              <a:rPr lang="en-US" sz="1500" dirty="0">
                <a:solidFill>
                  <a:srgbClr val="277EB5"/>
                </a:solidFill>
              </a:rPr>
              <a:t>Microsoft Corporation. All rights reserved.</a:t>
            </a:r>
          </a:p>
          <a:p>
            <a:pPr lvl="0"/>
            <a:r>
              <a:rPr lang="en-US" sz="1900" dirty="0" smtClean="0"/>
              <a:t>Microsoft </a:t>
            </a:r>
            <a:r>
              <a:rPr lang="en-US" sz="1900" dirty="0"/>
              <a:t>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sz="1900" dirty="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sz="1900" dirty="0"/>
              <a:t>For more information, see </a:t>
            </a:r>
            <a:r>
              <a:rPr lang="en-US" sz="1900" b="1" dirty="0"/>
              <a:t>Use of Microsoft Copyrighted Content </a:t>
            </a:r>
            <a:r>
              <a:rPr lang="en-US" sz="1900" dirty="0"/>
              <a:t>at</a:t>
            </a:r>
            <a:br>
              <a:rPr lang="en-US" sz="1900" dirty="0"/>
            </a:br>
            <a:r>
              <a:rPr lang="en-US" sz="1900" i="1" dirty="0">
                <a:hlinkClick r:id="rId3"/>
              </a:rPr>
              <a:t>http</a:t>
            </a:r>
            <a:r>
              <a:rPr lang="en-US" sz="1900" dirty="0">
                <a:hlinkClick r:id="rId3"/>
              </a:rPr>
              <a:t>://www.microsoft.com/about/legal/permissions/</a:t>
            </a:r>
            <a:endParaRPr lang="en-US" sz="1900" dirty="0"/>
          </a:p>
          <a:p>
            <a:pPr lvl="0"/>
            <a:r>
              <a:rPr lang="en-US" sz="1900" dirty="0"/>
              <a:t>Microsoft®, Active Directory®, </a:t>
            </a:r>
            <a:r>
              <a:rPr lang="en-US" sz="1900" dirty="0" smtClean="0"/>
              <a:t>Excel</a:t>
            </a:r>
            <a:r>
              <a:rPr lang="en-US" sz="1900" dirty="0"/>
              <a:t>®</a:t>
            </a:r>
            <a:r>
              <a:rPr lang="en-US" sz="1900" dirty="0" smtClean="0"/>
              <a:t>, Microsoft </a:t>
            </a:r>
            <a:r>
              <a:rPr lang="en-US" sz="1900" dirty="0"/>
              <a:t>Dynamics®, </a:t>
            </a:r>
            <a:r>
              <a:rPr lang="en-US" sz="1900" dirty="0" smtClean="0"/>
              <a:t>and SQL Server® are </a:t>
            </a:r>
            <a:r>
              <a:rPr lang="en-US" sz="1900" dirty="0"/>
              <a:t>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r>
              <a:rPr lang="en-US" sz="1900" dirty="0" smtClean="0"/>
              <a:t>.</a:t>
            </a:r>
            <a:endParaRPr lang="en-US" sz="1900" dirty="0"/>
          </a:p>
        </p:txBody>
      </p:sp>
    </p:spTree>
    <p:extLst>
      <p:ext uri="{BB962C8B-B14F-4D97-AF65-F5344CB8AC3E}">
        <p14:creationId xmlns:p14="http://schemas.microsoft.com/office/powerpoint/2010/main" val="2427272816"/>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Procedure: Create a load balancing cluster with no load balancer</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20</a:t>
            </a:fld>
            <a:endParaRPr lang="en-US"/>
          </a:p>
        </p:txBody>
      </p:sp>
      <p:sp>
        <p:nvSpPr>
          <p:cNvPr id="4" name="Text Placeholder 3"/>
          <p:cNvSpPr>
            <a:spLocks noGrp="1"/>
          </p:cNvSpPr>
          <p:nvPr>
            <p:ph type="body" sz="quarter" idx="12"/>
          </p:nvPr>
        </p:nvSpPr>
        <p:spPr/>
        <p:txBody>
          <a:bodyPr/>
          <a:lstStyle/>
          <a:p>
            <a:pPr marL="342900" lvl="0" indent="-342900">
              <a:buFont typeface="+mj-lt"/>
              <a:buAutoNum type="arabicPeriod"/>
            </a:pPr>
            <a:r>
              <a:rPr lang="en-US" dirty="0" smtClean="0"/>
              <a:t>Open </a:t>
            </a:r>
            <a:r>
              <a:rPr lang="en-US" b="1" dirty="0" smtClean="0"/>
              <a:t>System administration </a:t>
            </a:r>
            <a:r>
              <a:rPr lang="en-US" dirty="0" smtClean="0"/>
              <a:t>&gt; </a:t>
            </a:r>
            <a:r>
              <a:rPr lang="en-US" b="1" dirty="0" smtClean="0"/>
              <a:t>Setup </a:t>
            </a:r>
            <a:r>
              <a:rPr lang="en-US" dirty="0" smtClean="0"/>
              <a:t>&gt; </a:t>
            </a:r>
            <a:r>
              <a:rPr lang="en-US" b="1" dirty="0" smtClean="0"/>
              <a:t>System </a:t>
            </a:r>
            <a:r>
              <a:rPr lang="en-US" dirty="0" smtClean="0"/>
              <a:t>&gt; </a:t>
            </a:r>
            <a:r>
              <a:rPr lang="en-US" b="1" dirty="0" smtClean="0"/>
              <a:t>Cluster configuration</a:t>
            </a:r>
            <a:r>
              <a:rPr lang="en-US" dirty="0" smtClean="0"/>
              <a:t>. </a:t>
            </a:r>
            <a:endParaRPr lang="en-AU" dirty="0" smtClean="0"/>
          </a:p>
          <a:p>
            <a:pPr marL="342900" lvl="0" indent="-342900">
              <a:buFont typeface="+mj-lt"/>
              <a:buAutoNum type="arabicPeriod"/>
            </a:pPr>
            <a:r>
              <a:rPr lang="en-US" dirty="0" smtClean="0"/>
              <a:t>In the </a:t>
            </a:r>
            <a:r>
              <a:rPr lang="en-US" b="1" dirty="0" smtClean="0"/>
              <a:t>Cluster configuration form</a:t>
            </a:r>
            <a:r>
              <a:rPr lang="en-US" dirty="0" smtClean="0"/>
              <a:t>, click the </a:t>
            </a:r>
            <a:r>
              <a:rPr lang="en-US" b="1" dirty="0" smtClean="0"/>
              <a:t>Map AOS instances to clusters</a:t>
            </a:r>
            <a:r>
              <a:rPr lang="en-US" dirty="0" smtClean="0"/>
              <a:t> tab.</a:t>
            </a:r>
            <a:endParaRPr lang="en-AU" dirty="0" smtClean="0"/>
          </a:p>
          <a:p>
            <a:pPr marL="342900" lvl="0" indent="-342900">
              <a:buFont typeface="+mj-lt"/>
              <a:buAutoNum type="arabicPeriod"/>
            </a:pPr>
            <a:r>
              <a:rPr lang="en-US" dirty="0" smtClean="0"/>
              <a:t>Clear the </a:t>
            </a:r>
            <a:r>
              <a:rPr lang="en-US" b="1" dirty="0" smtClean="0"/>
              <a:t>Load Balancer </a:t>
            </a:r>
            <a:r>
              <a:rPr lang="en-US" dirty="0" smtClean="0"/>
              <a:t>check box on all of AOS instances.</a:t>
            </a:r>
            <a:endParaRPr lang="en-AU" dirty="0" smtClean="0"/>
          </a:p>
          <a:p>
            <a:pPr marL="342900" lvl="0" indent="-342900">
              <a:buFont typeface="+mj-lt"/>
              <a:buAutoNum type="arabicPeriod"/>
            </a:pPr>
            <a:r>
              <a:rPr lang="en-US" dirty="0" smtClean="0"/>
              <a:t>In the </a:t>
            </a:r>
            <a:r>
              <a:rPr lang="en-US" b="1" dirty="0" smtClean="0"/>
              <a:t>Cluster name </a:t>
            </a:r>
            <a:r>
              <a:rPr lang="en-US" dirty="0" smtClean="0"/>
              <a:t>field drop-down, select the Load Balanced AOS Instances for all three of the AOS instances.</a:t>
            </a:r>
            <a:endParaRPr lang="en-AU" dirty="0" smtClean="0"/>
          </a:p>
          <a:p>
            <a:pPr marL="342900" lvl="0" indent="-342900">
              <a:buFont typeface="+mj-lt"/>
              <a:buAutoNum type="arabicPeriod"/>
            </a:pPr>
            <a:r>
              <a:rPr lang="en-US" dirty="0" smtClean="0"/>
              <a:t>Press </a:t>
            </a:r>
            <a:r>
              <a:rPr lang="en-US" b="1" dirty="0" smtClean="0"/>
              <a:t>CTRL+S </a:t>
            </a:r>
            <a:r>
              <a:rPr lang="en-US" dirty="0" smtClean="0"/>
              <a:t>to save changes.</a:t>
            </a:r>
            <a:endParaRPr lang="en-AU" dirty="0" smtClean="0"/>
          </a:p>
        </p:txBody>
      </p:sp>
      <p:pic>
        <p:nvPicPr>
          <p:cNvPr id="5" name="Picture 4"/>
          <p:cNvPicPr>
            <a:picLocks noChangeAspect="1"/>
          </p:cNvPicPr>
          <p:nvPr/>
        </p:nvPicPr>
        <p:blipFill>
          <a:blip r:embed="rId3"/>
          <a:stretch>
            <a:fillRect/>
          </a:stretch>
        </p:blipFill>
        <p:spPr>
          <a:xfrm>
            <a:off x="5523002" y="961488"/>
            <a:ext cx="3600450" cy="1412484"/>
          </a:xfrm>
          <a:prstGeom prst="rect">
            <a:avLst/>
          </a:prstGeom>
        </p:spPr>
      </p:pic>
    </p:spTree>
    <p:extLst>
      <p:ext uri="{BB962C8B-B14F-4D97-AF65-F5344CB8AC3E}">
        <p14:creationId xmlns:p14="http://schemas.microsoft.com/office/powerpoint/2010/main" val="2544393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Procedure: Create a load balancing cluster with no load balancer</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21</a:t>
            </a:fld>
            <a:endParaRPr lang="en-US"/>
          </a:p>
        </p:txBody>
      </p:sp>
      <p:sp>
        <p:nvSpPr>
          <p:cNvPr id="4" name="Text Placeholder 3"/>
          <p:cNvSpPr>
            <a:spLocks noGrp="1"/>
          </p:cNvSpPr>
          <p:nvPr>
            <p:ph type="body" sz="quarter" idx="12"/>
          </p:nvPr>
        </p:nvSpPr>
        <p:spPr/>
        <p:txBody>
          <a:bodyPr/>
          <a:lstStyle/>
          <a:p>
            <a:pPr marL="342900" lvl="0" indent="-342900">
              <a:buFont typeface="+mj-lt"/>
              <a:buAutoNum type="arabicPeriod" startAt="6"/>
            </a:pPr>
            <a:r>
              <a:rPr lang="en-US" dirty="0" smtClean="0"/>
              <a:t>Open the Microsoft Dynamics AX Configuration Utility and add all three AOS’s in the </a:t>
            </a:r>
            <a:r>
              <a:rPr lang="en-US" b="1" dirty="0" smtClean="0"/>
              <a:t>Connection </a:t>
            </a:r>
            <a:r>
              <a:rPr lang="en-US" dirty="0" smtClean="0"/>
              <a:t>tab:</a:t>
            </a:r>
            <a:endParaRPr lang="en-AU" dirty="0" smtClean="0"/>
          </a:p>
          <a:p>
            <a:pPr lvl="1"/>
            <a:r>
              <a:rPr lang="en-US" dirty="0" smtClean="0"/>
              <a:t>$01 - 2712</a:t>
            </a:r>
            <a:endParaRPr lang="en-AU" dirty="0" smtClean="0"/>
          </a:p>
          <a:p>
            <a:pPr lvl="1"/>
            <a:r>
              <a:rPr lang="en-US" dirty="0" smtClean="0"/>
              <a:t>$02 - 2713</a:t>
            </a:r>
            <a:endParaRPr lang="en-AU" dirty="0" smtClean="0"/>
          </a:p>
          <a:p>
            <a:pPr lvl="1"/>
            <a:r>
              <a:rPr lang="en-US" dirty="0" smtClean="0"/>
              <a:t>$03 - 2714</a:t>
            </a:r>
            <a:endParaRPr lang="en-AU" dirty="0" smtClean="0"/>
          </a:p>
          <a:p>
            <a:endParaRPr lang="en-US" dirty="0"/>
          </a:p>
        </p:txBody>
      </p:sp>
      <p:pic>
        <p:nvPicPr>
          <p:cNvPr id="5" name="Picture 4"/>
          <p:cNvPicPr>
            <a:picLocks noChangeAspect="1"/>
          </p:cNvPicPr>
          <p:nvPr/>
        </p:nvPicPr>
        <p:blipFill>
          <a:blip r:embed="rId3"/>
          <a:stretch>
            <a:fillRect/>
          </a:stretch>
        </p:blipFill>
        <p:spPr>
          <a:xfrm>
            <a:off x="5486400" y="914400"/>
            <a:ext cx="3657600" cy="1345474"/>
          </a:xfrm>
          <a:prstGeom prst="rect">
            <a:avLst/>
          </a:prstGeom>
        </p:spPr>
      </p:pic>
    </p:spTree>
    <p:extLst>
      <p:ext uri="{BB962C8B-B14F-4D97-AF65-F5344CB8AC3E}">
        <p14:creationId xmlns:p14="http://schemas.microsoft.com/office/powerpoint/2010/main" val="9946521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Procedure: Create a load balancing cluster with no load balancer</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22</a:t>
            </a:fld>
            <a:endParaRPr lang="en-US"/>
          </a:p>
        </p:txBody>
      </p:sp>
      <p:sp>
        <p:nvSpPr>
          <p:cNvPr id="4" name="Content Placeholder 3"/>
          <p:cNvSpPr>
            <a:spLocks noGrp="1"/>
          </p:cNvSpPr>
          <p:nvPr>
            <p:ph sz="quarter" idx="13"/>
          </p:nvPr>
        </p:nvSpPr>
        <p:spPr/>
        <p:txBody>
          <a:bodyPr/>
          <a:lstStyle/>
          <a:p>
            <a:pPr marL="342900" lvl="0" indent="-342900">
              <a:buFont typeface="+mj-lt"/>
              <a:buAutoNum type="arabicPeriod"/>
            </a:pPr>
            <a:r>
              <a:rPr lang="en-US" dirty="0" smtClean="0"/>
              <a:t>Launch three or four different Microsoft Dynamics AX </a:t>
            </a:r>
            <a:r>
              <a:rPr lang="en-US" dirty="0" smtClean="0"/>
              <a:t>sessions.</a:t>
            </a:r>
            <a:endParaRPr lang="en-AU" dirty="0" smtClean="0"/>
          </a:p>
          <a:p>
            <a:pPr marL="342900" lvl="0" indent="-342900">
              <a:buFont typeface="+mj-lt"/>
              <a:buAutoNum type="arabicPeriod"/>
            </a:pPr>
            <a:r>
              <a:rPr lang="en-US" dirty="0" smtClean="0"/>
              <a:t>Go to </a:t>
            </a:r>
            <a:r>
              <a:rPr lang="en-US" b="1" dirty="0" smtClean="0"/>
              <a:t>System Administration </a:t>
            </a:r>
            <a:r>
              <a:rPr lang="en-US" dirty="0" smtClean="0"/>
              <a:t>&gt; </a:t>
            </a:r>
            <a:r>
              <a:rPr lang="en-US" b="1" dirty="0" smtClean="0"/>
              <a:t>Online uses </a:t>
            </a:r>
            <a:r>
              <a:rPr lang="en-US" dirty="0" smtClean="0"/>
              <a:t>and view the AOS instances that each one of the sessions logged into.</a:t>
            </a:r>
            <a:endParaRPr lang="en-AU" dirty="0" smtClean="0"/>
          </a:p>
          <a:p>
            <a:pPr marL="342900" lvl="0" indent="-342900">
              <a:buFont typeface="+mj-lt"/>
              <a:buAutoNum type="arabicPeriod"/>
            </a:pPr>
            <a:r>
              <a:rPr lang="en-US" dirty="0" smtClean="0"/>
              <a:t>Why </a:t>
            </a:r>
            <a:r>
              <a:rPr lang="en-US" dirty="0" smtClean="0"/>
              <a:t>are the sessions going to </a:t>
            </a:r>
            <a:r>
              <a:rPr lang="en-US" dirty="0" smtClean="0"/>
              <a:t>a different AOS even though </a:t>
            </a:r>
            <a:r>
              <a:rPr lang="en-US" dirty="0" smtClean="0"/>
              <a:t>the Configuration </a:t>
            </a:r>
            <a:r>
              <a:rPr lang="en-US" dirty="0" smtClean="0"/>
              <a:t>file is saved with port 2712?</a:t>
            </a:r>
            <a:endParaRPr lang="en-AU" dirty="0" smtClean="0"/>
          </a:p>
          <a:p>
            <a:pPr marL="342900" lvl="0" indent="-342900">
              <a:buFont typeface="+mj-lt"/>
              <a:buAutoNum type="arabicPeriod"/>
            </a:pPr>
            <a:r>
              <a:rPr lang="en-US" dirty="0" smtClean="0"/>
              <a:t>Now remove 2712 and 2713 out of the Microsoft Dynamics AX Configuration Utility.</a:t>
            </a:r>
            <a:endParaRPr lang="en-AU" dirty="0" smtClean="0"/>
          </a:p>
          <a:p>
            <a:pPr marL="342900" lvl="0" indent="-342900">
              <a:buFont typeface="+mj-lt"/>
              <a:buAutoNum type="arabicPeriod"/>
            </a:pPr>
            <a:r>
              <a:rPr lang="en-US" dirty="0" smtClean="0"/>
              <a:t>Launch three or four different Microsoft Dynamics AX </a:t>
            </a:r>
            <a:r>
              <a:rPr lang="en-US" dirty="0" smtClean="0"/>
              <a:t>sessions.</a:t>
            </a:r>
            <a:endParaRPr lang="en-AU" dirty="0" smtClean="0"/>
          </a:p>
          <a:p>
            <a:pPr marL="342900" lvl="0" indent="-342900">
              <a:buFont typeface="+mj-lt"/>
              <a:buAutoNum type="arabicPeriod"/>
            </a:pPr>
            <a:r>
              <a:rPr lang="en-US" dirty="0" smtClean="0"/>
              <a:t>Go to </a:t>
            </a:r>
            <a:r>
              <a:rPr lang="en-US" b="1" dirty="0" smtClean="0"/>
              <a:t>System Administration </a:t>
            </a:r>
            <a:r>
              <a:rPr lang="en-US" dirty="0" smtClean="0"/>
              <a:t>&gt; </a:t>
            </a:r>
            <a:r>
              <a:rPr lang="en-US" b="1" dirty="0" smtClean="0"/>
              <a:t>Online uses </a:t>
            </a:r>
            <a:r>
              <a:rPr lang="en-US" dirty="0" smtClean="0"/>
              <a:t>and view the AOS instances that each one of the sessions logged into.</a:t>
            </a:r>
            <a:endParaRPr lang="en-AU" dirty="0" smtClean="0"/>
          </a:p>
          <a:p>
            <a:pPr marL="342900" lvl="0" indent="-342900">
              <a:buFont typeface="+mj-lt"/>
              <a:buAutoNum type="arabicPeriod"/>
            </a:pPr>
            <a:r>
              <a:rPr lang="en-US" dirty="0" smtClean="0"/>
              <a:t>Why is it still load balancing? </a:t>
            </a:r>
            <a:endParaRPr lang="en-AU" dirty="0"/>
          </a:p>
        </p:txBody>
      </p:sp>
    </p:spTree>
    <p:extLst>
      <p:ext uri="{BB962C8B-B14F-4D97-AF65-F5344CB8AC3E}">
        <p14:creationId xmlns:p14="http://schemas.microsoft.com/office/powerpoint/2010/main" val="37917789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Removing from Cluster</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23</a:t>
            </a:fld>
            <a:endParaRPr lang="en-US"/>
          </a:p>
        </p:txBody>
      </p:sp>
      <p:sp>
        <p:nvSpPr>
          <p:cNvPr id="4" name="Content Placeholder 3"/>
          <p:cNvSpPr>
            <a:spLocks noGrp="1"/>
          </p:cNvSpPr>
          <p:nvPr>
            <p:ph sz="quarter" idx="13"/>
          </p:nvPr>
        </p:nvSpPr>
        <p:spPr/>
        <p:txBody>
          <a:bodyPr/>
          <a:lstStyle/>
          <a:p>
            <a:pPr lvl="0"/>
            <a:r>
              <a:rPr lang="en-US" dirty="0" smtClean="0"/>
              <a:t>Procedure: Remove an AOS from load balancing:</a:t>
            </a:r>
          </a:p>
          <a:p>
            <a:pPr marL="608012" lvl="1" indent="-342900">
              <a:buFont typeface="+mj-lt"/>
              <a:buAutoNum type="arabicPeriod"/>
            </a:pPr>
            <a:r>
              <a:rPr lang="en-US" dirty="0" smtClean="0"/>
              <a:t>Determine whether the AOS instance is configured as a load balancer.   If the server is a load balancer, and no other load balancer is available, client connections may fail when you take the server offline. </a:t>
            </a:r>
            <a:endParaRPr lang="en-AU" dirty="0" smtClean="0"/>
          </a:p>
          <a:p>
            <a:pPr marL="608012" lvl="1" indent="-342900">
              <a:buFont typeface="+mj-lt"/>
              <a:buAutoNum type="arabicPeriod"/>
            </a:pPr>
            <a:r>
              <a:rPr lang="en-US" dirty="0" smtClean="0"/>
              <a:t>Determine whether the AOS instance is a batch server.  If the server is a batch server, and no other batch server is available, batch processes do not run. Verify that other servers in the environment are available for batch processing, or configure a different server for batch processing.</a:t>
            </a:r>
            <a:endParaRPr lang="en-AU" dirty="0" smtClean="0"/>
          </a:p>
        </p:txBody>
      </p:sp>
    </p:spTree>
    <p:extLst>
      <p:ext uri="{BB962C8B-B14F-4D97-AF65-F5344CB8AC3E}">
        <p14:creationId xmlns:p14="http://schemas.microsoft.com/office/powerpoint/2010/main" val="37861711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from Cluster</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24</a:t>
            </a:fld>
            <a:endParaRPr lang="en-US"/>
          </a:p>
        </p:txBody>
      </p:sp>
      <p:sp>
        <p:nvSpPr>
          <p:cNvPr id="4" name="Text Placeholder 3"/>
          <p:cNvSpPr>
            <a:spLocks noGrp="1"/>
          </p:cNvSpPr>
          <p:nvPr>
            <p:ph type="body" sz="quarter" idx="12"/>
          </p:nvPr>
        </p:nvSpPr>
        <p:spPr/>
        <p:txBody>
          <a:bodyPr>
            <a:normAutofit fontScale="92500" lnSpcReduction="20000"/>
          </a:bodyPr>
          <a:lstStyle/>
          <a:p>
            <a:pPr marL="342900" lvl="0" indent="-342900">
              <a:buFont typeface="+mj-lt"/>
              <a:buAutoNum type="arabicPeriod" startAt="3"/>
            </a:pPr>
            <a:r>
              <a:rPr lang="en-US" dirty="0" smtClean="0"/>
              <a:t>Drain </a:t>
            </a:r>
            <a:r>
              <a:rPr lang="en-US" dirty="0"/>
              <a:t>all users from the AOS instance that you want to remove from load balancing</a:t>
            </a:r>
            <a:r>
              <a:rPr lang="en-US" dirty="0" smtClean="0"/>
              <a:t>.</a:t>
            </a:r>
          </a:p>
          <a:p>
            <a:pPr marL="342900" lvl="0" indent="-342900">
              <a:buFont typeface="+mj-lt"/>
              <a:buAutoNum type="arabicPeriod" startAt="3"/>
            </a:pPr>
            <a:endParaRPr lang="en-US" dirty="0" smtClean="0"/>
          </a:p>
          <a:p>
            <a:pPr marL="342900" indent="-342900">
              <a:buFont typeface="+mj-lt"/>
              <a:buAutoNum type="arabicPeriod" startAt="3"/>
            </a:pPr>
            <a:r>
              <a:rPr lang="en-US" dirty="0" smtClean="0"/>
              <a:t>Connect </a:t>
            </a:r>
            <a:r>
              <a:rPr lang="en-US" dirty="0"/>
              <a:t>to the AOS instance that you want to remove from load balancing.  </a:t>
            </a:r>
            <a:r>
              <a:rPr lang="en-US" dirty="0" smtClean="0"/>
              <a:t>You </a:t>
            </a:r>
            <a:r>
              <a:rPr lang="en-US" dirty="0"/>
              <a:t>can either change your client configuration so that it points to the AOS instance, or use the following command-line parameters: -aos2= </a:t>
            </a:r>
            <a:r>
              <a:rPr lang="en-US" i="1" dirty="0" err="1"/>
              <a:t>Server_name</a:t>
            </a:r>
            <a:r>
              <a:rPr lang="en-US" dirty="0"/>
              <a:t> and -</a:t>
            </a:r>
            <a:r>
              <a:rPr lang="en-US" dirty="0" err="1"/>
              <a:t>loadbalance</a:t>
            </a:r>
            <a:r>
              <a:rPr lang="en-US" dirty="0"/>
              <a:t>=0. </a:t>
            </a:r>
            <a:endParaRPr lang="en-AU" dirty="0"/>
          </a:p>
          <a:p>
            <a:pPr lvl="0"/>
            <a:r>
              <a:rPr lang="en-US" dirty="0"/>
              <a:t> </a:t>
            </a:r>
          </a:p>
          <a:p>
            <a:pPr marL="342900" lvl="0" indent="-342900">
              <a:buFont typeface="+mj-lt"/>
              <a:buAutoNum type="arabicPeriod" startAt="5"/>
            </a:pPr>
            <a:r>
              <a:rPr lang="en-US" dirty="0" smtClean="0"/>
              <a:t>Click </a:t>
            </a:r>
            <a:r>
              <a:rPr lang="en-US" b="1" dirty="0"/>
              <a:t>System administration</a:t>
            </a:r>
            <a:r>
              <a:rPr lang="en-US" dirty="0"/>
              <a:t> &gt; </a:t>
            </a:r>
            <a:r>
              <a:rPr lang="en-US" b="1" dirty="0"/>
              <a:t>Common</a:t>
            </a:r>
            <a:r>
              <a:rPr lang="en-US" dirty="0"/>
              <a:t> &gt; </a:t>
            </a:r>
            <a:r>
              <a:rPr lang="en-US" b="1" dirty="0"/>
              <a:t>Users</a:t>
            </a:r>
            <a:r>
              <a:rPr lang="en-US" dirty="0"/>
              <a:t> &gt; </a:t>
            </a:r>
            <a:r>
              <a:rPr lang="en-US" b="1" dirty="0"/>
              <a:t>Online users</a:t>
            </a:r>
            <a:r>
              <a:rPr lang="en-US" dirty="0"/>
              <a:t>. </a:t>
            </a:r>
            <a:endParaRPr lang="en-AU" dirty="0"/>
          </a:p>
          <a:p>
            <a:pPr marL="342900" lvl="0" indent="-342900">
              <a:buFont typeface="+mj-lt"/>
              <a:buAutoNum type="arabicPeriod" startAt="5"/>
            </a:pPr>
            <a:endParaRPr lang="en-US" dirty="0"/>
          </a:p>
          <a:p>
            <a:pPr marL="342900" lvl="0" indent="-342900">
              <a:buFont typeface="+mj-lt"/>
              <a:buAutoNum type="arabicPeriod" startAt="5"/>
            </a:pPr>
            <a:r>
              <a:rPr lang="en-US" dirty="0" smtClean="0"/>
              <a:t>Verify </a:t>
            </a:r>
            <a:r>
              <a:rPr lang="en-US" dirty="0"/>
              <a:t>that you are connected to the correct AOS instance and the AOS instance is not servicing any other clients. </a:t>
            </a:r>
            <a:endParaRPr lang="en-AU" dirty="0"/>
          </a:p>
          <a:p>
            <a:pPr marL="0" lvl="0" indent="0">
              <a:buNone/>
            </a:pPr>
            <a:endParaRPr lang="en-US" dirty="0"/>
          </a:p>
        </p:txBody>
      </p:sp>
      <p:pic>
        <p:nvPicPr>
          <p:cNvPr id="5" name="Picture 4"/>
          <p:cNvPicPr>
            <a:picLocks noChangeAspect="1"/>
          </p:cNvPicPr>
          <p:nvPr/>
        </p:nvPicPr>
        <p:blipFill>
          <a:blip r:embed="rId3"/>
          <a:stretch>
            <a:fillRect/>
          </a:stretch>
        </p:blipFill>
        <p:spPr>
          <a:xfrm>
            <a:off x="5683236" y="1179389"/>
            <a:ext cx="3279322" cy="1287586"/>
          </a:xfrm>
          <a:prstGeom prst="rect">
            <a:avLst/>
          </a:prstGeom>
        </p:spPr>
      </p:pic>
      <p:pic>
        <p:nvPicPr>
          <p:cNvPr id="6" name="Picture 5"/>
          <p:cNvPicPr>
            <a:picLocks noChangeAspect="1"/>
          </p:cNvPicPr>
          <p:nvPr/>
        </p:nvPicPr>
        <p:blipFill rotWithShape="1">
          <a:blip r:embed="rId4"/>
          <a:srcRect l="75970" t="-10856" b="-1"/>
          <a:stretch/>
        </p:blipFill>
        <p:spPr>
          <a:xfrm>
            <a:off x="6972300" y="3385233"/>
            <a:ext cx="1943100" cy="229686"/>
          </a:xfrm>
          <a:prstGeom prst="rect">
            <a:avLst/>
          </a:prstGeom>
        </p:spPr>
      </p:pic>
      <p:sp>
        <p:nvSpPr>
          <p:cNvPr id="7" name="Rectangle 6"/>
          <p:cNvSpPr/>
          <p:nvPr/>
        </p:nvSpPr>
        <p:spPr>
          <a:xfrm>
            <a:off x="7315200" y="1657350"/>
            <a:ext cx="1447800" cy="406083"/>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marL="228600" indent="-228600" algn="ctr">
              <a:buBlip>
                <a:blip r:embed="rId5"/>
              </a:buBlip>
            </a:pPr>
            <a:endParaRPr lang="en-AU" dirty="0" err="1" smtClean="0">
              <a:solidFill>
                <a:sysClr val="windowText" lastClr="000000"/>
              </a:solidFill>
            </a:endParaRPr>
          </a:p>
        </p:txBody>
      </p:sp>
      <p:pic>
        <p:nvPicPr>
          <p:cNvPr id="8" name="Picture 7"/>
          <p:cNvPicPr>
            <a:picLocks noChangeAspect="1"/>
          </p:cNvPicPr>
          <p:nvPr/>
        </p:nvPicPr>
        <p:blipFill rotWithShape="1">
          <a:blip r:embed="rId4"/>
          <a:srcRect l="-297" t="-10854" r="72385" b="-11468"/>
          <a:stretch/>
        </p:blipFill>
        <p:spPr>
          <a:xfrm>
            <a:off x="5562600" y="3385233"/>
            <a:ext cx="2257002" cy="253447"/>
          </a:xfrm>
          <a:prstGeom prst="rect">
            <a:avLst/>
          </a:prstGeom>
        </p:spPr>
      </p:pic>
      <p:sp>
        <p:nvSpPr>
          <p:cNvPr id="9" name="Rectangle 8"/>
          <p:cNvSpPr/>
          <p:nvPr/>
        </p:nvSpPr>
        <p:spPr>
          <a:xfrm>
            <a:off x="7895802" y="3366183"/>
            <a:ext cx="1011978" cy="272497"/>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marL="228600" indent="-228600" algn="ctr">
              <a:buBlip>
                <a:blip r:embed="rId5"/>
              </a:buBlip>
            </a:pPr>
            <a:endParaRPr lang="en-AU" dirty="0" err="1" smtClean="0">
              <a:solidFill>
                <a:sysClr val="windowText" lastClr="000000"/>
              </a:solidFill>
            </a:endParaRPr>
          </a:p>
        </p:txBody>
      </p:sp>
    </p:spTree>
    <p:extLst>
      <p:ext uri="{BB962C8B-B14F-4D97-AF65-F5344CB8AC3E}">
        <p14:creationId xmlns:p14="http://schemas.microsoft.com/office/powerpoint/2010/main" val="2640202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from Cluster</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25</a:t>
            </a:fld>
            <a:endParaRPr lang="en-US"/>
          </a:p>
        </p:txBody>
      </p:sp>
      <p:sp>
        <p:nvSpPr>
          <p:cNvPr id="5" name="Text Placeholder 4"/>
          <p:cNvSpPr>
            <a:spLocks noGrp="1"/>
          </p:cNvSpPr>
          <p:nvPr>
            <p:ph type="body" sz="quarter" idx="12"/>
          </p:nvPr>
        </p:nvSpPr>
        <p:spPr/>
        <p:txBody>
          <a:bodyPr/>
          <a:lstStyle/>
          <a:p>
            <a:pPr marL="342900" lvl="0" indent="-342900">
              <a:buFont typeface="+mj-lt"/>
              <a:buAutoNum type="arabicPeriod" startAt="7"/>
            </a:pPr>
            <a:r>
              <a:rPr lang="en-US" sz="1200" dirty="0" smtClean="0"/>
              <a:t>Click </a:t>
            </a:r>
            <a:r>
              <a:rPr lang="en-US" sz="1200" b="1" dirty="0"/>
              <a:t>System administration</a:t>
            </a:r>
            <a:r>
              <a:rPr lang="en-US" sz="1200" dirty="0"/>
              <a:t> &gt; </a:t>
            </a:r>
            <a:r>
              <a:rPr lang="en-US" sz="1200" b="1" dirty="0"/>
              <a:t>Setup</a:t>
            </a:r>
            <a:r>
              <a:rPr lang="en-US" sz="1200" dirty="0"/>
              <a:t> &gt; </a:t>
            </a:r>
            <a:r>
              <a:rPr lang="en-US" sz="1200" b="1" dirty="0"/>
              <a:t>System</a:t>
            </a:r>
            <a:r>
              <a:rPr lang="en-US" sz="1200" dirty="0"/>
              <a:t> &gt; </a:t>
            </a:r>
            <a:r>
              <a:rPr lang="en-US" sz="1200" b="1" dirty="0"/>
              <a:t>Cluster configuration</a:t>
            </a:r>
            <a:r>
              <a:rPr lang="en-US" sz="1200" dirty="0"/>
              <a:t>. </a:t>
            </a:r>
          </a:p>
          <a:p>
            <a:pPr marL="342900" lvl="0" indent="-342900">
              <a:buFont typeface="+mj-lt"/>
              <a:buAutoNum type="arabicPeriod" startAt="7"/>
            </a:pPr>
            <a:r>
              <a:rPr lang="en-US" sz="1200" dirty="0" smtClean="0"/>
              <a:t>In </a:t>
            </a:r>
            <a:r>
              <a:rPr lang="en-US" sz="1200" dirty="0"/>
              <a:t>the </a:t>
            </a:r>
            <a:r>
              <a:rPr lang="en-US" sz="1200" b="1" dirty="0"/>
              <a:t>Max concurrent sessions</a:t>
            </a:r>
            <a:r>
              <a:rPr lang="en-US" sz="1200" dirty="0"/>
              <a:t> field, enter </a:t>
            </a:r>
            <a:r>
              <a:rPr lang="en-US" sz="1200" b="1" dirty="0"/>
              <a:t>1</a:t>
            </a:r>
            <a:r>
              <a:rPr lang="en-US" sz="1200" dirty="0"/>
              <a:t>. </a:t>
            </a:r>
          </a:p>
          <a:p>
            <a:pPr marL="342900" lvl="0" indent="-342900">
              <a:buFont typeface="+mj-lt"/>
              <a:buAutoNum type="arabicPeriod" startAt="7"/>
            </a:pPr>
            <a:r>
              <a:rPr lang="en-US" sz="1200" dirty="0" smtClean="0"/>
              <a:t>Verify </a:t>
            </a:r>
            <a:r>
              <a:rPr lang="en-US" sz="1200" dirty="0"/>
              <a:t>that the </a:t>
            </a:r>
            <a:r>
              <a:rPr lang="en-US" sz="1200" b="1" dirty="0"/>
              <a:t>Load balancer</a:t>
            </a:r>
            <a:r>
              <a:rPr lang="en-US" sz="1200" dirty="0"/>
              <a:t> option is not selected. </a:t>
            </a:r>
          </a:p>
          <a:p>
            <a:pPr marL="342900" indent="-342900">
              <a:buFont typeface="+mj-lt"/>
              <a:buAutoNum type="arabicPeriod" startAt="7"/>
            </a:pPr>
            <a:r>
              <a:rPr lang="en-US" sz="1200" dirty="0" smtClean="0"/>
              <a:t>In </a:t>
            </a:r>
            <a:r>
              <a:rPr lang="en-US" sz="1200" dirty="0"/>
              <a:t>the </a:t>
            </a:r>
            <a:r>
              <a:rPr lang="en-US" sz="1200" b="1" dirty="0"/>
              <a:t>Map AOS instances to clusters</a:t>
            </a:r>
            <a:r>
              <a:rPr lang="en-US" sz="1200" dirty="0"/>
              <a:t> section, select the AOS instance that you want to remove, and then click </a:t>
            </a:r>
            <a:r>
              <a:rPr lang="en-US" sz="1200" b="1" dirty="0"/>
              <a:t>Cluster Name</a:t>
            </a:r>
            <a:r>
              <a:rPr lang="en-US" sz="1200" dirty="0"/>
              <a:t> and change it to </a:t>
            </a:r>
            <a:r>
              <a:rPr lang="en-US" sz="1200" b="1" dirty="0"/>
              <a:t>Non Load Balanced AOS Instance</a:t>
            </a:r>
            <a:r>
              <a:rPr lang="en-US" sz="1200" dirty="0"/>
              <a:t>. The AOS instance is now a stand-alone server. </a:t>
            </a:r>
            <a:r>
              <a:rPr lang="en-US" sz="1200" dirty="0" smtClean="0"/>
              <a:t>To </a:t>
            </a:r>
            <a:r>
              <a:rPr lang="en-US" sz="1200" dirty="0"/>
              <a:t>delete the AOS instance from the environment, you must uninstall it by using Setup. </a:t>
            </a:r>
            <a:endParaRPr lang="en-AU" sz="1200" dirty="0"/>
          </a:p>
          <a:p>
            <a:endParaRPr lang="en-US" dirty="0"/>
          </a:p>
        </p:txBody>
      </p:sp>
      <p:pic>
        <p:nvPicPr>
          <p:cNvPr id="6" name="Picture 5"/>
          <p:cNvPicPr>
            <a:picLocks noChangeAspect="1"/>
          </p:cNvPicPr>
          <p:nvPr/>
        </p:nvPicPr>
        <p:blipFill>
          <a:blip r:embed="rId3"/>
          <a:stretch>
            <a:fillRect/>
          </a:stretch>
        </p:blipFill>
        <p:spPr>
          <a:xfrm>
            <a:off x="5486400" y="914399"/>
            <a:ext cx="3657600" cy="629231"/>
          </a:xfrm>
          <a:prstGeom prst="rect">
            <a:avLst/>
          </a:prstGeom>
        </p:spPr>
      </p:pic>
    </p:spTree>
    <p:extLst>
      <p:ext uri="{BB962C8B-B14F-4D97-AF65-F5344CB8AC3E}">
        <p14:creationId xmlns:p14="http://schemas.microsoft.com/office/powerpoint/2010/main" val="38942875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Setup for High Availability (WCF Services)</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26</a:t>
            </a:fld>
            <a:endParaRPr lang="en-US"/>
          </a:p>
        </p:txBody>
      </p:sp>
      <p:sp>
        <p:nvSpPr>
          <p:cNvPr id="4" name="Content Placeholder 3"/>
          <p:cNvSpPr>
            <a:spLocks noGrp="1"/>
          </p:cNvSpPr>
          <p:nvPr>
            <p:ph sz="quarter" idx="13"/>
          </p:nvPr>
        </p:nvSpPr>
        <p:spPr/>
        <p:txBody>
          <a:bodyPr/>
          <a:lstStyle/>
          <a:p>
            <a:r>
              <a:rPr lang="en-US" dirty="0" smtClean="0"/>
              <a:t>Use Network Load Balancing (NLB) to load balance services traffic.</a:t>
            </a:r>
          </a:p>
          <a:p>
            <a:r>
              <a:rPr lang="en-US" dirty="0" smtClean="0"/>
              <a:t>There are changes that need to be made to clients to make the load balancing work properly.</a:t>
            </a:r>
          </a:p>
          <a:p>
            <a:pPr lvl="1"/>
            <a:r>
              <a:rPr lang="en-US" dirty="0" smtClean="0"/>
              <a:t>Client configuration utility</a:t>
            </a:r>
          </a:p>
          <a:p>
            <a:pPr lvl="1"/>
            <a:r>
              <a:rPr lang="en-US" dirty="0" smtClean="0"/>
              <a:t>Registry</a:t>
            </a:r>
          </a:p>
          <a:p>
            <a:pPr lvl="1"/>
            <a:r>
              <a:rPr lang="en-US" dirty="0" err="1" smtClean="0"/>
              <a:t>Web.config</a:t>
            </a:r>
            <a:endParaRPr lang="en-US" dirty="0" smtClean="0"/>
          </a:p>
          <a:p>
            <a:pPr lvl="1"/>
            <a:endParaRPr lang="en-US" dirty="0" smtClean="0"/>
          </a:p>
          <a:p>
            <a:r>
              <a:rPr lang="en-US" dirty="0" smtClean="0"/>
              <a:t>Reference guide for setup:</a:t>
            </a:r>
            <a:br>
              <a:rPr lang="en-US" dirty="0" smtClean="0"/>
            </a:br>
            <a:r>
              <a:rPr lang="en-US" dirty="0" smtClean="0">
                <a:hlinkClick r:id="rId3"/>
              </a:rPr>
              <a:t>http://msdn.microsoft.com/en-us/library/hh397322.aspx</a:t>
            </a:r>
            <a:endParaRPr lang="en-US" dirty="0"/>
          </a:p>
        </p:txBody>
      </p:sp>
    </p:spTree>
    <p:extLst>
      <p:ext uri="{BB962C8B-B14F-4D97-AF65-F5344CB8AC3E}">
        <p14:creationId xmlns:p14="http://schemas.microsoft.com/office/powerpoint/2010/main" val="25098548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Review</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27</a:t>
            </a:fld>
            <a:endParaRPr lang="en-US"/>
          </a:p>
        </p:txBody>
      </p:sp>
      <p:sp>
        <p:nvSpPr>
          <p:cNvPr id="4" name="Content Placeholder 3"/>
          <p:cNvSpPr>
            <a:spLocks noGrp="1"/>
          </p:cNvSpPr>
          <p:nvPr>
            <p:ph sz="quarter" idx="13"/>
          </p:nvPr>
        </p:nvSpPr>
        <p:spPr/>
        <p:txBody>
          <a:bodyPr/>
          <a:lstStyle/>
          <a:p>
            <a:pPr marL="342900" lvl="0" indent="-342900">
              <a:buFont typeface="+mj-lt"/>
              <a:buAutoNum type="arabicPeriod"/>
            </a:pPr>
            <a:r>
              <a:rPr lang="en-US" dirty="0">
                <a:latin typeface="Segoe UI" pitchFamily="34" charset="0"/>
                <a:cs typeface="Segoe UI" pitchFamily="34" charset="0"/>
              </a:rPr>
              <a:t>True or False? It is possible to configure multiple load balancing clusters?</a:t>
            </a:r>
          </a:p>
          <a:p>
            <a:pPr marL="457200" lvl="1" indent="0">
              <a:buNone/>
            </a:pPr>
            <a:r>
              <a:rPr lang="en-US" dirty="0">
                <a:latin typeface="Segoe UI" pitchFamily="34" charset="0"/>
                <a:cs typeface="Segoe UI" pitchFamily="34" charset="0"/>
              </a:rPr>
              <a:t>( ) True</a:t>
            </a:r>
          </a:p>
          <a:p>
            <a:pPr marL="457200" lvl="1" indent="0">
              <a:buNone/>
            </a:pPr>
            <a:r>
              <a:rPr lang="en-US" dirty="0">
                <a:latin typeface="Segoe UI" pitchFamily="34" charset="0"/>
                <a:cs typeface="Segoe UI" pitchFamily="34" charset="0"/>
              </a:rPr>
              <a:t>( ) False</a:t>
            </a:r>
          </a:p>
          <a:p>
            <a:pPr marL="342900" lvl="0" indent="-342900">
              <a:buFont typeface="+mj-lt"/>
              <a:buAutoNum type="arabicPeriod"/>
            </a:pPr>
            <a:endParaRPr lang="en-US" dirty="0">
              <a:latin typeface="Segoe UI" pitchFamily="34" charset="0"/>
              <a:cs typeface="Segoe UI" pitchFamily="34" charset="0"/>
            </a:endParaRPr>
          </a:p>
          <a:p>
            <a:pPr marL="342900" lvl="0" indent="-342900">
              <a:buFont typeface="+mj-lt"/>
              <a:buAutoNum type="arabicPeriod"/>
            </a:pPr>
            <a:r>
              <a:rPr lang="en-US" dirty="0">
                <a:latin typeface="Segoe UI" pitchFamily="34" charset="0"/>
                <a:cs typeface="Segoe UI" pitchFamily="34" charset="0"/>
              </a:rPr>
              <a:t>True or False? An AOS that is a dedicated load balancer can also be designated as the batch server.</a:t>
            </a:r>
          </a:p>
          <a:p>
            <a:pPr marL="457200" lvl="1" indent="0">
              <a:buNone/>
            </a:pPr>
            <a:r>
              <a:rPr lang="en-US" dirty="0">
                <a:latin typeface="Segoe UI" pitchFamily="34" charset="0"/>
                <a:cs typeface="Segoe UI" pitchFamily="34" charset="0"/>
              </a:rPr>
              <a:t>( ) True</a:t>
            </a:r>
          </a:p>
          <a:p>
            <a:pPr marL="457200" lvl="1" indent="0">
              <a:buNone/>
            </a:pPr>
            <a:r>
              <a:rPr lang="en-US" dirty="0">
                <a:latin typeface="Segoe UI" pitchFamily="34" charset="0"/>
                <a:cs typeface="Segoe UI" pitchFamily="34" charset="0"/>
              </a:rPr>
              <a:t>( ) False</a:t>
            </a:r>
          </a:p>
          <a:p>
            <a:endParaRPr lang="en-US" dirty="0"/>
          </a:p>
        </p:txBody>
      </p:sp>
    </p:spTree>
    <p:extLst>
      <p:ext uri="{BB962C8B-B14F-4D97-AF65-F5344CB8AC3E}">
        <p14:creationId xmlns:p14="http://schemas.microsoft.com/office/powerpoint/2010/main" val="24497664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Review (Answers)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28</a:t>
            </a:fld>
            <a:endParaRPr lang="en-US"/>
          </a:p>
        </p:txBody>
      </p:sp>
      <p:sp>
        <p:nvSpPr>
          <p:cNvPr id="4" name="Content Placeholder 3"/>
          <p:cNvSpPr>
            <a:spLocks noGrp="1"/>
          </p:cNvSpPr>
          <p:nvPr>
            <p:ph sz="quarter" idx="13"/>
          </p:nvPr>
        </p:nvSpPr>
        <p:spPr/>
        <p:txBody>
          <a:bodyPr/>
          <a:lstStyle/>
          <a:p>
            <a:pPr marL="342900" lvl="0" indent="-342900">
              <a:buFont typeface="+mj-lt"/>
              <a:buAutoNum type="arabicPeriod"/>
            </a:pPr>
            <a:r>
              <a:rPr lang="en-US" dirty="0">
                <a:latin typeface="Segoe UI" pitchFamily="34" charset="0"/>
                <a:cs typeface="Segoe UI" pitchFamily="34" charset="0"/>
              </a:rPr>
              <a:t>True or False? It is possible to configure multiple load balancing clusters?</a:t>
            </a:r>
          </a:p>
          <a:p>
            <a:pPr marL="457200" lvl="1" indent="0">
              <a:buNone/>
            </a:pPr>
            <a:r>
              <a:rPr lang="en-US" dirty="0">
                <a:latin typeface="Segoe UI" pitchFamily="34" charset="0"/>
                <a:cs typeface="Segoe UI" pitchFamily="34" charset="0"/>
              </a:rPr>
              <a:t>(x) True</a:t>
            </a:r>
          </a:p>
          <a:p>
            <a:pPr marL="457200" lvl="1" indent="0">
              <a:buNone/>
            </a:pPr>
            <a:r>
              <a:rPr lang="en-US" dirty="0">
                <a:latin typeface="Segoe UI" pitchFamily="34" charset="0"/>
                <a:cs typeface="Segoe UI" pitchFamily="34" charset="0"/>
              </a:rPr>
              <a:t>( ) False</a:t>
            </a:r>
          </a:p>
          <a:p>
            <a:pPr marL="342900" lvl="0" indent="-342900">
              <a:buFont typeface="+mj-lt"/>
              <a:buAutoNum type="arabicPeriod"/>
            </a:pPr>
            <a:endParaRPr lang="en-US" dirty="0">
              <a:latin typeface="Segoe UI" pitchFamily="34" charset="0"/>
              <a:cs typeface="Segoe UI" pitchFamily="34" charset="0"/>
            </a:endParaRPr>
          </a:p>
          <a:p>
            <a:pPr marL="342900" lvl="0" indent="-342900">
              <a:buFont typeface="+mj-lt"/>
              <a:buAutoNum type="arabicPeriod"/>
            </a:pPr>
            <a:r>
              <a:rPr lang="en-US" dirty="0">
                <a:latin typeface="Segoe UI" pitchFamily="34" charset="0"/>
                <a:cs typeface="Segoe UI" pitchFamily="34" charset="0"/>
              </a:rPr>
              <a:t>True or False? An AOS that is a dedicated load balancer can also be designated as the batch server.</a:t>
            </a:r>
          </a:p>
          <a:p>
            <a:pPr marL="457200" lvl="1" indent="0">
              <a:buNone/>
            </a:pPr>
            <a:r>
              <a:rPr lang="en-US" dirty="0">
                <a:latin typeface="Segoe UI" pitchFamily="34" charset="0"/>
                <a:cs typeface="Segoe UI" pitchFamily="34" charset="0"/>
              </a:rPr>
              <a:t>( ) True</a:t>
            </a:r>
          </a:p>
          <a:p>
            <a:pPr marL="457200" lvl="1" indent="0">
              <a:buNone/>
            </a:pPr>
            <a:r>
              <a:rPr lang="en-US" dirty="0">
                <a:latin typeface="Segoe UI" pitchFamily="34" charset="0"/>
                <a:cs typeface="Segoe UI" pitchFamily="34" charset="0"/>
              </a:rPr>
              <a:t>(x) False</a:t>
            </a:r>
          </a:p>
          <a:p>
            <a:endParaRPr lang="en-US" dirty="0"/>
          </a:p>
        </p:txBody>
      </p:sp>
    </p:spTree>
    <p:extLst>
      <p:ext uri="{BB962C8B-B14F-4D97-AF65-F5344CB8AC3E}">
        <p14:creationId xmlns:p14="http://schemas.microsoft.com/office/powerpoint/2010/main" val="677210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29</a:t>
            </a:fld>
            <a:endParaRPr lang="en-US"/>
          </a:p>
        </p:txBody>
      </p:sp>
      <p:sp>
        <p:nvSpPr>
          <p:cNvPr id="4" name="Content Placeholder 3"/>
          <p:cNvSpPr>
            <a:spLocks noGrp="1"/>
          </p:cNvSpPr>
          <p:nvPr>
            <p:ph sz="quarter" idx="13"/>
          </p:nvPr>
        </p:nvSpPr>
        <p:spPr/>
        <p:txBody>
          <a:bodyPr/>
          <a:lstStyle/>
          <a:p>
            <a:pPr marL="0" indent="0">
              <a:buNone/>
            </a:pPr>
            <a:r>
              <a:rPr lang="en-US" dirty="0"/>
              <a:t>In this </a:t>
            </a:r>
            <a:r>
              <a:rPr lang="en-US" dirty="0" smtClean="0"/>
              <a:t>chapter, </a:t>
            </a:r>
            <a:r>
              <a:rPr lang="en-US" dirty="0"/>
              <a:t>we discussed:</a:t>
            </a:r>
          </a:p>
          <a:p>
            <a:r>
              <a:rPr lang="en-US" dirty="0"/>
              <a:t>The different types of load balancing</a:t>
            </a:r>
          </a:p>
          <a:p>
            <a:r>
              <a:rPr lang="en-US" dirty="0"/>
              <a:t>How load balancing works</a:t>
            </a:r>
          </a:p>
          <a:p>
            <a:r>
              <a:rPr lang="en-US" dirty="0"/>
              <a:t>How to set up a cluster</a:t>
            </a:r>
          </a:p>
          <a:p>
            <a:r>
              <a:rPr lang="en-US" dirty="0"/>
              <a:t>How to remove an instance from a cluster</a:t>
            </a:r>
          </a:p>
        </p:txBody>
      </p:sp>
    </p:spTree>
    <p:extLst>
      <p:ext uri="{BB962C8B-B14F-4D97-AF65-F5344CB8AC3E}">
        <p14:creationId xmlns:p14="http://schemas.microsoft.com/office/powerpoint/2010/main" val="199320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Students: </a:t>
            </a:r>
            <a:br>
              <a:rPr lang="en-US" smtClean="0"/>
            </a:br>
            <a:r>
              <a:rPr lang="en-US" smtClean="0"/>
              <a:t/>
            </a:r>
            <a:br>
              <a:rPr lang="en-US" smtClean="0"/>
            </a:br>
            <a:r>
              <a:rPr lang="en-US" smtClean="0"/>
              <a:t>How to View this Presentation</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3</a:t>
            </a:fld>
            <a:endParaRPr lang="en-US" dirty="0"/>
          </a:p>
        </p:txBody>
      </p:sp>
      <p:sp>
        <p:nvSpPr>
          <p:cNvPr id="9" name="Content Placeholder 8"/>
          <p:cNvSpPr>
            <a:spLocks noGrp="1"/>
          </p:cNvSpPr>
          <p:nvPr>
            <p:ph sz="quarter" idx="13"/>
          </p:nvPr>
        </p:nvSpPr>
        <p:spPr/>
        <p:txBody>
          <a:bodyPr/>
          <a:lstStyle/>
          <a:p>
            <a:r>
              <a:rPr lang="en-US" dirty="0" smtClean="0"/>
              <a:t>Switch to Notes Page view</a:t>
            </a:r>
          </a:p>
          <a:p>
            <a:pPr lvl="1"/>
            <a:r>
              <a:rPr lang="en-US" dirty="0" smtClean="0"/>
              <a:t>Click View on the ribbon and select Notes Page</a:t>
            </a:r>
          </a:p>
          <a:p>
            <a:pPr lvl="1"/>
            <a:r>
              <a:rPr lang="en-US" dirty="0" smtClean="0"/>
              <a:t>Use page up or page down to navigate</a:t>
            </a:r>
          </a:p>
          <a:p>
            <a:pPr lvl="1"/>
            <a:r>
              <a:rPr lang="en-US" dirty="0" smtClean="0"/>
              <a:t>Zoom in or out as needed</a:t>
            </a:r>
          </a:p>
          <a:p>
            <a:r>
              <a:rPr lang="en-US" dirty="0" smtClean="0"/>
              <a:t>Most slides will have supporting text that you can view now or after the delivery</a:t>
            </a:r>
          </a:p>
          <a:p>
            <a:r>
              <a:rPr lang="en-US" dirty="0" smtClean="0"/>
              <a:t>Add notes to your copy of the presentation if you want to take the presentation files home with you.</a:t>
            </a:r>
          </a:p>
          <a:p>
            <a:endParaRPr lang="en-US" dirty="0"/>
          </a:p>
        </p:txBody>
      </p:sp>
    </p:spTree>
    <p:extLst>
      <p:ext uri="{BB962C8B-B14F-4D97-AF65-F5344CB8AC3E}">
        <p14:creationId xmlns:p14="http://schemas.microsoft.com/office/powerpoint/2010/main" val="24569053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7010400" y="4767263"/>
            <a:ext cx="2133600" cy="274637"/>
          </a:xfrm>
        </p:spPr>
        <p:txBody>
          <a:bodyPr/>
          <a:lstStyle/>
          <a:p>
            <a:fld id="{74A398B2-5A34-1A4A-811E-F4027282568C}" type="slidenum">
              <a:rPr lang="en-US" smtClean="0"/>
              <a:pPr/>
              <a:t>30</a:t>
            </a:fld>
            <a:endParaRPr lang="en-US"/>
          </a:p>
        </p:txBody>
      </p:sp>
    </p:spTree>
    <p:extLst>
      <p:ext uri="{BB962C8B-B14F-4D97-AF65-F5344CB8AC3E}">
        <p14:creationId xmlns:p14="http://schemas.microsoft.com/office/powerpoint/2010/main" val="4183604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Slide Number Placeholder 2"/>
          <p:cNvSpPr>
            <a:spLocks noGrp="1"/>
          </p:cNvSpPr>
          <p:nvPr>
            <p:ph type="sldNum" sz="quarter" idx="11"/>
          </p:nvPr>
        </p:nvSpPr>
        <p:spPr/>
        <p:txBody>
          <a:bodyPr/>
          <a:lstStyle/>
          <a:p>
            <a:fld id="{74A398B2-5A34-1A4A-811E-F4027282568C}" type="slidenum">
              <a:rPr lang="en-US" smtClean="0"/>
              <a:pPr/>
              <a:t>4</a:t>
            </a:fld>
            <a:endParaRPr lang="en-US"/>
          </a:p>
        </p:txBody>
      </p:sp>
      <p:sp>
        <p:nvSpPr>
          <p:cNvPr id="4" name="Content Placeholder 3"/>
          <p:cNvSpPr>
            <a:spLocks noGrp="1"/>
          </p:cNvSpPr>
          <p:nvPr>
            <p:ph sz="quarter" idx="13"/>
          </p:nvPr>
        </p:nvSpPr>
        <p:spPr/>
        <p:txBody>
          <a:bodyPr/>
          <a:lstStyle/>
          <a:p>
            <a:r>
              <a:rPr lang="en-US" dirty="0"/>
              <a:t>After completing this chapter, you will be able to:</a:t>
            </a:r>
          </a:p>
          <a:p>
            <a:pPr lvl="1"/>
            <a:r>
              <a:rPr lang="en-US" dirty="0"/>
              <a:t>Provide </a:t>
            </a:r>
            <a:r>
              <a:rPr lang="en-US" dirty="0" smtClean="0"/>
              <a:t>an overview </a:t>
            </a:r>
            <a:r>
              <a:rPr lang="en-US" dirty="0"/>
              <a:t>of load balancing and how it works</a:t>
            </a:r>
          </a:p>
          <a:p>
            <a:pPr lvl="1"/>
            <a:r>
              <a:rPr lang="en-US" dirty="0"/>
              <a:t>Set up a cluster with a load balancer</a:t>
            </a:r>
          </a:p>
          <a:p>
            <a:pPr lvl="1"/>
            <a:r>
              <a:rPr lang="en-US" dirty="0"/>
              <a:t>Set up a cluster without a load balancer</a:t>
            </a:r>
          </a:p>
          <a:p>
            <a:endParaRPr lang="en-US" dirty="0"/>
          </a:p>
        </p:txBody>
      </p:sp>
    </p:spTree>
    <p:extLst>
      <p:ext uri="{BB962C8B-B14F-4D97-AF65-F5344CB8AC3E}">
        <p14:creationId xmlns:p14="http://schemas.microsoft.com/office/powerpoint/2010/main" val="431877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Slide Number Placeholder 2"/>
          <p:cNvSpPr>
            <a:spLocks noGrp="1"/>
          </p:cNvSpPr>
          <p:nvPr>
            <p:ph type="sldNum" sz="quarter" idx="11"/>
          </p:nvPr>
        </p:nvSpPr>
        <p:spPr/>
        <p:txBody>
          <a:bodyPr/>
          <a:lstStyle/>
          <a:p>
            <a:fld id="{74A398B2-5A34-1A4A-811E-F4027282568C}" type="slidenum">
              <a:rPr lang="en-US" smtClean="0"/>
              <a:pPr/>
              <a:t>5</a:t>
            </a:fld>
            <a:endParaRPr lang="en-US"/>
          </a:p>
        </p:txBody>
      </p:sp>
      <p:sp>
        <p:nvSpPr>
          <p:cNvPr id="4" name="Content Placeholder 3"/>
          <p:cNvSpPr>
            <a:spLocks noGrp="1"/>
          </p:cNvSpPr>
          <p:nvPr>
            <p:ph sz="quarter" idx="13"/>
          </p:nvPr>
        </p:nvSpPr>
        <p:spPr/>
        <p:txBody>
          <a:bodyPr/>
          <a:lstStyle/>
          <a:p>
            <a:r>
              <a:rPr lang="en-US" dirty="0"/>
              <a:t>Use load balancing to distribute the user load among multiple Application Object Server (AOS) instances. </a:t>
            </a:r>
          </a:p>
          <a:p>
            <a:r>
              <a:rPr lang="en-US" dirty="0"/>
              <a:t>AOS load balancing in Microsoft Dynamics AX has the following benefits:</a:t>
            </a:r>
          </a:p>
          <a:p>
            <a:pPr lvl="1"/>
            <a:r>
              <a:rPr lang="en-US" dirty="0"/>
              <a:t>Less downtime: If one AOS instance fails, new sessions can be automatically routed to different AOS instances</a:t>
            </a:r>
          </a:p>
          <a:p>
            <a:pPr lvl="1"/>
            <a:r>
              <a:rPr lang="en-US" dirty="0"/>
              <a:t>Easier maintenance: Take an AOS instance offline for maintenance while other AOS instances handle the load</a:t>
            </a:r>
          </a:p>
          <a:p>
            <a:pPr lvl="1"/>
            <a:r>
              <a:rPr lang="en-US" dirty="0"/>
              <a:t>Greater scalability: AOS instances can be added as needed</a:t>
            </a:r>
          </a:p>
          <a:p>
            <a:endParaRPr lang="en-US" dirty="0"/>
          </a:p>
        </p:txBody>
      </p:sp>
    </p:spTree>
    <p:extLst>
      <p:ext uri="{BB962C8B-B14F-4D97-AF65-F5344CB8AC3E}">
        <p14:creationId xmlns:p14="http://schemas.microsoft.com/office/powerpoint/2010/main" val="2400306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Balancing Types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6</a:t>
            </a:fld>
            <a:endParaRPr lang="en-US"/>
          </a:p>
        </p:txBody>
      </p:sp>
      <p:sp>
        <p:nvSpPr>
          <p:cNvPr id="4" name="Text Placeholder 3"/>
          <p:cNvSpPr>
            <a:spLocks noGrp="1"/>
          </p:cNvSpPr>
          <p:nvPr>
            <p:ph type="body" sz="quarter" idx="12"/>
          </p:nvPr>
        </p:nvSpPr>
        <p:spPr/>
        <p:txBody>
          <a:bodyPr>
            <a:normAutofit/>
          </a:bodyPr>
          <a:lstStyle/>
          <a:p>
            <a:r>
              <a:rPr lang="en-US" dirty="0" smtClean="0"/>
              <a:t>Two </a:t>
            </a:r>
            <a:r>
              <a:rPr lang="en-US" dirty="0"/>
              <a:t>types of load balancing can be </a:t>
            </a:r>
            <a:r>
              <a:rPr lang="en-US" dirty="0" smtClean="0"/>
              <a:t>set up:</a:t>
            </a:r>
            <a:endParaRPr lang="en-US" dirty="0"/>
          </a:p>
          <a:p>
            <a:pPr lvl="1" indent="-285750"/>
            <a:r>
              <a:rPr lang="en-US" dirty="0"/>
              <a:t>Native AOS load balancing for </a:t>
            </a:r>
            <a:r>
              <a:rPr lang="en-US" u="sng" dirty="0"/>
              <a:t>RPC</a:t>
            </a:r>
            <a:r>
              <a:rPr lang="en-US" dirty="0"/>
              <a:t> traffic.</a:t>
            </a:r>
          </a:p>
          <a:p>
            <a:pPr lvl="1" indent="-285750"/>
            <a:r>
              <a:rPr lang="en-US" dirty="0"/>
              <a:t>Network Load Balancing (NLB) for </a:t>
            </a:r>
            <a:r>
              <a:rPr lang="en-US" u="sng" dirty="0"/>
              <a:t>WCF services</a:t>
            </a:r>
            <a:r>
              <a:rPr lang="en-US" dirty="0"/>
              <a:t> traffic.</a:t>
            </a:r>
          </a:p>
          <a:p>
            <a:endParaRPr lang="en-US" dirty="0"/>
          </a:p>
        </p:txBody>
      </p:sp>
      <p:pic>
        <p:nvPicPr>
          <p:cNvPr id="5" name="Picture 4"/>
          <p:cNvPicPr>
            <a:picLocks noChangeAspect="1"/>
          </p:cNvPicPr>
          <p:nvPr/>
        </p:nvPicPr>
        <p:blipFill>
          <a:blip r:embed="rId3"/>
          <a:stretch>
            <a:fillRect/>
          </a:stretch>
        </p:blipFill>
        <p:spPr>
          <a:xfrm>
            <a:off x="5589237" y="971356"/>
            <a:ext cx="3499643" cy="3316883"/>
          </a:xfrm>
          <a:prstGeom prst="rect">
            <a:avLst/>
          </a:prstGeom>
        </p:spPr>
      </p:pic>
    </p:spTree>
    <p:extLst>
      <p:ext uri="{BB962C8B-B14F-4D97-AF65-F5344CB8AC3E}">
        <p14:creationId xmlns:p14="http://schemas.microsoft.com/office/powerpoint/2010/main" val="2141092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Load Balancing Cluster</a:t>
            </a:r>
          </a:p>
        </p:txBody>
      </p:sp>
      <p:sp>
        <p:nvSpPr>
          <p:cNvPr id="3" name="Slide Number Placeholder 2"/>
          <p:cNvSpPr>
            <a:spLocks noGrp="1"/>
          </p:cNvSpPr>
          <p:nvPr>
            <p:ph type="sldNum" sz="quarter" idx="11"/>
          </p:nvPr>
        </p:nvSpPr>
        <p:spPr/>
        <p:txBody>
          <a:bodyPr/>
          <a:lstStyle/>
          <a:p>
            <a:fld id="{74A398B2-5A34-1A4A-811E-F4027282568C}" type="slidenum">
              <a:rPr lang="en-US" smtClean="0"/>
              <a:pPr/>
              <a:t>7</a:t>
            </a:fld>
            <a:endParaRPr lang="en-US"/>
          </a:p>
        </p:txBody>
      </p:sp>
      <p:sp>
        <p:nvSpPr>
          <p:cNvPr id="4" name="Content Placeholder 3"/>
          <p:cNvSpPr>
            <a:spLocks noGrp="1"/>
          </p:cNvSpPr>
          <p:nvPr>
            <p:ph sz="quarter" idx="13"/>
          </p:nvPr>
        </p:nvSpPr>
        <p:spPr/>
        <p:txBody>
          <a:bodyPr/>
          <a:lstStyle/>
          <a:p>
            <a:r>
              <a:rPr lang="en-US" dirty="0"/>
              <a:t>Used to distribute user (RPC) connections across multiple AOS instances</a:t>
            </a:r>
          </a:p>
          <a:p>
            <a:r>
              <a:rPr lang="en-US" dirty="0"/>
              <a:t>You can create multiple clusters, for example:</a:t>
            </a:r>
          </a:p>
          <a:p>
            <a:pPr lvl="1"/>
            <a:r>
              <a:rPr lang="en-US" dirty="0"/>
              <a:t>Cluster 1: Contains servers A and B. Used for Enterprise Portal </a:t>
            </a:r>
            <a:r>
              <a:rPr lang="en-US" dirty="0" smtClean="0"/>
              <a:t>users.</a:t>
            </a:r>
            <a:endParaRPr lang="en-US" dirty="0"/>
          </a:p>
          <a:p>
            <a:pPr lvl="1"/>
            <a:r>
              <a:rPr lang="en-US" dirty="0"/>
              <a:t>Cluster 2: Contains servers C and D. Used for sales order </a:t>
            </a:r>
            <a:r>
              <a:rPr lang="en-US" dirty="0" smtClean="0"/>
              <a:t>entry.</a:t>
            </a:r>
            <a:endParaRPr lang="en-US" dirty="0"/>
          </a:p>
          <a:p>
            <a:pPr lvl="1"/>
            <a:r>
              <a:rPr lang="en-US" dirty="0"/>
              <a:t>Cluster 3: Contains servers E and F. Used for integrations and batch processing.</a:t>
            </a:r>
          </a:p>
        </p:txBody>
      </p:sp>
    </p:spTree>
    <p:extLst>
      <p:ext uri="{BB962C8B-B14F-4D97-AF65-F5344CB8AC3E}">
        <p14:creationId xmlns:p14="http://schemas.microsoft.com/office/powerpoint/2010/main" val="3350800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for High Availability</a:t>
            </a:r>
          </a:p>
        </p:txBody>
      </p:sp>
      <p:sp>
        <p:nvSpPr>
          <p:cNvPr id="3" name="Slide Number Placeholder 2"/>
          <p:cNvSpPr>
            <a:spLocks noGrp="1"/>
          </p:cNvSpPr>
          <p:nvPr>
            <p:ph type="sldNum" sz="quarter" idx="11"/>
          </p:nvPr>
        </p:nvSpPr>
        <p:spPr/>
        <p:txBody>
          <a:bodyPr/>
          <a:lstStyle/>
          <a:p>
            <a:fld id="{74A398B2-5A34-1A4A-811E-F4027282568C}" type="slidenum">
              <a:rPr lang="en-US" smtClean="0"/>
              <a:pPr/>
              <a:t>8</a:t>
            </a:fld>
            <a:endParaRPr lang="en-US"/>
          </a:p>
        </p:txBody>
      </p:sp>
      <p:sp>
        <p:nvSpPr>
          <p:cNvPr id="4" name="Text Placeholder 3"/>
          <p:cNvSpPr>
            <a:spLocks noGrp="1"/>
          </p:cNvSpPr>
          <p:nvPr>
            <p:ph type="body" sz="quarter" idx="12"/>
          </p:nvPr>
        </p:nvSpPr>
        <p:spPr/>
        <p:txBody>
          <a:bodyPr>
            <a:normAutofit/>
          </a:bodyPr>
          <a:lstStyle/>
          <a:p>
            <a:pPr marL="285750" indent="-285750">
              <a:buFont typeface="Arial" panose="020B0604020202020204" pitchFamily="34" charset="0"/>
              <a:buChar char="•"/>
            </a:pPr>
            <a:r>
              <a:rPr lang="en-US" dirty="0"/>
              <a:t>AOS cluster configuration (at least 2 instances in a cluster)</a:t>
            </a:r>
          </a:p>
          <a:p>
            <a:pPr marL="285750" indent="-285750">
              <a:buFont typeface="Arial" panose="020B0604020202020204" pitchFamily="34" charset="0"/>
              <a:buChar char="•"/>
            </a:pPr>
            <a:r>
              <a:rPr lang="en-US" dirty="0"/>
              <a:t>AX client configuration (at least 2 AOS instances in </a:t>
            </a:r>
            <a:r>
              <a:rPr lang="en-US" dirty="0" err="1" smtClean="0"/>
              <a:t>config</a:t>
            </a:r>
            <a:r>
              <a:rPr lang="en-US" dirty="0" smtClean="0"/>
              <a:t>)</a:t>
            </a:r>
          </a:p>
          <a:p>
            <a:pPr marL="285750" indent="-285750">
              <a:buFont typeface="Arial" panose="020B0604020202020204" pitchFamily="34" charset="0"/>
              <a:buChar char="•"/>
            </a:pPr>
            <a:endParaRPr lang="en-US" b="1" dirty="0">
              <a:solidFill>
                <a:schemeClr val="bg1">
                  <a:lumMod val="50000"/>
                </a:schemeClr>
              </a:solidFill>
            </a:endParaRPr>
          </a:p>
          <a:p>
            <a:pPr marL="285750" indent="-285750">
              <a:buFont typeface="Arial" panose="020B0604020202020204" pitchFamily="34" charset="0"/>
              <a:buChar char="•"/>
            </a:pPr>
            <a:r>
              <a:rPr lang="en-US" b="1" dirty="0" smtClean="0">
                <a:solidFill>
                  <a:schemeClr val="bg1">
                    <a:lumMod val="50000"/>
                  </a:schemeClr>
                </a:solidFill>
              </a:rPr>
              <a:t>Note: </a:t>
            </a:r>
            <a:r>
              <a:rPr lang="en-US" dirty="0">
                <a:solidFill>
                  <a:schemeClr val="bg1">
                    <a:lumMod val="50000"/>
                  </a:schemeClr>
                </a:solidFill>
              </a:rPr>
              <a:t>This load balancing </a:t>
            </a:r>
            <a:r>
              <a:rPr lang="en-US" dirty="0" err="1">
                <a:solidFill>
                  <a:schemeClr val="bg1">
                    <a:lumMod val="50000"/>
                  </a:schemeClr>
                </a:solidFill>
              </a:rPr>
              <a:t>config</a:t>
            </a:r>
            <a:r>
              <a:rPr lang="en-US" dirty="0">
                <a:solidFill>
                  <a:schemeClr val="bg1">
                    <a:lumMod val="50000"/>
                  </a:schemeClr>
                </a:solidFill>
              </a:rPr>
              <a:t> only applies to RPC traffic. It </a:t>
            </a:r>
            <a:r>
              <a:rPr lang="en-US" dirty="0" smtClean="0">
                <a:solidFill>
                  <a:schemeClr val="bg1">
                    <a:lumMod val="50000"/>
                  </a:schemeClr>
                </a:solidFill>
              </a:rPr>
              <a:t>does not </a:t>
            </a:r>
            <a:r>
              <a:rPr lang="en-US" dirty="0">
                <a:solidFill>
                  <a:schemeClr val="bg1">
                    <a:lumMod val="50000"/>
                  </a:schemeClr>
                </a:solidFill>
              </a:rPr>
              <a:t>apply to services.</a:t>
            </a:r>
          </a:p>
          <a:p>
            <a:endParaRPr lang="en-US" dirty="0"/>
          </a:p>
        </p:txBody>
      </p:sp>
      <p:pic>
        <p:nvPicPr>
          <p:cNvPr id="5" name="Picture 4"/>
          <p:cNvPicPr>
            <a:picLocks noChangeAspect="1"/>
          </p:cNvPicPr>
          <p:nvPr/>
        </p:nvPicPr>
        <p:blipFill>
          <a:blip r:embed="rId3"/>
          <a:stretch>
            <a:fillRect/>
          </a:stretch>
        </p:blipFill>
        <p:spPr>
          <a:xfrm>
            <a:off x="5553112" y="968015"/>
            <a:ext cx="3570880" cy="1222437"/>
          </a:xfrm>
          <a:prstGeom prst="rect">
            <a:avLst/>
          </a:prstGeom>
          <a:noFill/>
          <a:ln>
            <a:noFill/>
          </a:ln>
        </p:spPr>
      </p:pic>
      <p:pic>
        <p:nvPicPr>
          <p:cNvPr id="6" name="Picture 5"/>
          <p:cNvPicPr>
            <a:picLocks noChangeAspect="1"/>
          </p:cNvPicPr>
          <p:nvPr/>
        </p:nvPicPr>
        <p:blipFill>
          <a:blip r:embed="rId4"/>
          <a:stretch>
            <a:fillRect/>
          </a:stretch>
        </p:blipFill>
        <p:spPr>
          <a:xfrm>
            <a:off x="5535903" y="2309009"/>
            <a:ext cx="3584609" cy="1177141"/>
          </a:xfrm>
          <a:prstGeom prst="rect">
            <a:avLst/>
          </a:prstGeom>
          <a:noFill/>
          <a:ln>
            <a:noFill/>
          </a:ln>
        </p:spPr>
      </p:pic>
    </p:spTree>
    <p:extLst>
      <p:ext uri="{BB962C8B-B14F-4D97-AF65-F5344CB8AC3E}">
        <p14:creationId xmlns:p14="http://schemas.microsoft.com/office/powerpoint/2010/main" val="3220182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Load Balancing Cluster Types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9</a:t>
            </a:fld>
            <a:endParaRPr lang="en-US"/>
          </a:p>
        </p:txBody>
      </p:sp>
      <p:sp>
        <p:nvSpPr>
          <p:cNvPr id="4" name="Content Placeholder 3"/>
          <p:cNvSpPr>
            <a:spLocks noGrp="1"/>
          </p:cNvSpPr>
          <p:nvPr>
            <p:ph sz="quarter" idx="13"/>
          </p:nvPr>
        </p:nvSpPr>
        <p:spPr/>
        <p:txBody>
          <a:bodyPr/>
          <a:lstStyle/>
          <a:p>
            <a:r>
              <a:rPr lang="en-US" dirty="0"/>
              <a:t>There are two types of </a:t>
            </a:r>
            <a:r>
              <a:rPr lang="en-US" b="1" dirty="0"/>
              <a:t>native load balancing clusters</a:t>
            </a:r>
            <a:r>
              <a:rPr lang="en-US" dirty="0"/>
              <a:t>:</a:t>
            </a:r>
          </a:p>
          <a:p>
            <a:pPr lvl="1"/>
            <a:r>
              <a:rPr lang="en-US" dirty="0"/>
              <a:t>A cluster </a:t>
            </a:r>
            <a:r>
              <a:rPr lang="en-US" u="sng" dirty="0"/>
              <a:t>with</a:t>
            </a:r>
            <a:r>
              <a:rPr lang="en-US" dirty="0"/>
              <a:t> a dedicated load balancer</a:t>
            </a:r>
          </a:p>
          <a:p>
            <a:pPr lvl="1"/>
            <a:r>
              <a:rPr lang="en-US" dirty="0"/>
              <a:t>A cluster </a:t>
            </a:r>
            <a:r>
              <a:rPr lang="en-US" u="sng" dirty="0"/>
              <a:t>without</a:t>
            </a:r>
            <a:r>
              <a:rPr lang="en-US" dirty="0"/>
              <a:t> a dedicated load balancer</a:t>
            </a:r>
          </a:p>
          <a:p>
            <a:endParaRPr lang="en-US" dirty="0"/>
          </a:p>
        </p:txBody>
      </p:sp>
    </p:spTree>
    <p:extLst>
      <p:ext uri="{BB962C8B-B14F-4D97-AF65-F5344CB8AC3E}">
        <p14:creationId xmlns:p14="http://schemas.microsoft.com/office/powerpoint/2010/main" val="1943121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Services_theme_16x9_073012">
  <a:themeElements>
    <a:clrScheme name="Custom 2">
      <a:dk1>
        <a:srgbClr val="000000"/>
      </a:dk1>
      <a:lt1>
        <a:srgbClr val="FFFFFF"/>
      </a:lt1>
      <a:dk2>
        <a:srgbClr val="002050"/>
      </a:dk2>
      <a:lt2>
        <a:srgbClr val="00188F"/>
      </a:lt2>
      <a:accent1>
        <a:srgbClr val="0072C6"/>
      </a:accent1>
      <a:accent2>
        <a:srgbClr val="00BCF2"/>
      </a:accent2>
      <a:accent3>
        <a:srgbClr val="00BCF2"/>
      </a:accent3>
      <a:accent4>
        <a:srgbClr val="00B294"/>
      </a:accent4>
      <a:accent5>
        <a:srgbClr val="00B294"/>
      </a:accent5>
      <a:accent6>
        <a:srgbClr val="00D8CC"/>
      </a:accent6>
      <a:hlink>
        <a:srgbClr val="00D8CC"/>
      </a:hlink>
      <a:folHlink>
        <a:srgbClr val="00D8CC"/>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accent6"/>
        </a:solidFill>
        <a:ln>
          <a:noFill/>
        </a:ln>
      </a:spPr>
      <a:bodyPr vert="horz" lIns="182880" tIns="137160" rIns="91440" bIns="45720" rtlCol="0" anchor="t" anchorCtr="0">
        <a:normAutofit/>
      </a:bodyPr>
      <a:lstStyle>
        <a:defPPr>
          <a:defRPr sz="2000" dirty="0">
            <a:solidFill>
              <a:schemeClr val="bg1">
                <a:alpha val="87000"/>
              </a:schemeClr>
            </a:solidFill>
          </a:defRPr>
        </a:defPPr>
      </a:lstStyle>
    </a:txDef>
  </a:objectDefaults>
  <a:extraClrSchemeLst/>
  <a:extLst>
    <a:ext uri="{05A4C25C-085E-4340-85A3-A5531E510DB2}">
      <thm15:themeFamily xmlns:thm15="http://schemas.microsoft.com/office/thememl/2012/main" name="ASD - PFE Template" id="{12629D19-9332-42DB-A7D6-0D46AA9C22EB}" vid="{4DFFDC3F-F5FD-4081-97DB-9859F9C1A9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0C44D06B06760429772EFC3C93C0FE5" ma:contentTypeVersion="4" ma:contentTypeDescription="Create a new document." ma:contentTypeScope="" ma:versionID="40e8cbf74e0171baeffa5b48505c2467">
  <xsd:schema xmlns:xsd="http://www.w3.org/2001/XMLSchema" xmlns:xs="http://www.w3.org/2001/XMLSchema" xmlns:p="http://schemas.microsoft.com/office/2006/metadata/properties" xmlns:ns1="http://schemas.microsoft.com/sharepoint/v3" xmlns:ns2="fefda408-4b97-40c5-a63d-5a76ba7b8d18" targetNamespace="http://schemas.microsoft.com/office/2006/metadata/properties" ma:root="true" ma:fieldsID="4b97d9705b6d47bd0cb78fd90ea9b6fa" ns1:_="" ns2:_="">
    <xsd:import namespace="http://schemas.microsoft.com/sharepoint/v3"/>
    <xsd:import namespace="fefda408-4b97-40c5-a63d-5a76ba7b8d18"/>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efda408-4b97-40c5-a63d-5a76ba7b8d18"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342D36-18CA-463B-90E1-DE8595706FE4}">
  <ds:schemaRefs>
    <ds:schemaRef ds:uri="http://schemas.microsoft.com/sharepoint/v3/contenttype/forms"/>
  </ds:schemaRefs>
</ds:datastoreItem>
</file>

<file path=customXml/itemProps2.xml><?xml version="1.0" encoding="utf-8"?>
<ds:datastoreItem xmlns:ds="http://schemas.openxmlformats.org/officeDocument/2006/customXml" ds:itemID="{D6827642-65E5-457D-B466-107EE8A72D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efda408-4b97-40c5-a63d-5a76ba7b8d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C57387-026E-431C-9973-32AD6CD170BE}">
  <ds:schemaRefs>
    <ds:schemaRef ds:uri="http://purl.org/dc/dcmitype/"/>
    <ds:schemaRef ds:uri="http://purl.org/dc/elements/1.1/"/>
    <ds:schemaRef ds:uri="http://schemas.microsoft.com/office/2006/metadata/properties"/>
    <ds:schemaRef ds:uri="http://schemas.microsoft.com/office/2006/documentManagement/types"/>
    <ds:schemaRef ds:uri="http://schemas.microsoft.com/sharepoint/v3"/>
    <ds:schemaRef ds:uri="http://schemas.microsoft.com/office/infopath/2007/PartnerControls"/>
    <ds:schemaRef ds:uri="http://purl.org/dc/terms/"/>
    <ds:schemaRef ds:uri="http://schemas.openxmlformats.org/package/2006/metadata/core-properties"/>
    <ds:schemaRef ds:uri="fefda408-4b97-40c5-a63d-5a76ba7b8d1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ASD - PFE Template</Template>
  <TotalTime>157</TotalTime>
  <Words>3239</Words>
  <Application>Microsoft Office PowerPoint</Application>
  <PresentationFormat>On-screen Show (16:9)</PresentationFormat>
  <Paragraphs>342</Paragraphs>
  <Slides>30</Slides>
  <Notes>30</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Calibri</vt:lpstr>
      <vt:lpstr>Courier New</vt:lpstr>
      <vt:lpstr>Segoe</vt:lpstr>
      <vt:lpstr>Segoe Pro Light</vt:lpstr>
      <vt:lpstr>Segoe UI</vt:lpstr>
      <vt:lpstr>Segoe UI Light</vt:lpstr>
      <vt:lpstr>Segoe UI Semibold</vt:lpstr>
      <vt:lpstr>Times New Roman</vt:lpstr>
      <vt:lpstr>Wingdings</vt:lpstr>
      <vt:lpstr>Services_theme_16x9_073012</vt:lpstr>
      <vt:lpstr>Microsoft Dynamics AX 2012 Administration Workshop  Chapter 8: Manage AOS Load Balancing </vt:lpstr>
      <vt:lpstr>PowerPoint Presentation</vt:lpstr>
      <vt:lpstr>Students:   How to View this Presentation</vt:lpstr>
      <vt:lpstr>Objective</vt:lpstr>
      <vt:lpstr>Introduction</vt:lpstr>
      <vt:lpstr>Load Balancing Types</vt:lpstr>
      <vt:lpstr>Native Load Balancing Cluster</vt:lpstr>
      <vt:lpstr>Setup for High Availability</vt:lpstr>
      <vt:lpstr>Native Load Balancing Cluster Types</vt:lpstr>
      <vt:lpstr>Cluster with a Dedicated  Load Balancer</vt:lpstr>
      <vt:lpstr>Cluster with no Dedicated Load Balancer</vt:lpstr>
      <vt:lpstr>Native Load Balancing Cluster Steps</vt:lpstr>
      <vt:lpstr>Setup Cluster with Load Balancer</vt:lpstr>
      <vt:lpstr>Procedure:  Start all AOS Instances</vt:lpstr>
      <vt:lpstr>Procedure: Create a Load Balancing Cluster w/ Load Balancer</vt:lpstr>
      <vt:lpstr>Procedure: Create a Load Balancing Cluster w/ Load Balancer</vt:lpstr>
      <vt:lpstr>Procedure: Create a Load Balancing Cluster w/ Load Balancer</vt:lpstr>
      <vt:lpstr>Procedure: Create a Load Balancing Cluster w/ Load Balancer</vt:lpstr>
      <vt:lpstr>Set up Cluster Without a Load Balancer</vt:lpstr>
      <vt:lpstr>Procedure: Create a load balancing cluster with no load balancer</vt:lpstr>
      <vt:lpstr>Procedure: Create a load balancing cluster with no load balancer</vt:lpstr>
      <vt:lpstr>Procedure: Create a load balancing cluster with no load balancer</vt:lpstr>
      <vt:lpstr>Removing from Cluster</vt:lpstr>
      <vt:lpstr>Removing from Cluster</vt:lpstr>
      <vt:lpstr>Removing from Cluster</vt:lpstr>
      <vt:lpstr>Setup for High Availability (WCF Services)</vt:lpstr>
      <vt:lpstr>Chapter Review</vt:lpstr>
      <vt:lpstr>Chapter Review (Answers)</vt:lpstr>
      <vt:lpstr>Chapter 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Dynamics AX 2012 Admin Workshop  Chapter 8: Manage AOS Load Balancing</dc:title>
  <dc:creator>Sarah Rogers (Insight Global)</dc:creator>
  <cp:lastModifiedBy>Tom Stumpf</cp:lastModifiedBy>
  <cp:revision>47</cp:revision>
  <dcterms:created xsi:type="dcterms:W3CDTF">2013-05-23T19:46:17Z</dcterms:created>
  <dcterms:modified xsi:type="dcterms:W3CDTF">2013-06-23T21:22:24Z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5205344</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0x010100E0C44D06B06760429772EFC3C93C0FE5</vt:lpwstr>
  </property>
</Properties>
</file>