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Lst>
  <p:notesMasterIdLst>
    <p:notesMasterId r:id="rId48"/>
  </p:notesMasterIdLst>
  <p:handoutMasterIdLst>
    <p:handoutMasterId r:id="rId49"/>
  </p:handoutMasterIdLst>
  <p:sldIdLst>
    <p:sldId id="376" r:id="rId5"/>
    <p:sldId id="347" r:id="rId6"/>
    <p:sldId id="348" r:id="rId7"/>
    <p:sldId id="420" r:id="rId8"/>
    <p:sldId id="381" r:id="rId9"/>
    <p:sldId id="382"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400" r:id="rId28"/>
    <p:sldId id="421" r:id="rId29"/>
    <p:sldId id="401" r:id="rId30"/>
    <p:sldId id="402" r:id="rId31"/>
    <p:sldId id="403" r:id="rId32"/>
    <p:sldId id="404" r:id="rId33"/>
    <p:sldId id="406" r:id="rId34"/>
    <p:sldId id="407" r:id="rId35"/>
    <p:sldId id="422" r:id="rId36"/>
    <p:sldId id="408" r:id="rId37"/>
    <p:sldId id="409" r:id="rId38"/>
    <p:sldId id="410" r:id="rId39"/>
    <p:sldId id="411" r:id="rId40"/>
    <p:sldId id="412" r:id="rId41"/>
    <p:sldId id="413" r:id="rId42"/>
    <p:sldId id="415" r:id="rId43"/>
    <p:sldId id="416" r:id="rId44"/>
    <p:sldId id="417" r:id="rId45"/>
    <p:sldId id="418" r:id="rId46"/>
    <p:sldId id="377"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Lst>
        </p14:section>
        <p14:section name="Content pages" id="{7E28E96D-50B7-3247-AD53-91BDC15BF350}">
          <p14:sldIdLst>
            <p14:sldId id="42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21"/>
            <p14:sldId id="401"/>
            <p14:sldId id="402"/>
            <p14:sldId id="403"/>
            <p14:sldId id="404"/>
            <p14:sldId id="406"/>
            <p14:sldId id="407"/>
            <p14:sldId id="422"/>
            <p14:sldId id="408"/>
            <p14:sldId id="409"/>
            <p14:sldId id="410"/>
            <p14:sldId id="411"/>
            <p14:sldId id="412"/>
            <p14:sldId id="413"/>
            <p14:sldId id="415"/>
            <p14:sldId id="416"/>
            <p14:sldId id="417"/>
            <p14:sldId id="418"/>
          </p14:sldIdLst>
        </p14:section>
        <p14:section name="Back pages" id="{464B67E6-705F-6C47-96AB-B85029C642B4}">
          <p14:sldIdLst>
            <p14:sldId id="37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lini Gupta" initials="SG" lastIdx="1" clrIdx="0"/>
  <p:cmAuthor id="1" name="Vedavathi" initials="IM" lastIdx="8" clrIdx="1"/>
  <p:cmAuthor id="2" name="TWB_Trevor" initials="TWB_TJC" lastIdx="4" clrIdx="2"/>
  <p:cmAuthor id="3" name="Biju K (Spectrum Consultants India Pvt)" initials="BK(CIP" lastIdx="5" clrIdx="3">
    <p:extLst>
      <p:ext uri="{19B8F6BF-5375-455C-9EA6-DF929625EA0E}">
        <p15:presenceInfo xmlns:p15="http://schemas.microsoft.com/office/powerpoint/2012/main" userId="S-1-5-21-2146773085-903363285-719344707-13149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8D6"/>
    <a:srgbClr val="02163E"/>
    <a:srgbClr val="0C6126"/>
    <a:srgbClr val="3F3F3F"/>
    <a:srgbClr val="0E715F"/>
    <a:srgbClr val="3650B8"/>
    <a:srgbClr val="0A5BBA"/>
    <a:srgbClr val="FFF30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56832" autoAdjust="0"/>
  </p:normalViewPr>
  <p:slideViewPr>
    <p:cSldViewPr snapToObjects="1">
      <p:cViewPr varScale="1">
        <p:scale>
          <a:sx n="67" d="100"/>
          <a:sy n="67" d="100"/>
        </p:scale>
        <p:origin x="1234" y="48"/>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8" d="100"/>
          <a:sy n="68" d="100"/>
        </p:scale>
        <p:origin x="3101"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546024-C66B-48A6-8B64-9EFFF576AB27}" type="doc">
      <dgm:prSet loTypeId="urn:microsoft.com/office/officeart/2005/8/layout/vProcess5" loCatId="process" qsTypeId="urn:microsoft.com/office/officeart/2005/8/quickstyle/simple1" qsCatId="simple" csTypeId="urn:microsoft.com/office/officeart/2005/8/colors/accent2_5" csCatId="accent2" phldr="1"/>
      <dgm:spPr/>
      <dgm:t>
        <a:bodyPr/>
        <a:lstStyle/>
        <a:p>
          <a:endParaRPr lang="en-US"/>
        </a:p>
      </dgm:t>
    </dgm:pt>
    <dgm:pt modelId="{020653A8-9831-411B-8999-96E8886BE971}">
      <dgm:prSet phldrT="[Text]"/>
      <dgm:spPr/>
      <dgm:t>
        <a:bodyPr/>
        <a:lstStyle/>
        <a:p>
          <a:r>
            <a:rPr lang="en-US" b="1" dirty="0" smtClean="0"/>
            <a:t>Enable logging</a:t>
          </a:r>
          <a:r>
            <a:rPr lang="en-US" dirty="0" smtClean="0"/>
            <a:t> – Update </a:t>
          </a:r>
          <a:r>
            <a:rPr lang="en-US" dirty="0" err="1" smtClean="0"/>
            <a:t>UserInfo</a:t>
          </a:r>
          <a:r>
            <a:rPr lang="en-US" dirty="0" smtClean="0"/>
            <a:t> table</a:t>
          </a:r>
        </a:p>
      </dgm:t>
    </dgm:pt>
    <dgm:pt modelId="{C2A83D97-301C-498B-A910-D2BE52265354}" type="parTrans" cxnId="{D472C25D-0AC7-4366-B6DE-192BDDB4278E}">
      <dgm:prSet/>
      <dgm:spPr/>
      <dgm:t>
        <a:bodyPr/>
        <a:lstStyle/>
        <a:p>
          <a:endParaRPr lang="en-US"/>
        </a:p>
      </dgm:t>
    </dgm:pt>
    <dgm:pt modelId="{FE67790A-8D99-4274-A413-89441DF4ECD3}" type="sibTrans" cxnId="{D472C25D-0AC7-4366-B6DE-192BDDB4278E}">
      <dgm:prSet/>
      <dgm:spPr/>
      <dgm:t>
        <a:bodyPr/>
        <a:lstStyle/>
        <a:p>
          <a:endParaRPr lang="en-US"/>
        </a:p>
      </dgm:t>
    </dgm:pt>
    <dgm:pt modelId="{61AE4102-6E69-4D35-99BB-5A0A518BF843}">
      <dgm:prSet phldrT="[Text]"/>
      <dgm:spPr/>
      <dgm:t>
        <a:bodyPr/>
        <a:lstStyle/>
        <a:p>
          <a:r>
            <a:rPr lang="en-US" b="1" dirty="0" smtClean="0"/>
            <a:t>Track activity</a:t>
          </a:r>
          <a:r>
            <a:rPr lang="en-US" dirty="0" smtClean="0"/>
            <a:t> - In memory on Microsoft Dynamics AX client</a:t>
          </a:r>
          <a:endParaRPr lang="en-US" dirty="0"/>
        </a:p>
      </dgm:t>
    </dgm:pt>
    <dgm:pt modelId="{8C649888-C105-40BB-A0FC-7396B6EE7586}" type="parTrans" cxnId="{D68C57A7-AAB9-4D19-BFF0-FC98FF199B8C}">
      <dgm:prSet/>
      <dgm:spPr/>
      <dgm:t>
        <a:bodyPr/>
        <a:lstStyle/>
        <a:p>
          <a:endParaRPr lang="en-US"/>
        </a:p>
      </dgm:t>
    </dgm:pt>
    <dgm:pt modelId="{58E7222A-6C39-4899-BDA5-4500456BA0AC}" type="sibTrans" cxnId="{D68C57A7-AAB9-4D19-BFF0-FC98FF199B8C}">
      <dgm:prSet/>
      <dgm:spPr/>
      <dgm:t>
        <a:bodyPr/>
        <a:lstStyle/>
        <a:p>
          <a:endParaRPr lang="en-US"/>
        </a:p>
      </dgm:t>
    </dgm:pt>
    <dgm:pt modelId="{2AB19DC0-1D5E-4F5E-8845-38E77F2EC5BB}">
      <dgm:prSet phldrT="[Text]"/>
      <dgm:spPr/>
      <dgm:t>
        <a:bodyPr/>
        <a:lstStyle/>
        <a:p>
          <a:r>
            <a:rPr lang="en-US" b="1" dirty="0" smtClean="0"/>
            <a:t>Persist activity</a:t>
          </a:r>
          <a:r>
            <a:rPr lang="en-US" dirty="0" smtClean="0"/>
            <a:t> - </a:t>
          </a:r>
          <a:r>
            <a:rPr lang="en-US" dirty="0" err="1" smtClean="0"/>
            <a:t>SysClientAccessLog</a:t>
          </a:r>
          <a:r>
            <a:rPr lang="en-US" dirty="0" smtClean="0"/>
            <a:t> table (container field in AX DB) </a:t>
          </a:r>
        </a:p>
      </dgm:t>
    </dgm:pt>
    <dgm:pt modelId="{2D93782C-EDB6-4770-90DF-EFF5FD9454A5}" type="parTrans" cxnId="{CAD493C9-ECF9-4CFF-844C-8CCCED721840}">
      <dgm:prSet/>
      <dgm:spPr/>
      <dgm:t>
        <a:bodyPr/>
        <a:lstStyle/>
        <a:p>
          <a:endParaRPr lang="en-US"/>
        </a:p>
      </dgm:t>
    </dgm:pt>
    <dgm:pt modelId="{3892C66A-B1D7-4AAC-8796-EDEEDFE61E91}" type="sibTrans" cxnId="{CAD493C9-ECF9-4CFF-844C-8CCCED721840}">
      <dgm:prSet/>
      <dgm:spPr/>
      <dgm:t>
        <a:bodyPr/>
        <a:lstStyle/>
        <a:p>
          <a:endParaRPr lang="en-US"/>
        </a:p>
      </dgm:t>
    </dgm:pt>
    <dgm:pt modelId="{D113DAF6-2AFD-4777-A79F-4C4C49D685E5}">
      <dgm:prSet phldrT="[Text]"/>
      <dgm:spPr/>
      <dgm:t>
        <a:bodyPr/>
        <a:lstStyle/>
        <a:p>
          <a:r>
            <a:rPr lang="en-US" b="1" dirty="0" smtClean="0"/>
            <a:t>Extract records</a:t>
          </a:r>
          <a:r>
            <a:rPr lang="en-US" b="0" dirty="0" smtClean="0"/>
            <a:t> - </a:t>
          </a:r>
          <a:r>
            <a:rPr lang="en-US" dirty="0" smtClean="0"/>
            <a:t>Client Access Log form</a:t>
          </a:r>
        </a:p>
      </dgm:t>
    </dgm:pt>
    <dgm:pt modelId="{E5CD75A8-235E-4AE2-BC15-30EB0C490B45}" type="parTrans" cxnId="{99019338-29EF-4A3D-AB09-64386C2496FC}">
      <dgm:prSet/>
      <dgm:spPr/>
      <dgm:t>
        <a:bodyPr/>
        <a:lstStyle/>
        <a:p>
          <a:endParaRPr lang="en-US"/>
        </a:p>
      </dgm:t>
    </dgm:pt>
    <dgm:pt modelId="{343D74C0-9115-48CB-9755-30ECC43C2E32}" type="sibTrans" cxnId="{99019338-29EF-4A3D-AB09-64386C2496FC}">
      <dgm:prSet/>
      <dgm:spPr/>
      <dgm:t>
        <a:bodyPr/>
        <a:lstStyle/>
        <a:p>
          <a:endParaRPr lang="en-US"/>
        </a:p>
      </dgm:t>
    </dgm:pt>
    <dgm:pt modelId="{F782E64C-66A0-48D0-83BB-0D34264743ED}">
      <dgm:prSet phldrT="[Text]"/>
      <dgm:spPr/>
      <dgm:t>
        <a:bodyPr/>
        <a:lstStyle/>
        <a:p>
          <a:r>
            <a:rPr lang="en-US" b="1" dirty="0" smtClean="0"/>
            <a:t>View activity </a:t>
          </a:r>
          <a:r>
            <a:rPr lang="en-US" dirty="0" smtClean="0"/>
            <a:t>– Client access log form or query </a:t>
          </a:r>
          <a:r>
            <a:rPr lang="en-US" dirty="0" err="1" smtClean="0"/>
            <a:t>ClientAccessLogFlat</a:t>
          </a:r>
          <a:r>
            <a:rPr lang="en-US" dirty="0" smtClean="0"/>
            <a:t> table directly </a:t>
          </a:r>
        </a:p>
      </dgm:t>
    </dgm:pt>
    <dgm:pt modelId="{D43AB44E-A6B7-4753-A896-D5096BB43902}" type="parTrans" cxnId="{646D3C7D-AB8E-4340-BD87-7878CD19A0BB}">
      <dgm:prSet/>
      <dgm:spPr/>
      <dgm:t>
        <a:bodyPr/>
        <a:lstStyle/>
        <a:p>
          <a:endParaRPr lang="en-US"/>
        </a:p>
      </dgm:t>
    </dgm:pt>
    <dgm:pt modelId="{BC27BD45-A531-4498-AD54-520EA28FD79C}" type="sibTrans" cxnId="{646D3C7D-AB8E-4340-BD87-7878CD19A0BB}">
      <dgm:prSet/>
      <dgm:spPr/>
      <dgm:t>
        <a:bodyPr/>
        <a:lstStyle/>
        <a:p>
          <a:endParaRPr lang="en-US"/>
        </a:p>
      </dgm:t>
    </dgm:pt>
    <dgm:pt modelId="{EDD37382-6737-4029-BAC1-2659C344EB1C}" type="pres">
      <dgm:prSet presAssocID="{73546024-C66B-48A6-8B64-9EFFF576AB27}" presName="outerComposite" presStyleCnt="0">
        <dgm:presLayoutVars>
          <dgm:chMax val="5"/>
          <dgm:dir/>
          <dgm:resizeHandles val="exact"/>
        </dgm:presLayoutVars>
      </dgm:prSet>
      <dgm:spPr/>
      <dgm:t>
        <a:bodyPr/>
        <a:lstStyle/>
        <a:p>
          <a:endParaRPr lang="en-US"/>
        </a:p>
      </dgm:t>
    </dgm:pt>
    <dgm:pt modelId="{40361A22-9BFC-4805-B87E-8091FD3E87A7}" type="pres">
      <dgm:prSet presAssocID="{73546024-C66B-48A6-8B64-9EFFF576AB27}" presName="dummyMaxCanvas" presStyleCnt="0">
        <dgm:presLayoutVars/>
      </dgm:prSet>
      <dgm:spPr/>
      <dgm:t>
        <a:bodyPr/>
        <a:lstStyle/>
        <a:p>
          <a:endParaRPr lang="en-US"/>
        </a:p>
      </dgm:t>
    </dgm:pt>
    <dgm:pt modelId="{91948F90-B82E-46CA-97D3-284FDAACA840}" type="pres">
      <dgm:prSet presAssocID="{73546024-C66B-48A6-8B64-9EFFF576AB27}" presName="FiveNodes_1" presStyleLbl="node1" presStyleIdx="0" presStyleCnt="5">
        <dgm:presLayoutVars>
          <dgm:bulletEnabled val="1"/>
        </dgm:presLayoutVars>
      </dgm:prSet>
      <dgm:spPr/>
      <dgm:t>
        <a:bodyPr/>
        <a:lstStyle/>
        <a:p>
          <a:endParaRPr lang="en-US"/>
        </a:p>
      </dgm:t>
    </dgm:pt>
    <dgm:pt modelId="{A4C98208-4343-452B-B4B8-A0DBD42A2205}" type="pres">
      <dgm:prSet presAssocID="{73546024-C66B-48A6-8B64-9EFFF576AB27}" presName="FiveNodes_2" presStyleLbl="node1" presStyleIdx="1" presStyleCnt="5">
        <dgm:presLayoutVars>
          <dgm:bulletEnabled val="1"/>
        </dgm:presLayoutVars>
      </dgm:prSet>
      <dgm:spPr/>
      <dgm:t>
        <a:bodyPr/>
        <a:lstStyle/>
        <a:p>
          <a:endParaRPr lang="en-US"/>
        </a:p>
      </dgm:t>
    </dgm:pt>
    <dgm:pt modelId="{D66609A1-B016-448D-992E-D8DA34782693}" type="pres">
      <dgm:prSet presAssocID="{73546024-C66B-48A6-8B64-9EFFF576AB27}" presName="FiveNodes_3" presStyleLbl="node1" presStyleIdx="2" presStyleCnt="5">
        <dgm:presLayoutVars>
          <dgm:bulletEnabled val="1"/>
        </dgm:presLayoutVars>
      </dgm:prSet>
      <dgm:spPr/>
      <dgm:t>
        <a:bodyPr/>
        <a:lstStyle/>
        <a:p>
          <a:endParaRPr lang="en-US"/>
        </a:p>
      </dgm:t>
    </dgm:pt>
    <dgm:pt modelId="{7295CF29-4A81-4E5F-BEB3-15273B3BD759}" type="pres">
      <dgm:prSet presAssocID="{73546024-C66B-48A6-8B64-9EFFF576AB27}" presName="FiveNodes_4" presStyleLbl="node1" presStyleIdx="3" presStyleCnt="5">
        <dgm:presLayoutVars>
          <dgm:bulletEnabled val="1"/>
        </dgm:presLayoutVars>
      </dgm:prSet>
      <dgm:spPr/>
      <dgm:t>
        <a:bodyPr/>
        <a:lstStyle/>
        <a:p>
          <a:endParaRPr lang="en-US"/>
        </a:p>
      </dgm:t>
    </dgm:pt>
    <dgm:pt modelId="{892A41FA-A568-427C-9420-75271A060E08}" type="pres">
      <dgm:prSet presAssocID="{73546024-C66B-48A6-8B64-9EFFF576AB27}" presName="FiveNodes_5" presStyleLbl="node1" presStyleIdx="4" presStyleCnt="5">
        <dgm:presLayoutVars>
          <dgm:bulletEnabled val="1"/>
        </dgm:presLayoutVars>
      </dgm:prSet>
      <dgm:spPr/>
      <dgm:t>
        <a:bodyPr/>
        <a:lstStyle/>
        <a:p>
          <a:endParaRPr lang="en-US"/>
        </a:p>
      </dgm:t>
    </dgm:pt>
    <dgm:pt modelId="{6EA23A97-EC60-4226-80CA-2310EF17B0C8}" type="pres">
      <dgm:prSet presAssocID="{73546024-C66B-48A6-8B64-9EFFF576AB27}" presName="FiveConn_1-2" presStyleLbl="fgAccFollowNode1" presStyleIdx="0" presStyleCnt="4">
        <dgm:presLayoutVars>
          <dgm:bulletEnabled val="1"/>
        </dgm:presLayoutVars>
      </dgm:prSet>
      <dgm:spPr/>
      <dgm:t>
        <a:bodyPr/>
        <a:lstStyle/>
        <a:p>
          <a:endParaRPr lang="en-US"/>
        </a:p>
      </dgm:t>
    </dgm:pt>
    <dgm:pt modelId="{C8EB728A-5584-4971-89B0-5E8F0AC4E25A}" type="pres">
      <dgm:prSet presAssocID="{73546024-C66B-48A6-8B64-9EFFF576AB27}" presName="FiveConn_2-3" presStyleLbl="fgAccFollowNode1" presStyleIdx="1" presStyleCnt="4">
        <dgm:presLayoutVars>
          <dgm:bulletEnabled val="1"/>
        </dgm:presLayoutVars>
      </dgm:prSet>
      <dgm:spPr/>
      <dgm:t>
        <a:bodyPr/>
        <a:lstStyle/>
        <a:p>
          <a:endParaRPr lang="en-US"/>
        </a:p>
      </dgm:t>
    </dgm:pt>
    <dgm:pt modelId="{34D491CA-205E-4044-B88C-EAF7E8C99048}" type="pres">
      <dgm:prSet presAssocID="{73546024-C66B-48A6-8B64-9EFFF576AB27}" presName="FiveConn_3-4" presStyleLbl="fgAccFollowNode1" presStyleIdx="2" presStyleCnt="4">
        <dgm:presLayoutVars>
          <dgm:bulletEnabled val="1"/>
        </dgm:presLayoutVars>
      </dgm:prSet>
      <dgm:spPr/>
      <dgm:t>
        <a:bodyPr/>
        <a:lstStyle/>
        <a:p>
          <a:endParaRPr lang="en-US"/>
        </a:p>
      </dgm:t>
    </dgm:pt>
    <dgm:pt modelId="{034C26CD-E1D3-48FE-9C41-C522ED8142C4}" type="pres">
      <dgm:prSet presAssocID="{73546024-C66B-48A6-8B64-9EFFF576AB27}" presName="FiveConn_4-5" presStyleLbl="fgAccFollowNode1" presStyleIdx="3" presStyleCnt="4">
        <dgm:presLayoutVars>
          <dgm:bulletEnabled val="1"/>
        </dgm:presLayoutVars>
      </dgm:prSet>
      <dgm:spPr/>
      <dgm:t>
        <a:bodyPr/>
        <a:lstStyle/>
        <a:p>
          <a:endParaRPr lang="en-US"/>
        </a:p>
      </dgm:t>
    </dgm:pt>
    <dgm:pt modelId="{2300C62A-A608-4B56-A319-12946E249337}" type="pres">
      <dgm:prSet presAssocID="{73546024-C66B-48A6-8B64-9EFFF576AB27}" presName="FiveNodes_1_text" presStyleLbl="node1" presStyleIdx="4" presStyleCnt="5">
        <dgm:presLayoutVars>
          <dgm:bulletEnabled val="1"/>
        </dgm:presLayoutVars>
      </dgm:prSet>
      <dgm:spPr/>
      <dgm:t>
        <a:bodyPr/>
        <a:lstStyle/>
        <a:p>
          <a:endParaRPr lang="en-US"/>
        </a:p>
      </dgm:t>
    </dgm:pt>
    <dgm:pt modelId="{FA9D5746-4DC7-4372-A9DC-8633485F5942}" type="pres">
      <dgm:prSet presAssocID="{73546024-C66B-48A6-8B64-9EFFF576AB27}" presName="FiveNodes_2_text" presStyleLbl="node1" presStyleIdx="4" presStyleCnt="5">
        <dgm:presLayoutVars>
          <dgm:bulletEnabled val="1"/>
        </dgm:presLayoutVars>
      </dgm:prSet>
      <dgm:spPr/>
      <dgm:t>
        <a:bodyPr/>
        <a:lstStyle/>
        <a:p>
          <a:endParaRPr lang="en-US"/>
        </a:p>
      </dgm:t>
    </dgm:pt>
    <dgm:pt modelId="{4F724EEE-0E6D-4BBB-BB10-5BAE2963CED2}" type="pres">
      <dgm:prSet presAssocID="{73546024-C66B-48A6-8B64-9EFFF576AB27}" presName="FiveNodes_3_text" presStyleLbl="node1" presStyleIdx="4" presStyleCnt="5">
        <dgm:presLayoutVars>
          <dgm:bulletEnabled val="1"/>
        </dgm:presLayoutVars>
      </dgm:prSet>
      <dgm:spPr/>
      <dgm:t>
        <a:bodyPr/>
        <a:lstStyle/>
        <a:p>
          <a:endParaRPr lang="en-US"/>
        </a:p>
      </dgm:t>
    </dgm:pt>
    <dgm:pt modelId="{E81146AD-9890-477E-8E73-5A2B6D15F6F7}" type="pres">
      <dgm:prSet presAssocID="{73546024-C66B-48A6-8B64-9EFFF576AB27}" presName="FiveNodes_4_text" presStyleLbl="node1" presStyleIdx="4" presStyleCnt="5">
        <dgm:presLayoutVars>
          <dgm:bulletEnabled val="1"/>
        </dgm:presLayoutVars>
      </dgm:prSet>
      <dgm:spPr/>
      <dgm:t>
        <a:bodyPr/>
        <a:lstStyle/>
        <a:p>
          <a:endParaRPr lang="en-US"/>
        </a:p>
      </dgm:t>
    </dgm:pt>
    <dgm:pt modelId="{C967F58E-1C94-48B5-9A78-664753761610}" type="pres">
      <dgm:prSet presAssocID="{73546024-C66B-48A6-8B64-9EFFF576AB27}" presName="FiveNodes_5_text" presStyleLbl="node1" presStyleIdx="4" presStyleCnt="5">
        <dgm:presLayoutVars>
          <dgm:bulletEnabled val="1"/>
        </dgm:presLayoutVars>
      </dgm:prSet>
      <dgm:spPr/>
      <dgm:t>
        <a:bodyPr/>
        <a:lstStyle/>
        <a:p>
          <a:endParaRPr lang="en-US"/>
        </a:p>
      </dgm:t>
    </dgm:pt>
  </dgm:ptLst>
  <dgm:cxnLst>
    <dgm:cxn modelId="{D68C57A7-AAB9-4D19-BFF0-FC98FF199B8C}" srcId="{73546024-C66B-48A6-8B64-9EFFF576AB27}" destId="{61AE4102-6E69-4D35-99BB-5A0A518BF843}" srcOrd="1" destOrd="0" parTransId="{8C649888-C105-40BB-A0FC-7396B6EE7586}" sibTransId="{58E7222A-6C39-4899-BDA5-4500456BA0AC}"/>
    <dgm:cxn modelId="{99E4DD44-0849-465C-B464-F81C85F7850A}" type="presOf" srcId="{73546024-C66B-48A6-8B64-9EFFF576AB27}" destId="{EDD37382-6737-4029-BAC1-2659C344EB1C}" srcOrd="0" destOrd="0" presId="urn:microsoft.com/office/officeart/2005/8/layout/vProcess5"/>
    <dgm:cxn modelId="{4593FE02-04B3-42FF-8537-88D9574765F6}" type="presOf" srcId="{343D74C0-9115-48CB-9755-30ECC43C2E32}" destId="{034C26CD-E1D3-48FE-9C41-C522ED8142C4}" srcOrd="0" destOrd="0" presId="urn:microsoft.com/office/officeart/2005/8/layout/vProcess5"/>
    <dgm:cxn modelId="{A20A4540-D43D-4800-8C1D-E4AC67E70479}" type="presOf" srcId="{58E7222A-6C39-4899-BDA5-4500456BA0AC}" destId="{C8EB728A-5584-4971-89B0-5E8F0AC4E25A}" srcOrd="0" destOrd="0" presId="urn:microsoft.com/office/officeart/2005/8/layout/vProcess5"/>
    <dgm:cxn modelId="{AAF7C8AE-E602-4261-92F1-01BDF33FC1AD}" type="presOf" srcId="{020653A8-9831-411B-8999-96E8886BE971}" destId="{2300C62A-A608-4B56-A319-12946E249337}" srcOrd="1" destOrd="0" presId="urn:microsoft.com/office/officeart/2005/8/layout/vProcess5"/>
    <dgm:cxn modelId="{99019338-29EF-4A3D-AB09-64386C2496FC}" srcId="{73546024-C66B-48A6-8B64-9EFFF576AB27}" destId="{D113DAF6-2AFD-4777-A79F-4C4C49D685E5}" srcOrd="3" destOrd="0" parTransId="{E5CD75A8-235E-4AE2-BC15-30EB0C490B45}" sibTransId="{343D74C0-9115-48CB-9755-30ECC43C2E32}"/>
    <dgm:cxn modelId="{2A49AF0F-7F6C-4EBC-8946-716600AB08AB}" type="presOf" srcId="{2AB19DC0-1D5E-4F5E-8845-38E77F2EC5BB}" destId="{D66609A1-B016-448D-992E-D8DA34782693}" srcOrd="0" destOrd="0" presId="urn:microsoft.com/office/officeart/2005/8/layout/vProcess5"/>
    <dgm:cxn modelId="{D472C25D-0AC7-4366-B6DE-192BDDB4278E}" srcId="{73546024-C66B-48A6-8B64-9EFFF576AB27}" destId="{020653A8-9831-411B-8999-96E8886BE971}" srcOrd="0" destOrd="0" parTransId="{C2A83D97-301C-498B-A910-D2BE52265354}" sibTransId="{FE67790A-8D99-4274-A413-89441DF4ECD3}"/>
    <dgm:cxn modelId="{4B60B929-644F-4536-8A25-4E20D085125D}" type="presOf" srcId="{2AB19DC0-1D5E-4F5E-8845-38E77F2EC5BB}" destId="{4F724EEE-0E6D-4BBB-BB10-5BAE2963CED2}" srcOrd="1" destOrd="0" presId="urn:microsoft.com/office/officeart/2005/8/layout/vProcess5"/>
    <dgm:cxn modelId="{7085F6E1-9A5E-448C-BA03-A905AA6C56E1}" type="presOf" srcId="{D113DAF6-2AFD-4777-A79F-4C4C49D685E5}" destId="{E81146AD-9890-477E-8E73-5A2B6D15F6F7}" srcOrd="1" destOrd="0" presId="urn:microsoft.com/office/officeart/2005/8/layout/vProcess5"/>
    <dgm:cxn modelId="{AF4519D1-7F52-4048-ADF1-390165A67588}" type="presOf" srcId="{3892C66A-B1D7-4AAC-8796-EDEEDFE61E91}" destId="{34D491CA-205E-4044-B88C-EAF7E8C99048}" srcOrd="0" destOrd="0" presId="urn:microsoft.com/office/officeart/2005/8/layout/vProcess5"/>
    <dgm:cxn modelId="{7F897CB7-23D0-445D-AB20-FB5E5715122B}" type="presOf" srcId="{FE67790A-8D99-4274-A413-89441DF4ECD3}" destId="{6EA23A97-EC60-4226-80CA-2310EF17B0C8}" srcOrd="0" destOrd="0" presId="urn:microsoft.com/office/officeart/2005/8/layout/vProcess5"/>
    <dgm:cxn modelId="{C0244D6F-428F-4D99-8559-1AC55B5AC5F2}" type="presOf" srcId="{F782E64C-66A0-48D0-83BB-0D34264743ED}" destId="{C967F58E-1C94-48B5-9A78-664753761610}" srcOrd="1" destOrd="0" presId="urn:microsoft.com/office/officeart/2005/8/layout/vProcess5"/>
    <dgm:cxn modelId="{6D66A381-DAF3-4498-8FA7-761F51CB622D}" type="presOf" srcId="{D113DAF6-2AFD-4777-A79F-4C4C49D685E5}" destId="{7295CF29-4A81-4E5F-BEB3-15273B3BD759}" srcOrd="0" destOrd="0" presId="urn:microsoft.com/office/officeart/2005/8/layout/vProcess5"/>
    <dgm:cxn modelId="{646D3C7D-AB8E-4340-BD87-7878CD19A0BB}" srcId="{73546024-C66B-48A6-8B64-9EFFF576AB27}" destId="{F782E64C-66A0-48D0-83BB-0D34264743ED}" srcOrd="4" destOrd="0" parTransId="{D43AB44E-A6B7-4753-A896-D5096BB43902}" sibTransId="{BC27BD45-A531-4498-AD54-520EA28FD79C}"/>
    <dgm:cxn modelId="{219C6253-4A8C-44D3-93A2-3EF0330CB39A}" type="presOf" srcId="{020653A8-9831-411B-8999-96E8886BE971}" destId="{91948F90-B82E-46CA-97D3-284FDAACA840}" srcOrd="0" destOrd="0" presId="urn:microsoft.com/office/officeart/2005/8/layout/vProcess5"/>
    <dgm:cxn modelId="{0E136F4E-1EA9-4ADC-AD3C-A3780C7765D4}" type="presOf" srcId="{F782E64C-66A0-48D0-83BB-0D34264743ED}" destId="{892A41FA-A568-427C-9420-75271A060E08}" srcOrd="0" destOrd="0" presId="urn:microsoft.com/office/officeart/2005/8/layout/vProcess5"/>
    <dgm:cxn modelId="{DD6924FF-93F3-4A9E-B7B5-00B9A0C1A883}" type="presOf" srcId="{61AE4102-6E69-4D35-99BB-5A0A518BF843}" destId="{A4C98208-4343-452B-B4B8-A0DBD42A2205}" srcOrd="0" destOrd="0" presId="urn:microsoft.com/office/officeart/2005/8/layout/vProcess5"/>
    <dgm:cxn modelId="{CAD493C9-ECF9-4CFF-844C-8CCCED721840}" srcId="{73546024-C66B-48A6-8B64-9EFFF576AB27}" destId="{2AB19DC0-1D5E-4F5E-8845-38E77F2EC5BB}" srcOrd="2" destOrd="0" parTransId="{2D93782C-EDB6-4770-90DF-EFF5FD9454A5}" sibTransId="{3892C66A-B1D7-4AAC-8796-EDEEDFE61E91}"/>
    <dgm:cxn modelId="{D12C00CD-78F3-4361-A232-5BFB5596F29D}" type="presOf" srcId="{61AE4102-6E69-4D35-99BB-5A0A518BF843}" destId="{FA9D5746-4DC7-4372-A9DC-8633485F5942}" srcOrd="1" destOrd="0" presId="urn:microsoft.com/office/officeart/2005/8/layout/vProcess5"/>
    <dgm:cxn modelId="{481C5552-8EDE-44C0-80C1-A1F64BFD70F8}" type="presParOf" srcId="{EDD37382-6737-4029-BAC1-2659C344EB1C}" destId="{40361A22-9BFC-4805-B87E-8091FD3E87A7}" srcOrd="0" destOrd="0" presId="urn:microsoft.com/office/officeart/2005/8/layout/vProcess5"/>
    <dgm:cxn modelId="{D92D04E9-4722-4CF7-B654-5BD8C508D425}" type="presParOf" srcId="{EDD37382-6737-4029-BAC1-2659C344EB1C}" destId="{91948F90-B82E-46CA-97D3-284FDAACA840}" srcOrd="1" destOrd="0" presId="urn:microsoft.com/office/officeart/2005/8/layout/vProcess5"/>
    <dgm:cxn modelId="{738A37A5-9CC2-4DAD-8CEC-347FDA98AD94}" type="presParOf" srcId="{EDD37382-6737-4029-BAC1-2659C344EB1C}" destId="{A4C98208-4343-452B-B4B8-A0DBD42A2205}" srcOrd="2" destOrd="0" presId="urn:microsoft.com/office/officeart/2005/8/layout/vProcess5"/>
    <dgm:cxn modelId="{CC407FFC-DBAD-4956-B272-23E0258BF6AD}" type="presParOf" srcId="{EDD37382-6737-4029-BAC1-2659C344EB1C}" destId="{D66609A1-B016-448D-992E-D8DA34782693}" srcOrd="3" destOrd="0" presId="urn:microsoft.com/office/officeart/2005/8/layout/vProcess5"/>
    <dgm:cxn modelId="{CA24E4EA-D913-454B-BEBC-95F641B227C3}" type="presParOf" srcId="{EDD37382-6737-4029-BAC1-2659C344EB1C}" destId="{7295CF29-4A81-4E5F-BEB3-15273B3BD759}" srcOrd="4" destOrd="0" presId="urn:microsoft.com/office/officeart/2005/8/layout/vProcess5"/>
    <dgm:cxn modelId="{F5CF9F2F-A3E2-4B45-8E01-163B3082AD0F}" type="presParOf" srcId="{EDD37382-6737-4029-BAC1-2659C344EB1C}" destId="{892A41FA-A568-427C-9420-75271A060E08}" srcOrd="5" destOrd="0" presId="urn:microsoft.com/office/officeart/2005/8/layout/vProcess5"/>
    <dgm:cxn modelId="{34B61325-CB01-453B-A5C9-ACB8CE433C46}" type="presParOf" srcId="{EDD37382-6737-4029-BAC1-2659C344EB1C}" destId="{6EA23A97-EC60-4226-80CA-2310EF17B0C8}" srcOrd="6" destOrd="0" presId="urn:microsoft.com/office/officeart/2005/8/layout/vProcess5"/>
    <dgm:cxn modelId="{BBB5D1C6-EEED-4EB8-8A84-9300839F9DA2}" type="presParOf" srcId="{EDD37382-6737-4029-BAC1-2659C344EB1C}" destId="{C8EB728A-5584-4971-89B0-5E8F0AC4E25A}" srcOrd="7" destOrd="0" presId="urn:microsoft.com/office/officeart/2005/8/layout/vProcess5"/>
    <dgm:cxn modelId="{4CDFC73D-783C-4355-BC6D-8459896925C1}" type="presParOf" srcId="{EDD37382-6737-4029-BAC1-2659C344EB1C}" destId="{34D491CA-205E-4044-B88C-EAF7E8C99048}" srcOrd="8" destOrd="0" presId="urn:microsoft.com/office/officeart/2005/8/layout/vProcess5"/>
    <dgm:cxn modelId="{83BEF86D-E155-4426-930D-9AD5190AEA71}" type="presParOf" srcId="{EDD37382-6737-4029-BAC1-2659C344EB1C}" destId="{034C26CD-E1D3-48FE-9C41-C522ED8142C4}" srcOrd="9" destOrd="0" presId="urn:microsoft.com/office/officeart/2005/8/layout/vProcess5"/>
    <dgm:cxn modelId="{D23D4A73-3F91-4D1B-ABB6-493A0A58A4F3}" type="presParOf" srcId="{EDD37382-6737-4029-BAC1-2659C344EB1C}" destId="{2300C62A-A608-4B56-A319-12946E249337}" srcOrd="10" destOrd="0" presId="urn:microsoft.com/office/officeart/2005/8/layout/vProcess5"/>
    <dgm:cxn modelId="{FFBC4D85-ABAC-4EF2-8723-A520D2321BBF}" type="presParOf" srcId="{EDD37382-6737-4029-BAC1-2659C344EB1C}" destId="{FA9D5746-4DC7-4372-A9DC-8633485F5942}" srcOrd="11" destOrd="0" presId="urn:microsoft.com/office/officeart/2005/8/layout/vProcess5"/>
    <dgm:cxn modelId="{20BB0311-97F8-4974-8524-1EA750A306D3}" type="presParOf" srcId="{EDD37382-6737-4029-BAC1-2659C344EB1C}" destId="{4F724EEE-0E6D-4BBB-BB10-5BAE2963CED2}" srcOrd="12" destOrd="0" presId="urn:microsoft.com/office/officeart/2005/8/layout/vProcess5"/>
    <dgm:cxn modelId="{0152CABE-C11F-4227-A8CA-992515EE006E}" type="presParOf" srcId="{EDD37382-6737-4029-BAC1-2659C344EB1C}" destId="{E81146AD-9890-477E-8E73-5A2B6D15F6F7}" srcOrd="13" destOrd="0" presId="urn:microsoft.com/office/officeart/2005/8/layout/vProcess5"/>
    <dgm:cxn modelId="{5100809D-7B45-4DBF-8014-6D0EDFAD3B65}" type="presParOf" srcId="{EDD37382-6737-4029-BAC1-2659C344EB1C}" destId="{C967F58E-1C94-48B5-9A78-664753761610}"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48F90-B82E-46CA-97D3-284FDAACA840}">
      <dsp:nvSpPr>
        <dsp:cNvPr id="0" name=""/>
        <dsp:cNvSpPr/>
      </dsp:nvSpPr>
      <dsp:spPr>
        <a:xfrm>
          <a:off x="0" y="0"/>
          <a:ext cx="5067622" cy="598459"/>
        </a:xfrm>
        <a:prstGeom prst="roundRect">
          <a:avLst>
            <a:gd name="adj" fmla="val 10000"/>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Enable logging</a:t>
          </a:r>
          <a:r>
            <a:rPr lang="en-US" sz="1400" kern="1200" dirty="0" smtClean="0"/>
            <a:t> – Update </a:t>
          </a:r>
          <a:r>
            <a:rPr lang="en-US" sz="1400" kern="1200" dirty="0" err="1" smtClean="0"/>
            <a:t>UserInfo</a:t>
          </a:r>
          <a:r>
            <a:rPr lang="en-US" sz="1400" kern="1200" dirty="0" smtClean="0"/>
            <a:t> table</a:t>
          </a:r>
        </a:p>
      </dsp:txBody>
      <dsp:txXfrm>
        <a:off x="17528" y="17528"/>
        <a:ext cx="4351818" cy="563403"/>
      </dsp:txXfrm>
    </dsp:sp>
    <dsp:sp modelId="{A4C98208-4343-452B-B4B8-A0DBD42A2205}">
      <dsp:nvSpPr>
        <dsp:cNvPr id="0" name=""/>
        <dsp:cNvSpPr/>
      </dsp:nvSpPr>
      <dsp:spPr>
        <a:xfrm>
          <a:off x="378426" y="681579"/>
          <a:ext cx="5067622" cy="598459"/>
        </a:xfrm>
        <a:prstGeom prst="roundRect">
          <a:avLst>
            <a:gd name="adj" fmla="val 10000"/>
          </a:avLst>
        </a:prstGeom>
        <a:solidFill>
          <a:schemeClr val="accent2">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Track activity</a:t>
          </a:r>
          <a:r>
            <a:rPr lang="en-US" sz="1400" kern="1200" dirty="0" smtClean="0"/>
            <a:t> - In memory on Microsoft Dynamics AX client</a:t>
          </a:r>
          <a:endParaRPr lang="en-US" sz="1400" kern="1200" dirty="0"/>
        </a:p>
      </dsp:txBody>
      <dsp:txXfrm>
        <a:off x="395954" y="699107"/>
        <a:ext cx="4265141" cy="563403"/>
      </dsp:txXfrm>
    </dsp:sp>
    <dsp:sp modelId="{D66609A1-B016-448D-992E-D8DA34782693}">
      <dsp:nvSpPr>
        <dsp:cNvPr id="0" name=""/>
        <dsp:cNvSpPr/>
      </dsp:nvSpPr>
      <dsp:spPr>
        <a:xfrm>
          <a:off x="756852" y="1363158"/>
          <a:ext cx="5067622" cy="598459"/>
        </a:xfrm>
        <a:prstGeom prst="roundRect">
          <a:avLst>
            <a:gd name="adj" fmla="val 10000"/>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Persist activity</a:t>
          </a:r>
          <a:r>
            <a:rPr lang="en-US" sz="1400" kern="1200" dirty="0" smtClean="0"/>
            <a:t> - </a:t>
          </a:r>
          <a:r>
            <a:rPr lang="en-US" sz="1400" kern="1200" dirty="0" err="1" smtClean="0"/>
            <a:t>SysClientAccessLog</a:t>
          </a:r>
          <a:r>
            <a:rPr lang="en-US" sz="1400" kern="1200" dirty="0" smtClean="0"/>
            <a:t> table (container field in AX DB) </a:t>
          </a:r>
        </a:p>
      </dsp:txBody>
      <dsp:txXfrm>
        <a:off x="774380" y="1380686"/>
        <a:ext cx="4265141" cy="563403"/>
      </dsp:txXfrm>
    </dsp:sp>
    <dsp:sp modelId="{7295CF29-4A81-4E5F-BEB3-15273B3BD759}">
      <dsp:nvSpPr>
        <dsp:cNvPr id="0" name=""/>
        <dsp:cNvSpPr/>
      </dsp:nvSpPr>
      <dsp:spPr>
        <a:xfrm>
          <a:off x="1135279" y="2044737"/>
          <a:ext cx="5067622" cy="598459"/>
        </a:xfrm>
        <a:prstGeom prst="roundRect">
          <a:avLst>
            <a:gd name="adj" fmla="val 10000"/>
          </a:avLst>
        </a:prstGeom>
        <a:solidFill>
          <a:schemeClr val="accent2">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Extract records</a:t>
          </a:r>
          <a:r>
            <a:rPr lang="en-US" sz="1400" b="0" kern="1200" dirty="0" smtClean="0"/>
            <a:t> - </a:t>
          </a:r>
          <a:r>
            <a:rPr lang="en-US" sz="1400" kern="1200" dirty="0" smtClean="0"/>
            <a:t>Client Access Log form</a:t>
          </a:r>
        </a:p>
      </dsp:txBody>
      <dsp:txXfrm>
        <a:off x="1152807" y="2062265"/>
        <a:ext cx="4265141" cy="563403"/>
      </dsp:txXfrm>
    </dsp:sp>
    <dsp:sp modelId="{892A41FA-A568-427C-9420-75271A060E08}">
      <dsp:nvSpPr>
        <dsp:cNvPr id="0" name=""/>
        <dsp:cNvSpPr/>
      </dsp:nvSpPr>
      <dsp:spPr>
        <a:xfrm>
          <a:off x="1513705" y="2726317"/>
          <a:ext cx="5067622" cy="598459"/>
        </a:xfrm>
        <a:prstGeom prst="roundRect">
          <a:avLst>
            <a:gd name="adj" fmla="val 10000"/>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View activity </a:t>
          </a:r>
          <a:r>
            <a:rPr lang="en-US" sz="1400" kern="1200" dirty="0" smtClean="0"/>
            <a:t>– Client access log form or query </a:t>
          </a:r>
          <a:r>
            <a:rPr lang="en-US" sz="1400" kern="1200" dirty="0" err="1" smtClean="0"/>
            <a:t>ClientAccessLogFlat</a:t>
          </a:r>
          <a:r>
            <a:rPr lang="en-US" sz="1400" kern="1200" dirty="0" smtClean="0"/>
            <a:t> table directly </a:t>
          </a:r>
        </a:p>
      </dsp:txBody>
      <dsp:txXfrm>
        <a:off x="1531233" y="2743845"/>
        <a:ext cx="4265141" cy="563403"/>
      </dsp:txXfrm>
    </dsp:sp>
    <dsp:sp modelId="{6EA23A97-EC60-4226-80CA-2310EF17B0C8}">
      <dsp:nvSpPr>
        <dsp:cNvPr id="0" name=""/>
        <dsp:cNvSpPr/>
      </dsp:nvSpPr>
      <dsp:spPr>
        <a:xfrm>
          <a:off x="4678623" y="437208"/>
          <a:ext cx="388998" cy="388998"/>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sz="1600" kern="1200"/>
        </a:p>
      </dsp:txBody>
      <dsp:txXfrm>
        <a:off x="4766148" y="437208"/>
        <a:ext cx="213948" cy="292721"/>
      </dsp:txXfrm>
    </dsp:sp>
    <dsp:sp modelId="{C8EB728A-5584-4971-89B0-5E8F0AC4E25A}">
      <dsp:nvSpPr>
        <dsp:cNvPr id="0" name=""/>
        <dsp:cNvSpPr/>
      </dsp:nvSpPr>
      <dsp:spPr>
        <a:xfrm>
          <a:off x="5057050" y="1118787"/>
          <a:ext cx="388998" cy="388998"/>
        </a:xfrm>
        <a:prstGeom prst="downArrow">
          <a:avLst>
            <a:gd name="adj1" fmla="val 55000"/>
            <a:gd name="adj2" fmla="val 45000"/>
          </a:avLst>
        </a:prstGeom>
        <a:solidFill>
          <a:schemeClr val="accent2">
            <a:alpha val="90000"/>
            <a:tint val="40000"/>
            <a:hueOff val="0"/>
            <a:satOff val="0"/>
            <a:lumOff val="0"/>
            <a:alphaOff val="-13333"/>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sz="1600" kern="1200"/>
        </a:p>
      </dsp:txBody>
      <dsp:txXfrm>
        <a:off x="5144575" y="1118787"/>
        <a:ext cx="213948" cy="292721"/>
      </dsp:txXfrm>
    </dsp:sp>
    <dsp:sp modelId="{34D491CA-205E-4044-B88C-EAF7E8C99048}">
      <dsp:nvSpPr>
        <dsp:cNvPr id="0" name=""/>
        <dsp:cNvSpPr/>
      </dsp:nvSpPr>
      <dsp:spPr>
        <a:xfrm>
          <a:off x="5435476" y="1790392"/>
          <a:ext cx="388998" cy="388998"/>
        </a:xfrm>
        <a:prstGeom prst="downArrow">
          <a:avLst>
            <a:gd name="adj1" fmla="val 55000"/>
            <a:gd name="adj2" fmla="val 45000"/>
          </a:avLst>
        </a:prstGeom>
        <a:solidFill>
          <a:schemeClr val="accent2">
            <a:alpha val="90000"/>
            <a:tint val="40000"/>
            <a:hueOff val="0"/>
            <a:satOff val="0"/>
            <a:lumOff val="0"/>
            <a:alphaOff val="-26667"/>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sz="1600" kern="1200"/>
        </a:p>
      </dsp:txBody>
      <dsp:txXfrm>
        <a:off x="5523001" y="1790392"/>
        <a:ext cx="213948" cy="292721"/>
      </dsp:txXfrm>
    </dsp:sp>
    <dsp:sp modelId="{034C26CD-E1D3-48FE-9C41-C522ED8142C4}">
      <dsp:nvSpPr>
        <dsp:cNvPr id="0" name=""/>
        <dsp:cNvSpPr/>
      </dsp:nvSpPr>
      <dsp:spPr>
        <a:xfrm>
          <a:off x="5813902" y="2478621"/>
          <a:ext cx="388998" cy="388998"/>
        </a:xfrm>
        <a:prstGeom prst="downArrow">
          <a:avLst>
            <a:gd name="adj1" fmla="val 55000"/>
            <a:gd name="adj2" fmla="val 45000"/>
          </a:avLst>
        </a:prstGeom>
        <a:solidFill>
          <a:schemeClr val="accent2">
            <a:alpha val="90000"/>
            <a:tint val="40000"/>
            <a:hueOff val="0"/>
            <a:satOff val="0"/>
            <a:lumOff val="0"/>
            <a:alphaOff val="-4000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sz="1600" kern="1200"/>
        </a:p>
      </dsp:txBody>
      <dsp:txXfrm>
        <a:off x="5901427" y="2478621"/>
        <a:ext cx="213948" cy="29272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6/24/2013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2012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solidFill>
            <a:schemeClr val="bg2"/>
          </a:solidFill>
          <a:ln>
            <a:solidFill>
              <a:schemeClr val="tx1"/>
            </a:solidFill>
          </a:ln>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dirty="0"/>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Footer Placeholder 5"/>
          <p:cNvSpPr txBox="1">
            <a:spLocks/>
          </p:cNvSpPr>
          <p:nvPr/>
        </p:nvSpPr>
        <p:spPr>
          <a:xfrm>
            <a:off x="15239"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 2013 Microsoft Corporation                    Microsoft Confidential </a:t>
            </a:r>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blogs.msdn.com/b/axperf/archive/2011/10/14/client-access-log-dynamics-ax-2012.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technet.microsoft.com/en-us/library/hh699644.aspx"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blogs.msdn.com/cfs-file.ashx/__key/communityserver-blogs-components-weblogfiles/00-00-00-93-82/1200.p4.pn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image" Target="../media/image20.png"/></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archive.msdn.microsoft.com/DynamicsPerf"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2705093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10</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034198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11</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208557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50261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4148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14</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40950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r>
              <a:rPr lang="en-US" dirty="0"/>
              <a:t>Red X = Critical issue</a:t>
            </a:r>
          </a:p>
          <a:p>
            <a:r>
              <a:rPr lang="en-US" dirty="0"/>
              <a:t>Yellow triangle = Warning</a:t>
            </a:r>
          </a:p>
          <a:p>
            <a:r>
              <a:rPr lang="en-US" dirty="0"/>
              <a:t>Green check = No </a:t>
            </a:r>
            <a:r>
              <a:rPr lang="en-US" dirty="0" smtClean="0"/>
              <a:t>issues</a:t>
            </a:r>
            <a:endParaRPr lang="en-US" dirty="0"/>
          </a:p>
        </p:txBody>
      </p:sp>
    </p:spTree>
    <p:extLst>
      <p:ext uri="{BB962C8B-B14F-4D97-AF65-F5344CB8AC3E}">
        <p14:creationId xmlns:p14="http://schemas.microsoft.com/office/powerpoint/2010/main" val="1107305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pPr marL="0" marR="0" indent="0" algn="l" defTabSz="457200" rtl="0" eaLnBrk="1" fontAlgn="auto" latinLnBrk="0" hangingPunct="1">
              <a:lnSpc>
                <a:spcPct val="100000"/>
              </a:lnSpc>
              <a:spcBef>
                <a:spcPts val="300"/>
              </a:spcBef>
              <a:spcAft>
                <a:spcPts val="600"/>
              </a:spcAft>
              <a:buClrTx/>
              <a:buSzTx/>
              <a:buFontTx/>
              <a:buNone/>
              <a:tabLst/>
              <a:defRPr/>
            </a:pPr>
            <a:r>
              <a:rPr lang="en-US" dirty="0" smtClean="0"/>
              <a:t>Use video CCAX2012HT0108-ManagementPackOverview.wmv </a:t>
            </a:r>
          </a:p>
          <a:p>
            <a:endParaRPr lang="en-US" dirty="0"/>
          </a:p>
        </p:txBody>
      </p:sp>
    </p:spTree>
    <p:extLst>
      <p:ext uri="{BB962C8B-B14F-4D97-AF65-F5344CB8AC3E}">
        <p14:creationId xmlns:p14="http://schemas.microsoft.com/office/powerpoint/2010/main" val="3467307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76918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85785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r>
              <a:rPr lang="en-US" dirty="0"/>
              <a:t>The sample form shown above can be used to view the Client Access Log information. It can be downloaded from </a:t>
            </a:r>
            <a:r>
              <a:rPr lang="en-US" u="sng" dirty="0">
                <a:hlinkClick r:id="rId3"/>
              </a:rPr>
              <a:t>http://</a:t>
            </a:r>
            <a:r>
              <a:rPr lang="en-US" u="sng" dirty="0" smtClean="0">
                <a:hlinkClick r:id="rId3"/>
              </a:rPr>
              <a:t>blogs.msdn.com/b/axperf/archive/2011/10/14/client-access-log-dynamics-ax-2012.aspx</a:t>
            </a:r>
            <a:endParaRPr lang="en-US" dirty="0"/>
          </a:p>
        </p:txBody>
      </p:sp>
    </p:spTree>
    <p:extLst>
      <p:ext uri="{BB962C8B-B14F-4D97-AF65-F5344CB8AC3E}">
        <p14:creationId xmlns:p14="http://schemas.microsoft.com/office/powerpoint/2010/main" val="2772954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67839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98666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9872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38109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24</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a:t>Troubleshooting database performance </a:t>
            </a:r>
            <a:r>
              <a:rPr lang="en-US" b="1" dirty="0" smtClean="0"/>
              <a:t>[Microsoft Dynamics AX </a:t>
            </a:r>
            <a:r>
              <a:rPr lang="en-US" b="1" dirty="0"/>
              <a:t>2012]</a:t>
            </a:r>
            <a:endParaRPr lang="en-US" dirty="0"/>
          </a:p>
          <a:p>
            <a:r>
              <a:rPr lang="en-US" dirty="0">
                <a:hlinkClick r:id="rId3"/>
              </a:rPr>
              <a:t>http://</a:t>
            </a:r>
            <a:r>
              <a:rPr lang="en-US" dirty="0" smtClean="0">
                <a:hlinkClick r:id="rId3"/>
              </a:rPr>
              <a:t>technet.microsoft.com/en-us/library/hh699644.aspx</a:t>
            </a:r>
            <a:endParaRPr lang="en-US" dirty="0" smtClean="0"/>
          </a:p>
          <a:p>
            <a:endParaRPr lang="en-US" dirty="0"/>
          </a:p>
          <a:p>
            <a:r>
              <a:rPr lang="en-US" b="1" dirty="0"/>
              <a:t>Include session information in the SQL Server connection context</a:t>
            </a:r>
          </a:p>
          <a:p>
            <a:pPr marL="224325" indent="-224325">
              <a:buFont typeface="+mj-lt"/>
              <a:buAutoNum type="arabicPeriod"/>
            </a:pPr>
            <a:r>
              <a:rPr lang="en-US" dirty="0"/>
              <a:t>Click Start, click Run, type </a:t>
            </a:r>
            <a:r>
              <a:rPr lang="en-US" b="1" dirty="0" err="1"/>
              <a:t>regedit</a:t>
            </a:r>
            <a:r>
              <a:rPr lang="en-US" dirty="0"/>
              <a:t> in the Open box, and then click OK. </a:t>
            </a:r>
          </a:p>
          <a:p>
            <a:pPr marL="224325" indent="-224325">
              <a:buFont typeface="+mj-lt"/>
              <a:buAutoNum type="arabicPeriod"/>
            </a:pPr>
            <a:r>
              <a:rPr lang="en-US" dirty="0"/>
              <a:t>Locate the following registry key: </a:t>
            </a:r>
          </a:p>
          <a:p>
            <a:pPr marL="672976" lvl="1" indent="-224325">
              <a:buFont typeface="Arial" panose="020B0604020202020204" pitchFamily="34" charset="0"/>
              <a:buChar char="•"/>
            </a:pPr>
            <a:r>
              <a:rPr lang="en-US" dirty="0"/>
              <a:t>HKEY_LOCAL_MACHINE\SYSTEM\</a:t>
            </a:r>
            <a:r>
              <a:rPr lang="en-US" dirty="0" err="1"/>
              <a:t>CurrentControlSet</a:t>
            </a:r>
            <a:r>
              <a:rPr lang="en-US" dirty="0"/>
              <a:t>\services\Dynamics Server\6.0\01\Original (installed configuration) </a:t>
            </a:r>
          </a:p>
          <a:p>
            <a:pPr marL="672976" lvl="1" indent="-224325">
              <a:buFont typeface="Arial" panose="020B0604020202020204" pitchFamily="34" charset="0"/>
              <a:buChar char="•"/>
            </a:pPr>
            <a:r>
              <a:rPr lang="en-US" dirty="0"/>
              <a:t>The Original (installed configuration) key is the key name for the current server configuration, if the configuration has not been changed from the default. If your system uses a configuration other than the configuration that was originally installed, locate the configuration that is currently active. </a:t>
            </a:r>
          </a:p>
          <a:p>
            <a:pPr marL="224325" indent="-224325">
              <a:buFont typeface="+mj-lt"/>
              <a:buAutoNum type="arabicPeriod"/>
            </a:pPr>
            <a:r>
              <a:rPr lang="en-US" dirty="0"/>
              <a:t>Right-click the key, point to New, and then point to String value. Name the new value </a:t>
            </a:r>
            <a:r>
              <a:rPr lang="en-US" dirty="0" err="1"/>
              <a:t>connectioncontext</a:t>
            </a:r>
            <a:r>
              <a:rPr lang="en-US" dirty="0"/>
              <a:t>, and set the value to 1. </a:t>
            </a:r>
          </a:p>
          <a:p>
            <a:pPr marL="224325" indent="-224325">
              <a:buFont typeface="+mj-lt"/>
              <a:buAutoNum type="arabicPeriod"/>
            </a:pPr>
            <a:r>
              <a:rPr lang="en-US" dirty="0"/>
              <a:t>Close the registry editor. </a:t>
            </a:r>
          </a:p>
          <a:p>
            <a:pPr marL="224325" indent="-224325">
              <a:buFont typeface="+mj-lt"/>
              <a:buAutoNum type="arabicPeriod"/>
            </a:pPr>
            <a:r>
              <a:rPr lang="en-US" dirty="0"/>
              <a:t>Start the Services snap-in, and then restart the Application Object Server (AOS) service. </a:t>
            </a:r>
          </a:p>
          <a:p>
            <a:endParaRPr lang="en-US" dirty="0"/>
          </a:p>
        </p:txBody>
      </p:sp>
    </p:spTree>
    <p:extLst>
      <p:ext uri="{BB962C8B-B14F-4D97-AF65-F5344CB8AC3E}">
        <p14:creationId xmlns:p14="http://schemas.microsoft.com/office/powerpoint/2010/main" val="2687838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r>
              <a:rPr lang="en-US" b="1" dirty="0"/>
              <a:t>Find session information</a:t>
            </a:r>
          </a:p>
          <a:p>
            <a:pPr marL="224325" indent="-224325">
              <a:buFont typeface="+mj-lt"/>
              <a:buAutoNum type="arabicPeriod"/>
            </a:pPr>
            <a:r>
              <a:rPr lang="en-US" dirty="0"/>
              <a:t>Open Microsoft SQL Server Management Studio. </a:t>
            </a:r>
          </a:p>
          <a:p>
            <a:pPr marL="224325" indent="-224325">
              <a:buFont typeface="+mj-lt"/>
              <a:buAutoNum type="arabicPeriod"/>
            </a:pPr>
            <a:r>
              <a:rPr lang="en-US" dirty="0"/>
              <a:t>Run the following query to view all sessions that are related to Microsoft Dynamics AX: </a:t>
            </a:r>
          </a:p>
          <a:p>
            <a:pPr marL="672976" lvl="1" indent="-224325">
              <a:buFont typeface="Arial" panose="020B0604020202020204" pitchFamily="34" charset="0"/>
              <a:buChar char="•"/>
            </a:pPr>
            <a:r>
              <a:rPr lang="en-US" dirty="0"/>
              <a:t>select cast(</a:t>
            </a:r>
            <a:r>
              <a:rPr lang="en-US" dirty="0" err="1"/>
              <a:t>context_info</a:t>
            </a:r>
            <a:r>
              <a:rPr lang="en-US" dirty="0"/>
              <a:t> as </a:t>
            </a:r>
            <a:r>
              <a:rPr lang="en-US" dirty="0" err="1"/>
              <a:t>varchar</a:t>
            </a:r>
            <a:r>
              <a:rPr lang="en-US" dirty="0"/>
              <a:t>(128)) as ci,* from </a:t>
            </a:r>
            <a:r>
              <a:rPr lang="en-US" dirty="0" err="1"/>
              <a:t>sys.dm_exec_sessions</a:t>
            </a:r>
            <a:r>
              <a:rPr lang="en-US" dirty="0"/>
              <a:t> where </a:t>
            </a:r>
            <a:r>
              <a:rPr lang="en-US" dirty="0" err="1"/>
              <a:t>program_name</a:t>
            </a:r>
            <a:r>
              <a:rPr lang="en-US" dirty="0"/>
              <a:t> like '%Dynamics%' </a:t>
            </a:r>
          </a:p>
          <a:p>
            <a:pPr marL="672976" lvl="1" indent="-224325">
              <a:buFont typeface="Arial" panose="020B0604020202020204" pitchFamily="34" charset="0"/>
              <a:buChar char="•"/>
            </a:pPr>
            <a:r>
              <a:rPr lang="en-US" dirty="0"/>
              <a:t>The first two items in the ci (connection information) column are the Microsoft Dynamics AX user ID and the session ID. </a:t>
            </a:r>
          </a:p>
          <a:p>
            <a:pPr marL="224325" indent="-224325">
              <a:buFont typeface="+mj-lt"/>
              <a:buAutoNum type="arabicPeriod"/>
            </a:pPr>
            <a:r>
              <a:rPr lang="en-US" dirty="0"/>
              <a:t>In the </a:t>
            </a:r>
            <a:r>
              <a:rPr lang="en-US" b="1" dirty="0"/>
              <a:t>Online users</a:t>
            </a:r>
            <a:r>
              <a:rPr lang="en-US" dirty="0"/>
              <a:t> form, you can now identify each session.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25</a:t>
            </a:fld>
            <a:endParaRPr lang="en-US" dirty="0"/>
          </a:p>
        </p:txBody>
      </p:sp>
    </p:spTree>
    <p:extLst>
      <p:ext uri="{BB962C8B-B14F-4D97-AF65-F5344CB8AC3E}">
        <p14:creationId xmlns:p14="http://schemas.microsoft.com/office/powerpoint/2010/main" val="1008726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71687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pPr marL="224325" indent="-224325">
              <a:buFont typeface="+mj-lt"/>
              <a:buAutoNum type="arabicPeriod"/>
            </a:pPr>
            <a:r>
              <a:rPr lang="en-US" dirty="0"/>
              <a:t>Open </a:t>
            </a:r>
            <a:r>
              <a:rPr lang="en-US" b="1" dirty="0"/>
              <a:t>SQL Server Management Studio</a:t>
            </a:r>
            <a:r>
              <a:rPr lang="en-US" dirty="0"/>
              <a:t> and connect to the </a:t>
            </a:r>
            <a:r>
              <a:rPr lang="en-US" dirty="0" smtClean="0"/>
              <a:t>Microsoft Dynamics </a:t>
            </a:r>
            <a:r>
              <a:rPr lang="en-US" dirty="0"/>
              <a:t>AX Report Server.</a:t>
            </a:r>
          </a:p>
          <a:p>
            <a:pPr marL="224325" indent="-224325">
              <a:buFont typeface="+mj-lt"/>
              <a:buAutoNum type="arabicPeriod"/>
            </a:pPr>
            <a:r>
              <a:rPr lang="en-US" dirty="0"/>
              <a:t>Select the Report Server name and right-click on it and choose </a:t>
            </a:r>
            <a:r>
              <a:rPr lang="en-US" b="1" dirty="0"/>
              <a:t>Properties</a:t>
            </a:r>
            <a:endParaRPr lang="en-US" dirty="0"/>
          </a:p>
          <a:p>
            <a:pPr marL="224325" indent="-224325">
              <a:buFont typeface="+mj-lt"/>
              <a:buAutoNum type="arabicPeriod"/>
            </a:pPr>
            <a:r>
              <a:rPr lang="en-US" dirty="0"/>
              <a:t>In the Property form, make sure the </a:t>
            </a:r>
            <a:r>
              <a:rPr lang="en-US" b="1" dirty="0" err="1"/>
              <a:t>EnableExecutionLogging</a:t>
            </a:r>
            <a:r>
              <a:rPr lang="en-US" dirty="0"/>
              <a:t> option is set to </a:t>
            </a:r>
            <a:r>
              <a:rPr lang="en-US" b="1" dirty="0" smtClean="0"/>
              <a:t>TRUE</a:t>
            </a:r>
            <a:endParaRPr lang="en-US" dirty="0"/>
          </a:p>
        </p:txBody>
      </p:sp>
    </p:spTree>
    <p:extLst>
      <p:ext uri="{BB962C8B-B14F-4D97-AF65-F5344CB8AC3E}">
        <p14:creationId xmlns:p14="http://schemas.microsoft.com/office/powerpoint/2010/main" val="3884690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
        <p:nvSpPr>
          <p:cNvPr id="6" name="Rectangle 5"/>
          <p:cNvSpPr/>
          <p:nvPr/>
        </p:nvSpPr>
        <p:spPr>
          <a:xfrm>
            <a:off x="886690" y="4002819"/>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pPr defTabSz="897301">
              <a:spcBef>
                <a:spcPts val="294"/>
              </a:spcBef>
              <a:spcAft>
                <a:spcPts val="589"/>
              </a:spcAft>
              <a:defRPr/>
            </a:pPr>
            <a:r>
              <a:rPr lang="en-AU" sz="1100" b="1" dirty="0">
                <a:solidFill>
                  <a:schemeClr val="tx1"/>
                </a:solidFill>
              </a:rPr>
              <a:t>Note</a:t>
            </a:r>
            <a:r>
              <a:rPr lang="en-AU" sz="1100" dirty="0">
                <a:solidFill>
                  <a:schemeClr val="tx1"/>
                </a:solidFill>
              </a:rPr>
              <a:t>: </a:t>
            </a:r>
            <a:r>
              <a:rPr lang="en-US" sz="1100" dirty="0">
                <a:solidFill>
                  <a:schemeClr val="tx1"/>
                </a:solidFill>
              </a:rPr>
              <a:t>By default, log entries are kept 60 days. Entries that exceed this date are removed at 2:00 A.M. every day.</a:t>
            </a:r>
          </a:p>
        </p:txBody>
      </p:sp>
    </p:spTree>
    <p:extLst>
      <p:ext uri="{BB962C8B-B14F-4D97-AF65-F5344CB8AC3E}">
        <p14:creationId xmlns:p14="http://schemas.microsoft.com/office/powerpoint/2010/main" val="2354221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
        <p:nvSpPr>
          <p:cNvPr id="5" name="Rectangle 4"/>
          <p:cNvSpPr/>
          <p:nvPr/>
        </p:nvSpPr>
        <p:spPr>
          <a:xfrm>
            <a:off x="919370" y="6130206"/>
            <a:ext cx="4969565" cy="48718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Best Practice:</a:t>
            </a:r>
            <a:r>
              <a:rPr lang="en-US" sz="1200" dirty="0">
                <a:solidFill>
                  <a:schemeClr val="tx1"/>
                </a:solidFill>
              </a:rPr>
              <a:t> Using a local SQL server instance is recommended instead of the production environment. </a:t>
            </a:r>
          </a:p>
        </p:txBody>
      </p:sp>
      <p:sp>
        <p:nvSpPr>
          <p:cNvPr id="10" name="Slide Image Placeholder 9"/>
          <p:cNvSpPr>
            <a:spLocks noGrp="1" noRot="1" noChangeAspect="1"/>
          </p:cNvSpPr>
          <p:nvPr>
            <p:ph type="sldImg"/>
          </p:nvPr>
        </p:nvSpPr>
        <p:spPr>
          <a:xfrm>
            <a:off x="381000" y="482600"/>
            <a:ext cx="6096000" cy="3429000"/>
          </a:xfrm>
        </p:spPr>
      </p:sp>
      <p:sp>
        <p:nvSpPr>
          <p:cNvPr id="11" name="Notes Placeholder 10"/>
          <p:cNvSpPr>
            <a:spLocks noGrp="1"/>
          </p:cNvSpPr>
          <p:nvPr>
            <p:ph type="body" idx="1"/>
          </p:nvPr>
        </p:nvSpPr>
        <p:spPr/>
        <p:txBody>
          <a:bodyPr/>
          <a:lstStyle/>
          <a:p>
            <a:r>
              <a:rPr lang="en-US" dirty="0"/>
              <a:t>Microsoft Dynamics AX 2012 Trace Parser is a performance analyzer that helps users discover and resolve performance problems in customized Microsoft Dynamics AX systems. Unlike previous versions where it was a separate tool, Trace Parser is now a component within the Microsoft Dynamics AX 2012 client.</a:t>
            </a:r>
          </a:p>
          <a:p>
            <a:r>
              <a:rPr lang="en-US" dirty="0"/>
              <a:t>Trace Parser provides a user interface to import, process, and render ETW tracing events that are produced by Microsoft Dynamics AX. Users can analyze tracing events to identify performance bottlenecks such as long-running X++ methods, slow SQL queries, and frequently called RPCs. </a:t>
            </a:r>
          </a:p>
          <a:p>
            <a:r>
              <a:rPr lang="en-US" dirty="0"/>
              <a:t>The features in Trace Parser can help users determine the root causes of performance problems.</a:t>
            </a:r>
          </a:p>
          <a:p>
            <a:r>
              <a:rPr lang="en-US" b="1" dirty="0"/>
              <a:t>Install and set up Trace Parser</a:t>
            </a:r>
          </a:p>
          <a:p>
            <a:r>
              <a:rPr lang="en-US" dirty="0"/>
              <a:t>Trace Parser can be installed using the Microsoft Dynamics AX 2012 setup program. Trace Parser requires </a:t>
            </a:r>
            <a:r>
              <a:rPr lang="en-US" dirty="0" err="1"/>
              <a:t>.Net</a:t>
            </a:r>
            <a:r>
              <a:rPr lang="en-US" dirty="0"/>
              <a:t> Business Connector and you will need access to a SQL Server 2008 instance (Enterprise or Developer edition) with admin permissions. </a:t>
            </a:r>
          </a:p>
        </p:txBody>
      </p:sp>
      <p:sp>
        <p:nvSpPr>
          <p:cNvPr id="2" name="Rectangle 1"/>
          <p:cNvSpPr/>
          <p:nvPr/>
        </p:nvSpPr>
        <p:spPr>
          <a:xfrm>
            <a:off x="901700" y="6468580"/>
            <a:ext cx="5080000" cy="446856"/>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Best Practice: </a:t>
            </a:r>
            <a:r>
              <a:rPr lang="en-IN" sz="1100" dirty="0">
                <a:solidFill>
                  <a:srgbClr val="000000"/>
                </a:solidFill>
              </a:rPr>
              <a:t>Using a local SQL server instance is recommended instead of the production environment. </a:t>
            </a:r>
          </a:p>
        </p:txBody>
      </p:sp>
    </p:spTree>
    <p:extLst>
      <p:ext uri="{BB962C8B-B14F-4D97-AF65-F5344CB8AC3E}">
        <p14:creationId xmlns:p14="http://schemas.microsoft.com/office/powerpoint/2010/main" val="14523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
        <p:nvSpPr>
          <p:cNvPr id="9" name="Slide Image Placeholder 8"/>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804944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
        <p:nvSpPr>
          <p:cNvPr id="7" name="Rectangle 1"/>
          <p:cNvSpPr>
            <a:spLocks noChangeArrowheads="1"/>
          </p:cNvSpPr>
          <p:nvPr/>
        </p:nvSpPr>
        <p:spPr bwMode="auto">
          <a:xfrm>
            <a:off x="1267239" y="2488653"/>
            <a:ext cx="219685" cy="259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730" tIns="44865" rIns="89730" bIns="44865" numCol="1" anchor="ctr" anchorCtr="0" compatLnSpc="1">
            <a:prstTxWarp prst="textNoShape">
              <a:avLst/>
            </a:prstTxWarp>
            <a:spAutoFit/>
          </a:bodyPr>
          <a:lstStyle/>
          <a:p>
            <a:pPr defTabSz="897301" fontAlgn="base">
              <a:spcBef>
                <a:spcPct val="0"/>
              </a:spcBef>
              <a:spcAft>
                <a:spcPct val="0"/>
              </a:spcAft>
            </a:pPr>
            <a:r>
              <a:rPr lang="en-US" sz="1100">
                <a:latin typeface="Arial" pitchFamily="34" charset="0"/>
                <a:ea typeface="Times New Roman" pitchFamily="18" charset="0"/>
                <a:cs typeface="Arial" pitchFamily="34" charset="0"/>
              </a:rPr>
              <a:t> </a:t>
            </a:r>
            <a:endParaRPr lang="en-US">
              <a:latin typeface="Arial" pitchFamily="34" charset="0"/>
              <a:cs typeface="Arial" pitchFamily="34" charset="0"/>
            </a:endParaRPr>
          </a:p>
        </p:txBody>
      </p:sp>
      <p:sp>
        <p:nvSpPr>
          <p:cNvPr id="14" name="Slide Image Placeholder 13"/>
          <p:cNvSpPr>
            <a:spLocks noGrp="1" noRot="1" noChangeAspect="1"/>
          </p:cNvSpPr>
          <p:nvPr>
            <p:ph type="sldImg"/>
          </p:nvPr>
        </p:nvSpPr>
        <p:spPr>
          <a:xfrm>
            <a:off x="381000" y="482600"/>
            <a:ext cx="6096000" cy="3429000"/>
          </a:xfrm>
        </p:spPr>
      </p:sp>
      <p:sp>
        <p:nvSpPr>
          <p:cNvPr id="15" name="Notes Placeholder 14"/>
          <p:cNvSpPr>
            <a:spLocks noGrp="1"/>
          </p:cNvSpPr>
          <p:nvPr>
            <p:ph type="body" idx="1"/>
          </p:nvPr>
        </p:nvSpPr>
        <p:spPr/>
        <p:txBody>
          <a:bodyPr/>
          <a:lstStyle/>
          <a:p>
            <a:r>
              <a:rPr lang="en-US" sz="1100" b="1" dirty="0"/>
              <a:t>Procedure: Collect Trace Files</a:t>
            </a:r>
          </a:p>
          <a:p>
            <a:r>
              <a:rPr lang="en-US" sz="1100" dirty="0"/>
              <a:t>In this procedure, you will set up the system to collect a server and client trace of the General journal creation process and then import the trace file into the Trace Parser utility for analysis. </a:t>
            </a:r>
          </a:p>
          <a:p>
            <a:pPr marL="224325" indent="-224325">
              <a:buFont typeface="+mj-lt"/>
              <a:buAutoNum type="arabicPeriod"/>
            </a:pPr>
            <a:r>
              <a:rPr lang="en-US" sz="1100" dirty="0"/>
              <a:t>Start Microsoft Dynamics AX 2012 client and switch to Development Workspace.  </a:t>
            </a:r>
          </a:p>
          <a:p>
            <a:pPr marL="224325" indent="-224325">
              <a:buFont typeface="+mj-lt"/>
              <a:buAutoNum type="arabicPeriod"/>
            </a:pPr>
            <a:r>
              <a:rPr lang="en-US" sz="1100" dirty="0"/>
              <a:t>Go to </a:t>
            </a:r>
            <a:r>
              <a:rPr lang="en-US" sz="1100" b="1" dirty="0"/>
              <a:t>Tools&gt;Tracing</a:t>
            </a:r>
            <a:r>
              <a:rPr lang="en-US" sz="1100" dirty="0"/>
              <a:t> cockpit. </a:t>
            </a:r>
          </a:p>
          <a:p>
            <a:pPr marL="224325" indent="-224325">
              <a:buFont typeface="+mj-lt"/>
              <a:buAutoNum type="arabicPeriod"/>
            </a:pPr>
            <a:endParaRPr lang="en-US" sz="1100" dirty="0" smtClean="0"/>
          </a:p>
          <a:p>
            <a:pPr marL="224325" indent="-224325">
              <a:buFont typeface="+mj-lt"/>
              <a:buAutoNum type="arabicPeriod"/>
            </a:pPr>
            <a:endParaRPr lang="en-US" sz="1100" dirty="0"/>
          </a:p>
          <a:p>
            <a:pPr marL="224325" indent="-224325">
              <a:buFont typeface="+mj-lt"/>
              <a:buAutoNum type="arabicPeriod"/>
            </a:pPr>
            <a:endParaRPr lang="en-US" sz="1100" dirty="0" smtClean="0"/>
          </a:p>
          <a:p>
            <a:pPr marL="224325" indent="-224325">
              <a:buFont typeface="+mj-lt"/>
              <a:buAutoNum type="arabicPeriod"/>
            </a:pPr>
            <a:endParaRPr lang="en-US" sz="1100" dirty="0"/>
          </a:p>
          <a:p>
            <a:pPr marL="224325" indent="-224325">
              <a:buFont typeface="+mj-lt"/>
              <a:buAutoNum type="arabicPeriod"/>
            </a:pPr>
            <a:r>
              <a:rPr lang="en-US" sz="1100" dirty="0" smtClean="0"/>
              <a:t>Specify </a:t>
            </a:r>
            <a:r>
              <a:rPr lang="en-US" sz="1100" dirty="0"/>
              <a:t>to </a:t>
            </a:r>
            <a:r>
              <a:rPr lang="en-US" sz="1100" b="1" dirty="0"/>
              <a:t>Collect server trace</a:t>
            </a:r>
            <a:r>
              <a:rPr lang="en-US" sz="1100" dirty="0"/>
              <a:t> </a:t>
            </a:r>
            <a:endParaRPr lang="en-US" sz="1200" dirty="0"/>
          </a:p>
          <a:p>
            <a:pPr marL="224325" indent="-224325">
              <a:buFont typeface="+mj-lt"/>
              <a:buAutoNum type="arabicPeriod"/>
            </a:pPr>
            <a:r>
              <a:rPr lang="en-US" sz="1100" dirty="0"/>
              <a:t>Check all of the boxes in the </a:t>
            </a:r>
            <a:r>
              <a:rPr lang="en-US" sz="1100" b="1" dirty="0"/>
              <a:t>Event selection</a:t>
            </a:r>
            <a:r>
              <a:rPr lang="en-US" sz="1100" dirty="0"/>
              <a:t> section</a:t>
            </a:r>
            <a:endParaRPr lang="en-US" sz="1200" dirty="0"/>
          </a:p>
          <a:p>
            <a:pPr marL="224325" indent="-224325">
              <a:buFont typeface="+mj-lt"/>
              <a:buAutoNum type="arabicPeriod"/>
            </a:pPr>
            <a:r>
              <a:rPr lang="en-US" sz="1100" dirty="0"/>
              <a:t>Leave the default Maximum file size (MB)   </a:t>
            </a:r>
            <a:endParaRPr lang="en-US" sz="1200" dirty="0"/>
          </a:p>
          <a:p>
            <a:pPr marL="224325" indent="-224325">
              <a:buFont typeface="+mj-lt"/>
              <a:buAutoNum type="arabicPeriod"/>
            </a:pPr>
            <a:r>
              <a:rPr lang="en-US" sz="1100" dirty="0"/>
              <a:t>Click </a:t>
            </a:r>
            <a:r>
              <a:rPr lang="en-US" sz="1100" b="1" dirty="0"/>
              <a:t>Start trace.</a:t>
            </a:r>
            <a:r>
              <a:rPr lang="en-US" sz="1100" dirty="0"/>
              <a:t> </a:t>
            </a:r>
            <a:endParaRPr lang="en-US" sz="1200" dirty="0"/>
          </a:p>
          <a:p>
            <a:pPr marL="224325" indent="-224325">
              <a:buFont typeface="+mj-lt"/>
              <a:buAutoNum type="arabicPeriod"/>
            </a:pPr>
            <a:r>
              <a:rPr lang="en-US" sz="1100" dirty="0"/>
              <a:t>Specify a location and trace file name, C:\</a:t>
            </a:r>
            <a:r>
              <a:rPr lang="en-US" sz="1100" dirty="0" smtClean="0"/>
              <a:t>GenJrnlTrace.etl</a:t>
            </a:r>
            <a:endParaRPr lang="en-US" dirty="0"/>
          </a:p>
          <a:p>
            <a:endParaRPr lang="en-US" dirty="0"/>
          </a:p>
        </p:txBody>
      </p:sp>
      <p:sp>
        <p:nvSpPr>
          <p:cNvPr id="3" name="Rectangle 2"/>
          <p:cNvSpPr/>
          <p:nvPr/>
        </p:nvSpPr>
        <p:spPr>
          <a:xfrm>
            <a:off x="901700" y="5194093"/>
            <a:ext cx="5080000" cy="1102775"/>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smtClean="0">
                <a:solidFill>
                  <a:srgbClr val="000000"/>
                </a:solidFill>
              </a:rPr>
              <a:t>Important: </a:t>
            </a:r>
            <a:r>
              <a:rPr lang="en-IN" sz="1100" dirty="0" smtClean="0">
                <a:solidFill>
                  <a:srgbClr val="000000"/>
                </a:solidFill>
              </a:rPr>
              <a:t>By </a:t>
            </a:r>
            <a:r>
              <a:rPr lang="en-IN" sz="1100" dirty="0">
                <a:solidFill>
                  <a:srgbClr val="000000"/>
                </a:solidFill>
              </a:rPr>
              <a:t>default, the “Bind Parameters” and “</a:t>
            </a:r>
            <a:r>
              <a:rPr lang="en-IN" sz="1100" dirty="0" err="1">
                <a:solidFill>
                  <a:srgbClr val="000000"/>
                </a:solidFill>
              </a:rPr>
              <a:t>Xpp</a:t>
            </a:r>
            <a:r>
              <a:rPr lang="en-IN" sz="1100" dirty="0">
                <a:solidFill>
                  <a:srgbClr val="000000"/>
                </a:solidFill>
              </a:rPr>
              <a:t> Parameters Info” events are unchecked.  This is to avoid capturing confidential information which could be exposed through the parameters of X++ methods and SQL queries. Always ask your customer or IT Admin whether it's OK to collect this information.  If you have cleared the legal and privacy concerns, we recommend you check the options to collect more useful information</a:t>
            </a:r>
            <a:r>
              <a:rPr lang="en-IN" sz="1100" dirty="0" smtClean="0">
                <a:solidFill>
                  <a:srgbClr val="000000"/>
                </a:solidFill>
              </a:rPr>
              <a:t>.</a:t>
            </a:r>
            <a:endParaRPr lang="en-IN" sz="1100" dirty="0">
              <a:solidFill>
                <a:srgbClr val="000000"/>
              </a:solidFill>
            </a:endParaRPr>
          </a:p>
        </p:txBody>
      </p:sp>
    </p:spTree>
    <p:extLst>
      <p:ext uri="{BB962C8B-B14F-4D97-AF65-F5344CB8AC3E}">
        <p14:creationId xmlns:p14="http://schemas.microsoft.com/office/powerpoint/2010/main" val="2181313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8"/>
            </a:pPr>
            <a:r>
              <a:rPr lang="en-US" sz="1100" dirty="0"/>
              <a:t>“Replay” the scenario that you are investigating in </a:t>
            </a:r>
            <a:r>
              <a:rPr lang="en-US" sz="1100" dirty="0" smtClean="0"/>
              <a:t>Microsoft Dynamics AX </a:t>
            </a:r>
            <a:r>
              <a:rPr lang="en-US" sz="1100" dirty="0"/>
              <a:t>client. </a:t>
            </a:r>
            <a:endParaRPr lang="en-US" sz="1200" dirty="0"/>
          </a:p>
          <a:p>
            <a:pPr marL="672976" lvl="1" indent="-224325">
              <a:buFont typeface="+mj-lt"/>
              <a:buAutoNum type="alphaLcPeriod"/>
            </a:pPr>
            <a:r>
              <a:rPr lang="en-US" sz="1100" dirty="0"/>
              <a:t>Go to General ledger&gt;Journals&gt;General </a:t>
            </a:r>
            <a:r>
              <a:rPr lang="en-US" sz="1100" dirty="0" smtClean="0"/>
              <a:t>journal.</a:t>
            </a:r>
            <a:endParaRPr lang="en-US" sz="1200" dirty="0"/>
          </a:p>
          <a:p>
            <a:pPr marL="672976" lvl="1" indent="-224325">
              <a:buFont typeface="+mj-lt"/>
              <a:buAutoNum type="alphaLcPeriod"/>
            </a:pPr>
            <a:r>
              <a:rPr lang="en-US" sz="1100" dirty="0"/>
              <a:t>Click </a:t>
            </a:r>
            <a:r>
              <a:rPr lang="en-US" sz="1100" dirty="0" smtClean="0"/>
              <a:t>New.</a:t>
            </a:r>
            <a:endParaRPr lang="en-US" sz="1200" dirty="0"/>
          </a:p>
          <a:p>
            <a:pPr marL="672976" lvl="1" indent="-224325">
              <a:buFont typeface="+mj-lt"/>
              <a:buAutoNum type="alphaLcPeriod"/>
            </a:pPr>
            <a:r>
              <a:rPr lang="en-US" sz="1100" dirty="0"/>
              <a:t>Select Name </a:t>
            </a:r>
            <a:r>
              <a:rPr lang="en-US" sz="1100" dirty="0" err="1"/>
              <a:t>GenJrn</a:t>
            </a:r>
            <a:r>
              <a:rPr lang="en-US" sz="1100" dirty="0"/>
              <a:t> from </a:t>
            </a:r>
            <a:r>
              <a:rPr lang="en-US" sz="1100" dirty="0" smtClean="0"/>
              <a:t>dropdown.</a:t>
            </a:r>
            <a:endParaRPr lang="en-US" sz="1200" dirty="0"/>
          </a:p>
          <a:p>
            <a:pPr marL="672976" lvl="1" indent="-224325">
              <a:buFont typeface="+mj-lt"/>
              <a:buAutoNum type="alphaLcPeriod"/>
            </a:pPr>
            <a:r>
              <a:rPr lang="en-US" sz="1100" dirty="0"/>
              <a:t>Click Lines </a:t>
            </a:r>
            <a:r>
              <a:rPr lang="en-US" sz="1100" dirty="0" smtClean="0"/>
              <a:t>button.</a:t>
            </a:r>
            <a:endParaRPr lang="en-US" sz="1200" dirty="0"/>
          </a:p>
          <a:p>
            <a:pPr marL="672976" lvl="1" indent="-224325">
              <a:buFont typeface="+mj-lt"/>
              <a:buAutoNum type="alphaLcPeriod"/>
            </a:pPr>
            <a:r>
              <a:rPr lang="en-US" sz="1100" dirty="0"/>
              <a:t>Enter first selection from dropdown under </a:t>
            </a:r>
            <a:r>
              <a:rPr lang="en-US" sz="1100" dirty="0" smtClean="0"/>
              <a:t>Account.</a:t>
            </a:r>
            <a:endParaRPr lang="en-US" sz="1200" dirty="0"/>
          </a:p>
          <a:p>
            <a:pPr marL="672976" lvl="1" indent="-224325">
              <a:buFont typeface="+mj-lt"/>
              <a:buAutoNum type="alphaLcPeriod"/>
            </a:pPr>
            <a:r>
              <a:rPr lang="en-US" sz="1100" dirty="0"/>
              <a:t>Enter $100.00 in </a:t>
            </a:r>
            <a:r>
              <a:rPr lang="en-US" sz="1100" dirty="0" smtClean="0"/>
              <a:t>Credit.</a:t>
            </a:r>
            <a:endParaRPr lang="en-US" sz="1200" dirty="0"/>
          </a:p>
          <a:p>
            <a:pPr marL="672976" lvl="1" indent="-224325">
              <a:buFont typeface="+mj-lt"/>
              <a:buAutoNum type="alphaLcPeriod"/>
            </a:pPr>
            <a:r>
              <a:rPr lang="en-US" sz="1100" dirty="0"/>
              <a:t>Enter second selection from dropdown under Offset Account </a:t>
            </a:r>
            <a:r>
              <a:rPr lang="en-US" sz="1100" dirty="0" smtClean="0"/>
              <a:t>.</a:t>
            </a:r>
            <a:endParaRPr lang="en-US" sz="1200" dirty="0"/>
          </a:p>
          <a:p>
            <a:pPr marL="672976" lvl="1" indent="-224325">
              <a:buFont typeface="+mj-lt"/>
              <a:buAutoNum type="alphaLcPeriod"/>
            </a:pPr>
            <a:r>
              <a:rPr lang="en-US" sz="1100" dirty="0"/>
              <a:t>Click </a:t>
            </a:r>
            <a:r>
              <a:rPr lang="en-US" sz="1100" dirty="0" smtClean="0"/>
              <a:t>Post&gt;Post.</a:t>
            </a:r>
            <a:endParaRPr lang="en-US" sz="1200" dirty="0"/>
          </a:p>
          <a:p>
            <a:pPr marL="224325" indent="-224325">
              <a:buFont typeface="+mj-lt"/>
              <a:buAutoNum type="arabicPeriod" startAt="8"/>
            </a:pPr>
            <a:r>
              <a:rPr lang="en-US" sz="1100" dirty="0"/>
              <a:t>Once done, click the “Stop trace” button in Tracing Cockpit</a:t>
            </a:r>
            <a:r>
              <a:rPr lang="en-US" sz="1100" dirty="0" smtClean="0"/>
              <a:t>.</a:t>
            </a:r>
            <a:endParaRPr lang="en-US" sz="1200"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75969317"/>
              </p:ext>
            </p:extLst>
          </p:nvPr>
        </p:nvGraphicFramePr>
        <p:xfrm>
          <a:off x="976449" y="3307253"/>
          <a:ext cx="4905103" cy="2608790"/>
        </p:xfrm>
        <a:graphic>
          <a:graphicData uri="http://schemas.openxmlformats.org/drawingml/2006/table">
            <a:tbl>
              <a:tblPr firstRow="1" firstCol="1" bandRow="1">
                <a:tableStyleId>{5C22544A-7EE6-4342-B048-85BDC9FD1C3A}</a:tableStyleId>
              </a:tblPr>
              <a:tblGrid>
                <a:gridCol w="704426"/>
                <a:gridCol w="4200677"/>
              </a:tblGrid>
              <a:tr h="209862">
                <a:tc>
                  <a:txBody>
                    <a:bodyPr/>
                    <a:lstStyle/>
                    <a:p>
                      <a:pPr marL="0" marR="0"/>
                      <a:r>
                        <a:rPr lang="en-US" sz="1000" dirty="0">
                          <a:effectLst/>
                        </a:rPr>
                        <a:t>Button </a:t>
                      </a:r>
                      <a:endParaRPr lang="en-US" sz="1000" dirty="0">
                        <a:effectLst/>
                        <a:latin typeface="Segoe UI" pitchFamily="34" charset="0"/>
                        <a:ea typeface="Times New Roman"/>
                        <a:cs typeface="Segoe UI" pitchFamily="34" charset="0"/>
                      </a:endParaRPr>
                    </a:p>
                  </a:txBody>
                  <a:tcPr marL="37272" marR="37272" marT="37475" marB="37475"/>
                </a:tc>
                <a:tc>
                  <a:txBody>
                    <a:bodyPr/>
                    <a:lstStyle/>
                    <a:p>
                      <a:pPr marL="0" marR="0"/>
                      <a:r>
                        <a:rPr lang="en-US" sz="1000" dirty="0">
                          <a:effectLst/>
                        </a:rPr>
                        <a:t>Description </a:t>
                      </a:r>
                      <a:endParaRPr lang="en-US" sz="1000" dirty="0">
                        <a:effectLst/>
                        <a:latin typeface="Segoe UI" pitchFamily="34" charset="0"/>
                        <a:ea typeface="Times New Roman"/>
                        <a:cs typeface="Segoe UI" pitchFamily="34" charset="0"/>
                      </a:endParaRPr>
                    </a:p>
                  </a:txBody>
                  <a:tcPr marL="37272" marR="37272" marT="37475" marB="37475"/>
                </a:tc>
              </a:tr>
              <a:tr h="546391">
                <a:tc>
                  <a:txBody>
                    <a:bodyPr/>
                    <a:lstStyle/>
                    <a:p>
                      <a:pPr marL="9525" marR="9525">
                        <a:lnSpc>
                          <a:spcPct val="140000"/>
                        </a:lnSpc>
                        <a:spcBef>
                          <a:spcPts val="0"/>
                        </a:spcBef>
                        <a:spcAft>
                          <a:spcPts val="0"/>
                        </a:spcAft>
                      </a:pPr>
                      <a:r>
                        <a:rPr lang="en-US" sz="1000">
                          <a:effectLst/>
                        </a:rPr>
                        <a:t>Start trace</a:t>
                      </a:r>
                      <a:endParaRPr lang="en-US" sz="1000">
                        <a:effectLst/>
                        <a:latin typeface="Segoe UI" pitchFamily="34" charset="0"/>
                        <a:ea typeface="Times New Roman"/>
                        <a:cs typeface="Segoe UI" pitchFamily="34" charset="0"/>
                      </a:endParaRPr>
                    </a:p>
                  </a:txBody>
                  <a:tcPr marL="37272" marR="37272" marT="84320" marB="84320"/>
                </a:tc>
                <a:tc>
                  <a:txBody>
                    <a:bodyPr/>
                    <a:lstStyle/>
                    <a:p>
                      <a:pPr marL="9525" marR="9525">
                        <a:lnSpc>
                          <a:spcPct val="140000"/>
                        </a:lnSpc>
                        <a:spcBef>
                          <a:spcPts val="0"/>
                        </a:spcBef>
                        <a:spcAft>
                          <a:spcPts val="0"/>
                        </a:spcAft>
                      </a:pPr>
                      <a:r>
                        <a:rPr lang="en-US" sz="1000" dirty="0">
                          <a:effectLst/>
                        </a:rPr>
                        <a:t>Start the trace. After you click this button, specify the name of the trace file in the Save Trace As dialog box. </a:t>
                      </a:r>
                      <a:endParaRPr lang="en-US" sz="1000" dirty="0">
                        <a:effectLst/>
                        <a:latin typeface="Segoe UI" pitchFamily="34" charset="0"/>
                        <a:ea typeface="Times New Roman"/>
                        <a:cs typeface="Segoe UI" pitchFamily="34" charset="0"/>
                      </a:endParaRPr>
                    </a:p>
                  </a:txBody>
                  <a:tcPr marL="37272" marR="37272" marT="84320" marB="84320"/>
                </a:tc>
              </a:tr>
              <a:tr h="546391">
                <a:tc>
                  <a:txBody>
                    <a:bodyPr/>
                    <a:lstStyle/>
                    <a:p>
                      <a:pPr marL="9525" marR="9525">
                        <a:lnSpc>
                          <a:spcPct val="140000"/>
                        </a:lnSpc>
                        <a:spcBef>
                          <a:spcPts val="0"/>
                        </a:spcBef>
                        <a:spcAft>
                          <a:spcPts val="0"/>
                        </a:spcAft>
                      </a:pPr>
                      <a:r>
                        <a:rPr lang="en-US" sz="1000">
                          <a:effectLst/>
                        </a:rPr>
                        <a:t>Stop trace</a:t>
                      </a:r>
                      <a:endParaRPr lang="en-US" sz="1000">
                        <a:effectLst/>
                        <a:latin typeface="Segoe UI" pitchFamily="34" charset="0"/>
                        <a:ea typeface="Times New Roman"/>
                        <a:cs typeface="Segoe UI" pitchFamily="34" charset="0"/>
                      </a:endParaRPr>
                    </a:p>
                  </a:txBody>
                  <a:tcPr marL="37272" marR="37272" marT="84320" marB="84320"/>
                </a:tc>
                <a:tc>
                  <a:txBody>
                    <a:bodyPr/>
                    <a:lstStyle/>
                    <a:p>
                      <a:pPr marL="9525" marR="9525">
                        <a:lnSpc>
                          <a:spcPct val="140000"/>
                        </a:lnSpc>
                        <a:spcBef>
                          <a:spcPts val="0"/>
                        </a:spcBef>
                        <a:spcAft>
                          <a:spcPts val="0"/>
                        </a:spcAft>
                      </a:pPr>
                      <a:r>
                        <a:rPr lang="en-US" sz="1000" dirty="0">
                          <a:effectLst/>
                        </a:rPr>
                        <a:t>Stop the trace, and save the trace file. You can open the trace file later by selecting the trace in the list and then clicking Open trace. </a:t>
                      </a:r>
                      <a:endParaRPr lang="en-US" sz="1000" dirty="0">
                        <a:effectLst/>
                        <a:latin typeface="Segoe UI" pitchFamily="34" charset="0"/>
                        <a:ea typeface="Times New Roman"/>
                        <a:cs typeface="Segoe UI" pitchFamily="34" charset="0"/>
                      </a:endParaRPr>
                    </a:p>
                  </a:txBody>
                  <a:tcPr marL="37272" marR="37272" marT="84320" marB="84320"/>
                </a:tc>
              </a:tr>
              <a:tr h="546391">
                <a:tc>
                  <a:txBody>
                    <a:bodyPr/>
                    <a:lstStyle/>
                    <a:p>
                      <a:pPr marL="9525" marR="9525">
                        <a:lnSpc>
                          <a:spcPct val="140000"/>
                        </a:lnSpc>
                        <a:spcBef>
                          <a:spcPts val="0"/>
                        </a:spcBef>
                        <a:spcAft>
                          <a:spcPts val="0"/>
                        </a:spcAft>
                      </a:pPr>
                      <a:r>
                        <a:rPr lang="en-US" sz="1000">
                          <a:effectLst/>
                        </a:rPr>
                        <a:t>Cancel trace</a:t>
                      </a:r>
                      <a:endParaRPr lang="en-US" sz="1000">
                        <a:effectLst/>
                        <a:latin typeface="Segoe UI" pitchFamily="34" charset="0"/>
                        <a:ea typeface="Times New Roman"/>
                        <a:cs typeface="Segoe UI" pitchFamily="34" charset="0"/>
                      </a:endParaRPr>
                    </a:p>
                  </a:txBody>
                  <a:tcPr marL="37272" marR="37272" marT="84320" marB="84320"/>
                </a:tc>
                <a:tc>
                  <a:txBody>
                    <a:bodyPr/>
                    <a:lstStyle/>
                    <a:p>
                      <a:pPr marL="9525" marR="9525">
                        <a:lnSpc>
                          <a:spcPct val="140000"/>
                        </a:lnSpc>
                        <a:spcBef>
                          <a:spcPts val="0"/>
                        </a:spcBef>
                        <a:spcAft>
                          <a:spcPts val="0"/>
                        </a:spcAft>
                      </a:pPr>
                      <a:r>
                        <a:rPr lang="en-US" sz="1000" dirty="0">
                          <a:effectLst/>
                        </a:rPr>
                        <a:t>Cancel the trace, and delete the current trace file. </a:t>
                      </a:r>
                      <a:endParaRPr lang="en-US" sz="1000" dirty="0">
                        <a:effectLst/>
                        <a:latin typeface="Segoe UI" pitchFamily="34" charset="0"/>
                        <a:ea typeface="Times New Roman"/>
                        <a:cs typeface="Segoe UI" pitchFamily="34" charset="0"/>
                      </a:endParaRPr>
                    </a:p>
                  </a:txBody>
                  <a:tcPr marL="37272" marR="37272" marT="84320" marB="84320"/>
                </a:tc>
              </a:tr>
              <a:tr h="546391">
                <a:tc>
                  <a:txBody>
                    <a:bodyPr/>
                    <a:lstStyle/>
                    <a:p>
                      <a:pPr marL="9525" marR="9525">
                        <a:lnSpc>
                          <a:spcPct val="140000"/>
                        </a:lnSpc>
                        <a:spcBef>
                          <a:spcPts val="0"/>
                        </a:spcBef>
                        <a:spcAft>
                          <a:spcPts val="0"/>
                        </a:spcAft>
                      </a:pPr>
                      <a:r>
                        <a:rPr lang="en-US" sz="1000">
                          <a:effectLst/>
                        </a:rPr>
                        <a:t>Open trace</a:t>
                      </a:r>
                      <a:endParaRPr lang="en-US" sz="1000">
                        <a:effectLst/>
                        <a:latin typeface="Segoe UI" pitchFamily="34" charset="0"/>
                        <a:ea typeface="Times New Roman"/>
                        <a:cs typeface="Segoe UI" pitchFamily="34" charset="0"/>
                      </a:endParaRPr>
                    </a:p>
                  </a:txBody>
                  <a:tcPr marL="37272" marR="37272" marT="84320" marB="84320"/>
                </a:tc>
                <a:tc>
                  <a:txBody>
                    <a:bodyPr/>
                    <a:lstStyle/>
                    <a:p>
                      <a:pPr marL="9525" marR="9525">
                        <a:lnSpc>
                          <a:spcPct val="140000"/>
                        </a:lnSpc>
                        <a:spcBef>
                          <a:spcPts val="0"/>
                        </a:spcBef>
                        <a:spcAft>
                          <a:spcPts val="0"/>
                        </a:spcAft>
                      </a:pPr>
                      <a:r>
                        <a:rPr lang="en-US" sz="1000" dirty="0">
                          <a:effectLst/>
                        </a:rPr>
                        <a:t>Open the selected trace in the Microsoft Dynamics AX Trace Parser, if the Trace Parser is installed. </a:t>
                      </a:r>
                      <a:endParaRPr lang="en-US" sz="1000" dirty="0">
                        <a:effectLst/>
                        <a:latin typeface="Segoe UI" pitchFamily="34" charset="0"/>
                        <a:ea typeface="Times New Roman"/>
                        <a:cs typeface="Segoe UI" pitchFamily="34" charset="0"/>
                      </a:endParaRPr>
                    </a:p>
                  </a:txBody>
                  <a:tcPr marL="37272" marR="37272" marT="84320" marB="84320"/>
                </a:tc>
              </a:tr>
            </a:tbl>
          </a:graphicData>
        </a:graphic>
      </p:graphicFrame>
    </p:spTree>
    <p:extLst>
      <p:ext uri="{BB962C8B-B14F-4D97-AF65-F5344CB8AC3E}">
        <p14:creationId xmlns:p14="http://schemas.microsoft.com/office/powerpoint/2010/main" val="2112989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
        <p:nvSpPr>
          <p:cNvPr id="7" name="Rectangle 1"/>
          <p:cNvSpPr>
            <a:spLocks noChangeArrowheads="1"/>
          </p:cNvSpPr>
          <p:nvPr/>
        </p:nvSpPr>
        <p:spPr bwMode="auto">
          <a:xfrm>
            <a:off x="1267239" y="2488653"/>
            <a:ext cx="219685" cy="259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730" tIns="44865" rIns="89730" bIns="44865" numCol="1" anchor="ctr" anchorCtr="0" compatLnSpc="1">
            <a:prstTxWarp prst="textNoShape">
              <a:avLst/>
            </a:prstTxWarp>
            <a:spAutoFit/>
          </a:bodyPr>
          <a:lstStyle/>
          <a:p>
            <a:pPr defTabSz="897301" fontAlgn="base">
              <a:spcBef>
                <a:spcPct val="0"/>
              </a:spcBef>
              <a:spcAft>
                <a:spcPct val="0"/>
              </a:spcAft>
            </a:pPr>
            <a:r>
              <a:rPr lang="en-US" sz="1100">
                <a:latin typeface="Arial" pitchFamily="34" charset="0"/>
                <a:ea typeface="Times New Roman" pitchFamily="18" charset="0"/>
                <a:cs typeface="Arial" pitchFamily="34" charset="0"/>
              </a:rPr>
              <a:t> </a:t>
            </a:r>
            <a:endParaRPr lang="en-US">
              <a:latin typeface="Arial" pitchFamily="34" charset="0"/>
              <a:cs typeface="Arial" pitchFamily="34" charset="0"/>
            </a:endParaRPr>
          </a:p>
        </p:txBody>
      </p:sp>
      <p:sp>
        <p:nvSpPr>
          <p:cNvPr id="5" name="Slide Image Placeholder 4"/>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r>
              <a:rPr lang="en-US" b="1" dirty="0"/>
              <a:t>Procedure: Analyze Trace Files</a:t>
            </a:r>
          </a:p>
          <a:p>
            <a:pPr lvl="0"/>
            <a:r>
              <a:rPr lang="en-US" dirty="0"/>
              <a:t>Within the Tracing cockpit, select the </a:t>
            </a:r>
            <a:r>
              <a:rPr lang="en-US" dirty="0" err="1"/>
              <a:t>GenJrnlTrace.etl</a:t>
            </a:r>
            <a:r>
              <a:rPr lang="en-US" dirty="0"/>
              <a:t> that you just created in the previous procedure.</a:t>
            </a:r>
          </a:p>
          <a:p>
            <a:pPr marL="224325" indent="-224325">
              <a:buFont typeface="+mj-lt"/>
              <a:buAutoNum type="arabicPeriod"/>
            </a:pPr>
            <a:r>
              <a:rPr lang="en-US" dirty="0"/>
              <a:t>Click </a:t>
            </a:r>
            <a:r>
              <a:rPr lang="en-US" b="1" dirty="0"/>
              <a:t>Open Trace.</a:t>
            </a:r>
            <a:endParaRPr lang="en-US" dirty="0"/>
          </a:p>
          <a:p>
            <a:pPr marL="224325" indent="-224325">
              <a:buFont typeface="+mj-lt"/>
              <a:buAutoNum type="arabicPeriod"/>
            </a:pPr>
            <a:r>
              <a:rPr lang="en-US" dirty="0"/>
              <a:t>Trace Parser displays the overview of the imported trace.  The overview gives users quick ideas about the “hot spots” in the trace by showing the top-most expensive X++ method calls and SQL statements across all sessions.  You can check the “</a:t>
            </a:r>
            <a:r>
              <a:rPr lang="en-US" b="1" dirty="0"/>
              <a:t>Show summary across all sessions</a:t>
            </a:r>
            <a:r>
              <a:rPr lang="en-US" dirty="0"/>
              <a:t>” checkbox to display the overview of the trace across all sessions.</a:t>
            </a:r>
          </a:p>
          <a:p>
            <a:pPr marL="224325" indent="-224325">
              <a:buFont typeface="+mj-lt"/>
              <a:buAutoNum type="arabicPeriod"/>
            </a:pPr>
            <a:r>
              <a:rPr lang="en-US" dirty="0"/>
              <a:t>Select a session from the session list. </a:t>
            </a:r>
          </a:p>
        </p:txBody>
      </p:sp>
      <p:graphicFrame>
        <p:nvGraphicFramePr>
          <p:cNvPr id="10" name="Table 9"/>
          <p:cNvGraphicFramePr>
            <a:graphicFrameLocks noGrp="1"/>
          </p:cNvGraphicFramePr>
          <p:nvPr>
            <p:extLst>
              <p:ext uri="{D42A27DB-BD31-4B8C-83A1-F6EECF244321}">
                <p14:modId xmlns:p14="http://schemas.microsoft.com/office/powerpoint/2010/main" val="720818066"/>
              </p:ext>
            </p:extLst>
          </p:nvPr>
        </p:nvGraphicFramePr>
        <p:xfrm>
          <a:off x="921948" y="5954400"/>
          <a:ext cx="5014105" cy="2621280"/>
        </p:xfrm>
        <a:graphic>
          <a:graphicData uri="http://schemas.openxmlformats.org/drawingml/2006/table">
            <a:tbl>
              <a:tblPr firstRow="1" firstCol="1" bandRow="1">
                <a:tableStyleId>{5C22544A-7EE6-4342-B048-85BDC9FD1C3A}</a:tableStyleId>
              </a:tblPr>
              <a:tblGrid>
                <a:gridCol w="720080"/>
                <a:gridCol w="4294025"/>
              </a:tblGrid>
              <a:tr h="199905">
                <a:tc>
                  <a:txBody>
                    <a:bodyPr/>
                    <a:lstStyle/>
                    <a:p>
                      <a:pPr marL="0" marR="0"/>
                      <a:r>
                        <a:rPr lang="en-US" sz="1000" dirty="0" smtClean="0">
                          <a:effectLst/>
                        </a:rPr>
                        <a:t>Button</a:t>
                      </a:r>
                      <a:endParaRPr lang="en-US" sz="1000" dirty="0">
                        <a:effectLst/>
                        <a:latin typeface="Segoe UI" pitchFamily="34" charset="0"/>
                        <a:ea typeface="Times New Roman"/>
                        <a:cs typeface="Segoe UI" pitchFamily="34" charset="0"/>
                      </a:endParaRPr>
                    </a:p>
                  </a:txBody>
                  <a:tcPr marL="38100" marR="38100" marT="38100" marB="38100"/>
                </a:tc>
                <a:tc>
                  <a:txBody>
                    <a:bodyPr/>
                    <a:lstStyle/>
                    <a:p>
                      <a:pPr marL="0" marR="0"/>
                      <a:r>
                        <a:rPr lang="en-US" sz="1000" dirty="0">
                          <a:effectLst/>
                        </a:rPr>
                        <a:t>Description </a:t>
                      </a:r>
                      <a:endParaRPr lang="en-US" sz="1000" dirty="0">
                        <a:effectLst/>
                        <a:latin typeface="Segoe UI" pitchFamily="34" charset="0"/>
                        <a:ea typeface="Times New Roman"/>
                        <a:cs typeface="Segoe UI" pitchFamily="34" charset="0"/>
                      </a:endParaRPr>
                    </a:p>
                  </a:txBody>
                  <a:tcPr marL="38100" marR="38100" marT="38100" marB="38100"/>
                </a:tc>
              </a:tr>
              <a:tr h="508337">
                <a:tc>
                  <a:txBody>
                    <a:bodyPr/>
                    <a:lstStyle/>
                    <a:p>
                      <a:pPr marL="9525" marR="9525">
                        <a:lnSpc>
                          <a:spcPct val="140000"/>
                        </a:lnSpc>
                        <a:spcBef>
                          <a:spcPts val="0"/>
                        </a:spcBef>
                        <a:spcAft>
                          <a:spcPts val="0"/>
                        </a:spcAft>
                      </a:pPr>
                      <a:r>
                        <a:rPr lang="en-US" sz="1000">
                          <a:effectLst/>
                        </a:rPr>
                        <a:t>Start trace</a:t>
                      </a:r>
                      <a:endParaRPr lang="en-US" sz="1000">
                        <a:effectLst/>
                        <a:latin typeface="Segoe UI" pitchFamily="34" charset="0"/>
                        <a:ea typeface="Times New Roman"/>
                        <a:cs typeface="Segoe UI" pitchFamily="34" charset="0"/>
                      </a:endParaRPr>
                    </a:p>
                  </a:txBody>
                  <a:tcPr marL="38100" marR="38100" marT="85725" marB="85725"/>
                </a:tc>
                <a:tc>
                  <a:txBody>
                    <a:bodyPr/>
                    <a:lstStyle/>
                    <a:p>
                      <a:pPr marL="9525" marR="9525">
                        <a:lnSpc>
                          <a:spcPct val="140000"/>
                        </a:lnSpc>
                        <a:spcBef>
                          <a:spcPts val="0"/>
                        </a:spcBef>
                        <a:spcAft>
                          <a:spcPts val="0"/>
                        </a:spcAft>
                      </a:pPr>
                      <a:r>
                        <a:rPr lang="en-US" sz="1000" dirty="0">
                          <a:effectLst/>
                        </a:rPr>
                        <a:t>Start the trace. After you click this button, specify the name of the trace file in the Save Trace As dialog box. </a:t>
                      </a:r>
                      <a:endParaRPr lang="en-US" sz="1000" dirty="0">
                        <a:effectLst/>
                        <a:latin typeface="Segoe UI" pitchFamily="34" charset="0"/>
                        <a:ea typeface="Times New Roman"/>
                        <a:cs typeface="Segoe UI" pitchFamily="34" charset="0"/>
                      </a:endParaRPr>
                    </a:p>
                  </a:txBody>
                  <a:tcPr marL="38100" marR="38100" marT="85725" marB="85725"/>
                </a:tc>
              </a:tr>
              <a:tr h="508337">
                <a:tc>
                  <a:txBody>
                    <a:bodyPr/>
                    <a:lstStyle/>
                    <a:p>
                      <a:pPr marL="9525" marR="9525">
                        <a:lnSpc>
                          <a:spcPct val="140000"/>
                        </a:lnSpc>
                        <a:spcBef>
                          <a:spcPts val="0"/>
                        </a:spcBef>
                        <a:spcAft>
                          <a:spcPts val="0"/>
                        </a:spcAft>
                      </a:pPr>
                      <a:r>
                        <a:rPr lang="en-US" sz="1000">
                          <a:effectLst/>
                        </a:rPr>
                        <a:t>Stop trace</a:t>
                      </a:r>
                      <a:endParaRPr lang="en-US" sz="1000">
                        <a:effectLst/>
                        <a:latin typeface="Segoe UI" pitchFamily="34" charset="0"/>
                        <a:ea typeface="Times New Roman"/>
                        <a:cs typeface="Segoe UI" pitchFamily="34" charset="0"/>
                      </a:endParaRPr>
                    </a:p>
                  </a:txBody>
                  <a:tcPr marL="38100" marR="38100" marT="85725" marB="85725"/>
                </a:tc>
                <a:tc>
                  <a:txBody>
                    <a:bodyPr/>
                    <a:lstStyle/>
                    <a:p>
                      <a:pPr marL="9525" marR="9525">
                        <a:lnSpc>
                          <a:spcPct val="140000"/>
                        </a:lnSpc>
                        <a:spcBef>
                          <a:spcPts val="0"/>
                        </a:spcBef>
                        <a:spcAft>
                          <a:spcPts val="0"/>
                        </a:spcAft>
                      </a:pPr>
                      <a:r>
                        <a:rPr lang="en-US" sz="1000" dirty="0">
                          <a:effectLst/>
                        </a:rPr>
                        <a:t>Stop the trace, and save the trace file. You can open the trace file later by selecting the trace in the list and then clicking Open trace. </a:t>
                      </a:r>
                      <a:endParaRPr lang="en-US" sz="1000" dirty="0">
                        <a:effectLst/>
                        <a:latin typeface="Segoe UI" pitchFamily="34" charset="0"/>
                        <a:ea typeface="Times New Roman"/>
                        <a:cs typeface="Segoe UI" pitchFamily="34" charset="0"/>
                      </a:endParaRPr>
                    </a:p>
                  </a:txBody>
                  <a:tcPr marL="38100" marR="38100" marT="85725" marB="85725"/>
                </a:tc>
              </a:tr>
              <a:tr h="508337">
                <a:tc>
                  <a:txBody>
                    <a:bodyPr/>
                    <a:lstStyle/>
                    <a:p>
                      <a:pPr marL="9525" marR="9525">
                        <a:lnSpc>
                          <a:spcPct val="140000"/>
                        </a:lnSpc>
                        <a:spcBef>
                          <a:spcPts val="0"/>
                        </a:spcBef>
                        <a:spcAft>
                          <a:spcPts val="0"/>
                        </a:spcAft>
                      </a:pPr>
                      <a:r>
                        <a:rPr lang="en-US" sz="1000">
                          <a:effectLst/>
                        </a:rPr>
                        <a:t>Cancel trace</a:t>
                      </a:r>
                      <a:endParaRPr lang="en-US" sz="1000">
                        <a:effectLst/>
                        <a:latin typeface="Segoe UI" pitchFamily="34" charset="0"/>
                        <a:ea typeface="Times New Roman"/>
                        <a:cs typeface="Segoe UI" pitchFamily="34" charset="0"/>
                      </a:endParaRPr>
                    </a:p>
                  </a:txBody>
                  <a:tcPr marL="38100" marR="38100" marT="85725" marB="85725"/>
                </a:tc>
                <a:tc>
                  <a:txBody>
                    <a:bodyPr/>
                    <a:lstStyle/>
                    <a:p>
                      <a:pPr marL="9525" marR="9525">
                        <a:lnSpc>
                          <a:spcPct val="140000"/>
                        </a:lnSpc>
                        <a:spcBef>
                          <a:spcPts val="0"/>
                        </a:spcBef>
                        <a:spcAft>
                          <a:spcPts val="0"/>
                        </a:spcAft>
                      </a:pPr>
                      <a:r>
                        <a:rPr lang="en-US" sz="1000" dirty="0">
                          <a:effectLst/>
                        </a:rPr>
                        <a:t>Cancel the trace, and delete the current trace file. </a:t>
                      </a:r>
                      <a:endParaRPr lang="en-US" sz="1000" dirty="0">
                        <a:effectLst/>
                        <a:latin typeface="Segoe UI" pitchFamily="34" charset="0"/>
                        <a:ea typeface="Times New Roman"/>
                        <a:cs typeface="Segoe UI" pitchFamily="34" charset="0"/>
                      </a:endParaRPr>
                    </a:p>
                  </a:txBody>
                  <a:tcPr marL="38100" marR="38100" marT="85725" marB="85725"/>
                </a:tc>
              </a:tr>
              <a:tr h="527396">
                <a:tc>
                  <a:txBody>
                    <a:bodyPr/>
                    <a:lstStyle/>
                    <a:p>
                      <a:pPr marL="9525" marR="9525">
                        <a:lnSpc>
                          <a:spcPct val="140000"/>
                        </a:lnSpc>
                        <a:spcBef>
                          <a:spcPts val="0"/>
                        </a:spcBef>
                        <a:spcAft>
                          <a:spcPts val="0"/>
                        </a:spcAft>
                      </a:pPr>
                      <a:r>
                        <a:rPr lang="en-US" sz="1000" dirty="0">
                          <a:effectLst/>
                        </a:rPr>
                        <a:t>Open trace</a:t>
                      </a:r>
                      <a:endParaRPr lang="en-US" sz="1000" dirty="0">
                        <a:effectLst/>
                        <a:latin typeface="Segoe UI" pitchFamily="34" charset="0"/>
                        <a:ea typeface="Times New Roman"/>
                        <a:cs typeface="Segoe UI" pitchFamily="34" charset="0"/>
                      </a:endParaRPr>
                    </a:p>
                  </a:txBody>
                  <a:tcPr marL="38100" marR="38100" marT="85725" marB="85725"/>
                </a:tc>
                <a:tc>
                  <a:txBody>
                    <a:bodyPr/>
                    <a:lstStyle/>
                    <a:p>
                      <a:pPr marL="9525" marR="9525">
                        <a:lnSpc>
                          <a:spcPct val="140000"/>
                        </a:lnSpc>
                        <a:spcBef>
                          <a:spcPts val="0"/>
                        </a:spcBef>
                        <a:spcAft>
                          <a:spcPts val="0"/>
                        </a:spcAft>
                      </a:pPr>
                      <a:r>
                        <a:rPr lang="en-US" sz="1000" dirty="0">
                          <a:effectLst/>
                        </a:rPr>
                        <a:t>Open the selected trace in the Microsoft Dynamics AX Trace Parser, if the Trace Parser is installed. </a:t>
                      </a:r>
                      <a:endParaRPr lang="en-US" sz="1000" dirty="0">
                        <a:effectLst/>
                        <a:latin typeface="Segoe UI" pitchFamily="34" charset="0"/>
                        <a:ea typeface="Times New Roman"/>
                        <a:cs typeface="Segoe UI" pitchFamily="34" charset="0"/>
                      </a:endParaRPr>
                    </a:p>
                  </a:txBody>
                  <a:tcPr marL="38100" marR="38100" marT="85725" marB="85725"/>
                </a:tc>
              </a:tr>
            </a:tbl>
          </a:graphicData>
        </a:graphic>
      </p:graphicFrame>
    </p:spTree>
    <p:extLst>
      <p:ext uri="{BB962C8B-B14F-4D97-AF65-F5344CB8AC3E}">
        <p14:creationId xmlns:p14="http://schemas.microsoft.com/office/powerpoint/2010/main" val="1772582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pic>
        <p:nvPicPr>
          <p:cNvPr id="5" name="Picture 4" descr="http://blogs.msdn.com/resized-image.ashx/__size/550x0/__key/communityserver-blogs-components-weblogfiles/00-00-00-93-82/5355.fig3.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1318177" y="4117725"/>
            <a:ext cx="4221646" cy="2683239"/>
          </a:xfrm>
          <a:prstGeom prst="rect">
            <a:avLst/>
          </a:prstGeom>
          <a:noFill/>
          <a:ln>
            <a:solidFill>
              <a:schemeClr val="accent1"/>
            </a:solidFill>
          </a:ln>
        </p:spPr>
      </p:pic>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437248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Performance Analyzer for Microsoft Dynamics allows you to capture performance data. The Performance Analyzer consists of several components which are installed on multiple servers.</a:t>
            </a:r>
          </a:p>
          <a:p>
            <a:pPr marL="168244" indent="-168244">
              <a:buFont typeface="Arial" pitchFamily="34" charset="0"/>
              <a:buChar char="•"/>
            </a:pPr>
            <a:r>
              <a:rPr lang="en-US" b="1" dirty="0"/>
              <a:t>Performance Database</a:t>
            </a:r>
            <a:r>
              <a:rPr lang="en-US" dirty="0"/>
              <a:t>: The </a:t>
            </a:r>
            <a:r>
              <a:rPr lang="en-US" dirty="0" err="1"/>
              <a:t>DynamicsPerf</a:t>
            </a:r>
            <a:r>
              <a:rPr lang="en-US" dirty="0"/>
              <a:t> database is created and deployed on the Database Server and captures the system configuration and performance data. Configurations include SQL configurations, Database configurations, and file configurations while performance data includes index statistics and query statistics</a:t>
            </a:r>
          </a:p>
          <a:p>
            <a:pPr marL="168244" indent="-168244">
              <a:buFont typeface="Arial" pitchFamily="34" charset="0"/>
              <a:buChar char="•"/>
            </a:pPr>
            <a:r>
              <a:rPr lang="en-US" b="1" dirty="0"/>
              <a:t>Windows Performance Counters</a:t>
            </a:r>
            <a:r>
              <a:rPr lang="en-US" dirty="0"/>
              <a:t>: Performance counter templates are installed on the Database Server, AOS Server(s), Web Server(s), and Remote Desktop Server(s). The templates are enabled and produce performance counter log files which can be easily analyzed over time</a:t>
            </a:r>
          </a:p>
          <a:p>
            <a:pPr marL="168244" indent="-168244">
              <a:buFont typeface="Arial" pitchFamily="34" charset="0"/>
              <a:buChar char="•"/>
            </a:pPr>
            <a:r>
              <a:rPr lang="en-US" b="1" dirty="0"/>
              <a:t>Server-Side Tracing:</a:t>
            </a:r>
            <a:r>
              <a:rPr lang="en-US" dirty="0"/>
              <a:t>  Lightweight server-side tracing is enabled and generates trace files which capture important events such as blocking and deadlocks</a:t>
            </a:r>
          </a:p>
          <a:p>
            <a:pPr marL="168244" indent="-168244">
              <a:buFont typeface="Arial" pitchFamily="34" charset="0"/>
              <a:buChar char="•"/>
            </a:pPr>
            <a:r>
              <a:rPr lang="en-US" b="1" dirty="0"/>
              <a:t>AOT Metadata:</a:t>
            </a:r>
            <a:r>
              <a:rPr lang="en-US" dirty="0"/>
              <a:t> Important properties from the AOT are exported such as Table cache settings and Index settings</a:t>
            </a:r>
          </a:p>
          <a:p>
            <a:pPr marL="168244" indent="-168244">
              <a:buFont typeface="Arial" pitchFamily="34" charset="0"/>
              <a:buChar char="•"/>
            </a:pPr>
            <a:r>
              <a:rPr lang="en-US" b="1" dirty="0"/>
              <a:t>AOS Analysis:</a:t>
            </a:r>
            <a:r>
              <a:rPr lang="en-US" dirty="0"/>
              <a:t> This process dumps the local registry and event logs from the AOS Server(s) for analysis of important AOS configuration parameters and critical errors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5600604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Before you begin</a:t>
            </a:r>
          </a:p>
          <a:p>
            <a:r>
              <a:rPr lang="en-US" dirty="0"/>
              <a:t>Download and extract Performance Analyzer for Microsoft Dynamics from the following location: </a:t>
            </a:r>
            <a:r>
              <a:rPr lang="en-US" u="sng" dirty="0">
                <a:hlinkClick r:id="rId3"/>
              </a:rPr>
              <a:t>http://archive.msdn.microsoft.com/DynamicsPerf</a:t>
            </a:r>
            <a:endParaRPr lang="en-US" u="sng" dirty="0"/>
          </a:p>
          <a:p>
            <a:r>
              <a:rPr lang="en-US" b="1" dirty="0"/>
              <a:t>Scenario: Deploy Performance Analyzer</a:t>
            </a:r>
          </a:p>
          <a:p>
            <a:r>
              <a:rPr lang="en-US" dirty="0"/>
              <a:t>Simon, the Systems Implementer, wants to deploy Performance Analyzer on his production system to more proactively monitor and tune his </a:t>
            </a:r>
            <a:r>
              <a:rPr lang="en-US" dirty="0" smtClean="0"/>
              <a:t>Microsoft Dynamics AX </a:t>
            </a:r>
            <a:r>
              <a:rPr lang="en-US" dirty="0"/>
              <a:t>2012 system. </a:t>
            </a:r>
          </a:p>
          <a:p>
            <a:r>
              <a:rPr lang="en-US" b="1" dirty="0"/>
              <a:t>Procedure: Deploy and Configure Performance Database (</a:t>
            </a:r>
            <a:r>
              <a:rPr lang="en-US" b="1" dirty="0" err="1"/>
              <a:t>DynamicsPerf</a:t>
            </a:r>
            <a:r>
              <a:rPr lang="en-US" b="1" dirty="0"/>
              <a:t>)</a:t>
            </a:r>
          </a:p>
          <a:p>
            <a:pPr marL="224325" indent="-224325">
              <a:buFont typeface="+mj-lt"/>
              <a:buAutoNum type="arabicPeriod"/>
            </a:pPr>
            <a:r>
              <a:rPr lang="en-US" dirty="0"/>
              <a:t>Unzip the Performance Analyzer 1.16 for Microsoft Dynamics.zip file into a folder. </a:t>
            </a:r>
          </a:p>
          <a:p>
            <a:pPr marL="224325" indent="-224325">
              <a:buFont typeface="+mj-lt"/>
              <a:buAutoNum type="arabicPeriod"/>
            </a:pPr>
            <a:r>
              <a:rPr lang="en-US" dirty="0"/>
              <a:t>Open SQL Server Management Studio (SSMS). </a:t>
            </a:r>
          </a:p>
          <a:p>
            <a:pPr marL="224325" indent="-224325">
              <a:buFont typeface="+mj-lt"/>
              <a:buAutoNum type="arabicPeriod"/>
            </a:pPr>
            <a:r>
              <a:rPr lang="en-US" dirty="0"/>
              <a:t>Click </a:t>
            </a:r>
            <a:r>
              <a:rPr lang="en-US" b="1" dirty="0" smtClean="0"/>
              <a:t>File </a:t>
            </a:r>
            <a:r>
              <a:rPr lang="en-US" dirty="0" smtClean="0"/>
              <a:t>&gt; </a:t>
            </a:r>
            <a:r>
              <a:rPr lang="en-US" b="1" dirty="0" smtClean="0"/>
              <a:t>Open </a:t>
            </a:r>
            <a:r>
              <a:rPr lang="en-US" dirty="0" smtClean="0"/>
              <a:t>&gt; </a:t>
            </a:r>
            <a:r>
              <a:rPr lang="en-US" b="1" dirty="0"/>
              <a:t>Project/Solution</a:t>
            </a:r>
            <a:r>
              <a:rPr lang="en-US" dirty="0"/>
              <a:t>. </a:t>
            </a:r>
          </a:p>
          <a:p>
            <a:pPr marL="224325" indent="-224325">
              <a:buFont typeface="+mj-lt"/>
              <a:buAutoNum type="arabicPeriod"/>
            </a:pPr>
            <a:r>
              <a:rPr lang="en-US" dirty="0"/>
              <a:t>Select Performance Analyzer 1.16 for Microsoft </a:t>
            </a:r>
            <a:r>
              <a:rPr lang="en-US" dirty="0" err="1"/>
              <a:t>Dynamics.ssmsln</a:t>
            </a:r>
            <a:r>
              <a:rPr lang="en-US" dirty="0"/>
              <a:t> file.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407162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r>
              <a:rPr lang="en-US" dirty="0"/>
              <a:t>Rules are organized into modules that test conditions and raise messages. Modules consist of data collectors, transformations, and rules. A base set of modules and reports is distributed and installed with the framework. Modules can be exported and imported. For example, independent software vendors (ISVs) can develop modules based on their Microsoft Dynamics AX features, export the modules, and provide those modules to customers for import into the Diagnostic Framework. </a:t>
            </a:r>
          </a:p>
          <a:p>
            <a:r>
              <a:rPr lang="en-US" dirty="0"/>
              <a:t>Data can be collected from multiple sources, such as the Microsoft Dynamics AX database, Microsoft Windows Performance Monitor counters, Windows events, and Windows registry hives. Data is collected by using jobs that run either on predefined schedules or on demand. </a:t>
            </a:r>
          </a:p>
          <a:p>
            <a:r>
              <a:rPr lang="en-US" dirty="0"/>
              <a:t>The supported versions of Microsoft Dynamics AX include: </a:t>
            </a:r>
          </a:p>
          <a:p>
            <a:pPr marL="168244" indent="-168244">
              <a:buFont typeface="Arial" panose="020B0604020202020204" pitchFamily="34" charset="0"/>
              <a:buChar char="•"/>
            </a:pPr>
            <a:r>
              <a:rPr lang="en-US" dirty="0"/>
              <a:t>Microsoft Dynamics AX 2012 R2 </a:t>
            </a:r>
          </a:p>
          <a:p>
            <a:pPr marL="168244" indent="-168244">
              <a:buFont typeface="Arial" panose="020B0604020202020204" pitchFamily="34" charset="0"/>
              <a:buChar char="•"/>
            </a:pPr>
            <a:r>
              <a:rPr lang="en-US" dirty="0"/>
              <a:t>Microsoft Dynamics AX 2012 Feature Pack </a:t>
            </a:r>
          </a:p>
          <a:p>
            <a:pPr marL="168244" indent="-168244">
              <a:buFont typeface="Arial" panose="020B0604020202020204" pitchFamily="34" charset="0"/>
              <a:buChar char="•"/>
            </a:pPr>
            <a:r>
              <a:rPr lang="en-US" dirty="0"/>
              <a:t>Microsoft Dynamics AX 2012 </a:t>
            </a:r>
          </a:p>
          <a:p>
            <a:pPr marL="168244" indent="-168244">
              <a:buFont typeface="Arial" panose="020B0604020202020204" pitchFamily="34" charset="0"/>
              <a:buChar char="•"/>
            </a:pPr>
            <a:r>
              <a:rPr lang="en-US" dirty="0"/>
              <a:t>Microsoft Dynamics AX 2009 </a:t>
            </a:r>
          </a:p>
        </p:txBody>
      </p:sp>
    </p:spTree>
    <p:extLst>
      <p:ext uri="{BB962C8B-B14F-4D97-AF65-F5344CB8AC3E}">
        <p14:creationId xmlns:p14="http://schemas.microsoft.com/office/powerpoint/2010/main" val="4046693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3599270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1205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4</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3976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40</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4063295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41</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4063295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42</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648306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43</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361605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5</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46668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6</a:t>
            </a:fld>
            <a:endParaRPr lang="en-US" dirty="0"/>
          </a:p>
        </p:txBody>
      </p:sp>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7</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45723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8</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347585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9</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255899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with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
        <p:nvSpPr>
          <p:cNvPr id="5"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10846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hasCustomPrompt="1"/>
          </p:nvPr>
        </p:nvSpPr>
        <p:spPr>
          <a:xfrm>
            <a:off x="304800" y="166807"/>
            <a:ext cx="8534400" cy="690443"/>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891540"/>
            <a:ext cx="8534400" cy="387477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4857226"/>
            <a:ext cx="3657600" cy="27432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0"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2"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8001000" y="4828603"/>
            <a:ext cx="1143000" cy="314897"/>
          </a:xfrm>
          <a:prstGeom prst="rect">
            <a:avLst/>
          </a:prstGeom>
        </p:spPr>
      </p:pic>
    </p:spTree>
    <p:extLst>
      <p:ext uri="{BB962C8B-B14F-4D97-AF65-F5344CB8AC3E}">
        <p14:creationId xmlns:p14="http://schemas.microsoft.com/office/powerpoint/2010/main" val="12604380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3.6 Multimedia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645919"/>
            <a:ext cx="8138160" cy="75438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2468880"/>
            <a:ext cx="8046720" cy="226314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4857228"/>
            <a:ext cx="3657600" cy="273844"/>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960120"/>
            <a:ext cx="1295400" cy="28575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rPr>
              <a:t>Multimedia</a:t>
            </a:r>
          </a:p>
        </p:txBody>
      </p:sp>
      <p:pic>
        <p:nvPicPr>
          <p:cNvPr id="17"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8001000" y="4828603"/>
            <a:ext cx="1143000" cy="314897"/>
          </a:xfrm>
          <a:prstGeom prst="rect">
            <a:avLst/>
          </a:prstGeom>
        </p:spPr>
      </p:pic>
    </p:spTree>
    <p:extLst>
      <p:ext uri="{BB962C8B-B14F-4D97-AF65-F5344CB8AC3E}">
        <p14:creationId xmlns:p14="http://schemas.microsoft.com/office/powerpoint/2010/main" val="408581833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26" r:id="rId10"/>
    <p:sldLayoutId id="2147483815" r:id="rId11"/>
    <p:sldLayoutId id="2147483816" r:id="rId12"/>
    <p:sldLayoutId id="2147483772" r:id="rId13"/>
    <p:sldLayoutId id="2147483824" r:id="rId14"/>
    <p:sldLayoutId id="2147483825" r:id="rId15"/>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informationsource.dynamics.com/"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4283968" cy="1828800"/>
          </a:xfrm>
        </p:spPr>
        <p:txBody>
          <a:bodyPr>
            <a:normAutofit fontScale="90000"/>
          </a:bodyPr>
          <a:lstStyle/>
          <a:p>
            <a:r>
              <a:rPr lang="en-US" sz="2900" dirty="0" smtClean="0"/>
              <a:t>Microsoft Dynamics AX </a:t>
            </a:r>
            <a:r>
              <a:rPr lang="en-US" sz="2900" dirty="0"/>
              <a:t>2012 </a:t>
            </a:r>
            <a:r>
              <a:rPr lang="en-US" sz="2900" dirty="0" smtClean="0"/>
              <a:t>Administration </a:t>
            </a:r>
            <a:r>
              <a:rPr lang="en-US" sz="2900" dirty="0" smtClean="0"/>
              <a:t>Workshop</a:t>
            </a:r>
            <a:br>
              <a:rPr lang="en-US" sz="2900" dirty="0" smtClean="0"/>
            </a:br>
            <a:r>
              <a:rPr lang="en-US" dirty="0" smtClean="0"/>
              <a:t/>
            </a:r>
            <a:br>
              <a:rPr lang="en-US" dirty="0" smtClean="0"/>
            </a:br>
            <a:r>
              <a:rPr lang="en-US" sz="2200" dirty="0" smtClean="0"/>
              <a:t>Chapter 9: System Monitoring</a:t>
            </a:r>
            <a:endParaRPr lang="en-US" sz="2200" dirty="0"/>
          </a:p>
        </p:txBody>
      </p:sp>
      <p:sp>
        <p:nvSpPr>
          <p:cNvPr id="6" name="Text Placeholder 5"/>
          <p:cNvSpPr>
            <a:spLocks noGrp="1"/>
          </p:cNvSpPr>
          <p:nvPr>
            <p:ph type="body" sz="quarter" idx="16"/>
          </p:nvPr>
        </p:nvSpPr>
        <p:spPr/>
        <p:txBody>
          <a:bodyPr/>
          <a:lstStyle/>
          <a:p>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SQL Server Performance Thresholds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10</a:t>
            </a:fld>
            <a:endParaRPr lang="en-US" dirty="0"/>
          </a:p>
        </p:txBody>
      </p:sp>
      <p:sp>
        <p:nvSpPr>
          <p:cNvPr id="10" name="Content Placeholder 9"/>
          <p:cNvSpPr>
            <a:spLocks noGrp="1"/>
          </p:cNvSpPr>
          <p:nvPr>
            <p:ph sz="quarter" idx="13"/>
          </p:nvPr>
        </p:nvSpPr>
        <p:spPr/>
        <p:txBody>
          <a:bodyPr/>
          <a:lstStyle/>
          <a:p>
            <a:r>
              <a:rPr lang="en-US" dirty="0" smtClean="0"/>
              <a:t>SQL Server: Buffer Manager</a:t>
            </a:r>
          </a:p>
          <a:p>
            <a:pPr lvl="1"/>
            <a:r>
              <a:rPr lang="en-US" dirty="0" smtClean="0"/>
              <a:t>Buffer cache hit ratio – values below </a:t>
            </a:r>
            <a:r>
              <a:rPr lang="en-US" b="1" dirty="0" smtClean="0"/>
              <a:t>98% </a:t>
            </a:r>
            <a:r>
              <a:rPr lang="en-US" dirty="0" smtClean="0"/>
              <a:t>may indicate a memory bottleneck or inefficient data access (lots of scanning)</a:t>
            </a:r>
          </a:p>
          <a:p>
            <a:pPr lvl="1"/>
            <a:r>
              <a:rPr lang="en-US" dirty="0" smtClean="0"/>
              <a:t>Page life expectancy – values below </a:t>
            </a:r>
            <a:r>
              <a:rPr lang="en-US" b="1" dirty="0" smtClean="0"/>
              <a:t>300</a:t>
            </a:r>
            <a:r>
              <a:rPr lang="en-US" dirty="0" smtClean="0"/>
              <a:t> </a:t>
            </a:r>
            <a:r>
              <a:rPr lang="en-US" b="1" dirty="0" smtClean="0"/>
              <a:t>seconds</a:t>
            </a:r>
            <a:r>
              <a:rPr lang="en-US" dirty="0" smtClean="0"/>
              <a:t> may indicate a memory bottleneck or inefficient data access (lots of scanning). On large memory system (64+ GB), values should stay well above </a:t>
            </a:r>
            <a:r>
              <a:rPr lang="en-US" b="1" dirty="0" smtClean="0"/>
              <a:t>1200 seconds</a:t>
            </a:r>
            <a:endParaRPr lang="en-US" b="1" dirty="0"/>
          </a:p>
        </p:txBody>
      </p:sp>
    </p:spTree>
    <p:extLst>
      <p:ext uri="{BB962C8B-B14F-4D97-AF65-F5344CB8AC3E}">
        <p14:creationId xmlns:p14="http://schemas.microsoft.com/office/powerpoint/2010/main" val="739091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sz="1600" dirty="0" smtClean="0"/>
              <a:t>Microsoft Dynamics AX Management Pack for System Center Operations Manager (SCOM)</a:t>
            </a:r>
            <a:endParaRPr lang="en-US" sz="1600"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11</a:t>
            </a:fld>
            <a:endParaRPr lang="en-US" dirty="0"/>
          </a:p>
        </p:txBody>
      </p:sp>
      <p:sp>
        <p:nvSpPr>
          <p:cNvPr id="10" name="Content Placeholder 9"/>
          <p:cNvSpPr>
            <a:spLocks noGrp="1"/>
          </p:cNvSpPr>
          <p:nvPr>
            <p:ph sz="quarter" idx="13"/>
          </p:nvPr>
        </p:nvSpPr>
        <p:spPr/>
        <p:txBody>
          <a:bodyPr/>
          <a:lstStyle/>
          <a:p>
            <a:r>
              <a:rPr lang="en-US" dirty="0" smtClean="0"/>
              <a:t>Discovers the Microsoft Dynamics AX environment</a:t>
            </a:r>
          </a:p>
          <a:p>
            <a:r>
              <a:rPr lang="en-US" dirty="0" smtClean="0"/>
              <a:t>Monitors the servers and application</a:t>
            </a:r>
          </a:p>
          <a:p>
            <a:r>
              <a:rPr lang="en-US" dirty="0" smtClean="0"/>
              <a:t>Makes administrative tasks easier</a:t>
            </a:r>
          </a:p>
        </p:txBody>
      </p:sp>
    </p:spTree>
    <p:extLst>
      <p:ext uri="{BB962C8B-B14F-4D97-AF65-F5344CB8AC3E}">
        <p14:creationId xmlns:p14="http://schemas.microsoft.com/office/powerpoint/2010/main" val="3248467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SCOM and the Microsoft Dynamics AX Management Pack</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12</a:t>
            </a:fld>
            <a:endParaRPr lang="en-US" dirty="0"/>
          </a:p>
        </p:txBody>
      </p:sp>
      <p:sp>
        <p:nvSpPr>
          <p:cNvPr id="10" name="Content Placeholder 9"/>
          <p:cNvSpPr>
            <a:spLocks noGrp="1"/>
          </p:cNvSpPr>
          <p:nvPr>
            <p:ph sz="quarter" idx="13"/>
          </p:nvPr>
        </p:nvSpPr>
        <p:spPr/>
        <p:txBody>
          <a:bodyPr>
            <a:normAutofit fontScale="92500" lnSpcReduction="10000"/>
          </a:bodyPr>
          <a:lstStyle/>
          <a:p>
            <a:r>
              <a:rPr lang="en-US" dirty="0" smtClean="0"/>
              <a:t>SCOM Versions Supported</a:t>
            </a:r>
          </a:p>
          <a:p>
            <a:pPr lvl="1"/>
            <a:r>
              <a:rPr lang="en-US" dirty="0" smtClean="0"/>
              <a:t>SCOM 2007 R2</a:t>
            </a:r>
          </a:p>
          <a:p>
            <a:pPr lvl="1"/>
            <a:r>
              <a:rPr lang="en-US" dirty="0" smtClean="0"/>
              <a:t>SCOM 2012</a:t>
            </a:r>
          </a:p>
          <a:p>
            <a:r>
              <a:rPr lang="en-US" dirty="0" smtClean="0"/>
              <a:t>Server Discovery</a:t>
            </a:r>
          </a:p>
          <a:p>
            <a:pPr lvl="1"/>
            <a:r>
              <a:rPr lang="en-US" dirty="0" smtClean="0"/>
              <a:t>SQL Server</a:t>
            </a:r>
          </a:p>
          <a:p>
            <a:pPr lvl="1"/>
            <a:r>
              <a:rPr lang="en-US" dirty="0" smtClean="0"/>
              <a:t>AOS Server</a:t>
            </a:r>
          </a:p>
          <a:p>
            <a:pPr lvl="1"/>
            <a:r>
              <a:rPr lang="en-US" dirty="0" smtClean="0"/>
              <a:t>Enterprise Portal Server</a:t>
            </a:r>
          </a:p>
          <a:p>
            <a:pPr lvl="1"/>
            <a:r>
              <a:rPr lang="en-US" dirty="0"/>
              <a:t>SQL Server Reporting Services </a:t>
            </a:r>
            <a:r>
              <a:rPr lang="en-US" dirty="0" smtClean="0"/>
              <a:t>(SSRS) Server</a:t>
            </a:r>
          </a:p>
          <a:p>
            <a:r>
              <a:rPr lang="en-US" dirty="0" smtClean="0"/>
              <a:t>Application Component Discovery</a:t>
            </a:r>
          </a:p>
          <a:p>
            <a:pPr lvl="1"/>
            <a:r>
              <a:rPr lang="en-US" dirty="0" smtClean="0"/>
              <a:t>AOS instances and clusters</a:t>
            </a:r>
          </a:p>
          <a:p>
            <a:pPr lvl="1"/>
            <a:r>
              <a:rPr lang="en-US" dirty="0"/>
              <a:t>Microsoft Dynamics AX </a:t>
            </a:r>
            <a:r>
              <a:rPr lang="en-US" dirty="0" smtClean="0"/>
              <a:t>database</a:t>
            </a:r>
          </a:p>
          <a:p>
            <a:pPr lvl="1"/>
            <a:r>
              <a:rPr lang="en-US" dirty="0" smtClean="0"/>
              <a:t>Application Integration Framework</a:t>
            </a:r>
          </a:p>
          <a:p>
            <a:pPr lvl="1"/>
            <a:r>
              <a:rPr lang="en-US" dirty="0" smtClean="0"/>
              <a:t>SQL Server Analysis Services (SSAS) Server</a:t>
            </a:r>
          </a:p>
          <a:p>
            <a:pPr lvl="1"/>
            <a:r>
              <a:rPr lang="en-US" dirty="0" smtClean="0"/>
              <a:t>Batch Framework</a:t>
            </a:r>
          </a:p>
          <a:p>
            <a:pPr lvl="1"/>
            <a:r>
              <a:rPr lang="en-US" dirty="0" smtClean="0"/>
              <a:t>Enterprise Portal sites</a:t>
            </a:r>
          </a:p>
          <a:p>
            <a:pPr lvl="1"/>
            <a:r>
              <a:rPr lang="en-US" dirty="0" smtClean="0"/>
              <a:t>Reporting Services instances</a:t>
            </a:r>
          </a:p>
          <a:p>
            <a:pPr lvl="1"/>
            <a:endParaRPr lang="en-US" dirty="0" smtClean="0"/>
          </a:p>
          <a:p>
            <a:pPr lvl="1"/>
            <a:endParaRPr lang="en-US" dirty="0" smtClean="0"/>
          </a:p>
          <a:p>
            <a:endParaRPr lang="en-US" dirty="0"/>
          </a:p>
        </p:txBody>
      </p:sp>
      <p:sp>
        <p:nvSpPr>
          <p:cNvPr id="6" name="Text Placeholder 2"/>
          <p:cNvSpPr txBox="1">
            <a:spLocks/>
          </p:cNvSpPr>
          <p:nvPr/>
        </p:nvSpPr>
        <p:spPr>
          <a:xfrm>
            <a:off x="381000" y="1056575"/>
            <a:ext cx="8458200" cy="2922338"/>
          </a:xfrm>
          <a:prstGeom prst="rect">
            <a:avLst/>
          </a:prstGeom>
        </p:spPr>
        <p:txBody>
          <a:bodyPr vert="horz" lIns="91440" tIns="45720" rIns="91440" bIns="45720" numCol="2" rtlCol="0">
            <a:noAutofit/>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solidFill>
                <a:schemeClr val="tx1"/>
              </a:solidFill>
            </a:endParaRPr>
          </a:p>
        </p:txBody>
      </p:sp>
    </p:spTree>
    <p:extLst>
      <p:ext uri="{BB962C8B-B14F-4D97-AF65-F5344CB8AC3E}">
        <p14:creationId xmlns:p14="http://schemas.microsoft.com/office/powerpoint/2010/main" val="3830448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SCOM and the Microsoft Dynamics AX Management Pack</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13</a:t>
            </a:fld>
            <a:endParaRPr lang="en-US" dirty="0"/>
          </a:p>
        </p:txBody>
      </p:sp>
      <p:sp>
        <p:nvSpPr>
          <p:cNvPr id="7" name="Text Placeholder 2"/>
          <p:cNvSpPr>
            <a:spLocks noGrp="1"/>
          </p:cNvSpPr>
          <p:nvPr>
            <p:ph sz="quarter" idx="13"/>
          </p:nvPr>
        </p:nvSpPr>
        <p:spPr/>
        <p:txBody>
          <a:bodyPr>
            <a:normAutofit/>
          </a:bodyPr>
          <a:lstStyle/>
          <a:p>
            <a:r>
              <a:rPr lang="en-US" sz="1300" dirty="0" smtClean="0"/>
              <a:t>Server Discovery - Specify an AOS to act as discovery engine and “watcher” for end-to-end tests such as RPC and Windows Communication Foundation (WCF) pings and WCF calls. It’s the first installed AOS if not explicitly changed.</a:t>
            </a:r>
            <a:endParaRPr lang="en-US" sz="1300" dirty="0"/>
          </a:p>
        </p:txBody>
      </p:sp>
      <p:sp>
        <p:nvSpPr>
          <p:cNvPr id="11" name="Rectangle 10"/>
          <p:cNvSpPr/>
          <p:nvPr/>
        </p:nvSpPr>
        <p:spPr>
          <a:xfrm>
            <a:off x="2627784" y="4272961"/>
            <a:ext cx="3216432" cy="603045"/>
          </a:xfrm>
          <a:prstGeom prst="rect">
            <a:avLst/>
          </a:prstGeom>
        </p:spPr>
        <p:txBody>
          <a:bodyPr wrap="square">
            <a:spAutoFit/>
          </a:bodyPr>
          <a:lstStyle/>
          <a:p>
            <a:r>
              <a:rPr lang="en-US" sz="1100" dirty="0">
                <a:solidFill>
                  <a:srgbClr val="0070C0"/>
                </a:solidFill>
              </a:rPr>
              <a:t>SELECT</a:t>
            </a:r>
            <a:r>
              <a:rPr lang="en-US" sz="1100" dirty="0"/>
              <a:t> VALUE</a:t>
            </a:r>
          </a:p>
          <a:p>
            <a:r>
              <a:rPr lang="en-US" sz="1100" dirty="0">
                <a:solidFill>
                  <a:srgbClr val="0070C0"/>
                </a:solidFill>
              </a:rPr>
              <a:t>FROM</a:t>
            </a:r>
            <a:r>
              <a:rPr lang="en-US" sz="1100" dirty="0"/>
              <a:t> SYSGLOBALCONFIGURATION</a:t>
            </a:r>
          </a:p>
          <a:p>
            <a:r>
              <a:rPr lang="en-US" sz="1100" dirty="0">
                <a:solidFill>
                  <a:srgbClr val="0070C0"/>
                </a:solidFill>
              </a:rPr>
              <a:t>WHERE</a:t>
            </a:r>
            <a:r>
              <a:rPr lang="en-US" sz="1100" dirty="0"/>
              <a:t> NAME = </a:t>
            </a:r>
            <a:r>
              <a:rPr lang="en-US" sz="1100" dirty="0">
                <a:solidFill>
                  <a:srgbClr val="FF0000"/>
                </a:solidFill>
              </a:rPr>
              <a:t>'SCOMPERFORMANCEAOS'</a:t>
            </a:r>
          </a:p>
        </p:txBody>
      </p:sp>
      <p:sp>
        <p:nvSpPr>
          <p:cNvPr id="25" name="TextBox 24"/>
          <p:cNvSpPr txBox="1"/>
          <p:nvPr/>
        </p:nvSpPr>
        <p:spPr>
          <a:xfrm>
            <a:off x="7859943" y="4382341"/>
            <a:ext cx="888521" cy="215444"/>
          </a:xfrm>
          <a:prstGeom prst="rect">
            <a:avLst/>
          </a:prstGeom>
          <a:noFill/>
        </p:spPr>
        <p:txBody>
          <a:bodyPr wrap="square" lIns="0" tIns="0" rIns="0" bIns="0" rtlCol="0">
            <a:spAutoFit/>
          </a:bodyPr>
          <a:lstStyle/>
          <a:p>
            <a:r>
              <a:rPr lang="en-US" sz="14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SSRS</a:t>
            </a:r>
          </a:p>
        </p:txBody>
      </p:sp>
      <p:grpSp>
        <p:nvGrpSpPr>
          <p:cNvPr id="2" name="Group 1"/>
          <p:cNvGrpSpPr/>
          <p:nvPr/>
        </p:nvGrpSpPr>
        <p:grpSpPr>
          <a:xfrm>
            <a:off x="3177795" y="1923678"/>
            <a:ext cx="5714685" cy="2624403"/>
            <a:chOff x="1257631" y="2148935"/>
            <a:chExt cx="6914769" cy="2886843"/>
          </a:xfrm>
        </p:grpSpPr>
        <p:pic>
          <p:nvPicPr>
            <p:cNvPr id="10" name="Picture 2" descr="C:\Users\tstumpf\AppData\Local\Microsoft\Windows\Temporary Internet Files\Content.IE5\16FHJ3NV\MC90043484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278" y="2596004"/>
              <a:ext cx="1133535" cy="8501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tstumpf\AppData\Local\Microsoft\Windows\Temporary Internet Files\Content.IE5\16FHJ3NV\MC90043484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098" y="3129130"/>
              <a:ext cx="1133535" cy="8501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stumpf\AppData\Local\Microsoft\Windows\Temporary Internet Files\Content.IE5\16FHJ3NV\MC90043484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204" y="2607008"/>
              <a:ext cx="1133535" cy="85015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257631" y="2307353"/>
              <a:ext cx="2438437" cy="215444"/>
            </a:xfrm>
            <a:prstGeom prst="rect">
              <a:avLst/>
            </a:prstGeom>
            <a:noFill/>
          </p:spPr>
          <p:txBody>
            <a:bodyPr wrap="square" lIns="0" tIns="0" rIns="0" bIns="0" rtlCol="0">
              <a:spAutoFit/>
            </a:bodyPr>
            <a:lstStyle/>
            <a:p>
              <a:r>
                <a:rPr lang="en-US" sz="14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SCOMPERFORMANCEAOS</a:t>
              </a:r>
            </a:p>
          </p:txBody>
        </p:sp>
        <p:sp>
          <p:nvSpPr>
            <p:cNvPr id="15" name="TextBox 14"/>
            <p:cNvSpPr txBox="1"/>
            <p:nvPr/>
          </p:nvSpPr>
          <p:spPr>
            <a:xfrm>
              <a:off x="6516216" y="3984991"/>
              <a:ext cx="443841" cy="215444"/>
            </a:xfrm>
            <a:prstGeom prst="rect">
              <a:avLst/>
            </a:prstGeom>
            <a:noFill/>
          </p:spPr>
          <p:txBody>
            <a:bodyPr wrap="square" lIns="0" tIns="0" rIns="0" bIns="0" rtlCol="0">
              <a:spAutoFit/>
            </a:bodyPr>
            <a:lstStyle/>
            <a:p>
              <a:r>
                <a:rPr lang="en-US" sz="14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EP</a:t>
              </a:r>
            </a:p>
          </p:txBody>
        </p:sp>
        <p:sp>
          <p:nvSpPr>
            <p:cNvPr id="16" name="TextBox 15"/>
            <p:cNvSpPr txBox="1"/>
            <p:nvPr/>
          </p:nvSpPr>
          <p:spPr>
            <a:xfrm>
              <a:off x="5543920" y="3438788"/>
              <a:ext cx="615051" cy="213484"/>
            </a:xfrm>
            <a:prstGeom prst="rect">
              <a:avLst/>
            </a:prstGeom>
            <a:noFill/>
          </p:spPr>
          <p:txBody>
            <a:bodyPr wrap="square" lIns="0" tIns="0" rIns="0" bIns="0" rtlCol="0">
              <a:spAutoFit/>
            </a:bodyPr>
            <a:lstStyle/>
            <a:p>
              <a:r>
                <a:rPr lang="en-US" sz="14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AOS</a:t>
              </a:r>
            </a:p>
          </p:txBody>
        </p:sp>
        <p:sp>
          <p:nvSpPr>
            <p:cNvPr id="17" name="Freeform 11"/>
            <p:cNvSpPr>
              <a:spLocks noEditPoints="1"/>
            </p:cNvSpPr>
            <p:nvPr/>
          </p:nvSpPr>
          <p:spPr bwMode="black">
            <a:xfrm>
              <a:off x="2524765" y="3129130"/>
              <a:ext cx="421701" cy="313345"/>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tx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8" name="Freeform 22"/>
            <p:cNvSpPr>
              <a:spLocks noEditPoints="1"/>
            </p:cNvSpPr>
            <p:nvPr/>
          </p:nvSpPr>
          <p:spPr bwMode="black">
            <a:xfrm>
              <a:off x="5328782" y="3070737"/>
              <a:ext cx="439381" cy="329364"/>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tx1"/>
            </a:solidFill>
            <a:ln>
              <a:noFill/>
            </a:ln>
            <a:extLst/>
          </p:spPr>
          <p:txBody>
            <a:bodyPr vert="horz" wrap="square" lIns="82305" tIns="41153" rIns="82305" bIns="41153" numCol="1" anchor="t" anchorCtr="0" compatLnSpc="1">
              <a:prstTxWarp prst="textNoShape">
                <a:avLst/>
              </a:prstTxWarp>
            </a:bodyPr>
            <a:lstStyle/>
            <a:p>
              <a:endParaRPr lang="en-US" sz="1600"/>
            </a:p>
          </p:txBody>
        </p:sp>
        <p:cxnSp>
          <p:nvCxnSpPr>
            <p:cNvPr id="19" name="Straight Arrow Connector 18"/>
            <p:cNvCxnSpPr/>
            <p:nvPr/>
          </p:nvCxnSpPr>
          <p:spPr>
            <a:xfrm>
              <a:off x="2946466" y="3285802"/>
              <a:ext cx="3212505" cy="5461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Freeform 19"/>
            <p:cNvSpPr>
              <a:spLocks noEditPoints="1"/>
            </p:cNvSpPr>
            <p:nvPr/>
          </p:nvSpPr>
          <p:spPr bwMode="black">
            <a:xfrm>
              <a:off x="6207254" y="3652272"/>
              <a:ext cx="439381" cy="329364"/>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tx1"/>
            </a:solidFill>
            <a:ln>
              <a:noFill/>
            </a:ln>
            <a:extLst/>
          </p:spPr>
          <p:txBody>
            <a:bodyPr vert="horz" wrap="square" lIns="82305" tIns="41153" rIns="82305" bIns="41153" numCol="1" anchor="t" anchorCtr="0" compatLnSpc="1">
              <a:prstTxWarp prst="textNoShape">
                <a:avLst/>
              </a:prstTxWarp>
            </a:bodyPr>
            <a:lstStyle/>
            <a:p>
              <a:endParaRPr lang="en-US" sz="1600"/>
            </a:p>
          </p:txBody>
        </p:sp>
        <p:cxnSp>
          <p:nvCxnSpPr>
            <p:cNvPr id="21" name="Straight Arrow Connector 20"/>
            <p:cNvCxnSpPr/>
            <p:nvPr/>
          </p:nvCxnSpPr>
          <p:spPr>
            <a:xfrm flipV="1">
              <a:off x="2946465" y="3235419"/>
              <a:ext cx="2382316" cy="503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Flowchart: Magnetic Disk 21"/>
            <p:cNvSpPr/>
            <p:nvPr/>
          </p:nvSpPr>
          <p:spPr bwMode="auto">
            <a:xfrm>
              <a:off x="4272319" y="2397546"/>
              <a:ext cx="553276" cy="473426"/>
            </a:xfrm>
            <a:prstGeom prst="flowChartMagneticDisk">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3" name="Straight Arrow Connector 22"/>
            <p:cNvCxnSpPr>
              <a:endCxn id="22" idx="2"/>
            </p:cNvCxnSpPr>
            <p:nvPr/>
          </p:nvCxnSpPr>
          <p:spPr>
            <a:xfrm flipV="1">
              <a:off x="2940952" y="2634259"/>
              <a:ext cx="1331368" cy="6515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37623" y="2905663"/>
              <a:ext cx="1191159" cy="215444"/>
            </a:xfrm>
            <a:prstGeom prst="rect">
              <a:avLst/>
            </a:prstGeom>
            <a:noFill/>
          </p:spPr>
          <p:txBody>
            <a:bodyPr wrap="square" lIns="0" tIns="0" rIns="0" bIns="0" rtlCol="0">
              <a:spAutoFit/>
            </a:bodyPr>
            <a:lstStyle/>
            <a:p>
              <a:r>
                <a:rPr lang="en-US" sz="14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AX SQL</a:t>
              </a:r>
            </a:p>
          </p:txBody>
        </p:sp>
        <p:sp>
          <p:nvSpPr>
            <p:cNvPr id="26" name="Freeform 25"/>
            <p:cNvSpPr>
              <a:spLocks noEditPoints="1"/>
            </p:cNvSpPr>
            <p:nvPr/>
          </p:nvSpPr>
          <p:spPr bwMode="black">
            <a:xfrm>
              <a:off x="6739158" y="4534041"/>
              <a:ext cx="439381" cy="329364"/>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tx1"/>
            </a:solidFill>
            <a:ln>
              <a:noFill/>
            </a:ln>
            <a:extLst/>
          </p:spPr>
          <p:txBody>
            <a:bodyPr vert="horz" wrap="square" lIns="82305" tIns="41153" rIns="82305" bIns="41153" numCol="1" anchor="t" anchorCtr="0" compatLnSpc="1">
              <a:prstTxWarp prst="textNoShape">
                <a:avLst/>
              </a:prstTxWarp>
            </a:bodyPr>
            <a:lstStyle/>
            <a:p>
              <a:endParaRPr lang="en-US" sz="1600"/>
            </a:p>
          </p:txBody>
        </p:sp>
        <p:pic>
          <p:nvPicPr>
            <p:cNvPr id="27" name="Picture 2" descr="C:\Users\tstumpf\AppData\Local\Microsoft\Windows\Temporary Internet Files\Content.IE5\16FHJ3NV\MC90043484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865" y="4094697"/>
              <a:ext cx="1133535" cy="850151"/>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endCxn id="26" idx="7"/>
            </p:cNvCxnSpPr>
            <p:nvPr/>
          </p:nvCxnSpPr>
          <p:spPr>
            <a:xfrm>
              <a:off x="3003615" y="3307233"/>
              <a:ext cx="3735542" cy="13816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Freeform 28"/>
            <p:cNvSpPr>
              <a:spLocks noEditPoints="1"/>
            </p:cNvSpPr>
            <p:nvPr/>
          </p:nvSpPr>
          <p:spPr bwMode="black">
            <a:xfrm>
              <a:off x="3640358" y="4413658"/>
              <a:ext cx="439381" cy="329364"/>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tx1"/>
            </a:solidFill>
            <a:ln>
              <a:noFill/>
            </a:ln>
            <a:extLst/>
          </p:spPr>
          <p:txBody>
            <a:bodyPr vert="horz" wrap="square" lIns="82305" tIns="41153" rIns="82305" bIns="41153" numCol="1" anchor="t" anchorCtr="0" compatLnSpc="1">
              <a:prstTxWarp prst="textNoShape">
                <a:avLst/>
              </a:prstTxWarp>
            </a:bodyPr>
            <a:lstStyle/>
            <a:p>
              <a:endParaRPr lang="en-US" sz="1600"/>
            </a:p>
          </p:txBody>
        </p:sp>
        <p:pic>
          <p:nvPicPr>
            <p:cNvPr id="30" name="Picture 2" descr="C:\Users\tstumpf\AppData\Local\Microsoft\Windows\Temporary Internet Files\Content.IE5\16FHJ3NV\MC90043484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064" y="3974315"/>
              <a:ext cx="1133535" cy="85015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p:cNvCxnSpPr>
              <a:endCxn id="29" idx="5"/>
            </p:cNvCxnSpPr>
            <p:nvPr/>
          </p:nvCxnSpPr>
          <p:spPr>
            <a:xfrm>
              <a:off x="2946466" y="3285802"/>
              <a:ext cx="900401" cy="1144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079739" y="4820334"/>
              <a:ext cx="658718" cy="215444"/>
            </a:xfrm>
            <a:prstGeom prst="rect">
              <a:avLst/>
            </a:prstGeom>
            <a:noFill/>
          </p:spPr>
          <p:txBody>
            <a:bodyPr wrap="square" lIns="0" tIns="0" rIns="0" bIns="0" rtlCol="0">
              <a:spAutoFit/>
            </a:bodyPr>
            <a:lstStyle/>
            <a:p>
              <a:r>
                <a:rPr lang="en-US" sz="14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SSAS</a:t>
              </a:r>
            </a:p>
          </p:txBody>
        </p:sp>
        <p:pic>
          <p:nvPicPr>
            <p:cNvPr id="33" name="Picture 2" descr="C:\Users\tstumpf\AppData\Local\Microsoft\Windows\Temporary Internet Files\Content.IE5\16FHJ3NV\MC90043484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818" y="2148935"/>
              <a:ext cx="1133535" cy="8501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84061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Microsoft Dynamics AX Management Pack Monitoring</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14</a:t>
            </a:fld>
            <a:endParaRPr lang="en-US" dirty="0"/>
          </a:p>
        </p:txBody>
      </p:sp>
      <p:sp>
        <p:nvSpPr>
          <p:cNvPr id="10" name="Content Placeholder 9"/>
          <p:cNvSpPr>
            <a:spLocks noGrp="1"/>
          </p:cNvSpPr>
          <p:nvPr>
            <p:ph sz="quarter" idx="13"/>
          </p:nvPr>
        </p:nvSpPr>
        <p:spPr/>
        <p:txBody>
          <a:bodyPr/>
          <a:lstStyle/>
          <a:p>
            <a:r>
              <a:rPr lang="en-US" dirty="0" smtClean="0"/>
              <a:t>SQL Server Configurations</a:t>
            </a:r>
          </a:p>
          <a:p>
            <a:r>
              <a:rPr lang="en-US" dirty="0" smtClean="0"/>
              <a:t>AOS event logs</a:t>
            </a:r>
          </a:p>
          <a:p>
            <a:r>
              <a:rPr lang="en-US" dirty="0" smtClean="0"/>
              <a:t>Services running</a:t>
            </a:r>
          </a:p>
          <a:p>
            <a:r>
              <a:rPr lang="en-US" dirty="0" smtClean="0"/>
              <a:t>AOS – WCF and Remote Procedure Calls (RPC) pings, service calls</a:t>
            </a:r>
          </a:p>
          <a:p>
            <a:r>
              <a:rPr lang="en-US" dirty="0" smtClean="0"/>
              <a:t>EP – Web site available</a:t>
            </a:r>
          </a:p>
          <a:p>
            <a:r>
              <a:rPr lang="en-US" dirty="0" smtClean="0"/>
              <a:t>Report server – Report server URL available</a:t>
            </a:r>
          </a:p>
          <a:p>
            <a:r>
              <a:rPr lang="en-US" dirty="0" smtClean="0"/>
              <a:t>Batch jobs waiting</a:t>
            </a:r>
          </a:p>
          <a:p>
            <a:endParaRPr lang="en-US" dirty="0" smtClean="0"/>
          </a:p>
          <a:p>
            <a:endParaRPr lang="en-US" dirty="0" smtClean="0"/>
          </a:p>
        </p:txBody>
      </p:sp>
    </p:spTree>
    <p:extLst>
      <p:ext uri="{BB962C8B-B14F-4D97-AF65-F5344CB8AC3E}">
        <p14:creationId xmlns:p14="http://schemas.microsoft.com/office/powerpoint/2010/main" val="1234777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SCOM and the Microsoft Dynamics AX Management Pack</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15</a:t>
            </a:fld>
            <a:endParaRPr lang="en-US" dirty="0"/>
          </a:p>
        </p:txBody>
      </p:sp>
      <p:sp>
        <p:nvSpPr>
          <p:cNvPr id="2" name="Content Placeholder 1"/>
          <p:cNvSpPr>
            <a:spLocks noGrp="1"/>
          </p:cNvSpPr>
          <p:nvPr>
            <p:ph sz="quarter" idx="13"/>
          </p:nvPr>
        </p:nvSpPr>
        <p:spPr/>
        <p:txBody>
          <a:bodyPr/>
          <a:lstStyle/>
          <a:p>
            <a:r>
              <a:rPr lang="en-US" dirty="0" smtClean="0"/>
              <a:t>Diagram view of Microsoft Dynamics AX with status by node</a:t>
            </a:r>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3246266" y="1359690"/>
            <a:ext cx="5694742" cy="2819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449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700" dirty="0" smtClean="0"/>
              <a:t>Video: Using the Management Pack for Microsoft Dynamics AX</a:t>
            </a:r>
            <a:endParaRPr lang="en-US" sz="1700" dirty="0"/>
          </a:p>
        </p:txBody>
      </p:sp>
      <p:sp>
        <p:nvSpPr>
          <p:cNvPr id="11" name="Slide Number Placeholder 2"/>
          <p:cNvSpPr>
            <a:spLocks noGrp="1"/>
          </p:cNvSpPr>
          <p:nvPr>
            <p:ph type="sldNum" sz="quarter" idx="11"/>
          </p:nvPr>
        </p:nvSpPr>
        <p:spPr/>
        <p:txBody>
          <a:bodyPr/>
          <a:lstStyle/>
          <a:p>
            <a:fld id="{026CCAEB-CB17-44EB-A892-4553F1D666B6}" type="slidenum">
              <a:rPr lang="en-US" smtClean="0"/>
              <a:pPr/>
              <a:t>16</a:t>
            </a:fld>
            <a:endParaRPr lang="en-US" dirty="0"/>
          </a:p>
        </p:txBody>
      </p:sp>
      <p:sp>
        <p:nvSpPr>
          <p:cNvPr id="2" name="Content Placeholder 1"/>
          <p:cNvSpPr>
            <a:spLocks noGrp="1"/>
          </p:cNvSpPr>
          <p:nvPr>
            <p:ph sz="quarter" idx="13"/>
          </p:nvPr>
        </p:nvSpPr>
        <p:spPr/>
        <p:txBody>
          <a:bodyPr>
            <a:normAutofit/>
          </a:bodyPr>
          <a:lstStyle/>
          <a:p>
            <a:pPr marL="285750" indent="-285750">
              <a:buFont typeface="Arial" pitchFamily="34" charset="0"/>
              <a:buChar char="•"/>
            </a:pPr>
            <a:r>
              <a:rPr lang="en-US" dirty="0" smtClean="0"/>
              <a:t>Your instructor will show a video on using the Management Pack for Microsoft Dynamics </a:t>
            </a:r>
            <a:r>
              <a:rPr lang="en-US" dirty="0" smtClean="0"/>
              <a:t>AX</a:t>
            </a:r>
            <a:endParaRPr lang="en-US" dirty="0" smtClean="0"/>
          </a:p>
        </p:txBody>
      </p:sp>
    </p:spTree>
    <p:extLst>
      <p:ext uri="{BB962C8B-B14F-4D97-AF65-F5344CB8AC3E}">
        <p14:creationId xmlns:p14="http://schemas.microsoft.com/office/powerpoint/2010/main" val="1511201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Client Access Log Overview</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17</a:t>
            </a:fld>
            <a:endParaRPr lang="en-US" dirty="0"/>
          </a:p>
        </p:txBody>
      </p:sp>
      <p:sp>
        <p:nvSpPr>
          <p:cNvPr id="2" name="Content Placeholder 1"/>
          <p:cNvSpPr>
            <a:spLocks noGrp="1"/>
          </p:cNvSpPr>
          <p:nvPr>
            <p:ph sz="quarter" idx="13"/>
          </p:nvPr>
        </p:nvSpPr>
        <p:spPr/>
        <p:txBody>
          <a:bodyPr/>
          <a:lstStyle/>
          <a:p>
            <a:r>
              <a:rPr lang="en-US" dirty="0" smtClean="0"/>
              <a:t>Logs response times and errors for Microsoft Dynamics AX client forms</a:t>
            </a:r>
          </a:p>
          <a:p>
            <a:r>
              <a:rPr lang="en-US" dirty="0" smtClean="0"/>
              <a:t>Used to analyze end user usage patterns and proactively address bottlenecks</a:t>
            </a:r>
          </a:p>
          <a:p>
            <a:r>
              <a:rPr lang="en-US" dirty="0" smtClean="0"/>
              <a:t>Reference data to assist in troubleshooting errors reported</a:t>
            </a:r>
          </a:p>
          <a:p>
            <a:r>
              <a:rPr lang="en-US" dirty="0" smtClean="0"/>
              <a:t>Data is not real-time</a:t>
            </a:r>
          </a:p>
          <a:p>
            <a:r>
              <a:rPr lang="en-US" dirty="0" smtClean="0"/>
              <a:t>Logging functionality native to Microsoft Dynamics AX is disabled by default</a:t>
            </a:r>
          </a:p>
          <a:p>
            <a:r>
              <a:rPr lang="en-US" dirty="0" smtClean="0"/>
              <a:t>Ability to read the data requires an additional installation</a:t>
            </a:r>
            <a:endParaRPr lang="en-US" dirty="0"/>
          </a:p>
        </p:txBody>
      </p:sp>
    </p:spTree>
    <p:extLst>
      <p:ext uri="{BB962C8B-B14F-4D97-AF65-F5344CB8AC3E}">
        <p14:creationId xmlns:p14="http://schemas.microsoft.com/office/powerpoint/2010/main" val="250316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Client Access Log</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18</a:t>
            </a:fld>
            <a:endParaRPr lang="en-US" dirty="0"/>
          </a:p>
        </p:txBody>
      </p:sp>
      <p:graphicFrame>
        <p:nvGraphicFramePr>
          <p:cNvPr id="5" name="Diagram 4"/>
          <p:cNvGraphicFramePr/>
          <p:nvPr>
            <p:extLst>
              <p:ext uri="{D42A27DB-BD31-4B8C-83A1-F6EECF244321}">
                <p14:modId xmlns:p14="http://schemas.microsoft.com/office/powerpoint/2010/main" val="744426558"/>
              </p:ext>
            </p:extLst>
          </p:nvPr>
        </p:nvGraphicFramePr>
        <p:xfrm>
          <a:off x="2267744" y="903157"/>
          <a:ext cx="6581328" cy="33247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9634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Client Access Log Form</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19</a:t>
            </a:fld>
            <a:endParaRPr lang="en-US" dirty="0"/>
          </a:p>
        </p:txBody>
      </p:sp>
      <p:sp>
        <p:nvSpPr>
          <p:cNvPr id="2" name="Content Placeholder 1"/>
          <p:cNvSpPr>
            <a:spLocks noGrp="1"/>
          </p:cNvSpPr>
          <p:nvPr>
            <p:ph sz="quarter" idx="13"/>
          </p:nvPr>
        </p:nvSpPr>
        <p:spPr/>
        <p:txBody>
          <a:bodyPr/>
          <a:lstStyle/>
          <a:p>
            <a:r>
              <a:rPr lang="en-US" dirty="0" smtClean="0"/>
              <a:t>Use to view/manage client activity logs</a:t>
            </a:r>
            <a:endParaRPr lang="en-US" dirty="0"/>
          </a:p>
          <a:p>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30662" y="1399569"/>
            <a:ext cx="5661818" cy="2618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097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a:t>
            </a:r>
            <a:r>
              <a:rPr lang="en-US" sz="1500" dirty="0" smtClean="0">
                <a:solidFill>
                  <a:srgbClr val="277EB5"/>
                </a:solidFill>
              </a:rPr>
              <a:t>2013 </a:t>
            </a:r>
            <a:r>
              <a:rPr lang="en-US" sz="1500" dirty="0">
                <a:solidFill>
                  <a:srgbClr val="277EB5"/>
                </a:solidFill>
              </a:rPr>
              <a:t>Microsoft Corporation. All rights reserved.</a:t>
            </a:r>
          </a:p>
          <a:p>
            <a:pPr lvl="0"/>
            <a:r>
              <a:rPr lang="en-US" sz="1900" dirty="0" smtClean="0"/>
              <a:t>Microsoft </a:t>
            </a:r>
            <a:r>
              <a:rPr lang="en-US" sz="19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19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1900" dirty="0"/>
              <a:t>For more information, see </a:t>
            </a:r>
            <a:r>
              <a:rPr lang="en-US" sz="1900" b="1" dirty="0"/>
              <a:t>Use of Microsoft Copyrighted Content </a:t>
            </a:r>
            <a:r>
              <a:rPr lang="en-US" sz="1900" dirty="0"/>
              <a:t>at</a:t>
            </a:r>
            <a:br>
              <a:rPr lang="en-US" sz="1900" dirty="0"/>
            </a:br>
            <a:r>
              <a:rPr lang="en-US" sz="1900" i="1" dirty="0">
                <a:hlinkClick r:id="rId3"/>
              </a:rPr>
              <a:t>http</a:t>
            </a:r>
            <a:r>
              <a:rPr lang="en-US" sz="1900" dirty="0">
                <a:hlinkClick r:id="rId3"/>
              </a:rPr>
              <a:t>://www.microsoft.com/about/legal/permissions/</a:t>
            </a:r>
            <a:endParaRPr lang="en-US" sz="1900" dirty="0"/>
          </a:p>
          <a:p>
            <a:pPr lvl="0"/>
            <a:r>
              <a:rPr lang="en-US" sz="1900" dirty="0" smtClean="0"/>
              <a:t>Microsoft</a:t>
            </a:r>
            <a:r>
              <a:rPr lang="en-US" sz="1900" dirty="0"/>
              <a:t>®, Internet Explorer®, Outlook®, SkyDrive®, </a:t>
            </a:r>
            <a:r>
              <a:rPr lang="en-US" sz="1900" dirty="0" smtClean="0"/>
              <a:t>Excel®, Windows </a:t>
            </a:r>
            <a:r>
              <a:rPr lang="en-US" sz="1900" dirty="0"/>
              <a:t>Vista®, </a:t>
            </a:r>
            <a:r>
              <a:rPr lang="en-US" sz="1900" dirty="0" smtClean="0"/>
              <a:t>Zune</a:t>
            </a:r>
            <a:r>
              <a:rPr lang="en-US" sz="1900" dirty="0"/>
              <a:t>®, Xbox 360®, DirectX®, Windows Server</a:t>
            </a:r>
            <a:r>
              <a:rPr lang="en-US" sz="1900" dirty="0" smtClean="0"/>
              <a:t>®, </a:t>
            </a:r>
            <a:r>
              <a:rPr lang="en-US" sz="1900" dirty="0"/>
              <a:t>Microsoft Dynamics®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1900" dirty="0" smtClean="0"/>
              <a:t>.</a:t>
            </a:r>
            <a:endParaRPr lang="en-US" sz="1900" dirty="0"/>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Client Access Log Data</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20</a:t>
            </a:fld>
            <a:endParaRPr lang="en-US" dirty="0"/>
          </a:p>
        </p:txBody>
      </p:sp>
      <p:sp>
        <p:nvSpPr>
          <p:cNvPr id="2" name="Content Placeholder 1"/>
          <p:cNvSpPr>
            <a:spLocks noGrp="1"/>
          </p:cNvSpPr>
          <p:nvPr>
            <p:ph type="body" sz="quarter" idx="12"/>
          </p:nvPr>
        </p:nvSpPr>
        <p:spPr/>
        <p:txBody>
          <a:bodyPr/>
          <a:lstStyle/>
          <a:p>
            <a:r>
              <a:rPr lang="en-US" dirty="0" smtClean="0"/>
              <a:t>Extracted/aggregated data viewed in Excel</a:t>
            </a:r>
          </a:p>
          <a:p>
            <a:endParaRPr lang="en-US" dirty="0" smtClean="0"/>
          </a:p>
          <a:p>
            <a:endParaRPr lang="en-US" dirty="0"/>
          </a:p>
        </p:txBody>
      </p:sp>
      <p:pic>
        <p:nvPicPr>
          <p:cNvPr id="7"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3635896" y="912043"/>
            <a:ext cx="4896000" cy="3594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230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SQL Statement Trace Log Overview</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21</a:t>
            </a:fld>
            <a:endParaRPr lang="en-US" dirty="0"/>
          </a:p>
        </p:txBody>
      </p:sp>
      <p:sp>
        <p:nvSpPr>
          <p:cNvPr id="2" name="Content Placeholder 1"/>
          <p:cNvSpPr>
            <a:spLocks noGrp="1"/>
          </p:cNvSpPr>
          <p:nvPr>
            <p:ph sz="quarter" idx="13"/>
          </p:nvPr>
        </p:nvSpPr>
        <p:spPr/>
        <p:txBody>
          <a:bodyPr/>
          <a:lstStyle/>
          <a:p>
            <a:r>
              <a:rPr lang="en-US" dirty="0" smtClean="0"/>
              <a:t>Track long running queries; for example all queries that take longer than 5 seconds to execute</a:t>
            </a:r>
          </a:p>
          <a:p>
            <a:r>
              <a:rPr lang="en-US" dirty="0" smtClean="0"/>
              <a:t>Helps answer questions such as:</a:t>
            </a:r>
          </a:p>
          <a:p>
            <a:pPr lvl="1"/>
            <a:r>
              <a:rPr lang="en-US" dirty="0" smtClean="0"/>
              <a:t>What user was involved?</a:t>
            </a:r>
          </a:p>
          <a:p>
            <a:pPr lvl="1"/>
            <a:r>
              <a:rPr lang="en-US" dirty="0" smtClean="0"/>
              <a:t>How long did the query take?</a:t>
            </a:r>
          </a:p>
          <a:p>
            <a:pPr lvl="1"/>
            <a:r>
              <a:rPr lang="en-US" dirty="0" smtClean="0"/>
              <a:t>What code path was executed to fire the query?</a:t>
            </a:r>
            <a:endParaRPr lang="en-US" dirty="0"/>
          </a:p>
        </p:txBody>
      </p:sp>
    </p:spTree>
    <p:extLst>
      <p:ext uri="{BB962C8B-B14F-4D97-AF65-F5344CB8AC3E}">
        <p14:creationId xmlns:p14="http://schemas.microsoft.com/office/powerpoint/2010/main" val="1999893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SQL Statement Trace Log Setup</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22</a:t>
            </a:fld>
            <a:endParaRPr lang="en-US" dirty="0"/>
          </a:p>
        </p:txBody>
      </p:sp>
      <p:sp>
        <p:nvSpPr>
          <p:cNvPr id="2" name="Content Placeholder 1"/>
          <p:cNvSpPr>
            <a:spLocks noGrp="1"/>
          </p:cNvSpPr>
          <p:nvPr>
            <p:ph type="body" sz="quarter" idx="12"/>
          </p:nvPr>
        </p:nvSpPr>
        <p:spPr/>
        <p:txBody>
          <a:bodyPr/>
          <a:lstStyle/>
          <a:p>
            <a:r>
              <a:rPr lang="en-US" b="1" dirty="0" smtClean="0"/>
              <a:t>Tools </a:t>
            </a:r>
            <a:r>
              <a:rPr lang="en-US" dirty="0" smtClean="0"/>
              <a:t>&gt; </a:t>
            </a:r>
            <a:r>
              <a:rPr lang="en-US" b="1" dirty="0" smtClean="0"/>
              <a:t>Options</a:t>
            </a:r>
            <a:r>
              <a:rPr lang="en-US" dirty="0" smtClean="0"/>
              <a:t> &gt; </a:t>
            </a:r>
            <a:r>
              <a:rPr lang="en-US" b="1" dirty="0" smtClean="0"/>
              <a:t>SQL</a:t>
            </a:r>
            <a:r>
              <a:rPr lang="en-US" dirty="0" smtClean="0"/>
              <a:t> tab</a:t>
            </a:r>
          </a:p>
          <a:p>
            <a:r>
              <a:rPr lang="en-US" dirty="0" smtClean="0"/>
              <a:t>Setup per user to track long running queries.</a:t>
            </a:r>
          </a:p>
          <a:p>
            <a:r>
              <a:rPr lang="en-US" b="1" dirty="0" smtClean="0"/>
              <a:t>Warning</a:t>
            </a:r>
            <a:r>
              <a:rPr lang="en-US" dirty="0" smtClean="0"/>
              <a:t>: Do not set threshold lower than 2000ms to avoid performance issues.</a:t>
            </a:r>
            <a:endParaRPr lang="en-US" dirty="0"/>
          </a:p>
        </p:txBody>
      </p:sp>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5544504" y="1363018"/>
            <a:ext cx="3564000" cy="2675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3329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View SQL Statement Trace Log Data</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23</a:t>
            </a:fld>
            <a:endParaRPr lang="en-US" dirty="0"/>
          </a:p>
        </p:txBody>
      </p:sp>
      <p:sp>
        <p:nvSpPr>
          <p:cNvPr id="2" name="Content Placeholder 1"/>
          <p:cNvSpPr>
            <a:spLocks noGrp="1"/>
          </p:cNvSpPr>
          <p:nvPr>
            <p:ph type="body" sz="quarter" idx="12"/>
          </p:nvPr>
        </p:nvSpPr>
        <p:spPr/>
        <p:txBody>
          <a:bodyPr/>
          <a:lstStyle/>
          <a:p>
            <a:r>
              <a:rPr lang="en-US" b="1" dirty="0" smtClean="0"/>
              <a:t>System Administration </a:t>
            </a:r>
            <a:r>
              <a:rPr lang="en-US" dirty="0" smtClean="0"/>
              <a:t>&gt; </a:t>
            </a:r>
            <a:r>
              <a:rPr lang="en-US" b="1" dirty="0" smtClean="0"/>
              <a:t>Inquiries</a:t>
            </a:r>
            <a:r>
              <a:rPr lang="en-US" dirty="0" smtClean="0"/>
              <a:t> &gt; </a:t>
            </a:r>
            <a:r>
              <a:rPr lang="en-US" b="1" dirty="0" smtClean="0"/>
              <a:t>Database</a:t>
            </a:r>
            <a:r>
              <a:rPr lang="en-US" dirty="0" smtClean="0"/>
              <a:t> &gt; </a:t>
            </a:r>
            <a:r>
              <a:rPr lang="en-US" b="1" dirty="0" smtClean="0"/>
              <a:t>SQL statement trace log</a:t>
            </a:r>
            <a:endParaRPr lang="en-US" b="1"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16496" y="957581"/>
            <a:ext cx="3456000" cy="3558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138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Microsoft Dynamics AX Connection Context Feature</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24</a:t>
            </a:fld>
            <a:endParaRPr lang="en-US" dirty="0"/>
          </a:p>
        </p:txBody>
      </p:sp>
      <p:sp>
        <p:nvSpPr>
          <p:cNvPr id="3" name="Content Placeholder 2"/>
          <p:cNvSpPr>
            <a:spLocks noGrp="1"/>
          </p:cNvSpPr>
          <p:nvPr>
            <p:ph sz="quarter" idx="13"/>
          </p:nvPr>
        </p:nvSpPr>
        <p:spPr/>
        <p:txBody>
          <a:bodyPr/>
          <a:lstStyle/>
          <a:p>
            <a:r>
              <a:rPr lang="en-US" dirty="0" smtClean="0"/>
              <a:t>Use to identify an AX user session in SQL Server</a:t>
            </a:r>
          </a:p>
          <a:p>
            <a:r>
              <a:rPr lang="en-US" dirty="0" smtClean="0"/>
              <a:t>There is no SPID column available in the AX Online users form in Microsoft Dynamics AX 2012 as there was in previous versions</a:t>
            </a:r>
          </a:p>
          <a:p>
            <a:r>
              <a:rPr lang="en-US" dirty="0" smtClean="0"/>
              <a:t>Feature disabled by default</a:t>
            </a:r>
          </a:p>
          <a:p>
            <a:r>
              <a:rPr lang="en-US" dirty="0" smtClean="0"/>
              <a:t>Must be manually enabled in the registry for each AOS instance</a:t>
            </a:r>
          </a:p>
          <a:p>
            <a:r>
              <a:rPr lang="en-US" dirty="0" smtClean="0"/>
              <a:t>View AX user connection details in SQL Server Management Studio (SSMS)</a:t>
            </a:r>
          </a:p>
          <a:p>
            <a:endParaRPr lang="en-US" dirty="0"/>
          </a:p>
        </p:txBody>
      </p:sp>
    </p:spTree>
    <p:extLst>
      <p:ext uri="{BB962C8B-B14F-4D97-AF65-F5344CB8AC3E}">
        <p14:creationId xmlns:p14="http://schemas.microsoft.com/office/powerpoint/2010/main" val="974891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25</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465101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SSRS Execution Log Overview</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26</a:t>
            </a:fld>
            <a:endParaRPr lang="en-US" dirty="0"/>
          </a:p>
        </p:txBody>
      </p:sp>
      <p:sp>
        <p:nvSpPr>
          <p:cNvPr id="2" name="Content Placeholder 1"/>
          <p:cNvSpPr>
            <a:spLocks noGrp="1"/>
          </p:cNvSpPr>
          <p:nvPr>
            <p:ph sz="quarter" idx="13"/>
          </p:nvPr>
        </p:nvSpPr>
        <p:spPr/>
        <p:txBody>
          <a:bodyPr/>
          <a:lstStyle/>
          <a:p>
            <a:r>
              <a:rPr lang="en-US" dirty="0" smtClean="0"/>
              <a:t>Track SSRS report usage statistics</a:t>
            </a:r>
          </a:p>
          <a:p>
            <a:pPr lvl="1"/>
            <a:r>
              <a:rPr lang="en-US" dirty="0" smtClean="0"/>
              <a:t>What reports are executed most frequently?</a:t>
            </a:r>
          </a:p>
          <a:p>
            <a:pPr lvl="1"/>
            <a:r>
              <a:rPr lang="en-US" dirty="0" smtClean="0"/>
              <a:t>What reports have the longest run times?</a:t>
            </a:r>
          </a:p>
          <a:p>
            <a:pPr lvl="1"/>
            <a:r>
              <a:rPr lang="en-US" dirty="0" smtClean="0"/>
              <a:t>What report parameters are being used?</a:t>
            </a:r>
          </a:p>
          <a:p>
            <a:r>
              <a:rPr lang="en-US" dirty="0" smtClean="0"/>
              <a:t>Query the data directly from the Executionlog3 view in the Report Server database or create some SSRS reports that show the data. </a:t>
            </a:r>
            <a:endParaRPr lang="en-US" dirty="0"/>
          </a:p>
        </p:txBody>
      </p:sp>
    </p:spTree>
    <p:extLst>
      <p:ext uri="{BB962C8B-B14F-4D97-AF65-F5344CB8AC3E}">
        <p14:creationId xmlns:p14="http://schemas.microsoft.com/office/powerpoint/2010/main" val="1354382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SSRS Execution Log Setup</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27</a:t>
            </a:fld>
            <a:endParaRPr lang="en-US" dirty="0"/>
          </a:p>
        </p:txBody>
      </p:sp>
      <p:sp>
        <p:nvSpPr>
          <p:cNvPr id="2" name="Content Placeholder 1"/>
          <p:cNvSpPr>
            <a:spLocks noGrp="1"/>
          </p:cNvSpPr>
          <p:nvPr>
            <p:ph type="body" sz="quarter" idx="12"/>
          </p:nvPr>
        </p:nvSpPr>
        <p:spPr/>
        <p:txBody>
          <a:bodyPr/>
          <a:lstStyle/>
          <a:p>
            <a:r>
              <a:rPr lang="en-US" b="1" dirty="0" smtClean="0"/>
              <a:t>SSMS</a:t>
            </a:r>
            <a:r>
              <a:rPr lang="en-US" dirty="0" smtClean="0"/>
              <a:t> &gt; </a:t>
            </a:r>
            <a:r>
              <a:rPr lang="en-US" b="1" dirty="0" smtClean="0"/>
              <a:t>Reporting Services Instance</a:t>
            </a:r>
            <a:r>
              <a:rPr lang="en-US" dirty="0" smtClean="0"/>
              <a:t> &gt;</a:t>
            </a:r>
            <a:r>
              <a:rPr lang="en-US" b="1" dirty="0" smtClean="0"/>
              <a:t> Properties </a:t>
            </a:r>
            <a:r>
              <a:rPr lang="en-US" dirty="0" smtClean="0"/>
              <a:t>&gt; </a:t>
            </a:r>
            <a:r>
              <a:rPr lang="en-US" b="1" dirty="0" smtClean="0"/>
              <a:t>Advanced</a:t>
            </a:r>
            <a:r>
              <a:rPr lang="en-US" dirty="0" smtClean="0"/>
              <a:t> &gt; </a:t>
            </a:r>
            <a:r>
              <a:rPr lang="en-US" b="1" dirty="0" err="1" smtClean="0"/>
              <a:t>EnableExecutionLogging</a:t>
            </a:r>
            <a:endParaRPr lang="en-US" b="1" dirty="0" smtClean="0"/>
          </a:p>
        </p:txBody>
      </p:sp>
      <p:pic>
        <p:nvPicPr>
          <p:cNvPr id="6" name="Picture 5"/>
          <p:cNvPicPr>
            <a:picLocks noChangeAspect="1"/>
          </p:cNvPicPr>
          <p:nvPr/>
        </p:nvPicPr>
        <p:blipFill rotWithShape="1">
          <a:blip r:embed="rId3"/>
          <a:stretch/>
        </p:blipFill>
        <p:spPr>
          <a:xfrm>
            <a:off x="5558657" y="1163490"/>
            <a:ext cx="3529065" cy="3174156"/>
          </a:xfrm>
          <a:prstGeom prst="rect">
            <a:avLst/>
          </a:prstGeom>
          <a:noFill/>
          <a:ln>
            <a:noFill/>
          </a:ln>
        </p:spPr>
      </p:pic>
    </p:spTree>
    <p:extLst>
      <p:ext uri="{BB962C8B-B14F-4D97-AF65-F5344CB8AC3E}">
        <p14:creationId xmlns:p14="http://schemas.microsoft.com/office/powerpoint/2010/main" val="2901459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SSRS Execution Log Data</a:t>
            </a:r>
            <a:endParaRPr lang="en-US" dirty="0"/>
          </a:p>
        </p:txBody>
      </p:sp>
      <p:sp>
        <p:nvSpPr>
          <p:cNvPr id="9" name="Slide Number Placeholder 2"/>
          <p:cNvSpPr>
            <a:spLocks noGrp="1"/>
          </p:cNvSpPr>
          <p:nvPr>
            <p:ph type="sldNum" sz="quarter" idx="11"/>
          </p:nvPr>
        </p:nvSpPr>
        <p:spPr/>
        <p:txBody>
          <a:bodyPr/>
          <a:lstStyle/>
          <a:p>
            <a:fld id="{026CCAEB-CB17-44EB-A892-4553F1D666B6}" type="slidenum">
              <a:rPr lang="en-US" smtClean="0"/>
              <a:pPr/>
              <a:t>28</a:t>
            </a:fld>
            <a:endParaRPr lang="en-US" dirty="0"/>
          </a:p>
        </p:txBody>
      </p:sp>
      <p:sp>
        <p:nvSpPr>
          <p:cNvPr id="2" name="Content Placeholder 1"/>
          <p:cNvSpPr>
            <a:spLocks noGrp="1"/>
          </p:cNvSpPr>
          <p:nvPr>
            <p:ph sz="quarter" idx="13"/>
          </p:nvPr>
        </p:nvSpPr>
        <p:spPr/>
        <p:txBody>
          <a:bodyPr/>
          <a:lstStyle/>
          <a:p>
            <a:pPr lvl="1"/>
            <a:r>
              <a:rPr lang="en-US" dirty="0" smtClean="0"/>
              <a:t>Sample ExecutionLog3 Query</a:t>
            </a:r>
          </a:p>
        </p:txBody>
      </p:sp>
      <p:sp>
        <p:nvSpPr>
          <p:cNvPr id="10" name="TextBox 9"/>
          <p:cNvSpPr txBox="1"/>
          <p:nvPr/>
        </p:nvSpPr>
        <p:spPr>
          <a:xfrm>
            <a:off x="3475482" y="1388365"/>
            <a:ext cx="5561014" cy="2191497"/>
          </a:xfrm>
          <a:prstGeom prst="rect">
            <a:avLst/>
          </a:prstGeom>
          <a:solidFill>
            <a:sysClr val="window" lastClr="FFFFFF">
              <a:lumMod val="95000"/>
            </a:sysClr>
          </a:solidFill>
        </p:spPr>
        <p:txBody>
          <a:bodyPr wrap="square" rtlCol="0">
            <a:spAutoFit/>
          </a:bodyPr>
          <a:lstStyle/>
          <a:p>
            <a:pPr lvl="0" defTabSz="914400">
              <a:lnSpc>
                <a:spcPct val="107000"/>
              </a:lnSpc>
            </a:pPr>
            <a:r>
              <a:rPr lang="en-US" sz="1200" kern="8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--Top 25 longest running reports in the last 14 days</a:t>
            </a:r>
            <a:endParaRPr lang="en-US" sz="2000" kern="8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lvl="0" defTabSz="914400">
              <a:lnSpc>
                <a:spcPct val="107000"/>
              </a:lnSpc>
            </a:pP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SELECT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TOP</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chemeClr val="bg1"/>
                </a:solidFill>
                <a:latin typeface="Consolas" panose="020B0609020204030204" pitchFamily="49" charset="0"/>
                <a:ea typeface="Calibri" panose="020F0502020204030204" pitchFamily="34" charset="0"/>
                <a:cs typeface="Times New Roman" panose="02020603050405020304" pitchFamily="18" charset="0"/>
              </a:rPr>
              <a:t>25</a:t>
            </a:r>
            <a:endParaRPr lang="en-US" sz="1050" kern="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defTabSz="914400">
              <a:lnSpc>
                <a:spcPct val="107000"/>
              </a:lnSpc>
            </a:pP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ItemPath</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AS</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Report_Path</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8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lvl="0" defTabSz="914400">
              <a:lnSpc>
                <a:spcPct val="107000"/>
              </a:lnSpc>
            </a:pP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FF00FF"/>
                </a:solidFill>
                <a:latin typeface="Consolas" panose="020B0609020204030204" pitchFamily="49" charset="0"/>
                <a:ea typeface="Calibri" panose="020F0502020204030204" pitchFamily="34" charset="0"/>
                <a:cs typeface="Times New Roman" panose="02020603050405020304" pitchFamily="18" charset="0"/>
              </a:rPr>
              <a:t>AVG</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TimeDataRetrieval</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TimeProcessing</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TimeRendering</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as</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Report_Time_ms</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8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lvl="0" defTabSz="914400">
              <a:lnSpc>
                <a:spcPct val="107000"/>
              </a:lnSpc>
            </a:pP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FF00FF"/>
                </a:solidFill>
                <a:latin typeface="Consolas" panose="020B0609020204030204" pitchFamily="49" charset="0"/>
                <a:ea typeface="Calibri" panose="020F0502020204030204" pitchFamily="34" charset="0"/>
                <a:cs typeface="Times New Roman" panose="02020603050405020304" pitchFamily="18" charset="0"/>
              </a:rPr>
              <a:t>COUNT</a:t>
            </a: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ItemPath</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as</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Execution_Count</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8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lvl="0" defTabSz="914400">
              <a:lnSpc>
                <a:spcPct val="107000"/>
              </a:lnSpc>
            </a:pP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FF00FF"/>
                </a:solidFill>
                <a:latin typeface="Consolas" panose="020B0609020204030204" pitchFamily="49" charset="0"/>
                <a:ea typeface="Calibri" panose="020F0502020204030204" pitchFamily="34" charset="0"/>
                <a:cs typeface="Times New Roman" panose="02020603050405020304" pitchFamily="18" charset="0"/>
              </a:rPr>
              <a:t>AVG</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ByteCount</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as</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Avg_Size_Bytes</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8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lvl="0" defTabSz="914400">
              <a:lnSpc>
                <a:spcPct val="107000"/>
              </a:lnSpc>
            </a:pP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FF00FF"/>
                </a:solidFill>
                <a:latin typeface="Consolas" panose="020B0609020204030204" pitchFamily="49" charset="0"/>
                <a:ea typeface="Calibri" panose="020F0502020204030204" pitchFamily="34" charset="0"/>
                <a:cs typeface="Times New Roman" panose="02020603050405020304" pitchFamily="18" charset="0"/>
              </a:rPr>
              <a:t>AVG</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RowCount</a:t>
            </a:r>
            <a:r>
              <a:rPr lang="en-US" sz="1050" kern="8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as</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Avg_Row_Count</a:t>
            </a:r>
            <a:endParaRPr lang="en-US" sz="1050" kern="8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lvl="0" defTabSz="914400">
              <a:lnSpc>
                <a:spcPct val="107000"/>
              </a:lnSpc>
            </a:pP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EXECUTIONLOG3</a:t>
            </a:r>
            <a:endParaRPr lang="en-US" sz="1050" kern="8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lvl="0" defTabSz="914400">
              <a:lnSpc>
                <a:spcPct val="107000"/>
              </a:lnSpc>
            </a:pP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WHERE</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FF00FF"/>
                </a:solidFill>
                <a:latin typeface="Consolas" panose="020B0609020204030204" pitchFamily="49" charset="0"/>
                <a:ea typeface="Calibri" panose="020F0502020204030204" pitchFamily="34" charset="0"/>
                <a:cs typeface="Times New Roman" panose="02020603050405020304" pitchFamily="18" charset="0"/>
              </a:rPr>
              <a:t>DATEDIFF</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dd</a:t>
            </a:r>
            <a:r>
              <a:rPr lang="en-US" sz="1050" kern="8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TimeEnd</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FF00FF"/>
                </a:solidFill>
                <a:latin typeface="Consolas" panose="020B0609020204030204" pitchFamily="49" charset="0"/>
                <a:ea typeface="Calibri" panose="020F0502020204030204" pitchFamily="34" charset="0"/>
                <a:cs typeface="Times New Roman" panose="02020603050405020304" pitchFamily="18" charset="0"/>
              </a:rPr>
              <a:t>GETDATE</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&lt;=</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chemeClr val="bg1"/>
                </a:solidFill>
                <a:latin typeface="Consolas" panose="020B0609020204030204" pitchFamily="49" charset="0"/>
                <a:ea typeface="Calibri" panose="020F0502020204030204" pitchFamily="34" charset="0"/>
                <a:cs typeface="Times New Roman" panose="02020603050405020304" pitchFamily="18" charset="0"/>
              </a:rPr>
              <a:t>14</a:t>
            </a:r>
            <a:endParaRPr lang="en-US" sz="1050" kern="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defTabSz="914400">
              <a:lnSpc>
                <a:spcPct val="107000"/>
              </a:lnSpc>
            </a:pP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GROUP</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BY</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ItemPath</a:t>
            </a:r>
            <a:endParaRPr lang="en-US" sz="1050" kern="8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lvl="0" defTabSz="914400">
              <a:lnSpc>
                <a:spcPct val="107000"/>
              </a:lnSpc>
            </a:pP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ORDER</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BY</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err="1">
                <a:solidFill>
                  <a:srgbClr val="008080"/>
                </a:solidFill>
                <a:latin typeface="Consolas" panose="020B0609020204030204" pitchFamily="49" charset="0"/>
                <a:ea typeface="Calibri" panose="020F0502020204030204" pitchFamily="34" charset="0"/>
                <a:cs typeface="Times New Roman" panose="02020603050405020304" pitchFamily="18" charset="0"/>
              </a:rPr>
              <a:t>Report_Time_ms</a:t>
            </a:r>
            <a:r>
              <a:rPr lang="en-US" sz="1050" kern="800" dirty="0">
                <a:solidFill>
                  <a:srgbClr val="FFFFFF"/>
                </a:solidFill>
                <a:latin typeface="Consolas" panose="020B0609020204030204" pitchFamily="49" charset="0"/>
                <a:ea typeface="Calibri" panose="020F0502020204030204" pitchFamily="34" charset="0"/>
                <a:cs typeface="Times New Roman" panose="02020603050405020304" pitchFamily="18" charset="0"/>
              </a:rPr>
              <a:t> </a:t>
            </a:r>
            <a:r>
              <a:rPr lang="en-US" sz="1050" kern="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DESC</a:t>
            </a:r>
            <a:endParaRPr lang="en-US" sz="1050" kern="8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578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Dynamics AX Application Tracing</a:t>
            </a:r>
            <a:endParaRPr lang="en-US" dirty="0"/>
          </a:p>
        </p:txBody>
      </p:sp>
      <p:sp>
        <p:nvSpPr>
          <p:cNvPr id="7" name="Slide Number Placeholder 2"/>
          <p:cNvSpPr>
            <a:spLocks noGrp="1"/>
          </p:cNvSpPr>
          <p:nvPr>
            <p:ph type="sldNum" sz="quarter" idx="11"/>
          </p:nvPr>
        </p:nvSpPr>
        <p:spPr/>
        <p:txBody>
          <a:bodyPr/>
          <a:lstStyle/>
          <a:p>
            <a:fld id="{026CCAEB-CB17-44EB-A892-4553F1D666B6}" type="slidenum">
              <a:rPr lang="en-US" smtClean="0"/>
              <a:pPr/>
              <a:t>29</a:t>
            </a:fld>
            <a:endParaRPr lang="en-US" dirty="0"/>
          </a:p>
        </p:txBody>
      </p:sp>
      <p:sp>
        <p:nvSpPr>
          <p:cNvPr id="2" name="Content Placeholder 1"/>
          <p:cNvSpPr>
            <a:spLocks noGrp="1"/>
          </p:cNvSpPr>
          <p:nvPr>
            <p:ph sz="quarter" idx="13"/>
          </p:nvPr>
        </p:nvSpPr>
        <p:spPr/>
        <p:txBody>
          <a:bodyPr/>
          <a:lstStyle/>
          <a:p>
            <a:r>
              <a:rPr lang="en-US" dirty="0" smtClean="0"/>
              <a:t>X++ code </a:t>
            </a:r>
          </a:p>
          <a:p>
            <a:pPr lvl="1"/>
            <a:r>
              <a:rPr lang="en-US" dirty="0" smtClean="0"/>
              <a:t>Can be traced in the Microsoft Dynamics AX tracing cockpit</a:t>
            </a:r>
          </a:p>
          <a:p>
            <a:pPr lvl="1"/>
            <a:r>
              <a:rPr lang="en-US" dirty="0" smtClean="0"/>
              <a:t>Can be analyzed with Trace Parser tool</a:t>
            </a:r>
          </a:p>
          <a:p>
            <a:r>
              <a:rPr lang="en-US" dirty="0" smtClean="0"/>
              <a:t>Services, batch, and other CIL code</a:t>
            </a:r>
          </a:p>
          <a:p>
            <a:pPr lvl="1"/>
            <a:r>
              <a:rPr lang="en-US" dirty="0" smtClean="0"/>
              <a:t>Can be traced with Visual Studio Profiler</a:t>
            </a:r>
          </a:p>
          <a:p>
            <a:pPr lvl="1"/>
            <a:r>
              <a:rPr lang="en-US" dirty="0" smtClean="0"/>
              <a:t>Can be analyzed in Visual Studio</a:t>
            </a:r>
          </a:p>
          <a:p>
            <a:r>
              <a:rPr lang="en-US" dirty="0" smtClean="0"/>
              <a:t>Performance analysis tool</a:t>
            </a:r>
          </a:p>
          <a:p>
            <a:r>
              <a:rPr lang="en-US" dirty="0" smtClean="0"/>
              <a:t>Procedure: Install trace parser</a:t>
            </a:r>
          </a:p>
          <a:p>
            <a:r>
              <a:rPr lang="en-US" dirty="0" smtClean="0"/>
              <a:t>Procedure: Configure trace parser for use</a:t>
            </a:r>
            <a:endParaRPr lang="en-US" dirty="0"/>
          </a:p>
        </p:txBody>
      </p:sp>
    </p:spTree>
    <p:extLst>
      <p:ext uri="{BB962C8B-B14F-4D97-AF65-F5344CB8AC3E}">
        <p14:creationId xmlns:p14="http://schemas.microsoft.com/office/powerpoint/2010/main" val="823717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Students: </a:t>
            </a:r>
            <a:br>
              <a:rPr lang="en-US" dirty="0" smtClean="0"/>
            </a:br>
            <a:r>
              <a:rPr lang="en-US" dirty="0"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r>
              <a:rPr lang="en-US" dirty="0" smtClean="0"/>
              <a:t>Most slides will have supporting text that you can view now or after the delivery</a:t>
            </a:r>
          </a:p>
          <a:p>
            <a:r>
              <a:rPr lang="en-US" dirty="0" smtClean="0"/>
              <a:t>Add notes to your copy of the presentation if you want to</a:t>
            </a:r>
          </a:p>
          <a:p>
            <a:r>
              <a:rPr lang="en-US" dirty="0" smtClean="0"/>
              <a:t>You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Dynamics AX Application Tracing (continued)</a:t>
            </a:r>
            <a:endParaRPr lang="en-US" dirty="0"/>
          </a:p>
        </p:txBody>
      </p:sp>
      <p:sp>
        <p:nvSpPr>
          <p:cNvPr id="7" name="Slide Number Placeholder 2"/>
          <p:cNvSpPr>
            <a:spLocks noGrp="1"/>
          </p:cNvSpPr>
          <p:nvPr>
            <p:ph type="sldNum" sz="quarter" idx="11"/>
          </p:nvPr>
        </p:nvSpPr>
        <p:spPr/>
        <p:txBody>
          <a:bodyPr/>
          <a:lstStyle/>
          <a:p>
            <a:fld id="{026CCAEB-CB17-44EB-A892-4553F1D666B6}" type="slidenum">
              <a:rPr lang="en-US" smtClean="0"/>
              <a:pPr/>
              <a:t>30</a:t>
            </a:fld>
            <a:endParaRPr lang="en-US" dirty="0"/>
          </a:p>
        </p:txBody>
      </p:sp>
      <p:sp>
        <p:nvSpPr>
          <p:cNvPr id="2" name="Content Placeholder 1"/>
          <p:cNvSpPr>
            <a:spLocks noGrp="1"/>
          </p:cNvSpPr>
          <p:nvPr>
            <p:ph type="body" sz="quarter" idx="12"/>
          </p:nvPr>
        </p:nvSpPr>
        <p:spPr/>
        <p:txBody>
          <a:bodyPr/>
          <a:lstStyle/>
          <a:p>
            <a:r>
              <a:rPr lang="en-US" dirty="0" smtClean="0"/>
              <a:t>CIL can be disabled in some cases</a:t>
            </a:r>
          </a:p>
          <a:p>
            <a:pPr lvl="1"/>
            <a:r>
              <a:rPr lang="en-US" b="1" dirty="0" smtClean="0"/>
              <a:t>File </a:t>
            </a:r>
            <a:r>
              <a:rPr lang="en-US" dirty="0" smtClean="0"/>
              <a:t>&gt; </a:t>
            </a:r>
            <a:r>
              <a:rPr lang="en-US" b="1" dirty="0" smtClean="0"/>
              <a:t>Tools </a:t>
            </a:r>
            <a:r>
              <a:rPr lang="en-US" dirty="0" smtClean="0"/>
              <a:t>&gt; </a:t>
            </a:r>
            <a:r>
              <a:rPr lang="en-US" b="1" dirty="0" smtClean="0"/>
              <a:t>Options </a:t>
            </a:r>
            <a:r>
              <a:rPr lang="en-US" dirty="0" smtClean="0"/>
              <a:t>&gt; </a:t>
            </a:r>
            <a:r>
              <a:rPr lang="en-US" b="1" dirty="0" smtClean="0"/>
              <a:t>Development </a:t>
            </a:r>
            <a:r>
              <a:rPr lang="en-US" dirty="0" smtClean="0"/>
              <a:t>&gt; </a:t>
            </a:r>
            <a:r>
              <a:rPr lang="en-US" b="1" dirty="0" smtClean="0"/>
              <a:t>General </a:t>
            </a:r>
            <a:r>
              <a:rPr lang="en-US" dirty="0" smtClean="0"/>
              <a:t>&gt; </a:t>
            </a:r>
            <a:r>
              <a:rPr lang="en-US" b="1" dirty="0" smtClean="0"/>
              <a:t>Execute business operations in CIL</a:t>
            </a:r>
          </a:p>
          <a:p>
            <a:pPr lvl="1"/>
            <a:r>
              <a:rPr lang="en-US" dirty="0" smtClean="0"/>
              <a:t>Only do this in a test environment to facilitate tracing</a:t>
            </a:r>
          </a:p>
        </p:txBody>
      </p:sp>
      <p:pic>
        <p:nvPicPr>
          <p:cNvPr id="4" name="Picture 3"/>
          <p:cNvPicPr>
            <a:picLocks noChangeAspect="1"/>
          </p:cNvPicPr>
          <p:nvPr/>
        </p:nvPicPr>
        <p:blipFill rotWithShape="1">
          <a:blip r:embed="rId3"/>
          <a:stretch/>
        </p:blipFill>
        <p:spPr>
          <a:xfrm>
            <a:off x="5580504" y="1203598"/>
            <a:ext cx="3528000" cy="3097310"/>
          </a:xfrm>
          <a:prstGeom prst="rect">
            <a:avLst/>
          </a:prstGeom>
          <a:noFill/>
          <a:ln>
            <a:noFill/>
          </a:ln>
        </p:spPr>
      </p:pic>
      <p:sp>
        <p:nvSpPr>
          <p:cNvPr id="5" name="Rectangle 4"/>
          <p:cNvSpPr/>
          <p:nvPr/>
        </p:nvSpPr>
        <p:spPr>
          <a:xfrm>
            <a:off x="5703721" y="3003798"/>
            <a:ext cx="2108639" cy="245482"/>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spTree>
    <p:extLst>
      <p:ext uri="{BB962C8B-B14F-4D97-AF65-F5344CB8AC3E}">
        <p14:creationId xmlns:p14="http://schemas.microsoft.com/office/powerpoint/2010/main" val="2637706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Collect a Trace using the Tracing Cockpit</a:t>
            </a:r>
            <a:endParaRPr lang="en-US" dirty="0"/>
          </a:p>
        </p:txBody>
      </p:sp>
      <p:sp>
        <p:nvSpPr>
          <p:cNvPr id="7" name="Slide Number Placeholder 2"/>
          <p:cNvSpPr>
            <a:spLocks noGrp="1"/>
          </p:cNvSpPr>
          <p:nvPr>
            <p:ph type="sldNum" sz="quarter" idx="11"/>
          </p:nvPr>
        </p:nvSpPr>
        <p:spPr/>
        <p:txBody>
          <a:bodyPr/>
          <a:lstStyle/>
          <a:p>
            <a:fld id="{026CCAEB-CB17-44EB-A892-4553F1D666B6}" type="slidenum">
              <a:rPr lang="en-US" smtClean="0"/>
              <a:pPr/>
              <a:t>31</a:t>
            </a:fld>
            <a:endParaRPr lang="en-US" dirty="0"/>
          </a:p>
        </p:txBody>
      </p:sp>
      <p:sp>
        <p:nvSpPr>
          <p:cNvPr id="2" name="Content Placeholder 1"/>
          <p:cNvSpPr>
            <a:spLocks noGrp="1"/>
          </p:cNvSpPr>
          <p:nvPr>
            <p:ph sz="quarter" idx="13"/>
          </p:nvPr>
        </p:nvSpPr>
        <p:spPr/>
        <p:txBody>
          <a:bodyPr/>
          <a:lstStyle/>
          <a:p>
            <a:r>
              <a:rPr lang="en-US" dirty="0" smtClean="0"/>
              <a:t>The Tracing cockpit form is used to collect a trace file for client and server events</a:t>
            </a:r>
          </a:p>
          <a:p>
            <a:pPr lvl="1"/>
            <a:r>
              <a:rPr lang="en-US" b="1" dirty="0" smtClean="0"/>
              <a:t>AX Development Workspace </a:t>
            </a:r>
            <a:r>
              <a:rPr lang="en-US" dirty="0" smtClean="0"/>
              <a:t>&gt; </a:t>
            </a:r>
            <a:r>
              <a:rPr lang="en-US" b="1" dirty="0" smtClean="0"/>
              <a:t>Tools </a:t>
            </a:r>
            <a:r>
              <a:rPr lang="en-US" dirty="0" smtClean="0"/>
              <a:t>&gt; </a:t>
            </a:r>
            <a:r>
              <a:rPr lang="en-US" b="1" dirty="0" smtClean="0"/>
              <a:t>Tracing cockpit</a:t>
            </a:r>
          </a:p>
        </p:txBody>
      </p:sp>
      <p:pic>
        <p:nvPicPr>
          <p:cNvPr id="5" name="Picture 4"/>
          <p:cNvPicPr>
            <a:picLocks noChangeAspect="1"/>
          </p:cNvPicPr>
          <p:nvPr/>
        </p:nvPicPr>
        <p:blipFill>
          <a:blip r:embed="rId3"/>
          <a:stretch>
            <a:fillRect/>
          </a:stretch>
        </p:blipFill>
        <p:spPr>
          <a:xfrm>
            <a:off x="3479709" y="1923678"/>
            <a:ext cx="5290527" cy="2594524"/>
          </a:xfrm>
          <a:prstGeom prst="rect">
            <a:avLst/>
          </a:prstGeom>
          <a:noFill/>
          <a:ln>
            <a:noFill/>
          </a:ln>
        </p:spPr>
      </p:pic>
      <p:sp>
        <p:nvSpPr>
          <p:cNvPr id="8" name="Rectangle 7"/>
          <p:cNvSpPr/>
          <p:nvPr/>
        </p:nvSpPr>
        <p:spPr>
          <a:xfrm>
            <a:off x="3841278" y="2064753"/>
            <a:ext cx="514698" cy="197193"/>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spTree>
    <p:extLst>
      <p:ext uri="{BB962C8B-B14F-4D97-AF65-F5344CB8AC3E}">
        <p14:creationId xmlns:p14="http://schemas.microsoft.com/office/powerpoint/2010/main" val="2026634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32</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1740996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Import a Trace using Trace Parser</a:t>
            </a:r>
            <a:endParaRPr lang="en-US" dirty="0"/>
          </a:p>
        </p:txBody>
      </p:sp>
      <p:sp>
        <p:nvSpPr>
          <p:cNvPr id="7" name="Slide Number Placeholder 2"/>
          <p:cNvSpPr>
            <a:spLocks noGrp="1"/>
          </p:cNvSpPr>
          <p:nvPr>
            <p:ph type="sldNum" sz="quarter" idx="11"/>
          </p:nvPr>
        </p:nvSpPr>
        <p:spPr/>
        <p:txBody>
          <a:bodyPr/>
          <a:lstStyle/>
          <a:p>
            <a:fld id="{026CCAEB-CB17-44EB-A892-4553F1D666B6}" type="slidenum">
              <a:rPr lang="en-US" smtClean="0"/>
              <a:pPr/>
              <a:t>33</a:t>
            </a:fld>
            <a:endParaRPr lang="en-US" dirty="0"/>
          </a:p>
        </p:txBody>
      </p:sp>
      <p:sp>
        <p:nvSpPr>
          <p:cNvPr id="2" name="Content Placeholder 1"/>
          <p:cNvSpPr>
            <a:spLocks noGrp="1"/>
          </p:cNvSpPr>
          <p:nvPr>
            <p:ph sz="quarter" idx="13"/>
          </p:nvPr>
        </p:nvSpPr>
        <p:spPr/>
        <p:txBody>
          <a:bodyPr/>
          <a:lstStyle/>
          <a:p>
            <a:r>
              <a:rPr lang="en-US" dirty="0" smtClean="0"/>
              <a:t>Use the Tracing </a:t>
            </a:r>
            <a:r>
              <a:rPr lang="en-US" dirty="0" smtClean="0"/>
              <a:t>cockpit form </a:t>
            </a:r>
            <a:r>
              <a:rPr lang="en-US" dirty="0" smtClean="0"/>
              <a:t>to import the trac</a:t>
            </a:r>
            <a:r>
              <a:rPr lang="en-US" dirty="0" smtClean="0"/>
              <a:t>e into Trace Parser.</a:t>
            </a:r>
            <a:endParaRPr lang="en-US" dirty="0" smtClean="0"/>
          </a:p>
          <a:p>
            <a:pPr lvl="1"/>
            <a:r>
              <a:rPr lang="en-US" dirty="0" smtClean="0"/>
              <a:t>AX Development Workspace &gt; Tools &gt; Tracing cockpit</a:t>
            </a:r>
          </a:p>
        </p:txBody>
      </p:sp>
      <p:pic>
        <p:nvPicPr>
          <p:cNvPr id="5" name="Picture 4"/>
          <p:cNvPicPr>
            <a:picLocks noChangeAspect="1"/>
          </p:cNvPicPr>
          <p:nvPr/>
        </p:nvPicPr>
        <p:blipFill>
          <a:blip r:embed="rId3"/>
          <a:stretch>
            <a:fillRect/>
          </a:stretch>
        </p:blipFill>
        <p:spPr>
          <a:xfrm>
            <a:off x="2843808" y="1936257"/>
            <a:ext cx="5544000" cy="2718780"/>
          </a:xfrm>
          <a:prstGeom prst="rect">
            <a:avLst/>
          </a:prstGeom>
          <a:noFill/>
          <a:ln>
            <a:noFill/>
          </a:ln>
        </p:spPr>
      </p:pic>
      <p:sp>
        <p:nvSpPr>
          <p:cNvPr id="8" name="Rectangle 7"/>
          <p:cNvSpPr/>
          <p:nvPr/>
        </p:nvSpPr>
        <p:spPr>
          <a:xfrm>
            <a:off x="4644008" y="2067694"/>
            <a:ext cx="589156" cy="203169"/>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spTree>
    <p:extLst>
      <p:ext uri="{BB962C8B-B14F-4D97-AF65-F5344CB8AC3E}">
        <p14:creationId xmlns:p14="http://schemas.microsoft.com/office/powerpoint/2010/main" val="2584783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Analyze a Trace in Trace Parser</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34</a:t>
            </a:fld>
            <a:endParaRPr lang="en-US" dirty="0"/>
          </a:p>
        </p:txBody>
      </p:sp>
      <p:sp>
        <p:nvSpPr>
          <p:cNvPr id="2" name="Content Placeholder 1"/>
          <p:cNvSpPr>
            <a:spLocks noGrp="1"/>
          </p:cNvSpPr>
          <p:nvPr>
            <p:ph sz="quarter" idx="13"/>
          </p:nvPr>
        </p:nvSpPr>
        <p:spPr/>
        <p:txBody>
          <a:bodyPr/>
          <a:lstStyle/>
          <a:p>
            <a:r>
              <a:rPr lang="en-US" dirty="0" smtClean="0"/>
              <a:t>The </a:t>
            </a:r>
            <a:r>
              <a:rPr lang="en-US" b="1" dirty="0" smtClean="0"/>
              <a:t>Call Tree tab </a:t>
            </a:r>
            <a:r>
              <a:rPr lang="en-US" dirty="0" smtClean="0"/>
              <a:t>organizes and renders tracing events in a tree-like UI control</a:t>
            </a:r>
          </a:p>
          <a:p>
            <a:pPr lvl="1"/>
            <a:r>
              <a:rPr lang="en-US" dirty="0" smtClean="0"/>
              <a:t>The events are organized as a list of “call stacks” in chronological order</a:t>
            </a:r>
          </a:p>
          <a:p>
            <a:r>
              <a:rPr lang="en-US" dirty="0" smtClean="0"/>
              <a:t>The </a:t>
            </a:r>
            <a:r>
              <a:rPr lang="en-US" b="1" dirty="0" smtClean="0"/>
              <a:t>X++/RPC tab </a:t>
            </a:r>
            <a:r>
              <a:rPr lang="en-US" dirty="0" smtClean="0"/>
              <a:t>displays information about X++ and RPC events in a sortable data grid</a:t>
            </a:r>
          </a:p>
          <a:p>
            <a:pPr lvl="1"/>
            <a:r>
              <a:rPr lang="en-US" dirty="0" smtClean="0"/>
              <a:t>It has two sub-views: Aggregate and non-Aggregate</a:t>
            </a:r>
          </a:p>
          <a:p>
            <a:r>
              <a:rPr lang="en-US" dirty="0" smtClean="0"/>
              <a:t>The </a:t>
            </a:r>
            <a:r>
              <a:rPr lang="en-US" b="1" dirty="0" smtClean="0"/>
              <a:t>SQL tab </a:t>
            </a:r>
            <a:r>
              <a:rPr lang="en-US" dirty="0" smtClean="0"/>
              <a:t>is very similar to X++/RPC report; SQL report displays SQL events in a sortable data grid</a:t>
            </a:r>
          </a:p>
          <a:p>
            <a:pPr lvl="1"/>
            <a:r>
              <a:rPr lang="en-US" dirty="0" smtClean="0"/>
              <a:t>Available for server traces only</a:t>
            </a:r>
          </a:p>
        </p:txBody>
      </p:sp>
    </p:spTree>
    <p:extLst>
      <p:ext uri="{BB962C8B-B14F-4D97-AF65-F5344CB8AC3E}">
        <p14:creationId xmlns:p14="http://schemas.microsoft.com/office/powerpoint/2010/main" val="3874225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Performance Analyzer for Microsoft Dynamics</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35</a:t>
            </a:fld>
            <a:endParaRPr lang="en-US" dirty="0"/>
          </a:p>
        </p:txBody>
      </p:sp>
      <p:sp>
        <p:nvSpPr>
          <p:cNvPr id="2" name="Content Placeholder 1"/>
          <p:cNvSpPr>
            <a:spLocks noGrp="1"/>
          </p:cNvSpPr>
          <p:nvPr>
            <p:ph sz="quarter" idx="13"/>
          </p:nvPr>
        </p:nvSpPr>
        <p:spPr/>
        <p:txBody>
          <a:bodyPr/>
          <a:lstStyle/>
          <a:p>
            <a:r>
              <a:rPr lang="en-US" dirty="0" smtClean="0"/>
              <a:t>The Performance Analyzer for Microsoft Dynamics allows you to capture performance data</a:t>
            </a:r>
          </a:p>
          <a:p>
            <a:pPr lvl="1"/>
            <a:r>
              <a:rPr lang="en-US" dirty="0" smtClean="0"/>
              <a:t>The Performance Analyzer consists of several components:</a:t>
            </a:r>
          </a:p>
          <a:p>
            <a:pPr lvl="2"/>
            <a:r>
              <a:rPr lang="en-US" dirty="0" smtClean="0"/>
              <a:t>Performance Database </a:t>
            </a:r>
          </a:p>
          <a:p>
            <a:pPr lvl="2"/>
            <a:r>
              <a:rPr lang="en-US" dirty="0" smtClean="0"/>
              <a:t>Windows Performance Counters</a:t>
            </a:r>
          </a:p>
          <a:p>
            <a:pPr lvl="2"/>
            <a:r>
              <a:rPr lang="en-US" dirty="0" smtClean="0"/>
              <a:t>Server-Side Tracing  </a:t>
            </a:r>
          </a:p>
          <a:p>
            <a:pPr lvl="2"/>
            <a:r>
              <a:rPr lang="en-US" dirty="0" smtClean="0"/>
              <a:t>AOT Metadata</a:t>
            </a:r>
          </a:p>
          <a:p>
            <a:pPr lvl="2"/>
            <a:r>
              <a:rPr lang="en-US" dirty="0" smtClean="0"/>
              <a:t>AOS Analysis</a:t>
            </a:r>
            <a:endParaRPr lang="en-US" dirty="0"/>
          </a:p>
        </p:txBody>
      </p:sp>
    </p:spTree>
    <p:extLst>
      <p:ext uri="{BB962C8B-B14F-4D97-AF65-F5344CB8AC3E}">
        <p14:creationId xmlns:p14="http://schemas.microsoft.com/office/powerpoint/2010/main" val="4106950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Performance Analyzer Setup</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36</a:t>
            </a:fld>
            <a:endParaRPr lang="en-US" dirty="0"/>
          </a:p>
        </p:txBody>
      </p:sp>
      <p:sp>
        <p:nvSpPr>
          <p:cNvPr id="2" name="Content Placeholder 1"/>
          <p:cNvSpPr>
            <a:spLocks noGrp="1"/>
          </p:cNvSpPr>
          <p:nvPr>
            <p:ph sz="quarter" idx="13"/>
          </p:nvPr>
        </p:nvSpPr>
        <p:spPr/>
        <p:txBody>
          <a:bodyPr/>
          <a:lstStyle/>
          <a:p>
            <a:r>
              <a:rPr lang="en-US" dirty="0" smtClean="0"/>
              <a:t>Procedure: Deploy and configure Performance database</a:t>
            </a:r>
          </a:p>
          <a:p>
            <a:r>
              <a:rPr lang="en-US" dirty="0" smtClean="0"/>
              <a:t>Procedure: Auto capture performance data</a:t>
            </a:r>
          </a:p>
          <a:p>
            <a:r>
              <a:rPr lang="en-US" dirty="0" smtClean="0"/>
              <a:t>Procedure: Capture long running queries from AX code</a:t>
            </a:r>
          </a:p>
          <a:p>
            <a:r>
              <a:rPr lang="en-US" dirty="0" smtClean="0"/>
              <a:t>Procedure: Collect AOT metadata</a:t>
            </a:r>
          </a:p>
          <a:p>
            <a:r>
              <a:rPr lang="en-US" dirty="0" smtClean="0"/>
              <a:t>Procedure: Collect AOS settings and events</a:t>
            </a:r>
          </a:p>
          <a:p>
            <a:r>
              <a:rPr lang="en-US" dirty="0" smtClean="0"/>
              <a:t>Procedure: Capture database blocking events</a:t>
            </a:r>
          </a:p>
        </p:txBody>
      </p:sp>
    </p:spTree>
    <p:extLst>
      <p:ext uri="{BB962C8B-B14F-4D97-AF65-F5344CB8AC3E}">
        <p14:creationId xmlns:p14="http://schemas.microsoft.com/office/powerpoint/2010/main" val="2198513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Diagnostic Framework for Microsoft Dynamics AX (Beta)</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37</a:t>
            </a:fld>
            <a:endParaRPr lang="en-US" dirty="0"/>
          </a:p>
        </p:txBody>
      </p:sp>
      <p:sp>
        <p:nvSpPr>
          <p:cNvPr id="2" name="Content Placeholder 1"/>
          <p:cNvSpPr>
            <a:spLocks noGrp="1"/>
          </p:cNvSpPr>
          <p:nvPr>
            <p:ph sz="quarter" idx="13"/>
          </p:nvPr>
        </p:nvSpPr>
        <p:spPr/>
        <p:txBody>
          <a:bodyPr/>
          <a:lstStyle/>
          <a:p>
            <a:r>
              <a:rPr lang="en-US" dirty="0" smtClean="0"/>
              <a:t>On-premise web-based tool that can be configured to perform the following tasks: </a:t>
            </a:r>
          </a:p>
          <a:p>
            <a:pPr lvl="1"/>
            <a:r>
              <a:rPr lang="en-US" dirty="0" smtClean="0"/>
              <a:t>Collect data from Dynamics AX servers. </a:t>
            </a:r>
          </a:p>
          <a:p>
            <a:pPr lvl="1"/>
            <a:r>
              <a:rPr lang="en-US" dirty="0" smtClean="0"/>
              <a:t>Run rules on the collected data. </a:t>
            </a:r>
          </a:p>
          <a:p>
            <a:pPr lvl="1"/>
            <a:r>
              <a:rPr lang="en-US" dirty="0" smtClean="0"/>
              <a:t>Report rule violations on a dashboard. </a:t>
            </a:r>
          </a:p>
          <a:p>
            <a:pPr lvl="1"/>
            <a:r>
              <a:rPr lang="en-US" dirty="0" smtClean="0"/>
              <a:t>Provide reports. </a:t>
            </a:r>
          </a:p>
          <a:p>
            <a:pPr lvl="1"/>
            <a:endParaRPr lang="en-US" dirty="0" smtClean="0"/>
          </a:p>
          <a:p>
            <a:r>
              <a:rPr lang="en-US" dirty="0" smtClean="0"/>
              <a:t>Tool can be downloaded from </a:t>
            </a:r>
            <a:r>
              <a:rPr lang="en-US" dirty="0" err="1" smtClean="0"/>
              <a:t>InformationSource</a:t>
            </a:r>
            <a:r>
              <a:rPr lang="en-US" dirty="0" smtClean="0"/>
              <a:t> </a:t>
            </a:r>
            <a:r>
              <a:rPr lang="en-US" dirty="0" smtClean="0">
                <a:hlinkClick r:id="rId3"/>
              </a:rPr>
              <a:t>https://informationsource.dynamics.com</a:t>
            </a:r>
            <a:endParaRPr lang="en-US" dirty="0" smtClean="0"/>
          </a:p>
          <a:p>
            <a:endParaRPr lang="en-US" dirty="0"/>
          </a:p>
        </p:txBody>
      </p:sp>
    </p:spTree>
    <p:extLst>
      <p:ext uri="{BB962C8B-B14F-4D97-AF65-F5344CB8AC3E}">
        <p14:creationId xmlns:p14="http://schemas.microsoft.com/office/powerpoint/2010/main" val="899338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Diagnostic Framework for Microsoft Dynamics AX (Beta)</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38</a:t>
            </a:fld>
            <a:endParaRPr lang="en-US" dirty="0"/>
          </a:p>
        </p:txBody>
      </p:sp>
      <p:sp>
        <p:nvSpPr>
          <p:cNvPr id="2" name="Content Placeholder 1"/>
          <p:cNvSpPr>
            <a:spLocks noGrp="1"/>
          </p:cNvSpPr>
          <p:nvPr>
            <p:ph sz="quarter" idx="13"/>
          </p:nvPr>
        </p:nvSpPr>
        <p:spPr/>
        <p:txBody>
          <a:bodyPr/>
          <a:lstStyle/>
          <a:p>
            <a:r>
              <a:rPr lang="en-US" smtClean="0"/>
              <a:t>Architecture</a:t>
            </a:r>
            <a:endParaRPr lang="en-US" dirty="0"/>
          </a:p>
        </p:txBody>
      </p:sp>
      <p:pic>
        <p:nvPicPr>
          <p:cNvPr id="6" name="Picture 5"/>
          <p:cNvPicPr>
            <a:picLocks noChangeAspect="1"/>
          </p:cNvPicPr>
          <p:nvPr/>
        </p:nvPicPr>
        <p:blipFill>
          <a:blip r:embed="rId3"/>
          <a:stretch>
            <a:fillRect/>
          </a:stretch>
        </p:blipFill>
        <p:spPr>
          <a:xfrm>
            <a:off x="2340440" y="1428850"/>
            <a:ext cx="6192000" cy="3120591"/>
          </a:xfrm>
          <a:prstGeom prst="rect">
            <a:avLst/>
          </a:prstGeom>
          <a:noFill/>
          <a:ln>
            <a:noFill/>
          </a:ln>
        </p:spPr>
      </p:pic>
    </p:spTree>
    <p:extLst>
      <p:ext uri="{BB962C8B-B14F-4D97-AF65-F5344CB8AC3E}">
        <p14:creationId xmlns:p14="http://schemas.microsoft.com/office/powerpoint/2010/main" val="410689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Activity: Test </a:t>
            </a:r>
            <a:r>
              <a:rPr lang="en-US" dirty="0" smtClean="0"/>
              <a:t>Your Knowledge</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39</a:t>
            </a:fld>
            <a:endParaRPr lang="en-US" dirty="0"/>
          </a:p>
        </p:txBody>
      </p:sp>
      <p:sp>
        <p:nvSpPr>
          <p:cNvPr id="2" name="Content Placeholder 1"/>
          <p:cNvSpPr>
            <a:spLocks noGrp="1"/>
          </p:cNvSpPr>
          <p:nvPr>
            <p:ph sz="quarter" idx="13"/>
          </p:nvPr>
        </p:nvSpPr>
        <p:spPr/>
        <p:txBody>
          <a:bodyPr/>
          <a:lstStyle/>
          <a:p>
            <a:r>
              <a:rPr lang="en-US" dirty="0" smtClean="0"/>
              <a:t>The class will complete this section</a:t>
            </a:r>
            <a:endParaRPr lang="en-US" dirty="0"/>
          </a:p>
        </p:txBody>
      </p:sp>
    </p:spTree>
    <p:extLst>
      <p:ext uri="{BB962C8B-B14F-4D97-AF65-F5344CB8AC3E}">
        <p14:creationId xmlns:p14="http://schemas.microsoft.com/office/powerpoint/2010/main" val="15318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a:t>
            </a:fld>
            <a:endParaRPr lang="en-US"/>
          </a:p>
        </p:txBody>
      </p:sp>
      <p:sp>
        <p:nvSpPr>
          <p:cNvPr id="5" name="Text Placeholder 4"/>
          <p:cNvSpPr>
            <a:spLocks noGrp="1"/>
          </p:cNvSpPr>
          <p:nvPr>
            <p:ph sz="quarter" idx="13"/>
          </p:nvPr>
        </p:nvSpPr>
        <p:spPr/>
        <p:txBody>
          <a:bodyPr/>
          <a:lstStyle/>
          <a:p>
            <a:r>
              <a:rPr lang="en-US" dirty="0" smtClean="0"/>
              <a:t>This chapter will provide an overview of some of the most useful monitoring and troubleshooting tools available for Microsoft Dynamics AX.</a:t>
            </a:r>
            <a:endParaRPr lang="en-US" dirty="0"/>
          </a:p>
          <a:p>
            <a:pPr marL="0" indent="0">
              <a:buNone/>
            </a:pPr>
            <a:endParaRPr lang="en-US" dirty="0"/>
          </a:p>
        </p:txBody>
      </p:sp>
    </p:spTree>
    <p:extLst>
      <p:ext uri="{BB962C8B-B14F-4D97-AF65-F5344CB8AC3E}">
        <p14:creationId xmlns:p14="http://schemas.microsoft.com/office/powerpoint/2010/main" val="3464489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Chapter Review</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40</a:t>
            </a:fld>
            <a:endParaRPr lang="en-US" dirty="0"/>
          </a:p>
        </p:txBody>
      </p:sp>
      <p:sp>
        <p:nvSpPr>
          <p:cNvPr id="7" name="Content Placeholder 6"/>
          <p:cNvSpPr>
            <a:spLocks noGrp="1"/>
          </p:cNvSpPr>
          <p:nvPr>
            <p:ph sz="quarter" idx="13"/>
          </p:nvPr>
        </p:nvSpPr>
        <p:spPr/>
        <p:txBody>
          <a:bodyPr>
            <a:normAutofit lnSpcReduction="10000"/>
          </a:bodyPr>
          <a:lstStyle/>
          <a:p>
            <a:pPr marL="342900" lvl="0" indent="-342900">
              <a:buFont typeface="+mj-lt"/>
              <a:buAutoNum type="arabicPeriod"/>
            </a:pPr>
            <a:r>
              <a:rPr lang="en-US" dirty="0" smtClean="0"/>
              <a:t>The Microsoft Dynamics AX Management Pack for SCOM can discover the following  (click all that apply):</a:t>
            </a:r>
          </a:p>
          <a:p>
            <a:pPr lvl="1"/>
            <a:r>
              <a:rPr lang="en-US" dirty="0" smtClean="0"/>
              <a:t>( ) AOS instances.</a:t>
            </a:r>
          </a:p>
          <a:p>
            <a:pPr lvl="1"/>
            <a:r>
              <a:rPr lang="en-US" dirty="0" smtClean="0"/>
              <a:t>( ) Reporting services instances.</a:t>
            </a:r>
          </a:p>
          <a:p>
            <a:pPr lvl="1"/>
            <a:r>
              <a:rPr lang="en-US" dirty="0" smtClean="0"/>
              <a:t>( ) Enterprise Portal websites.</a:t>
            </a:r>
          </a:p>
          <a:p>
            <a:pPr lvl="1"/>
            <a:r>
              <a:rPr lang="en-US" dirty="0" smtClean="0"/>
              <a:t>( ) </a:t>
            </a:r>
            <a:r>
              <a:rPr lang="en-US" dirty="0"/>
              <a:t>Microsoft Dynamics AX </a:t>
            </a:r>
            <a:r>
              <a:rPr lang="en-US" dirty="0" smtClean="0"/>
              <a:t>clients. </a:t>
            </a:r>
          </a:p>
          <a:p>
            <a:pPr marL="342900" lvl="0" indent="-342900">
              <a:buFont typeface="+mj-lt"/>
              <a:buAutoNum type="arabicPeriod"/>
            </a:pPr>
            <a:r>
              <a:rPr lang="en-US" dirty="0" smtClean="0"/>
              <a:t>True or False?  The Trace Parser helps users discover and resolve performance problems in </a:t>
            </a:r>
            <a:r>
              <a:rPr lang="en-US" dirty="0"/>
              <a:t>Microsoft Dynamics AX </a:t>
            </a:r>
            <a:r>
              <a:rPr lang="en-US" dirty="0" smtClean="0"/>
              <a:t>systems?</a:t>
            </a:r>
          </a:p>
          <a:p>
            <a:pPr lvl="1"/>
            <a:r>
              <a:rPr lang="en-US" dirty="0" smtClean="0"/>
              <a:t>( ) True</a:t>
            </a:r>
          </a:p>
          <a:p>
            <a:pPr lvl="1"/>
            <a:r>
              <a:rPr lang="en-US" dirty="0" smtClean="0"/>
              <a:t>( ) False</a:t>
            </a:r>
          </a:p>
          <a:p>
            <a:pPr marL="342900" lvl="0" indent="-342900">
              <a:buFont typeface="+mj-lt"/>
              <a:buAutoNum type="arabicPeriod"/>
            </a:pPr>
            <a:r>
              <a:rPr lang="en-US" dirty="0" smtClean="0"/>
              <a:t>True or False?  The SQL Server database that is required for Trace Parser must be on the production Microsoft Dynamics AX database server?</a:t>
            </a:r>
          </a:p>
          <a:p>
            <a:pPr lvl="1"/>
            <a:r>
              <a:rPr lang="en-US" dirty="0" smtClean="0"/>
              <a:t>( ) True</a:t>
            </a:r>
          </a:p>
          <a:p>
            <a:pPr lvl="1"/>
            <a:r>
              <a:rPr lang="en-US" dirty="0" smtClean="0"/>
              <a:t>( ) False</a:t>
            </a:r>
          </a:p>
          <a:p>
            <a:endParaRPr lang="en-US" dirty="0"/>
          </a:p>
        </p:txBody>
      </p:sp>
    </p:spTree>
    <p:extLst>
      <p:ext uri="{BB962C8B-B14F-4D97-AF65-F5344CB8AC3E}">
        <p14:creationId xmlns:p14="http://schemas.microsoft.com/office/powerpoint/2010/main" val="152012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Chapter Review (Answers)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41</a:t>
            </a:fld>
            <a:endParaRPr lang="en-US" dirty="0"/>
          </a:p>
        </p:txBody>
      </p:sp>
      <p:sp>
        <p:nvSpPr>
          <p:cNvPr id="7" name="Content Placeholder 6"/>
          <p:cNvSpPr>
            <a:spLocks noGrp="1"/>
          </p:cNvSpPr>
          <p:nvPr>
            <p:ph sz="quarter" idx="13"/>
          </p:nvPr>
        </p:nvSpPr>
        <p:spPr/>
        <p:txBody>
          <a:bodyPr>
            <a:normAutofit lnSpcReduction="10000"/>
          </a:bodyPr>
          <a:lstStyle/>
          <a:p>
            <a:pPr marL="342900" lvl="0" indent="-342900">
              <a:buFont typeface="+mj-lt"/>
              <a:buAutoNum type="arabicPeriod"/>
            </a:pPr>
            <a:r>
              <a:rPr lang="en-US" dirty="0" smtClean="0"/>
              <a:t>The Microsoft Dynamics AX Management Pack for SCOM can discover the following (click all that apply):</a:t>
            </a:r>
          </a:p>
          <a:p>
            <a:pPr lvl="1"/>
            <a:r>
              <a:rPr lang="en-US" dirty="0" smtClean="0"/>
              <a:t>(x) AOS instances.</a:t>
            </a:r>
          </a:p>
          <a:p>
            <a:pPr lvl="1"/>
            <a:r>
              <a:rPr lang="en-US" dirty="0" smtClean="0"/>
              <a:t>(x) Reporting services instances.</a:t>
            </a:r>
          </a:p>
          <a:p>
            <a:pPr lvl="1"/>
            <a:r>
              <a:rPr lang="en-US" dirty="0" smtClean="0"/>
              <a:t>(x) Enterprise Portal websites.</a:t>
            </a:r>
          </a:p>
          <a:p>
            <a:pPr lvl="1"/>
            <a:r>
              <a:rPr lang="en-US" dirty="0" smtClean="0"/>
              <a:t>( ) </a:t>
            </a:r>
            <a:r>
              <a:rPr lang="en-US" dirty="0"/>
              <a:t>Microsoft Dynamics AX </a:t>
            </a:r>
            <a:r>
              <a:rPr lang="en-US" dirty="0" smtClean="0"/>
              <a:t>clients. </a:t>
            </a:r>
          </a:p>
          <a:p>
            <a:pPr marL="342900" lvl="0" indent="-342900">
              <a:buFont typeface="+mj-lt"/>
              <a:buAutoNum type="arabicPeriod"/>
            </a:pPr>
            <a:r>
              <a:rPr lang="en-US" dirty="0" smtClean="0"/>
              <a:t>True or False?  The Trace Parser helps users discover and resolve performance problems in </a:t>
            </a:r>
            <a:r>
              <a:rPr lang="en-US" dirty="0"/>
              <a:t>Microsoft Dynamics AX </a:t>
            </a:r>
            <a:r>
              <a:rPr lang="en-US" dirty="0" smtClean="0"/>
              <a:t>systems?</a:t>
            </a:r>
          </a:p>
          <a:p>
            <a:pPr lvl="1"/>
            <a:r>
              <a:rPr lang="en-US" dirty="0" smtClean="0"/>
              <a:t>(x) True</a:t>
            </a:r>
          </a:p>
          <a:p>
            <a:pPr lvl="1"/>
            <a:r>
              <a:rPr lang="en-US" dirty="0" smtClean="0"/>
              <a:t>( ) False</a:t>
            </a:r>
          </a:p>
          <a:p>
            <a:pPr marL="342900" lvl="0" indent="-342900">
              <a:buFont typeface="+mj-lt"/>
              <a:buAutoNum type="arabicPeriod"/>
            </a:pPr>
            <a:r>
              <a:rPr lang="en-US" dirty="0" smtClean="0"/>
              <a:t>True or False?  The SQL Server database that is required for Trace Parser must be on the production </a:t>
            </a:r>
            <a:r>
              <a:rPr lang="en-US" dirty="0"/>
              <a:t>Microsoft Dynamics AX </a:t>
            </a:r>
            <a:r>
              <a:rPr lang="en-US" dirty="0" smtClean="0"/>
              <a:t>database server?</a:t>
            </a:r>
          </a:p>
          <a:p>
            <a:pPr lvl="1"/>
            <a:r>
              <a:rPr lang="en-US" dirty="0" smtClean="0"/>
              <a:t>( ) True</a:t>
            </a:r>
          </a:p>
          <a:p>
            <a:pPr lvl="1"/>
            <a:r>
              <a:rPr lang="en-US" dirty="0" smtClean="0"/>
              <a:t>(x) False</a:t>
            </a:r>
          </a:p>
          <a:p>
            <a:endParaRPr lang="en-US" dirty="0"/>
          </a:p>
        </p:txBody>
      </p:sp>
    </p:spTree>
    <p:extLst>
      <p:ext uri="{BB962C8B-B14F-4D97-AF65-F5344CB8AC3E}">
        <p14:creationId xmlns:p14="http://schemas.microsoft.com/office/powerpoint/2010/main" val="26236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Chapter Summary</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42</a:t>
            </a:fld>
            <a:endParaRPr lang="en-US" dirty="0"/>
          </a:p>
        </p:txBody>
      </p:sp>
      <p:sp>
        <p:nvSpPr>
          <p:cNvPr id="10" name="Content Placeholder 9"/>
          <p:cNvSpPr>
            <a:spLocks noGrp="1"/>
          </p:cNvSpPr>
          <p:nvPr>
            <p:ph sz="quarter" idx="13"/>
          </p:nvPr>
        </p:nvSpPr>
        <p:spPr/>
        <p:txBody>
          <a:bodyPr/>
          <a:lstStyle/>
          <a:p>
            <a:r>
              <a:rPr lang="en-US" dirty="0" smtClean="0"/>
              <a:t>In this chapter, you learned:</a:t>
            </a:r>
          </a:p>
          <a:p>
            <a:pPr lvl="1"/>
            <a:r>
              <a:rPr lang="en-US" dirty="0" smtClean="0"/>
              <a:t>About the most common tools for monitoring and troubleshooting Microsoft Dynamics AX.</a:t>
            </a:r>
          </a:p>
          <a:p>
            <a:pPr lvl="1"/>
            <a:r>
              <a:rPr lang="en-US" dirty="0" smtClean="0"/>
              <a:t>How to set up and use each tool.</a:t>
            </a:r>
          </a:p>
          <a:p>
            <a:pPr lvl="1"/>
            <a:r>
              <a:rPr lang="en-US" dirty="0" smtClean="0"/>
              <a:t>When and how to use each tool.</a:t>
            </a:r>
          </a:p>
          <a:p>
            <a:endParaRPr lang="en-US" dirty="0"/>
          </a:p>
        </p:txBody>
      </p:sp>
    </p:spTree>
    <p:extLst>
      <p:ext uri="{BB962C8B-B14F-4D97-AF65-F5344CB8AC3E}">
        <p14:creationId xmlns:p14="http://schemas.microsoft.com/office/powerpoint/2010/main" val="2894892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43</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Objectives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5</a:t>
            </a:fld>
            <a:endParaRPr lang="en-US" dirty="0"/>
          </a:p>
        </p:txBody>
      </p:sp>
      <p:sp>
        <p:nvSpPr>
          <p:cNvPr id="10" name="Content Placeholder 9"/>
          <p:cNvSpPr>
            <a:spLocks noGrp="1"/>
          </p:cNvSpPr>
          <p:nvPr>
            <p:ph sz="quarter" idx="13"/>
          </p:nvPr>
        </p:nvSpPr>
        <p:spPr/>
        <p:txBody>
          <a:bodyPr/>
          <a:lstStyle/>
          <a:p>
            <a:pPr lvl="0"/>
            <a:r>
              <a:rPr lang="en-US" dirty="0" smtClean="0"/>
              <a:t>Review the most common tools for monitoring and troubleshooting Microsoft Dynamics AX</a:t>
            </a:r>
          </a:p>
          <a:p>
            <a:pPr lvl="0"/>
            <a:r>
              <a:rPr lang="en-US" dirty="0" smtClean="0"/>
              <a:t>Review how to setup and use each tool</a:t>
            </a:r>
          </a:p>
          <a:p>
            <a:pPr lvl="0"/>
            <a:r>
              <a:rPr lang="en-US" dirty="0" smtClean="0"/>
              <a:t>Understand when and how to use each tool</a:t>
            </a:r>
          </a:p>
        </p:txBody>
      </p:sp>
    </p:spTree>
    <p:extLst>
      <p:ext uri="{BB962C8B-B14F-4D97-AF65-F5344CB8AC3E}">
        <p14:creationId xmlns:p14="http://schemas.microsoft.com/office/powerpoint/2010/main" val="3055267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Introduction</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6</a:t>
            </a:fld>
            <a:endParaRPr lang="en-US" dirty="0"/>
          </a:p>
        </p:txBody>
      </p:sp>
      <p:sp>
        <p:nvSpPr>
          <p:cNvPr id="10" name="Content Placeholder 9"/>
          <p:cNvSpPr>
            <a:spLocks noGrp="1"/>
          </p:cNvSpPr>
          <p:nvPr>
            <p:ph sz="quarter" idx="13"/>
          </p:nvPr>
        </p:nvSpPr>
        <p:spPr/>
        <p:txBody>
          <a:bodyPr/>
          <a:lstStyle/>
          <a:p>
            <a:r>
              <a:rPr lang="en-US" dirty="0" smtClean="0"/>
              <a:t>Several tools are available for monitoring and troubleshooting Microsoft Dynamics AX</a:t>
            </a:r>
          </a:p>
          <a:p>
            <a:pPr lvl="1"/>
            <a:r>
              <a:rPr lang="en-US" dirty="0"/>
              <a:t>Performance </a:t>
            </a:r>
            <a:r>
              <a:rPr lang="en-US" dirty="0" smtClean="0"/>
              <a:t>Monitor</a:t>
            </a:r>
          </a:p>
          <a:p>
            <a:pPr lvl="1"/>
            <a:r>
              <a:rPr lang="en-US" dirty="0"/>
              <a:t>Microsoft Dynamics AX 2012 Management Pack for System Center Operations Manager (SCOM)</a:t>
            </a:r>
          </a:p>
          <a:p>
            <a:pPr lvl="1"/>
            <a:r>
              <a:rPr lang="en-US" dirty="0"/>
              <a:t>Client Access Log</a:t>
            </a:r>
          </a:p>
          <a:p>
            <a:pPr lvl="1"/>
            <a:r>
              <a:rPr lang="en-US" dirty="0"/>
              <a:t>SQL Statement Trace </a:t>
            </a:r>
            <a:r>
              <a:rPr lang="en-US" dirty="0" smtClean="0"/>
              <a:t>Log</a:t>
            </a:r>
          </a:p>
          <a:p>
            <a:pPr lvl="1"/>
            <a:r>
              <a:rPr lang="en-US" dirty="0" smtClean="0"/>
              <a:t>Connection Context</a:t>
            </a:r>
            <a:endParaRPr lang="en-US" dirty="0"/>
          </a:p>
          <a:p>
            <a:pPr lvl="1"/>
            <a:r>
              <a:rPr lang="en-US" dirty="0"/>
              <a:t>Trace Parser</a:t>
            </a:r>
          </a:p>
          <a:p>
            <a:pPr lvl="1"/>
            <a:r>
              <a:rPr lang="en-US" dirty="0"/>
              <a:t>Performance Analyzer </a:t>
            </a:r>
            <a:r>
              <a:rPr lang="en-US" dirty="0" smtClean="0"/>
              <a:t>for Microsoft Dynamics</a:t>
            </a:r>
          </a:p>
          <a:p>
            <a:pPr lvl="1"/>
            <a:r>
              <a:rPr lang="en-US" dirty="0" smtClean="0"/>
              <a:t>Diagnostic Framework for Microsoft Dynamics AX (Beta)</a:t>
            </a:r>
            <a:endParaRPr lang="en-US" dirty="0"/>
          </a:p>
        </p:txBody>
      </p:sp>
    </p:spTree>
    <p:extLst>
      <p:ext uri="{BB962C8B-B14F-4D97-AF65-F5344CB8AC3E}">
        <p14:creationId xmlns:p14="http://schemas.microsoft.com/office/powerpoint/2010/main" val="1544343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Performance Monitor Overview</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7</a:t>
            </a:fld>
            <a:endParaRPr lang="en-US" dirty="0"/>
          </a:p>
        </p:txBody>
      </p:sp>
      <p:sp>
        <p:nvSpPr>
          <p:cNvPr id="10" name="Content Placeholder 9"/>
          <p:cNvSpPr>
            <a:spLocks noGrp="1"/>
          </p:cNvSpPr>
          <p:nvPr>
            <p:ph type="body" sz="quarter" idx="12"/>
          </p:nvPr>
        </p:nvSpPr>
        <p:spPr/>
        <p:txBody>
          <a:bodyPr/>
          <a:lstStyle/>
          <a:p>
            <a:r>
              <a:rPr lang="en-US" dirty="0" smtClean="0"/>
              <a:t>Discuss thresholds for critical performance counters</a:t>
            </a:r>
          </a:p>
          <a:p>
            <a:pPr lvl="1"/>
            <a:r>
              <a:rPr lang="en-US" dirty="0" smtClean="0"/>
              <a:t>Processor</a:t>
            </a:r>
          </a:p>
          <a:p>
            <a:pPr lvl="1"/>
            <a:r>
              <a:rPr lang="en-US" dirty="0" smtClean="0"/>
              <a:t>Memory</a:t>
            </a:r>
          </a:p>
          <a:p>
            <a:pPr lvl="1"/>
            <a:r>
              <a:rPr lang="en-US" dirty="0" smtClean="0"/>
              <a:t>Disk</a:t>
            </a:r>
          </a:p>
          <a:p>
            <a:pPr lvl="1"/>
            <a:r>
              <a:rPr lang="en-US" dirty="0" smtClean="0"/>
              <a:t>Network</a:t>
            </a:r>
          </a:p>
          <a:p>
            <a:pPr lvl="1"/>
            <a:r>
              <a:rPr lang="en-US" dirty="0" smtClean="0"/>
              <a:t>Microsoft Dynamics AX and SQL Server specific counters</a:t>
            </a:r>
          </a:p>
          <a:p>
            <a:endParaRPr lang="en-US" dirty="0"/>
          </a:p>
        </p:txBody>
      </p:sp>
      <p:pic>
        <p:nvPicPr>
          <p:cNvPr id="6" name="Picture 5"/>
          <p:cNvPicPr>
            <a:picLocks noChangeAspect="1"/>
          </p:cNvPicPr>
          <p:nvPr/>
        </p:nvPicPr>
        <p:blipFill rotWithShape="1">
          <a:blip r:embed="rId3"/>
          <a:stretch/>
        </p:blipFill>
        <p:spPr>
          <a:xfrm>
            <a:off x="5580504" y="1471234"/>
            <a:ext cx="3528000" cy="2421368"/>
          </a:xfrm>
          <a:prstGeom prst="rect">
            <a:avLst/>
          </a:prstGeom>
          <a:noFill/>
          <a:ln>
            <a:noFill/>
          </a:ln>
        </p:spPr>
      </p:pic>
    </p:spTree>
    <p:extLst>
      <p:ext uri="{BB962C8B-B14F-4D97-AF65-F5344CB8AC3E}">
        <p14:creationId xmlns:p14="http://schemas.microsoft.com/office/powerpoint/2010/main" val="130759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Application Object Server </a:t>
            </a:r>
            <a:r>
              <a:rPr lang="en-US" dirty="0" smtClean="0"/>
              <a:t>(AOS) Performance Thresholds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8</a:t>
            </a:fld>
            <a:endParaRPr lang="en-US" dirty="0"/>
          </a:p>
        </p:txBody>
      </p:sp>
      <p:sp>
        <p:nvSpPr>
          <p:cNvPr id="10" name="Content Placeholder 9"/>
          <p:cNvSpPr>
            <a:spLocks noGrp="1"/>
          </p:cNvSpPr>
          <p:nvPr>
            <p:ph sz="quarter" idx="13"/>
          </p:nvPr>
        </p:nvSpPr>
        <p:spPr/>
        <p:txBody>
          <a:bodyPr>
            <a:normAutofit lnSpcReduction="10000"/>
          </a:bodyPr>
          <a:lstStyle/>
          <a:p>
            <a:r>
              <a:rPr lang="en-US" dirty="0" smtClean="0"/>
              <a:t>Processor</a:t>
            </a:r>
          </a:p>
          <a:p>
            <a:pPr lvl="1"/>
            <a:r>
              <a:rPr lang="en-US" dirty="0" smtClean="0"/>
              <a:t>% Processor time – sustained values above </a:t>
            </a:r>
            <a:r>
              <a:rPr lang="en-US" b="1" dirty="0" smtClean="0"/>
              <a:t>80% </a:t>
            </a:r>
            <a:r>
              <a:rPr lang="en-US" dirty="0" smtClean="0"/>
              <a:t>may indicate a processor bottleneck</a:t>
            </a:r>
          </a:p>
          <a:p>
            <a:r>
              <a:rPr lang="en-US" dirty="0" smtClean="0"/>
              <a:t>Memory</a:t>
            </a:r>
          </a:p>
          <a:p>
            <a:pPr lvl="1"/>
            <a:r>
              <a:rPr lang="en-US" dirty="0" smtClean="0"/>
              <a:t>Available Mbytes – dropping below </a:t>
            </a:r>
            <a:r>
              <a:rPr lang="en-US" b="1" dirty="0" smtClean="0"/>
              <a:t>100 MB </a:t>
            </a:r>
            <a:r>
              <a:rPr lang="en-US" dirty="0" smtClean="0"/>
              <a:t>may indicate a memory bottleneck</a:t>
            </a:r>
          </a:p>
          <a:p>
            <a:r>
              <a:rPr lang="en-US" dirty="0" smtClean="0"/>
              <a:t>Disk</a:t>
            </a:r>
          </a:p>
          <a:p>
            <a:pPr lvl="1"/>
            <a:r>
              <a:rPr lang="en-US" dirty="0" err="1" smtClean="0"/>
              <a:t>Avg</a:t>
            </a:r>
            <a:r>
              <a:rPr lang="en-US" dirty="0" smtClean="0"/>
              <a:t> Disk sec/read and </a:t>
            </a:r>
            <a:r>
              <a:rPr lang="en-US" dirty="0" err="1" smtClean="0"/>
              <a:t>Avg</a:t>
            </a:r>
            <a:r>
              <a:rPr lang="en-US" dirty="0" smtClean="0"/>
              <a:t> disk sec/write – sustained values above </a:t>
            </a:r>
            <a:r>
              <a:rPr lang="en-US" b="1" dirty="0" smtClean="0"/>
              <a:t>15 </a:t>
            </a:r>
            <a:r>
              <a:rPr lang="en-US" b="1" dirty="0" err="1" smtClean="0"/>
              <a:t>ms</a:t>
            </a:r>
            <a:r>
              <a:rPr lang="en-US" dirty="0" smtClean="0"/>
              <a:t> may indicate a disk bottleneck</a:t>
            </a:r>
          </a:p>
          <a:p>
            <a:r>
              <a:rPr lang="en-US" dirty="0" smtClean="0"/>
              <a:t>Network</a:t>
            </a:r>
          </a:p>
          <a:p>
            <a:pPr lvl="1"/>
            <a:r>
              <a:rPr lang="en-US" dirty="0" smtClean="0"/>
              <a:t>Output queue length – sustained values above </a:t>
            </a:r>
            <a:r>
              <a:rPr lang="en-US" b="1" dirty="0" smtClean="0"/>
              <a:t>0</a:t>
            </a:r>
            <a:r>
              <a:rPr lang="en-US" dirty="0" smtClean="0"/>
              <a:t> indicate queuing and a possible network bottleneck </a:t>
            </a:r>
          </a:p>
          <a:p>
            <a:r>
              <a:rPr lang="en-US" dirty="0" smtClean="0"/>
              <a:t>Microsoft Dynamics AX Object Server</a:t>
            </a:r>
          </a:p>
          <a:p>
            <a:pPr lvl="1"/>
            <a:r>
              <a:rPr lang="en-US" dirty="0" smtClean="0"/>
              <a:t>Active sessions – informational</a:t>
            </a:r>
          </a:p>
          <a:p>
            <a:pPr lvl="1"/>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4151167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SQL Server Performance Thresholds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9</a:t>
            </a:fld>
            <a:endParaRPr lang="en-US" dirty="0"/>
          </a:p>
        </p:txBody>
      </p:sp>
      <p:sp>
        <p:nvSpPr>
          <p:cNvPr id="10" name="Content Placeholder 9"/>
          <p:cNvSpPr>
            <a:spLocks noGrp="1"/>
          </p:cNvSpPr>
          <p:nvPr>
            <p:ph sz="quarter" idx="13"/>
          </p:nvPr>
        </p:nvSpPr>
        <p:spPr/>
        <p:txBody>
          <a:bodyPr/>
          <a:lstStyle/>
          <a:p>
            <a:r>
              <a:rPr lang="en-US" dirty="0" smtClean="0"/>
              <a:t>Processor</a:t>
            </a:r>
          </a:p>
          <a:p>
            <a:pPr lvl="1"/>
            <a:r>
              <a:rPr lang="en-US" dirty="0" smtClean="0"/>
              <a:t>% Processor time – sustained values above </a:t>
            </a:r>
            <a:r>
              <a:rPr lang="en-US" b="1" dirty="0" smtClean="0"/>
              <a:t>80% </a:t>
            </a:r>
            <a:r>
              <a:rPr lang="en-US" dirty="0" smtClean="0"/>
              <a:t>may indicate a processor bottleneck</a:t>
            </a:r>
          </a:p>
          <a:p>
            <a:r>
              <a:rPr lang="en-US" dirty="0" smtClean="0"/>
              <a:t>Memory</a:t>
            </a:r>
          </a:p>
          <a:p>
            <a:pPr lvl="1"/>
            <a:r>
              <a:rPr lang="en-US" dirty="0" smtClean="0"/>
              <a:t>Available Mbytes – dropping below </a:t>
            </a:r>
            <a:r>
              <a:rPr lang="en-US" b="1" dirty="0" smtClean="0"/>
              <a:t>100MB</a:t>
            </a:r>
            <a:r>
              <a:rPr lang="en-US" dirty="0" smtClean="0"/>
              <a:t> may indicate a memory bottleneck. Prevent by setting max server memory configuration option in the SQL Server</a:t>
            </a:r>
          </a:p>
          <a:p>
            <a:r>
              <a:rPr lang="en-US" dirty="0" smtClean="0"/>
              <a:t>Disk</a:t>
            </a:r>
          </a:p>
          <a:p>
            <a:pPr lvl="1"/>
            <a:r>
              <a:rPr lang="en-US" dirty="0" err="1" smtClean="0"/>
              <a:t>Avg</a:t>
            </a:r>
            <a:r>
              <a:rPr lang="en-US" dirty="0" smtClean="0"/>
              <a:t> Disk sec/read and </a:t>
            </a:r>
            <a:r>
              <a:rPr lang="en-US" dirty="0" err="1" smtClean="0"/>
              <a:t>Avg</a:t>
            </a:r>
            <a:r>
              <a:rPr lang="en-US" dirty="0" smtClean="0"/>
              <a:t> disk sec/write – sustained values above </a:t>
            </a:r>
            <a:r>
              <a:rPr lang="en-US" b="1" dirty="0" smtClean="0"/>
              <a:t>10ms</a:t>
            </a:r>
            <a:r>
              <a:rPr lang="en-US" dirty="0" smtClean="0"/>
              <a:t> may indicate a disk bottleneck. Values above </a:t>
            </a:r>
            <a:r>
              <a:rPr lang="en-US" b="1" dirty="0" smtClean="0"/>
              <a:t>25ms</a:t>
            </a:r>
            <a:r>
              <a:rPr lang="en-US" dirty="0" smtClean="0"/>
              <a:t> are critical</a:t>
            </a:r>
          </a:p>
          <a:p>
            <a:r>
              <a:rPr lang="en-US" dirty="0" smtClean="0"/>
              <a:t>Network</a:t>
            </a:r>
          </a:p>
          <a:p>
            <a:pPr lvl="1"/>
            <a:r>
              <a:rPr lang="en-US" dirty="0" smtClean="0"/>
              <a:t>Output queue length – sustained values above </a:t>
            </a:r>
            <a:r>
              <a:rPr lang="en-US" b="1" dirty="0" smtClean="0"/>
              <a:t>0</a:t>
            </a:r>
            <a:r>
              <a:rPr lang="en-US" dirty="0" smtClean="0"/>
              <a:t> indicate queuing and a possible network bottleneck</a:t>
            </a:r>
          </a:p>
          <a:p>
            <a:endParaRPr lang="en-US" dirty="0" smtClean="0"/>
          </a:p>
          <a:p>
            <a:endParaRPr lang="en-US" dirty="0"/>
          </a:p>
        </p:txBody>
      </p:sp>
    </p:spTree>
    <p:extLst>
      <p:ext uri="{BB962C8B-B14F-4D97-AF65-F5344CB8AC3E}">
        <p14:creationId xmlns:p14="http://schemas.microsoft.com/office/powerpoint/2010/main" val="217143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SD_Presentation_Template_v1.1">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328739-2B9F-4A2C-AE3F-5447FEA4E6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C57387-026E-431C-9973-32AD6CD170BE}">
  <ds:schemaRefs>
    <ds:schemaRef ds:uri="http://schemas.microsoft.com/office/infopath/2007/PartnerControls"/>
    <ds:schemaRef ds:uri="http://purl.org/dc/dcmitype/"/>
    <ds:schemaRef ds:uri="fefda408-4b97-40c5-a63d-5a76ba7b8d18"/>
    <ds:schemaRef ds:uri="http://schemas.microsoft.com/office/2006/documentManagement/types"/>
    <ds:schemaRef ds:uri="http://schemas.microsoft.com/office/2006/metadata/properties"/>
    <ds:schemaRef ds:uri="http://schemas.microsoft.com/sharepoint/v3"/>
    <ds:schemaRef ds:uri="http://schemas.openxmlformats.org/package/2006/metadata/core-properties"/>
    <ds:schemaRef ds:uri="http://purl.org/dc/terms/"/>
    <ds:schemaRef ds:uri="http://www.w3.org/XML/1998/namespace"/>
    <ds:schemaRef ds:uri="http://purl.org/dc/elements/1.1/"/>
  </ds:schemaRefs>
</ds:datastoreItem>
</file>

<file path=customXml/itemProps3.xml><?xml version="1.0" encoding="utf-8"?>
<ds:datastoreItem xmlns:ds="http://schemas.openxmlformats.org/officeDocument/2006/customXml" ds:itemID="{6D342D36-18CA-463B-90E1-DE8595706F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ASD_Presentation_Template_v1.1</Template>
  <TotalTime>863</TotalTime>
  <Words>3701</Words>
  <Application>Microsoft Office PowerPoint</Application>
  <PresentationFormat>On-screen Show (16:9)</PresentationFormat>
  <Paragraphs>447</Paragraphs>
  <Slides>43</Slides>
  <Notes>43</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Calibri</vt:lpstr>
      <vt:lpstr>Consolas</vt:lpstr>
      <vt:lpstr>Courier New</vt:lpstr>
      <vt:lpstr>Segoe Pro Light</vt:lpstr>
      <vt:lpstr>Segoe UI</vt:lpstr>
      <vt:lpstr>Segoe UI Light</vt:lpstr>
      <vt:lpstr>Segoe UI Semibold</vt:lpstr>
      <vt:lpstr>Times New Roman</vt:lpstr>
      <vt:lpstr>Wingdings</vt:lpstr>
      <vt:lpstr>ASD_Presentation_Template_v1.1</vt:lpstr>
      <vt:lpstr>Microsoft Dynamics AX 2012 Administration Workshop  Chapter 9: System Monitoring</vt:lpstr>
      <vt:lpstr>PowerPoint Presentation</vt:lpstr>
      <vt:lpstr>Students:  How to View this Presentation</vt:lpstr>
      <vt:lpstr>Overview</vt:lpstr>
      <vt:lpstr>Objectives</vt:lpstr>
      <vt:lpstr>Introduction</vt:lpstr>
      <vt:lpstr>Performance Monitor Overview</vt:lpstr>
      <vt:lpstr>Application Object Server (AOS) Performance Thresholds</vt:lpstr>
      <vt:lpstr>SQL Server Performance Thresholds</vt:lpstr>
      <vt:lpstr>SQL Server Performance Thresholds</vt:lpstr>
      <vt:lpstr>Microsoft Dynamics AX Management Pack for System Center Operations Manager (SCOM)</vt:lpstr>
      <vt:lpstr>SCOM and the Microsoft Dynamics AX Management Pack</vt:lpstr>
      <vt:lpstr>SCOM and the Microsoft Dynamics AX Management Pack</vt:lpstr>
      <vt:lpstr>Microsoft Dynamics AX Management Pack Monitoring</vt:lpstr>
      <vt:lpstr>SCOM and the Microsoft Dynamics AX Management Pack</vt:lpstr>
      <vt:lpstr>Video: Using the Management Pack for Microsoft Dynamics AX</vt:lpstr>
      <vt:lpstr>Client Access Log Overview</vt:lpstr>
      <vt:lpstr>Client Access Log</vt:lpstr>
      <vt:lpstr>Client Access Log Form</vt:lpstr>
      <vt:lpstr>Client Access Log Data</vt:lpstr>
      <vt:lpstr>SQL Statement Trace Log Overview</vt:lpstr>
      <vt:lpstr>SQL Statement Trace Log Setup</vt:lpstr>
      <vt:lpstr>View SQL Statement Trace Log Data</vt:lpstr>
      <vt:lpstr>Microsoft Dynamics AX Connection Context Feature</vt:lpstr>
      <vt:lpstr>Notes Continued</vt:lpstr>
      <vt:lpstr>SSRS Execution Log Overview</vt:lpstr>
      <vt:lpstr>SSRS Execution Log Setup</vt:lpstr>
      <vt:lpstr>SSRS Execution Log Data</vt:lpstr>
      <vt:lpstr>Microsoft Dynamics AX Application Tracing</vt:lpstr>
      <vt:lpstr>Microsoft Dynamics AX Application Tracing (continued)</vt:lpstr>
      <vt:lpstr>Collect a Trace using the Tracing Cockpit</vt:lpstr>
      <vt:lpstr>Notes Continued</vt:lpstr>
      <vt:lpstr>Import a Trace using Trace Parser</vt:lpstr>
      <vt:lpstr>Analyze a Trace in Trace Parser</vt:lpstr>
      <vt:lpstr>Performance Analyzer for Microsoft Dynamics</vt:lpstr>
      <vt:lpstr>Performance Analyzer Setup</vt:lpstr>
      <vt:lpstr>Diagnostic Framework for Microsoft Dynamics AX (Beta)</vt:lpstr>
      <vt:lpstr>Diagnostic Framework for Microsoft Dynamics AX (Beta)</vt:lpstr>
      <vt:lpstr>Activity: Test Your Knowledge</vt:lpstr>
      <vt:lpstr>Chapter Review</vt:lpstr>
      <vt:lpstr>Chapter Review (Answers)</vt:lpstr>
      <vt:lpstr>Chapter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Shalini Gupta</dc:creator>
  <cp:lastModifiedBy>Tom Stumpf</cp:lastModifiedBy>
  <cp:revision>90</cp:revision>
  <dcterms:created xsi:type="dcterms:W3CDTF">2013-05-27T06:22:12Z</dcterms:created>
  <dcterms:modified xsi:type="dcterms:W3CDTF">2013-06-25T05:12:15Z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