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7" r:id="rId4"/>
  </p:sldMasterIdLst>
  <p:notesMasterIdLst>
    <p:notesMasterId r:id="rId43"/>
  </p:notesMasterIdLst>
  <p:handoutMasterIdLst>
    <p:handoutMasterId r:id="rId44"/>
  </p:handoutMasterIdLst>
  <p:sldIdLst>
    <p:sldId id="376" r:id="rId5"/>
    <p:sldId id="347" r:id="rId6"/>
    <p:sldId id="348" r:id="rId7"/>
    <p:sldId id="378" r:id="rId8"/>
    <p:sldId id="379" r:id="rId9"/>
    <p:sldId id="380" r:id="rId10"/>
    <p:sldId id="381" r:id="rId11"/>
    <p:sldId id="412" r:id="rId12"/>
    <p:sldId id="383" r:id="rId13"/>
    <p:sldId id="413" r:id="rId14"/>
    <p:sldId id="385" r:id="rId15"/>
    <p:sldId id="386" r:id="rId16"/>
    <p:sldId id="387" r:id="rId17"/>
    <p:sldId id="388" r:id="rId18"/>
    <p:sldId id="389" r:id="rId19"/>
    <p:sldId id="390" r:id="rId20"/>
    <p:sldId id="391" r:id="rId21"/>
    <p:sldId id="392" r:id="rId22"/>
    <p:sldId id="393" r:id="rId23"/>
    <p:sldId id="394" r:id="rId24"/>
    <p:sldId id="395" r:id="rId25"/>
    <p:sldId id="396" r:id="rId26"/>
    <p:sldId id="397" r:id="rId27"/>
    <p:sldId id="398" r:id="rId28"/>
    <p:sldId id="399" r:id="rId29"/>
    <p:sldId id="400" r:id="rId30"/>
    <p:sldId id="401" r:id="rId31"/>
    <p:sldId id="402" r:id="rId32"/>
    <p:sldId id="403" r:id="rId33"/>
    <p:sldId id="404" r:id="rId34"/>
    <p:sldId id="405" r:id="rId35"/>
    <p:sldId id="407" r:id="rId36"/>
    <p:sldId id="409" r:id="rId37"/>
    <p:sldId id="406" r:id="rId38"/>
    <p:sldId id="408" r:id="rId39"/>
    <p:sldId id="410" r:id="rId40"/>
    <p:sldId id="411" r:id="rId41"/>
    <p:sldId id="377" r:id="rId4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Covers" id="{F9CFC184-155B-E049-91DD-657CF176FCB1}">
          <p14:sldIdLst>
            <p14:sldId id="376"/>
            <p14:sldId id="347"/>
            <p14:sldId id="348"/>
          </p14:sldIdLst>
        </p14:section>
        <p14:section name="Content pages" id="{7E28E96D-50B7-3247-AD53-91BDC15BF350}">
          <p14:sldIdLst>
            <p14:sldId id="378"/>
            <p14:sldId id="379"/>
            <p14:sldId id="380"/>
            <p14:sldId id="381"/>
            <p14:sldId id="412"/>
            <p14:sldId id="383"/>
            <p14:sldId id="413"/>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7"/>
            <p14:sldId id="409"/>
            <p14:sldId id="406"/>
            <p14:sldId id="408"/>
            <p14:sldId id="410"/>
            <p14:sldId id="411"/>
            <p14:sldId id="377"/>
          </p14:sldIdLst>
        </p14:section>
        <p14:section name="Back pages" id="{464B67E6-705F-6C47-96AB-B85029C642B4}">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ah Rogers (Insight Global)" initials="SR(G" lastIdx="2" clrIdx="0">
    <p:extLst>
      <p:ext uri="{19B8F6BF-5375-455C-9EA6-DF929625EA0E}">
        <p15:presenceInfo xmlns:p15="http://schemas.microsoft.com/office/powerpoint/2012/main" userId="S-1-5-21-2127521184-1604012920-1887927527-906763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D8D6"/>
    <a:srgbClr val="02163E"/>
    <a:srgbClr val="0C6126"/>
    <a:srgbClr val="3F3F3F"/>
    <a:srgbClr val="0E715F"/>
    <a:srgbClr val="3650B8"/>
    <a:srgbClr val="0A5BBA"/>
    <a:srgbClr val="FFF30A"/>
    <a:srgbClr val="15AEEF"/>
    <a:srgbClr val="0011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4995" autoAdjust="0"/>
    <p:restoredTop sz="70588" autoAdjust="0"/>
  </p:normalViewPr>
  <p:slideViewPr>
    <p:cSldViewPr snapToObjects="1">
      <p:cViewPr varScale="1">
        <p:scale>
          <a:sx n="83" d="100"/>
          <a:sy n="83" d="100"/>
        </p:scale>
        <p:origin x="778" y="67"/>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70" d="100"/>
          <a:sy n="70" d="100"/>
        </p:scale>
        <p:origin x="528" y="3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Segoe UI Ligh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9347C6-9BE5-204B-9A6F-54AE008DB119}" type="datetimeFigureOut">
              <a:rPr lang="en-US" smtClean="0">
                <a:latin typeface="Segoe UI Light"/>
              </a:rPr>
              <a:pPr/>
              <a:t>6/25/2013</a:t>
            </a:fld>
            <a:endParaRPr lang="en-US">
              <a:latin typeface="Segoe UI Ligh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latin typeface="Segoe UI Light"/>
              </a:rPr>
              <a:t>© 2013 Microsoft Corporation                                     Microsoft Confidential </a:t>
            </a:r>
            <a:endParaRPr lang="en-US">
              <a:latin typeface="Segoe UI Light"/>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D249BE-94E4-134E-BF41-A4CA4375EF59}" type="slidenum">
              <a:rPr lang="en-US" smtClean="0">
                <a:latin typeface="Segoe UI Light"/>
              </a:rPr>
              <a:pPr/>
              <a:t>‹#›</a:t>
            </a:fld>
            <a:endParaRPr lang="en-US">
              <a:latin typeface="Segoe UI Light"/>
            </a:endParaRPr>
          </a:p>
        </p:txBody>
      </p:sp>
    </p:spTree>
    <p:extLst>
      <p:ext uri="{BB962C8B-B14F-4D97-AF65-F5344CB8AC3E}">
        <p14:creationId xmlns:p14="http://schemas.microsoft.com/office/powerpoint/2010/main" val="28291081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48301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3912010"/>
            <a:ext cx="6096000" cy="47732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1" y="8685213"/>
            <a:ext cx="4844956" cy="457200"/>
          </a:xfrm>
          <a:prstGeom prst="rect">
            <a:avLst/>
          </a:prstGeom>
        </p:spPr>
        <p:txBody>
          <a:bodyPr vert="horz" lIns="91440" tIns="45720" rIns="91440" bIns="45720" rtlCol="0" anchor="b"/>
          <a:lstStyle>
            <a:lvl1pPr algn="l">
              <a:defRPr sz="1000">
                <a:latin typeface="Segoe" pitchFamily="34" charset="0"/>
              </a:defRPr>
            </a:lvl1pPr>
          </a:lstStyle>
          <a:p>
            <a:r>
              <a:rPr lang="en-US" smtClean="0"/>
              <a:t>© 2013 Microsoft Corporation                                     Microsoft Confidential </a:t>
            </a:r>
            <a:endParaRPr lang="en-US" dirty="0"/>
          </a:p>
        </p:txBody>
      </p:sp>
      <p:sp>
        <p:nvSpPr>
          <p:cNvPr id="7" name="Slide Number Placeholder 6"/>
          <p:cNvSpPr>
            <a:spLocks noGrp="1"/>
          </p:cNvSpPr>
          <p:nvPr>
            <p:ph type="sldNum" sz="quarter" idx="5"/>
          </p:nvPr>
        </p:nvSpPr>
        <p:spPr>
          <a:xfrm>
            <a:off x="5076967" y="8685213"/>
            <a:ext cx="1779446" cy="457200"/>
          </a:xfrm>
          <a:prstGeom prst="rect">
            <a:avLst/>
          </a:prstGeom>
        </p:spPr>
        <p:txBody>
          <a:bodyPr vert="horz" lIns="91440" tIns="45720" rIns="91440" bIns="45720" rtlCol="0" anchor="b"/>
          <a:lstStyle>
            <a:lvl1pPr algn="r">
              <a:defRPr sz="1000">
                <a:latin typeface="Segoe" pitchFamily="34" charset="0"/>
              </a:defRPr>
            </a:lvl1pPr>
          </a:lstStyle>
          <a:p>
            <a:fld id="{675416BA-65F7-274A-AD61-D0FA78F3AA6E}" type="slidenum">
              <a:rPr lang="en-US" smtClean="0"/>
              <a:pPr/>
              <a:t>‹#›</a:t>
            </a:fld>
            <a:endParaRPr lang="en-US" dirty="0"/>
          </a:p>
        </p:txBody>
      </p:sp>
    </p:spTree>
    <p:extLst>
      <p:ext uri="{BB962C8B-B14F-4D97-AF65-F5344CB8AC3E}">
        <p14:creationId xmlns:p14="http://schemas.microsoft.com/office/powerpoint/2010/main" val="925529377"/>
      </p:ext>
    </p:extLst>
  </p:cSld>
  <p:clrMap bg1="lt1" tx1="dk1" bg2="lt2" tx2="dk2" accent1="accent1" accent2="accent2" accent3="accent3" accent4="accent4" accent5="accent5" accent6="accent6" hlink="hlink" folHlink="folHlink"/>
  <p:hf hdr="0" dt="0"/>
  <p:notesStyle>
    <a:lvl1pPr marL="0" algn="l" defTabSz="457200" rtl="0" eaLnBrk="1" latinLnBrk="0" hangingPunct="1">
      <a:defRPr sz="1050" kern="1200">
        <a:solidFill>
          <a:schemeClr val="tx1"/>
        </a:solidFill>
        <a:latin typeface="Segoe" pitchFamily="34" charset="0"/>
        <a:ea typeface="+mn-ea"/>
        <a:cs typeface="+mn-cs"/>
      </a:defRPr>
    </a:lvl1pPr>
    <a:lvl2pPr marL="457200" algn="l" defTabSz="457200" rtl="0" eaLnBrk="1" latinLnBrk="0" hangingPunct="1">
      <a:defRPr sz="1050" kern="1200">
        <a:solidFill>
          <a:schemeClr val="tx1"/>
        </a:solidFill>
        <a:latin typeface="Segoe" pitchFamily="34" charset="0"/>
        <a:ea typeface="+mn-ea"/>
        <a:cs typeface="+mn-cs"/>
      </a:defRPr>
    </a:lvl2pPr>
    <a:lvl3pPr marL="914400" algn="l" defTabSz="457200" rtl="0" eaLnBrk="1" latinLnBrk="0" hangingPunct="1">
      <a:defRPr sz="1050" kern="1200">
        <a:solidFill>
          <a:schemeClr val="tx1"/>
        </a:solidFill>
        <a:latin typeface="Segoe" pitchFamily="34" charset="0"/>
        <a:ea typeface="+mn-ea"/>
        <a:cs typeface="+mn-cs"/>
      </a:defRPr>
    </a:lvl3pPr>
    <a:lvl4pPr marL="1371600" algn="l" defTabSz="457200" rtl="0" eaLnBrk="1" latinLnBrk="0" hangingPunct="1">
      <a:defRPr sz="1050" kern="1200">
        <a:solidFill>
          <a:schemeClr val="tx1"/>
        </a:solidFill>
        <a:latin typeface="Segoe" pitchFamily="34" charset="0"/>
        <a:ea typeface="+mn-ea"/>
        <a:cs typeface="+mn-cs"/>
      </a:defRPr>
    </a:lvl4pPr>
    <a:lvl5pPr marL="1828800" algn="l" defTabSz="457200" rtl="0" eaLnBrk="1" latinLnBrk="0" hangingPunct="1">
      <a:defRPr sz="1050" kern="1200">
        <a:solidFill>
          <a:schemeClr val="tx1"/>
        </a:solidFill>
        <a:latin typeface="Segoe" pitchFamily="34"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a:t>
            </a:fld>
            <a:endParaRPr lang="en-US" dirty="0"/>
          </a:p>
        </p:txBody>
      </p:sp>
    </p:spTree>
    <p:extLst>
      <p:ext uri="{BB962C8B-B14F-4D97-AF65-F5344CB8AC3E}">
        <p14:creationId xmlns:p14="http://schemas.microsoft.com/office/powerpoint/2010/main" val="2087841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a:spcAft>
                <a:spcPts val="600"/>
              </a:spcAft>
            </a:pPr>
            <a:r>
              <a:rPr lang="en-US" b="1" dirty="0" smtClean="0"/>
              <a:t>4. The </a:t>
            </a:r>
            <a:r>
              <a:rPr lang="en-US" b="1" dirty="0"/>
              <a:t>Reporting Services service application renders the report and sends it to the Microsoft Dynamics AX client.</a:t>
            </a:r>
            <a:r>
              <a:rPr lang="en-US" dirty="0"/>
              <a:t> </a:t>
            </a:r>
          </a:p>
          <a:p>
            <a:pPr>
              <a:spcAft>
                <a:spcPts val="600"/>
              </a:spcAft>
            </a:pPr>
            <a:r>
              <a:rPr lang="en-US" dirty="0"/>
              <a:t>The Microsoft Dynamics AX customization extension formats the report. The customization extension uses metadata to provide automatic formatting of data and can affect the positioning and layout of elements on the report. </a:t>
            </a:r>
          </a:p>
          <a:p>
            <a:pPr>
              <a:spcAft>
                <a:spcPts val="600"/>
              </a:spcAft>
            </a:pPr>
            <a:r>
              <a:rPr lang="en-US" dirty="0"/>
              <a:t>The Reporting Services service application then renders the report into a visual representation and sends that representation to the Microsoft Dynamics AX client. </a:t>
            </a:r>
          </a:p>
          <a:p>
            <a:pPr>
              <a:spcAft>
                <a:spcPts val="600"/>
              </a:spcAft>
            </a:pPr>
            <a:r>
              <a:rPr lang="en-US" b="1" dirty="0" smtClean="0"/>
              <a:t>5. The </a:t>
            </a:r>
            <a:r>
              <a:rPr lang="en-US" b="1" dirty="0"/>
              <a:t>report is displayed to the user.</a:t>
            </a:r>
            <a:r>
              <a:rPr lang="en-US" dirty="0"/>
              <a:t> </a:t>
            </a:r>
          </a:p>
          <a:p>
            <a:pPr>
              <a:spcAft>
                <a:spcPts val="600"/>
              </a:spcAft>
            </a:pPr>
            <a:r>
              <a:rPr lang="en-US" dirty="0"/>
              <a:t>The Microsoft Dynamics AX client displays the report to the user in the report viewer control. </a:t>
            </a:r>
          </a:p>
          <a:p>
            <a:pPr>
              <a:spcAft>
                <a:spcPts val="600"/>
              </a:spcAft>
            </a:pPr>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10</a:t>
            </a:fld>
            <a:endParaRPr lang="en-US" dirty="0"/>
          </a:p>
        </p:txBody>
      </p:sp>
    </p:spTree>
    <p:extLst>
      <p:ext uri="{BB962C8B-B14F-4D97-AF65-F5344CB8AC3E}">
        <p14:creationId xmlns:p14="http://schemas.microsoft.com/office/powerpoint/2010/main" val="2387781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smtClean="0"/>
              <a:t>It is recommended that you consider the following information before implementing the reporting features of Microsoft Dynamics AX. </a:t>
            </a:r>
          </a:p>
          <a:p>
            <a:endParaRPr lang="en-US" dirty="0" smtClean="0"/>
          </a:p>
          <a:p>
            <a:r>
              <a:rPr lang="en-US" b="1" dirty="0" smtClean="0"/>
              <a:t>Topology</a:t>
            </a:r>
          </a:p>
          <a:p>
            <a:endParaRPr lang="en-US" b="1" dirty="0" smtClean="0"/>
          </a:p>
          <a:p>
            <a:r>
              <a:rPr lang="en-US" dirty="0" smtClean="0"/>
              <a:t>Before selecting a topology, consider the following question:</a:t>
            </a:r>
          </a:p>
          <a:p>
            <a:endParaRPr lang="en-US" dirty="0" smtClean="0"/>
          </a:p>
          <a:p>
            <a:r>
              <a:rPr lang="en-US" b="1" i="1" dirty="0" smtClean="0"/>
              <a:t>Will you implement Reporting Services in a scale-out deployment or failover cluster? </a:t>
            </a:r>
          </a:p>
          <a:p>
            <a:endParaRPr lang="en-US" b="1" i="1" dirty="0" smtClean="0"/>
          </a:p>
          <a:p>
            <a:r>
              <a:rPr lang="en-US" dirty="0" smtClean="0"/>
              <a:t>Reporting Services offers several approaches for deploying server components: </a:t>
            </a:r>
          </a:p>
          <a:p>
            <a:endParaRPr lang="en-US" dirty="0" smtClean="0"/>
          </a:p>
          <a:p>
            <a:pPr lvl="0"/>
            <a:r>
              <a:rPr lang="en-US" b="1" dirty="0" smtClean="0"/>
              <a:t>Scale-out deployment</a:t>
            </a:r>
            <a:r>
              <a:rPr lang="en-US" dirty="0" smtClean="0"/>
              <a:t>: A report server scale-out deployment is two or more report server instances that share a single report server database. A scale-out deployment enables you to increase the number of users who concurrently access reports and improve the availability of the report server. For more information, refer to the SQL Server documentation on TechNet. </a:t>
            </a:r>
          </a:p>
          <a:p>
            <a:pPr lvl="0"/>
            <a:endParaRPr lang="en-US" dirty="0" smtClean="0"/>
          </a:p>
          <a:p>
            <a:pPr lvl="0"/>
            <a:r>
              <a:rPr lang="en-US" b="1" dirty="0" smtClean="0"/>
              <a:t>Failover cluster</a:t>
            </a:r>
            <a:r>
              <a:rPr lang="en-US" dirty="0" smtClean="0"/>
              <a:t>: SQL Server provides failover clustering support so that you can use multiple disks for one or more SQL Server instances. Failover clustering is supported only for the report server database; you cannot run the Reporting Services Windows service as part of a failover cluster. For more information, refer to the SQL Server documentation on TechNet. </a:t>
            </a: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11</a:t>
            </a:fld>
            <a:endParaRPr lang="en-US" dirty="0"/>
          </a:p>
        </p:txBody>
      </p:sp>
    </p:spTree>
    <p:extLst>
      <p:ext uri="{BB962C8B-B14F-4D97-AF65-F5344CB8AC3E}">
        <p14:creationId xmlns:p14="http://schemas.microsoft.com/office/powerpoint/2010/main" val="2255227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12</a:t>
            </a:fld>
            <a:endParaRPr lang="en-US" dirty="0"/>
          </a:p>
        </p:txBody>
      </p:sp>
    </p:spTree>
    <p:extLst>
      <p:ext uri="{BB962C8B-B14F-4D97-AF65-F5344CB8AC3E}">
        <p14:creationId xmlns:p14="http://schemas.microsoft.com/office/powerpoint/2010/main" val="3133280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b="1" kern="1200" dirty="0" smtClean="0">
                <a:solidFill>
                  <a:schemeClr val="tx1"/>
                </a:solidFill>
                <a:effectLst/>
                <a:latin typeface="Segoe"/>
                <a:cs typeface="Segoe UI" pitchFamily="34" charset="0"/>
              </a:rPr>
              <a:t>Scale-out deployment</a:t>
            </a:r>
            <a:r>
              <a:rPr lang="en-US" sz="1050" kern="1200" dirty="0" smtClean="0">
                <a:solidFill>
                  <a:schemeClr val="tx1"/>
                </a:solidFill>
                <a:effectLst/>
                <a:latin typeface="Segoe"/>
                <a:cs typeface="Segoe UI" pitchFamily="34" charset="0"/>
              </a:rPr>
              <a:t>: A report server scale-out deployment is two or more report server instances that share a single report server database. A scale-out deployment enables you to increase the number of users who concurrently access reports and improve the availability of the report server. For more information, refer to the SQL Server documentation on TechNet. </a:t>
            </a: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13</a:t>
            </a:fld>
            <a:endParaRPr lang="en-US" dirty="0"/>
          </a:p>
        </p:txBody>
      </p:sp>
    </p:spTree>
    <p:extLst>
      <p:ext uri="{BB962C8B-B14F-4D97-AF65-F5344CB8AC3E}">
        <p14:creationId xmlns:p14="http://schemas.microsoft.com/office/powerpoint/2010/main" val="3719164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smtClean="0">
                <a:ea typeface="Segoe UI" pitchFamily="34" charset="0"/>
              </a:rPr>
              <a:t>SSRS reports in Microsoft Dynamics AX 2012 can now be integrated with the Microsoft Dynamics AX batch framework. This enables you to:</a:t>
            </a:r>
          </a:p>
          <a:p>
            <a:endParaRPr lang="en-US" dirty="0" smtClean="0">
              <a:ea typeface="Segoe UI" pitchFamily="34" charset="0"/>
            </a:endParaRPr>
          </a:p>
          <a:p>
            <a:pPr marL="171450" lvl="0" indent="-171450">
              <a:buFont typeface="Arial" pitchFamily="34" charset="0"/>
              <a:buChar char="•"/>
            </a:pPr>
            <a:r>
              <a:rPr lang="en-US" dirty="0" smtClean="0">
                <a:ea typeface="Segoe UI" pitchFamily="34" charset="0"/>
              </a:rPr>
              <a:t>Schedule a long-running report to be printed during off-peak hours</a:t>
            </a:r>
          </a:p>
          <a:p>
            <a:pPr marL="171450" lvl="0" indent="-171450">
              <a:buFont typeface="Arial" pitchFamily="34" charset="0"/>
              <a:buChar char="•"/>
            </a:pPr>
            <a:r>
              <a:rPr lang="en-US" dirty="0" smtClean="0">
                <a:ea typeface="Segoe UI" pitchFamily="34" charset="0"/>
              </a:rPr>
              <a:t>Schedule a report to be printed on a recurring-basis</a:t>
            </a:r>
          </a:p>
          <a:p>
            <a:endParaRPr lang="en-US" dirty="0" smtClean="0">
              <a:ea typeface="Segoe UI" pitchFamily="34" charset="0"/>
            </a:endParaRPr>
          </a:p>
          <a:p>
            <a:r>
              <a:rPr lang="en-US" dirty="0" smtClean="0">
                <a:ea typeface="Segoe UI" pitchFamily="34" charset="0"/>
              </a:rPr>
              <a:t>Many tasks in Microsoft Dynamics AX can be run as part of batch jobs. For example, batch jobs can include tasks for printing reports, performing maintenance, or sending electronic documents. By using batch jobs, you can avoid slowing down your computer or the server during typical working hours.</a:t>
            </a:r>
          </a:p>
          <a:p>
            <a:endParaRPr lang="en-US" dirty="0" smtClean="0">
              <a:ea typeface="Segoe UI" pitchFamily="34" charset="0"/>
            </a:endParaRPr>
          </a:p>
          <a:p>
            <a:r>
              <a:rPr lang="en-US" dirty="0" smtClean="0">
                <a:ea typeface="Segoe UI" pitchFamily="34" charset="0"/>
              </a:rPr>
              <a:t>Most batch tasks can be run on a batch server, but some must be run on the client. Tasks that run on the server can run automatically as part of batch jobs, regardless of whether a client is open. However, tasks that run on the client must be run manually by using the </a:t>
            </a:r>
            <a:r>
              <a:rPr lang="en-US" b="1" dirty="0" smtClean="0">
                <a:ea typeface="Segoe UI" pitchFamily="34" charset="0"/>
              </a:rPr>
              <a:t>Set up batch processing</a:t>
            </a:r>
            <a:r>
              <a:rPr lang="en-US" dirty="0" smtClean="0">
                <a:ea typeface="Segoe UI" pitchFamily="34" charset="0"/>
              </a:rPr>
              <a:t> form. If a client task is marked </a:t>
            </a:r>
            <a:r>
              <a:rPr lang="en-US" b="1" dirty="0" smtClean="0">
                <a:ea typeface="Segoe UI" pitchFamily="34" charset="0"/>
              </a:rPr>
              <a:t>Private</a:t>
            </a:r>
            <a:r>
              <a:rPr lang="en-US" dirty="0" smtClean="0">
                <a:ea typeface="Segoe UI" pitchFamily="34" charset="0"/>
              </a:rPr>
              <a:t>, only the user who created that task can run it. </a:t>
            </a:r>
          </a:p>
          <a:p>
            <a:endParaRPr lang="en-US" dirty="0" smtClean="0">
              <a:ea typeface="Segoe UI" pitchFamily="34" charset="0"/>
            </a:endParaRPr>
          </a:p>
          <a:p>
            <a:r>
              <a:rPr lang="en-US" dirty="0" smtClean="0">
                <a:ea typeface="Segoe UI" pitchFamily="34" charset="0"/>
              </a:rPr>
              <a:t>The tasks in a batch job can run sequentially or at the same time. In addition, you can create dependencies between tasks. This means that you can set up a different sequence of tasks depending on whether an earlier task succeeds or fails. </a:t>
            </a:r>
          </a:p>
          <a:p>
            <a:endParaRPr lang="en-US" dirty="0" smtClean="0">
              <a:ea typeface="Segoe UI" pitchFamily="34" charset="0"/>
            </a:endParaRPr>
          </a:p>
          <a:p>
            <a:r>
              <a:rPr lang="en-US" dirty="0" smtClean="0">
                <a:ea typeface="Segoe UI" pitchFamily="34" charset="0"/>
              </a:rPr>
              <a:t>You can set up recurrence patterns for batch jobs. For example, you can set up a job to process invoices automatically at the end of every month. </a:t>
            </a: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14</a:t>
            </a:fld>
            <a:endParaRPr lang="en-US" dirty="0"/>
          </a:p>
        </p:txBody>
      </p:sp>
    </p:spTree>
    <p:extLst>
      <p:ext uri="{BB962C8B-B14F-4D97-AF65-F5344CB8AC3E}">
        <p14:creationId xmlns:p14="http://schemas.microsoft.com/office/powerpoint/2010/main" val="13433501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228600" lvl="0" indent="-228600">
              <a:buFont typeface="+mj-lt"/>
              <a:buAutoNum type="arabicPeriod"/>
            </a:pPr>
            <a:r>
              <a:rPr lang="en-US" sz="1050" kern="1200" dirty="0" smtClean="0">
                <a:solidFill>
                  <a:schemeClr val="tx1"/>
                </a:solidFill>
                <a:effectLst/>
                <a:latin typeface="Segoe"/>
                <a:cs typeface="Segoe UI" pitchFamily="34" charset="0"/>
              </a:rPr>
              <a:t>Open </a:t>
            </a:r>
            <a:r>
              <a:rPr lang="en-US" sz="1050" b="1" kern="1200" dirty="0" smtClean="0">
                <a:solidFill>
                  <a:schemeClr val="tx1"/>
                </a:solidFill>
                <a:effectLst/>
                <a:latin typeface="Segoe"/>
                <a:cs typeface="Segoe UI" pitchFamily="34" charset="0"/>
              </a:rPr>
              <a:t>Accounts receivable </a:t>
            </a:r>
            <a:r>
              <a:rPr lang="en-US" sz="1050" kern="1200" dirty="0" smtClean="0">
                <a:solidFill>
                  <a:schemeClr val="tx1"/>
                </a:solidFill>
                <a:effectLst/>
                <a:latin typeface="Segoe"/>
                <a:cs typeface="Segoe UI" pitchFamily="34" charset="0"/>
              </a:rPr>
              <a:t>&gt;</a:t>
            </a:r>
            <a:r>
              <a:rPr lang="en-US" sz="1050" b="1" kern="1200" dirty="0" smtClean="0">
                <a:solidFill>
                  <a:schemeClr val="tx1"/>
                </a:solidFill>
                <a:effectLst/>
                <a:latin typeface="Segoe"/>
                <a:cs typeface="Segoe UI" pitchFamily="34" charset="0"/>
              </a:rPr>
              <a:t> Reports </a:t>
            </a:r>
            <a:r>
              <a:rPr lang="en-US" sz="1050" kern="1200" dirty="0" smtClean="0">
                <a:solidFill>
                  <a:schemeClr val="tx1"/>
                </a:solidFill>
                <a:effectLst/>
                <a:latin typeface="Segoe"/>
                <a:cs typeface="Segoe UI" pitchFamily="34" charset="0"/>
              </a:rPr>
              <a:t>&gt; </a:t>
            </a:r>
            <a:r>
              <a:rPr lang="en-US" sz="1050" b="1" kern="1200" dirty="0" smtClean="0">
                <a:solidFill>
                  <a:schemeClr val="tx1"/>
                </a:solidFill>
                <a:effectLst/>
                <a:latin typeface="Segoe"/>
                <a:cs typeface="Segoe UI" pitchFamily="34" charset="0"/>
              </a:rPr>
              <a:t>Transactions </a:t>
            </a:r>
            <a:r>
              <a:rPr lang="en-US" sz="1050" kern="1200" dirty="0" smtClean="0">
                <a:solidFill>
                  <a:schemeClr val="tx1"/>
                </a:solidFill>
                <a:effectLst/>
                <a:latin typeface="Segoe"/>
                <a:cs typeface="Segoe UI" pitchFamily="34" charset="0"/>
              </a:rPr>
              <a:t>&gt;</a:t>
            </a:r>
            <a:r>
              <a:rPr lang="en-US" sz="1050" b="1" kern="1200" dirty="0" smtClean="0">
                <a:solidFill>
                  <a:schemeClr val="tx1"/>
                </a:solidFill>
                <a:effectLst/>
                <a:latin typeface="Segoe"/>
                <a:cs typeface="Segoe UI" pitchFamily="34" charset="0"/>
              </a:rPr>
              <a:t> Sales order </a:t>
            </a:r>
            <a:r>
              <a:rPr lang="en-US" sz="1050" kern="1200" dirty="0" smtClean="0">
                <a:solidFill>
                  <a:schemeClr val="tx1"/>
                </a:solidFill>
                <a:effectLst/>
                <a:latin typeface="Segoe"/>
                <a:cs typeface="Segoe UI" pitchFamily="34" charset="0"/>
              </a:rPr>
              <a:t>&gt;</a:t>
            </a:r>
            <a:r>
              <a:rPr lang="en-US" sz="1050" b="1" kern="1200" dirty="0" smtClean="0">
                <a:solidFill>
                  <a:schemeClr val="tx1"/>
                </a:solidFill>
                <a:effectLst/>
                <a:latin typeface="Segoe"/>
                <a:cs typeface="Segoe UI" pitchFamily="34" charset="0"/>
              </a:rPr>
              <a:t> Order lines not invoiced</a:t>
            </a:r>
            <a:r>
              <a:rPr lang="en-US" sz="1050" kern="1200" dirty="0" smtClean="0">
                <a:solidFill>
                  <a:schemeClr val="tx1"/>
                </a:solidFill>
                <a:effectLst/>
                <a:latin typeface="Segoe"/>
                <a:cs typeface="Segoe UI" pitchFamily="34" charset="0"/>
              </a:rPr>
              <a:t>. </a:t>
            </a:r>
          </a:p>
          <a:p>
            <a:pPr marL="228600" lvl="0" indent="-228600">
              <a:buFont typeface="+mj-lt"/>
              <a:buAutoNum type="arabicPeriod"/>
            </a:pPr>
            <a:r>
              <a:rPr lang="en-US" sz="1050" kern="1200" dirty="0" smtClean="0">
                <a:solidFill>
                  <a:schemeClr val="tx1"/>
                </a:solidFill>
                <a:effectLst/>
                <a:latin typeface="Segoe"/>
                <a:cs typeface="Segoe UI" pitchFamily="34" charset="0"/>
              </a:rPr>
              <a:t>Click </a:t>
            </a:r>
            <a:r>
              <a:rPr lang="en-US" sz="1050" b="1" kern="1200" dirty="0" smtClean="0">
                <a:solidFill>
                  <a:schemeClr val="tx1"/>
                </a:solidFill>
                <a:effectLst/>
                <a:latin typeface="Segoe"/>
                <a:cs typeface="Segoe UI" pitchFamily="34" charset="0"/>
              </a:rPr>
              <a:t>Destinations</a:t>
            </a:r>
            <a:r>
              <a:rPr lang="en-US" sz="1050" kern="1200" dirty="0" smtClean="0">
                <a:solidFill>
                  <a:schemeClr val="tx1"/>
                </a:solidFill>
                <a:effectLst/>
                <a:latin typeface="Segoe"/>
                <a:cs typeface="Segoe UI" pitchFamily="34" charset="0"/>
              </a:rPr>
              <a:t>. </a:t>
            </a:r>
          </a:p>
          <a:p>
            <a:pPr marL="228600" lvl="0" indent="-228600">
              <a:buFont typeface="+mj-lt"/>
              <a:buAutoNum type="arabicPeriod"/>
            </a:pPr>
            <a:r>
              <a:rPr lang="en-US" sz="1050" kern="1200" dirty="0" smtClean="0">
                <a:solidFill>
                  <a:schemeClr val="tx1"/>
                </a:solidFill>
                <a:effectLst/>
                <a:latin typeface="Segoe"/>
                <a:cs typeface="Segoe UI" pitchFamily="34" charset="0"/>
              </a:rPr>
              <a:t>In the left pane, select </a:t>
            </a:r>
            <a:r>
              <a:rPr lang="en-US" sz="1050" b="1" kern="1200" dirty="0" smtClean="0">
                <a:solidFill>
                  <a:schemeClr val="tx1"/>
                </a:solidFill>
                <a:effectLst/>
                <a:latin typeface="Segoe"/>
                <a:cs typeface="Segoe UI" pitchFamily="34" charset="0"/>
              </a:rPr>
              <a:t>E-mail</a:t>
            </a:r>
            <a:r>
              <a:rPr lang="en-US" sz="1050" kern="1200" dirty="0" smtClean="0">
                <a:solidFill>
                  <a:schemeClr val="tx1"/>
                </a:solidFill>
                <a:effectLst/>
                <a:latin typeface="Segoe"/>
                <a:cs typeface="Segoe UI" pitchFamily="34" charset="0"/>
              </a:rPr>
              <a:t>. </a:t>
            </a:r>
          </a:p>
          <a:p>
            <a:pPr marL="228600" lvl="0" indent="-228600">
              <a:buFont typeface="+mj-lt"/>
              <a:buAutoNum type="arabicPeriod"/>
            </a:pPr>
            <a:r>
              <a:rPr lang="en-US" sz="1050" kern="1200" dirty="0" smtClean="0">
                <a:solidFill>
                  <a:schemeClr val="tx1"/>
                </a:solidFill>
                <a:effectLst/>
                <a:latin typeface="Segoe"/>
                <a:cs typeface="Segoe UI" pitchFamily="34" charset="0"/>
              </a:rPr>
              <a:t>In </a:t>
            </a:r>
            <a:r>
              <a:rPr lang="en-US" sz="1050" b="1" kern="1200" dirty="0" smtClean="0">
                <a:solidFill>
                  <a:schemeClr val="tx1"/>
                </a:solidFill>
                <a:effectLst/>
                <a:latin typeface="Segoe"/>
                <a:cs typeface="Segoe UI" pitchFamily="34" charset="0"/>
              </a:rPr>
              <a:t>To</a:t>
            </a:r>
            <a:r>
              <a:rPr lang="en-US" sz="1050" kern="1200" dirty="0" smtClean="0">
                <a:solidFill>
                  <a:schemeClr val="tx1"/>
                </a:solidFill>
                <a:effectLst/>
                <a:latin typeface="Segoe"/>
                <a:cs typeface="Segoe UI" pitchFamily="34" charset="0"/>
              </a:rPr>
              <a:t>, select Kevin@contoso.com. (mailto:Kevin@contoso.com.) </a:t>
            </a:r>
          </a:p>
          <a:p>
            <a:pPr marL="228600" lvl="0" indent="-228600">
              <a:buFont typeface="+mj-lt"/>
              <a:buAutoNum type="arabicPeriod"/>
            </a:pPr>
            <a:r>
              <a:rPr lang="en-US" sz="1050" kern="1200" dirty="0" smtClean="0">
                <a:solidFill>
                  <a:schemeClr val="tx1"/>
                </a:solidFill>
                <a:effectLst/>
                <a:latin typeface="Segoe"/>
                <a:cs typeface="Segoe UI" pitchFamily="34" charset="0"/>
              </a:rPr>
              <a:t>In </a:t>
            </a:r>
            <a:r>
              <a:rPr lang="en-US" sz="1050" b="1" kern="1200" dirty="0" smtClean="0">
                <a:solidFill>
                  <a:schemeClr val="tx1"/>
                </a:solidFill>
                <a:effectLst/>
                <a:latin typeface="Segoe"/>
                <a:cs typeface="Segoe UI" pitchFamily="34" charset="0"/>
              </a:rPr>
              <a:t>Subject</a:t>
            </a:r>
            <a:r>
              <a:rPr lang="en-US" sz="1050" kern="1200" dirty="0" smtClean="0">
                <a:solidFill>
                  <a:schemeClr val="tx1"/>
                </a:solidFill>
                <a:effectLst/>
                <a:latin typeface="Segoe"/>
                <a:cs typeface="Segoe UI" pitchFamily="34" charset="0"/>
              </a:rPr>
              <a:t>, type </a:t>
            </a:r>
            <a:r>
              <a:rPr lang="en-US" sz="1050" b="1" kern="1200" dirty="0" smtClean="0">
                <a:solidFill>
                  <a:schemeClr val="tx1"/>
                </a:solidFill>
                <a:effectLst/>
                <a:latin typeface="Segoe"/>
                <a:cs typeface="Segoe UI" pitchFamily="34" charset="0"/>
              </a:rPr>
              <a:t>Order lines not invoiced report</a:t>
            </a:r>
            <a:r>
              <a:rPr lang="en-US" sz="1050" kern="1200" dirty="0" smtClean="0">
                <a:solidFill>
                  <a:schemeClr val="tx1"/>
                </a:solidFill>
                <a:effectLst/>
                <a:latin typeface="Segoe"/>
                <a:cs typeface="Segoe UI" pitchFamily="34" charset="0"/>
              </a:rPr>
              <a:t>, and then click </a:t>
            </a:r>
            <a:r>
              <a:rPr lang="en-US" sz="1050" b="1" kern="1200" dirty="0" smtClean="0">
                <a:solidFill>
                  <a:schemeClr val="tx1"/>
                </a:solidFill>
                <a:effectLst/>
                <a:latin typeface="Segoe"/>
                <a:cs typeface="Segoe UI" pitchFamily="34" charset="0"/>
              </a:rPr>
              <a:t>OK</a:t>
            </a:r>
            <a:r>
              <a:rPr lang="en-US" sz="1050" kern="1200" dirty="0" smtClean="0">
                <a:solidFill>
                  <a:schemeClr val="tx1"/>
                </a:solidFill>
                <a:effectLst/>
                <a:latin typeface="Segoe"/>
                <a:cs typeface="Segoe UI" pitchFamily="34" charset="0"/>
              </a:rPr>
              <a:t>. </a:t>
            </a:r>
          </a:p>
          <a:p>
            <a:pPr marL="228600" lvl="0" indent="-228600">
              <a:buFont typeface="+mj-lt"/>
              <a:buAutoNum type="arabicPeriod"/>
            </a:pPr>
            <a:r>
              <a:rPr lang="en-US" sz="1050" kern="1200" dirty="0" smtClean="0">
                <a:solidFill>
                  <a:schemeClr val="tx1"/>
                </a:solidFill>
                <a:effectLst/>
                <a:latin typeface="Segoe"/>
                <a:cs typeface="Segoe UI" pitchFamily="34" charset="0"/>
              </a:rPr>
              <a:t>Select the </a:t>
            </a:r>
            <a:r>
              <a:rPr lang="en-US" sz="1050" b="1" kern="1200" dirty="0" smtClean="0">
                <a:solidFill>
                  <a:schemeClr val="tx1"/>
                </a:solidFill>
                <a:effectLst/>
                <a:latin typeface="Segoe"/>
                <a:cs typeface="Segoe UI" pitchFamily="34" charset="0"/>
              </a:rPr>
              <a:t>Batch</a:t>
            </a:r>
            <a:r>
              <a:rPr lang="en-US" sz="1050" kern="1200" dirty="0" smtClean="0">
                <a:solidFill>
                  <a:schemeClr val="tx1"/>
                </a:solidFill>
                <a:effectLst/>
                <a:latin typeface="Segoe"/>
                <a:cs typeface="Segoe UI" pitchFamily="34" charset="0"/>
              </a:rPr>
              <a:t> tab. </a:t>
            </a:r>
          </a:p>
          <a:p>
            <a:pPr marL="228600" lvl="0" indent="-228600">
              <a:buFont typeface="+mj-lt"/>
              <a:buAutoNum type="arabicPeriod"/>
            </a:pPr>
            <a:r>
              <a:rPr lang="en-US" sz="1050" kern="1200" dirty="0" smtClean="0">
                <a:solidFill>
                  <a:schemeClr val="tx1"/>
                </a:solidFill>
                <a:effectLst/>
                <a:latin typeface="Segoe"/>
                <a:cs typeface="Segoe UI" pitchFamily="34" charset="0"/>
              </a:rPr>
              <a:t>Select </a:t>
            </a:r>
            <a:r>
              <a:rPr lang="en-US" sz="1050" b="1" kern="1200" dirty="0" smtClean="0">
                <a:solidFill>
                  <a:schemeClr val="tx1"/>
                </a:solidFill>
                <a:effectLst/>
                <a:latin typeface="Segoe"/>
                <a:cs typeface="Segoe UI" pitchFamily="34" charset="0"/>
              </a:rPr>
              <a:t>Batch Processing</a:t>
            </a:r>
            <a:r>
              <a:rPr lang="en-US" sz="1050" kern="1200" dirty="0" smtClean="0">
                <a:solidFill>
                  <a:schemeClr val="tx1"/>
                </a:solidFill>
                <a:effectLst/>
                <a:latin typeface="Segoe"/>
                <a:cs typeface="Segoe UI" pitchFamily="34" charset="0"/>
              </a:rPr>
              <a:t>. </a:t>
            </a:r>
          </a:p>
          <a:p>
            <a:pPr marL="228600" lvl="0" indent="-228600">
              <a:buFont typeface="+mj-lt"/>
              <a:buAutoNum type="arabicPeriod"/>
            </a:pPr>
            <a:r>
              <a:rPr lang="en-US" sz="1050" kern="1200" dirty="0" smtClean="0">
                <a:solidFill>
                  <a:schemeClr val="tx1"/>
                </a:solidFill>
                <a:effectLst/>
                <a:latin typeface="Segoe"/>
                <a:cs typeface="Segoe UI" pitchFamily="34" charset="0"/>
              </a:rPr>
              <a:t>Set the </a:t>
            </a:r>
            <a:r>
              <a:rPr lang="en-US" sz="1050" b="1" kern="1200" dirty="0" smtClean="0">
                <a:solidFill>
                  <a:schemeClr val="tx1"/>
                </a:solidFill>
                <a:effectLst/>
                <a:latin typeface="Segoe"/>
                <a:cs typeface="Segoe UI" pitchFamily="34" charset="0"/>
              </a:rPr>
              <a:t>Batch group</a:t>
            </a:r>
            <a:r>
              <a:rPr lang="en-US" sz="1050" kern="1200" dirty="0" smtClean="0">
                <a:solidFill>
                  <a:schemeClr val="tx1"/>
                </a:solidFill>
                <a:effectLst/>
                <a:latin typeface="Segoe"/>
                <a:cs typeface="Segoe UI" pitchFamily="34" charset="0"/>
              </a:rPr>
              <a:t> to the desired batch group. </a:t>
            </a:r>
          </a:p>
          <a:p>
            <a:pPr marL="228600" lvl="0" indent="-228600">
              <a:buFont typeface="+mj-lt"/>
              <a:buAutoNum type="arabicPeriod"/>
            </a:pPr>
            <a:r>
              <a:rPr lang="en-US" sz="1050" kern="1200" dirty="0" smtClean="0">
                <a:solidFill>
                  <a:schemeClr val="tx1"/>
                </a:solidFill>
                <a:effectLst/>
                <a:latin typeface="Segoe"/>
                <a:cs typeface="Segoe UI" pitchFamily="34" charset="0"/>
              </a:rPr>
              <a:t>Click </a:t>
            </a:r>
            <a:r>
              <a:rPr lang="en-US" sz="1050" b="1" kern="1200" dirty="0" smtClean="0">
                <a:solidFill>
                  <a:schemeClr val="tx1"/>
                </a:solidFill>
                <a:effectLst/>
                <a:latin typeface="Segoe"/>
                <a:cs typeface="Segoe UI" pitchFamily="34" charset="0"/>
              </a:rPr>
              <a:t>Recurrence</a:t>
            </a:r>
            <a:r>
              <a:rPr lang="en-US" sz="1050" kern="1200" dirty="0" smtClean="0">
                <a:solidFill>
                  <a:schemeClr val="tx1"/>
                </a:solidFill>
                <a:effectLst/>
                <a:latin typeface="Segoe"/>
                <a:cs typeface="Segoe UI" pitchFamily="34" charset="0"/>
              </a:rPr>
              <a:t>. </a:t>
            </a:r>
          </a:p>
          <a:p>
            <a:pPr marL="228600" lvl="0" indent="-228600">
              <a:buFont typeface="+mj-lt"/>
              <a:buAutoNum type="arabicPeriod"/>
            </a:pPr>
            <a:r>
              <a:rPr lang="en-US" sz="1050" kern="1200" dirty="0" smtClean="0">
                <a:solidFill>
                  <a:schemeClr val="tx1"/>
                </a:solidFill>
                <a:effectLst/>
                <a:latin typeface="Segoe"/>
                <a:cs typeface="Segoe UI" pitchFamily="34" charset="0"/>
              </a:rPr>
              <a:t>In </a:t>
            </a:r>
            <a:r>
              <a:rPr lang="en-US" sz="1050" b="1" kern="1200" dirty="0" smtClean="0">
                <a:solidFill>
                  <a:schemeClr val="tx1"/>
                </a:solidFill>
                <a:effectLst/>
                <a:latin typeface="Segoe"/>
                <a:cs typeface="Segoe UI" pitchFamily="34" charset="0"/>
              </a:rPr>
              <a:t>Range of recurrence</a:t>
            </a:r>
            <a:r>
              <a:rPr lang="en-US" sz="1050" kern="1200" dirty="0" smtClean="0">
                <a:solidFill>
                  <a:schemeClr val="tx1"/>
                </a:solidFill>
                <a:effectLst/>
                <a:latin typeface="Segoe"/>
                <a:cs typeface="Segoe UI" pitchFamily="34" charset="0"/>
              </a:rPr>
              <a:t>, select </a:t>
            </a:r>
            <a:r>
              <a:rPr lang="en-US" sz="1050" b="1" kern="1200" dirty="0" smtClean="0">
                <a:solidFill>
                  <a:schemeClr val="tx1"/>
                </a:solidFill>
                <a:effectLst/>
                <a:latin typeface="Segoe"/>
                <a:cs typeface="Segoe UI" pitchFamily="34" charset="0"/>
              </a:rPr>
              <a:t>No end date</a:t>
            </a:r>
            <a:r>
              <a:rPr lang="en-US" sz="1050" kern="1200" dirty="0" smtClean="0">
                <a:solidFill>
                  <a:schemeClr val="tx1"/>
                </a:solidFill>
                <a:effectLst/>
                <a:latin typeface="Segoe"/>
                <a:cs typeface="Segoe UI" pitchFamily="34" charset="0"/>
              </a:rPr>
              <a:t>. </a:t>
            </a:r>
          </a:p>
          <a:p>
            <a:pPr marL="228600" lvl="0" indent="-228600">
              <a:buFont typeface="+mj-lt"/>
              <a:buAutoNum type="arabicPeriod"/>
            </a:pPr>
            <a:r>
              <a:rPr lang="en-US" sz="1050" kern="1200" dirty="0" smtClean="0">
                <a:solidFill>
                  <a:schemeClr val="tx1"/>
                </a:solidFill>
                <a:effectLst/>
                <a:latin typeface="Segoe"/>
                <a:cs typeface="Segoe UI" pitchFamily="34" charset="0"/>
              </a:rPr>
              <a:t>In </a:t>
            </a:r>
            <a:r>
              <a:rPr lang="en-US" sz="1050" b="1" kern="1200" dirty="0" smtClean="0">
                <a:solidFill>
                  <a:schemeClr val="tx1"/>
                </a:solidFill>
                <a:effectLst/>
                <a:latin typeface="Segoe"/>
                <a:cs typeface="Segoe UI" pitchFamily="34" charset="0"/>
              </a:rPr>
              <a:t>Recurring pattern</a:t>
            </a:r>
            <a:r>
              <a:rPr lang="en-US" sz="1050" kern="1200" dirty="0" smtClean="0">
                <a:solidFill>
                  <a:schemeClr val="tx1"/>
                </a:solidFill>
                <a:effectLst/>
                <a:latin typeface="Segoe"/>
                <a:cs typeface="Segoe UI" pitchFamily="34" charset="0"/>
              </a:rPr>
              <a:t>, select </a:t>
            </a:r>
            <a:r>
              <a:rPr lang="en-US" sz="1050" b="1" kern="1200" dirty="0" smtClean="0">
                <a:solidFill>
                  <a:schemeClr val="tx1"/>
                </a:solidFill>
                <a:effectLst/>
                <a:latin typeface="Segoe"/>
                <a:cs typeface="Segoe UI" pitchFamily="34" charset="0"/>
              </a:rPr>
              <a:t>Weeks</a:t>
            </a:r>
            <a:r>
              <a:rPr lang="en-US" sz="1050" kern="1200" dirty="0" smtClean="0">
                <a:solidFill>
                  <a:schemeClr val="tx1"/>
                </a:solidFill>
                <a:effectLst/>
                <a:latin typeface="Segoe"/>
                <a:cs typeface="Segoe UI" pitchFamily="34" charset="0"/>
              </a:rPr>
              <a:t>. </a:t>
            </a:r>
          </a:p>
          <a:p>
            <a:pPr marL="228600" lvl="0" indent="-228600">
              <a:buFont typeface="+mj-lt"/>
              <a:buAutoNum type="arabicPeriod"/>
            </a:pPr>
            <a:r>
              <a:rPr lang="en-US" sz="1050" kern="1200" dirty="0" smtClean="0">
                <a:solidFill>
                  <a:schemeClr val="tx1"/>
                </a:solidFill>
                <a:effectLst/>
                <a:latin typeface="Segoe"/>
                <a:cs typeface="Segoe UI" pitchFamily="34" charset="0"/>
              </a:rPr>
              <a:t>In </a:t>
            </a:r>
            <a:r>
              <a:rPr lang="en-US" sz="1050" b="1" kern="1200" dirty="0" smtClean="0">
                <a:solidFill>
                  <a:schemeClr val="tx1"/>
                </a:solidFill>
                <a:effectLst/>
                <a:latin typeface="Segoe"/>
                <a:cs typeface="Segoe UI" pitchFamily="34" charset="0"/>
              </a:rPr>
              <a:t>Fixed weekly interval</a:t>
            </a:r>
            <a:r>
              <a:rPr lang="en-US" sz="1050" kern="1200" dirty="0" smtClean="0">
                <a:solidFill>
                  <a:schemeClr val="tx1"/>
                </a:solidFill>
                <a:effectLst/>
                <a:latin typeface="Segoe"/>
                <a:cs typeface="Segoe UI" pitchFamily="34" charset="0"/>
              </a:rPr>
              <a:t>, type </a:t>
            </a:r>
            <a:r>
              <a:rPr lang="en-US" sz="1050" b="1" kern="1200" dirty="0" smtClean="0">
                <a:solidFill>
                  <a:schemeClr val="tx1"/>
                </a:solidFill>
                <a:effectLst/>
                <a:latin typeface="Segoe"/>
                <a:cs typeface="Segoe UI" pitchFamily="34" charset="0"/>
              </a:rPr>
              <a:t>1.</a:t>
            </a:r>
            <a:r>
              <a:rPr lang="en-US" sz="1050" kern="1200" dirty="0" smtClean="0">
                <a:solidFill>
                  <a:schemeClr val="tx1"/>
                </a:solidFill>
                <a:effectLst/>
                <a:latin typeface="Segoe"/>
                <a:cs typeface="Segoe UI" pitchFamily="34" charset="0"/>
              </a:rPr>
              <a:t> </a:t>
            </a:r>
          </a:p>
          <a:p>
            <a:pPr marL="228600" lvl="0" indent="-228600">
              <a:buFont typeface="+mj-lt"/>
              <a:buAutoNum type="arabicPeriod"/>
            </a:pPr>
            <a:r>
              <a:rPr lang="en-US" sz="1050" kern="1200" dirty="0" smtClean="0">
                <a:solidFill>
                  <a:schemeClr val="tx1"/>
                </a:solidFill>
                <a:effectLst/>
                <a:latin typeface="Segoe"/>
                <a:cs typeface="Segoe UI" pitchFamily="34" charset="0"/>
              </a:rPr>
              <a:t>Select </a:t>
            </a:r>
            <a:r>
              <a:rPr lang="en-US" sz="1050" b="1" kern="1200" dirty="0" smtClean="0">
                <a:solidFill>
                  <a:schemeClr val="tx1"/>
                </a:solidFill>
                <a:effectLst/>
                <a:latin typeface="Segoe"/>
                <a:cs typeface="Segoe UI" pitchFamily="34" charset="0"/>
              </a:rPr>
              <a:t>Friday</a:t>
            </a:r>
            <a:r>
              <a:rPr lang="en-US" sz="1050" kern="1200" dirty="0" smtClean="0">
                <a:solidFill>
                  <a:schemeClr val="tx1"/>
                </a:solidFill>
                <a:effectLst/>
                <a:latin typeface="Segoe"/>
                <a:cs typeface="Segoe UI" pitchFamily="34" charset="0"/>
              </a:rPr>
              <a:t>, and then click </a:t>
            </a:r>
            <a:r>
              <a:rPr lang="en-US" sz="1050" b="1" kern="1200" dirty="0" smtClean="0">
                <a:solidFill>
                  <a:schemeClr val="tx1"/>
                </a:solidFill>
                <a:effectLst/>
                <a:latin typeface="Segoe"/>
                <a:cs typeface="Segoe UI" pitchFamily="34" charset="0"/>
              </a:rPr>
              <a:t>OK.</a:t>
            </a:r>
            <a:r>
              <a:rPr lang="en-US" sz="1050" kern="1200" dirty="0" smtClean="0">
                <a:solidFill>
                  <a:schemeClr val="tx1"/>
                </a:solidFill>
                <a:effectLst/>
                <a:latin typeface="Segoe"/>
                <a:cs typeface="Segoe UI" pitchFamily="34" charset="0"/>
              </a:rPr>
              <a:t> </a:t>
            </a:r>
          </a:p>
          <a:p>
            <a:pPr marL="228600" lvl="0" indent="-228600">
              <a:buFont typeface="+mj-lt"/>
              <a:buAutoNum type="arabicPeriod"/>
            </a:pPr>
            <a:r>
              <a:rPr lang="en-US" sz="1050" kern="1200" dirty="0" smtClean="0">
                <a:solidFill>
                  <a:schemeClr val="tx1"/>
                </a:solidFill>
                <a:effectLst/>
                <a:latin typeface="Segoe"/>
                <a:cs typeface="Segoe UI" pitchFamily="34" charset="0"/>
              </a:rPr>
              <a:t>Click </a:t>
            </a:r>
            <a:r>
              <a:rPr lang="en-US" sz="1050" b="1" kern="1200" dirty="0" smtClean="0">
                <a:solidFill>
                  <a:schemeClr val="tx1"/>
                </a:solidFill>
                <a:effectLst/>
                <a:latin typeface="Segoe"/>
                <a:cs typeface="Segoe UI" pitchFamily="34" charset="0"/>
              </a:rPr>
              <a:t>OK</a:t>
            </a:r>
            <a:r>
              <a:rPr lang="en-US" sz="1050" kern="1200" dirty="0" smtClean="0">
                <a:solidFill>
                  <a:schemeClr val="tx1"/>
                </a:solidFill>
                <a:effectLst/>
                <a:latin typeface="Segoe"/>
                <a:cs typeface="Segoe UI" pitchFamily="34" charset="0"/>
              </a:rPr>
              <a:t>. </a:t>
            </a: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15</a:t>
            </a:fld>
            <a:endParaRPr lang="en-US" dirty="0"/>
          </a:p>
        </p:txBody>
      </p:sp>
    </p:spTree>
    <p:extLst>
      <p:ext uri="{BB962C8B-B14F-4D97-AF65-F5344CB8AC3E}">
        <p14:creationId xmlns:p14="http://schemas.microsoft.com/office/powerpoint/2010/main" val="7701117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300"/>
              </a:spcBef>
              <a:spcAft>
                <a:spcPts val="600"/>
              </a:spcAft>
              <a:buClrTx/>
              <a:buSzTx/>
              <a:buFont typeface="+mj-lt"/>
              <a:buNone/>
              <a:tabLst/>
              <a:defRPr/>
            </a:pPr>
            <a:r>
              <a:rPr lang="en-US" sz="1050" kern="1200" dirty="0" smtClean="0">
                <a:solidFill>
                  <a:schemeClr val="tx1"/>
                </a:solidFill>
                <a:effectLst/>
                <a:latin typeface="Segoe"/>
                <a:cs typeface="Segoe UI" pitchFamily="34" charset="0"/>
              </a:rPr>
              <a:t>To set up the sales order invoice job to run every four hours and receive a notification only when the job fails, follow these steps:</a:t>
            </a:r>
          </a:p>
          <a:p>
            <a:pPr marL="0" lvl="0" indent="0">
              <a:buFont typeface="+mj-lt"/>
              <a:buNone/>
            </a:pPr>
            <a:endParaRPr lang="en-US" sz="1050" kern="1200" dirty="0" smtClean="0">
              <a:solidFill>
                <a:schemeClr val="tx1"/>
              </a:solidFill>
              <a:effectLst/>
              <a:latin typeface="Segoe"/>
              <a:cs typeface="Segoe UI" pitchFamily="34" charset="0"/>
            </a:endParaRPr>
          </a:p>
          <a:p>
            <a:pPr marL="228600" lvl="0" indent="-228600">
              <a:buFont typeface="+mj-lt"/>
              <a:buAutoNum type="arabicPeriod"/>
            </a:pPr>
            <a:r>
              <a:rPr lang="en-US" sz="1050" kern="1200" dirty="0" smtClean="0">
                <a:solidFill>
                  <a:schemeClr val="tx1"/>
                </a:solidFill>
                <a:effectLst/>
                <a:latin typeface="Segoe"/>
                <a:cs typeface="Segoe UI" pitchFamily="34" charset="0"/>
              </a:rPr>
              <a:t>Go to </a:t>
            </a:r>
            <a:r>
              <a:rPr lang="en-US" sz="1050" b="1" kern="1200" dirty="0" smtClean="0">
                <a:solidFill>
                  <a:schemeClr val="tx1"/>
                </a:solidFill>
                <a:effectLst/>
                <a:latin typeface="Segoe"/>
                <a:cs typeface="Segoe UI" pitchFamily="34" charset="0"/>
              </a:rPr>
              <a:t>Accounts receivable &gt; Setup &gt; Charges &gt; Item charges groups</a:t>
            </a:r>
            <a:r>
              <a:rPr lang="en-US" sz="1050" kern="1200" dirty="0" smtClean="0">
                <a:solidFill>
                  <a:schemeClr val="tx1"/>
                </a:solidFill>
                <a:effectLst/>
                <a:latin typeface="Segoe"/>
                <a:cs typeface="Segoe UI" pitchFamily="34" charset="0"/>
              </a:rPr>
              <a:t>. </a:t>
            </a:r>
          </a:p>
          <a:p>
            <a:pPr marL="228600" lvl="0" indent="-228600">
              <a:buFont typeface="+mj-lt"/>
              <a:buAutoNum type="arabicPeriod"/>
            </a:pPr>
            <a:r>
              <a:rPr lang="en-US" sz="1050" kern="1200" dirty="0" smtClean="0">
                <a:solidFill>
                  <a:schemeClr val="tx1"/>
                </a:solidFill>
                <a:effectLst/>
                <a:latin typeface="Segoe"/>
                <a:cs typeface="Segoe UI" pitchFamily="34" charset="0"/>
              </a:rPr>
              <a:t>Go to </a:t>
            </a:r>
            <a:r>
              <a:rPr lang="en-US" sz="1050" b="1" kern="1200" dirty="0" smtClean="0">
                <a:solidFill>
                  <a:schemeClr val="tx1"/>
                </a:solidFill>
                <a:effectLst/>
                <a:latin typeface="Segoe"/>
                <a:cs typeface="Segoe UI" pitchFamily="34" charset="0"/>
              </a:rPr>
              <a:t>File &gt; Print &gt; Print... (</a:t>
            </a:r>
            <a:r>
              <a:rPr lang="en-US" sz="1050" b="1" kern="1200" dirty="0" err="1" smtClean="0">
                <a:solidFill>
                  <a:schemeClr val="tx1"/>
                </a:solidFill>
                <a:effectLst/>
                <a:latin typeface="Segoe"/>
                <a:cs typeface="Segoe UI" pitchFamily="34" charset="0"/>
              </a:rPr>
              <a:t>Ctrl+P</a:t>
            </a:r>
            <a:r>
              <a:rPr lang="en-US" sz="1050" b="1" kern="1200" dirty="0" smtClean="0">
                <a:solidFill>
                  <a:schemeClr val="tx1"/>
                </a:solidFill>
                <a:effectLst/>
                <a:latin typeface="Segoe"/>
                <a:cs typeface="Segoe UI" pitchFamily="34" charset="0"/>
              </a:rPr>
              <a:t>)</a:t>
            </a:r>
            <a:r>
              <a:rPr lang="en-US" sz="1050" kern="1200" dirty="0" smtClean="0">
                <a:solidFill>
                  <a:schemeClr val="tx1"/>
                </a:solidFill>
                <a:effectLst/>
                <a:latin typeface="Segoe"/>
                <a:cs typeface="Segoe UI" pitchFamily="34" charset="0"/>
              </a:rPr>
              <a:t>. </a:t>
            </a:r>
          </a:p>
          <a:p>
            <a:pPr marL="228600" lvl="0" indent="-228600">
              <a:buFont typeface="+mj-lt"/>
              <a:buAutoNum type="arabicPeriod"/>
            </a:pPr>
            <a:r>
              <a:rPr lang="en-US" sz="1050" kern="1200" dirty="0" smtClean="0">
                <a:solidFill>
                  <a:schemeClr val="tx1"/>
                </a:solidFill>
                <a:effectLst/>
                <a:latin typeface="Segoe"/>
                <a:cs typeface="Segoe UI" pitchFamily="34" charset="0"/>
              </a:rPr>
              <a:t>In the </a:t>
            </a:r>
            <a:r>
              <a:rPr lang="en-US" sz="1050" b="1" kern="1200" dirty="0" smtClean="0">
                <a:solidFill>
                  <a:schemeClr val="tx1"/>
                </a:solidFill>
                <a:effectLst/>
                <a:latin typeface="Segoe"/>
                <a:cs typeface="Segoe UI" pitchFamily="34" charset="0"/>
              </a:rPr>
              <a:t>Auto-Report</a:t>
            </a:r>
            <a:r>
              <a:rPr lang="en-US" sz="1050" kern="1200" dirty="0" smtClean="0">
                <a:solidFill>
                  <a:schemeClr val="tx1"/>
                </a:solidFill>
                <a:effectLst/>
                <a:latin typeface="Segoe"/>
                <a:cs typeface="Segoe UI" pitchFamily="34" charset="0"/>
              </a:rPr>
              <a:t> form, click </a:t>
            </a:r>
            <a:r>
              <a:rPr lang="en-US" sz="1050" b="1" kern="1200" dirty="0" smtClean="0">
                <a:solidFill>
                  <a:schemeClr val="tx1"/>
                </a:solidFill>
                <a:effectLst/>
                <a:latin typeface="Segoe"/>
                <a:cs typeface="Segoe UI" pitchFamily="34" charset="0"/>
              </a:rPr>
              <a:t>Select</a:t>
            </a:r>
            <a:r>
              <a:rPr lang="en-US" sz="1050" kern="1200" dirty="0" smtClean="0">
                <a:solidFill>
                  <a:schemeClr val="tx1"/>
                </a:solidFill>
                <a:effectLst/>
                <a:latin typeface="Segoe"/>
                <a:cs typeface="Segoe UI" pitchFamily="34" charset="0"/>
              </a:rPr>
              <a:t>. </a:t>
            </a:r>
          </a:p>
          <a:p>
            <a:pPr marL="228600" lvl="0" indent="-228600">
              <a:buFont typeface="+mj-lt"/>
              <a:buAutoNum type="arabicPeriod"/>
            </a:pPr>
            <a:r>
              <a:rPr lang="en-US" sz="1050" kern="1200" dirty="0" smtClean="0">
                <a:solidFill>
                  <a:schemeClr val="tx1"/>
                </a:solidFill>
                <a:effectLst/>
                <a:latin typeface="Segoe"/>
                <a:cs typeface="Segoe UI" pitchFamily="34" charset="0"/>
              </a:rPr>
              <a:t>Specify any filters for printing, and then click </a:t>
            </a:r>
            <a:r>
              <a:rPr lang="en-US" sz="1050" b="1" kern="1200" dirty="0" smtClean="0">
                <a:solidFill>
                  <a:schemeClr val="tx1"/>
                </a:solidFill>
                <a:effectLst/>
                <a:latin typeface="Segoe"/>
                <a:cs typeface="Segoe UI" pitchFamily="34" charset="0"/>
              </a:rPr>
              <a:t>OK</a:t>
            </a:r>
            <a:r>
              <a:rPr lang="en-US" sz="1050" kern="1200" dirty="0" smtClean="0">
                <a:solidFill>
                  <a:schemeClr val="tx1"/>
                </a:solidFill>
                <a:effectLst/>
                <a:latin typeface="Segoe"/>
                <a:cs typeface="Segoe UI" pitchFamily="34" charset="0"/>
              </a:rPr>
              <a:t>. </a:t>
            </a:r>
          </a:p>
          <a:p>
            <a:pPr marL="228600" lvl="0" indent="-228600">
              <a:buFont typeface="+mj-lt"/>
              <a:buAutoNum type="arabicPeriod"/>
            </a:pPr>
            <a:r>
              <a:rPr lang="en-US" sz="1050" kern="1200" dirty="0" smtClean="0">
                <a:solidFill>
                  <a:schemeClr val="tx1"/>
                </a:solidFill>
                <a:effectLst/>
                <a:latin typeface="Segoe"/>
                <a:cs typeface="Segoe UI" pitchFamily="34" charset="0"/>
              </a:rPr>
              <a:t>In the </a:t>
            </a:r>
            <a:r>
              <a:rPr lang="en-US" sz="1050" b="1" kern="1200" dirty="0" smtClean="0">
                <a:solidFill>
                  <a:schemeClr val="tx1"/>
                </a:solidFill>
                <a:effectLst/>
                <a:latin typeface="Segoe"/>
                <a:cs typeface="Segoe UI" pitchFamily="34" charset="0"/>
              </a:rPr>
              <a:t>Auto-Report</a:t>
            </a:r>
            <a:r>
              <a:rPr lang="en-US" sz="1050" kern="1200" dirty="0" smtClean="0">
                <a:solidFill>
                  <a:schemeClr val="tx1"/>
                </a:solidFill>
                <a:effectLst/>
                <a:latin typeface="Segoe"/>
                <a:cs typeface="Segoe UI" pitchFamily="34" charset="0"/>
              </a:rPr>
              <a:t> form, click </a:t>
            </a:r>
            <a:r>
              <a:rPr lang="en-US" sz="1050" b="1" kern="1200" dirty="0" smtClean="0">
                <a:solidFill>
                  <a:schemeClr val="tx1"/>
                </a:solidFill>
                <a:effectLst/>
                <a:latin typeface="Segoe"/>
                <a:cs typeface="Segoe UI" pitchFamily="34" charset="0"/>
              </a:rPr>
              <a:t>Modify &gt; New</a:t>
            </a:r>
            <a:r>
              <a:rPr lang="en-US" sz="1050" kern="1200" dirty="0" smtClean="0">
                <a:solidFill>
                  <a:schemeClr val="tx1"/>
                </a:solidFill>
                <a:effectLst/>
                <a:latin typeface="Segoe"/>
                <a:cs typeface="Segoe UI" pitchFamily="34" charset="0"/>
              </a:rPr>
              <a:t>, and then click </a:t>
            </a:r>
            <a:r>
              <a:rPr lang="en-US" sz="1050" b="1" kern="1200" dirty="0" smtClean="0">
                <a:solidFill>
                  <a:schemeClr val="tx1"/>
                </a:solidFill>
                <a:effectLst/>
                <a:latin typeface="Segoe"/>
                <a:cs typeface="Segoe UI" pitchFamily="34" charset="0"/>
              </a:rPr>
              <a:t>Next</a:t>
            </a:r>
            <a:r>
              <a:rPr lang="en-US" sz="1050" kern="1200" dirty="0" smtClean="0">
                <a:solidFill>
                  <a:schemeClr val="tx1"/>
                </a:solidFill>
                <a:effectLst/>
                <a:latin typeface="Segoe"/>
                <a:cs typeface="Segoe UI" pitchFamily="34" charset="0"/>
              </a:rPr>
              <a:t>. </a:t>
            </a:r>
          </a:p>
          <a:p>
            <a:pPr marL="228600" lvl="0" indent="-228600">
              <a:buFont typeface="+mj-lt"/>
              <a:buAutoNum type="arabicPeriod"/>
            </a:pPr>
            <a:r>
              <a:rPr lang="en-US" sz="1050" kern="1200" dirty="0" smtClean="0">
                <a:solidFill>
                  <a:schemeClr val="tx1"/>
                </a:solidFill>
                <a:effectLst/>
                <a:latin typeface="Segoe"/>
                <a:cs typeface="Segoe UI" pitchFamily="34" charset="0"/>
              </a:rPr>
              <a:t>In the </a:t>
            </a:r>
            <a:r>
              <a:rPr lang="en-US" sz="1050" b="1" kern="1200" dirty="0" smtClean="0">
                <a:solidFill>
                  <a:schemeClr val="tx1"/>
                </a:solidFill>
                <a:effectLst/>
                <a:latin typeface="Segoe"/>
                <a:cs typeface="Segoe UI" pitchFamily="34" charset="0"/>
              </a:rPr>
              <a:t>Name</a:t>
            </a:r>
            <a:r>
              <a:rPr lang="en-US" sz="1050" kern="1200" dirty="0" smtClean="0">
                <a:solidFill>
                  <a:schemeClr val="tx1"/>
                </a:solidFill>
                <a:effectLst/>
                <a:latin typeface="Segoe"/>
                <a:cs typeface="Segoe UI" pitchFamily="34" charset="0"/>
              </a:rPr>
              <a:t> field, type </a:t>
            </a:r>
            <a:r>
              <a:rPr lang="en-US" sz="1050" b="1" kern="1200" dirty="0" smtClean="0">
                <a:solidFill>
                  <a:schemeClr val="tx1"/>
                </a:solidFill>
                <a:effectLst/>
                <a:latin typeface="Segoe"/>
                <a:cs typeface="Segoe UI" pitchFamily="34" charset="0"/>
              </a:rPr>
              <a:t>Item charges groups</a:t>
            </a:r>
            <a:r>
              <a:rPr lang="en-US" sz="1050" kern="1200" dirty="0" smtClean="0">
                <a:solidFill>
                  <a:schemeClr val="tx1"/>
                </a:solidFill>
                <a:effectLst/>
                <a:latin typeface="Segoe"/>
                <a:cs typeface="Segoe UI" pitchFamily="34" charset="0"/>
              </a:rPr>
              <a:t>, and then click </a:t>
            </a:r>
            <a:r>
              <a:rPr lang="en-US" sz="1050" b="1" kern="1200" dirty="0" smtClean="0">
                <a:solidFill>
                  <a:schemeClr val="tx1"/>
                </a:solidFill>
                <a:effectLst/>
                <a:latin typeface="Segoe"/>
                <a:cs typeface="Segoe UI" pitchFamily="34" charset="0"/>
              </a:rPr>
              <a:t>Next</a:t>
            </a:r>
            <a:r>
              <a:rPr lang="en-US" sz="1050" kern="1200" dirty="0" smtClean="0">
                <a:solidFill>
                  <a:schemeClr val="tx1"/>
                </a:solidFill>
                <a:effectLst/>
                <a:latin typeface="Segoe"/>
                <a:cs typeface="Segoe UI" pitchFamily="34" charset="0"/>
              </a:rPr>
              <a:t>. </a:t>
            </a:r>
          </a:p>
          <a:p>
            <a:pPr marL="228600" lvl="0" indent="-228600">
              <a:buFont typeface="+mj-lt"/>
              <a:buAutoNum type="arabicPeriod"/>
            </a:pPr>
            <a:r>
              <a:rPr lang="en-US" sz="1050" kern="1200" dirty="0" smtClean="0">
                <a:solidFill>
                  <a:schemeClr val="tx1"/>
                </a:solidFill>
                <a:effectLst/>
                <a:latin typeface="Segoe"/>
                <a:cs typeface="Segoe UI" pitchFamily="34" charset="0"/>
              </a:rPr>
              <a:t>Specify the fields to print, and then click </a:t>
            </a:r>
            <a:r>
              <a:rPr lang="en-US" sz="1050" b="1" kern="1200" dirty="0" smtClean="0">
                <a:solidFill>
                  <a:schemeClr val="tx1"/>
                </a:solidFill>
                <a:effectLst/>
                <a:latin typeface="Segoe"/>
                <a:cs typeface="Segoe UI" pitchFamily="34" charset="0"/>
              </a:rPr>
              <a:t>Next</a:t>
            </a:r>
            <a:r>
              <a:rPr lang="en-US" sz="1050" kern="1200" dirty="0" smtClean="0">
                <a:solidFill>
                  <a:schemeClr val="tx1"/>
                </a:solidFill>
                <a:effectLst/>
                <a:latin typeface="Segoe"/>
                <a:cs typeface="Segoe UI" pitchFamily="34" charset="0"/>
              </a:rPr>
              <a:t>. </a:t>
            </a:r>
          </a:p>
          <a:p>
            <a:pPr marL="228600" lvl="0" indent="-228600">
              <a:buFont typeface="+mj-lt"/>
              <a:buAutoNum type="arabicPeriod"/>
            </a:pPr>
            <a:r>
              <a:rPr lang="en-US" sz="1050" kern="1200" dirty="0" smtClean="0">
                <a:solidFill>
                  <a:schemeClr val="tx1"/>
                </a:solidFill>
                <a:effectLst/>
                <a:latin typeface="Segoe"/>
                <a:cs typeface="Segoe UI" pitchFamily="34" charset="0"/>
              </a:rPr>
              <a:t>Specify the </a:t>
            </a:r>
            <a:r>
              <a:rPr lang="en-US" sz="1050" b="1" kern="1200" dirty="0" smtClean="0">
                <a:solidFill>
                  <a:schemeClr val="tx1"/>
                </a:solidFill>
                <a:effectLst/>
                <a:latin typeface="Segoe"/>
                <a:cs typeface="Segoe UI" pitchFamily="34" charset="0"/>
              </a:rPr>
              <a:t>Report layout template</a:t>
            </a:r>
            <a:r>
              <a:rPr lang="en-US" sz="1050" kern="1200" dirty="0" smtClean="0">
                <a:solidFill>
                  <a:schemeClr val="tx1"/>
                </a:solidFill>
                <a:effectLst/>
                <a:latin typeface="Segoe"/>
                <a:cs typeface="Segoe UI" pitchFamily="34" charset="0"/>
              </a:rPr>
              <a:t> and </a:t>
            </a:r>
            <a:r>
              <a:rPr lang="en-US" sz="1050" b="1" kern="1200" dirty="0" smtClean="0">
                <a:solidFill>
                  <a:schemeClr val="tx1"/>
                </a:solidFill>
                <a:effectLst/>
                <a:latin typeface="Segoe"/>
                <a:cs typeface="Segoe UI" pitchFamily="34" charset="0"/>
              </a:rPr>
              <a:t>Tables style template</a:t>
            </a:r>
            <a:r>
              <a:rPr lang="en-US" sz="1050" kern="1200" dirty="0" smtClean="0">
                <a:solidFill>
                  <a:schemeClr val="tx1"/>
                </a:solidFill>
                <a:effectLst/>
                <a:latin typeface="Segoe"/>
                <a:cs typeface="Segoe UI" pitchFamily="34" charset="0"/>
              </a:rPr>
              <a:t>. </a:t>
            </a:r>
          </a:p>
          <a:p>
            <a:pPr marL="228600" lvl="0" indent="-228600">
              <a:buFont typeface="+mj-lt"/>
              <a:buAutoNum type="arabicPeriod"/>
            </a:pPr>
            <a:r>
              <a:rPr lang="en-US" sz="1050" kern="1200" dirty="0" smtClean="0">
                <a:solidFill>
                  <a:schemeClr val="tx1"/>
                </a:solidFill>
                <a:effectLst/>
                <a:latin typeface="Segoe"/>
                <a:cs typeface="Segoe UI" pitchFamily="34" charset="0"/>
              </a:rPr>
              <a:t>Click </a:t>
            </a:r>
            <a:r>
              <a:rPr lang="en-US" sz="1050" b="1" kern="1200" dirty="0" smtClean="0">
                <a:solidFill>
                  <a:schemeClr val="tx1"/>
                </a:solidFill>
                <a:effectLst/>
                <a:latin typeface="Segoe"/>
                <a:cs typeface="Segoe UI" pitchFamily="34" charset="0"/>
              </a:rPr>
              <a:t>Next</a:t>
            </a:r>
            <a:r>
              <a:rPr lang="en-US" sz="1050" kern="1200" dirty="0" smtClean="0">
                <a:solidFill>
                  <a:schemeClr val="tx1"/>
                </a:solidFill>
                <a:effectLst/>
                <a:latin typeface="Segoe"/>
                <a:cs typeface="Segoe UI" pitchFamily="34" charset="0"/>
              </a:rPr>
              <a:t>. </a:t>
            </a:r>
          </a:p>
          <a:p>
            <a:pPr marL="228600" lvl="0" indent="-228600">
              <a:buFont typeface="+mj-lt"/>
              <a:buAutoNum type="arabicPeriod"/>
            </a:pPr>
            <a:r>
              <a:rPr lang="en-US" sz="1050" kern="1200" dirty="0" smtClean="0">
                <a:solidFill>
                  <a:schemeClr val="tx1"/>
                </a:solidFill>
                <a:effectLst/>
                <a:latin typeface="Segoe"/>
                <a:cs typeface="Segoe UI" pitchFamily="34" charset="0"/>
              </a:rPr>
              <a:t>Click </a:t>
            </a:r>
            <a:r>
              <a:rPr lang="en-US" sz="1050" b="1" kern="1200" dirty="0" smtClean="0">
                <a:solidFill>
                  <a:schemeClr val="tx1"/>
                </a:solidFill>
                <a:effectLst/>
                <a:latin typeface="Segoe"/>
                <a:cs typeface="Segoe UI" pitchFamily="34" charset="0"/>
              </a:rPr>
              <a:t>Finish</a:t>
            </a:r>
            <a:r>
              <a:rPr lang="en-US" sz="1050" kern="1200" dirty="0" smtClean="0">
                <a:solidFill>
                  <a:schemeClr val="tx1"/>
                </a:solidFill>
                <a:effectLst/>
                <a:latin typeface="Segoe"/>
                <a:cs typeface="Segoe UI" pitchFamily="34" charset="0"/>
              </a:rPr>
              <a:t>. </a:t>
            </a:r>
          </a:p>
          <a:p>
            <a:pPr marL="228600" lvl="0" indent="-228600">
              <a:buFont typeface="+mj-lt"/>
              <a:buAutoNum type="arabicPeriod"/>
            </a:pPr>
            <a:r>
              <a:rPr lang="en-US" sz="1050" kern="1200" dirty="0" smtClean="0">
                <a:solidFill>
                  <a:schemeClr val="tx1"/>
                </a:solidFill>
                <a:effectLst/>
                <a:latin typeface="Segoe"/>
                <a:cs typeface="Segoe UI" pitchFamily="34" charset="0"/>
              </a:rPr>
              <a:t>In the </a:t>
            </a:r>
            <a:r>
              <a:rPr lang="en-US" sz="1050" b="1" kern="1200" dirty="0" smtClean="0">
                <a:solidFill>
                  <a:schemeClr val="tx1"/>
                </a:solidFill>
                <a:effectLst/>
                <a:latin typeface="Segoe"/>
                <a:cs typeface="Segoe UI" pitchFamily="34" charset="0"/>
              </a:rPr>
              <a:t>Auto-Report</a:t>
            </a:r>
            <a:r>
              <a:rPr lang="en-US" sz="1050" kern="1200" dirty="0" smtClean="0">
                <a:solidFill>
                  <a:schemeClr val="tx1"/>
                </a:solidFill>
                <a:effectLst/>
                <a:latin typeface="Segoe"/>
                <a:cs typeface="Segoe UI" pitchFamily="34" charset="0"/>
              </a:rPr>
              <a:t> form, click </a:t>
            </a:r>
            <a:r>
              <a:rPr lang="en-US" sz="1050" b="1" kern="1200" dirty="0" smtClean="0">
                <a:solidFill>
                  <a:schemeClr val="tx1"/>
                </a:solidFill>
                <a:effectLst/>
                <a:latin typeface="Segoe"/>
                <a:cs typeface="Segoe UI" pitchFamily="34" charset="0"/>
              </a:rPr>
              <a:t>OK</a:t>
            </a:r>
            <a:r>
              <a:rPr lang="en-US" sz="1050" kern="1200" dirty="0" smtClean="0">
                <a:solidFill>
                  <a:schemeClr val="tx1"/>
                </a:solidFill>
                <a:effectLst/>
                <a:latin typeface="Segoe"/>
                <a:cs typeface="Segoe UI" pitchFamily="34" charset="0"/>
              </a:rPr>
              <a:t>. </a:t>
            </a:r>
          </a:p>
          <a:p>
            <a:pPr marL="228600" lvl="0" indent="-228600">
              <a:buFont typeface="+mj-lt"/>
              <a:buAutoNum type="arabicPeriod"/>
            </a:pPr>
            <a:r>
              <a:rPr lang="en-US" sz="1050" kern="1200" dirty="0" smtClean="0">
                <a:solidFill>
                  <a:schemeClr val="tx1"/>
                </a:solidFill>
                <a:effectLst/>
                <a:latin typeface="Segoe"/>
                <a:cs typeface="Segoe UI" pitchFamily="34" charset="0"/>
              </a:rPr>
              <a:t>Review the report, and then close it.</a:t>
            </a:r>
          </a:p>
          <a:p>
            <a:pPr marL="228600" lvl="0" indent="-228600">
              <a:buFont typeface="+mj-lt"/>
              <a:buAutoNum type="arabicPeriod"/>
            </a:pPr>
            <a:r>
              <a:rPr lang="en-US" sz="1050" kern="1200" dirty="0" smtClean="0">
                <a:solidFill>
                  <a:schemeClr val="tx1"/>
                </a:solidFill>
                <a:effectLst/>
                <a:latin typeface="Segoe"/>
                <a:cs typeface="Segoe UI" pitchFamily="34" charset="0"/>
              </a:rPr>
              <a:t>Go to </a:t>
            </a:r>
            <a:r>
              <a:rPr lang="en-US" sz="1050" b="1" kern="1200" dirty="0" smtClean="0">
                <a:solidFill>
                  <a:schemeClr val="tx1"/>
                </a:solidFill>
                <a:effectLst/>
                <a:latin typeface="Segoe"/>
                <a:cs typeface="Segoe UI" pitchFamily="34" charset="0"/>
              </a:rPr>
              <a:t>Accounts receivable &gt; Setup &gt; Charges &gt; Item charges groups</a:t>
            </a:r>
            <a:r>
              <a:rPr lang="en-US" sz="1050" kern="1200" dirty="0" smtClean="0">
                <a:solidFill>
                  <a:schemeClr val="tx1"/>
                </a:solidFill>
                <a:effectLst/>
                <a:latin typeface="Segoe"/>
                <a:cs typeface="Segoe UI" pitchFamily="34" charset="0"/>
              </a:rPr>
              <a:t>. </a:t>
            </a:r>
          </a:p>
          <a:p>
            <a:pPr marL="228600" lvl="0" indent="-228600">
              <a:buFont typeface="+mj-lt"/>
              <a:buAutoNum type="arabicPeriod"/>
            </a:pPr>
            <a:r>
              <a:rPr lang="en-US" sz="1050" kern="1200" dirty="0" smtClean="0">
                <a:solidFill>
                  <a:schemeClr val="tx1"/>
                </a:solidFill>
                <a:effectLst/>
                <a:latin typeface="Segoe"/>
                <a:cs typeface="Segoe UI" pitchFamily="34" charset="0"/>
              </a:rPr>
              <a:t>Go to </a:t>
            </a:r>
            <a:r>
              <a:rPr lang="en-US" sz="1050" b="1" kern="1200" dirty="0" smtClean="0">
                <a:solidFill>
                  <a:schemeClr val="tx1"/>
                </a:solidFill>
                <a:effectLst/>
                <a:latin typeface="Segoe"/>
                <a:cs typeface="Segoe UI" pitchFamily="34" charset="0"/>
              </a:rPr>
              <a:t>File &gt; Print &gt; Print... </a:t>
            </a:r>
            <a:r>
              <a:rPr lang="en-US" sz="1050" b="1" kern="1200" dirty="0" err="1" smtClean="0">
                <a:solidFill>
                  <a:schemeClr val="tx1"/>
                </a:solidFill>
                <a:effectLst/>
                <a:latin typeface="Segoe"/>
                <a:cs typeface="Segoe UI" pitchFamily="34" charset="0"/>
              </a:rPr>
              <a:t>Ctrl+P</a:t>
            </a:r>
            <a:r>
              <a:rPr lang="en-US" sz="1050" kern="1200" dirty="0" smtClean="0">
                <a:solidFill>
                  <a:schemeClr val="tx1"/>
                </a:solidFill>
                <a:effectLst/>
                <a:latin typeface="Segoe"/>
                <a:cs typeface="Segoe UI" pitchFamily="34" charset="0"/>
              </a:rPr>
              <a:t>. </a:t>
            </a:r>
          </a:p>
          <a:p>
            <a:pPr marL="228600" lvl="0" indent="-228600">
              <a:buFont typeface="+mj-lt"/>
              <a:buAutoNum type="arabicPeriod"/>
            </a:pPr>
            <a:r>
              <a:rPr lang="en-US" sz="1050" kern="1200" dirty="0" smtClean="0">
                <a:solidFill>
                  <a:schemeClr val="tx1"/>
                </a:solidFill>
                <a:effectLst/>
                <a:latin typeface="Segoe"/>
                <a:cs typeface="Segoe UI" pitchFamily="34" charset="0"/>
              </a:rPr>
              <a:t>Notice that you now have the option to select the report you just created.</a:t>
            </a:r>
          </a:p>
          <a:p>
            <a:pPr marL="228600" lvl="0" indent="-228600">
              <a:buFont typeface="+mj-lt"/>
              <a:buAutoNum type="arabicPeriod"/>
            </a:pPr>
            <a:r>
              <a:rPr lang="en-US" sz="1050" kern="1200" dirty="0" smtClean="0">
                <a:solidFill>
                  <a:schemeClr val="tx1"/>
                </a:solidFill>
                <a:effectLst/>
                <a:latin typeface="Segoe"/>
                <a:cs typeface="Segoe UI" pitchFamily="34" charset="0"/>
              </a:rPr>
              <a:t>Select the </a:t>
            </a:r>
            <a:r>
              <a:rPr lang="en-US" sz="1050" b="1" kern="1200" dirty="0" smtClean="0">
                <a:solidFill>
                  <a:schemeClr val="tx1"/>
                </a:solidFill>
                <a:effectLst/>
                <a:latin typeface="Segoe"/>
                <a:cs typeface="Segoe UI" pitchFamily="34" charset="0"/>
              </a:rPr>
              <a:t>Item charges groups</a:t>
            </a:r>
            <a:r>
              <a:rPr lang="en-US" sz="1050" kern="1200" dirty="0" smtClean="0">
                <a:solidFill>
                  <a:schemeClr val="tx1"/>
                </a:solidFill>
                <a:effectLst/>
                <a:latin typeface="Segoe"/>
                <a:cs typeface="Segoe UI" pitchFamily="34" charset="0"/>
              </a:rPr>
              <a:t> report from the list, and then click </a:t>
            </a:r>
            <a:r>
              <a:rPr lang="en-US" sz="1050" b="1" kern="1200" dirty="0" smtClean="0">
                <a:solidFill>
                  <a:schemeClr val="tx1"/>
                </a:solidFill>
                <a:effectLst/>
                <a:latin typeface="Segoe"/>
                <a:cs typeface="Segoe UI" pitchFamily="34" charset="0"/>
              </a:rPr>
              <a:t>OK</a:t>
            </a:r>
            <a:r>
              <a:rPr lang="en-US" sz="1050" kern="1200" dirty="0" smtClean="0">
                <a:solidFill>
                  <a:schemeClr val="tx1"/>
                </a:solidFill>
                <a:effectLst/>
                <a:latin typeface="Segoe"/>
                <a:cs typeface="Segoe UI" pitchFamily="34" charset="0"/>
              </a:rPr>
              <a:t>.</a:t>
            </a:r>
          </a:p>
          <a:p>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16</a:t>
            </a:fld>
            <a:endParaRPr lang="en-US" dirty="0"/>
          </a:p>
        </p:txBody>
      </p:sp>
    </p:spTree>
    <p:extLst>
      <p:ext uri="{BB962C8B-B14F-4D97-AF65-F5344CB8AC3E}">
        <p14:creationId xmlns:p14="http://schemas.microsoft.com/office/powerpoint/2010/main" val="36003347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smtClean="0"/>
              <a:t>SSRS installation and deployment in Microsoft Dynamics AX 2012 has changed. The setup utility no longer installs reporting extensions or analysis extensions, but rather business intelligence components. For report deployment, the Microsoft Dynamics AX 2009 Reporting Project Deployment form is replaced with Windows PowerShell scripts.</a:t>
            </a:r>
          </a:p>
          <a:p>
            <a:endParaRPr lang="en-US" dirty="0" smtClean="0"/>
          </a:p>
          <a:p>
            <a:r>
              <a:rPr lang="en-US" b="1" dirty="0" smtClean="0"/>
              <a:t>Installation</a:t>
            </a:r>
          </a:p>
          <a:p>
            <a:r>
              <a:rPr lang="en-US" dirty="0" smtClean="0"/>
              <a:t>To install the reporting components in Microsoft Dynamics AX 2009, you had to install the reporting extensions when running the Setup wizard. For Microsoft Dynamics AX 2012, the Setup wizard is changed. It no longer includes an option for installing the reporting extensions.</a:t>
            </a:r>
          </a:p>
          <a:p>
            <a:endParaRPr lang="en-US" dirty="0" smtClean="0"/>
          </a:p>
          <a:p>
            <a:r>
              <a:rPr lang="en-US" dirty="0" smtClean="0"/>
              <a:t>When you run the Setup wizard for Microsoft Dynamics AX 2012, you can install the business intelligence components. When you install the business intelligence components, the Setup wizard will:</a:t>
            </a:r>
          </a:p>
          <a:p>
            <a:endParaRPr lang="en-US" dirty="0" smtClean="0"/>
          </a:p>
          <a:p>
            <a:pPr marL="177800" lvl="1" indent="-171450">
              <a:buFont typeface="Arial" pitchFamily="34" charset="0"/>
              <a:buChar char="•"/>
            </a:pPr>
            <a:r>
              <a:rPr lang="en-US" dirty="0" smtClean="0"/>
              <a:t>Verify that prerequisite software has been installed on your server</a:t>
            </a:r>
          </a:p>
          <a:p>
            <a:pPr marL="177800" lvl="1" indent="-171450">
              <a:buFont typeface="Arial" pitchFamily="34" charset="0"/>
              <a:buChar char="•"/>
            </a:pPr>
            <a:r>
              <a:rPr lang="en-US" dirty="0" smtClean="0"/>
              <a:t>Prompt you to select a SQL Server Reporting Services instance</a:t>
            </a:r>
          </a:p>
          <a:p>
            <a:pPr marL="177800" lvl="1" indent="-171450">
              <a:buFont typeface="Arial" pitchFamily="34" charset="0"/>
              <a:buChar char="•"/>
            </a:pPr>
            <a:r>
              <a:rPr lang="en-US" dirty="0" smtClean="0"/>
              <a:t>Prompt you to select a SQL Server Analysis Services instance</a:t>
            </a: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17</a:t>
            </a:fld>
            <a:endParaRPr lang="en-US" dirty="0"/>
          </a:p>
        </p:txBody>
      </p:sp>
      <p:sp>
        <p:nvSpPr>
          <p:cNvPr id="6" name="Rectangle 5"/>
          <p:cNvSpPr/>
          <p:nvPr/>
        </p:nvSpPr>
        <p:spPr>
          <a:xfrm>
            <a:off x="901700" y="6950075"/>
            <a:ext cx="5080000" cy="460375"/>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smtClean="0">
                <a:solidFill>
                  <a:srgbClr val="000000"/>
                </a:solidFill>
                <a:latin typeface="Calibri" panose="020F0502020204030204" pitchFamily="34" charset="0"/>
              </a:rPr>
              <a:t>Note: </a:t>
            </a:r>
            <a:r>
              <a:rPr lang="en-US" sz="1100" dirty="0">
                <a:solidFill>
                  <a:schemeClr val="tx1"/>
                </a:solidFill>
              </a:rPr>
              <a:t>For more information about installing business intelligence components, refer to </a:t>
            </a:r>
            <a:r>
              <a:rPr lang="en-US" sz="1100" dirty="0" smtClean="0">
                <a:solidFill>
                  <a:schemeClr val="tx1"/>
                </a:solidFill>
              </a:rPr>
              <a:t>Analytics in </a:t>
            </a:r>
            <a:r>
              <a:rPr lang="en-US" sz="1100" dirty="0">
                <a:solidFill>
                  <a:schemeClr val="tx1"/>
                </a:solidFill>
              </a:rPr>
              <a:t>chapter 12 </a:t>
            </a:r>
            <a:r>
              <a:rPr lang="en-US" sz="1100" dirty="0" smtClean="0">
                <a:solidFill>
                  <a:schemeClr val="tx1"/>
                </a:solidFill>
              </a:rPr>
              <a:t>of </a:t>
            </a:r>
            <a:r>
              <a:rPr lang="en-US" sz="1100" dirty="0">
                <a:solidFill>
                  <a:schemeClr val="tx1"/>
                </a:solidFill>
              </a:rPr>
              <a:t>this course.</a:t>
            </a:r>
            <a:endParaRPr lang="en-US" sz="1100" b="1" dirty="0">
              <a:solidFill>
                <a:schemeClr val="tx1"/>
              </a:solidFill>
            </a:endParaRPr>
          </a:p>
          <a:p>
            <a:endParaRPr lang="en-US" sz="1100"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387918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b="1" dirty="0" smtClean="0">
                <a:ea typeface="Segoe UI" pitchFamily="34" charset="0"/>
                <a:cs typeface="Segoe UI" pitchFamily="34" charset="0"/>
              </a:rPr>
              <a:t>Procedure: Install the Reporting Services extensions</a:t>
            </a:r>
          </a:p>
          <a:p>
            <a:endParaRPr lang="en-US" b="1" dirty="0" smtClean="0">
              <a:ea typeface="Segoe UI" pitchFamily="34" charset="0"/>
              <a:cs typeface="Segoe UI" pitchFamily="34" charset="0"/>
            </a:endParaRPr>
          </a:p>
          <a:p>
            <a:r>
              <a:rPr lang="en-US" dirty="0" smtClean="0">
                <a:ea typeface="Segoe UI" pitchFamily="34" charset="0"/>
                <a:cs typeface="Segoe UI" pitchFamily="34" charset="0"/>
              </a:rPr>
              <a:t>Use this procedure to install the SQL Server Reporting Services extensions. You must complete this procedure on the computer that is running Reporting Services.</a:t>
            </a:r>
          </a:p>
          <a:p>
            <a:endParaRPr lang="en-US" dirty="0" smtClean="0">
              <a:ea typeface="Segoe UI" pitchFamily="34" charset="0"/>
              <a:cs typeface="Segoe UI" pitchFamily="34" charset="0"/>
            </a:endParaRPr>
          </a:p>
          <a:p>
            <a:r>
              <a:rPr lang="en-US" dirty="0" smtClean="0">
                <a:ea typeface="Segoe UI" pitchFamily="34" charset="0"/>
                <a:cs typeface="Segoe UI" pitchFamily="34" charset="0"/>
              </a:rPr>
              <a:t>This procedure assumes that you are installing the Reporting Services extensions on a dedicated server where no other Microsoft Dynamics AX components are installed.</a:t>
            </a:r>
          </a:p>
          <a:p>
            <a:endParaRPr lang="en-US" dirty="0" smtClean="0">
              <a:ea typeface="Segoe UI" pitchFamily="34" charset="0"/>
              <a:cs typeface="Segoe UI" pitchFamily="34" charset="0"/>
            </a:endParaRPr>
          </a:p>
          <a:p>
            <a:pPr marL="234950" lvl="1" indent="-228600">
              <a:buFont typeface="+mj-lt"/>
              <a:buAutoNum type="arabicPeriod"/>
            </a:pPr>
            <a:r>
              <a:rPr lang="en-US" dirty="0" smtClean="0">
                <a:ea typeface="Segoe UI" pitchFamily="34" charset="0"/>
                <a:cs typeface="Segoe UI" pitchFamily="34" charset="0"/>
              </a:rPr>
              <a:t>Start the Microsoft Dynamics AX Setup wizard. Under </a:t>
            </a:r>
            <a:r>
              <a:rPr lang="en-US" b="1" dirty="0" smtClean="0">
                <a:ea typeface="Segoe UI" pitchFamily="34" charset="0"/>
                <a:cs typeface="Segoe UI" pitchFamily="34" charset="0"/>
              </a:rPr>
              <a:t>Install</a:t>
            </a:r>
            <a:r>
              <a:rPr lang="en-US" dirty="0" smtClean="0">
                <a:ea typeface="Segoe UI" pitchFamily="34" charset="0"/>
                <a:cs typeface="Segoe UI" pitchFamily="34" charset="0"/>
              </a:rPr>
              <a:t>, select </a:t>
            </a:r>
            <a:r>
              <a:rPr lang="en-US" b="1" dirty="0" smtClean="0">
                <a:ea typeface="Segoe UI" pitchFamily="34" charset="0"/>
                <a:cs typeface="Segoe UI" pitchFamily="34" charset="0"/>
              </a:rPr>
              <a:t>Microsoft Dynamics AX components</a:t>
            </a:r>
            <a:r>
              <a:rPr lang="en-US" dirty="0" smtClean="0">
                <a:ea typeface="Segoe UI" pitchFamily="34" charset="0"/>
                <a:cs typeface="Segoe UI" pitchFamily="34" charset="0"/>
              </a:rPr>
              <a:t>. </a:t>
            </a:r>
          </a:p>
          <a:p>
            <a:pPr marL="234950" lvl="1" indent="-228600">
              <a:buFont typeface="+mj-lt"/>
              <a:buAutoNum type="arabicPeriod"/>
            </a:pPr>
            <a:r>
              <a:rPr lang="en-US" dirty="0" smtClean="0">
                <a:ea typeface="Segoe UI" pitchFamily="34" charset="0"/>
                <a:cs typeface="Segoe UI" pitchFamily="34" charset="0"/>
              </a:rPr>
              <a:t>On the </a:t>
            </a:r>
            <a:r>
              <a:rPr lang="en-US" b="1" dirty="0" smtClean="0">
                <a:ea typeface="Segoe UI" pitchFamily="34" charset="0"/>
                <a:cs typeface="Segoe UI" pitchFamily="34" charset="0"/>
              </a:rPr>
              <a:t>Add or modify components</a:t>
            </a:r>
            <a:r>
              <a:rPr lang="en-US" dirty="0" smtClean="0">
                <a:ea typeface="Segoe UI" pitchFamily="34" charset="0"/>
                <a:cs typeface="Segoe UI" pitchFamily="34" charset="0"/>
              </a:rPr>
              <a:t> page, select </a:t>
            </a:r>
            <a:r>
              <a:rPr lang="en-US" b="1" dirty="0" smtClean="0">
                <a:ea typeface="Segoe UI" pitchFamily="34" charset="0"/>
                <a:cs typeface="Segoe UI" pitchFamily="34" charset="0"/>
              </a:rPr>
              <a:t>Reporting Services extensions</a:t>
            </a:r>
            <a:r>
              <a:rPr lang="en-US" dirty="0" smtClean="0">
                <a:ea typeface="Segoe UI" pitchFamily="34" charset="0"/>
                <a:cs typeface="Segoe UI" pitchFamily="34" charset="0"/>
              </a:rPr>
              <a:t>. Click </a:t>
            </a:r>
            <a:r>
              <a:rPr lang="en-US" b="1" dirty="0" smtClean="0">
                <a:ea typeface="Segoe UI" pitchFamily="34" charset="0"/>
                <a:cs typeface="Segoe UI" pitchFamily="34" charset="0"/>
              </a:rPr>
              <a:t>Next</a:t>
            </a:r>
            <a:r>
              <a:rPr lang="en-US" dirty="0" smtClean="0">
                <a:ea typeface="Segoe UI" pitchFamily="34" charset="0"/>
                <a:cs typeface="Segoe UI" pitchFamily="34" charset="0"/>
              </a:rPr>
              <a:t>. </a:t>
            </a:r>
          </a:p>
          <a:p>
            <a:pPr marL="228600" lvl="1" indent="-228600">
              <a:buFont typeface="+mj-lt"/>
              <a:buAutoNum type="arabicPeriod" startAt="3"/>
            </a:pPr>
            <a:r>
              <a:rPr lang="en-US" dirty="0" smtClean="0">
                <a:ea typeface="Segoe UI" pitchFamily="34" charset="0"/>
                <a:cs typeface="Segoe UI" pitchFamily="34" charset="0"/>
              </a:rPr>
              <a:t>On the </a:t>
            </a:r>
            <a:r>
              <a:rPr lang="en-US" b="1" dirty="0" smtClean="0">
                <a:ea typeface="Segoe UI" pitchFamily="34" charset="0"/>
                <a:cs typeface="Segoe UI" pitchFamily="34" charset="0"/>
              </a:rPr>
              <a:t>Prerequisite Validation</a:t>
            </a:r>
            <a:r>
              <a:rPr lang="en-US" dirty="0" smtClean="0">
                <a:ea typeface="Segoe UI" pitchFamily="34" charset="0"/>
                <a:cs typeface="Segoe UI" pitchFamily="34" charset="0"/>
              </a:rPr>
              <a:t> page, resolve any errors. For more information about how to resolve prerequisite errors, see </a:t>
            </a:r>
            <a:r>
              <a:rPr lang="en-US" b="1" dirty="0" smtClean="0">
                <a:ea typeface="Segoe UI" pitchFamily="34" charset="0"/>
                <a:cs typeface="Segoe UI" pitchFamily="34" charset="0"/>
              </a:rPr>
              <a:t>Check prerequisites</a:t>
            </a:r>
            <a:r>
              <a:rPr lang="en-US" dirty="0" smtClean="0">
                <a:ea typeface="Segoe UI" pitchFamily="34" charset="0"/>
                <a:cs typeface="Segoe UI" pitchFamily="34" charset="0"/>
              </a:rPr>
              <a:t>. When no errors remain, click </a:t>
            </a:r>
            <a:r>
              <a:rPr lang="en-US" b="1" dirty="0" smtClean="0">
                <a:ea typeface="Segoe UI" pitchFamily="34" charset="0"/>
                <a:cs typeface="Segoe UI" pitchFamily="34" charset="0"/>
              </a:rPr>
              <a:t>Next</a:t>
            </a:r>
            <a:r>
              <a:rPr lang="en-US" dirty="0" smtClean="0">
                <a:ea typeface="Segoe UI" pitchFamily="34" charset="0"/>
                <a:cs typeface="Segoe UI" pitchFamily="34" charset="0"/>
              </a:rPr>
              <a:t>. </a:t>
            </a:r>
          </a:p>
          <a:p>
            <a:pPr marL="228600" lvl="1" indent="-228600">
              <a:buFont typeface="+mj-lt"/>
              <a:buAutoNum type="arabicPeriod" startAt="3"/>
            </a:pPr>
            <a:r>
              <a:rPr lang="en-US" dirty="0" smtClean="0">
                <a:ea typeface="Segoe UI" pitchFamily="34" charset="0"/>
                <a:cs typeface="Segoe UI" pitchFamily="34" charset="0"/>
              </a:rPr>
              <a:t>On the </a:t>
            </a:r>
            <a:r>
              <a:rPr lang="en-US" b="1" dirty="0" smtClean="0">
                <a:ea typeface="Segoe UI" pitchFamily="34" charset="0"/>
                <a:cs typeface="Segoe UI" pitchFamily="34" charset="0"/>
              </a:rPr>
              <a:t>Specify Business Connector proxy account information</a:t>
            </a:r>
            <a:r>
              <a:rPr lang="en-US" dirty="0" smtClean="0">
                <a:ea typeface="Segoe UI" pitchFamily="34" charset="0"/>
                <a:cs typeface="Segoe UI" pitchFamily="34" charset="0"/>
              </a:rPr>
              <a:t> page, enter the password for the proxy account that is used by the .NET Business Connector. Click </a:t>
            </a:r>
            <a:r>
              <a:rPr lang="en-US" b="1" dirty="0" smtClean="0">
                <a:ea typeface="Segoe UI" pitchFamily="34" charset="0"/>
                <a:cs typeface="Segoe UI" pitchFamily="34" charset="0"/>
              </a:rPr>
              <a:t>Next</a:t>
            </a:r>
            <a:r>
              <a:rPr lang="en-US" dirty="0" smtClean="0">
                <a:ea typeface="Segoe UI" pitchFamily="34" charset="0"/>
                <a:cs typeface="Segoe UI" pitchFamily="34" charset="0"/>
              </a:rPr>
              <a:t>. </a:t>
            </a:r>
          </a:p>
          <a:p>
            <a:pPr marL="228600" lvl="1" indent="-228600">
              <a:buFont typeface="+mj-lt"/>
              <a:buAutoNum type="arabicPeriod" startAt="3"/>
            </a:pPr>
            <a:r>
              <a:rPr lang="en-US" dirty="0" smtClean="0">
                <a:ea typeface="Segoe UI" pitchFamily="34" charset="0"/>
                <a:cs typeface="Segoe UI" pitchFamily="34" charset="0"/>
              </a:rPr>
              <a:t>On the </a:t>
            </a:r>
            <a:r>
              <a:rPr lang="en-US" b="1" dirty="0" smtClean="0">
                <a:ea typeface="Segoe UI" pitchFamily="34" charset="0"/>
                <a:cs typeface="Segoe UI" pitchFamily="34" charset="0"/>
              </a:rPr>
              <a:t>Specify a Reporting Services instance</a:t>
            </a:r>
            <a:r>
              <a:rPr lang="en-US" dirty="0" smtClean="0">
                <a:ea typeface="Segoe UI" pitchFamily="34" charset="0"/>
                <a:cs typeface="Segoe UI" pitchFamily="34" charset="0"/>
              </a:rPr>
              <a:t> page, follow these steps: </a:t>
            </a:r>
          </a:p>
          <a:p>
            <a:pPr marL="685800" lvl="2" indent="-228600">
              <a:buFont typeface="+mj-lt"/>
              <a:buAutoNum type="alphaLcPeriod"/>
            </a:pPr>
            <a:r>
              <a:rPr lang="en-US" dirty="0" smtClean="0">
                <a:ea typeface="Segoe UI" pitchFamily="34" charset="0"/>
                <a:cs typeface="Segoe UI" pitchFamily="34" charset="0"/>
              </a:rPr>
              <a:t>Select a Reporting Services instance. </a:t>
            </a:r>
          </a:p>
          <a:p>
            <a:pPr marL="685800" lvl="2" indent="-228600">
              <a:buFont typeface="+mj-lt"/>
              <a:buAutoNum type="alphaLcPeriod"/>
            </a:pPr>
            <a:r>
              <a:rPr lang="en-US" dirty="0" smtClean="0">
                <a:ea typeface="Segoe UI" pitchFamily="34" charset="0"/>
                <a:cs typeface="Segoe UI" pitchFamily="34" charset="0"/>
              </a:rPr>
              <a:t>Select the </a:t>
            </a:r>
            <a:r>
              <a:rPr lang="en-US" b="1" dirty="0" smtClean="0">
                <a:ea typeface="Segoe UI" pitchFamily="34" charset="0"/>
                <a:cs typeface="Segoe UI" pitchFamily="34" charset="0"/>
              </a:rPr>
              <a:t>Deploy reports </a:t>
            </a:r>
            <a:r>
              <a:rPr lang="en-US" dirty="0" smtClean="0">
                <a:ea typeface="Segoe UI" pitchFamily="34" charset="0"/>
                <a:cs typeface="Segoe UI" pitchFamily="34" charset="0"/>
              </a:rPr>
              <a:t>check box to deploy the default reports that are included with Microsoft Dynamics AX to the Reporting Services instance. </a:t>
            </a:r>
          </a:p>
          <a:p>
            <a:pPr marL="228600" lvl="1" indent="-228600">
              <a:buFont typeface="+mj-lt"/>
              <a:buAutoNum type="arabicPeriod" startAt="3"/>
            </a:pPr>
            <a:r>
              <a:rPr lang="en-US" dirty="0" smtClean="0">
                <a:ea typeface="Segoe UI" pitchFamily="34" charset="0"/>
                <a:cs typeface="Segoe UI" pitchFamily="34" charset="0"/>
              </a:rPr>
              <a:t>Click </a:t>
            </a:r>
            <a:r>
              <a:rPr lang="en-US" b="1" dirty="0" smtClean="0">
                <a:ea typeface="Segoe UI" pitchFamily="34" charset="0"/>
                <a:cs typeface="Segoe UI" pitchFamily="34" charset="0"/>
              </a:rPr>
              <a:t>Next</a:t>
            </a:r>
            <a:r>
              <a:rPr lang="en-US" dirty="0" smtClean="0">
                <a:ea typeface="Segoe UI" pitchFamily="34" charset="0"/>
                <a:cs typeface="Segoe UI" pitchFamily="34" charset="0"/>
              </a:rPr>
              <a:t>. </a:t>
            </a:r>
          </a:p>
          <a:p>
            <a:pPr marL="228600" lvl="1" indent="-228600">
              <a:buFont typeface="+mj-lt"/>
              <a:buAutoNum type="arabicPeriod" startAt="3"/>
            </a:pPr>
            <a:r>
              <a:rPr lang="en-US" dirty="0" smtClean="0">
                <a:ea typeface="Segoe UI" pitchFamily="34" charset="0"/>
                <a:cs typeface="Segoe UI" pitchFamily="34" charset="0"/>
              </a:rPr>
              <a:t>On the </a:t>
            </a:r>
            <a:r>
              <a:rPr lang="en-US" b="1" dirty="0" smtClean="0">
                <a:ea typeface="Segoe UI" pitchFamily="34" charset="0"/>
                <a:cs typeface="Segoe UI" pitchFamily="34" charset="0"/>
              </a:rPr>
              <a:t>Prerequisite Validation</a:t>
            </a:r>
            <a:r>
              <a:rPr lang="en-US" dirty="0" smtClean="0">
                <a:ea typeface="Segoe UI" pitchFamily="34" charset="0"/>
                <a:cs typeface="Segoe UI" pitchFamily="34" charset="0"/>
              </a:rPr>
              <a:t> page, resolve any errors. When no errors remain, click </a:t>
            </a:r>
            <a:r>
              <a:rPr lang="en-US" b="1" dirty="0" smtClean="0">
                <a:ea typeface="Segoe UI" pitchFamily="34" charset="0"/>
                <a:cs typeface="Segoe UI" pitchFamily="34" charset="0"/>
              </a:rPr>
              <a:t>Next</a:t>
            </a:r>
            <a:r>
              <a:rPr lang="en-US" dirty="0" smtClean="0">
                <a:ea typeface="Segoe UI" pitchFamily="34" charset="0"/>
                <a:cs typeface="Segoe UI" pitchFamily="34" charset="0"/>
              </a:rPr>
              <a:t>. </a:t>
            </a:r>
          </a:p>
          <a:p>
            <a:pPr marL="228600" lvl="1" indent="-228600">
              <a:buFont typeface="+mj-lt"/>
              <a:buAutoNum type="arabicPeriod" startAt="3"/>
            </a:pPr>
            <a:r>
              <a:rPr lang="en-US" dirty="0" smtClean="0">
                <a:ea typeface="Segoe UI" pitchFamily="34" charset="0"/>
                <a:cs typeface="Segoe UI" pitchFamily="34" charset="0"/>
              </a:rPr>
              <a:t>On the </a:t>
            </a:r>
            <a:r>
              <a:rPr lang="en-US" b="1" dirty="0" smtClean="0">
                <a:ea typeface="Segoe UI" pitchFamily="34" charset="0"/>
                <a:cs typeface="Segoe UI" pitchFamily="34" charset="0"/>
              </a:rPr>
              <a:t>Ready to install </a:t>
            </a:r>
            <a:r>
              <a:rPr lang="en-US" dirty="0" smtClean="0">
                <a:ea typeface="Segoe UI" pitchFamily="34" charset="0"/>
                <a:cs typeface="Segoe UI" pitchFamily="34" charset="0"/>
              </a:rPr>
              <a:t>page, click </a:t>
            </a:r>
            <a:r>
              <a:rPr lang="en-US" b="1" dirty="0" smtClean="0">
                <a:ea typeface="Segoe UI" pitchFamily="34" charset="0"/>
                <a:cs typeface="Segoe UI" pitchFamily="34" charset="0"/>
              </a:rPr>
              <a:t>Install</a:t>
            </a:r>
            <a:r>
              <a:rPr lang="en-US" dirty="0" smtClean="0">
                <a:ea typeface="Segoe UI" pitchFamily="34" charset="0"/>
                <a:cs typeface="Segoe UI" pitchFamily="34" charset="0"/>
              </a:rPr>
              <a:t>. </a:t>
            </a:r>
          </a:p>
          <a:p>
            <a:pPr marL="228600" lvl="1" indent="-228600">
              <a:buFont typeface="+mj-lt"/>
              <a:buAutoNum type="arabicPeriod" startAt="3"/>
            </a:pPr>
            <a:r>
              <a:rPr lang="en-US" dirty="0" smtClean="0">
                <a:ea typeface="Segoe UI" pitchFamily="34" charset="0"/>
                <a:cs typeface="Segoe UI" pitchFamily="34" charset="0"/>
              </a:rPr>
              <a:t>Click </a:t>
            </a:r>
            <a:r>
              <a:rPr lang="en-US" b="1" dirty="0" smtClean="0">
                <a:ea typeface="Segoe UI" pitchFamily="34" charset="0"/>
                <a:cs typeface="Segoe UI" pitchFamily="34" charset="0"/>
              </a:rPr>
              <a:t>Finish</a:t>
            </a:r>
            <a:r>
              <a:rPr lang="en-US" dirty="0" smtClean="0">
                <a:ea typeface="Segoe UI" pitchFamily="34" charset="0"/>
                <a:cs typeface="Segoe UI" pitchFamily="34" charset="0"/>
              </a:rPr>
              <a:t> to close the Setup wizard. </a:t>
            </a:r>
          </a:p>
          <a:p>
            <a:endParaRPr lang="en-US" dirty="0" smtClean="0">
              <a:ea typeface="Segoe UI" pitchFamily="34" charset="0"/>
              <a:cs typeface="Segoe UI" pitchFamily="34" charset="0"/>
            </a:endParaRP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18</a:t>
            </a:fld>
            <a:endParaRPr lang="en-US" dirty="0"/>
          </a:p>
        </p:txBody>
      </p:sp>
    </p:spTree>
    <p:extLst>
      <p:ext uri="{BB962C8B-B14F-4D97-AF65-F5344CB8AC3E}">
        <p14:creationId xmlns:p14="http://schemas.microsoft.com/office/powerpoint/2010/main" val="42092488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19</a:t>
            </a:fld>
            <a:endParaRPr lang="en-US" dirty="0"/>
          </a:p>
        </p:txBody>
      </p:sp>
    </p:spTree>
    <p:extLst>
      <p:ext uri="{BB962C8B-B14F-4D97-AF65-F5344CB8AC3E}">
        <p14:creationId xmlns:p14="http://schemas.microsoft.com/office/powerpoint/2010/main" val="3515617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2</a:t>
            </a:fld>
            <a:endParaRPr lang="en-US" dirty="0"/>
          </a:p>
        </p:txBody>
      </p:sp>
      <p:sp>
        <p:nvSpPr>
          <p:cNvPr id="7" name="Footer Placeholder 6"/>
          <p:cNvSpPr>
            <a:spLocks noGrp="1"/>
          </p:cNvSpPr>
          <p:nvPr>
            <p:ph type="ftr" sz="quarter" idx="11"/>
          </p:nvPr>
        </p:nvSpPr>
        <p:spPr/>
        <p:txBody>
          <a:bodyPr/>
          <a:lstStyle/>
          <a:p>
            <a:r>
              <a:rPr lang="en-US" smtClean="0"/>
              <a:t>© 2013 Microsoft Corporation                                     Microsoft Confidential </a:t>
            </a:r>
            <a:endParaRPr lang="en-US" dirty="0"/>
          </a:p>
        </p:txBody>
      </p:sp>
    </p:spTree>
    <p:extLst>
      <p:ext uri="{BB962C8B-B14F-4D97-AF65-F5344CB8AC3E}">
        <p14:creationId xmlns:p14="http://schemas.microsoft.com/office/powerpoint/2010/main" val="4207044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20</a:t>
            </a:fld>
            <a:endParaRPr lang="en-US" dirty="0"/>
          </a:p>
        </p:txBody>
      </p:sp>
    </p:spTree>
    <p:extLst>
      <p:ext uri="{BB962C8B-B14F-4D97-AF65-F5344CB8AC3E}">
        <p14:creationId xmlns:p14="http://schemas.microsoft.com/office/powerpoint/2010/main" val="15678727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228600" lvl="0" indent="-228600">
              <a:buFont typeface="+mj-lt"/>
              <a:buAutoNum type="arabicPeriod"/>
            </a:pPr>
            <a:r>
              <a:rPr lang="en-US" sz="1050" kern="1200" dirty="0" smtClean="0">
                <a:solidFill>
                  <a:schemeClr val="tx1"/>
                </a:solidFill>
                <a:effectLst/>
                <a:latin typeface="Segoe"/>
                <a:cs typeface="Segoe UI" pitchFamily="34" charset="0"/>
              </a:rPr>
              <a:t>Go to </a:t>
            </a:r>
            <a:r>
              <a:rPr lang="en-US" sz="1050" b="1" kern="1200" dirty="0" smtClean="0">
                <a:solidFill>
                  <a:schemeClr val="tx1"/>
                </a:solidFill>
                <a:effectLst/>
                <a:latin typeface="Segoe"/>
                <a:cs typeface="Segoe UI" pitchFamily="34" charset="0"/>
              </a:rPr>
              <a:t>Start &gt; Administrative Tools</a:t>
            </a:r>
            <a:r>
              <a:rPr lang="en-US" sz="1050" kern="1200" dirty="0" smtClean="0">
                <a:solidFill>
                  <a:schemeClr val="tx1"/>
                </a:solidFill>
                <a:effectLst/>
                <a:latin typeface="Segoe"/>
                <a:cs typeface="Segoe UI" pitchFamily="34" charset="0"/>
              </a:rPr>
              <a:t>.</a:t>
            </a:r>
            <a:r>
              <a:rPr lang="en-US" sz="1050" b="1" kern="1200" dirty="0" smtClean="0">
                <a:solidFill>
                  <a:schemeClr val="tx1"/>
                </a:solidFill>
                <a:effectLst/>
                <a:latin typeface="Segoe"/>
                <a:cs typeface="Segoe UI" pitchFamily="34" charset="0"/>
              </a:rPr>
              <a:t> </a:t>
            </a:r>
            <a:endParaRPr lang="en-US" sz="1050" kern="1200" dirty="0" smtClean="0">
              <a:solidFill>
                <a:schemeClr val="tx1"/>
              </a:solidFill>
              <a:effectLst/>
              <a:latin typeface="Segoe"/>
              <a:cs typeface="Segoe UI" pitchFamily="34" charset="0"/>
            </a:endParaRPr>
          </a:p>
          <a:p>
            <a:pPr marL="228600" lvl="0" indent="-228600">
              <a:buFont typeface="+mj-lt"/>
              <a:buAutoNum type="arabicPeriod"/>
            </a:pPr>
            <a:r>
              <a:rPr lang="en-US" sz="1050" kern="1200" dirty="0" smtClean="0">
                <a:solidFill>
                  <a:schemeClr val="tx1"/>
                </a:solidFill>
                <a:effectLst/>
                <a:latin typeface="Segoe"/>
                <a:cs typeface="Segoe UI" pitchFamily="34" charset="0"/>
              </a:rPr>
              <a:t>Right-click </a:t>
            </a:r>
            <a:r>
              <a:rPr lang="en-US" sz="1050" b="1" kern="1200" dirty="0" smtClean="0">
                <a:solidFill>
                  <a:schemeClr val="tx1"/>
                </a:solidFill>
                <a:effectLst/>
                <a:latin typeface="Segoe"/>
                <a:cs typeface="Segoe UI" pitchFamily="34" charset="0"/>
              </a:rPr>
              <a:t>Microsoft Dynamics AX 2012 Management Shell</a:t>
            </a:r>
            <a:r>
              <a:rPr lang="en-US" sz="1050" kern="1200" dirty="0" smtClean="0">
                <a:solidFill>
                  <a:schemeClr val="tx1"/>
                </a:solidFill>
                <a:effectLst/>
                <a:latin typeface="Segoe"/>
                <a:cs typeface="Segoe UI" pitchFamily="34" charset="0"/>
              </a:rPr>
              <a:t>, and then select </a:t>
            </a:r>
            <a:r>
              <a:rPr lang="en-US" sz="1050" b="1" kern="1200" dirty="0" smtClean="0">
                <a:solidFill>
                  <a:schemeClr val="tx1"/>
                </a:solidFill>
                <a:effectLst/>
                <a:latin typeface="Segoe"/>
                <a:cs typeface="Segoe UI" pitchFamily="34" charset="0"/>
              </a:rPr>
              <a:t>Run as Administrator</a:t>
            </a:r>
            <a:r>
              <a:rPr lang="en-US" sz="1050" kern="1200" dirty="0" smtClean="0">
                <a:solidFill>
                  <a:schemeClr val="tx1"/>
                </a:solidFill>
                <a:effectLst/>
                <a:latin typeface="Segoe"/>
                <a:cs typeface="Segoe UI" pitchFamily="34" charset="0"/>
              </a:rPr>
              <a:t>. </a:t>
            </a:r>
          </a:p>
          <a:p>
            <a:pPr marL="228600" lvl="0" indent="-228600">
              <a:buFont typeface="+mj-lt"/>
              <a:buAutoNum type="arabicPeriod"/>
            </a:pPr>
            <a:r>
              <a:rPr lang="en-US" sz="1050" kern="1200" dirty="0" smtClean="0">
                <a:solidFill>
                  <a:schemeClr val="tx1"/>
                </a:solidFill>
                <a:effectLst/>
                <a:latin typeface="Segoe"/>
                <a:cs typeface="Segoe UI" pitchFamily="34" charset="0"/>
              </a:rPr>
              <a:t>Type the following command: </a:t>
            </a:r>
            <a:r>
              <a:rPr lang="en-US" sz="1050" b="1" kern="1200" dirty="0" smtClean="0">
                <a:solidFill>
                  <a:schemeClr val="tx1"/>
                </a:solidFill>
                <a:effectLst/>
                <a:latin typeface="Segoe"/>
                <a:cs typeface="Segoe UI" pitchFamily="34" charset="0"/>
              </a:rPr>
              <a:t>Publish-</a:t>
            </a:r>
            <a:r>
              <a:rPr lang="en-US" sz="1050" b="1" kern="1200" dirty="0" err="1" smtClean="0">
                <a:solidFill>
                  <a:schemeClr val="tx1"/>
                </a:solidFill>
                <a:effectLst/>
                <a:latin typeface="Segoe"/>
                <a:cs typeface="Segoe UI" pitchFamily="34" charset="0"/>
              </a:rPr>
              <a:t>AXReport</a:t>
            </a:r>
            <a:r>
              <a:rPr lang="en-US" sz="1050" b="1" kern="1200" dirty="0" smtClean="0">
                <a:solidFill>
                  <a:schemeClr val="tx1"/>
                </a:solidFill>
                <a:effectLst/>
                <a:latin typeface="Segoe"/>
                <a:cs typeface="Segoe UI" pitchFamily="34" charset="0"/>
              </a:rPr>
              <a:t> -</a:t>
            </a:r>
            <a:r>
              <a:rPr lang="en-US" sz="1050" b="1" kern="1200" dirty="0" err="1" smtClean="0">
                <a:solidFill>
                  <a:schemeClr val="tx1"/>
                </a:solidFill>
                <a:effectLst/>
                <a:latin typeface="Segoe"/>
                <a:cs typeface="Segoe UI" pitchFamily="34" charset="0"/>
              </a:rPr>
              <a:t>ReportName</a:t>
            </a:r>
            <a:r>
              <a:rPr lang="en-US" sz="1050" b="1" kern="1200" dirty="0" smtClean="0">
                <a:solidFill>
                  <a:schemeClr val="tx1"/>
                </a:solidFill>
                <a:effectLst/>
                <a:latin typeface="Segoe"/>
                <a:cs typeface="Segoe UI" pitchFamily="34" charset="0"/>
              </a:rPr>
              <a:t> </a:t>
            </a:r>
            <a:r>
              <a:rPr lang="en-US" sz="1050" b="1" kern="1200" dirty="0" err="1" smtClean="0">
                <a:solidFill>
                  <a:schemeClr val="tx1"/>
                </a:solidFill>
                <a:effectLst/>
                <a:latin typeface="Segoe"/>
                <a:cs typeface="Segoe UI" pitchFamily="34" charset="0"/>
              </a:rPr>
              <a:t>SalesInvoice</a:t>
            </a:r>
            <a:r>
              <a:rPr lang="en-US" sz="1050" b="1" kern="1200" dirty="0" smtClean="0">
                <a:solidFill>
                  <a:schemeClr val="tx1"/>
                </a:solidFill>
                <a:effectLst/>
                <a:latin typeface="Segoe"/>
                <a:cs typeface="Segoe UI" pitchFamily="34" charset="0"/>
              </a:rPr>
              <a:t>, </a:t>
            </a:r>
            <a:r>
              <a:rPr lang="en-US" sz="1050" b="1" kern="1200" dirty="0" err="1" smtClean="0">
                <a:solidFill>
                  <a:schemeClr val="tx1"/>
                </a:solidFill>
                <a:effectLst/>
                <a:latin typeface="Segoe"/>
                <a:cs typeface="Segoe UI" pitchFamily="34" charset="0"/>
              </a:rPr>
              <a:t>SalesAnalysis</a:t>
            </a:r>
            <a:r>
              <a:rPr lang="en-US" sz="1050" b="1" kern="1200" dirty="0" smtClean="0">
                <a:solidFill>
                  <a:schemeClr val="tx1"/>
                </a:solidFill>
                <a:effectLst/>
                <a:latin typeface="Segoe"/>
                <a:cs typeface="Segoe UI" pitchFamily="34" charset="0"/>
              </a:rPr>
              <a:t>, </a:t>
            </a:r>
            <a:r>
              <a:rPr lang="en-US" sz="1050" b="1" kern="1200" dirty="0" err="1" smtClean="0">
                <a:solidFill>
                  <a:schemeClr val="tx1"/>
                </a:solidFill>
                <a:effectLst/>
                <a:latin typeface="Segoe"/>
                <a:cs typeface="Segoe UI" pitchFamily="34" charset="0"/>
              </a:rPr>
              <a:t>SalesConfirm</a:t>
            </a:r>
            <a:r>
              <a:rPr lang="en-US" sz="1050" kern="1200" dirty="0" smtClean="0">
                <a:solidFill>
                  <a:schemeClr val="tx1"/>
                </a:solidFill>
                <a:effectLst/>
                <a:latin typeface="Segoe"/>
                <a:cs typeface="Segoe UI" pitchFamily="34" charset="0"/>
              </a:rPr>
              <a:t>, and then press </a:t>
            </a:r>
            <a:r>
              <a:rPr lang="en-US" sz="1050" b="1" kern="1200" dirty="0" smtClean="0">
                <a:solidFill>
                  <a:schemeClr val="tx1"/>
                </a:solidFill>
                <a:effectLst/>
                <a:latin typeface="Segoe"/>
                <a:cs typeface="Segoe UI" pitchFamily="34" charset="0"/>
              </a:rPr>
              <a:t>Enter</a:t>
            </a:r>
            <a:r>
              <a:rPr lang="en-US" sz="1050" kern="1200" dirty="0" smtClean="0">
                <a:solidFill>
                  <a:schemeClr val="tx1"/>
                </a:solidFill>
                <a:effectLst/>
                <a:latin typeface="Segoe"/>
                <a:cs typeface="Segoe UI" pitchFamily="34" charset="0"/>
              </a:rPr>
              <a:t>. </a:t>
            </a:r>
          </a:p>
          <a:p>
            <a:pPr marL="228600" lvl="0" indent="-228600">
              <a:buFont typeface="+mj-lt"/>
              <a:buAutoNum type="arabicPeriod"/>
            </a:pPr>
            <a:r>
              <a:rPr lang="en-US" sz="1050" kern="1200" dirty="0" smtClean="0">
                <a:solidFill>
                  <a:schemeClr val="tx1"/>
                </a:solidFill>
                <a:effectLst/>
                <a:latin typeface="Segoe"/>
                <a:cs typeface="Segoe UI" pitchFamily="34" charset="0"/>
              </a:rPr>
              <a:t>Verify that the reports have successfully deployed.</a:t>
            </a: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21</a:t>
            </a:fld>
            <a:endParaRPr lang="en-US" dirty="0"/>
          </a:p>
        </p:txBody>
      </p:sp>
    </p:spTree>
    <p:extLst>
      <p:ext uri="{BB962C8B-B14F-4D97-AF65-F5344CB8AC3E}">
        <p14:creationId xmlns:p14="http://schemas.microsoft.com/office/powerpoint/2010/main" val="4248407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smtClean="0"/>
              <a:t>When you install the business intelligence components for Microsoft Dynamics AX 2012, setup will automatically create a report server configuration. Setup uses the information provided in the wizard to set the parameters in each field.</a:t>
            </a:r>
          </a:p>
          <a:p>
            <a:endParaRPr lang="en-US" dirty="0" smtClean="0"/>
          </a:p>
          <a:p>
            <a:r>
              <a:rPr lang="en-US" dirty="0" smtClean="0"/>
              <a:t>You can use the </a:t>
            </a:r>
            <a:r>
              <a:rPr lang="en-US" b="1" dirty="0" smtClean="0"/>
              <a:t>Report server </a:t>
            </a:r>
            <a:r>
              <a:rPr lang="en-US" dirty="0" smtClean="0"/>
              <a:t>form to manage Microsoft Dynamics AX AOS connections to a SQL Server Reporting Services instance. This might be necessary, for example, when setting up a test environment, or after refreshing the data in a test environment from a production server, make sure to configure the report server so they are configured to point to the correct test servers instead of the production servers.</a:t>
            </a:r>
          </a:p>
          <a:p>
            <a:endParaRPr lang="en-US" dirty="0" smtClean="0"/>
          </a:p>
          <a:p>
            <a:r>
              <a:rPr lang="en-US" dirty="0" smtClean="0"/>
              <a:t>Open </a:t>
            </a:r>
            <a:r>
              <a:rPr lang="en-US" b="1" dirty="0" smtClean="0"/>
              <a:t>System administration &gt; Setup &gt; Business Intelligence &gt; Reporting Services &gt; Report servers</a:t>
            </a:r>
            <a:r>
              <a:rPr lang="en-US" dirty="0" smtClean="0"/>
              <a:t>.</a:t>
            </a:r>
            <a:endParaRPr lang="en-US" b="1"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22</a:t>
            </a:fld>
            <a:endParaRPr lang="en-US" dirty="0"/>
          </a:p>
        </p:txBody>
      </p:sp>
    </p:spTree>
    <p:extLst>
      <p:ext uri="{BB962C8B-B14F-4D97-AF65-F5344CB8AC3E}">
        <p14:creationId xmlns:p14="http://schemas.microsoft.com/office/powerpoint/2010/main" val="208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23</a:t>
            </a:fld>
            <a:endParaRPr lang="en-US" dirty="0"/>
          </a:p>
        </p:txBody>
      </p:sp>
    </p:spTree>
    <p:extLst>
      <p:ext uri="{BB962C8B-B14F-4D97-AF65-F5344CB8AC3E}">
        <p14:creationId xmlns:p14="http://schemas.microsoft.com/office/powerpoint/2010/main" val="38796241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24</a:t>
            </a:fld>
            <a:endParaRPr lang="en-US" dirty="0"/>
          </a:p>
        </p:txBody>
      </p:sp>
    </p:spTree>
    <p:extLst>
      <p:ext uri="{BB962C8B-B14F-4D97-AF65-F5344CB8AC3E}">
        <p14:creationId xmlns:p14="http://schemas.microsoft.com/office/powerpoint/2010/main" val="1681584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25</a:t>
            </a:fld>
            <a:endParaRPr lang="en-US" dirty="0"/>
          </a:p>
        </p:txBody>
      </p:sp>
    </p:spTree>
    <p:extLst>
      <p:ext uri="{BB962C8B-B14F-4D97-AF65-F5344CB8AC3E}">
        <p14:creationId xmlns:p14="http://schemas.microsoft.com/office/powerpoint/2010/main" val="33854703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sz="1050" b="1" kern="1200" dirty="0" smtClean="0">
                <a:solidFill>
                  <a:schemeClr val="tx1"/>
                </a:solidFill>
                <a:effectLst/>
                <a:latin typeface="Segoe"/>
                <a:cs typeface="Segoe UI" pitchFamily="34" charset="0"/>
              </a:rPr>
              <a:t>Procedure</a:t>
            </a:r>
            <a:r>
              <a:rPr lang="en-US" sz="1050" b="1" kern="1200" dirty="0" smtClean="0">
                <a:solidFill>
                  <a:schemeClr val="tx1"/>
                </a:solidFill>
                <a:effectLst/>
                <a:latin typeface="Segoe"/>
                <a:cs typeface="Segoe UI" pitchFamily="34" charset="0"/>
              </a:rPr>
              <a:t>: Configure Role Centers</a:t>
            </a:r>
          </a:p>
          <a:p>
            <a:endParaRPr lang="en-US" sz="1050" b="1" kern="1200" dirty="0" smtClean="0">
              <a:solidFill>
                <a:schemeClr val="tx1"/>
              </a:solidFill>
              <a:effectLst/>
              <a:latin typeface="Segoe"/>
              <a:cs typeface="Segoe UI" pitchFamily="34" charset="0"/>
            </a:endParaRPr>
          </a:p>
          <a:p>
            <a:pPr marL="228600" indent="-228600">
              <a:buFont typeface="+mj-lt"/>
              <a:buAutoNum type="arabicPeriod"/>
            </a:pPr>
            <a:r>
              <a:rPr lang="en-US" sz="1050" kern="1200" dirty="0" smtClean="0">
                <a:solidFill>
                  <a:schemeClr val="tx1"/>
                </a:solidFill>
                <a:effectLst/>
                <a:latin typeface="Segoe"/>
                <a:cs typeface="Segoe UI" pitchFamily="34" charset="0"/>
              </a:rPr>
              <a:t>To add the "Customer invoices due today" cue to the Accountant Role center, follow these steps:</a:t>
            </a:r>
          </a:p>
          <a:p>
            <a:pPr marL="228600" lvl="0" indent="-228600">
              <a:buFont typeface="+mj-lt"/>
              <a:buAutoNum type="arabicPeriod"/>
            </a:pPr>
            <a:r>
              <a:rPr lang="en-US" sz="1050" kern="1200" dirty="0" smtClean="0">
                <a:solidFill>
                  <a:schemeClr val="tx1"/>
                </a:solidFill>
                <a:effectLst/>
                <a:latin typeface="Segoe"/>
                <a:cs typeface="Segoe UI" pitchFamily="34" charset="0"/>
              </a:rPr>
              <a:t>Go to </a:t>
            </a:r>
            <a:r>
              <a:rPr lang="en-US" sz="1050" b="1" kern="1200" dirty="0" smtClean="0">
                <a:solidFill>
                  <a:schemeClr val="tx1"/>
                </a:solidFill>
                <a:effectLst/>
                <a:latin typeface="Segoe"/>
                <a:cs typeface="Segoe UI" pitchFamily="34" charset="0"/>
              </a:rPr>
              <a:t>System Administration &gt; Common &gt; Users &gt; User Profiles</a:t>
            </a:r>
            <a:r>
              <a:rPr lang="en-US" sz="1050" kern="1200" dirty="0" smtClean="0">
                <a:solidFill>
                  <a:schemeClr val="tx1"/>
                </a:solidFill>
                <a:effectLst/>
                <a:latin typeface="Segoe"/>
                <a:cs typeface="Segoe UI" pitchFamily="34" charset="0"/>
              </a:rPr>
              <a:t>. </a:t>
            </a:r>
          </a:p>
          <a:p>
            <a:pPr marL="228600" lvl="0" indent="-228600">
              <a:buFont typeface="+mj-lt"/>
              <a:buAutoNum type="arabicPeriod"/>
            </a:pPr>
            <a:r>
              <a:rPr lang="en-US" sz="1050" kern="1200" dirty="0" smtClean="0">
                <a:solidFill>
                  <a:schemeClr val="tx1"/>
                </a:solidFill>
                <a:effectLst/>
                <a:latin typeface="Segoe"/>
                <a:cs typeface="Segoe UI" pitchFamily="34" charset="0"/>
              </a:rPr>
              <a:t>Select the record for "Accountant". </a:t>
            </a:r>
          </a:p>
          <a:p>
            <a:pPr marL="228600" lvl="0" indent="-228600">
              <a:buFont typeface="+mj-lt"/>
              <a:buAutoNum type="arabicPeriod"/>
            </a:pPr>
            <a:r>
              <a:rPr lang="en-US" sz="1050" kern="1200" dirty="0" smtClean="0">
                <a:solidFill>
                  <a:schemeClr val="tx1"/>
                </a:solidFill>
                <a:effectLst/>
                <a:latin typeface="Segoe"/>
                <a:cs typeface="Segoe UI" pitchFamily="34" charset="0"/>
              </a:rPr>
              <a:t>Click </a:t>
            </a:r>
            <a:r>
              <a:rPr lang="en-US" sz="1050" b="1" kern="1200" dirty="0" smtClean="0">
                <a:solidFill>
                  <a:schemeClr val="tx1"/>
                </a:solidFill>
                <a:effectLst/>
                <a:latin typeface="Segoe"/>
                <a:cs typeface="Segoe UI" pitchFamily="34" charset="0"/>
              </a:rPr>
              <a:t>View role center</a:t>
            </a:r>
            <a:r>
              <a:rPr lang="en-US" sz="1050" kern="1200" dirty="0" smtClean="0">
                <a:solidFill>
                  <a:schemeClr val="tx1"/>
                </a:solidFill>
                <a:effectLst/>
                <a:latin typeface="Segoe"/>
                <a:cs typeface="Segoe UI" pitchFamily="34" charset="0"/>
              </a:rPr>
              <a:t>. </a:t>
            </a:r>
          </a:p>
          <a:p>
            <a:pPr marL="228600" lvl="0" indent="-228600">
              <a:buFont typeface="+mj-lt"/>
              <a:buAutoNum type="arabicPeriod"/>
            </a:pPr>
            <a:r>
              <a:rPr lang="en-US" sz="1050" kern="1200" dirty="0" smtClean="0">
                <a:solidFill>
                  <a:schemeClr val="tx1"/>
                </a:solidFill>
                <a:effectLst/>
                <a:latin typeface="Segoe"/>
                <a:cs typeface="Segoe UI" pitchFamily="34" charset="0"/>
              </a:rPr>
              <a:t>In the upper-left corner, click </a:t>
            </a:r>
            <a:r>
              <a:rPr lang="en-US" sz="1050" b="1" kern="1200" dirty="0" smtClean="0">
                <a:solidFill>
                  <a:schemeClr val="tx1"/>
                </a:solidFill>
                <a:effectLst/>
                <a:latin typeface="Segoe"/>
                <a:cs typeface="Segoe UI" pitchFamily="34" charset="0"/>
              </a:rPr>
              <a:t>Site Actions &gt; Edit Page</a:t>
            </a:r>
            <a:r>
              <a:rPr lang="en-US" sz="1050" kern="1200" dirty="0" smtClean="0">
                <a:solidFill>
                  <a:schemeClr val="tx1"/>
                </a:solidFill>
                <a:effectLst/>
                <a:latin typeface="Segoe"/>
                <a:cs typeface="Segoe UI" pitchFamily="34" charset="0"/>
              </a:rPr>
              <a:t>. </a:t>
            </a:r>
          </a:p>
          <a:p>
            <a:pPr marL="228600" lvl="0" indent="-228600">
              <a:buFont typeface="+mj-lt"/>
              <a:buAutoNum type="arabicPeriod"/>
            </a:pPr>
            <a:r>
              <a:rPr lang="en-US" sz="1050" kern="1200" dirty="0" smtClean="0">
                <a:solidFill>
                  <a:schemeClr val="tx1"/>
                </a:solidFill>
                <a:effectLst/>
                <a:latin typeface="Segoe"/>
                <a:cs typeface="Segoe UI" pitchFamily="34" charset="0"/>
              </a:rPr>
              <a:t>In the right column, on the bottom of the "Financial activities" cue group, click </a:t>
            </a:r>
            <a:r>
              <a:rPr lang="en-US" sz="1050" b="1" kern="1200" dirty="0" smtClean="0">
                <a:solidFill>
                  <a:schemeClr val="tx1"/>
                </a:solidFill>
                <a:effectLst/>
                <a:latin typeface="Segoe"/>
                <a:cs typeface="Segoe UI" pitchFamily="34" charset="0"/>
              </a:rPr>
              <a:t>Add cue</a:t>
            </a:r>
            <a:r>
              <a:rPr lang="en-US" sz="1050" kern="1200" dirty="0" smtClean="0">
                <a:solidFill>
                  <a:schemeClr val="tx1"/>
                </a:solidFill>
                <a:effectLst/>
                <a:latin typeface="Segoe"/>
                <a:cs typeface="Segoe UI" pitchFamily="34" charset="0"/>
              </a:rPr>
              <a:t>. </a:t>
            </a:r>
          </a:p>
          <a:p>
            <a:pPr marL="228600" lvl="0" indent="-228600">
              <a:buFont typeface="+mj-lt"/>
              <a:buAutoNum type="arabicPeriod"/>
            </a:pPr>
            <a:r>
              <a:rPr lang="en-US" sz="1050" kern="1200" dirty="0" smtClean="0">
                <a:solidFill>
                  <a:schemeClr val="tx1"/>
                </a:solidFill>
                <a:effectLst/>
                <a:latin typeface="Segoe"/>
                <a:cs typeface="Segoe UI" pitchFamily="34" charset="0"/>
              </a:rPr>
              <a:t>In the </a:t>
            </a:r>
            <a:r>
              <a:rPr lang="en-US" sz="1050" b="1" kern="1200" dirty="0" smtClean="0">
                <a:solidFill>
                  <a:schemeClr val="tx1"/>
                </a:solidFill>
                <a:effectLst/>
                <a:latin typeface="Segoe"/>
                <a:cs typeface="Segoe UI" pitchFamily="34" charset="0"/>
              </a:rPr>
              <a:t>Cue to add</a:t>
            </a:r>
            <a:r>
              <a:rPr lang="en-US" sz="1050" kern="1200" dirty="0" smtClean="0">
                <a:solidFill>
                  <a:schemeClr val="tx1"/>
                </a:solidFill>
                <a:effectLst/>
                <a:latin typeface="Segoe"/>
                <a:cs typeface="Segoe UI" pitchFamily="34" charset="0"/>
              </a:rPr>
              <a:t> field, select </a:t>
            </a:r>
            <a:r>
              <a:rPr lang="en-US" sz="1050" b="1" kern="1200" dirty="0" smtClean="0">
                <a:solidFill>
                  <a:schemeClr val="tx1"/>
                </a:solidFill>
                <a:effectLst/>
                <a:latin typeface="Segoe"/>
                <a:cs typeface="Segoe UI" pitchFamily="34" charset="0"/>
              </a:rPr>
              <a:t>Customer invoices due today</a:t>
            </a:r>
            <a:r>
              <a:rPr lang="en-US" sz="1050" kern="1200" dirty="0" smtClean="0">
                <a:solidFill>
                  <a:schemeClr val="tx1"/>
                </a:solidFill>
                <a:effectLst/>
                <a:latin typeface="Segoe"/>
                <a:cs typeface="Segoe UI" pitchFamily="34" charset="0"/>
              </a:rPr>
              <a:t>. </a:t>
            </a:r>
          </a:p>
          <a:p>
            <a:pPr marL="228600" lvl="0" indent="-228600">
              <a:buFont typeface="+mj-lt"/>
              <a:buAutoNum type="arabicPeriod"/>
            </a:pPr>
            <a:r>
              <a:rPr lang="en-US" sz="1050" kern="1200" dirty="0" smtClean="0">
                <a:solidFill>
                  <a:schemeClr val="tx1"/>
                </a:solidFill>
                <a:effectLst/>
                <a:latin typeface="Segoe"/>
                <a:cs typeface="Segoe UI" pitchFamily="34" charset="0"/>
              </a:rPr>
              <a:t>Click </a:t>
            </a:r>
            <a:r>
              <a:rPr lang="en-US" sz="1050" b="1" kern="1200" dirty="0" smtClean="0">
                <a:solidFill>
                  <a:schemeClr val="tx1"/>
                </a:solidFill>
                <a:effectLst/>
                <a:latin typeface="Segoe"/>
                <a:cs typeface="Segoe UI" pitchFamily="34" charset="0"/>
              </a:rPr>
              <a:t>OK</a:t>
            </a:r>
            <a:r>
              <a:rPr lang="en-US" sz="1050" kern="1200" dirty="0" smtClean="0">
                <a:solidFill>
                  <a:schemeClr val="tx1"/>
                </a:solidFill>
                <a:effectLst/>
                <a:latin typeface="Segoe"/>
                <a:cs typeface="Segoe UI" pitchFamily="34" charset="0"/>
              </a:rPr>
              <a:t>. </a:t>
            </a:r>
          </a:p>
          <a:p>
            <a:pPr marL="228600" lvl="0" indent="-228600">
              <a:buFont typeface="+mj-lt"/>
              <a:buAutoNum type="arabicPeriod"/>
            </a:pPr>
            <a:r>
              <a:rPr lang="en-US" sz="1050" kern="1200" dirty="0" smtClean="0">
                <a:solidFill>
                  <a:schemeClr val="tx1"/>
                </a:solidFill>
                <a:effectLst/>
                <a:latin typeface="Segoe"/>
                <a:cs typeface="Segoe UI" pitchFamily="34" charset="0"/>
              </a:rPr>
              <a:t>In the upper-left corner, select </a:t>
            </a:r>
            <a:r>
              <a:rPr lang="en-US" sz="1050" b="1" kern="1200" dirty="0" smtClean="0">
                <a:solidFill>
                  <a:schemeClr val="tx1"/>
                </a:solidFill>
                <a:effectLst/>
                <a:latin typeface="Segoe"/>
                <a:cs typeface="Segoe UI" pitchFamily="34" charset="0"/>
              </a:rPr>
              <a:t>Stop Editing</a:t>
            </a:r>
            <a:r>
              <a:rPr lang="en-US" sz="1050" kern="1200" dirty="0" smtClean="0">
                <a:solidFill>
                  <a:schemeClr val="tx1"/>
                </a:solidFill>
                <a:effectLst/>
                <a:latin typeface="Segoe"/>
                <a:cs typeface="Segoe UI" pitchFamily="34" charset="0"/>
              </a:rPr>
              <a:t>.</a:t>
            </a:r>
          </a:p>
          <a:p>
            <a:endParaRPr lang="en-US" dirty="0" smtClean="0">
              <a:ea typeface="Segoe UI" pitchFamily="34" charset="0"/>
              <a:cs typeface="Segoe UI" pitchFamily="34" charset="0"/>
            </a:endParaRP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26</a:t>
            </a:fld>
            <a:endParaRPr lang="en-US" dirty="0"/>
          </a:p>
        </p:txBody>
      </p:sp>
    </p:spTree>
    <p:extLst>
      <p:ext uri="{BB962C8B-B14F-4D97-AF65-F5344CB8AC3E}">
        <p14:creationId xmlns:p14="http://schemas.microsoft.com/office/powerpoint/2010/main" val="26183911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smtClean="0"/>
              <a:t>Reports are fully-integrated into the Microsoft Dynamics AX security system. When you secure data by using tasks and roles, reports automatically respect that security. The main changes to security for reports include the following:</a:t>
            </a:r>
          </a:p>
          <a:p>
            <a:endParaRPr lang="en-US" dirty="0" smtClean="0"/>
          </a:p>
          <a:p>
            <a:pPr marL="171450" lvl="0" indent="-171450">
              <a:buFont typeface="Arial" pitchFamily="34" charset="0"/>
              <a:buChar char="•"/>
            </a:pPr>
            <a:r>
              <a:rPr lang="en-US" dirty="0" smtClean="0"/>
              <a:t>Detach DATAAREAID from security semantics</a:t>
            </a:r>
          </a:p>
          <a:p>
            <a:pPr marL="171450" lvl="0" indent="-171450">
              <a:buFont typeface="Arial" pitchFamily="34" charset="0"/>
              <a:buChar char="•"/>
            </a:pPr>
            <a:r>
              <a:rPr lang="en-US" dirty="0" smtClean="0"/>
              <a:t>Secure tables, fields, and server methods at the server level in such a way that sensitive data does not leave the server</a:t>
            </a:r>
          </a:p>
          <a:p>
            <a:pPr marL="171450" lvl="0" indent="-171450">
              <a:buFont typeface="Arial" pitchFamily="34" charset="0"/>
              <a:buChar char="•"/>
            </a:pPr>
            <a:r>
              <a:rPr lang="en-US" dirty="0" smtClean="0"/>
              <a:t>Create out-of-the-box security tasks and role definitions for report menu items that are shipped with Microsoft Dynamics AX 2012</a:t>
            </a:r>
          </a:p>
          <a:p>
            <a:pPr marL="171450" lvl="0" indent="-171450">
              <a:buFont typeface="Arial" pitchFamily="34" charset="0"/>
              <a:buChar char="•"/>
            </a:pPr>
            <a:endParaRPr lang="en-US" dirty="0" smtClean="0"/>
          </a:p>
          <a:p>
            <a:r>
              <a:rPr lang="en-US" b="1" dirty="0" smtClean="0"/>
              <a:t>SSRS Report Security</a:t>
            </a:r>
          </a:p>
          <a:p>
            <a:endParaRPr lang="en-US" b="1" dirty="0" smtClean="0"/>
          </a:p>
          <a:p>
            <a:r>
              <a:rPr lang="en-US" dirty="0" smtClean="0"/>
              <a:t>SQL Server reporting server has two types of roles to secure its service. There are System Roles for administrating the system-level security service, and Roles for accessing item-level security content that it serves. There are five default roles defined for content access.</a:t>
            </a:r>
          </a:p>
          <a:p>
            <a:endParaRPr lang="en-US" dirty="0" smtClean="0"/>
          </a:p>
          <a:p>
            <a:r>
              <a:rPr lang="en-US" dirty="0" smtClean="0"/>
              <a:t>Microsoft Dynamics AX Setup adds a specific Role </a:t>
            </a:r>
            <a:r>
              <a:rPr lang="en-US" dirty="0" err="1" smtClean="0"/>
              <a:t>DynamicsAXBrowser</a:t>
            </a:r>
            <a:r>
              <a:rPr lang="en-US" dirty="0" smtClean="0"/>
              <a:t>. Domain users or groups that are assigned to this role on the </a:t>
            </a:r>
            <a:r>
              <a:rPr lang="en-US" dirty="0" err="1" smtClean="0"/>
              <a:t>DynamicsAX</a:t>
            </a:r>
            <a:r>
              <a:rPr lang="en-US" dirty="0" smtClean="0"/>
              <a:t> folder are granted Browse access to all SRS reports in this folder, and to all folders and reports underneath this folder, through inheritance.</a:t>
            </a:r>
          </a:p>
          <a:p>
            <a:endParaRPr lang="en-US" dirty="0" smtClean="0"/>
          </a:p>
          <a:p>
            <a:r>
              <a:rPr lang="en-US" dirty="0" smtClean="0"/>
              <a:t>Changes to roles can only be made in SQL Server Management Studio connected to the SQL Server reports server.</a:t>
            </a: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27</a:t>
            </a:fld>
            <a:endParaRPr lang="en-US" dirty="0"/>
          </a:p>
        </p:txBody>
      </p:sp>
    </p:spTree>
    <p:extLst>
      <p:ext uri="{BB962C8B-B14F-4D97-AF65-F5344CB8AC3E}">
        <p14:creationId xmlns:p14="http://schemas.microsoft.com/office/powerpoint/2010/main" val="39928641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sz="1050" b="1" kern="1200" dirty="0" smtClean="0">
                <a:solidFill>
                  <a:schemeClr val="tx1"/>
                </a:solidFill>
                <a:effectLst/>
                <a:latin typeface="Segoe"/>
                <a:cs typeface="Segoe UI" pitchFamily="34" charset="0"/>
              </a:rPr>
              <a:t>Procedure: Grant Users Access to Reports</a:t>
            </a:r>
          </a:p>
          <a:p>
            <a:endParaRPr lang="en-US" sz="1050" b="1" kern="1200" dirty="0" smtClean="0">
              <a:solidFill>
                <a:schemeClr val="tx1"/>
              </a:solidFill>
              <a:effectLst/>
              <a:latin typeface="Segoe"/>
              <a:cs typeface="Segoe UI" pitchFamily="34" charset="0"/>
            </a:endParaRPr>
          </a:p>
          <a:p>
            <a:r>
              <a:rPr lang="en-US" sz="1050" kern="1200" dirty="0" smtClean="0">
                <a:solidFill>
                  <a:schemeClr val="tx1"/>
                </a:solidFill>
                <a:effectLst/>
                <a:latin typeface="Segoe"/>
                <a:cs typeface="Segoe UI" pitchFamily="34" charset="0"/>
              </a:rPr>
              <a:t>To grant users access to reports, you must configure security settings in Microsoft Dynamics AX and in SQL Server Reporting Services. The following sections describe the tasks that you must complete in each application. </a:t>
            </a:r>
          </a:p>
          <a:p>
            <a:endParaRPr lang="en-US" sz="1050" b="1" i="1" kern="1200" dirty="0" smtClean="0">
              <a:solidFill>
                <a:schemeClr val="tx1"/>
              </a:solidFill>
              <a:effectLst/>
              <a:latin typeface="Segoe"/>
              <a:cs typeface="Segoe UI" pitchFamily="34" charset="0"/>
            </a:endParaRPr>
          </a:p>
          <a:p>
            <a:r>
              <a:rPr lang="en-US" sz="1050" b="1" kern="1200" dirty="0" smtClean="0">
                <a:solidFill>
                  <a:schemeClr val="tx1"/>
                </a:solidFill>
                <a:effectLst/>
                <a:latin typeface="Segoe"/>
                <a:cs typeface="Segoe UI" pitchFamily="34" charset="0"/>
              </a:rPr>
              <a:t>Configure security settings in Microsoft Dynamics AX </a:t>
            </a:r>
          </a:p>
          <a:p>
            <a:endParaRPr lang="en-US" sz="1050" b="1" kern="1200" dirty="0" smtClean="0">
              <a:solidFill>
                <a:schemeClr val="tx1"/>
              </a:solidFill>
              <a:effectLst/>
              <a:latin typeface="Segoe"/>
              <a:cs typeface="Segoe UI" pitchFamily="34" charset="0"/>
            </a:endParaRPr>
          </a:p>
          <a:p>
            <a:r>
              <a:rPr lang="en-US" sz="1050" kern="1200" dirty="0" smtClean="0">
                <a:solidFill>
                  <a:schemeClr val="tx1"/>
                </a:solidFill>
                <a:effectLst/>
                <a:latin typeface="Segoe"/>
                <a:cs typeface="Segoe UI" pitchFamily="34" charset="0"/>
              </a:rPr>
              <a:t>Complete the following tasks in Microsoft Dynamics AX: </a:t>
            </a:r>
          </a:p>
          <a:p>
            <a:pPr marL="228600" lvl="0" indent="-228600">
              <a:buFont typeface="+mj-lt"/>
              <a:buAutoNum type="arabicPeriod"/>
            </a:pPr>
            <a:r>
              <a:rPr lang="en-US" sz="1050" kern="1200" dirty="0" smtClean="0">
                <a:solidFill>
                  <a:schemeClr val="tx1"/>
                </a:solidFill>
                <a:effectLst/>
                <a:latin typeface="Segoe"/>
                <a:cs typeface="Segoe UI" pitchFamily="34" charset="0"/>
              </a:rPr>
              <a:t>Determine which reports each Microsoft Dynamics AX role should have access to. </a:t>
            </a:r>
          </a:p>
          <a:p>
            <a:pPr marL="228600" lvl="0" indent="-228600">
              <a:buFont typeface="+mj-lt"/>
              <a:buAutoNum type="arabicPeriod"/>
            </a:pPr>
            <a:r>
              <a:rPr lang="en-US" sz="1050" kern="1200" dirty="0" smtClean="0">
                <a:solidFill>
                  <a:schemeClr val="tx1"/>
                </a:solidFill>
                <a:effectLst/>
                <a:latin typeface="Segoe"/>
                <a:cs typeface="Segoe UI" pitchFamily="34" charset="0"/>
              </a:rPr>
              <a:t>Verify that each Microsoft Dynamics AX role has the correct duties and privileges assigned to it in order to access the reports. </a:t>
            </a:r>
          </a:p>
          <a:p>
            <a:pPr marL="228600" lvl="0" indent="-228600">
              <a:buFont typeface="+mj-lt"/>
              <a:buAutoNum type="arabicPeriod"/>
            </a:pPr>
            <a:r>
              <a:rPr lang="en-US" sz="1050" kern="1200" dirty="0" smtClean="0">
                <a:solidFill>
                  <a:schemeClr val="tx1"/>
                </a:solidFill>
                <a:effectLst/>
                <a:latin typeface="Segoe"/>
                <a:cs typeface="Segoe UI" pitchFamily="34" charset="0"/>
              </a:rPr>
              <a:t>Assign users to Microsoft Dynamics AX roles. </a:t>
            </a:r>
          </a:p>
          <a:p>
            <a:pPr marL="228600" lvl="0" indent="-228600">
              <a:buFont typeface="+mj-lt"/>
              <a:buAutoNum type="arabicPeriod"/>
            </a:pPr>
            <a:r>
              <a:rPr lang="en-US" sz="1050" kern="1200" dirty="0" smtClean="0">
                <a:solidFill>
                  <a:schemeClr val="tx1"/>
                </a:solidFill>
                <a:effectLst/>
                <a:latin typeface="Segoe"/>
                <a:cs typeface="Segoe UI" pitchFamily="34" charset="0"/>
              </a:rPr>
              <a:t>Secure the data shown in reports. </a:t>
            </a:r>
          </a:p>
          <a:p>
            <a:endParaRPr lang="en-US" sz="1050" b="1" i="1" kern="1200" dirty="0" smtClean="0">
              <a:solidFill>
                <a:schemeClr val="tx1"/>
              </a:solidFill>
              <a:effectLst/>
              <a:latin typeface="Segoe"/>
              <a:cs typeface="Segoe UI" pitchFamily="34" charset="0"/>
            </a:endParaRPr>
          </a:p>
          <a:p>
            <a:r>
              <a:rPr lang="en-US" sz="1050" b="1" kern="1200" dirty="0" smtClean="0">
                <a:solidFill>
                  <a:schemeClr val="tx1"/>
                </a:solidFill>
                <a:effectLst/>
                <a:latin typeface="Segoe"/>
                <a:cs typeface="Segoe UI" pitchFamily="34" charset="0"/>
              </a:rPr>
              <a:t>Configure security settings in Reporting Services</a:t>
            </a:r>
          </a:p>
          <a:p>
            <a:endParaRPr lang="en-US" sz="1050" b="1" kern="1200" dirty="0" smtClean="0">
              <a:solidFill>
                <a:schemeClr val="tx1"/>
              </a:solidFill>
              <a:effectLst/>
              <a:latin typeface="Segoe"/>
              <a:cs typeface="Segoe UI" pitchFamily="34" charset="0"/>
            </a:endParaRPr>
          </a:p>
          <a:p>
            <a:r>
              <a:rPr lang="en-US" sz="1050" kern="1200" dirty="0" smtClean="0">
                <a:solidFill>
                  <a:schemeClr val="tx1"/>
                </a:solidFill>
                <a:effectLst/>
                <a:latin typeface="Segoe"/>
                <a:cs typeface="Segoe UI" pitchFamily="34" charset="0"/>
              </a:rPr>
              <a:t>Complete the following tasks in Reporting Services: </a:t>
            </a:r>
          </a:p>
          <a:p>
            <a:pPr marL="228600" lvl="0" indent="-228600">
              <a:buFont typeface="+mj-lt"/>
              <a:buAutoNum type="arabicPeriod"/>
            </a:pPr>
            <a:r>
              <a:rPr lang="en-US" sz="1050" kern="1200" dirty="0" smtClean="0">
                <a:solidFill>
                  <a:schemeClr val="tx1"/>
                </a:solidFill>
                <a:effectLst/>
                <a:latin typeface="Segoe"/>
                <a:cs typeface="Segoe UI" pitchFamily="34" charset="0"/>
              </a:rPr>
              <a:t>Assign users to the </a:t>
            </a:r>
            <a:r>
              <a:rPr lang="en-US" sz="1050" b="1" kern="1200" dirty="0" err="1" smtClean="0">
                <a:solidFill>
                  <a:schemeClr val="tx1"/>
                </a:solidFill>
                <a:effectLst/>
                <a:latin typeface="Segoe"/>
                <a:cs typeface="Segoe UI" pitchFamily="34" charset="0"/>
              </a:rPr>
              <a:t>DynamicsAXBrowser</a:t>
            </a:r>
            <a:r>
              <a:rPr lang="en-US" sz="1050" kern="1200" dirty="0" smtClean="0">
                <a:solidFill>
                  <a:schemeClr val="tx1"/>
                </a:solidFill>
                <a:effectLst/>
                <a:latin typeface="Segoe"/>
                <a:cs typeface="Segoe UI" pitchFamily="34" charset="0"/>
              </a:rPr>
              <a:t> role in Reporting Services. For detailed instructions about how to assign users to Reporting Services roles, refer to the SQL Server documentation on MSDN. </a:t>
            </a:r>
          </a:p>
          <a:p>
            <a:pPr marL="228600" lvl="0" indent="-228600">
              <a:buFont typeface="+mj-lt"/>
              <a:buAutoNum type="arabicPeriod"/>
            </a:pPr>
            <a:r>
              <a:rPr lang="en-US" sz="1050" kern="1200" dirty="0" smtClean="0">
                <a:solidFill>
                  <a:schemeClr val="tx1"/>
                </a:solidFill>
                <a:effectLst/>
                <a:latin typeface="Segoe"/>
                <a:cs typeface="Segoe UI" pitchFamily="34" charset="0"/>
              </a:rPr>
              <a:t>Assign user</a:t>
            </a:r>
            <a:r>
              <a:rPr lang="en-US" sz="1050" kern="1200" baseline="0" dirty="0" smtClean="0">
                <a:solidFill>
                  <a:schemeClr val="tx1"/>
                </a:solidFill>
                <a:effectLst/>
                <a:latin typeface="Segoe"/>
                <a:cs typeface="Segoe UI" pitchFamily="34" charset="0"/>
              </a:rPr>
              <a:t> </a:t>
            </a:r>
            <a:r>
              <a:rPr lang="en-US" sz="1050" kern="1200" dirty="0" smtClean="0">
                <a:solidFill>
                  <a:schemeClr val="tx1"/>
                </a:solidFill>
                <a:effectLst/>
                <a:latin typeface="Segoe"/>
                <a:cs typeface="Segoe UI" pitchFamily="34" charset="0"/>
              </a:rPr>
              <a:t>accounts to the </a:t>
            </a:r>
            <a:r>
              <a:rPr lang="en-US" sz="1050" b="1" kern="1200" dirty="0" err="1" smtClean="0">
                <a:solidFill>
                  <a:schemeClr val="tx1"/>
                </a:solidFill>
                <a:effectLst/>
                <a:latin typeface="Segoe"/>
                <a:cs typeface="Segoe UI" pitchFamily="34" charset="0"/>
              </a:rPr>
              <a:t>DynamicsAXBrowser</a:t>
            </a:r>
            <a:r>
              <a:rPr lang="en-US" sz="1050" kern="1200" dirty="0" smtClean="0">
                <a:solidFill>
                  <a:schemeClr val="tx1"/>
                </a:solidFill>
                <a:effectLst/>
                <a:latin typeface="Segoe"/>
                <a:cs typeface="Segoe UI" pitchFamily="34" charset="0"/>
              </a:rPr>
              <a:t> role in Reporting Services. For detailed instructions about how to assign users to Reporting Services roles, refer to the SQL Server documentation on MSDN. </a:t>
            </a:r>
          </a:p>
          <a:p>
            <a:pPr marL="228600" lvl="0" indent="-228600">
              <a:buFont typeface="+mj-lt"/>
              <a:buAutoNum type="arabicPeriod"/>
            </a:pPr>
            <a:r>
              <a:rPr lang="en-US" sz="1050" kern="1200" dirty="0" smtClean="0">
                <a:solidFill>
                  <a:schemeClr val="tx1"/>
                </a:solidFill>
                <a:effectLst/>
                <a:latin typeface="Segoe"/>
                <a:cs typeface="Segoe UI" pitchFamily="34" charset="0"/>
              </a:rPr>
              <a:t>Restrict access to report folders and reports. Reporting Services includes security features and tools that you should use to help control access to report folders and published reports. Refer to the SQL Server documentation on MSDN for detailed conceptual information and step-by-step tutorials that will help you administer security in Reporting Services.</a:t>
            </a:r>
          </a:p>
          <a:p>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28</a:t>
            </a:fld>
            <a:endParaRPr lang="en-US" dirty="0"/>
          </a:p>
        </p:txBody>
      </p:sp>
    </p:spTree>
    <p:extLst>
      <p:ext uri="{BB962C8B-B14F-4D97-AF65-F5344CB8AC3E}">
        <p14:creationId xmlns:p14="http://schemas.microsoft.com/office/powerpoint/2010/main" val="14410419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29</a:t>
            </a:fld>
            <a:endParaRPr lang="en-US" dirty="0"/>
          </a:p>
        </p:txBody>
      </p:sp>
    </p:spTree>
    <p:extLst>
      <p:ext uri="{BB962C8B-B14F-4D97-AF65-F5344CB8AC3E}">
        <p14:creationId xmlns:p14="http://schemas.microsoft.com/office/powerpoint/2010/main" val="4259124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baseline="0" dirty="0" smtClean="0"/>
              <a:t>If this presentation is intended for a Workshop, </a:t>
            </a:r>
            <a:r>
              <a:rPr lang="en-US" dirty="0" smtClean="0"/>
              <a:t>this</a:t>
            </a:r>
            <a:r>
              <a:rPr lang="en-US" baseline="0" dirty="0" smtClean="0"/>
              <a:t> slide and the subsequent slide will need to remain in the PPT</a:t>
            </a:r>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3</a:t>
            </a:fld>
            <a:endParaRPr lang="en-US" dirty="0"/>
          </a:p>
        </p:txBody>
      </p:sp>
      <p:sp>
        <p:nvSpPr>
          <p:cNvPr id="7" name="Footer Placeholder 6"/>
          <p:cNvSpPr>
            <a:spLocks noGrp="1"/>
          </p:cNvSpPr>
          <p:nvPr>
            <p:ph type="ftr" sz="quarter" idx="11"/>
          </p:nvPr>
        </p:nvSpPr>
        <p:spPr/>
        <p:txBody>
          <a:bodyPr/>
          <a:lstStyle/>
          <a:p>
            <a:r>
              <a:rPr lang="en-US" smtClean="0"/>
              <a:t>© 2013 Microsoft Corporation                                     Microsoft Confidential </a:t>
            </a:r>
            <a:endParaRPr lang="en-US" dirty="0"/>
          </a:p>
        </p:txBody>
      </p:sp>
    </p:spTree>
    <p:extLst>
      <p:ext uri="{BB962C8B-B14F-4D97-AF65-F5344CB8AC3E}">
        <p14:creationId xmlns:p14="http://schemas.microsoft.com/office/powerpoint/2010/main" val="36690326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30</a:t>
            </a:fld>
            <a:endParaRPr lang="en-US" dirty="0"/>
          </a:p>
        </p:txBody>
      </p:sp>
    </p:spTree>
    <p:extLst>
      <p:ext uri="{BB962C8B-B14F-4D97-AF65-F5344CB8AC3E}">
        <p14:creationId xmlns:p14="http://schemas.microsoft.com/office/powerpoint/2010/main" val="9798477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31</a:t>
            </a:fld>
            <a:endParaRPr lang="en-US" dirty="0"/>
          </a:p>
        </p:txBody>
      </p:sp>
    </p:spTree>
    <p:extLst>
      <p:ext uri="{BB962C8B-B14F-4D97-AF65-F5344CB8AC3E}">
        <p14:creationId xmlns:p14="http://schemas.microsoft.com/office/powerpoint/2010/main" val="35972548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32</a:t>
            </a:fld>
            <a:endParaRPr lang="en-US" dirty="0"/>
          </a:p>
        </p:txBody>
      </p:sp>
    </p:spTree>
    <p:extLst>
      <p:ext uri="{BB962C8B-B14F-4D97-AF65-F5344CB8AC3E}">
        <p14:creationId xmlns:p14="http://schemas.microsoft.com/office/powerpoint/2010/main" val="20005248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33</a:t>
            </a:fld>
            <a:endParaRPr lang="en-US" dirty="0"/>
          </a:p>
        </p:txBody>
      </p:sp>
    </p:spTree>
    <p:extLst>
      <p:ext uri="{BB962C8B-B14F-4D97-AF65-F5344CB8AC3E}">
        <p14:creationId xmlns:p14="http://schemas.microsoft.com/office/powerpoint/2010/main" val="21312024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34</a:t>
            </a:fld>
            <a:endParaRPr lang="en-US" dirty="0"/>
          </a:p>
        </p:txBody>
      </p:sp>
    </p:spTree>
    <p:extLst>
      <p:ext uri="{BB962C8B-B14F-4D97-AF65-F5344CB8AC3E}">
        <p14:creationId xmlns:p14="http://schemas.microsoft.com/office/powerpoint/2010/main" val="9703617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35</a:t>
            </a:fld>
            <a:endParaRPr lang="en-US" dirty="0"/>
          </a:p>
        </p:txBody>
      </p:sp>
    </p:spTree>
    <p:extLst>
      <p:ext uri="{BB962C8B-B14F-4D97-AF65-F5344CB8AC3E}">
        <p14:creationId xmlns:p14="http://schemas.microsoft.com/office/powerpoint/2010/main" val="18946788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36</a:t>
            </a:fld>
            <a:endParaRPr lang="en-US" dirty="0"/>
          </a:p>
        </p:txBody>
      </p:sp>
    </p:spTree>
    <p:extLst>
      <p:ext uri="{BB962C8B-B14F-4D97-AF65-F5344CB8AC3E}">
        <p14:creationId xmlns:p14="http://schemas.microsoft.com/office/powerpoint/2010/main" val="11231956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37</a:t>
            </a:fld>
            <a:endParaRPr lang="en-US" dirty="0"/>
          </a:p>
        </p:txBody>
      </p:sp>
    </p:spTree>
    <p:extLst>
      <p:ext uri="{BB962C8B-B14F-4D97-AF65-F5344CB8AC3E}">
        <p14:creationId xmlns:p14="http://schemas.microsoft.com/office/powerpoint/2010/main" val="41882704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38</a:t>
            </a:fld>
            <a:endParaRPr lang="en-US" dirty="0"/>
          </a:p>
        </p:txBody>
      </p:sp>
    </p:spTree>
    <p:extLst>
      <p:ext uri="{BB962C8B-B14F-4D97-AF65-F5344CB8AC3E}">
        <p14:creationId xmlns:p14="http://schemas.microsoft.com/office/powerpoint/2010/main" val="375138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4</a:t>
            </a:fld>
            <a:endParaRPr lang="en-US" dirty="0"/>
          </a:p>
        </p:txBody>
      </p:sp>
    </p:spTree>
    <p:extLst>
      <p:ext uri="{BB962C8B-B14F-4D97-AF65-F5344CB8AC3E}">
        <p14:creationId xmlns:p14="http://schemas.microsoft.com/office/powerpoint/2010/main" val="3952851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smtClean="0">
                <a:ea typeface="Segoe UI" pitchFamily="34" charset="0"/>
                <a:cs typeface="Segoe UI" pitchFamily="34" charset="0"/>
              </a:rPr>
              <a:t>In Microsoft Dynamics AX 2012, all reports are created in SQL Server Reporting Services (SSRS). The move to SSRS puts Microsoft Dynamics AX reports on Microsoft's preferred reporting platform. This transition helps improve end-user productivity through rich, graphical, and interactive reports while more easily and automatically integrating Microsoft Dynamics AX concepts and metadata into Reporting Services with less code and less effort. The goals for this transition include the following:</a:t>
            </a:r>
          </a:p>
          <a:p>
            <a:endParaRPr lang="en-US" dirty="0" smtClean="0">
              <a:ea typeface="Segoe UI" pitchFamily="34" charset="0"/>
              <a:cs typeface="Segoe UI" pitchFamily="34" charset="0"/>
            </a:endParaRPr>
          </a:p>
          <a:p>
            <a:pPr marL="171450" lvl="0" indent="-171450">
              <a:buFont typeface="Arial" pitchFamily="34" charset="0"/>
              <a:buChar char="•"/>
            </a:pPr>
            <a:r>
              <a:rPr lang="en-US" dirty="0" smtClean="0">
                <a:ea typeface="Segoe UI" pitchFamily="34" charset="0"/>
                <a:cs typeface="Segoe UI" pitchFamily="34" charset="0"/>
              </a:rPr>
              <a:t>Improved integration with the Microsoft Business Intelligence stack</a:t>
            </a:r>
          </a:p>
          <a:p>
            <a:pPr marL="171450" lvl="0" indent="-171450">
              <a:buFont typeface="Arial" pitchFamily="34" charset="0"/>
              <a:buChar char="•"/>
            </a:pPr>
            <a:r>
              <a:rPr lang="en-US" dirty="0" smtClean="0">
                <a:ea typeface="Segoe UI" pitchFamily="34" charset="0"/>
                <a:cs typeface="Segoe UI" pitchFamily="34" charset="0"/>
              </a:rPr>
              <a:t>Writing reports that make use of Microsoft Dynamics AX business logic</a:t>
            </a:r>
          </a:p>
          <a:p>
            <a:pPr marL="171450" lvl="0" indent="-171450">
              <a:buFont typeface="Arial" pitchFamily="34" charset="0"/>
              <a:buChar char="•"/>
            </a:pPr>
            <a:r>
              <a:rPr lang="en-US" dirty="0" smtClean="0">
                <a:ea typeface="Segoe UI" pitchFamily="34" charset="0"/>
                <a:cs typeface="Segoe UI" pitchFamily="34" charset="0"/>
              </a:rPr>
              <a:t>Performance as good as, or better than, X++ reports</a:t>
            </a:r>
          </a:p>
          <a:p>
            <a:pPr marL="171450" lvl="0" indent="-171450">
              <a:buFont typeface="Arial" pitchFamily="34" charset="0"/>
              <a:buChar char="•"/>
            </a:pPr>
            <a:r>
              <a:rPr lang="en-US" dirty="0" smtClean="0">
                <a:ea typeface="Segoe UI" pitchFamily="34" charset="0"/>
                <a:cs typeface="Segoe UI" pitchFamily="34" charset="0"/>
              </a:rPr>
              <a:t>Simplify the transition for X++ and C# developers to the new reporting architecture</a:t>
            </a:r>
          </a:p>
          <a:p>
            <a:endParaRPr lang="en-US" dirty="0" smtClean="0">
              <a:ea typeface="Segoe UI" pitchFamily="34" charset="0"/>
              <a:cs typeface="Segoe UI" pitchFamily="34" charset="0"/>
            </a:endParaRPr>
          </a:p>
          <a:p>
            <a:r>
              <a:rPr lang="en-US" dirty="0" smtClean="0">
                <a:ea typeface="Segoe UI" pitchFamily="34" charset="0"/>
                <a:cs typeface="Segoe UI" pitchFamily="34" charset="0"/>
              </a:rPr>
              <a:t>Reporting Services is a server-based solution that enables users to create and publish traditional, paper-based reports, as well as interactive web-based reports. </a:t>
            </a:r>
          </a:p>
          <a:p>
            <a:endParaRPr lang="en-US" dirty="0" smtClean="0">
              <a:ea typeface="Segoe UI" pitchFamily="34" charset="0"/>
              <a:cs typeface="Segoe UI" pitchFamily="34" charset="0"/>
            </a:endParaRPr>
          </a:p>
          <a:p>
            <a:r>
              <a:rPr lang="en-US" dirty="0" smtClean="0">
                <a:ea typeface="Segoe UI" pitchFamily="34" charset="0"/>
                <a:cs typeface="Segoe UI" pitchFamily="34" charset="0"/>
              </a:rPr>
              <a:t>Before you integrate Microsoft Dynamics AX and Reporting Services, it is important that you have a basic understanding of Reporting Services concepts. </a:t>
            </a: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5</a:t>
            </a:fld>
            <a:endParaRPr lang="en-US" dirty="0"/>
          </a:p>
        </p:txBody>
      </p:sp>
    </p:spTree>
    <p:extLst>
      <p:ext uri="{BB962C8B-B14F-4D97-AF65-F5344CB8AC3E}">
        <p14:creationId xmlns:p14="http://schemas.microsoft.com/office/powerpoint/2010/main" val="3998931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smtClean="0">
                <a:ea typeface="Segoe UI" pitchFamily="34" charset="0"/>
                <a:cs typeface="Segoe UI" pitchFamily="34" charset="0"/>
              </a:rPr>
              <a:t>The new SSRS Reporting framework has three key improvements:</a:t>
            </a:r>
          </a:p>
          <a:p>
            <a:endParaRPr lang="en-US" dirty="0" smtClean="0">
              <a:ea typeface="Segoe UI" pitchFamily="34" charset="0"/>
              <a:cs typeface="Segoe UI" pitchFamily="34" charset="0"/>
            </a:endParaRPr>
          </a:p>
          <a:p>
            <a:pPr marL="171450" lvl="0" indent="-171450">
              <a:buFont typeface="Arial" pitchFamily="34" charset="0"/>
              <a:buChar char="•"/>
            </a:pPr>
            <a:r>
              <a:rPr lang="en-US" dirty="0" smtClean="0">
                <a:ea typeface="Segoe UI" pitchFamily="34" charset="0"/>
                <a:cs typeface="Segoe UI" pitchFamily="34" charset="0"/>
              </a:rPr>
              <a:t>Reports automatically react to Microsoft Dynamics AX 2012 metadata</a:t>
            </a:r>
          </a:p>
          <a:p>
            <a:pPr marL="171450" lvl="0" indent="-171450">
              <a:buFont typeface="Arial" pitchFamily="34" charset="0"/>
              <a:buChar char="•"/>
            </a:pPr>
            <a:r>
              <a:rPr lang="en-US" dirty="0" smtClean="0">
                <a:ea typeface="Segoe UI" pitchFamily="34" charset="0"/>
                <a:cs typeface="Segoe UI" pitchFamily="34" charset="0"/>
              </a:rPr>
              <a:t>It is easier to </a:t>
            </a:r>
            <a:r>
              <a:rPr lang="en-US" dirty="0">
                <a:ea typeface="Segoe UI" pitchFamily="34" charset="0"/>
                <a:cs typeface="Segoe UI" pitchFamily="34" charset="0"/>
              </a:rPr>
              <a:t>use Microsoft Dynamics AX </a:t>
            </a:r>
            <a:r>
              <a:rPr lang="en-US" dirty="0" smtClean="0">
                <a:ea typeface="Segoe UI" pitchFamily="34" charset="0"/>
                <a:cs typeface="Segoe UI" pitchFamily="34" charset="0"/>
              </a:rPr>
              <a:t>Business logic in X++</a:t>
            </a:r>
          </a:p>
          <a:p>
            <a:pPr marL="171450" lvl="0" indent="-171450">
              <a:buFont typeface="Arial" pitchFamily="34" charset="0"/>
              <a:buChar char="•"/>
            </a:pPr>
            <a:r>
              <a:rPr lang="en-US" dirty="0" smtClean="0">
                <a:ea typeface="Segoe UI" pitchFamily="34" charset="0"/>
                <a:cs typeface="Segoe UI" pitchFamily="34" charset="0"/>
              </a:rPr>
              <a:t>Deeper integration into </a:t>
            </a:r>
            <a:r>
              <a:rPr lang="en-US" dirty="0">
                <a:ea typeface="Segoe UI" pitchFamily="34" charset="0"/>
                <a:cs typeface="Segoe UI" pitchFamily="34" charset="0"/>
              </a:rPr>
              <a:t>the Microsoft Dynamics AX </a:t>
            </a:r>
            <a:r>
              <a:rPr lang="en-US" dirty="0" smtClean="0">
                <a:ea typeface="Segoe UI" pitchFamily="34" charset="0"/>
                <a:cs typeface="Segoe UI" pitchFamily="34" charset="0"/>
              </a:rPr>
              <a:t>client experience and batch framework</a:t>
            </a:r>
          </a:p>
          <a:p>
            <a:pPr marL="171450" lvl="0" indent="-171450">
              <a:buFont typeface="Arial" pitchFamily="34" charset="0"/>
              <a:buChar char="•"/>
            </a:pPr>
            <a:endParaRPr lang="en-US" dirty="0" smtClean="0">
              <a:ea typeface="Segoe UI" pitchFamily="34" charset="0"/>
              <a:cs typeface="Segoe UI" pitchFamily="34" charset="0"/>
            </a:endParaRPr>
          </a:p>
          <a:p>
            <a:r>
              <a:rPr lang="en-US" dirty="0" smtClean="0">
                <a:ea typeface="Segoe UI" pitchFamily="34" charset="0"/>
                <a:cs typeface="Segoe UI" pitchFamily="34" charset="0"/>
              </a:rPr>
              <a:t>The SQL Server Reporting Services (SSRS) reporting architecture in Microsoft Dynamics AX 2012 is modified to follow a Model-View-Controller (MVC) design pattern variation.</a:t>
            </a:r>
          </a:p>
          <a:p>
            <a:endParaRPr lang="en-US" dirty="0" smtClean="0">
              <a:ea typeface="Segoe UI" pitchFamily="34" charset="0"/>
              <a:cs typeface="Segoe UI" pitchFamily="34" charset="0"/>
            </a:endParaRPr>
          </a:p>
          <a:p>
            <a:r>
              <a:rPr lang="en-US" dirty="0" smtClean="0">
                <a:ea typeface="Segoe UI" pitchFamily="34" charset="0"/>
                <a:cs typeface="Segoe UI" pitchFamily="34" charset="0"/>
              </a:rPr>
              <a:t>This architecture means many different client types can call Microsoft Dynamics AX 2012 SSRS reports including: Microsoft Dynamics AX clients, Enterprise Portal, and Batch Job. This also means that SSRS could be replaced by a different application for rendering reports.</a:t>
            </a:r>
          </a:p>
          <a:p>
            <a:endParaRPr lang="en-US" dirty="0" smtClean="0">
              <a:ea typeface="Segoe UI" pitchFamily="34" charset="0"/>
              <a:cs typeface="Segoe UI" pitchFamily="34" charset="0"/>
            </a:endParaRPr>
          </a:p>
          <a:p>
            <a:r>
              <a:rPr lang="en-US" dirty="0" smtClean="0">
                <a:ea typeface="Segoe UI" pitchFamily="34" charset="0"/>
                <a:cs typeface="Segoe UI" pitchFamily="34" charset="0"/>
              </a:rPr>
              <a:t>Build rich and interactive reports - improved end-user productivity through rich, graphical and interactive reports. You can easily and automatically integrate Microsoft Dynamics AX concepts and metadata into Reporting Services with less code and less effort.</a:t>
            </a:r>
          </a:p>
          <a:p>
            <a:endParaRPr lang="en-US" dirty="0" smtClean="0">
              <a:ea typeface="Segoe UI" pitchFamily="34" charset="0"/>
              <a:cs typeface="Segoe UI" pitchFamily="34" charset="0"/>
            </a:endParaRPr>
          </a:p>
          <a:p>
            <a:r>
              <a:rPr lang="en-US" dirty="0" smtClean="0">
                <a:ea typeface="Segoe UI" pitchFamily="34" charset="0"/>
                <a:cs typeface="Segoe UI" pitchFamily="34" charset="0"/>
              </a:rPr>
              <a:t>Reports now use services instead of the .NET Business Connector to retrieve Microsoft Dynamics AX online transaction processing (OLTP) data. </a:t>
            </a:r>
          </a:p>
          <a:p>
            <a:endParaRPr lang="en-US" dirty="0" smtClean="0">
              <a:ea typeface="Segoe UI" pitchFamily="34" charset="0"/>
              <a:cs typeface="Segoe UI" pitchFamily="34" charset="0"/>
            </a:endParaRP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6</a:t>
            </a:fld>
            <a:endParaRPr lang="en-US" dirty="0"/>
          </a:p>
        </p:txBody>
      </p:sp>
    </p:spTree>
    <p:extLst>
      <p:ext uri="{BB962C8B-B14F-4D97-AF65-F5344CB8AC3E}">
        <p14:creationId xmlns:p14="http://schemas.microsoft.com/office/powerpoint/2010/main" val="776764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normAutofit lnSpcReduction="10000"/>
          </a:bodyPr>
          <a:lstStyle/>
          <a:p>
            <a:pPr>
              <a:spcAft>
                <a:spcPts val="600"/>
              </a:spcAft>
            </a:pPr>
            <a:r>
              <a:rPr lang="en-US" b="1" dirty="0" smtClean="0"/>
              <a:t>1. A </a:t>
            </a:r>
            <a:r>
              <a:rPr lang="en-US" b="1" dirty="0"/>
              <a:t>user requests a report.</a:t>
            </a:r>
            <a:r>
              <a:rPr lang="en-US" dirty="0"/>
              <a:t> </a:t>
            </a:r>
          </a:p>
          <a:p>
            <a:pPr>
              <a:spcAft>
                <a:spcPts val="600"/>
              </a:spcAft>
            </a:pPr>
            <a:r>
              <a:rPr lang="en-US" dirty="0"/>
              <a:t>A menu item in the Microsoft Dynamics AX client may be bound to a report for Reporting Services. After a user clicks the menu item, a parameters form is displayed to the user. The user enters parameters to filter the data that is displayed on the report. </a:t>
            </a:r>
          </a:p>
          <a:p>
            <a:pPr>
              <a:spcAft>
                <a:spcPts val="600"/>
              </a:spcAft>
            </a:pPr>
            <a:r>
              <a:rPr lang="en-US" dirty="0"/>
              <a:t>The Microsoft Dynamics AX client then requests the report from an instance of Reporting Services. The request includes the parameters that the user entered. </a:t>
            </a:r>
          </a:p>
          <a:p>
            <a:pPr>
              <a:spcAft>
                <a:spcPts val="600"/>
              </a:spcAft>
            </a:pPr>
            <a:endParaRPr lang="en-US" b="1" dirty="0" smtClean="0"/>
          </a:p>
          <a:p>
            <a:pPr>
              <a:spcAft>
                <a:spcPts val="600"/>
              </a:spcAft>
            </a:pPr>
            <a:r>
              <a:rPr lang="en-US" b="1" dirty="0" smtClean="0"/>
              <a:t>2. Reporting </a:t>
            </a:r>
            <a:r>
              <a:rPr lang="en-US" b="1" dirty="0"/>
              <a:t>Services receives the request and requests the report data from the Microsoft Dynamics AX server.</a:t>
            </a:r>
            <a:r>
              <a:rPr lang="en-US" dirty="0"/>
              <a:t> </a:t>
            </a:r>
          </a:p>
          <a:p>
            <a:pPr>
              <a:spcAft>
                <a:spcPts val="600"/>
              </a:spcAft>
            </a:pPr>
            <a:r>
              <a:rPr lang="en-US" dirty="0"/>
              <a:t>Reporting Services receives the request and examines the report. The report is stored as an .</a:t>
            </a:r>
            <a:r>
              <a:rPr lang="en-US" dirty="0" err="1"/>
              <a:t>rdl</a:t>
            </a:r>
            <a:r>
              <a:rPr lang="en-US" dirty="0"/>
              <a:t> file. The .</a:t>
            </a:r>
            <a:r>
              <a:rPr lang="en-US" dirty="0" err="1"/>
              <a:t>rdl</a:t>
            </a:r>
            <a:r>
              <a:rPr lang="en-US" dirty="0"/>
              <a:t> file indicates the report’s data source. The data source may be a Microsoft Dynamics AX query, a report data provider class, or an external data source that is accessed through report data methods. </a:t>
            </a:r>
          </a:p>
          <a:p>
            <a:pPr>
              <a:spcAft>
                <a:spcPts val="600"/>
              </a:spcAft>
            </a:pPr>
            <a:r>
              <a:rPr lang="en-US" dirty="0"/>
              <a:t>If a Microsoft Dynamics AX data source is used for the report, Reporting Services uses the Microsoft Dynamics AX data extension to retrieve the data. </a:t>
            </a:r>
          </a:p>
          <a:p>
            <a:pPr>
              <a:spcAft>
                <a:spcPts val="600"/>
              </a:spcAft>
            </a:pPr>
            <a:r>
              <a:rPr lang="en-US" dirty="0"/>
              <a:t>Reporting Services then requests metadata about the data source from Microsoft Dynamics AX. Then Reporting Services requests the data for the report. </a:t>
            </a:r>
          </a:p>
          <a:p>
            <a:pPr>
              <a:spcAft>
                <a:spcPts val="600"/>
              </a:spcAft>
            </a:pPr>
            <a:endParaRPr lang="en-US" b="1" dirty="0" smtClean="0"/>
          </a:p>
          <a:p>
            <a:pPr>
              <a:spcAft>
                <a:spcPts val="600"/>
              </a:spcAft>
            </a:pPr>
            <a:r>
              <a:rPr lang="en-US" b="1" dirty="0" smtClean="0"/>
              <a:t>3. The </a:t>
            </a:r>
            <a:r>
              <a:rPr lang="en-US" b="1" dirty="0"/>
              <a:t>Microsoft Dynamics AX server receives the request and sends the report data back to Reporting Services.</a:t>
            </a:r>
            <a:r>
              <a:rPr lang="en-US" dirty="0"/>
              <a:t> </a:t>
            </a:r>
          </a:p>
          <a:p>
            <a:pPr>
              <a:spcAft>
                <a:spcPts val="600"/>
              </a:spcAft>
            </a:pPr>
            <a:r>
              <a:rPr lang="en-US" dirty="0"/>
              <a:t>The Microsoft Dynamics AX services examine the query in the Application Object Tree (AOT) to return the requested metadata. The services also run the query to generate the data for the report. </a:t>
            </a:r>
          </a:p>
          <a:p>
            <a:pPr>
              <a:spcAft>
                <a:spcPts val="600"/>
              </a:spcAft>
            </a:pPr>
            <a:r>
              <a:rPr lang="en-US" dirty="0"/>
              <a:t>Microsoft Dynamics AX then returns the metadata and data to Reporting Services. </a:t>
            </a:r>
            <a:endParaRPr lang="en-US" b="1" dirty="0" smtClean="0"/>
          </a:p>
          <a:p>
            <a:pPr>
              <a:spcAft>
                <a:spcPts val="600"/>
              </a:spcAft>
            </a:pPr>
            <a:r>
              <a:rPr lang="en-US" b="1" dirty="0" smtClean="0"/>
              <a:t>Note </a:t>
            </a:r>
            <a:r>
              <a:rPr lang="en-US" dirty="0"/>
              <a:t>Microsoft Dynamics AX enforces security on all data that it returns. If the user who is running the report is not allowed to see a specific field, the data for that field is not returned. </a:t>
            </a:r>
          </a:p>
          <a:p>
            <a:endParaRPr lang="en-US" b="1" dirty="0" smtClean="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7</a:t>
            </a:fld>
            <a:endParaRPr lang="en-US" dirty="0"/>
          </a:p>
        </p:txBody>
      </p:sp>
    </p:spTree>
    <p:extLst>
      <p:ext uri="{BB962C8B-B14F-4D97-AF65-F5344CB8AC3E}">
        <p14:creationId xmlns:p14="http://schemas.microsoft.com/office/powerpoint/2010/main" val="3054780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b="1" dirty="0" smtClean="0">
                <a:effectLst/>
              </a:rPr>
              <a:t>4. Reporting Services renders the report and sends it to the Microsoft Dynamics AX client.</a:t>
            </a:r>
            <a:r>
              <a:rPr lang="en-US" dirty="0" smtClean="0">
                <a:effectLst/>
              </a:rPr>
              <a:t> </a:t>
            </a:r>
          </a:p>
          <a:p>
            <a:pPr>
              <a:spcAft>
                <a:spcPts val="600"/>
              </a:spcAft>
            </a:pPr>
            <a:r>
              <a:rPr lang="en-US" dirty="0" smtClean="0">
                <a:effectLst/>
              </a:rPr>
              <a:t>The Microsoft Dynamics AX customization extension formats the report. The customization extension uses metadata to provide automatic formatting of data and can affect the positioning and layout of elements on the report. </a:t>
            </a:r>
          </a:p>
          <a:p>
            <a:pPr>
              <a:spcAft>
                <a:spcPts val="600"/>
              </a:spcAft>
            </a:pPr>
            <a:r>
              <a:rPr lang="en-US" dirty="0" smtClean="0">
                <a:effectLst/>
              </a:rPr>
              <a:t>Reporting Services then renders the report into a visual representation and sends that representation to the Microsoft Dynamics AX client. </a:t>
            </a:r>
          </a:p>
          <a:p>
            <a:pPr>
              <a:spcAft>
                <a:spcPts val="600"/>
              </a:spcAft>
            </a:pPr>
            <a:r>
              <a:rPr lang="en-US" b="1" dirty="0" smtClean="0">
                <a:effectLst/>
              </a:rPr>
              <a:t>5. The report is displayed to the user.</a:t>
            </a:r>
            <a:r>
              <a:rPr lang="en-US" dirty="0" smtClean="0">
                <a:effectLst/>
              </a:rPr>
              <a:t> </a:t>
            </a:r>
          </a:p>
          <a:p>
            <a:pPr>
              <a:spcAft>
                <a:spcPts val="600"/>
              </a:spcAft>
            </a:pPr>
            <a:r>
              <a:rPr lang="en-US" dirty="0" smtClean="0">
                <a:effectLst/>
              </a:rPr>
              <a:t>The Microsoft Dynamics AX client displays the report to the user in the report viewer control. </a:t>
            </a: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8</a:t>
            </a:fld>
            <a:endParaRPr lang="en-US" dirty="0"/>
          </a:p>
        </p:txBody>
      </p:sp>
    </p:spTree>
    <p:extLst>
      <p:ext uri="{BB962C8B-B14F-4D97-AF65-F5344CB8AC3E}">
        <p14:creationId xmlns:p14="http://schemas.microsoft.com/office/powerpoint/2010/main" val="1676353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normAutofit lnSpcReduction="10000"/>
          </a:bodyPr>
          <a:lstStyle/>
          <a:p>
            <a:pPr>
              <a:spcAft>
                <a:spcPts val="600"/>
              </a:spcAft>
            </a:pPr>
            <a:r>
              <a:rPr lang="en-US" b="1" dirty="0" smtClean="0">
                <a:effectLst/>
              </a:rPr>
              <a:t>1. A user requests a report.</a:t>
            </a:r>
            <a:r>
              <a:rPr lang="en-US" dirty="0" smtClean="0">
                <a:effectLst/>
              </a:rPr>
              <a:t> </a:t>
            </a:r>
          </a:p>
          <a:p>
            <a:pPr>
              <a:spcAft>
                <a:spcPts val="600"/>
              </a:spcAft>
            </a:pPr>
            <a:r>
              <a:rPr lang="en-US" dirty="0" smtClean="0">
                <a:effectLst/>
              </a:rPr>
              <a:t>A menu item in the Microsoft Dynamics AX client may be bound to a report for Reporting Services. After a user clicks the menu item, a parameters form is displayed to the user. The user enters parameters to filter the data that is displayed on the report. </a:t>
            </a:r>
          </a:p>
          <a:p>
            <a:pPr>
              <a:spcAft>
                <a:spcPts val="600"/>
              </a:spcAft>
            </a:pPr>
            <a:r>
              <a:rPr lang="en-US" dirty="0" smtClean="0">
                <a:effectLst/>
              </a:rPr>
              <a:t>The Microsoft Dynamics AX client then requests the report from the Reporting Services service application in SharePoint. The request includes the parameters that the user entered. </a:t>
            </a:r>
          </a:p>
          <a:p>
            <a:pPr>
              <a:spcAft>
                <a:spcPts val="600"/>
              </a:spcAft>
            </a:pPr>
            <a:r>
              <a:rPr lang="en-US" b="1" dirty="0" smtClean="0">
                <a:effectLst/>
              </a:rPr>
              <a:t>2. The Reporting Services service application receives the request and requests the report data from the Microsoft Dynamics AX server.</a:t>
            </a:r>
            <a:r>
              <a:rPr lang="en-US" dirty="0" smtClean="0">
                <a:effectLst/>
              </a:rPr>
              <a:t> </a:t>
            </a:r>
          </a:p>
          <a:p>
            <a:pPr>
              <a:spcAft>
                <a:spcPts val="600"/>
              </a:spcAft>
            </a:pPr>
            <a:r>
              <a:rPr lang="en-US" dirty="0" smtClean="0">
                <a:effectLst/>
              </a:rPr>
              <a:t>The Reporting Services service application receives the request and examines the report. The report is stored as an .</a:t>
            </a:r>
            <a:r>
              <a:rPr lang="en-US" dirty="0" err="1" smtClean="0">
                <a:effectLst/>
              </a:rPr>
              <a:t>rdl</a:t>
            </a:r>
            <a:r>
              <a:rPr lang="en-US" dirty="0" smtClean="0">
                <a:effectLst/>
              </a:rPr>
              <a:t> file. The .</a:t>
            </a:r>
            <a:r>
              <a:rPr lang="en-US" dirty="0" err="1" smtClean="0">
                <a:effectLst/>
              </a:rPr>
              <a:t>rdl</a:t>
            </a:r>
            <a:r>
              <a:rPr lang="en-US" dirty="0" smtClean="0">
                <a:effectLst/>
              </a:rPr>
              <a:t> file indicates the report’s data source. The data source may be a Microsoft Dynamics AX query, a report data provider class, or an external data source that is accessed through report data methods. </a:t>
            </a:r>
          </a:p>
          <a:p>
            <a:pPr>
              <a:spcAft>
                <a:spcPts val="600"/>
              </a:spcAft>
            </a:pPr>
            <a:r>
              <a:rPr lang="en-US" dirty="0" smtClean="0">
                <a:effectLst/>
              </a:rPr>
              <a:t>If a Microsoft Dynamics AX data source is used for the report, the Reporting Services service application uses the Microsoft Dynamics AX data extension to retrieve the data. </a:t>
            </a:r>
          </a:p>
          <a:p>
            <a:pPr>
              <a:spcAft>
                <a:spcPts val="600"/>
              </a:spcAft>
            </a:pPr>
            <a:r>
              <a:rPr lang="en-US" dirty="0" smtClean="0">
                <a:effectLst/>
              </a:rPr>
              <a:t>The Reporting Services service application then requests metadata about the data source from Microsoft Dynamics AX. Then the Reporting Services service application requests the data for the report. </a:t>
            </a:r>
          </a:p>
          <a:p>
            <a:pPr>
              <a:spcAft>
                <a:spcPts val="600"/>
              </a:spcAft>
            </a:pPr>
            <a:r>
              <a:rPr lang="en-US" b="1" dirty="0" smtClean="0">
                <a:effectLst/>
              </a:rPr>
              <a:t>3. The Microsoft Dynamics AX server receives the request and sends the report data back to the Reporting Services service application.</a:t>
            </a:r>
            <a:r>
              <a:rPr lang="en-US" dirty="0" smtClean="0">
                <a:effectLst/>
              </a:rPr>
              <a:t> </a:t>
            </a:r>
          </a:p>
          <a:p>
            <a:pPr>
              <a:spcAft>
                <a:spcPts val="600"/>
              </a:spcAft>
            </a:pPr>
            <a:r>
              <a:rPr lang="en-US" dirty="0" smtClean="0">
                <a:effectLst/>
              </a:rPr>
              <a:t>The Microsoft Dynamics AX services examine the query in the Application Object Tree (AOT) to return the requested metadata. The services also run the query to generate the data for the report. </a:t>
            </a:r>
          </a:p>
          <a:p>
            <a:pPr>
              <a:spcAft>
                <a:spcPts val="600"/>
              </a:spcAft>
            </a:pPr>
            <a:r>
              <a:rPr lang="en-US" dirty="0" smtClean="0">
                <a:effectLst/>
              </a:rPr>
              <a:t>Microsoft Dynamics AX then returns the metadata and data to the Reporting Services service application. </a:t>
            </a:r>
          </a:p>
          <a:p>
            <a:pPr>
              <a:spcAft>
                <a:spcPts val="600"/>
              </a:spcAft>
            </a:pPr>
            <a:r>
              <a:rPr lang="en-US" b="1" dirty="0" smtClean="0">
                <a:effectLst/>
              </a:rPr>
              <a:t>Note </a:t>
            </a:r>
            <a:r>
              <a:rPr lang="en-US" dirty="0" smtClean="0">
                <a:effectLst/>
              </a:rPr>
              <a:t>Microsoft Dynamics AX enforces security on all data that it returns. If the user who is running the report is not allowed to see a specific field, the data for that field is not returned. </a:t>
            </a:r>
          </a:p>
          <a:p>
            <a:pPr>
              <a:spcAft>
                <a:spcPts val="600"/>
              </a:spcAft>
            </a:pPr>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9</a:t>
            </a:fld>
            <a:endParaRPr lang="en-US" dirty="0"/>
          </a:p>
        </p:txBody>
      </p:sp>
    </p:spTree>
    <p:extLst>
      <p:ext uri="{BB962C8B-B14F-4D97-AF65-F5344CB8AC3E}">
        <p14:creationId xmlns:p14="http://schemas.microsoft.com/office/powerpoint/2010/main" val="2179606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image background">
    <p:bg>
      <p:bgPr>
        <a:solidFill>
          <a:schemeClr val="tx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flipH="1">
            <a:off x="-2" y="-2099"/>
            <a:ext cx="9144001" cy="5143500"/>
          </a:xfrm>
          <a:prstGeom prst="rect">
            <a:avLst/>
          </a:prstGeom>
        </p:spPr>
      </p:pic>
      <p:sp>
        <p:nvSpPr>
          <p:cNvPr id="11" name="Rectangle 10"/>
          <p:cNvSpPr/>
          <p:nvPr/>
        </p:nvSpPr>
        <p:spPr>
          <a:xfrm>
            <a:off x="0" y="-2099"/>
            <a:ext cx="7010400" cy="5143500"/>
          </a:xfrm>
          <a:prstGeom prst="rect">
            <a:avLst/>
          </a:prstGeom>
          <a:gradFill flip="none" rotWithShape="1">
            <a:gsLst>
              <a:gs pos="0">
                <a:schemeClr val="tx1"/>
              </a:gs>
              <a:gs pos="28000">
                <a:schemeClr val="tx1">
                  <a:alpha val="0"/>
                </a:schemeClr>
              </a:gs>
            </a:gsLst>
            <a:lin ang="43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itle 16"/>
          <p:cNvSpPr>
            <a:spLocks noGrp="1"/>
          </p:cNvSpPr>
          <p:nvPr>
            <p:ph type="title" hasCustomPrompt="1"/>
          </p:nvPr>
        </p:nvSpPr>
        <p:spPr>
          <a:xfrm>
            <a:off x="0" y="914400"/>
            <a:ext cx="3657600" cy="1828800"/>
          </a:xfrm>
          <a:prstGeom prst="rect">
            <a:avLst/>
          </a:prstGeom>
          <a:solidFill>
            <a:schemeClr val="accent1">
              <a:alpha val="94000"/>
            </a:schemeClr>
          </a:solidFill>
        </p:spPr>
        <p:txBody>
          <a:bodyPr vert="horz" lIns="182880" tIns="137160">
            <a:normAutofit/>
          </a:bodyPr>
          <a:lstStyle>
            <a:lvl1pPr algn="l">
              <a:defRPr sz="3000">
                <a:solidFill>
                  <a:srgbClr val="FFFFFF"/>
                </a:solidFill>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0" y="2738854"/>
            <a:ext cx="1828800" cy="914400"/>
          </a:xfrm>
          <a:prstGeom prst="rect">
            <a:avLst/>
          </a:prstGeom>
          <a:solidFill>
            <a:schemeClr val="accent6">
              <a:alpha val="89000"/>
            </a:schemeClr>
          </a:solidFill>
        </p:spPr>
        <p:txBody>
          <a:bodyPr vert="horz" lIns="182880" tIns="137160">
            <a:normAutofit/>
          </a:bodyPr>
          <a:lstStyle>
            <a:lvl1pPr marL="0" indent="0">
              <a:lnSpc>
                <a:spcPct val="100000"/>
              </a:lnSpc>
              <a:buFontTx/>
              <a:buNone/>
              <a:defRPr sz="14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99868"/>
            <a:ext cx="1140051" cy="420660"/>
          </a:xfrm>
          <a:prstGeom prst="rect">
            <a:avLst/>
          </a:prstGeom>
        </p:spPr>
      </p:pic>
    </p:spTree>
    <p:extLst>
      <p:ext uri="{BB962C8B-B14F-4D97-AF65-F5344CB8AC3E}">
        <p14:creationId xmlns:p14="http://schemas.microsoft.com/office/powerpoint/2010/main" val="127763461"/>
      </p:ext>
    </p:extLst>
  </p:cSld>
  <p:clrMapOvr>
    <a:masterClrMapping/>
  </p:clrMapOvr>
  <p:timing>
    <p:tnLst>
      <p:par>
        <p:cTn id="1" dur="indefinite" restart="never" nodeType="tmRoot"/>
      </p:par>
    </p:tnLst>
  </p:timing>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2744556" y="914400"/>
            <a:ext cx="5942244" cy="3657600"/>
          </a:xfrm>
          <a:prstGeom prst="rect">
            <a:avLst/>
          </a:prstGeom>
        </p:spPr>
        <p:txBody>
          <a:bodyPr vert="horz" lIns="91440" tIns="45720">
            <a:normAutofit/>
          </a:bodyPr>
          <a:lstStyle>
            <a:lvl1pPr marL="457200" indent="-457200">
              <a:spcBef>
                <a:spcPts val="600"/>
              </a:spcBef>
              <a:buFont typeface="+mj-lt"/>
              <a:buAutoNum type="arabicPeriod"/>
              <a:tabLst>
                <a:tab pos="630238" algn="l"/>
              </a:tabLst>
              <a:defRPr sz="2000" baseline="0">
                <a:solidFill>
                  <a:schemeClr val="tx1"/>
                </a:solidFill>
                <a:latin typeface="+mn-lt"/>
                <a:cs typeface="Segoe UI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Section Title</a:t>
            </a:r>
            <a:endParaRPr lang="en-US" dirty="0"/>
          </a:p>
        </p:txBody>
      </p:sp>
      <p:sp>
        <p:nvSpPr>
          <p:cNvPr id="7" name="Text Placeholder 12"/>
          <p:cNvSpPr>
            <a:spLocks noGrp="1"/>
          </p:cNvSpPr>
          <p:nvPr>
            <p:ph type="body" sz="quarter" idx="14" hasCustomPrompt="1"/>
          </p:nvPr>
        </p:nvSpPr>
        <p:spPr>
          <a:xfrm>
            <a:off x="0" y="914400"/>
            <a:ext cx="1828800" cy="3638550"/>
          </a:xfrm>
          <a:prstGeom prst="rect">
            <a:avLst/>
          </a:prstGeom>
          <a:noFill/>
        </p:spPr>
        <p:txBody>
          <a:bodyPr vert="horz"/>
          <a:lstStyle>
            <a:lvl1pPr marL="0" indent="0">
              <a:spcBef>
                <a:spcPts val="600"/>
              </a:spcBef>
              <a:buFontTx/>
              <a:buNone/>
              <a:defRPr sz="1400" baseline="0">
                <a:solidFill>
                  <a:schemeClr val="tx1"/>
                </a:solidFill>
                <a:latin typeface="+mn-lt"/>
                <a:cs typeface="Segoe UI Semibold"/>
              </a:defRPr>
            </a:lvl1pPr>
          </a:lstStyle>
          <a:p>
            <a:pPr lvl="0"/>
            <a:r>
              <a:rPr lang="en-US" dirty="0"/>
              <a:t>Enter header here.</a:t>
            </a:r>
          </a:p>
        </p:txBody>
      </p:sp>
      <p:sp>
        <p:nvSpPr>
          <p:cNvPr id="5" name="Slide Number Placeholder 5"/>
          <p:cNvSpPr>
            <a:spLocks noGrp="1"/>
          </p:cNvSpPr>
          <p:nvPr>
            <p:ph type="sldNum" sz="quarter" idx="4"/>
          </p:nvPr>
        </p:nvSpPr>
        <p:spPr>
          <a:xfrm>
            <a:off x="6781800" y="4767263"/>
            <a:ext cx="2133600" cy="273844"/>
          </a:xfrm>
          <a:prstGeom prst="rect">
            <a:avLst/>
          </a:prstGeom>
        </p:spPr>
        <p:txBody>
          <a:bodyPr vert="horz" lIns="91440" tIns="45720" rIns="91440" bIns="45720" rtlCol="0" anchor="b"/>
          <a:lstStyle>
            <a:lvl1pPr algn="r">
              <a:defRPr sz="800" kern="800">
                <a:solidFill>
                  <a:schemeClr val="tx1"/>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336416636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Contact Page">
    <p:bg>
      <p:bgPr>
        <a:solidFill>
          <a:schemeClr val="tx1"/>
        </a:solidFill>
        <a:effectLst/>
      </p:bgPr>
    </p:bg>
    <p:spTree>
      <p:nvGrpSpPr>
        <p:cNvPr id="1" name=""/>
        <p:cNvGrpSpPr/>
        <p:nvPr/>
      </p:nvGrpSpPr>
      <p:grpSpPr>
        <a:xfrm>
          <a:off x="0" y="0"/>
          <a:ext cx="0" cy="0"/>
          <a:chOff x="0" y="0"/>
          <a:chExt cx="0" cy="0"/>
        </a:xfrm>
      </p:grpSpPr>
      <p:pic>
        <p:nvPicPr>
          <p:cNvPr id="7" name="Picture Placeholder 2" descr="MSB10_ServIT_007.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flipH="1">
            <a:off x="0" y="0"/>
            <a:ext cx="9144000" cy="5143500"/>
          </a:xfrm>
          <a:prstGeom prst="rect">
            <a:avLst/>
          </a:prstGeom>
        </p:spPr>
      </p:pic>
      <p:sp>
        <p:nvSpPr>
          <p:cNvPr id="6" name="TextBox 5"/>
          <p:cNvSpPr txBox="1"/>
          <p:nvPr/>
        </p:nvSpPr>
        <p:spPr>
          <a:xfrm>
            <a:off x="99407" y="4405657"/>
            <a:ext cx="8815993" cy="656590"/>
          </a:xfrm>
          <a:prstGeom prst="rect">
            <a:avLst/>
          </a:prstGeom>
          <a:noFill/>
        </p:spPr>
        <p:txBody>
          <a:bodyPr wrap="square" rtlCol="0">
            <a:spAutoFit/>
          </a:bodyPr>
          <a:lstStyle/>
          <a:p>
            <a:pPr>
              <a:lnSpc>
                <a:spcPts val="1060"/>
              </a:lnSpc>
            </a:pPr>
            <a:r>
              <a:rPr lang="en-US" sz="800" kern="1200" dirty="0" smtClean="0">
                <a:solidFill>
                  <a:schemeClr val="tx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
        <p:nvSpPr>
          <p:cNvPr id="9" name="Text Placeholder 9"/>
          <p:cNvSpPr>
            <a:spLocks noGrp="1"/>
          </p:cNvSpPr>
          <p:nvPr>
            <p:ph type="body" sz="quarter" idx="12" hasCustomPrompt="1"/>
          </p:nvPr>
        </p:nvSpPr>
        <p:spPr>
          <a:xfrm>
            <a:off x="5486400" y="914400"/>
            <a:ext cx="3657600" cy="1828800"/>
          </a:xfrm>
          <a:solidFill>
            <a:srgbClr val="0072C6">
              <a:alpha val="90000"/>
            </a:srgbClr>
          </a:solidFill>
        </p:spPr>
        <p:txBody>
          <a:bodyPr>
            <a:noAutofit/>
          </a:bodyPr>
          <a:lstStyle>
            <a:lvl1pPr marL="0" indent="0">
              <a:lnSpc>
                <a:spcPct val="110000"/>
              </a:lnSpc>
              <a:buNone/>
              <a:defRPr sz="1400">
                <a:solidFill>
                  <a:srgbClr val="FFFFFF"/>
                </a:solidFill>
                <a:latin typeface="+mn-lt"/>
                <a:cs typeface="Segoe UI Semibold"/>
              </a:defRPr>
            </a:lvl1pPr>
            <a:lvl2pPr marL="265112" indent="0">
              <a:lnSpc>
                <a:spcPct val="110000"/>
              </a:lnSpc>
              <a:buNone/>
              <a:defRPr sz="1400">
                <a:solidFill>
                  <a:srgbClr val="FFFFFF"/>
                </a:solidFill>
                <a:latin typeface="+mn-lt"/>
                <a:cs typeface="Segoe UI Semibold"/>
              </a:defRPr>
            </a:lvl2pPr>
            <a:lvl3pPr marL="542925" indent="0">
              <a:lnSpc>
                <a:spcPct val="110000"/>
              </a:lnSpc>
              <a:buNone/>
              <a:defRPr sz="1400">
                <a:solidFill>
                  <a:srgbClr val="FFFFFF"/>
                </a:solidFill>
                <a:latin typeface="+mn-lt"/>
                <a:cs typeface="Segoe UI Semibold"/>
              </a:defRPr>
            </a:lvl3pPr>
            <a:lvl4pPr marL="808037" indent="0">
              <a:lnSpc>
                <a:spcPct val="110000"/>
              </a:lnSpc>
              <a:buNone/>
              <a:defRPr sz="1400">
                <a:solidFill>
                  <a:srgbClr val="FFFFFF"/>
                </a:solidFill>
                <a:latin typeface="+mn-lt"/>
                <a:cs typeface="Segoe UI Semibold"/>
              </a:defRPr>
            </a:lvl4pPr>
            <a:lvl5pPr marL="1073150" indent="0">
              <a:lnSpc>
                <a:spcPct val="110000"/>
              </a:lnSpc>
              <a:buNone/>
              <a:defRPr sz="1400">
                <a:solidFill>
                  <a:srgbClr val="FFFFFF"/>
                </a:solidFill>
                <a:latin typeface="+mn-lt"/>
                <a:cs typeface="Segoe UI Semibold"/>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5043" y="100392"/>
            <a:ext cx="1152779" cy="431398"/>
          </a:xfrm>
          <a:prstGeom prst="rect">
            <a:avLst/>
          </a:prstGeom>
        </p:spPr>
      </p:pic>
    </p:spTree>
    <p:extLst>
      <p:ext uri="{BB962C8B-B14F-4D97-AF65-F5344CB8AC3E}">
        <p14:creationId xmlns:p14="http://schemas.microsoft.com/office/powerpoint/2010/main" val="108314507"/>
      </p:ext>
    </p:extLst>
  </p:cSld>
  <p:clrMapOvr>
    <a:masterClrMapping/>
  </p:clrMapOvr>
  <p:timing>
    <p:tnLst>
      <p:par>
        <p:cTn id="1" dur="indefinite" restart="never" nodeType="tmRoot"/>
      </p:par>
    </p:tnLst>
  </p:timing>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ntact Page">
    <p:spTree>
      <p:nvGrpSpPr>
        <p:cNvPr id="1" name=""/>
        <p:cNvGrpSpPr/>
        <p:nvPr/>
      </p:nvGrpSpPr>
      <p:grpSpPr>
        <a:xfrm>
          <a:off x="0" y="0"/>
          <a:ext cx="0" cy="0"/>
          <a:chOff x="0" y="0"/>
          <a:chExt cx="0" cy="0"/>
        </a:xfrm>
      </p:grpSpPr>
      <p:sp>
        <p:nvSpPr>
          <p:cNvPr id="7" name="Picture Placeholder 2"/>
          <p:cNvSpPr>
            <a:spLocks noGrp="1"/>
          </p:cNvSpPr>
          <p:nvPr>
            <p:ph type="pic" sz="quarter" idx="18"/>
          </p:nvPr>
        </p:nvSpPr>
        <p:spPr>
          <a:xfrm>
            <a:off x="8001000" y="2480"/>
            <a:ext cx="1143000" cy="419862"/>
          </a:xfrm>
        </p:spPr>
        <p:txBody>
          <a:bodyPr/>
          <a:lstStyle>
            <a:lvl1pPr>
              <a:defRPr>
                <a:solidFill>
                  <a:srgbClr val="FFFFFF"/>
                </a:solidFill>
              </a:defRPr>
            </a:lvl1pPr>
          </a:lstStyle>
          <a:p>
            <a:r>
              <a:rPr lang="en-US" smtClean="0"/>
              <a:t>Click icon to add picture</a:t>
            </a:r>
            <a:endParaRPr lang="en-US"/>
          </a:p>
        </p:txBody>
      </p:sp>
      <p:sp>
        <p:nvSpPr>
          <p:cNvPr id="9" name="Text Placeholder 9"/>
          <p:cNvSpPr>
            <a:spLocks noGrp="1"/>
          </p:cNvSpPr>
          <p:nvPr>
            <p:ph type="body" sz="quarter" idx="12" hasCustomPrompt="1"/>
          </p:nvPr>
        </p:nvSpPr>
        <p:spPr>
          <a:xfrm>
            <a:off x="5486400" y="914400"/>
            <a:ext cx="3657600" cy="1828800"/>
          </a:xfrm>
          <a:solidFill>
            <a:srgbClr val="0072C6"/>
          </a:solidFill>
        </p:spPr>
        <p:txBody>
          <a:bodyPr>
            <a:noAutofit/>
          </a:bodyPr>
          <a:lstStyle>
            <a:lvl1pPr>
              <a:lnSpc>
                <a:spcPct val="110000"/>
              </a:lnSpc>
              <a:defRPr sz="1400">
                <a:solidFill>
                  <a:srgbClr val="FFFFFF"/>
                </a:solidFill>
                <a:latin typeface="+mn-lt"/>
                <a:cs typeface="Segoe UI Semibold"/>
              </a:defRPr>
            </a:lvl1pPr>
            <a:lvl2pPr>
              <a:lnSpc>
                <a:spcPct val="110000"/>
              </a:lnSpc>
              <a:defRPr sz="1400">
                <a:solidFill>
                  <a:srgbClr val="FFFFFF"/>
                </a:solidFill>
                <a:latin typeface="+mn-lt"/>
                <a:cs typeface="Segoe UI Semibold"/>
              </a:defRPr>
            </a:lvl2pPr>
            <a:lvl3pPr>
              <a:lnSpc>
                <a:spcPct val="110000"/>
              </a:lnSpc>
              <a:defRPr sz="1400">
                <a:solidFill>
                  <a:srgbClr val="FFFFFF"/>
                </a:solidFill>
                <a:latin typeface="+mn-lt"/>
                <a:cs typeface="Segoe UI Semibold"/>
              </a:defRPr>
            </a:lvl3pPr>
            <a:lvl4pPr>
              <a:lnSpc>
                <a:spcPct val="110000"/>
              </a:lnSpc>
              <a:defRPr sz="1400">
                <a:solidFill>
                  <a:srgbClr val="FFFFFF"/>
                </a:solidFill>
                <a:latin typeface="+mn-lt"/>
                <a:cs typeface="Segoe UI Semibold"/>
              </a:defRPr>
            </a:lvl4pPr>
            <a:lvl5pPr>
              <a:lnSpc>
                <a:spcPct val="110000"/>
              </a:lnSpc>
              <a:defRPr sz="1400">
                <a:solidFill>
                  <a:srgbClr val="FFFFFF"/>
                </a:solidFill>
                <a:latin typeface="+mn-lt"/>
                <a:cs typeface="Segoe UI Semibold"/>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99407" y="4405657"/>
            <a:ext cx="8815993" cy="644600"/>
          </a:xfrm>
          <a:prstGeom prst="rect">
            <a:avLst/>
          </a:prstGeom>
          <a:noFill/>
        </p:spPr>
        <p:txBody>
          <a:bodyPr wrap="square" rtlCol="0">
            <a:spAutoFit/>
          </a:bodyPr>
          <a:lstStyle/>
          <a:p>
            <a:pPr>
              <a:lnSpc>
                <a:spcPts val="1060"/>
              </a:lnSpc>
            </a:pPr>
            <a:r>
              <a:rPr lang="en-US" sz="800" kern="1200" dirty="0" smtClean="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15037358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0" y="914400"/>
            <a:ext cx="3657600" cy="1828800"/>
          </a:xfrm>
          <a:prstGeom prst="rect">
            <a:avLst/>
          </a:prstGeom>
          <a:solidFill>
            <a:srgbClr val="0072C6"/>
          </a:solidFill>
        </p:spPr>
        <p:txBody>
          <a:bodyPr vert="horz" lIns="182880" tIns="137160">
            <a:normAutofit/>
          </a:bodyPr>
          <a:lstStyle>
            <a:lvl1pPr algn="l">
              <a:defRPr sz="3000">
                <a:solidFill>
                  <a:srgbClr val="FFFFFF"/>
                </a:solidFill>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0" y="2738854"/>
            <a:ext cx="1828800" cy="914400"/>
          </a:xfrm>
          <a:prstGeom prst="rect">
            <a:avLst/>
          </a:prstGeom>
          <a:solidFill>
            <a:schemeClr val="accent6">
              <a:alpha val="89000"/>
            </a:schemeClr>
          </a:solidFill>
        </p:spPr>
        <p:txBody>
          <a:bodyPr vert="horz" lIns="182880" tIns="137160">
            <a:normAutofit/>
          </a:bodyPr>
          <a:lstStyle>
            <a:lvl1pPr marL="0" indent="0">
              <a:lnSpc>
                <a:spcPct val="100000"/>
              </a:lnSpc>
              <a:buFontTx/>
              <a:buNone/>
              <a:defRPr sz="14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7" name="Slide Number Placeholder 5"/>
          <p:cNvSpPr>
            <a:spLocks noGrp="1"/>
          </p:cNvSpPr>
          <p:nvPr>
            <p:ph type="sldNum" sz="quarter" idx="4"/>
          </p:nvPr>
        </p:nvSpPr>
        <p:spPr>
          <a:xfrm>
            <a:off x="6781800" y="4767263"/>
            <a:ext cx="2133600" cy="273844"/>
          </a:xfrm>
          <a:prstGeom prst="rect">
            <a:avLst/>
          </a:prstGeom>
        </p:spPr>
        <p:txBody>
          <a:bodyPr vert="horz" lIns="91440" tIns="45720" rIns="91440" bIns="45720" rtlCol="0" anchor="b"/>
          <a:lstStyle>
            <a:lvl1pPr algn="r">
              <a:defRPr sz="800" kern="800">
                <a:solidFill>
                  <a:srgbClr val="FFFFFF"/>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884930573"/>
      </p:ext>
    </p:extLst>
  </p:cSld>
  <p:clrMapOvr>
    <a:masterClrMapping/>
  </p:clrMapOvr>
  <p:timing>
    <p:tnLst>
      <p:par>
        <p:cTn id="1" dur="indefinite" restart="never" nodeType="tmRoot"/>
      </p:par>
    </p:tnLst>
  </p:timing>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ext content, norm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06" y="914400"/>
            <a:ext cx="1828800" cy="1828800"/>
          </a:xfrm>
          <a:solidFill>
            <a:srgbClr val="0072C6"/>
          </a:solidFill>
        </p:spPr>
        <p:txBody>
          <a:bodyPr rIns="91440">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p:nvPr>
        </p:nvSpPr>
        <p:spPr>
          <a:xfrm>
            <a:off x="2743200" y="914400"/>
            <a:ext cx="6172200" cy="3790950"/>
          </a:xfrm>
          <a:prstGeom prst="rect">
            <a:avLst/>
          </a:prstGeom>
        </p:spPr>
        <p:txBody>
          <a:bodyPr vert="horz" lIns="182880" tIns="137160">
            <a:normAutofit/>
          </a:bodyPr>
          <a:lstStyle>
            <a:lvl1pPr marL="285750" indent="-285750">
              <a:spcBef>
                <a:spcPts val="300"/>
              </a:spcBef>
              <a:buFont typeface="Arial" pitchFamily="34" charset="0"/>
              <a:buChar char="•"/>
              <a:defRPr sz="1400" baseline="0">
                <a:solidFill>
                  <a:schemeClr val="tx1"/>
                </a:solidFill>
                <a:latin typeface="+mn-lt"/>
              </a:defRPr>
            </a:lvl1pPr>
            <a:lvl2pPr marL="542925" indent="-277813">
              <a:buFont typeface="Courier New" panose="02070309020205020404" pitchFamily="49" charset="0"/>
              <a:buChar char="o"/>
              <a:defRPr/>
            </a:lvl2pPr>
            <a:lvl3pPr marL="808038" indent="-265113">
              <a:buFont typeface="Wingdings" panose="05000000000000000000" pitchFamily="2" charset="2"/>
              <a:buChar char="§"/>
              <a:defRPr/>
            </a:lvl3pPr>
            <a:lvl5pPr marL="1339850" indent="-266700">
              <a:buFont typeface="Courier New" panose="02070309020205020404" pitchFamily="49" charset="0"/>
              <a:buChar cha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3338693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phics_with_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06" y="914400"/>
            <a:ext cx="1828800" cy="1828800"/>
          </a:xfrm>
          <a:solidFill>
            <a:srgbClr val="0072C6"/>
          </a:solidFill>
        </p:spPr>
        <p:txBody>
          <a:bodyPr rIns="91440">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pPr/>
              <a:t>‹#›</a:t>
            </a:fld>
            <a:endParaRPr lang="en-US"/>
          </a:p>
        </p:txBody>
      </p:sp>
      <p:sp>
        <p:nvSpPr>
          <p:cNvPr id="7" name="Text Placeholder 6"/>
          <p:cNvSpPr>
            <a:spLocks noGrp="1"/>
          </p:cNvSpPr>
          <p:nvPr>
            <p:ph type="body" sz="quarter" idx="12"/>
          </p:nvPr>
        </p:nvSpPr>
        <p:spPr>
          <a:xfrm>
            <a:off x="7006" y="2743200"/>
            <a:ext cx="2743200" cy="1828800"/>
          </a:xfrm>
          <a:solidFill>
            <a:srgbClr val="00D8D6"/>
          </a:solidFill>
        </p:spPr>
        <p:txBody>
          <a:bodyPr/>
          <a:lstStyle>
            <a:lvl1pPr marL="0" indent="0">
              <a:buNone/>
              <a:defRPr>
                <a:solidFill>
                  <a:schemeClr val="bg1"/>
                </a:solidFill>
              </a:defRPr>
            </a:lvl1pPr>
            <a:lvl2pPr marL="227013" indent="-120650">
              <a:tabLst>
                <a:tab pos="227013" algn="l"/>
              </a:tabLst>
              <a:defRPr>
                <a:solidFill>
                  <a:schemeClr val="bg1"/>
                </a:solidFill>
              </a:defRPr>
            </a:lvl2pPr>
            <a:lvl3pPr marL="460375" indent="-150813">
              <a:defRPr>
                <a:solidFill>
                  <a:schemeClr val="bg1"/>
                </a:solidFill>
              </a:defRPr>
            </a:lvl3pPr>
            <a:lvl4pPr marL="687388" indent="-150813">
              <a:defRPr>
                <a:solidFill>
                  <a:schemeClr val="bg1"/>
                </a:solidFill>
              </a:defRPr>
            </a:lvl4pPr>
            <a:lvl5pPr marL="914400" indent="-153988">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66351797"/>
      </p:ext>
    </p:extLst>
  </p:cSld>
  <p:clrMapOvr>
    <a:masterClrMapping/>
  </p:clrMapOvr>
  <p:timing>
    <p:tnLst>
      <p:par>
        <p:cTn id="1" dur="indefinite" restart="never" nodeType="tmRoot"/>
      </p:par>
    </p:tnLst>
  </p:timing>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phics_without_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06" y="914400"/>
            <a:ext cx="1828800" cy="1828800"/>
          </a:xfrm>
          <a:solidFill>
            <a:srgbClr val="0072C6"/>
          </a:solidFill>
        </p:spPr>
        <p:txBody>
          <a:bodyPr rIns="91440">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861499161"/>
      </p:ext>
    </p:extLst>
  </p:cSld>
  <p:clrMapOvr>
    <a:masterClrMapping/>
  </p:clrMapOvr>
  <p:timing>
    <p:tnLst>
      <p:par>
        <p:cTn id="1" dur="indefinite" restart="never" nodeType="tmRoot"/>
      </p:par>
    </p:tnLst>
  </p:timing>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ULA">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rgbClr val="000000"/>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228600" y="361950"/>
            <a:ext cx="8686800" cy="4343400"/>
          </a:xfrm>
          <a:prstGeom prst="rect">
            <a:avLst/>
          </a:prstGeom>
        </p:spPr>
        <p:txBody>
          <a:bodyPr vert="horz" lIns="182880" tIns="137160">
            <a:normAutofit/>
          </a:bodyPr>
          <a:lstStyle>
            <a:lvl1pPr marL="0" indent="0">
              <a:spcBef>
                <a:spcPts val="300"/>
              </a:spcBef>
              <a:buFontTx/>
              <a:buNone/>
              <a:defRPr sz="1400" baseline="0">
                <a:solidFill>
                  <a:srgbClr val="000000"/>
                </a:solidFill>
                <a:latin typeface="+mn-lt"/>
              </a:defRPr>
            </a:lvl1pPr>
          </a:lstStyle>
          <a:p>
            <a:pPr lvl="0"/>
            <a:r>
              <a:rPr lang="en-US" dirty="0"/>
              <a:t>Click to edit slide content</a:t>
            </a:r>
          </a:p>
        </p:txBody>
      </p:sp>
    </p:spTree>
    <p:extLst>
      <p:ext uri="{BB962C8B-B14F-4D97-AF65-F5344CB8AC3E}">
        <p14:creationId xmlns:p14="http://schemas.microsoft.com/office/powerpoint/2010/main" val="127787745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tile text with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1828800" cy="1828800"/>
          </a:xfrm>
          <a:solidFill>
            <a:schemeClr val="accent1"/>
          </a:solidFill>
        </p:spPr>
        <p:txBody>
          <a:bodyPr>
            <a:normAutofit/>
          </a:bodyPr>
          <a:lstStyle>
            <a:lvl1pPr>
              <a:lnSpc>
                <a:spcPct val="100000"/>
              </a:lnSpc>
              <a:defRPr sz="2000">
                <a:solidFill>
                  <a:srgbClr val="FFFFFF"/>
                </a:solidFill>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lnSpc>
                <a:spcPct val="120000"/>
              </a:lnSpc>
              <a:defRPr>
                <a:solidFill>
                  <a:srgbClr val="FFFFFF"/>
                </a:solidFill>
              </a:defRPr>
            </a:lvl1pPr>
          </a:lstStyle>
          <a:p>
            <a:fld id="{74A398B2-5A34-1A4A-811E-F4027282568C}" type="slidenum">
              <a:rPr lang="en-US" smtClean="0"/>
              <a:pPr/>
              <a:t>‹#›</a:t>
            </a:fld>
            <a:endParaRPr lang="en-US"/>
          </a:p>
        </p:txBody>
      </p:sp>
      <p:sp>
        <p:nvSpPr>
          <p:cNvPr id="12" name="Text Placeholder 11"/>
          <p:cNvSpPr>
            <a:spLocks noGrp="1"/>
          </p:cNvSpPr>
          <p:nvPr>
            <p:ph type="body" sz="quarter" idx="12" hasCustomPrompt="1"/>
          </p:nvPr>
        </p:nvSpPr>
        <p:spPr>
          <a:xfrm>
            <a:off x="1828800" y="914400"/>
            <a:ext cx="3657600" cy="3656836"/>
          </a:xfrm>
          <a:solidFill>
            <a:schemeClr val="accent6"/>
          </a:solidFill>
        </p:spPr>
        <p:txBody>
          <a:bodyPr>
            <a:noAutofit/>
          </a:bodyPr>
          <a:lstStyle>
            <a:lvl1pPr>
              <a:lnSpc>
                <a:spcPct val="120000"/>
              </a:lnSpc>
              <a:defRPr sz="1400">
                <a:solidFill>
                  <a:schemeClr val="bg1"/>
                </a:solidFill>
              </a:defRPr>
            </a:lvl1pPr>
            <a:lvl2pPr>
              <a:lnSpc>
                <a:spcPct val="120000"/>
              </a:lnSpc>
              <a:defRPr sz="1400">
                <a:solidFill>
                  <a:schemeClr val="bg1"/>
                </a:solidFill>
              </a:defRPr>
            </a:lvl2pPr>
            <a:lvl3pPr>
              <a:lnSpc>
                <a:spcPct val="120000"/>
              </a:lnSpc>
              <a:defRPr sz="1400">
                <a:solidFill>
                  <a:schemeClr val="bg1"/>
                </a:solidFill>
              </a:defRPr>
            </a:lvl3pPr>
            <a:lvl4pPr>
              <a:lnSpc>
                <a:spcPct val="120000"/>
              </a:lnSpc>
              <a:defRPr sz="1400">
                <a:solidFill>
                  <a:schemeClr val="bg1"/>
                </a:solidFill>
              </a:defRPr>
            </a:lvl4pPr>
            <a:lvl5pPr>
              <a:lnSpc>
                <a:spcPct val="120000"/>
              </a:lnSpc>
              <a:defRPr sz="1400">
                <a:solidFill>
                  <a:schemeClr val="bg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5493774" y="914400"/>
            <a:ext cx="3657600" cy="36576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940632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ti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1828800" cy="1828800"/>
          </a:xfrm>
          <a:solidFill>
            <a:schemeClr val="accent1"/>
          </a:solidFill>
        </p:spPr>
        <p:txBody>
          <a:bodyPr>
            <a:normAutofit/>
          </a:bodyPr>
          <a:lstStyle>
            <a:lvl1pPr>
              <a:lnSpc>
                <a:spcPct val="100000"/>
              </a:lnSpc>
              <a:defRPr sz="2000">
                <a:solidFill>
                  <a:srgbClr val="FFFFFF"/>
                </a:solidFill>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lnSpc>
                <a:spcPct val="120000"/>
              </a:lnSpc>
              <a:defRPr>
                <a:solidFill>
                  <a:srgbClr val="FFFFFF"/>
                </a:solidFill>
              </a:defRPr>
            </a:lvl1pPr>
          </a:lstStyle>
          <a:p>
            <a:fld id="{74A398B2-5A34-1A4A-811E-F4027282568C}" type="slidenum">
              <a:rPr lang="en-US" smtClean="0"/>
              <a:pPr/>
              <a:t>‹#›</a:t>
            </a:fld>
            <a:endParaRPr lang="en-US"/>
          </a:p>
        </p:txBody>
      </p:sp>
      <p:sp>
        <p:nvSpPr>
          <p:cNvPr id="12" name="Text Placeholder 11"/>
          <p:cNvSpPr>
            <a:spLocks noGrp="1"/>
          </p:cNvSpPr>
          <p:nvPr>
            <p:ph type="body" sz="quarter" idx="12" hasCustomPrompt="1"/>
          </p:nvPr>
        </p:nvSpPr>
        <p:spPr>
          <a:xfrm>
            <a:off x="1828800" y="914400"/>
            <a:ext cx="3657600" cy="3656836"/>
          </a:xfrm>
          <a:solidFill>
            <a:schemeClr val="accent6"/>
          </a:solidFill>
        </p:spPr>
        <p:txBody>
          <a:bodyPr>
            <a:noAutofit/>
          </a:bodyPr>
          <a:lstStyle>
            <a:lvl1pPr>
              <a:lnSpc>
                <a:spcPct val="120000"/>
              </a:lnSpc>
              <a:defRPr sz="1400">
                <a:solidFill>
                  <a:schemeClr val="bg1"/>
                </a:solidFill>
              </a:defRPr>
            </a:lvl1pPr>
            <a:lvl2pPr>
              <a:lnSpc>
                <a:spcPct val="120000"/>
              </a:lnSpc>
              <a:defRPr sz="1400">
                <a:solidFill>
                  <a:schemeClr val="bg1"/>
                </a:solidFill>
              </a:defRPr>
            </a:lvl2pPr>
            <a:lvl3pPr>
              <a:lnSpc>
                <a:spcPct val="120000"/>
              </a:lnSpc>
              <a:defRPr sz="1400">
                <a:solidFill>
                  <a:schemeClr val="bg1"/>
                </a:solidFill>
              </a:defRPr>
            </a:lvl3pPr>
            <a:lvl4pPr>
              <a:lnSpc>
                <a:spcPct val="120000"/>
              </a:lnSpc>
              <a:defRPr sz="1400">
                <a:solidFill>
                  <a:schemeClr val="bg1"/>
                </a:solidFill>
              </a:defRPr>
            </a:lvl4pPr>
            <a:lvl5pPr>
              <a:lnSpc>
                <a:spcPct val="120000"/>
              </a:lnSpc>
              <a:defRPr sz="1400">
                <a:solidFill>
                  <a:schemeClr val="bg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11"/>
          <p:cNvSpPr>
            <a:spLocks noGrp="1"/>
          </p:cNvSpPr>
          <p:nvPr>
            <p:ph type="body" sz="quarter" idx="14" hasCustomPrompt="1"/>
          </p:nvPr>
        </p:nvSpPr>
        <p:spPr>
          <a:xfrm>
            <a:off x="5486400" y="914400"/>
            <a:ext cx="3657600" cy="3656836"/>
          </a:xfrm>
          <a:solidFill>
            <a:schemeClr val="tx1"/>
          </a:solidFill>
        </p:spPr>
        <p:txBody>
          <a:bodyPr>
            <a:noAutofit/>
          </a:bodyPr>
          <a:lstStyle>
            <a:lvl1pPr>
              <a:lnSpc>
                <a:spcPct val="120000"/>
              </a:lnSpc>
              <a:defRPr sz="1400">
                <a:solidFill>
                  <a:srgbClr val="000000"/>
                </a:solidFill>
              </a:defRPr>
            </a:lvl1pPr>
            <a:lvl2pPr>
              <a:lnSpc>
                <a:spcPct val="120000"/>
              </a:lnSpc>
              <a:defRPr sz="1400">
                <a:solidFill>
                  <a:srgbClr val="000000"/>
                </a:solidFill>
              </a:defRPr>
            </a:lvl2pPr>
            <a:lvl3pPr>
              <a:lnSpc>
                <a:spcPct val="120000"/>
              </a:lnSpc>
              <a:defRPr sz="1400">
                <a:solidFill>
                  <a:srgbClr val="000000"/>
                </a:solidFill>
              </a:defRPr>
            </a:lvl3pPr>
            <a:lvl4pPr>
              <a:lnSpc>
                <a:spcPct val="120000"/>
              </a:lnSpc>
              <a:defRPr sz="1400">
                <a:solidFill>
                  <a:srgbClr val="000000"/>
                </a:solidFill>
              </a:defRPr>
            </a:lvl4pPr>
            <a:lvl5pPr>
              <a:lnSpc>
                <a:spcPct val="120000"/>
              </a:lnSpc>
              <a:defRPr sz="1400">
                <a:solidFill>
                  <a:srgbClr val="000000"/>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3012635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3657600" cy="1828800"/>
          </a:xfrm>
          <a:solidFill>
            <a:srgbClr val="0072C6">
              <a:alpha val="90000"/>
            </a:srgbClr>
          </a:solidFill>
        </p:spPr>
        <p:txBody>
          <a:bodyPr>
            <a:normAutofit/>
          </a:bodyPr>
          <a:lstStyle>
            <a:lvl1pPr>
              <a:lnSpc>
                <a:spcPct val="100000"/>
              </a:lnSpc>
              <a:defRPr sz="3000">
                <a:solidFill>
                  <a:srgbClr val="FFFFFF"/>
                </a:solidFill>
                <a:latin typeface="Segoe UI Light" pitchFamily="34" charset="0"/>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717318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182880" tIns="13716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182880" tIns="13716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6781800" y="4767263"/>
            <a:ext cx="2133600" cy="273844"/>
          </a:xfrm>
          <a:prstGeom prst="rect">
            <a:avLst/>
          </a:prstGeom>
        </p:spPr>
        <p:txBody>
          <a:bodyPr vert="horz" lIns="91440" tIns="45720" rIns="91440" bIns="45720" rtlCol="0" anchor="b"/>
          <a:lstStyle>
            <a:lvl1pPr algn="r">
              <a:defRPr sz="800" kern="800">
                <a:solidFill>
                  <a:schemeClr val="tx1"/>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1224497750"/>
      </p:ext>
    </p:extLst>
  </p:cSld>
  <p:clrMap bg1="dk1" tx1="lt1" bg2="dk2" tx2="lt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21" r:id="rId5"/>
    <p:sldLayoutId id="2147483812" r:id="rId6"/>
    <p:sldLayoutId id="2147483813" r:id="rId7"/>
    <p:sldLayoutId id="2147483820" r:id="rId8"/>
    <p:sldLayoutId id="2147483814" r:id="rId9"/>
    <p:sldLayoutId id="2147483815" r:id="rId10"/>
    <p:sldLayoutId id="2147483816" r:id="rId11"/>
    <p:sldLayoutId id="2147483772" r:id="rId12"/>
  </p:sldLayoutIdLst>
  <p:timing>
    <p:tnLst>
      <p:par>
        <p:cTn id="1" dur="indefinite" restart="never" nodeType="tmRoot"/>
      </p:par>
    </p:tnLst>
  </p:timing>
  <p:hf hdr="0" ftr="0"/>
  <p:txStyles>
    <p:titleStyle>
      <a:lvl1pPr eaLnBrk="1" hangingPunct="1">
        <a:defRPr sz="2000" kern="800">
          <a:solidFill>
            <a:schemeClr val="tx1"/>
          </a:solidFill>
          <a:latin typeface="+mn-lt"/>
          <a:cs typeface="Segoe UI Light"/>
        </a:defRPr>
      </a:lvl1pPr>
    </p:titleStyle>
    <p:bodyStyle>
      <a:lvl1pPr marL="285750" indent="-285750" eaLnBrk="1" hangingPunct="1">
        <a:lnSpc>
          <a:spcPct val="120000"/>
        </a:lnSpc>
        <a:buFont typeface="Arial" pitchFamily="34" charset="0"/>
        <a:buChar char="•"/>
        <a:defRPr sz="1400" kern="800">
          <a:solidFill>
            <a:schemeClr val="tx1"/>
          </a:solidFill>
          <a:latin typeface="+mn-lt"/>
          <a:cs typeface="Segoe UI Light"/>
        </a:defRPr>
      </a:lvl1pPr>
      <a:lvl2pPr marL="542925" indent="-277813" eaLnBrk="1" hangingPunct="1">
        <a:lnSpc>
          <a:spcPct val="120000"/>
        </a:lnSpc>
        <a:buFont typeface="Arial" pitchFamily="34" charset="0"/>
        <a:buChar char="•"/>
        <a:defRPr sz="1400" kern="800">
          <a:solidFill>
            <a:schemeClr val="tx1"/>
          </a:solidFill>
          <a:latin typeface="+mn-lt"/>
          <a:cs typeface="Segoe UI Light"/>
        </a:defRPr>
      </a:lvl2pPr>
      <a:lvl3pPr marL="808038" indent="-265113" eaLnBrk="1" hangingPunct="1">
        <a:lnSpc>
          <a:spcPct val="120000"/>
        </a:lnSpc>
        <a:buFont typeface="Arial" pitchFamily="34" charset="0"/>
        <a:buChar char="•"/>
        <a:defRPr sz="1400" kern="800">
          <a:solidFill>
            <a:schemeClr val="tx1"/>
          </a:solidFill>
          <a:latin typeface="+mn-lt"/>
          <a:cs typeface="Segoe UI Light"/>
        </a:defRPr>
      </a:lvl3pPr>
      <a:lvl4pPr marL="1073150" indent="-265113" eaLnBrk="1" hangingPunct="1">
        <a:lnSpc>
          <a:spcPct val="120000"/>
        </a:lnSpc>
        <a:buFont typeface="Arial" pitchFamily="34" charset="0"/>
        <a:buChar char="•"/>
        <a:defRPr sz="1400" kern="800">
          <a:solidFill>
            <a:schemeClr val="tx1"/>
          </a:solidFill>
          <a:latin typeface="+mn-lt"/>
          <a:cs typeface="Segoe UI Light"/>
        </a:defRPr>
      </a:lvl4pPr>
      <a:lvl5pPr marL="1339850" indent="-266700" eaLnBrk="1" hangingPunct="1">
        <a:lnSpc>
          <a:spcPct val="120000"/>
        </a:lnSpc>
        <a:buFont typeface="Arial" pitchFamily="34" charset="0"/>
        <a:buChar char="•"/>
        <a:defRPr sz="1400" kern="800">
          <a:solidFill>
            <a:schemeClr val="tx1"/>
          </a:solidFill>
          <a:latin typeface="+mn-lt"/>
          <a:cs typeface="Segoe UI Light"/>
        </a:defRPr>
      </a:lvl5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about/legal/permissions/"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914400"/>
            <a:ext cx="4419600" cy="1828800"/>
          </a:xfrm>
        </p:spPr>
        <p:txBody>
          <a:bodyPr>
            <a:normAutofit fontScale="90000"/>
          </a:bodyPr>
          <a:lstStyle/>
          <a:p>
            <a:r>
              <a:rPr lang="en-US" dirty="0" smtClean="0"/>
              <a:t>Microsoft Dynamics AX </a:t>
            </a:r>
            <a:r>
              <a:rPr lang="en-US" dirty="0"/>
              <a:t>2012 </a:t>
            </a:r>
            <a:r>
              <a:rPr lang="en-US" dirty="0" smtClean="0"/>
              <a:t>Administration </a:t>
            </a:r>
            <a:r>
              <a:rPr lang="en-US" dirty="0" smtClean="0"/>
              <a:t>Workshop</a:t>
            </a:r>
            <a:br>
              <a:rPr lang="en-US" dirty="0" smtClean="0"/>
            </a:br>
            <a:r>
              <a:rPr lang="en-US" sz="2200" dirty="0"/>
              <a:t/>
            </a:r>
            <a:br>
              <a:rPr lang="en-US" sz="2200" dirty="0"/>
            </a:br>
            <a:r>
              <a:rPr lang="en-US" sz="2200" dirty="0"/>
              <a:t>Chapter 10: Reporting</a:t>
            </a:r>
            <a:r>
              <a:rPr lang="en-US" dirty="0"/>
              <a:t/>
            </a:r>
            <a:br>
              <a:rPr lang="en-US" dirty="0"/>
            </a:br>
            <a:endParaRPr lang="en-US" dirty="0"/>
          </a:p>
        </p:txBody>
      </p:sp>
      <p:sp>
        <p:nvSpPr>
          <p:cNvPr id="6" name="Text Placeholder 5"/>
          <p:cNvSpPr>
            <a:spLocks noGrp="1"/>
          </p:cNvSpPr>
          <p:nvPr>
            <p:ph type="body" sz="quarter" idx="16"/>
          </p:nvPr>
        </p:nvSpPr>
        <p:spPr/>
        <p:txBody>
          <a:bodyPr/>
          <a:lstStyle/>
          <a:p>
            <a:r>
              <a:rPr lang="en-US" dirty="0"/>
              <a:t>Presenter Name</a:t>
            </a:r>
          </a:p>
          <a:p>
            <a:r>
              <a:rPr lang="en-US" dirty="0"/>
              <a:t>Presenter Title</a:t>
            </a:r>
          </a:p>
          <a:p>
            <a:r>
              <a:rPr lang="en-US" dirty="0"/>
              <a:t>Presenter Company</a:t>
            </a:r>
          </a:p>
          <a:p>
            <a:endParaRPr lang="en-US" dirty="0"/>
          </a:p>
        </p:txBody>
      </p:sp>
      <p:sp>
        <p:nvSpPr>
          <p:cNvPr id="4" name="Slide Number Placeholder 3"/>
          <p:cNvSpPr>
            <a:spLocks noGrp="1"/>
          </p:cNvSpPr>
          <p:nvPr>
            <p:ph type="sldNum" sz="quarter" idx="4294967295"/>
          </p:nvPr>
        </p:nvSpPr>
        <p:spPr>
          <a:xfrm>
            <a:off x="7010400" y="4767263"/>
            <a:ext cx="2133600" cy="274637"/>
          </a:xfrm>
        </p:spPr>
        <p:txBody>
          <a:bodyPr/>
          <a:lstStyle/>
          <a:p>
            <a:fld id="{74A398B2-5A34-1A4A-811E-F4027282568C}" type="slidenum">
              <a:rPr lang="en-US" smtClean="0"/>
              <a:pPr/>
              <a:t>1</a:t>
            </a:fld>
            <a:endParaRPr lang="en-US"/>
          </a:p>
        </p:txBody>
      </p:sp>
    </p:spTree>
    <p:extLst>
      <p:ext uri="{BB962C8B-B14F-4D97-AF65-F5344CB8AC3E}">
        <p14:creationId xmlns:p14="http://schemas.microsoft.com/office/powerpoint/2010/main" val="3881447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10</a:t>
            </a:fld>
            <a:endParaRPr lang="en-US"/>
          </a:p>
        </p:txBody>
      </p:sp>
    </p:spTree>
    <p:extLst>
      <p:ext uri="{BB962C8B-B14F-4D97-AF65-F5344CB8AC3E}">
        <p14:creationId xmlns:p14="http://schemas.microsoft.com/office/powerpoint/2010/main" val="10612862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Considerations for Reporting</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11</a:t>
            </a:fld>
            <a:endParaRPr lang="en-US"/>
          </a:p>
        </p:txBody>
      </p:sp>
      <p:sp>
        <p:nvSpPr>
          <p:cNvPr id="4" name="Content Placeholder 3"/>
          <p:cNvSpPr>
            <a:spLocks noGrp="1"/>
          </p:cNvSpPr>
          <p:nvPr>
            <p:ph sz="quarter" idx="13"/>
          </p:nvPr>
        </p:nvSpPr>
        <p:spPr/>
        <p:txBody>
          <a:bodyPr/>
          <a:lstStyle/>
          <a:p>
            <a:r>
              <a:rPr lang="en-US" dirty="0"/>
              <a:t>Topology</a:t>
            </a:r>
          </a:p>
          <a:p>
            <a:r>
              <a:rPr lang="en-US" dirty="0"/>
              <a:t>Customizations</a:t>
            </a:r>
          </a:p>
          <a:p>
            <a:r>
              <a:rPr lang="en-US" dirty="0"/>
              <a:t>Architectural considerations for </a:t>
            </a:r>
            <a:r>
              <a:rPr lang="en-US" dirty="0" smtClean="0"/>
              <a:t>reporting</a:t>
            </a:r>
            <a:endParaRPr lang="en-US" dirty="0"/>
          </a:p>
          <a:p>
            <a:endParaRPr lang="en-US" dirty="0"/>
          </a:p>
        </p:txBody>
      </p:sp>
    </p:spTree>
    <p:extLst>
      <p:ext uri="{BB962C8B-B14F-4D97-AF65-F5344CB8AC3E}">
        <p14:creationId xmlns:p14="http://schemas.microsoft.com/office/powerpoint/2010/main" val="3409810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AOS scale-out deployment with Reporting Services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12</a:t>
            </a:fld>
            <a:endParaRPr lang="en-US"/>
          </a:p>
        </p:txBody>
      </p:sp>
      <p:pic>
        <p:nvPicPr>
          <p:cNvPr id="4" name="Picture 3"/>
          <p:cNvPicPr>
            <a:picLocks noChangeAspect="1"/>
          </p:cNvPicPr>
          <p:nvPr/>
        </p:nvPicPr>
        <p:blipFill>
          <a:blip r:embed="rId3"/>
          <a:stretch>
            <a:fillRect/>
          </a:stretch>
        </p:blipFill>
        <p:spPr>
          <a:xfrm>
            <a:off x="1835806" y="415100"/>
            <a:ext cx="7048720" cy="3871150"/>
          </a:xfrm>
          <a:prstGeom prst="rect">
            <a:avLst/>
          </a:prstGeom>
        </p:spPr>
      </p:pic>
    </p:spTree>
    <p:extLst>
      <p:ext uri="{BB962C8B-B14F-4D97-AF65-F5344CB8AC3E}">
        <p14:creationId xmlns:p14="http://schemas.microsoft.com/office/powerpoint/2010/main" val="4094912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Reporting Services scale-out deployment</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13</a:t>
            </a:fld>
            <a:endParaRPr lang="en-US"/>
          </a:p>
        </p:txBody>
      </p:sp>
      <p:pic>
        <p:nvPicPr>
          <p:cNvPr id="4" name="Picture 3"/>
          <p:cNvPicPr>
            <a:picLocks noChangeAspect="1"/>
          </p:cNvPicPr>
          <p:nvPr/>
        </p:nvPicPr>
        <p:blipFill>
          <a:blip r:embed="rId3"/>
          <a:stretch>
            <a:fillRect/>
          </a:stretch>
        </p:blipFill>
        <p:spPr>
          <a:xfrm>
            <a:off x="1835807" y="361951"/>
            <a:ext cx="7201546" cy="3657600"/>
          </a:xfrm>
          <a:prstGeom prst="rect">
            <a:avLst/>
          </a:prstGeom>
        </p:spPr>
      </p:pic>
    </p:spTree>
    <p:extLst>
      <p:ext uri="{BB962C8B-B14F-4D97-AF65-F5344CB8AC3E}">
        <p14:creationId xmlns:p14="http://schemas.microsoft.com/office/powerpoint/2010/main" val="2697111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 Support for Reports </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14</a:t>
            </a:fld>
            <a:endParaRPr lang="en-US"/>
          </a:p>
        </p:txBody>
      </p:sp>
      <p:sp>
        <p:nvSpPr>
          <p:cNvPr id="4" name="Content Placeholder 3"/>
          <p:cNvSpPr>
            <a:spLocks noGrp="1"/>
          </p:cNvSpPr>
          <p:nvPr>
            <p:ph sz="quarter" idx="13"/>
          </p:nvPr>
        </p:nvSpPr>
        <p:spPr/>
        <p:txBody>
          <a:bodyPr/>
          <a:lstStyle/>
          <a:p>
            <a:pPr marL="0" indent="0">
              <a:buNone/>
            </a:pPr>
            <a:r>
              <a:rPr lang="en-US" dirty="0"/>
              <a:t>SSRS reports in Microsoft Dynamics AX 2012 can be integrated with the Microsoft Dynamics </a:t>
            </a:r>
            <a:r>
              <a:rPr lang="en-US" dirty="0" smtClean="0"/>
              <a:t>AX </a:t>
            </a:r>
            <a:r>
              <a:rPr lang="en-US" dirty="0"/>
              <a:t>batch framework. This enables you to:</a:t>
            </a:r>
          </a:p>
          <a:p>
            <a:pPr lvl="1"/>
            <a:r>
              <a:rPr lang="en-US" dirty="0"/>
              <a:t>Schedule a long-running report to be printed during off-peak hours. </a:t>
            </a:r>
          </a:p>
          <a:p>
            <a:pPr lvl="1"/>
            <a:r>
              <a:rPr lang="en-US" dirty="0"/>
              <a:t>Schedule a report to be printed on a </a:t>
            </a:r>
            <a:r>
              <a:rPr lang="en-US" dirty="0" smtClean="0"/>
              <a:t>recurring basis</a:t>
            </a:r>
            <a:r>
              <a:rPr lang="en-US" dirty="0"/>
              <a:t>. </a:t>
            </a:r>
          </a:p>
          <a:p>
            <a:pPr lvl="1"/>
            <a:r>
              <a:rPr lang="en-US" dirty="0"/>
              <a:t>All print </a:t>
            </a:r>
            <a:r>
              <a:rPr lang="en-US" dirty="0" smtClean="0"/>
              <a:t>destinations </a:t>
            </a:r>
            <a:r>
              <a:rPr lang="en-US" dirty="0"/>
              <a:t>except print </a:t>
            </a:r>
            <a:r>
              <a:rPr lang="en-US" dirty="0" smtClean="0"/>
              <a:t>on-screen </a:t>
            </a:r>
            <a:r>
              <a:rPr lang="en-US" dirty="0"/>
              <a:t>can be set for printing </a:t>
            </a:r>
            <a:r>
              <a:rPr lang="en-US" dirty="0" smtClean="0"/>
              <a:t>reports </a:t>
            </a:r>
            <a:r>
              <a:rPr lang="en-US" dirty="0"/>
              <a:t>in batch. Print destinations are Print Archive, Printer, File and Email. </a:t>
            </a:r>
          </a:p>
          <a:p>
            <a:endParaRPr lang="en-US" dirty="0"/>
          </a:p>
        </p:txBody>
      </p:sp>
    </p:spTree>
    <p:extLst>
      <p:ext uri="{BB962C8B-B14F-4D97-AF65-F5344CB8AC3E}">
        <p14:creationId xmlns:p14="http://schemas.microsoft.com/office/powerpoint/2010/main" val="2615105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up </a:t>
            </a:r>
            <a:r>
              <a:rPr lang="en-US" dirty="0"/>
              <a:t>a Report as a Batch	</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15</a:t>
            </a:fld>
            <a:endParaRPr lang="en-US"/>
          </a:p>
        </p:txBody>
      </p:sp>
      <p:sp>
        <p:nvSpPr>
          <p:cNvPr id="4" name="Content Placeholder 3"/>
          <p:cNvSpPr>
            <a:spLocks noGrp="1"/>
          </p:cNvSpPr>
          <p:nvPr>
            <p:ph sz="quarter" idx="13"/>
          </p:nvPr>
        </p:nvSpPr>
        <p:spPr/>
        <p:txBody>
          <a:bodyPr/>
          <a:lstStyle/>
          <a:p>
            <a:r>
              <a:rPr lang="en-US" dirty="0"/>
              <a:t>Scenario</a:t>
            </a:r>
          </a:p>
          <a:p>
            <a:pPr lvl="1"/>
            <a:r>
              <a:rPr lang="en-US" dirty="0" smtClean="0"/>
              <a:t>You would </a:t>
            </a:r>
            <a:r>
              <a:rPr lang="en-US" dirty="0"/>
              <a:t>like Microsoft Dynamics AX 2012 to send </a:t>
            </a:r>
            <a:r>
              <a:rPr lang="en-US" dirty="0" smtClean="0"/>
              <a:t>a </a:t>
            </a:r>
            <a:r>
              <a:rPr lang="en-US" dirty="0"/>
              <a:t>weekly email that includes a report that lists the order lines not </a:t>
            </a:r>
            <a:r>
              <a:rPr lang="en-US" dirty="0" smtClean="0"/>
              <a:t>invoiced</a:t>
            </a:r>
            <a:endParaRPr lang="en-US" dirty="0"/>
          </a:p>
          <a:p>
            <a:r>
              <a:rPr lang="en-US" dirty="0"/>
              <a:t>Procedure</a:t>
            </a:r>
          </a:p>
          <a:p>
            <a:pPr lvl="1"/>
            <a:r>
              <a:rPr lang="en-US" b="1" dirty="0"/>
              <a:t>Accounts receivable </a:t>
            </a:r>
            <a:r>
              <a:rPr lang="en-US" dirty="0"/>
              <a:t>&gt; </a:t>
            </a:r>
            <a:r>
              <a:rPr lang="en-US" b="1" dirty="0"/>
              <a:t>Reports</a:t>
            </a:r>
            <a:r>
              <a:rPr lang="en-US" dirty="0"/>
              <a:t> &gt; </a:t>
            </a:r>
            <a:r>
              <a:rPr lang="en-US" b="1" dirty="0"/>
              <a:t>Transactions</a:t>
            </a:r>
            <a:r>
              <a:rPr lang="en-US" dirty="0"/>
              <a:t> &gt; </a:t>
            </a:r>
            <a:r>
              <a:rPr lang="en-US" b="1" dirty="0"/>
              <a:t>Sales order </a:t>
            </a:r>
            <a:r>
              <a:rPr lang="en-US" dirty="0"/>
              <a:t>&gt; </a:t>
            </a:r>
            <a:r>
              <a:rPr lang="en-US" b="1" dirty="0"/>
              <a:t>Order lines not invoiced</a:t>
            </a:r>
          </a:p>
          <a:p>
            <a:endParaRPr lang="en-US" dirty="0"/>
          </a:p>
        </p:txBody>
      </p:sp>
    </p:spTree>
    <p:extLst>
      <p:ext uri="{BB962C8B-B14F-4D97-AF65-F5344CB8AC3E}">
        <p14:creationId xmlns:p14="http://schemas.microsoft.com/office/powerpoint/2010/main" val="1442187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1: Create an SSRS Auto-Report</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16</a:t>
            </a:fld>
            <a:endParaRPr lang="en-US"/>
          </a:p>
        </p:txBody>
      </p:sp>
      <p:sp>
        <p:nvSpPr>
          <p:cNvPr id="4" name="Content Placeholder 3"/>
          <p:cNvSpPr>
            <a:spLocks noGrp="1"/>
          </p:cNvSpPr>
          <p:nvPr>
            <p:ph sz="quarter" idx="13"/>
          </p:nvPr>
        </p:nvSpPr>
        <p:spPr/>
        <p:txBody>
          <a:bodyPr/>
          <a:lstStyle/>
          <a:p>
            <a:r>
              <a:rPr lang="en-US" dirty="0"/>
              <a:t>Lab Scenario</a:t>
            </a:r>
          </a:p>
          <a:p>
            <a:pPr lvl="1"/>
            <a:r>
              <a:rPr lang="en-US" dirty="0" smtClean="0"/>
              <a:t>You would </a:t>
            </a:r>
            <a:r>
              <a:rPr lang="en-US" dirty="0"/>
              <a:t>like to print a report that has all Item charge groups, but </a:t>
            </a:r>
            <a:r>
              <a:rPr lang="en-US" dirty="0" smtClean="0"/>
              <a:t>you do not </a:t>
            </a:r>
            <a:r>
              <a:rPr lang="en-US" dirty="0"/>
              <a:t>see a predefined report for Item charge groups.</a:t>
            </a:r>
          </a:p>
          <a:p>
            <a:pPr lvl="1"/>
            <a:r>
              <a:rPr lang="en-US" b="1" dirty="0"/>
              <a:t>Accounts receivable </a:t>
            </a:r>
            <a:r>
              <a:rPr lang="en-US" dirty="0"/>
              <a:t>&gt; </a:t>
            </a:r>
            <a:r>
              <a:rPr lang="en-US" b="1" dirty="0"/>
              <a:t>Setup</a:t>
            </a:r>
            <a:r>
              <a:rPr lang="en-US" dirty="0"/>
              <a:t> &gt; </a:t>
            </a:r>
            <a:r>
              <a:rPr lang="en-US" b="1" dirty="0"/>
              <a:t>Charges</a:t>
            </a:r>
            <a:r>
              <a:rPr lang="en-US" dirty="0"/>
              <a:t> &gt; </a:t>
            </a:r>
            <a:r>
              <a:rPr lang="en-US" b="1" dirty="0"/>
              <a:t>Item charges groups</a:t>
            </a:r>
            <a:r>
              <a:rPr lang="en-US" dirty="0"/>
              <a:t>.</a:t>
            </a:r>
          </a:p>
        </p:txBody>
      </p:sp>
    </p:spTree>
    <p:extLst>
      <p:ext uri="{BB962C8B-B14F-4D97-AF65-F5344CB8AC3E}">
        <p14:creationId xmlns:p14="http://schemas.microsoft.com/office/powerpoint/2010/main" val="2899062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 and Deployment</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17</a:t>
            </a:fld>
            <a:endParaRPr lang="en-US"/>
          </a:p>
        </p:txBody>
      </p:sp>
      <p:sp>
        <p:nvSpPr>
          <p:cNvPr id="4" name="Content Placeholder 3"/>
          <p:cNvSpPr>
            <a:spLocks noGrp="1"/>
          </p:cNvSpPr>
          <p:nvPr>
            <p:ph sz="quarter" idx="13"/>
          </p:nvPr>
        </p:nvSpPr>
        <p:spPr/>
        <p:txBody>
          <a:bodyPr/>
          <a:lstStyle/>
          <a:p>
            <a:r>
              <a:rPr lang="en-US" dirty="0"/>
              <a:t>Installation of Reporting Services extensions</a:t>
            </a:r>
          </a:p>
          <a:p>
            <a:r>
              <a:rPr lang="en-US" dirty="0"/>
              <a:t>Deploying Reports</a:t>
            </a:r>
          </a:p>
          <a:p>
            <a:pPr lvl="1"/>
            <a:r>
              <a:rPr lang="en-US" dirty="0"/>
              <a:t>From </a:t>
            </a:r>
            <a:r>
              <a:rPr lang="en-US" dirty="0" smtClean="0"/>
              <a:t>Windows PowerShell</a:t>
            </a:r>
            <a:endParaRPr lang="en-US" dirty="0"/>
          </a:p>
          <a:p>
            <a:pPr lvl="1"/>
            <a:r>
              <a:rPr lang="en-US" dirty="0"/>
              <a:t>From AOT</a:t>
            </a:r>
          </a:p>
          <a:p>
            <a:pPr lvl="1"/>
            <a:r>
              <a:rPr lang="en-US" dirty="0"/>
              <a:t>From Visual Studio</a:t>
            </a:r>
          </a:p>
          <a:p>
            <a:endParaRPr lang="en-US" dirty="0"/>
          </a:p>
        </p:txBody>
      </p:sp>
    </p:spTree>
    <p:extLst>
      <p:ext uri="{BB962C8B-B14F-4D97-AF65-F5344CB8AC3E}">
        <p14:creationId xmlns:p14="http://schemas.microsoft.com/office/powerpoint/2010/main" val="3484458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Reporting Services Extensions Installation</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18</a:t>
            </a:fld>
            <a:endParaRPr lang="en-US"/>
          </a:p>
        </p:txBody>
      </p:sp>
      <p:sp>
        <p:nvSpPr>
          <p:cNvPr id="4" name="Text Placeholder 3"/>
          <p:cNvSpPr>
            <a:spLocks noGrp="1"/>
          </p:cNvSpPr>
          <p:nvPr>
            <p:ph type="body" sz="quarter" idx="12"/>
          </p:nvPr>
        </p:nvSpPr>
        <p:spPr/>
        <p:txBody>
          <a:bodyPr>
            <a:normAutofit/>
          </a:bodyPr>
          <a:lstStyle/>
          <a:p>
            <a:pPr marL="285750" indent="-285750">
              <a:buFont typeface="Arial" panose="020B0604020202020204" pitchFamily="34" charset="0"/>
              <a:buChar char="•"/>
            </a:pPr>
            <a:r>
              <a:rPr lang="en-US" dirty="0"/>
              <a:t>Install Reporting Services extensions.</a:t>
            </a:r>
          </a:p>
          <a:p>
            <a:pPr marL="285750" indent="-285750">
              <a:buFont typeface="Arial" panose="020B0604020202020204" pitchFamily="34" charset="0"/>
              <a:buChar char="•"/>
            </a:pPr>
            <a:r>
              <a:rPr lang="en-US" dirty="0"/>
              <a:t>Configure it to use the .NET Business Connector account.</a:t>
            </a:r>
          </a:p>
          <a:p>
            <a:pPr marL="285750" indent="-285750">
              <a:buFont typeface="Arial" panose="020B0604020202020204" pitchFamily="34" charset="0"/>
              <a:buChar char="•"/>
            </a:pPr>
            <a:r>
              <a:rPr lang="en-US" dirty="0"/>
              <a:t>Specify SSRS instance.</a:t>
            </a:r>
          </a:p>
          <a:p>
            <a:pPr marL="285750" indent="-285750">
              <a:buFont typeface="Arial" panose="020B0604020202020204" pitchFamily="34" charset="0"/>
              <a:buChar char="•"/>
            </a:pPr>
            <a:r>
              <a:rPr lang="en-US" dirty="0"/>
              <a:t>Deploy reports </a:t>
            </a:r>
            <a:r>
              <a:rPr lang="en-US" dirty="0" smtClean="0"/>
              <a:t>automatically, </a:t>
            </a:r>
            <a:r>
              <a:rPr lang="en-US" dirty="0"/>
              <a:t>or </a:t>
            </a:r>
            <a:r>
              <a:rPr lang="en-US" dirty="0" smtClean="0"/>
              <a:t>manually, </a:t>
            </a:r>
            <a:r>
              <a:rPr lang="en-US" dirty="0"/>
              <a:t>after installation is complete.</a:t>
            </a:r>
          </a:p>
          <a:p>
            <a:endParaRPr lang="en-US" dirty="0"/>
          </a:p>
        </p:txBody>
      </p:sp>
      <p:grpSp>
        <p:nvGrpSpPr>
          <p:cNvPr id="7" name="Group 6"/>
          <p:cNvGrpSpPr/>
          <p:nvPr/>
        </p:nvGrpSpPr>
        <p:grpSpPr>
          <a:xfrm>
            <a:off x="5525869" y="971550"/>
            <a:ext cx="3578662" cy="3237257"/>
            <a:chOff x="5525869" y="971550"/>
            <a:chExt cx="3578662" cy="3237257"/>
          </a:xfrm>
        </p:grpSpPr>
        <p:pic>
          <p:nvPicPr>
            <p:cNvPr id="5" name="Picture 4"/>
            <p:cNvPicPr>
              <a:picLocks noChangeAspect="1"/>
            </p:cNvPicPr>
            <p:nvPr/>
          </p:nvPicPr>
          <p:blipFill>
            <a:blip r:embed="rId3"/>
            <a:stretch>
              <a:fillRect/>
            </a:stretch>
          </p:blipFill>
          <p:spPr>
            <a:xfrm>
              <a:off x="5525869" y="971550"/>
              <a:ext cx="3578662" cy="3237257"/>
            </a:xfrm>
            <a:prstGeom prst="rect">
              <a:avLst/>
            </a:prstGeom>
          </p:spPr>
        </p:pic>
        <p:sp>
          <p:nvSpPr>
            <p:cNvPr id="6" name="Rectangle 5"/>
            <p:cNvSpPr/>
            <p:nvPr/>
          </p:nvSpPr>
          <p:spPr>
            <a:xfrm>
              <a:off x="6096000" y="3714750"/>
              <a:ext cx="2160240" cy="200436"/>
            </a:xfrm>
            <a:prstGeom prst="rect">
              <a:avLst/>
            </a:prstGeom>
            <a:no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n-US" dirty="0" err="1" smtClean="0">
                <a:solidFill>
                  <a:sysClr val="windowText" lastClr="000000"/>
                </a:solidFill>
              </a:endParaRPr>
            </a:p>
          </p:txBody>
        </p:sp>
      </p:grpSp>
    </p:spTree>
    <p:extLst>
      <p:ext uri="{BB962C8B-B14F-4D97-AF65-F5344CB8AC3E}">
        <p14:creationId xmlns:p14="http://schemas.microsoft.com/office/powerpoint/2010/main" val="715732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Deployment</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19</a:t>
            </a:fld>
            <a:endParaRPr lang="en-US"/>
          </a:p>
        </p:txBody>
      </p:sp>
      <p:sp>
        <p:nvSpPr>
          <p:cNvPr id="4" name="Content Placeholder 3"/>
          <p:cNvSpPr>
            <a:spLocks noGrp="1"/>
          </p:cNvSpPr>
          <p:nvPr>
            <p:ph sz="quarter" idx="13"/>
          </p:nvPr>
        </p:nvSpPr>
        <p:spPr/>
        <p:txBody>
          <a:bodyPr/>
          <a:lstStyle/>
          <a:p>
            <a:pPr marL="0" indent="0">
              <a:buNone/>
            </a:pPr>
            <a:r>
              <a:rPr lang="en-US" dirty="0"/>
              <a:t>Deploying reports to Reporting Services does the following:</a:t>
            </a:r>
          </a:p>
          <a:p>
            <a:pPr lvl="1"/>
            <a:r>
              <a:rPr lang="en-US" dirty="0"/>
              <a:t>Uploads the Report Definition Language (RDL) file, which is the report, to the Reporting Services server </a:t>
            </a:r>
          </a:p>
          <a:p>
            <a:pPr lvl="1"/>
            <a:r>
              <a:rPr lang="en-US" dirty="0"/>
              <a:t>Copies the business logic assemblies to the Reporting Services server </a:t>
            </a:r>
          </a:p>
          <a:p>
            <a:pPr lvl="1"/>
            <a:r>
              <a:rPr lang="en-US" dirty="0"/>
              <a:t>Ensures that the </a:t>
            </a:r>
            <a:r>
              <a:rPr lang="en-US" dirty="0" smtClean="0"/>
              <a:t>cross-referenced </a:t>
            </a:r>
            <a:r>
              <a:rPr lang="en-US" dirty="0"/>
              <a:t>report and business logic assemblies are present to have a valid report deployed</a:t>
            </a:r>
          </a:p>
          <a:p>
            <a:endParaRPr lang="en-US" dirty="0"/>
          </a:p>
        </p:txBody>
      </p:sp>
    </p:spTree>
    <p:extLst>
      <p:ext uri="{BB962C8B-B14F-4D97-AF65-F5344CB8AC3E}">
        <p14:creationId xmlns:p14="http://schemas.microsoft.com/office/powerpoint/2010/main" val="1775033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28600" y="361950"/>
            <a:ext cx="8686800" cy="4495800"/>
          </a:xfrm>
        </p:spPr>
        <p:txBody>
          <a:bodyPr>
            <a:normAutofit fontScale="47500" lnSpcReduction="20000"/>
          </a:bodyPr>
          <a:lstStyle/>
          <a:p>
            <a:r>
              <a:rPr lang="en-US" sz="2300" b="1" dirty="0"/>
              <a:t>Conditions and Terms of </a:t>
            </a:r>
            <a:r>
              <a:rPr lang="en-US" sz="2300" b="1" dirty="0" smtClean="0"/>
              <a:t>Use</a:t>
            </a:r>
          </a:p>
          <a:p>
            <a:r>
              <a:rPr lang="en-US" dirty="0">
                <a:solidFill>
                  <a:srgbClr val="277EB5"/>
                </a:solidFill>
              </a:rPr>
              <a:t>Microsoft Confidential</a:t>
            </a:r>
          </a:p>
          <a:p>
            <a:r>
              <a:rPr lang="en-US" sz="1800" dirty="0" smtClean="0"/>
              <a:t>This </a:t>
            </a:r>
            <a:r>
              <a:rPr lang="en-US" sz="1800" dirty="0"/>
              <a:t>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smtClean="0"/>
          </a:p>
          <a:p>
            <a:r>
              <a:rPr lang="en-US" sz="2300" b="1" dirty="0"/>
              <a:t>Copyright and Trademarks </a:t>
            </a:r>
            <a:endParaRPr lang="en-US" sz="2300" b="1" dirty="0" smtClean="0"/>
          </a:p>
          <a:p>
            <a:r>
              <a:rPr lang="en-US" sz="1500" dirty="0">
                <a:solidFill>
                  <a:srgbClr val="277EB5"/>
                </a:solidFill>
              </a:rPr>
              <a:t>© </a:t>
            </a:r>
            <a:r>
              <a:rPr lang="en-US" sz="1500" dirty="0" smtClean="0">
                <a:solidFill>
                  <a:srgbClr val="277EB5"/>
                </a:solidFill>
              </a:rPr>
              <a:t>2013 </a:t>
            </a:r>
            <a:r>
              <a:rPr lang="en-US" sz="1500" dirty="0">
                <a:solidFill>
                  <a:srgbClr val="277EB5"/>
                </a:solidFill>
              </a:rPr>
              <a:t>Microsoft Corporation. All rights reserved.</a:t>
            </a:r>
          </a:p>
          <a:p>
            <a:pPr lvl="0"/>
            <a:r>
              <a:rPr lang="en-US" sz="2100" dirty="0" smtClean="0"/>
              <a:t>Microsoft </a:t>
            </a:r>
            <a:r>
              <a:rPr lang="en-US" sz="2100" dirty="0"/>
              <a:t>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lvl="0"/>
            <a:r>
              <a:rPr lang="en-US" sz="2100" dirty="0"/>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lvl="0" algn="ctr"/>
            <a:r>
              <a:rPr lang="en-US" sz="2100" dirty="0"/>
              <a:t>For more information, see </a:t>
            </a:r>
            <a:r>
              <a:rPr lang="en-US" sz="2100" b="1" dirty="0"/>
              <a:t>Use of Microsoft Copyrighted Content </a:t>
            </a:r>
            <a:r>
              <a:rPr lang="en-US" sz="2100" dirty="0"/>
              <a:t>at</a:t>
            </a:r>
            <a:br>
              <a:rPr lang="en-US" sz="2100" dirty="0"/>
            </a:br>
            <a:r>
              <a:rPr lang="en-US" sz="2100" i="1" dirty="0">
                <a:hlinkClick r:id="rId3"/>
              </a:rPr>
              <a:t>http</a:t>
            </a:r>
            <a:r>
              <a:rPr lang="en-US" sz="2100" dirty="0">
                <a:hlinkClick r:id="rId3"/>
              </a:rPr>
              <a:t>://www.microsoft.com/about/legal/permissions/</a:t>
            </a:r>
            <a:endParaRPr lang="en-US" sz="2100" dirty="0"/>
          </a:p>
          <a:p>
            <a:pPr lvl="0"/>
            <a:r>
              <a:rPr lang="en-US" sz="2100" dirty="0"/>
              <a:t>Microsoft</a:t>
            </a:r>
            <a:r>
              <a:rPr lang="en-US" sz="2100" dirty="0" smtClean="0"/>
              <a:t>®, </a:t>
            </a:r>
            <a:r>
              <a:rPr lang="en-US" sz="2100" dirty="0"/>
              <a:t>Microsoft Dynamics</a:t>
            </a:r>
            <a:r>
              <a:rPr lang="en-US" sz="2100" dirty="0" smtClean="0"/>
              <a:t>®, SharePoint</a:t>
            </a:r>
            <a:r>
              <a:rPr lang="en-US" sz="2100" dirty="0"/>
              <a:t>®</a:t>
            </a:r>
            <a:r>
              <a:rPr lang="en-US" sz="2100" dirty="0" smtClean="0"/>
              <a:t>, SQL Server®,</a:t>
            </a:r>
            <a:r>
              <a:rPr lang="en-US" sz="2100" dirty="0">
                <a:solidFill>
                  <a:srgbClr val="FF0000"/>
                </a:solidFill>
              </a:rPr>
              <a:t> </a:t>
            </a:r>
            <a:r>
              <a:rPr lang="en-US" sz="2100" dirty="0" smtClean="0">
                <a:solidFill>
                  <a:schemeClr val="bg1"/>
                </a:solidFill>
              </a:rPr>
              <a:t>Visual Studio®, Windows®, and Windows PowerShell</a:t>
            </a:r>
            <a:r>
              <a:rPr lang="en-US" sz="2100" dirty="0">
                <a:solidFill>
                  <a:schemeClr val="bg1"/>
                </a:solidFill>
              </a:rPr>
              <a:t>®</a:t>
            </a:r>
            <a:r>
              <a:rPr lang="en-US" sz="2100" dirty="0" smtClean="0">
                <a:solidFill>
                  <a:schemeClr val="bg1"/>
                </a:solidFill>
              </a:rPr>
              <a:t> </a:t>
            </a:r>
            <a:r>
              <a:rPr lang="en-US" sz="2100" dirty="0" smtClean="0"/>
              <a:t>are </a:t>
            </a:r>
            <a:r>
              <a:rPr lang="en-US" sz="2100" dirty="0"/>
              <a:t>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r>
              <a:rPr lang="en-US" sz="2100" dirty="0" smtClean="0"/>
              <a:t>.</a:t>
            </a:r>
            <a:endParaRPr lang="en-US" sz="2100" dirty="0"/>
          </a:p>
        </p:txBody>
      </p:sp>
    </p:spTree>
    <p:extLst>
      <p:ext uri="{BB962C8B-B14F-4D97-AF65-F5344CB8AC3E}">
        <p14:creationId xmlns:p14="http://schemas.microsoft.com/office/powerpoint/2010/main" val="2427272816"/>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Deployment Options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20</a:t>
            </a:fld>
            <a:endParaRPr lang="en-US"/>
          </a:p>
        </p:txBody>
      </p:sp>
      <p:sp>
        <p:nvSpPr>
          <p:cNvPr id="4" name="Content Placeholder 3"/>
          <p:cNvSpPr>
            <a:spLocks noGrp="1"/>
          </p:cNvSpPr>
          <p:nvPr>
            <p:ph sz="quarter" idx="13"/>
          </p:nvPr>
        </p:nvSpPr>
        <p:spPr/>
        <p:txBody>
          <a:bodyPr/>
          <a:lstStyle/>
          <a:p>
            <a:r>
              <a:rPr lang="en-US" dirty="0"/>
              <a:t>Microsoft Dynamics AX</a:t>
            </a:r>
          </a:p>
          <a:p>
            <a:pPr lvl="1"/>
            <a:r>
              <a:rPr lang="en-US" dirty="0"/>
              <a:t>Deploy from a developer workspace in the Microsoft </a:t>
            </a:r>
            <a:r>
              <a:rPr lang="en-US" dirty="0" smtClean="0"/>
              <a:t>Dynamics </a:t>
            </a:r>
            <a:r>
              <a:rPr lang="en-US" dirty="0"/>
              <a:t>AX client. </a:t>
            </a:r>
          </a:p>
          <a:p>
            <a:pPr lvl="1"/>
            <a:r>
              <a:rPr lang="en-US" b="1" dirty="0"/>
              <a:t>AOT</a:t>
            </a:r>
            <a:r>
              <a:rPr lang="en-US" dirty="0"/>
              <a:t> &gt; </a:t>
            </a:r>
            <a:r>
              <a:rPr lang="en-US" b="1" dirty="0"/>
              <a:t>SSRS Reports </a:t>
            </a:r>
            <a:r>
              <a:rPr lang="en-US" dirty="0"/>
              <a:t>&gt; </a:t>
            </a:r>
            <a:r>
              <a:rPr lang="en-US" b="1" dirty="0"/>
              <a:t>Reports</a:t>
            </a:r>
            <a:r>
              <a:rPr lang="en-US" dirty="0"/>
              <a:t> &gt; right-click a report &gt; </a:t>
            </a:r>
            <a:r>
              <a:rPr lang="en-US" b="1" dirty="0"/>
              <a:t>Deploy Element</a:t>
            </a:r>
            <a:r>
              <a:rPr lang="en-US" dirty="0"/>
              <a:t>. </a:t>
            </a:r>
          </a:p>
          <a:p>
            <a:pPr lvl="1"/>
            <a:r>
              <a:rPr lang="en-US" dirty="0"/>
              <a:t>Reports are deployed for all translated languages. </a:t>
            </a:r>
          </a:p>
          <a:p>
            <a:r>
              <a:rPr lang="en-US" dirty="0" smtClean="0"/>
              <a:t>Visual </a:t>
            </a:r>
            <a:r>
              <a:rPr lang="en-US" dirty="0"/>
              <a:t>Studio</a:t>
            </a:r>
          </a:p>
          <a:p>
            <a:pPr lvl="1"/>
            <a:r>
              <a:rPr lang="en-US" b="1" dirty="0"/>
              <a:t>Solution Explorer </a:t>
            </a:r>
            <a:r>
              <a:rPr lang="en-US" dirty="0"/>
              <a:t>&gt; Right-click reporting project &gt; </a:t>
            </a:r>
            <a:r>
              <a:rPr lang="en-US" b="1" dirty="0" smtClean="0"/>
              <a:t>Deploy</a:t>
            </a:r>
            <a:r>
              <a:rPr lang="en-US" dirty="0"/>
              <a:t>. </a:t>
            </a:r>
          </a:p>
          <a:p>
            <a:pPr lvl="1"/>
            <a:r>
              <a:rPr lang="en-US" dirty="0"/>
              <a:t>The reports are deployed for the neutral (invariant) language only. </a:t>
            </a:r>
          </a:p>
          <a:p>
            <a:r>
              <a:rPr lang="en-US" dirty="0" smtClean="0"/>
              <a:t>Windows PowerShell</a:t>
            </a:r>
            <a:endParaRPr lang="en-US" dirty="0"/>
          </a:p>
          <a:p>
            <a:pPr lvl="1"/>
            <a:r>
              <a:rPr lang="en-US" dirty="0"/>
              <a:t>Scriptable deployment </a:t>
            </a:r>
            <a:r>
              <a:rPr lang="en-US" dirty="0" smtClean="0"/>
              <a:t>option.</a:t>
            </a:r>
            <a:endParaRPr lang="en-US" dirty="0"/>
          </a:p>
          <a:p>
            <a:endParaRPr lang="en-US" dirty="0"/>
          </a:p>
        </p:txBody>
      </p:sp>
    </p:spTree>
    <p:extLst>
      <p:ext uri="{BB962C8B-B14F-4D97-AF65-F5344CB8AC3E}">
        <p14:creationId xmlns:p14="http://schemas.microsoft.com/office/powerpoint/2010/main" val="4241206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Deploy Reports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21</a:t>
            </a:fld>
            <a:endParaRPr lang="en-US"/>
          </a:p>
        </p:txBody>
      </p:sp>
      <p:sp>
        <p:nvSpPr>
          <p:cNvPr id="4" name="Content Placeholder 3"/>
          <p:cNvSpPr>
            <a:spLocks noGrp="1"/>
          </p:cNvSpPr>
          <p:nvPr>
            <p:ph sz="quarter" idx="13"/>
          </p:nvPr>
        </p:nvSpPr>
        <p:spPr/>
        <p:txBody>
          <a:bodyPr/>
          <a:lstStyle/>
          <a:p>
            <a:r>
              <a:rPr lang="en-US" dirty="0"/>
              <a:t>Lab Scenario</a:t>
            </a:r>
          </a:p>
          <a:p>
            <a:r>
              <a:rPr lang="en-US" dirty="0" smtClean="0"/>
              <a:t>You have just </a:t>
            </a:r>
            <a:r>
              <a:rPr lang="en-US" dirty="0"/>
              <a:t>finished modifying three new reports: "</a:t>
            </a:r>
            <a:r>
              <a:rPr lang="en-US" dirty="0" err="1" smtClean="0"/>
              <a:t>SalesInvoice</a:t>
            </a:r>
            <a:r>
              <a:rPr lang="en-US" dirty="0" smtClean="0"/>
              <a:t>," </a:t>
            </a:r>
            <a:r>
              <a:rPr lang="en-US" dirty="0"/>
              <a:t>"</a:t>
            </a:r>
            <a:r>
              <a:rPr lang="en-US" dirty="0" err="1" smtClean="0"/>
              <a:t>SalesAnalysis</a:t>
            </a:r>
            <a:r>
              <a:rPr lang="en-US" dirty="0" smtClean="0"/>
              <a:t>," </a:t>
            </a:r>
            <a:r>
              <a:rPr lang="en-US" dirty="0"/>
              <a:t>and "</a:t>
            </a:r>
            <a:r>
              <a:rPr lang="en-US" dirty="0" err="1" smtClean="0"/>
              <a:t>SalesConfirm</a:t>
            </a:r>
            <a:r>
              <a:rPr lang="en-US" dirty="0" smtClean="0"/>
              <a:t>." </a:t>
            </a:r>
            <a:r>
              <a:rPr lang="en-US" dirty="0"/>
              <a:t>You have moved the reports into the TEST environment and now you must deploy the reports using </a:t>
            </a:r>
            <a:r>
              <a:rPr lang="en-US" dirty="0" smtClean="0"/>
              <a:t>Windows PowerShell </a:t>
            </a:r>
            <a:r>
              <a:rPr lang="en-US" dirty="0"/>
              <a:t>to verify that the report runs correctly.</a:t>
            </a:r>
          </a:p>
          <a:p>
            <a:endParaRPr lang="en-US" dirty="0"/>
          </a:p>
        </p:txBody>
      </p:sp>
    </p:spTree>
    <p:extLst>
      <p:ext uri="{BB962C8B-B14F-4D97-AF65-F5344CB8AC3E}">
        <p14:creationId xmlns:p14="http://schemas.microsoft.com/office/powerpoint/2010/main" val="1595458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Server Configuration </a:t>
            </a:r>
          </a:p>
        </p:txBody>
      </p:sp>
      <p:sp>
        <p:nvSpPr>
          <p:cNvPr id="3" name="Slide Number Placeholder 2"/>
          <p:cNvSpPr>
            <a:spLocks noGrp="1"/>
          </p:cNvSpPr>
          <p:nvPr>
            <p:ph type="sldNum" sz="quarter" idx="11"/>
          </p:nvPr>
        </p:nvSpPr>
        <p:spPr/>
        <p:txBody>
          <a:bodyPr/>
          <a:lstStyle/>
          <a:p>
            <a:fld id="{74A398B2-5A34-1A4A-811E-F4027282568C}" type="slidenum">
              <a:rPr lang="en-US" smtClean="0"/>
              <a:pPr/>
              <a:t>22</a:t>
            </a:fld>
            <a:endParaRPr lang="en-US"/>
          </a:p>
        </p:txBody>
      </p:sp>
      <p:sp>
        <p:nvSpPr>
          <p:cNvPr id="4" name="Content Placeholder 3"/>
          <p:cNvSpPr>
            <a:spLocks noGrp="1"/>
          </p:cNvSpPr>
          <p:nvPr>
            <p:ph sz="quarter" idx="13"/>
          </p:nvPr>
        </p:nvSpPr>
        <p:spPr/>
        <p:txBody>
          <a:bodyPr/>
          <a:lstStyle/>
          <a:p>
            <a:r>
              <a:rPr lang="en-US" dirty="0"/>
              <a:t>When you install the business intelligence components for Microsoft Dynamics AX 2012, setup will automatically create a report server configuration. </a:t>
            </a:r>
          </a:p>
          <a:p>
            <a:pPr marL="0" indent="0">
              <a:buNone/>
            </a:pPr>
            <a:endParaRPr lang="en-US" dirty="0"/>
          </a:p>
          <a:p>
            <a:r>
              <a:rPr lang="en-US" dirty="0"/>
              <a:t>Configure Microsoft Dynamics </a:t>
            </a:r>
            <a:r>
              <a:rPr lang="en-US" dirty="0" smtClean="0"/>
              <a:t>AX </a:t>
            </a:r>
            <a:r>
              <a:rPr lang="en-US" dirty="0"/>
              <a:t>Report Server</a:t>
            </a:r>
          </a:p>
          <a:p>
            <a:pPr lvl="1"/>
            <a:r>
              <a:rPr lang="en-US" b="1" dirty="0"/>
              <a:t>System administration </a:t>
            </a:r>
            <a:r>
              <a:rPr lang="en-US" dirty="0"/>
              <a:t>&gt; </a:t>
            </a:r>
            <a:r>
              <a:rPr lang="en-US" b="1" dirty="0"/>
              <a:t>Setup</a:t>
            </a:r>
            <a:r>
              <a:rPr lang="en-US" dirty="0"/>
              <a:t> &gt; </a:t>
            </a:r>
            <a:r>
              <a:rPr lang="en-US" b="1" dirty="0"/>
              <a:t>Business Intelligence </a:t>
            </a:r>
            <a:r>
              <a:rPr lang="en-US" dirty="0"/>
              <a:t>&gt; </a:t>
            </a:r>
            <a:r>
              <a:rPr lang="en-US" b="1" dirty="0"/>
              <a:t>Reporting Services </a:t>
            </a:r>
            <a:r>
              <a:rPr lang="en-US" dirty="0"/>
              <a:t>&gt; </a:t>
            </a:r>
            <a:r>
              <a:rPr lang="en-US" b="1" dirty="0"/>
              <a:t>Report servers</a:t>
            </a:r>
          </a:p>
          <a:p>
            <a:pPr marL="457200" lvl="1" indent="0">
              <a:buNone/>
            </a:pPr>
            <a:endParaRPr lang="en-US" dirty="0"/>
          </a:p>
          <a:p>
            <a:r>
              <a:rPr lang="en-US" dirty="0"/>
              <a:t>Configure Reporting Server Instance</a:t>
            </a:r>
          </a:p>
          <a:p>
            <a:pPr lvl="1"/>
            <a:r>
              <a:rPr lang="en-US" b="1" dirty="0"/>
              <a:t>Start</a:t>
            </a:r>
            <a:r>
              <a:rPr lang="en-US" dirty="0"/>
              <a:t> &gt; </a:t>
            </a:r>
            <a:r>
              <a:rPr lang="en-US" b="1" dirty="0"/>
              <a:t>All Programs </a:t>
            </a:r>
            <a:r>
              <a:rPr lang="en-US" dirty="0"/>
              <a:t>&gt; </a:t>
            </a:r>
            <a:r>
              <a:rPr lang="en-US" b="1" dirty="0"/>
              <a:t>Microsoft SQL Server </a:t>
            </a:r>
            <a:r>
              <a:rPr lang="en-US" dirty="0"/>
              <a:t>&gt; </a:t>
            </a:r>
            <a:r>
              <a:rPr lang="en-US" b="1" dirty="0"/>
              <a:t>Configuration Tools</a:t>
            </a:r>
            <a:r>
              <a:rPr lang="en-US" dirty="0"/>
              <a:t> &gt; </a:t>
            </a:r>
            <a:r>
              <a:rPr lang="en-US" b="1" dirty="0"/>
              <a:t>Reporting Services Configuration Manager</a:t>
            </a:r>
          </a:p>
          <a:p>
            <a:endParaRPr lang="en-US" dirty="0"/>
          </a:p>
        </p:txBody>
      </p:sp>
    </p:spTree>
    <p:extLst>
      <p:ext uri="{BB962C8B-B14F-4D97-AF65-F5344CB8AC3E}">
        <p14:creationId xmlns:p14="http://schemas.microsoft.com/office/powerpoint/2010/main" val="1309069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a:t>
            </a:r>
            <a:r>
              <a:rPr lang="en-US" dirty="0" smtClean="0"/>
              <a:t>Microsoft Dynamics AX </a:t>
            </a:r>
            <a:r>
              <a:rPr lang="en-US" dirty="0"/>
              <a:t>Report Server</a:t>
            </a:r>
          </a:p>
        </p:txBody>
      </p:sp>
      <p:sp>
        <p:nvSpPr>
          <p:cNvPr id="3" name="Slide Number Placeholder 2"/>
          <p:cNvSpPr>
            <a:spLocks noGrp="1"/>
          </p:cNvSpPr>
          <p:nvPr>
            <p:ph type="sldNum" sz="quarter" idx="11"/>
          </p:nvPr>
        </p:nvSpPr>
        <p:spPr/>
        <p:txBody>
          <a:bodyPr/>
          <a:lstStyle/>
          <a:p>
            <a:fld id="{74A398B2-5A34-1A4A-811E-F4027282568C}" type="slidenum">
              <a:rPr lang="en-US" smtClean="0"/>
              <a:pPr/>
              <a:t>23</a:t>
            </a:fld>
            <a:endParaRPr lang="en-US"/>
          </a:p>
        </p:txBody>
      </p:sp>
      <p:sp>
        <p:nvSpPr>
          <p:cNvPr id="4" name="Text Placeholder 3"/>
          <p:cNvSpPr>
            <a:spLocks noGrp="1"/>
          </p:cNvSpPr>
          <p:nvPr>
            <p:ph sz="quarter" idx="13"/>
          </p:nvPr>
        </p:nvSpPr>
        <p:spPr/>
        <p:txBody>
          <a:bodyPr>
            <a:normAutofit/>
          </a:bodyPr>
          <a:lstStyle/>
          <a:p>
            <a:r>
              <a:rPr lang="en-US" dirty="0"/>
              <a:t>Review the Report Server configuration by using the Report Server Configuration form in </a:t>
            </a:r>
            <a:r>
              <a:rPr lang="en-US" dirty="0" smtClean="0"/>
              <a:t>Microsoft Dynamics AX</a:t>
            </a:r>
            <a:r>
              <a:rPr lang="en-US" dirty="0"/>
              <a:t>.</a:t>
            </a:r>
          </a:p>
          <a:p>
            <a:pPr lvl="1"/>
            <a:r>
              <a:rPr lang="en-US" b="1" dirty="0"/>
              <a:t>System administration </a:t>
            </a:r>
            <a:r>
              <a:rPr lang="en-US" dirty="0"/>
              <a:t>&gt; </a:t>
            </a:r>
            <a:r>
              <a:rPr lang="en-US" b="1" dirty="0"/>
              <a:t>Setup</a:t>
            </a:r>
            <a:r>
              <a:rPr lang="en-US" dirty="0"/>
              <a:t> &gt; </a:t>
            </a:r>
            <a:r>
              <a:rPr lang="en-US" b="1" dirty="0"/>
              <a:t>Business intelligence</a:t>
            </a:r>
            <a:r>
              <a:rPr lang="en-US" dirty="0"/>
              <a:t> &gt; </a:t>
            </a:r>
            <a:r>
              <a:rPr lang="en-US" b="1" dirty="0"/>
              <a:t>Reporting Services</a:t>
            </a:r>
            <a:r>
              <a:rPr lang="en-US" dirty="0"/>
              <a:t> &gt; </a:t>
            </a:r>
            <a:r>
              <a:rPr lang="en-US" b="1" dirty="0"/>
              <a:t>Report </a:t>
            </a:r>
            <a:r>
              <a:rPr lang="en-US" b="1" dirty="0" smtClean="0"/>
              <a:t>servers</a:t>
            </a:r>
            <a:endParaRPr lang="en-US" dirty="0"/>
          </a:p>
          <a:p>
            <a:endParaRPr lang="en-US" dirty="0"/>
          </a:p>
        </p:txBody>
      </p:sp>
      <p:pic>
        <p:nvPicPr>
          <p:cNvPr id="5" name="Picture 4"/>
          <p:cNvPicPr>
            <a:picLocks noChangeAspect="1"/>
          </p:cNvPicPr>
          <p:nvPr/>
        </p:nvPicPr>
        <p:blipFill>
          <a:blip r:embed="rId3"/>
          <a:stretch>
            <a:fillRect/>
          </a:stretch>
        </p:blipFill>
        <p:spPr>
          <a:xfrm>
            <a:off x="2705100" y="2158695"/>
            <a:ext cx="5594784" cy="2577612"/>
          </a:xfrm>
          <a:prstGeom prst="rect">
            <a:avLst/>
          </a:prstGeom>
        </p:spPr>
      </p:pic>
    </p:spTree>
    <p:extLst>
      <p:ext uri="{BB962C8B-B14F-4D97-AF65-F5344CB8AC3E}">
        <p14:creationId xmlns:p14="http://schemas.microsoft.com/office/powerpoint/2010/main" val="445466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SSRS Report Servers Instance</a:t>
            </a:r>
          </a:p>
        </p:txBody>
      </p:sp>
      <p:sp>
        <p:nvSpPr>
          <p:cNvPr id="3" name="Slide Number Placeholder 2"/>
          <p:cNvSpPr>
            <a:spLocks noGrp="1"/>
          </p:cNvSpPr>
          <p:nvPr>
            <p:ph type="sldNum" sz="quarter" idx="11"/>
          </p:nvPr>
        </p:nvSpPr>
        <p:spPr/>
        <p:txBody>
          <a:bodyPr/>
          <a:lstStyle/>
          <a:p>
            <a:fld id="{74A398B2-5A34-1A4A-811E-F4027282568C}" type="slidenum">
              <a:rPr lang="en-US" smtClean="0"/>
              <a:pPr/>
              <a:t>24</a:t>
            </a:fld>
            <a:endParaRPr lang="en-US"/>
          </a:p>
        </p:txBody>
      </p:sp>
      <p:sp>
        <p:nvSpPr>
          <p:cNvPr id="4" name="Text Placeholder 3"/>
          <p:cNvSpPr>
            <a:spLocks noGrp="1"/>
          </p:cNvSpPr>
          <p:nvPr>
            <p:ph sz="quarter" idx="13"/>
          </p:nvPr>
        </p:nvSpPr>
        <p:spPr/>
        <p:txBody>
          <a:bodyPr>
            <a:normAutofit/>
          </a:bodyPr>
          <a:lstStyle/>
          <a:p>
            <a:r>
              <a:rPr lang="en-US" dirty="0"/>
              <a:t>Review the Reporting Services configuration by using the Reporting Services Configuration Manager </a:t>
            </a:r>
            <a:r>
              <a:rPr lang="en-US" dirty="0" smtClean="0"/>
              <a:t>tool:</a:t>
            </a:r>
            <a:endParaRPr lang="en-US" dirty="0"/>
          </a:p>
          <a:p>
            <a:pPr lvl="1"/>
            <a:r>
              <a:rPr lang="en-US" b="1" dirty="0"/>
              <a:t>Start</a:t>
            </a:r>
            <a:r>
              <a:rPr lang="en-US" dirty="0"/>
              <a:t> &gt; </a:t>
            </a:r>
            <a:r>
              <a:rPr lang="en-US" b="1" dirty="0"/>
              <a:t>All Programs </a:t>
            </a:r>
            <a:r>
              <a:rPr lang="en-US" dirty="0"/>
              <a:t>&gt; </a:t>
            </a:r>
            <a:r>
              <a:rPr lang="en-US" b="1" dirty="0"/>
              <a:t>Microsoft SQL Server</a:t>
            </a:r>
            <a:r>
              <a:rPr lang="en-US" dirty="0"/>
              <a:t> &gt; </a:t>
            </a:r>
            <a:r>
              <a:rPr lang="en-US" b="1" dirty="0"/>
              <a:t>Configuration Tools </a:t>
            </a:r>
            <a:r>
              <a:rPr lang="en-US" dirty="0"/>
              <a:t>&gt; </a:t>
            </a:r>
            <a:r>
              <a:rPr lang="en-US" b="1" dirty="0"/>
              <a:t>Reporting Services Configuration Manager</a:t>
            </a:r>
            <a:r>
              <a:rPr lang="en-US" dirty="0"/>
              <a:t> to open Reporting Services Configuration </a:t>
            </a:r>
            <a:r>
              <a:rPr lang="en-US" dirty="0" smtClean="0"/>
              <a:t>Manager </a:t>
            </a:r>
            <a:endParaRPr lang="en-US" dirty="0"/>
          </a:p>
          <a:p>
            <a:endParaRPr lang="en-US" dirty="0"/>
          </a:p>
        </p:txBody>
      </p:sp>
      <p:pic>
        <p:nvPicPr>
          <p:cNvPr id="5" name="Picture 4"/>
          <p:cNvPicPr>
            <a:picLocks noChangeAspect="1"/>
          </p:cNvPicPr>
          <p:nvPr/>
        </p:nvPicPr>
        <p:blipFill>
          <a:blip r:embed="rId3"/>
          <a:stretch>
            <a:fillRect/>
          </a:stretch>
        </p:blipFill>
        <p:spPr>
          <a:xfrm>
            <a:off x="2768600" y="2356424"/>
            <a:ext cx="5754635" cy="2370330"/>
          </a:xfrm>
          <a:prstGeom prst="rect">
            <a:avLst/>
          </a:prstGeom>
        </p:spPr>
      </p:pic>
    </p:spTree>
    <p:extLst>
      <p:ext uri="{BB962C8B-B14F-4D97-AF65-F5344CB8AC3E}">
        <p14:creationId xmlns:p14="http://schemas.microsoft.com/office/powerpoint/2010/main" val="924620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Reports in Role Centers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25</a:t>
            </a:fld>
            <a:endParaRPr lang="en-US"/>
          </a:p>
        </p:txBody>
      </p:sp>
      <p:sp>
        <p:nvSpPr>
          <p:cNvPr id="5" name="Content Placeholder 4"/>
          <p:cNvSpPr>
            <a:spLocks noGrp="1"/>
          </p:cNvSpPr>
          <p:nvPr>
            <p:ph sz="quarter" idx="13"/>
          </p:nvPr>
        </p:nvSpPr>
        <p:spPr/>
        <p:txBody>
          <a:bodyPr/>
          <a:lstStyle/>
          <a:p>
            <a:r>
              <a:rPr lang="en-US" dirty="0"/>
              <a:t>Microsoft Dynamics AX report web part. </a:t>
            </a:r>
          </a:p>
          <a:p>
            <a:pPr lvl="1"/>
            <a:r>
              <a:rPr lang="en-US" dirty="0"/>
              <a:t>Add the web part to a page. </a:t>
            </a:r>
          </a:p>
          <a:p>
            <a:pPr lvl="1"/>
            <a:r>
              <a:rPr lang="en-US" dirty="0"/>
              <a:t>Select a report to display in the web part. </a:t>
            </a:r>
          </a:p>
          <a:p>
            <a:pPr lvl="1"/>
            <a:r>
              <a:rPr lang="en-US" dirty="0"/>
              <a:t>Select parameters to filter the data displayed on the report. </a:t>
            </a:r>
          </a:p>
          <a:p>
            <a:endParaRPr lang="en-US" dirty="0"/>
          </a:p>
        </p:txBody>
      </p:sp>
    </p:spTree>
    <p:extLst>
      <p:ext uri="{BB962C8B-B14F-4D97-AF65-F5344CB8AC3E}">
        <p14:creationId xmlns:p14="http://schemas.microsoft.com/office/powerpoint/2010/main" val="3532607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Role Center</a:t>
            </a:r>
          </a:p>
        </p:txBody>
      </p:sp>
      <p:sp>
        <p:nvSpPr>
          <p:cNvPr id="3" name="Slide Number Placeholder 2"/>
          <p:cNvSpPr>
            <a:spLocks noGrp="1"/>
          </p:cNvSpPr>
          <p:nvPr>
            <p:ph type="sldNum" sz="quarter" idx="11"/>
          </p:nvPr>
        </p:nvSpPr>
        <p:spPr/>
        <p:txBody>
          <a:bodyPr/>
          <a:lstStyle/>
          <a:p>
            <a:fld id="{74A398B2-5A34-1A4A-811E-F4027282568C}" type="slidenum">
              <a:rPr lang="en-US" smtClean="0"/>
              <a:pPr/>
              <a:t>26</a:t>
            </a:fld>
            <a:endParaRPr lang="en-US"/>
          </a:p>
        </p:txBody>
      </p:sp>
      <p:sp>
        <p:nvSpPr>
          <p:cNvPr id="4" name="Text Placeholder 3"/>
          <p:cNvSpPr>
            <a:spLocks noGrp="1"/>
          </p:cNvSpPr>
          <p:nvPr>
            <p:ph type="body" sz="quarter" idx="12"/>
          </p:nvPr>
        </p:nvSpPr>
        <p:spPr/>
        <p:txBody>
          <a:bodyPr>
            <a:normAutofit/>
          </a:bodyPr>
          <a:lstStyle/>
          <a:p>
            <a:r>
              <a:rPr lang="en-US" sz="1100" dirty="0"/>
              <a:t>Scenario</a:t>
            </a:r>
          </a:p>
          <a:p>
            <a:pPr lvl="1"/>
            <a:r>
              <a:rPr lang="en-US" sz="1100" dirty="0" smtClean="0"/>
              <a:t>You </a:t>
            </a:r>
            <a:r>
              <a:rPr lang="en-US" sz="1100" dirty="0"/>
              <a:t>would like to add the "Budget amendments" cue to the Accountant Role center.</a:t>
            </a:r>
          </a:p>
          <a:p>
            <a:r>
              <a:rPr lang="en-US" sz="1100" dirty="0"/>
              <a:t>Procedure</a:t>
            </a:r>
          </a:p>
          <a:p>
            <a:pPr lvl="1"/>
            <a:r>
              <a:rPr lang="en-US" sz="1100" b="1" dirty="0"/>
              <a:t>System Administration</a:t>
            </a:r>
            <a:r>
              <a:rPr lang="en-US" sz="1100" dirty="0"/>
              <a:t> &gt; </a:t>
            </a:r>
            <a:r>
              <a:rPr lang="en-US" sz="1100" b="1" dirty="0"/>
              <a:t>Common</a:t>
            </a:r>
            <a:r>
              <a:rPr lang="en-US" sz="1100" dirty="0"/>
              <a:t> &gt; </a:t>
            </a:r>
            <a:r>
              <a:rPr lang="en-US" sz="1100" b="1" dirty="0"/>
              <a:t>Users</a:t>
            </a:r>
            <a:r>
              <a:rPr lang="en-US" sz="1100" dirty="0"/>
              <a:t> &gt; </a:t>
            </a:r>
            <a:r>
              <a:rPr lang="en-US" sz="1100" b="1" dirty="0"/>
              <a:t>User Profiles </a:t>
            </a:r>
            <a:r>
              <a:rPr lang="en-US" sz="1100" dirty="0"/>
              <a:t>&gt; </a:t>
            </a:r>
            <a:r>
              <a:rPr lang="en-US" sz="1100" b="1" dirty="0"/>
              <a:t>Accountant</a:t>
            </a:r>
            <a:r>
              <a:rPr lang="en-US" sz="1100" dirty="0"/>
              <a:t> &gt; </a:t>
            </a:r>
            <a:r>
              <a:rPr lang="en-US" sz="1100" b="1" dirty="0"/>
              <a:t>View role center </a:t>
            </a:r>
            <a:r>
              <a:rPr lang="en-US" sz="1100" dirty="0"/>
              <a:t>&gt; </a:t>
            </a:r>
            <a:r>
              <a:rPr lang="en-US" sz="1100" b="1" dirty="0"/>
              <a:t>Site Actions </a:t>
            </a:r>
            <a:r>
              <a:rPr lang="en-US" sz="1100" dirty="0"/>
              <a:t>&gt; </a:t>
            </a:r>
            <a:r>
              <a:rPr lang="en-US" sz="1100" b="1" dirty="0"/>
              <a:t>Edit Page</a:t>
            </a:r>
          </a:p>
          <a:p>
            <a:endParaRPr lang="en-US" sz="1100" dirty="0"/>
          </a:p>
        </p:txBody>
      </p:sp>
      <p:sp>
        <p:nvSpPr>
          <p:cNvPr id="7" name="Text Placeholder 6"/>
          <p:cNvSpPr>
            <a:spLocks noGrp="1"/>
          </p:cNvSpPr>
          <p:nvPr>
            <p:ph type="body" sz="quarter" idx="14"/>
          </p:nvPr>
        </p:nvSpPr>
        <p:spPr/>
        <p:txBody>
          <a:bodyPr/>
          <a:lstStyle/>
          <a:p>
            <a:endParaRPr lang="en-US"/>
          </a:p>
        </p:txBody>
      </p:sp>
      <p:grpSp>
        <p:nvGrpSpPr>
          <p:cNvPr id="9" name="Group 8"/>
          <p:cNvGrpSpPr/>
          <p:nvPr/>
        </p:nvGrpSpPr>
        <p:grpSpPr>
          <a:xfrm>
            <a:off x="811982" y="2900003"/>
            <a:ext cx="4674418" cy="2074510"/>
            <a:chOff x="811982" y="2900003"/>
            <a:chExt cx="4674418" cy="2074510"/>
          </a:xfrm>
        </p:grpSpPr>
        <p:pic>
          <p:nvPicPr>
            <p:cNvPr id="6" name="Picture 5"/>
            <p:cNvPicPr>
              <a:picLocks noChangeAspect="1"/>
            </p:cNvPicPr>
            <p:nvPr/>
          </p:nvPicPr>
          <p:blipFill>
            <a:blip r:embed="rId3"/>
            <a:stretch>
              <a:fillRect/>
            </a:stretch>
          </p:blipFill>
          <p:spPr>
            <a:xfrm>
              <a:off x="811982" y="2900003"/>
              <a:ext cx="4674418" cy="2074510"/>
            </a:xfrm>
            <a:prstGeom prst="rect">
              <a:avLst/>
            </a:prstGeom>
          </p:spPr>
        </p:pic>
        <p:sp>
          <p:nvSpPr>
            <p:cNvPr id="8" name="Rectangle 7"/>
            <p:cNvSpPr/>
            <p:nvPr/>
          </p:nvSpPr>
          <p:spPr>
            <a:xfrm>
              <a:off x="2096659" y="3181350"/>
              <a:ext cx="3351641" cy="331504"/>
            </a:xfrm>
            <a:prstGeom prst="rect">
              <a:avLst/>
            </a:prstGeom>
            <a:no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n-US" dirty="0" err="1" smtClean="0">
                <a:solidFill>
                  <a:sysClr val="windowText" lastClr="000000"/>
                </a:solidFill>
              </a:endParaRPr>
            </a:p>
          </p:txBody>
        </p:sp>
      </p:grpSp>
      <p:grpSp>
        <p:nvGrpSpPr>
          <p:cNvPr id="11" name="Group 10"/>
          <p:cNvGrpSpPr/>
          <p:nvPr/>
        </p:nvGrpSpPr>
        <p:grpSpPr>
          <a:xfrm>
            <a:off x="5715000" y="949608"/>
            <a:ext cx="2786113" cy="2853175"/>
            <a:chOff x="5715000" y="949608"/>
            <a:chExt cx="2786113" cy="2853175"/>
          </a:xfrm>
        </p:grpSpPr>
        <p:pic>
          <p:nvPicPr>
            <p:cNvPr id="5" name="Picture 4"/>
            <p:cNvPicPr>
              <a:picLocks noChangeAspect="1"/>
            </p:cNvPicPr>
            <p:nvPr/>
          </p:nvPicPr>
          <p:blipFill>
            <a:blip r:embed="rId5"/>
            <a:stretch>
              <a:fillRect/>
            </a:stretch>
          </p:blipFill>
          <p:spPr>
            <a:xfrm>
              <a:off x="5715000" y="949608"/>
              <a:ext cx="2786113" cy="2853175"/>
            </a:xfrm>
            <a:prstGeom prst="rect">
              <a:avLst/>
            </a:prstGeom>
          </p:spPr>
        </p:pic>
        <p:sp>
          <p:nvSpPr>
            <p:cNvPr id="10" name="Rectangle 9"/>
            <p:cNvSpPr/>
            <p:nvPr/>
          </p:nvSpPr>
          <p:spPr>
            <a:xfrm>
              <a:off x="5806443" y="3526147"/>
              <a:ext cx="696775" cy="276636"/>
            </a:xfrm>
            <a:prstGeom prst="rect">
              <a:avLst/>
            </a:prstGeom>
            <a:no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4"/>
                </a:buBlip>
              </a:pPr>
              <a:endParaRPr lang="en-US" dirty="0" err="1" smtClean="0">
                <a:solidFill>
                  <a:sysClr val="windowText" lastClr="000000"/>
                </a:solidFill>
              </a:endParaRPr>
            </a:p>
          </p:txBody>
        </p:sp>
      </p:grpSp>
    </p:spTree>
    <p:extLst>
      <p:ext uri="{BB962C8B-B14F-4D97-AF65-F5344CB8AC3E}">
        <p14:creationId xmlns:p14="http://schemas.microsoft.com/office/powerpoint/2010/main" val="4257043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a:t>
            </a:r>
          </a:p>
        </p:txBody>
      </p:sp>
      <p:sp>
        <p:nvSpPr>
          <p:cNvPr id="3" name="Slide Number Placeholder 2"/>
          <p:cNvSpPr>
            <a:spLocks noGrp="1"/>
          </p:cNvSpPr>
          <p:nvPr>
            <p:ph type="sldNum" sz="quarter" idx="11"/>
          </p:nvPr>
        </p:nvSpPr>
        <p:spPr/>
        <p:txBody>
          <a:bodyPr/>
          <a:lstStyle/>
          <a:p>
            <a:fld id="{74A398B2-5A34-1A4A-811E-F4027282568C}" type="slidenum">
              <a:rPr lang="en-US" smtClean="0"/>
              <a:pPr/>
              <a:t>27</a:t>
            </a:fld>
            <a:endParaRPr lang="en-US"/>
          </a:p>
        </p:txBody>
      </p:sp>
      <p:sp>
        <p:nvSpPr>
          <p:cNvPr id="4" name="Content Placeholder 3"/>
          <p:cNvSpPr>
            <a:spLocks noGrp="1"/>
          </p:cNvSpPr>
          <p:nvPr>
            <p:ph sz="quarter" idx="13"/>
          </p:nvPr>
        </p:nvSpPr>
        <p:spPr/>
        <p:txBody>
          <a:bodyPr/>
          <a:lstStyle/>
          <a:p>
            <a:r>
              <a:rPr lang="en-US" dirty="0"/>
              <a:t>Reports are fully-integrated into the Microsoft Dynamics AX security system. </a:t>
            </a:r>
          </a:p>
          <a:p>
            <a:pPr lvl="0"/>
            <a:r>
              <a:rPr lang="en-US" dirty="0"/>
              <a:t>Microsoft Dynamics </a:t>
            </a:r>
            <a:r>
              <a:rPr lang="en-US" dirty="0" smtClean="0"/>
              <a:t>AX </a:t>
            </a:r>
            <a:r>
              <a:rPr lang="en-US" dirty="0"/>
              <a:t>tables, fields, and server methods secured at the server level. </a:t>
            </a:r>
          </a:p>
          <a:p>
            <a:pPr lvl="0"/>
            <a:r>
              <a:rPr lang="en-US" dirty="0"/>
              <a:t>Microsoft Dynamics </a:t>
            </a:r>
            <a:r>
              <a:rPr lang="en-US" dirty="0" smtClean="0"/>
              <a:t>AX </a:t>
            </a:r>
            <a:r>
              <a:rPr lang="en-US" dirty="0"/>
              <a:t>provides </a:t>
            </a:r>
            <a:r>
              <a:rPr lang="en-US" dirty="0" smtClean="0"/>
              <a:t>out-of-the-box </a:t>
            </a:r>
            <a:r>
              <a:rPr lang="en-US" dirty="0"/>
              <a:t>security tasks and role definitions for report menu items that are shipped with Microsoft Dynamics AX </a:t>
            </a:r>
            <a:r>
              <a:rPr lang="en-US" dirty="0" smtClean="0"/>
              <a:t>2012.</a:t>
            </a:r>
            <a:endParaRPr lang="en-US" dirty="0"/>
          </a:p>
          <a:p>
            <a:endParaRPr lang="en-US" dirty="0"/>
          </a:p>
        </p:txBody>
      </p:sp>
    </p:spTree>
    <p:extLst>
      <p:ext uri="{BB962C8B-B14F-4D97-AF65-F5344CB8AC3E}">
        <p14:creationId xmlns:p14="http://schemas.microsoft.com/office/powerpoint/2010/main" val="3312694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a:t>
            </a:r>
          </a:p>
        </p:txBody>
      </p:sp>
      <p:sp>
        <p:nvSpPr>
          <p:cNvPr id="3" name="Slide Number Placeholder 2"/>
          <p:cNvSpPr>
            <a:spLocks noGrp="1"/>
          </p:cNvSpPr>
          <p:nvPr>
            <p:ph type="sldNum" sz="quarter" idx="11"/>
          </p:nvPr>
        </p:nvSpPr>
        <p:spPr/>
        <p:txBody>
          <a:bodyPr/>
          <a:lstStyle/>
          <a:p>
            <a:fld id="{74A398B2-5A34-1A4A-811E-F4027282568C}" type="slidenum">
              <a:rPr lang="en-US" smtClean="0"/>
              <a:pPr/>
              <a:t>28</a:t>
            </a:fld>
            <a:endParaRPr lang="en-US"/>
          </a:p>
        </p:txBody>
      </p:sp>
      <p:sp>
        <p:nvSpPr>
          <p:cNvPr id="4" name="Content Placeholder 3"/>
          <p:cNvSpPr>
            <a:spLocks noGrp="1"/>
          </p:cNvSpPr>
          <p:nvPr>
            <p:ph sz="quarter" idx="13"/>
          </p:nvPr>
        </p:nvSpPr>
        <p:spPr/>
        <p:txBody>
          <a:bodyPr/>
          <a:lstStyle/>
          <a:p>
            <a:pPr marL="0" indent="0">
              <a:buNone/>
            </a:pPr>
            <a:r>
              <a:rPr lang="en-US" dirty="0"/>
              <a:t>To grant users access to reports, you must complete the following tasks: </a:t>
            </a:r>
          </a:p>
          <a:p>
            <a:pPr marL="0" indent="0">
              <a:buNone/>
            </a:pPr>
            <a:endParaRPr lang="en-US" dirty="0"/>
          </a:p>
          <a:p>
            <a:pPr lvl="1"/>
            <a:r>
              <a:rPr lang="en-US" dirty="0"/>
              <a:t>Configure role based security in Microsoft Dynamics AX. </a:t>
            </a:r>
          </a:p>
          <a:p>
            <a:pPr lvl="1"/>
            <a:r>
              <a:rPr lang="en-US" dirty="0"/>
              <a:t>If you are running Reporting Services in native mode, assign users to the </a:t>
            </a:r>
            <a:r>
              <a:rPr lang="en-US" b="1" dirty="0" err="1"/>
              <a:t>DynamicsAXBrowser</a:t>
            </a:r>
            <a:r>
              <a:rPr lang="en-US" dirty="0"/>
              <a:t> role on the Report Manager website.</a:t>
            </a:r>
          </a:p>
          <a:p>
            <a:pPr lvl="1"/>
            <a:r>
              <a:rPr lang="en-US" dirty="0"/>
              <a:t>If you are running Reporting Services in SharePoint integrated mode, grant users </a:t>
            </a:r>
            <a:r>
              <a:rPr lang="en-US" b="1" dirty="0"/>
              <a:t>Read</a:t>
            </a:r>
            <a:r>
              <a:rPr lang="en-US" dirty="0"/>
              <a:t> permission to the document library that stores the reports. </a:t>
            </a:r>
          </a:p>
          <a:p>
            <a:pPr lvl="1"/>
            <a:r>
              <a:rPr lang="en-US" dirty="0"/>
              <a:t>Assign users to roles in </a:t>
            </a:r>
            <a:r>
              <a:rPr lang="en-US" dirty="0" smtClean="0"/>
              <a:t>SQL </a:t>
            </a:r>
            <a:r>
              <a:rPr lang="en-US" dirty="0"/>
              <a:t>Server Analysis Services. </a:t>
            </a:r>
          </a:p>
          <a:p>
            <a:endParaRPr lang="en-US" dirty="0"/>
          </a:p>
        </p:txBody>
      </p:sp>
    </p:spTree>
    <p:extLst>
      <p:ext uri="{BB962C8B-B14F-4D97-AF65-F5344CB8AC3E}">
        <p14:creationId xmlns:p14="http://schemas.microsoft.com/office/powerpoint/2010/main" val="1656964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a:t>
            </a:r>
          </a:p>
        </p:txBody>
      </p:sp>
      <p:sp>
        <p:nvSpPr>
          <p:cNvPr id="3" name="Slide Number Placeholder 2"/>
          <p:cNvSpPr>
            <a:spLocks noGrp="1"/>
          </p:cNvSpPr>
          <p:nvPr>
            <p:ph type="sldNum" sz="quarter" idx="11"/>
          </p:nvPr>
        </p:nvSpPr>
        <p:spPr/>
        <p:txBody>
          <a:bodyPr/>
          <a:lstStyle/>
          <a:p>
            <a:fld id="{74A398B2-5A34-1A4A-811E-F4027282568C}" type="slidenum">
              <a:rPr lang="en-US" smtClean="0"/>
              <a:pPr/>
              <a:t>29</a:t>
            </a:fld>
            <a:endParaRPr lang="en-US"/>
          </a:p>
        </p:txBody>
      </p:sp>
      <p:sp>
        <p:nvSpPr>
          <p:cNvPr id="4" name="Content Placeholder 3"/>
          <p:cNvSpPr>
            <a:spLocks noGrp="1"/>
          </p:cNvSpPr>
          <p:nvPr>
            <p:ph sz="quarter" idx="13"/>
          </p:nvPr>
        </p:nvSpPr>
        <p:spPr/>
        <p:txBody>
          <a:bodyPr/>
          <a:lstStyle/>
          <a:p>
            <a:r>
              <a:rPr lang="en-US" dirty="0"/>
              <a:t>SSRS reports in </a:t>
            </a:r>
            <a:r>
              <a:rPr lang="en-US" dirty="0" smtClean="0"/>
              <a:t>Microsoft Dynamics AX </a:t>
            </a:r>
            <a:r>
              <a:rPr lang="en-US" dirty="0"/>
              <a:t>2009</a:t>
            </a:r>
          </a:p>
          <a:p>
            <a:pPr lvl="1"/>
            <a:r>
              <a:rPr lang="en-US" dirty="0"/>
              <a:t>Recommend not upgrading existing reports. </a:t>
            </a:r>
          </a:p>
          <a:p>
            <a:pPr lvl="1"/>
            <a:r>
              <a:rPr lang="en-US" dirty="0"/>
              <a:t>Use existing Microsoft Dynamics </a:t>
            </a:r>
            <a:r>
              <a:rPr lang="en-US" dirty="0" smtClean="0"/>
              <a:t>AX </a:t>
            </a:r>
            <a:r>
              <a:rPr lang="en-US" dirty="0"/>
              <a:t>2012 Reporting Services reports as a template and customize to meet your needs. </a:t>
            </a:r>
          </a:p>
          <a:p>
            <a:r>
              <a:rPr lang="en-US" dirty="0"/>
              <a:t>X++ reports in Microsoft Dynamics </a:t>
            </a:r>
            <a:r>
              <a:rPr lang="en-US" dirty="0" smtClean="0"/>
              <a:t>AX </a:t>
            </a:r>
            <a:r>
              <a:rPr lang="en-US" dirty="0"/>
              <a:t>2009</a:t>
            </a:r>
          </a:p>
          <a:p>
            <a:pPr lvl="1"/>
            <a:r>
              <a:rPr lang="en-US" dirty="0"/>
              <a:t>Recommend not upgrading existing reports.</a:t>
            </a:r>
          </a:p>
          <a:p>
            <a:pPr lvl="1"/>
            <a:r>
              <a:rPr lang="en-US" dirty="0"/>
              <a:t>Use the Report Data Provider approach to translate X++ business logic code in a class that can be used by SSRS reports. </a:t>
            </a:r>
          </a:p>
          <a:p>
            <a:endParaRPr lang="en-US" dirty="0"/>
          </a:p>
        </p:txBody>
      </p:sp>
    </p:spTree>
    <p:extLst>
      <p:ext uri="{BB962C8B-B14F-4D97-AF65-F5344CB8AC3E}">
        <p14:creationId xmlns:p14="http://schemas.microsoft.com/office/powerpoint/2010/main" val="543220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Students: </a:t>
            </a:r>
            <a:br>
              <a:rPr lang="en-US" smtClean="0"/>
            </a:br>
            <a:r>
              <a:rPr lang="en-US" smtClean="0"/>
              <a:t/>
            </a:r>
            <a:br>
              <a:rPr lang="en-US" smtClean="0"/>
            </a:br>
            <a:r>
              <a:rPr lang="en-US" smtClean="0"/>
              <a:t>How to View this Presentation</a:t>
            </a:r>
            <a:endParaRPr lang="en-US" dirty="0"/>
          </a:p>
        </p:txBody>
      </p:sp>
      <p:sp>
        <p:nvSpPr>
          <p:cNvPr id="4" name="Slide Number Placeholder 3"/>
          <p:cNvSpPr>
            <a:spLocks noGrp="1"/>
          </p:cNvSpPr>
          <p:nvPr>
            <p:ph type="sldNum" sz="quarter" idx="11"/>
          </p:nvPr>
        </p:nvSpPr>
        <p:spPr/>
        <p:txBody>
          <a:bodyPr/>
          <a:lstStyle/>
          <a:p>
            <a:fld id="{74A398B2-5A34-1A4A-811E-F4027282568C}" type="slidenum">
              <a:rPr lang="en-US" smtClean="0"/>
              <a:pPr/>
              <a:t>3</a:t>
            </a:fld>
            <a:endParaRPr lang="en-US" dirty="0"/>
          </a:p>
        </p:txBody>
      </p:sp>
      <p:sp>
        <p:nvSpPr>
          <p:cNvPr id="9" name="Content Placeholder 8"/>
          <p:cNvSpPr>
            <a:spLocks noGrp="1"/>
          </p:cNvSpPr>
          <p:nvPr>
            <p:ph sz="quarter" idx="13"/>
          </p:nvPr>
        </p:nvSpPr>
        <p:spPr/>
        <p:txBody>
          <a:bodyPr/>
          <a:lstStyle/>
          <a:p>
            <a:r>
              <a:rPr lang="en-US" dirty="0" smtClean="0"/>
              <a:t>Switch to Notes Page view</a:t>
            </a:r>
          </a:p>
          <a:p>
            <a:pPr lvl="1"/>
            <a:r>
              <a:rPr lang="en-US" dirty="0" smtClean="0"/>
              <a:t>Click View on the ribbon and select Notes Page</a:t>
            </a:r>
          </a:p>
          <a:p>
            <a:pPr lvl="1"/>
            <a:r>
              <a:rPr lang="en-US" dirty="0" smtClean="0"/>
              <a:t>Use page up or page down to navigate</a:t>
            </a:r>
          </a:p>
          <a:p>
            <a:pPr lvl="1"/>
            <a:r>
              <a:rPr lang="en-US" dirty="0" smtClean="0"/>
              <a:t>Zoom in or out as needed</a:t>
            </a:r>
          </a:p>
          <a:p>
            <a:r>
              <a:rPr lang="en-US" dirty="0" smtClean="0"/>
              <a:t>Most slides will have supporting text that you can view now or after the delivery</a:t>
            </a:r>
          </a:p>
          <a:p>
            <a:r>
              <a:rPr lang="en-US" dirty="0" smtClean="0"/>
              <a:t>Add notes to your copy of the presentation if you want to</a:t>
            </a:r>
          </a:p>
          <a:p>
            <a:pPr marL="0" indent="0">
              <a:buNone/>
            </a:pPr>
            <a:r>
              <a:rPr lang="en-US" dirty="0" smtClean="0"/>
              <a:t>You take the presentation files home with you.</a:t>
            </a:r>
          </a:p>
          <a:p>
            <a:endParaRPr lang="en-US" dirty="0"/>
          </a:p>
        </p:txBody>
      </p:sp>
    </p:spTree>
    <p:extLst>
      <p:ext uri="{BB962C8B-B14F-4D97-AF65-F5344CB8AC3E}">
        <p14:creationId xmlns:p14="http://schemas.microsoft.com/office/powerpoint/2010/main" val="24569053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Your Knowledge</a:t>
            </a:r>
          </a:p>
        </p:txBody>
      </p:sp>
      <p:sp>
        <p:nvSpPr>
          <p:cNvPr id="3" name="Slide Number Placeholder 2"/>
          <p:cNvSpPr>
            <a:spLocks noGrp="1"/>
          </p:cNvSpPr>
          <p:nvPr>
            <p:ph type="sldNum" sz="quarter" idx="11"/>
          </p:nvPr>
        </p:nvSpPr>
        <p:spPr/>
        <p:txBody>
          <a:bodyPr/>
          <a:lstStyle/>
          <a:p>
            <a:fld id="{74A398B2-5A34-1A4A-811E-F4027282568C}" type="slidenum">
              <a:rPr lang="en-US" smtClean="0"/>
              <a:pPr/>
              <a:t>30</a:t>
            </a:fld>
            <a:endParaRPr lang="en-US"/>
          </a:p>
        </p:txBody>
      </p:sp>
      <p:sp>
        <p:nvSpPr>
          <p:cNvPr id="4" name="Content Placeholder 3"/>
          <p:cNvSpPr>
            <a:spLocks noGrp="1"/>
          </p:cNvSpPr>
          <p:nvPr>
            <p:ph sz="quarter" idx="13"/>
          </p:nvPr>
        </p:nvSpPr>
        <p:spPr/>
        <p:txBody>
          <a:bodyPr/>
          <a:lstStyle/>
          <a:p>
            <a:r>
              <a:rPr lang="en-US" dirty="0"/>
              <a:t>The class will complete this section</a:t>
            </a:r>
          </a:p>
          <a:p>
            <a:endParaRPr lang="en-US" dirty="0"/>
          </a:p>
        </p:txBody>
      </p:sp>
    </p:spTree>
    <p:extLst>
      <p:ext uri="{BB962C8B-B14F-4D97-AF65-F5344CB8AC3E}">
        <p14:creationId xmlns:p14="http://schemas.microsoft.com/office/powerpoint/2010/main" val="28793178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Review</a:t>
            </a:r>
          </a:p>
        </p:txBody>
      </p:sp>
      <p:sp>
        <p:nvSpPr>
          <p:cNvPr id="3" name="Slide Number Placeholder 2"/>
          <p:cNvSpPr>
            <a:spLocks noGrp="1"/>
          </p:cNvSpPr>
          <p:nvPr>
            <p:ph type="sldNum" sz="quarter" idx="11"/>
          </p:nvPr>
        </p:nvSpPr>
        <p:spPr/>
        <p:txBody>
          <a:bodyPr/>
          <a:lstStyle/>
          <a:p>
            <a:fld id="{74A398B2-5A34-1A4A-811E-F4027282568C}" type="slidenum">
              <a:rPr lang="en-US" smtClean="0"/>
              <a:pPr/>
              <a:t>31</a:t>
            </a:fld>
            <a:endParaRPr lang="en-US"/>
          </a:p>
        </p:txBody>
      </p:sp>
      <p:sp>
        <p:nvSpPr>
          <p:cNvPr id="4" name="Content Placeholder 3"/>
          <p:cNvSpPr>
            <a:spLocks noGrp="1"/>
          </p:cNvSpPr>
          <p:nvPr>
            <p:ph sz="quarter" idx="13"/>
          </p:nvPr>
        </p:nvSpPr>
        <p:spPr/>
        <p:txBody>
          <a:bodyPr/>
          <a:lstStyle/>
          <a:p>
            <a:pPr marL="342900" lvl="0" indent="-342900">
              <a:buFont typeface="+mj-lt"/>
              <a:buAutoNum type="arabicPeriod"/>
            </a:pPr>
            <a:r>
              <a:rPr lang="en-US" dirty="0" smtClean="0"/>
              <a:t>Which </a:t>
            </a:r>
            <a:r>
              <a:rPr lang="en-US" dirty="0"/>
              <a:t>tool is used to deploy reports in Microsoft Dynamics AX 2012?</a:t>
            </a:r>
          </a:p>
          <a:p>
            <a:pPr marL="400050" lvl="1" indent="0">
              <a:buNone/>
            </a:pPr>
            <a:r>
              <a:rPr lang="en-US" dirty="0"/>
              <a:t>( ) Microsoft Dynamics AX 2012 Reporting Project Deployment form</a:t>
            </a:r>
          </a:p>
          <a:p>
            <a:pPr marL="400050" lvl="1" indent="0">
              <a:buNone/>
            </a:pPr>
            <a:r>
              <a:rPr lang="en-US" dirty="0"/>
              <a:t>( ) Command prompt</a:t>
            </a:r>
          </a:p>
          <a:p>
            <a:pPr marL="400050" lvl="1" indent="0">
              <a:buNone/>
            </a:pPr>
            <a:r>
              <a:rPr lang="en-US" dirty="0"/>
              <a:t>( ) </a:t>
            </a:r>
            <a:r>
              <a:rPr lang="en-US" dirty="0" smtClean="0"/>
              <a:t>Windows PowerShell</a:t>
            </a:r>
            <a:endParaRPr lang="en-US" dirty="0"/>
          </a:p>
          <a:p>
            <a:pPr marL="400050" lvl="1" indent="0">
              <a:buNone/>
            </a:pPr>
            <a:r>
              <a:rPr lang="en-US" dirty="0"/>
              <a:t>( ) None of the above</a:t>
            </a:r>
          </a:p>
          <a:p>
            <a:pPr marL="342900" lvl="0" indent="-342900">
              <a:buFont typeface="+mj-lt"/>
              <a:buAutoNum type="arabicPeriod"/>
            </a:pPr>
            <a:endParaRPr lang="en-US" dirty="0"/>
          </a:p>
          <a:p>
            <a:pPr marL="342900" lvl="0" indent="-342900">
              <a:buFont typeface="+mj-lt"/>
              <a:buAutoNum type="arabicPeriod"/>
            </a:pPr>
            <a:r>
              <a:rPr lang="en-US" dirty="0" smtClean="0"/>
              <a:t>Which </a:t>
            </a:r>
            <a:r>
              <a:rPr lang="en-US" dirty="0"/>
              <a:t>technology is used to access report data in Microsoft Dynamics AX 2012 SSRS reports?</a:t>
            </a:r>
          </a:p>
          <a:p>
            <a:pPr marL="400050" lvl="1" indent="0">
              <a:buNone/>
            </a:pPr>
            <a:r>
              <a:rPr lang="en-US" dirty="0"/>
              <a:t>( ) Microsoft Dynamics AX 2012 Business Connector .</a:t>
            </a:r>
            <a:r>
              <a:rPr lang="en-US" dirty="0" smtClean="0"/>
              <a:t>NET</a:t>
            </a:r>
            <a:endParaRPr lang="en-US" dirty="0"/>
          </a:p>
          <a:p>
            <a:pPr marL="400050" lvl="1" indent="0">
              <a:buNone/>
            </a:pPr>
            <a:r>
              <a:rPr lang="en-US" dirty="0"/>
              <a:t>( ) Services</a:t>
            </a:r>
          </a:p>
          <a:p>
            <a:pPr marL="400050" lvl="1" indent="0">
              <a:buNone/>
            </a:pPr>
            <a:r>
              <a:rPr lang="en-US" dirty="0"/>
              <a:t>( ) </a:t>
            </a:r>
            <a:r>
              <a:rPr lang="en-US" dirty="0" smtClean="0"/>
              <a:t>Windows PowerShell</a:t>
            </a:r>
            <a:endParaRPr lang="en-US" dirty="0"/>
          </a:p>
          <a:p>
            <a:pPr marL="400050" lvl="1" indent="0">
              <a:buNone/>
            </a:pPr>
            <a:r>
              <a:rPr lang="en-US" dirty="0"/>
              <a:t>( ) Direct </a:t>
            </a:r>
            <a:r>
              <a:rPr lang="en-US" dirty="0" smtClean="0"/>
              <a:t>SQL Server</a:t>
            </a:r>
            <a:endParaRPr lang="en-US" dirty="0"/>
          </a:p>
          <a:p>
            <a:endParaRPr lang="en-US" dirty="0"/>
          </a:p>
        </p:txBody>
      </p:sp>
    </p:spTree>
    <p:extLst>
      <p:ext uri="{BB962C8B-B14F-4D97-AF65-F5344CB8AC3E}">
        <p14:creationId xmlns:p14="http://schemas.microsoft.com/office/powerpoint/2010/main" val="37710681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Review</a:t>
            </a:r>
          </a:p>
        </p:txBody>
      </p:sp>
      <p:sp>
        <p:nvSpPr>
          <p:cNvPr id="3" name="Slide Number Placeholder 2"/>
          <p:cNvSpPr>
            <a:spLocks noGrp="1"/>
          </p:cNvSpPr>
          <p:nvPr>
            <p:ph type="sldNum" sz="quarter" idx="11"/>
          </p:nvPr>
        </p:nvSpPr>
        <p:spPr/>
        <p:txBody>
          <a:bodyPr/>
          <a:lstStyle/>
          <a:p>
            <a:fld id="{74A398B2-5A34-1A4A-811E-F4027282568C}" type="slidenum">
              <a:rPr lang="en-US" smtClean="0"/>
              <a:pPr/>
              <a:t>32</a:t>
            </a:fld>
            <a:endParaRPr lang="en-US"/>
          </a:p>
        </p:txBody>
      </p:sp>
      <p:sp>
        <p:nvSpPr>
          <p:cNvPr id="4" name="Content Placeholder 3"/>
          <p:cNvSpPr>
            <a:spLocks noGrp="1"/>
          </p:cNvSpPr>
          <p:nvPr>
            <p:ph sz="quarter" idx="13"/>
          </p:nvPr>
        </p:nvSpPr>
        <p:spPr/>
        <p:txBody>
          <a:bodyPr/>
          <a:lstStyle/>
          <a:p>
            <a:pPr marL="0" lvl="0" indent="0">
              <a:buNone/>
            </a:pPr>
            <a:r>
              <a:rPr lang="en-US" dirty="0"/>
              <a:t>Put the following steps in order:</a:t>
            </a:r>
          </a:p>
          <a:p>
            <a:pPr marL="400050" lvl="1" indent="0">
              <a:buNone/>
            </a:pPr>
            <a:r>
              <a:rPr lang="en-US" dirty="0"/>
              <a:t>_____: A user requests a report. </a:t>
            </a:r>
          </a:p>
          <a:p>
            <a:pPr marL="400050" lvl="1" indent="0">
              <a:buNone/>
            </a:pPr>
            <a:r>
              <a:rPr lang="en-US" dirty="0"/>
              <a:t>_____: The report is displayed to the user.</a:t>
            </a:r>
          </a:p>
          <a:p>
            <a:pPr marL="400050" lvl="1" indent="0">
              <a:buNone/>
            </a:pPr>
            <a:r>
              <a:rPr lang="en-US" dirty="0"/>
              <a:t>_____: The AOS </a:t>
            </a:r>
            <a:r>
              <a:rPr lang="en-US" dirty="0" smtClean="0"/>
              <a:t>receives </a:t>
            </a:r>
            <a:r>
              <a:rPr lang="en-US" dirty="0"/>
              <a:t>the request and sends the report data back to Reporting Services.</a:t>
            </a:r>
          </a:p>
          <a:p>
            <a:pPr marL="400050" lvl="1" indent="0">
              <a:buNone/>
            </a:pPr>
            <a:r>
              <a:rPr lang="en-US" dirty="0"/>
              <a:t>_____: Reporting Services receives the request and asks the AOS for the report data.</a:t>
            </a:r>
          </a:p>
          <a:p>
            <a:pPr marL="400050" lvl="1" indent="0">
              <a:buNone/>
            </a:pPr>
            <a:r>
              <a:rPr lang="en-US" dirty="0"/>
              <a:t>_____: Reporting Services renders the report and sends it to the Microsoft Dynamics AX client.</a:t>
            </a:r>
          </a:p>
          <a:p>
            <a:endParaRPr lang="en-US" dirty="0"/>
          </a:p>
        </p:txBody>
      </p:sp>
    </p:spTree>
    <p:extLst>
      <p:ext uri="{BB962C8B-B14F-4D97-AF65-F5344CB8AC3E}">
        <p14:creationId xmlns:p14="http://schemas.microsoft.com/office/powerpoint/2010/main" val="11462736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Review</a:t>
            </a:r>
          </a:p>
        </p:txBody>
      </p:sp>
      <p:sp>
        <p:nvSpPr>
          <p:cNvPr id="3" name="Slide Number Placeholder 2"/>
          <p:cNvSpPr>
            <a:spLocks noGrp="1"/>
          </p:cNvSpPr>
          <p:nvPr>
            <p:ph type="sldNum" sz="quarter" idx="11"/>
          </p:nvPr>
        </p:nvSpPr>
        <p:spPr/>
        <p:txBody>
          <a:bodyPr/>
          <a:lstStyle/>
          <a:p>
            <a:fld id="{74A398B2-5A34-1A4A-811E-F4027282568C}" type="slidenum">
              <a:rPr lang="en-US" smtClean="0"/>
              <a:pPr/>
              <a:t>33</a:t>
            </a:fld>
            <a:endParaRPr lang="en-US"/>
          </a:p>
        </p:txBody>
      </p:sp>
      <p:sp>
        <p:nvSpPr>
          <p:cNvPr id="4" name="Content Placeholder 3"/>
          <p:cNvSpPr>
            <a:spLocks noGrp="1"/>
          </p:cNvSpPr>
          <p:nvPr>
            <p:ph sz="quarter" idx="13"/>
          </p:nvPr>
        </p:nvSpPr>
        <p:spPr/>
        <p:txBody>
          <a:bodyPr/>
          <a:lstStyle/>
          <a:p>
            <a:pPr marL="342900" lvl="0" indent="-342900">
              <a:buFont typeface="+mj-lt"/>
              <a:buAutoNum type="arabicPeriod"/>
            </a:pPr>
            <a:r>
              <a:rPr lang="en-US" dirty="0"/>
              <a:t>Which of the following statements are true about failover clusters?</a:t>
            </a:r>
          </a:p>
          <a:p>
            <a:pPr marL="400050" lvl="1" indent="0">
              <a:buNone/>
            </a:pPr>
            <a:r>
              <a:rPr lang="en-US" dirty="0"/>
              <a:t>( ) Failover clustering is not supported for the report server database.</a:t>
            </a:r>
          </a:p>
          <a:p>
            <a:pPr marL="400050" lvl="1" indent="0">
              <a:buNone/>
            </a:pPr>
            <a:r>
              <a:rPr lang="en-US" dirty="0"/>
              <a:t>( ) Failover clustering is supported only for the report server database.</a:t>
            </a:r>
          </a:p>
          <a:p>
            <a:pPr marL="400050" lvl="1" indent="0">
              <a:buNone/>
            </a:pPr>
            <a:r>
              <a:rPr lang="en-US" dirty="0"/>
              <a:t>( ) Failover clustering is supported only for the Reporting Services Windows service.</a:t>
            </a:r>
          </a:p>
          <a:p>
            <a:pPr marL="400050" lvl="1" indent="0">
              <a:buNone/>
            </a:pPr>
            <a:r>
              <a:rPr lang="en-US" dirty="0"/>
              <a:t>( ) Failover clustering is supported for the report server database and for the Reporting Services Windows service.</a:t>
            </a:r>
          </a:p>
          <a:p>
            <a:pPr marL="342900" lvl="0" indent="-342900">
              <a:buFont typeface="+mj-lt"/>
              <a:buAutoNum type="arabicPeriod"/>
            </a:pPr>
            <a:r>
              <a:rPr lang="en-US" dirty="0"/>
              <a:t>What steps will the </a:t>
            </a:r>
            <a:r>
              <a:rPr lang="en-US" dirty="0" smtClean="0"/>
              <a:t>Microsoft Dynamics AX Setup </a:t>
            </a:r>
            <a:r>
              <a:rPr lang="en-US" dirty="0"/>
              <a:t>wizard follow when you install business intelligence components? (Select all that </a:t>
            </a:r>
            <a:r>
              <a:rPr lang="en-US" dirty="0" smtClean="0"/>
              <a:t>apply.)</a:t>
            </a:r>
            <a:endParaRPr lang="en-US" dirty="0"/>
          </a:p>
          <a:p>
            <a:pPr marL="400050" lvl="1" indent="0">
              <a:buNone/>
            </a:pPr>
            <a:r>
              <a:rPr lang="en-US" dirty="0"/>
              <a:t>( ) Verify that prerequisite software has been installed on your server.</a:t>
            </a:r>
          </a:p>
          <a:p>
            <a:pPr marL="400050" lvl="1" indent="0">
              <a:buNone/>
            </a:pPr>
            <a:r>
              <a:rPr lang="en-US" dirty="0"/>
              <a:t>( ) Prompt you to select a SQL Server Analysis Services instance.</a:t>
            </a:r>
          </a:p>
          <a:p>
            <a:pPr marL="400050" lvl="1" indent="0">
              <a:buNone/>
            </a:pPr>
            <a:r>
              <a:rPr lang="en-US" dirty="0"/>
              <a:t>( ) Install Microsoft Dynamics AX 2012 Reporting Extensions. </a:t>
            </a:r>
          </a:p>
          <a:p>
            <a:pPr marL="400050" lvl="1" indent="0">
              <a:buNone/>
            </a:pPr>
            <a:r>
              <a:rPr lang="en-US" dirty="0"/>
              <a:t>( ) Prompt you to select a SQL Server Reporting Services instance. </a:t>
            </a:r>
          </a:p>
          <a:p>
            <a:endParaRPr lang="en-US" dirty="0"/>
          </a:p>
        </p:txBody>
      </p:sp>
    </p:spTree>
    <p:extLst>
      <p:ext uri="{BB962C8B-B14F-4D97-AF65-F5344CB8AC3E}">
        <p14:creationId xmlns:p14="http://schemas.microsoft.com/office/powerpoint/2010/main" val="6770668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Review (Answers)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34</a:t>
            </a:fld>
            <a:endParaRPr lang="en-US"/>
          </a:p>
        </p:txBody>
      </p:sp>
      <p:sp>
        <p:nvSpPr>
          <p:cNvPr id="4" name="Content Placeholder 3"/>
          <p:cNvSpPr>
            <a:spLocks noGrp="1"/>
          </p:cNvSpPr>
          <p:nvPr>
            <p:ph sz="quarter" idx="13"/>
          </p:nvPr>
        </p:nvSpPr>
        <p:spPr/>
        <p:txBody>
          <a:bodyPr/>
          <a:lstStyle/>
          <a:p>
            <a:pPr marL="342900" lvl="0" indent="-342900">
              <a:buFont typeface="+mj-lt"/>
              <a:buAutoNum type="arabicPeriod"/>
            </a:pPr>
            <a:r>
              <a:rPr lang="en-US" dirty="0" smtClean="0"/>
              <a:t>Which </a:t>
            </a:r>
            <a:r>
              <a:rPr lang="en-US" dirty="0"/>
              <a:t>tool is used to deploy reports in Microsoft Dynamics AX 2012?</a:t>
            </a:r>
          </a:p>
          <a:p>
            <a:pPr marL="400050" lvl="1" indent="0">
              <a:buNone/>
            </a:pPr>
            <a:r>
              <a:rPr lang="en-US" dirty="0"/>
              <a:t>( ) Microsoft Dynamics AX 2012 Reporting Project Deployment form</a:t>
            </a:r>
          </a:p>
          <a:p>
            <a:pPr marL="400050" lvl="1" indent="0">
              <a:buNone/>
            </a:pPr>
            <a:r>
              <a:rPr lang="en-US" dirty="0"/>
              <a:t>( ) Command prompt</a:t>
            </a:r>
          </a:p>
          <a:p>
            <a:pPr marL="400050" lvl="1" indent="0">
              <a:buNone/>
            </a:pPr>
            <a:r>
              <a:rPr lang="en-US" dirty="0"/>
              <a:t>(x) </a:t>
            </a:r>
            <a:r>
              <a:rPr lang="en-US" dirty="0" smtClean="0"/>
              <a:t>Windows PowerShell</a:t>
            </a:r>
            <a:endParaRPr lang="en-US" dirty="0"/>
          </a:p>
          <a:p>
            <a:pPr marL="400050" lvl="1" indent="0">
              <a:buNone/>
            </a:pPr>
            <a:r>
              <a:rPr lang="en-US" dirty="0"/>
              <a:t>( ) None of the above</a:t>
            </a:r>
          </a:p>
          <a:p>
            <a:pPr marL="342900" lvl="0" indent="-342900">
              <a:buFont typeface="+mj-lt"/>
              <a:buAutoNum type="arabicPeriod"/>
            </a:pPr>
            <a:endParaRPr lang="en-US" dirty="0"/>
          </a:p>
          <a:p>
            <a:pPr marL="342900" lvl="0" indent="-342900">
              <a:buFont typeface="+mj-lt"/>
              <a:buAutoNum type="arabicPeriod"/>
            </a:pPr>
            <a:r>
              <a:rPr lang="en-US" dirty="0" smtClean="0"/>
              <a:t>Which </a:t>
            </a:r>
            <a:r>
              <a:rPr lang="en-US" dirty="0"/>
              <a:t>technology is used to access report data in Microsoft Dynamics AX 2012 SSRS reports?</a:t>
            </a:r>
          </a:p>
          <a:p>
            <a:pPr marL="400050" lvl="1" indent="0">
              <a:buNone/>
            </a:pPr>
            <a:r>
              <a:rPr lang="en-US" dirty="0"/>
              <a:t>( ) Microsoft Dynamics AX 2012 .NET Business Connector</a:t>
            </a:r>
          </a:p>
          <a:p>
            <a:pPr marL="400050" lvl="1" indent="0">
              <a:buNone/>
            </a:pPr>
            <a:r>
              <a:rPr lang="en-US" dirty="0"/>
              <a:t>(x) Services</a:t>
            </a:r>
          </a:p>
          <a:p>
            <a:pPr marL="400050" lvl="1" indent="0">
              <a:buNone/>
            </a:pPr>
            <a:r>
              <a:rPr lang="en-US" dirty="0"/>
              <a:t>( ) </a:t>
            </a:r>
            <a:r>
              <a:rPr lang="en-US" dirty="0" smtClean="0"/>
              <a:t>Windows PowerShell</a:t>
            </a:r>
            <a:endParaRPr lang="en-US" dirty="0"/>
          </a:p>
          <a:p>
            <a:pPr marL="400050" lvl="1" indent="0">
              <a:buNone/>
            </a:pPr>
            <a:r>
              <a:rPr lang="en-US" dirty="0"/>
              <a:t>( ) Direct </a:t>
            </a:r>
            <a:r>
              <a:rPr lang="en-US" dirty="0" smtClean="0"/>
              <a:t>SQL Server</a:t>
            </a:r>
            <a:endParaRPr lang="en-US" dirty="0"/>
          </a:p>
          <a:p>
            <a:endParaRPr lang="en-US" dirty="0"/>
          </a:p>
        </p:txBody>
      </p:sp>
    </p:spTree>
    <p:extLst>
      <p:ext uri="{BB962C8B-B14F-4D97-AF65-F5344CB8AC3E}">
        <p14:creationId xmlns:p14="http://schemas.microsoft.com/office/powerpoint/2010/main" val="4141634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Review (Answers)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35</a:t>
            </a:fld>
            <a:endParaRPr lang="en-US"/>
          </a:p>
        </p:txBody>
      </p:sp>
      <p:sp>
        <p:nvSpPr>
          <p:cNvPr id="4" name="Content Placeholder 3"/>
          <p:cNvSpPr>
            <a:spLocks noGrp="1"/>
          </p:cNvSpPr>
          <p:nvPr>
            <p:ph sz="quarter" idx="13"/>
          </p:nvPr>
        </p:nvSpPr>
        <p:spPr/>
        <p:txBody>
          <a:bodyPr/>
          <a:lstStyle/>
          <a:p>
            <a:pPr marL="0" lvl="0" indent="0">
              <a:buNone/>
            </a:pPr>
            <a:r>
              <a:rPr lang="en-US" dirty="0"/>
              <a:t>Put the following steps in order:</a:t>
            </a:r>
          </a:p>
          <a:p>
            <a:pPr marL="400050" lvl="1" indent="0">
              <a:buNone/>
            </a:pPr>
            <a:r>
              <a:rPr lang="en-US" dirty="0"/>
              <a:t>___1__: A user requests a report. </a:t>
            </a:r>
          </a:p>
          <a:p>
            <a:pPr marL="400050" lvl="1" indent="0">
              <a:buNone/>
            </a:pPr>
            <a:r>
              <a:rPr lang="en-US" dirty="0"/>
              <a:t>___5__: The report is displayed to the user.</a:t>
            </a:r>
          </a:p>
          <a:p>
            <a:pPr marL="400050" lvl="1" indent="0">
              <a:buNone/>
            </a:pPr>
            <a:r>
              <a:rPr lang="en-US" dirty="0"/>
              <a:t>___3__: The AOS </a:t>
            </a:r>
            <a:r>
              <a:rPr lang="en-US" dirty="0" smtClean="0"/>
              <a:t>receives </a:t>
            </a:r>
            <a:r>
              <a:rPr lang="en-US" dirty="0"/>
              <a:t>the request and sends the report data back to Reporting Services.</a:t>
            </a:r>
          </a:p>
          <a:p>
            <a:pPr marL="400050" lvl="1" indent="0">
              <a:buNone/>
            </a:pPr>
            <a:r>
              <a:rPr lang="en-US" dirty="0"/>
              <a:t>___2__: Reporting Services receives the request and asks the AOS for the report data.</a:t>
            </a:r>
          </a:p>
          <a:p>
            <a:pPr marL="400050" lvl="1" indent="0">
              <a:buNone/>
            </a:pPr>
            <a:r>
              <a:rPr lang="en-US" dirty="0"/>
              <a:t>___4__: Reporting Services renders the report and sends it to the Microsoft Dynamics AX client.</a:t>
            </a:r>
          </a:p>
          <a:p>
            <a:endParaRPr lang="en-US" dirty="0"/>
          </a:p>
        </p:txBody>
      </p:sp>
    </p:spTree>
    <p:extLst>
      <p:ext uri="{BB962C8B-B14F-4D97-AF65-F5344CB8AC3E}">
        <p14:creationId xmlns:p14="http://schemas.microsoft.com/office/powerpoint/2010/main" val="727021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Review (Answers)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36</a:t>
            </a:fld>
            <a:endParaRPr lang="en-US"/>
          </a:p>
        </p:txBody>
      </p:sp>
      <p:sp>
        <p:nvSpPr>
          <p:cNvPr id="4" name="Content Placeholder 3"/>
          <p:cNvSpPr>
            <a:spLocks noGrp="1"/>
          </p:cNvSpPr>
          <p:nvPr>
            <p:ph sz="quarter" idx="13"/>
          </p:nvPr>
        </p:nvSpPr>
        <p:spPr/>
        <p:txBody>
          <a:bodyPr>
            <a:normAutofit lnSpcReduction="10000"/>
          </a:bodyPr>
          <a:lstStyle/>
          <a:p>
            <a:pPr marL="342900" lvl="0" indent="-342900">
              <a:buFont typeface="+mj-lt"/>
              <a:buAutoNum type="arabicPeriod"/>
            </a:pPr>
            <a:r>
              <a:rPr lang="en-US" dirty="0"/>
              <a:t>Which of the following statements are true about failover clusters?</a:t>
            </a:r>
          </a:p>
          <a:p>
            <a:pPr marL="400050" lvl="1" indent="0">
              <a:buNone/>
            </a:pPr>
            <a:r>
              <a:rPr lang="en-US" dirty="0"/>
              <a:t>( ) Failover clustering is not supported for the report server database.</a:t>
            </a:r>
          </a:p>
          <a:p>
            <a:pPr marL="400050" lvl="1" indent="0">
              <a:buNone/>
            </a:pPr>
            <a:r>
              <a:rPr lang="en-US" dirty="0"/>
              <a:t>(x) Failover clustering is supported only for the report server database.</a:t>
            </a:r>
          </a:p>
          <a:p>
            <a:pPr marL="400050" lvl="1" indent="0">
              <a:buNone/>
            </a:pPr>
            <a:r>
              <a:rPr lang="en-US" dirty="0"/>
              <a:t>( ) Failover clustering is supported only for the Reporting Services Windows service.</a:t>
            </a:r>
          </a:p>
          <a:p>
            <a:pPr marL="400050" lvl="1" indent="0">
              <a:buNone/>
            </a:pPr>
            <a:r>
              <a:rPr lang="en-US" dirty="0"/>
              <a:t>( ) Failover clustering is supported for the report server database and for the Reporting Services Windows service.</a:t>
            </a:r>
          </a:p>
          <a:p>
            <a:pPr marL="342900" lvl="0" indent="-342900">
              <a:buFont typeface="+mj-lt"/>
              <a:buAutoNum type="arabicPeriod"/>
            </a:pPr>
            <a:r>
              <a:rPr lang="en-US" dirty="0"/>
              <a:t>What steps will the Microsoft Dynamics </a:t>
            </a:r>
            <a:r>
              <a:rPr lang="en-US" dirty="0" smtClean="0"/>
              <a:t>AX Setup </a:t>
            </a:r>
            <a:r>
              <a:rPr lang="en-US" dirty="0"/>
              <a:t>wizard follow when you install Reporting Services extensions? (Select all that </a:t>
            </a:r>
            <a:r>
              <a:rPr lang="en-US" dirty="0" smtClean="0"/>
              <a:t>apply.)</a:t>
            </a:r>
            <a:endParaRPr lang="en-US" dirty="0"/>
          </a:p>
          <a:p>
            <a:pPr marL="400050" lvl="1" indent="0">
              <a:buNone/>
            </a:pPr>
            <a:r>
              <a:rPr lang="en-US" dirty="0"/>
              <a:t>(x) Verify that prerequisite software has been installed on your server.</a:t>
            </a:r>
          </a:p>
          <a:p>
            <a:pPr marL="400050" lvl="1" indent="0">
              <a:buNone/>
            </a:pPr>
            <a:r>
              <a:rPr lang="en-US" dirty="0"/>
              <a:t>( ) Prompt you to select a SQL Server Analysis Services instance.</a:t>
            </a:r>
          </a:p>
          <a:p>
            <a:pPr marL="400050" lvl="1" indent="0">
              <a:buNone/>
            </a:pPr>
            <a:r>
              <a:rPr lang="en-US" dirty="0"/>
              <a:t>(x) Install Microsoft Dynamics AX 2012 Reporting Extensions. </a:t>
            </a:r>
          </a:p>
          <a:p>
            <a:pPr marL="400050" lvl="1" indent="0">
              <a:buNone/>
            </a:pPr>
            <a:r>
              <a:rPr lang="en-US" dirty="0"/>
              <a:t>(x) Prompt you to select a SQL Server Reporting Services instance. </a:t>
            </a:r>
          </a:p>
          <a:p>
            <a:endParaRPr lang="en-US" dirty="0"/>
          </a:p>
        </p:txBody>
      </p:sp>
    </p:spTree>
    <p:extLst>
      <p:ext uri="{BB962C8B-B14F-4D97-AF65-F5344CB8AC3E}">
        <p14:creationId xmlns:p14="http://schemas.microsoft.com/office/powerpoint/2010/main" val="1459536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Slide Number Placeholder 2"/>
          <p:cNvSpPr>
            <a:spLocks noGrp="1"/>
          </p:cNvSpPr>
          <p:nvPr>
            <p:ph type="sldNum" sz="quarter" idx="11"/>
          </p:nvPr>
        </p:nvSpPr>
        <p:spPr/>
        <p:txBody>
          <a:bodyPr/>
          <a:lstStyle/>
          <a:p>
            <a:fld id="{74A398B2-5A34-1A4A-811E-F4027282568C}" type="slidenum">
              <a:rPr lang="en-US" smtClean="0"/>
              <a:pPr/>
              <a:t>37</a:t>
            </a:fld>
            <a:endParaRPr lang="en-US"/>
          </a:p>
        </p:txBody>
      </p:sp>
      <p:sp>
        <p:nvSpPr>
          <p:cNvPr id="4" name="Content Placeholder 3"/>
          <p:cNvSpPr>
            <a:spLocks noGrp="1"/>
          </p:cNvSpPr>
          <p:nvPr>
            <p:ph sz="quarter" idx="13"/>
          </p:nvPr>
        </p:nvSpPr>
        <p:spPr/>
        <p:txBody>
          <a:bodyPr/>
          <a:lstStyle/>
          <a:p>
            <a:pPr lvl="0"/>
            <a:r>
              <a:rPr lang="en-US" dirty="0"/>
              <a:t>In this </a:t>
            </a:r>
            <a:r>
              <a:rPr lang="en-US" dirty="0" smtClean="0"/>
              <a:t>chapter, </a:t>
            </a:r>
            <a:r>
              <a:rPr lang="en-US" dirty="0"/>
              <a:t>we reviewed the following topics:</a:t>
            </a:r>
          </a:p>
          <a:p>
            <a:pPr lvl="1"/>
            <a:r>
              <a:rPr lang="en-US" dirty="0"/>
              <a:t>Reporting architecture</a:t>
            </a:r>
          </a:p>
          <a:p>
            <a:pPr lvl="1"/>
            <a:r>
              <a:rPr lang="en-US" dirty="0"/>
              <a:t>Planning considerations</a:t>
            </a:r>
          </a:p>
          <a:p>
            <a:pPr lvl="1"/>
            <a:r>
              <a:rPr lang="en-US" dirty="0"/>
              <a:t>Running a report in batch</a:t>
            </a:r>
          </a:p>
          <a:p>
            <a:pPr lvl="1"/>
            <a:r>
              <a:rPr lang="en-US" dirty="0"/>
              <a:t>Installing and deploying SSRS reports</a:t>
            </a:r>
          </a:p>
          <a:p>
            <a:pPr lvl="1"/>
            <a:r>
              <a:rPr lang="en-US" dirty="0"/>
              <a:t>Configuring a report server</a:t>
            </a:r>
          </a:p>
          <a:p>
            <a:pPr lvl="1"/>
            <a:r>
              <a:rPr lang="en-US" dirty="0"/>
              <a:t>Security considerations</a:t>
            </a:r>
          </a:p>
          <a:p>
            <a:endParaRPr lang="en-US" dirty="0"/>
          </a:p>
        </p:txBody>
      </p:sp>
    </p:spTree>
    <p:extLst>
      <p:ext uri="{BB962C8B-B14F-4D97-AF65-F5344CB8AC3E}">
        <p14:creationId xmlns:p14="http://schemas.microsoft.com/office/powerpoint/2010/main" val="36311820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7010400" y="4767263"/>
            <a:ext cx="2133600" cy="274637"/>
          </a:xfrm>
        </p:spPr>
        <p:txBody>
          <a:bodyPr/>
          <a:lstStyle/>
          <a:p>
            <a:fld id="{74A398B2-5A34-1A4A-811E-F4027282568C}" type="slidenum">
              <a:rPr lang="en-US" smtClean="0"/>
              <a:pPr/>
              <a:t>38</a:t>
            </a:fld>
            <a:endParaRPr lang="en-US"/>
          </a:p>
        </p:txBody>
      </p:sp>
    </p:spTree>
    <p:extLst>
      <p:ext uri="{BB962C8B-B14F-4D97-AF65-F5344CB8AC3E}">
        <p14:creationId xmlns:p14="http://schemas.microsoft.com/office/powerpoint/2010/main" val="41836042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Slide Number Placeholder 2"/>
          <p:cNvSpPr>
            <a:spLocks noGrp="1"/>
          </p:cNvSpPr>
          <p:nvPr>
            <p:ph type="sldNum" sz="quarter" idx="11"/>
          </p:nvPr>
        </p:nvSpPr>
        <p:spPr/>
        <p:txBody>
          <a:bodyPr/>
          <a:lstStyle/>
          <a:p>
            <a:fld id="{74A398B2-5A34-1A4A-811E-F4027282568C}" type="slidenum">
              <a:rPr lang="en-US" smtClean="0"/>
              <a:pPr/>
              <a:t>4</a:t>
            </a:fld>
            <a:endParaRPr lang="en-US"/>
          </a:p>
        </p:txBody>
      </p:sp>
      <p:sp>
        <p:nvSpPr>
          <p:cNvPr id="4" name="Content Placeholder 3"/>
          <p:cNvSpPr>
            <a:spLocks noGrp="1"/>
          </p:cNvSpPr>
          <p:nvPr>
            <p:ph sz="quarter" idx="13"/>
          </p:nvPr>
        </p:nvSpPr>
        <p:spPr/>
        <p:txBody>
          <a:bodyPr/>
          <a:lstStyle/>
          <a:p>
            <a:pPr lvl="0"/>
            <a:r>
              <a:rPr lang="en-US" dirty="0"/>
              <a:t>Review the reporting architecture</a:t>
            </a:r>
          </a:p>
          <a:p>
            <a:pPr lvl="0"/>
            <a:r>
              <a:rPr lang="en-US" dirty="0"/>
              <a:t>Review planning considerations</a:t>
            </a:r>
          </a:p>
          <a:p>
            <a:pPr lvl="0"/>
            <a:r>
              <a:rPr lang="en-US" dirty="0"/>
              <a:t>Discuss how to run a report in batch</a:t>
            </a:r>
          </a:p>
          <a:p>
            <a:pPr lvl="0"/>
            <a:r>
              <a:rPr lang="en-US" dirty="0"/>
              <a:t>Install and deploy SSRS reports</a:t>
            </a:r>
          </a:p>
          <a:p>
            <a:pPr lvl="0"/>
            <a:r>
              <a:rPr lang="en-US" dirty="0"/>
              <a:t>Configure a report server</a:t>
            </a:r>
          </a:p>
          <a:p>
            <a:pPr lvl="0"/>
            <a:r>
              <a:rPr lang="en-US" dirty="0"/>
              <a:t>Security considerations</a:t>
            </a:r>
          </a:p>
          <a:p>
            <a:endParaRPr lang="en-US" dirty="0"/>
          </a:p>
        </p:txBody>
      </p:sp>
    </p:spTree>
    <p:extLst>
      <p:ext uri="{BB962C8B-B14F-4D97-AF65-F5344CB8AC3E}">
        <p14:creationId xmlns:p14="http://schemas.microsoft.com/office/powerpoint/2010/main" val="862657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Slide Number Placeholder 2"/>
          <p:cNvSpPr>
            <a:spLocks noGrp="1"/>
          </p:cNvSpPr>
          <p:nvPr>
            <p:ph type="sldNum" sz="quarter" idx="11"/>
          </p:nvPr>
        </p:nvSpPr>
        <p:spPr/>
        <p:txBody>
          <a:bodyPr/>
          <a:lstStyle/>
          <a:p>
            <a:fld id="{74A398B2-5A34-1A4A-811E-F4027282568C}" type="slidenum">
              <a:rPr lang="en-US" smtClean="0"/>
              <a:pPr/>
              <a:t>5</a:t>
            </a:fld>
            <a:endParaRPr lang="en-US"/>
          </a:p>
        </p:txBody>
      </p:sp>
      <p:sp>
        <p:nvSpPr>
          <p:cNvPr id="4" name="Content Placeholder 3"/>
          <p:cNvSpPr>
            <a:spLocks noGrp="1"/>
          </p:cNvSpPr>
          <p:nvPr>
            <p:ph sz="quarter" idx="13"/>
          </p:nvPr>
        </p:nvSpPr>
        <p:spPr/>
        <p:txBody>
          <a:bodyPr/>
          <a:lstStyle/>
          <a:p>
            <a:r>
              <a:rPr lang="en-US" dirty="0"/>
              <a:t>All reports are created in SQL Server Reporting Services. </a:t>
            </a:r>
            <a:r>
              <a:rPr lang="en-US" dirty="0" err="1"/>
              <a:t>MorphX</a:t>
            </a:r>
            <a:r>
              <a:rPr lang="en-US" dirty="0"/>
              <a:t> reports are deprecated.</a:t>
            </a:r>
          </a:p>
          <a:p>
            <a:r>
              <a:rPr lang="en-US" dirty="0"/>
              <a:t>Reporting Services enables users to create and publish traditional, paper-based reports, as well as interactive </a:t>
            </a:r>
            <a:r>
              <a:rPr lang="en-US" dirty="0" smtClean="0"/>
              <a:t>web-based </a:t>
            </a:r>
            <a:r>
              <a:rPr lang="en-US" dirty="0"/>
              <a:t>reports.</a:t>
            </a:r>
          </a:p>
          <a:p>
            <a:r>
              <a:rPr lang="en-US" dirty="0"/>
              <a:t>Before you integrate Microsoft Dynamics AX and Reporting Services, it is important that you have a basic understanding of Reporting Services </a:t>
            </a:r>
            <a:r>
              <a:rPr lang="en-US" dirty="0" smtClean="0"/>
              <a:t>concepts.</a:t>
            </a:r>
            <a:endParaRPr lang="en-US" dirty="0"/>
          </a:p>
          <a:p>
            <a:endParaRPr lang="en-US" dirty="0"/>
          </a:p>
        </p:txBody>
      </p:sp>
    </p:spTree>
    <p:extLst>
      <p:ext uri="{BB962C8B-B14F-4D97-AF65-F5344CB8AC3E}">
        <p14:creationId xmlns:p14="http://schemas.microsoft.com/office/powerpoint/2010/main" val="2311421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(continued)</a:t>
            </a:r>
          </a:p>
        </p:txBody>
      </p:sp>
      <p:sp>
        <p:nvSpPr>
          <p:cNvPr id="3" name="Slide Number Placeholder 2"/>
          <p:cNvSpPr>
            <a:spLocks noGrp="1"/>
          </p:cNvSpPr>
          <p:nvPr>
            <p:ph type="sldNum" sz="quarter" idx="11"/>
          </p:nvPr>
        </p:nvSpPr>
        <p:spPr/>
        <p:txBody>
          <a:bodyPr/>
          <a:lstStyle/>
          <a:p>
            <a:fld id="{74A398B2-5A34-1A4A-811E-F4027282568C}" type="slidenum">
              <a:rPr lang="en-US" smtClean="0"/>
              <a:pPr/>
              <a:t>6</a:t>
            </a:fld>
            <a:endParaRPr lang="en-US"/>
          </a:p>
        </p:txBody>
      </p:sp>
      <p:sp>
        <p:nvSpPr>
          <p:cNvPr id="4" name="Content Placeholder 3"/>
          <p:cNvSpPr>
            <a:spLocks noGrp="1"/>
          </p:cNvSpPr>
          <p:nvPr>
            <p:ph sz="quarter" idx="13"/>
          </p:nvPr>
        </p:nvSpPr>
        <p:spPr/>
        <p:txBody>
          <a:bodyPr/>
          <a:lstStyle/>
          <a:p>
            <a:r>
              <a:rPr lang="en-US" dirty="0"/>
              <a:t>The new SSRS Reporting framework has three key </a:t>
            </a:r>
            <a:r>
              <a:rPr lang="en-US" dirty="0" smtClean="0"/>
              <a:t>improvements:</a:t>
            </a:r>
            <a:endParaRPr lang="en-US" dirty="0"/>
          </a:p>
          <a:p>
            <a:pPr lvl="1"/>
            <a:r>
              <a:rPr lang="en-US" dirty="0"/>
              <a:t>Reports automatically react to Microsoft Dynamics AX 2012 </a:t>
            </a:r>
            <a:r>
              <a:rPr lang="en-US" dirty="0" smtClean="0"/>
              <a:t>metadata.</a:t>
            </a:r>
            <a:endParaRPr lang="en-US" dirty="0"/>
          </a:p>
          <a:p>
            <a:pPr lvl="1"/>
            <a:r>
              <a:rPr lang="en-US" dirty="0"/>
              <a:t>It is easier to use Microsoft Dynamics </a:t>
            </a:r>
            <a:r>
              <a:rPr lang="en-US" dirty="0" smtClean="0"/>
              <a:t>AX </a:t>
            </a:r>
            <a:r>
              <a:rPr lang="en-US" dirty="0"/>
              <a:t>Business logic in X</a:t>
            </a:r>
            <a:r>
              <a:rPr lang="en-US" dirty="0" smtClean="0"/>
              <a:t>++.</a:t>
            </a:r>
            <a:endParaRPr lang="en-US" dirty="0"/>
          </a:p>
          <a:p>
            <a:pPr lvl="1"/>
            <a:r>
              <a:rPr lang="en-US" dirty="0"/>
              <a:t>Deeper integration into the Microsoft Dynamics </a:t>
            </a:r>
            <a:r>
              <a:rPr lang="en-US" dirty="0" smtClean="0"/>
              <a:t>AX </a:t>
            </a:r>
            <a:r>
              <a:rPr lang="en-US" dirty="0"/>
              <a:t>client experience and batch </a:t>
            </a:r>
            <a:r>
              <a:rPr lang="en-US" dirty="0" smtClean="0"/>
              <a:t>framework.</a:t>
            </a:r>
            <a:endParaRPr lang="en-US" dirty="0"/>
          </a:p>
          <a:p>
            <a:r>
              <a:rPr lang="en-US" dirty="0"/>
              <a:t>The following reporting features have been added in Microsoft Dynamics AX 2012 </a:t>
            </a:r>
            <a:r>
              <a:rPr lang="en-US" dirty="0" smtClean="0"/>
              <a:t>R2:</a:t>
            </a:r>
            <a:endParaRPr lang="en-US" dirty="0"/>
          </a:p>
          <a:p>
            <a:pPr lvl="1"/>
            <a:r>
              <a:rPr lang="en-US" b="1" dirty="0"/>
              <a:t>Support for data partitions - </a:t>
            </a:r>
            <a:r>
              <a:rPr lang="en-US" dirty="0"/>
              <a:t>A Microsoft Dynamics AX 2012 R2 installation may consist of multiple data partitions. </a:t>
            </a:r>
          </a:p>
          <a:p>
            <a:pPr lvl="1"/>
            <a:r>
              <a:rPr lang="en-US" b="1" dirty="0"/>
              <a:t>Support for report servers that run in SharePoint integrated mode</a:t>
            </a:r>
            <a:r>
              <a:rPr lang="en-US" dirty="0"/>
              <a:t> - Reporting Services can be installed in native mode or SharePoint integrated mode. </a:t>
            </a:r>
          </a:p>
          <a:p>
            <a:endParaRPr lang="en-US" dirty="0"/>
          </a:p>
        </p:txBody>
      </p:sp>
    </p:spTree>
    <p:extLst>
      <p:ext uri="{BB962C8B-B14F-4D97-AF65-F5344CB8AC3E}">
        <p14:creationId xmlns:p14="http://schemas.microsoft.com/office/powerpoint/2010/main" val="954992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Reporting Architecture – Native Mode SSRS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7</a:t>
            </a:fld>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806" y="742950"/>
            <a:ext cx="7308194" cy="2228834"/>
          </a:xfrm>
          <a:prstGeom prst="rect">
            <a:avLst/>
          </a:prstGeom>
        </p:spPr>
      </p:pic>
    </p:spTree>
    <p:extLst>
      <p:ext uri="{BB962C8B-B14F-4D97-AF65-F5344CB8AC3E}">
        <p14:creationId xmlns:p14="http://schemas.microsoft.com/office/powerpoint/2010/main" val="1865830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Continued</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8</a:t>
            </a:fld>
            <a:endParaRPr lang="en-US"/>
          </a:p>
        </p:txBody>
      </p:sp>
    </p:spTree>
    <p:extLst>
      <p:ext uri="{BB962C8B-B14F-4D97-AF65-F5344CB8AC3E}">
        <p14:creationId xmlns:p14="http://schemas.microsoft.com/office/powerpoint/2010/main" val="10135962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Reporting Architecture –SSRS SharePoint Integrated </a:t>
            </a:r>
            <a:r>
              <a:rPr lang="en-US" dirty="0" smtClean="0"/>
              <a:t>Mode</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9</a:t>
            </a:fld>
            <a:endParaRPr lang="en-US"/>
          </a:p>
        </p:txBody>
      </p:sp>
      <p:pic>
        <p:nvPicPr>
          <p:cNvPr id="4" name="Picture 3"/>
          <p:cNvPicPr>
            <a:picLocks noChangeAspect="1"/>
          </p:cNvPicPr>
          <p:nvPr/>
        </p:nvPicPr>
        <p:blipFill>
          <a:blip r:embed="rId3"/>
          <a:stretch>
            <a:fillRect/>
          </a:stretch>
        </p:blipFill>
        <p:spPr>
          <a:xfrm>
            <a:off x="1845331" y="590550"/>
            <a:ext cx="7155794" cy="2692698"/>
          </a:xfrm>
          <a:prstGeom prst="rect">
            <a:avLst/>
          </a:prstGeom>
        </p:spPr>
      </p:pic>
    </p:spTree>
    <p:extLst>
      <p:ext uri="{BB962C8B-B14F-4D97-AF65-F5344CB8AC3E}">
        <p14:creationId xmlns:p14="http://schemas.microsoft.com/office/powerpoint/2010/main" val="1331479142"/>
      </p:ext>
    </p:extLst>
  </p:cSld>
  <p:clrMapOvr>
    <a:masterClrMapping/>
  </p:clrMapOvr>
</p:sld>
</file>

<file path=ppt/theme/theme1.xml><?xml version="1.0" encoding="utf-8"?>
<a:theme xmlns:a="http://schemas.openxmlformats.org/drawingml/2006/main" name="Services_theme_16x9_073012">
  <a:themeElements>
    <a:clrScheme name="Custom 2">
      <a:dk1>
        <a:srgbClr val="000000"/>
      </a:dk1>
      <a:lt1>
        <a:srgbClr val="FFFFFF"/>
      </a:lt1>
      <a:dk2>
        <a:srgbClr val="002050"/>
      </a:dk2>
      <a:lt2>
        <a:srgbClr val="00188F"/>
      </a:lt2>
      <a:accent1>
        <a:srgbClr val="0072C6"/>
      </a:accent1>
      <a:accent2>
        <a:srgbClr val="00BCF2"/>
      </a:accent2>
      <a:accent3>
        <a:srgbClr val="00BCF2"/>
      </a:accent3>
      <a:accent4>
        <a:srgbClr val="00B294"/>
      </a:accent4>
      <a:accent5>
        <a:srgbClr val="00B294"/>
      </a:accent5>
      <a:accent6>
        <a:srgbClr val="00D8CC"/>
      </a:accent6>
      <a:hlink>
        <a:srgbClr val="00D8CC"/>
      </a:hlink>
      <a:folHlink>
        <a:srgbClr val="00D8CC"/>
      </a:folHlink>
    </a:clrScheme>
    <a:fontScheme name="Segoe Regular Semibold">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accent6"/>
        </a:solidFill>
        <a:ln>
          <a:noFill/>
        </a:ln>
      </a:spPr>
      <a:bodyPr vert="horz" lIns="182880" tIns="137160" rIns="91440" bIns="45720" rtlCol="0" anchor="t" anchorCtr="0">
        <a:normAutofit/>
      </a:bodyPr>
      <a:lstStyle>
        <a:defPPr>
          <a:defRPr sz="2000" dirty="0">
            <a:solidFill>
              <a:schemeClr val="bg1">
                <a:alpha val="87000"/>
              </a:schemeClr>
            </a:solidFill>
          </a:defRPr>
        </a:defPPr>
      </a:lstStyle>
    </a:txDef>
  </a:objectDefaults>
  <a:extraClrSchemeLst/>
  <a:extLst>
    <a:ext uri="{05A4C25C-085E-4340-85A3-A5531E510DB2}">
      <thm15:themeFamily xmlns:thm15="http://schemas.microsoft.com/office/thememl/2012/main" name="ASD - PFE Template" id="{12629D19-9332-42DB-A7D6-0D46AA9C22EB}" vid="{4DFFDC3F-F5FD-4081-97DB-9859F9C1A9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0C44D06B06760429772EFC3C93C0FE5" ma:contentTypeVersion="4" ma:contentTypeDescription="Create a new document." ma:contentTypeScope="" ma:versionID="40e8cbf74e0171baeffa5b48505c2467">
  <xsd:schema xmlns:xsd="http://www.w3.org/2001/XMLSchema" xmlns:xs="http://www.w3.org/2001/XMLSchema" xmlns:p="http://schemas.microsoft.com/office/2006/metadata/properties" xmlns:ns1="http://schemas.microsoft.com/sharepoint/v3" xmlns:ns2="fefda408-4b97-40c5-a63d-5a76ba7b8d18" targetNamespace="http://schemas.microsoft.com/office/2006/metadata/properties" ma:root="true" ma:fieldsID="4b97d9705b6d47bd0cb78fd90ea9b6fa" ns1:_="" ns2:_="">
    <xsd:import namespace="http://schemas.microsoft.com/sharepoint/v3"/>
    <xsd:import namespace="fefda408-4b97-40c5-a63d-5a76ba7b8d18"/>
    <xsd:element name="properties">
      <xsd:complexType>
        <xsd:sequence>
          <xsd:element name="documentManagement">
            <xsd:complexType>
              <xsd:all>
                <xsd:element ref="ns1:AverageRating" minOccurs="0"/>
                <xsd:element ref="ns1:RatingCount" minOccurs="0"/>
                <xsd:element ref="ns2:Comment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efda408-4b97-40c5-a63d-5a76ba7b8d18" elementFormDefault="qualified">
    <xsd:import namespace="http://schemas.microsoft.com/office/2006/documentManagement/types"/>
    <xsd:import namespace="http://schemas.microsoft.com/office/infopath/2007/PartnerControls"/>
    <xsd:element name="CommentCount" ma:index="10" nillable="true" ma:displayName="Comment Count" ma:description="Comment Count" ma:internalName="CommentCount" ma:readOnly="tru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D342D36-18CA-463B-90E1-DE8595706FE4}">
  <ds:schemaRefs>
    <ds:schemaRef ds:uri="http://schemas.microsoft.com/sharepoint/v3/contenttype/forms"/>
  </ds:schemaRefs>
</ds:datastoreItem>
</file>

<file path=customXml/itemProps2.xml><?xml version="1.0" encoding="utf-8"?>
<ds:datastoreItem xmlns:ds="http://schemas.openxmlformats.org/officeDocument/2006/customXml" ds:itemID="{00C57387-026E-431C-9973-32AD6CD170BE}">
  <ds:schemaRefs>
    <ds:schemaRef ds:uri="http://purl.org/dc/elements/1.1/"/>
    <ds:schemaRef ds:uri="http://schemas.microsoft.com/office/2006/metadata/properties"/>
    <ds:schemaRef ds:uri="http://schemas.openxmlformats.org/package/2006/metadata/core-properties"/>
    <ds:schemaRef ds:uri="http://schemas.microsoft.com/sharepoint/v3"/>
    <ds:schemaRef ds:uri="http://schemas.microsoft.com/office/2006/documentManagement/types"/>
    <ds:schemaRef ds:uri="fefda408-4b97-40c5-a63d-5a76ba7b8d18"/>
    <ds:schemaRef ds:uri="http://purl.org/dc/dcmitype/"/>
    <ds:schemaRef ds:uri="http://schemas.microsoft.com/office/infopath/2007/PartnerControls"/>
    <ds:schemaRef ds:uri="http://www.w3.org/XML/1998/namespace"/>
    <ds:schemaRef ds:uri="http://purl.org/dc/terms/"/>
  </ds:schemaRefs>
</ds:datastoreItem>
</file>

<file path=customXml/itemProps3.xml><?xml version="1.0" encoding="utf-8"?>
<ds:datastoreItem xmlns:ds="http://schemas.openxmlformats.org/officeDocument/2006/customXml" ds:itemID="{CD6C3998-383C-480B-BA85-E43D6AA02A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efda408-4b97-40c5-a63d-5a76ba7b8d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ASD - PFE Template</Template>
  <TotalTime>159</TotalTime>
  <Words>5684</Words>
  <Application>Microsoft Office PowerPoint</Application>
  <PresentationFormat>On-screen Show (16:9)</PresentationFormat>
  <Paragraphs>516</Paragraphs>
  <Slides>38</Slides>
  <Notes>38</Notes>
  <HiddenSlides>5</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vt:lpstr>
      <vt:lpstr>Calibri</vt:lpstr>
      <vt:lpstr>Courier New</vt:lpstr>
      <vt:lpstr>Segoe</vt:lpstr>
      <vt:lpstr>Segoe Pro Light</vt:lpstr>
      <vt:lpstr>Segoe UI</vt:lpstr>
      <vt:lpstr>Segoe UI Light</vt:lpstr>
      <vt:lpstr>Segoe UI Semibold</vt:lpstr>
      <vt:lpstr>Wingdings</vt:lpstr>
      <vt:lpstr>Services_theme_16x9_073012</vt:lpstr>
      <vt:lpstr>Microsoft Dynamics AX 2012 Administration Workshop  Chapter 10: Reporting </vt:lpstr>
      <vt:lpstr>PowerPoint Presentation</vt:lpstr>
      <vt:lpstr>Students:   How to View this Presentation</vt:lpstr>
      <vt:lpstr>Objective</vt:lpstr>
      <vt:lpstr>Introduction</vt:lpstr>
      <vt:lpstr>Introduction (continued)</vt:lpstr>
      <vt:lpstr>Reporting Architecture – Native Mode SSRS</vt:lpstr>
      <vt:lpstr>Notes Continued</vt:lpstr>
      <vt:lpstr>Reporting Architecture –SSRS SharePoint Integrated Mode</vt:lpstr>
      <vt:lpstr>Notes Continued</vt:lpstr>
      <vt:lpstr>Planning Considerations for Reporting</vt:lpstr>
      <vt:lpstr>AOS scale-out deployment with Reporting Services</vt:lpstr>
      <vt:lpstr>Reporting Services scale-out deployment</vt:lpstr>
      <vt:lpstr>Batch Support for Reports </vt:lpstr>
      <vt:lpstr>Set up a Report as a Batch </vt:lpstr>
      <vt:lpstr>Lab 1: Create an SSRS Auto-Report</vt:lpstr>
      <vt:lpstr>Installation and Deployment</vt:lpstr>
      <vt:lpstr>Reporting Services Extensions Installation</vt:lpstr>
      <vt:lpstr>Report Deployment</vt:lpstr>
      <vt:lpstr>Report Deployment Options</vt:lpstr>
      <vt:lpstr>Lab 2: Deploy Reports</vt:lpstr>
      <vt:lpstr>Report Server Configuration </vt:lpstr>
      <vt:lpstr>Configure Microsoft Dynamics AX Report Server</vt:lpstr>
      <vt:lpstr>SSRS Report Servers Instance</vt:lpstr>
      <vt:lpstr>Reports in Role Centers</vt:lpstr>
      <vt:lpstr>Configure Role Center</vt:lpstr>
      <vt:lpstr>Security</vt:lpstr>
      <vt:lpstr>Security</vt:lpstr>
      <vt:lpstr>Upgrade</vt:lpstr>
      <vt:lpstr>Test Your Knowledge</vt:lpstr>
      <vt:lpstr>Chapter Review</vt:lpstr>
      <vt:lpstr>Chapter Review</vt:lpstr>
      <vt:lpstr>Chapter Review</vt:lpstr>
      <vt:lpstr>Chapter Review (Answers)</vt:lpstr>
      <vt:lpstr>Chapter Review (Answers)</vt:lpstr>
      <vt:lpstr>Chapter Review (Answers)</vt:lpstr>
      <vt:lpstr>Chapter 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Dynamics AX 2012 Admin Workshop  Chapter 10: Reporting</dc:title>
  <dc:creator>Sarah Rogers (Insight Global)</dc:creator>
  <cp:lastModifiedBy>Tom Stumpf</cp:lastModifiedBy>
  <cp:revision>30</cp:revision>
  <dcterms:created xsi:type="dcterms:W3CDTF">2013-05-23T21:38:26Z</dcterms:created>
  <dcterms:modified xsi:type="dcterms:W3CDTF">2013-06-25T05:46:24Z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5205344</vt:lpwstr>
  </property>
  <property fmtid="{D5CDD505-2E9C-101B-9397-08002B2CF9AE}" pid="3" name="NXPowerLiteSettings">
    <vt:lpwstr>F7000400038000</vt:lpwstr>
  </property>
  <property fmtid="{D5CDD505-2E9C-101B-9397-08002B2CF9AE}" pid="4" name="NXPowerLiteVersion">
    <vt:lpwstr>D5.0.6</vt:lpwstr>
  </property>
  <property fmtid="{D5CDD505-2E9C-101B-9397-08002B2CF9AE}" pid="5" name="ContentTypeId">
    <vt:lpwstr>0x010100E0C44D06B06760429772EFC3C93C0FE5</vt:lpwstr>
  </property>
</Properties>
</file>