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23"/>
  </p:notesMasterIdLst>
  <p:handoutMasterIdLst>
    <p:handoutMasterId r:id="rId24"/>
  </p:handoutMasterIdLst>
  <p:sldIdLst>
    <p:sldId id="376" r:id="rId5"/>
    <p:sldId id="347" r:id="rId6"/>
    <p:sldId id="348"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1"/>
            <p14:sldId id="382"/>
            <p14:sldId id="383"/>
            <p14:sldId id="384"/>
            <p14:sldId id="385"/>
            <p14:sldId id="386"/>
            <p14:sldId id="387"/>
            <p14:sldId id="388"/>
            <p14:sldId id="389"/>
            <p14:sldId id="390"/>
            <p14:sldId id="391"/>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12" clrIdx="0">
    <p:extLst>
      <p:ext uri="{19B8F6BF-5375-455C-9EA6-DF929625EA0E}">
        <p15:presenceInfo xmlns:p15="http://schemas.microsoft.com/office/powerpoint/2012/main" userId="S-1-5-21-2127521184-1604012920-1887927527-9067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70588" autoAdjust="0"/>
  </p:normalViewPr>
  <p:slideViewPr>
    <p:cSldViewPr snapToObjects="1">
      <p:cViewPr varScale="1">
        <p:scale>
          <a:sx n="83" d="100"/>
          <a:sy n="83" d="100"/>
        </p:scale>
        <p:origin x="1478" y="67"/>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6/25/2013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320816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Excel can only see</a:t>
            </a:r>
            <a:r>
              <a:rPr lang="en-US" baseline="0" dirty="0" smtClean="0"/>
              <a:t> document data sources activated in the </a:t>
            </a:r>
            <a:r>
              <a:rPr lang="en-US" b="1" baseline="0" dirty="0" smtClean="0"/>
              <a:t>Document data sources </a:t>
            </a:r>
            <a:r>
              <a:rPr lang="en-US" baseline="0" dirty="0" smtClean="0"/>
              <a:t>screen.</a:t>
            </a:r>
          </a:p>
          <a:p>
            <a:r>
              <a:rPr lang="en-US" baseline="0" dirty="0" smtClean="0"/>
              <a:t> </a:t>
            </a:r>
          </a:p>
          <a:p>
            <a:pPr marL="171450" indent="-171450">
              <a:buFont typeface="Arial" panose="020B0604020202020204" pitchFamily="34" charset="0"/>
              <a:buChar char="•"/>
            </a:pPr>
            <a:r>
              <a:rPr lang="en-US" baseline="0" dirty="0" smtClean="0"/>
              <a:t>A </a:t>
            </a:r>
            <a:r>
              <a:rPr lang="en-US" b="1" baseline="0" dirty="0" smtClean="0"/>
              <a:t>Query</a:t>
            </a:r>
            <a:r>
              <a:rPr lang="en-US" baseline="0" dirty="0" smtClean="0"/>
              <a:t> data source is read only. </a:t>
            </a:r>
          </a:p>
          <a:p>
            <a:pPr marL="171450" indent="-171450">
              <a:buFont typeface="Arial" panose="020B0604020202020204" pitchFamily="34" charset="0"/>
              <a:buChar char="•"/>
            </a:pPr>
            <a:r>
              <a:rPr lang="en-US" baseline="0" dirty="0" smtClean="0"/>
              <a:t>A </a:t>
            </a:r>
            <a:r>
              <a:rPr lang="en-US" b="1" baseline="0" dirty="0" smtClean="0"/>
              <a:t>Service</a:t>
            </a:r>
            <a:r>
              <a:rPr lang="en-US" baseline="0" dirty="0" smtClean="0"/>
              <a:t> data source can be read/write.</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189048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Use</a:t>
            </a:r>
            <a:r>
              <a:rPr lang="en-US" baseline="0" dirty="0" smtClean="0"/>
              <a:t> the connection properties to configure:</a:t>
            </a:r>
          </a:p>
          <a:p>
            <a:endParaRPr lang="en-US" baseline="0" dirty="0" smtClean="0"/>
          </a:p>
          <a:p>
            <a:pPr marL="171450" indent="-171450">
              <a:buFont typeface="Arial" panose="020B0604020202020204" pitchFamily="34" charset="0"/>
              <a:buChar char="•"/>
            </a:pPr>
            <a:r>
              <a:rPr lang="en-US" baseline="0" dirty="0" smtClean="0"/>
              <a:t>The </a:t>
            </a:r>
            <a:r>
              <a:rPr lang="en-US" b="1" baseline="0" dirty="0" smtClean="0"/>
              <a:t>Legal Entity </a:t>
            </a:r>
            <a:r>
              <a:rPr lang="en-US" baseline="0" dirty="0" smtClean="0"/>
              <a:t>and default account structure to be used.</a:t>
            </a:r>
          </a:p>
          <a:p>
            <a:pPr marL="171450" indent="-171450">
              <a:buFont typeface="Arial" panose="020B0604020202020204" pitchFamily="34" charset="0"/>
              <a:buChar char="•"/>
            </a:pPr>
            <a:r>
              <a:rPr lang="en-US" baseline="0" dirty="0" smtClean="0"/>
              <a:t>The AOS service for the connection.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Use </a:t>
            </a:r>
            <a:r>
              <a:rPr lang="en-US" b="1" baseline="0" dirty="0" smtClean="0"/>
              <a:t>Add Data </a:t>
            </a:r>
            <a:r>
              <a:rPr lang="en-US" baseline="0" dirty="0" smtClean="0"/>
              <a:t>to select from a list of activated document data sources.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297213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cs typeface="Segoe UI" pitchFamily="34" charset="0"/>
              </a:rPr>
              <a:t>Procedure: Configure Excel Options</a:t>
            </a:r>
          </a:p>
          <a:p>
            <a:endParaRPr lang="en-US" sz="1050" b="1"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Use this procedure to configure the Export to Microsoft Excel options for a user:</a:t>
            </a:r>
          </a:p>
          <a:p>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From the Microsoft Dynamics AX client, go to </a:t>
            </a:r>
            <a:r>
              <a:rPr lang="en-US" sz="1050" b="1" kern="1200" dirty="0" smtClean="0">
                <a:solidFill>
                  <a:schemeClr val="tx1"/>
                </a:solidFill>
                <a:effectLst/>
                <a:latin typeface="Segoe"/>
                <a:cs typeface="Segoe UI" pitchFamily="34" charset="0"/>
              </a:rPr>
              <a:t>File</a:t>
            </a:r>
            <a:r>
              <a:rPr lang="en-US" sz="1050" kern="1200" dirty="0" smtClean="0">
                <a:solidFill>
                  <a:schemeClr val="tx1"/>
                </a:solidFill>
                <a:effectLst/>
                <a:latin typeface="Segoe"/>
                <a:cs typeface="Segoe UI" pitchFamily="34" charset="0"/>
              </a:rPr>
              <a:t> &gt; </a:t>
            </a:r>
            <a:r>
              <a:rPr lang="en-US" sz="1050" b="1" kern="1200" dirty="0" smtClean="0">
                <a:solidFill>
                  <a:schemeClr val="tx1"/>
                </a:solidFill>
                <a:effectLst/>
                <a:latin typeface="Segoe"/>
                <a:cs typeface="Segoe UI" pitchFamily="34" charset="0"/>
              </a:rPr>
              <a:t>Tools</a:t>
            </a:r>
            <a:r>
              <a:rPr lang="en-US" sz="1050" kern="1200" dirty="0" smtClean="0">
                <a:solidFill>
                  <a:schemeClr val="tx1"/>
                </a:solidFill>
                <a:effectLst/>
                <a:latin typeface="Segoe"/>
                <a:cs typeface="Segoe UI" pitchFamily="34" charset="0"/>
              </a:rPr>
              <a:t> &gt; </a:t>
            </a:r>
            <a:r>
              <a:rPr lang="en-US" sz="1050" b="1" kern="1200" dirty="0" smtClean="0">
                <a:solidFill>
                  <a:schemeClr val="tx1"/>
                </a:solidFill>
                <a:effectLst/>
                <a:latin typeface="Segoe"/>
                <a:cs typeface="Segoe UI" pitchFamily="34" charset="0"/>
              </a:rPr>
              <a:t>Options</a:t>
            </a:r>
            <a:r>
              <a:rPr lang="en-US" sz="1050" kern="1200" dirty="0" smtClean="0">
                <a:solidFill>
                  <a:schemeClr val="tx1"/>
                </a:solidFill>
                <a:effectLst/>
                <a:latin typeface="Segoe"/>
                <a:cs typeface="Segoe UI" pitchFamily="34" charset="0"/>
              </a:rPr>
              <a:t> &gt; </a:t>
            </a:r>
            <a:r>
              <a:rPr lang="en-US" sz="1050" b="1" kern="1200" dirty="0" smtClean="0">
                <a:solidFill>
                  <a:schemeClr val="tx1"/>
                </a:solidFill>
                <a:effectLst/>
                <a:latin typeface="Segoe"/>
                <a:cs typeface="Segoe UI" pitchFamily="34" charset="0"/>
              </a:rPr>
              <a:t>General</a:t>
            </a:r>
            <a:r>
              <a:rPr lang="en-US" sz="1050" kern="1200" dirty="0" smtClean="0">
                <a:solidFill>
                  <a:schemeClr val="tx1"/>
                </a:solidFill>
                <a:effectLst/>
                <a:latin typeface="Segoe"/>
                <a:cs typeface="Segoe UI" pitchFamily="34" charset="0"/>
              </a:rPr>
              <a:t> and scroll down to the </a:t>
            </a:r>
            <a:r>
              <a:rPr lang="en-US" sz="1050" b="1" kern="1200" dirty="0" smtClean="0">
                <a:solidFill>
                  <a:schemeClr val="tx1"/>
                </a:solidFill>
                <a:effectLst/>
                <a:latin typeface="Segoe"/>
                <a:cs typeface="Segoe UI" pitchFamily="34" charset="0"/>
              </a:rPr>
              <a:t>Miscellaneous</a:t>
            </a:r>
            <a:r>
              <a:rPr lang="en-US" sz="1050" kern="1200" dirty="0" smtClean="0">
                <a:solidFill>
                  <a:schemeClr val="tx1"/>
                </a:solidFill>
                <a:effectLst/>
                <a:latin typeface="Segoe"/>
                <a:cs typeface="Segoe UI" pitchFamily="34" charset="0"/>
              </a:rPr>
              <a:t> section and review the </a:t>
            </a:r>
            <a:r>
              <a:rPr lang="en-US" sz="1050" b="1" kern="1200" dirty="0" smtClean="0">
                <a:solidFill>
                  <a:schemeClr val="tx1"/>
                </a:solidFill>
                <a:effectLst/>
                <a:latin typeface="Segoe"/>
                <a:cs typeface="Segoe UI" pitchFamily="34" charset="0"/>
              </a:rPr>
              <a:t>Export to Microsoft Excel</a:t>
            </a:r>
            <a:r>
              <a:rPr lang="en-US" sz="1050" kern="1200" dirty="0" smtClean="0">
                <a:solidFill>
                  <a:schemeClr val="tx1"/>
                </a:solidFill>
                <a:effectLst/>
                <a:latin typeface="Segoe"/>
                <a:cs typeface="Segoe UI" pitchFamily="34" charset="0"/>
              </a:rPr>
              <a:t> options.</a:t>
            </a:r>
          </a:p>
          <a:p>
            <a:pPr marL="228600" lvl="0" indent="-228600">
              <a:buFont typeface="+mj-lt"/>
              <a:buAutoNum type="arabicPeriod"/>
            </a:pPr>
            <a:r>
              <a:rPr lang="en-US" sz="1050" kern="1200" dirty="0" smtClean="0">
                <a:solidFill>
                  <a:schemeClr val="tx1"/>
                </a:solidFill>
                <a:effectLst/>
                <a:latin typeface="Segoe"/>
                <a:cs typeface="Segoe UI" pitchFamily="34" charset="0"/>
              </a:rPr>
              <a:t>For the </a:t>
            </a:r>
            <a:r>
              <a:rPr lang="en-US" sz="1050" b="1" kern="1200" dirty="0" smtClean="0">
                <a:solidFill>
                  <a:schemeClr val="tx1"/>
                </a:solidFill>
                <a:effectLst/>
                <a:latin typeface="Segoe"/>
                <a:cs typeface="Segoe UI" pitchFamily="34" charset="0"/>
              </a:rPr>
              <a:t>Remote Desktop session exports to</a:t>
            </a:r>
            <a:r>
              <a:rPr lang="en-US" sz="1050" kern="1200" dirty="0" smtClean="0">
                <a:solidFill>
                  <a:schemeClr val="tx1"/>
                </a:solidFill>
                <a:effectLst/>
                <a:latin typeface="Segoe"/>
                <a:cs typeface="Segoe UI" pitchFamily="34" charset="0"/>
              </a:rPr>
              <a:t> option, select </a:t>
            </a:r>
            <a:r>
              <a:rPr lang="en-US" sz="1050" b="1" kern="1200" dirty="0" smtClean="0">
                <a:solidFill>
                  <a:schemeClr val="tx1"/>
                </a:solidFill>
                <a:effectLst/>
                <a:latin typeface="Segoe"/>
                <a:cs typeface="Segoe UI" pitchFamily="34" charset="0"/>
              </a:rPr>
              <a:t>Client Excel</a:t>
            </a:r>
            <a:r>
              <a:rPr lang="en-US" sz="1050" kern="1200" dirty="0" smtClean="0">
                <a:solidFill>
                  <a:schemeClr val="tx1"/>
                </a:solidFill>
                <a:effectLst/>
                <a:latin typeface="Segoe"/>
                <a:cs typeface="Segoe UI" pitchFamily="34" charset="0"/>
              </a:rPr>
              <a:t>.</a:t>
            </a:r>
          </a:p>
          <a:p>
            <a:pPr marL="228600" lvl="0" indent="-228600">
              <a:buFont typeface="+mj-lt"/>
              <a:buAutoNum type="arabicPeriod"/>
            </a:pPr>
            <a:r>
              <a:rPr lang="en-US" sz="1050" kern="1200" dirty="0" smtClean="0">
                <a:solidFill>
                  <a:schemeClr val="tx1"/>
                </a:solidFill>
                <a:effectLst/>
                <a:latin typeface="Segoe"/>
                <a:cs typeface="Segoe UI" pitchFamily="34" charset="0"/>
              </a:rPr>
              <a:t>For the </a:t>
            </a:r>
            <a:r>
              <a:rPr lang="en-US" sz="1050" b="1" kern="1200" dirty="0" smtClean="0">
                <a:solidFill>
                  <a:schemeClr val="tx1"/>
                </a:solidFill>
                <a:effectLst/>
                <a:latin typeface="Segoe"/>
                <a:cs typeface="Segoe UI" pitchFamily="34" charset="0"/>
              </a:rPr>
              <a:t>Workbook supports refresh</a:t>
            </a:r>
            <a:r>
              <a:rPr lang="en-US" sz="1050" kern="1200" dirty="0" smtClean="0">
                <a:solidFill>
                  <a:schemeClr val="tx1"/>
                </a:solidFill>
                <a:effectLst/>
                <a:latin typeface="Segoe"/>
                <a:cs typeface="Segoe UI" pitchFamily="34" charset="0"/>
              </a:rPr>
              <a:t> option, select </a:t>
            </a:r>
            <a:r>
              <a:rPr lang="en-US" sz="1050" b="1" kern="1200" dirty="0" smtClean="0">
                <a:solidFill>
                  <a:schemeClr val="tx1"/>
                </a:solidFill>
                <a:effectLst/>
                <a:latin typeface="Segoe"/>
                <a:cs typeface="Segoe UI" pitchFamily="34" charset="0"/>
              </a:rPr>
              <a:t>When Possible</a:t>
            </a:r>
            <a:r>
              <a:rPr lang="en-US" sz="1050" kern="1200" dirty="0" smtClean="0">
                <a:solidFill>
                  <a:schemeClr val="tx1"/>
                </a:solidFill>
                <a:effectLst/>
                <a:latin typeface="Segoe"/>
                <a:cs typeface="Segoe UI" pitchFamily="34" charset="0"/>
              </a:rPr>
              <a:t>, and then click </a:t>
            </a:r>
            <a:r>
              <a:rPr lang="en-US" sz="1050" b="1" kern="1200" dirty="0" smtClean="0">
                <a:solidFill>
                  <a:schemeClr val="tx1"/>
                </a:solidFill>
                <a:effectLst/>
                <a:latin typeface="Segoe"/>
                <a:cs typeface="Segoe UI" pitchFamily="34" charset="0"/>
              </a:rPr>
              <a:t>Close</a:t>
            </a:r>
            <a:r>
              <a:rPr lang="en-US" sz="1050" kern="1200" dirty="0" smtClean="0">
                <a:solidFill>
                  <a:schemeClr val="tx1"/>
                </a:solidFill>
                <a:effectLst/>
                <a:latin typeface="Segoe"/>
                <a:cs typeface="Segoe UI" pitchFamily="34" charset="0"/>
              </a:rPr>
              <a:t>.</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411161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cs typeface="Segoe UI" pitchFamily="34" charset="0"/>
              </a:rPr>
              <a:t>Procedure: Export to Excel from the </a:t>
            </a:r>
            <a:r>
              <a:rPr lang="en-US" b="1" dirty="0">
                <a:latin typeface="Segoe"/>
                <a:cs typeface="Segoe UI" pitchFamily="34" charset="0"/>
              </a:rPr>
              <a:t>Microsoft Dynamics </a:t>
            </a:r>
            <a:r>
              <a:rPr lang="en-US" sz="1050" b="1" kern="1200" dirty="0" smtClean="0">
                <a:solidFill>
                  <a:schemeClr val="tx1"/>
                </a:solidFill>
                <a:effectLst/>
                <a:latin typeface="Segoe"/>
                <a:cs typeface="Segoe UI" pitchFamily="34" charset="0"/>
              </a:rPr>
              <a:t>AX Client</a:t>
            </a:r>
          </a:p>
          <a:p>
            <a:endParaRPr lang="en-US" sz="1050" b="1"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To create an Excel spreadsheet based on the Opportunities list page that can be refreshed later as business data changes, follow these steps:</a:t>
            </a:r>
          </a:p>
          <a:p>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Use the status bar (lower right corner of </a:t>
            </a:r>
            <a:r>
              <a:rPr lang="en-US" dirty="0">
                <a:latin typeface="Segoe"/>
                <a:cs typeface="Segoe UI" pitchFamily="34" charset="0"/>
              </a:rPr>
              <a:t>the Microsoft Dynamics AX </a:t>
            </a:r>
            <a:r>
              <a:rPr lang="en-US" sz="1050" kern="1200" dirty="0" smtClean="0">
                <a:solidFill>
                  <a:schemeClr val="tx1"/>
                </a:solidFill>
                <a:effectLst/>
                <a:latin typeface="Segoe"/>
                <a:cs typeface="Segoe UI" pitchFamily="34" charset="0"/>
              </a:rPr>
              <a:t>client) to change companies to CEU if you’re not already in that company.</a:t>
            </a: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Sales and Marketing &gt; Common &gt; Opportunities &gt; All Opportunities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Export to Microsoft Excel</a:t>
            </a:r>
            <a:r>
              <a:rPr lang="en-US" sz="1050" kern="1200" dirty="0" smtClean="0">
                <a:solidFill>
                  <a:schemeClr val="tx1"/>
                </a:solidFill>
                <a:effectLst/>
                <a:latin typeface="Segoe"/>
                <a:cs typeface="Segoe UI" pitchFamily="34" charset="0"/>
              </a:rPr>
              <a:t>. Notice the information from the list page now shows up in a new Excel spreadsheet.</a:t>
            </a:r>
          </a:p>
          <a:p>
            <a:pPr marL="228600" lvl="0" indent="-228600">
              <a:buFont typeface="+mj-lt"/>
              <a:buAutoNum type="arabicPeriod"/>
            </a:pPr>
            <a:r>
              <a:rPr lang="en-US" sz="1050" kern="1200" dirty="0" smtClean="0">
                <a:solidFill>
                  <a:schemeClr val="tx1"/>
                </a:solidFill>
                <a:effectLst/>
                <a:latin typeface="Segoe"/>
                <a:cs typeface="Segoe UI" pitchFamily="34" charset="0"/>
              </a:rPr>
              <a:t>At the top of the workbook, click the </a:t>
            </a:r>
            <a:r>
              <a:rPr lang="en-US" sz="1050" b="1" kern="1200" dirty="0" smtClean="0">
                <a:solidFill>
                  <a:schemeClr val="tx1"/>
                </a:solidFill>
                <a:effectLst/>
                <a:latin typeface="Segoe"/>
                <a:cs typeface="Segoe UI" pitchFamily="34" charset="0"/>
              </a:rPr>
              <a:t>Dynamics AX</a:t>
            </a:r>
            <a:r>
              <a:rPr lang="en-US" sz="1050" kern="1200" dirty="0" smtClean="0">
                <a:solidFill>
                  <a:schemeClr val="tx1"/>
                </a:solidFill>
                <a:effectLst/>
                <a:latin typeface="Segoe"/>
                <a:cs typeface="Segoe UI" pitchFamily="34" charset="0"/>
              </a:rPr>
              <a:t> tab to show the Microsoft Dynamics AX ribbon.</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Field Chooser </a:t>
            </a:r>
            <a:r>
              <a:rPr lang="en-US" sz="1050" kern="1200" dirty="0" smtClean="0">
                <a:solidFill>
                  <a:schemeClr val="tx1"/>
                </a:solidFill>
                <a:effectLst/>
                <a:latin typeface="Segoe"/>
                <a:cs typeface="Segoe UI" pitchFamily="34" charset="0"/>
              </a:rPr>
              <a:t>to show the available fields on the left of the screen.</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and drag </a:t>
            </a:r>
            <a:r>
              <a:rPr lang="en-US" sz="1050" b="1" kern="1200" dirty="0" smtClean="0">
                <a:solidFill>
                  <a:schemeClr val="tx1"/>
                </a:solidFill>
                <a:effectLst/>
                <a:latin typeface="Segoe"/>
                <a:cs typeface="Segoe UI" pitchFamily="34" charset="0"/>
              </a:rPr>
              <a:t>Estimated revenue</a:t>
            </a:r>
            <a:r>
              <a:rPr lang="en-US" sz="1050" kern="1200" dirty="0" smtClean="0">
                <a:solidFill>
                  <a:schemeClr val="tx1"/>
                </a:solidFill>
                <a:effectLst/>
                <a:latin typeface="Segoe"/>
                <a:cs typeface="Segoe UI" pitchFamily="34" charset="0"/>
              </a:rPr>
              <a:t> from the </a:t>
            </a:r>
            <a:r>
              <a:rPr lang="en-US" sz="1050" b="1" kern="1200" dirty="0" smtClean="0">
                <a:solidFill>
                  <a:schemeClr val="tx1"/>
                </a:solidFill>
                <a:effectLst/>
                <a:latin typeface="Segoe"/>
                <a:cs typeface="Segoe UI" pitchFamily="34" charset="0"/>
              </a:rPr>
              <a:t>Field Chooser</a:t>
            </a:r>
            <a:r>
              <a:rPr lang="en-US" sz="1050" kern="1200" dirty="0" smtClean="0">
                <a:solidFill>
                  <a:schemeClr val="tx1"/>
                </a:solidFill>
                <a:effectLst/>
                <a:latin typeface="Segoe"/>
                <a:cs typeface="Segoe UI" pitchFamily="34" charset="0"/>
              </a:rPr>
              <a:t> to the spreadsheet.</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Field Chooser</a:t>
            </a:r>
            <a:r>
              <a:rPr lang="en-US" sz="1050" kern="1200" dirty="0" smtClean="0">
                <a:solidFill>
                  <a:schemeClr val="tx1"/>
                </a:solidFill>
                <a:effectLst/>
                <a:latin typeface="Segoe"/>
                <a:cs typeface="Segoe UI" pitchFamily="34" charset="0"/>
              </a:rPr>
              <a:t> to close the </a:t>
            </a:r>
            <a:r>
              <a:rPr lang="en-US" sz="1050" b="1" kern="1200" dirty="0" smtClean="0">
                <a:solidFill>
                  <a:schemeClr val="tx1"/>
                </a:solidFill>
                <a:effectLst/>
                <a:latin typeface="Segoe"/>
                <a:cs typeface="Segoe UI" pitchFamily="34" charset="0"/>
              </a:rPr>
              <a:t>Field Chooser</a:t>
            </a:r>
            <a:r>
              <a:rPr lang="en-US" sz="1050" kern="1200" dirty="0" smtClean="0">
                <a:solidFill>
                  <a:schemeClr val="tx1"/>
                </a:solidFill>
                <a:effectLst/>
                <a:latin typeface="Segoe"/>
                <a:cs typeface="Segoe UI" pitchFamily="34" charset="0"/>
              </a:rPr>
              <a:t>.</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Refresh All</a:t>
            </a:r>
            <a:r>
              <a:rPr lang="en-US" sz="1050" kern="1200" dirty="0" smtClean="0">
                <a:solidFill>
                  <a:schemeClr val="tx1"/>
                </a:solidFill>
                <a:effectLst/>
                <a:latin typeface="Segoe"/>
                <a:cs typeface="Segoe UI" pitchFamily="34" charset="0"/>
              </a:rPr>
              <a:t> to refresh your data from Microsoft Dynamics AX. The </a:t>
            </a:r>
            <a:r>
              <a:rPr lang="en-US" sz="1050" b="1" kern="1200" dirty="0" smtClean="0">
                <a:solidFill>
                  <a:schemeClr val="tx1"/>
                </a:solidFill>
                <a:effectLst/>
                <a:latin typeface="Segoe"/>
                <a:cs typeface="Segoe UI" pitchFamily="34" charset="0"/>
              </a:rPr>
              <a:t>Field Chooser</a:t>
            </a:r>
            <a:r>
              <a:rPr lang="en-US" sz="1050" kern="1200" dirty="0" smtClean="0">
                <a:solidFill>
                  <a:schemeClr val="tx1"/>
                </a:solidFill>
                <a:effectLst/>
                <a:latin typeface="Segoe"/>
                <a:cs typeface="Segoe UI" pitchFamily="34" charset="0"/>
              </a:rPr>
              <a:t> must be closed to activate the </a:t>
            </a:r>
            <a:r>
              <a:rPr lang="en-US" sz="1050" b="1" kern="1200" dirty="0" smtClean="0">
                <a:solidFill>
                  <a:schemeClr val="tx1"/>
                </a:solidFill>
                <a:effectLst/>
                <a:latin typeface="Segoe"/>
                <a:cs typeface="Segoe UI" pitchFamily="34" charset="0"/>
              </a:rPr>
              <a:t>Refresh All</a:t>
            </a:r>
            <a:r>
              <a:rPr lang="en-US" sz="1050" kern="1200" dirty="0" smtClean="0">
                <a:solidFill>
                  <a:schemeClr val="tx1"/>
                </a:solidFill>
                <a:effectLst/>
                <a:latin typeface="Segoe"/>
                <a:cs typeface="Segoe UI" pitchFamily="34" charset="0"/>
              </a:rPr>
              <a:t> button.</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1024339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b="1" kern="1200" dirty="0" smtClean="0">
                <a:solidFill>
                  <a:schemeClr val="tx1"/>
                </a:solidFill>
                <a:effectLst/>
                <a:latin typeface="Segoe"/>
                <a:cs typeface="Segoe UI" pitchFamily="34" charset="0"/>
              </a:rPr>
              <a:t>Procedure: </a:t>
            </a:r>
            <a:r>
              <a:rPr lang="en-US" b="1" dirty="0">
                <a:latin typeface="Segoe"/>
                <a:cs typeface="Segoe UI" pitchFamily="34" charset="0"/>
              </a:rPr>
              <a:t>Query Microsoft Dynamics AX </a:t>
            </a:r>
            <a:r>
              <a:rPr lang="en-US" b="1" kern="1200" dirty="0" smtClean="0">
                <a:solidFill>
                  <a:schemeClr val="tx1"/>
                </a:solidFill>
                <a:effectLst/>
                <a:latin typeface="Segoe"/>
                <a:cs typeface="Segoe UI" pitchFamily="34" charset="0"/>
              </a:rPr>
              <a:t>Data from Excel</a:t>
            </a:r>
          </a:p>
          <a:p>
            <a:endParaRPr lang="en-US" b="1" kern="1200" dirty="0" smtClean="0">
              <a:solidFill>
                <a:schemeClr val="tx1"/>
              </a:solidFill>
              <a:effectLst/>
              <a:latin typeface="Segoe"/>
              <a:cs typeface="Segoe UI" pitchFamily="34" charset="0"/>
            </a:endParaRPr>
          </a:p>
          <a:p>
            <a:r>
              <a:rPr lang="en-US" kern="1200" dirty="0" smtClean="0">
                <a:solidFill>
                  <a:schemeClr val="tx1"/>
                </a:solidFill>
                <a:effectLst/>
                <a:latin typeface="Segoe"/>
                <a:cs typeface="Segoe UI" pitchFamily="34" charset="0"/>
              </a:rPr>
              <a:t>To create an Excel spreadsheet based on a query that can be refreshed later as business data changes, follow these steps:</a:t>
            </a:r>
          </a:p>
          <a:p>
            <a:pPr marL="228600" lvl="0" indent="-228600">
              <a:buFont typeface="+mj-lt"/>
              <a:buAutoNum type="arabicPeriod"/>
            </a:pPr>
            <a:r>
              <a:rPr lang="en-US" kern="1200" dirty="0" smtClean="0">
                <a:solidFill>
                  <a:schemeClr val="tx1"/>
                </a:solidFill>
                <a:effectLst/>
                <a:latin typeface="Segoe"/>
                <a:cs typeface="Segoe UI" pitchFamily="34" charset="0"/>
              </a:rPr>
              <a:t>From a Microsoft Dynamics AX client, go to </a:t>
            </a:r>
            <a:r>
              <a:rPr lang="en-US" b="1" kern="1200" dirty="0" smtClean="0">
                <a:solidFill>
                  <a:schemeClr val="tx1"/>
                </a:solidFill>
                <a:effectLst/>
                <a:latin typeface="Segoe"/>
                <a:cs typeface="Segoe UI" pitchFamily="34" charset="0"/>
              </a:rPr>
              <a:t>Organization Administration &gt; Setup &gt; Document management &gt; Document data sources</a:t>
            </a:r>
            <a:r>
              <a:rPr lang="en-US" kern="1200" dirty="0" smtClean="0">
                <a:solidFill>
                  <a:schemeClr val="tx1"/>
                </a:solidFill>
                <a:effectLst/>
                <a:latin typeface="Segoe"/>
                <a:cs typeface="Segoe UI" pitchFamily="34" charset="0"/>
              </a:rPr>
              <a:t>.  </a:t>
            </a:r>
          </a:p>
          <a:p>
            <a:pPr marL="228600" lvl="0" indent="-228600">
              <a:buFont typeface="+mj-lt"/>
              <a:buAutoNum type="arabicPeriod"/>
            </a:pPr>
            <a:r>
              <a:rPr lang="en-US" kern="1200" dirty="0" smtClean="0">
                <a:solidFill>
                  <a:schemeClr val="tx1"/>
                </a:solidFill>
                <a:effectLst/>
                <a:latin typeface="Segoe"/>
                <a:cs typeface="Segoe UI" pitchFamily="34" charset="0"/>
              </a:rPr>
              <a:t>Click </a:t>
            </a:r>
            <a:r>
              <a:rPr lang="en-US" b="1" kern="1200" dirty="0" smtClean="0">
                <a:solidFill>
                  <a:schemeClr val="tx1"/>
                </a:solidFill>
                <a:effectLst/>
                <a:latin typeface="Segoe"/>
                <a:cs typeface="Segoe UI" pitchFamily="34" charset="0"/>
              </a:rPr>
              <a:t>New</a:t>
            </a:r>
            <a:r>
              <a:rPr lang="en-US" kern="1200" dirty="0" smtClean="0">
                <a:solidFill>
                  <a:schemeClr val="tx1"/>
                </a:solidFill>
                <a:effectLst/>
                <a:latin typeface="Segoe"/>
                <a:cs typeface="Segoe UI" pitchFamily="34" charset="0"/>
              </a:rPr>
              <a:t> to add a new data source. Select </a:t>
            </a:r>
            <a:r>
              <a:rPr lang="en-US" b="1" kern="1200" dirty="0" smtClean="0">
                <a:solidFill>
                  <a:schemeClr val="tx1"/>
                </a:solidFill>
                <a:effectLst/>
                <a:latin typeface="Segoe"/>
                <a:cs typeface="Segoe UI" pitchFamily="34" charset="0"/>
              </a:rPr>
              <a:t>Sales and marketing</a:t>
            </a:r>
            <a:r>
              <a:rPr lang="en-US" kern="1200" dirty="0" smtClean="0">
                <a:solidFill>
                  <a:schemeClr val="tx1"/>
                </a:solidFill>
                <a:effectLst/>
                <a:latin typeface="Segoe"/>
                <a:cs typeface="Segoe UI" pitchFamily="34" charset="0"/>
              </a:rPr>
              <a:t> as the </a:t>
            </a:r>
            <a:r>
              <a:rPr lang="en-US" b="1" kern="1200" dirty="0" smtClean="0">
                <a:solidFill>
                  <a:schemeClr val="tx1"/>
                </a:solidFill>
                <a:effectLst/>
                <a:latin typeface="Segoe"/>
                <a:cs typeface="Segoe UI" pitchFamily="34" charset="0"/>
              </a:rPr>
              <a:t>Module</a:t>
            </a:r>
            <a:r>
              <a:rPr lang="en-US" kern="1200" dirty="0" smtClean="0">
                <a:solidFill>
                  <a:schemeClr val="tx1"/>
                </a:solidFill>
                <a:effectLst/>
                <a:latin typeface="Segoe"/>
                <a:cs typeface="Segoe UI" pitchFamily="34" charset="0"/>
              </a:rPr>
              <a:t>, </a:t>
            </a:r>
            <a:r>
              <a:rPr lang="en-US" b="1" kern="1200" dirty="0" smtClean="0">
                <a:solidFill>
                  <a:schemeClr val="tx1"/>
                </a:solidFill>
                <a:effectLst/>
                <a:latin typeface="Segoe"/>
                <a:cs typeface="Segoe UI" pitchFamily="34" charset="0"/>
              </a:rPr>
              <a:t>Query</a:t>
            </a:r>
            <a:r>
              <a:rPr lang="en-US" kern="1200" dirty="0" smtClean="0">
                <a:solidFill>
                  <a:schemeClr val="tx1"/>
                </a:solidFill>
                <a:effectLst/>
                <a:latin typeface="Segoe"/>
                <a:cs typeface="Segoe UI" pitchFamily="34" charset="0"/>
              </a:rPr>
              <a:t> as the </a:t>
            </a:r>
            <a:r>
              <a:rPr lang="en-US" b="1" kern="1200" dirty="0" smtClean="0">
                <a:solidFill>
                  <a:schemeClr val="tx1"/>
                </a:solidFill>
                <a:effectLst/>
                <a:latin typeface="Segoe"/>
                <a:cs typeface="Segoe UI" pitchFamily="34" charset="0"/>
              </a:rPr>
              <a:t>Data source type</a:t>
            </a:r>
            <a:r>
              <a:rPr lang="en-US" kern="1200" dirty="0" smtClean="0">
                <a:solidFill>
                  <a:schemeClr val="tx1"/>
                </a:solidFill>
                <a:effectLst/>
                <a:latin typeface="Segoe"/>
                <a:cs typeface="Segoe UI" pitchFamily="34" charset="0"/>
              </a:rPr>
              <a:t>, and </a:t>
            </a:r>
            <a:r>
              <a:rPr lang="en-US" b="1" kern="1200" dirty="0" err="1" smtClean="0">
                <a:solidFill>
                  <a:schemeClr val="tx1"/>
                </a:solidFill>
                <a:effectLst/>
                <a:latin typeface="Segoe"/>
                <a:cs typeface="Segoe UI" pitchFamily="34" charset="0"/>
              </a:rPr>
              <a:t>CustTableListPage</a:t>
            </a:r>
            <a:r>
              <a:rPr lang="en-US" b="1" kern="1200" dirty="0" smtClean="0">
                <a:solidFill>
                  <a:schemeClr val="tx1"/>
                </a:solidFill>
                <a:effectLst/>
                <a:latin typeface="Segoe"/>
                <a:cs typeface="Segoe UI" pitchFamily="34" charset="0"/>
              </a:rPr>
              <a:t> </a:t>
            </a:r>
            <a:r>
              <a:rPr lang="en-US" kern="1200" dirty="0" smtClean="0">
                <a:solidFill>
                  <a:schemeClr val="tx1"/>
                </a:solidFill>
                <a:effectLst/>
                <a:latin typeface="Segoe"/>
                <a:cs typeface="Segoe UI" pitchFamily="34" charset="0"/>
              </a:rPr>
              <a:t>as the </a:t>
            </a:r>
            <a:r>
              <a:rPr lang="en-US" b="1" kern="1200" dirty="0" smtClean="0">
                <a:solidFill>
                  <a:schemeClr val="tx1"/>
                </a:solidFill>
                <a:effectLst/>
                <a:latin typeface="Segoe"/>
                <a:cs typeface="Segoe UI" pitchFamily="34" charset="0"/>
              </a:rPr>
              <a:t>Data source name</a:t>
            </a:r>
            <a:r>
              <a:rPr lang="en-US" kern="1200" dirty="0" smtClean="0">
                <a:solidFill>
                  <a:schemeClr val="tx1"/>
                </a:solidFill>
                <a:effectLst/>
                <a:latin typeface="Segoe"/>
                <a:cs typeface="Segoe UI" pitchFamily="34" charset="0"/>
              </a:rPr>
              <a:t>. </a:t>
            </a:r>
            <a:r>
              <a:rPr lang="en-US" dirty="0" smtClean="0">
                <a:latin typeface="Segoe"/>
                <a:cs typeface="Segoe UI" pitchFamily="34" charset="0"/>
              </a:rPr>
              <a:t>Select </a:t>
            </a:r>
            <a:r>
              <a:rPr lang="en-US" kern="1200" dirty="0" smtClean="0">
                <a:solidFill>
                  <a:schemeClr val="tx1"/>
                </a:solidFill>
                <a:effectLst/>
                <a:latin typeface="Segoe"/>
                <a:cs typeface="Segoe UI" pitchFamily="34" charset="0"/>
              </a:rPr>
              <a:t>the </a:t>
            </a:r>
            <a:r>
              <a:rPr lang="en-US" b="1" kern="1200" dirty="0" smtClean="0">
                <a:solidFill>
                  <a:schemeClr val="tx1"/>
                </a:solidFill>
                <a:effectLst/>
                <a:latin typeface="Segoe"/>
                <a:cs typeface="Segoe UI" pitchFamily="34" charset="0"/>
              </a:rPr>
              <a:t>Activated</a:t>
            </a:r>
            <a:r>
              <a:rPr lang="en-US" kern="1200" dirty="0" smtClean="0">
                <a:solidFill>
                  <a:schemeClr val="tx1"/>
                </a:solidFill>
                <a:effectLst/>
                <a:latin typeface="Segoe"/>
                <a:cs typeface="Segoe UI" pitchFamily="34" charset="0"/>
              </a:rPr>
              <a:t> check box, and then close the form.</a:t>
            </a:r>
          </a:p>
          <a:p>
            <a:pPr marL="228600" lvl="0" indent="-228600">
              <a:buFont typeface="+mj-lt"/>
              <a:buAutoNum type="arabicPeriod"/>
            </a:pPr>
            <a:r>
              <a:rPr lang="en-US" kern="1200" dirty="0" smtClean="0">
                <a:solidFill>
                  <a:schemeClr val="tx1"/>
                </a:solidFill>
                <a:effectLst/>
                <a:latin typeface="Segoe"/>
                <a:cs typeface="Segoe UI" pitchFamily="34" charset="0"/>
              </a:rPr>
              <a:t>Open </a:t>
            </a:r>
            <a:r>
              <a:rPr lang="en-US" b="1" kern="1200" dirty="0" smtClean="0">
                <a:solidFill>
                  <a:schemeClr val="tx1"/>
                </a:solidFill>
                <a:effectLst/>
                <a:latin typeface="Segoe"/>
                <a:cs typeface="Segoe UI" pitchFamily="34" charset="0"/>
              </a:rPr>
              <a:t>Microsoft Excel</a:t>
            </a:r>
            <a:r>
              <a:rPr lang="en-US" kern="1200" dirty="0" smtClean="0">
                <a:solidFill>
                  <a:schemeClr val="tx1"/>
                </a:solidFill>
                <a:effectLst/>
                <a:latin typeface="Segoe"/>
                <a:cs typeface="Segoe UI" pitchFamily="34" charset="0"/>
              </a:rPr>
              <a:t> and click the </a:t>
            </a:r>
            <a:r>
              <a:rPr lang="en-US" b="1" kern="1200" dirty="0" smtClean="0">
                <a:solidFill>
                  <a:schemeClr val="tx1"/>
                </a:solidFill>
                <a:effectLst/>
                <a:latin typeface="Segoe"/>
                <a:cs typeface="Segoe UI" pitchFamily="34" charset="0"/>
              </a:rPr>
              <a:t>Dynamics AX</a:t>
            </a:r>
            <a:r>
              <a:rPr lang="en-US" kern="1200" dirty="0" smtClean="0">
                <a:solidFill>
                  <a:schemeClr val="tx1"/>
                </a:solidFill>
                <a:effectLst/>
                <a:latin typeface="Segoe"/>
                <a:cs typeface="Segoe UI" pitchFamily="34" charset="0"/>
              </a:rPr>
              <a:t> tab at the top to open the Microsoft Dynamics AX ribbon.</a:t>
            </a:r>
          </a:p>
          <a:p>
            <a:pPr marL="228600" lvl="0" indent="-228600">
              <a:buFont typeface="+mj-lt"/>
              <a:buAutoNum type="arabicPeriod"/>
            </a:pPr>
            <a:r>
              <a:rPr lang="en-US" kern="1200" dirty="0" smtClean="0">
                <a:solidFill>
                  <a:schemeClr val="tx1"/>
                </a:solidFill>
                <a:effectLst/>
                <a:latin typeface="Segoe"/>
                <a:cs typeface="Segoe UI" pitchFamily="34" charset="0"/>
              </a:rPr>
              <a:t>Click </a:t>
            </a:r>
            <a:r>
              <a:rPr lang="en-US" b="1" kern="1200" dirty="0" smtClean="0">
                <a:solidFill>
                  <a:schemeClr val="tx1"/>
                </a:solidFill>
                <a:effectLst/>
                <a:latin typeface="Segoe"/>
                <a:cs typeface="Segoe UI" pitchFamily="34" charset="0"/>
              </a:rPr>
              <a:t>Connection</a:t>
            </a:r>
            <a:r>
              <a:rPr lang="en-US" kern="1200" dirty="0" smtClean="0">
                <a:solidFill>
                  <a:schemeClr val="tx1"/>
                </a:solidFill>
                <a:effectLst/>
                <a:latin typeface="Segoe"/>
                <a:cs typeface="Segoe UI" pitchFamily="34" charset="0"/>
              </a:rPr>
              <a:t> and select </a:t>
            </a:r>
            <a:r>
              <a:rPr lang="en-US" b="1" kern="1200" dirty="0" smtClean="0">
                <a:solidFill>
                  <a:schemeClr val="tx1"/>
                </a:solidFill>
                <a:effectLst/>
                <a:latin typeface="Segoe"/>
                <a:cs typeface="Segoe UI" pitchFamily="34" charset="0"/>
              </a:rPr>
              <a:t>CEU</a:t>
            </a:r>
            <a:r>
              <a:rPr lang="en-US" kern="1200" dirty="0" smtClean="0">
                <a:solidFill>
                  <a:schemeClr val="tx1"/>
                </a:solidFill>
                <a:effectLst/>
                <a:latin typeface="Segoe"/>
                <a:cs typeface="Segoe UI" pitchFamily="34" charset="0"/>
              </a:rPr>
              <a:t> as the </a:t>
            </a:r>
            <a:r>
              <a:rPr lang="en-US" b="1" kern="1200" dirty="0" smtClean="0">
                <a:solidFill>
                  <a:schemeClr val="tx1"/>
                </a:solidFill>
                <a:effectLst/>
                <a:latin typeface="Segoe"/>
                <a:cs typeface="Segoe UI" pitchFamily="34" charset="0"/>
              </a:rPr>
              <a:t>Legal Entity</a:t>
            </a:r>
            <a:r>
              <a:rPr lang="en-US" kern="1200" dirty="0" smtClean="0">
                <a:solidFill>
                  <a:schemeClr val="tx1"/>
                </a:solidFill>
                <a:effectLst/>
                <a:latin typeface="Segoe"/>
                <a:cs typeface="Segoe UI" pitchFamily="34" charset="0"/>
              </a:rPr>
              <a:t>. Click </a:t>
            </a:r>
            <a:r>
              <a:rPr lang="en-US" b="1" kern="1200" dirty="0" smtClean="0">
                <a:solidFill>
                  <a:schemeClr val="tx1"/>
                </a:solidFill>
                <a:effectLst/>
                <a:latin typeface="Segoe"/>
                <a:cs typeface="Segoe UI" pitchFamily="34" charset="0"/>
              </a:rPr>
              <a:t>OK</a:t>
            </a:r>
            <a:r>
              <a:rPr lang="en-US" kern="1200" dirty="0" smtClean="0">
                <a:solidFill>
                  <a:schemeClr val="tx1"/>
                </a:solidFill>
                <a:effectLst/>
                <a:latin typeface="Segoe"/>
                <a:cs typeface="Segoe UI" pitchFamily="34" charset="0"/>
              </a:rPr>
              <a:t>.</a:t>
            </a:r>
          </a:p>
          <a:p>
            <a:pPr marL="228600" lvl="0" indent="-228600">
              <a:buFont typeface="+mj-lt"/>
              <a:buAutoNum type="arabicPeriod"/>
            </a:pPr>
            <a:r>
              <a:rPr lang="en-US" kern="1200" dirty="0" smtClean="0">
                <a:solidFill>
                  <a:schemeClr val="tx1"/>
                </a:solidFill>
                <a:effectLst/>
                <a:latin typeface="Segoe"/>
                <a:cs typeface="Segoe UI" pitchFamily="34" charset="0"/>
              </a:rPr>
              <a:t>Click </a:t>
            </a:r>
            <a:r>
              <a:rPr lang="en-US" b="1" kern="1200" dirty="0" smtClean="0">
                <a:solidFill>
                  <a:schemeClr val="tx1"/>
                </a:solidFill>
                <a:effectLst/>
                <a:latin typeface="Segoe"/>
                <a:cs typeface="Segoe UI" pitchFamily="34" charset="0"/>
              </a:rPr>
              <a:t>Add Data</a:t>
            </a:r>
            <a:r>
              <a:rPr lang="en-US" kern="1200" dirty="0" smtClean="0">
                <a:solidFill>
                  <a:schemeClr val="tx1"/>
                </a:solidFill>
                <a:effectLst/>
                <a:latin typeface="Segoe"/>
                <a:cs typeface="Segoe UI" pitchFamily="34" charset="0"/>
              </a:rPr>
              <a:t> to browse the available data sources. The data sources with a pencil icon </a:t>
            </a:r>
            <a:r>
              <a:rPr lang="en-US" dirty="0">
                <a:latin typeface="Segoe"/>
                <a:cs typeface="Segoe UI" pitchFamily="34" charset="0"/>
              </a:rPr>
              <a:t>are Microsoft Dynamics </a:t>
            </a:r>
            <a:r>
              <a:rPr lang="en-US" kern="1200" dirty="0" smtClean="0">
                <a:solidFill>
                  <a:schemeClr val="tx1"/>
                </a:solidFill>
                <a:effectLst/>
                <a:latin typeface="Segoe"/>
                <a:cs typeface="Segoe UI" pitchFamily="34" charset="0"/>
              </a:rPr>
              <a:t>AX web services that have been configured to work </a:t>
            </a:r>
            <a:r>
              <a:rPr lang="en-US" dirty="0">
                <a:latin typeface="Segoe"/>
                <a:cs typeface="Segoe UI" pitchFamily="34" charset="0"/>
              </a:rPr>
              <a:t>with Microsoft Office </a:t>
            </a:r>
            <a:r>
              <a:rPr lang="en-US" dirty="0" smtClean="0">
                <a:latin typeface="Segoe"/>
                <a:cs typeface="Segoe UI" pitchFamily="34" charset="0"/>
              </a:rPr>
              <a:t>A</a:t>
            </a:r>
            <a:r>
              <a:rPr lang="en-US" kern="1200" dirty="0" smtClean="0">
                <a:solidFill>
                  <a:schemeClr val="tx1"/>
                </a:solidFill>
                <a:effectLst/>
                <a:latin typeface="Segoe"/>
                <a:cs typeface="Segoe UI" pitchFamily="34" charset="0"/>
              </a:rPr>
              <a:t>dd-ins. The data sources with a grid icon are queries defined </a:t>
            </a:r>
            <a:r>
              <a:rPr lang="en-US" dirty="0">
                <a:latin typeface="Segoe"/>
                <a:cs typeface="Segoe UI" pitchFamily="34" charset="0"/>
              </a:rPr>
              <a:t>in Microsoft Dynamics </a:t>
            </a:r>
            <a:r>
              <a:rPr lang="en-US" kern="1200" dirty="0" smtClean="0">
                <a:solidFill>
                  <a:schemeClr val="tx1"/>
                </a:solidFill>
                <a:effectLst/>
                <a:latin typeface="Segoe"/>
                <a:cs typeface="Segoe UI" pitchFamily="34" charset="0"/>
              </a:rPr>
              <a:t>AX.</a:t>
            </a:r>
          </a:p>
          <a:p>
            <a:pPr marL="228600" lvl="0" indent="-228600">
              <a:buFont typeface="+mj-lt"/>
              <a:buAutoNum type="arabicPeriod"/>
            </a:pPr>
            <a:r>
              <a:rPr lang="en-US" kern="1200" dirty="0" smtClean="0">
                <a:solidFill>
                  <a:schemeClr val="tx1"/>
                </a:solidFill>
                <a:effectLst/>
                <a:latin typeface="Segoe"/>
                <a:cs typeface="Segoe UI" pitchFamily="34" charset="0"/>
              </a:rPr>
              <a:t>Select the </a:t>
            </a:r>
            <a:r>
              <a:rPr lang="en-US" b="1" kern="1200" dirty="0" err="1" smtClean="0">
                <a:solidFill>
                  <a:schemeClr val="tx1"/>
                </a:solidFill>
                <a:effectLst/>
                <a:latin typeface="Segoe"/>
                <a:cs typeface="Segoe UI" pitchFamily="34" charset="0"/>
              </a:rPr>
              <a:t>CustTableListPage</a:t>
            </a:r>
            <a:r>
              <a:rPr lang="en-US" kern="1200" dirty="0" smtClean="0">
                <a:solidFill>
                  <a:schemeClr val="tx1"/>
                </a:solidFill>
                <a:effectLst/>
                <a:latin typeface="Segoe"/>
                <a:cs typeface="Segoe UI" pitchFamily="34" charset="0"/>
              </a:rPr>
              <a:t> data source from the list and click </a:t>
            </a:r>
            <a:r>
              <a:rPr lang="en-US" b="1" kern="1200" dirty="0" smtClean="0">
                <a:solidFill>
                  <a:schemeClr val="tx1"/>
                </a:solidFill>
                <a:effectLst/>
                <a:latin typeface="Segoe"/>
                <a:cs typeface="Segoe UI" pitchFamily="34" charset="0"/>
              </a:rPr>
              <a:t>OK</a:t>
            </a:r>
            <a:r>
              <a:rPr lang="en-US" kern="1200" dirty="0" smtClean="0">
                <a:solidFill>
                  <a:schemeClr val="tx1"/>
                </a:solidFill>
                <a:effectLst/>
                <a:latin typeface="Segoe"/>
                <a:cs typeface="Segoe UI" pitchFamily="34" charset="0"/>
              </a:rPr>
              <a:t>. The Field Chooser will display the tables and fields available in that query.</a:t>
            </a:r>
          </a:p>
          <a:p>
            <a:pPr marL="228600" lvl="0" indent="-228600">
              <a:buFont typeface="+mj-lt"/>
              <a:buAutoNum type="arabicPeriod"/>
            </a:pPr>
            <a:r>
              <a:rPr lang="en-US" kern="1200" dirty="0" smtClean="0">
                <a:solidFill>
                  <a:schemeClr val="tx1"/>
                </a:solidFill>
                <a:effectLst/>
                <a:latin typeface="Segoe"/>
                <a:cs typeface="Segoe UI" pitchFamily="34" charset="0"/>
              </a:rPr>
              <a:t>Right-click the root data source </a:t>
            </a:r>
            <a:r>
              <a:rPr lang="en-US" b="1" kern="1200" dirty="0" smtClean="0">
                <a:solidFill>
                  <a:schemeClr val="tx1"/>
                </a:solidFill>
                <a:effectLst/>
                <a:latin typeface="Segoe"/>
                <a:cs typeface="Segoe UI" pitchFamily="34" charset="0"/>
              </a:rPr>
              <a:t>Sales Quotation</a:t>
            </a:r>
            <a:r>
              <a:rPr lang="en-US" kern="1200" dirty="0" smtClean="0">
                <a:solidFill>
                  <a:schemeClr val="tx1"/>
                </a:solidFill>
                <a:effectLst/>
                <a:latin typeface="Segoe"/>
                <a:cs typeface="Segoe UI" pitchFamily="34" charset="0"/>
              </a:rPr>
              <a:t> (the top item in the Field Chooser), select </a:t>
            </a:r>
            <a:r>
              <a:rPr lang="en-US" b="1" kern="1200" dirty="0" smtClean="0">
                <a:solidFill>
                  <a:schemeClr val="tx1"/>
                </a:solidFill>
                <a:effectLst/>
                <a:latin typeface="Segoe"/>
                <a:cs typeface="Segoe UI" pitchFamily="34" charset="0"/>
              </a:rPr>
              <a:t>Properties</a:t>
            </a:r>
            <a:r>
              <a:rPr lang="en-US" kern="1200" dirty="0" smtClean="0">
                <a:solidFill>
                  <a:schemeClr val="tx1"/>
                </a:solidFill>
                <a:effectLst/>
                <a:latin typeface="Segoe"/>
                <a:cs typeface="Segoe UI" pitchFamily="34" charset="0"/>
              </a:rPr>
              <a:t>. </a:t>
            </a:r>
          </a:p>
          <a:p>
            <a:pPr marL="228600" lvl="0" indent="-228600">
              <a:buFont typeface="+mj-lt"/>
              <a:buAutoNum type="arabicPeriod"/>
            </a:pPr>
            <a:r>
              <a:rPr lang="en-US" kern="1200" dirty="0" smtClean="0">
                <a:solidFill>
                  <a:schemeClr val="tx1"/>
                </a:solidFill>
                <a:effectLst/>
                <a:latin typeface="Segoe"/>
                <a:cs typeface="Segoe UI" pitchFamily="34" charset="0"/>
              </a:rPr>
              <a:t>Select the </a:t>
            </a:r>
            <a:r>
              <a:rPr lang="en-US" b="1" kern="1200" dirty="0" smtClean="0">
                <a:solidFill>
                  <a:schemeClr val="tx1"/>
                </a:solidFill>
                <a:effectLst/>
                <a:latin typeface="Segoe"/>
                <a:cs typeface="Segoe UI" pitchFamily="34" charset="0"/>
              </a:rPr>
              <a:t>Show Calculated Fields</a:t>
            </a:r>
            <a:r>
              <a:rPr lang="en-US" kern="1200" dirty="0" smtClean="0">
                <a:solidFill>
                  <a:schemeClr val="tx1"/>
                </a:solidFill>
                <a:effectLst/>
                <a:latin typeface="Segoe"/>
                <a:cs typeface="Segoe UI" pitchFamily="34" charset="0"/>
              </a:rPr>
              <a:t> option to show the display and edit methods available for this query, click </a:t>
            </a:r>
            <a:r>
              <a:rPr lang="en-US" b="1" kern="1200" dirty="0" smtClean="0">
                <a:solidFill>
                  <a:schemeClr val="tx1"/>
                </a:solidFill>
                <a:effectLst/>
                <a:latin typeface="Segoe"/>
                <a:cs typeface="Segoe UI" pitchFamily="34" charset="0"/>
              </a:rPr>
              <a:t>OK</a:t>
            </a:r>
            <a:r>
              <a:rPr lang="en-US" kern="1200" dirty="0" smtClean="0">
                <a:solidFill>
                  <a:schemeClr val="tx1"/>
                </a:solidFill>
                <a:effectLst/>
                <a:latin typeface="Segoe"/>
                <a:cs typeface="Segoe UI" pitchFamily="34" charset="0"/>
              </a:rPr>
              <a:t>.</a:t>
            </a:r>
          </a:p>
          <a:p>
            <a:pPr marL="228600" lvl="0" indent="-228600">
              <a:buFont typeface="+mj-lt"/>
              <a:buAutoNum type="arabicPeriod"/>
            </a:pPr>
            <a:r>
              <a:rPr lang="en-US" kern="1200" dirty="0" smtClean="0">
                <a:solidFill>
                  <a:schemeClr val="tx1"/>
                </a:solidFill>
                <a:effectLst/>
                <a:latin typeface="Segoe"/>
                <a:cs typeface="Segoe UI" pitchFamily="34" charset="0"/>
              </a:rPr>
              <a:t>Drag the following fields onto the worksheet from the </a:t>
            </a:r>
            <a:r>
              <a:rPr lang="en-US" b="1" kern="1200" dirty="0" smtClean="0">
                <a:solidFill>
                  <a:schemeClr val="tx1"/>
                </a:solidFill>
                <a:effectLst/>
                <a:latin typeface="Segoe"/>
                <a:cs typeface="Segoe UI" pitchFamily="34" charset="0"/>
              </a:rPr>
              <a:t>Customers </a:t>
            </a:r>
            <a:r>
              <a:rPr lang="en-US" kern="1200" dirty="0" smtClean="0">
                <a:solidFill>
                  <a:schemeClr val="tx1"/>
                </a:solidFill>
                <a:effectLst/>
                <a:latin typeface="Segoe"/>
                <a:cs typeface="Segoe UI" pitchFamily="34" charset="0"/>
              </a:rPr>
              <a:t>table:</a:t>
            </a:r>
          </a:p>
          <a:p>
            <a:pPr marL="685800" lvl="1" indent="-228600">
              <a:buFont typeface="Arial" panose="020B0604020202020204" pitchFamily="34" charset="0"/>
              <a:buChar char="•"/>
            </a:pPr>
            <a:r>
              <a:rPr lang="en-US" b="1" kern="1200" dirty="0" smtClean="0">
                <a:solidFill>
                  <a:schemeClr val="tx1"/>
                </a:solidFill>
                <a:effectLst/>
                <a:latin typeface="Segoe"/>
                <a:cs typeface="Segoe UI" pitchFamily="34" charset="0"/>
              </a:rPr>
              <a:t>Name</a:t>
            </a:r>
          </a:p>
          <a:p>
            <a:pPr marL="685800" lvl="1" indent="-228600">
              <a:buFont typeface="Arial" panose="020B0604020202020204" pitchFamily="34" charset="0"/>
              <a:buChar char="•"/>
            </a:pPr>
            <a:r>
              <a:rPr lang="en-US" b="1" kern="1200" dirty="0" smtClean="0">
                <a:solidFill>
                  <a:schemeClr val="tx1"/>
                </a:solidFill>
                <a:effectLst/>
                <a:latin typeface="Segoe"/>
                <a:cs typeface="Segoe UI" pitchFamily="34" charset="0"/>
              </a:rPr>
              <a:t>Customer Account</a:t>
            </a:r>
          </a:p>
          <a:p>
            <a:pPr marL="685800" lvl="1" indent="-228600">
              <a:buFont typeface="Arial" panose="020B0604020202020204" pitchFamily="34" charset="0"/>
              <a:buChar char="•"/>
            </a:pPr>
            <a:r>
              <a:rPr lang="en-US" b="1" kern="1200" dirty="0" smtClean="0">
                <a:solidFill>
                  <a:schemeClr val="tx1"/>
                </a:solidFill>
                <a:effectLst/>
                <a:latin typeface="Segoe"/>
                <a:cs typeface="Segoe UI" pitchFamily="34" charset="0"/>
              </a:rPr>
              <a:t>Amount (</a:t>
            </a:r>
            <a:r>
              <a:rPr lang="en-US" b="1" kern="1200" dirty="0" err="1" smtClean="0">
                <a:solidFill>
                  <a:schemeClr val="tx1"/>
                </a:solidFill>
                <a:effectLst/>
                <a:latin typeface="Segoe"/>
                <a:cs typeface="Segoe UI" pitchFamily="34" charset="0"/>
              </a:rPr>
              <a:t>balanceMST</a:t>
            </a:r>
            <a:r>
              <a:rPr lang="en-US" b="1" kern="1200" dirty="0" smtClean="0">
                <a:solidFill>
                  <a:schemeClr val="tx1"/>
                </a:solidFill>
                <a:effectLst/>
                <a:latin typeface="Segoe"/>
                <a:cs typeface="Segoe UI" pitchFamily="34" charset="0"/>
              </a:rPr>
              <a:t>)</a:t>
            </a:r>
          </a:p>
          <a:p>
            <a:pPr marL="228600" lvl="0" indent="-228600">
              <a:buFont typeface="+mj-lt"/>
              <a:buAutoNum type="arabicPeriod"/>
            </a:pPr>
            <a:r>
              <a:rPr lang="en-US" kern="1200" dirty="0" smtClean="0">
                <a:solidFill>
                  <a:schemeClr val="tx1"/>
                </a:solidFill>
                <a:effectLst/>
                <a:latin typeface="Segoe"/>
                <a:cs typeface="Segoe UI" pitchFamily="34" charset="0"/>
              </a:rPr>
              <a:t>Click </a:t>
            </a:r>
            <a:r>
              <a:rPr lang="en-US" b="1" kern="1200" dirty="0" smtClean="0">
                <a:solidFill>
                  <a:schemeClr val="tx1"/>
                </a:solidFill>
                <a:effectLst/>
                <a:latin typeface="Segoe"/>
                <a:cs typeface="Segoe UI" pitchFamily="34" charset="0"/>
              </a:rPr>
              <a:t>Field Chooser</a:t>
            </a:r>
            <a:r>
              <a:rPr lang="en-US" dirty="0">
                <a:latin typeface="Segoe"/>
                <a:cs typeface="Segoe UI" pitchFamily="34" charset="0"/>
              </a:rPr>
              <a:t> on the Microsoft Dynamics </a:t>
            </a:r>
            <a:r>
              <a:rPr lang="en-US" kern="1200" dirty="0" smtClean="0">
                <a:solidFill>
                  <a:schemeClr val="tx1"/>
                </a:solidFill>
                <a:effectLst/>
                <a:latin typeface="Segoe"/>
                <a:cs typeface="Segoe UI" pitchFamily="34" charset="0"/>
              </a:rPr>
              <a:t>AX ribbon to close the Field Chooser and enable the </a:t>
            </a:r>
            <a:r>
              <a:rPr lang="en-US" b="1" kern="1200" dirty="0" smtClean="0">
                <a:solidFill>
                  <a:schemeClr val="tx1"/>
                </a:solidFill>
                <a:effectLst/>
                <a:latin typeface="Segoe"/>
                <a:cs typeface="Segoe UI" pitchFamily="34" charset="0"/>
              </a:rPr>
              <a:t>Refresh All </a:t>
            </a:r>
            <a:r>
              <a:rPr lang="en-US" kern="1200" dirty="0" smtClean="0">
                <a:solidFill>
                  <a:schemeClr val="tx1"/>
                </a:solidFill>
                <a:effectLst/>
                <a:latin typeface="Segoe"/>
                <a:cs typeface="Segoe UI" pitchFamily="34" charset="0"/>
              </a:rPr>
              <a:t>button.</a:t>
            </a:r>
          </a:p>
          <a:p>
            <a:pPr marL="228600" lvl="0" indent="-228600">
              <a:buFont typeface="+mj-lt"/>
              <a:buAutoNum type="arabicPeriod"/>
            </a:pPr>
            <a:r>
              <a:rPr lang="en-US" kern="1200" dirty="0" smtClean="0">
                <a:solidFill>
                  <a:schemeClr val="tx1"/>
                </a:solidFill>
                <a:effectLst/>
                <a:latin typeface="Segoe"/>
                <a:cs typeface="Segoe UI" pitchFamily="34" charset="0"/>
              </a:rPr>
              <a:t>Click </a:t>
            </a:r>
            <a:r>
              <a:rPr lang="en-US" b="1" kern="1200" dirty="0" smtClean="0">
                <a:solidFill>
                  <a:schemeClr val="tx1"/>
                </a:solidFill>
                <a:effectLst/>
                <a:latin typeface="Segoe"/>
                <a:cs typeface="Segoe UI" pitchFamily="34" charset="0"/>
              </a:rPr>
              <a:t>Refresh All</a:t>
            </a:r>
            <a:r>
              <a:rPr lang="en-US" kern="1200" dirty="0" smtClean="0">
                <a:solidFill>
                  <a:schemeClr val="tx1"/>
                </a:solidFill>
                <a:effectLst/>
                <a:latin typeface="Segoe"/>
                <a:cs typeface="Segoe UI" pitchFamily="34" charset="0"/>
              </a:rPr>
              <a:t> to populate the worksheet. </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318695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4160429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115231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214299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209368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aseline="0" dirty="0" smtClean="0"/>
              <a:t>If this presentation is intended for a Workshop, </a:t>
            </a:r>
            <a:r>
              <a:rPr lang="en-US" dirty="0" smtClean="0"/>
              <a:t>this</a:t>
            </a:r>
            <a:r>
              <a:rPr lang="en-US" baseline="0" dirty="0" smtClean="0"/>
              <a:t> slide and the subsequent slide will need to remain in the PPT</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3007883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Segoe"/>
                <a:cs typeface="Segoe UI" pitchFamily="34" charset="0"/>
              </a:rPr>
              <a:t>You can use Microsoft Office Add-ins for Microsoft Dynamics AX to integrate the Microsoft Dynamics AX client with Excel or Word.  </a:t>
            </a:r>
          </a:p>
          <a:p>
            <a:endParaRPr lang="en-US" sz="1050"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When you install the Microsoft Office Add-ins, a new Microsoft Dynamics AX contextual tab is created on the ribbon in Excel and Word. You can use the controls on this tab to create and refresh data in an Excel spreadsheet or a Word document.</a:t>
            </a:r>
          </a:p>
          <a:p>
            <a:endParaRPr lang="en-US" sz="1050"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Business users who use Microsoft Office Add-ins for Microsoft Dynamics AX 2012 can interact with data in Microsoft Dynamics AX 2012. The Microsoft Office Add-ins lets a user export and import data.  </a:t>
            </a:r>
          </a:p>
          <a:p>
            <a:endParaRPr lang="en-US" sz="1050"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The Microsoft Dynamics Add-ins for Microsoft Office, enable queries and AIF Document services to be integrated into documents built with Word or Excel. Microsoft Office Add-ins connects directly to the Application Object Server (AOS) using WCF-based web services. </a:t>
            </a:r>
          </a:p>
          <a:p>
            <a:r>
              <a:rPr lang="en-US" sz="1050" kern="1200" dirty="0" smtClean="0">
                <a:solidFill>
                  <a:schemeClr val="tx1"/>
                </a:solidFill>
                <a:effectLst/>
                <a:latin typeface="Segoe"/>
                <a:cs typeface="Segoe UI" pitchFamily="34" charset="0"/>
              </a:rPr>
              <a:t>  </a:t>
            </a:r>
          </a:p>
          <a:p>
            <a:r>
              <a:rPr lang="en-US" sz="1050" kern="1200" dirty="0" smtClean="0">
                <a:solidFill>
                  <a:schemeClr val="tx1"/>
                </a:solidFill>
                <a:effectLst/>
                <a:latin typeface="Segoe"/>
                <a:cs typeface="Segoe UI" pitchFamily="34" charset="0"/>
              </a:rPr>
              <a:t>The four main uses for the Microsoft Add-ins include:</a:t>
            </a:r>
          </a:p>
          <a:p>
            <a:endParaRPr lang="en-US" sz="1050" kern="1200" dirty="0" smtClean="0">
              <a:solidFill>
                <a:schemeClr val="tx1"/>
              </a:solidFill>
              <a:effectLst/>
              <a:latin typeface="Segoe"/>
              <a:cs typeface="Segoe UI" pitchFamily="34" charset="0"/>
            </a:endParaRPr>
          </a:p>
          <a:p>
            <a:pPr marL="171450" lvl="0" indent="-171450">
              <a:buFont typeface="Arial" panose="020B0604020202020204" pitchFamily="34" charset="0"/>
              <a:buChar char="•"/>
            </a:pPr>
            <a:r>
              <a:rPr lang="en-US" sz="1050" b="1" kern="1200" dirty="0" smtClean="0">
                <a:solidFill>
                  <a:schemeClr val="tx1"/>
                </a:solidFill>
                <a:effectLst/>
                <a:latin typeface="Segoe"/>
                <a:cs typeface="Segoe UI" pitchFamily="34" charset="0"/>
              </a:rPr>
              <a:t>Lightweight reporting</a:t>
            </a:r>
            <a:r>
              <a:rPr lang="en-US" sz="1050" kern="1200" dirty="0" smtClean="0">
                <a:solidFill>
                  <a:schemeClr val="tx1"/>
                </a:solidFill>
                <a:effectLst/>
                <a:latin typeface="Segoe"/>
                <a:cs typeface="Segoe UI" pitchFamily="34" charset="0"/>
              </a:rPr>
              <a:t>: From any grid in the client or Enterprise Portal, export data, extend and build upon it in Excel, then refresh as conditions change. </a:t>
            </a:r>
          </a:p>
          <a:p>
            <a:pPr marL="171450" lvl="0" indent="-171450">
              <a:buFont typeface="Arial" panose="020B0604020202020204" pitchFamily="34" charset="0"/>
              <a:buChar char="•"/>
            </a:pPr>
            <a:r>
              <a:rPr lang="en-US" sz="1050" b="1" kern="1200" dirty="0" smtClean="0">
                <a:solidFill>
                  <a:schemeClr val="tx1"/>
                </a:solidFill>
                <a:effectLst/>
                <a:latin typeface="Segoe"/>
                <a:cs typeface="Segoe UI" pitchFamily="34" charset="0"/>
              </a:rPr>
              <a:t>Templates and documents</a:t>
            </a:r>
            <a:r>
              <a:rPr lang="en-US" sz="1050" kern="1200" dirty="0" smtClean="0">
                <a:solidFill>
                  <a:schemeClr val="tx1"/>
                </a:solidFill>
                <a:effectLst/>
                <a:latin typeface="Segoe"/>
                <a:cs typeface="Segoe UI" pitchFamily="34" charset="0"/>
              </a:rPr>
              <a:t>: Incorporate Microsoft Dynamics AX 2012 data in Word or Excel documents (for example: collection letter, quotation, sales forecast, project forecast, aging report, and so on).</a:t>
            </a:r>
          </a:p>
          <a:p>
            <a:pPr marL="171450" lvl="0" indent="-171450">
              <a:buFont typeface="Arial" panose="020B0604020202020204" pitchFamily="34" charset="0"/>
              <a:buChar char="•"/>
            </a:pPr>
            <a:r>
              <a:rPr lang="en-US" sz="1050" b="1" kern="1200" dirty="0" smtClean="0">
                <a:solidFill>
                  <a:schemeClr val="tx1"/>
                </a:solidFill>
                <a:effectLst/>
                <a:latin typeface="Segoe"/>
                <a:cs typeface="Segoe UI" pitchFamily="34" charset="0"/>
              </a:rPr>
              <a:t>Editing data in Excel</a:t>
            </a:r>
            <a:r>
              <a:rPr lang="en-US" sz="1050" kern="1200" dirty="0" smtClean="0">
                <a:solidFill>
                  <a:schemeClr val="tx1"/>
                </a:solidFill>
                <a:effectLst/>
                <a:latin typeface="Segoe"/>
                <a:cs typeface="Segoe UI" pitchFamily="34" charset="0"/>
              </a:rPr>
              <a:t>: Update Microsoft Dynamics AX 2012 data by using the Excel add-ins. </a:t>
            </a:r>
          </a:p>
          <a:p>
            <a:pPr marL="171450" lvl="0" indent="-171450">
              <a:buFont typeface="Arial" panose="020B0604020202020204" pitchFamily="34" charset="0"/>
              <a:buChar char="•"/>
            </a:pPr>
            <a:r>
              <a:rPr lang="en-US" sz="1050" b="1" kern="1200" dirty="0" smtClean="0">
                <a:solidFill>
                  <a:schemeClr val="tx1"/>
                </a:solidFill>
                <a:effectLst/>
                <a:latin typeface="Segoe"/>
                <a:cs typeface="Segoe UI" pitchFamily="34" charset="0"/>
              </a:rPr>
              <a:t>Import data by using Excel</a:t>
            </a:r>
            <a:r>
              <a:rPr lang="en-US" sz="1050" kern="1200" dirty="0" smtClean="0">
                <a:solidFill>
                  <a:schemeClr val="tx1"/>
                </a:solidFill>
                <a:effectLst/>
                <a:latin typeface="Segoe"/>
                <a:cs typeface="Segoe UI" pitchFamily="34" charset="0"/>
              </a:rPr>
              <a:t>: Excel can be used as a template to collect reference and master data to be imported into Microsoft Dynamics AX 2012. </a:t>
            </a:r>
          </a:p>
          <a:p>
            <a:pPr lvl="0"/>
            <a:endParaRPr lang="en-US" sz="1050"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The </a:t>
            </a:r>
            <a:r>
              <a:rPr lang="en-US" sz="1050" b="1" kern="1200" dirty="0" smtClean="0">
                <a:solidFill>
                  <a:schemeClr val="tx1"/>
                </a:solidFill>
                <a:effectLst/>
                <a:latin typeface="Segoe"/>
                <a:cs typeface="Segoe UI" pitchFamily="34" charset="0"/>
              </a:rPr>
              <a:t>Remote Desktop Services integration</a:t>
            </a:r>
            <a:r>
              <a:rPr lang="en-US" sz="1050" kern="1200" dirty="0" smtClean="0">
                <a:solidFill>
                  <a:schemeClr val="tx1"/>
                </a:solidFill>
                <a:effectLst/>
                <a:latin typeface="Segoe"/>
                <a:cs typeface="Segoe UI" pitchFamily="34" charset="0"/>
              </a:rPr>
              <a:t> components for Microsoft Dynamics AX support integration with local applications, such as Word and Excel, when Microsoft Dynamics AX is hosted on a Remote Desktop server.  </a:t>
            </a:r>
          </a:p>
          <a:p>
            <a:endParaRPr lang="en-US" dirty="0" smtClean="0">
              <a:ea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38455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ea typeface="Segoe UI" pitchFamily="34" charset="0"/>
              </a:rPr>
              <a:t>Procedure: Install Office Add-Ins</a:t>
            </a:r>
          </a:p>
          <a:p>
            <a:endParaRPr lang="en-US" b="1" dirty="0" smtClean="0">
              <a:ea typeface="Segoe UI" pitchFamily="34" charset="0"/>
            </a:endParaRPr>
          </a:p>
          <a:p>
            <a:r>
              <a:rPr lang="en-US" dirty="0" smtClean="0">
                <a:ea typeface="Segoe UI" pitchFamily="34" charset="0"/>
              </a:rPr>
              <a:t>Use this procedure to install </a:t>
            </a:r>
            <a:r>
              <a:rPr lang="en-US" dirty="0">
                <a:ea typeface="Segoe UI" pitchFamily="34" charset="0"/>
              </a:rPr>
              <a:t>the Microsoft Office </a:t>
            </a:r>
            <a:r>
              <a:rPr lang="en-US" dirty="0" smtClean="0">
                <a:ea typeface="Segoe UI" pitchFamily="34" charset="0"/>
              </a:rPr>
              <a:t>Add-ins files.</a:t>
            </a:r>
          </a:p>
          <a:p>
            <a:pPr marL="228600" lvl="0" indent="-228600">
              <a:buFont typeface="+mj-lt"/>
              <a:buAutoNum type="arabicPeriod"/>
            </a:pPr>
            <a:r>
              <a:rPr lang="en-US" dirty="0" smtClean="0">
                <a:ea typeface="Segoe UI" pitchFamily="34" charset="0"/>
              </a:rPr>
              <a:t>Start Microsoft Dynamics AX Setup. Under </a:t>
            </a:r>
            <a:r>
              <a:rPr lang="en-US" b="1" dirty="0" smtClean="0">
                <a:ea typeface="Segoe UI" pitchFamily="34" charset="0"/>
              </a:rPr>
              <a:t>Install</a:t>
            </a:r>
            <a:r>
              <a:rPr lang="en-US" dirty="0" smtClean="0">
                <a:ea typeface="Segoe UI" pitchFamily="34" charset="0"/>
              </a:rPr>
              <a:t>, select </a:t>
            </a:r>
            <a:r>
              <a:rPr lang="en-US" b="1" dirty="0" smtClean="0">
                <a:ea typeface="Segoe UI" pitchFamily="34" charset="0"/>
              </a:rPr>
              <a:t>Microsoft Dynamics AX components</a:t>
            </a:r>
            <a:r>
              <a:rPr lang="en-US" dirty="0" smtClean="0">
                <a:ea typeface="Segoe UI" pitchFamily="34" charset="0"/>
              </a:rPr>
              <a:t>. </a:t>
            </a:r>
          </a:p>
          <a:p>
            <a:pPr marL="228600" lvl="0" indent="-228600">
              <a:buFont typeface="+mj-lt"/>
              <a:buAutoNum type="arabicPeriod"/>
            </a:pPr>
            <a:r>
              <a:rPr lang="en-US" dirty="0" smtClean="0">
                <a:ea typeface="Segoe UI" pitchFamily="34" charset="0"/>
              </a:rPr>
              <a:t>Click </a:t>
            </a:r>
            <a:r>
              <a:rPr lang="en-US" b="1" dirty="0" smtClean="0">
                <a:ea typeface="Segoe UI" pitchFamily="34" charset="0"/>
              </a:rPr>
              <a:t>Next</a:t>
            </a:r>
            <a:r>
              <a:rPr lang="en-US" dirty="0" smtClean="0">
                <a:ea typeface="Segoe UI" pitchFamily="34" charset="0"/>
              </a:rPr>
              <a:t> on the </a:t>
            </a:r>
            <a:r>
              <a:rPr lang="en-US" b="1" dirty="0" smtClean="0">
                <a:ea typeface="Segoe UI" pitchFamily="34" charset="0"/>
              </a:rPr>
              <a:t>Welcome</a:t>
            </a:r>
            <a:r>
              <a:rPr lang="en-US" dirty="0" smtClean="0">
                <a:ea typeface="Segoe UI" pitchFamily="34" charset="0"/>
              </a:rPr>
              <a:t> page.</a:t>
            </a:r>
          </a:p>
          <a:p>
            <a:pPr marL="228600" lvl="0" indent="-228600">
              <a:buFont typeface="+mj-lt"/>
              <a:buAutoNum type="arabicPeriod"/>
            </a:pPr>
            <a:r>
              <a:rPr lang="en-US" dirty="0" smtClean="0">
                <a:ea typeface="Segoe UI" pitchFamily="34" charset="0"/>
              </a:rPr>
              <a:t>Click </a:t>
            </a:r>
            <a:r>
              <a:rPr lang="en-US" b="1" dirty="0" smtClean="0">
                <a:ea typeface="Segoe UI" pitchFamily="34" charset="0"/>
              </a:rPr>
              <a:t>Add or modify components</a:t>
            </a:r>
            <a:r>
              <a:rPr lang="en-US" dirty="0" smtClean="0">
                <a:ea typeface="Segoe UI" pitchFamily="34" charset="0"/>
              </a:rPr>
              <a:t>, and then click </a:t>
            </a:r>
            <a:r>
              <a:rPr lang="en-US" b="1" dirty="0" smtClean="0">
                <a:ea typeface="Segoe UI" pitchFamily="34" charset="0"/>
              </a:rPr>
              <a:t>Next</a:t>
            </a:r>
            <a:r>
              <a:rPr lang="en-US" dirty="0" smtClean="0">
                <a:ea typeface="Segoe UI" pitchFamily="34" charset="0"/>
              </a:rPr>
              <a:t>.</a:t>
            </a:r>
          </a:p>
          <a:p>
            <a:pPr marL="228600" lvl="0" indent="-228600">
              <a:buFont typeface="+mj-lt"/>
              <a:buAutoNum type="arabicPeriod"/>
            </a:pPr>
            <a:r>
              <a:rPr lang="en-US" dirty="0" smtClean="0">
                <a:ea typeface="Segoe UI" pitchFamily="34" charset="0"/>
              </a:rPr>
              <a:t>Select </a:t>
            </a:r>
            <a:r>
              <a:rPr lang="en-US" b="1" dirty="0" smtClean="0">
                <a:ea typeface="Segoe UI" pitchFamily="34" charset="0"/>
              </a:rPr>
              <a:t>Office add-ins</a:t>
            </a:r>
            <a:r>
              <a:rPr lang="en-US" dirty="0" smtClean="0">
                <a:ea typeface="Segoe UI" pitchFamily="34" charset="0"/>
              </a:rPr>
              <a:t>. It will also automatically select </a:t>
            </a:r>
            <a:r>
              <a:rPr lang="en-US" b="1" dirty="0" smtClean="0">
                <a:ea typeface="Segoe UI" pitchFamily="34" charset="0"/>
              </a:rPr>
              <a:t>Remote Desktop Services integration</a:t>
            </a:r>
            <a:r>
              <a:rPr lang="en-US" dirty="0" smtClean="0">
                <a:ea typeface="Segoe UI" pitchFamily="34" charset="0"/>
              </a:rPr>
              <a:t> and click </a:t>
            </a:r>
            <a:r>
              <a:rPr lang="en-US" b="1" dirty="0" smtClean="0">
                <a:ea typeface="Segoe UI" pitchFamily="34" charset="0"/>
              </a:rPr>
              <a:t>Next</a:t>
            </a:r>
            <a:r>
              <a:rPr lang="en-US" dirty="0" smtClean="0">
                <a:ea typeface="Segoe UI" pitchFamily="34" charset="0"/>
              </a:rPr>
              <a:t>. </a:t>
            </a:r>
          </a:p>
          <a:p>
            <a:pPr marL="228600" lvl="0" indent="-228600">
              <a:buFont typeface="+mj-lt"/>
              <a:buAutoNum type="arabicPeriod"/>
            </a:pPr>
            <a:r>
              <a:rPr lang="en-US" dirty="0" smtClean="0">
                <a:ea typeface="Segoe UI" pitchFamily="34" charset="0"/>
              </a:rPr>
              <a:t>Install prerequisite requirements, and then click </a:t>
            </a:r>
            <a:r>
              <a:rPr lang="en-US" b="1" dirty="0" smtClean="0">
                <a:ea typeface="Segoe UI" pitchFamily="34" charset="0"/>
              </a:rPr>
              <a:t>Next</a:t>
            </a:r>
            <a:r>
              <a:rPr lang="en-US" dirty="0" smtClean="0">
                <a:ea typeface="Segoe UI" pitchFamily="34" charset="0"/>
              </a:rPr>
              <a:t>. </a:t>
            </a:r>
          </a:p>
          <a:p>
            <a:pPr marL="228600" lvl="0" indent="-228600">
              <a:buFont typeface="+mj-lt"/>
              <a:buAutoNum type="arabicPeriod"/>
            </a:pPr>
            <a:r>
              <a:rPr lang="en-US" dirty="0" smtClean="0">
                <a:ea typeface="Segoe UI" pitchFamily="34" charset="0"/>
              </a:rPr>
              <a:t>On the </a:t>
            </a:r>
            <a:r>
              <a:rPr lang="en-US" b="1" dirty="0" smtClean="0">
                <a:ea typeface="Segoe UI" pitchFamily="34" charset="0"/>
              </a:rPr>
              <a:t>Ready to install</a:t>
            </a:r>
            <a:r>
              <a:rPr lang="en-US" dirty="0" smtClean="0">
                <a:ea typeface="Segoe UI" pitchFamily="34" charset="0"/>
              </a:rPr>
              <a:t> page, click </a:t>
            </a:r>
            <a:r>
              <a:rPr lang="en-US" b="1" dirty="0" smtClean="0">
                <a:ea typeface="Segoe UI" pitchFamily="34" charset="0"/>
              </a:rPr>
              <a:t>Install</a:t>
            </a:r>
            <a:r>
              <a:rPr lang="en-US" dirty="0" smtClean="0">
                <a:ea typeface="Segoe UI" pitchFamily="34" charset="0"/>
              </a:rPr>
              <a:t>. </a:t>
            </a:r>
          </a:p>
          <a:p>
            <a:pPr marL="228600" lvl="0" indent="-228600">
              <a:buFont typeface="+mj-lt"/>
              <a:buAutoNum type="arabicPeriod"/>
            </a:pPr>
            <a:r>
              <a:rPr lang="en-US" dirty="0" smtClean="0">
                <a:ea typeface="Segoe UI" pitchFamily="34" charset="0"/>
              </a:rPr>
              <a:t>Exit the wizard.</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415869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3063175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424798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effectLst/>
                <a:latin typeface="Segoe"/>
                <a:cs typeface="Segoe UI" pitchFamily="34" charset="0"/>
              </a:rPr>
              <a:t>From any grid in the client or Enterprise Portal, export data, extend and build upon it in Excel, then refresh as conditions change.</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4163659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419600" cy="1828800"/>
          </a:xfrm>
        </p:spPr>
        <p:txBody>
          <a:bodyPr>
            <a:normAutofit fontScale="90000"/>
          </a:bodyPr>
          <a:lstStyle/>
          <a:p>
            <a:r>
              <a:rPr lang="en-US" dirty="0" smtClean="0"/>
              <a:t>Microsoft Dynamics AX </a:t>
            </a:r>
            <a:r>
              <a:rPr lang="en-US" dirty="0"/>
              <a:t>2012 </a:t>
            </a:r>
            <a:r>
              <a:rPr lang="en-US" dirty="0" smtClean="0"/>
              <a:t>Administration Workshop</a:t>
            </a:r>
            <a:br>
              <a:rPr lang="en-US" dirty="0" smtClean="0"/>
            </a:br>
            <a:r>
              <a:rPr lang="en-US" sz="2000" dirty="0"/>
              <a:t/>
            </a:r>
            <a:br>
              <a:rPr lang="en-US" sz="2000" dirty="0"/>
            </a:br>
            <a:r>
              <a:rPr lang="en-US" sz="2000" dirty="0"/>
              <a:t>Chapter 11: </a:t>
            </a:r>
            <a:r>
              <a:rPr lang="en-US" sz="2000" dirty="0" smtClean="0"/>
              <a:t>Microsoft Office </a:t>
            </a:r>
            <a:r>
              <a:rPr lang="en-US" sz="2000" dirty="0"/>
              <a:t>Add-Ins and Integration</a:t>
            </a:r>
            <a:br>
              <a:rPr lang="en-US" sz="2000" dirty="0"/>
            </a:br>
            <a:endParaRPr lang="en-US" sz="2000"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Document Data Sources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Text Placeholder 3"/>
          <p:cNvSpPr>
            <a:spLocks noGrp="1"/>
          </p:cNvSpPr>
          <p:nvPr>
            <p:ph sz="quarter" idx="13"/>
          </p:nvPr>
        </p:nvSpPr>
        <p:spPr/>
        <p:txBody>
          <a:bodyPr/>
          <a:lstStyle/>
          <a:p>
            <a:r>
              <a:rPr lang="en-US" b="1" dirty="0"/>
              <a:t>Organization administration </a:t>
            </a:r>
            <a:r>
              <a:rPr lang="en-US" dirty="0"/>
              <a:t>&gt; </a:t>
            </a:r>
            <a:r>
              <a:rPr lang="en-US" b="1" dirty="0"/>
              <a:t>Setup</a:t>
            </a:r>
            <a:r>
              <a:rPr lang="en-US" dirty="0"/>
              <a:t> &gt; </a:t>
            </a:r>
            <a:r>
              <a:rPr lang="en-US" b="1" dirty="0"/>
              <a:t>Document management </a:t>
            </a:r>
            <a:r>
              <a:rPr lang="en-US" dirty="0"/>
              <a:t>&gt; </a:t>
            </a:r>
            <a:r>
              <a:rPr lang="en-US" b="1" dirty="0"/>
              <a:t>Document data sources</a:t>
            </a:r>
          </a:p>
          <a:p>
            <a:endParaRPr lang="en-US" dirty="0"/>
          </a:p>
        </p:txBody>
      </p:sp>
      <p:grpSp>
        <p:nvGrpSpPr>
          <p:cNvPr id="6" name="Group 5"/>
          <p:cNvGrpSpPr>
            <a:grpSpLocks noChangeAspect="1"/>
          </p:cNvGrpSpPr>
          <p:nvPr/>
        </p:nvGrpSpPr>
        <p:grpSpPr>
          <a:xfrm>
            <a:off x="2104982" y="2297137"/>
            <a:ext cx="6810418" cy="2281213"/>
            <a:chOff x="304800" y="2231901"/>
            <a:chExt cx="8518296" cy="2853283"/>
          </a:xfrm>
        </p:grpSpPr>
        <p:pic>
          <p:nvPicPr>
            <p:cNvPr id="7" name="Picture 6"/>
            <p:cNvPicPr>
              <a:picLocks noChangeAspect="1"/>
            </p:cNvPicPr>
            <p:nvPr/>
          </p:nvPicPr>
          <p:blipFill>
            <a:blip r:embed="rId3"/>
            <a:stretch>
              <a:fillRect/>
            </a:stretch>
          </p:blipFill>
          <p:spPr>
            <a:xfrm>
              <a:off x="304800" y="2231901"/>
              <a:ext cx="8518296" cy="2853283"/>
            </a:xfrm>
            <a:prstGeom prst="rect">
              <a:avLst/>
            </a:prstGeom>
          </p:spPr>
        </p:pic>
        <p:sp>
          <p:nvSpPr>
            <p:cNvPr id="8" name="Rectangle 7"/>
            <p:cNvSpPr/>
            <p:nvPr/>
          </p:nvSpPr>
          <p:spPr>
            <a:xfrm>
              <a:off x="1403648" y="2636914"/>
              <a:ext cx="899248" cy="36004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sp>
          <p:nvSpPr>
            <p:cNvPr id="9" name="Rectangle 8"/>
            <p:cNvSpPr/>
            <p:nvPr/>
          </p:nvSpPr>
          <p:spPr>
            <a:xfrm>
              <a:off x="612056" y="4293097"/>
              <a:ext cx="8211040" cy="36004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spTree>
    <p:extLst>
      <p:ext uri="{BB962C8B-B14F-4D97-AF65-F5344CB8AC3E}">
        <p14:creationId xmlns:p14="http://schemas.microsoft.com/office/powerpoint/2010/main" val="91533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Data </a:t>
            </a:r>
            <a:r>
              <a:rPr lang="en-US" dirty="0"/>
              <a:t>from Excel</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Text Placeholder 3"/>
          <p:cNvSpPr>
            <a:spLocks noGrp="1"/>
          </p:cNvSpPr>
          <p:nvPr>
            <p:ph sz="quarter" idx="13"/>
          </p:nvPr>
        </p:nvSpPr>
        <p:spPr/>
        <p:txBody>
          <a:bodyPr/>
          <a:lstStyle/>
          <a:p>
            <a:pPr lvl="0"/>
            <a:r>
              <a:rPr lang="en-US" b="1" dirty="0"/>
              <a:t>Excel</a:t>
            </a:r>
            <a:r>
              <a:rPr lang="en-US" dirty="0"/>
              <a:t> &gt; </a:t>
            </a:r>
            <a:r>
              <a:rPr lang="en-US" b="1" dirty="0"/>
              <a:t>Dynamics AX </a:t>
            </a:r>
            <a:r>
              <a:rPr lang="en-US" dirty="0"/>
              <a:t>tab &gt; </a:t>
            </a:r>
            <a:r>
              <a:rPr lang="en-US" b="1" dirty="0"/>
              <a:t>Add Data</a:t>
            </a:r>
          </a:p>
          <a:p>
            <a:endParaRPr lang="en-US" dirty="0"/>
          </a:p>
        </p:txBody>
      </p:sp>
      <p:grpSp>
        <p:nvGrpSpPr>
          <p:cNvPr id="6" name="Group 5"/>
          <p:cNvGrpSpPr>
            <a:grpSpLocks noChangeAspect="1"/>
          </p:cNvGrpSpPr>
          <p:nvPr/>
        </p:nvGrpSpPr>
        <p:grpSpPr>
          <a:xfrm>
            <a:off x="2261640" y="1489112"/>
            <a:ext cx="6267444" cy="3089143"/>
            <a:chOff x="393551" y="1798668"/>
            <a:chExt cx="8567113" cy="4222620"/>
          </a:xfrm>
        </p:grpSpPr>
        <p:pic>
          <p:nvPicPr>
            <p:cNvPr id="7" name="Picture 6"/>
            <p:cNvPicPr>
              <a:picLocks noChangeAspect="1"/>
            </p:cNvPicPr>
            <p:nvPr/>
          </p:nvPicPr>
          <p:blipFill>
            <a:blip r:embed="rId3"/>
            <a:stretch>
              <a:fillRect/>
            </a:stretch>
          </p:blipFill>
          <p:spPr>
            <a:xfrm>
              <a:off x="395535" y="1798668"/>
              <a:ext cx="8565129" cy="1198284"/>
            </a:xfrm>
            <a:prstGeom prst="rect">
              <a:avLst/>
            </a:prstGeom>
          </p:spPr>
        </p:pic>
        <p:sp>
          <p:nvSpPr>
            <p:cNvPr id="9" name="Rectangle 8"/>
            <p:cNvSpPr/>
            <p:nvPr/>
          </p:nvSpPr>
          <p:spPr>
            <a:xfrm>
              <a:off x="7417168" y="1798668"/>
              <a:ext cx="899248" cy="334188"/>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pic>
          <p:nvPicPr>
            <p:cNvPr id="10" name="Picture 9"/>
            <p:cNvPicPr>
              <a:picLocks noChangeAspect="1"/>
            </p:cNvPicPr>
            <p:nvPr/>
          </p:nvPicPr>
          <p:blipFill>
            <a:blip r:embed="rId5"/>
            <a:stretch>
              <a:fillRect/>
            </a:stretch>
          </p:blipFill>
          <p:spPr>
            <a:xfrm>
              <a:off x="395535" y="3154635"/>
              <a:ext cx="4466456" cy="2866653"/>
            </a:xfrm>
            <a:prstGeom prst="rect">
              <a:avLst/>
            </a:prstGeom>
          </p:spPr>
        </p:pic>
        <p:pic>
          <p:nvPicPr>
            <p:cNvPr id="11" name="Picture 10"/>
            <p:cNvPicPr>
              <a:picLocks noChangeAspect="1"/>
            </p:cNvPicPr>
            <p:nvPr/>
          </p:nvPicPr>
          <p:blipFill>
            <a:blip r:embed="rId6"/>
            <a:stretch>
              <a:fillRect/>
            </a:stretch>
          </p:blipFill>
          <p:spPr>
            <a:xfrm>
              <a:off x="4988458" y="3168725"/>
              <a:ext cx="3941477" cy="1562478"/>
            </a:xfrm>
            <a:prstGeom prst="rect">
              <a:avLst/>
            </a:prstGeom>
          </p:spPr>
        </p:pic>
        <p:sp>
          <p:nvSpPr>
            <p:cNvPr id="12" name="Rectangle 11"/>
            <p:cNvSpPr/>
            <p:nvPr/>
          </p:nvSpPr>
          <p:spPr>
            <a:xfrm>
              <a:off x="393551" y="3154060"/>
              <a:ext cx="4468440" cy="2867228"/>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sp>
          <p:nvSpPr>
            <p:cNvPr id="13" name="Rectangle 12"/>
            <p:cNvSpPr/>
            <p:nvPr/>
          </p:nvSpPr>
          <p:spPr>
            <a:xfrm>
              <a:off x="4988457" y="3168725"/>
              <a:ext cx="3939493" cy="1562478"/>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cxnSp>
          <p:nvCxnSpPr>
            <p:cNvPr id="14" name="Straight Connector 13"/>
            <p:cNvCxnSpPr/>
            <p:nvPr/>
          </p:nvCxnSpPr>
          <p:spPr>
            <a:xfrm>
              <a:off x="1403648" y="2348880"/>
              <a:ext cx="4320480" cy="8198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99592" y="2715146"/>
              <a:ext cx="936104" cy="4389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64800" y="4077072"/>
              <a:ext cx="1931536" cy="11978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22401" y="4541364"/>
              <a:ext cx="461767" cy="809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22401" y="5274920"/>
              <a:ext cx="1469879" cy="646331"/>
            </a:xfrm>
            <a:prstGeom prst="rect">
              <a:avLst/>
            </a:prstGeom>
            <a:noFill/>
          </p:spPr>
          <p:txBody>
            <a:bodyPr wrap="square" rtlCol="0">
              <a:spAutoFit/>
            </a:bodyPr>
            <a:lstStyle/>
            <a:p>
              <a:pPr>
                <a:buSzPct val="110000"/>
              </a:pPr>
              <a:r>
                <a:rPr lang="en-US" b="1" dirty="0" smtClean="0"/>
                <a:t>Query</a:t>
              </a:r>
            </a:p>
            <a:p>
              <a:pPr>
                <a:buSzPct val="110000"/>
              </a:pPr>
              <a:r>
                <a:rPr lang="en-US" dirty="0" smtClean="0"/>
                <a:t>Grid icon</a:t>
              </a:r>
            </a:p>
          </p:txBody>
        </p:sp>
        <p:sp>
          <p:nvSpPr>
            <p:cNvPr id="19" name="TextBox 18"/>
            <p:cNvSpPr txBox="1"/>
            <p:nvPr/>
          </p:nvSpPr>
          <p:spPr>
            <a:xfrm>
              <a:off x="7092280" y="5232925"/>
              <a:ext cx="1835670" cy="646331"/>
            </a:xfrm>
            <a:prstGeom prst="rect">
              <a:avLst/>
            </a:prstGeom>
            <a:noFill/>
          </p:spPr>
          <p:txBody>
            <a:bodyPr wrap="square" rtlCol="0">
              <a:spAutoFit/>
            </a:bodyPr>
            <a:lstStyle/>
            <a:p>
              <a:pPr>
                <a:buSzPct val="110000"/>
              </a:pPr>
              <a:r>
                <a:rPr lang="en-US" b="1" dirty="0" smtClean="0"/>
                <a:t>Services</a:t>
              </a:r>
            </a:p>
            <a:p>
              <a:pPr>
                <a:buSzPct val="110000"/>
              </a:pPr>
              <a:r>
                <a:rPr lang="en-US" dirty="0" smtClean="0"/>
                <a:t>Icon with pencil</a:t>
              </a:r>
            </a:p>
          </p:txBody>
        </p:sp>
        <p:cxnSp>
          <p:nvCxnSpPr>
            <p:cNvPr id="20" name="Straight Connector 19"/>
            <p:cNvCxnSpPr/>
            <p:nvPr/>
          </p:nvCxnSpPr>
          <p:spPr>
            <a:xfrm>
              <a:off x="5666785" y="4247533"/>
              <a:ext cx="459782" cy="117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229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Excel Options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Content Placeholder 3"/>
          <p:cNvSpPr>
            <a:spLocks noGrp="1"/>
          </p:cNvSpPr>
          <p:nvPr>
            <p:ph sz="quarter" idx="13"/>
          </p:nvPr>
        </p:nvSpPr>
        <p:spPr/>
        <p:txBody>
          <a:bodyPr/>
          <a:lstStyle/>
          <a:p>
            <a:r>
              <a:rPr lang="en-US" dirty="0"/>
              <a:t>Scenario:</a:t>
            </a:r>
          </a:p>
          <a:p>
            <a:pPr lvl="1"/>
            <a:r>
              <a:rPr lang="en-US" dirty="0" smtClean="0"/>
              <a:t>You want users </a:t>
            </a:r>
            <a:r>
              <a:rPr lang="en-US" dirty="0"/>
              <a:t>to be able to export data to their local copy of </a:t>
            </a:r>
            <a:r>
              <a:rPr lang="en-US" dirty="0" smtClean="0"/>
              <a:t>Office </a:t>
            </a:r>
            <a:r>
              <a:rPr lang="en-US" dirty="0"/>
              <a:t>when running Microsoft </a:t>
            </a:r>
            <a:r>
              <a:rPr lang="en-US" dirty="0" smtClean="0"/>
              <a:t>Dynamics </a:t>
            </a:r>
            <a:r>
              <a:rPr lang="en-US" dirty="0"/>
              <a:t>AX through Remote Desktop </a:t>
            </a:r>
            <a:r>
              <a:rPr lang="en-US" dirty="0" smtClean="0"/>
              <a:t>Services. You also want </a:t>
            </a:r>
            <a:r>
              <a:rPr lang="en-US" dirty="0"/>
              <a:t>to make sure they can refresh the data through </a:t>
            </a:r>
            <a:r>
              <a:rPr lang="en-US" dirty="0" smtClean="0"/>
              <a:t>Excel, </a:t>
            </a:r>
            <a:r>
              <a:rPr lang="en-US" dirty="0"/>
              <a:t>on demand. </a:t>
            </a:r>
          </a:p>
          <a:p>
            <a:r>
              <a:rPr lang="en-US" dirty="0"/>
              <a:t>Procedure: </a:t>
            </a:r>
          </a:p>
          <a:p>
            <a:pPr lvl="1"/>
            <a:r>
              <a:rPr lang="en-US" b="1" dirty="0"/>
              <a:t>Microsoft Dynamics </a:t>
            </a:r>
            <a:r>
              <a:rPr lang="en-US" b="1" dirty="0" smtClean="0"/>
              <a:t>AX </a:t>
            </a:r>
            <a:r>
              <a:rPr lang="en-US" b="1" dirty="0"/>
              <a:t>Client </a:t>
            </a:r>
            <a:r>
              <a:rPr lang="en-US" dirty="0"/>
              <a:t>&gt; </a:t>
            </a:r>
            <a:r>
              <a:rPr lang="en-US" b="1" dirty="0"/>
              <a:t>File</a:t>
            </a:r>
            <a:r>
              <a:rPr lang="en-US" dirty="0"/>
              <a:t> &gt; </a:t>
            </a:r>
            <a:r>
              <a:rPr lang="en-US" b="1" dirty="0"/>
              <a:t>Tools</a:t>
            </a:r>
            <a:r>
              <a:rPr lang="en-US" dirty="0"/>
              <a:t> &gt; </a:t>
            </a:r>
            <a:r>
              <a:rPr lang="en-US" b="1" dirty="0"/>
              <a:t>Options</a:t>
            </a:r>
            <a:r>
              <a:rPr lang="en-US" dirty="0"/>
              <a:t> &gt; </a:t>
            </a:r>
            <a:r>
              <a:rPr lang="en-US" b="1" dirty="0"/>
              <a:t>General &gt;Miscellaneous </a:t>
            </a:r>
            <a:r>
              <a:rPr lang="en-US" dirty="0"/>
              <a:t>&gt; </a:t>
            </a:r>
            <a:r>
              <a:rPr lang="en-US" b="1" dirty="0"/>
              <a:t>Export to Microsoft Excel</a:t>
            </a:r>
          </a:p>
          <a:p>
            <a:endParaRPr lang="en-US" dirty="0"/>
          </a:p>
        </p:txBody>
      </p:sp>
    </p:spTree>
    <p:extLst>
      <p:ext uri="{BB962C8B-B14F-4D97-AF65-F5344CB8AC3E}">
        <p14:creationId xmlns:p14="http://schemas.microsoft.com/office/powerpoint/2010/main" val="31570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to Excel from the </a:t>
            </a:r>
            <a:r>
              <a:rPr lang="en-US" dirty="0" smtClean="0"/>
              <a:t>Microsoft Dynamics AX </a:t>
            </a:r>
            <a:r>
              <a:rPr lang="en-US" dirty="0"/>
              <a:t>Client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Content Placeholder 3"/>
          <p:cNvSpPr>
            <a:spLocks noGrp="1"/>
          </p:cNvSpPr>
          <p:nvPr>
            <p:ph sz="quarter" idx="13"/>
          </p:nvPr>
        </p:nvSpPr>
        <p:spPr/>
        <p:txBody>
          <a:bodyPr/>
          <a:lstStyle/>
          <a:p>
            <a:r>
              <a:rPr lang="en-US" dirty="0">
                <a:latin typeface="Segoe UI" pitchFamily="34" charset="0"/>
                <a:cs typeface="Segoe UI" pitchFamily="34" charset="0"/>
              </a:rPr>
              <a:t>Scenario: </a:t>
            </a:r>
          </a:p>
          <a:p>
            <a:pPr lvl="1"/>
            <a:r>
              <a:rPr lang="en-US" dirty="0" smtClean="0">
                <a:latin typeface="Segoe UI" pitchFamily="34" charset="0"/>
                <a:cs typeface="Segoe UI" pitchFamily="34" charset="0"/>
              </a:rPr>
              <a:t>You would </a:t>
            </a:r>
            <a:r>
              <a:rPr lang="en-US" dirty="0">
                <a:latin typeface="Segoe UI" pitchFamily="34" charset="0"/>
                <a:cs typeface="Segoe UI" pitchFamily="34" charset="0"/>
              </a:rPr>
              <a:t>like to create a custom refreshable Excel spreadsheet to easily report on the status of customer opportunities. </a:t>
            </a:r>
            <a:r>
              <a:rPr lang="en-US" dirty="0" smtClean="0">
                <a:latin typeface="Segoe UI" pitchFamily="34" charset="0"/>
                <a:cs typeface="Segoe UI" pitchFamily="34" charset="0"/>
              </a:rPr>
              <a:t>You would </a:t>
            </a:r>
            <a:r>
              <a:rPr lang="en-US" dirty="0">
                <a:latin typeface="Segoe UI" pitchFamily="34" charset="0"/>
                <a:cs typeface="Segoe UI" pitchFamily="34" charset="0"/>
              </a:rPr>
              <a:t>like to create the report based on a list page in the </a:t>
            </a:r>
            <a:r>
              <a:rPr lang="en-US" dirty="0" smtClean="0">
                <a:latin typeface="Segoe UI" pitchFamily="34" charset="0"/>
                <a:cs typeface="Segoe UI" pitchFamily="34" charset="0"/>
              </a:rPr>
              <a:t>Microsoft Dynamics AX </a:t>
            </a:r>
            <a:r>
              <a:rPr lang="en-US" dirty="0">
                <a:latin typeface="Segoe UI" pitchFamily="34" charset="0"/>
                <a:cs typeface="Segoe UI" pitchFamily="34" charset="0"/>
              </a:rPr>
              <a:t>client.</a:t>
            </a:r>
            <a:endParaRPr lang="en-US" dirty="0"/>
          </a:p>
          <a:p>
            <a:r>
              <a:rPr lang="en-US" dirty="0"/>
              <a:t>Procedure:</a:t>
            </a:r>
          </a:p>
          <a:p>
            <a:pPr lvl="1"/>
            <a:r>
              <a:rPr lang="en-US" b="1" dirty="0" smtClean="0"/>
              <a:t>Microsoft Dynamics AX </a:t>
            </a:r>
            <a:r>
              <a:rPr lang="en-US" b="1" dirty="0"/>
              <a:t>Client </a:t>
            </a:r>
            <a:r>
              <a:rPr lang="en-US" dirty="0"/>
              <a:t>&gt; </a:t>
            </a:r>
            <a:r>
              <a:rPr lang="en-US" b="1" dirty="0"/>
              <a:t>Sales and Marketing </a:t>
            </a:r>
            <a:r>
              <a:rPr lang="en-US" dirty="0"/>
              <a:t>&gt; </a:t>
            </a:r>
            <a:r>
              <a:rPr lang="en-US" b="1" dirty="0"/>
              <a:t>Common</a:t>
            </a:r>
            <a:r>
              <a:rPr lang="en-US" dirty="0"/>
              <a:t> &gt; </a:t>
            </a:r>
            <a:r>
              <a:rPr lang="en-US" b="1" dirty="0"/>
              <a:t>Opportunities</a:t>
            </a:r>
            <a:r>
              <a:rPr lang="en-US" dirty="0"/>
              <a:t> &gt; </a:t>
            </a:r>
            <a:r>
              <a:rPr lang="en-US" b="1" dirty="0"/>
              <a:t>All Opportunities </a:t>
            </a:r>
            <a:r>
              <a:rPr lang="en-US" dirty="0"/>
              <a:t>&gt; </a:t>
            </a:r>
            <a:r>
              <a:rPr lang="en-US" b="1" dirty="0"/>
              <a:t>Export to Microsoft Excel</a:t>
            </a:r>
          </a:p>
          <a:p>
            <a:endParaRPr lang="en-US" dirty="0"/>
          </a:p>
        </p:txBody>
      </p:sp>
    </p:spTree>
    <p:extLst>
      <p:ext uri="{BB962C8B-B14F-4D97-AF65-F5344CB8AC3E}">
        <p14:creationId xmlns:p14="http://schemas.microsoft.com/office/powerpoint/2010/main" val="353942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Microsoft Dynamics AX </a:t>
            </a:r>
            <a:r>
              <a:rPr lang="en-US" dirty="0"/>
              <a:t>data from Excel</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Content Placeholder 3"/>
          <p:cNvSpPr>
            <a:spLocks noGrp="1"/>
          </p:cNvSpPr>
          <p:nvPr>
            <p:ph sz="quarter" idx="13"/>
          </p:nvPr>
        </p:nvSpPr>
        <p:spPr>
          <a:xfrm>
            <a:off x="2724150" y="914400"/>
            <a:ext cx="6172200" cy="3790950"/>
          </a:xfrm>
        </p:spPr>
        <p:txBody>
          <a:bodyPr/>
          <a:lstStyle/>
          <a:p>
            <a:r>
              <a:rPr lang="en-US" dirty="0">
                <a:latin typeface="Segoe UI" pitchFamily="34" charset="0"/>
                <a:cs typeface="Segoe UI" pitchFamily="34" charset="0"/>
              </a:rPr>
              <a:t>Scenario:</a:t>
            </a:r>
          </a:p>
          <a:p>
            <a:pPr lvl="1"/>
            <a:r>
              <a:rPr lang="en-US" dirty="0" smtClean="0">
                <a:latin typeface="Segoe UI" pitchFamily="34" charset="0"/>
                <a:cs typeface="Segoe UI" pitchFamily="34" charset="0"/>
              </a:rPr>
              <a:t>You would </a:t>
            </a:r>
            <a:r>
              <a:rPr lang="en-US" dirty="0">
                <a:latin typeface="Segoe UI" pitchFamily="34" charset="0"/>
                <a:cs typeface="Segoe UI" pitchFamily="34" charset="0"/>
              </a:rPr>
              <a:t>like to create a custom refreshable Excel spreadsheet that contains customer data. </a:t>
            </a:r>
            <a:r>
              <a:rPr lang="en-US" dirty="0" smtClean="0">
                <a:latin typeface="Segoe UI" pitchFamily="34" charset="0"/>
                <a:cs typeface="Segoe UI" pitchFamily="34" charset="0"/>
              </a:rPr>
              <a:t>You want the </a:t>
            </a:r>
            <a:r>
              <a:rPr lang="en-US" dirty="0">
                <a:latin typeface="Segoe UI" pitchFamily="34" charset="0"/>
                <a:cs typeface="Segoe UI" pitchFamily="34" charset="0"/>
              </a:rPr>
              <a:t>data to be based on a custom </a:t>
            </a:r>
            <a:r>
              <a:rPr lang="en-US" dirty="0" smtClean="0">
                <a:latin typeface="Segoe UI" pitchFamily="34" charset="0"/>
                <a:cs typeface="Segoe UI" pitchFamily="34" charset="0"/>
              </a:rPr>
              <a:t>Microsoft Dynamics AX </a:t>
            </a:r>
            <a:r>
              <a:rPr lang="en-US" dirty="0">
                <a:latin typeface="Segoe UI" pitchFamily="34" charset="0"/>
                <a:cs typeface="Segoe UI" pitchFamily="34" charset="0"/>
              </a:rPr>
              <a:t>query.</a:t>
            </a:r>
          </a:p>
          <a:p>
            <a:r>
              <a:rPr lang="en-US" dirty="0"/>
              <a:t>Procedure: </a:t>
            </a:r>
          </a:p>
          <a:p>
            <a:pPr lvl="1"/>
            <a:r>
              <a:rPr lang="en-US" b="1" dirty="0"/>
              <a:t>Organization administration </a:t>
            </a:r>
            <a:r>
              <a:rPr lang="en-US" dirty="0"/>
              <a:t>&gt; </a:t>
            </a:r>
            <a:r>
              <a:rPr lang="en-US" b="1" dirty="0"/>
              <a:t>Setup</a:t>
            </a:r>
            <a:r>
              <a:rPr lang="en-US" dirty="0"/>
              <a:t> &gt; </a:t>
            </a:r>
            <a:r>
              <a:rPr lang="en-US" b="1" dirty="0"/>
              <a:t>Document management </a:t>
            </a:r>
            <a:r>
              <a:rPr lang="en-US" dirty="0"/>
              <a:t>&gt; </a:t>
            </a:r>
            <a:r>
              <a:rPr lang="en-US" b="1" dirty="0"/>
              <a:t>Document data sources</a:t>
            </a:r>
          </a:p>
          <a:p>
            <a:pPr lvl="1"/>
            <a:r>
              <a:rPr lang="en-US" b="1" dirty="0"/>
              <a:t>Excel</a:t>
            </a:r>
            <a:r>
              <a:rPr lang="en-US" dirty="0"/>
              <a:t> &gt; </a:t>
            </a:r>
            <a:r>
              <a:rPr lang="en-US" b="1" dirty="0" smtClean="0"/>
              <a:t>Dynamics </a:t>
            </a:r>
            <a:r>
              <a:rPr lang="en-US" b="1" dirty="0"/>
              <a:t>AX tab </a:t>
            </a:r>
            <a:r>
              <a:rPr lang="en-US" dirty="0"/>
              <a:t>&gt; </a:t>
            </a:r>
            <a:r>
              <a:rPr lang="en-US" b="1" dirty="0"/>
              <a:t>Add Data</a:t>
            </a:r>
          </a:p>
          <a:p>
            <a:endParaRPr lang="en-US" dirty="0"/>
          </a:p>
        </p:txBody>
      </p:sp>
    </p:spTree>
    <p:extLst>
      <p:ext uri="{BB962C8B-B14F-4D97-AF65-F5344CB8AC3E}">
        <p14:creationId xmlns:p14="http://schemas.microsoft.com/office/powerpoint/2010/main" val="362702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Content Placeholder 3"/>
          <p:cNvSpPr>
            <a:spLocks noGrp="1"/>
          </p:cNvSpPr>
          <p:nvPr>
            <p:ph sz="quarter" idx="13"/>
          </p:nvPr>
        </p:nvSpPr>
        <p:spPr/>
        <p:txBody>
          <a:bodyPr/>
          <a:lstStyle/>
          <a:p>
            <a:pPr marL="0" indent="0">
              <a:buNone/>
            </a:pPr>
            <a:r>
              <a:rPr lang="en-US" dirty="0">
                <a:ea typeface="Segoe UI" pitchFamily="34" charset="0"/>
              </a:rPr>
              <a:t>Test your knowledge with the following questions.</a:t>
            </a:r>
          </a:p>
          <a:p>
            <a:pPr marL="228600" lvl="0" indent="-228600">
              <a:buFont typeface="+mj-lt"/>
              <a:buAutoNum type="arabicPeriod"/>
            </a:pPr>
            <a:r>
              <a:rPr lang="en-US" dirty="0">
                <a:ea typeface="Segoe UI" pitchFamily="34" charset="0"/>
              </a:rPr>
              <a:t>The main uses for the </a:t>
            </a:r>
            <a:r>
              <a:rPr lang="en-US" dirty="0" smtClean="0">
                <a:ea typeface="Segoe UI" pitchFamily="34" charset="0"/>
              </a:rPr>
              <a:t>Microsoft Office Add-ins include: </a:t>
            </a:r>
            <a:r>
              <a:rPr lang="en-US" dirty="0">
                <a:ea typeface="Segoe UI" pitchFamily="34" charset="0"/>
              </a:rPr>
              <a:t>(Select all that </a:t>
            </a:r>
            <a:r>
              <a:rPr lang="en-US" dirty="0" smtClean="0">
                <a:ea typeface="Segoe UI" pitchFamily="34" charset="0"/>
              </a:rPr>
              <a:t>apply.)</a:t>
            </a:r>
            <a:endParaRPr lang="en-US" dirty="0">
              <a:ea typeface="Segoe UI" pitchFamily="34" charset="0"/>
            </a:endParaRPr>
          </a:p>
          <a:p>
            <a:pPr marL="212981" lvl="1" indent="0">
              <a:buNone/>
            </a:pPr>
            <a:r>
              <a:rPr lang="en-US" dirty="0">
                <a:ea typeface="Segoe UI" pitchFamily="34" charset="0"/>
              </a:rPr>
              <a:t>( ) Lightweight reporting</a:t>
            </a:r>
          </a:p>
          <a:p>
            <a:pPr marL="212981" lvl="1" indent="0">
              <a:buNone/>
            </a:pPr>
            <a:r>
              <a:rPr lang="en-US" dirty="0">
                <a:ea typeface="Segoe UI" pitchFamily="34" charset="0"/>
              </a:rPr>
              <a:t>( ) Editing data in Excel</a:t>
            </a:r>
          </a:p>
          <a:p>
            <a:pPr marL="212981" lvl="1" indent="0">
              <a:buNone/>
            </a:pPr>
            <a:r>
              <a:rPr lang="en-US" dirty="0">
                <a:ea typeface="Segoe UI" pitchFamily="34" charset="0"/>
              </a:rPr>
              <a:t>( ) Import data using Excel</a:t>
            </a:r>
          </a:p>
          <a:p>
            <a:pPr marL="212981" lvl="1" indent="0">
              <a:buNone/>
            </a:pPr>
            <a:r>
              <a:rPr lang="en-US" dirty="0">
                <a:ea typeface="Segoe UI" pitchFamily="34" charset="0"/>
              </a:rPr>
              <a:t>( ) Templates and documents</a:t>
            </a:r>
          </a:p>
          <a:p>
            <a:pPr marL="228600" lvl="0" indent="-228600">
              <a:buFont typeface="+mj-lt"/>
              <a:buAutoNum type="arabicPeriod" startAt="2"/>
            </a:pPr>
            <a:r>
              <a:rPr lang="en-US" dirty="0">
                <a:ea typeface="Segoe UI" pitchFamily="34" charset="0"/>
              </a:rPr>
              <a:t>(True or False). To use the </a:t>
            </a:r>
            <a:r>
              <a:rPr lang="en-US" dirty="0" smtClean="0">
                <a:ea typeface="Segoe UI" pitchFamily="34" charset="0"/>
              </a:rPr>
              <a:t>Microsoft Office Add-ins </a:t>
            </a:r>
            <a:r>
              <a:rPr lang="en-US" dirty="0">
                <a:ea typeface="Segoe UI" pitchFamily="34" charset="0"/>
              </a:rPr>
              <a:t>for </a:t>
            </a:r>
            <a:r>
              <a:rPr lang="en-US" dirty="0" smtClean="0">
                <a:ea typeface="Segoe UI" pitchFamily="34" charset="0"/>
              </a:rPr>
              <a:t>Microsoft Dynamics </a:t>
            </a:r>
            <a:r>
              <a:rPr lang="en-US" dirty="0">
                <a:ea typeface="Segoe UI" pitchFamily="34" charset="0"/>
              </a:rPr>
              <a:t>AX, you can only use </a:t>
            </a:r>
            <a:r>
              <a:rPr lang="en-US" dirty="0" smtClean="0">
                <a:ea typeface="Segoe UI" pitchFamily="34" charset="0"/>
              </a:rPr>
              <a:t>Office, </a:t>
            </a:r>
            <a:r>
              <a:rPr lang="en-US" dirty="0">
                <a:ea typeface="Segoe UI" pitchFamily="34" charset="0"/>
              </a:rPr>
              <a:t>which is hosted on the Remote Desktop Server if the Remote Desktop Services integration is installed. </a:t>
            </a:r>
          </a:p>
          <a:p>
            <a:pPr marL="212981" lvl="1" indent="0">
              <a:buNone/>
            </a:pPr>
            <a:r>
              <a:rPr lang="en-US" dirty="0">
                <a:ea typeface="Segoe UI" pitchFamily="34" charset="0"/>
              </a:rPr>
              <a:t>( ) True</a:t>
            </a:r>
          </a:p>
          <a:p>
            <a:pPr marL="212981" lvl="1" indent="0">
              <a:buNone/>
            </a:pPr>
            <a:r>
              <a:rPr lang="en-US" dirty="0">
                <a:ea typeface="Segoe UI" pitchFamily="34" charset="0"/>
              </a:rPr>
              <a:t>( ) False</a:t>
            </a:r>
          </a:p>
          <a:p>
            <a:endParaRPr lang="en-US" dirty="0"/>
          </a:p>
        </p:txBody>
      </p:sp>
    </p:spTree>
    <p:extLst>
      <p:ext uri="{BB962C8B-B14F-4D97-AF65-F5344CB8AC3E}">
        <p14:creationId xmlns:p14="http://schemas.microsoft.com/office/powerpoint/2010/main" val="630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Content Placeholder 3"/>
          <p:cNvSpPr>
            <a:spLocks noGrp="1"/>
          </p:cNvSpPr>
          <p:nvPr>
            <p:ph sz="quarter" idx="13"/>
          </p:nvPr>
        </p:nvSpPr>
        <p:spPr/>
        <p:txBody>
          <a:bodyPr/>
          <a:lstStyle/>
          <a:p>
            <a:pPr marL="0" indent="0">
              <a:buNone/>
            </a:pPr>
            <a:r>
              <a:rPr lang="en-US" dirty="0">
                <a:ea typeface="Segoe UI" pitchFamily="34" charset="0"/>
              </a:rPr>
              <a:t>Test your knowledge with the following questions.</a:t>
            </a:r>
          </a:p>
          <a:p>
            <a:pPr marL="228600" lvl="0" indent="-228600">
              <a:buFont typeface="+mj-lt"/>
              <a:buAutoNum type="arabicPeriod"/>
            </a:pPr>
            <a:r>
              <a:rPr lang="en-US" dirty="0">
                <a:ea typeface="Segoe UI" pitchFamily="34" charset="0"/>
              </a:rPr>
              <a:t> The main uses for the </a:t>
            </a:r>
            <a:r>
              <a:rPr lang="en-US" dirty="0" smtClean="0">
                <a:ea typeface="Segoe UI" pitchFamily="34" charset="0"/>
              </a:rPr>
              <a:t>Microsoft Office Add-ins include: </a:t>
            </a:r>
            <a:r>
              <a:rPr lang="en-US" dirty="0">
                <a:ea typeface="Segoe UI" pitchFamily="34" charset="0"/>
              </a:rPr>
              <a:t>(Select all that </a:t>
            </a:r>
            <a:r>
              <a:rPr lang="en-US" dirty="0" smtClean="0">
                <a:ea typeface="Segoe UI" pitchFamily="34" charset="0"/>
              </a:rPr>
              <a:t>apply.)</a:t>
            </a:r>
            <a:endParaRPr lang="en-US" dirty="0">
              <a:ea typeface="Segoe UI" pitchFamily="34" charset="0"/>
            </a:endParaRPr>
          </a:p>
          <a:p>
            <a:pPr marL="212981" lvl="1" indent="0">
              <a:buNone/>
            </a:pPr>
            <a:r>
              <a:rPr lang="en-US" dirty="0">
                <a:ea typeface="Segoe UI" pitchFamily="34" charset="0"/>
              </a:rPr>
              <a:t>(x) Lightweight reporting</a:t>
            </a:r>
          </a:p>
          <a:p>
            <a:pPr marL="212981" lvl="1" indent="0">
              <a:buNone/>
            </a:pPr>
            <a:r>
              <a:rPr lang="en-US" dirty="0">
                <a:ea typeface="Segoe UI" pitchFamily="34" charset="0"/>
              </a:rPr>
              <a:t>(x) Editing data in Excel</a:t>
            </a:r>
          </a:p>
          <a:p>
            <a:pPr marL="212981" lvl="1" indent="0">
              <a:buNone/>
            </a:pPr>
            <a:r>
              <a:rPr lang="en-US" dirty="0">
                <a:ea typeface="Segoe UI" pitchFamily="34" charset="0"/>
              </a:rPr>
              <a:t>(x) Import data using Excel</a:t>
            </a:r>
          </a:p>
          <a:p>
            <a:pPr marL="212981" lvl="1" indent="0">
              <a:buNone/>
            </a:pPr>
            <a:r>
              <a:rPr lang="en-US" dirty="0">
                <a:ea typeface="Segoe UI" pitchFamily="34" charset="0"/>
              </a:rPr>
              <a:t>(x) Templates and documents</a:t>
            </a:r>
          </a:p>
          <a:p>
            <a:pPr marL="228600" lvl="0" indent="-228600">
              <a:buFont typeface="+mj-lt"/>
              <a:buAutoNum type="arabicPeriod" startAt="2"/>
            </a:pPr>
            <a:r>
              <a:rPr lang="en-US" dirty="0" smtClean="0">
                <a:ea typeface="Segoe UI" pitchFamily="34" charset="0"/>
              </a:rPr>
              <a:t>(</a:t>
            </a:r>
            <a:r>
              <a:rPr lang="en-US" dirty="0">
                <a:ea typeface="Segoe UI" pitchFamily="34" charset="0"/>
              </a:rPr>
              <a:t>True or False). To use the Microsoft </a:t>
            </a:r>
            <a:r>
              <a:rPr lang="en-US" dirty="0" smtClean="0">
                <a:ea typeface="Segoe UI" pitchFamily="34" charset="0"/>
              </a:rPr>
              <a:t>Office Add-ins </a:t>
            </a:r>
            <a:r>
              <a:rPr lang="en-US" dirty="0">
                <a:ea typeface="Segoe UI" pitchFamily="34" charset="0"/>
              </a:rPr>
              <a:t>for </a:t>
            </a:r>
            <a:r>
              <a:rPr lang="en-US" dirty="0" smtClean="0">
                <a:ea typeface="Segoe UI" pitchFamily="34" charset="0"/>
              </a:rPr>
              <a:t>Microsoft Dynamics </a:t>
            </a:r>
            <a:r>
              <a:rPr lang="en-US" dirty="0">
                <a:ea typeface="Segoe UI" pitchFamily="34" charset="0"/>
              </a:rPr>
              <a:t>AX, you can only use </a:t>
            </a:r>
            <a:r>
              <a:rPr lang="en-US" dirty="0" smtClean="0">
                <a:ea typeface="Segoe UI" pitchFamily="34" charset="0"/>
              </a:rPr>
              <a:t>Office, </a:t>
            </a:r>
            <a:r>
              <a:rPr lang="en-US" dirty="0">
                <a:ea typeface="Segoe UI" pitchFamily="34" charset="0"/>
              </a:rPr>
              <a:t>which is hosted on the Remote Desktop Server if the Remote Desktop Services integration is installed. </a:t>
            </a:r>
          </a:p>
          <a:p>
            <a:pPr marL="212981" lvl="1" indent="0">
              <a:buNone/>
            </a:pPr>
            <a:r>
              <a:rPr lang="en-US" dirty="0">
                <a:ea typeface="Segoe UI" pitchFamily="34" charset="0"/>
              </a:rPr>
              <a:t>( ) True</a:t>
            </a:r>
          </a:p>
          <a:p>
            <a:pPr marL="212981" lvl="1" indent="0">
              <a:buNone/>
            </a:pPr>
            <a:r>
              <a:rPr lang="en-US" dirty="0">
                <a:ea typeface="Segoe UI" pitchFamily="34" charset="0"/>
              </a:rPr>
              <a:t>(x) False</a:t>
            </a:r>
          </a:p>
          <a:p>
            <a:endParaRPr lang="en-US" dirty="0"/>
          </a:p>
        </p:txBody>
      </p:sp>
    </p:spTree>
    <p:extLst>
      <p:ext uri="{BB962C8B-B14F-4D97-AF65-F5344CB8AC3E}">
        <p14:creationId xmlns:p14="http://schemas.microsoft.com/office/powerpoint/2010/main" val="675707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Content Placeholder 3"/>
          <p:cNvSpPr>
            <a:spLocks noGrp="1"/>
          </p:cNvSpPr>
          <p:nvPr>
            <p:ph sz="quarter" idx="13"/>
          </p:nvPr>
        </p:nvSpPr>
        <p:spPr/>
        <p:txBody>
          <a:bodyPr/>
          <a:lstStyle/>
          <a:p>
            <a:pPr lvl="0"/>
            <a:r>
              <a:rPr lang="en-US" dirty="0"/>
              <a:t>In this </a:t>
            </a:r>
            <a:r>
              <a:rPr lang="en-US" dirty="0" smtClean="0"/>
              <a:t>chapter, </a:t>
            </a:r>
            <a:r>
              <a:rPr lang="en-US" dirty="0"/>
              <a:t>we reviewed the following topics:</a:t>
            </a:r>
          </a:p>
          <a:p>
            <a:pPr lvl="1"/>
            <a:r>
              <a:rPr lang="en-US" dirty="0"/>
              <a:t>Installing Office </a:t>
            </a:r>
            <a:r>
              <a:rPr lang="en-US" dirty="0" smtClean="0"/>
              <a:t>add-ins</a:t>
            </a:r>
            <a:r>
              <a:rPr lang="en-US" dirty="0"/>
              <a:t>.</a:t>
            </a:r>
          </a:p>
          <a:p>
            <a:pPr lvl="1"/>
            <a:r>
              <a:rPr lang="en-US" dirty="0"/>
              <a:t>Configuring the Remote Desktop Services integration.</a:t>
            </a:r>
          </a:p>
          <a:p>
            <a:pPr lvl="1"/>
            <a:r>
              <a:rPr lang="en-US" dirty="0"/>
              <a:t>Enabling data to be accessed from Word and Excel.</a:t>
            </a:r>
          </a:p>
          <a:p>
            <a:pPr lvl="1"/>
            <a:r>
              <a:rPr lang="en-US" dirty="0"/>
              <a:t>Pulling data into an Excel refreshable report.</a:t>
            </a:r>
          </a:p>
          <a:p>
            <a:endParaRPr lang="en-US" dirty="0"/>
          </a:p>
        </p:txBody>
      </p:sp>
    </p:spTree>
    <p:extLst>
      <p:ext uri="{BB962C8B-B14F-4D97-AF65-F5344CB8AC3E}">
        <p14:creationId xmlns:p14="http://schemas.microsoft.com/office/powerpoint/2010/main" val="283148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18</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2100" dirty="0" smtClean="0"/>
              <a:t>Microsoft </a:t>
            </a:r>
            <a:r>
              <a:rPr lang="en-US" sz="21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21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2100" dirty="0"/>
              <a:t>For more information, see </a:t>
            </a:r>
            <a:r>
              <a:rPr lang="en-US" sz="2100" b="1" dirty="0"/>
              <a:t>Use of Microsoft Copyrighted Content </a:t>
            </a:r>
            <a:r>
              <a:rPr lang="en-US" sz="2100" dirty="0"/>
              <a:t>at</a:t>
            </a:r>
            <a:br>
              <a:rPr lang="en-US" sz="2100" dirty="0"/>
            </a:br>
            <a:r>
              <a:rPr lang="en-US" sz="2100" i="1" dirty="0">
                <a:hlinkClick r:id="rId3"/>
              </a:rPr>
              <a:t>http</a:t>
            </a:r>
            <a:r>
              <a:rPr lang="en-US" sz="2100" dirty="0">
                <a:hlinkClick r:id="rId3"/>
              </a:rPr>
              <a:t>://www.microsoft.com/about/legal/permissions/</a:t>
            </a:r>
            <a:endParaRPr lang="en-US" sz="2100" dirty="0"/>
          </a:p>
          <a:p>
            <a:pPr lvl="0"/>
            <a:r>
              <a:rPr lang="en-US" sz="2100" dirty="0"/>
              <a:t>Microsoft®, Excel®, </a:t>
            </a:r>
            <a:r>
              <a:rPr lang="en-US" sz="2100" dirty="0" smtClean="0"/>
              <a:t>Microsoft </a:t>
            </a:r>
            <a:r>
              <a:rPr lang="en-US" sz="2100" dirty="0"/>
              <a:t>Dynamics®, </a:t>
            </a:r>
            <a:r>
              <a:rPr lang="en-US" sz="2100" dirty="0" smtClean="0">
                <a:solidFill>
                  <a:schemeClr val="bg1"/>
                </a:solidFill>
              </a:rPr>
              <a:t>and </a:t>
            </a:r>
            <a:r>
              <a:rPr lang="en-US" sz="2100" dirty="0">
                <a:solidFill>
                  <a:schemeClr val="bg1"/>
                </a:solidFill>
              </a:rPr>
              <a:t>Windows® </a:t>
            </a:r>
            <a:r>
              <a:rPr lang="en-US" sz="2100" dirty="0"/>
              <a:t>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2100" dirty="0" smtClean="0"/>
              <a:t>.</a:t>
            </a:r>
            <a:endParaRPr lang="en-US" sz="21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pPr lvl="0"/>
            <a:r>
              <a:rPr lang="en-US" dirty="0"/>
              <a:t>After completing this chapter, you will be able to:</a:t>
            </a:r>
          </a:p>
          <a:p>
            <a:pPr lvl="1"/>
            <a:r>
              <a:rPr lang="en-US" dirty="0"/>
              <a:t>Install </a:t>
            </a:r>
            <a:r>
              <a:rPr lang="en-US" dirty="0" smtClean="0"/>
              <a:t>Microsoft Office Add-ins</a:t>
            </a:r>
            <a:r>
              <a:rPr lang="en-US" dirty="0"/>
              <a:t>.</a:t>
            </a:r>
          </a:p>
          <a:p>
            <a:pPr lvl="1"/>
            <a:r>
              <a:rPr lang="en-US" dirty="0"/>
              <a:t>Configure the Remote Desktop Services integration.</a:t>
            </a:r>
          </a:p>
          <a:p>
            <a:pPr lvl="1"/>
            <a:r>
              <a:rPr lang="en-US" dirty="0"/>
              <a:t>Enable data to be accessed from </a:t>
            </a:r>
            <a:r>
              <a:rPr lang="en-US" dirty="0" smtClean="0"/>
              <a:t>Microsoft Office Word </a:t>
            </a:r>
            <a:r>
              <a:rPr lang="en-US" dirty="0"/>
              <a:t>and </a:t>
            </a:r>
            <a:r>
              <a:rPr lang="en-US" dirty="0" smtClean="0"/>
              <a:t>Excel</a:t>
            </a:r>
            <a:r>
              <a:rPr lang="en-US" dirty="0"/>
              <a:t>.</a:t>
            </a:r>
          </a:p>
          <a:p>
            <a:pPr lvl="1"/>
            <a:r>
              <a:rPr lang="en-US" dirty="0"/>
              <a:t>Pull data into an Excel refreshable report.</a:t>
            </a:r>
          </a:p>
        </p:txBody>
      </p:sp>
    </p:spTree>
    <p:extLst>
      <p:ext uri="{BB962C8B-B14F-4D97-AF65-F5344CB8AC3E}">
        <p14:creationId xmlns:p14="http://schemas.microsoft.com/office/powerpoint/2010/main" val="93031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normAutofit lnSpcReduction="10000"/>
          </a:bodyPr>
          <a:lstStyle/>
          <a:p>
            <a:r>
              <a:rPr lang="en-US" dirty="0"/>
              <a:t>Using </a:t>
            </a:r>
            <a:r>
              <a:rPr lang="en-US" dirty="0" smtClean="0"/>
              <a:t>Office </a:t>
            </a:r>
            <a:r>
              <a:rPr lang="en-US" dirty="0"/>
              <a:t>Add-ins</a:t>
            </a:r>
          </a:p>
          <a:p>
            <a:pPr lvl="1"/>
            <a:r>
              <a:rPr lang="en-US" b="1" dirty="0"/>
              <a:t>Lightweight reporting</a:t>
            </a:r>
            <a:r>
              <a:rPr lang="en-US" dirty="0"/>
              <a:t>: Export from any grid in the client or Enterprise Portal.</a:t>
            </a:r>
          </a:p>
          <a:p>
            <a:pPr lvl="1"/>
            <a:r>
              <a:rPr lang="en-US" b="1" dirty="0" smtClean="0"/>
              <a:t>Templates and documents</a:t>
            </a:r>
            <a:r>
              <a:rPr lang="en-US" dirty="0" smtClean="0"/>
              <a:t>: Integrate Microsoft Dynamics AX data in Word or Excel documents (collection letters and quotations, for example)</a:t>
            </a:r>
          </a:p>
          <a:p>
            <a:pPr lvl="1"/>
            <a:r>
              <a:rPr lang="en-US" b="1" dirty="0" smtClean="0"/>
              <a:t>Editing </a:t>
            </a:r>
            <a:r>
              <a:rPr lang="en-US" b="1" dirty="0"/>
              <a:t>data in Excel</a:t>
            </a:r>
            <a:r>
              <a:rPr lang="en-US" dirty="0"/>
              <a:t>: Update Microsoft </a:t>
            </a:r>
            <a:r>
              <a:rPr lang="en-US" dirty="0" smtClean="0"/>
              <a:t>Dynamics </a:t>
            </a:r>
            <a:r>
              <a:rPr lang="en-US" dirty="0"/>
              <a:t>AX data by using the Excel add-ins.</a:t>
            </a:r>
          </a:p>
          <a:p>
            <a:pPr lvl="1"/>
            <a:r>
              <a:rPr lang="en-US" b="1" dirty="0"/>
              <a:t>Import data by using Excel</a:t>
            </a:r>
            <a:r>
              <a:rPr lang="en-US" dirty="0"/>
              <a:t>: Excel can be used as a template to collect reference and master data to be imported into Microsoft Dynamics AX.</a:t>
            </a:r>
          </a:p>
          <a:p>
            <a:r>
              <a:rPr lang="en-US" dirty="0"/>
              <a:t>Remote Desktop Services </a:t>
            </a:r>
            <a:r>
              <a:rPr lang="en-US" dirty="0" smtClean="0"/>
              <a:t>Integration</a:t>
            </a:r>
            <a:endParaRPr lang="en-US" dirty="0"/>
          </a:p>
          <a:p>
            <a:pPr lvl="1"/>
            <a:r>
              <a:rPr lang="en-US" dirty="0"/>
              <a:t>Enables integration with </a:t>
            </a:r>
            <a:r>
              <a:rPr lang="en-US" dirty="0" smtClean="0"/>
              <a:t>a local </a:t>
            </a:r>
            <a:r>
              <a:rPr lang="en-US" dirty="0"/>
              <a:t>installation of Office when running Microsoft </a:t>
            </a:r>
            <a:r>
              <a:rPr lang="en-US" dirty="0" smtClean="0"/>
              <a:t>Dynamics </a:t>
            </a:r>
            <a:r>
              <a:rPr lang="en-US" dirty="0"/>
              <a:t>AX client on a Remote Desktop server.</a:t>
            </a:r>
          </a:p>
          <a:p>
            <a:endParaRPr lang="en-US" dirty="0"/>
          </a:p>
        </p:txBody>
      </p:sp>
    </p:spTree>
    <p:extLst>
      <p:ext uri="{BB962C8B-B14F-4D97-AF65-F5344CB8AC3E}">
        <p14:creationId xmlns:p14="http://schemas.microsoft.com/office/powerpoint/2010/main" val="195785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Office Add-Ins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5" name="Text Placeholder 4"/>
          <p:cNvSpPr>
            <a:spLocks noGrp="1"/>
          </p:cNvSpPr>
          <p:nvPr>
            <p:ph sz="quarter" idx="13"/>
          </p:nvPr>
        </p:nvSpPr>
        <p:spPr/>
        <p:txBody>
          <a:bodyPr/>
          <a:lstStyle/>
          <a:p>
            <a:pPr marL="342900" indent="-342900">
              <a:buFont typeface="+mj-lt"/>
              <a:buAutoNum type="arabicPeriod"/>
            </a:pPr>
            <a:r>
              <a:rPr lang="en-US" dirty="0"/>
              <a:t>Install from Microsoft Dynamics AX </a:t>
            </a:r>
            <a:r>
              <a:rPr lang="en-US" dirty="0" smtClean="0"/>
              <a:t>Setup.</a:t>
            </a:r>
            <a:endParaRPr lang="en-US" dirty="0"/>
          </a:p>
          <a:p>
            <a:pPr marL="342900" indent="-342900">
              <a:buFont typeface="+mj-lt"/>
              <a:buAutoNum type="arabicPeriod"/>
            </a:pPr>
            <a:r>
              <a:rPr lang="en-US" dirty="0"/>
              <a:t>Select </a:t>
            </a:r>
            <a:r>
              <a:rPr lang="en-US" b="1" dirty="0"/>
              <a:t>Office add-ins</a:t>
            </a:r>
            <a:r>
              <a:rPr lang="en-US" dirty="0"/>
              <a:t>. </a:t>
            </a:r>
            <a:r>
              <a:rPr lang="en-US" dirty="0" smtClean="0"/>
              <a:t>It </a:t>
            </a:r>
            <a:r>
              <a:rPr lang="en-US" dirty="0"/>
              <a:t>will also automatically select </a:t>
            </a:r>
            <a:r>
              <a:rPr lang="en-US" b="1" dirty="0"/>
              <a:t>Remote Desktop Services integration.</a:t>
            </a:r>
            <a:endParaRPr lang="en-US" dirty="0"/>
          </a:p>
          <a:p>
            <a:endParaRPr lang="en-US" dirty="0"/>
          </a:p>
        </p:txBody>
      </p:sp>
      <p:grpSp>
        <p:nvGrpSpPr>
          <p:cNvPr id="11" name="Group 10"/>
          <p:cNvGrpSpPr>
            <a:grpSpLocks noChangeAspect="1"/>
          </p:cNvGrpSpPr>
          <p:nvPr/>
        </p:nvGrpSpPr>
        <p:grpSpPr>
          <a:xfrm>
            <a:off x="2711824" y="2190750"/>
            <a:ext cx="6050531" cy="1758435"/>
            <a:chOff x="609600" y="2625271"/>
            <a:chExt cx="8176392" cy="2376264"/>
          </a:xfrm>
        </p:grpSpPr>
        <p:pic>
          <p:nvPicPr>
            <p:cNvPr id="9" name="Picture 8"/>
            <p:cNvPicPr>
              <a:picLocks noChangeAspect="1"/>
            </p:cNvPicPr>
            <p:nvPr/>
          </p:nvPicPr>
          <p:blipFill>
            <a:blip r:embed="rId3"/>
            <a:stretch>
              <a:fillRect/>
            </a:stretch>
          </p:blipFill>
          <p:spPr>
            <a:xfrm>
              <a:off x="609600" y="2625271"/>
              <a:ext cx="8176392" cy="2376264"/>
            </a:xfrm>
            <a:prstGeom prst="rect">
              <a:avLst/>
            </a:prstGeom>
          </p:spPr>
        </p:pic>
        <p:sp>
          <p:nvSpPr>
            <p:cNvPr id="10" name="Rectangle 9"/>
            <p:cNvSpPr/>
            <p:nvPr/>
          </p:nvSpPr>
          <p:spPr>
            <a:xfrm>
              <a:off x="1547664" y="3813403"/>
              <a:ext cx="5760640" cy="983749"/>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spTree>
    <p:extLst>
      <p:ext uri="{BB962C8B-B14F-4D97-AF65-F5344CB8AC3E}">
        <p14:creationId xmlns:p14="http://schemas.microsoft.com/office/powerpoint/2010/main" val="1444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Add-Ins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Text Placeholder 3"/>
          <p:cNvSpPr>
            <a:spLocks noGrp="1"/>
          </p:cNvSpPr>
          <p:nvPr>
            <p:ph type="body" sz="quarter" idx="12"/>
          </p:nvPr>
        </p:nvSpPr>
        <p:spPr/>
        <p:txBody>
          <a:bodyPr/>
          <a:lstStyle/>
          <a:p>
            <a:r>
              <a:rPr lang="en-US" dirty="0"/>
              <a:t>Uses </a:t>
            </a:r>
            <a:r>
              <a:rPr lang="en-US" dirty="0" smtClean="0"/>
              <a:t>Windows Communication Foundation (WCF) </a:t>
            </a:r>
            <a:r>
              <a:rPr lang="en-US" dirty="0"/>
              <a:t>services to connect</a:t>
            </a:r>
          </a:p>
          <a:p>
            <a:r>
              <a:rPr lang="en-US" dirty="0"/>
              <a:t>Can only use explicitly enabled data sources</a:t>
            </a:r>
          </a:p>
          <a:p>
            <a:r>
              <a:rPr lang="en-US" dirty="0"/>
              <a:t>Uses Windows credentials of currently logged on user</a:t>
            </a:r>
          </a:p>
          <a:p>
            <a:r>
              <a:rPr lang="en-US" dirty="0"/>
              <a:t>Role-based security and XDS policies apply</a:t>
            </a:r>
          </a:p>
          <a:p>
            <a:endParaRPr lang="en-US" dirty="0"/>
          </a:p>
        </p:txBody>
      </p:sp>
      <p:pic>
        <p:nvPicPr>
          <p:cNvPr id="6" name="Picture 5"/>
          <p:cNvPicPr>
            <a:picLocks noChangeAspect="1"/>
          </p:cNvPicPr>
          <p:nvPr/>
        </p:nvPicPr>
        <p:blipFill>
          <a:blip r:embed="rId3"/>
          <a:stretch>
            <a:fillRect/>
          </a:stretch>
        </p:blipFill>
        <p:spPr>
          <a:xfrm>
            <a:off x="5562600" y="1047750"/>
            <a:ext cx="3581400" cy="984917"/>
          </a:xfrm>
          <a:prstGeom prst="rect">
            <a:avLst/>
          </a:prstGeom>
        </p:spPr>
      </p:pic>
    </p:spTree>
    <p:extLst>
      <p:ext uri="{BB962C8B-B14F-4D97-AF65-F5344CB8AC3E}">
        <p14:creationId xmlns:p14="http://schemas.microsoft.com/office/powerpoint/2010/main" val="101733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Excel Options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4" name="Text Placeholder 3"/>
          <p:cNvSpPr>
            <a:spLocks noGrp="1"/>
          </p:cNvSpPr>
          <p:nvPr>
            <p:ph sz="quarter" idx="13"/>
          </p:nvPr>
        </p:nvSpPr>
        <p:spPr/>
        <p:txBody>
          <a:bodyPr/>
          <a:lstStyle/>
          <a:p>
            <a:pPr lvl="0"/>
            <a:r>
              <a:rPr lang="en-US" b="1" dirty="0"/>
              <a:t>File</a:t>
            </a:r>
            <a:r>
              <a:rPr lang="en-US" dirty="0"/>
              <a:t> &gt; </a:t>
            </a:r>
            <a:r>
              <a:rPr lang="en-US" b="1" dirty="0"/>
              <a:t>Tools</a:t>
            </a:r>
            <a:r>
              <a:rPr lang="en-US" dirty="0"/>
              <a:t> &gt; </a:t>
            </a:r>
            <a:r>
              <a:rPr lang="en-US" b="1" dirty="0"/>
              <a:t>Options</a:t>
            </a:r>
            <a:r>
              <a:rPr lang="en-US" dirty="0"/>
              <a:t> &gt; </a:t>
            </a:r>
            <a:r>
              <a:rPr lang="en-US" b="1" dirty="0"/>
              <a:t>General</a:t>
            </a:r>
            <a:r>
              <a:rPr lang="en-US" dirty="0"/>
              <a:t> </a:t>
            </a:r>
            <a:r>
              <a:rPr lang="en-US" dirty="0" smtClean="0"/>
              <a:t>&gt; </a:t>
            </a:r>
            <a:r>
              <a:rPr lang="en-US" b="1" dirty="0" smtClean="0"/>
              <a:t>Miscellaneous</a:t>
            </a:r>
            <a:r>
              <a:rPr lang="en-US" dirty="0" smtClean="0"/>
              <a:t> &gt; </a:t>
            </a:r>
            <a:r>
              <a:rPr lang="en-US" b="1" dirty="0" smtClean="0"/>
              <a:t>Export </a:t>
            </a:r>
            <a:r>
              <a:rPr lang="en-US" b="1" dirty="0"/>
              <a:t>to Microsoft </a:t>
            </a:r>
            <a:r>
              <a:rPr lang="en-US" b="1" dirty="0" smtClean="0"/>
              <a:t>Excel</a:t>
            </a:r>
            <a:endParaRPr lang="en-US" dirty="0"/>
          </a:p>
          <a:p>
            <a:endParaRPr lang="en-US" dirty="0"/>
          </a:p>
        </p:txBody>
      </p:sp>
      <p:grpSp>
        <p:nvGrpSpPr>
          <p:cNvPr id="7" name="Group 6"/>
          <p:cNvGrpSpPr/>
          <p:nvPr/>
        </p:nvGrpSpPr>
        <p:grpSpPr>
          <a:xfrm>
            <a:off x="2636354" y="1885950"/>
            <a:ext cx="6240946" cy="2305050"/>
            <a:chOff x="2750206" y="2266950"/>
            <a:chExt cx="6240946" cy="2305050"/>
          </a:xfrm>
        </p:grpSpPr>
        <p:pic>
          <p:nvPicPr>
            <p:cNvPr id="5" name="Picture 4"/>
            <p:cNvPicPr>
              <a:picLocks noChangeAspect="1"/>
            </p:cNvPicPr>
            <p:nvPr/>
          </p:nvPicPr>
          <p:blipFill>
            <a:blip r:embed="rId3"/>
            <a:stretch>
              <a:fillRect/>
            </a:stretch>
          </p:blipFill>
          <p:spPr>
            <a:xfrm>
              <a:off x="2750206" y="2266950"/>
              <a:ext cx="6240946" cy="2305050"/>
            </a:xfrm>
            <a:prstGeom prst="rect">
              <a:avLst/>
            </a:prstGeom>
          </p:spPr>
        </p:pic>
        <p:sp>
          <p:nvSpPr>
            <p:cNvPr id="6" name="Rectangle 5"/>
            <p:cNvSpPr/>
            <p:nvPr/>
          </p:nvSpPr>
          <p:spPr>
            <a:xfrm>
              <a:off x="5029200" y="3258715"/>
              <a:ext cx="3961952" cy="131328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spTree>
    <p:extLst>
      <p:ext uri="{BB962C8B-B14F-4D97-AF65-F5344CB8AC3E}">
        <p14:creationId xmlns:p14="http://schemas.microsoft.com/office/powerpoint/2010/main" val="229406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to Excel</a:t>
            </a:r>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sp>
        <p:nvSpPr>
          <p:cNvPr id="4" name="Text Placeholder 3"/>
          <p:cNvSpPr>
            <a:spLocks noGrp="1"/>
          </p:cNvSpPr>
          <p:nvPr>
            <p:ph sz="quarter" idx="13"/>
          </p:nvPr>
        </p:nvSpPr>
        <p:spPr/>
        <p:txBody>
          <a:bodyPr/>
          <a:lstStyle/>
          <a:p>
            <a:pPr lvl="0"/>
            <a:r>
              <a:rPr lang="en-US" b="1" dirty="0"/>
              <a:t>File</a:t>
            </a:r>
            <a:r>
              <a:rPr lang="en-US" dirty="0"/>
              <a:t> &gt; </a:t>
            </a:r>
            <a:r>
              <a:rPr lang="en-US" b="1" dirty="0"/>
              <a:t>Tools</a:t>
            </a:r>
            <a:r>
              <a:rPr lang="en-US" dirty="0"/>
              <a:t> &gt; </a:t>
            </a:r>
            <a:r>
              <a:rPr lang="en-US" b="1" dirty="0"/>
              <a:t>Options</a:t>
            </a:r>
            <a:r>
              <a:rPr lang="en-US" dirty="0"/>
              <a:t> &gt; </a:t>
            </a:r>
            <a:r>
              <a:rPr lang="en-US" b="1" dirty="0"/>
              <a:t>General</a:t>
            </a:r>
            <a:r>
              <a:rPr lang="en-US" dirty="0"/>
              <a:t> </a:t>
            </a:r>
            <a:r>
              <a:rPr lang="en-US" dirty="0" smtClean="0"/>
              <a:t>&gt; </a:t>
            </a:r>
            <a:r>
              <a:rPr lang="en-US" b="1" dirty="0" smtClean="0"/>
              <a:t>Miscellaneous</a:t>
            </a:r>
            <a:r>
              <a:rPr lang="en-US" dirty="0" smtClean="0"/>
              <a:t> &gt; </a:t>
            </a:r>
            <a:r>
              <a:rPr lang="en-US" b="1" dirty="0" smtClean="0"/>
              <a:t>Export </a:t>
            </a:r>
            <a:r>
              <a:rPr lang="en-US" b="1" dirty="0"/>
              <a:t>to Microsoft Excel </a:t>
            </a:r>
            <a:r>
              <a:rPr lang="en-US" b="1" dirty="0" smtClean="0"/>
              <a:t>List</a:t>
            </a:r>
            <a:endParaRPr lang="en-US" b="1" dirty="0"/>
          </a:p>
        </p:txBody>
      </p:sp>
      <p:grpSp>
        <p:nvGrpSpPr>
          <p:cNvPr id="7" name="Group 6"/>
          <p:cNvGrpSpPr/>
          <p:nvPr/>
        </p:nvGrpSpPr>
        <p:grpSpPr>
          <a:xfrm>
            <a:off x="2364072" y="2213990"/>
            <a:ext cx="6754528" cy="2389760"/>
            <a:chOff x="2160872" y="209550"/>
            <a:chExt cx="6754528" cy="2389760"/>
          </a:xfrm>
        </p:grpSpPr>
        <p:pic>
          <p:nvPicPr>
            <p:cNvPr id="5" name="Picture 4"/>
            <p:cNvPicPr>
              <a:picLocks noChangeAspect="1"/>
            </p:cNvPicPr>
            <p:nvPr/>
          </p:nvPicPr>
          <p:blipFill>
            <a:blip r:embed="rId3"/>
            <a:stretch>
              <a:fillRect/>
            </a:stretch>
          </p:blipFill>
          <p:spPr>
            <a:xfrm>
              <a:off x="2160872" y="209550"/>
              <a:ext cx="6754528" cy="2389760"/>
            </a:xfrm>
            <a:prstGeom prst="rect">
              <a:avLst/>
            </a:prstGeom>
          </p:spPr>
        </p:pic>
        <p:sp>
          <p:nvSpPr>
            <p:cNvPr id="6" name="Rectangle 5"/>
            <p:cNvSpPr/>
            <p:nvPr/>
          </p:nvSpPr>
          <p:spPr>
            <a:xfrm>
              <a:off x="7349128" y="892696"/>
              <a:ext cx="905872" cy="817614"/>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spTree>
    <p:extLst>
      <p:ext uri="{BB962C8B-B14F-4D97-AF65-F5344CB8AC3E}">
        <p14:creationId xmlns:p14="http://schemas.microsoft.com/office/powerpoint/2010/main" val="2228300475"/>
      </p:ext>
    </p:extLst>
  </p:cSld>
  <p:clrMapOvr>
    <a:masterClrMapping/>
  </p:clrMapOvr>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89F4CD-C2D8-4575-8A47-6279DF194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3.xml><?xml version="1.0" encoding="utf-8"?>
<ds:datastoreItem xmlns:ds="http://schemas.openxmlformats.org/officeDocument/2006/customXml" ds:itemID="{00C57387-026E-431C-9973-32AD6CD170BE}">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purl.org/dc/dcmitype/"/>
    <ds:schemaRef ds:uri="http://schemas.openxmlformats.org/package/2006/metadata/core-properties"/>
    <ds:schemaRef ds:uri="fefda408-4b97-40c5-a63d-5a76ba7b8d1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ASD - PFE Template</Template>
  <TotalTime>130</TotalTime>
  <Words>2392</Words>
  <Application>Microsoft Office PowerPoint</Application>
  <PresentationFormat>On-screen Show (16:9)</PresentationFormat>
  <Paragraphs>227</Paragraphs>
  <Slides>18</Slides>
  <Notes>18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Courier New</vt:lpstr>
      <vt:lpstr>Segoe</vt:lpstr>
      <vt:lpstr>Segoe Pro Light</vt:lpstr>
      <vt:lpstr>Segoe UI</vt:lpstr>
      <vt:lpstr>Segoe UI Light</vt:lpstr>
      <vt:lpstr>Segoe UI Semibold</vt:lpstr>
      <vt:lpstr>Wingdings</vt:lpstr>
      <vt:lpstr>Services_theme_16x9_073012</vt:lpstr>
      <vt:lpstr>Microsoft Dynamics AX 2012 Administration Workshop  Chapter 11: Microsoft Office Add-Ins and Integration </vt:lpstr>
      <vt:lpstr>PowerPoint Presentation</vt:lpstr>
      <vt:lpstr>Students:   How to View this Presentation</vt:lpstr>
      <vt:lpstr>Objective</vt:lpstr>
      <vt:lpstr>Introduction</vt:lpstr>
      <vt:lpstr>Install Office Add-Ins</vt:lpstr>
      <vt:lpstr>Office Add-Ins</vt:lpstr>
      <vt:lpstr>Configure Excel Options</vt:lpstr>
      <vt:lpstr>Export to Excel</vt:lpstr>
      <vt:lpstr>Enable Document Data Sources</vt:lpstr>
      <vt:lpstr>Query Data from Excel</vt:lpstr>
      <vt:lpstr>Configure Excel Options</vt:lpstr>
      <vt:lpstr>Export to Excel from the Microsoft Dynamics AX Client</vt:lpstr>
      <vt:lpstr>Query Microsoft Dynamics AX data from Excel</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Admin Workshop  Chapter 11: Office Add-Ins and Integration</dc:title>
  <dc:creator>Sarah Rogers (Insight Global)</dc:creator>
  <cp:lastModifiedBy>Tom Stumpf</cp:lastModifiedBy>
  <cp:revision>19</cp:revision>
  <dcterms:created xsi:type="dcterms:W3CDTF">2013-05-24T15:22:20Z</dcterms:created>
  <dcterms:modified xsi:type="dcterms:W3CDTF">2013-06-25T20:36:26Z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